
<file path=[Content_Types].xml><?xml version="1.0" encoding="utf-8"?>
<Types xmlns="http://schemas.openxmlformats.org/package/2006/content-types">
  <Default Extension="bin" ContentType="application/vnd.openxmlformats-officedocument.oleObject"/>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4" r:id="rId4"/>
    <p:sldMasterId id="2147483715" r:id="rId5"/>
    <p:sldMasterId id="2147483729" r:id="rId6"/>
    <p:sldMasterId id="2147483736" r:id="rId7"/>
  </p:sldMasterIdLst>
  <p:notesMasterIdLst>
    <p:notesMasterId r:id="rId28"/>
  </p:notesMasterIdLst>
  <p:handoutMasterIdLst>
    <p:handoutMasterId r:id="rId29"/>
  </p:handoutMasterIdLst>
  <p:sldIdLst>
    <p:sldId id="2145707586" r:id="rId8"/>
    <p:sldId id="2145707561" r:id="rId9"/>
    <p:sldId id="2145707562" r:id="rId10"/>
    <p:sldId id="2145707592" r:id="rId11"/>
    <p:sldId id="2145707564" r:id="rId12"/>
    <p:sldId id="2145707591" r:id="rId13"/>
    <p:sldId id="2145707578" r:id="rId14"/>
    <p:sldId id="2145707565" r:id="rId15"/>
    <p:sldId id="2145707587" r:id="rId16"/>
    <p:sldId id="2145707588" r:id="rId17"/>
    <p:sldId id="2145707590" r:id="rId18"/>
    <p:sldId id="2145707567" r:id="rId19"/>
    <p:sldId id="2145707568" r:id="rId20"/>
    <p:sldId id="2145707589" r:id="rId21"/>
    <p:sldId id="2145707577" r:id="rId22"/>
    <p:sldId id="2145707570" r:id="rId23"/>
    <p:sldId id="2145707571" r:id="rId24"/>
    <p:sldId id="2145707572" r:id="rId25"/>
    <p:sldId id="2145707573" r:id="rId26"/>
    <p:sldId id="2145707579" r:id="rId27"/>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Medicaid Renewals Train the Trainer for Partners" id="{4D3E97A4-9A56-483D-A083-1E070E116C8A}">
          <p14:sldIdLst>
            <p14:sldId id="2145707586"/>
            <p14:sldId id="2145707561"/>
            <p14:sldId id="2145707562"/>
            <p14:sldId id="2145707592"/>
            <p14:sldId id="2145707564"/>
            <p14:sldId id="2145707591"/>
            <p14:sldId id="2145707578"/>
            <p14:sldId id="2145707565"/>
            <p14:sldId id="2145707587"/>
            <p14:sldId id="2145707588"/>
            <p14:sldId id="2145707590"/>
            <p14:sldId id="2145707567"/>
            <p14:sldId id="2145707568"/>
            <p14:sldId id="2145707589"/>
            <p14:sldId id="2145707577"/>
            <p14:sldId id="2145707570"/>
            <p14:sldId id="2145707571"/>
            <p14:sldId id="2145707572"/>
            <p14:sldId id="2145707573"/>
            <p14:sldId id="2145707579"/>
          </p14:sldIdLst>
        </p14:section>
      </p14:sectionLst>
    </p:ext>
    <p:ext uri="{EFAFB233-063F-42B5-8137-9DF3F51BA10A}">
      <p15:sldGuideLst xmlns:p15="http://schemas.microsoft.com/office/powerpoint/2012/main">
        <p15:guide id="1" orient="horz" pos="324" userDrawn="1">
          <p15:clr>
            <a:srgbClr val="A4A3A4"/>
          </p15:clr>
        </p15:guide>
        <p15:guide id="2" pos="3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759BB66-87D2-3986-16B9-7336B9D3FB33}" name="Costello, Stefanie (CMS/OC)" initials="CS(" userId="S::stefanie.costello@cms.hhs.gov::8e3f4afa-987a-4611-a1a9-cacbf1f592c7" providerId="AD"/>
  <p188:author id="{49F20DE2-34ED-D19B-24BE-D0BE2FBDD9D0}" name="Tesfaye, Eden (CMS/OA)" initials="TE(" userId="S::eden.tesfaye@cms.hhs.gov::140ef1ce-d3ca-4647-a04b-9f7ced87788d" providerId="AD"/>
  <p188:author id="{418907FC-1322-E657-FB06-B0DBC4DF8F41}" name="Onyejiuwa, Nnedi (CMS/OC)" initials="ON(" userId="S::nnedi.onyejiuwa1@cms.hhs.gov::98d2e18f-c36f-4299-8cee-9e60b49036d7"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PPG Comment" initials="KD" lastIdx="19" clrIdx="0">
    <p:extLst>
      <p:ext uri="{19B8F6BF-5375-455C-9EA6-DF929625EA0E}">
        <p15:presenceInfo xmlns:p15="http://schemas.microsoft.com/office/powerpoint/2012/main" userId="PPG Comment" providerId="None"/>
      </p:ext>
    </p:extLst>
  </p:cmAuthor>
  <p:cmAuthor id="2" name="Elizabeth Fowler" initials="EF" lastIdx="29" clrIdx="1">
    <p:extLst>
      <p:ext uri="{19B8F6BF-5375-455C-9EA6-DF929625EA0E}">
        <p15:presenceInfo xmlns:p15="http://schemas.microsoft.com/office/powerpoint/2012/main" userId="S-1-5-21-4095628063-3556742122-3606576086-233113" providerId="AD"/>
      </p:ext>
    </p:extLst>
  </p:cmAuthor>
  <p:cmAuthor id="3" name="PPG" initials="PPG" lastIdx="55" clrIdx="2">
    <p:extLst>
      <p:ext uri="{19B8F6BF-5375-455C-9EA6-DF929625EA0E}">
        <p15:presenceInfo xmlns:p15="http://schemas.microsoft.com/office/powerpoint/2012/main" userId="PPG" providerId="None"/>
      </p:ext>
    </p:extLst>
  </p:cmAuthor>
  <p:cmAuthor id="4" name="Emily Moore" initials="EM [2]" lastIdx="56" clrIdx="4">
    <p:extLst>
      <p:ext uri="{19B8F6BF-5375-455C-9EA6-DF929625EA0E}">
        <p15:presenceInfo xmlns:p15="http://schemas.microsoft.com/office/powerpoint/2012/main" userId="S-1-5-21-4095628063-3556742122-3606576086-196792" providerId="AD"/>
      </p:ext>
    </p:extLst>
  </p:cmAuthor>
  <p:cmAuthor id="5" name="Ellen Lukens" initials="EL" lastIdx="11" clrIdx="5">
    <p:extLst>
      <p:ext uri="{19B8F6BF-5375-455C-9EA6-DF929625EA0E}">
        <p15:presenceInfo xmlns:p15="http://schemas.microsoft.com/office/powerpoint/2012/main" userId="S-1-5-21-4095628063-3556742122-3606576086-140531" providerId="AD"/>
      </p:ext>
    </p:extLst>
  </p:cmAuthor>
  <p:cmAuthor id="6" name="Dawn Alley" initials="DA" lastIdx="7" clrIdx="6">
    <p:extLst>
      <p:ext uri="{19B8F6BF-5375-455C-9EA6-DF929625EA0E}">
        <p15:presenceInfo xmlns:p15="http://schemas.microsoft.com/office/powerpoint/2012/main" userId="S-1-5-21-4095628063-3556742122-3606576086-120662" providerId="AD"/>
      </p:ext>
    </p:extLst>
  </p:cmAuthor>
  <p:cmAuthor id="7" name="Arrah Tabe-Bedward" initials="AT" lastIdx="1" clrIdx="7">
    <p:extLst>
      <p:ext uri="{19B8F6BF-5375-455C-9EA6-DF929625EA0E}">
        <p15:presenceInfo xmlns:p15="http://schemas.microsoft.com/office/powerpoint/2012/main" userId="S-1-5-21-4095628063-3556742122-3606576086-10487" providerId="AD"/>
      </p:ext>
    </p:extLst>
  </p:cmAuthor>
  <p:cmAuthor id="8" name="Perrie Briskin" initials="PB" lastIdx="2" clrIdx="8">
    <p:extLst>
      <p:ext uri="{19B8F6BF-5375-455C-9EA6-DF929625EA0E}">
        <p15:presenceInfo xmlns:p15="http://schemas.microsoft.com/office/powerpoint/2012/main" userId="S-1-5-21-4095628063-3556742122-3606576086-243713" providerId="AD"/>
      </p:ext>
    </p:extLst>
  </p:cmAuthor>
  <p:cmAuthor id="9" name="Ashley Setala" initials="AS" lastIdx="28" clrIdx="9">
    <p:extLst>
      <p:ext uri="{19B8F6BF-5375-455C-9EA6-DF929625EA0E}">
        <p15:presenceInfo xmlns:p15="http://schemas.microsoft.com/office/powerpoint/2012/main" userId="Ashley Setala" providerId="None"/>
      </p:ext>
    </p:extLst>
  </p:cmAuthor>
  <p:cmAuthor id="10" name="ASHLEY SETALA" initials="AS" lastIdx="2" clrIdx="10">
    <p:extLst>
      <p:ext uri="{19B8F6BF-5375-455C-9EA6-DF929625EA0E}">
        <p15:presenceInfo xmlns:p15="http://schemas.microsoft.com/office/powerpoint/2012/main" userId="S-1-5-21-4095628063-3556742122-3606576086-71007" providerId="AD"/>
      </p:ext>
    </p:extLst>
  </p:cmAuthor>
  <p:cmAuthor id="11" name="Anne Marie Costello" initials="AMC" lastIdx="11" clrIdx="16">
    <p:extLst>
      <p:ext uri="{19B8F6BF-5375-455C-9EA6-DF929625EA0E}">
        <p15:presenceInfo xmlns:p15="http://schemas.microsoft.com/office/powerpoint/2012/main" userId="Anne Marie Costello" providerId="None"/>
      </p:ext>
    </p:extLst>
  </p:cmAuthor>
  <p:cmAuthor id="12" name="Jessica Stephens" initials="JS" lastIdx="3" clrIdx="12">
    <p:extLst>
      <p:ext uri="{19B8F6BF-5375-455C-9EA6-DF929625EA0E}">
        <p15:presenceInfo xmlns:p15="http://schemas.microsoft.com/office/powerpoint/2012/main" userId="S-1-5-21-4095628063-3556742122-3606576086-128819" providerId="AD"/>
      </p:ext>
    </p:extLst>
  </p:cmAuthor>
  <p:cmAuthor id="13" name="Jessica Stephens" initials="JS [2]" lastIdx="113" clrIdx="13">
    <p:extLst>
      <p:ext uri="{19B8F6BF-5375-455C-9EA6-DF929625EA0E}">
        <p15:presenceInfo xmlns:p15="http://schemas.microsoft.com/office/powerpoint/2012/main" userId="Jessica Stephens" providerId="None"/>
      </p:ext>
    </p:extLst>
  </p:cmAuthor>
  <p:cmAuthor id="14" name="Amy Lutzky" initials="AL" lastIdx="5" clrIdx="14">
    <p:extLst>
      <p:ext uri="{19B8F6BF-5375-455C-9EA6-DF929625EA0E}">
        <p15:presenceInfo xmlns:p15="http://schemas.microsoft.com/office/powerpoint/2012/main" userId="Amy Lutzky" providerId="None"/>
      </p:ext>
    </p:extLst>
  </p:cmAuthor>
  <p:cmAuthor id="15" name="Sara Harshman" initials="SH" lastIdx="3" clrIdx="15">
    <p:extLst>
      <p:ext uri="{19B8F6BF-5375-455C-9EA6-DF929625EA0E}">
        <p15:presenceInfo xmlns:p15="http://schemas.microsoft.com/office/powerpoint/2012/main" userId="S-1-5-21-4095628063-3556742122-3606576086-124968" providerId="AD"/>
      </p:ext>
    </p:extLst>
  </p:cmAuthor>
  <p:cmAuthor id="16" name="Perrie Briskin" initials="PB [2]" lastIdx="6" clrIdx="17">
    <p:extLst>
      <p:ext uri="{19B8F6BF-5375-455C-9EA6-DF929625EA0E}">
        <p15:presenceInfo xmlns:p15="http://schemas.microsoft.com/office/powerpoint/2012/main" userId="Perrie Briskin" providerId="None"/>
      </p:ext>
    </p:extLst>
  </p:cmAuthor>
  <p:cmAuthor id="17" name="Pryor, Rachel (HHS/OS/IOS)" initials="PR(" lastIdx="5" clrIdx="18">
    <p:extLst>
      <p:ext uri="{19B8F6BF-5375-455C-9EA6-DF929625EA0E}">
        <p15:presenceInfo xmlns:p15="http://schemas.microsoft.com/office/powerpoint/2012/main" userId="S::Rachel.Pryor@hhs.gov::0165fd41-5d45-491b-867e-abe572df62e1" providerId="AD"/>
      </p:ext>
    </p:extLst>
  </p:cmAuthor>
  <p:cmAuthor id="18" name="Anne Marie Costello" initials="AMC [2]" lastIdx="24" clrIdx="19">
    <p:extLst>
      <p:ext uri="{19B8F6BF-5375-455C-9EA6-DF929625EA0E}">
        <p15:presenceInfo xmlns:p15="http://schemas.microsoft.com/office/powerpoint/2012/main" userId="S-1-5-21-4095628063-3556742122-3606576086-73306" providerId="AD"/>
      </p:ext>
    </p:extLst>
  </p:cmAuthor>
  <p:cmAuthor id="19" name="Setala, Ashley (CMS/CMCS)" initials="SA(" lastIdx="1" clrIdx="20">
    <p:extLst>
      <p:ext uri="{19B8F6BF-5375-455C-9EA6-DF929625EA0E}">
        <p15:presenceInfo xmlns:p15="http://schemas.microsoft.com/office/powerpoint/2012/main" userId="Setala, Ashley (CMS/CMCS)" providerId="None"/>
      </p:ext>
    </p:extLst>
  </p:cmAuthor>
  <p:cmAuthor id="20" name="BETH LIU" initials="BL" lastIdx="3" clrIdx="21">
    <p:extLst>
      <p:ext uri="{19B8F6BF-5375-455C-9EA6-DF929625EA0E}">
        <p15:presenceInfo xmlns:p15="http://schemas.microsoft.com/office/powerpoint/2012/main" userId="S-1-5-21-4095628063-3556742122-3606576086-120272" providerId="AD"/>
      </p:ext>
    </p:extLst>
  </p:cmAuthor>
  <p:cmAuthor id="21" name="BETH LIU" initials="BL [2]" lastIdx="29" clrIdx="22">
    <p:extLst>
      <p:ext uri="{19B8F6BF-5375-455C-9EA6-DF929625EA0E}">
        <p15:presenceInfo xmlns:p15="http://schemas.microsoft.com/office/powerpoint/2012/main" userId="BETH LIU" providerId="None"/>
      </p:ext>
    </p:extLst>
  </p:cmAuthor>
  <p:cmAuthor id="22" name="Joanna Fowler" initials="JF" lastIdx="3" clrIdx="23">
    <p:extLst>
      <p:ext uri="{19B8F6BF-5375-455C-9EA6-DF929625EA0E}">
        <p15:presenceInfo xmlns:p15="http://schemas.microsoft.com/office/powerpoint/2012/main" userId="S-1-5-21-4095628063-3556742122-3606576086-254639" providerId="AD"/>
      </p:ext>
    </p:extLst>
  </p:cmAuthor>
  <p:cmAuthor id="23" name="Sarah Delone" initials="SD" lastIdx="6" clrIdx="24">
    <p:extLst>
      <p:ext uri="{19B8F6BF-5375-455C-9EA6-DF929625EA0E}">
        <p15:presenceInfo xmlns:p15="http://schemas.microsoft.com/office/powerpoint/2012/main" userId="Sarah Delone" providerId="None"/>
      </p:ext>
    </p:extLst>
  </p:cmAuthor>
  <p:cmAuthor id="24" name="Gayle Mauser" initials="GEM" lastIdx="10" clrIdx="25">
    <p:extLst>
      <p:ext uri="{19B8F6BF-5375-455C-9EA6-DF929625EA0E}">
        <p15:presenceInfo xmlns:p15="http://schemas.microsoft.com/office/powerpoint/2012/main" userId="Gayle Mauser" providerId="None"/>
      </p:ext>
    </p:extLst>
  </p:cmAuthor>
  <p:cmAuthor id="25" name="Daniel Trucil" initials="DT" lastIdx="1" clrIdx="26">
    <p:extLst>
      <p:ext uri="{19B8F6BF-5375-455C-9EA6-DF929625EA0E}">
        <p15:presenceInfo xmlns:p15="http://schemas.microsoft.com/office/powerpoint/2012/main" userId="S-1-5-21-4095628063-3556742122-3606576086-23060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986"/>
    <a:srgbClr val="9FB7E1"/>
    <a:srgbClr val="ECD4E8"/>
    <a:srgbClr val="D296C8"/>
    <a:srgbClr val="FFE79B"/>
    <a:srgbClr val="C981BD"/>
    <a:srgbClr val="A3D5FF"/>
    <a:srgbClr val="006FC0"/>
    <a:srgbClr val="FE7F7F"/>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36" autoAdjust="0"/>
    <p:restoredTop sz="76753" autoAdjust="0"/>
  </p:normalViewPr>
  <p:slideViewPr>
    <p:cSldViewPr snapToGrid="0" snapToObjects="1">
      <p:cViewPr varScale="1">
        <p:scale>
          <a:sx n="100" d="100"/>
          <a:sy n="100" d="100"/>
        </p:scale>
        <p:origin x="780" y="72"/>
      </p:cViewPr>
      <p:guideLst>
        <p:guide orient="horz" pos="324"/>
        <p:guide pos="360"/>
      </p:guideLst>
    </p:cSldViewPr>
  </p:slideViewPr>
  <p:outlineViewPr>
    <p:cViewPr>
      <p:scale>
        <a:sx n="33" d="100"/>
        <a:sy n="33" d="100"/>
      </p:scale>
      <p:origin x="0" y="-5688"/>
    </p:cViewPr>
  </p:outlineViewPr>
  <p:notesTextViewPr>
    <p:cViewPr>
      <p:scale>
        <a:sx n="100" d="100"/>
        <a:sy n="100" d="100"/>
      </p:scale>
      <p:origin x="0" y="0"/>
    </p:cViewPr>
  </p:notesTextViewPr>
  <p:sorterViewPr>
    <p:cViewPr varScale="1">
      <p:scale>
        <a:sx n="1" d="1"/>
        <a:sy n="1" d="1"/>
      </p:scale>
      <p:origin x="0" y="-2732"/>
    </p:cViewPr>
  </p:sorterViewPr>
  <p:notesViewPr>
    <p:cSldViewPr snapToGrid="0" snapToObjects="1" showGuides="1">
      <p:cViewPr>
        <p:scale>
          <a:sx n="51" d="100"/>
          <a:sy n="51" d="100"/>
        </p:scale>
        <p:origin x="2692" y="5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tableStyles" Target="tableStyle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notesMaster" Target="notesMasters/notesMaster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commentAuthors" Target="commentAuthors.xml"/><Relationship Id="rId35" Type="http://schemas.microsoft.com/office/2018/10/relationships/authors" Target="authors.xml"/><Relationship Id="rId8"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87BE059-CC03-194E-B7B1-0807E8D4140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FBD2750D-3411-5C42-8BAA-FA1C5CD5B62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808A89A-4A65-C547-B795-6FB90748A1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0AD9F07-1D17-CE4C-ABE2-898F0EFAE577}" type="slidenum">
              <a:rPr lang="en-US" smtClean="0"/>
              <a:t>‹#›</a:t>
            </a:fld>
            <a:endParaRPr lang="en-US" dirty="0"/>
          </a:p>
        </p:txBody>
      </p:sp>
    </p:spTree>
    <p:extLst>
      <p:ext uri="{BB962C8B-B14F-4D97-AF65-F5344CB8AC3E}">
        <p14:creationId xmlns:p14="http://schemas.microsoft.com/office/powerpoint/2010/main" val="120095009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FE59CE-8151-5948-ACC6-FFE315EC403B}" type="datetimeFigureOut">
              <a:rPr lang="en-US" smtClean="0"/>
              <a:t>08/10/2023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2F4037-46CC-6045-BE7A-CA09502B4830}" type="slidenum">
              <a:rPr lang="en-US" smtClean="0"/>
              <a:t>‹#›</a:t>
            </a:fld>
            <a:endParaRPr lang="en-US" dirty="0"/>
          </a:p>
        </p:txBody>
      </p:sp>
    </p:spTree>
    <p:extLst>
      <p:ext uri="{BB962C8B-B14F-4D97-AF65-F5344CB8AC3E}">
        <p14:creationId xmlns:p14="http://schemas.microsoft.com/office/powerpoint/2010/main" val="1038039406"/>
      </p:ext>
    </p:extLst>
  </p:cSld>
  <p:clrMap bg1="lt1" tx1="dk1" bg2="lt2" tx2="dk2" accent1="accent1" accent2="accent2" accent3="accent3" accent4="accent4" accent5="accent5" accent6="accent6" hlink="hlink" folHlink="folHlink"/>
  <p:hf hdr="0" ftr="0" dt="0"/>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medicaid.gov/resources-for-states/coronavirus-disease-2019-covid-19/unwinding-and-returning-regular-operations-after-covid-19/renew-your-medicaid-or-chip-coverage/index.html"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www.medicaid.gov/about-us/beneficiary-resources/index.html#statemenu"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Talking Points:</a:t>
            </a:r>
          </a:p>
          <a:p>
            <a:pPr marL="171450" indent="-171450">
              <a:buFont typeface="Arial" panose="020B0604020202020204" pitchFamily="34" charset="0"/>
              <a:buChar char="•"/>
            </a:pPr>
            <a:r>
              <a:rPr lang="en-US" b="0" dirty="0"/>
              <a:t>Good afternoon/morning. I’m [Insert Name and Title]. Today I’m sharing information with you all about what is happening with the Medicaid program and Children’s Health Insurance Program (also known as CHIP) and how partners like you, can make sure people keep health coverage.</a:t>
            </a:r>
          </a:p>
          <a:p>
            <a:pPr marL="171450" indent="-171450">
              <a:buFont typeface="Arial" panose="020B0604020202020204" pitchFamily="34" charset="0"/>
              <a:buChar char="•"/>
            </a:pPr>
            <a:r>
              <a:rPr lang="en-US" b="0" dirty="0"/>
              <a:t>Medicaid and CHIP have been a lifeline for many families during the pandemic. States are now checking to see if each person enrolled in their Medicaid and CHIP programs still qualifies for coverage.</a:t>
            </a:r>
          </a:p>
          <a:p>
            <a:pPr marL="171450" indent="-171450">
              <a:buFont typeface="Arial" panose="020B0604020202020204" pitchFamily="34" charset="0"/>
              <a:buChar char="•"/>
            </a:pPr>
            <a:r>
              <a:rPr lang="en-US" b="0" dirty="0"/>
              <a:t>We know that you all may work with or serve people covered by Medicaid and CHIP. We want to make sure that you all have the information you need to share with your partners, colleagues, and other people in your community to help people enrolled in these programs maintain health insurance coverage.</a:t>
            </a:r>
          </a:p>
        </p:txBody>
      </p:sp>
      <p:sp>
        <p:nvSpPr>
          <p:cNvPr id="4" name="Slide Number Placeholder 3"/>
          <p:cNvSpPr>
            <a:spLocks noGrp="1"/>
          </p:cNvSpPr>
          <p:nvPr>
            <p:ph type="sldNum" sz="quarter" idx="5"/>
          </p:nvPr>
        </p:nvSpPr>
        <p:spPr/>
        <p:txBody>
          <a:bodyPr/>
          <a:lstStyle/>
          <a:p>
            <a:fld id="{A32F4037-46CC-6045-BE7A-CA09502B4830}" type="slidenum">
              <a:rPr lang="en-US" smtClean="0"/>
              <a:t>1</a:t>
            </a:fld>
            <a:endParaRPr lang="en-US" dirty="0"/>
          </a:p>
        </p:txBody>
      </p:sp>
    </p:spTree>
    <p:extLst>
      <p:ext uri="{BB962C8B-B14F-4D97-AF65-F5344CB8AC3E}">
        <p14:creationId xmlns:p14="http://schemas.microsoft.com/office/powerpoint/2010/main" val="35951351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spcBef>
                <a:spcPts val="0"/>
              </a:spcBef>
              <a:spcAft>
                <a:spcPts val="600"/>
              </a:spcAft>
              <a:buFont typeface="Arial" panose="020B0604020202020204" pitchFamily="34" charset="0"/>
              <a:buNone/>
            </a:pPr>
            <a:r>
              <a:rPr lang="en-US" sz="900" b="1" dirty="0">
                <a:effectLst/>
                <a:latin typeface="Calibri" panose="020F0502020204030204" pitchFamily="34" charset="0"/>
                <a:ea typeface="Calibri" panose="020F0502020204030204" pitchFamily="34" charset="0"/>
                <a:cs typeface="Times New Roman" panose="02020603050405020304" pitchFamily="18" charset="0"/>
              </a:rPr>
              <a:t>Talking Points</a:t>
            </a:r>
          </a:p>
          <a:p>
            <a:pPr marL="285750" marR="0" indent="-285750">
              <a:spcBef>
                <a:spcPts val="0"/>
              </a:spcBef>
              <a:spcAft>
                <a:spcPts val="600"/>
              </a:spcAft>
              <a:buFont typeface="Arial" panose="020B0604020202020204" pitchFamily="34" charset="0"/>
              <a:buChar char="•"/>
            </a:pPr>
            <a:r>
              <a:rPr lang="en-US" sz="900" dirty="0">
                <a:effectLst/>
                <a:latin typeface="+mn-lt"/>
                <a:ea typeface="Calibri" panose="020F0502020204030204" pitchFamily="34" charset="0"/>
                <a:cs typeface="Times New Roman" panose="02020603050405020304" pitchFamily="18" charset="0"/>
              </a:rPr>
              <a:t>If you have lost Medicaid or CHIP coverage, you can follow three steps:</a:t>
            </a:r>
          </a:p>
          <a:p>
            <a:pPr marL="628650" marR="0" lvl="1" indent="-285750">
              <a:spcBef>
                <a:spcPts val="0"/>
              </a:spcBef>
              <a:spcAft>
                <a:spcPts val="600"/>
              </a:spcAft>
              <a:buFont typeface="Arial" panose="020B0604020202020204" pitchFamily="34" charset="0"/>
              <a:buChar char="•"/>
            </a:pPr>
            <a:r>
              <a:rPr lang="en-US" sz="900" dirty="0">
                <a:effectLst/>
                <a:latin typeface="+mn-lt"/>
                <a:ea typeface="Calibri" panose="020F0502020204030204" pitchFamily="34" charset="0"/>
                <a:cs typeface="Times New Roman" panose="02020603050405020304" pitchFamily="18" charset="0"/>
              </a:rPr>
              <a:t>Step one: Look over your notice from your state to see why you lost Medicaid or CHIP coverage. </a:t>
            </a:r>
            <a:r>
              <a:rPr lang="en-US" sz="900" dirty="0">
                <a:solidFill>
                  <a:schemeClr val="tx1"/>
                </a:solidFill>
                <a:latin typeface="+mn-lt"/>
                <a:cs typeface="Arial" panose="020B0604020202020204" pitchFamily="34" charset="0"/>
              </a:rPr>
              <a:t>If your state ended your coverage because they did not have the information they needed to complete the renewal, then you can contact your state to provide the missing information. You can find your state’s contact information at </a:t>
            </a:r>
            <a:r>
              <a:rPr lang="en-US" sz="900" dirty="0">
                <a:solidFill>
                  <a:schemeClr val="tx1"/>
                </a:solidFill>
                <a:latin typeface="+mn-lt"/>
                <a:cs typeface="Arial" panose="020B0604020202020204" pitchFamily="34" charset="0"/>
                <a:hlinkClick r:id="rId3"/>
              </a:rPr>
              <a:t>Medicaid.gov/renewals</a:t>
            </a:r>
            <a:r>
              <a:rPr lang="en-US" sz="900" dirty="0">
                <a:solidFill>
                  <a:schemeClr val="tx1"/>
                </a:solidFill>
                <a:latin typeface="+mn-lt"/>
                <a:cs typeface="Arial" panose="020B0604020202020204" pitchFamily="34" charset="0"/>
              </a:rPr>
              <a:t>. </a:t>
            </a:r>
            <a:r>
              <a:rPr lang="en-US" sz="900" dirty="0">
                <a:latin typeface="+mn-lt"/>
                <a:cs typeface="Arial" panose="020B0604020202020204" pitchFamily="34" charset="0"/>
              </a:rPr>
              <a:t>If the state ended your coverage because they found that you are no longer eligible for the program, you will need to find another option for health coverage.</a:t>
            </a:r>
          </a:p>
          <a:p>
            <a:pPr marL="628650" marR="0" lvl="1" indent="-285750">
              <a:spcBef>
                <a:spcPts val="0"/>
              </a:spcBef>
              <a:spcAft>
                <a:spcPts val="600"/>
              </a:spcAft>
              <a:buFont typeface="Arial" panose="020B0604020202020204" pitchFamily="34" charset="0"/>
              <a:buChar char="•"/>
            </a:pPr>
            <a:r>
              <a:rPr lang="en-US" sz="900" dirty="0">
                <a:latin typeface="+mn-lt"/>
                <a:cs typeface="Arial" panose="020B0604020202020204" pitchFamily="34" charset="0"/>
              </a:rPr>
              <a:t>Step two: Appeal the decision or re-apply for Medicaid/CHIP. If you think that you are still eligible for Medicaid/CHIP and the state wrongly ended your coverage, you can appeal the decision and ask the state to do a second review. If there is a change in your situation, such as income change, you can reapply for Medicaid or CHIP at any time. Visit </a:t>
            </a:r>
            <a:r>
              <a:rPr lang="en-US" sz="900" dirty="0">
                <a:latin typeface="+mn-lt"/>
                <a:cs typeface="Arial" panose="020B0604020202020204" pitchFamily="34" charset="0"/>
                <a:hlinkClick r:id="rId4"/>
              </a:rPr>
              <a:t>Medicaid.gov </a:t>
            </a:r>
            <a:r>
              <a:rPr lang="en-US" sz="900" dirty="0">
                <a:latin typeface="+mn-lt"/>
                <a:cs typeface="Arial" panose="020B0604020202020204" pitchFamily="34" charset="0"/>
              </a:rPr>
              <a:t>to find out how you can contact your state to re-apply.</a:t>
            </a:r>
          </a:p>
          <a:p>
            <a:pPr marL="628650" marR="0" lvl="1" indent="-285750">
              <a:spcBef>
                <a:spcPts val="0"/>
              </a:spcBef>
              <a:spcAft>
                <a:spcPts val="600"/>
              </a:spcAft>
              <a:buFont typeface="Arial" panose="020B0604020202020204" pitchFamily="34" charset="0"/>
              <a:buChar char="•"/>
            </a:pPr>
            <a:endParaRPr lang="en-US" sz="900" dirty="0">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B24B0BC-1F54-453E-B14C-33CBAD57CD2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893549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Talking Points</a:t>
            </a:r>
          </a:p>
          <a:p>
            <a:pPr marL="171450" indent="-171450">
              <a:buFont typeface="Arial" panose="020B0604020202020204" pitchFamily="34" charset="0"/>
              <a:buChar char="•"/>
            </a:pPr>
            <a:r>
              <a:rPr lang="en-US" b="0" dirty="0"/>
              <a:t>The last step is to look for other health insurance coverage options, including the Health Insurance Marketplace, Medicare, or employer-sponsored coverage. </a:t>
            </a:r>
          </a:p>
          <a:p>
            <a:pPr marL="171450" indent="-171450">
              <a:buFont typeface="Arial" panose="020B0604020202020204" pitchFamily="34" charset="0"/>
              <a:buChar char="•"/>
            </a:pPr>
            <a:r>
              <a:rPr lang="en-US" b="0" dirty="0"/>
              <a:t>For the Health Insurance Marketplace, most people can find plans for $10 or less with financial help. All plans cover doctors' visits, prescription drugs, emergency care, and more. P</a:t>
            </a:r>
            <a:r>
              <a:rPr lang="en-US" dirty="0"/>
              <a:t>eople can apply for Marketplace coverage as soon as they lose Medicaid coverage – you don’t have to wait until open enrollment. </a:t>
            </a:r>
            <a:r>
              <a:rPr lang="en-US" b="0" dirty="0"/>
              <a:t>For more information, visit HealthCare.gov.</a:t>
            </a:r>
          </a:p>
          <a:p>
            <a:pPr marL="171450" indent="-171450">
              <a:buFont typeface="Arial" panose="020B0604020202020204" pitchFamily="34" charset="0"/>
              <a:buChar char="•"/>
            </a:pPr>
            <a:r>
              <a:rPr lang="en-US" b="0" dirty="0"/>
              <a:t>For Medicare, people 65 or older can enroll in Medicare without paying a penalty if they missed their </a:t>
            </a:r>
            <a:r>
              <a:rPr lang="en-US" sz="900" dirty="0">
                <a:effectLst/>
                <a:latin typeface="Calibri" panose="020F0502020204030204" pitchFamily="34" charset="0"/>
                <a:ea typeface="Times New Roman" panose="02020603050405020304" pitchFamily="18" charset="0"/>
              </a:rPr>
              <a:t>initial enrollment period. For more information,</a:t>
            </a:r>
            <a:r>
              <a:rPr lang="en-US" b="0" dirty="0"/>
              <a:t> visit Medicare.gov. </a:t>
            </a:r>
          </a:p>
          <a:p>
            <a:pPr marL="171450" indent="-171450">
              <a:buFont typeface="Arial" panose="020B0604020202020204" pitchFamily="34" charset="0"/>
              <a:buChar char="•"/>
            </a:pPr>
            <a:r>
              <a:rPr lang="en-US" b="0" dirty="0"/>
              <a:t>For employer-sponsored coverage, please check with your employer. People can enroll in an employer plan outside of open enrollment if they recently lost Medicaid or CHIP. </a:t>
            </a:r>
            <a:endParaRPr lang="en-US" b="1"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B24B0BC-1F54-453E-B14C-33CBAD57CD2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639616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Talking Points</a:t>
            </a:r>
            <a:endParaRPr lang="en-US" dirty="0"/>
          </a:p>
          <a:p>
            <a:pPr marL="171450" indent="-171450">
              <a:buFont typeface="Arial" panose="020B0604020202020204" pitchFamily="34" charset="0"/>
              <a:buChar char="•"/>
            </a:pPr>
            <a:r>
              <a:rPr lang="en-US" dirty="0"/>
              <a:t>This work is all hands-on-deck and will continue to be. We urge our partners in the public and private sectors to directly reach Medicaid enrollees and help them complete their renewals and help connect them to other coverage as appropriate.</a:t>
            </a:r>
          </a:p>
          <a:p>
            <a:pPr marL="171450" indent="-171450">
              <a:buFont typeface="Arial" panose="020B0604020202020204" pitchFamily="34" charset="0"/>
              <a:buChar char="•"/>
            </a:pPr>
            <a:r>
              <a:rPr lang="en-US" dirty="0">
                <a:cs typeface="Calibri" panose="020F0502020204030204"/>
              </a:rPr>
              <a:t>On this slide, we have listed four ways to help people with Medicaid and CHIP in your community. We encourage you to:</a:t>
            </a:r>
          </a:p>
          <a:p>
            <a:pPr marL="514350" lvl="1" indent="-171450">
              <a:buFont typeface="Arial" panose="020B0604020202020204" pitchFamily="34" charset="0"/>
              <a:buChar char="•"/>
            </a:pPr>
            <a:r>
              <a:rPr lang="en-US" dirty="0">
                <a:cs typeface="Calibri" panose="020F0502020204030204"/>
              </a:rPr>
              <a:t>Help raise awareness.</a:t>
            </a:r>
          </a:p>
          <a:p>
            <a:pPr marL="514350" marR="0" lvl="1" indent="-1714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cs typeface="Calibri" panose="020F0502020204030204"/>
              </a:rPr>
              <a:t>Share resources with your community, and begin </a:t>
            </a:r>
            <a:r>
              <a:rPr lang="en-US" sz="900" kern="1200" dirty="0">
                <a:solidFill>
                  <a:schemeClr val="tx1"/>
                </a:solidFill>
                <a:effectLst/>
                <a:latin typeface="+mn-lt"/>
                <a:ea typeface="+mn-ea"/>
                <a:cs typeface="+mn-cs"/>
              </a:rPr>
              <a:t>incorporating information about Unwinding into materials, presentations, and workplans you have in development. CMS’s Communications Toolkit has a lot of great resources and language that you can adapt to fit the needs of your organization and the audiences you reach.</a:t>
            </a:r>
          </a:p>
          <a:p>
            <a:pPr marL="514350" lvl="1" indent="-171450">
              <a:buFont typeface="Arial" panose="020B0604020202020204" pitchFamily="34" charset="0"/>
              <a:buChar char="•"/>
            </a:pPr>
            <a:r>
              <a:rPr lang="en-US" dirty="0">
                <a:cs typeface="Calibri" panose="020F0502020204030204"/>
              </a:rPr>
              <a:t>Let people know where to go for more help. We will walk-through where to direct people to on the next slide.</a:t>
            </a:r>
          </a:p>
          <a:p>
            <a:pPr marL="514350" marR="0" lvl="1" indent="-1714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cs typeface="Calibri" panose="020F0502020204030204"/>
              </a:rPr>
              <a:t>Partner with other organizations </a:t>
            </a:r>
            <a:r>
              <a:rPr lang="en-US" sz="900" kern="1200" dirty="0">
                <a:solidFill>
                  <a:schemeClr val="tx1"/>
                </a:solidFill>
                <a:effectLst/>
                <a:latin typeface="+mn-lt"/>
                <a:ea typeface="+mn-ea"/>
                <a:cs typeface="+mn-cs"/>
              </a:rPr>
              <a:t>in your state, region and/or community to reach people with Medicaid and CHIP coverage. Think about organizations that might not consider themselves Medicaid experts, such as food banks who work with a lot of people that likely have Medicaid and CHIP.</a:t>
            </a:r>
          </a:p>
          <a:p>
            <a:pPr marL="171450" lvl="0" indent="-171450">
              <a:buFont typeface="Arial" panose="020B0604020202020204" pitchFamily="34" charset="0"/>
              <a:buChar char="•"/>
            </a:pPr>
            <a:r>
              <a:rPr lang="en-US" sz="900" kern="1200" dirty="0">
                <a:solidFill>
                  <a:schemeClr val="tx1"/>
                </a:solidFill>
                <a:effectLst/>
                <a:latin typeface="+mn-lt"/>
                <a:ea typeface="+mn-ea"/>
                <a:cs typeface="+mn-cs"/>
              </a:rPr>
              <a:t>We appreciate your partnership in helping to make sure that people remain connected to health coverage, and we are here to support our partners anyway that we can throughout the Medicaid and CHIP renewal process.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B24B0BC-1F54-453E-B14C-33CBAD57CD2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70862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b="1" dirty="0"/>
              <a:t>Talking Points</a:t>
            </a:r>
          </a:p>
          <a:p>
            <a:pPr marL="171450" indent="-171450">
              <a:buFont typeface="Arial" panose="020B0604020202020204" pitchFamily="34" charset="0"/>
              <a:buChar char="•"/>
            </a:pPr>
            <a:r>
              <a:rPr lang="en-US" b="0" dirty="0"/>
              <a:t>On this slide, we have included where you can direct people to if they have any questions. </a:t>
            </a:r>
          </a:p>
          <a:p>
            <a:pPr marL="171450" indent="-171450">
              <a:buFont typeface="Arial" panose="020B0604020202020204" pitchFamily="34" charset="0"/>
              <a:buChar char="•"/>
            </a:pPr>
            <a:r>
              <a:rPr lang="en-US" b="0" dirty="0"/>
              <a:t>For questions about Medicaid or CHIP, contact your state Medicaid or CHIP office directly</a:t>
            </a:r>
          </a:p>
          <a:p>
            <a:pPr marL="171450" indent="-171450">
              <a:buFont typeface="Arial" panose="020B0604020202020204" pitchFamily="34" charset="0"/>
              <a:buChar char="•"/>
            </a:pPr>
            <a:r>
              <a:rPr lang="en-US" b="0" dirty="0"/>
              <a:t>For questions about the Health Insurance Marketplace, visit HealthCare.gov or find local help in your area by going to LocalHelp.HealthCare.gov. You can also call the Marketplace Call Center at 1-800-318-2596. Help is available 24 hours a day, 7 days a week in over 200 languages. </a:t>
            </a:r>
          </a:p>
          <a:p>
            <a:pPr marL="514350" marR="0" lvl="1" indent="-1714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Just for background, </a:t>
            </a:r>
            <a:r>
              <a:rPr lang="en-US" dirty="0"/>
              <a:t>the federal government runs the Marketplace (sometimes known as the "Exchange") for individuals and families in some states while other states run their own Marketplaces at a different website. CMS works in close partnership with those states as well. </a:t>
            </a:r>
            <a:endParaRPr lang="en-US" b="0" dirty="0"/>
          </a:p>
          <a:p>
            <a:pPr marL="171450" indent="-171450">
              <a:buFont typeface="Arial" panose="020B0604020202020204" pitchFamily="34" charset="0"/>
              <a:buChar char="•"/>
            </a:pPr>
            <a:r>
              <a:rPr lang="en-US" b="0" dirty="0"/>
              <a:t>For questions about Medicare, visit Medicare.gov or call 1-800-MEDICARE. If you need help with the enrollment form, you can contact your local Social Security Administration field office by visiting www.ssa.gov/locator or calling 1-800-722-1213.</a:t>
            </a:r>
          </a:p>
          <a:p>
            <a:endParaRPr lang="en-US" b="1"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B24B0BC-1F54-453E-B14C-33CBAD57CD2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903481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 CMS resources can be included in the deck trainers are using to educate others if appropriate.*</a:t>
            </a:r>
          </a:p>
          <a:p>
            <a:endParaRPr lang="en-US" b="1" dirty="0"/>
          </a:p>
          <a:p>
            <a:r>
              <a:rPr lang="en-US" b="1" dirty="0"/>
              <a:t>Notes for Later Talking Points:</a:t>
            </a:r>
          </a:p>
          <a:p>
            <a:pPr marL="171450" indent="-171450">
              <a:buFont typeface="Arial" panose="020B0604020202020204" pitchFamily="34" charset="0"/>
              <a:buChar char="•"/>
            </a:pPr>
            <a:r>
              <a:rPr lang="en-US" b="0" dirty="0"/>
              <a:t>The following set of slides walk-through some additional resources that are available to help share information about Medicaid and CHIP renewals in your community.</a:t>
            </a:r>
          </a:p>
        </p:txBody>
      </p:sp>
      <p:sp>
        <p:nvSpPr>
          <p:cNvPr id="4" name="Slide Number Placeholder 3"/>
          <p:cNvSpPr>
            <a:spLocks noGrp="1"/>
          </p:cNvSpPr>
          <p:nvPr>
            <p:ph type="sldNum" sz="quarter" idx="5"/>
          </p:nvPr>
        </p:nvSpPr>
        <p:spPr/>
        <p:txBody>
          <a:bodyPr/>
          <a:lstStyle/>
          <a:p>
            <a:fld id="{A32F4037-46CC-6045-BE7A-CA09502B4830}" type="slidenum">
              <a:rPr lang="en-US" smtClean="0"/>
              <a:t>14</a:t>
            </a:fld>
            <a:endParaRPr lang="en-US" dirty="0"/>
          </a:p>
        </p:txBody>
      </p:sp>
    </p:spTree>
    <p:extLst>
      <p:ext uri="{BB962C8B-B14F-4D97-AF65-F5344CB8AC3E}">
        <p14:creationId xmlns:p14="http://schemas.microsoft.com/office/powerpoint/2010/main" val="19415216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b="1" dirty="0"/>
              <a:t>Talking Points</a:t>
            </a:r>
            <a:endParaRPr lang="en-US" b="0" dirty="0"/>
          </a:p>
          <a:p>
            <a:pPr marL="171450" lvl="0" indent="-171450">
              <a:buFont typeface="Arial" panose="020B0604020202020204" pitchFamily="34" charset="0"/>
              <a:buChar char="•"/>
            </a:pPr>
            <a:r>
              <a:rPr lang="en-US" sz="900" kern="1200" dirty="0">
                <a:solidFill>
                  <a:schemeClr val="tx1"/>
                </a:solidFill>
                <a:effectLst/>
                <a:latin typeface="+mn-lt"/>
                <a:ea typeface="+mn-ea"/>
                <a:cs typeface="+mn-cs"/>
              </a:rPr>
              <a:t>CMS has created a series of resources to help </a:t>
            </a:r>
            <a:r>
              <a:rPr lang="en-US" sz="900" dirty="0">
                <a:effectLst/>
                <a:latin typeface="Calibri" panose="020F0502020204030204" pitchFamily="34" charset="0"/>
                <a:ea typeface="Calibri" panose="020F0502020204030204" pitchFamily="34" charset="0"/>
                <a:cs typeface="Times New Roman" panose="02020603050405020304" pitchFamily="18" charset="0"/>
              </a:rPr>
              <a:t>raise awareness about renewing Medicaid and CHIP coverage.</a:t>
            </a:r>
            <a:endParaRPr lang="en-US" sz="900" dirty="0"/>
          </a:p>
          <a:p>
            <a:pPr marL="171450" indent="-171450">
              <a:buFont typeface="Arial" panose="020B0604020202020204" pitchFamily="34" charset="0"/>
              <a:buChar char="•"/>
            </a:pPr>
            <a:r>
              <a:rPr lang="en-US" dirty="0">
                <a:cs typeface="Calibri"/>
              </a:rPr>
              <a:t>On this slide you'll see a sampling of some of these materials, </a:t>
            </a:r>
            <a:r>
              <a:rPr lang="en-US" sz="900" kern="1200" dirty="0">
                <a:solidFill>
                  <a:schemeClr val="tx1"/>
                </a:solidFill>
                <a:effectLst/>
                <a:latin typeface="+mn-lt"/>
                <a:ea typeface="+mn-ea"/>
                <a:cs typeface="+mn-cs"/>
              </a:rPr>
              <a:t>such as fillable flyers for states to customize, conference cards, post cards, materials for health care providers, social media graphics, and more. </a:t>
            </a:r>
            <a:endParaRPr lang="en-US" b="0" dirty="0"/>
          </a:p>
          <a:p>
            <a:pPr marL="171450" indent="-171450">
              <a:buFont typeface="Arial" panose="020B0604020202020204" pitchFamily="34" charset="0"/>
              <a:buChar char="•"/>
            </a:pPr>
            <a:r>
              <a:rPr lang="en-US" b="0" dirty="0"/>
              <a:t>These materials are meant for people who have not received their renewal form from their state yet. The messages in these materials focus on updating your contact information with your state and keeping an eye out in the mail for anything from your state Medicaid or CHIP office.</a:t>
            </a:r>
          </a:p>
          <a:p>
            <a:pPr marL="171450" indent="-171450">
              <a:buFont typeface="Arial" panose="020B0604020202020204" pitchFamily="34" charset="0"/>
              <a:buChar char="•"/>
            </a:pPr>
            <a:r>
              <a:rPr lang="en-US" b="0" dirty="0">
                <a:cs typeface="Calibri"/>
              </a:rPr>
              <a:t>All materials are available in English and Spanish, and select materials are available in additional languages.</a:t>
            </a:r>
            <a:endParaRPr lang="en-US" dirty="0">
              <a:cs typeface="Calibri"/>
            </a:endParaRPr>
          </a:p>
          <a:p>
            <a:pPr marL="171450" indent="-171450">
              <a:buFont typeface="Arial"/>
              <a:buChar char="•"/>
            </a:pPr>
            <a:r>
              <a:rPr lang="en-US" dirty="0">
                <a:cs typeface="Calibri"/>
              </a:rPr>
              <a:t>All of these materials can be found on the Medicaid.gov/Unwinding webpage under the </a:t>
            </a:r>
            <a:r>
              <a:rPr lang="en-US" strike="noStrike" dirty="0">
                <a:cs typeface="Calibri"/>
              </a:rPr>
              <a:t>Outreach and Educational Resources </a:t>
            </a:r>
            <a:r>
              <a:rPr lang="en-US" dirty="0">
                <a:cs typeface="Calibri"/>
              </a:rPr>
              <a:t>section.</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B24B0BC-1F54-453E-B14C-33CBAD57CD2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268179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b="1" dirty="0"/>
              <a:t>Talking Points</a:t>
            </a:r>
            <a:endParaRPr lang="en-US" b="0" dirty="0"/>
          </a:p>
          <a:p>
            <a:pPr marL="171450" lvl="0" indent="-171450">
              <a:buFont typeface="Arial" panose="020B0604020202020204" pitchFamily="34" charset="0"/>
              <a:buChar char="•"/>
            </a:pPr>
            <a:r>
              <a:rPr lang="en-US" sz="900" kern="1200" dirty="0">
                <a:solidFill>
                  <a:schemeClr val="tx1"/>
                </a:solidFill>
                <a:effectLst/>
                <a:latin typeface="+mn-lt"/>
                <a:ea typeface="+mn-ea"/>
                <a:cs typeface="+mn-cs"/>
              </a:rPr>
              <a:t>CMS has created a series of resources to help </a:t>
            </a:r>
            <a:r>
              <a:rPr lang="en-US" sz="900" dirty="0">
                <a:effectLst/>
                <a:latin typeface="Calibri" panose="020F0502020204030204" pitchFamily="34" charset="0"/>
                <a:ea typeface="Calibri" panose="020F0502020204030204" pitchFamily="34" charset="0"/>
                <a:cs typeface="Times New Roman" panose="02020603050405020304" pitchFamily="18" charset="0"/>
              </a:rPr>
              <a:t>people who have lost Medicaid or CHIP coverage learn about next steps for finding other health insurance coverage options</a:t>
            </a:r>
            <a:r>
              <a:rPr lang="en-US" sz="900" dirty="0">
                <a:effectLst/>
                <a:latin typeface="Calibri" panose="020F0502020204030204" pitchFamily="34" charset="0"/>
                <a:ea typeface="Calibri" panose="020F0502020204030204" pitchFamily="34" charset="0"/>
                <a:cs typeface="+mn-cs"/>
              </a:rPr>
              <a:t>. </a:t>
            </a:r>
          </a:p>
          <a:p>
            <a:pPr marL="171450" lvl="0" indent="-171450">
              <a:buFont typeface="Arial" panose="020B0604020202020204" pitchFamily="34" charset="0"/>
              <a:buChar char="•"/>
            </a:pPr>
            <a:r>
              <a:rPr lang="en-US" dirty="0">
                <a:cs typeface="Calibri"/>
              </a:rPr>
              <a:t>On this slide you'll see a sampling of some of these materials, which include a tip sheet for partners, a factsheet on what to do if you no longer qualify for Medicaid or CHIP, a fact sheet on transitioning to Medicare, and one of the social media graphics to encourage people to visit HealthCare.gov.</a:t>
            </a:r>
          </a:p>
          <a:p>
            <a:pPr marL="171450" indent="-171450">
              <a:buFont typeface="Arial"/>
              <a:buChar char="•"/>
            </a:pPr>
            <a:r>
              <a:rPr lang="en-US" dirty="0">
                <a:cs typeface="Calibri"/>
              </a:rPr>
              <a:t>We also have some additional materials for employers who may have employees that are losing Medicaid coverage.</a:t>
            </a:r>
          </a:p>
          <a:p>
            <a:pPr marL="171450" indent="-171450">
              <a:buFont typeface="Arial"/>
              <a:buChar char="•"/>
            </a:pPr>
            <a:r>
              <a:rPr lang="en-US" dirty="0">
                <a:cs typeface="Calibri"/>
              </a:rPr>
              <a:t>These materials are also available in English and Spanish, and select materials are available in additional languages.</a:t>
            </a:r>
          </a:p>
          <a:p>
            <a:pPr marL="171450" indent="-171450">
              <a:buFont typeface="Arial"/>
              <a:buChar char="•"/>
            </a:pPr>
            <a:r>
              <a:rPr lang="en-US" dirty="0">
                <a:cs typeface="Calibri"/>
              </a:rPr>
              <a:t>All of these materials can be found on the Medicaid.gov/Unwinding webpage under the </a:t>
            </a:r>
            <a:r>
              <a:rPr lang="en-US" strike="noStrike" dirty="0">
                <a:cs typeface="Calibri"/>
              </a:rPr>
              <a:t>Outreach and Educational Resources </a:t>
            </a:r>
            <a:r>
              <a:rPr lang="en-US" dirty="0">
                <a:cs typeface="Calibri"/>
              </a:rPr>
              <a:t>section.</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B24B0BC-1F54-453E-B14C-33CBAD57CD2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11063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b="1" dirty="0">
                <a:cs typeface="Calibri"/>
              </a:rPr>
              <a:t>Talking Points</a:t>
            </a:r>
          </a:p>
          <a:p>
            <a:pPr marL="171450" indent="-171450">
              <a:buFont typeface="Arial"/>
              <a:buChar char="•"/>
            </a:pPr>
            <a:r>
              <a:rPr lang="en-US" dirty="0">
                <a:cs typeface="Calibri"/>
              </a:rPr>
              <a:t>CMS has also created messages and resources for kids and families, which include fillable and nonfillable post cards. We have postcards for families with kids covered by Medicaid or CHIP and information about renewing kids’ Medicaid or CHIP coverage.</a:t>
            </a:r>
          </a:p>
          <a:p>
            <a:pPr marL="171450" indent="-171450">
              <a:buFont typeface="Arial"/>
              <a:buChar char="•"/>
            </a:pPr>
            <a:r>
              <a:rPr lang="en-US" dirty="0">
                <a:cs typeface="Calibri"/>
              </a:rPr>
              <a:t>These materials focus on making sure families know what steps they need to take to renew their kid’s Medicaid/CHIP coverage. Parents should respond to the renewal letter even if they don’t think they are eligible – their kids could still be eligible! </a:t>
            </a:r>
          </a:p>
          <a:p>
            <a:pPr marL="171450" indent="-171450">
              <a:buFont typeface="Arial"/>
              <a:buChar char="•"/>
            </a:pPr>
            <a:r>
              <a:rPr lang="en-US" dirty="0">
                <a:cs typeface="Calibri"/>
              </a:rPr>
              <a:t>All of these materials can be found on the Medicaid.gov/Unwinding webpage under the </a:t>
            </a:r>
            <a:r>
              <a:rPr lang="en-US" strike="noStrike" dirty="0">
                <a:cs typeface="Calibri"/>
              </a:rPr>
              <a:t>Outreach and Educational Resources </a:t>
            </a:r>
            <a:r>
              <a:rPr lang="en-US" dirty="0">
                <a:cs typeface="Calibri"/>
              </a:rPr>
              <a:t>section.</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B24B0BC-1F54-453E-B14C-33CBAD57CD2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568986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B24B0BC-1F54-453E-B14C-33CBAD57CD2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14899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B24B0BC-1F54-453E-B14C-33CBAD57CD2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88080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b="1" dirty="0"/>
              <a:t>Talking Points</a:t>
            </a:r>
          </a:p>
          <a:p>
            <a:pPr marL="171450" indent="-171450">
              <a:buFont typeface="Arial" panose="020B0604020202020204" pitchFamily="34" charset="0"/>
              <a:buChar char="•"/>
            </a:pPr>
            <a:r>
              <a:rPr lang="en-US" b="0" dirty="0"/>
              <a:t>To start off, we would like to talk about what Medicaid is. </a:t>
            </a:r>
          </a:p>
          <a:p>
            <a:pPr marL="171450" indent="-171450">
              <a:buFont typeface="Arial" panose="020B0604020202020204" pitchFamily="34" charset="0"/>
              <a:buChar char="•"/>
            </a:pPr>
            <a:r>
              <a:rPr lang="en-US" b="0" dirty="0"/>
              <a:t>Medicaid provides health coverage to over 86 million Americans, which include low-income adults, children, pregnant women, elderly adults, and people with disabilities. Medicaid is also the single largest source of health coverage in the United States</a:t>
            </a:r>
          </a:p>
          <a:p>
            <a:pPr marL="171450" indent="-171450">
              <a:buFont typeface="Arial" panose="020B0604020202020204" pitchFamily="34" charset="0"/>
              <a:buChar char="•"/>
            </a:pPr>
            <a:r>
              <a:rPr lang="en-US" b="0" dirty="0"/>
              <a:t>Each state runs their own Medicaid program, and they all have different names. It might be called something else in one state. For example, the Medicaid Program in Tennessee is called TennCare.</a:t>
            </a:r>
          </a:p>
          <a:p>
            <a:pPr marL="514350" lvl="1" indent="-171450">
              <a:buFont typeface="Arial" panose="020B0604020202020204" pitchFamily="34" charset="0"/>
              <a:buChar char="•"/>
            </a:pPr>
            <a:r>
              <a:rPr lang="en-US" b="0" dirty="0"/>
              <a:t>Feel free to fill in the blanks with your own state and Medicaid program name so it resonates with your community. </a:t>
            </a:r>
          </a:p>
          <a:p>
            <a:pPr marL="171450" indent="-171450">
              <a:buFont typeface="Arial" panose="020B0604020202020204" pitchFamily="34" charset="0"/>
              <a:buChar char="•"/>
            </a:pPr>
            <a:r>
              <a:rPr lang="en-US" b="0" dirty="0"/>
              <a:t>Visit Medicaid.gov/renewals for more information about your state’s Medicaid program</a:t>
            </a:r>
          </a:p>
          <a:p>
            <a:pPr marL="171450" indent="-171450">
              <a:buFont typeface="Arial" panose="020B0604020202020204" pitchFamily="34" charset="0"/>
              <a:buChar char="•"/>
            </a:pPr>
            <a:endParaRPr lang="en-US" b="0"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B24B0BC-1F54-453E-B14C-33CBAD57CD2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99788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B24B0BC-1F54-453E-B14C-33CBAD57CD2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182509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b="1" dirty="0"/>
              <a:t>Talking Points </a:t>
            </a:r>
          </a:p>
          <a:p>
            <a:pPr marL="171450" indent="-171450">
              <a:buFont typeface="Arial" panose="020B0604020202020204" pitchFamily="34" charset="0"/>
              <a:buChar char="•"/>
            </a:pPr>
            <a:r>
              <a:rPr lang="en-US" b="0" dirty="0"/>
              <a:t>What is the Children’s Health Insurance Program, also known as CHIP?</a:t>
            </a:r>
          </a:p>
          <a:p>
            <a:pPr marL="171450" indent="-171450">
              <a:buFont typeface="Arial" panose="020B0604020202020204" pitchFamily="34" charset="0"/>
              <a:buChar char="•"/>
            </a:pPr>
            <a:r>
              <a:rPr lang="en-US" b="0" dirty="0"/>
              <a:t>CHIP provides health coverage to over 7 million uninsured kids in low-income families</a:t>
            </a:r>
          </a:p>
          <a:p>
            <a:pPr marL="171450" marR="0" lvl="0" indent="-1714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Just like Medicaid, each state runs their own CHIP program, and they may have different names. For example, the CHIP program in Georgia is called PeachCare.</a:t>
            </a:r>
          </a:p>
          <a:p>
            <a:pPr marL="514350" marR="0" lvl="1" indent="-1714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Feel free to fill in the blanks with your own state and CHIP program name, so it resonates with your community.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B24B0BC-1F54-453E-B14C-33CBAD57CD2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06889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a:p>
            <a:pPr marL="0" marR="0" lvl="0" indent="0" algn="l" defTabSz="685800" rtl="0" eaLnBrk="1" fontAlgn="auto" latinLnBrk="0" hangingPunct="1">
              <a:lnSpc>
                <a:spcPct val="100000"/>
              </a:lnSpc>
              <a:spcBef>
                <a:spcPts val="0"/>
              </a:spcBef>
              <a:spcAft>
                <a:spcPts val="0"/>
              </a:spcAft>
              <a:buClrTx/>
              <a:buSzTx/>
              <a:buFontTx/>
              <a:buNone/>
              <a:tabLst/>
              <a:defRPr/>
            </a:pPr>
            <a:r>
              <a:rPr lang="en-US" b="1" dirty="0"/>
              <a:t>Talking Points </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p>
            <a:pPr marL="285750" marR="0" lvl="0" indent="-285750" algn="l" defTabSz="685800" rtl="0" eaLnBrk="1" fontAlgn="auto" latinLnBrk="0" hangingPunct="1">
              <a:lnSpc>
                <a:spcPct val="107000"/>
              </a:lnSpc>
              <a:spcBef>
                <a:spcPts val="0"/>
              </a:spcBef>
              <a:spcAft>
                <a:spcPts val="600"/>
              </a:spcAft>
              <a:buClrTx/>
              <a:buSzTx/>
              <a:buFont typeface="Arial" panose="020B0604020202020204" pitchFamily="34" charset="0"/>
              <a:buChar char="•"/>
              <a:tabLst/>
              <a:defRPr/>
            </a:pPr>
            <a:r>
              <a:rPr lang="en-US" sz="900" dirty="0">
                <a:effectLst/>
                <a:latin typeface="Calibri" panose="020F0502020204030204" pitchFamily="34" charset="0"/>
                <a:ea typeface="Calibri" panose="020F0502020204030204" pitchFamily="34" charset="0"/>
              </a:rPr>
              <a:t>For the past three years, people on Medicaid and the Children’s Health Insurance Program (CHIP) were not required to renew their coverage because of the COVID-19 pandemic. </a:t>
            </a:r>
            <a:r>
              <a:rPr lang="en-US" sz="900" dirty="0"/>
              <a:t>During this time, we paused renewals to ensure as many people as possible stayed covered during the pandemic. This was referred to as the "continuous enrollment condition”</a:t>
            </a:r>
          </a:p>
          <a:p>
            <a:pPr marL="285750" marR="0" lvl="0" indent="-285750" algn="l" defTabSz="685800" rtl="0" eaLnBrk="1" fontAlgn="auto" latinLnBrk="0" hangingPunct="1">
              <a:lnSpc>
                <a:spcPct val="107000"/>
              </a:lnSpc>
              <a:spcBef>
                <a:spcPts val="0"/>
              </a:spcBef>
              <a:spcAft>
                <a:spcPts val="600"/>
              </a:spcAft>
              <a:buClrTx/>
              <a:buSzTx/>
              <a:buFont typeface="Arial" panose="020B0604020202020204" pitchFamily="34" charset="0"/>
              <a:buChar char="•"/>
              <a:tabLst/>
              <a:defRPr/>
            </a:pPr>
            <a:r>
              <a:rPr lang="en-US" sz="900" dirty="0">
                <a:cs typeface="Calibri" panose="020F0502020204030204"/>
              </a:rPr>
              <a:t>The continuous enrollment condition ended on March 31, 2023, and states </a:t>
            </a:r>
            <a:r>
              <a:rPr lang="en-US" sz="900" dirty="0">
                <a:effectLst/>
                <a:latin typeface="Calibri" panose="020F0502020204030204" pitchFamily="34" charset="0"/>
                <a:ea typeface="Calibri" panose="020F0502020204030204" pitchFamily="34" charset="0"/>
                <a:cs typeface="Calibri" panose="020F0502020204030204" pitchFamily="34" charset="0"/>
              </a:rPr>
              <a:t>have now resumed the yearly process of Medicaid and CHIP eligibility renewals and are contacting people to determine if they are still eligible.</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600"/>
              </a:spcAft>
              <a:buFont typeface="Arial" panose="020B0604020202020204" pitchFamily="34" charset="0"/>
              <a:buChar char="•"/>
            </a:pPr>
            <a:r>
              <a:rPr lang="en-US" sz="900" dirty="0">
                <a:effectLst/>
                <a:latin typeface="Calibri" panose="020F0502020204030204" pitchFamily="34" charset="0"/>
                <a:ea typeface="Calibri" panose="020F0502020204030204" pitchFamily="34" charset="0"/>
                <a:cs typeface="Calibri" panose="020F0502020204030204" pitchFamily="34" charset="0"/>
              </a:rPr>
              <a:t>Over the next 12 months, everyone with Medicaid or CHIP coverage will need to renew their coverage. </a:t>
            </a:r>
          </a:p>
          <a:p>
            <a:pPr marL="285750" marR="0" indent="-285750">
              <a:lnSpc>
                <a:spcPct val="107000"/>
              </a:lnSpc>
              <a:spcBef>
                <a:spcPts val="0"/>
              </a:spcBef>
              <a:spcAft>
                <a:spcPts val="600"/>
              </a:spcAft>
              <a:buFont typeface="Arial" panose="020B0604020202020204" pitchFamily="34" charset="0"/>
              <a:buChar char="•"/>
            </a:pPr>
            <a:r>
              <a:rPr lang="en-US" sz="900" dirty="0">
                <a:effectLst/>
                <a:latin typeface="Calibri" panose="020F0502020204030204" pitchFamily="34" charset="0"/>
                <a:ea typeface="Calibri" panose="020F0502020204030204" pitchFamily="34" charset="0"/>
                <a:cs typeface="Calibri" panose="020F0502020204030204" pitchFamily="34" charset="0"/>
              </a:rPr>
              <a:t>The expiration of the continuous enrollment condition is the single largest health coverage transition event since the first open enrollment period of the Health Insurance Marketplace. </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B24B0BC-1F54-453E-B14C-33CBAD57CD2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2320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b="1" dirty="0"/>
              <a:t>Talking Points </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p>
            <a:pPr marL="171450" marR="0" lvl="0" indent="-1714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dirty="0">
                <a:effectLst/>
                <a:latin typeface="Calibri" panose="020F0502020204030204" pitchFamily="34" charset="0"/>
                <a:ea typeface="Calibri" panose="020F0502020204030204" pitchFamily="34" charset="0"/>
                <a:cs typeface="Calibri" panose="020F0502020204030204" pitchFamily="34" charset="0"/>
              </a:rPr>
              <a:t>As mentioned, states are now contacting individuals to see if they are eligible for Medicaid and CHIP.</a:t>
            </a:r>
          </a:p>
          <a:p>
            <a:pPr marL="171450" marR="0" lvl="0" indent="-1714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dirty="0">
                <a:effectLst/>
                <a:latin typeface="Calibri" panose="020F0502020204030204" pitchFamily="34" charset="0"/>
                <a:ea typeface="Calibri" panose="020F0502020204030204" pitchFamily="34" charset="0"/>
                <a:cs typeface="Calibri" panose="020F0502020204030204" pitchFamily="34" charset="0"/>
              </a:rPr>
              <a:t>If an individual is no longer eligible for Medicaid or CHIP, they can transition to another form of health insurance coverage, such as finding coverage on HealthCare.gov, Medicare, or employer-sponsored insurance coverage.</a:t>
            </a:r>
          </a:p>
          <a:p>
            <a:pPr marL="171450" marR="0" lvl="0" indent="-1714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dirty="0">
                <a:effectLst/>
                <a:latin typeface="Calibri" panose="020F0502020204030204" pitchFamily="34" charset="0"/>
                <a:ea typeface="Calibri" panose="020F0502020204030204" pitchFamily="34" charset="0"/>
                <a:cs typeface="Calibri" panose="020F0502020204030204" pitchFamily="34" charset="0"/>
              </a:rPr>
              <a:t>Over the next 12 months, states will spread out renewals, which means not everyone will have their Medicaid and CHIP coverage renewed at the same time. </a:t>
            </a:r>
          </a:p>
          <a:p>
            <a:pPr marL="171450" marR="0" lvl="0" indent="-1714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dirty="0">
                <a:effectLst/>
                <a:latin typeface="Calibri" panose="020F0502020204030204" pitchFamily="34" charset="0"/>
                <a:ea typeface="Calibri" panose="020F0502020204030204" pitchFamily="34" charset="0"/>
                <a:cs typeface="Calibri" panose="020F0502020204030204" pitchFamily="34" charset="0"/>
              </a:rPr>
              <a:t>Each state has a different renewal timeline, and you can find that timeline on Medicaid.gov/unwinding under the Planning Tools &amp; Templates section. You can add your own state’s timeline here. </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B24B0BC-1F54-453E-B14C-33CBAD57CD2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376245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b="1" dirty="0"/>
              <a:t>Talking Points</a:t>
            </a:r>
            <a:endParaRPr lang="en-US" b="0" dirty="0"/>
          </a:p>
          <a:p>
            <a:pPr marL="171450" indent="-171450">
              <a:buFont typeface="Arial" panose="020B0604020202020204" pitchFamily="34" charset="0"/>
              <a:buChar char="•"/>
            </a:pPr>
            <a:r>
              <a:rPr lang="en-US" b="0" dirty="0"/>
              <a:t>How will this impact people in your community? </a:t>
            </a:r>
          </a:p>
          <a:p>
            <a:pPr marL="171450" indent="-171450">
              <a:buFont typeface="Arial" panose="020B0604020202020204" pitchFamily="34" charset="0"/>
              <a:buChar char="•"/>
            </a:pPr>
            <a:r>
              <a:rPr lang="en-US" b="0" dirty="0"/>
              <a:t>Over 15 million people are expected to lose Medicaid or CHIP coverage. That includes nearly 5.3 million children. Nearly 4.6 million people predicted to lose coverage identify as Latino, and 2.2 million people identify as Black. </a:t>
            </a:r>
          </a:p>
          <a:p>
            <a:pPr marL="171450" indent="-171450">
              <a:buFont typeface="Arial" panose="020B0604020202020204" pitchFamily="34" charset="0"/>
              <a:buChar char="•"/>
            </a:pPr>
            <a:r>
              <a:rPr lang="en-US" sz="900" dirty="0">
                <a:effectLst/>
                <a:latin typeface="Calibri" panose="020F0502020204030204" pitchFamily="34" charset="0"/>
                <a:ea typeface="Calibri" panose="020F0502020204030204" pitchFamily="34" charset="0"/>
                <a:cs typeface="Times New Roman" panose="02020603050405020304" pitchFamily="18" charset="0"/>
              </a:rPr>
              <a:t>People enrolled in Medicaid and CHIP need to take action now to renew their coverage, if eligible.</a:t>
            </a:r>
          </a:p>
          <a:p>
            <a:pPr marL="171450" indent="-171450">
              <a:buFont typeface="Arial" panose="020B0604020202020204" pitchFamily="34" charset="0"/>
              <a:buChar char="•"/>
            </a:pPr>
            <a:r>
              <a:rPr lang="en-US" sz="900" b="0" dirty="0">
                <a:effectLst/>
                <a:latin typeface="Calibri" panose="020F0502020204030204" pitchFamily="34" charset="0"/>
                <a:cs typeface="Times New Roman" panose="02020603050405020304" pitchFamily="18" charset="0"/>
              </a:rPr>
              <a:t>If found not eligible for Medicaid or CHIP, people will be </a:t>
            </a:r>
            <a:r>
              <a:rPr lang="en-US" sz="900" b="0" dirty="0"/>
              <a:t>able to transition to the Health Insurance Marketplace or another form of coverage. </a:t>
            </a:r>
          </a:p>
          <a:p>
            <a:pPr marL="171450" indent="-171450">
              <a:buFont typeface="Arial" panose="020B0604020202020204" pitchFamily="34" charset="0"/>
              <a:buChar char="•"/>
            </a:pPr>
            <a:r>
              <a:rPr lang="en-US" sz="900" dirty="0">
                <a:effectLst/>
                <a:latin typeface="Calibri" panose="020F0502020204030204" pitchFamily="34" charset="0"/>
                <a:ea typeface="Calibri" panose="020F0502020204030204" pitchFamily="34" charset="0"/>
                <a:cs typeface="Times New Roman" panose="02020603050405020304" pitchFamily="18" charset="0"/>
              </a:rPr>
              <a:t>We need partners like YOU to help make sure that people enrolled in Medicaid and CHIP complete the steps to renew their coverage or </a:t>
            </a:r>
            <a:r>
              <a:rPr lang="en-US" b="0" dirty="0"/>
              <a:t>know what options they have for other health insurance coverage.</a:t>
            </a:r>
          </a:p>
          <a:p>
            <a:pPr marL="0" indent="0">
              <a:buFont typeface="Arial" panose="020B0604020202020204" pitchFamily="34" charset="0"/>
              <a:buNone/>
            </a:pPr>
            <a:endParaRPr lang="en-US" b="0"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B24B0BC-1F54-453E-B14C-33CBAD57CD2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62150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a:spcBef>
                <a:spcPts val="0"/>
              </a:spcBef>
              <a:spcAft>
                <a:spcPts val="600"/>
              </a:spcAft>
            </a:pPr>
            <a:r>
              <a:rPr lang="en-US" sz="900" b="1" dirty="0">
                <a:effectLst/>
                <a:latin typeface="Calibri" panose="020F0502020204030204" pitchFamily="34" charset="0"/>
                <a:ea typeface="Calibri" panose="020F0502020204030204" pitchFamily="34" charset="0"/>
                <a:cs typeface="Times New Roman" panose="02020603050405020304" pitchFamily="18" charset="0"/>
              </a:rPr>
              <a:t>Talking Points:</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spcBef>
                <a:spcPts val="0"/>
              </a:spcBef>
              <a:spcAft>
                <a:spcPts val="600"/>
              </a:spcAft>
              <a:buFont typeface="Arial" panose="020B0604020202020204" pitchFamily="34" charset="0"/>
              <a:buChar char="•"/>
            </a:pPr>
            <a:r>
              <a:rPr lang="en-US" sz="900" dirty="0">
                <a:effectLst/>
                <a:latin typeface="Calibri" panose="020F0502020204030204" pitchFamily="34" charset="0"/>
                <a:ea typeface="Calibri" panose="020F0502020204030204" pitchFamily="34" charset="0"/>
                <a:cs typeface="Times New Roman" panose="02020603050405020304" pitchFamily="18" charset="0"/>
              </a:rPr>
              <a:t>What do people enrolled in Medicaid and CHIP have to do to renew their coverage?</a:t>
            </a:r>
          </a:p>
          <a:p>
            <a:pPr marL="285750" marR="0" indent="-285750">
              <a:spcBef>
                <a:spcPts val="0"/>
              </a:spcBef>
              <a:spcAft>
                <a:spcPts val="600"/>
              </a:spcAft>
              <a:buFont typeface="Arial" panose="020B0604020202020204" pitchFamily="34" charset="0"/>
              <a:buChar char="•"/>
            </a:pPr>
            <a:r>
              <a:rPr lang="en-US" sz="900" dirty="0">
                <a:effectLst/>
                <a:latin typeface="Calibri" panose="020F0502020204030204" pitchFamily="34" charset="0"/>
                <a:ea typeface="Calibri" panose="020F0502020204030204" pitchFamily="34" charset="0"/>
                <a:cs typeface="Times New Roman" panose="02020603050405020304" pitchFamily="18" charset="0"/>
              </a:rPr>
              <a:t>States will use information they already have to decide if people are still eligible for Medicaid or CHIP. </a:t>
            </a:r>
          </a:p>
          <a:p>
            <a:pPr marL="285750" marR="0" indent="-285750">
              <a:spcBef>
                <a:spcPts val="0"/>
              </a:spcBef>
              <a:spcAft>
                <a:spcPts val="600"/>
              </a:spcAft>
              <a:buFont typeface="Arial" panose="020B0604020202020204" pitchFamily="34" charset="0"/>
              <a:buChar char="•"/>
            </a:pPr>
            <a:r>
              <a:rPr lang="en-US" sz="900" dirty="0">
                <a:effectLst/>
                <a:latin typeface="Calibri" panose="020F0502020204030204" pitchFamily="34" charset="0"/>
                <a:ea typeface="Calibri" panose="020F0502020204030204" pitchFamily="34" charset="0"/>
                <a:cs typeface="Times New Roman" panose="02020603050405020304" pitchFamily="18" charset="0"/>
              </a:rPr>
              <a:t>If the state needs more information, they will send a renewal letter in the mail. We are asking people to check their mail to see if their Medicaid or CHIP office sent a renewal form. </a:t>
            </a:r>
          </a:p>
          <a:p>
            <a:pPr marL="285750" marR="0" indent="-285750">
              <a:spcBef>
                <a:spcPts val="0"/>
              </a:spcBef>
              <a:spcAft>
                <a:spcPts val="600"/>
              </a:spcAft>
              <a:buFont typeface="Arial" panose="020B0604020202020204" pitchFamily="34" charset="0"/>
              <a:buChar char="•"/>
            </a:pPr>
            <a:r>
              <a:rPr lang="en-US" sz="900" dirty="0">
                <a:effectLst/>
                <a:latin typeface="Calibri" panose="020F0502020204030204" pitchFamily="34" charset="0"/>
                <a:ea typeface="Calibri" panose="020F0502020204030204" pitchFamily="34" charset="0"/>
                <a:cs typeface="Times New Roman" panose="02020603050405020304" pitchFamily="18" charset="0"/>
              </a:rPr>
              <a:t>This may be the first-time renewing coverage for some people, so we want to make sure people know what steps they need to take to renew their coverage if they are still eligible. </a:t>
            </a:r>
            <a:endParaRPr lang="en-US" sz="900"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B24B0BC-1F54-453E-B14C-33CBAD57CD2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715298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spcBef>
                <a:spcPts val="0"/>
              </a:spcBef>
              <a:spcAft>
                <a:spcPts val="600"/>
              </a:spcAft>
              <a:buFont typeface="Arial" panose="020B0604020202020204" pitchFamily="34" charset="0"/>
              <a:buNone/>
            </a:pPr>
            <a:r>
              <a:rPr lang="en-US" sz="900" b="1" dirty="0">
                <a:effectLst/>
                <a:latin typeface="Calibri" panose="020F0502020204030204" pitchFamily="34" charset="0"/>
                <a:ea typeface="Calibri" panose="020F0502020204030204" pitchFamily="34" charset="0"/>
                <a:cs typeface="Times New Roman" panose="02020603050405020304" pitchFamily="18" charset="0"/>
              </a:rPr>
              <a:t>Talking Points</a:t>
            </a:r>
          </a:p>
          <a:p>
            <a:pPr marL="285750" marR="0" indent="-285750">
              <a:spcBef>
                <a:spcPts val="0"/>
              </a:spcBef>
              <a:spcAft>
                <a:spcPts val="600"/>
              </a:spcAft>
              <a:buFont typeface="Arial" panose="020B0604020202020204" pitchFamily="34" charset="0"/>
              <a:buChar char="•"/>
            </a:pPr>
            <a:r>
              <a:rPr lang="en-US" sz="900" dirty="0">
                <a:effectLst/>
                <a:latin typeface="Calibri" panose="020F0502020204030204" pitchFamily="34" charset="0"/>
                <a:ea typeface="Calibri" panose="020F0502020204030204" pitchFamily="34" charset="0"/>
                <a:cs typeface="Times New Roman" panose="02020603050405020304" pitchFamily="18" charset="0"/>
              </a:rPr>
              <a:t>If you haven’t gotten anything from your state Medicaid or CHIP program yet, you can do the following:</a:t>
            </a:r>
          </a:p>
          <a:p>
            <a:pPr marL="628650" marR="0" lvl="1" indent="-285750">
              <a:spcBef>
                <a:spcPts val="0"/>
              </a:spcBef>
              <a:spcAft>
                <a:spcPts val="600"/>
              </a:spcAft>
              <a:buFont typeface="Arial" panose="020B0604020202020204" pitchFamily="34" charset="0"/>
              <a:buChar char="•"/>
            </a:pPr>
            <a:r>
              <a:rPr lang="en-US" sz="900" b="0" dirty="0">
                <a:solidFill>
                  <a:srgbClr val="1F3763"/>
                </a:solidFill>
                <a:effectLst/>
                <a:latin typeface="Calibri" panose="020F0502020204030204" pitchFamily="34" charset="0"/>
                <a:ea typeface="Calibri" panose="020F0502020204030204" pitchFamily="34" charset="0"/>
              </a:rPr>
              <a:t>Update</a:t>
            </a:r>
            <a:r>
              <a:rPr lang="en-US" sz="900" b="1" dirty="0">
                <a:solidFill>
                  <a:srgbClr val="1F3763"/>
                </a:solidFill>
                <a:effectLst/>
                <a:latin typeface="Calibri" panose="020F0502020204030204" pitchFamily="34" charset="0"/>
                <a:ea typeface="Calibri" panose="020F0502020204030204" pitchFamily="34" charset="0"/>
              </a:rPr>
              <a:t> </a:t>
            </a:r>
            <a:r>
              <a:rPr lang="en-US" sz="900" b="0" dirty="0">
                <a:solidFill>
                  <a:srgbClr val="1F3763"/>
                </a:solidFill>
                <a:effectLst/>
                <a:latin typeface="Calibri" panose="020F0502020204030204" pitchFamily="34" charset="0"/>
                <a:ea typeface="Calibri" panose="020F0502020204030204" pitchFamily="34" charset="0"/>
              </a:rPr>
              <a:t>your contact information with your state Medicaid or CHIP program. This includes your current mailing address, phone number, email, or other contact information. </a:t>
            </a:r>
          </a:p>
          <a:p>
            <a:pPr marL="628650" marR="0" lvl="1" indent="-285750">
              <a:spcBef>
                <a:spcPts val="0"/>
              </a:spcBef>
              <a:spcAft>
                <a:spcPts val="600"/>
              </a:spcAft>
              <a:buFont typeface="Arial" panose="020B0604020202020204" pitchFamily="34" charset="0"/>
              <a:buChar char="•"/>
            </a:pPr>
            <a:r>
              <a:rPr lang="en-US" sz="900" b="0" kern="1200" dirty="0">
                <a:solidFill>
                  <a:srgbClr val="1F3763"/>
                </a:solidFill>
                <a:effectLst/>
                <a:latin typeface="Calibri" panose="020F0502020204030204" pitchFamily="34" charset="0"/>
                <a:ea typeface="Calibri" panose="020F0502020204030204" pitchFamily="34" charset="0"/>
                <a:cs typeface="+mn-cs"/>
              </a:rPr>
              <a:t>Check your mail and open any mail from your state Medicaid or CHIP program. The letter will let you know if you need to complete a renewal form to see if you are still eligible for Medicaid or CHIP. </a:t>
            </a:r>
            <a:endParaRPr lang="en-US" sz="900" b="1" kern="1200" dirty="0">
              <a:solidFill>
                <a:srgbClr val="1F3763"/>
              </a:solidFill>
              <a:effectLst/>
              <a:latin typeface="Times New Roman" panose="02020603050405020304" pitchFamily="18" charset="0"/>
              <a:ea typeface="Calibri" panose="020F0502020204030204" pitchFamily="34" charset="0"/>
              <a:cs typeface="+mn-cs"/>
            </a:endParaRP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B24B0BC-1F54-453E-B14C-33CBAD57CD2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200994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spcBef>
                <a:spcPts val="0"/>
              </a:spcBef>
              <a:spcAft>
                <a:spcPts val="600"/>
              </a:spcAft>
              <a:buFont typeface="Arial" panose="020B0604020202020204" pitchFamily="34" charset="0"/>
              <a:buNone/>
            </a:pPr>
            <a:r>
              <a:rPr lang="en-US" sz="900" b="1" dirty="0">
                <a:effectLst/>
                <a:latin typeface="Calibri" panose="020F0502020204030204" pitchFamily="34" charset="0"/>
                <a:ea typeface="Calibri" panose="020F0502020204030204" pitchFamily="34" charset="0"/>
                <a:cs typeface="Times New Roman" panose="02020603050405020304" pitchFamily="18" charset="0"/>
              </a:rPr>
              <a:t>Talking Points</a:t>
            </a:r>
          </a:p>
          <a:p>
            <a:pPr marL="285750" marR="0" indent="-285750">
              <a:spcBef>
                <a:spcPts val="0"/>
              </a:spcBef>
              <a:spcAft>
                <a:spcPts val="600"/>
              </a:spcAft>
              <a:buFont typeface="Arial" panose="020B0604020202020204" pitchFamily="34" charset="0"/>
              <a:buChar char="•"/>
            </a:pPr>
            <a:r>
              <a:rPr lang="en-US" sz="900" dirty="0">
                <a:effectLst/>
                <a:latin typeface="Calibri" panose="020F0502020204030204" pitchFamily="34" charset="0"/>
                <a:ea typeface="Calibri" panose="020F0502020204030204" pitchFamily="34" charset="0"/>
                <a:cs typeface="Times New Roman" panose="02020603050405020304" pitchFamily="18" charset="0"/>
              </a:rPr>
              <a:t>If you have received a renewal from your state Medicaid or CHIP program, please read the letter.</a:t>
            </a:r>
          </a:p>
          <a:p>
            <a:pPr marL="285750" marR="0" indent="-285750">
              <a:spcBef>
                <a:spcPts val="0"/>
              </a:spcBef>
              <a:spcAft>
                <a:spcPts val="600"/>
              </a:spcAft>
              <a:buFont typeface="Arial" panose="020B0604020202020204" pitchFamily="34" charset="0"/>
              <a:buChar char="•"/>
            </a:pPr>
            <a:r>
              <a:rPr lang="en-US" sz="900" dirty="0">
                <a:effectLst/>
                <a:latin typeface="Calibri" panose="020F0502020204030204" pitchFamily="34" charset="0"/>
                <a:ea typeface="Calibri" panose="020F0502020204030204" pitchFamily="34" charset="0"/>
                <a:cs typeface="Times New Roman" panose="02020603050405020304" pitchFamily="18" charset="0"/>
              </a:rPr>
              <a:t>After reading the letter, complete your renewal form. Fill out the form, and return it back to your state Medicaid or CHIP program right away to help avoid a gap in coverage. We are asking parents to still complete the renewal form as their kids may still be eligible for Medicaid or CHIP even if they are not. </a:t>
            </a:r>
          </a:p>
          <a:p>
            <a:pPr marL="285750" marR="0" indent="-285750">
              <a:spcBef>
                <a:spcPts val="0"/>
              </a:spcBef>
              <a:spcAft>
                <a:spcPts val="600"/>
              </a:spcAft>
              <a:buFont typeface="Arial" panose="020B0604020202020204" pitchFamily="34" charset="0"/>
              <a:buChar char="•"/>
            </a:pPr>
            <a:r>
              <a:rPr lang="en-US" sz="900" dirty="0">
                <a:effectLst/>
                <a:latin typeface="Calibri" panose="020F0502020204030204" pitchFamily="34" charset="0"/>
                <a:ea typeface="Calibri" panose="020F0502020204030204" pitchFamily="34" charset="0"/>
                <a:cs typeface="Times New Roman" panose="02020603050405020304" pitchFamily="18" charset="0"/>
              </a:rPr>
              <a:t>After completing the renewal form, look out for follow-up information from your state about your coverage. States will let people know if they are no longer eligible for Medicaid and CHIP and when their coverage will end. </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B24B0BC-1F54-453E-B14C-33CBAD57CD2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334439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2.emf"/><Relationship Id="rId4" Type="http://schemas.openxmlformats.org/officeDocument/2006/relationships/oleObject" Target="../embeddings/oleObject1.bin"/></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24655" y="1562937"/>
            <a:ext cx="6734507" cy="1688241"/>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F452C891-92AF-BF4E-A5DF-B48ABFD01EBF}"/>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0AE29D08-DEE4-2440-96CD-2A553FD7EF7C}"/>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D8EC4B84-457D-5A43-AE00-4E8DDDEE0E9F}"/>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9" name="Text Placeholder 8">
            <a:extLst>
              <a:ext uri="{FF2B5EF4-FFF2-40B4-BE49-F238E27FC236}">
                <a16:creationId xmlns:a16="http://schemas.microsoft.com/office/drawing/2014/main" id="{4C986063-5590-2540-AD01-371777DB5AE9}"/>
              </a:ext>
            </a:extLst>
          </p:cNvPr>
          <p:cNvSpPr>
            <a:spLocks noGrp="1"/>
          </p:cNvSpPr>
          <p:nvPr>
            <p:ph type="body" sz="quarter" idx="13" hasCustomPrompt="1"/>
          </p:nvPr>
        </p:nvSpPr>
        <p:spPr>
          <a:xfrm>
            <a:off x="624655" y="3422505"/>
            <a:ext cx="6734507" cy="628650"/>
          </a:xfrm>
          <a:prstGeom prst="rect">
            <a:avLst/>
          </a:prstGeom>
        </p:spPr>
        <p:txBody>
          <a:bodyPr/>
          <a:lstStyle>
            <a:lvl1pPr marL="0" indent="0">
              <a:buNone/>
              <a:defRPr>
                <a:solidFill>
                  <a:schemeClr val="bg1"/>
                </a:solidFill>
              </a:defRPr>
            </a:lvl1pPr>
            <a:lvl2pPr marL="342900" indent="0">
              <a:buNone/>
              <a:defRPr>
                <a:solidFill>
                  <a:schemeClr val="bg1"/>
                </a:solidFill>
              </a:defRPr>
            </a:lvl2pPr>
            <a:lvl3pPr marL="685800" indent="0">
              <a:buNone/>
              <a:defRPr>
                <a:solidFill>
                  <a:schemeClr val="bg1"/>
                </a:solidFill>
              </a:defRPr>
            </a:lvl3pPr>
            <a:lvl4pPr marL="1028700" indent="0">
              <a:buNone/>
              <a:defRPr>
                <a:solidFill>
                  <a:schemeClr val="bg1"/>
                </a:solidFill>
              </a:defRPr>
            </a:lvl4pPr>
            <a:lvl5pPr marL="1371600" indent="0">
              <a:buNone/>
              <a:defRPr>
                <a:solidFill>
                  <a:schemeClr val="bg1"/>
                </a:solidFill>
              </a:defRPr>
            </a:lvl5pPr>
          </a:lstStyle>
          <a:p>
            <a:pPr lvl="0"/>
            <a:r>
              <a:rPr lang="en-US" dirty="0"/>
              <a:t>Subtitle</a:t>
            </a:r>
          </a:p>
        </p:txBody>
      </p:sp>
    </p:spTree>
    <p:extLst>
      <p:ext uri="{BB962C8B-B14F-4D97-AF65-F5344CB8AC3E}">
        <p14:creationId xmlns:p14="http://schemas.microsoft.com/office/powerpoint/2010/main" val="1880364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14pt text">
    <p:spTree>
      <p:nvGrpSpPr>
        <p:cNvPr id="1" name=""/>
        <p:cNvGrpSpPr/>
        <p:nvPr/>
      </p:nvGrpSpPr>
      <p:grpSpPr>
        <a:xfrm>
          <a:off x="0" y="0"/>
          <a:ext cx="0" cy="0"/>
          <a:chOff x="0" y="0"/>
          <a:chExt cx="0" cy="0"/>
        </a:xfrm>
      </p:grpSpPr>
      <p:sp>
        <p:nvSpPr>
          <p:cNvPr id="8" name="Text Placeholder 10"/>
          <p:cNvSpPr>
            <a:spLocks noGrp="1"/>
          </p:cNvSpPr>
          <p:nvPr>
            <p:ph type="body" sz="quarter" idx="10"/>
          </p:nvPr>
        </p:nvSpPr>
        <p:spPr>
          <a:xfrm>
            <a:off x="686943" y="1028700"/>
            <a:ext cx="7767828" cy="2601241"/>
          </a:xfrm>
          <a:prstGeom prst="rect">
            <a:avLst/>
          </a:prstGeom>
        </p:spPr>
        <p:txBody>
          <a:bodyPr/>
          <a:lstStyle>
            <a:lvl1pPr>
              <a:defRPr sz="1050" b="0" i="0">
                <a:solidFill>
                  <a:schemeClr val="tx1"/>
                </a:solidFill>
                <a:latin typeface="+mn-lt"/>
                <a:ea typeface="Calibri" panose="020F0502020204030204" pitchFamily="34" charset="0"/>
                <a:cs typeface="Calibri" panose="020F0502020204030204" pitchFamily="34" charset="0"/>
              </a:defRPr>
            </a:lvl1pPr>
            <a:lvl2pPr marL="431006" indent="-171450">
              <a:buFont typeface="System Font Regular"/>
              <a:buChar char="-"/>
              <a:tabLst/>
              <a:defRPr sz="1050"/>
            </a:lvl2pPr>
          </a:lstStyle>
          <a:p>
            <a:pPr lvl="0"/>
            <a:r>
              <a:rPr lang="en-US" dirty="0"/>
              <a:t>Click to edit Master text styles</a:t>
            </a:r>
          </a:p>
          <a:p>
            <a:pPr lvl="1"/>
            <a:r>
              <a:rPr lang="en-US" dirty="0"/>
              <a:t>Click to edit</a:t>
            </a:r>
          </a:p>
        </p:txBody>
      </p:sp>
      <p:sp>
        <p:nvSpPr>
          <p:cNvPr id="3" name="Title 2">
            <a:extLst>
              <a:ext uri="{FF2B5EF4-FFF2-40B4-BE49-F238E27FC236}">
                <a16:creationId xmlns:a16="http://schemas.microsoft.com/office/drawing/2014/main" id="{635AF3C7-F89E-9B4D-B8B8-15B5FD5A8CE0}"/>
              </a:ext>
            </a:extLst>
          </p:cNvPr>
          <p:cNvSpPr>
            <a:spLocks noGrp="1"/>
          </p:cNvSpPr>
          <p:nvPr>
            <p:ph type="title"/>
          </p:nvPr>
        </p:nvSpPr>
        <p:spPr>
          <a:xfrm>
            <a:off x="686943" y="205740"/>
            <a:ext cx="7770114" cy="548640"/>
          </a:xfrm>
        </p:spPr>
        <p:txBody>
          <a:bodyPr/>
          <a:lstStyle/>
          <a:p>
            <a:r>
              <a:rPr lang="en-US" dirty="0"/>
              <a:t>Click to edit Master title style</a:t>
            </a:r>
          </a:p>
        </p:txBody>
      </p:sp>
      <p:sp>
        <p:nvSpPr>
          <p:cNvPr id="10" name="Content Placeholder 9">
            <a:extLst>
              <a:ext uri="{FF2B5EF4-FFF2-40B4-BE49-F238E27FC236}">
                <a16:creationId xmlns:a16="http://schemas.microsoft.com/office/drawing/2014/main" id="{54B890C1-0660-3E4E-9F66-73C257A41F11}"/>
              </a:ext>
            </a:extLst>
          </p:cNvPr>
          <p:cNvSpPr>
            <a:spLocks noGrp="1"/>
          </p:cNvSpPr>
          <p:nvPr>
            <p:ph sz="quarter" idx="11" hasCustomPrompt="1"/>
          </p:nvPr>
        </p:nvSpPr>
        <p:spPr>
          <a:xfrm>
            <a:off x="686943" y="4705351"/>
            <a:ext cx="3700907" cy="386954"/>
          </a:xfrm>
          <a:prstGeom prst="rect">
            <a:avLst/>
          </a:prstGeom>
        </p:spPr>
        <p:txBody>
          <a:bodyPr anchor="ctr"/>
          <a:lstStyle>
            <a:lvl1pPr marL="0" indent="0">
              <a:buFontTx/>
              <a:buNone/>
              <a:defRPr sz="750">
                <a:solidFill>
                  <a:schemeClr val="bg1"/>
                </a:solidFill>
              </a:defRPr>
            </a:lvl1pPr>
            <a:lvl2pPr marL="342900" indent="0">
              <a:buFontTx/>
              <a:buNone/>
              <a:defRPr>
                <a:solidFill>
                  <a:schemeClr val="bg1"/>
                </a:solidFill>
              </a:defRPr>
            </a:lvl2pPr>
            <a:lvl3pPr marL="685800" indent="0">
              <a:buFontTx/>
              <a:buNone/>
              <a:defRPr>
                <a:solidFill>
                  <a:schemeClr val="bg1"/>
                </a:solidFill>
              </a:defRPr>
            </a:lvl3pPr>
            <a:lvl4pPr marL="1028700" indent="0">
              <a:buFontTx/>
              <a:buNone/>
              <a:defRPr>
                <a:solidFill>
                  <a:schemeClr val="bg1"/>
                </a:solidFill>
              </a:defRPr>
            </a:lvl4pPr>
            <a:lvl5pPr marL="1371600" indent="0">
              <a:buFontTx/>
              <a:buNone/>
              <a:defRPr>
                <a:solidFill>
                  <a:schemeClr val="bg1"/>
                </a:solidFill>
              </a:defRPr>
            </a:lvl5pPr>
          </a:lstStyle>
          <a:p>
            <a:pPr lvl="0"/>
            <a:r>
              <a:rPr lang="en-US" dirty="0"/>
              <a:t>Notes, if needed</a:t>
            </a:r>
          </a:p>
        </p:txBody>
      </p:sp>
    </p:spTree>
    <p:extLst>
      <p:ext uri="{BB962C8B-B14F-4D97-AF65-F5344CB8AC3E}">
        <p14:creationId xmlns:p14="http://schemas.microsoft.com/office/powerpoint/2010/main" val="3442343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10" name="Picture Placeholder 4">
            <a:extLst>
              <a:ext uri="{FF2B5EF4-FFF2-40B4-BE49-F238E27FC236}">
                <a16:creationId xmlns:a16="http://schemas.microsoft.com/office/drawing/2014/main" id="{BB38B93B-4B89-8B4D-AC62-143A23BAFE05}"/>
              </a:ext>
            </a:extLst>
          </p:cNvPr>
          <p:cNvSpPr>
            <a:spLocks noGrp="1"/>
          </p:cNvSpPr>
          <p:nvPr>
            <p:ph type="pic" sz="quarter" idx="10"/>
          </p:nvPr>
        </p:nvSpPr>
        <p:spPr>
          <a:xfrm>
            <a:off x="696192" y="1049482"/>
            <a:ext cx="3241964" cy="2597727"/>
          </a:xfrm>
          <a:prstGeom prst="rect">
            <a:avLst/>
          </a:prstGeom>
          <a:solidFill>
            <a:schemeClr val="bg1">
              <a:lumMod val="95000"/>
            </a:schemeClr>
          </a:solidFill>
        </p:spPr>
        <p:txBody>
          <a:bodyPr/>
          <a:lstStyle>
            <a:lvl1pPr>
              <a:defRPr>
                <a:latin typeface="Calibri" panose="020F0502020204030204" pitchFamily="34" charset="0"/>
              </a:defRPr>
            </a:lvl1pPr>
          </a:lstStyle>
          <a:p>
            <a:endParaRPr lang="en-US" dirty="0"/>
          </a:p>
        </p:txBody>
      </p:sp>
      <p:sp>
        <p:nvSpPr>
          <p:cNvPr id="3" name="Title 2">
            <a:extLst>
              <a:ext uri="{FF2B5EF4-FFF2-40B4-BE49-F238E27FC236}">
                <a16:creationId xmlns:a16="http://schemas.microsoft.com/office/drawing/2014/main" id="{9C9A5F9B-A8CF-1541-BA08-C617F2E3D79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225658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Sidebar Tit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176F74B-C11A-C84A-A6AB-193977FA0131}"/>
              </a:ext>
            </a:extLst>
          </p:cNvPr>
          <p:cNvSpPr/>
          <p:nvPr userDrawn="1"/>
        </p:nvSpPr>
        <p:spPr>
          <a:xfrm>
            <a:off x="1" y="0"/>
            <a:ext cx="2645228" cy="4637315"/>
          </a:xfrm>
          <a:prstGeom prst="rect">
            <a:avLst/>
          </a:prstGeom>
          <a:solidFill>
            <a:srgbClr val="7093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sp>
        <p:nvSpPr>
          <p:cNvPr id="2" name="Title 1"/>
          <p:cNvSpPr>
            <a:spLocks noGrp="1"/>
          </p:cNvSpPr>
          <p:nvPr>
            <p:ph type="ctrTitle"/>
          </p:nvPr>
        </p:nvSpPr>
        <p:spPr>
          <a:xfrm>
            <a:off x="302079" y="1806179"/>
            <a:ext cx="2228850" cy="1790700"/>
          </a:xfrm>
        </p:spPr>
        <p:txBody>
          <a:bodyPr anchor="b"/>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2849336" y="227750"/>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37439172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Sidebar plus large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1800"/>
            </a:lvl1pPr>
          </a:lstStyle>
          <a:p>
            <a:r>
              <a:rPr lang="en-US" dirty="0"/>
              <a:t>Click to edit Master title style</a:t>
            </a:r>
          </a:p>
        </p:txBody>
      </p:sp>
      <p:sp>
        <p:nvSpPr>
          <p:cNvPr id="5" name="Text Placeholder 4"/>
          <p:cNvSpPr>
            <a:spLocks noGrp="1"/>
          </p:cNvSpPr>
          <p:nvPr>
            <p:ph type="body" sz="quarter" idx="10"/>
          </p:nvPr>
        </p:nvSpPr>
        <p:spPr>
          <a:xfrm>
            <a:off x="686944" y="891540"/>
            <a:ext cx="2586935" cy="3657602"/>
          </a:xfrm>
        </p:spPr>
        <p:txBody>
          <a:bodyPr/>
          <a:lstStyle>
            <a:lvl1pPr>
              <a:defRPr sz="1350"/>
            </a:lvl1pPr>
            <a:lvl2pPr marL="557213" indent="-214313">
              <a:buFont typeface="Arial"/>
              <a:buChar char="•"/>
              <a:defRPr sz="1350"/>
            </a:lvl2pPr>
            <a:lvl3pPr marL="857250" indent="-171450">
              <a:buFont typeface="Arial"/>
              <a:buChar char="•"/>
              <a:defRPr/>
            </a:lvl3pPr>
            <a:lvl4pPr marL="1201341" indent="-172641">
              <a:buFont typeface="Arial" pitchFamily="34" charset="0"/>
              <a:buChar char="•"/>
              <a:defRPr sz="12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7" name="Text Placeholder 4">
            <a:extLst>
              <a:ext uri="{FF2B5EF4-FFF2-40B4-BE49-F238E27FC236}">
                <a16:creationId xmlns:a16="http://schemas.microsoft.com/office/drawing/2014/main" id="{EAE9A17A-F901-0E4B-9328-C9069D0AD989}"/>
              </a:ext>
            </a:extLst>
          </p:cNvPr>
          <p:cNvSpPr>
            <a:spLocks noGrp="1"/>
          </p:cNvSpPr>
          <p:nvPr>
            <p:ph type="body" sz="quarter" idx="11"/>
          </p:nvPr>
        </p:nvSpPr>
        <p:spPr>
          <a:xfrm>
            <a:off x="3404508" y="891540"/>
            <a:ext cx="4921920" cy="3657602"/>
          </a:xfrm>
        </p:spPr>
        <p:txBody>
          <a:bodyPr/>
          <a:lstStyle>
            <a:lvl1pPr marL="0" indent="0" algn="ctr">
              <a:buNone/>
              <a:defRPr sz="1350" b="1">
                <a:solidFill>
                  <a:schemeClr val="accent1">
                    <a:lumMod val="75000"/>
                  </a:schemeClr>
                </a:solidFill>
              </a:defRPr>
            </a:lvl1pPr>
            <a:lvl2pPr marL="557213" indent="-214313">
              <a:buFont typeface="Arial"/>
              <a:buChar char="•"/>
              <a:defRPr sz="1350">
                <a:solidFill>
                  <a:schemeClr val="accent1">
                    <a:lumMod val="75000"/>
                  </a:schemeClr>
                </a:solidFill>
              </a:defRPr>
            </a:lvl2pPr>
            <a:lvl3pPr marL="857250" indent="-171450">
              <a:buFont typeface="Arial"/>
              <a:buChar char="•"/>
              <a:defRPr>
                <a:solidFill>
                  <a:schemeClr val="accent1">
                    <a:lumMod val="75000"/>
                  </a:schemeClr>
                </a:solidFill>
              </a:defRPr>
            </a:lvl3pPr>
            <a:lvl4pPr marL="1201341" indent="-172641">
              <a:buFont typeface="Arial" pitchFamily="34" charset="0"/>
              <a:buChar char="•"/>
              <a:defRPr sz="1200">
                <a:solidFill>
                  <a:schemeClr val="accent1">
                    <a:lumMod val="75000"/>
                  </a:schemeClr>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6" name="Content Placeholder 9">
            <a:extLst>
              <a:ext uri="{FF2B5EF4-FFF2-40B4-BE49-F238E27FC236}">
                <a16:creationId xmlns:a16="http://schemas.microsoft.com/office/drawing/2014/main" id="{A8D97723-6185-F040-A7EA-AAFE58D9875A}"/>
              </a:ext>
            </a:extLst>
          </p:cNvPr>
          <p:cNvSpPr>
            <a:spLocks noGrp="1"/>
          </p:cNvSpPr>
          <p:nvPr>
            <p:ph sz="quarter" idx="12" hasCustomPrompt="1"/>
          </p:nvPr>
        </p:nvSpPr>
        <p:spPr>
          <a:xfrm>
            <a:off x="686943" y="4705351"/>
            <a:ext cx="3700907" cy="386954"/>
          </a:xfrm>
          <a:prstGeom prst="rect">
            <a:avLst/>
          </a:prstGeom>
        </p:spPr>
        <p:txBody>
          <a:bodyPr anchor="ctr"/>
          <a:lstStyle>
            <a:lvl1pPr marL="0" indent="0">
              <a:buFontTx/>
              <a:buNone/>
              <a:defRPr sz="750">
                <a:solidFill>
                  <a:schemeClr val="bg1"/>
                </a:solidFill>
              </a:defRPr>
            </a:lvl1pPr>
            <a:lvl2pPr marL="342900" indent="0">
              <a:buFontTx/>
              <a:buNone/>
              <a:defRPr>
                <a:solidFill>
                  <a:schemeClr val="bg1"/>
                </a:solidFill>
              </a:defRPr>
            </a:lvl2pPr>
            <a:lvl3pPr marL="685800" indent="0">
              <a:buFontTx/>
              <a:buNone/>
              <a:defRPr>
                <a:solidFill>
                  <a:schemeClr val="bg1"/>
                </a:solidFill>
              </a:defRPr>
            </a:lvl3pPr>
            <a:lvl4pPr marL="1028700" indent="0">
              <a:buFontTx/>
              <a:buNone/>
              <a:defRPr>
                <a:solidFill>
                  <a:schemeClr val="bg1"/>
                </a:solidFill>
              </a:defRPr>
            </a:lvl4pPr>
            <a:lvl5pPr marL="1371600" indent="0">
              <a:buFontTx/>
              <a:buNone/>
              <a:defRPr>
                <a:solidFill>
                  <a:schemeClr val="bg1"/>
                </a:solidFill>
              </a:defRPr>
            </a:lvl5pPr>
          </a:lstStyle>
          <a:p>
            <a:pPr lvl="0"/>
            <a:r>
              <a:rPr lang="en-US" dirty="0"/>
              <a:t>Notes, if needed</a:t>
            </a:r>
          </a:p>
        </p:txBody>
      </p:sp>
    </p:spTree>
    <p:extLst>
      <p:ext uri="{BB962C8B-B14F-4D97-AF65-F5344CB8AC3E}">
        <p14:creationId xmlns:p14="http://schemas.microsoft.com/office/powerpoint/2010/main" val="2476339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1800"/>
            </a:lvl1pPr>
          </a:lstStyle>
          <a:p>
            <a:r>
              <a:rPr lang="en-US" dirty="0"/>
              <a:t>Click to edit Master title style</a:t>
            </a:r>
          </a:p>
        </p:txBody>
      </p:sp>
      <p:sp>
        <p:nvSpPr>
          <p:cNvPr id="5" name="Text Placeholder 4"/>
          <p:cNvSpPr>
            <a:spLocks noGrp="1"/>
          </p:cNvSpPr>
          <p:nvPr>
            <p:ph type="body" sz="quarter" idx="10"/>
          </p:nvPr>
        </p:nvSpPr>
        <p:spPr>
          <a:xfrm>
            <a:off x="228600" y="720799"/>
            <a:ext cx="8686800" cy="3908353"/>
          </a:xfrm>
        </p:spPr>
        <p:txBody>
          <a:bodyPr/>
          <a:lstStyle>
            <a:lvl1pPr>
              <a:defRPr sz="1800"/>
            </a:lvl1pPr>
            <a:lvl2pPr marL="557213" indent="-214313">
              <a:buFont typeface="Arial"/>
              <a:buChar char="•"/>
              <a:defRPr/>
            </a:lvl2pPr>
            <a:lvl3pPr marL="857250" indent="-171450">
              <a:buFont typeface="Arial"/>
              <a:buChar char="•"/>
              <a:defRPr/>
            </a:lvl3pPr>
            <a:lvl4pPr marL="1201341" indent="-172641">
              <a:buFont typeface="Arial" pitchFamily="34" charset="0"/>
              <a:buChar char="•"/>
              <a:defRPr sz="12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3"/>
            <a:endParaRPr lang="en-US" dirty="0"/>
          </a:p>
        </p:txBody>
      </p:sp>
    </p:spTree>
    <p:extLst>
      <p:ext uri="{BB962C8B-B14F-4D97-AF65-F5344CB8AC3E}">
        <p14:creationId xmlns:p14="http://schemas.microsoft.com/office/powerpoint/2010/main" val="24481052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1800"/>
            </a:lvl1pPr>
          </a:lstStyle>
          <a:p>
            <a:r>
              <a:rPr lang="en-US" dirty="0"/>
              <a:t>Click to edit Master title style</a:t>
            </a:r>
          </a:p>
        </p:txBody>
      </p:sp>
      <p:sp>
        <p:nvSpPr>
          <p:cNvPr id="5" name="Text Placeholder 4"/>
          <p:cNvSpPr>
            <a:spLocks noGrp="1"/>
          </p:cNvSpPr>
          <p:nvPr>
            <p:ph type="body" sz="quarter" idx="10"/>
          </p:nvPr>
        </p:nvSpPr>
        <p:spPr>
          <a:xfrm>
            <a:off x="228600" y="720799"/>
            <a:ext cx="8686800" cy="3908353"/>
          </a:xfrm>
        </p:spPr>
        <p:txBody>
          <a:bodyPr/>
          <a:lstStyle>
            <a:lvl1pPr>
              <a:defRPr sz="1800"/>
            </a:lvl1pPr>
            <a:lvl2pPr marL="557213" indent="-214313">
              <a:buFont typeface="Arial"/>
              <a:buChar char="•"/>
              <a:defRPr/>
            </a:lvl2pPr>
            <a:lvl3pPr marL="857250" indent="-171450">
              <a:buFont typeface="Arial"/>
              <a:buChar char="•"/>
              <a:defRPr/>
            </a:lvl3pPr>
            <a:lvl4pPr marL="1201341" indent="-172641">
              <a:buFont typeface="Arial" pitchFamily="34" charset="0"/>
              <a:buChar char="•"/>
              <a:defRPr sz="12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3"/>
            <a:endParaRPr lang="en-US" dirty="0"/>
          </a:p>
        </p:txBody>
      </p:sp>
    </p:spTree>
    <p:extLst>
      <p:ext uri="{BB962C8B-B14F-4D97-AF65-F5344CB8AC3E}">
        <p14:creationId xmlns:p14="http://schemas.microsoft.com/office/powerpoint/2010/main" val="30561615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9" name="Rectangle 8"/>
          <p:cNvSpPr/>
          <p:nvPr userDrawn="1"/>
        </p:nvSpPr>
        <p:spPr>
          <a:xfrm>
            <a:off x="0" y="4130392"/>
            <a:ext cx="9144000" cy="1026319"/>
          </a:xfrm>
          <a:prstGeom prst="rect">
            <a:avLst/>
          </a:prstGeom>
          <a:solidFill>
            <a:srgbClr val="004986">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en-US" sz="1013" dirty="0">
              <a:solidFill>
                <a:prstClr val="white"/>
              </a:solidFill>
            </a:endParaRPr>
          </a:p>
        </p:txBody>
      </p:sp>
      <p:sp>
        <p:nvSpPr>
          <p:cNvPr id="2" name="Title 1"/>
          <p:cNvSpPr>
            <a:spLocks noGrp="1"/>
          </p:cNvSpPr>
          <p:nvPr>
            <p:ph type="ctrTitle" hasCustomPrompt="1"/>
          </p:nvPr>
        </p:nvSpPr>
        <p:spPr>
          <a:xfrm>
            <a:off x="696191" y="331037"/>
            <a:ext cx="6858000" cy="558786"/>
          </a:xfrm>
        </p:spPr>
        <p:txBody>
          <a:bodyPr anchor="b"/>
          <a:lstStyle>
            <a:lvl1pPr algn="l">
              <a:defRPr sz="2813">
                <a:solidFill>
                  <a:srgbClr val="004986"/>
                </a:solidFill>
              </a:defRPr>
            </a:lvl1pPr>
          </a:lstStyle>
          <a:p>
            <a:r>
              <a:rPr lang="en-US" dirty="0"/>
              <a:t>Click to edit master title style</a:t>
            </a:r>
          </a:p>
        </p:txBody>
      </p:sp>
      <p:sp>
        <p:nvSpPr>
          <p:cNvPr id="8" name="Text Placeholder 10"/>
          <p:cNvSpPr>
            <a:spLocks noGrp="1"/>
          </p:cNvSpPr>
          <p:nvPr>
            <p:ph type="body" sz="quarter" idx="10"/>
          </p:nvPr>
        </p:nvSpPr>
        <p:spPr>
          <a:xfrm>
            <a:off x="1143000" y="1312643"/>
            <a:ext cx="6858000" cy="2601241"/>
          </a:xfrm>
          <a:prstGeom prst="rect">
            <a:avLst/>
          </a:prstGeom>
        </p:spPr>
        <p:txBody>
          <a:bodyPr/>
          <a:lstStyle>
            <a:lvl1pPr>
              <a:defRPr b="0" i="0">
                <a:solidFill>
                  <a:schemeClr val="tx1"/>
                </a:solidFill>
                <a:latin typeface="Avenir Medium" charset="0"/>
                <a:ea typeface="Avenir Medium" charset="0"/>
                <a:cs typeface="Avenir Medium" charset="0"/>
              </a:defRPr>
            </a:lvl1pPr>
          </a:lstStyle>
          <a:p>
            <a:pPr lvl="0"/>
            <a:r>
              <a:rPr lang="en-US" dirty="0"/>
              <a:t>Click to edit Master text styles</a:t>
            </a:r>
          </a:p>
        </p:txBody>
      </p:sp>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7572377" y="4403503"/>
            <a:ext cx="1381125" cy="480632"/>
          </a:xfrm>
          <a:prstGeom prst="rect">
            <a:avLst/>
          </a:prstGeom>
        </p:spPr>
      </p:pic>
      <p:sp>
        <p:nvSpPr>
          <p:cNvPr id="7" name="Slide Number Placeholder 2">
            <a:extLst>
              <a:ext uri="{FF2B5EF4-FFF2-40B4-BE49-F238E27FC236}">
                <a16:creationId xmlns:a16="http://schemas.microsoft.com/office/drawing/2014/main" id="{744C5B27-04AF-BE43-B33A-1213C024881D}"/>
              </a:ext>
            </a:extLst>
          </p:cNvPr>
          <p:cNvSpPr>
            <a:spLocks noGrp="1"/>
          </p:cNvSpPr>
          <p:nvPr>
            <p:ph type="sldNum" sz="quarter" idx="11"/>
          </p:nvPr>
        </p:nvSpPr>
        <p:spPr>
          <a:xfrm>
            <a:off x="46517" y="4935997"/>
            <a:ext cx="348095" cy="273844"/>
          </a:xfrm>
          <a:prstGeom prst="rect">
            <a:avLst/>
          </a:prstGeom>
        </p:spPr>
        <p:txBody>
          <a:bodyPr/>
          <a:lstStyle>
            <a:lvl1pPr>
              <a:defRPr sz="675" b="1" i="0">
                <a:solidFill>
                  <a:srgbClr val="004986"/>
                </a:solidFill>
                <a:latin typeface="Calibri" panose="020F0502020204030204" pitchFamily="34" charset="0"/>
                <a:cs typeface="Calibri" panose="020F0502020204030204" pitchFamily="34" charset="0"/>
              </a:defRPr>
            </a:lvl1pPr>
          </a:lstStyle>
          <a:p>
            <a:fld id="{FC4ACFE8-D096-2541-B423-85B6908FFA9E}" type="slidenum">
              <a:rPr lang="en-US" smtClean="0"/>
              <a:pPr/>
              <a:t>‹#›</a:t>
            </a:fld>
            <a:endParaRPr lang="en-US" dirty="0"/>
          </a:p>
        </p:txBody>
      </p:sp>
    </p:spTree>
    <p:extLst>
      <p:ext uri="{BB962C8B-B14F-4D97-AF65-F5344CB8AC3E}">
        <p14:creationId xmlns:p14="http://schemas.microsoft.com/office/powerpoint/2010/main" val="1557697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1800"/>
            </a:lvl1pPr>
          </a:lstStyle>
          <a:p>
            <a:r>
              <a:rPr lang="en-US" dirty="0"/>
              <a:t>Click to edit Master title style</a:t>
            </a:r>
          </a:p>
        </p:txBody>
      </p:sp>
      <p:sp>
        <p:nvSpPr>
          <p:cNvPr id="5" name="Text Placeholder 4"/>
          <p:cNvSpPr>
            <a:spLocks noGrp="1"/>
          </p:cNvSpPr>
          <p:nvPr>
            <p:ph type="body" sz="quarter" idx="10"/>
          </p:nvPr>
        </p:nvSpPr>
        <p:spPr>
          <a:xfrm>
            <a:off x="228600" y="720799"/>
            <a:ext cx="8686800" cy="3908353"/>
          </a:xfrm>
        </p:spPr>
        <p:txBody>
          <a:bodyPr/>
          <a:lstStyle>
            <a:lvl1pPr>
              <a:defRPr sz="1800"/>
            </a:lvl1pPr>
            <a:lvl2pPr marL="557213" indent="-214313">
              <a:buFont typeface="Arial"/>
              <a:buChar char="•"/>
              <a:defRPr/>
            </a:lvl2pPr>
            <a:lvl3pPr marL="857250" indent="-171450">
              <a:buFont typeface="Arial"/>
              <a:buChar char="•"/>
              <a:defRPr/>
            </a:lvl3pPr>
            <a:lvl4pPr marL="1201341" indent="-172641">
              <a:buFont typeface="Arial" pitchFamily="34" charset="0"/>
              <a:buChar char="•"/>
              <a:defRPr sz="12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3"/>
            <a:endParaRPr lang="en-US" dirty="0"/>
          </a:p>
        </p:txBody>
      </p:sp>
    </p:spTree>
    <p:extLst>
      <p:ext uri="{BB962C8B-B14F-4D97-AF65-F5344CB8AC3E}">
        <p14:creationId xmlns:p14="http://schemas.microsoft.com/office/powerpoint/2010/main" val="12641288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mp; Content with Yellow">
    <p:spTree>
      <p:nvGrpSpPr>
        <p:cNvPr id="1" name=""/>
        <p:cNvGrpSpPr/>
        <p:nvPr/>
      </p:nvGrpSpPr>
      <p:grpSpPr>
        <a:xfrm>
          <a:off x="0" y="0"/>
          <a:ext cx="0" cy="0"/>
          <a:chOff x="0" y="0"/>
          <a:chExt cx="0" cy="0"/>
        </a:xfrm>
      </p:grpSpPr>
      <p:sp>
        <p:nvSpPr>
          <p:cNvPr id="8" name="Text Placeholder 10"/>
          <p:cNvSpPr>
            <a:spLocks noGrp="1"/>
          </p:cNvSpPr>
          <p:nvPr>
            <p:ph type="body" sz="quarter" idx="10"/>
          </p:nvPr>
        </p:nvSpPr>
        <p:spPr>
          <a:xfrm>
            <a:off x="671947" y="1312643"/>
            <a:ext cx="5290703" cy="2601241"/>
          </a:xfrm>
          <a:prstGeom prst="rect">
            <a:avLst/>
          </a:prstGeom>
        </p:spPr>
        <p:txBody>
          <a:bodyPr/>
          <a:lstStyle>
            <a:lvl1pPr marL="0" indent="0">
              <a:buNone/>
              <a:defRPr sz="1800" b="0" i="0">
                <a:solidFill>
                  <a:schemeClr val="tx1"/>
                </a:solidFill>
                <a:latin typeface="+mn-lt"/>
                <a:ea typeface="Avenir Medium" charset="0"/>
                <a:cs typeface="Avenir Medium" charset="0"/>
              </a:defRPr>
            </a:lvl1pPr>
          </a:lstStyle>
          <a:p>
            <a:pPr lvl="0"/>
            <a:r>
              <a:rPr lang="en-US" dirty="0"/>
              <a:t>Click to edit Master text styles</a:t>
            </a:r>
          </a:p>
          <a:p>
            <a:pPr lvl="1"/>
            <a:r>
              <a:rPr lang="en-US" dirty="0"/>
              <a:t>Click to add</a:t>
            </a:r>
          </a:p>
        </p:txBody>
      </p:sp>
      <p:sp>
        <p:nvSpPr>
          <p:cNvPr id="2" name="Title 1">
            <a:extLst>
              <a:ext uri="{FF2B5EF4-FFF2-40B4-BE49-F238E27FC236}">
                <a16:creationId xmlns:a16="http://schemas.microsoft.com/office/drawing/2014/main" id="{0621DA85-2908-C341-8C0E-865BBE0243CA}"/>
              </a:ext>
            </a:extLst>
          </p:cNvPr>
          <p:cNvSpPr>
            <a:spLocks noGrp="1"/>
          </p:cNvSpPr>
          <p:nvPr>
            <p:ph type="title"/>
          </p:nvPr>
        </p:nvSpPr>
        <p:spPr/>
        <p:txBody>
          <a:bodyPr/>
          <a:lstStyle/>
          <a:p>
            <a:r>
              <a:rPr lang="en-US"/>
              <a:t>Click to edit Master title style</a:t>
            </a:r>
          </a:p>
        </p:txBody>
      </p:sp>
      <p:sp>
        <p:nvSpPr>
          <p:cNvPr id="6" name="Text Placeholder 5">
            <a:extLst>
              <a:ext uri="{FF2B5EF4-FFF2-40B4-BE49-F238E27FC236}">
                <a16:creationId xmlns:a16="http://schemas.microsoft.com/office/drawing/2014/main" id="{DA04B1F3-9F3F-FB4B-A1A7-FDACDD76B4FB}"/>
              </a:ext>
            </a:extLst>
          </p:cNvPr>
          <p:cNvSpPr>
            <a:spLocks noGrp="1"/>
          </p:cNvSpPr>
          <p:nvPr>
            <p:ph type="body" sz="quarter" idx="11"/>
          </p:nvPr>
        </p:nvSpPr>
        <p:spPr>
          <a:xfrm>
            <a:off x="671513" y="919448"/>
            <a:ext cx="4483894" cy="205740"/>
          </a:xfrm>
          <a:prstGeom prst="rect">
            <a:avLst/>
          </a:prstGeom>
          <a:solidFill>
            <a:srgbClr val="FFDA66"/>
          </a:solidFill>
        </p:spPr>
        <p:txBody>
          <a:bodyPr anchor="ctr" anchorCtr="0"/>
          <a:lstStyle>
            <a:lvl1pPr marL="0" indent="0">
              <a:buNone/>
              <a:defRPr sz="1013" b="1">
                <a:solidFill>
                  <a:srgbClr val="004986"/>
                </a:solidFill>
              </a:defRPr>
            </a:lvl1pPr>
            <a:lvl2pPr marL="342900" indent="0">
              <a:buNone/>
              <a:defRPr sz="1013" b="1">
                <a:solidFill>
                  <a:srgbClr val="004986"/>
                </a:solidFill>
              </a:defRPr>
            </a:lvl2pPr>
            <a:lvl3pPr marL="685800" indent="0">
              <a:buNone/>
              <a:defRPr sz="1013" b="1">
                <a:solidFill>
                  <a:srgbClr val="004986"/>
                </a:solidFill>
              </a:defRPr>
            </a:lvl3pPr>
            <a:lvl4pPr marL="1028700" indent="0">
              <a:buNone/>
              <a:defRPr sz="1013" b="1">
                <a:solidFill>
                  <a:srgbClr val="004986"/>
                </a:solidFill>
              </a:defRPr>
            </a:lvl4pPr>
            <a:lvl5pPr marL="1371600" indent="0">
              <a:buNone/>
              <a:defRPr sz="1013" b="1">
                <a:solidFill>
                  <a:srgbClr val="004986"/>
                </a:solidFill>
              </a:defRPr>
            </a:lvl5pPr>
          </a:lstStyle>
          <a:p>
            <a:pPr lvl="0"/>
            <a:r>
              <a:rPr lang="en-US" dirty="0"/>
              <a:t>Click to edit Master text styles</a:t>
            </a:r>
          </a:p>
        </p:txBody>
      </p:sp>
    </p:spTree>
    <p:extLst>
      <p:ext uri="{BB962C8B-B14F-4D97-AF65-F5344CB8AC3E}">
        <p14:creationId xmlns:p14="http://schemas.microsoft.com/office/powerpoint/2010/main" val="23623885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24656" y="2275457"/>
            <a:ext cx="6734507" cy="1688241"/>
          </a:xfrm>
        </p:spPr>
        <p:txBody>
          <a:bodyPr/>
          <a:lstStyle/>
          <a:p>
            <a:r>
              <a:rPr lang="en-US" dirty="0"/>
              <a:t>Click to edit Master title style</a:t>
            </a:r>
          </a:p>
        </p:txBody>
      </p:sp>
    </p:spTree>
    <p:extLst>
      <p:ext uri="{BB962C8B-B14F-4D97-AF65-F5344CB8AC3E}">
        <p14:creationId xmlns:p14="http://schemas.microsoft.com/office/powerpoint/2010/main" val="3042584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9" name="Rectangle 8"/>
          <p:cNvSpPr/>
          <p:nvPr userDrawn="1"/>
        </p:nvSpPr>
        <p:spPr>
          <a:xfrm>
            <a:off x="0" y="4586288"/>
            <a:ext cx="9144000" cy="557212"/>
          </a:xfrm>
          <a:prstGeom prst="rect">
            <a:avLst/>
          </a:prstGeom>
          <a:solidFill>
            <a:srgbClr val="0049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sp>
        <p:nvSpPr>
          <p:cNvPr id="2" name="Title 1"/>
          <p:cNvSpPr>
            <a:spLocks noGrp="1"/>
          </p:cNvSpPr>
          <p:nvPr>
            <p:ph type="ctrTitle" hasCustomPrompt="1"/>
          </p:nvPr>
        </p:nvSpPr>
        <p:spPr>
          <a:xfrm>
            <a:off x="696191" y="331037"/>
            <a:ext cx="6858000" cy="558786"/>
          </a:xfrm>
        </p:spPr>
        <p:txBody>
          <a:bodyPr anchor="b"/>
          <a:lstStyle>
            <a:lvl1pPr algn="l">
              <a:defRPr sz="3750">
                <a:solidFill>
                  <a:srgbClr val="004986"/>
                </a:solidFill>
              </a:defRPr>
            </a:lvl1pPr>
          </a:lstStyle>
          <a:p>
            <a:r>
              <a:rPr lang="en-US" dirty="0"/>
              <a:t>Click to edit master title style</a:t>
            </a:r>
          </a:p>
        </p:txBody>
      </p:sp>
      <p:sp>
        <p:nvSpPr>
          <p:cNvPr id="8" name="Text Placeholder 10"/>
          <p:cNvSpPr>
            <a:spLocks noGrp="1"/>
          </p:cNvSpPr>
          <p:nvPr>
            <p:ph type="body" sz="quarter" idx="10"/>
          </p:nvPr>
        </p:nvSpPr>
        <p:spPr>
          <a:xfrm>
            <a:off x="696191" y="985385"/>
            <a:ext cx="6858000" cy="2941722"/>
          </a:xfrm>
          <a:prstGeom prst="rect">
            <a:avLst/>
          </a:prstGeom>
        </p:spPr>
        <p:txBody>
          <a:bodyPr/>
          <a:lstStyle>
            <a:lvl1pPr>
              <a:defRPr b="0" i="0">
                <a:solidFill>
                  <a:schemeClr val="tx1"/>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Click to edit Master text styles</a:t>
            </a:r>
          </a:p>
        </p:txBody>
      </p:sp>
      <p:pic>
        <p:nvPicPr>
          <p:cNvPr id="6" name="Picture 5" descr="Centers for Medicare &amp; Medicaid Services"/>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8073098" y="4701572"/>
            <a:ext cx="1019559" cy="354807"/>
          </a:xfrm>
          <a:prstGeom prst="rect">
            <a:avLst/>
          </a:prstGeom>
        </p:spPr>
      </p:pic>
      <p:sp>
        <p:nvSpPr>
          <p:cNvPr id="25" name="Footer Placeholder 10">
            <a:extLst>
              <a:ext uri="{FF2B5EF4-FFF2-40B4-BE49-F238E27FC236}">
                <a16:creationId xmlns:a16="http://schemas.microsoft.com/office/drawing/2014/main" id="{14E83814-5EA9-C949-932B-64096ABC107C}"/>
              </a:ext>
            </a:extLst>
          </p:cNvPr>
          <p:cNvSpPr>
            <a:spLocks noGrp="1"/>
          </p:cNvSpPr>
          <p:nvPr/>
        </p:nvSpPr>
        <p:spPr>
          <a:xfrm>
            <a:off x="3583004" y="4519010"/>
            <a:ext cx="4114800" cy="365125"/>
          </a:xfrm>
          <a:prstGeom prst="rect">
            <a:avLst/>
          </a:prstGeom>
        </p:spPr>
        <p:style>
          <a:lnRef idx="0">
            <a:scrgbClr r="0" g="0" b="0"/>
          </a:lnRef>
          <a:fillRef idx="0">
            <a:scrgbClr r="0" g="0" b="0"/>
          </a:fillRef>
          <a:effectRef idx="0">
            <a:scrgbClr r="0" g="0" b="0"/>
          </a:effectRef>
          <a:fontRef idx="major"/>
        </p:style>
        <p:txBody>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endParaRPr lang="en-US" dirty="0"/>
          </a:p>
        </p:txBody>
      </p:sp>
      <p:sp>
        <p:nvSpPr>
          <p:cNvPr id="27" name="Date Placeholder 3">
            <a:extLst>
              <a:ext uri="{FF2B5EF4-FFF2-40B4-BE49-F238E27FC236}">
                <a16:creationId xmlns:a16="http://schemas.microsoft.com/office/drawing/2014/main" id="{6154B9DD-26C6-7D40-9996-2C42CA136E00}"/>
              </a:ext>
            </a:extLst>
          </p:cNvPr>
          <p:cNvSpPr>
            <a:spLocks noGrp="1"/>
          </p:cNvSpPr>
          <p:nvPr>
            <p:ph type="dt" sz="half" idx="11"/>
          </p:nvPr>
        </p:nvSpPr>
        <p:spPr>
          <a:xfrm>
            <a:off x="628650" y="4767263"/>
            <a:ext cx="2057400" cy="273844"/>
          </a:xfrm>
          <a:prstGeom prst="rect">
            <a:avLst/>
          </a:prstGeom>
        </p:spPr>
        <p:txBody>
          <a:bodyPr/>
          <a:lstStyle/>
          <a:p>
            <a:endParaRPr lang="en-US" dirty="0"/>
          </a:p>
        </p:txBody>
      </p:sp>
      <p:sp>
        <p:nvSpPr>
          <p:cNvPr id="28" name="Footer Placeholder 4">
            <a:extLst>
              <a:ext uri="{FF2B5EF4-FFF2-40B4-BE49-F238E27FC236}">
                <a16:creationId xmlns:a16="http://schemas.microsoft.com/office/drawing/2014/main" id="{F7A32B59-52F2-1D4E-8130-7FC2452037F0}"/>
              </a:ext>
            </a:extLst>
          </p:cNvPr>
          <p:cNvSpPr>
            <a:spLocks noGrp="1"/>
          </p:cNvSpPr>
          <p:nvPr>
            <p:ph type="ftr" sz="quarter" idx="12"/>
          </p:nvPr>
        </p:nvSpPr>
        <p:spPr>
          <a:xfrm>
            <a:off x="3028950" y="4767263"/>
            <a:ext cx="3086100" cy="273844"/>
          </a:xfrm>
          <a:prstGeom prst="rect">
            <a:avLst/>
          </a:prstGeom>
        </p:spPr>
        <p:txBody>
          <a:bodyPr/>
          <a:lstStyle/>
          <a:p>
            <a:endParaRPr lang="en-US" dirty="0"/>
          </a:p>
        </p:txBody>
      </p:sp>
      <p:sp>
        <p:nvSpPr>
          <p:cNvPr id="16" name="Slide Number Placeholder 5">
            <a:extLst>
              <a:ext uri="{FF2B5EF4-FFF2-40B4-BE49-F238E27FC236}">
                <a16:creationId xmlns:a16="http://schemas.microsoft.com/office/drawing/2014/main" id="{1F38A660-4B4B-094A-A964-F0000BC79708}"/>
              </a:ext>
            </a:extLst>
          </p:cNvPr>
          <p:cNvSpPr>
            <a:spLocks noGrp="1"/>
          </p:cNvSpPr>
          <p:nvPr>
            <p:ph type="sldNum" sz="quarter" idx="4"/>
          </p:nvPr>
        </p:nvSpPr>
        <p:spPr>
          <a:xfrm>
            <a:off x="7228114" y="4767263"/>
            <a:ext cx="344261" cy="273844"/>
          </a:xfrm>
          <a:prstGeom prst="rect">
            <a:avLst/>
          </a:prstGeom>
        </p:spPr>
        <p:txBody>
          <a:bodyPr vert="horz" lIns="91440" tIns="45720" rIns="91440" bIns="45720" rtlCol="0" anchor="ctr"/>
          <a:lstStyle>
            <a:lvl1pPr algn="l">
              <a:defRPr sz="900">
                <a:solidFill>
                  <a:schemeClr val="bg1"/>
                </a:solidFill>
              </a:defRPr>
            </a:lvl1pPr>
          </a:lstStyle>
          <a:p>
            <a:fld id="{48F63A3B-78C7-47BE-AE5E-E10140E04643}" type="slidenum">
              <a:rPr lang="en-US" smtClean="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9" name="Rectangle 8"/>
          <p:cNvSpPr/>
          <p:nvPr userDrawn="1"/>
        </p:nvSpPr>
        <p:spPr>
          <a:xfrm>
            <a:off x="0" y="4504038"/>
            <a:ext cx="9144000" cy="652668"/>
          </a:xfrm>
          <a:prstGeom prst="rect">
            <a:avLst/>
          </a:prstGeom>
          <a:solidFill>
            <a:srgbClr val="004986">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p:cNvSpPr>
            <a:spLocks noGrp="1"/>
          </p:cNvSpPr>
          <p:nvPr>
            <p:ph type="ctrTitle" hasCustomPrompt="1"/>
          </p:nvPr>
        </p:nvSpPr>
        <p:spPr>
          <a:xfrm>
            <a:off x="696191" y="331037"/>
            <a:ext cx="6858000" cy="558786"/>
          </a:xfrm>
        </p:spPr>
        <p:txBody>
          <a:bodyPr anchor="t"/>
          <a:lstStyle>
            <a:lvl1pPr algn="l">
              <a:defRPr sz="2100" b="1">
                <a:solidFill>
                  <a:srgbClr val="004986"/>
                </a:solidFill>
                <a:latin typeface="Arial" panose="020B0604020202020204" pitchFamily="34" charset="0"/>
                <a:ea typeface="Tahoma" panose="020B0604030504040204" pitchFamily="34" charset="0"/>
                <a:cs typeface="Arial" panose="020B0604020202020204" pitchFamily="34" charset="0"/>
              </a:defRPr>
            </a:lvl1pPr>
          </a:lstStyle>
          <a:p>
            <a:r>
              <a:rPr lang="en-US" dirty="0"/>
              <a:t>Click to edit master title style</a:t>
            </a:r>
          </a:p>
        </p:txBody>
      </p:sp>
      <p:sp>
        <p:nvSpPr>
          <p:cNvPr id="8" name="Text Placeholder 10"/>
          <p:cNvSpPr>
            <a:spLocks noGrp="1"/>
          </p:cNvSpPr>
          <p:nvPr>
            <p:ph type="body" sz="quarter" idx="10"/>
          </p:nvPr>
        </p:nvSpPr>
        <p:spPr>
          <a:xfrm>
            <a:off x="696194" y="995247"/>
            <a:ext cx="7775946" cy="2918637"/>
          </a:xfrm>
          <a:prstGeom prst="rect">
            <a:avLst/>
          </a:prstGeom>
        </p:spPr>
        <p:txBody>
          <a:bodyPr/>
          <a:lstStyle>
            <a:lvl1pPr>
              <a:defRPr sz="1500" b="0" i="0">
                <a:solidFill>
                  <a:schemeClr val="tx1"/>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Click to edit Master text styles</a:t>
            </a:r>
          </a:p>
        </p:txBody>
      </p:sp>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7572376" y="4564141"/>
            <a:ext cx="1381125" cy="480632"/>
          </a:xfrm>
          <a:prstGeom prst="rect">
            <a:avLst/>
          </a:prstGeom>
        </p:spPr>
      </p:pic>
      <p:sp>
        <p:nvSpPr>
          <p:cNvPr id="7" name="Slide Number Placeholder 5">
            <a:extLst>
              <a:ext uri="{FF2B5EF4-FFF2-40B4-BE49-F238E27FC236}">
                <a16:creationId xmlns:a16="http://schemas.microsoft.com/office/drawing/2014/main" id="{98070D6B-7FAF-6941-A71A-D34B0778959E}"/>
              </a:ext>
            </a:extLst>
          </p:cNvPr>
          <p:cNvSpPr>
            <a:spLocks noGrp="1"/>
          </p:cNvSpPr>
          <p:nvPr>
            <p:ph type="sldNum" sz="quarter" idx="4"/>
          </p:nvPr>
        </p:nvSpPr>
        <p:spPr>
          <a:xfrm>
            <a:off x="3543300" y="4643547"/>
            <a:ext cx="2057400" cy="273844"/>
          </a:xfrm>
          <a:prstGeom prst="rect">
            <a:avLst/>
          </a:prstGeom>
        </p:spPr>
        <p:txBody>
          <a:bodyPr vert="horz" lIns="91440" tIns="45720" rIns="91440" bIns="45720" rtlCol="0" anchor="ctr"/>
          <a:lstStyle>
            <a:lvl1pPr algn="ctr">
              <a:defRPr sz="900">
                <a:solidFill>
                  <a:schemeClr val="bg1"/>
                </a:solidFill>
              </a:defRPr>
            </a:lvl1pPr>
          </a:lstStyle>
          <a:p>
            <a:fld id="{8F37D380-F8A9-6B41-AE8A-10194B97FE34}" type="slidenum">
              <a:rPr lang="en-US" smtClean="0"/>
              <a:pPr/>
              <a:t>‹#›</a:t>
            </a:fld>
            <a:endParaRPr lang="en-US" dirty="0"/>
          </a:p>
        </p:txBody>
      </p:sp>
    </p:spTree>
    <p:extLst>
      <p:ext uri="{BB962C8B-B14F-4D97-AF65-F5344CB8AC3E}">
        <p14:creationId xmlns:p14="http://schemas.microsoft.com/office/powerpoint/2010/main" val="24570010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3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6191" y="331037"/>
            <a:ext cx="6858000" cy="558786"/>
          </a:xfrm>
        </p:spPr>
        <p:txBody>
          <a:bodyPr anchor="t"/>
          <a:lstStyle>
            <a:lvl1pPr algn="l">
              <a:defRPr sz="2100" b="1">
                <a:solidFill>
                  <a:srgbClr val="004986"/>
                </a:solidFill>
                <a:latin typeface="Arial" panose="020B0604020202020204" pitchFamily="34" charset="0"/>
                <a:ea typeface="Tahoma" panose="020B0604030504040204" pitchFamily="34" charset="0"/>
                <a:cs typeface="Arial" panose="020B0604020202020204" pitchFamily="34" charset="0"/>
              </a:defRPr>
            </a:lvl1pPr>
          </a:lstStyle>
          <a:p>
            <a:r>
              <a:rPr lang="en-US" dirty="0"/>
              <a:t>Click to edit master title style</a:t>
            </a:r>
          </a:p>
        </p:txBody>
      </p:sp>
      <p:sp>
        <p:nvSpPr>
          <p:cNvPr id="8" name="Text Placeholder 10"/>
          <p:cNvSpPr>
            <a:spLocks noGrp="1"/>
          </p:cNvSpPr>
          <p:nvPr>
            <p:ph type="body" sz="quarter" idx="10"/>
          </p:nvPr>
        </p:nvSpPr>
        <p:spPr>
          <a:xfrm>
            <a:off x="696194" y="1480324"/>
            <a:ext cx="7775946" cy="2433560"/>
          </a:xfrm>
          <a:prstGeom prst="rect">
            <a:avLst/>
          </a:prstGeom>
        </p:spPr>
        <p:txBody>
          <a:bodyPr/>
          <a:lstStyle>
            <a:lvl1pPr>
              <a:defRPr sz="1350" b="0" i="0">
                <a:solidFill>
                  <a:schemeClr val="tx1"/>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Click to edit Master text styles</a:t>
            </a:r>
          </a:p>
        </p:txBody>
      </p:sp>
      <p:sp>
        <p:nvSpPr>
          <p:cNvPr id="7" name="Slide Number Placeholder 5">
            <a:extLst>
              <a:ext uri="{FF2B5EF4-FFF2-40B4-BE49-F238E27FC236}">
                <a16:creationId xmlns:a16="http://schemas.microsoft.com/office/drawing/2014/main" id="{98070D6B-7FAF-6941-A71A-D34B0778959E}"/>
              </a:ext>
            </a:extLst>
          </p:cNvPr>
          <p:cNvSpPr>
            <a:spLocks noGrp="1"/>
          </p:cNvSpPr>
          <p:nvPr>
            <p:ph type="sldNum" sz="quarter" idx="4"/>
          </p:nvPr>
        </p:nvSpPr>
        <p:spPr>
          <a:xfrm>
            <a:off x="3543300" y="4643547"/>
            <a:ext cx="2057400" cy="273844"/>
          </a:xfrm>
          <a:prstGeom prst="rect">
            <a:avLst/>
          </a:prstGeom>
        </p:spPr>
        <p:txBody>
          <a:bodyPr vert="horz" lIns="91440" tIns="45720" rIns="91440" bIns="45720" rtlCol="0" anchor="ctr"/>
          <a:lstStyle>
            <a:lvl1pPr algn="ctr">
              <a:defRPr sz="900">
                <a:solidFill>
                  <a:schemeClr val="bg1"/>
                </a:solidFill>
              </a:defRPr>
            </a:lvl1pPr>
          </a:lstStyle>
          <a:p>
            <a:fld id="{8F37D380-F8A9-6B41-AE8A-10194B97FE34}" type="slidenum">
              <a:rPr lang="en-US" smtClean="0"/>
              <a:pPr/>
              <a:t>‹#›</a:t>
            </a:fld>
            <a:endParaRPr lang="en-US" dirty="0"/>
          </a:p>
        </p:txBody>
      </p:sp>
      <p:sp>
        <p:nvSpPr>
          <p:cNvPr id="4" name="Text Placeholder 3">
            <a:extLst>
              <a:ext uri="{FF2B5EF4-FFF2-40B4-BE49-F238E27FC236}">
                <a16:creationId xmlns:a16="http://schemas.microsoft.com/office/drawing/2014/main" id="{9C48D92E-59B6-4F88-A9DC-4CCD86225E0A}"/>
              </a:ext>
            </a:extLst>
          </p:cNvPr>
          <p:cNvSpPr>
            <a:spLocks noGrp="1"/>
          </p:cNvSpPr>
          <p:nvPr>
            <p:ph type="body" sz="quarter" idx="11"/>
          </p:nvPr>
        </p:nvSpPr>
        <p:spPr>
          <a:xfrm>
            <a:off x="696516" y="726633"/>
            <a:ext cx="7775972" cy="434966"/>
          </a:xfrm>
          <a:prstGeom prst="rect">
            <a:avLst/>
          </a:prstGeom>
          <a:solidFill>
            <a:schemeClr val="accent1"/>
          </a:solidFill>
        </p:spPr>
        <p:txBody>
          <a:bodyPr/>
          <a:lstStyle>
            <a:lvl1pPr marL="0" indent="0">
              <a:buNone/>
              <a:defRPr sz="1350" b="1">
                <a:solidFill>
                  <a:schemeClr val="bg1"/>
                </a:solidFill>
                <a:latin typeface="Arial" panose="020B0604020202020204" pitchFamily="34" charset="0"/>
                <a:cs typeface="Arial" panose="020B0604020202020204" pitchFamily="34" charset="0"/>
              </a:defRPr>
            </a:lvl1pPr>
          </a:lstStyle>
          <a:p>
            <a:pPr lvl="0"/>
            <a:endParaRPr lang="en-US" dirty="0"/>
          </a:p>
        </p:txBody>
      </p:sp>
      <p:sp>
        <p:nvSpPr>
          <p:cNvPr id="10" name="Rectangle 9"/>
          <p:cNvSpPr/>
          <p:nvPr userDrawn="1"/>
        </p:nvSpPr>
        <p:spPr>
          <a:xfrm>
            <a:off x="0" y="4504038"/>
            <a:ext cx="9144000" cy="652668"/>
          </a:xfrm>
          <a:prstGeom prst="rect">
            <a:avLst/>
          </a:prstGeom>
          <a:solidFill>
            <a:srgbClr val="004986">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pic>
        <p:nvPicPr>
          <p:cNvPr id="11" name="Picture 10"/>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7572376" y="4564141"/>
            <a:ext cx="1381125" cy="480632"/>
          </a:xfrm>
          <a:prstGeom prst="rect">
            <a:avLst/>
          </a:prstGeom>
        </p:spPr>
      </p:pic>
    </p:spTree>
    <p:extLst>
      <p:ext uri="{BB962C8B-B14F-4D97-AF65-F5344CB8AC3E}">
        <p14:creationId xmlns:p14="http://schemas.microsoft.com/office/powerpoint/2010/main" val="4980218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2_Title Slide">
    <p:bg>
      <p:bgPr>
        <a:solidFill>
          <a:srgbClr val="004986"/>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143000" y="2292357"/>
            <a:ext cx="6858000" cy="558786"/>
          </a:xfrm>
        </p:spPr>
        <p:txBody>
          <a:bodyPr anchor="b"/>
          <a:lstStyle>
            <a:lvl1pPr algn="ctr">
              <a:defRPr sz="2400" b="1">
                <a:solidFill>
                  <a:schemeClr val="bg1"/>
                </a:solidFill>
                <a:latin typeface="Arial" panose="020B0604020202020204" pitchFamily="34" charset="0"/>
                <a:ea typeface="Tahoma" panose="020B0604030504040204" pitchFamily="34" charset="0"/>
                <a:cs typeface="Arial" panose="020B0604020202020204" pitchFamily="34" charset="0"/>
              </a:defRPr>
            </a:lvl1pPr>
          </a:lstStyle>
          <a:p>
            <a:r>
              <a:rPr lang="en-US" dirty="0"/>
              <a:t>Click to edit master title style</a:t>
            </a:r>
          </a:p>
        </p:txBody>
      </p:sp>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7572376" y="4403503"/>
            <a:ext cx="1381125" cy="480632"/>
          </a:xfrm>
          <a:prstGeom prst="rect">
            <a:avLst/>
          </a:prstGeom>
        </p:spPr>
      </p:pic>
      <p:sp>
        <p:nvSpPr>
          <p:cNvPr id="9" name="Slide Number Placeholder 5">
            <a:extLst>
              <a:ext uri="{FF2B5EF4-FFF2-40B4-BE49-F238E27FC236}">
                <a16:creationId xmlns:a16="http://schemas.microsoft.com/office/drawing/2014/main" id="{A0CA940F-3592-4299-B782-262F9B0BE9A5}"/>
              </a:ext>
            </a:extLst>
          </p:cNvPr>
          <p:cNvSpPr>
            <a:spLocks noGrp="1"/>
          </p:cNvSpPr>
          <p:nvPr>
            <p:ph type="sldNum" sz="quarter" idx="4"/>
          </p:nvPr>
        </p:nvSpPr>
        <p:spPr>
          <a:xfrm>
            <a:off x="3543300" y="4643547"/>
            <a:ext cx="2057400" cy="273844"/>
          </a:xfrm>
          <a:prstGeom prst="rect">
            <a:avLst/>
          </a:prstGeom>
        </p:spPr>
        <p:txBody>
          <a:bodyPr vert="horz" lIns="91440" tIns="45720" rIns="91440" bIns="45720" rtlCol="0" anchor="ctr"/>
          <a:lstStyle>
            <a:lvl1pPr algn="ctr">
              <a:defRPr sz="900">
                <a:solidFill>
                  <a:schemeClr val="bg1"/>
                </a:solidFill>
              </a:defRPr>
            </a:lvl1pPr>
          </a:lstStyle>
          <a:p>
            <a:fld id="{8F37D380-F8A9-6B41-AE8A-10194B97FE34}" type="slidenum">
              <a:rPr lang="en-US" smtClean="0"/>
              <a:pPr/>
              <a:t>‹#›</a:t>
            </a:fld>
            <a:endParaRPr lang="en-US" dirty="0"/>
          </a:p>
        </p:txBody>
      </p:sp>
    </p:spTree>
    <p:extLst>
      <p:ext uri="{BB962C8B-B14F-4D97-AF65-F5344CB8AC3E}">
        <p14:creationId xmlns:p14="http://schemas.microsoft.com/office/powerpoint/2010/main" val="13749555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Title slide -  solid blue">
    <p:spTree>
      <p:nvGrpSpPr>
        <p:cNvPr id="1" name=""/>
        <p:cNvGrpSpPr/>
        <p:nvPr/>
      </p:nvGrpSpPr>
      <p:grpSpPr>
        <a:xfrm>
          <a:off x="0" y="0"/>
          <a:ext cx="0" cy="0"/>
          <a:chOff x="0" y="0"/>
          <a:chExt cx="0" cy="0"/>
        </a:xfrm>
      </p:grpSpPr>
      <p:sp>
        <p:nvSpPr>
          <p:cNvPr id="2" name="Title 1"/>
          <p:cNvSpPr>
            <a:spLocks noGrp="1"/>
          </p:cNvSpPr>
          <p:nvPr>
            <p:ph type="title"/>
          </p:nvPr>
        </p:nvSpPr>
        <p:spPr>
          <a:xfrm>
            <a:off x="685799" y="1612142"/>
            <a:ext cx="7818120" cy="1688241"/>
          </a:xfrm>
        </p:spPr>
        <p:txBody>
          <a:bodyPr/>
          <a:lstStyle>
            <a:lvl1pPr>
              <a:lnSpc>
                <a:spcPct val="80000"/>
              </a:lnSpc>
              <a:defRPr sz="5400">
                <a:solidFill>
                  <a:schemeClr val="bg1"/>
                </a:solidFill>
              </a:defRPr>
            </a:lvl1pPr>
          </a:lstStyle>
          <a:p>
            <a:r>
              <a:rPr lang="en-US" dirty="0"/>
              <a:t>Click to edit Master title style</a:t>
            </a:r>
          </a:p>
        </p:txBody>
      </p:sp>
      <p:pic>
        <p:nvPicPr>
          <p:cNvPr id="5" name="Picture 4" descr="A picture containing people, beach, water, group&#10;&#10;Description automatically generated">
            <a:extLst>
              <a:ext uri="{FF2B5EF4-FFF2-40B4-BE49-F238E27FC236}">
                <a16:creationId xmlns:a16="http://schemas.microsoft.com/office/drawing/2014/main" id="{F63ACBAF-DC4F-EF46-A95E-B7DB0C8A992A}"/>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6370" r="6370"/>
          <a:stretch/>
        </p:blipFill>
        <p:spPr>
          <a:xfrm>
            <a:off x="-1" y="3"/>
            <a:ext cx="9144001" cy="5146991"/>
          </a:xfrm>
          <a:prstGeom prst="rect">
            <a:avLst/>
          </a:prstGeom>
          <a:solidFill>
            <a:schemeClr val="accent1"/>
          </a:solidFill>
        </p:spPr>
      </p:pic>
      <p:sp>
        <p:nvSpPr>
          <p:cNvPr id="11" name="Rectangle 10">
            <a:extLst>
              <a:ext uri="{FF2B5EF4-FFF2-40B4-BE49-F238E27FC236}">
                <a16:creationId xmlns:a16="http://schemas.microsoft.com/office/drawing/2014/main" id="{E54A6B1D-B9F3-2E4E-A979-3F8B2C47B218}"/>
              </a:ext>
            </a:extLst>
          </p:cNvPr>
          <p:cNvSpPr/>
          <p:nvPr userDrawn="1"/>
        </p:nvSpPr>
        <p:spPr>
          <a:xfrm>
            <a:off x="1144" y="0"/>
            <a:ext cx="9142857" cy="5143500"/>
          </a:xfrm>
          <a:prstGeom prst="rect">
            <a:avLst/>
          </a:prstGeom>
          <a:solidFill>
            <a:srgbClr val="004986">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pic>
        <p:nvPicPr>
          <p:cNvPr id="13" name="Picture 12" descr="A picture containing drawing&#10;&#10;Description automatically generated">
            <a:extLst>
              <a:ext uri="{FF2B5EF4-FFF2-40B4-BE49-F238E27FC236}">
                <a16:creationId xmlns:a16="http://schemas.microsoft.com/office/drawing/2014/main" id="{6C2AFE5C-0D8A-A14C-84E8-FFCE817F8A5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52012" y="4703450"/>
            <a:ext cx="1124387" cy="437261"/>
          </a:xfrm>
          <a:prstGeom prst="rect">
            <a:avLst/>
          </a:prstGeom>
        </p:spPr>
      </p:pic>
    </p:spTree>
    <p:extLst>
      <p:ext uri="{BB962C8B-B14F-4D97-AF65-F5344CB8AC3E}">
        <p14:creationId xmlns:p14="http://schemas.microsoft.com/office/powerpoint/2010/main" val="37261747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Title slide photo overlay">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4ECB17A-D462-0C45-981F-595182699B29}"/>
              </a:ext>
            </a:extLst>
          </p:cNvPr>
          <p:cNvSpPr/>
          <p:nvPr userDrawn="1"/>
        </p:nvSpPr>
        <p:spPr>
          <a:xfrm>
            <a:off x="2286" y="0"/>
            <a:ext cx="9141714" cy="4629150"/>
          </a:xfrm>
          <a:prstGeom prst="rect">
            <a:avLst/>
          </a:prstGeom>
          <a:solidFill>
            <a:srgbClr val="004986">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sp>
        <p:nvSpPr>
          <p:cNvPr id="5" name="Rectangle 4">
            <a:extLst>
              <a:ext uri="{FF2B5EF4-FFF2-40B4-BE49-F238E27FC236}">
                <a16:creationId xmlns:a16="http://schemas.microsoft.com/office/drawing/2014/main" id="{0DCB06B1-820F-6E4E-A8CB-1D2D61317C31}"/>
              </a:ext>
            </a:extLst>
          </p:cNvPr>
          <p:cNvSpPr/>
          <p:nvPr userDrawn="1"/>
        </p:nvSpPr>
        <p:spPr>
          <a:xfrm>
            <a:off x="2286" y="4629150"/>
            <a:ext cx="9141714" cy="514350"/>
          </a:xfrm>
          <a:prstGeom prst="rect">
            <a:avLst/>
          </a:prstGeom>
          <a:solidFill>
            <a:schemeClr val="accent1">
              <a:lumMod val="20000"/>
              <a:lumOff val="8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sp>
        <p:nvSpPr>
          <p:cNvPr id="2" name="Title 1"/>
          <p:cNvSpPr>
            <a:spLocks noGrp="1"/>
          </p:cNvSpPr>
          <p:nvPr>
            <p:ph type="title"/>
          </p:nvPr>
        </p:nvSpPr>
        <p:spPr>
          <a:xfrm>
            <a:off x="624656" y="2275457"/>
            <a:ext cx="6734507" cy="1688241"/>
          </a:xfrm>
        </p:spPr>
        <p:txBody>
          <a:bodyPr/>
          <a:lstStyle>
            <a:lvl1pPr>
              <a:lnSpc>
                <a:spcPct val="80000"/>
              </a:lnSpc>
              <a:defRPr sz="6000">
                <a:solidFill>
                  <a:schemeClr val="bg1"/>
                </a:solidFill>
              </a:defRPr>
            </a:lvl1pPr>
          </a:lstStyle>
          <a:p>
            <a:r>
              <a:rPr lang="en-US" dirty="0"/>
              <a:t>Click to edit Master title style</a:t>
            </a:r>
          </a:p>
        </p:txBody>
      </p:sp>
      <p:pic>
        <p:nvPicPr>
          <p:cNvPr id="9" name="Picture 8">
            <a:extLst>
              <a:ext uri="{FF2B5EF4-FFF2-40B4-BE49-F238E27FC236}">
                <a16:creationId xmlns:a16="http://schemas.microsoft.com/office/drawing/2014/main" id="{D6594900-56B2-EE45-A682-47856C1816CD}"/>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8017329" y="4709732"/>
            <a:ext cx="936172" cy="325788"/>
          </a:xfrm>
          <a:prstGeom prst="rect">
            <a:avLst/>
          </a:prstGeom>
        </p:spPr>
      </p:pic>
    </p:spTree>
    <p:extLst>
      <p:ext uri="{BB962C8B-B14F-4D97-AF65-F5344CB8AC3E}">
        <p14:creationId xmlns:p14="http://schemas.microsoft.com/office/powerpoint/2010/main" val="282260677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Slide">
    <p:spTree>
      <p:nvGrpSpPr>
        <p:cNvPr id="1" name=""/>
        <p:cNvGrpSpPr/>
        <p:nvPr/>
      </p:nvGrpSpPr>
      <p:grpSpPr>
        <a:xfrm>
          <a:off x="0" y="0"/>
          <a:ext cx="0" cy="0"/>
          <a:chOff x="0" y="0"/>
          <a:chExt cx="0" cy="0"/>
        </a:xfrm>
      </p:grpSpPr>
      <p:sp>
        <p:nvSpPr>
          <p:cNvPr id="8" name="Text Placeholder 10"/>
          <p:cNvSpPr>
            <a:spLocks noGrp="1"/>
          </p:cNvSpPr>
          <p:nvPr>
            <p:ph type="body" sz="quarter" idx="10"/>
          </p:nvPr>
        </p:nvSpPr>
        <p:spPr>
          <a:xfrm>
            <a:off x="686943" y="1028701"/>
            <a:ext cx="7767828" cy="2601241"/>
          </a:xfrm>
          <a:prstGeom prst="rect">
            <a:avLst/>
          </a:prstGeom>
        </p:spPr>
        <p:txBody>
          <a:bodyPr/>
          <a:lstStyle>
            <a:lvl1pPr>
              <a:spcBef>
                <a:spcPts val="1650"/>
              </a:spcBef>
              <a:defRPr sz="1500" b="0" i="0">
                <a:solidFill>
                  <a:schemeClr val="tx1"/>
                </a:solidFill>
                <a:latin typeface="+mn-lt"/>
                <a:ea typeface="Calibri" panose="020F0502020204030204" pitchFamily="34" charset="0"/>
                <a:cs typeface="Calibri" panose="020F0502020204030204" pitchFamily="34" charset="0"/>
              </a:defRPr>
            </a:lvl1pPr>
            <a:lvl2pPr marL="430995" indent="-171446">
              <a:buFont typeface="System Font Regular"/>
              <a:buChar char="-"/>
              <a:tabLst/>
              <a:defRPr sz="1350"/>
            </a:lvl2pPr>
          </a:lstStyle>
          <a:p>
            <a:pPr lvl="0"/>
            <a:r>
              <a:rPr lang="en-US" dirty="0"/>
              <a:t>Click to edit Master text styles</a:t>
            </a:r>
          </a:p>
          <a:p>
            <a:pPr lvl="1"/>
            <a:r>
              <a:rPr lang="en-US" dirty="0"/>
              <a:t>Click to edit</a:t>
            </a:r>
          </a:p>
        </p:txBody>
      </p:sp>
      <p:sp>
        <p:nvSpPr>
          <p:cNvPr id="3" name="Title 2">
            <a:extLst>
              <a:ext uri="{FF2B5EF4-FFF2-40B4-BE49-F238E27FC236}">
                <a16:creationId xmlns:a16="http://schemas.microsoft.com/office/drawing/2014/main" id="{635AF3C7-F89E-9B4D-B8B8-15B5FD5A8CE0}"/>
              </a:ext>
            </a:extLst>
          </p:cNvPr>
          <p:cNvSpPr>
            <a:spLocks noGrp="1"/>
          </p:cNvSpPr>
          <p:nvPr>
            <p:ph type="title"/>
          </p:nvPr>
        </p:nvSpPr>
        <p:spPr>
          <a:xfrm>
            <a:off x="686943" y="205740"/>
            <a:ext cx="7770114" cy="548640"/>
          </a:xfrm>
        </p:spPr>
        <p:txBody>
          <a:bodyPr/>
          <a:lstStyle/>
          <a:p>
            <a:r>
              <a:rPr lang="en-US" dirty="0"/>
              <a:t>Click to edit Master title style</a:t>
            </a:r>
          </a:p>
        </p:txBody>
      </p:sp>
      <p:sp>
        <p:nvSpPr>
          <p:cNvPr id="10" name="Content Placeholder 9">
            <a:extLst>
              <a:ext uri="{FF2B5EF4-FFF2-40B4-BE49-F238E27FC236}">
                <a16:creationId xmlns:a16="http://schemas.microsoft.com/office/drawing/2014/main" id="{54B890C1-0660-3E4E-9F66-73C257A41F11}"/>
              </a:ext>
            </a:extLst>
          </p:cNvPr>
          <p:cNvSpPr>
            <a:spLocks noGrp="1"/>
          </p:cNvSpPr>
          <p:nvPr>
            <p:ph sz="quarter" idx="11" hasCustomPrompt="1"/>
          </p:nvPr>
        </p:nvSpPr>
        <p:spPr>
          <a:xfrm>
            <a:off x="686944" y="4705351"/>
            <a:ext cx="3700907" cy="386954"/>
          </a:xfrm>
          <a:prstGeom prst="rect">
            <a:avLst/>
          </a:prstGeom>
        </p:spPr>
        <p:txBody>
          <a:bodyPr anchor="ctr"/>
          <a:lstStyle>
            <a:lvl1pPr marL="0" indent="0">
              <a:buFontTx/>
              <a:buNone/>
              <a:defRPr sz="750">
                <a:solidFill>
                  <a:schemeClr val="bg1"/>
                </a:solidFill>
              </a:defRPr>
            </a:lvl1pPr>
            <a:lvl2pPr marL="342892" indent="0">
              <a:buFontTx/>
              <a:buNone/>
              <a:defRPr>
                <a:solidFill>
                  <a:schemeClr val="bg1"/>
                </a:solidFill>
              </a:defRPr>
            </a:lvl2pPr>
            <a:lvl3pPr marL="685783" indent="0">
              <a:buFontTx/>
              <a:buNone/>
              <a:defRPr>
                <a:solidFill>
                  <a:schemeClr val="bg1"/>
                </a:solidFill>
              </a:defRPr>
            </a:lvl3pPr>
            <a:lvl4pPr marL="1028675" indent="0">
              <a:buFontTx/>
              <a:buNone/>
              <a:defRPr>
                <a:solidFill>
                  <a:schemeClr val="bg1"/>
                </a:solidFill>
              </a:defRPr>
            </a:lvl4pPr>
            <a:lvl5pPr marL="1371566" indent="0">
              <a:buFontTx/>
              <a:buNone/>
              <a:defRPr>
                <a:solidFill>
                  <a:schemeClr val="bg1"/>
                </a:solidFill>
              </a:defRPr>
            </a:lvl5pPr>
          </a:lstStyle>
          <a:p>
            <a:pPr lvl="0"/>
            <a:r>
              <a:rPr lang="en-US" dirty="0"/>
              <a:t>Notes, if needed</a:t>
            </a:r>
          </a:p>
        </p:txBody>
      </p:sp>
    </p:spTree>
    <p:extLst>
      <p:ext uri="{BB962C8B-B14F-4D97-AF65-F5344CB8AC3E}">
        <p14:creationId xmlns:p14="http://schemas.microsoft.com/office/powerpoint/2010/main" val="39754323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14pt text">
    <p:spTree>
      <p:nvGrpSpPr>
        <p:cNvPr id="1" name=""/>
        <p:cNvGrpSpPr/>
        <p:nvPr/>
      </p:nvGrpSpPr>
      <p:grpSpPr>
        <a:xfrm>
          <a:off x="0" y="0"/>
          <a:ext cx="0" cy="0"/>
          <a:chOff x="0" y="0"/>
          <a:chExt cx="0" cy="0"/>
        </a:xfrm>
      </p:grpSpPr>
      <p:sp>
        <p:nvSpPr>
          <p:cNvPr id="8" name="Text Placeholder 10"/>
          <p:cNvSpPr>
            <a:spLocks noGrp="1"/>
          </p:cNvSpPr>
          <p:nvPr>
            <p:ph type="body" sz="quarter" idx="10"/>
          </p:nvPr>
        </p:nvSpPr>
        <p:spPr>
          <a:xfrm>
            <a:off x="686943" y="1028701"/>
            <a:ext cx="7767828" cy="2601241"/>
          </a:xfrm>
          <a:prstGeom prst="rect">
            <a:avLst/>
          </a:prstGeom>
        </p:spPr>
        <p:txBody>
          <a:bodyPr/>
          <a:lstStyle>
            <a:lvl1pPr>
              <a:defRPr sz="1050" b="0" i="0">
                <a:solidFill>
                  <a:schemeClr val="tx1"/>
                </a:solidFill>
                <a:latin typeface="+mn-lt"/>
                <a:ea typeface="Calibri" panose="020F0502020204030204" pitchFamily="34" charset="0"/>
                <a:cs typeface="Calibri" panose="020F0502020204030204" pitchFamily="34" charset="0"/>
              </a:defRPr>
            </a:lvl1pPr>
            <a:lvl2pPr marL="430995" indent="-171446">
              <a:buFont typeface="System Font Regular"/>
              <a:buChar char="-"/>
              <a:tabLst/>
              <a:defRPr sz="1050"/>
            </a:lvl2pPr>
          </a:lstStyle>
          <a:p>
            <a:pPr lvl="0"/>
            <a:r>
              <a:rPr lang="en-US" dirty="0"/>
              <a:t>Click to edit Master text styles</a:t>
            </a:r>
          </a:p>
          <a:p>
            <a:pPr lvl="1"/>
            <a:r>
              <a:rPr lang="en-US" dirty="0"/>
              <a:t>Click to edit</a:t>
            </a:r>
          </a:p>
        </p:txBody>
      </p:sp>
      <p:sp>
        <p:nvSpPr>
          <p:cNvPr id="3" name="Title 2">
            <a:extLst>
              <a:ext uri="{FF2B5EF4-FFF2-40B4-BE49-F238E27FC236}">
                <a16:creationId xmlns:a16="http://schemas.microsoft.com/office/drawing/2014/main" id="{635AF3C7-F89E-9B4D-B8B8-15B5FD5A8CE0}"/>
              </a:ext>
            </a:extLst>
          </p:cNvPr>
          <p:cNvSpPr>
            <a:spLocks noGrp="1"/>
          </p:cNvSpPr>
          <p:nvPr>
            <p:ph type="title"/>
          </p:nvPr>
        </p:nvSpPr>
        <p:spPr>
          <a:xfrm>
            <a:off x="686943" y="205740"/>
            <a:ext cx="7770114" cy="548640"/>
          </a:xfrm>
        </p:spPr>
        <p:txBody>
          <a:bodyPr/>
          <a:lstStyle/>
          <a:p>
            <a:r>
              <a:rPr lang="en-US" dirty="0"/>
              <a:t>Click to edit Master title style</a:t>
            </a:r>
          </a:p>
        </p:txBody>
      </p:sp>
      <p:sp>
        <p:nvSpPr>
          <p:cNvPr id="10" name="Content Placeholder 9">
            <a:extLst>
              <a:ext uri="{FF2B5EF4-FFF2-40B4-BE49-F238E27FC236}">
                <a16:creationId xmlns:a16="http://schemas.microsoft.com/office/drawing/2014/main" id="{54B890C1-0660-3E4E-9F66-73C257A41F11}"/>
              </a:ext>
            </a:extLst>
          </p:cNvPr>
          <p:cNvSpPr>
            <a:spLocks noGrp="1"/>
          </p:cNvSpPr>
          <p:nvPr>
            <p:ph sz="quarter" idx="11" hasCustomPrompt="1"/>
          </p:nvPr>
        </p:nvSpPr>
        <p:spPr>
          <a:xfrm>
            <a:off x="686944" y="4705351"/>
            <a:ext cx="3700907" cy="386954"/>
          </a:xfrm>
          <a:prstGeom prst="rect">
            <a:avLst/>
          </a:prstGeom>
        </p:spPr>
        <p:txBody>
          <a:bodyPr anchor="ctr"/>
          <a:lstStyle>
            <a:lvl1pPr marL="0" indent="0">
              <a:buFontTx/>
              <a:buNone/>
              <a:defRPr sz="750">
                <a:solidFill>
                  <a:schemeClr val="bg1"/>
                </a:solidFill>
              </a:defRPr>
            </a:lvl1pPr>
            <a:lvl2pPr marL="342892" indent="0">
              <a:buFontTx/>
              <a:buNone/>
              <a:defRPr>
                <a:solidFill>
                  <a:schemeClr val="bg1"/>
                </a:solidFill>
              </a:defRPr>
            </a:lvl2pPr>
            <a:lvl3pPr marL="685783" indent="0">
              <a:buFontTx/>
              <a:buNone/>
              <a:defRPr>
                <a:solidFill>
                  <a:schemeClr val="bg1"/>
                </a:solidFill>
              </a:defRPr>
            </a:lvl3pPr>
            <a:lvl4pPr marL="1028675" indent="0">
              <a:buFontTx/>
              <a:buNone/>
              <a:defRPr>
                <a:solidFill>
                  <a:schemeClr val="bg1"/>
                </a:solidFill>
              </a:defRPr>
            </a:lvl4pPr>
            <a:lvl5pPr marL="1371566" indent="0">
              <a:buFontTx/>
              <a:buNone/>
              <a:defRPr>
                <a:solidFill>
                  <a:schemeClr val="bg1"/>
                </a:solidFill>
              </a:defRPr>
            </a:lvl5pPr>
          </a:lstStyle>
          <a:p>
            <a:pPr lvl="0"/>
            <a:r>
              <a:rPr lang="en-US" dirty="0"/>
              <a:t>Notes, if needed</a:t>
            </a:r>
          </a:p>
        </p:txBody>
      </p:sp>
    </p:spTree>
    <p:extLst>
      <p:ext uri="{BB962C8B-B14F-4D97-AF65-F5344CB8AC3E}">
        <p14:creationId xmlns:p14="http://schemas.microsoft.com/office/powerpoint/2010/main" val="402702139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10" name="Picture Placeholder 4">
            <a:extLst>
              <a:ext uri="{FF2B5EF4-FFF2-40B4-BE49-F238E27FC236}">
                <a16:creationId xmlns:a16="http://schemas.microsoft.com/office/drawing/2014/main" id="{BB38B93B-4B89-8B4D-AC62-143A23BAFE05}"/>
              </a:ext>
            </a:extLst>
          </p:cNvPr>
          <p:cNvSpPr>
            <a:spLocks noGrp="1"/>
          </p:cNvSpPr>
          <p:nvPr>
            <p:ph type="pic" sz="quarter" idx="10"/>
          </p:nvPr>
        </p:nvSpPr>
        <p:spPr>
          <a:xfrm>
            <a:off x="696193" y="1049483"/>
            <a:ext cx="3241964" cy="2597727"/>
          </a:xfrm>
          <a:prstGeom prst="rect">
            <a:avLst/>
          </a:prstGeom>
          <a:solidFill>
            <a:schemeClr val="bg1">
              <a:lumMod val="95000"/>
            </a:schemeClr>
          </a:solidFill>
        </p:spPr>
        <p:txBody>
          <a:bodyPr/>
          <a:lstStyle>
            <a:lvl1pPr>
              <a:defRPr>
                <a:latin typeface="Calibri" panose="020F0502020204030204" pitchFamily="34" charset="0"/>
              </a:defRPr>
            </a:lvl1pPr>
          </a:lstStyle>
          <a:p>
            <a:endParaRPr lang="en-US" dirty="0"/>
          </a:p>
        </p:txBody>
      </p:sp>
      <p:sp>
        <p:nvSpPr>
          <p:cNvPr id="3" name="Title 2">
            <a:extLst>
              <a:ext uri="{FF2B5EF4-FFF2-40B4-BE49-F238E27FC236}">
                <a16:creationId xmlns:a16="http://schemas.microsoft.com/office/drawing/2014/main" id="{9C9A5F9B-A8CF-1541-BA08-C617F2E3D79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4798382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cSld name="Sidebar Tit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176F74B-C11A-C84A-A6AB-193977FA0131}"/>
              </a:ext>
            </a:extLst>
          </p:cNvPr>
          <p:cNvSpPr/>
          <p:nvPr userDrawn="1"/>
        </p:nvSpPr>
        <p:spPr>
          <a:xfrm>
            <a:off x="1" y="1"/>
            <a:ext cx="2645228" cy="4637315"/>
          </a:xfrm>
          <a:prstGeom prst="rect">
            <a:avLst/>
          </a:prstGeom>
          <a:solidFill>
            <a:srgbClr val="7093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sp>
        <p:nvSpPr>
          <p:cNvPr id="2" name="Title 1"/>
          <p:cNvSpPr>
            <a:spLocks noGrp="1"/>
          </p:cNvSpPr>
          <p:nvPr>
            <p:ph type="ctrTitle"/>
          </p:nvPr>
        </p:nvSpPr>
        <p:spPr>
          <a:xfrm>
            <a:off x="302079" y="1806179"/>
            <a:ext cx="2228850" cy="1790700"/>
          </a:xfrm>
        </p:spPr>
        <p:txBody>
          <a:bodyPr anchor="b"/>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2849336" y="227751"/>
            <a:ext cx="6858000" cy="1241822"/>
          </a:xfrm>
        </p:spPr>
        <p:txBody>
          <a:bodyPr/>
          <a:lstStyle>
            <a:lvl1pPr marL="0" indent="0" algn="ctr">
              <a:buNone/>
              <a:defRPr sz="1800"/>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dirty="0"/>
              <a:t>Click to edit Master subtitle style</a:t>
            </a:r>
          </a:p>
        </p:txBody>
      </p:sp>
    </p:spTree>
    <p:extLst>
      <p:ext uri="{BB962C8B-B14F-4D97-AF65-F5344CB8AC3E}">
        <p14:creationId xmlns:p14="http://schemas.microsoft.com/office/powerpoint/2010/main" val="124576324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le and  Sidebar plus large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1800"/>
            </a:lvl1pPr>
          </a:lstStyle>
          <a:p>
            <a:r>
              <a:rPr lang="en-US" dirty="0"/>
              <a:t>Click to edit Master title style</a:t>
            </a:r>
          </a:p>
        </p:txBody>
      </p:sp>
      <p:sp>
        <p:nvSpPr>
          <p:cNvPr id="5" name="Text Placeholder 4"/>
          <p:cNvSpPr>
            <a:spLocks noGrp="1"/>
          </p:cNvSpPr>
          <p:nvPr>
            <p:ph type="body" sz="quarter" idx="10"/>
          </p:nvPr>
        </p:nvSpPr>
        <p:spPr>
          <a:xfrm>
            <a:off x="686945" y="891541"/>
            <a:ext cx="2586935" cy="3657602"/>
          </a:xfrm>
        </p:spPr>
        <p:txBody>
          <a:bodyPr/>
          <a:lstStyle>
            <a:lvl1pPr>
              <a:defRPr sz="1350"/>
            </a:lvl1pPr>
            <a:lvl2pPr marL="557199" indent="-214308">
              <a:buFont typeface="Arial"/>
              <a:buChar char="•"/>
              <a:defRPr sz="1350"/>
            </a:lvl2pPr>
            <a:lvl3pPr marL="857228" indent="-171446">
              <a:buFont typeface="Arial"/>
              <a:buChar char="•"/>
              <a:defRPr/>
            </a:lvl3pPr>
            <a:lvl4pPr marL="1201311" indent="-172637">
              <a:buFont typeface="Arial" pitchFamily="34" charset="0"/>
              <a:buChar char="•"/>
              <a:defRPr sz="12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7" name="Text Placeholder 4">
            <a:extLst>
              <a:ext uri="{FF2B5EF4-FFF2-40B4-BE49-F238E27FC236}">
                <a16:creationId xmlns:a16="http://schemas.microsoft.com/office/drawing/2014/main" id="{EAE9A17A-F901-0E4B-9328-C9069D0AD989}"/>
              </a:ext>
            </a:extLst>
          </p:cNvPr>
          <p:cNvSpPr>
            <a:spLocks noGrp="1"/>
          </p:cNvSpPr>
          <p:nvPr>
            <p:ph type="body" sz="quarter" idx="11"/>
          </p:nvPr>
        </p:nvSpPr>
        <p:spPr>
          <a:xfrm>
            <a:off x="3404508" y="891541"/>
            <a:ext cx="4921920" cy="3657602"/>
          </a:xfrm>
        </p:spPr>
        <p:txBody>
          <a:bodyPr/>
          <a:lstStyle>
            <a:lvl1pPr marL="0" indent="0" algn="ctr">
              <a:buNone/>
              <a:defRPr sz="1350" b="1">
                <a:solidFill>
                  <a:schemeClr val="accent1">
                    <a:lumMod val="75000"/>
                  </a:schemeClr>
                </a:solidFill>
              </a:defRPr>
            </a:lvl1pPr>
            <a:lvl2pPr marL="557199" indent="-214308">
              <a:buFont typeface="Arial"/>
              <a:buChar char="•"/>
              <a:defRPr sz="1350">
                <a:solidFill>
                  <a:schemeClr val="accent1">
                    <a:lumMod val="75000"/>
                  </a:schemeClr>
                </a:solidFill>
              </a:defRPr>
            </a:lvl2pPr>
            <a:lvl3pPr marL="857228" indent="-171446">
              <a:buFont typeface="Arial"/>
              <a:buChar char="•"/>
              <a:defRPr>
                <a:solidFill>
                  <a:schemeClr val="accent1">
                    <a:lumMod val="75000"/>
                  </a:schemeClr>
                </a:solidFill>
              </a:defRPr>
            </a:lvl3pPr>
            <a:lvl4pPr marL="1201311" indent="-172637">
              <a:buFont typeface="Arial" pitchFamily="34" charset="0"/>
              <a:buChar char="•"/>
              <a:defRPr sz="1200">
                <a:solidFill>
                  <a:schemeClr val="accent1">
                    <a:lumMod val="75000"/>
                  </a:schemeClr>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6" name="Content Placeholder 9">
            <a:extLst>
              <a:ext uri="{FF2B5EF4-FFF2-40B4-BE49-F238E27FC236}">
                <a16:creationId xmlns:a16="http://schemas.microsoft.com/office/drawing/2014/main" id="{A8D97723-6185-F040-A7EA-AAFE58D9875A}"/>
              </a:ext>
            </a:extLst>
          </p:cNvPr>
          <p:cNvSpPr>
            <a:spLocks noGrp="1"/>
          </p:cNvSpPr>
          <p:nvPr>
            <p:ph sz="quarter" idx="12" hasCustomPrompt="1"/>
          </p:nvPr>
        </p:nvSpPr>
        <p:spPr>
          <a:xfrm>
            <a:off x="686944" y="4705351"/>
            <a:ext cx="3700907" cy="386954"/>
          </a:xfrm>
          <a:prstGeom prst="rect">
            <a:avLst/>
          </a:prstGeom>
        </p:spPr>
        <p:txBody>
          <a:bodyPr anchor="ctr"/>
          <a:lstStyle>
            <a:lvl1pPr marL="0" indent="0">
              <a:buFontTx/>
              <a:buNone/>
              <a:defRPr sz="750">
                <a:solidFill>
                  <a:schemeClr val="bg1"/>
                </a:solidFill>
              </a:defRPr>
            </a:lvl1pPr>
            <a:lvl2pPr marL="342892" indent="0">
              <a:buFontTx/>
              <a:buNone/>
              <a:defRPr>
                <a:solidFill>
                  <a:schemeClr val="bg1"/>
                </a:solidFill>
              </a:defRPr>
            </a:lvl2pPr>
            <a:lvl3pPr marL="685783" indent="0">
              <a:buFontTx/>
              <a:buNone/>
              <a:defRPr>
                <a:solidFill>
                  <a:schemeClr val="bg1"/>
                </a:solidFill>
              </a:defRPr>
            </a:lvl3pPr>
            <a:lvl4pPr marL="1028675" indent="0">
              <a:buFontTx/>
              <a:buNone/>
              <a:defRPr>
                <a:solidFill>
                  <a:schemeClr val="bg1"/>
                </a:solidFill>
              </a:defRPr>
            </a:lvl4pPr>
            <a:lvl5pPr marL="1371566" indent="0">
              <a:buFontTx/>
              <a:buNone/>
              <a:defRPr>
                <a:solidFill>
                  <a:schemeClr val="bg1"/>
                </a:solidFill>
              </a:defRPr>
            </a:lvl5pPr>
          </a:lstStyle>
          <a:p>
            <a:pPr lvl="0"/>
            <a:r>
              <a:rPr lang="en-US" dirty="0"/>
              <a:t>Notes, if needed</a:t>
            </a:r>
          </a:p>
        </p:txBody>
      </p:sp>
    </p:spTree>
    <p:extLst>
      <p:ext uri="{BB962C8B-B14F-4D97-AF65-F5344CB8AC3E}">
        <p14:creationId xmlns:p14="http://schemas.microsoft.com/office/powerpoint/2010/main" val="2853609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9" name="Rectangle 8"/>
          <p:cNvSpPr/>
          <p:nvPr userDrawn="1"/>
        </p:nvSpPr>
        <p:spPr>
          <a:xfrm>
            <a:off x="0" y="4130386"/>
            <a:ext cx="9144000" cy="1026319"/>
          </a:xfrm>
          <a:prstGeom prst="rect">
            <a:avLst/>
          </a:prstGeom>
          <a:solidFill>
            <a:srgbClr val="0049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sp>
        <p:nvSpPr>
          <p:cNvPr id="2" name="Title 1"/>
          <p:cNvSpPr>
            <a:spLocks noGrp="1"/>
          </p:cNvSpPr>
          <p:nvPr>
            <p:ph type="ctrTitle" hasCustomPrompt="1"/>
          </p:nvPr>
        </p:nvSpPr>
        <p:spPr>
          <a:xfrm>
            <a:off x="696191" y="331037"/>
            <a:ext cx="7408394" cy="558786"/>
          </a:xfrm>
        </p:spPr>
        <p:txBody>
          <a:bodyPr anchor="b"/>
          <a:lstStyle>
            <a:lvl1pPr algn="l">
              <a:defRPr sz="3750">
                <a:solidFill>
                  <a:srgbClr val="004986"/>
                </a:solidFill>
              </a:defRPr>
            </a:lvl1pPr>
          </a:lstStyle>
          <a:p>
            <a:r>
              <a:rPr lang="en-US" dirty="0"/>
              <a:t>Click to edit master title style</a:t>
            </a:r>
          </a:p>
        </p:txBody>
      </p:sp>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7572375" y="4403503"/>
            <a:ext cx="1381125" cy="480632"/>
          </a:xfrm>
          <a:prstGeom prst="rect">
            <a:avLst/>
          </a:prstGeom>
        </p:spPr>
      </p:pic>
      <p:sp>
        <p:nvSpPr>
          <p:cNvPr id="4" name="Table Placeholder 3">
            <a:extLst>
              <a:ext uri="{FF2B5EF4-FFF2-40B4-BE49-F238E27FC236}">
                <a16:creationId xmlns:a16="http://schemas.microsoft.com/office/drawing/2014/main" id="{04E1EECE-B442-2B40-AE12-01C2243E511D}"/>
              </a:ext>
            </a:extLst>
          </p:cNvPr>
          <p:cNvSpPr>
            <a:spLocks noGrp="1"/>
          </p:cNvSpPr>
          <p:nvPr>
            <p:ph type="tbl" sz="quarter" idx="10"/>
          </p:nvPr>
        </p:nvSpPr>
        <p:spPr>
          <a:xfrm>
            <a:off x="696516" y="1004888"/>
            <a:ext cx="7408069" cy="2868216"/>
          </a:xfrm>
          <a:prstGeom prst="rect">
            <a:avLst/>
          </a:prstGeom>
        </p:spPr>
        <p:txBody>
          <a:bodyPr/>
          <a:lstStyle/>
          <a:p>
            <a:endParaRPr lang="en-US" dirty="0"/>
          </a:p>
        </p:txBody>
      </p:sp>
      <p:sp>
        <p:nvSpPr>
          <p:cNvPr id="8" name="Footer Placeholder 10">
            <a:extLst>
              <a:ext uri="{FF2B5EF4-FFF2-40B4-BE49-F238E27FC236}">
                <a16:creationId xmlns:a16="http://schemas.microsoft.com/office/drawing/2014/main" id="{11BDECC5-A2D2-AF4C-AAA5-A3BCBDD7686C}"/>
              </a:ext>
            </a:extLst>
          </p:cNvPr>
          <p:cNvSpPr>
            <a:spLocks noGrp="1"/>
          </p:cNvSpPr>
          <p:nvPr userDrawn="1"/>
        </p:nvSpPr>
        <p:spPr>
          <a:xfrm>
            <a:off x="3583004" y="4519010"/>
            <a:ext cx="4114800" cy="365125"/>
          </a:xfrm>
          <a:prstGeom prst="rect">
            <a:avLst/>
          </a:prstGeom>
        </p:spPr>
        <p:style>
          <a:lnRef idx="0">
            <a:scrgbClr r="0" g="0" b="0"/>
          </a:lnRef>
          <a:fillRef idx="0">
            <a:scrgbClr r="0" g="0" b="0"/>
          </a:fillRef>
          <a:effectRef idx="0">
            <a:scrgbClr r="0" g="0" b="0"/>
          </a:effectRef>
          <a:fontRef idx="major"/>
        </p:style>
        <p:txBody>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endParaRPr lang="en-US" dirty="0"/>
          </a:p>
        </p:txBody>
      </p:sp>
      <p:sp>
        <p:nvSpPr>
          <p:cNvPr id="11" name="Date Placeholder 3">
            <a:extLst>
              <a:ext uri="{FF2B5EF4-FFF2-40B4-BE49-F238E27FC236}">
                <a16:creationId xmlns:a16="http://schemas.microsoft.com/office/drawing/2014/main" id="{176CEDFF-6B9B-A741-BA79-C3C971A1CC67}"/>
              </a:ext>
            </a:extLst>
          </p:cNvPr>
          <p:cNvSpPr>
            <a:spLocks noGrp="1"/>
          </p:cNvSpPr>
          <p:nvPr>
            <p:ph type="dt" sz="half" idx="11"/>
          </p:nvPr>
        </p:nvSpPr>
        <p:spPr>
          <a:xfrm>
            <a:off x="628650" y="4767263"/>
            <a:ext cx="2057400" cy="273844"/>
          </a:xfrm>
          <a:prstGeom prst="rect">
            <a:avLst/>
          </a:prstGeom>
        </p:spPr>
        <p:txBody>
          <a:bodyPr/>
          <a:lstStyle/>
          <a:p>
            <a:endParaRPr lang="en-US" dirty="0"/>
          </a:p>
        </p:txBody>
      </p:sp>
      <p:sp>
        <p:nvSpPr>
          <p:cNvPr id="12" name="Footer Placeholder 4">
            <a:extLst>
              <a:ext uri="{FF2B5EF4-FFF2-40B4-BE49-F238E27FC236}">
                <a16:creationId xmlns:a16="http://schemas.microsoft.com/office/drawing/2014/main" id="{CEE5D163-1CF3-154C-BF7D-0CA5A4F4F1C3}"/>
              </a:ext>
            </a:extLst>
          </p:cNvPr>
          <p:cNvSpPr>
            <a:spLocks noGrp="1"/>
          </p:cNvSpPr>
          <p:nvPr>
            <p:ph type="ftr" sz="quarter" idx="12"/>
          </p:nvPr>
        </p:nvSpPr>
        <p:spPr>
          <a:xfrm>
            <a:off x="3028950" y="4767263"/>
            <a:ext cx="3086100" cy="273844"/>
          </a:xfrm>
          <a:prstGeom prst="rect">
            <a:avLst/>
          </a:prstGeom>
        </p:spPr>
        <p:txBody>
          <a:bodyPr/>
          <a:lstStyle/>
          <a:p>
            <a:endParaRPr lang="en-US" dirty="0"/>
          </a:p>
        </p:txBody>
      </p:sp>
      <p:sp>
        <p:nvSpPr>
          <p:cNvPr id="10" name="Slide Number Placeholder 5">
            <a:extLst>
              <a:ext uri="{FF2B5EF4-FFF2-40B4-BE49-F238E27FC236}">
                <a16:creationId xmlns:a16="http://schemas.microsoft.com/office/drawing/2014/main" id="{FE044AB7-FD65-C94B-BEC6-5EBBD51832E5}"/>
              </a:ext>
            </a:extLst>
          </p:cNvPr>
          <p:cNvSpPr>
            <a:spLocks noGrp="1"/>
          </p:cNvSpPr>
          <p:nvPr>
            <p:ph type="sldNum" sz="quarter" idx="4"/>
          </p:nvPr>
        </p:nvSpPr>
        <p:spPr>
          <a:xfrm>
            <a:off x="7228114" y="4767263"/>
            <a:ext cx="344261" cy="273844"/>
          </a:xfrm>
          <a:prstGeom prst="rect">
            <a:avLst/>
          </a:prstGeom>
        </p:spPr>
        <p:txBody>
          <a:bodyPr vert="horz" lIns="91440" tIns="45720" rIns="91440" bIns="45720" rtlCol="0" anchor="ctr"/>
          <a:lstStyle>
            <a:lvl1pPr algn="l">
              <a:defRPr sz="900">
                <a:solidFill>
                  <a:schemeClr val="bg1"/>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871777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1800"/>
            </a:lvl1pPr>
          </a:lstStyle>
          <a:p>
            <a:r>
              <a:rPr lang="en-US" dirty="0"/>
              <a:t>Click to edit Master title style</a:t>
            </a:r>
          </a:p>
        </p:txBody>
      </p:sp>
      <p:sp>
        <p:nvSpPr>
          <p:cNvPr id="5" name="Text Placeholder 4"/>
          <p:cNvSpPr>
            <a:spLocks noGrp="1"/>
          </p:cNvSpPr>
          <p:nvPr>
            <p:ph type="body" sz="quarter" idx="10"/>
          </p:nvPr>
        </p:nvSpPr>
        <p:spPr>
          <a:xfrm>
            <a:off x="228600" y="720800"/>
            <a:ext cx="8686800" cy="3908353"/>
          </a:xfrm>
        </p:spPr>
        <p:txBody>
          <a:bodyPr/>
          <a:lstStyle>
            <a:lvl1pPr>
              <a:defRPr sz="1800"/>
            </a:lvl1pPr>
            <a:lvl2pPr marL="557199" indent="-214308">
              <a:buFont typeface="Arial"/>
              <a:buChar char="•"/>
              <a:defRPr/>
            </a:lvl2pPr>
            <a:lvl3pPr marL="857228" indent="-171446">
              <a:buFont typeface="Arial"/>
              <a:buChar char="•"/>
              <a:defRPr/>
            </a:lvl3pPr>
            <a:lvl4pPr marL="1201311" indent="-172637">
              <a:buFont typeface="Arial" pitchFamily="34" charset="0"/>
              <a:buChar char="•"/>
              <a:defRPr sz="12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3"/>
            <a:endParaRPr lang="en-US" dirty="0"/>
          </a:p>
        </p:txBody>
      </p:sp>
    </p:spTree>
    <p:extLst>
      <p:ext uri="{BB962C8B-B14F-4D97-AF65-F5344CB8AC3E}">
        <p14:creationId xmlns:p14="http://schemas.microsoft.com/office/powerpoint/2010/main" val="96207797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1800"/>
            </a:lvl1pPr>
          </a:lstStyle>
          <a:p>
            <a:r>
              <a:rPr lang="en-US" dirty="0"/>
              <a:t>Click to edit Master title style</a:t>
            </a:r>
          </a:p>
        </p:txBody>
      </p:sp>
      <p:sp>
        <p:nvSpPr>
          <p:cNvPr id="5" name="Text Placeholder 4"/>
          <p:cNvSpPr>
            <a:spLocks noGrp="1"/>
          </p:cNvSpPr>
          <p:nvPr>
            <p:ph type="body" sz="quarter" idx="10"/>
          </p:nvPr>
        </p:nvSpPr>
        <p:spPr>
          <a:xfrm>
            <a:off x="228600" y="720800"/>
            <a:ext cx="8686800" cy="3908353"/>
          </a:xfrm>
        </p:spPr>
        <p:txBody>
          <a:bodyPr/>
          <a:lstStyle>
            <a:lvl1pPr>
              <a:defRPr sz="1800"/>
            </a:lvl1pPr>
            <a:lvl2pPr marL="557199" indent="-214308">
              <a:buFont typeface="Arial"/>
              <a:buChar char="•"/>
              <a:defRPr/>
            </a:lvl2pPr>
            <a:lvl3pPr marL="857228" indent="-171446">
              <a:buFont typeface="Arial"/>
              <a:buChar char="•"/>
              <a:defRPr/>
            </a:lvl3pPr>
            <a:lvl4pPr marL="1201311" indent="-172637">
              <a:buFont typeface="Arial" pitchFamily="34" charset="0"/>
              <a:buChar char="•"/>
              <a:defRPr sz="12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3"/>
            <a:endParaRPr lang="en-US" dirty="0"/>
          </a:p>
        </p:txBody>
      </p:sp>
    </p:spTree>
    <p:extLst>
      <p:ext uri="{BB962C8B-B14F-4D97-AF65-F5344CB8AC3E}">
        <p14:creationId xmlns:p14="http://schemas.microsoft.com/office/powerpoint/2010/main" val="159986688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9" name="Rectangle 8"/>
          <p:cNvSpPr/>
          <p:nvPr userDrawn="1"/>
        </p:nvSpPr>
        <p:spPr>
          <a:xfrm>
            <a:off x="0" y="4130393"/>
            <a:ext cx="9144000" cy="1026319"/>
          </a:xfrm>
          <a:prstGeom prst="rect">
            <a:avLst/>
          </a:prstGeom>
          <a:solidFill>
            <a:srgbClr val="004986">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fontAlgn="auto">
              <a:spcBef>
                <a:spcPts val="0"/>
              </a:spcBef>
              <a:spcAft>
                <a:spcPts val="0"/>
              </a:spcAft>
            </a:pPr>
            <a:endParaRPr lang="en-US" sz="1013" dirty="0">
              <a:solidFill>
                <a:prstClr val="white"/>
              </a:solidFill>
            </a:endParaRPr>
          </a:p>
        </p:txBody>
      </p:sp>
      <p:sp>
        <p:nvSpPr>
          <p:cNvPr id="2" name="Title 1"/>
          <p:cNvSpPr>
            <a:spLocks noGrp="1"/>
          </p:cNvSpPr>
          <p:nvPr>
            <p:ph type="ctrTitle" hasCustomPrompt="1"/>
          </p:nvPr>
        </p:nvSpPr>
        <p:spPr>
          <a:xfrm>
            <a:off x="696191" y="331037"/>
            <a:ext cx="6858000" cy="558786"/>
          </a:xfrm>
        </p:spPr>
        <p:txBody>
          <a:bodyPr anchor="b"/>
          <a:lstStyle>
            <a:lvl1pPr algn="l">
              <a:defRPr sz="2813">
                <a:solidFill>
                  <a:srgbClr val="004986"/>
                </a:solidFill>
              </a:defRPr>
            </a:lvl1pPr>
          </a:lstStyle>
          <a:p>
            <a:r>
              <a:rPr lang="en-US" dirty="0"/>
              <a:t>Click to edit master title style</a:t>
            </a:r>
          </a:p>
        </p:txBody>
      </p:sp>
      <p:sp>
        <p:nvSpPr>
          <p:cNvPr id="8" name="Text Placeholder 10"/>
          <p:cNvSpPr>
            <a:spLocks noGrp="1"/>
          </p:cNvSpPr>
          <p:nvPr>
            <p:ph type="body" sz="quarter" idx="10"/>
          </p:nvPr>
        </p:nvSpPr>
        <p:spPr>
          <a:xfrm>
            <a:off x="1143000" y="1312644"/>
            <a:ext cx="6858000" cy="2601241"/>
          </a:xfrm>
          <a:prstGeom prst="rect">
            <a:avLst/>
          </a:prstGeom>
        </p:spPr>
        <p:txBody>
          <a:bodyPr/>
          <a:lstStyle>
            <a:lvl1pPr>
              <a:defRPr b="0" i="0">
                <a:solidFill>
                  <a:schemeClr val="tx1"/>
                </a:solidFill>
                <a:latin typeface="Avenir Medium" charset="0"/>
                <a:ea typeface="Avenir Medium" charset="0"/>
                <a:cs typeface="Avenir Medium" charset="0"/>
              </a:defRPr>
            </a:lvl1pPr>
          </a:lstStyle>
          <a:p>
            <a:pPr lvl="0"/>
            <a:r>
              <a:rPr lang="en-US" dirty="0"/>
              <a:t>Click to edit Master text styles</a:t>
            </a:r>
          </a:p>
        </p:txBody>
      </p:sp>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7572377" y="4403503"/>
            <a:ext cx="1381125" cy="480632"/>
          </a:xfrm>
          <a:prstGeom prst="rect">
            <a:avLst/>
          </a:prstGeom>
        </p:spPr>
      </p:pic>
      <p:sp>
        <p:nvSpPr>
          <p:cNvPr id="7" name="Slide Number Placeholder 2">
            <a:extLst>
              <a:ext uri="{FF2B5EF4-FFF2-40B4-BE49-F238E27FC236}">
                <a16:creationId xmlns:a16="http://schemas.microsoft.com/office/drawing/2014/main" id="{744C5B27-04AF-BE43-B33A-1213C024881D}"/>
              </a:ext>
            </a:extLst>
          </p:cNvPr>
          <p:cNvSpPr>
            <a:spLocks noGrp="1"/>
          </p:cNvSpPr>
          <p:nvPr>
            <p:ph type="sldNum" sz="quarter" idx="11"/>
          </p:nvPr>
        </p:nvSpPr>
        <p:spPr>
          <a:xfrm>
            <a:off x="46518" y="4935998"/>
            <a:ext cx="348095" cy="273844"/>
          </a:xfrm>
          <a:prstGeom prst="rect">
            <a:avLst/>
          </a:prstGeom>
        </p:spPr>
        <p:txBody>
          <a:bodyPr/>
          <a:lstStyle>
            <a:lvl1pPr>
              <a:defRPr sz="675" b="1" i="0">
                <a:solidFill>
                  <a:srgbClr val="004986"/>
                </a:solidFill>
                <a:latin typeface="Calibri" panose="020F0502020204030204" pitchFamily="34" charset="0"/>
                <a:cs typeface="Calibri" panose="020F0502020204030204" pitchFamily="34" charset="0"/>
              </a:defRPr>
            </a:lvl1pPr>
          </a:lstStyle>
          <a:p>
            <a:fld id="{FC4ACFE8-D096-2541-B423-85B6908FFA9E}" type="slidenum">
              <a:rPr lang="en-US" smtClean="0"/>
              <a:pPr/>
              <a:t>‹#›</a:t>
            </a:fld>
            <a:endParaRPr lang="en-US" dirty="0"/>
          </a:p>
        </p:txBody>
      </p:sp>
    </p:spTree>
    <p:extLst>
      <p:ext uri="{BB962C8B-B14F-4D97-AF65-F5344CB8AC3E}">
        <p14:creationId xmlns:p14="http://schemas.microsoft.com/office/powerpoint/2010/main" val="265117123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4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1800"/>
            </a:lvl1pPr>
          </a:lstStyle>
          <a:p>
            <a:r>
              <a:rPr lang="en-US" dirty="0"/>
              <a:t>Click to edit Master title style</a:t>
            </a:r>
          </a:p>
        </p:txBody>
      </p:sp>
      <p:sp>
        <p:nvSpPr>
          <p:cNvPr id="5" name="Text Placeholder 4"/>
          <p:cNvSpPr>
            <a:spLocks noGrp="1"/>
          </p:cNvSpPr>
          <p:nvPr>
            <p:ph type="body" sz="quarter" idx="10"/>
          </p:nvPr>
        </p:nvSpPr>
        <p:spPr>
          <a:xfrm>
            <a:off x="228600" y="720800"/>
            <a:ext cx="8686800" cy="3908353"/>
          </a:xfrm>
        </p:spPr>
        <p:txBody>
          <a:bodyPr/>
          <a:lstStyle>
            <a:lvl1pPr>
              <a:defRPr sz="1800"/>
            </a:lvl1pPr>
            <a:lvl2pPr marL="557199" indent="-214308">
              <a:buFont typeface="Arial"/>
              <a:buChar char="•"/>
              <a:defRPr/>
            </a:lvl2pPr>
            <a:lvl3pPr marL="857228" indent="-171446">
              <a:buFont typeface="Arial"/>
              <a:buChar char="•"/>
              <a:defRPr/>
            </a:lvl3pPr>
            <a:lvl4pPr marL="1201311" indent="-172637">
              <a:buFont typeface="Arial" pitchFamily="34" charset="0"/>
              <a:buChar char="•"/>
              <a:defRPr sz="12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3"/>
            <a:endParaRPr lang="en-US" dirty="0"/>
          </a:p>
        </p:txBody>
      </p:sp>
    </p:spTree>
    <p:extLst>
      <p:ext uri="{BB962C8B-B14F-4D97-AF65-F5344CB8AC3E}">
        <p14:creationId xmlns:p14="http://schemas.microsoft.com/office/powerpoint/2010/main" val="47956386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Title &amp; Content with Yellow">
    <p:spTree>
      <p:nvGrpSpPr>
        <p:cNvPr id="1" name=""/>
        <p:cNvGrpSpPr/>
        <p:nvPr/>
      </p:nvGrpSpPr>
      <p:grpSpPr>
        <a:xfrm>
          <a:off x="0" y="0"/>
          <a:ext cx="0" cy="0"/>
          <a:chOff x="0" y="0"/>
          <a:chExt cx="0" cy="0"/>
        </a:xfrm>
      </p:grpSpPr>
      <p:sp>
        <p:nvSpPr>
          <p:cNvPr id="8" name="Text Placeholder 10"/>
          <p:cNvSpPr>
            <a:spLocks noGrp="1"/>
          </p:cNvSpPr>
          <p:nvPr>
            <p:ph type="body" sz="quarter" idx="10"/>
          </p:nvPr>
        </p:nvSpPr>
        <p:spPr>
          <a:xfrm>
            <a:off x="671948" y="1312644"/>
            <a:ext cx="5290703" cy="2601241"/>
          </a:xfrm>
          <a:prstGeom prst="rect">
            <a:avLst/>
          </a:prstGeom>
        </p:spPr>
        <p:txBody>
          <a:bodyPr/>
          <a:lstStyle>
            <a:lvl1pPr marL="0" indent="0">
              <a:buNone/>
              <a:defRPr sz="1800" b="0" i="0">
                <a:solidFill>
                  <a:schemeClr val="tx1"/>
                </a:solidFill>
                <a:latin typeface="+mn-lt"/>
                <a:ea typeface="Avenir Medium" charset="0"/>
                <a:cs typeface="Avenir Medium" charset="0"/>
              </a:defRPr>
            </a:lvl1pPr>
          </a:lstStyle>
          <a:p>
            <a:pPr lvl="0"/>
            <a:r>
              <a:rPr lang="en-US" dirty="0"/>
              <a:t>Click to edit Master text styles</a:t>
            </a:r>
          </a:p>
          <a:p>
            <a:pPr lvl="1"/>
            <a:r>
              <a:rPr lang="en-US" dirty="0"/>
              <a:t>Click to add</a:t>
            </a:r>
          </a:p>
        </p:txBody>
      </p:sp>
      <p:sp>
        <p:nvSpPr>
          <p:cNvPr id="2" name="Title 1">
            <a:extLst>
              <a:ext uri="{FF2B5EF4-FFF2-40B4-BE49-F238E27FC236}">
                <a16:creationId xmlns:a16="http://schemas.microsoft.com/office/drawing/2014/main" id="{0621DA85-2908-C341-8C0E-865BBE0243CA}"/>
              </a:ext>
            </a:extLst>
          </p:cNvPr>
          <p:cNvSpPr>
            <a:spLocks noGrp="1"/>
          </p:cNvSpPr>
          <p:nvPr>
            <p:ph type="title"/>
          </p:nvPr>
        </p:nvSpPr>
        <p:spPr/>
        <p:txBody>
          <a:bodyPr/>
          <a:lstStyle/>
          <a:p>
            <a:r>
              <a:rPr lang="en-US"/>
              <a:t>Click to edit Master title style</a:t>
            </a:r>
          </a:p>
        </p:txBody>
      </p:sp>
      <p:sp>
        <p:nvSpPr>
          <p:cNvPr id="6" name="Text Placeholder 5">
            <a:extLst>
              <a:ext uri="{FF2B5EF4-FFF2-40B4-BE49-F238E27FC236}">
                <a16:creationId xmlns:a16="http://schemas.microsoft.com/office/drawing/2014/main" id="{DA04B1F3-9F3F-FB4B-A1A7-FDACDD76B4FB}"/>
              </a:ext>
            </a:extLst>
          </p:cNvPr>
          <p:cNvSpPr>
            <a:spLocks noGrp="1"/>
          </p:cNvSpPr>
          <p:nvPr>
            <p:ph type="body" sz="quarter" idx="11"/>
          </p:nvPr>
        </p:nvSpPr>
        <p:spPr>
          <a:xfrm>
            <a:off x="671514" y="919448"/>
            <a:ext cx="4483894" cy="205740"/>
          </a:xfrm>
          <a:prstGeom prst="rect">
            <a:avLst/>
          </a:prstGeom>
          <a:solidFill>
            <a:srgbClr val="FFDA66"/>
          </a:solidFill>
        </p:spPr>
        <p:txBody>
          <a:bodyPr anchor="ctr" anchorCtr="0"/>
          <a:lstStyle>
            <a:lvl1pPr marL="0" indent="0">
              <a:buNone/>
              <a:defRPr sz="1013" b="1">
                <a:solidFill>
                  <a:srgbClr val="004986"/>
                </a:solidFill>
              </a:defRPr>
            </a:lvl1pPr>
            <a:lvl2pPr marL="342892" indent="0">
              <a:buNone/>
              <a:defRPr sz="1013" b="1">
                <a:solidFill>
                  <a:srgbClr val="004986"/>
                </a:solidFill>
              </a:defRPr>
            </a:lvl2pPr>
            <a:lvl3pPr marL="685783" indent="0">
              <a:buNone/>
              <a:defRPr sz="1013" b="1">
                <a:solidFill>
                  <a:srgbClr val="004986"/>
                </a:solidFill>
              </a:defRPr>
            </a:lvl3pPr>
            <a:lvl4pPr marL="1028675" indent="0">
              <a:buNone/>
              <a:defRPr sz="1013" b="1">
                <a:solidFill>
                  <a:srgbClr val="004986"/>
                </a:solidFill>
              </a:defRPr>
            </a:lvl4pPr>
            <a:lvl5pPr marL="1371566" indent="0">
              <a:buNone/>
              <a:defRPr sz="1013" b="1">
                <a:solidFill>
                  <a:srgbClr val="004986"/>
                </a:solidFill>
              </a:defRPr>
            </a:lvl5pPr>
          </a:lstStyle>
          <a:p>
            <a:pPr lvl="0"/>
            <a:r>
              <a:rPr lang="en-US" dirty="0"/>
              <a:t>Click to edit Master text styles</a:t>
            </a:r>
          </a:p>
        </p:txBody>
      </p:sp>
    </p:spTree>
    <p:extLst>
      <p:ext uri="{BB962C8B-B14F-4D97-AF65-F5344CB8AC3E}">
        <p14:creationId xmlns:p14="http://schemas.microsoft.com/office/powerpoint/2010/main" val="2989403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3_Title Slide">
    <p:spTree>
      <p:nvGrpSpPr>
        <p:cNvPr id="1" name=""/>
        <p:cNvGrpSpPr/>
        <p:nvPr/>
      </p:nvGrpSpPr>
      <p:grpSpPr>
        <a:xfrm>
          <a:off x="0" y="0"/>
          <a:ext cx="0" cy="0"/>
          <a:chOff x="0" y="0"/>
          <a:chExt cx="0" cy="0"/>
        </a:xfrm>
      </p:grpSpPr>
      <p:sp>
        <p:nvSpPr>
          <p:cNvPr id="9" name="Rectangle 8"/>
          <p:cNvSpPr/>
          <p:nvPr userDrawn="1"/>
        </p:nvSpPr>
        <p:spPr>
          <a:xfrm>
            <a:off x="0" y="4130386"/>
            <a:ext cx="9144000" cy="1026319"/>
          </a:xfrm>
          <a:prstGeom prst="rect">
            <a:avLst/>
          </a:prstGeom>
          <a:solidFill>
            <a:srgbClr val="0049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sp>
        <p:nvSpPr>
          <p:cNvPr id="2" name="Title 1"/>
          <p:cNvSpPr>
            <a:spLocks noGrp="1"/>
          </p:cNvSpPr>
          <p:nvPr>
            <p:ph type="ctrTitle" hasCustomPrompt="1"/>
          </p:nvPr>
        </p:nvSpPr>
        <p:spPr>
          <a:xfrm>
            <a:off x="696191" y="331037"/>
            <a:ext cx="7408394" cy="558786"/>
          </a:xfrm>
        </p:spPr>
        <p:txBody>
          <a:bodyPr anchor="b"/>
          <a:lstStyle>
            <a:lvl1pPr algn="l">
              <a:defRPr sz="3750">
                <a:solidFill>
                  <a:srgbClr val="004986"/>
                </a:solidFill>
              </a:defRPr>
            </a:lvl1pPr>
          </a:lstStyle>
          <a:p>
            <a:r>
              <a:rPr lang="en-US" dirty="0"/>
              <a:t>Click to edit master title style</a:t>
            </a:r>
          </a:p>
        </p:txBody>
      </p:sp>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7572375" y="4403503"/>
            <a:ext cx="1381125" cy="480632"/>
          </a:xfrm>
          <a:prstGeom prst="rect">
            <a:avLst/>
          </a:prstGeom>
        </p:spPr>
      </p:pic>
      <p:sp>
        <p:nvSpPr>
          <p:cNvPr id="5" name="Picture Placeholder 4">
            <a:extLst>
              <a:ext uri="{FF2B5EF4-FFF2-40B4-BE49-F238E27FC236}">
                <a16:creationId xmlns:a16="http://schemas.microsoft.com/office/drawing/2014/main" id="{3D6ACE7E-5779-2749-A63F-69BA099D0957}"/>
              </a:ext>
            </a:extLst>
          </p:cNvPr>
          <p:cNvSpPr>
            <a:spLocks noGrp="1"/>
          </p:cNvSpPr>
          <p:nvPr>
            <p:ph type="pic" sz="quarter" idx="10"/>
          </p:nvPr>
        </p:nvSpPr>
        <p:spPr>
          <a:xfrm>
            <a:off x="696913" y="981776"/>
            <a:ext cx="2527300" cy="3031423"/>
          </a:xfrm>
          <a:prstGeom prst="rect">
            <a:avLst/>
          </a:prstGeom>
        </p:spPr>
        <p:txBody>
          <a:bodyPr/>
          <a:lstStyle/>
          <a:p>
            <a:endParaRPr lang="en-US" dirty="0"/>
          </a:p>
        </p:txBody>
      </p:sp>
      <p:sp>
        <p:nvSpPr>
          <p:cNvPr id="8" name="Text Placeholder 7">
            <a:extLst>
              <a:ext uri="{FF2B5EF4-FFF2-40B4-BE49-F238E27FC236}">
                <a16:creationId xmlns:a16="http://schemas.microsoft.com/office/drawing/2014/main" id="{F2474F26-DC81-CE4A-9849-AD502DCD63CE}"/>
              </a:ext>
            </a:extLst>
          </p:cNvPr>
          <p:cNvSpPr>
            <a:spLocks noGrp="1"/>
          </p:cNvSpPr>
          <p:nvPr>
            <p:ph type="body" sz="quarter" idx="11"/>
          </p:nvPr>
        </p:nvSpPr>
        <p:spPr>
          <a:xfrm>
            <a:off x="3340100" y="981075"/>
            <a:ext cx="4764088" cy="3032125"/>
          </a:xfrm>
          <a:prstGeom prst="rect">
            <a:avLst/>
          </a:prstGeo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Footer Placeholder 10">
            <a:extLst>
              <a:ext uri="{FF2B5EF4-FFF2-40B4-BE49-F238E27FC236}">
                <a16:creationId xmlns:a16="http://schemas.microsoft.com/office/drawing/2014/main" id="{02DE0AC4-BCC0-7747-8E35-F754FCC287E2}"/>
              </a:ext>
            </a:extLst>
          </p:cNvPr>
          <p:cNvSpPr>
            <a:spLocks noGrp="1"/>
          </p:cNvSpPr>
          <p:nvPr userDrawn="1"/>
        </p:nvSpPr>
        <p:spPr>
          <a:xfrm>
            <a:off x="3583004" y="4519010"/>
            <a:ext cx="4114800" cy="365125"/>
          </a:xfrm>
          <a:prstGeom prst="rect">
            <a:avLst/>
          </a:prstGeom>
        </p:spPr>
        <p:style>
          <a:lnRef idx="0">
            <a:scrgbClr r="0" g="0" b="0"/>
          </a:lnRef>
          <a:fillRef idx="0">
            <a:scrgbClr r="0" g="0" b="0"/>
          </a:fillRef>
          <a:effectRef idx="0">
            <a:scrgbClr r="0" g="0" b="0"/>
          </a:effectRef>
          <a:fontRef idx="major"/>
        </p:style>
        <p:txBody>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endParaRPr lang="en-US" dirty="0"/>
          </a:p>
        </p:txBody>
      </p:sp>
      <p:sp>
        <p:nvSpPr>
          <p:cNvPr id="12" name="Date Placeholder 3">
            <a:extLst>
              <a:ext uri="{FF2B5EF4-FFF2-40B4-BE49-F238E27FC236}">
                <a16:creationId xmlns:a16="http://schemas.microsoft.com/office/drawing/2014/main" id="{96209D1D-CF5F-FA43-BB59-F1E677BAD40D}"/>
              </a:ext>
            </a:extLst>
          </p:cNvPr>
          <p:cNvSpPr>
            <a:spLocks noGrp="1"/>
          </p:cNvSpPr>
          <p:nvPr>
            <p:ph type="dt" sz="half" idx="12"/>
          </p:nvPr>
        </p:nvSpPr>
        <p:spPr>
          <a:xfrm>
            <a:off x="628650" y="4767263"/>
            <a:ext cx="2057400" cy="273844"/>
          </a:xfrm>
          <a:prstGeom prst="rect">
            <a:avLst/>
          </a:prstGeom>
        </p:spPr>
        <p:txBody>
          <a:bodyPr/>
          <a:lstStyle/>
          <a:p>
            <a:endParaRPr lang="en-US" dirty="0"/>
          </a:p>
        </p:txBody>
      </p:sp>
      <p:sp>
        <p:nvSpPr>
          <p:cNvPr id="13" name="Footer Placeholder 4">
            <a:extLst>
              <a:ext uri="{FF2B5EF4-FFF2-40B4-BE49-F238E27FC236}">
                <a16:creationId xmlns:a16="http://schemas.microsoft.com/office/drawing/2014/main" id="{CBBCAD72-2B27-1E4B-B3DB-432D006729DE}"/>
              </a:ext>
            </a:extLst>
          </p:cNvPr>
          <p:cNvSpPr>
            <a:spLocks noGrp="1"/>
          </p:cNvSpPr>
          <p:nvPr>
            <p:ph type="ftr" sz="quarter" idx="13"/>
          </p:nvPr>
        </p:nvSpPr>
        <p:spPr>
          <a:xfrm>
            <a:off x="3028950" y="4767263"/>
            <a:ext cx="3086100" cy="273844"/>
          </a:xfrm>
          <a:prstGeom prst="rect">
            <a:avLst/>
          </a:prstGeom>
        </p:spPr>
        <p:txBody>
          <a:bodyPr/>
          <a:lstStyle/>
          <a:p>
            <a:endParaRPr lang="en-US" dirty="0"/>
          </a:p>
        </p:txBody>
      </p:sp>
      <p:sp>
        <p:nvSpPr>
          <p:cNvPr id="11" name="Slide Number Placeholder 5">
            <a:extLst>
              <a:ext uri="{FF2B5EF4-FFF2-40B4-BE49-F238E27FC236}">
                <a16:creationId xmlns:a16="http://schemas.microsoft.com/office/drawing/2014/main" id="{9FCF8D2C-F720-E04C-8BAA-8E3D608222C5}"/>
              </a:ext>
            </a:extLst>
          </p:cNvPr>
          <p:cNvSpPr>
            <a:spLocks noGrp="1"/>
          </p:cNvSpPr>
          <p:nvPr>
            <p:ph type="sldNum" sz="quarter" idx="4"/>
          </p:nvPr>
        </p:nvSpPr>
        <p:spPr>
          <a:xfrm>
            <a:off x="7228114" y="4767263"/>
            <a:ext cx="344261" cy="273844"/>
          </a:xfrm>
          <a:prstGeom prst="rect">
            <a:avLst/>
          </a:prstGeom>
        </p:spPr>
        <p:txBody>
          <a:bodyPr vert="horz" lIns="91440" tIns="45720" rIns="91440" bIns="45720" rtlCol="0" anchor="ctr"/>
          <a:lstStyle>
            <a:lvl1pPr algn="l">
              <a:defRPr sz="900">
                <a:solidFill>
                  <a:schemeClr val="bg1"/>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97310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ext box">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userDrawn="1">
            <p:custDataLst>
              <p:tags r:id="rId1"/>
            </p:custDataLst>
          </p:nvPr>
        </p:nvGraphicFramePr>
        <p:xfrm>
          <a:off x="1588" y="1191"/>
          <a:ext cx="1588" cy="1191"/>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8" name="Object 7" hidden="1"/>
                      <p:cNvPicPr/>
                      <p:nvPr/>
                    </p:nvPicPr>
                    <p:blipFill>
                      <a:blip r:embed="rId5"/>
                      <a:stretch>
                        <a:fillRect/>
                      </a:stretch>
                    </p:blipFill>
                    <p:spPr>
                      <a:xfrm>
                        <a:off x="1588" y="1191"/>
                        <a:ext cx="1588" cy="1191"/>
                      </a:xfrm>
                      <a:prstGeom prst="rect">
                        <a:avLst/>
                      </a:prstGeom>
                    </p:spPr>
                  </p:pic>
                </p:oleObj>
              </mc:Fallback>
            </mc:AlternateContent>
          </a:graphicData>
        </a:graphic>
      </p:graphicFrame>
      <p:sp>
        <p:nvSpPr>
          <p:cNvPr id="7" name="Rectangle 6" hidden="1"/>
          <p:cNvSpPr/>
          <p:nvPr userDrawn="1">
            <p:custDataLst>
              <p:tags r:id="rId2"/>
            </p:custDataLst>
          </p:nvPr>
        </p:nvSpPr>
        <p:spPr>
          <a:xfrm>
            <a:off x="0" y="0"/>
            <a:ext cx="158750" cy="119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eaLnBrk="1"/>
            <a:endParaRPr lang="en-US" sz="1425"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p:cNvSpPr>
            <a:spLocks noGrp="1"/>
          </p:cNvSpPr>
          <p:nvPr>
            <p:ph type="title"/>
          </p:nvPr>
        </p:nvSpPr>
        <p:spPr>
          <a:xfrm>
            <a:off x="173736" y="180759"/>
            <a:ext cx="8763000" cy="219291"/>
          </a:xfrm>
        </p:spPr>
        <p:txBody>
          <a:bodyPr anchor="t"/>
          <a:lstStyle/>
          <a:p>
            <a:r>
              <a:rPr lang="en-US"/>
              <a:t>Click to edit Master title style</a:t>
            </a:r>
          </a:p>
        </p:txBody>
      </p:sp>
      <p:sp>
        <p:nvSpPr>
          <p:cNvPr id="6" name="Text Placeholder 5"/>
          <p:cNvSpPr>
            <a:spLocks noGrp="1"/>
          </p:cNvSpPr>
          <p:nvPr>
            <p:ph type="body" sz="quarter" idx="12"/>
          </p:nvPr>
        </p:nvSpPr>
        <p:spPr>
          <a:xfrm>
            <a:off x="609600" y="800101"/>
            <a:ext cx="2901756" cy="992579"/>
          </a:xfrm>
        </p:spPr>
        <p:txBody>
          <a:bodyPr wrap="square">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64588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_CMS content2">
    <p:spTree>
      <p:nvGrpSpPr>
        <p:cNvPr id="1" name=""/>
        <p:cNvGrpSpPr/>
        <p:nvPr/>
      </p:nvGrpSpPr>
      <p:grpSpPr>
        <a:xfrm>
          <a:off x="0" y="0"/>
          <a:ext cx="0" cy="0"/>
          <a:chOff x="0" y="0"/>
          <a:chExt cx="0" cy="0"/>
        </a:xfrm>
      </p:grpSpPr>
      <p:sp>
        <p:nvSpPr>
          <p:cNvPr id="6" name="Content Placeholder 2"/>
          <p:cNvSpPr>
            <a:spLocks noGrp="1"/>
          </p:cNvSpPr>
          <p:nvPr>
            <p:ph idx="1"/>
          </p:nvPr>
        </p:nvSpPr>
        <p:spPr>
          <a:xfrm>
            <a:off x="457200" y="1371601"/>
            <a:ext cx="8229600" cy="3223022"/>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Placeholder 8"/>
          <p:cNvSpPr>
            <a:spLocks noGrp="1"/>
          </p:cNvSpPr>
          <p:nvPr>
            <p:ph type="title"/>
          </p:nvPr>
        </p:nvSpPr>
        <p:spPr>
          <a:xfrm>
            <a:off x="0" y="0"/>
            <a:ext cx="9144000" cy="1085850"/>
          </a:xfrm>
          <a:prstGeom prst="rect">
            <a:avLst/>
          </a:prstGeom>
          <a:solidFill>
            <a:srgbClr val="FFD004"/>
          </a:solidFill>
          <a:effectLst>
            <a:outerShdw dist="76200" dir="5640000" algn="tl" rotWithShape="0">
              <a:srgbClr val="084A9C"/>
            </a:outerShdw>
          </a:effectLst>
        </p:spPr>
        <p:txBody>
          <a:bodyPr vert="horz" lIns="91440" tIns="45720" rIns="91440" bIns="45720" rtlCol="0" anchor="ctr">
            <a:noAutofit/>
          </a:bodyPr>
          <a:lstStyle>
            <a:lvl1pPr>
              <a:defRPr sz="3000">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2204168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  solid blue">
    <p:spTree>
      <p:nvGrpSpPr>
        <p:cNvPr id="1" name=""/>
        <p:cNvGrpSpPr/>
        <p:nvPr/>
      </p:nvGrpSpPr>
      <p:grpSpPr>
        <a:xfrm>
          <a:off x="0" y="0"/>
          <a:ext cx="0" cy="0"/>
          <a:chOff x="0" y="0"/>
          <a:chExt cx="0" cy="0"/>
        </a:xfrm>
      </p:grpSpPr>
      <p:sp>
        <p:nvSpPr>
          <p:cNvPr id="2" name="Title 1"/>
          <p:cNvSpPr>
            <a:spLocks noGrp="1"/>
          </p:cNvSpPr>
          <p:nvPr>
            <p:ph type="title"/>
          </p:nvPr>
        </p:nvSpPr>
        <p:spPr>
          <a:xfrm>
            <a:off x="685799" y="1612142"/>
            <a:ext cx="7818120" cy="1688241"/>
          </a:xfrm>
        </p:spPr>
        <p:txBody>
          <a:bodyPr/>
          <a:lstStyle>
            <a:lvl1pPr>
              <a:lnSpc>
                <a:spcPct val="80000"/>
              </a:lnSpc>
              <a:defRPr sz="5400">
                <a:solidFill>
                  <a:schemeClr val="bg1"/>
                </a:solidFill>
              </a:defRPr>
            </a:lvl1pPr>
          </a:lstStyle>
          <a:p>
            <a:r>
              <a:rPr lang="en-US" dirty="0"/>
              <a:t>Click to edit Master title style</a:t>
            </a:r>
          </a:p>
        </p:txBody>
      </p:sp>
      <p:pic>
        <p:nvPicPr>
          <p:cNvPr id="5" name="Picture 4" descr="A picture containing people, beach, water, group&#10;&#10;Description automatically generated">
            <a:extLst>
              <a:ext uri="{FF2B5EF4-FFF2-40B4-BE49-F238E27FC236}">
                <a16:creationId xmlns:a16="http://schemas.microsoft.com/office/drawing/2014/main" id="{F63ACBAF-DC4F-EF46-A95E-B7DB0C8A992A}"/>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6370" r="6370"/>
          <a:stretch/>
        </p:blipFill>
        <p:spPr>
          <a:xfrm>
            <a:off x="-1" y="2"/>
            <a:ext cx="9144001" cy="5146991"/>
          </a:xfrm>
          <a:prstGeom prst="rect">
            <a:avLst/>
          </a:prstGeom>
          <a:solidFill>
            <a:schemeClr val="accent1"/>
          </a:solidFill>
        </p:spPr>
      </p:pic>
      <p:sp>
        <p:nvSpPr>
          <p:cNvPr id="11" name="Rectangle 10">
            <a:extLst>
              <a:ext uri="{FF2B5EF4-FFF2-40B4-BE49-F238E27FC236}">
                <a16:creationId xmlns:a16="http://schemas.microsoft.com/office/drawing/2014/main" id="{E54A6B1D-B9F3-2E4E-A979-3F8B2C47B218}"/>
              </a:ext>
            </a:extLst>
          </p:cNvPr>
          <p:cNvSpPr/>
          <p:nvPr userDrawn="1"/>
        </p:nvSpPr>
        <p:spPr>
          <a:xfrm>
            <a:off x="1143" y="0"/>
            <a:ext cx="9142857" cy="5143500"/>
          </a:xfrm>
          <a:prstGeom prst="rect">
            <a:avLst/>
          </a:prstGeom>
          <a:solidFill>
            <a:srgbClr val="004986">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pic>
        <p:nvPicPr>
          <p:cNvPr id="13" name="Picture 12" descr="A picture containing drawing&#10;&#10;Description automatically generated">
            <a:extLst>
              <a:ext uri="{FF2B5EF4-FFF2-40B4-BE49-F238E27FC236}">
                <a16:creationId xmlns:a16="http://schemas.microsoft.com/office/drawing/2014/main" id="{6C2AFE5C-0D8A-A14C-84E8-FFCE817F8A5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52011" y="4703449"/>
            <a:ext cx="1124387" cy="437261"/>
          </a:xfrm>
          <a:prstGeom prst="rect">
            <a:avLst/>
          </a:prstGeom>
        </p:spPr>
      </p:pic>
    </p:spTree>
    <p:extLst>
      <p:ext uri="{BB962C8B-B14F-4D97-AF65-F5344CB8AC3E}">
        <p14:creationId xmlns:p14="http://schemas.microsoft.com/office/powerpoint/2010/main" val="3905177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photo overlay">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4ECB17A-D462-0C45-981F-595182699B29}"/>
              </a:ext>
            </a:extLst>
          </p:cNvPr>
          <p:cNvSpPr/>
          <p:nvPr userDrawn="1"/>
        </p:nvSpPr>
        <p:spPr>
          <a:xfrm>
            <a:off x="2286" y="0"/>
            <a:ext cx="9141714" cy="4629150"/>
          </a:xfrm>
          <a:prstGeom prst="rect">
            <a:avLst/>
          </a:prstGeom>
          <a:solidFill>
            <a:srgbClr val="004986">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sp>
        <p:nvSpPr>
          <p:cNvPr id="5" name="Rectangle 4">
            <a:extLst>
              <a:ext uri="{FF2B5EF4-FFF2-40B4-BE49-F238E27FC236}">
                <a16:creationId xmlns:a16="http://schemas.microsoft.com/office/drawing/2014/main" id="{0DCB06B1-820F-6E4E-A8CB-1D2D61317C31}"/>
              </a:ext>
            </a:extLst>
          </p:cNvPr>
          <p:cNvSpPr/>
          <p:nvPr userDrawn="1"/>
        </p:nvSpPr>
        <p:spPr>
          <a:xfrm>
            <a:off x="2286" y="4629150"/>
            <a:ext cx="9141714" cy="514350"/>
          </a:xfrm>
          <a:prstGeom prst="rect">
            <a:avLst/>
          </a:prstGeom>
          <a:solidFill>
            <a:schemeClr val="accent1">
              <a:lumMod val="20000"/>
              <a:lumOff val="8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sp>
        <p:nvSpPr>
          <p:cNvPr id="2" name="Title 1"/>
          <p:cNvSpPr>
            <a:spLocks noGrp="1"/>
          </p:cNvSpPr>
          <p:nvPr>
            <p:ph type="title"/>
          </p:nvPr>
        </p:nvSpPr>
        <p:spPr>
          <a:xfrm>
            <a:off x="624655" y="2275457"/>
            <a:ext cx="6734507" cy="1688241"/>
          </a:xfrm>
        </p:spPr>
        <p:txBody>
          <a:bodyPr/>
          <a:lstStyle>
            <a:lvl1pPr>
              <a:lnSpc>
                <a:spcPct val="80000"/>
              </a:lnSpc>
              <a:defRPr sz="6000">
                <a:solidFill>
                  <a:schemeClr val="bg1"/>
                </a:solidFill>
              </a:defRPr>
            </a:lvl1pPr>
          </a:lstStyle>
          <a:p>
            <a:r>
              <a:rPr lang="en-US" dirty="0"/>
              <a:t>Click to edit Master title style</a:t>
            </a:r>
          </a:p>
        </p:txBody>
      </p:sp>
      <p:pic>
        <p:nvPicPr>
          <p:cNvPr id="9" name="Picture 8">
            <a:extLst>
              <a:ext uri="{FF2B5EF4-FFF2-40B4-BE49-F238E27FC236}">
                <a16:creationId xmlns:a16="http://schemas.microsoft.com/office/drawing/2014/main" id="{D6594900-56B2-EE45-A682-47856C1816CD}"/>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8017328" y="4709732"/>
            <a:ext cx="936172" cy="325788"/>
          </a:xfrm>
          <a:prstGeom prst="rect">
            <a:avLst/>
          </a:prstGeom>
        </p:spPr>
      </p:pic>
    </p:spTree>
    <p:extLst>
      <p:ext uri="{BB962C8B-B14F-4D97-AF65-F5344CB8AC3E}">
        <p14:creationId xmlns:p14="http://schemas.microsoft.com/office/powerpoint/2010/main" val="1508517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Slide">
    <p:spTree>
      <p:nvGrpSpPr>
        <p:cNvPr id="1" name=""/>
        <p:cNvGrpSpPr/>
        <p:nvPr/>
      </p:nvGrpSpPr>
      <p:grpSpPr>
        <a:xfrm>
          <a:off x="0" y="0"/>
          <a:ext cx="0" cy="0"/>
          <a:chOff x="0" y="0"/>
          <a:chExt cx="0" cy="0"/>
        </a:xfrm>
      </p:grpSpPr>
      <p:sp>
        <p:nvSpPr>
          <p:cNvPr id="8" name="Text Placeholder 10"/>
          <p:cNvSpPr>
            <a:spLocks noGrp="1"/>
          </p:cNvSpPr>
          <p:nvPr>
            <p:ph type="body" sz="quarter" idx="10"/>
          </p:nvPr>
        </p:nvSpPr>
        <p:spPr>
          <a:xfrm>
            <a:off x="686943" y="1028700"/>
            <a:ext cx="7767828" cy="2601241"/>
          </a:xfrm>
          <a:prstGeom prst="rect">
            <a:avLst/>
          </a:prstGeom>
        </p:spPr>
        <p:txBody>
          <a:bodyPr/>
          <a:lstStyle>
            <a:lvl1pPr>
              <a:spcBef>
                <a:spcPts val="1650"/>
              </a:spcBef>
              <a:defRPr sz="1500" b="0" i="0">
                <a:solidFill>
                  <a:schemeClr val="tx1"/>
                </a:solidFill>
                <a:latin typeface="+mn-lt"/>
                <a:ea typeface="Calibri" panose="020F0502020204030204" pitchFamily="34" charset="0"/>
                <a:cs typeface="Calibri" panose="020F0502020204030204" pitchFamily="34" charset="0"/>
              </a:defRPr>
            </a:lvl1pPr>
            <a:lvl2pPr marL="431006" indent="-171450">
              <a:buFont typeface="System Font Regular"/>
              <a:buChar char="-"/>
              <a:tabLst/>
              <a:defRPr sz="1350"/>
            </a:lvl2pPr>
          </a:lstStyle>
          <a:p>
            <a:pPr lvl="0"/>
            <a:r>
              <a:rPr lang="en-US" dirty="0"/>
              <a:t>Click to edit Master text styles</a:t>
            </a:r>
          </a:p>
          <a:p>
            <a:pPr lvl="1"/>
            <a:r>
              <a:rPr lang="en-US" dirty="0"/>
              <a:t>Click to edit</a:t>
            </a:r>
          </a:p>
        </p:txBody>
      </p:sp>
      <p:sp>
        <p:nvSpPr>
          <p:cNvPr id="3" name="Title 2">
            <a:extLst>
              <a:ext uri="{FF2B5EF4-FFF2-40B4-BE49-F238E27FC236}">
                <a16:creationId xmlns:a16="http://schemas.microsoft.com/office/drawing/2014/main" id="{635AF3C7-F89E-9B4D-B8B8-15B5FD5A8CE0}"/>
              </a:ext>
            </a:extLst>
          </p:cNvPr>
          <p:cNvSpPr>
            <a:spLocks noGrp="1"/>
          </p:cNvSpPr>
          <p:nvPr>
            <p:ph type="title"/>
          </p:nvPr>
        </p:nvSpPr>
        <p:spPr>
          <a:xfrm>
            <a:off x="686943" y="205740"/>
            <a:ext cx="7770114" cy="548640"/>
          </a:xfrm>
        </p:spPr>
        <p:txBody>
          <a:bodyPr/>
          <a:lstStyle/>
          <a:p>
            <a:r>
              <a:rPr lang="en-US" dirty="0"/>
              <a:t>Click to edit Master title style</a:t>
            </a:r>
          </a:p>
        </p:txBody>
      </p:sp>
      <p:sp>
        <p:nvSpPr>
          <p:cNvPr id="10" name="Content Placeholder 9">
            <a:extLst>
              <a:ext uri="{FF2B5EF4-FFF2-40B4-BE49-F238E27FC236}">
                <a16:creationId xmlns:a16="http://schemas.microsoft.com/office/drawing/2014/main" id="{54B890C1-0660-3E4E-9F66-73C257A41F11}"/>
              </a:ext>
            </a:extLst>
          </p:cNvPr>
          <p:cNvSpPr>
            <a:spLocks noGrp="1"/>
          </p:cNvSpPr>
          <p:nvPr>
            <p:ph sz="quarter" idx="11" hasCustomPrompt="1"/>
          </p:nvPr>
        </p:nvSpPr>
        <p:spPr>
          <a:xfrm>
            <a:off x="686943" y="4705351"/>
            <a:ext cx="3700907" cy="386954"/>
          </a:xfrm>
          <a:prstGeom prst="rect">
            <a:avLst/>
          </a:prstGeom>
        </p:spPr>
        <p:txBody>
          <a:bodyPr anchor="ctr"/>
          <a:lstStyle>
            <a:lvl1pPr marL="0" indent="0">
              <a:buFontTx/>
              <a:buNone/>
              <a:defRPr sz="750">
                <a:solidFill>
                  <a:schemeClr val="bg1"/>
                </a:solidFill>
              </a:defRPr>
            </a:lvl1pPr>
            <a:lvl2pPr marL="342900" indent="0">
              <a:buFontTx/>
              <a:buNone/>
              <a:defRPr>
                <a:solidFill>
                  <a:schemeClr val="bg1"/>
                </a:solidFill>
              </a:defRPr>
            </a:lvl2pPr>
            <a:lvl3pPr marL="685800" indent="0">
              <a:buFontTx/>
              <a:buNone/>
              <a:defRPr>
                <a:solidFill>
                  <a:schemeClr val="bg1"/>
                </a:solidFill>
              </a:defRPr>
            </a:lvl3pPr>
            <a:lvl4pPr marL="1028700" indent="0">
              <a:buFontTx/>
              <a:buNone/>
              <a:defRPr>
                <a:solidFill>
                  <a:schemeClr val="bg1"/>
                </a:solidFill>
              </a:defRPr>
            </a:lvl4pPr>
            <a:lvl5pPr marL="1371600" indent="0">
              <a:buFontTx/>
              <a:buNone/>
              <a:defRPr>
                <a:solidFill>
                  <a:schemeClr val="bg1"/>
                </a:solidFill>
              </a:defRPr>
            </a:lvl5pPr>
          </a:lstStyle>
          <a:p>
            <a:pPr lvl="0"/>
            <a:r>
              <a:rPr lang="en-US" dirty="0"/>
              <a:t>Notes, if needed</a:t>
            </a:r>
          </a:p>
        </p:txBody>
      </p:sp>
    </p:spTree>
    <p:extLst>
      <p:ext uri="{BB962C8B-B14F-4D97-AF65-F5344CB8AC3E}">
        <p14:creationId xmlns:p14="http://schemas.microsoft.com/office/powerpoint/2010/main" val="2736515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theme" Target="../theme/theme2.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5" Type="http://schemas.openxmlformats.org/officeDocument/2006/relationships/image" Target="../media/image3.png"/><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image" Target="../media/image1.emf"/><Relationship Id="rId5" Type="http://schemas.openxmlformats.org/officeDocument/2006/relationships/theme" Target="../theme/theme3.xml"/><Relationship Id="rId4" Type="http://schemas.openxmlformats.org/officeDocument/2006/relationships/slideLayout" Target="../slideLayouts/slideLayout2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4.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3.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155864" y="1"/>
            <a:ext cx="9299864" cy="5143499"/>
          </a:xfrm>
          <a:prstGeom prst="rect">
            <a:avLst/>
          </a:prstGeom>
          <a:solidFill>
            <a:srgbClr val="0049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sp>
        <p:nvSpPr>
          <p:cNvPr id="8" name="Rectangle 7"/>
          <p:cNvSpPr/>
          <p:nvPr userDrawn="1"/>
        </p:nvSpPr>
        <p:spPr>
          <a:xfrm>
            <a:off x="-155864" y="4210700"/>
            <a:ext cx="9299864" cy="932800"/>
          </a:xfrm>
          <a:prstGeom prst="rect">
            <a:avLst/>
          </a:prstGeom>
          <a:solidFill>
            <a:schemeClr val="accent1">
              <a:lumMod val="20000"/>
              <a:lumOff val="8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sp>
        <p:nvSpPr>
          <p:cNvPr id="10" name="Title Placeholder 1"/>
          <p:cNvSpPr>
            <a:spLocks noGrp="1"/>
          </p:cNvSpPr>
          <p:nvPr>
            <p:ph type="title"/>
          </p:nvPr>
        </p:nvSpPr>
        <p:spPr>
          <a:xfrm>
            <a:off x="493607" y="1956620"/>
            <a:ext cx="6734507" cy="1688241"/>
          </a:xfrm>
          <a:prstGeom prst="rect">
            <a:avLst/>
          </a:prstGeom>
          <a:noFill/>
          <a:effectLst>
            <a:outerShdw blurRad="596900" dist="241300" dir="4140000" sx="94000" sy="94000" algn="ctr" rotWithShape="0">
              <a:srgbClr val="000000">
                <a:alpha val="43137"/>
              </a:srgbClr>
            </a:outerShdw>
            <a:reflection stA="45000" endPos="0" dist="50800" dir="5400000" sy="-100000" algn="bl" rotWithShape="0"/>
          </a:effectLst>
        </p:spPr>
        <p:txBody>
          <a:bodyPr vert="horz" lIns="91440" tIns="45720" rIns="91440" bIns="45720" rtlCol="0" anchor="ctr">
            <a:noAutofit/>
          </a:bodyPr>
          <a:lstStyle/>
          <a:p>
            <a:r>
              <a:rPr lang="en-US" dirty="0"/>
              <a:t>Click to edit Master title style</a:t>
            </a:r>
          </a:p>
        </p:txBody>
      </p:sp>
      <p:pic>
        <p:nvPicPr>
          <p:cNvPr id="6" name="Picture 5"/>
          <p:cNvPicPr>
            <a:picLocks noChangeAspect="1"/>
          </p:cNvPicPr>
          <p:nvPr userDrawn="1"/>
        </p:nvPicPr>
        <p:blipFill>
          <a:blip r:embed="rId8">
            <a:extLst>
              <a:ext uri="{28A0092B-C50C-407E-A947-70E740481C1C}">
                <a14:useLocalDpi xmlns:a14="http://schemas.microsoft.com/office/drawing/2010/main"/>
              </a:ext>
            </a:extLst>
          </a:blip>
          <a:stretch>
            <a:fillRect/>
          </a:stretch>
        </p:blipFill>
        <p:spPr>
          <a:xfrm>
            <a:off x="7572375" y="4472083"/>
            <a:ext cx="1381125" cy="480632"/>
          </a:xfrm>
          <a:prstGeom prst="rect">
            <a:avLst/>
          </a:prstGeom>
        </p:spPr>
      </p:pic>
      <p:sp>
        <p:nvSpPr>
          <p:cNvPr id="9" name="Date Placeholder 3">
            <a:extLst>
              <a:ext uri="{FF2B5EF4-FFF2-40B4-BE49-F238E27FC236}">
                <a16:creationId xmlns:a16="http://schemas.microsoft.com/office/drawing/2014/main" id="{CBC6E2F6-92F6-4242-8C9D-185218C9F62D}"/>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bg1"/>
                </a:solidFill>
                <a:latin typeface="Arial" panose="020B0604020202020204" pitchFamily="34" charset="0"/>
                <a:cs typeface="Arial" panose="020B0604020202020204" pitchFamily="34" charset="0"/>
              </a:defRPr>
            </a:lvl1pPr>
          </a:lstStyle>
          <a:p>
            <a:endParaRPr lang="en-US" dirty="0"/>
          </a:p>
        </p:txBody>
      </p:sp>
      <p:sp>
        <p:nvSpPr>
          <p:cNvPr id="11" name="Footer Placeholder 4">
            <a:extLst>
              <a:ext uri="{FF2B5EF4-FFF2-40B4-BE49-F238E27FC236}">
                <a16:creationId xmlns:a16="http://schemas.microsoft.com/office/drawing/2014/main" id="{E23D9722-47E0-A64F-8AF9-49F787ACB0C9}"/>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bg1"/>
                </a:solidFill>
                <a:latin typeface="Arial" panose="020B0604020202020204" pitchFamily="34" charset="0"/>
                <a:cs typeface="Arial" panose="020B0604020202020204" pitchFamily="34" charset="0"/>
              </a:defRPr>
            </a:lvl1pPr>
          </a:lstStyle>
          <a:p>
            <a:endParaRPr lang="en-US" dirty="0"/>
          </a:p>
        </p:txBody>
      </p:sp>
      <p:sp>
        <p:nvSpPr>
          <p:cNvPr id="12" name="Slide Number Placeholder 5">
            <a:extLst>
              <a:ext uri="{FF2B5EF4-FFF2-40B4-BE49-F238E27FC236}">
                <a16:creationId xmlns:a16="http://schemas.microsoft.com/office/drawing/2014/main" id="{72CA5770-ED85-1646-B4EE-32B0EBF8F227}"/>
              </a:ext>
            </a:extLst>
          </p:cNvPr>
          <p:cNvSpPr>
            <a:spLocks noGrp="1"/>
          </p:cNvSpPr>
          <p:nvPr>
            <p:ph type="sldNum" sz="quarter" idx="4"/>
          </p:nvPr>
        </p:nvSpPr>
        <p:spPr>
          <a:xfrm>
            <a:off x="7228114" y="4767263"/>
            <a:ext cx="344261" cy="273844"/>
          </a:xfrm>
          <a:prstGeom prst="rect">
            <a:avLst/>
          </a:prstGeom>
        </p:spPr>
        <p:txBody>
          <a:bodyPr vert="horz" lIns="91440" tIns="45720" rIns="91440" bIns="45720" rtlCol="0" anchor="ctr"/>
          <a:lstStyle>
            <a:lvl1pPr algn="l">
              <a:defRPr sz="900">
                <a:solidFill>
                  <a:schemeClr val="bg1"/>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47415083"/>
      </p:ext>
    </p:extLst>
  </p:cSld>
  <p:clrMap bg1="lt1" tx1="dk1" bg2="lt2" tx2="dk2" accent1="accent1" accent2="accent2" accent3="accent3" accent4="accent4" accent5="accent5" accent6="accent6" hlink="hlink" folHlink="folHlink"/>
  <p:sldLayoutIdLst>
    <p:sldLayoutId id="2147483676" r:id="rId1"/>
    <p:sldLayoutId id="2147483681" r:id="rId2"/>
    <p:sldLayoutId id="2147483695" r:id="rId3"/>
    <p:sldLayoutId id="2147483711" r:id="rId4"/>
    <p:sldLayoutId id="2147483735" r:id="rId5"/>
    <p:sldLayoutId id="2147483750" r:id="rId6"/>
  </p:sldLayoutIdLst>
  <p:hf hdr="0"/>
  <p:txStyles>
    <p:titleStyle>
      <a:lvl1pPr algn="l" defTabSz="685800" rtl="0" eaLnBrk="1" latinLnBrk="0" hangingPunct="1">
        <a:lnSpc>
          <a:spcPct val="90000"/>
        </a:lnSpc>
        <a:spcBef>
          <a:spcPct val="0"/>
        </a:spcBef>
        <a:buNone/>
        <a:defRPr sz="6600" b="0" i="0" kern="1200">
          <a:solidFill>
            <a:schemeClr val="bg1"/>
          </a:solidFill>
          <a:latin typeface="Arial" panose="020B0604020202020204" pitchFamily="34" charset="0"/>
          <a:ea typeface="Arial" panose="020B0604020202020204" pitchFamily="34" charset="0"/>
          <a:cs typeface="Arial" panose="020B0604020202020204" pitchFamily="34" charset="0"/>
        </a:defRPr>
      </a:lvl1pPr>
    </p:titleStyle>
    <p:body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128A4856-0325-B241-824C-8B4A89F47460}"/>
              </a:ext>
            </a:extLst>
          </p:cNvPr>
          <p:cNvPicPr>
            <a:picLocks noChangeAspect="1"/>
          </p:cNvPicPr>
          <p:nvPr userDrawn="1"/>
        </p:nvPicPr>
        <p:blipFill>
          <a:blip r:embed="rId14">
            <a:extLst>
              <a:ext uri="{28A0092B-C50C-407E-A947-70E740481C1C}">
                <a14:useLocalDpi xmlns:a14="http://schemas.microsoft.com/office/drawing/2010/main"/>
              </a:ext>
            </a:extLst>
          </a:blip>
          <a:stretch>
            <a:fillRect/>
          </a:stretch>
        </p:blipFill>
        <p:spPr>
          <a:xfrm>
            <a:off x="8017328" y="4709732"/>
            <a:ext cx="936172" cy="325788"/>
          </a:xfrm>
          <a:prstGeom prst="rect">
            <a:avLst/>
          </a:prstGeom>
        </p:spPr>
      </p:pic>
      <p:sp>
        <p:nvSpPr>
          <p:cNvPr id="9" name="Rectangle 8">
            <a:extLst>
              <a:ext uri="{FF2B5EF4-FFF2-40B4-BE49-F238E27FC236}">
                <a16:creationId xmlns:a16="http://schemas.microsoft.com/office/drawing/2014/main" id="{870A7ADE-4EE3-F947-87D1-5D2BC42E74EF}"/>
              </a:ext>
            </a:extLst>
          </p:cNvPr>
          <p:cNvSpPr/>
          <p:nvPr userDrawn="1"/>
        </p:nvSpPr>
        <p:spPr>
          <a:xfrm>
            <a:off x="0" y="4629150"/>
            <a:ext cx="9141714" cy="514350"/>
          </a:xfrm>
          <a:prstGeom prst="rect">
            <a:avLst/>
          </a:prstGeom>
          <a:solidFill>
            <a:srgbClr val="004986">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sp>
        <p:nvSpPr>
          <p:cNvPr id="4" name="TextBox 3">
            <a:extLst>
              <a:ext uri="{FF2B5EF4-FFF2-40B4-BE49-F238E27FC236}">
                <a16:creationId xmlns:a16="http://schemas.microsoft.com/office/drawing/2014/main" id="{2EF634B2-2753-EE46-8478-4402DCB4D99B}"/>
              </a:ext>
            </a:extLst>
          </p:cNvPr>
          <p:cNvSpPr txBox="1"/>
          <p:nvPr userDrawn="1"/>
        </p:nvSpPr>
        <p:spPr>
          <a:xfrm>
            <a:off x="2624138" y="4781905"/>
            <a:ext cx="3895725" cy="230832"/>
          </a:xfrm>
          <a:prstGeom prst="rect">
            <a:avLst/>
          </a:prstGeom>
          <a:noFill/>
        </p:spPr>
        <p:txBody>
          <a:bodyPr wrap="square" rtlCol="0">
            <a:spAutoFit/>
          </a:bodyPr>
          <a:lstStyle/>
          <a:p>
            <a:pPr algn="ctr"/>
            <a:fld id="{80A706A0-77D1-784C-8608-42DB854C58BC}" type="slidenum">
              <a:rPr lang="en-US" sz="900" b="0" i="0" smtClean="0">
                <a:solidFill>
                  <a:schemeClr val="bg1"/>
                </a:solidFill>
                <a:latin typeface="Calibri" panose="020F0502020204030204" pitchFamily="34" charset="0"/>
              </a:rPr>
              <a:pPr algn="ctr"/>
              <a:t>‹#›</a:t>
            </a:fld>
            <a:endParaRPr lang="en-US" sz="900" b="0" i="0" dirty="0">
              <a:solidFill>
                <a:schemeClr val="bg1"/>
              </a:solidFill>
              <a:latin typeface="Calibri" panose="020F0502020204030204" pitchFamily="34" charset="0"/>
            </a:endParaRPr>
          </a:p>
        </p:txBody>
      </p:sp>
      <p:sp>
        <p:nvSpPr>
          <p:cNvPr id="5" name="Title Placeholder 4">
            <a:extLst>
              <a:ext uri="{FF2B5EF4-FFF2-40B4-BE49-F238E27FC236}">
                <a16:creationId xmlns:a16="http://schemas.microsoft.com/office/drawing/2014/main" id="{3AC37E51-F148-5142-AC2B-0C99536F9D9F}"/>
              </a:ext>
            </a:extLst>
          </p:cNvPr>
          <p:cNvSpPr>
            <a:spLocks noGrp="1"/>
          </p:cNvSpPr>
          <p:nvPr>
            <p:ph type="title"/>
          </p:nvPr>
        </p:nvSpPr>
        <p:spPr>
          <a:xfrm>
            <a:off x="686943" y="205740"/>
            <a:ext cx="7770114" cy="548640"/>
          </a:xfrm>
          <a:prstGeom prst="rect">
            <a:avLst/>
          </a:prstGeom>
        </p:spPr>
        <p:txBody>
          <a:bodyPr vert="horz" lIns="91440" tIns="45720" rIns="91440" bIns="45720" rtlCol="0" anchor="ctr">
            <a:noAutofit/>
          </a:bodyPr>
          <a:lstStyle/>
          <a:p>
            <a:r>
              <a:rPr lang="en-US" dirty="0"/>
              <a:t>Click to edit Master title style</a:t>
            </a:r>
          </a:p>
        </p:txBody>
      </p:sp>
      <p:pic>
        <p:nvPicPr>
          <p:cNvPr id="8" name="Picture 7" descr="A picture containing drawing&#10;&#10;Description automatically generated">
            <a:extLst>
              <a:ext uri="{FF2B5EF4-FFF2-40B4-BE49-F238E27FC236}">
                <a16:creationId xmlns:a16="http://schemas.microsoft.com/office/drawing/2014/main" id="{176CF461-DB5F-F942-9B87-246879BDEDDF}"/>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7952011" y="4703449"/>
            <a:ext cx="1124387" cy="437261"/>
          </a:xfrm>
          <a:prstGeom prst="rect">
            <a:avLst/>
          </a:prstGeom>
        </p:spPr>
      </p:pic>
      <p:graphicFrame>
        <p:nvGraphicFramePr>
          <p:cNvPr id="2" name="Table 1">
            <a:extLst>
              <a:ext uri="{FF2B5EF4-FFF2-40B4-BE49-F238E27FC236}">
                <a16:creationId xmlns:a16="http://schemas.microsoft.com/office/drawing/2014/main" id="{F2A5496A-5441-644B-9DEA-222D1B71914E}"/>
              </a:ext>
            </a:extLst>
          </p:cNvPr>
          <p:cNvGraphicFramePr>
            <a:graphicFrameLocks noGrp="1"/>
          </p:cNvGraphicFramePr>
          <p:nvPr userDrawn="1"/>
        </p:nvGraphicFramePr>
        <p:xfrm>
          <a:off x="686943" y="971550"/>
          <a:ext cx="7770114" cy="3404507"/>
        </p:xfrm>
        <a:graphic>
          <a:graphicData uri="http://schemas.openxmlformats.org/drawingml/2006/table">
            <a:tbl>
              <a:tblPr firstRow="1" bandRow="1">
                <a:tableStyleId>{5C22544A-7EE6-4342-B048-85BDC9FD1C3A}</a:tableStyleId>
              </a:tblPr>
              <a:tblGrid>
                <a:gridCol w="1295019">
                  <a:extLst>
                    <a:ext uri="{9D8B030D-6E8A-4147-A177-3AD203B41FA5}">
                      <a16:colId xmlns:a16="http://schemas.microsoft.com/office/drawing/2014/main" val="331988680"/>
                    </a:ext>
                  </a:extLst>
                </a:gridCol>
                <a:gridCol w="1295019">
                  <a:extLst>
                    <a:ext uri="{9D8B030D-6E8A-4147-A177-3AD203B41FA5}">
                      <a16:colId xmlns:a16="http://schemas.microsoft.com/office/drawing/2014/main" val="3799456595"/>
                    </a:ext>
                  </a:extLst>
                </a:gridCol>
                <a:gridCol w="1295019">
                  <a:extLst>
                    <a:ext uri="{9D8B030D-6E8A-4147-A177-3AD203B41FA5}">
                      <a16:colId xmlns:a16="http://schemas.microsoft.com/office/drawing/2014/main" val="2965250862"/>
                    </a:ext>
                  </a:extLst>
                </a:gridCol>
                <a:gridCol w="1295019">
                  <a:extLst>
                    <a:ext uri="{9D8B030D-6E8A-4147-A177-3AD203B41FA5}">
                      <a16:colId xmlns:a16="http://schemas.microsoft.com/office/drawing/2014/main" val="4292316016"/>
                    </a:ext>
                  </a:extLst>
                </a:gridCol>
                <a:gridCol w="1295019">
                  <a:extLst>
                    <a:ext uri="{9D8B030D-6E8A-4147-A177-3AD203B41FA5}">
                      <a16:colId xmlns:a16="http://schemas.microsoft.com/office/drawing/2014/main" val="2201833303"/>
                    </a:ext>
                  </a:extLst>
                </a:gridCol>
                <a:gridCol w="1295019">
                  <a:extLst>
                    <a:ext uri="{9D8B030D-6E8A-4147-A177-3AD203B41FA5}">
                      <a16:colId xmlns:a16="http://schemas.microsoft.com/office/drawing/2014/main" val="4210698957"/>
                    </a:ext>
                  </a:extLst>
                </a:gridCol>
              </a:tblGrid>
              <a:tr h="3404507">
                <a:tc>
                  <a:txBody>
                    <a:bodyPr/>
                    <a:lstStyle/>
                    <a:p>
                      <a:endParaRPr lang="en-US" sz="10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90059339"/>
                  </a:ext>
                </a:extLst>
              </a:tr>
            </a:tbl>
          </a:graphicData>
        </a:graphic>
      </p:graphicFrame>
    </p:spTree>
    <p:extLst>
      <p:ext uri="{BB962C8B-B14F-4D97-AF65-F5344CB8AC3E}">
        <p14:creationId xmlns:p14="http://schemas.microsoft.com/office/powerpoint/2010/main" val="1781515217"/>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Lst>
  <p:hf hdr="0" dt="0"/>
  <p:txStyles>
    <p:titleStyle>
      <a:lvl1pPr algn="l" defTabSz="685800" rtl="0" eaLnBrk="1" latinLnBrk="0" hangingPunct="1">
        <a:lnSpc>
          <a:spcPct val="90000"/>
        </a:lnSpc>
        <a:spcBef>
          <a:spcPct val="0"/>
        </a:spcBef>
        <a:buNone/>
        <a:defRPr sz="2400" b="0" i="0" kern="1200">
          <a:solidFill>
            <a:srgbClr val="004986"/>
          </a:solidFill>
          <a:latin typeface="+mn-lt"/>
          <a:ea typeface="Calibri" panose="020F0502020204030204" pitchFamily="34" charset="0"/>
          <a:cs typeface="Calibri" panose="020F0502020204030204" pitchFamily="34" charset="0"/>
        </a:defRPr>
      </a:lvl1pPr>
    </p:titleStyle>
    <p:body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155864" y="1"/>
            <a:ext cx="9299864" cy="5237018"/>
          </a:xfrm>
          <a:prstGeom prst="rect">
            <a:avLst/>
          </a:prstGeom>
          <a:solidFill>
            <a:srgbClr val="0049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 name="Rectangle 7"/>
          <p:cNvSpPr/>
          <p:nvPr userDrawn="1"/>
        </p:nvSpPr>
        <p:spPr>
          <a:xfrm>
            <a:off x="-155864" y="4210701"/>
            <a:ext cx="9299864" cy="1026319"/>
          </a:xfrm>
          <a:prstGeom prst="rect">
            <a:avLst/>
          </a:prstGeom>
          <a:solidFill>
            <a:schemeClr val="accent1">
              <a:lumMod val="20000"/>
              <a:lumOff val="8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0" name="Title Placeholder 1"/>
          <p:cNvSpPr>
            <a:spLocks noGrp="1"/>
          </p:cNvSpPr>
          <p:nvPr>
            <p:ph type="title"/>
          </p:nvPr>
        </p:nvSpPr>
        <p:spPr>
          <a:xfrm>
            <a:off x="568104" y="2275457"/>
            <a:ext cx="6734507" cy="1688241"/>
          </a:xfrm>
          <a:prstGeom prst="rect">
            <a:avLst/>
          </a:prstGeom>
          <a:noFill/>
          <a:effectLst>
            <a:outerShdw blurRad="596900" dist="241300" dir="4140000" sx="94000" sy="94000" algn="ctr" rotWithShape="0">
              <a:srgbClr val="000000">
                <a:alpha val="43137"/>
              </a:srgbClr>
            </a:outerShdw>
            <a:reflection stA="45000" endPos="0" dist="50800" dir="5400000" sy="-100000" algn="bl" rotWithShape="0"/>
          </a:effectLst>
        </p:spPr>
        <p:txBody>
          <a:bodyPr vert="horz" lIns="91440" tIns="45720" rIns="91440" bIns="45720" rtlCol="0" anchor="ctr">
            <a:noAutofit/>
          </a:bodyPr>
          <a:lstStyle/>
          <a:p>
            <a:r>
              <a:rPr lang="en-US" dirty="0"/>
              <a:t>Click to edit Master title style</a:t>
            </a:r>
          </a:p>
        </p:txBody>
      </p:sp>
      <p:pic>
        <p:nvPicPr>
          <p:cNvPr id="6" name="Picture 5"/>
          <p:cNvPicPr>
            <a:picLocks noChangeAspect="1"/>
          </p:cNvPicPr>
          <p:nvPr userDrawn="1"/>
        </p:nvPicPr>
        <p:blipFill>
          <a:blip r:embed="rId6">
            <a:extLst>
              <a:ext uri="{28A0092B-C50C-407E-A947-70E740481C1C}">
                <a14:useLocalDpi xmlns:a14="http://schemas.microsoft.com/office/drawing/2010/main"/>
              </a:ext>
            </a:extLst>
          </a:blip>
          <a:stretch>
            <a:fillRect/>
          </a:stretch>
        </p:blipFill>
        <p:spPr>
          <a:xfrm>
            <a:off x="7572376" y="4472083"/>
            <a:ext cx="1381125" cy="480632"/>
          </a:xfrm>
          <a:prstGeom prst="rect">
            <a:avLst/>
          </a:prstGeom>
        </p:spPr>
      </p:pic>
    </p:spTree>
    <p:extLst>
      <p:ext uri="{BB962C8B-B14F-4D97-AF65-F5344CB8AC3E}">
        <p14:creationId xmlns:p14="http://schemas.microsoft.com/office/powerpoint/2010/main" val="2990239270"/>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Lst>
  <p:hf hdr="0" dt="0"/>
  <p:txStyles>
    <p:titleStyle>
      <a:lvl1pPr algn="l" defTabSz="685800" rtl="0" eaLnBrk="1" latinLnBrk="0" hangingPunct="1">
        <a:lnSpc>
          <a:spcPct val="90000"/>
        </a:lnSpc>
        <a:spcBef>
          <a:spcPct val="0"/>
        </a:spcBef>
        <a:buNone/>
        <a:defRPr sz="6600" b="0" i="0" kern="1200">
          <a:solidFill>
            <a:schemeClr val="bg1"/>
          </a:solidFill>
          <a:latin typeface="Arial" panose="020B0604020202020204" pitchFamily="34" charset="0"/>
          <a:ea typeface="Arial" panose="020B0604020202020204" pitchFamily="34" charset="0"/>
          <a:cs typeface="Arial" panose="020B0604020202020204" pitchFamily="34" charset="0"/>
        </a:defRPr>
      </a:lvl1pPr>
    </p:titleStyle>
    <p:body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128A4856-0325-B241-824C-8B4A89F47460}"/>
              </a:ext>
            </a:extLst>
          </p:cNvPr>
          <p:cNvPicPr>
            <a:picLocks noChangeAspect="1"/>
          </p:cNvPicPr>
          <p:nvPr userDrawn="1"/>
        </p:nvPicPr>
        <p:blipFill>
          <a:blip r:embed="rId14">
            <a:extLst>
              <a:ext uri="{28A0092B-C50C-407E-A947-70E740481C1C}">
                <a14:useLocalDpi xmlns:a14="http://schemas.microsoft.com/office/drawing/2010/main"/>
              </a:ext>
            </a:extLst>
          </a:blip>
          <a:stretch>
            <a:fillRect/>
          </a:stretch>
        </p:blipFill>
        <p:spPr>
          <a:xfrm>
            <a:off x="8017329" y="4709732"/>
            <a:ext cx="936172" cy="325788"/>
          </a:xfrm>
          <a:prstGeom prst="rect">
            <a:avLst/>
          </a:prstGeom>
        </p:spPr>
      </p:pic>
      <p:sp>
        <p:nvSpPr>
          <p:cNvPr id="9" name="Rectangle 8">
            <a:extLst>
              <a:ext uri="{FF2B5EF4-FFF2-40B4-BE49-F238E27FC236}">
                <a16:creationId xmlns:a16="http://schemas.microsoft.com/office/drawing/2014/main" id="{870A7ADE-4EE3-F947-87D1-5D2BC42E74EF}"/>
              </a:ext>
            </a:extLst>
          </p:cNvPr>
          <p:cNvSpPr/>
          <p:nvPr userDrawn="1"/>
        </p:nvSpPr>
        <p:spPr>
          <a:xfrm>
            <a:off x="0" y="4629150"/>
            <a:ext cx="9141714" cy="514350"/>
          </a:xfrm>
          <a:prstGeom prst="rect">
            <a:avLst/>
          </a:prstGeom>
          <a:solidFill>
            <a:srgbClr val="004986">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sp>
        <p:nvSpPr>
          <p:cNvPr id="4" name="TextBox 3">
            <a:extLst>
              <a:ext uri="{FF2B5EF4-FFF2-40B4-BE49-F238E27FC236}">
                <a16:creationId xmlns:a16="http://schemas.microsoft.com/office/drawing/2014/main" id="{2EF634B2-2753-EE46-8478-4402DCB4D99B}"/>
              </a:ext>
            </a:extLst>
          </p:cNvPr>
          <p:cNvSpPr txBox="1"/>
          <p:nvPr userDrawn="1"/>
        </p:nvSpPr>
        <p:spPr>
          <a:xfrm>
            <a:off x="2624138" y="4781906"/>
            <a:ext cx="3895725" cy="230832"/>
          </a:xfrm>
          <a:prstGeom prst="rect">
            <a:avLst/>
          </a:prstGeom>
          <a:noFill/>
        </p:spPr>
        <p:txBody>
          <a:bodyPr wrap="square" rtlCol="0">
            <a:spAutoFit/>
          </a:bodyPr>
          <a:lstStyle/>
          <a:p>
            <a:pPr algn="ctr"/>
            <a:fld id="{80A706A0-77D1-784C-8608-42DB854C58BC}" type="slidenum">
              <a:rPr lang="en-US" sz="900" b="0" i="0" smtClean="0">
                <a:solidFill>
                  <a:schemeClr val="bg1"/>
                </a:solidFill>
                <a:latin typeface="Calibri" panose="020F0502020204030204" pitchFamily="34" charset="0"/>
              </a:rPr>
              <a:pPr algn="ctr"/>
              <a:t>‹#›</a:t>
            </a:fld>
            <a:endParaRPr lang="en-US" sz="900" b="0" i="0" dirty="0">
              <a:solidFill>
                <a:schemeClr val="bg1"/>
              </a:solidFill>
              <a:latin typeface="Calibri" panose="020F0502020204030204" pitchFamily="34" charset="0"/>
            </a:endParaRPr>
          </a:p>
        </p:txBody>
      </p:sp>
      <p:sp>
        <p:nvSpPr>
          <p:cNvPr id="5" name="Title Placeholder 4">
            <a:extLst>
              <a:ext uri="{FF2B5EF4-FFF2-40B4-BE49-F238E27FC236}">
                <a16:creationId xmlns:a16="http://schemas.microsoft.com/office/drawing/2014/main" id="{3AC37E51-F148-5142-AC2B-0C99536F9D9F}"/>
              </a:ext>
            </a:extLst>
          </p:cNvPr>
          <p:cNvSpPr>
            <a:spLocks noGrp="1"/>
          </p:cNvSpPr>
          <p:nvPr>
            <p:ph type="title"/>
          </p:nvPr>
        </p:nvSpPr>
        <p:spPr>
          <a:xfrm>
            <a:off x="686943" y="205740"/>
            <a:ext cx="7770114" cy="548640"/>
          </a:xfrm>
          <a:prstGeom prst="rect">
            <a:avLst/>
          </a:prstGeom>
        </p:spPr>
        <p:txBody>
          <a:bodyPr vert="horz" lIns="91440" tIns="45720" rIns="91440" bIns="45720" rtlCol="0" anchor="ctr">
            <a:noAutofit/>
          </a:bodyPr>
          <a:lstStyle/>
          <a:p>
            <a:r>
              <a:rPr lang="en-US" dirty="0"/>
              <a:t>Click to edit Master title style</a:t>
            </a:r>
          </a:p>
        </p:txBody>
      </p:sp>
      <p:pic>
        <p:nvPicPr>
          <p:cNvPr id="8" name="Picture 7" descr="A picture containing drawing&#10;&#10;Description automatically generated">
            <a:extLst>
              <a:ext uri="{FF2B5EF4-FFF2-40B4-BE49-F238E27FC236}">
                <a16:creationId xmlns:a16="http://schemas.microsoft.com/office/drawing/2014/main" id="{176CF461-DB5F-F942-9B87-246879BDEDDF}"/>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7952012" y="4703450"/>
            <a:ext cx="1124387" cy="437261"/>
          </a:xfrm>
          <a:prstGeom prst="rect">
            <a:avLst/>
          </a:prstGeom>
        </p:spPr>
      </p:pic>
      <p:graphicFrame>
        <p:nvGraphicFramePr>
          <p:cNvPr id="2" name="Table 1">
            <a:extLst>
              <a:ext uri="{FF2B5EF4-FFF2-40B4-BE49-F238E27FC236}">
                <a16:creationId xmlns:a16="http://schemas.microsoft.com/office/drawing/2014/main" id="{F2A5496A-5441-644B-9DEA-222D1B71914E}"/>
              </a:ext>
            </a:extLst>
          </p:cNvPr>
          <p:cNvGraphicFramePr>
            <a:graphicFrameLocks noGrp="1"/>
          </p:cNvGraphicFramePr>
          <p:nvPr userDrawn="1"/>
        </p:nvGraphicFramePr>
        <p:xfrm>
          <a:off x="686943" y="971551"/>
          <a:ext cx="7770114" cy="3404507"/>
        </p:xfrm>
        <a:graphic>
          <a:graphicData uri="http://schemas.openxmlformats.org/drawingml/2006/table">
            <a:tbl>
              <a:tblPr firstRow="1" bandRow="1">
                <a:tableStyleId>{5C22544A-7EE6-4342-B048-85BDC9FD1C3A}</a:tableStyleId>
              </a:tblPr>
              <a:tblGrid>
                <a:gridCol w="1295019">
                  <a:extLst>
                    <a:ext uri="{9D8B030D-6E8A-4147-A177-3AD203B41FA5}">
                      <a16:colId xmlns:a16="http://schemas.microsoft.com/office/drawing/2014/main" val="331988680"/>
                    </a:ext>
                  </a:extLst>
                </a:gridCol>
                <a:gridCol w="1295019">
                  <a:extLst>
                    <a:ext uri="{9D8B030D-6E8A-4147-A177-3AD203B41FA5}">
                      <a16:colId xmlns:a16="http://schemas.microsoft.com/office/drawing/2014/main" val="3799456595"/>
                    </a:ext>
                  </a:extLst>
                </a:gridCol>
                <a:gridCol w="1295019">
                  <a:extLst>
                    <a:ext uri="{9D8B030D-6E8A-4147-A177-3AD203B41FA5}">
                      <a16:colId xmlns:a16="http://schemas.microsoft.com/office/drawing/2014/main" val="2965250862"/>
                    </a:ext>
                  </a:extLst>
                </a:gridCol>
                <a:gridCol w="1295019">
                  <a:extLst>
                    <a:ext uri="{9D8B030D-6E8A-4147-A177-3AD203B41FA5}">
                      <a16:colId xmlns:a16="http://schemas.microsoft.com/office/drawing/2014/main" val="4292316016"/>
                    </a:ext>
                  </a:extLst>
                </a:gridCol>
                <a:gridCol w="1295019">
                  <a:extLst>
                    <a:ext uri="{9D8B030D-6E8A-4147-A177-3AD203B41FA5}">
                      <a16:colId xmlns:a16="http://schemas.microsoft.com/office/drawing/2014/main" val="2201833303"/>
                    </a:ext>
                  </a:extLst>
                </a:gridCol>
                <a:gridCol w="1295019">
                  <a:extLst>
                    <a:ext uri="{9D8B030D-6E8A-4147-A177-3AD203B41FA5}">
                      <a16:colId xmlns:a16="http://schemas.microsoft.com/office/drawing/2014/main" val="4210698957"/>
                    </a:ext>
                  </a:extLst>
                </a:gridCol>
              </a:tblGrid>
              <a:tr h="3404507">
                <a:tc>
                  <a:txBody>
                    <a:bodyPr/>
                    <a:lstStyle/>
                    <a:p>
                      <a:endParaRPr lang="en-US" sz="10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90059339"/>
                  </a:ext>
                </a:extLst>
              </a:tr>
            </a:tbl>
          </a:graphicData>
        </a:graphic>
      </p:graphicFrame>
    </p:spTree>
    <p:extLst>
      <p:ext uri="{BB962C8B-B14F-4D97-AF65-F5344CB8AC3E}">
        <p14:creationId xmlns:p14="http://schemas.microsoft.com/office/powerpoint/2010/main" val="1347117501"/>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Lst>
  <p:hf hdr="0" dt="0"/>
  <p:txStyles>
    <p:titleStyle>
      <a:lvl1pPr algn="l" defTabSz="685783" rtl="0" eaLnBrk="1" latinLnBrk="0" hangingPunct="1">
        <a:lnSpc>
          <a:spcPct val="90000"/>
        </a:lnSpc>
        <a:spcBef>
          <a:spcPct val="0"/>
        </a:spcBef>
        <a:buNone/>
        <a:defRPr sz="2400" b="0" i="0" kern="1200">
          <a:solidFill>
            <a:srgbClr val="004986"/>
          </a:solidFill>
          <a:latin typeface="+mn-lt"/>
          <a:ea typeface="Calibri" panose="020F0502020204030204" pitchFamily="34" charset="0"/>
          <a:cs typeface="Calibri" panose="020F0502020204030204" pitchFamily="34" charset="0"/>
        </a:defRPr>
      </a:lvl1pPr>
    </p:titleStyle>
    <p:bodyStyle>
      <a:lvl1pPr marL="171446" indent="-171446" algn="l" defTabSz="685783"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37" indent="-171446" algn="l" defTabSz="685783"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28" indent="-171446" algn="l" defTabSz="685783"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20" indent="-171446" algn="l" defTabSz="685783"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03" indent="-171446" algn="l" defTabSz="685783"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hyperlink" Target="https://www.medicaid.gov/resources-for-states/coronavirus-disease-2019-covid-19/unwinding-and-returning-regular-operations-after-covid-19/renew-your-medicaid-or-chip-coverage/index.htm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www.medicaid.gov/about-us/beneficiary-resources/index.html#statemenu"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www.healthcare.gov/"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www.medicare.gov/"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medicaid.gov/unwinding"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medicaid.gov/resources-for-states/coronavirus-disease-2019-covid-19/unwinding-and-returning-regular-operations-after-covid-19/renew-your-medicaid-or-chip-coverage/index.html" TargetMode="External"/><Relationship Id="rId7" Type="http://schemas.openxmlformats.org/officeDocument/2006/relationships/hyperlink" Target="http://www.ssa.gov/locator"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www.medicare.gov/" TargetMode="External"/><Relationship Id="rId5" Type="http://schemas.openxmlformats.org/officeDocument/2006/relationships/hyperlink" Target="https://localhelp.healthcare.gov/" TargetMode="External"/><Relationship Id="rId4" Type="http://schemas.openxmlformats.org/officeDocument/2006/relationships/hyperlink" Target="https://www.healthcare.gov/"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hyperlink" Target="https://www.medicaid.gov/resources-for-states/coronavirus-disease-2019-covid-19/unwinding-and-returning-regular-operations-after-covid-19/index.html"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hyperlink" Target="https://www.medicaid.gov/resources-for-states/coronavirus-disease-2019-covid-19/unwinding-and-returning-regular-operations-after-covid-19/index.html"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medicaid.gov/resources-for-states/coronavirus-disease-2019-covid-19/unwinding-and-returning-regular-operations-after-covid-19/renew-your-medicaid-or-chip-coverage/index.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medicaid.gov/unwinding" TargetMode="External"/><Relationship Id="rId7" Type="http://schemas.openxmlformats.org/officeDocument/2006/relationships/hyperlink" Target="https://www.medicaid.gov/resources-for-states/coronavirus-disease-2019-covid-19/unwinding-and-returning-regular-operations-after-covid-19/medicaid-and-chip-renewals-outreach-and-educational-resources/index.html"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hyperlink" Target="https://www.medicaid.gov/resources-for-states/downloads/unwinding-comms-toolkit-esp.pdf" TargetMode="External"/><Relationship Id="rId5" Type="http://schemas.openxmlformats.org/officeDocument/2006/relationships/hyperlink" Target="https://www.medicaid.gov/resources-for-states/downloads/unwinding-comms-toolkit.pdf" TargetMode="External"/><Relationship Id="rId4" Type="http://schemas.openxmlformats.org/officeDocument/2006/relationships/hyperlink" Target="http://www.medicaid.gov/renewals"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9B8C8-FFAF-4761-BA8C-A3456DF9295D}"/>
              </a:ext>
            </a:extLst>
          </p:cNvPr>
          <p:cNvSpPr>
            <a:spLocks noGrp="1"/>
          </p:cNvSpPr>
          <p:nvPr>
            <p:ph type="ctrTitle"/>
          </p:nvPr>
        </p:nvSpPr>
        <p:spPr>
          <a:xfrm>
            <a:off x="3091543" y="2592805"/>
            <a:ext cx="5724682" cy="1790700"/>
          </a:xfrm>
        </p:spPr>
        <p:txBody>
          <a:bodyPr/>
          <a:lstStyle/>
          <a:p>
            <a:pPr algn="r"/>
            <a:r>
              <a:rPr lang="en-US" sz="2800" b="1" dirty="0">
                <a:solidFill>
                  <a:schemeClr val="tx1"/>
                </a:solidFill>
                <a:latin typeface="Arial" panose="020B0604020202020204" pitchFamily="34" charset="0"/>
                <a:cs typeface="Arial" panose="020B0604020202020204" pitchFamily="34" charset="0"/>
              </a:rPr>
              <a:t>What is Happening With Medicaid and the Children’s Health Insurance Program (CHIP) Right Now? </a:t>
            </a:r>
            <a:br>
              <a:rPr lang="en-US" sz="3200" b="1" dirty="0">
                <a:solidFill>
                  <a:schemeClr val="tx1"/>
                </a:solidFill>
                <a:latin typeface="Arial" panose="020B0604020202020204" pitchFamily="34" charset="0"/>
                <a:cs typeface="Arial" panose="020B0604020202020204" pitchFamily="34" charset="0"/>
              </a:rPr>
            </a:br>
            <a:br>
              <a:rPr lang="en-US" sz="3200" b="1" dirty="0">
                <a:solidFill>
                  <a:schemeClr val="tx1"/>
                </a:solidFill>
                <a:latin typeface="Arial" panose="020B0604020202020204" pitchFamily="34" charset="0"/>
                <a:cs typeface="Arial" panose="020B0604020202020204" pitchFamily="34" charset="0"/>
              </a:rPr>
            </a:br>
            <a:endParaRPr lang="en-US" sz="32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077778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a:spLocks noGrp="1"/>
          </p:cNvSpPr>
          <p:nvPr>
            <p:ph type="ctrTitle"/>
          </p:nvPr>
        </p:nvSpPr>
        <p:spPr>
          <a:xfrm>
            <a:off x="263253" y="251148"/>
            <a:ext cx="8675008" cy="663252"/>
          </a:xfrm>
        </p:spPr>
        <p:txBody>
          <a:bodyPr rtlCol="0">
            <a:noAutofit/>
          </a:bodyPr>
          <a:lstStyle/>
          <a:p>
            <a:pPr>
              <a:defRPr/>
            </a:pPr>
            <a:r>
              <a:rPr lang="en-US" sz="2200" b="1" dirty="0"/>
              <a:t>What Steps Do People Need to Take if They Have Lost Their Medicaid or CHIP Coverage?</a:t>
            </a:r>
            <a:endParaRPr lang="en-US" sz="2200" b="1" strike="sngStrike" dirty="0"/>
          </a:p>
        </p:txBody>
      </p:sp>
      <p:sp>
        <p:nvSpPr>
          <p:cNvPr id="5" name="Content Placeholder 4">
            <a:extLst>
              <a:ext uri="{FF2B5EF4-FFF2-40B4-BE49-F238E27FC236}">
                <a16:creationId xmlns:a16="http://schemas.microsoft.com/office/drawing/2014/main" id="{0F60A146-37AB-4135-8D45-4775A2E90F9B}"/>
              </a:ext>
            </a:extLst>
          </p:cNvPr>
          <p:cNvSpPr>
            <a:spLocks noGrp="1"/>
          </p:cNvSpPr>
          <p:nvPr>
            <p:ph type="body" sz="quarter" idx="10"/>
          </p:nvPr>
        </p:nvSpPr>
        <p:spPr>
          <a:xfrm>
            <a:off x="410553" y="926031"/>
            <a:ext cx="8281060" cy="3477998"/>
          </a:xfrm>
        </p:spPr>
        <p:txBody>
          <a:bodyPr/>
          <a:lstStyle/>
          <a:p>
            <a:pPr marL="473867" indent="-342900">
              <a:lnSpc>
                <a:spcPct val="100000"/>
              </a:lnSpc>
              <a:spcBef>
                <a:spcPts val="0"/>
              </a:spcBef>
              <a:spcAft>
                <a:spcPts val="600"/>
              </a:spcAft>
              <a:buFont typeface="+mj-lt"/>
              <a:buAutoNum type="arabicPeriod"/>
            </a:pPr>
            <a:r>
              <a:rPr lang="en-US" sz="1600" b="1" dirty="0">
                <a:solidFill>
                  <a:schemeClr val="tx1"/>
                </a:solidFill>
              </a:rPr>
              <a:t>Review the notice from your state to see why you lost Medicaid or CHIP coverage </a:t>
            </a:r>
            <a:endParaRPr lang="en-US" sz="1600" b="1" dirty="0"/>
          </a:p>
          <a:p>
            <a:pPr marL="816767" lvl="1" indent="-342900">
              <a:lnSpc>
                <a:spcPct val="100000"/>
              </a:lnSpc>
              <a:spcBef>
                <a:spcPts val="0"/>
              </a:spcBef>
              <a:spcAft>
                <a:spcPts val="600"/>
              </a:spcAft>
            </a:pPr>
            <a:r>
              <a:rPr lang="en-US" sz="1500" dirty="0">
                <a:solidFill>
                  <a:schemeClr val="tx1"/>
                </a:solidFill>
                <a:latin typeface="Arial" panose="020B0604020202020204" pitchFamily="34" charset="0"/>
                <a:cs typeface="Arial" panose="020B0604020202020204" pitchFamily="34" charset="0"/>
              </a:rPr>
              <a:t>If the state ended your coverage because they did not have the information they needed to complete the renewal, then you can contact your state to provide the missing information. Find your state’s contact information at </a:t>
            </a:r>
            <a:r>
              <a:rPr lang="en-US" sz="1500" dirty="0">
                <a:solidFill>
                  <a:schemeClr val="tx1"/>
                </a:solidFill>
                <a:latin typeface="Arial" panose="020B0604020202020204" pitchFamily="34" charset="0"/>
                <a:cs typeface="Arial" panose="020B0604020202020204" pitchFamily="34" charset="0"/>
                <a:hlinkClick r:id="rId3"/>
              </a:rPr>
              <a:t>Medicaid.gov/renewals</a:t>
            </a:r>
            <a:r>
              <a:rPr lang="en-US" sz="1500" dirty="0">
                <a:solidFill>
                  <a:schemeClr val="tx1"/>
                </a:solidFill>
                <a:latin typeface="Arial" panose="020B0604020202020204" pitchFamily="34" charset="0"/>
                <a:cs typeface="Arial" panose="020B0604020202020204" pitchFamily="34" charset="0"/>
              </a:rPr>
              <a:t>.</a:t>
            </a:r>
          </a:p>
          <a:p>
            <a:pPr marL="816767" lvl="1" indent="-342900">
              <a:lnSpc>
                <a:spcPct val="100000"/>
              </a:lnSpc>
              <a:spcBef>
                <a:spcPts val="0"/>
              </a:spcBef>
              <a:spcAft>
                <a:spcPts val="600"/>
              </a:spcAft>
            </a:pPr>
            <a:r>
              <a:rPr lang="en-US" sz="1500" dirty="0">
                <a:latin typeface="Arial" panose="020B0604020202020204" pitchFamily="34" charset="0"/>
                <a:cs typeface="Arial" panose="020B0604020202020204" pitchFamily="34" charset="0"/>
              </a:rPr>
              <a:t>If the state ended your coverage because they found that you are no longer eligible for the program, you will need to find another option for health coverage.</a:t>
            </a:r>
          </a:p>
          <a:p>
            <a:pPr marL="473867" indent="-342900">
              <a:lnSpc>
                <a:spcPct val="100000"/>
              </a:lnSpc>
              <a:spcBef>
                <a:spcPts val="0"/>
              </a:spcBef>
              <a:spcAft>
                <a:spcPts val="600"/>
              </a:spcAft>
              <a:buFont typeface="+mj-lt"/>
              <a:buAutoNum type="arabicPeriod"/>
            </a:pPr>
            <a:r>
              <a:rPr lang="en-US" sz="1600" b="1" dirty="0"/>
              <a:t>Appeal the decision or re-apply for Medicaid or CHIP</a:t>
            </a:r>
          </a:p>
          <a:p>
            <a:pPr marL="816767" lvl="1" indent="-342900">
              <a:lnSpc>
                <a:spcPct val="100000"/>
              </a:lnSpc>
              <a:spcBef>
                <a:spcPts val="0"/>
              </a:spcBef>
              <a:spcAft>
                <a:spcPts val="600"/>
              </a:spcAft>
            </a:pPr>
            <a:r>
              <a:rPr lang="en-US" sz="1500" dirty="0">
                <a:latin typeface="Arial" panose="020B0604020202020204" pitchFamily="34" charset="0"/>
                <a:cs typeface="Arial" panose="020B0604020202020204" pitchFamily="34" charset="0"/>
              </a:rPr>
              <a:t>If you think that you are still eligible for Medicaid or CHIP and the state wrongly ended your coverage, you can ask the state for a second review and appeal the decision.</a:t>
            </a:r>
          </a:p>
          <a:p>
            <a:pPr marL="816767" lvl="1" indent="-342900">
              <a:lnSpc>
                <a:spcPct val="100000"/>
              </a:lnSpc>
              <a:spcBef>
                <a:spcPts val="0"/>
              </a:spcBef>
              <a:spcAft>
                <a:spcPts val="600"/>
              </a:spcAft>
            </a:pPr>
            <a:r>
              <a:rPr lang="en-US" sz="1500" dirty="0">
                <a:latin typeface="Arial" panose="020B0604020202020204" pitchFamily="34" charset="0"/>
                <a:cs typeface="Arial" panose="020B0604020202020204" pitchFamily="34" charset="0"/>
              </a:rPr>
              <a:t>If there is a change in your situation (ex: your income changes), you can reapply for Medicaid or CHIP at any time. Visit </a:t>
            </a:r>
            <a:r>
              <a:rPr lang="en-US" sz="1500" dirty="0">
                <a:latin typeface="Arial" panose="020B0604020202020204" pitchFamily="34" charset="0"/>
                <a:cs typeface="Arial" panose="020B0604020202020204" pitchFamily="34" charset="0"/>
                <a:hlinkClick r:id="rId4"/>
              </a:rPr>
              <a:t>Medicaid.gov </a:t>
            </a:r>
            <a:r>
              <a:rPr lang="en-US" sz="1500" dirty="0">
                <a:latin typeface="Arial" panose="020B0604020202020204" pitchFamily="34" charset="0"/>
                <a:cs typeface="Arial" panose="020B0604020202020204" pitchFamily="34" charset="0"/>
              </a:rPr>
              <a:t>to find out how you can contact your state to re-apply.</a:t>
            </a:r>
          </a:p>
        </p:txBody>
      </p:sp>
    </p:spTree>
    <p:extLst>
      <p:ext uri="{BB962C8B-B14F-4D97-AF65-F5344CB8AC3E}">
        <p14:creationId xmlns:p14="http://schemas.microsoft.com/office/powerpoint/2010/main" val="3378258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a:spLocks noGrp="1"/>
          </p:cNvSpPr>
          <p:nvPr>
            <p:ph type="ctrTitle"/>
          </p:nvPr>
        </p:nvSpPr>
        <p:spPr>
          <a:xfrm>
            <a:off x="263253" y="251148"/>
            <a:ext cx="8675008" cy="663252"/>
          </a:xfrm>
        </p:spPr>
        <p:txBody>
          <a:bodyPr rtlCol="0">
            <a:noAutofit/>
          </a:bodyPr>
          <a:lstStyle/>
          <a:p>
            <a:pPr>
              <a:defRPr/>
            </a:pPr>
            <a:r>
              <a:rPr lang="en-US" sz="2200" b="1" dirty="0"/>
              <a:t>What Steps Do People Need to Take if They Have Lost Their Medicaid or CHIP Coverage? (Continued)</a:t>
            </a:r>
            <a:endParaRPr lang="en-US" sz="2200" b="1" strike="sngStrike" dirty="0"/>
          </a:p>
        </p:txBody>
      </p:sp>
      <p:sp>
        <p:nvSpPr>
          <p:cNvPr id="5" name="Content Placeholder 4">
            <a:extLst>
              <a:ext uri="{FF2B5EF4-FFF2-40B4-BE49-F238E27FC236}">
                <a16:creationId xmlns:a16="http://schemas.microsoft.com/office/drawing/2014/main" id="{0F60A146-37AB-4135-8D45-4775A2E90F9B}"/>
              </a:ext>
            </a:extLst>
          </p:cNvPr>
          <p:cNvSpPr>
            <a:spLocks noGrp="1"/>
          </p:cNvSpPr>
          <p:nvPr>
            <p:ph type="body" sz="quarter" idx="10"/>
          </p:nvPr>
        </p:nvSpPr>
        <p:spPr>
          <a:xfrm>
            <a:off x="410553" y="1003033"/>
            <a:ext cx="8281060" cy="3477998"/>
          </a:xfrm>
        </p:spPr>
        <p:txBody>
          <a:bodyPr anchor="t"/>
          <a:lstStyle/>
          <a:p>
            <a:pPr marL="473867" indent="-342900">
              <a:lnSpc>
                <a:spcPct val="100000"/>
              </a:lnSpc>
              <a:spcBef>
                <a:spcPts val="0"/>
              </a:spcBef>
              <a:spcAft>
                <a:spcPts val="600"/>
              </a:spcAft>
              <a:buFont typeface="+mj-lt"/>
              <a:buAutoNum type="arabicPeriod" startAt="3"/>
            </a:pPr>
            <a:r>
              <a:rPr lang="en-US" sz="1600" b="1" dirty="0"/>
              <a:t>Look at other health coverage options and find the one that is best for you</a:t>
            </a:r>
          </a:p>
          <a:p>
            <a:pPr marL="816767" lvl="1" indent="-342900">
              <a:lnSpc>
                <a:spcPct val="100000"/>
              </a:lnSpc>
              <a:spcBef>
                <a:spcPts val="0"/>
              </a:spcBef>
              <a:spcAft>
                <a:spcPts val="600"/>
              </a:spcAft>
            </a:pPr>
            <a:r>
              <a:rPr lang="en-US" sz="1600" i="1" dirty="0">
                <a:solidFill>
                  <a:schemeClr val="tx1"/>
                </a:solidFill>
                <a:latin typeface="Arial" panose="020B0604020202020204" pitchFamily="34" charset="0"/>
                <a:cs typeface="Arial" panose="020B0604020202020204" pitchFamily="34" charset="0"/>
              </a:rPr>
              <a:t>The Health Insurance Marketplace</a:t>
            </a:r>
            <a:r>
              <a:rPr lang="en-US" sz="1600" dirty="0">
                <a:solidFill>
                  <a:schemeClr val="tx1"/>
                </a:solidFill>
                <a:latin typeface="Arial" panose="020B0604020202020204" pitchFamily="34" charset="0"/>
                <a:cs typeface="Arial" panose="020B0604020202020204" pitchFamily="34" charset="0"/>
              </a:rPr>
              <a:t> – </a:t>
            </a:r>
            <a:r>
              <a:rPr lang="en-US" sz="1600" dirty="0">
                <a:solidFill>
                  <a:schemeClr val="tx1"/>
                </a:solidFill>
                <a:latin typeface="Arial" panose="020B0604020202020204" pitchFamily="34" charset="0"/>
                <a:cs typeface="Arial" panose="020B0604020202020204" pitchFamily="34" charset="0"/>
                <a:hlinkClick r:id="rId3"/>
              </a:rPr>
              <a:t>HealthCare.gov</a:t>
            </a:r>
            <a:endParaRPr lang="en-US" sz="1600" dirty="0">
              <a:latin typeface="Arial" panose="020B0604020202020204" pitchFamily="34" charset="0"/>
              <a:cs typeface="Arial" panose="020B0604020202020204" pitchFamily="34" charset="0"/>
            </a:endParaRPr>
          </a:p>
          <a:p>
            <a:pPr marL="1159510" lvl="2" indent="-342900">
              <a:lnSpc>
                <a:spcPct val="100000"/>
              </a:lnSpc>
              <a:spcBef>
                <a:spcPts val="0"/>
              </a:spcBef>
              <a:spcAft>
                <a:spcPts val="600"/>
              </a:spcAft>
              <a:buFont typeface="Courier New" panose="02070309020205020404" pitchFamily="49" charset="0"/>
              <a:buChar char="o"/>
            </a:pPr>
            <a:r>
              <a:rPr lang="en-US" dirty="0">
                <a:solidFill>
                  <a:srgbClr val="000000"/>
                </a:solidFill>
                <a:latin typeface="Arial" panose="020B0604020202020204" pitchFamily="34" charset="0"/>
                <a:cs typeface="Arial" panose="020B0604020202020204" pitchFamily="34" charset="0"/>
              </a:rPr>
              <a:t>Most people can find a plan for $10 or less per month with financial help.</a:t>
            </a:r>
          </a:p>
          <a:p>
            <a:pPr marL="1159510" lvl="2" indent="-342900">
              <a:lnSpc>
                <a:spcPct val="100000"/>
              </a:lnSpc>
              <a:spcBef>
                <a:spcPts val="0"/>
              </a:spcBef>
              <a:spcAft>
                <a:spcPts val="600"/>
              </a:spcAft>
              <a:buFont typeface="Courier New" panose="02070309020205020404" pitchFamily="49" charset="0"/>
              <a:buChar char="o"/>
            </a:pPr>
            <a:r>
              <a:rPr lang="en-US" dirty="0">
                <a:latin typeface="Arial" panose="020B0604020202020204" pitchFamily="34" charset="0"/>
                <a:cs typeface="Arial" panose="020B0604020202020204" pitchFamily="34" charset="0"/>
              </a:rPr>
              <a:t>People can</a:t>
            </a:r>
            <a:r>
              <a:rPr lang="en-US" dirty="0">
                <a:solidFill>
                  <a:schemeClr val="tx1"/>
                </a:solidFill>
                <a:latin typeface="Arial" panose="020B0604020202020204" pitchFamily="34" charset="0"/>
                <a:cs typeface="Arial" panose="020B0604020202020204" pitchFamily="34" charset="0"/>
              </a:rPr>
              <a:t> qualify for savings on a health plan </a:t>
            </a:r>
            <a:r>
              <a:rPr lang="en-US" dirty="0">
                <a:solidFill>
                  <a:srgbClr val="000000"/>
                </a:solidFill>
                <a:latin typeface="Arial" panose="020B0604020202020204" pitchFamily="34" charset="0"/>
                <a:cs typeface="Arial" panose="020B0604020202020204" pitchFamily="34" charset="0"/>
              </a:rPr>
              <a:t>that</a:t>
            </a:r>
            <a:r>
              <a:rPr lang="en-US" dirty="0">
                <a:solidFill>
                  <a:schemeClr val="tx1"/>
                </a:solidFill>
                <a:latin typeface="Arial" panose="020B0604020202020204" pitchFamily="34" charset="0"/>
                <a:cs typeface="Arial" panose="020B0604020202020204" pitchFamily="34" charset="0"/>
              </a:rPr>
              <a:t> lower</a:t>
            </a:r>
            <a:r>
              <a:rPr lang="en-US" dirty="0">
                <a:solidFill>
                  <a:srgbClr val="000000"/>
                </a:solidFill>
                <a:latin typeface="Arial" panose="020B0604020202020204" pitchFamily="34" charset="0"/>
                <a:cs typeface="Arial" panose="020B0604020202020204" pitchFamily="34" charset="0"/>
              </a:rPr>
              <a:t>s</a:t>
            </a:r>
            <a:r>
              <a:rPr lang="en-US" dirty="0">
                <a:solidFill>
                  <a:schemeClr val="tx1"/>
                </a:solidFill>
                <a:latin typeface="Arial" panose="020B0604020202020204" pitchFamily="34" charset="0"/>
                <a:cs typeface="Arial" panose="020B0604020202020204" pitchFamily="34" charset="0"/>
              </a:rPr>
              <a:t> </a:t>
            </a:r>
            <a:r>
              <a:rPr lang="en-US" dirty="0">
                <a:solidFill>
                  <a:srgbClr val="000000"/>
                </a:solidFill>
                <a:latin typeface="Arial" panose="020B0604020202020204" pitchFamily="34" charset="0"/>
                <a:cs typeface="Arial" panose="020B0604020202020204" pitchFamily="34" charset="0"/>
              </a:rPr>
              <a:t>the</a:t>
            </a:r>
            <a:r>
              <a:rPr lang="en-US" dirty="0">
                <a:solidFill>
                  <a:schemeClr val="tx1"/>
                </a:solidFill>
                <a:latin typeface="Arial" panose="020B0604020202020204" pitchFamily="34" charset="0"/>
                <a:cs typeface="Arial" panose="020B0604020202020204" pitchFamily="34" charset="0"/>
              </a:rPr>
              <a:t> monthly cost.</a:t>
            </a:r>
          </a:p>
          <a:p>
            <a:pPr marL="1159667" lvl="2" indent="-342900">
              <a:lnSpc>
                <a:spcPct val="100000"/>
              </a:lnSpc>
              <a:spcBef>
                <a:spcPts val="0"/>
              </a:spcBef>
              <a:spcAft>
                <a:spcPts val="600"/>
              </a:spcAft>
              <a:buFont typeface="Courier New" panose="02070309020205020404" pitchFamily="49" charset="0"/>
              <a:buChar char="o"/>
            </a:pPr>
            <a:r>
              <a:rPr lang="en-US" dirty="0">
                <a:solidFill>
                  <a:schemeClr val="tx1"/>
                </a:solidFill>
                <a:latin typeface="Arial" panose="020B0604020202020204" pitchFamily="34" charset="0"/>
                <a:cs typeface="Arial" panose="020B0604020202020204" pitchFamily="34" charset="0"/>
              </a:rPr>
              <a:t>All plans cover doctor visits, prescription drugs, emergency care, and more.</a:t>
            </a:r>
          </a:p>
          <a:p>
            <a:pPr marL="816767" lvl="1" indent="-342900">
              <a:lnSpc>
                <a:spcPct val="100000"/>
              </a:lnSpc>
              <a:spcBef>
                <a:spcPts val="0"/>
              </a:spcBef>
              <a:spcAft>
                <a:spcPts val="600"/>
              </a:spcAft>
            </a:pPr>
            <a:r>
              <a:rPr lang="en-US" sz="1600" i="1" dirty="0">
                <a:latin typeface="Arial" panose="020B0604020202020204" pitchFamily="34" charset="0"/>
                <a:cs typeface="Arial" panose="020B0604020202020204" pitchFamily="34" charset="0"/>
              </a:rPr>
              <a:t>Medicare (for people 65 or older) </a:t>
            </a:r>
            <a:r>
              <a:rPr lang="en-US" sz="1600"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hlinkClick r:id="rId4"/>
              </a:rPr>
              <a:t>Medicare.gov</a:t>
            </a:r>
            <a:endParaRPr lang="en-US" sz="1600" dirty="0">
              <a:latin typeface="Arial" panose="020B0604020202020204" pitchFamily="34" charset="0"/>
              <a:cs typeface="Arial" panose="020B0604020202020204" pitchFamily="34" charset="0"/>
            </a:endParaRPr>
          </a:p>
          <a:p>
            <a:pPr marL="1159510" lvl="2" indent="-342900">
              <a:lnSpc>
                <a:spcPct val="100000"/>
              </a:lnSpc>
              <a:spcBef>
                <a:spcPts val="0"/>
              </a:spcBef>
              <a:spcAft>
                <a:spcPts val="600"/>
              </a:spcAft>
              <a:buFont typeface="Courier New" panose="02070309020205020404" pitchFamily="49" charset="0"/>
              <a:buChar char="o"/>
            </a:pPr>
            <a:r>
              <a:rPr lang="en-US" dirty="0">
                <a:solidFill>
                  <a:srgbClr val="000000"/>
                </a:solidFill>
                <a:latin typeface="Arial" panose="020B0604020202020204" pitchFamily="34" charset="0"/>
                <a:cs typeface="Arial" panose="020B0604020202020204" pitchFamily="34" charset="0"/>
              </a:rPr>
              <a:t>People c</a:t>
            </a:r>
            <a:r>
              <a:rPr lang="en-US" dirty="0">
                <a:latin typeface="Arial" panose="020B0604020202020204" pitchFamily="34" charset="0"/>
                <a:cs typeface="Arial" panose="020B0604020202020204" pitchFamily="34" charset="0"/>
              </a:rPr>
              <a:t>an qualify for a “Special Enrollment Period” to enroll in Medicare without paying a penalty if </a:t>
            </a:r>
            <a:r>
              <a:rPr lang="en-US" dirty="0">
                <a:solidFill>
                  <a:srgbClr val="000000"/>
                </a:solidFill>
                <a:latin typeface="Arial" panose="020B0604020202020204" pitchFamily="34" charset="0"/>
                <a:cs typeface="Arial" panose="020B0604020202020204" pitchFamily="34" charset="0"/>
              </a:rPr>
              <a:t>they </a:t>
            </a:r>
            <a:r>
              <a:rPr lang="en-US" dirty="0">
                <a:latin typeface="Arial" panose="020B0604020202020204" pitchFamily="34" charset="0"/>
                <a:cs typeface="Arial" panose="020B0604020202020204" pitchFamily="34" charset="0"/>
              </a:rPr>
              <a:t>missed </a:t>
            </a:r>
            <a:r>
              <a:rPr lang="en-US" dirty="0">
                <a:solidFill>
                  <a:srgbClr val="000000"/>
                </a:solidFill>
                <a:latin typeface="Arial" panose="020B0604020202020204" pitchFamily="34" charset="0"/>
                <a:cs typeface="Arial" panose="020B0604020202020204" pitchFamily="34" charset="0"/>
              </a:rPr>
              <a:t>their </a:t>
            </a:r>
            <a:r>
              <a:rPr lang="en-US" dirty="0">
                <a:latin typeface="Arial" panose="020B0604020202020204" pitchFamily="34" charset="0"/>
                <a:cs typeface="Arial" panose="020B0604020202020204" pitchFamily="34" charset="0"/>
              </a:rPr>
              <a:t>initial enrollment </a:t>
            </a:r>
            <a:r>
              <a:rPr lang="en-US" dirty="0">
                <a:solidFill>
                  <a:srgbClr val="000000"/>
                </a:solidFill>
                <a:latin typeface="Arial" panose="020B0604020202020204" pitchFamily="34" charset="0"/>
                <a:cs typeface="Arial" panose="020B0604020202020204" pitchFamily="34" charset="0"/>
              </a:rPr>
              <a:t>period.</a:t>
            </a:r>
          </a:p>
          <a:p>
            <a:pPr marL="816610" lvl="1" indent="-342900">
              <a:lnSpc>
                <a:spcPct val="100000"/>
              </a:lnSpc>
              <a:spcBef>
                <a:spcPts val="0"/>
              </a:spcBef>
              <a:spcAft>
                <a:spcPts val="600"/>
              </a:spcAft>
            </a:pPr>
            <a:r>
              <a:rPr lang="en-US" sz="1600" i="1" dirty="0">
                <a:solidFill>
                  <a:schemeClr val="tx1"/>
                </a:solidFill>
                <a:latin typeface="Arial" panose="020B0604020202020204" pitchFamily="34" charset="0"/>
                <a:cs typeface="Arial" panose="020B0604020202020204" pitchFamily="34" charset="0"/>
              </a:rPr>
              <a:t>Employer-spo</a:t>
            </a:r>
            <a:r>
              <a:rPr lang="en-US" sz="1600" i="1" dirty="0">
                <a:latin typeface="Arial" panose="020B0604020202020204" pitchFamily="34" charset="0"/>
                <a:cs typeface="Arial" panose="020B0604020202020204" pitchFamily="34" charset="0"/>
              </a:rPr>
              <a:t>nsored coverage </a:t>
            </a:r>
            <a:r>
              <a:rPr lang="en-US" sz="1600" dirty="0">
                <a:latin typeface="Arial" panose="020B0604020202020204" pitchFamily="34" charset="0"/>
                <a:cs typeface="Arial" panose="020B0604020202020204" pitchFamily="34" charset="0"/>
              </a:rPr>
              <a:t>– check with your employer</a:t>
            </a:r>
            <a:endParaRPr lang="en-US" dirty="0"/>
          </a:p>
          <a:p>
            <a:pPr marL="1159510" lvl="2" indent="-342900">
              <a:lnSpc>
                <a:spcPct val="100000"/>
              </a:lnSpc>
              <a:spcBef>
                <a:spcPts val="0"/>
              </a:spcBef>
              <a:spcAft>
                <a:spcPts val="600"/>
              </a:spcAft>
              <a:buFont typeface="Courier New" panose="02070309020205020404" pitchFamily="49" charset="0"/>
              <a:buChar char="o"/>
            </a:pPr>
            <a:r>
              <a:rPr lang="en-US" dirty="0">
                <a:solidFill>
                  <a:srgbClr val="000000"/>
                </a:solidFill>
                <a:latin typeface="Arial" panose="020B0604020202020204" pitchFamily="34" charset="0"/>
                <a:cs typeface="Arial" panose="020B0604020202020204" pitchFamily="34" charset="0"/>
              </a:rPr>
              <a:t>People c</a:t>
            </a:r>
            <a:r>
              <a:rPr lang="en-US" dirty="0">
                <a:latin typeface="Arial" panose="020B0604020202020204" pitchFamily="34" charset="0"/>
                <a:cs typeface="Arial" panose="020B0604020202020204" pitchFamily="34" charset="0"/>
              </a:rPr>
              <a:t>an enroll in an employer plan outside of </a:t>
            </a:r>
            <a:r>
              <a:rPr lang="en-US" dirty="0">
                <a:solidFill>
                  <a:srgbClr val="000000"/>
                </a:solidFill>
                <a:latin typeface="Arial" panose="020B0604020202020204" pitchFamily="34" charset="0"/>
                <a:cs typeface="Arial" panose="020B0604020202020204" pitchFamily="34" charset="0"/>
              </a:rPr>
              <a:t>o</a:t>
            </a:r>
            <a:r>
              <a:rPr lang="en-US" dirty="0">
                <a:latin typeface="Arial" panose="020B0604020202020204" pitchFamily="34" charset="0"/>
                <a:cs typeface="Arial" panose="020B0604020202020204" pitchFamily="34" charset="0"/>
              </a:rPr>
              <a:t>pen </a:t>
            </a:r>
            <a:r>
              <a:rPr lang="en-US" dirty="0">
                <a:solidFill>
                  <a:srgbClr val="000000"/>
                </a:solidFill>
                <a:latin typeface="Arial" panose="020B0604020202020204" pitchFamily="34" charset="0"/>
                <a:cs typeface="Arial" panose="020B0604020202020204" pitchFamily="34" charset="0"/>
              </a:rPr>
              <a:t>e</a:t>
            </a:r>
            <a:r>
              <a:rPr lang="en-US" dirty="0">
                <a:latin typeface="Arial" panose="020B0604020202020204" pitchFamily="34" charset="0"/>
                <a:cs typeface="Arial" panose="020B0604020202020204" pitchFamily="34" charset="0"/>
              </a:rPr>
              <a:t>nrollment if </a:t>
            </a:r>
            <a:r>
              <a:rPr lang="en-US" dirty="0">
                <a:solidFill>
                  <a:srgbClr val="000000"/>
                </a:solidFill>
                <a:latin typeface="Arial" panose="020B0604020202020204" pitchFamily="34" charset="0"/>
                <a:cs typeface="Arial" panose="020B0604020202020204" pitchFamily="34" charset="0"/>
              </a:rPr>
              <a:t>they </a:t>
            </a:r>
            <a:r>
              <a:rPr lang="en-US" dirty="0">
                <a:latin typeface="Arial" panose="020B0604020202020204" pitchFamily="34" charset="0"/>
                <a:cs typeface="Arial" panose="020B0604020202020204" pitchFamily="34" charset="0"/>
              </a:rPr>
              <a:t>recently lost Medicaid or CHIP.</a:t>
            </a:r>
          </a:p>
          <a:p>
            <a:pPr marL="1159667" lvl="2" indent="-342900">
              <a:lnSpc>
                <a:spcPct val="100000"/>
              </a:lnSpc>
              <a:spcBef>
                <a:spcPts val="0"/>
              </a:spcBef>
              <a:spcAft>
                <a:spcPts val="600"/>
              </a:spcAft>
            </a:pPr>
            <a:endParaRPr lang="en-US" sz="13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67743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a:spLocks noGrp="1"/>
          </p:cNvSpPr>
          <p:nvPr>
            <p:ph type="ctrTitle"/>
          </p:nvPr>
        </p:nvSpPr>
        <p:spPr>
          <a:xfrm>
            <a:off x="263253" y="251148"/>
            <a:ext cx="8675008" cy="663252"/>
          </a:xfrm>
        </p:spPr>
        <p:txBody>
          <a:bodyPr rtlCol="0">
            <a:noAutofit/>
          </a:bodyPr>
          <a:lstStyle/>
          <a:p>
            <a:pPr>
              <a:defRPr/>
            </a:pPr>
            <a:r>
              <a:rPr lang="en-US" sz="2200" b="1" dirty="0"/>
              <a:t>What Can I Do to Help People With Medicaid and CHIP in My Community?</a:t>
            </a:r>
            <a:endParaRPr lang="en-US" sz="2200" b="1" strike="sngStrike" dirty="0"/>
          </a:p>
        </p:txBody>
      </p:sp>
      <p:sp>
        <p:nvSpPr>
          <p:cNvPr id="5" name="Content Placeholder 4">
            <a:extLst>
              <a:ext uri="{FF2B5EF4-FFF2-40B4-BE49-F238E27FC236}">
                <a16:creationId xmlns:a16="http://schemas.microsoft.com/office/drawing/2014/main" id="{0F60A146-37AB-4135-8D45-4775A2E90F9B}"/>
              </a:ext>
            </a:extLst>
          </p:cNvPr>
          <p:cNvSpPr>
            <a:spLocks noGrp="1"/>
          </p:cNvSpPr>
          <p:nvPr>
            <p:ph type="body" sz="quarter" idx="10"/>
          </p:nvPr>
        </p:nvSpPr>
        <p:spPr>
          <a:xfrm>
            <a:off x="205739" y="902042"/>
            <a:ext cx="8732522" cy="3669957"/>
          </a:xfrm>
        </p:spPr>
        <p:txBody>
          <a:bodyPr anchor="t"/>
          <a:lstStyle/>
          <a:p>
            <a:pPr marL="302260">
              <a:lnSpc>
                <a:spcPct val="100000"/>
              </a:lnSpc>
              <a:spcBef>
                <a:spcPts val="0"/>
              </a:spcBef>
              <a:spcAft>
                <a:spcPts val="600"/>
              </a:spcAft>
            </a:pPr>
            <a:r>
              <a:rPr lang="en-US" sz="1600" b="1" dirty="0"/>
              <a:t>Help raise awareness. </a:t>
            </a:r>
            <a:r>
              <a:rPr lang="en-US" sz="1600" dirty="0"/>
              <a:t>Make sure that your patients</a:t>
            </a:r>
            <a:r>
              <a:rPr lang="en-US" sz="1600" dirty="0">
                <a:solidFill>
                  <a:srgbClr val="000000"/>
                </a:solidFill>
              </a:rPr>
              <a:t>, </a:t>
            </a:r>
            <a:r>
              <a:rPr lang="en-US" sz="1600" dirty="0"/>
              <a:t>customers, </a:t>
            </a:r>
            <a:r>
              <a:rPr lang="en-US" sz="1600" dirty="0">
                <a:solidFill>
                  <a:srgbClr val="000000"/>
                </a:solidFill>
              </a:rPr>
              <a:t>friends and family members</a:t>
            </a:r>
            <a:r>
              <a:rPr lang="en-US" sz="1600" dirty="0"/>
              <a:t> who have Medicaid and CHIP know that they need to take action to renew their coverage. </a:t>
            </a:r>
            <a:endParaRPr lang="en-US" dirty="0"/>
          </a:p>
          <a:p>
            <a:pPr marL="302417">
              <a:lnSpc>
                <a:spcPct val="100000"/>
              </a:lnSpc>
              <a:spcBef>
                <a:spcPts val="0"/>
              </a:spcBef>
              <a:spcAft>
                <a:spcPts val="600"/>
              </a:spcAft>
            </a:pPr>
            <a:r>
              <a:rPr lang="en-US" sz="1600" b="1" dirty="0"/>
              <a:t>Share resources. </a:t>
            </a:r>
            <a:r>
              <a:rPr lang="en-US" sz="1600" dirty="0"/>
              <a:t>CMS has created materials to help partners share information located on </a:t>
            </a:r>
            <a:r>
              <a:rPr lang="en-US" sz="1600" dirty="0">
                <a:hlinkClick r:id="rId3"/>
              </a:rPr>
              <a:t>Medicaid.gov/Unwinding</a:t>
            </a:r>
            <a:r>
              <a:rPr lang="en-US" sz="1600" dirty="0"/>
              <a:t>. [Many states also have their own materials that you can use to educate people in your communities. – Partners can add information about state-specific resources]</a:t>
            </a:r>
            <a:endParaRPr lang="en-US" sz="1600" b="1" dirty="0"/>
          </a:p>
          <a:p>
            <a:pPr marL="302417">
              <a:lnSpc>
                <a:spcPct val="100000"/>
              </a:lnSpc>
              <a:spcBef>
                <a:spcPts val="0"/>
              </a:spcBef>
              <a:spcAft>
                <a:spcPts val="600"/>
              </a:spcAft>
            </a:pPr>
            <a:r>
              <a:rPr lang="en-US" sz="1600" b="1" dirty="0"/>
              <a:t>Let people know where they can go if they have questions or need assistance.</a:t>
            </a:r>
            <a:r>
              <a:rPr lang="en-US" sz="1600" dirty="0"/>
              <a:t> Help guide people to the right resources if they have questions about renewing their coverage or enrolling in another health coverage option. [enter state or local resource]</a:t>
            </a:r>
            <a:endParaRPr lang="en-US" sz="1600" b="1" dirty="0"/>
          </a:p>
          <a:p>
            <a:pPr marL="302260">
              <a:lnSpc>
                <a:spcPct val="100000"/>
              </a:lnSpc>
              <a:spcBef>
                <a:spcPts val="0"/>
              </a:spcBef>
              <a:spcAft>
                <a:spcPts val="600"/>
              </a:spcAft>
            </a:pPr>
            <a:r>
              <a:rPr lang="en-US" sz="1600" b="1" dirty="0"/>
              <a:t>Partner with other organizations in your community.</a:t>
            </a:r>
            <a:r>
              <a:rPr lang="en-US" sz="1600" dirty="0"/>
              <a:t> It is important that people hear information about renewing Medicaid and CHIP coverage from multiple voices in the community. Work together with other groups </a:t>
            </a:r>
            <a:r>
              <a:rPr lang="en-US" sz="1600" dirty="0">
                <a:solidFill>
                  <a:srgbClr val="000000"/>
                </a:solidFill>
              </a:rPr>
              <a:t>and trusted voices </a:t>
            </a:r>
            <a:r>
              <a:rPr lang="en-US" sz="1600" dirty="0"/>
              <a:t>who may work with people enrolled in Medicaid and CHIP to help share information.</a:t>
            </a:r>
            <a:endParaRPr lang="en-US" sz="1600" b="1" dirty="0"/>
          </a:p>
          <a:p>
            <a:pPr marL="302417">
              <a:spcBef>
                <a:spcPts val="600"/>
              </a:spcBef>
              <a:spcAft>
                <a:spcPts val="600"/>
              </a:spcAft>
            </a:pPr>
            <a:endParaRPr lang="en-US" sz="1600" dirty="0">
              <a:solidFill>
                <a:schemeClr val="tx1"/>
              </a:solidFill>
            </a:endParaRPr>
          </a:p>
        </p:txBody>
      </p:sp>
    </p:spTree>
    <p:extLst>
      <p:ext uri="{BB962C8B-B14F-4D97-AF65-F5344CB8AC3E}">
        <p14:creationId xmlns:p14="http://schemas.microsoft.com/office/powerpoint/2010/main" val="3365137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a:spLocks noGrp="1"/>
          </p:cNvSpPr>
          <p:nvPr>
            <p:ph type="ctrTitle"/>
          </p:nvPr>
        </p:nvSpPr>
        <p:spPr>
          <a:xfrm>
            <a:off x="263253" y="120520"/>
            <a:ext cx="8675008" cy="663252"/>
          </a:xfrm>
        </p:spPr>
        <p:txBody>
          <a:bodyPr rtlCol="0">
            <a:noAutofit/>
          </a:bodyPr>
          <a:lstStyle/>
          <a:p>
            <a:pPr>
              <a:defRPr/>
            </a:pPr>
            <a:r>
              <a:rPr lang="en-US" sz="2200" b="1" dirty="0"/>
              <a:t>Where Should I Direct People To If They Have Questions?</a:t>
            </a:r>
            <a:endParaRPr lang="en-US" sz="2200" b="1" strike="sngStrike" dirty="0"/>
          </a:p>
        </p:txBody>
      </p:sp>
      <p:sp>
        <p:nvSpPr>
          <p:cNvPr id="5" name="Content Placeholder 4">
            <a:extLst>
              <a:ext uri="{FF2B5EF4-FFF2-40B4-BE49-F238E27FC236}">
                <a16:creationId xmlns:a16="http://schemas.microsoft.com/office/drawing/2014/main" id="{0F60A146-37AB-4135-8D45-4775A2E90F9B}"/>
              </a:ext>
            </a:extLst>
          </p:cNvPr>
          <p:cNvSpPr>
            <a:spLocks noGrp="1"/>
          </p:cNvSpPr>
          <p:nvPr>
            <p:ph type="body" sz="quarter" idx="10"/>
          </p:nvPr>
        </p:nvSpPr>
        <p:spPr>
          <a:xfrm>
            <a:off x="263253" y="685948"/>
            <a:ext cx="8195873" cy="3771603"/>
          </a:xfrm>
        </p:spPr>
        <p:txBody>
          <a:bodyPr anchor="t"/>
          <a:lstStyle/>
          <a:p>
            <a:pPr marL="302417">
              <a:lnSpc>
                <a:spcPct val="100000"/>
              </a:lnSpc>
              <a:spcBef>
                <a:spcPts val="0"/>
              </a:spcBef>
              <a:spcAft>
                <a:spcPts val="600"/>
              </a:spcAft>
            </a:pPr>
            <a:r>
              <a:rPr lang="en-US" sz="1600" b="1" dirty="0"/>
              <a:t>For questions about Medicaid or CHIP</a:t>
            </a:r>
            <a:r>
              <a:rPr lang="en-US" sz="1600" dirty="0"/>
              <a:t> – Contact your state Medicaid or CHIP office directly</a:t>
            </a:r>
          </a:p>
          <a:p>
            <a:pPr marL="645160" lvl="1">
              <a:lnSpc>
                <a:spcPct val="100000"/>
              </a:lnSpc>
              <a:spcBef>
                <a:spcPts val="0"/>
              </a:spcBef>
              <a:spcAft>
                <a:spcPts val="600"/>
              </a:spcAft>
            </a:pPr>
            <a:r>
              <a:rPr lang="en-US" sz="1400" dirty="0">
                <a:latin typeface="Arial" panose="020B0604020202020204" pitchFamily="34" charset="0"/>
                <a:cs typeface="Arial" panose="020B0604020202020204" pitchFamily="34" charset="0"/>
              </a:rPr>
              <a:t>Find the contact information for your state Medicaid office at </a:t>
            </a:r>
            <a:r>
              <a:rPr lang="en-US" sz="1400" dirty="0">
                <a:latin typeface="Arial" panose="020B0604020202020204" pitchFamily="34" charset="0"/>
                <a:cs typeface="Arial" panose="020B0604020202020204" pitchFamily="34" charset="0"/>
                <a:hlinkClick r:id="rId3"/>
              </a:rPr>
              <a:t>Medicaid.gov/renewals</a:t>
            </a:r>
            <a:r>
              <a:rPr lang="en-US" sz="1400" dirty="0">
                <a:latin typeface="Arial" panose="020B0604020202020204" pitchFamily="34" charset="0"/>
                <a:cs typeface="Arial" panose="020B0604020202020204" pitchFamily="34" charset="0"/>
              </a:rPr>
              <a:t> [or enter direct state Medicaid URL here]</a:t>
            </a:r>
          </a:p>
          <a:p>
            <a:pPr marL="302417">
              <a:lnSpc>
                <a:spcPct val="100000"/>
              </a:lnSpc>
              <a:spcBef>
                <a:spcPts val="0"/>
              </a:spcBef>
              <a:spcAft>
                <a:spcPts val="600"/>
              </a:spcAft>
            </a:pPr>
            <a:r>
              <a:rPr lang="en-US" sz="1600" b="1" dirty="0"/>
              <a:t>For questions about the Health Insurance Marketplace</a:t>
            </a:r>
            <a:r>
              <a:rPr lang="en-US" sz="1600" b="1" baseline="30000" dirty="0"/>
              <a:t>®</a:t>
            </a:r>
            <a:r>
              <a:rPr lang="en-US" sz="1600" dirty="0"/>
              <a:t> – Visit </a:t>
            </a:r>
            <a:r>
              <a:rPr lang="en-US" sz="1600" dirty="0">
                <a:hlinkClick r:id="rId4"/>
              </a:rPr>
              <a:t>HealthCare.gov </a:t>
            </a:r>
            <a:r>
              <a:rPr lang="en-US" sz="1600" dirty="0"/>
              <a:t>or contact a local enrollment assister in your area</a:t>
            </a:r>
          </a:p>
          <a:p>
            <a:pPr marL="645160" lvl="1">
              <a:lnSpc>
                <a:spcPct val="100000"/>
              </a:lnSpc>
              <a:spcBef>
                <a:spcPts val="0"/>
              </a:spcBef>
              <a:spcAft>
                <a:spcPts val="600"/>
              </a:spcAft>
            </a:pPr>
            <a:r>
              <a:rPr lang="en-US" sz="1400" dirty="0">
                <a:latin typeface="Arial" panose="020B0604020202020204" pitchFamily="34" charset="0"/>
                <a:cs typeface="Arial" panose="020B0604020202020204" pitchFamily="34" charset="0"/>
              </a:rPr>
              <a:t>Find a list of enrollment assisters in your area at </a:t>
            </a:r>
            <a:r>
              <a:rPr lang="en-US" sz="1400" dirty="0">
                <a:latin typeface="Arial" panose="020B0604020202020204" pitchFamily="34" charset="0"/>
                <a:cs typeface="Arial" panose="020B0604020202020204" pitchFamily="34" charset="0"/>
                <a:hlinkClick r:id="rId5"/>
              </a:rPr>
              <a:t>LocalHelp.HealthCare.gov</a:t>
            </a:r>
            <a:endParaRPr lang="en-US" sz="1400" dirty="0">
              <a:latin typeface="Arial" panose="020B0604020202020204" pitchFamily="34" charset="0"/>
              <a:cs typeface="Arial" panose="020B0604020202020204" pitchFamily="34" charset="0"/>
            </a:endParaRPr>
          </a:p>
          <a:p>
            <a:pPr marL="645160" lvl="1">
              <a:lnSpc>
                <a:spcPct val="100000"/>
              </a:lnSpc>
              <a:spcBef>
                <a:spcPts val="0"/>
              </a:spcBef>
              <a:spcAft>
                <a:spcPts val="600"/>
              </a:spcAft>
            </a:pPr>
            <a:r>
              <a:rPr lang="en-US" sz="1400" dirty="0">
                <a:latin typeface="Arial" panose="020B0604020202020204" pitchFamily="34" charset="0"/>
                <a:cs typeface="Arial" panose="020B0604020202020204" pitchFamily="34" charset="0"/>
              </a:rPr>
              <a:t>You can also call 1-800-318-2596. TTY users can call 1-855-889-4325.</a:t>
            </a:r>
          </a:p>
          <a:p>
            <a:pPr marL="645160" lvl="1">
              <a:lnSpc>
                <a:spcPct val="100000"/>
              </a:lnSpc>
              <a:spcBef>
                <a:spcPts val="0"/>
              </a:spcBef>
              <a:spcAft>
                <a:spcPts val="600"/>
              </a:spcAft>
            </a:pPr>
            <a:r>
              <a:rPr lang="en-US" sz="1400" dirty="0">
                <a:solidFill>
                  <a:srgbClr val="000000"/>
                </a:solidFill>
                <a:latin typeface="Arial" panose="020B0604020202020204" pitchFamily="34" charset="0"/>
                <a:cs typeface="Arial" panose="020B0604020202020204" pitchFamily="34" charset="0"/>
              </a:rPr>
              <a:t>Help is available 24 hours a day, 7 days a week in over 200 languages. </a:t>
            </a:r>
          </a:p>
          <a:p>
            <a:pPr>
              <a:spcBef>
                <a:spcPts val="0"/>
              </a:spcBef>
              <a:spcAft>
                <a:spcPts val="600"/>
              </a:spcAft>
            </a:pPr>
            <a:r>
              <a:rPr lang="en-US" sz="1600" b="1" dirty="0">
                <a:solidFill>
                  <a:schemeClr val="tx1"/>
                </a:solidFill>
              </a:rPr>
              <a:t>For questions about </a:t>
            </a:r>
            <a:r>
              <a:rPr lang="en-US" sz="1600" b="1" dirty="0"/>
              <a:t>enrolling in </a:t>
            </a:r>
            <a:r>
              <a:rPr lang="en-US" sz="1600" b="1" dirty="0">
                <a:solidFill>
                  <a:schemeClr val="tx1"/>
                </a:solidFill>
              </a:rPr>
              <a:t>Medicare </a:t>
            </a:r>
            <a:r>
              <a:rPr lang="en-US" sz="1600" b="1" dirty="0">
                <a:solidFill>
                  <a:srgbClr val="000000"/>
                </a:solidFill>
              </a:rPr>
              <a:t>(generally for people age 65 and older)</a:t>
            </a:r>
            <a:r>
              <a:rPr lang="en-US" sz="1600" b="1" dirty="0">
                <a:solidFill>
                  <a:srgbClr val="FF0000"/>
                </a:solidFill>
              </a:rPr>
              <a:t> </a:t>
            </a:r>
            <a:r>
              <a:rPr lang="en-US" sz="1600" dirty="0">
                <a:solidFill>
                  <a:schemeClr val="tx1"/>
                </a:solidFill>
              </a:rPr>
              <a:t>– Visit </a:t>
            </a:r>
            <a:r>
              <a:rPr lang="en-US" sz="1600" dirty="0">
                <a:solidFill>
                  <a:schemeClr val="tx1"/>
                </a:solidFill>
                <a:hlinkClick r:id="rId6"/>
              </a:rPr>
              <a:t>Medicare.gov</a:t>
            </a:r>
            <a:r>
              <a:rPr lang="en-US" sz="1600" dirty="0">
                <a:hlinkClick r:id="rId6"/>
              </a:rPr>
              <a:t> </a:t>
            </a:r>
            <a:endParaRPr lang="en-US" sz="1600" dirty="0">
              <a:solidFill>
                <a:schemeClr val="tx1"/>
              </a:solidFill>
            </a:endParaRPr>
          </a:p>
          <a:p>
            <a:pPr marL="685800" lvl="1" indent="-228600">
              <a:spcBef>
                <a:spcPts val="0"/>
              </a:spcBef>
              <a:spcAft>
                <a:spcPts val="600"/>
              </a:spcAft>
            </a:pPr>
            <a:r>
              <a:rPr lang="en-US" sz="1400" dirty="0">
                <a:latin typeface="Arial" panose="020B0604020202020204" pitchFamily="34" charset="0"/>
                <a:cs typeface="Arial" panose="020B0604020202020204" pitchFamily="34" charset="0"/>
              </a:rPr>
              <a:t>You can also call 1-800-MEDICARE (1-800-633-4227). TTY users can call 1-877-486-2048.</a:t>
            </a:r>
          </a:p>
          <a:p>
            <a:pPr marL="685800" lvl="1" indent="-228600">
              <a:spcBef>
                <a:spcPts val="0"/>
              </a:spcBef>
              <a:spcAft>
                <a:spcPts val="600"/>
              </a:spcAft>
            </a:pPr>
            <a:r>
              <a:rPr lang="en-US" sz="1400" dirty="0">
                <a:latin typeface="Arial" panose="020B0604020202020204" pitchFamily="34" charset="0"/>
                <a:cs typeface="Arial" panose="020B0604020202020204" pitchFamily="34" charset="0"/>
              </a:rPr>
              <a:t>To get help with</a:t>
            </a:r>
            <a:r>
              <a:rPr lang="en-US" sz="1400" dirty="0">
                <a:solidFill>
                  <a:srgbClr val="FF0000"/>
                </a:solidFill>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the enrollment form, contact your local Social Security Administration field office. Find an office near you at </a:t>
            </a:r>
            <a:r>
              <a:rPr lang="en-US" sz="1400" dirty="0">
                <a:latin typeface="Arial" panose="020B0604020202020204" pitchFamily="34" charset="0"/>
                <a:cs typeface="Arial" panose="020B0604020202020204" pitchFamily="34" charset="0"/>
                <a:hlinkClick r:id="rId7"/>
              </a:rPr>
              <a:t>www.ssa.gov/locator</a:t>
            </a:r>
            <a:r>
              <a:rPr lang="en-US" sz="1400" dirty="0">
                <a:latin typeface="Arial" panose="020B0604020202020204" pitchFamily="34" charset="0"/>
                <a:cs typeface="Arial" panose="020B0604020202020204" pitchFamily="34" charset="0"/>
              </a:rPr>
              <a:t> or Call Social Security at 1-800-772-1213. TTY users can call 1-800-325-0778.</a:t>
            </a:r>
          </a:p>
          <a:p>
            <a:pPr lvl="1"/>
            <a:endParaRPr lang="en-US" sz="1300" dirty="0"/>
          </a:p>
          <a:p>
            <a:pPr marL="302417">
              <a:spcBef>
                <a:spcPts val="600"/>
              </a:spcBef>
              <a:spcAft>
                <a:spcPts val="400"/>
              </a:spcAft>
            </a:pPr>
            <a:endParaRPr lang="en-US" sz="1600" dirty="0">
              <a:solidFill>
                <a:schemeClr val="tx1"/>
              </a:solidFill>
            </a:endParaRPr>
          </a:p>
        </p:txBody>
      </p:sp>
    </p:spTree>
    <p:extLst>
      <p:ext uri="{BB962C8B-B14F-4D97-AF65-F5344CB8AC3E}">
        <p14:creationId xmlns:p14="http://schemas.microsoft.com/office/powerpoint/2010/main" val="41637929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9B8C8-FFAF-4761-BA8C-A3456DF9295D}"/>
              </a:ext>
            </a:extLst>
          </p:cNvPr>
          <p:cNvSpPr>
            <a:spLocks noGrp="1"/>
          </p:cNvSpPr>
          <p:nvPr>
            <p:ph type="ctrTitle"/>
          </p:nvPr>
        </p:nvSpPr>
        <p:spPr>
          <a:xfrm>
            <a:off x="3311091" y="2592805"/>
            <a:ext cx="5505134" cy="1790700"/>
          </a:xfrm>
        </p:spPr>
        <p:txBody>
          <a:bodyPr/>
          <a:lstStyle/>
          <a:p>
            <a:pPr algn="r"/>
            <a:r>
              <a:rPr lang="en-US" sz="3200" b="1" dirty="0">
                <a:solidFill>
                  <a:schemeClr val="tx1"/>
                </a:solidFill>
                <a:latin typeface="Arial" panose="020B0604020202020204" pitchFamily="34" charset="0"/>
                <a:cs typeface="Arial" panose="020B0604020202020204" pitchFamily="34" charset="0"/>
              </a:rPr>
              <a:t>Additional Resources</a:t>
            </a:r>
          </a:p>
        </p:txBody>
      </p:sp>
    </p:spTree>
    <p:extLst>
      <p:ext uri="{BB962C8B-B14F-4D97-AF65-F5344CB8AC3E}">
        <p14:creationId xmlns:p14="http://schemas.microsoft.com/office/powerpoint/2010/main" val="2908958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a:spLocks noGrp="1"/>
          </p:cNvSpPr>
          <p:nvPr>
            <p:ph type="ctrTitle"/>
          </p:nvPr>
        </p:nvSpPr>
        <p:spPr>
          <a:xfrm>
            <a:off x="263253" y="251148"/>
            <a:ext cx="8675008" cy="663252"/>
          </a:xfrm>
        </p:spPr>
        <p:txBody>
          <a:bodyPr rtlCol="0">
            <a:noAutofit/>
          </a:bodyPr>
          <a:lstStyle/>
          <a:p>
            <a:pPr>
              <a:defRPr/>
            </a:pPr>
            <a:r>
              <a:rPr lang="en-US" sz="2200" b="1" dirty="0"/>
              <a:t>What Materials Can I Share To Help People in My Community Get Ready to Renew </a:t>
            </a:r>
            <a:r>
              <a:rPr lang="en-US" sz="2200" b="1" dirty="0">
                <a:solidFill>
                  <a:srgbClr val="2F5496"/>
                </a:solidFill>
              </a:rPr>
              <a:t>Their Medicaid or </a:t>
            </a:r>
            <a:r>
              <a:rPr lang="en-US" sz="2200" b="1" dirty="0"/>
              <a:t>CHIP Coverage?</a:t>
            </a:r>
            <a:endParaRPr lang="en-US" sz="2200" b="1" strike="sngStrike" dirty="0"/>
          </a:p>
        </p:txBody>
      </p:sp>
      <p:sp>
        <p:nvSpPr>
          <p:cNvPr id="5" name="Content Placeholder 4">
            <a:extLst>
              <a:ext uri="{FF2B5EF4-FFF2-40B4-BE49-F238E27FC236}">
                <a16:creationId xmlns:a16="http://schemas.microsoft.com/office/drawing/2014/main" id="{0F60A146-37AB-4135-8D45-4775A2E90F9B}"/>
              </a:ext>
            </a:extLst>
          </p:cNvPr>
          <p:cNvSpPr>
            <a:spLocks noGrp="1"/>
          </p:cNvSpPr>
          <p:nvPr>
            <p:ph type="body" sz="quarter" idx="10"/>
          </p:nvPr>
        </p:nvSpPr>
        <p:spPr>
          <a:xfrm>
            <a:off x="263253" y="908292"/>
            <a:ext cx="8424528" cy="3477998"/>
          </a:xfrm>
        </p:spPr>
        <p:txBody>
          <a:bodyPr/>
          <a:lstStyle/>
          <a:p>
            <a:pPr marL="0" indent="0">
              <a:lnSpc>
                <a:spcPct val="100000"/>
              </a:lnSpc>
              <a:spcBef>
                <a:spcPts val="0"/>
              </a:spcBef>
              <a:spcAft>
                <a:spcPts val="1200"/>
              </a:spcAft>
              <a:buNone/>
            </a:pPr>
            <a:r>
              <a:rPr lang="en-US" sz="1800" dirty="0"/>
              <a:t>CMS has resources in English and Spanish that you can share with people in your community to help raise awareness about renewing coverage, including:</a:t>
            </a:r>
          </a:p>
          <a:p>
            <a:pPr marL="302417">
              <a:spcBef>
                <a:spcPts val="0"/>
              </a:spcBef>
              <a:spcAft>
                <a:spcPts val="600"/>
              </a:spcAft>
            </a:pPr>
            <a:r>
              <a:rPr lang="en-US" sz="1600" dirty="0"/>
              <a:t>Fillable Flyers to customize with state information</a:t>
            </a:r>
          </a:p>
          <a:p>
            <a:pPr marL="302417">
              <a:spcBef>
                <a:spcPts val="0"/>
              </a:spcBef>
              <a:spcAft>
                <a:spcPts val="600"/>
              </a:spcAft>
            </a:pPr>
            <a:r>
              <a:rPr lang="en-US" sz="1600" dirty="0"/>
              <a:t>Non-fillable Flyers</a:t>
            </a:r>
          </a:p>
          <a:p>
            <a:pPr marL="302417">
              <a:spcBef>
                <a:spcPts val="0"/>
              </a:spcBef>
              <a:spcAft>
                <a:spcPts val="600"/>
              </a:spcAft>
            </a:pPr>
            <a:r>
              <a:rPr lang="en-US" sz="1600" dirty="0"/>
              <a:t>Conference Cards</a:t>
            </a:r>
          </a:p>
          <a:p>
            <a:pPr marL="302417">
              <a:spcBef>
                <a:spcPts val="0"/>
              </a:spcBef>
              <a:spcAft>
                <a:spcPts val="600"/>
              </a:spcAft>
            </a:pPr>
            <a:r>
              <a:rPr lang="en-US" sz="1600" dirty="0"/>
              <a:t>Cards for Display Stands </a:t>
            </a:r>
          </a:p>
          <a:p>
            <a:pPr marL="302417">
              <a:spcBef>
                <a:spcPts val="0"/>
              </a:spcBef>
              <a:spcAft>
                <a:spcPts val="600"/>
              </a:spcAft>
            </a:pPr>
            <a:r>
              <a:rPr lang="en-US" sz="1600" dirty="0"/>
              <a:t>Post Cards </a:t>
            </a:r>
          </a:p>
          <a:p>
            <a:pPr marL="302417">
              <a:spcBef>
                <a:spcPts val="0"/>
              </a:spcBef>
              <a:spcAft>
                <a:spcPts val="600"/>
              </a:spcAft>
            </a:pPr>
            <a:r>
              <a:rPr lang="en-US" sz="1600" dirty="0"/>
              <a:t>Tear Off Pad</a:t>
            </a:r>
          </a:p>
          <a:p>
            <a:pPr marL="302417">
              <a:spcBef>
                <a:spcPts val="0"/>
              </a:spcBef>
              <a:spcAft>
                <a:spcPts val="600"/>
              </a:spcAft>
            </a:pPr>
            <a:r>
              <a:rPr lang="en-US" sz="1600" dirty="0">
                <a:solidFill>
                  <a:schemeClr val="tx1"/>
                </a:solidFill>
              </a:rPr>
              <a:t>Materials for Health Care Providers</a:t>
            </a:r>
          </a:p>
          <a:p>
            <a:pPr marL="302417">
              <a:spcBef>
                <a:spcPts val="0"/>
              </a:spcBef>
              <a:spcAft>
                <a:spcPts val="600"/>
              </a:spcAft>
            </a:pPr>
            <a:r>
              <a:rPr lang="en-US" sz="1600" dirty="0"/>
              <a:t>Social Media Graphics</a:t>
            </a:r>
          </a:p>
          <a:p>
            <a:pPr marL="130967" indent="0">
              <a:spcBef>
                <a:spcPts val="0"/>
              </a:spcBef>
              <a:spcAft>
                <a:spcPts val="600"/>
              </a:spcAft>
              <a:buNone/>
            </a:pPr>
            <a:endParaRPr lang="en-US" sz="1200" i="1" dirty="0"/>
          </a:p>
          <a:p>
            <a:pPr marL="130175" indent="-130175">
              <a:spcBef>
                <a:spcPts val="0"/>
              </a:spcBef>
              <a:spcAft>
                <a:spcPts val="600"/>
              </a:spcAft>
              <a:buNone/>
            </a:pPr>
            <a:r>
              <a:rPr lang="en-US" sz="1300" b="1" dirty="0"/>
              <a:t>All these materials and the full Communications Toolkit can be found on </a:t>
            </a:r>
            <a:r>
              <a:rPr lang="en-US" sz="1300" b="1" dirty="0">
                <a:hlinkClick r:id="rId3"/>
              </a:rPr>
              <a:t>Medicaid.gov/Unwinding</a:t>
            </a:r>
            <a:r>
              <a:rPr lang="en-US" sz="1300" b="1" dirty="0"/>
              <a:t>.</a:t>
            </a:r>
            <a:endParaRPr lang="en-US" sz="1200" b="1" i="1" dirty="0"/>
          </a:p>
          <a:p>
            <a:pPr marL="130967" indent="0">
              <a:spcBef>
                <a:spcPts val="0"/>
              </a:spcBef>
              <a:spcAft>
                <a:spcPts val="600"/>
              </a:spcAft>
              <a:buNone/>
            </a:pPr>
            <a:endParaRPr lang="en-US" sz="1200" i="1" dirty="0"/>
          </a:p>
        </p:txBody>
      </p:sp>
      <p:pic>
        <p:nvPicPr>
          <p:cNvPr id="6" name="Picture 5" descr="Social media graphic example. Image of a mailbox with text that reads Medicaid Renewal Letters. Don't miss this letter. Check that your state Medicaid office has your current mailing address.">
            <a:extLst>
              <a:ext uri="{FF2B5EF4-FFF2-40B4-BE49-F238E27FC236}">
                <a16:creationId xmlns:a16="http://schemas.microsoft.com/office/drawing/2014/main" id="{68A74600-409B-4814-8312-784BB9A7FE6E}"/>
              </a:ext>
            </a:extLst>
          </p:cNvPr>
          <p:cNvPicPr>
            <a:picLocks noChangeAspect="1"/>
          </p:cNvPicPr>
          <p:nvPr/>
        </p:nvPicPr>
        <p:blipFill>
          <a:blip r:embed="rId4"/>
          <a:stretch>
            <a:fillRect/>
          </a:stretch>
        </p:blipFill>
        <p:spPr>
          <a:xfrm>
            <a:off x="4210602" y="2306579"/>
            <a:ext cx="2303409" cy="1152663"/>
          </a:xfrm>
          <a:prstGeom prst="rect">
            <a:avLst/>
          </a:prstGeom>
        </p:spPr>
      </p:pic>
      <p:pic>
        <p:nvPicPr>
          <p:cNvPr id="3" name="Picture 2" descr="Example of flyer showing a photo of a young Asian woman with a child giving her a hug. Content encourages readers to ensure their information is up to date. ">
            <a:extLst>
              <a:ext uri="{FF2B5EF4-FFF2-40B4-BE49-F238E27FC236}">
                <a16:creationId xmlns:a16="http://schemas.microsoft.com/office/drawing/2014/main" id="{660212F0-624A-42DC-84E6-44D09882DB7C}"/>
              </a:ext>
            </a:extLst>
          </p:cNvPr>
          <p:cNvPicPr>
            <a:picLocks noChangeAspect="1"/>
          </p:cNvPicPr>
          <p:nvPr/>
        </p:nvPicPr>
        <p:blipFill>
          <a:blip r:embed="rId5"/>
          <a:stretch>
            <a:fillRect/>
          </a:stretch>
        </p:blipFill>
        <p:spPr>
          <a:xfrm>
            <a:off x="6770212" y="1674577"/>
            <a:ext cx="1917569" cy="2478676"/>
          </a:xfrm>
          <a:prstGeom prst="rect">
            <a:avLst/>
          </a:prstGeom>
        </p:spPr>
      </p:pic>
      <p:sp>
        <p:nvSpPr>
          <p:cNvPr id="8" name="Rectangle 7">
            <a:extLst>
              <a:ext uri="{FF2B5EF4-FFF2-40B4-BE49-F238E27FC236}">
                <a16:creationId xmlns:a16="http://schemas.microsoft.com/office/drawing/2014/main" id="{128B04FB-93C1-4BE8-B7FB-4F0FA79A37A2}"/>
              </a:ext>
            </a:extLst>
          </p:cNvPr>
          <p:cNvSpPr/>
          <p:nvPr/>
        </p:nvSpPr>
        <p:spPr>
          <a:xfrm>
            <a:off x="263253" y="4619326"/>
            <a:ext cx="7859485" cy="276999"/>
          </a:xfrm>
          <a:prstGeom prst="rect">
            <a:avLst/>
          </a:prstGeom>
        </p:spPr>
        <p:txBody>
          <a:bodyPr wrap="square">
            <a:spAutoFit/>
          </a:bodyPr>
          <a:lstStyle/>
          <a:p>
            <a:pPr>
              <a:spcAft>
                <a:spcPts val="600"/>
              </a:spcAft>
            </a:pPr>
            <a:r>
              <a:rPr lang="en-US" sz="1200" i="1" dirty="0">
                <a:solidFill>
                  <a:schemeClr val="bg1"/>
                </a:solidFill>
                <a:latin typeface="Arial" panose="020B0604020202020204" pitchFamily="34" charset="0"/>
                <a:cs typeface="Arial" panose="020B0604020202020204" pitchFamily="34" charset="0"/>
              </a:rPr>
              <a:t>All materials are available in English and Spanish. Select materials are available in additional languages.</a:t>
            </a:r>
          </a:p>
        </p:txBody>
      </p:sp>
    </p:spTree>
    <p:extLst>
      <p:ext uri="{BB962C8B-B14F-4D97-AF65-F5344CB8AC3E}">
        <p14:creationId xmlns:p14="http://schemas.microsoft.com/office/powerpoint/2010/main" val="2364263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a:spLocks noGrp="1"/>
          </p:cNvSpPr>
          <p:nvPr>
            <p:ph type="ctrTitle"/>
          </p:nvPr>
        </p:nvSpPr>
        <p:spPr>
          <a:xfrm>
            <a:off x="263253" y="251148"/>
            <a:ext cx="8675008" cy="663252"/>
          </a:xfrm>
        </p:spPr>
        <p:txBody>
          <a:bodyPr rtlCol="0">
            <a:noAutofit/>
          </a:bodyPr>
          <a:lstStyle/>
          <a:p>
            <a:pPr>
              <a:defRPr/>
            </a:pPr>
            <a:r>
              <a:rPr lang="en-US" sz="2200" b="1" dirty="0"/>
              <a:t>What Materials Can I Share to Help People in My Community Who Have Lost Medicaid or CHIP Coverage?</a:t>
            </a:r>
            <a:endParaRPr lang="en-US" sz="2200" b="1" strike="sngStrike" dirty="0"/>
          </a:p>
        </p:txBody>
      </p:sp>
      <p:sp>
        <p:nvSpPr>
          <p:cNvPr id="4" name="Content Placeholder 4">
            <a:extLst>
              <a:ext uri="{FF2B5EF4-FFF2-40B4-BE49-F238E27FC236}">
                <a16:creationId xmlns:a16="http://schemas.microsoft.com/office/drawing/2014/main" id="{E39E71AF-A0D4-4C17-818F-460AD40350B2}"/>
              </a:ext>
            </a:extLst>
          </p:cNvPr>
          <p:cNvSpPr txBox="1">
            <a:spLocks/>
          </p:cNvSpPr>
          <p:nvPr/>
        </p:nvSpPr>
        <p:spPr>
          <a:xfrm>
            <a:off x="263253" y="914400"/>
            <a:ext cx="8424528" cy="3477998"/>
          </a:xfrm>
          <a:prstGeom prst="rect">
            <a:avLst/>
          </a:prstGeom>
        </p:spPr>
        <p:txBody>
          <a:bodyPr/>
          <a:lstStyle>
            <a:lvl1pPr marL="171450" indent="-171450" algn="l" defTabSz="685800" rtl="0" eaLnBrk="1" latinLnBrk="0" hangingPunct="1">
              <a:lnSpc>
                <a:spcPct val="90000"/>
              </a:lnSpc>
              <a:spcBef>
                <a:spcPts val="750"/>
              </a:spcBef>
              <a:buFont typeface="Arial"/>
              <a:buChar char="•"/>
              <a:defRPr sz="2100" b="0" i="0" kern="1200">
                <a:solidFill>
                  <a:schemeClr val="tx1"/>
                </a:solidFill>
                <a:latin typeface="Arial" panose="020B0604020202020204" pitchFamily="34" charset="0"/>
                <a:ea typeface="Arial" panose="020B0604020202020204" pitchFamily="34" charset="0"/>
                <a:cs typeface="Arial" panose="020B0604020202020204" pitchFamily="34" charset="0"/>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pPr marL="0" indent="0">
              <a:lnSpc>
                <a:spcPct val="100000"/>
              </a:lnSpc>
              <a:spcBef>
                <a:spcPts val="0"/>
              </a:spcBef>
              <a:spcAft>
                <a:spcPts val="1200"/>
              </a:spcAft>
              <a:buNone/>
            </a:pPr>
            <a:r>
              <a:rPr lang="en-US" sz="1800" dirty="0"/>
              <a:t>CMS has also created materials with information about next steps for finding other health insurance coverage if you have lost Medicaid or CHIP, including:</a:t>
            </a:r>
          </a:p>
          <a:p>
            <a:pPr marL="302417">
              <a:spcBef>
                <a:spcPts val="0"/>
              </a:spcBef>
              <a:spcAft>
                <a:spcPts val="600"/>
              </a:spcAft>
            </a:pPr>
            <a:r>
              <a:rPr lang="en-US" sz="1600" dirty="0"/>
              <a:t>Partner Tip Sheet</a:t>
            </a:r>
          </a:p>
          <a:p>
            <a:pPr marL="302417">
              <a:spcBef>
                <a:spcPts val="0"/>
              </a:spcBef>
              <a:spcAft>
                <a:spcPts val="600"/>
              </a:spcAft>
            </a:pPr>
            <a:r>
              <a:rPr lang="en-US" sz="1600" dirty="0"/>
              <a:t>Health Care Options Factsheet</a:t>
            </a:r>
          </a:p>
          <a:p>
            <a:pPr marL="302417">
              <a:spcBef>
                <a:spcPts val="0"/>
              </a:spcBef>
              <a:spcAft>
                <a:spcPts val="600"/>
              </a:spcAft>
            </a:pPr>
            <a:r>
              <a:rPr lang="en-US" sz="1600" dirty="0"/>
              <a:t>Healthcare.gov Post Card</a:t>
            </a:r>
          </a:p>
          <a:p>
            <a:pPr marL="302417">
              <a:spcBef>
                <a:spcPts val="0"/>
              </a:spcBef>
              <a:spcAft>
                <a:spcPts val="600"/>
              </a:spcAft>
            </a:pPr>
            <a:r>
              <a:rPr lang="en-US" sz="1600" dirty="0"/>
              <a:t>Medicare Special Enrollment Period Factsheet</a:t>
            </a:r>
          </a:p>
          <a:p>
            <a:pPr marL="302417">
              <a:spcBef>
                <a:spcPts val="0"/>
              </a:spcBef>
              <a:spcAft>
                <a:spcPts val="600"/>
              </a:spcAft>
            </a:pPr>
            <a:r>
              <a:rPr lang="en-US" sz="1600" dirty="0"/>
              <a:t>Employer Factsheet </a:t>
            </a:r>
          </a:p>
          <a:p>
            <a:pPr marL="302417">
              <a:spcBef>
                <a:spcPts val="0"/>
              </a:spcBef>
              <a:spcAft>
                <a:spcPts val="600"/>
              </a:spcAft>
            </a:pPr>
            <a:r>
              <a:rPr lang="en-US" sz="1600" dirty="0"/>
              <a:t>Post Card</a:t>
            </a:r>
          </a:p>
          <a:p>
            <a:pPr marL="302417">
              <a:spcBef>
                <a:spcPts val="0"/>
              </a:spcBef>
              <a:spcAft>
                <a:spcPts val="600"/>
              </a:spcAft>
            </a:pPr>
            <a:r>
              <a:rPr lang="en-US" sz="1600" dirty="0"/>
              <a:t>Tear Off Pad</a:t>
            </a:r>
          </a:p>
          <a:p>
            <a:pPr marL="302417">
              <a:spcBef>
                <a:spcPts val="0"/>
              </a:spcBef>
            </a:pPr>
            <a:r>
              <a:rPr lang="en-US" sz="1600" dirty="0"/>
              <a:t>Social Media Graphics</a:t>
            </a:r>
            <a:endParaRPr lang="en-US" sz="1200" i="1" dirty="0"/>
          </a:p>
          <a:p>
            <a:pPr marL="130967" indent="0">
              <a:spcBef>
                <a:spcPts val="0"/>
              </a:spcBef>
              <a:spcAft>
                <a:spcPts val="600"/>
              </a:spcAft>
              <a:buFont typeface="Arial"/>
              <a:buNone/>
            </a:pPr>
            <a:endParaRPr lang="en-US" sz="1300" i="1" dirty="0"/>
          </a:p>
          <a:p>
            <a:pPr marL="0" indent="0">
              <a:spcBef>
                <a:spcPts val="0"/>
              </a:spcBef>
              <a:spcAft>
                <a:spcPts val="600"/>
              </a:spcAft>
              <a:buFont typeface="Arial"/>
              <a:buNone/>
            </a:pPr>
            <a:r>
              <a:rPr lang="en-US" sz="1300" b="1" dirty="0"/>
              <a:t>All these materials and the full Communications Toolkit can be found on </a:t>
            </a:r>
            <a:r>
              <a:rPr lang="en-US" sz="1300" b="1" dirty="0">
                <a:hlinkClick r:id="rId3"/>
              </a:rPr>
              <a:t>Medicaid.gov/Unwinding</a:t>
            </a:r>
            <a:r>
              <a:rPr lang="en-US" sz="1300" b="1" dirty="0"/>
              <a:t>.</a:t>
            </a:r>
          </a:p>
        </p:txBody>
      </p:sp>
      <p:pic>
        <p:nvPicPr>
          <p:cNvPr id="9" name="Picture 8" descr="Example of a postcard for the Health Insurance Marketplace informing readers about next steps for finding other health insurance coverage if they have lost Medicaid or CHIP.">
            <a:extLst>
              <a:ext uri="{FF2B5EF4-FFF2-40B4-BE49-F238E27FC236}">
                <a16:creationId xmlns:a16="http://schemas.microsoft.com/office/drawing/2014/main" id="{A0073A41-8424-4451-98BF-73C37C35A8B7}"/>
              </a:ext>
            </a:extLst>
          </p:cNvPr>
          <p:cNvPicPr>
            <a:picLocks noChangeAspect="1"/>
          </p:cNvPicPr>
          <p:nvPr/>
        </p:nvPicPr>
        <p:blipFill>
          <a:blip r:embed="rId4"/>
          <a:stretch>
            <a:fillRect/>
          </a:stretch>
        </p:blipFill>
        <p:spPr>
          <a:xfrm>
            <a:off x="6274529" y="1647321"/>
            <a:ext cx="2271551" cy="1503843"/>
          </a:xfrm>
          <a:prstGeom prst="rect">
            <a:avLst/>
          </a:prstGeom>
        </p:spPr>
      </p:pic>
      <p:pic>
        <p:nvPicPr>
          <p:cNvPr id="7" name="Picture 6" descr="Social media example of a man playing with a baby. Content reads &quot;Recently lost Medicaid or CHIP? You may qualify for a Special Enrollment Period.&quot;">
            <a:extLst>
              <a:ext uri="{FF2B5EF4-FFF2-40B4-BE49-F238E27FC236}">
                <a16:creationId xmlns:a16="http://schemas.microsoft.com/office/drawing/2014/main" id="{CDA9D609-F363-482E-B50C-D70AD943284E}"/>
              </a:ext>
            </a:extLst>
          </p:cNvPr>
          <p:cNvPicPr>
            <a:picLocks noChangeAspect="1"/>
          </p:cNvPicPr>
          <p:nvPr/>
        </p:nvPicPr>
        <p:blipFill>
          <a:blip r:embed="rId5"/>
          <a:stretch>
            <a:fillRect/>
          </a:stretch>
        </p:blipFill>
        <p:spPr>
          <a:xfrm>
            <a:off x="5024157" y="2961185"/>
            <a:ext cx="2386148" cy="1194068"/>
          </a:xfrm>
          <a:prstGeom prst="rect">
            <a:avLst/>
          </a:prstGeom>
        </p:spPr>
      </p:pic>
      <p:sp>
        <p:nvSpPr>
          <p:cNvPr id="8" name="Rectangle 7">
            <a:extLst>
              <a:ext uri="{FF2B5EF4-FFF2-40B4-BE49-F238E27FC236}">
                <a16:creationId xmlns:a16="http://schemas.microsoft.com/office/drawing/2014/main" id="{7CA45BBF-5C7B-4078-9FE3-9188C6B176A1}"/>
              </a:ext>
            </a:extLst>
          </p:cNvPr>
          <p:cNvSpPr/>
          <p:nvPr/>
        </p:nvSpPr>
        <p:spPr>
          <a:xfrm>
            <a:off x="263253" y="4619326"/>
            <a:ext cx="7859485" cy="276999"/>
          </a:xfrm>
          <a:prstGeom prst="rect">
            <a:avLst/>
          </a:prstGeom>
        </p:spPr>
        <p:txBody>
          <a:bodyPr wrap="square">
            <a:spAutoFit/>
          </a:bodyPr>
          <a:lstStyle/>
          <a:p>
            <a:pPr>
              <a:spcAft>
                <a:spcPts val="600"/>
              </a:spcAft>
            </a:pPr>
            <a:r>
              <a:rPr lang="en-US" sz="1200" i="1" dirty="0">
                <a:solidFill>
                  <a:schemeClr val="bg1"/>
                </a:solidFill>
                <a:latin typeface="Arial" panose="020B0604020202020204" pitchFamily="34" charset="0"/>
                <a:cs typeface="Arial" panose="020B0604020202020204" pitchFamily="34" charset="0"/>
              </a:rPr>
              <a:t>All materials are available in English and Spanish. Select materials are available in additional languages.</a:t>
            </a:r>
          </a:p>
        </p:txBody>
      </p:sp>
    </p:spTree>
    <p:extLst>
      <p:ext uri="{BB962C8B-B14F-4D97-AF65-F5344CB8AC3E}">
        <p14:creationId xmlns:p14="http://schemas.microsoft.com/office/powerpoint/2010/main" val="29911394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a:spLocks noGrp="1"/>
          </p:cNvSpPr>
          <p:nvPr>
            <p:ph type="ctrTitle"/>
          </p:nvPr>
        </p:nvSpPr>
        <p:spPr>
          <a:xfrm>
            <a:off x="263253" y="251148"/>
            <a:ext cx="8675008" cy="663252"/>
          </a:xfrm>
        </p:spPr>
        <p:txBody>
          <a:bodyPr rtlCol="0">
            <a:noAutofit/>
          </a:bodyPr>
          <a:lstStyle/>
          <a:p>
            <a:pPr>
              <a:defRPr/>
            </a:pPr>
            <a:r>
              <a:rPr lang="en-US" sz="2200" b="1" dirty="0"/>
              <a:t>What Information Can I Share With Families and Children in My Community?</a:t>
            </a:r>
            <a:endParaRPr lang="en-US" sz="2200" b="1" strike="sngStrike" dirty="0"/>
          </a:p>
        </p:txBody>
      </p:sp>
      <p:sp>
        <p:nvSpPr>
          <p:cNvPr id="5" name="Content Placeholder 4">
            <a:extLst>
              <a:ext uri="{FF2B5EF4-FFF2-40B4-BE49-F238E27FC236}">
                <a16:creationId xmlns:a16="http://schemas.microsoft.com/office/drawing/2014/main" id="{0F60A146-37AB-4135-8D45-4775A2E90F9B}"/>
              </a:ext>
            </a:extLst>
          </p:cNvPr>
          <p:cNvSpPr>
            <a:spLocks noGrp="1"/>
          </p:cNvSpPr>
          <p:nvPr>
            <p:ph type="body" sz="quarter" idx="10"/>
          </p:nvPr>
        </p:nvSpPr>
        <p:spPr>
          <a:xfrm>
            <a:off x="410553" y="1089660"/>
            <a:ext cx="8048573" cy="3477998"/>
          </a:xfrm>
        </p:spPr>
        <p:txBody>
          <a:bodyPr anchor="t"/>
          <a:lstStyle/>
          <a:p>
            <a:pPr marL="302260">
              <a:lnSpc>
                <a:spcPct val="100000"/>
              </a:lnSpc>
              <a:spcBef>
                <a:spcPts val="600"/>
              </a:spcBef>
              <a:spcAft>
                <a:spcPts val="600"/>
              </a:spcAft>
            </a:pPr>
            <a:r>
              <a:rPr lang="en-US" sz="1600" dirty="0"/>
              <a:t>Even if a parent is no longer eligible for Medicaid, their </a:t>
            </a:r>
            <a:r>
              <a:rPr lang="en-US" sz="1600" b="1" dirty="0"/>
              <a:t>child may still be eligible </a:t>
            </a:r>
            <a:r>
              <a:rPr lang="en-US" sz="1600" dirty="0"/>
              <a:t>for Medicaid or CHIP.</a:t>
            </a:r>
            <a:endParaRPr lang="en-US" dirty="0"/>
          </a:p>
          <a:p>
            <a:pPr marL="302260">
              <a:lnSpc>
                <a:spcPct val="100000"/>
              </a:lnSpc>
              <a:spcBef>
                <a:spcPts val="600"/>
              </a:spcBef>
              <a:spcAft>
                <a:spcPts val="600"/>
              </a:spcAft>
            </a:pPr>
            <a:r>
              <a:rPr lang="en-US" sz="1600" dirty="0"/>
              <a:t>It is important to always </a:t>
            </a:r>
            <a:r>
              <a:rPr lang="en-US" sz="1600" b="1" dirty="0"/>
              <a:t>return renewal forms </a:t>
            </a:r>
            <a:r>
              <a:rPr lang="en-US" sz="1600" dirty="0"/>
              <a:t>to your state in a timely manner, even if you think you are no longer eligible so that the state can confirm if you or members of your family may still be eligible.</a:t>
            </a:r>
          </a:p>
          <a:p>
            <a:pPr marL="302260">
              <a:lnSpc>
                <a:spcPct val="100000"/>
              </a:lnSpc>
              <a:spcBef>
                <a:spcPts val="600"/>
              </a:spcBef>
              <a:spcAft>
                <a:spcPts val="600"/>
              </a:spcAft>
            </a:pPr>
            <a:r>
              <a:rPr lang="en-US" sz="1600" dirty="0"/>
              <a:t>There are resources available specifically for making sure parents understand that their children may still be eligible for Medicaid or CHIP. These materials include:</a:t>
            </a:r>
          </a:p>
          <a:p>
            <a:pPr marL="645317" lvl="1">
              <a:lnSpc>
                <a:spcPct val="100000"/>
              </a:lnSpc>
              <a:spcBef>
                <a:spcPts val="0"/>
              </a:spcBef>
              <a:spcAft>
                <a:spcPts val="600"/>
              </a:spcAft>
            </a:pPr>
            <a:r>
              <a:rPr lang="en-US" sz="1400" dirty="0">
                <a:latin typeface="Arial" panose="020B0604020202020204" pitchFamily="34" charset="0"/>
                <a:cs typeface="Arial" panose="020B0604020202020204" pitchFamily="34" charset="0"/>
              </a:rPr>
              <a:t>Post Card for Kids with Medicaid or CHIP</a:t>
            </a:r>
          </a:p>
          <a:p>
            <a:pPr marL="645317" lvl="1">
              <a:lnSpc>
                <a:spcPct val="100000"/>
              </a:lnSpc>
              <a:spcBef>
                <a:spcPts val="0"/>
              </a:spcBef>
              <a:spcAft>
                <a:spcPts val="600"/>
              </a:spcAft>
            </a:pPr>
            <a:r>
              <a:rPr lang="en-US" sz="1400" dirty="0">
                <a:latin typeface="Arial" panose="020B0604020202020204" pitchFamily="34" charset="0"/>
                <a:cs typeface="Arial" panose="020B0604020202020204" pitchFamily="34" charset="0"/>
              </a:rPr>
              <a:t>Fillable Post Card for Kids with Medicaid or CHIP</a:t>
            </a:r>
          </a:p>
          <a:p>
            <a:pPr marL="645317" lvl="1">
              <a:lnSpc>
                <a:spcPct val="100000"/>
              </a:lnSpc>
              <a:spcBef>
                <a:spcPts val="0"/>
              </a:spcBef>
              <a:spcAft>
                <a:spcPts val="600"/>
              </a:spcAft>
            </a:pPr>
            <a:r>
              <a:rPr lang="en-US" sz="1400" dirty="0">
                <a:latin typeface="Arial" panose="020B0604020202020204" pitchFamily="34" charset="0"/>
                <a:cs typeface="Arial" panose="020B0604020202020204" pitchFamily="34" charset="0"/>
              </a:rPr>
              <a:t>Post Card for Renewing Kids’ Medicaid or CHIP</a:t>
            </a:r>
          </a:p>
          <a:p>
            <a:pPr marL="645317" lvl="1">
              <a:lnSpc>
                <a:spcPct val="100000"/>
              </a:lnSpc>
              <a:spcBef>
                <a:spcPts val="0"/>
              </a:spcBef>
              <a:spcAft>
                <a:spcPts val="600"/>
              </a:spcAft>
            </a:pPr>
            <a:r>
              <a:rPr lang="en-US" sz="1400" dirty="0">
                <a:latin typeface="Arial" panose="020B0604020202020204" pitchFamily="34" charset="0"/>
                <a:cs typeface="Arial" panose="020B0604020202020204" pitchFamily="34" charset="0"/>
              </a:rPr>
              <a:t>Fillable Post Card for Renewing Kids’ Medicaid or CHIP</a:t>
            </a:r>
          </a:p>
          <a:p>
            <a:pPr marL="302417">
              <a:spcBef>
                <a:spcPts val="600"/>
              </a:spcBef>
              <a:spcAft>
                <a:spcPts val="400"/>
              </a:spcAft>
            </a:pPr>
            <a:endParaRPr lang="en-US" sz="1600" dirty="0">
              <a:solidFill>
                <a:schemeClr val="tx1"/>
              </a:solidFill>
            </a:endParaRPr>
          </a:p>
        </p:txBody>
      </p:sp>
      <p:pic>
        <p:nvPicPr>
          <p:cNvPr id="2" name="Picture 1" descr="Example of a post card featuring a woman and daughter hugging. Content reads &quot;Does your child have Medicaid or CHIP? Their Health Matters. Help them stay covered and healthy.&quot;">
            <a:extLst>
              <a:ext uri="{FF2B5EF4-FFF2-40B4-BE49-F238E27FC236}">
                <a16:creationId xmlns:a16="http://schemas.microsoft.com/office/drawing/2014/main" id="{165BC8FF-2434-4457-81A7-85233A56FC4A}"/>
              </a:ext>
            </a:extLst>
          </p:cNvPr>
          <p:cNvPicPr>
            <a:picLocks noChangeAspect="1"/>
          </p:cNvPicPr>
          <p:nvPr/>
        </p:nvPicPr>
        <p:blipFill>
          <a:blip r:embed="rId3"/>
          <a:stretch>
            <a:fillRect/>
          </a:stretch>
        </p:blipFill>
        <p:spPr>
          <a:xfrm>
            <a:off x="5927180" y="3265005"/>
            <a:ext cx="2220462" cy="1477913"/>
          </a:xfrm>
          <a:prstGeom prst="rect">
            <a:avLst/>
          </a:prstGeom>
        </p:spPr>
      </p:pic>
    </p:spTree>
    <p:extLst>
      <p:ext uri="{BB962C8B-B14F-4D97-AF65-F5344CB8AC3E}">
        <p14:creationId xmlns:p14="http://schemas.microsoft.com/office/powerpoint/2010/main" val="606570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a:spLocks noGrp="1"/>
          </p:cNvSpPr>
          <p:nvPr>
            <p:ph type="ctrTitle"/>
          </p:nvPr>
        </p:nvSpPr>
        <p:spPr>
          <a:xfrm>
            <a:off x="263253" y="85685"/>
            <a:ext cx="8675008" cy="663252"/>
          </a:xfrm>
        </p:spPr>
        <p:txBody>
          <a:bodyPr rtlCol="0">
            <a:noAutofit/>
          </a:bodyPr>
          <a:lstStyle/>
          <a:p>
            <a:pPr>
              <a:defRPr/>
            </a:pPr>
            <a:r>
              <a:rPr lang="en-US" sz="2200" b="1" dirty="0"/>
              <a:t>How Can I Use These Materials?</a:t>
            </a:r>
            <a:endParaRPr lang="en-US" sz="2200" b="1" strike="sngStrike" dirty="0"/>
          </a:p>
        </p:txBody>
      </p:sp>
      <p:sp>
        <p:nvSpPr>
          <p:cNvPr id="5" name="Content Placeholder 4">
            <a:extLst>
              <a:ext uri="{FF2B5EF4-FFF2-40B4-BE49-F238E27FC236}">
                <a16:creationId xmlns:a16="http://schemas.microsoft.com/office/drawing/2014/main" id="{0F60A146-37AB-4135-8D45-4775A2E90F9B}"/>
              </a:ext>
            </a:extLst>
          </p:cNvPr>
          <p:cNvSpPr>
            <a:spLocks noGrp="1"/>
          </p:cNvSpPr>
          <p:nvPr>
            <p:ph type="body" sz="quarter" idx="10"/>
          </p:nvPr>
        </p:nvSpPr>
        <p:spPr>
          <a:xfrm>
            <a:off x="263253" y="832751"/>
            <a:ext cx="8675008" cy="3639496"/>
          </a:xfrm>
        </p:spPr>
        <p:txBody>
          <a:bodyPr anchor="t"/>
          <a:lstStyle/>
          <a:p>
            <a:pPr marL="302260">
              <a:lnSpc>
                <a:spcPct val="100000"/>
              </a:lnSpc>
              <a:spcBef>
                <a:spcPts val="0"/>
              </a:spcBef>
              <a:spcAft>
                <a:spcPts val="600"/>
              </a:spcAft>
            </a:pPr>
            <a:r>
              <a:rPr lang="en-US" sz="1600" b="1" dirty="0"/>
              <a:t>Print materials to post or hand out in office spaces, community centers, </a:t>
            </a:r>
            <a:r>
              <a:rPr lang="en-US" sz="1600" b="1" dirty="0">
                <a:solidFill>
                  <a:srgbClr val="000000"/>
                </a:solidFill>
              </a:rPr>
              <a:t>congregations</a:t>
            </a:r>
            <a:r>
              <a:rPr lang="en-US" sz="1600" b="1" dirty="0"/>
              <a:t> or at local events. </a:t>
            </a:r>
            <a:r>
              <a:rPr lang="en-US" sz="1600" dirty="0"/>
              <a:t>Flyers can be posted in</a:t>
            </a:r>
            <a:r>
              <a:rPr lang="en-US" sz="1600" dirty="0">
                <a:solidFill>
                  <a:srgbClr val="FF0000"/>
                </a:solidFill>
              </a:rPr>
              <a:t> </a:t>
            </a:r>
            <a:r>
              <a:rPr lang="en-US" sz="1600" dirty="0"/>
              <a:t>the community where people regularly visit. Materials can also be handed out in offices and other businesses to increase awareness and answer questions about next steps. Events in the community where </a:t>
            </a:r>
            <a:r>
              <a:rPr lang="en-US" sz="1600" dirty="0">
                <a:solidFill>
                  <a:srgbClr val="000000"/>
                </a:solidFill>
              </a:rPr>
              <a:t>many</a:t>
            </a:r>
            <a:r>
              <a:rPr lang="en-US" sz="1600" dirty="0">
                <a:solidFill>
                  <a:srgbClr val="FF0000"/>
                </a:solidFill>
              </a:rPr>
              <a:t> </a:t>
            </a:r>
            <a:r>
              <a:rPr lang="en-US" sz="1600" dirty="0"/>
              <a:t>families gather is also a great opportunity to share this information.</a:t>
            </a:r>
            <a:endParaRPr lang="en-US" sz="1600" b="1" dirty="0"/>
          </a:p>
          <a:p>
            <a:pPr marL="302417">
              <a:lnSpc>
                <a:spcPct val="100000"/>
              </a:lnSpc>
              <a:spcBef>
                <a:spcPts val="0"/>
              </a:spcBef>
              <a:spcAft>
                <a:spcPts val="600"/>
              </a:spcAft>
            </a:pPr>
            <a:r>
              <a:rPr lang="en-US" sz="1600" b="1" dirty="0"/>
              <a:t>Send Listserv messages. </a:t>
            </a:r>
            <a:r>
              <a:rPr lang="en-US" sz="1600" dirty="0"/>
              <a:t>Send messages out to your members, customers, patients, or constituents about Medicaid renewals. </a:t>
            </a:r>
            <a:endParaRPr lang="en-US" sz="1600" b="1" dirty="0"/>
          </a:p>
          <a:p>
            <a:pPr marL="302417">
              <a:lnSpc>
                <a:spcPct val="100000"/>
              </a:lnSpc>
              <a:spcBef>
                <a:spcPts val="0"/>
              </a:spcBef>
              <a:spcAft>
                <a:spcPts val="600"/>
              </a:spcAft>
            </a:pPr>
            <a:r>
              <a:rPr lang="en-US" sz="1600" b="1" dirty="0"/>
              <a:t>Post graphics on social media.</a:t>
            </a:r>
            <a:r>
              <a:rPr lang="en-US" sz="1600" dirty="0"/>
              <a:t> The CMS Communications Toolkit provides social media graphics and text to make it easy to share on social media channels. Many states also have their own social media toolkits for partners. You can also re-post information shared by CMS or your state Medicaid office.</a:t>
            </a:r>
          </a:p>
          <a:p>
            <a:pPr marL="302417">
              <a:lnSpc>
                <a:spcPct val="100000"/>
              </a:lnSpc>
              <a:spcBef>
                <a:spcPts val="0"/>
              </a:spcBef>
              <a:spcAft>
                <a:spcPts val="600"/>
              </a:spcAft>
            </a:pPr>
            <a:r>
              <a:rPr lang="en-US" sz="1600" dirty="0"/>
              <a:t> </a:t>
            </a:r>
            <a:r>
              <a:rPr lang="en-US" sz="1600" b="1" dirty="0"/>
              <a:t>Use the CMS materials as inspiration for your own materials. </a:t>
            </a:r>
            <a:r>
              <a:rPr lang="en-US" sz="1600" dirty="0"/>
              <a:t>Use the information in these materials to help your organization create customized materials that are most useful to the people that you serve.</a:t>
            </a:r>
            <a:endParaRPr lang="en-US" sz="1600" b="1" dirty="0"/>
          </a:p>
          <a:p>
            <a:pPr marL="302417">
              <a:lnSpc>
                <a:spcPct val="100000"/>
              </a:lnSpc>
              <a:spcBef>
                <a:spcPts val="0"/>
              </a:spcBef>
            </a:pPr>
            <a:endParaRPr lang="en-US" sz="1600" b="1" dirty="0"/>
          </a:p>
          <a:p>
            <a:pPr marL="302417">
              <a:lnSpc>
                <a:spcPct val="100000"/>
              </a:lnSpc>
              <a:spcBef>
                <a:spcPts val="0"/>
              </a:spcBef>
            </a:pPr>
            <a:endParaRPr lang="en-US" sz="1600" b="1" dirty="0"/>
          </a:p>
          <a:p>
            <a:pPr marL="302417">
              <a:spcBef>
                <a:spcPts val="600"/>
              </a:spcBef>
              <a:spcAft>
                <a:spcPts val="400"/>
              </a:spcAft>
            </a:pPr>
            <a:endParaRPr lang="en-US" sz="1600" dirty="0">
              <a:solidFill>
                <a:schemeClr val="tx1"/>
              </a:solidFill>
            </a:endParaRPr>
          </a:p>
        </p:txBody>
      </p:sp>
    </p:spTree>
    <p:extLst>
      <p:ext uri="{BB962C8B-B14F-4D97-AF65-F5344CB8AC3E}">
        <p14:creationId xmlns:p14="http://schemas.microsoft.com/office/powerpoint/2010/main" val="30733936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a:spLocks noGrp="1"/>
          </p:cNvSpPr>
          <p:nvPr>
            <p:ph type="ctrTitle"/>
          </p:nvPr>
        </p:nvSpPr>
        <p:spPr>
          <a:xfrm>
            <a:off x="263253" y="181574"/>
            <a:ext cx="8675008" cy="663252"/>
          </a:xfrm>
        </p:spPr>
        <p:txBody>
          <a:bodyPr rtlCol="0">
            <a:noAutofit/>
          </a:bodyPr>
          <a:lstStyle/>
          <a:p>
            <a:pPr>
              <a:defRPr/>
            </a:pPr>
            <a:r>
              <a:rPr lang="en-US" sz="2200" b="1" dirty="0"/>
              <a:t>What Is My Call To Action Now That I Have Completed This Training?</a:t>
            </a:r>
            <a:endParaRPr lang="en-US" sz="2200" b="1" strike="sngStrike" dirty="0"/>
          </a:p>
        </p:txBody>
      </p:sp>
      <p:sp>
        <p:nvSpPr>
          <p:cNvPr id="5" name="Content Placeholder 4">
            <a:extLst>
              <a:ext uri="{FF2B5EF4-FFF2-40B4-BE49-F238E27FC236}">
                <a16:creationId xmlns:a16="http://schemas.microsoft.com/office/drawing/2014/main" id="{0F60A146-37AB-4135-8D45-4775A2E90F9B}"/>
              </a:ext>
            </a:extLst>
          </p:cNvPr>
          <p:cNvSpPr>
            <a:spLocks noGrp="1"/>
          </p:cNvSpPr>
          <p:nvPr>
            <p:ph type="body" sz="quarter" idx="10"/>
          </p:nvPr>
        </p:nvSpPr>
        <p:spPr>
          <a:xfrm>
            <a:off x="410553" y="880844"/>
            <a:ext cx="8276247" cy="3477998"/>
          </a:xfrm>
        </p:spPr>
        <p:txBody>
          <a:bodyPr anchor="t"/>
          <a:lstStyle/>
          <a:p>
            <a:pPr marL="302260">
              <a:lnSpc>
                <a:spcPct val="100000"/>
              </a:lnSpc>
              <a:spcBef>
                <a:spcPts val="0"/>
              </a:spcBef>
              <a:spcAft>
                <a:spcPts val="600"/>
              </a:spcAft>
            </a:pPr>
            <a:r>
              <a:rPr lang="en-US" sz="1600" b="1" dirty="0"/>
              <a:t>Educate other organizations in your network/community about Medicaid and CHIP renewals and the importance of getting this information out to people enrolled in Medicaid and CHIP. </a:t>
            </a:r>
            <a:r>
              <a:rPr lang="en-US" sz="1600" dirty="0"/>
              <a:t>Use this slide deck as a guide to train other people about Medicaid and CHIP renewals and the options available for people who are no longer eligible for Medicaid or CHIP.</a:t>
            </a:r>
            <a:endParaRPr lang="en-US" dirty="0"/>
          </a:p>
          <a:p>
            <a:pPr marL="302417">
              <a:lnSpc>
                <a:spcPct val="100000"/>
              </a:lnSpc>
              <a:spcBef>
                <a:spcPts val="0"/>
              </a:spcBef>
              <a:spcAft>
                <a:spcPts val="600"/>
              </a:spcAft>
            </a:pPr>
            <a:r>
              <a:rPr lang="en-US" sz="1600" b="1" dirty="0"/>
              <a:t>Share information and resources with your clients, customers, or patients. </a:t>
            </a:r>
            <a:r>
              <a:rPr lang="en-US" sz="1600" dirty="0"/>
              <a:t>Use the information shared today to help start conversations with the people you serve. The CMS handouts are a great conversation guide to walk through next steps no matter where someone is in the process for renewing their coverage.</a:t>
            </a:r>
          </a:p>
          <a:p>
            <a:pPr marL="302417">
              <a:lnSpc>
                <a:spcPct val="100000"/>
              </a:lnSpc>
              <a:spcBef>
                <a:spcPts val="0"/>
              </a:spcBef>
              <a:spcAft>
                <a:spcPts val="600"/>
              </a:spcAft>
            </a:pPr>
            <a:r>
              <a:rPr lang="en-US" sz="1600" b="1" dirty="0"/>
              <a:t>Think of different ways that you may be able to reach people in your community that have not gotten this information yet. </a:t>
            </a:r>
            <a:r>
              <a:rPr lang="en-US" sz="1600" dirty="0"/>
              <a:t>Use your existing connections and communications to share information, but also look into forming new partnerships to make sure everyone in your community receives this information.</a:t>
            </a:r>
            <a:endParaRPr lang="en-US" sz="1600" b="1" dirty="0"/>
          </a:p>
          <a:p>
            <a:pPr marL="302417">
              <a:lnSpc>
                <a:spcPct val="100000"/>
              </a:lnSpc>
              <a:spcBef>
                <a:spcPts val="0"/>
              </a:spcBef>
            </a:pPr>
            <a:endParaRPr lang="en-US" sz="1600" dirty="0"/>
          </a:p>
          <a:p>
            <a:pPr marL="302417">
              <a:lnSpc>
                <a:spcPct val="100000"/>
              </a:lnSpc>
              <a:spcBef>
                <a:spcPts val="0"/>
              </a:spcBef>
            </a:pPr>
            <a:endParaRPr lang="en-US" sz="1600" dirty="0"/>
          </a:p>
          <a:p>
            <a:pPr marL="302417">
              <a:spcBef>
                <a:spcPts val="600"/>
              </a:spcBef>
              <a:spcAft>
                <a:spcPts val="400"/>
              </a:spcAft>
            </a:pPr>
            <a:endParaRPr lang="en-US" sz="1600" dirty="0">
              <a:solidFill>
                <a:schemeClr val="tx1"/>
              </a:solidFill>
            </a:endParaRPr>
          </a:p>
        </p:txBody>
      </p:sp>
    </p:spTree>
    <p:extLst>
      <p:ext uri="{BB962C8B-B14F-4D97-AF65-F5344CB8AC3E}">
        <p14:creationId xmlns:p14="http://schemas.microsoft.com/office/powerpoint/2010/main" val="1679018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a:spLocks noGrp="1"/>
          </p:cNvSpPr>
          <p:nvPr>
            <p:ph type="ctrTitle"/>
          </p:nvPr>
        </p:nvSpPr>
        <p:spPr>
          <a:xfrm>
            <a:off x="263253" y="251148"/>
            <a:ext cx="8675008" cy="663252"/>
          </a:xfrm>
        </p:spPr>
        <p:txBody>
          <a:bodyPr rtlCol="0">
            <a:noAutofit/>
          </a:bodyPr>
          <a:lstStyle/>
          <a:p>
            <a:pPr>
              <a:defRPr/>
            </a:pPr>
            <a:r>
              <a:rPr lang="en-US" sz="2200" b="1" dirty="0"/>
              <a:t>What is Medicaid?</a:t>
            </a:r>
            <a:endParaRPr lang="en-US" sz="2200" b="1" strike="sngStrike" dirty="0"/>
          </a:p>
        </p:txBody>
      </p:sp>
      <p:sp>
        <p:nvSpPr>
          <p:cNvPr id="5" name="Content Placeholder 4">
            <a:extLst>
              <a:ext uri="{FF2B5EF4-FFF2-40B4-BE49-F238E27FC236}">
                <a16:creationId xmlns:a16="http://schemas.microsoft.com/office/drawing/2014/main" id="{0F60A146-37AB-4135-8D45-4775A2E90F9B}"/>
              </a:ext>
            </a:extLst>
          </p:cNvPr>
          <p:cNvSpPr>
            <a:spLocks noGrp="1"/>
          </p:cNvSpPr>
          <p:nvPr>
            <p:ph type="body" sz="quarter" idx="10"/>
          </p:nvPr>
        </p:nvSpPr>
        <p:spPr>
          <a:xfrm>
            <a:off x="336903" y="1089660"/>
            <a:ext cx="8406503" cy="3477998"/>
          </a:xfrm>
        </p:spPr>
        <p:txBody>
          <a:bodyPr anchor="t"/>
          <a:lstStyle/>
          <a:p>
            <a:pPr>
              <a:lnSpc>
                <a:spcPct val="100000"/>
              </a:lnSpc>
              <a:spcBef>
                <a:spcPts val="0"/>
              </a:spcBef>
            </a:pPr>
            <a:r>
              <a:rPr lang="en-US" sz="1800" dirty="0"/>
              <a:t>Medicaid provides health coverage to over 86 million* Americans, including eligible </a:t>
            </a:r>
            <a:r>
              <a:rPr lang="en-US" sz="1800" b="1" dirty="0"/>
              <a:t>low-income adults</a:t>
            </a:r>
            <a:r>
              <a:rPr lang="en-US" sz="1800" dirty="0"/>
              <a:t>, </a:t>
            </a:r>
            <a:r>
              <a:rPr lang="en-US" sz="1800" b="1" dirty="0"/>
              <a:t>children</a:t>
            </a:r>
            <a:r>
              <a:rPr lang="en-US" sz="1800" dirty="0"/>
              <a:t>, </a:t>
            </a:r>
            <a:r>
              <a:rPr lang="en-US" sz="1800" b="1" dirty="0"/>
              <a:t>pregnant women</a:t>
            </a:r>
            <a:r>
              <a:rPr lang="en-US" sz="1800" dirty="0"/>
              <a:t>, </a:t>
            </a:r>
            <a:r>
              <a:rPr lang="en-US" sz="1800" b="1" dirty="0"/>
              <a:t>elderly adults </a:t>
            </a:r>
            <a:r>
              <a:rPr lang="en-US" sz="1800" dirty="0"/>
              <a:t>and </a:t>
            </a:r>
            <a:r>
              <a:rPr lang="en-US" sz="1800" b="1" dirty="0"/>
              <a:t>people with disabilities</a:t>
            </a:r>
            <a:r>
              <a:rPr lang="en-US" sz="1800" dirty="0"/>
              <a:t>. States may choose to cover additional groups.</a:t>
            </a:r>
          </a:p>
          <a:p>
            <a:pPr>
              <a:lnSpc>
                <a:spcPct val="100000"/>
              </a:lnSpc>
              <a:spcBef>
                <a:spcPts val="0"/>
              </a:spcBef>
            </a:pPr>
            <a:endParaRPr lang="en-US" sz="1800" dirty="0"/>
          </a:p>
          <a:p>
            <a:pPr>
              <a:lnSpc>
                <a:spcPct val="100000"/>
              </a:lnSpc>
              <a:spcBef>
                <a:spcPts val="0"/>
              </a:spcBef>
            </a:pPr>
            <a:r>
              <a:rPr lang="en-US" sz="1800" dirty="0"/>
              <a:t>Medicaid is the single</a:t>
            </a:r>
            <a:r>
              <a:rPr lang="en-US" sz="1800" b="1" dirty="0"/>
              <a:t> largest source of health insurance coverage </a:t>
            </a:r>
            <a:r>
              <a:rPr lang="en-US" sz="1800" dirty="0"/>
              <a:t>in the United States.</a:t>
            </a:r>
          </a:p>
          <a:p>
            <a:pPr>
              <a:lnSpc>
                <a:spcPct val="100000"/>
              </a:lnSpc>
              <a:spcBef>
                <a:spcPts val="0"/>
              </a:spcBef>
            </a:pPr>
            <a:endParaRPr lang="en-US" sz="1800" dirty="0">
              <a:solidFill>
                <a:schemeClr val="tx1"/>
              </a:solidFill>
            </a:endParaRPr>
          </a:p>
          <a:p>
            <a:pPr>
              <a:spcBef>
                <a:spcPts val="0"/>
              </a:spcBef>
            </a:pPr>
            <a:r>
              <a:rPr lang="en-US" sz="1800" dirty="0">
                <a:solidFill>
                  <a:schemeClr val="tx1"/>
                </a:solidFill>
              </a:rPr>
              <a:t>Each state runs their own Medicaid program. </a:t>
            </a:r>
          </a:p>
          <a:p>
            <a:pPr>
              <a:spcBef>
                <a:spcPts val="0"/>
              </a:spcBef>
            </a:pPr>
            <a:endParaRPr lang="en-US" sz="1800" dirty="0"/>
          </a:p>
          <a:p>
            <a:pPr>
              <a:spcBef>
                <a:spcPts val="0"/>
              </a:spcBef>
            </a:pPr>
            <a:r>
              <a:rPr lang="en-US" sz="1800" dirty="0"/>
              <a:t>Medicaid may be called by a </a:t>
            </a:r>
            <a:r>
              <a:rPr lang="en-US" sz="1800" b="1" dirty="0"/>
              <a:t>different name depending on the state</a:t>
            </a:r>
            <a:r>
              <a:rPr lang="en-US" sz="1800" dirty="0"/>
              <a:t>. For example, in [Tennessee], the Medicaid program is called [TennCare].</a:t>
            </a:r>
          </a:p>
          <a:p>
            <a:pPr marL="0" indent="0">
              <a:spcBef>
                <a:spcPts val="0"/>
              </a:spcBef>
              <a:buNone/>
            </a:pPr>
            <a:endParaRPr lang="en-US" sz="1800" dirty="0">
              <a:solidFill>
                <a:schemeClr val="tx1"/>
              </a:solidFill>
            </a:endParaRPr>
          </a:p>
          <a:p>
            <a:pPr marL="0" indent="0" algn="ctr">
              <a:spcBef>
                <a:spcPts val="0"/>
              </a:spcBef>
              <a:buNone/>
            </a:pPr>
            <a:r>
              <a:rPr lang="en-US" sz="1600" i="1" dirty="0"/>
              <a:t>Visit </a:t>
            </a:r>
            <a:r>
              <a:rPr lang="en-US" sz="1600" i="1" dirty="0">
                <a:hlinkClick r:id="rId3"/>
              </a:rPr>
              <a:t>Medicaid.gov/renewals </a:t>
            </a:r>
            <a:r>
              <a:rPr lang="en-US" sz="1600" i="1" dirty="0"/>
              <a:t>to find more information about your state’s Medicaid program. </a:t>
            </a:r>
            <a:endParaRPr lang="en-US" sz="1600" i="1" dirty="0">
              <a:solidFill>
                <a:schemeClr val="tx1"/>
              </a:solidFill>
            </a:endParaRPr>
          </a:p>
        </p:txBody>
      </p:sp>
      <p:sp>
        <p:nvSpPr>
          <p:cNvPr id="2" name="TextBox 1">
            <a:extLst>
              <a:ext uri="{FF2B5EF4-FFF2-40B4-BE49-F238E27FC236}">
                <a16:creationId xmlns:a16="http://schemas.microsoft.com/office/drawing/2014/main" id="{463EB90C-463E-4F40-A5A2-13E90565C505}"/>
              </a:ext>
            </a:extLst>
          </p:cNvPr>
          <p:cNvSpPr txBox="1"/>
          <p:nvPr/>
        </p:nvSpPr>
        <p:spPr>
          <a:xfrm>
            <a:off x="263253" y="4623439"/>
            <a:ext cx="7414591" cy="461665"/>
          </a:xfrm>
          <a:prstGeom prst="rect">
            <a:avLst/>
          </a:prstGeom>
          <a:noFill/>
        </p:spPr>
        <p:txBody>
          <a:bodyPr wrap="square" rtlCol="0">
            <a:spAutoFit/>
          </a:bodyPr>
          <a:lstStyle/>
          <a:p>
            <a:r>
              <a:rPr lang="en-US" sz="1200" dirty="0">
                <a:solidFill>
                  <a:schemeClr val="bg1"/>
                </a:solidFill>
                <a:latin typeface="Arial" panose="020B0604020202020204" pitchFamily="34" charset="0"/>
                <a:cs typeface="Arial" panose="020B0604020202020204" pitchFamily="34" charset="0"/>
              </a:rPr>
              <a:t>*Source: https://www.medicaid.gov/medicaid/program-information/medicaid-and-chip-enrollment-data/report-highlights/index.html</a:t>
            </a:r>
          </a:p>
        </p:txBody>
      </p:sp>
    </p:spTree>
    <p:extLst>
      <p:ext uri="{BB962C8B-B14F-4D97-AF65-F5344CB8AC3E}">
        <p14:creationId xmlns:p14="http://schemas.microsoft.com/office/powerpoint/2010/main" val="9604315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a:spLocks noGrp="1"/>
          </p:cNvSpPr>
          <p:nvPr>
            <p:ph type="ctrTitle"/>
          </p:nvPr>
        </p:nvSpPr>
        <p:spPr>
          <a:xfrm>
            <a:off x="263253" y="251148"/>
            <a:ext cx="8675008" cy="663252"/>
          </a:xfrm>
        </p:spPr>
        <p:txBody>
          <a:bodyPr rtlCol="0">
            <a:noAutofit/>
          </a:bodyPr>
          <a:lstStyle/>
          <a:p>
            <a:pPr>
              <a:defRPr/>
            </a:pPr>
            <a:r>
              <a:rPr lang="en-US" sz="2200" b="1" dirty="0"/>
              <a:t>Additional Resources Available Online</a:t>
            </a:r>
            <a:endParaRPr lang="en-US" sz="2200" b="1" strike="sngStrike" dirty="0"/>
          </a:p>
        </p:txBody>
      </p:sp>
      <p:sp>
        <p:nvSpPr>
          <p:cNvPr id="5" name="Content Placeholder 4">
            <a:extLst>
              <a:ext uri="{FF2B5EF4-FFF2-40B4-BE49-F238E27FC236}">
                <a16:creationId xmlns:a16="http://schemas.microsoft.com/office/drawing/2014/main" id="{0F60A146-37AB-4135-8D45-4775A2E90F9B}"/>
              </a:ext>
            </a:extLst>
          </p:cNvPr>
          <p:cNvSpPr>
            <a:spLocks noGrp="1"/>
          </p:cNvSpPr>
          <p:nvPr>
            <p:ph type="body" sz="quarter" idx="10"/>
          </p:nvPr>
        </p:nvSpPr>
        <p:spPr>
          <a:xfrm>
            <a:off x="410553" y="934677"/>
            <a:ext cx="8048573" cy="3477998"/>
          </a:xfrm>
        </p:spPr>
        <p:txBody>
          <a:bodyPr anchor="t"/>
          <a:lstStyle/>
          <a:p>
            <a:pPr marL="302417">
              <a:lnSpc>
                <a:spcPct val="100000"/>
              </a:lnSpc>
              <a:spcBef>
                <a:spcPts val="0"/>
              </a:spcBef>
            </a:pPr>
            <a:r>
              <a:rPr lang="en-US" sz="1400" b="1" dirty="0"/>
              <a:t>CMS Medicaid Unwinding Homepage on Medicaid.gov</a:t>
            </a:r>
          </a:p>
          <a:p>
            <a:pPr marL="473867" lvl="1" indent="0">
              <a:lnSpc>
                <a:spcPct val="100000"/>
              </a:lnSpc>
              <a:spcBef>
                <a:spcPts val="0"/>
              </a:spcBef>
              <a:buNone/>
            </a:pPr>
            <a:r>
              <a:rPr lang="en-US" sz="1400" dirty="0">
                <a:latin typeface="Arial" panose="020B0604020202020204" pitchFamily="34" charset="0"/>
                <a:cs typeface="Arial" panose="020B0604020202020204" pitchFamily="34" charset="0"/>
                <a:hlinkClick r:id="rId3"/>
              </a:rPr>
              <a:t>www.medicaid.gov/unwinding</a:t>
            </a:r>
            <a:endParaRPr lang="en-US" sz="1400" dirty="0">
              <a:latin typeface="Arial" panose="020B0604020202020204" pitchFamily="34" charset="0"/>
              <a:cs typeface="Arial" panose="020B0604020202020204" pitchFamily="34" charset="0"/>
            </a:endParaRPr>
          </a:p>
          <a:p>
            <a:pPr marL="302417">
              <a:lnSpc>
                <a:spcPct val="100000"/>
              </a:lnSpc>
              <a:spcBef>
                <a:spcPts val="0"/>
              </a:spcBef>
            </a:pPr>
            <a:endParaRPr lang="en-US" sz="1050" b="1" dirty="0"/>
          </a:p>
          <a:p>
            <a:pPr marL="302417">
              <a:lnSpc>
                <a:spcPct val="100000"/>
              </a:lnSpc>
              <a:spcBef>
                <a:spcPts val="0"/>
              </a:spcBef>
            </a:pPr>
            <a:r>
              <a:rPr lang="en-US" sz="1400" b="1" dirty="0"/>
              <a:t>Medicaid and CHIP Beneficiary Renewals Page</a:t>
            </a:r>
          </a:p>
          <a:p>
            <a:pPr marL="473867" lvl="1" indent="0">
              <a:lnSpc>
                <a:spcPct val="100000"/>
              </a:lnSpc>
              <a:spcBef>
                <a:spcPts val="0"/>
              </a:spcBef>
              <a:buNone/>
            </a:pPr>
            <a:r>
              <a:rPr lang="en-US" sz="1400" dirty="0">
                <a:latin typeface="Arial" panose="020B0604020202020204" pitchFamily="34" charset="0"/>
                <a:cs typeface="Arial" panose="020B0604020202020204" pitchFamily="34" charset="0"/>
                <a:hlinkClick r:id="rId4"/>
              </a:rPr>
              <a:t>www.medicaid.gov/renewals</a:t>
            </a:r>
            <a:endParaRPr lang="en-US" sz="1400" dirty="0">
              <a:latin typeface="Arial" panose="020B0604020202020204" pitchFamily="34" charset="0"/>
              <a:cs typeface="Arial" panose="020B0604020202020204" pitchFamily="34" charset="0"/>
            </a:endParaRPr>
          </a:p>
          <a:p>
            <a:pPr marL="302417">
              <a:lnSpc>
                <a:spcPct val="100000"/>
              </a:lnSpc>
              <a:spcBef>
                <a:spcPts val="0"/>
              </a:spcBef>
            </a:pPr>
            <a:endParaRPr lang="en-US" sz="1050" b="1" dirty="0"/>
          </a:p>
          <a:p>
            <a:pPr marL="302260">
              <a:lnSpc>
                <a:spcPct val="100000"/>
              </a:lnSpc>
              <a:spcBef>
                <a:spcPts val="0"/>
              </a:spcBef>
            </a:pPr>
            <a:r>
              <a:rPr lang="en-US" sz="1400" b="1" dirty="0"/>
              <a:t>CMS Medicaid and CHIP Renewals Communications Toolkit</a:t>
            </a:r>
          </a:p>
          <a:p>
            <a:pPr marL="473867" lvl="1" indent="0">
              <a:lnSpc>
                <a:spcPct val="100000"/>
              </a:lnSpc>
              <a:spcBef>
                <a:spcPts val="0"/>
              </a:spcBef>
              <a:buNone/>
            </a:pPr>
            <a:r>
              <a:rPr lang="en-US" sz="1400" dirty="0">
                <a:latin typeface="Arial" panose="020B0604020202020204" pitchFamily="34" charset="0"/>
                <a:cs typeface="Arial" panose="020B0604020202020204" pitchFamily="34" charset="0"/>
              </a:rPr>
              <a:t>English: </a:t>
            </a:r>
            <a:r>
              <a:rPr lang="en-US" sz="1400" dirty="0">
                <a:latin typeface="Arial" panose="020B0604020202020204" pitchFamily="34" charset="0"/>
                <a:cs typeface="Arial" panose="020B0604020202020204" pitchFamily="34" charset="0"/>
                <a:hlinkClick r:id="rId5"/>
              </a:rPr>
              <a:t>https://www.medicaid.gov/resources-for-states/downloads/unwinding-comms-toolkit.pdf</a:t>
            </a:r>
            <a:endParaRPr lang="en-US" sz="1400" dirty="0">
              <a:latin typeface="Arial" panose="020B0604020202020204" pitchFamily="34" charset="0"/>
              <a:cs typeface="Arial" panose="020B0604020202020204" pitchFamily="34" charset="0"/>
            </a:endParaRPr>
          </a:p>
          <a:p>
            <a:pPr marL="473867" lvl="1" indent="0">
              <a:lnSpc>
                <a:spcPct val="100000"/>
              </a:lnSpc>
              <a:spcBef>
                <a:spcPts val="0"/>
              </a:spcBef>
              <a:buNone/>
            </a:pPr>
            <a:r>
              <a:rPr lang="en-US" sz="1400" dirty="0">
                <a:latin typeface="Arial" panose="020B0604020202020204" pitchFamily="34" charset="0"/>
                <a:cs typeface="Arial" panose="020B0604020202020204" pitchFamily="34" charset="0"/>
              </a:rPr>
              <a:t>Spanish: </a:t>
            </a:r>
            <a:r>
              <a:rPr lang="en-US" sz="1400" dirty="0">
                <a:latin typeface="Arial" panose="020B0604020202020204" pitchFamily="34" charset="0"/>
                <a:cs typeface="Arial" panose="020B0604020202020204" pitchFamily="34" charset="0"/>
                <a:hlinkClick r:id="rId6"/>
              </a:rPr>
              <a:t>https://www.medicaid.gov/resources-for-states/downloads/unwinding-comms-toolkit-esp.pdf</a:t>
            </a:r>
            <a:r>
              <a:rPr lang="en-US" sz="1400" dirty="0">
                <a:latin typeface="Arial" panose="020B0604020202020204" pitchFamily="34" charset="0"/>
                <a:cs typeface="Arial" panose="020B0604020202020204" pitchFamily="34" charset="0"/>
              </a:rPr>
              <a:t> </a:t>
            </a:r>
          </a:p>
          <a:p>
            <a:pPr marL="473867" lvl="1" indent="0">
              <a:lnSpc>
                <a:spcPct val="100000"/>
              </a:lnSpc>
              <a:spcBef>
                <a:spcPts val="0"/>
              </a:spcBef>
              <a:buNone/>
            </a:pPr>
            <a:endParaRPr lang="en-US" sz="1050" b="1" dirty="0"/>
          </a:p>
          <a:p>
            <a:pPr marL="302260">
              <a:lnSpc>
                <a:spcPct val="100000"/>
              </a:lnSpc>
              <a:spcBef>
                <a:spcPts val="0"/>
              </a:spcBef>
            </a:pPr>
            <a:r>
              <a:rPr lang="en-US" sz="1400" b="1" dirty="0"/>
              <a:t>CMS </a:t>
            </a:r>
            <a:r>
              <a:rPr lang="en-US" sz="1400" b="1" dirty="0">
                <a:solidFill>
                  <a:srgbClr val="000000"/>
                </a:solidFill>
              </a:rPr>
              <a:t>Medicaid and CHIP Renewals </a:t>
            </a:r>
            <a:r>
              <a:rPr lang="en-US" sz="1400" b="1" dirty="0"/>
              <a:t>Outreach and Educational Resources Page</a:t>
            </a:r>
          </a:p>
          <a:p>
            <a:pPr marL="473710" lvl="1" indent="0">
              <a:lnSpc>
                <a:spcPct val="100000"/>
              </a:lnSpc>
              <a:spcBef>
                <a:spcPts val="0"/>
              </a:spcBef>
              <a:buNone/>
            </a:pPr>
            <a:r>
              <a:rPr lang="en-US" sz="1400" dirty="0">
                <a:latin typeface="Arial" panose="020B0604020202020204" pitchFamily="34" charset="0"/>
                <a:cs typeface="Arial" panose="020B0604020202020204" pitchFamily="34" charset="0"/>
                <a:hlinkClick r:id="rId7"/>
              </a:rPr>
              <a:t>https://www.medicaid.gov/resources-for-states/coronavirus-disease-2019-covid-19/unwinding-and-returning-regular-operations-after-covid-19/medicaid-and-chip-renewals-outreach-and-educational-resources/index.html</a:t>
            </a:r>
            <a:r>
              <a:rPr lang="en-US" sz="14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797626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a:spLocks noGrp="1"/>
          </p:cNvSpPr>
          <p:nvPr>
            <p:ph type="ctrTitle"/>
          </p:nvPr>
        </p:nvSpPr>
        <p:spPr>
          <a:xfrm>
            <a:off x="263253" y="251148"/>
            <a:ext cx="8675008" cy="663252"/>
          </a:xfrm>
        </p:spPr>
        <p:txBody>
          <a:bodyPr rtlCol="0">
            <a:noAutofit/>
          </a:bodyPr>
          <a:lstStyle/>
          <a:p>
            <a:pPr>
              <a:defRPr/>
            </a:pPr>
            <a:r>
              <a:rPr lang="en-US" sz="2200" b="1" dirty="0"/>
              <a:t>What is the Children’s Health Insurance Program (CHIP)?</a:t>
            </a:r>
            <a:endParaRPr lang="en-US" sz="2200" b="1" strike="sngStrike" dirty="0"/>
          </a:p>
        </p:txBody>
      </p:sp>
      <p:sp>
        <p:nvSpPr>
          <p:cNvPr id="5" name="Content Placeholder 4">
            <a:extLst>
              <a:ext uri="{FF2B5EF4-FFF2-40B4-BE49-F238E27FC236}">
                <a16:creationId xmlns:a16="http://schemas.microsoft.com/office/drawing/2014/main" id="{0F60A146-37AB-4135-8D45-4775A2E90F9B}"/>
              </a:ext>
            </a:extLst>
          </p:cNvPr>
          <p:cNvSpPr>
            <a:spLocks noGrp="1"/>
          </p:cNvSpPr>
          <p:nvPr>
            <p:ph type="body" sz="quarter" idx="10"/>
          </p:nvPr>
        </p:nvSpPr>
        <p:spPr>
          <a:xfrm>
            <a:off x="410553" y="1089660"/>
            <a:ext cx="8048573" cy="3477998"/>
          </a:xfrm>
        </p:spPr>
        <p:txBody>
          <a:bodyPr anchor="t"/>
          <a:lstStyle/>
          <a:p>
            <a:pPr marL="302260">
              <a:lnSpc>
                <a:spcPct val="100000"/>
              </a:lnSpc>
              <a:spcBef>
                <a:spcPts val="0"/>
              </a:spcBef>
            </a:pPr>
            <a:r>
              <a:rPr lang="en-US" sz="1800" dirty="0"/>
              <a:t>The Children’s Health Insurance Program (CHIP) provides health coverage to over 7 million* </a:t>
            </a:r>
            <a:r>
              <a:rPr lang="en-US" sz="1800" b="1" dirty="0"/>
              <a:t>uninsured children</a:t>
            </a:r>
            <a:r>
              <a:rPr lang="en-US" sz="1800" dirty="0"/>
              <a:t> in low</a:t>
            </a:r>
            <a:r>
              <a:rPr lang="en-US" sz="1800" dirty="0">
                <a:solidFill>
                  <a:srgbClr val="000000"/>
                </a:solidFill>
              </a:rPr>
              <a:t>-</a:t>
            </a:r>
            <a:r>
              <a:rPr lang="en-US" sz="1800" dirty="0"/>
              <a:t>income families. </a:t>
            </a:r>
            <a:endParaRPr lang="en-US" dirty="0"/>
          </a:p>
          <a:p>
            <a:pPr marL="130967" indent="0">
              <a:lnSpc>
                <a:spcPct val="100000"/>
              </a:lnSpc>
              <a:spcBef>
                <a:spcPts val="0"/>
              </a:spcBef>
              <a:buNone/>
            </a:pPr>
            <a:endParaRPr lang="en-US" sz="1800" dirty="0">
              <a:solidFill>
                <a:schemeClr val="tx1"/>
              </a:solidFill>
            </a:endParaRPr>
          </a:p>
          <a:p>
            <a:pPr marL="302417">
              <a:lnSpc>
                <a:spcPct val="100000"/>
              </a:lnSpc>
              <a:spcBef>
                <a:spcPts val="0"/>
              </a:spcBef>
            </a:pPr>
            <a:r>
              <a:rPr lang="en-US" sz="1800" dirty="0">
                <a:solidFill>
                  <a:schemeClr val="tx1"/>
                </a:solidFill>
              </a:rPr>
              <a:t>Similar to Medicaid, </a:t>
            </a:r>
            <a:r>
              <a:rPr lang="en-US" sz="1800" dirty="0"/>
              <a:t>each state runs their own </a:t>
            </a:r>
            <a:r>
              <a:rPr lang="en-US" sz="1800" dirty="0">
                <a:solidFill>
                  <a:schemeClr val="tx1"/>
                </a:solidFill>
              </a:rPr>
              <a:t>CHIP program.</a:t>
            </a:r>
          </a:p>
          <a:p>
            <a:pPr marL="130967" indent="0">
              <a:lnSpc>
                <a:spcPct val="100000"/>
              </a:lnSpc>
              <a:spcBef>
                <a:spcPts val="0"/>
              </a:spcBef>
              <a:buNone/>
            </a:pPr>
            <a:endParaRPr lang="en-US" sz="1800" dirty="0"/>
          </a:p>
          <a:p>
            <a:pPr marL="302417">
              <a:lnSpc>
                <a:spcPct val="100000"/>
              </a:lnSpc>
              <a:spcBef>
                <a:spcPts val="0"/>
              </a:spcBef>
            </a:pPr>
            <a:r>
              <a:rPr lang="en-US" sz="1800" dirty="0">
                <a:solidFill>
                  <a:schemeClr val="tx1"/>
                </a:solidFill>
              </a:rPr>
              <a:t>CHIP programs may also be called by a </a:t>
            </a:r>
            <a:r>
              <a:rPr lang="en-US" sz="1800" b="1" dirty="0">
                <a:solidFill>
                  <a:schemeClr val="tx1"/>
                </a:solidFill>
              </a:rPr>
              <a:t>different name depending on the state</a:t>
            </a:r>
            <a:r>
              <a:rPr lang="en-US" sz="1800" dirty="0">
                <a:solidFill>
                  <a:schemeClr val="tx1"/>
                </a:solidFill>
              </a:rPr>
              <a:t>. For example, in [Georgia], CHIP is called [PeachCare].</a:t>
            </a:r>
          </a:p>
        </p:txBody>
      </p:sp>
      <p:sp>
        <p:nvSpPr>
          <p:cNvPr id="2" name="TextBox 1">
            <a:extLst>
              <a:ext uri="{FF2B5EF4-FFF2-40B4-BE49-F238E27FC236}">
                <a16:creationId xmlns:a16="http://schemas.microsoft.com/office/drawing/2014/main" id="{CDBEC741-7F9E-4FCC-9457-C85B576DE148}"/>
              </a:ext>
            </a:extLst>
          </p:cNvPr>
          <p:cNvSpPr txBox="1"/>
          <p:nvPr/>
        </p:nvSpPr>
        <p:spPr>
          <a:xfrm>
            <a:off x="263252" y="4623438"/>
            <a:ext cx="7414591" cy="461665"/>
          </a:xfrm>
          <a:prstGeom prst="rect">
            <a:avLst/>
          </a:prstGeom>
          <a:noFill/>
        </p:spPr>
        <p:txBody>
          <a:bodyPr wrap="square" rtlCol="0">
            <a:spAutoFit/>
          </a:bodyPr>
          <a:lstStyle/>
          <a:p>
            <a:r>
              <a:rPr lang="en-US" sz="1200" dirty="0">
                <a:solidFill>
                  <a:schemeClr val="bg1"/>
                </a:solidFill>
                <a:latin typeface="Arial" panose="020B0604020202020204" pitchFamily="34" charset="0"/>
                <a:cs typeface="Arial" panose="020B0604020202020204" pitchFamily="34" charset="0"/>
              </a:rPr>
              <a:t>*Source: https://www.medicaid.gov/medicaid/program-information/medicaid-and-chip-enrollment-data/report-highlights/index.html</a:t>
            </a:r>
          </a:p>
        </p:txBody>
      </p:sp>
    </p:spTree>
    <p:extLst>
      <p:ext uri="{BB962C8B-B14F-4D97-AF65-F5344CB8AC3E}">
        <p14:creationId xmlns:p14="http://schemas.microsoft.com/office/powerpoint/2010/main" val="2560610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a:spLocks noGrp="1"/>
          </p:cNvSpPr>
          <p:nvPr>
            <p:ph type="ctrTitle"/>
          </p:nvPr>
        </p:nvSpPr>
        <p:spPr>
          <a:xfrm>
            <a:off x="263253" y="251148"/>
            <a:ext cx="8675008" cy="663252"/>
          </a:xfrm>
        </p:spPr>
        <p:txBody>
          <a:bodyPr rtlCol="0">
            <a:noAutofit/>
          </a:bodyPr>
          <a:lstStyle/>
          <a:p>
            <a:pPr>
              <a:defRPr/>
            </a:pPr>
            <a:r>
              <a:rPr lang="en-US" sz="2200" b="1" dirty="0"/>
              <a:t>Why are Medicaid and CHIP Renewals Happening Now?</a:t>
            </a:r>
            <a:endParaRPr lang="en-US" sz="2200" b="1" strike="sngStrike" dirty="0"/>
          </a:p>
        </p:txBody>
      </p:sp>
      <p:sp>
        <p:nvSpPr>
          <p:cNvPr id="5" name="Content Placeholder 4">
            <a:extLst>
              <a:ext uri="{FF2B5EF4-FFF2-40B4-BE49-F238E27FC236}">
                <a16:creationId xmlns:a16="http://schemas.microsoft.com/office/drawing/2014/main" id="{0F60A146-37AB-4135-8D45-4775A2E90F9B}"/>
              </a:ext>
            </a:extLst>
          </p:cNvPr>
          <p:cNvSpPr>
            <a:spLocks noGrp="1"/>
          </p:cNvSpPr>
          <p:nvPr>
            <p:ph type="body" sz="quarter" idx="10"/>
          </p:nvPr>
        </p:nvSpPr>
        <p:spPr>
          <a:xfrm>
            <a:off x="410553" y="1019991"/>
            <a:ext cx="8048573" cy="3477998"/>
          </a:xfrm>
        </p:spPr>
        <p:txBody>
          <a:bodyPr/>
          <a:lstStyle/>
          <a:p>
            <a:pPr marL="302417">
              <a:lnSpc>
                <a:spcPct val="100000"/>
              </a:lnSpc>
              <a:spcBef>
                <a:spcPts val="600"/>
              </a:spcBef>
              <a:spcAft>
                <a:spcPts val="600"/>
              </a:spcAft>
            </a:pPr>
            <a:r>
              <a:rPr lang="en-US" sz="1800" dirty="0"/>
              <a:t>For the past three years, people on Medicaid were not required to renew their coverage due to the COVID-19 Public Health Emergency. This was referred to as the ‘continuous enrollment condition’.</a:t>
            </a:r>
          </a:p>
          <a:p>
            <a:pPr marL="302417">
              <a:lnSpc>
                <a:spcPct val="100000"/>
              </a:lnSpc>
              <a:spcBef>
                <a:spcPts val="600"/>
              </a:spcBef>
              <a:spcAft>
                <a:spcPts val="600"/>
              </a:spcAft>
            </a:pPr>
            <a:r>
              <a:rPr lang="en-US" sz="1800" dirty="0"/>
              <a:t>The continuous enrollment condition ended on March 31, 2023, and as of April 1, 2023, states are able to terminate Medicaid and CHIP enrollment for individuals no longer eligible. </a:t>
            </a:r>
          </a:p>
          <a:p>
            <a:pPr marL="302417">
              <a:lnSpc>
                <a:spcPct val="100000"/>
              </a:lnSpc>
              <a:spcBef>
                <a:spcPts val="600"/>
              </a:spcBef>
              <a:spcAft>
                <a:spcPts val="600"/>
              </a:spcAft>
            </a:pPr>
            <a:r>
              <a:rPr lang="en-US" sz="1800" dirty="0"/>
              <a:t>States will have up to 12 months to return to normal eligibility and enrollment operations.</a:t>
            </a:r>
          </a:p>
          <a:p>
            <a:pPr marL="302417">
              <a:lnSpc>
                <a:spcPct val="100000"/>
              </a:lnSpc>
              <a:spcBef>
                <a:spcPts val="600"/>
              </a:spcBef>
              <a:spcAft>
                <a:spcPts val="600"/>
              </a:spcAft>
            </a:pPr>
            <a:r>
              <a:rPr lang="en-US" sz="1800" dirty="0"/>
              <a:t>The expiration of the continuous enrollment condition now presents the single largest health coverage transition event since the first open enrollment period of the Health Insurance Marketplace.</a:t>
            </a:r>
          </a:p>
        </p:txBody>
      </p:sp>
    </p:spTree>
    <p:extLst>
      <p:ext uri="{BB962C8B-B14F-4D97-AF65-F5344CB8AC3E}">
        <p14:creationId xmlns:p14="http://schemas.microsoft.com/office/powerpoint/2010/main" val="1806329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a:spLocks noGrp="1"/>
          </p:cNvSpPr>
          <p:nvPr>
            <p:ph type="ctrTitle"/>
          </p:nvPr>
        </p:nvSpPr>
        <p:spPr>
          <a:xfrm>
            <a:off x="263253" y="251148"/>
            <a:ext cx="8675008" cy="663252"/>
          </a:xfrm>
        </p:spPr>
        <p:txBody>
          <a:bodyPr rtlCol="0">
            <a:noAutofit/>
          </a:bodyPr>
          <a:lstStyle/>
          <a:p>
            <a:pPr>
              <a:defRPr/>
            </a:pPr>
            <a:r>
              <a:rPr lang="en-US" sz="2200" b="1" dirty="0"/>
              <a:t>What Is Happening Right Now With Medicaid and CHIP?</a:t>
            </a:r>
            <a:endParaRPr lang="en-US" sz="2200" b="1" strike="sngStrike" dirty="0"/>
          </a:p>
        </p:txBody>
      </p:sp>
      <p:sp>
        <p:nvSpPr>
          <p:cNvPr id="5" name="Content Placeholder 4">
            <a:extLst>
              <a:ext uri="{FF2B5EF4-FFF2-40B4-BE49-F238E27FC236}">
                <a16:creationId xmlns:a16="http://schemas.microsoft.com/office/drawing/2014/main" id="{0F60A146-37AB-4135-8D45-4775A2E90F9B}"/>
              </a:ext>
            </a:extLst>
          </p:cNvPr>
          <p:cNvSpPr>
            <a:spLocks noGrp="1"/>
          </p:cNvSpPr>
          <p:nvPr>
            <p:ph type="body" sz="quarter" idx="10"/>
          </p:nvPr>
        </p:nvSpPr>
        <p:spPr>
          <a:xfrm>
            <a:off x="410553" y="1089660"/>
            <a:ext cx="8048573" cy="3477998"/>
          </a:xfrm>
        </p:spPr>
        <p:txBody>
          <a:bodyPr/>
          <a:lstStyle/>
          <a:p>
            <a:pPr marL="302417">
              <a:lnSpc>
                <a:spcPct val="100000"/>
              </a:lnSpc>
              <a:spcBef>
                <a:spcPts val="600"/>
              </a:spcBef>
              <a:spcAft>
                <a:spcPts val="600"/>
              </a:spcAft>
            </a:pPr>
            <a:r>
              <a:rPr lang="en-US" sz="1800" b="1" dirty="0"/>
              <a:t>States are now contacting individuals </a:t>
            </a:r>
            <a:r>
              <a:rPr lang="en-US" sz="1800" dirty="0"/>
              <a:t>to determine if they are still eligible for Medicaid and CHIP. </a:t>
            </a:r>
          </a:p>
          <a:p>
            <a:pPr marL="302417">
              <a:lnSpc>
                <a:spcPct val="100000"/>
              </a:lnSpc>
              <a:spcBef>
                <a:spcPts val="600"/>
              </a:spcBef>
              <a:spcAft>
                <a:spcPts val="600"/>
              </a:spcAft>
            </a:pPr>
            <a:r>
              <a:rPr lang="en-US" sz="1800" dirty="0"/>
              <a:t>Some individuals might not qualify for Medicaid or CHIP and will </a:t>
            </a:r>
            <a:r>
              <a:rPr lang="en-US" sz="1800" b="1" dirty="0"/>
              <a:t>lose coverage</a:t>
            </a:r>
            <a:r>
              <a:rPr lang="en-US" sz="1800" dirty="0"/>
              <a:t>.</a:t>
            </a:r>
          </a:p>
          <a:p>
            <a:pPr marL="302417">
              <a:lnSpc>
                <a:spcPct val="100000"/>
              </a:lnSpc>
              <a:spcBef>
                <a:spcPts val="600"/>
              </a:spcBef>
              <a:spcAft>
                <a:spcPts val="600"/>
              </a:spcAft>
            </a:pPr>
            <a:r>
              <a:rPr lang="en-US" sz="1800" dirty="0"/>
              <a:t>During a 12-month period, states will be </a:t>
            </a:r>
            <a:r>
              <a:rPr lang="en-US" sz="1800" b="1" dirty="0"/>
              <a:t>spreading out renewals</a:t>
            </a:r>
            <a:r>
              <a:rPr lang="en-US" sz="1800" dirty="0"/>
              <a:t>. Not everyone will have their Medicaid or CHIP coverage renewed at the same time.</a:t>
            </a:r>
          </a:p>
          <a:p>
            <a:pPr marL="302417">
              <a:lnSpc>
                <a:spcPct val="100000"/>
              </a:lnSpc>
              <a:spcBef>
                <a:spcPts val="600"/>
              </a:spcBef>
              <a:spcAft>
                <a:spcPts val="600"/>
              </a:spcAft>
            </a:pPr>
            <a:r>
              <a:rPr lang="en-US" sz="1800" dirty="0"/>
              <a:t>[Insert your state’s timeline]</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8393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a:spLocks noGrp="1"/>
          </p:cNvSpPr>
          <p:nvPr>
            <p:ph type="ctrTitle"/>
          </p:nvPr>
        </p:nvSpPr>
        <p:spPr>
          <a:xfrm>
            <a:off x="263253" y="179586"/>
            <a:ext cx="8675008" cy="663252"/>
          </a:xfrm>
        </p:spPr>
        <p:txBody>
          <a:bodyPr rtlCol="0">
            <a:noAutofit/>
          </a:bodyPr>
          <a:lstStyle/>
          <a:p>
            <a:pPr>
              <a:defRPr/>
            </a:pPr>
            <a:r>
              <a:rPr lang="en-US" sz="2200" b="1" dirty="0"/>
              <a:t>How Will This Impact People in My Community?</a:t>
            </a:r>
            <a:endParaRPr lang="en-US" sz="2200" b="1" strike="sngStrike" dirty="0"/>
          </a:p>
        </p:txBody>
      </p:sp>
      <p:sp>
        <p:nvSpPr>
          <p:cNvPr id="5" name="Content Placeholder 4">
            <a:extLst>
              <a:ext uri="{FF2B5EF4-FFF2-40B4-BE49-F238E27FC236}">
                <a16:creationId xmlns:a16="http://schemas.microsoft.com/office/drawing/2014/main" id="{0F60A146-37AB-4135-8D45-4775A2E90F9B}"/>
              </a:ext>
            </a:extLst>
          </p:cNvPr>
          <p:cNvSpPr>
            <a:spLocks noGrp="1"/>
          </p:cNvSpPr>
          <p:nvPr>
            <p:ph type="body" sz="quarter" idx="10"/>
          </p:nvPr>
        </p:nvSpPr>
        <p:spPr>
          <a:xfrm>
            <a:off x="410553" y="994244"/>
            <a:ext cx="8290685" cy="3477998"/>
          </a:xfrm>
        </p:spPr>
        <p:txBody>
          <a:bodyPr anchor="t"/>
          <a:lstStyle/>
          <a:p>
            <a:pPr marL="416717" indent="-285750">
              <a:lnSpc>
                <a:spcPct val="100000"/>
              </a:lnSpc>
              <a:spcBef>
                <a:spcPts val="600"/>
              </a:spcBef>
              <a:spcAft>
                <a:spcPts val="600"/>
              </a:spcAft>
            </a:pPr>
            <a:r>
              <a:rPr lang="en-US" sz="1800" dirty="0"/>
              <a:t>About </a:t>
            </a:r>
            <a:r>
              <a:rPr lang="en-US" sz="1800" b="1" dirty="0"/>
              <a:t>15 million </a:t>
            </a:r>
            <a:r>
              <a:rPr lang="en-US" sz="1800" dirty="0"/>
              <a:t>people are predicted to </a:t>
            </a:r>
            <a:r>
              <a:rPr lang="en-US" sz="1800" b="1" dirty="0"/>
              <a:t>lose Medicaid and CHIP </a:t>
            </a:r>
            <a:r>
              <a:rPr lang="en-US" sz="1800" dirty="0"/>
              <a:t>coverage over the next year. Of that, </a:t>
            </a:r>
            <a:r>
              <a:rPr lang="en-US" sz="1800" b="1" dirty="0"/>
              <a:t>6.8 million </a:t>
            </a:r>
            <a:r>
              <a:rPr lang="en-US" sz="1800" dirty="0"/>
              <a:t>people are expected to lose coverage </a:t>
            </a:r>
            <a:r>
              <a:rPr lang="en-US" sz="1800" b="1" dirty="0"/>
              <a:t>even though they still qualify </a:t>
            </a:r>
            <a:r>
              <a:rPr lang="en-US" sz="1800" dirty="0"/>
              <a:t>for Medicaid and CHIP.</a:t>
            </a:r>
          </a:p>
          <a:p>
            <a:pPr marL="416717" indent="-285750">
              <a:lnSpc>
                <a:spcPct val="100000"/>
              </a:lnSpc>
              <a:spcBef>
                <a:spcPts val="600"/>
              </a:spcBef>
              <a:spcAft>
                <a:spcPts val="600"/>
              </a:spcAft>
            </a:pPr>
            <a:r>
              <a:rPr lang="en-US" sz="1800" b="1" dirty="0"/>
              <a:t>5.3 million children </a:t>
            </a:r>
            <a:r>
              <a:rPr lang="en-US" sz="1800" dirty="0"/>
              <a:t>are predicted to lose their Medicaid or CHIP coverage.</a:t>
            </a:r>
          </a:p>
          <a:p>
            <a:pPr marL="416717" indent="-285750">
              <a:lnSpc>
                <a:spcPct val="100000"/>
              </a:lnSpc>
              <a:spcBef>
                <a:spcPts val="600"/>
              </a:spcBef>
              <a:spcAft>
                <a:spcPts val="600"/>
              </a:spcAft>
            </a:pPr>
            <a:r>
              <a:rPr lang="en-US" sz="1800" dirty="0"/>
              <a:t>Nearly </a:t>
            </a:r>
            <a:r>
              <a:rPr lang="en-US" sz="1800" b="1" dirty="0"/>
              <a:t>4.6 million </a:t>
            </a:r>
            <a:r>
              <a:rPr lang="en-US" sz="1800" dirty="0"/>
              <a:t>people predicted to lose coverage are </a:t>
            </a:r>
            <a:r>
              <a:rPr lang="en-US" sz="1800" b="1" dirty="0"/>
              <a:t>Latino</a:t>
            </a:r>
            <a:r>
              <a:rPr lang="en-US" sz="1800" dirty="0"/>
              <a:t> and </a:t>
            </a:r>
            <a:r>
              <a:rPr lang="en-US" sz="1800" b="1" dirty="0"/>
              <a:t>2.2 million </a:t>
            </a:r>
            <a:r>
              <a:rPr lang="en-US" sz="1800" dirty="0"/>
              <a:t>people are </a:t>
            </a:r>
            <a:r>
              <a:rPr lang="en-US" sz="1800" b="1" dirty="0"/>
              <a:t>Black.</a:t>
            </a:r>
          </a:p>
          <a:p>
            <a:pPr marL="416560" indent="-285750">
              <a:lnSpc>
                <a:spcPct val="100000"/>
              </a:lnSpc>
              <a:spcBef>
                <a:spcPts val="600"/>
              </a:spcBef>
              <a:spcAft>
                <a:spcPts val="600"/>
              </a:spcAft>
            </a:pPr>
            <a:r>
              <a:rPr lang="en-US" sz="1800" dirty="0"/>
              <a:t>People enrolled in Medicaid and CHIP need </a:t>
            </a:r>
            <a:r>
              <a:rPr lang="en-US" sz="1800" dirty="0">
                <a:solidFill>
                  <a:srgbClr val="000000"/>
                </a:solidFill>
              </a:rPr>
              <a:t>to </a:t>
            </a:r>
            <a:r>
              <a:rPr lang="en-US" sz="1800" b="1" dirty="0">
                <a:solidFill>
                  <a:srgbClr val="000000"/>
                </a:solidFill>
              </a:rPr>
              <a:t>take</a:t>
            </a:r>
            <a:r>
              <a:rPr lang="en-US" sz="1800" b="1" dirty="0">
                <a:solidFill>
                  <a:srgbClr val="FF0000"/>
                </a:solidFill>
              </a:rPr>
              <a:t> </a:t>
            </a:r>
            <a:r>
              <a:rPr lang="en-US" sz="1800" b="1" dirty="0"/>
              <a:t>steps to renew</a:t>
            </a:r>
            <a:r>
              <a:rPr lang="en-US" sz="1800" dirty="0"/>
              <a:t> their coverage, if eligible.</a:t>
            </a:r>
          </a:p>
          <a:p>
            <a:pPr marL="416717" indent="-285750">
              <a:lnSpc>
                <a:spcPct val="100000"/>
              </a:lnSpc>
              <a:spcBef>
                <a:spcPts val="600"/>
              </a:spcBef>
              <a:spcAft>
                <a:spcPts val="600"/>
              </a:spcAft>
            </a:pPr>
            <a:r>
              <a:rPr lang="en-US" sz="1800" dirty="0"/>
              <a:t>People who no longer qualify for Medicaid or CHIP will need to find another option for health insurance coverage.</a:t>
            </a:r>
          </a:p>
          <a:p>
            <a:pPr marL="416717" indent="-285750">
              <a:lnSpc>
                <a:spcPct val="100000"/>
              </a:lnSpc>
              <a:spcBef>
                <a:spcPts val="600"/>
              </a:spcBef>
              <a:spcAft>
                <a:spcPts val="600"/>
              </a:spcAft>
            </a:pPr>
            <a:endParaRPr lang="en-US" sz="1800" dirty="0"/>
          </a:p>
        </p:txBody>
      </p:sp>
      <p:sp>
        <p:nvSpPr>
          <p:cNvPr id="2" name="TextBox 1">
            <a:extLst>
              <a:ext uri="{FF2B5EF4-FFF2-40B4-BE49-F238E27FC236}">
                <a16:creationId xmlns:a16="http://schemas.microsoft.com/office/drawing/2014/main" id="{973DB8E7-C17B-4F04-A87D-0C75070A88DB}"/>
              </a:ext>
            </a:extLst>
          </p:cNvPr>
          <p:cNvSpPr txBox="1"/>
          <p:nvPr/>
        </p:nvSpPr>
        <p:spPr>
          <a:xfrm>
            <a:off x="529388" y="4706754"/>
            <a:ext cx="7199697" cy="261610"/>
          </a:xfrm>
          <a:prstGeom prst="rect">
            <a:avLst/>
          </a:prstGeom>
          <a:noFill/>
        </p:spPr>
        <p:txBody>
          <a:bodyPr wrap="square" rtlCol="0">
            <a:spAutoFit/>
          </a:bodyPr>
          <a:lstStyle/>
          <a:p>
            <a:r>
              <a:rPr lang="en-US" sz="1100" dirty="0">
                <a:solidFill>
                  <a:schemeClr val="bg1"/>
                </a:solidFill>
                <a:latin typeface="Arial" panose="020B0604020202020204" pitchFamily="34" charset="0"/>
                <a:cs typeface="Arial" panose="020B0604020202020204" pitchFamily="34" charset="0"/>
              </a:rPr>
              <a:t>Source: https://aspe.hhs.gov/reports/unwinding-medicaid-continuous-enrollment-provision</a:t>
            </a:r>
          </a:p>
        </p:txBody>
      </p:sp>
    </p:spTree>
    <p:extLst>
      <p:ext uri="{BB962C8B-B14F-4D97-AF65-F5344CB8AC3E}">
        <p14:creationId xmlns:p14="http://schemas.microsoft.com/office/powerpoint/2010/main" val="2438971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a:spLocks noGrp="1"/>
          </p:cNvSpPr>
          <p:nvPr>
            <p:ph type="ctrTitle"/>
          </p:nvPr>
        </p:nvSpPr>
        <p:spPr>
          <a:xfrm>
            <a:off x="263253" y="251148"/>
            <a:ext cx="8675008" cy="663252"/>
          </a:xfrm>
        </p:spPr>
        <p:txBody>
          <a:bodyPr rtlCol="0">
            <a:noAutofit/>
          </a:bodyPr>
          <a:lstStyle/>
          <a:p>
            <a:pPr>
              <a:defRPr/>
            </a:pPr>
            <a:r>
              <a:rPr lang="en-US" sz="2200" b="1" dirty="0"/>
              <a:t>What Do People Enrolled in Medicaid and CHIP Have to Do to Renew Their Coverage?</a:t>
            </a:r>
            <a:endParaRPr lang="en-US" sz="2200" b="1" strike="sngStrike" dirty="0"/>
          </a:p>
        </p:txBody>
      </p:sp>
      <p:sp>
        <p:nvSpPr>
          <p:cNvPr id="5" name="Content Placeholder 4">
            <a:extLst>
              <a:ext uri="{FF2B5EF4-FFF2-40B4-BE49-F238E27FC236}">
                <a16:creationId xmlns:a16="http://schemas.microsoft.com/office/drawing/2014/main" id="{0F60A146-37AB-4135-8D45-4775A2E90F9B}"/>
              </a:ext>
            </a:extLst>
          </p:cNvPr>
          <p:cNvSpPr>
            <a:spLocks noGrp="1"/>
          </p:cNvSpPr>
          <p:nvPr>
            <p:ph type="body" sz="quarter" idx="10"/>
          </p:nvPr>
        </p:nvSpPr>
        <p:spPr>
          <a:xfrm>
            <a:off x="410553" y="1099599"/>
            <a:ext cx="8048573" cy="3477998"/>
          </a:xfrm>
        </p:spPr>
        <p:txBody>
          <a:bodyPr anchor="t"/>
          <a:lstStyle/>
          <a:p>
            <a:pPr marL="302417">
              <a:spcBef>
                <a:spcPts val="600"/>
              </a:spcBef>
              <a:spcAft>
                <a:spcPts val="400"/>
              </a:spcAft>
            </a:pPr>
            <a:r>
              <a:rPr lang="en-US" sz="1800" dirty="0">
                <a:solidFill>
                  <a:schemeClr val="tx1"/>
                </a:solidFill>
              </a:rPr>
              <a:t>States will use the information they have to decide if a person or their family member(s) will keep their Medicaid or CHIP coverage</a:t>
            </a:r>
            <a:r>
              <a:rPr lang="en-US" sz="1800" dirty="0"/>
              <a:t>.</a:t>
            </a:r>
            <a:endParaRPr lang="en-US" sz="1800" dirty="0">
              <a:solidFill>
                <a:schemeClr val="tx1"/>
              </a:solidFill>
            </a:endParaRPr>
          </a:p>
          <a:p>
            <a:pPr marL="302417">
              <a:spcBef>
                <a:spcPts val="600"/>
              </a:spcBef>
              <a:spcAft>
                <a:spcPts val="400"/>
              </a:spcAft>
            </a:pPr>
            <a:r>
              <a:rPr lang="en-US" sz="1800" dirty="0"/>
              <a:t>If the state </a:t>
            </a:r>
            <a:r>
              <a:rPr lang="en-US" sz="1800" b="1" dirty="0"/>
              <a:t>needs more information</a:t>
            </a:r>
            <a:r>
              <a:rPr lang="en-US" sz="1800" dirty="0"/>
              <a:t>, they will send a </a:t>
            </a:r>
            <a:r>
              <a:rPr lang="en-US" sz="1800" b="1" dirty="0"/>
              <a:t>renewal letter </a:t>
            </a:r>
            <a:r>
              <a:rPr lang="en-US" sz="1800" dirty="0"/>
              <a:t>to that person in the mail.</a:t>
            </a:r>
          </a:p>
          <a:p>
            <a:pPr marL="302417">
              <a:spcBef>
                <a:spcPts val="600"/>
              </a:spcBef>
              <a:spcAft>
                <a:spcPts val="400"/>
              </a:spcAft>
            </a:pPr>
            <a:r>
              <a:rPr lang="en-US" sz="1800" dirty="0"/>
              <a:t>For some people, this will be the </a:t>
            </a:r>
            <a:r>
              <a:rPr lang="en-US" sz="1800" b="1" dirty="0"/>
              <a:t>first time </a:t>
            </a:r>
            <a:r>
              <a:rPr lang="en-US" sz="1800" dirty="0"/>
              <a:t>their coverage will be renewed. </a:t>
            </a:r>
          </a:p>
          <a:p>
            <a:pPr marL="302260">
              <a:spcBef>
                <a:spcPts val="600"/>
              </a:spcBef>
              <a:spcAft>
                <a:spcPts val="400"/>
              </a:spcAft>
            </a:pPr>
            <a:r>
              <a:rPr lang="en-US" sz="1800" dirty="0"/>
              <a:t>M</a:t>
            </a:r>
            <a:r>
              <a:rPr lang="en-US" sz="1800" dirty="0">
                <a:latin typeface="Arial" panose="020B0604020202020204" pitchFamily="34" charset="0"/>
                <a:cs typeface="Arial" panose="020B0604020202020204" pitchFamily="34" charset="0"/>
              </a:rPr>
              <a:t>any people may not know that they need to renew their coverage or be on the </a:t>
            </a:r>
            <a:r>
              <a:rPr lang="en-US" sz="1800" dirty="0"/>
              <a:t>look</a:t>
            </a:r>
            <a:r>
              <a:rPr lang="en-US" sz="1800" dirty="0">
                <a:latin typeface="Arial" panose="020B0604020202020204" pitchFamily="34" charset="0"/>
                <a:cs typeface="Arial" panose="020B0604020202020204" pitchFamily="34" charset="0"/>
              </a:rPr>
              <a:t> out for information from their state.</a:t>
            </a:r>
            <a:r>
              <a:rPr lang="en-US" sz="1800" dirty="0"/>
              <a:t> </a:t>
            </a: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7542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a:spLocks noGrp="1"/>
          </p:cNvSpPr>
          <p:nvPr>
            <p:ph type="ctrTitle"/>
          </p:nvPr>
        </p:nvSpPr>
        <p:spPr>
          <a:xfrm>
            <a:off x="263253" y="251148"/>
            <a:ext cx="8675008" cy="663252"/>
          </a:xfrm>
        </p:spPr>
        <p:txBody>
          <a:bodyPr rtlCol="0">
            <a:noAutofit/>
          </a:bodyPr>
          <a:lstStyle/>
          <a:p>
            <a:pPr>
              <a:defRPr/>
            </a:pPr>
            <a:r>
              <a:rPr lang="en-US" sz="2200" b="1" dirty="0"/>
              <a:t>What Steps Do People Need to Take if They Have Not Gotten Anything From Their State Medicaid or CHIP Program Yet?</a:t>
            </a:r>
            <a:endParaRPr lang="en-US" sz="2200" b="1" strike="sngStrike" dirty="0"/>
          </a:p>
        </p:txBody>
      </p:sp>
      <p:sp>
        <p:nvSpPr>
          <p:cNvPr id="5" name="Content Placeholder 4">
            <a:extLst>
              <a:ext uri="{FF2B5EF4-FFF2-40B4-BE49-F238E27FC236}">
                <a16:creationId xmlns:a16="http://schemas.microsoft.com/office/drawing/2014/main" id="{0F60A146-37AB-4135-8D45-4775A2E90F9B}"/>
              </a:ext>
            </a:extLst>
          </p:cNvPr>
          <p:cNvSpPr>
            <a:spLocks noGrp="1"/>
          </p:cNvSpPr>
          <p:nvPr>
            <p:ph type="body" sz="quarter" idx="10"/>
          </p:nvPr>
        </p:nvSpPr>
        <p:spPr>
          <a:xfrm>
            <a:off x="410553" y="1258625"/>
            <a:ext cx="8048573" cy="3477998"/>
          </a:xfrm>
        </p:spPr>
        <p:txBody>
          <a:bodyPr anchor="t"/>
          <a:lstStyle/>
          <a:p>
            <a:pPr marL="473867" indent="-342900">
              <a:lnSpc>
                <a:spcPct val="100000"/>
              </a:lnSpc>
              <a:spcBef>
                <a:spcPts val="600"/>
              </a:spcBef>
              <a:spcAft>
                <a:spcPts val="600"/>
              </a:spcAft>
              <a:buFont typeface="+mj-lt"/>
              <a:buAutoNum type="arabicPeriod"/>
            </a:pPr>
            <a:r>
              <a:rPr lang="en-US" sz="1700" b="1" dirty="0"/>
              <a:t>Update your contact information </a:t>
            </a:r>
            <a:r>
              <a:rPr lang="en-US" sz="1700" dirty="0"/>
              <a:t>– Make sure your state Medicaid or CHIP program has your current mailing address, phone number, email, or other contact information. This way, they’ll be able to contact you about your Medicaid or CHIP coverage. [Insert state website and/or phone number]</a:t>
            </a:r>
            <a:endParaRPr lang="en-US" sz="1700" dirty="0">
              <a:highlight>
                <a:srgbClr val="FFFF00"/>
              </a:highlight>
            </a:endParaRPr>
          </a:p>
          <a:p>
            <a:pPr marL="473867" indent="-342900">
              <a:lnSpc>
                <a:spcPct val="100000"/>
              </a:lnSpc>
              <a:spcBef>
                <a:spcPts val="600"/>
              </a:spcBef>
              <a:spcAft>
                <a:spcPts val="600"/>
              </a:spcAft>
              <a:buFont typeface="+mj-lt"/>
              <a:buAutoNum type="arabicPeriod"/>
            </a:pPr>
            <a:r>
              <a:rPr lang="en-US" sz="1700" b="1" dirty="0"/>
              <a:t>Check your mail and open any mail from your state Medicaid or CHIP program - </a:t>
            </a:r>
            <a:r>
              <a:rPr lang="en-US" sz="1700" dirty="0"/>
              <a:t>Your state Medicaid or CHIP program will mail you a letter about your Medicaid or CHIP coverage. This letter will also let you know if you need to complete a renewal form to see if you still qualify for Medicaid or CHIP. [insert name of your state program, if not called Medicaid]</a:t>
            </a:r>
          </a:p>
        </p:txBody>
      </p:sp>
    </p:spTree>
    <p:extLst>
      <p:ext uri="{BB962C8B-B14F-4D97-AF65-F5344CB8AC3E}">
        <p14:creationId xmlns:p14="http://schemas.microsoft.com/office/powerpoint/2010/main" val="693286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a:spLocks noGrp="1"/>
          </p:cNvSpPr>
          <p:nvPr>
            <p:ph type="ctrTitle"/>
          </p:nvPr>
        </p:nvSpPr>
        <p:spPr>
          <a:xfrm>
            <a:off x="263253" y="251148"/>
            <a:ext cx="8675008" cy="663252"/>
          </a:xfrm>
        </p:spPr>
        <p:txBody>
          <a:bodyPr rtlCol="0">
            <a:noAutofit/>
          </a:bodyPr>
          <a:lstStyle/>
          <a:p>
            <a:pPr>
              <a:defRPr/>
            </a:pPr>
            <a:r>
              <a:rPr lang="en-US" sz="2200" b="1" dirty="0"/>
              <a:t>What Steps Do People Need to Take if They Have Received a Renewal Form From Their State?</a:t>
            </a:r>
            <a:endParaRPr lang="en-US" sz="2200" b="1" strike="sngStrike" dirty="0"/>
          </a:p>
        </p:txBody>
      </p:sp>
      <p:sp>
        <p:nvSpPr>
          <p:cNvPr id="5" name="Content Placeholder 4">
            <a:extLst>
              <a:ext uri="{FF2B5EF4-FFF2-40B4-BE49-F238E27FC236}">
                <a16:creationId xmlns:a16="http://schemas.microsoft.com/office/drawing/2014/main" id="{0F60A146-37AB-4135-8D45-4775A2E90F9B}"/>
              </a:ext>
            </a:extLst>
          </p:cNvPr>
          <p:cNvSpPr>
            <a:spLocks noGrp="1"/>
          </p:cNvSpPr>
          <p:nvPr>
            <p:ph type="body" sz="quarter" idx="10"/>
          </p:nvPr>
        </p:nvSpPr>
        <p:spPr>
          <a:xfrm>
            <a:off x="148046" y="982880"/>
            <a:ext cx="8790215" cy="3477998"/>
          </a:xfrm>
        </p:spPr>
        <p:txBody>
          <a:bodyPr anchor="t"/>
          <a:lstStyle/>
          <a:p>
            <a:pPr marL="473710" indent="-342900">
              <a:lnSpc>
                <a:spcPct val="100000"/>
              </a:lnSpc>
              <a:spcBef>
                <a:spcPts val="600"/>
              </a:spcBef>
              <a:spcAft>
                <a:spcPts val="600"/>
              </a:spcAft>
              <a:buFont typeface="+mj-lt"/>
              <a:buAutoNum type="arabicPeriod"/>
            </a:pPr>
            <a:r>
              <a:rPr lang="en-US" sz="1550" b="1" dirty="0"/>
              <a:t>Read the entire letter! </a:t>
            </a:r>
          </a:p>
          <a:p>
            <a:pPr marL="473710" indent="-342900">
              <a:lnSpc>
                <a:spcPct val="100000"/>
              </a:lnSpc>
              <a:spcBef>
                <a:spcPts val="600"/>
              </a:spcBef>
              <a:spcAft>
                <a:spcPts val="600"/>
              </a:spcAft>
              <a:buFont typeface="+mj-lt"/>
              <a:buAutoNum type="arabicPeriod"/>
            </a:pPr>
            <a:r>
              <a:rPr lang="en-US" sz="1550" b="1" dirty="0"/>
              <a:t>Complete your renewal form and send it back</a:t>
            </a:r>
            <a:r>
              <a:rPr lang="en-US" sz="1550" dirty="0"/>
              <a:t>– Fill out the form and return it to your state Medicaid or CHIP program right away to help avoid a gap in your Medicaid or CHIP coverage. Provide the information your state is asking for and any documents to support that information. </a:t>
            </a:r>
          </a:p>
          <a:p>
            <a:pPr marL="759460" lvl="1" indent="-285750">
              <a:lnSpc>
                <a:spcPct val="100000"/>
              </a:lnSpc>
              <a:spcBef>
                <a:spcPts val="600"/>
              </a:spcBef>
              <a:spcAft>
                <a:spcPts val="600"/>
              </a:spcAft>
            </a:pPr>
            <a:r>
              <a:rPr lang="en-US" sz="1550" dirty="0">
                <a:latin typeface="Arial" panose="020B0604020202020204" pitchFamily="34" charset="0"/>
                <a:cs typeface="Arial" panose="020B0604020202020204" pitchFamily="34" charset="0"/>
              </a:rPr>
              <a:t>Even if a parent </a:t>
            </a:r>
            <a:r>
              <a:rPr lang="en-US" sz="1550" dirty="0">
                <a:solidFill>
                  <a:srgbClr val="000000"/>
                </a:solidFill>
                <a:latin typeface="Arial" panose="020B0604020202020204" pitchFamily="34" charset="0"/>
                <a:cs typeface="Arial" panose="020B0604020202020204" pitchFamily="34" charset="0"/>
              </a:rPr>
              <a:t>is</a:t>
            </a:r>
            <a:r>
              <a:rPr lang="en-US" sz="1550" dirty="0">
                <a:latin typeface="Arial" panose="020B0604020202020204" pitchFamily="34" charset="0"/>
                <a:cs typeface="Arial" panose="020B0604020202020204" pitchFamily="34" charset="0"/>
              </a:rPr>
              <a:t> no longer </a:t>
            </a:r>
            <a:r>
              <a:rPr lang="en-US" sz="1550" dirty="0">
                <a:solidFill>
                  <a:srgbClr val="000000"/>
                </a:solidFill>
                <a:latin typeface="Arial" panose="020B0604020202020204" pitchFamily="34" charset="0"/>
                <a:cs typeface="Arial" panose="020B0604020202020204" pitchFamily="34" charset="0"/>
              </a:rPr>
              <a:t>eligible </a:t>
            </a:r>
            <a:r>
              <a:rPr lang="en-US" sz="1550" dirty="0">
                <a:latin typeface="Arial" panose="020B0604020202020204" pitchFamily="34" charset="0"/>
                <a:cs typeface="Arial" panose="020B0604020202020204" pitchFamily="34" charset="0"/>
              </a:rPr>
              <a:t>for Medicaid, their child may still be eligible</a:t>
            </a:r>
            <a:r>
              <a:rPr lang="en-US" sz="1550" dirty="0">
                <a:solidFill>
                  <a:srgbClr val="000000"/>
                </a:solidFill>
                <a:latin typeface="Arial" panose="020B0604020202020204" pitchFamily="34" charset="0"/>
                <a:cs typeface="Arial" panose="020B0604020202020204" pitchFamily="34" charset="0"/>
              </a:rPr>
              <a:t> </a:t>
            </a:r>
            <a:r>
              <a:rPr lang="en-US" sz="1550" dirty="0">
                <a:latin typeface="Arial" panose="020B0604020202020204" pitchFamily="34" charset="0"/>
                <a:cs typeface="Arial" panose="020B0604020202020204" pitchFamily="34" charset="0"/>
              </a:rPr>
              <a:t>for Medicaid or CHIP. It is important to </a:t>
            </a:r>
            <a:r>
              <a:rPr lang="en-US" sz="1550" b="1" dirty="0">
                <a:latin typeface="Arial" panose="020B0604020202020204" pitchFamily="34" charset="0"/>
                <a:cs typeface="Arial" panose="020B0604020202020204" pitchFamily="34" charset="0"/>
              </a:rPr>
              <a:t>always</a:t>
            </a:r>
            <a:r>
              <a:rPr lang="en-US" sz="1550" dirty="0">
                <a:latin typeface="Arial" panose="020B0604020202020204" pitchFamily="34" charset="0"/>
                <a:cs typeface="Arial" panose="020B0604020202020204" pitchFamily="34" charset="0"/>
              </a:rPr>
              <a:t> return the renewal form so your state can see if you or anyone in your family qualifies for coverage.</a:t>
            </a:r>
          </a:p>
          <a:p>
            <a:pPr marL="473710" indent="-342900">
              <a:lnSpc>
                <a:spcPct val="100000"/>
              </a:lnSpc>
              <a:spcBef>
                <a:spcPts val="600"/>
              </a:spcBef>
              <a:spcAft>
                <a:spcPts val="600"/>
              </a:spcAft>
              <a:buFont typeface="+mj-lt"/>
              <a:buAutoNum type="arabicPeriod"/>
            </a:pPr>
            <a:r>
              <a:rPr lang="en-US" sz="1550" b="1" dirty="0">
                <a:solidFill>
                  <a:schemeClr val="tx1"/>
                </a:solidFill>
              </a:rPr>
              <a:t>Look out for follow-up </a:t>
            </a:r>
            <a:r>
              <a:rPr lang="en-US" sz="1550" b="1" dirty="0">
                <a:solidFill>
                  <a:srgbClr val="000000"/>
                </a:solidFill>
              </a:rPr>
              <a:t>information</a:t>
            </a:r>
            <a:r>
              <a:rPr lang="en-US" sz="1550" b="1" dirty="0">
                <a:solidFill>
                  <a:schemeClr val="tx1"/>
                </a:solidFill>
              </a:rPr>
              <a:t> from your</a:t>
            </a:r>
            <a:r>
              <a:rPr lang="en-US" sz="1550" b="1" dirty="0"/>
              <a:t> state about your coverage </a:t>
            </a:r>
            <a:r>
              <a:rPr lang="en-US" sz="1550" dirty="0"/>
              <a:t>– State Medicaid and CHIP offices will follow-up with people once they have reviewed a person’s information to share if their coverage has been renewed. States will also let </a:t>
            </a:r>
            <a:r>
              <a:rPr lang="en-US" sz="1550" dirty="0">
                <a:solidFill>
                  <a:srgbClr val="000000"/>
                </a:solidFill>
              </a:rPr>
              <a:t>people </a:t>
            </a:r>
            <a:r>
              <a:rPr lang="en-US" sz="1550" dirty="0"/>
              <a:t>know if they found that a </a:t>
            </a:r>
            <a:r>
              <a:rPr lang="en-US" sz="1550" dirty="0">
                <a:solidFill>
                  <a:srgbClr val="000000"/>
                </a:solidFill>
              </a:rPr>
              <a:t>person </a:t>
            </a:r>
            <a:r>
              <a:rPr lang="en-US" sz="1550" dirty="0"/>
              <a:t>is no longer eligible for Medicaid or CHIP and when their coverage will end.</a:t>
            </a:r>
            <a:endParaRPr lang="en-US" sz="1550" dirty="0">
              <a:solidFill>
                <a:schemeClr val="tx1"/>
              </a:solidFill>
            </a:endParaRPr>
          </a:p>
        </p:txBody>
      </p:sp>
    </p:spTree>
    <p:extLst>
      <p:ext uri="{BB962C8B-B14F-4D97-AF65-F5344CB8AC3E}">
        <p14:creationId xmlns:p14="http://schemas.microsoft.com/office/powerpoint/2010/main" val="155770079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nAMZchispB7Fwns2QhDaMA"/>
</p:tagLst>
</file>

<file path=ppt/theme/theme1.xml><?xml version="1.0" encoding="utf-8"?>
<a:theme xmlns:a="http://schemas.openxmlformats.org/drawingml/2006/main" name="7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MMI blu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8_Custom Design">
  <a:themeElements>
    <a:clrScheme name="CMS Color Scheme">
      <a:dk1>
        <a:sysClr val="windowText" lastClr="000000"/>
      </a:dk1>
      <a:lt1>
        <a:sysClr val="window" lastClr="FFFFFF"/>
      </a:lt1>
      <a:dk2>
        <a:srgbClr val="44546A"/>
      </a:dk2>
      <a:lt2>
        <a:srgbClr val="E7E6E6"/>
      </a:lt2>
      <a:accent1>
        <a:srgbClr val="004986"/>
      </a:accent1>
      <a:accent2>
        <a:srgbClr val="FFD004"/>
      </a:accent2>
      <a:accent3>
        <a:srgbClr val="6891B6"/>
      </a:accent3>
      <a:accent4>
        <a:srgbClr val="9FCBED"/>
      </a:accent4>
      <a:accent5>
        <a:srgbClr val="EBF4FB"/>
      </a:accent5>
      <a:accent6>
        <a:srgbClr val="D0CECE"/>
      </a:accent6>
      <a:hlink>
        <a:srgbClr val="0563C1"/>
      </a:hlink>
      <a:folHlink>
        <a:srgbClr val="0563C1"/>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CMMI blu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C99BFE88DEA9142B2B812AB689A2D2C" ma:contentTypeVersion="10" ma:contentTypeDescription="Create a new document." ma:contentTypeScope="" ma:versionID="2bcec2006f81128709719e9f076d64a8">
  <xsd:schema xmlns:xsd="http://www.w3.org/2001/XMLSchema" xmlns:xs="http://www.w3.org/2001/XMLSchema" xmlns:p="http://schemas.microsoft.com/office/2006/metadata/properties" xmlns:ns2="06fb3a4c-cbd9-4204-bb74-a9edc3ca606b" targetNamespace="http://schemas.microsoft.com/office/2006/metadata/properties" ma:root="true" ma:fieldsID="cde73e93604b97030c2cbfdc8efbdea9" ns2:_="">
    <xsd:import namespace="06fb3a4c-cbd9-4204-bb74-a9edc3ca606b"/>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6fb3a4c-cbd9-4204-bb74-a9edc3ca606b"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B284493-A837-4D63-A32C-DB55BE5740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6fb3a4c-cbd9-4204-bb74-a9edc3ca606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AB00D63-3C8A-492D-99F5-ABAB68B2D9E1}">
  <ds:schemaRefs>
    <ds:schemaRef ds:uri="http://purl.org/dc/terms/"/>
    <ds:schemaRef ds:uri="http://schemas.openxmlformats.org/package/2006/metadata/core-properties"/>
    <ds:schemaRef ds:uri="http://schemas.microsoft.com/office/2006/metadata/properties"/>
    <ds:schemaRef ds:uri="http://schemas.microsoft.com/office/2006/documentManagement/types"/>
    <ds:schemaRef ds:uri="http://purl.org/dc/dcmitype/"/>
    <ds:schemaRef ds:uri="http://www.w3.org/XML/1998/namespace"/>
    <ds:schemaRef ds:uri="http://schemas.microsoft.com/office/infopath/2007/PartnerControls"/>
    <ds:schemaRef ds:uri="06fb3a4c-cbd9-4204-bb74-a9edc3ca606b"/>
    <ds:schemaRef ds:uri="http://purl.org/dc/elements/1.1/"/>
  </ds:schemaRefs>
</ds:datastoreItem>
</file>

<file path=customXml/itemProps3.xml><?xml version="1.0" encoding="utf-8"?>
<ds:datastoreItem xmlns:ds="http://schemas.openxmlformats.org/officeDocument/2006/customXml" ds:itemID="{1FE831BF-C1BB-477A-A13A-2BC9B9C4D33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34620</TotalTime>
  <Words>4920</Words>
  <Application>Microsoft Office PowerPoint</Application>
  <PresentationFormat>On-screen Show (16:9)</PresentationFormat>
  <Paragraphs>248</Paragraphs>
  <Slides>20</Slides>
  <Notes>20</Notes>
  <HiddenSlides>0</HiddenSlides>
  <MMClips>0</MMClips>
  <ScaleCrop>false</ScaleCrop>
  <HeadingPairs>
    <vt:vector size="8" baseType="variant">
      <vt:variant>
        <vt:lpstr>Fonts Used</vt:lpstr>
      </vt:variant>
      <vt:variant>
        <vt:i4>7</vt:i4>
      </vt:variant>
      <vt:variant>
        <vt:lpstr>Theme</vt:lpstr>
      </vt:variant>
      <vt:variant>
        <vt:i4>4</vt:i4>
      </vt:variant>
      <vt:variant>
        <vt:lpstr>Embedded OLE Servers</vt:lpstr>
      </vt:variant>
      <vt:variant>
        <vt:i4>1</vt:i4>
      </vt:variant>
      <vt:variant>
        <vt:lpstr>Slide Titles</vt:lpstr>
      </vt:variant>
      <vt:variant>
        <vt:i4>20</vt:i4>
      </vt:variant>
    </vt:vector>
  </HeadingPairs>
  <TitlesOfParts>
    <vt:vector size="32" baseType="lpstr">
      <vt:lpstr>Arial</vt:lpstr>
      <vt:lpstr>Avenir Medium</vt:lpstr>
      <vt:lpstr>Calibri</vt:lpstr>
      <vt:lpstr>Calibri Light</vt:lpstr>
      <vt:lpstr>Courier New</vt:lpstr>
      <vt:lpstr>System Font Regular</vt:lpstr>
      <vt:lpstr>Times New Roman</vt:lpstr>
      <vt:lpstr>7_Custom Design</vt:lpstr>
      <vt:lpstr>CMMI blue</vt:lpstr>
      <vt:lpstr>8_Custom Design</vt:lpstr>
      <vt:lpstr>1_CMMI blue</vt:lpstr>
      <vt:lpstr>think-cell Slide</vt:lpstr>
      <vt:lpstr>What is Happening With Medicaid and the Children’s Health Insurance Program (CHIP) Right Now?   </vt:lpstr>
      <vt:lpstr>What is Medicaid?</vt:lpstr>
      <vt:lpstr>What is the Children’s Health Insurance Program (CHIP)?</vt:lpstr>
      <vt:lpstr>Why are Medicaid and CHIP Renewals Happening Now?</vt:lpstr>
      <vt:lpstr>What Is Happening Right Now With Medicaid and CHIP?</vt:lpstr>
      <vt:lpstr>How Will This Impact People in My Community?</vt:lpstr>
      <vt:lpstr>What Do People Enrolled in Medicaid and CHIP Have to Do to Renew Their Coverage?</vt:lpstr>
      <vt:lpstr>What Steps Do People Need to Take if They Have Not Gotten Anything From Their State Medicaid or CHIP Program Yet?</vt:lpstr>
      <vt:lpstr>What Steps Do People Need to Take if They Have Received a Renewal Form From Their State?</vt:lpstr>
      <vt:lpstr>What Steps Do People Need to Take if They Have Lost Their Medicaid or CHIP Coverage?</vt:lpstr>
      <vt:lpstr>What Steps Do People Need to Take if They Have Lost Their Medicaid or CHIP Coverage? (Continued)</vt:lpstr>
      <vt:lpstr>What Can I Do to Help People With Medicaid and CHIP in My Community?</vt:lpstr>
      <vt:lpstr>Where Should I Direct People To If They Have Questions?</vt:lpstr>
      <vt:lpstr>Additional Resources</vt:lpstr>
      <vt:lpstr>What Materials Can I Share To Help People in My Community Get Ready to Renew Their Medicaid or CHIP Coverage?</vt:lpstr>
      <vt:lpstr>What Materials Can I Share to Help People in My Community Who Have Lost Medicaid or CHIP Coverage?</vt:lpstr>
      <vt:lpstr>What Information Can I Share With Families and Children in My Community?</vt:lpstr>
      <vt:lpstr>How Can I Use These Materials?</vt:lpstr>
      <vt:lpstr>What Is My Call To Action Now That I Have Completed This Training?</vt:lpstr>
      <vt:lpstr>Additional Resources Available Online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CMS-PPT-Template-Solid-Blue</dc:title>
  <dc:subject/>
  <dc:creator>CMS MultimediaServices</dc:creator>
  <cp:keywords/>
  <dc:description/>
  <cp:lastModifiedBy>Gutzmer, Hailey (CMS/OC)</cp:lastModifiedBy>
  <cp:revision>1791</cp:revision>
  <dcterms:created xsi:type="dcterms:W3CDTF">2017-09-22T15:24:43Z</dcterms:created>
  <dcterms:modified xsi:type="dcterms:W3CDTF">2023-08-10T21:31:22Z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ContentTypeId">
    <vt:lpwstr>0x010100EC99BFE88DEA9142B2B812AB689A2D2C</vt:lpwstr>
  </property>
  <property fmtid="{D5CDD505-2E9C-101B-9397-08002B2CF9AE}" pid="4" name="TaxKeyword">
    <vt:lpwstr/>
  </property>
  <property fmtid="{D5CDD505-2E9C-101B-9397-08002B2CF9AE}" pid="5" name="_dlc_DocIdItemGuid">
    <vt:lpwstr>c1471e05-3078-418c-8aa3-d5066f833f4f</vt:lpwstr>
  </property>
</Properties>
</file>