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2"/>
  </p:normalViewPr>
  <p:slideViewPr>
    <p:cSldViewPr snapToGrid="0">
      <p:cViewPr varScale="1">
        <p:scale>
          <a:sx n="76" d="100"/>
          <a:sy n="76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35DE-C9B9-9289-EACC-DF68B7F47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A20D5-E1DF-3496-D7C8-D90983973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542E-AE41-1DAE-F119-EB380C9E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602B-EAF6-16FC-7B57-015C32C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37B8-85BF-B8A6-5D13-A190DBAA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98FF-71C1-9DB0-1CBD-B1A91DB5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905F3-AA19-AF8D-E385-F8A01B181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072A-B8B4-EA20-61BA-DD04E75F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3875-7820-57CE-4E80-DBE5EA65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F8AD-01AD-F6CB-51AC-6239E62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434DD-7B00-D738-1EC3-C4B83636A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C930-53B9-F045-64E6-22E6E1B2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6428-BF92-4901-9FAE-A03DF86E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9E9B-A637-B7D3-05ED-F8110A48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3828-419B-27A9-54EB-7771CB87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60AE-04DD-D7A3-865B-DE570E26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5377-75F0-D578-89D6-18FBF3BB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3F15-2BB9-F727-152E-45FAE562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BF77-032E-3177-9991-3B625150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0F13-28EE-8839-B7C0-279CEA96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B1A5-D1ED-4D8B-F10E-A493347C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ACE0B-FF51-25B9-5846-68A153BD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BB89-E083-6229-6F2E-1AEDC756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10BF-DA3D-E7CD-CEDD-0939E833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A1C6-7484-C1CA-B55C-F193FD08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781E-AA03-4BE4-F13F-87753E5C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6F8A-E69D-C77A-868E-3E432F62F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06E4-867F-6294-B4A1-9A7E9B40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A5AF4-FA56-BD18-6D36-B64B4D74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1E7FA-F02D-6F8B-19F4-F2A1A222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A6B-672C-F57A-F23F-7EAE47BE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0418-A9E8-E62A-C343-34BD5958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2413F-FBB8-C4AC-257E-BDFED0AA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0F97F-3E6A-100D-A2BC-9CB3254F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91E0D-8DCF-A4D3-B937-A3C0400E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321A2-5F06-5DEB-BEE3-09CC0B34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07F00-2EB6-0E7B-1DBB-719F01D0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33680-952C-E791-C530-EE9D1B0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2021E-9F36-5BA7-E472-4C680615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3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C519-CDE3-C426-D735-076485F6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8780B-6DD4-9921-97A1-272A3529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4F0D1-F54E-9B52-4054-3B116FAC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96836-5820-A615-70E7-4D820F8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E54BC-C558-0FFD-B2C2-1DEED28F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DBD68-4A63-8353-1677-147F5CA5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70B0-91A5-DFEB-94CB-6D059C0A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3CAC-AC2B-FA08-E4FF-FC7BC674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C6D-F1EF-A456-F661-D66D311D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9CE11-F258-A5AA-EBBE-E371D776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8A1B-A821-DBC7-1848-44FCA706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EF61-5861-4B32-34AA-09C4BC4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9D50-FAE1-9AA1-3821-704BF05E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C92E-9355-CD65-F57F-02CE0AB3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6BB1C-FD6D-DB20-83DE-75740618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B58F-DE1E-61EA-BAE2-FCEEA7E2F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7612-6882-5A6A-2D43-38D17F85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C698-AB2E-656D-4EF0-BA3C6BB8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4DA7-C9FD-9BC8-2686-241E981E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75A9D-6636-E9A1-8171-C2F564BC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82ED-536E-05B7-D938-CEC2A2F9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5FF2-1FA3-266C-420D-F872DDA3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8D4A-70E7-07C5-9489-92E5F178A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6EB1-103C-6324-3392-261469FF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ase6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F765-7C1B-2404-95F7-C77DF176D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F764D-4C75-EDA9-1C2C-7E3FD7CBD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Aug 28, 2024 </a:t>
            </a:r>
          </a:p>
        </p:txBody>
      </p:sp>
    </p:spTree>
    <p:extLst>
      <p:ext uri="{BB962C8B-B14F-4D97-AF65-F5344CB8AC3E}">
        <p14:creationId xmlns:p14="http://schemas.microsoft.com/office/powerpoint/2010/main" val="8734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0D6-B9EC-BBC5-B983-9A144FD9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603D-D20B-D05C-33E1-FFD04E9A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new Protocol Name </a:t>
            </a:r>
          </a:p>
          <a:p>
            <a:r>
              <a:rPr lang="en-US" dirty="0"/>
              <a:t>Changes made to Protocol Specification </a:t>
            </a:r>
          </a:p>
          <a:p>
            <a:r>
              <a:rPr lang="en-US" dirty="0"/>
              <a:t>Handling on clients without LLM </a:t>
            </a:r>
          </a:p>
          <a:p>
            <a:r>
              <a:rPr lang="en-US" dirty="0"/>
              <a:t>Security Discussion topic in Document. </a:t>
            </a:r>
          </a:p>
        </p:txBody>
      </p:sp>
    </p:spTree>
    <p:extLst>
      <p:ext uri="{BB962C8B-B14F-4D97-AF65-F5344CB8AC3E}">
        <p14:creationId xmlns:p14="http://schemas.microsoft.com/office/powerpoint/2010/main" val="251084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4DA0-FA85-83BC-E8B4-C5AAE7F1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006F-4C37-F3EB-FF3B-CC3EB292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Natural Language Transport/Transfer Protocol (NLTP)</a:t>
            </a:r>
          </a:p>
          <a:p>
            <a:pPr lvl="1"/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a take on HTTP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Common Natural Language Interaction Protocol (CNLIP)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Universal Interaction Protocol for Intelligent Agents (UIPIA)</a:t>
            </a:r>
          </a:p>
          <a:p>
            <a:r>
              <a:rPr lang="en-US" dirty="0">
                <a:solidFill>
                  <a:srgbClr val="212121"/>
                </a:solidFill>
                <a:latin typeface="Aptos" panose="020B0004020202020204" pitchFamily="34" charset="0"/>
              </a:rPr>
              <a:t>A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Standardized Interaction Protocol for Intelligent Agents (SIPIA)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Universal Application Layer Protocol</a:t>
            </a:r>
            <a:endParaRPr lang="en-US" dirty="0">
              <a:solidFill>
                <a:srgbClr val="21212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0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630-3AF0-F441-1BCF-ADD44B54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Protocol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B07-D20D-9636-5163-11529335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messages are now in two variations </a:t>
            </a:r>
          </a:p>
          <a:p>
            <a:r>
              <a:rPr lang="en-US" dirty="0"/>
              <a:t>Variant 1: </a:t>
            </a:r>
          </a:p>
          <a:p>
            <a:pPr lvl="1"/>
            <a:r>
              <a:rPr lang="en-US" dirty="0"/>
              <a:t>JSON with fields of </a:t>
            </a:r>
            <a:r>
              <a:rPr lang="en-US" dirty="0" err="1"/>
              <a:t>msgtype</a:t>
            </a:r>
            <a:r>
              <a:rPr lang="en-US" dirty="0"/>
              <a:t>, and a list of </a:t>
            </a:r>
            <a:r>
              <a:rPr lang="en-US" dirty="0" err="1"/>
              <a:t>submessages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submessage</a:t>
            </a:r>
            <a:r>
              <a:rPr lang="en-US" dirty="0"/>
              <a:t> has fields of – format, </a:t>
            </a:r>
            <a:r>
              <a:rPr lang="en-US" dirty="0" err="1"/>
              <a:t>subformat</a:t>
            </a:r>
            <a:r>
              <a:rPr lang="en-US" dirty="0"/>
              <a:t> and content </a:t>
            </a:r>
          </a:p>
          <a:p>
            <a:r>
              <a:rPr lang="en-US" dirty="0"/>
              <a:t>Variant 2: </a:t>
            </a:r>
          </a:p>
          <a:p>
            <a:pPr lvl="1"/>
            <a:r>
              <a:rPr lang="en-US" dirty="0"/>
              <a:t>JSON with fields of </a:t>
            </a:r>
            <a:r>
              <a:rPr lang="en-US" dirty="0" err="1"/>
              <a:t>msgtype</a:t>
            </a:r>
            <a:r>
              <a:rPr lang="en-US" dirty="0"/>
              <a:t>, format, </a:t>
            </a:r>
            <a:r>
              <a:rPr lang="en-US" dirty="0" err="1"/>
              <a:t>subformat</a:t>
            </a:r>
            <a:r>
              <a:rPr lang="en-US" dirty="0"/>
              <a:t> and content </a:t>
            </a:r>
          </a:p>
          <a:p>
            <a:pPr marL="0" indent="0">
              <a:buNone/>
            </a:pPr>
            <a:r>
              <a:rPr lang="en-US" dirty="0"/>
              <a:t>Rationale: </a:t>
            </a:r>
          </a:p>
          <a:p>
            <a:r>
              <a:rPr lang="en-US" dirty="0"/>
              <a:t>Variant 2 will be more common and more efficient/easy to process</a:t>
            </a:r>
          </a:p>
          <a:p>
            <a:r>
              <a:rPr lang="en-US" dirty="0"/>
              <a:t>Variant 1 will provide the ability to mix different types of formats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Discussion Items:</a:t>
            </a:r>
          </a:p>
          <a:p>
            <a:r>
              <a:rPr lang="en-US" dirty="0">
                <a:solidFill>
                  <a:srgbClr val="FF0000"/>
                </a:solidFill>
              </a:rPr>
              <a:t>Do we need the </a:t>
            </a:r>
            <a:r>
              <a:rPr lang="en-US" dirty="0" err="1">
                <a:solidFill>
                  <a:srgbClr val="FF0000"/>
                </a:solidFill>
              </a:rPr>
              <a:t>msgtype</a:t>
            </a:r>
            <a:r>
              <a:rPr lang="en-US" dirty="0">
                <a:solidFill>
                  <a:srgbClr val="FF0000"/>
                </a:solidFill>
              </a:rPr>
              <a:t> field?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0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324-29A3-A64C-3E7B-57D58788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Protocol Changes: </a:t>
            </a:r>
            <a:r>
              <a:rPr lang="en-US" dirty="0" err="1"/>
              <a:t>subformat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8B13-287A-99AD-9CFE-16ED2EE7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Recommend we reduce types of format and </a:t>
            </a:r>
            <a:r>
              <a:rPr lang="en-US" dirty="0" err="1"/>
              <a:t>subformats</a:t>
            </a:r>
            <a:r>
              <a:rPr lang="en-US" dirty="0"/>
              <a:t> to minimum</a:t>
            </a:r>
          </a:p>
          <a:p>
            <a:r>
              <a:rPr lang="en-US" dirty="0"/>
              <a:t>Formats: </a:t>
            </a:r>
          </a:p>
          <a:p>
            <a:pPr lvl="1"/>
            <a:r>
              <a:rPr lang="en-US" dirty="0"/>
              <a:t>Text (</a:t>
            </a:r>
            <a:r>
              <a:rPr lang="en-US" dirty="0" err="1"/>
              <a:t>subformat</a:t>
            </a:r>
            <a:r>
              <a:rPr lang="en-US" dirty="0"/>
              <a:t> specifies language) </a:t>
            </a:r>
          </a:p>
          <a:p>
            <a:pPr lvl="1"/>
            <a:r>
              <a:rPr lang="en-US" dirty="0"/>
              <a:t>Structured (</a:t>
            </a:r>
            <a:r>
              <a:rPr lang="en-US" dirty="0" err="1"/>
              <a:t>subformat</a:t>
            </a:r>
            <a:r>
              <a:rPr lang="en-US" dirty="0"/>
              <a:t> says </a:t>
            </a:r>
            <a:r>
              <a:rPr lang="en-US" dirty="0" err="1"/>
              <a:t>json</a:t>
            </a:r>
            <a:r>
              <a:rPr lang="en-US" dirty="0"/>
              <a:t>, xml, html etc.) </a:t>
            </a:r>
          </a:p>
          <a:p>
            <a:pPr lvl="1"/>
            <a:r>
              <a:rPr lang="en-US" dirty="0"/>
              <a:t>Binary (</a:t>
            </a:r>
            <a:r>
              <a:rPr lang="en-US" dirty="0" err="1"/>
              <a:t>subformat</a:t>
            </a:r>
            <a:r>
              <a:rPr lang="en-US" dirty="0"/>
              <a:t> says image, audio, video, generic or reference) </a:t>
            </a:r>
          </a:p>
          <a:p>
            <a:pPr lvl="2"/>
            <a:r>
              <a:rPr lang="en-US" dirty="0"/>
              <a:t>For binary content must be </a:t>
            </a:r>
            <a:r>
              <a:rPr lang="en-US" dirty="0" err="1"/>
              <a:t>json</a:t>
            </a:r>
            <a:r>
              <a:rPr lang="en-US" dirty="0"/>
              <a:t> with two fields – </a:t>
            </a:r>
            <a:r>
              <a:rPr lang="en-US" dirty="0" err="1"/>
              <a:t>content_type</a:t>
            </a:r>
            <a:r>
              <a:rPr lang="en-US" dirty="0"/>
              <a:t> and </a:t>
            </a:r>
            <a:r>
              <a:rPr lang="en-US" dirty="0" err="1"/>
              <a:t>content_encoding</a:t>
            </a:r>
            <a:endParaRPr lang="en-US" dirty="0"/>
          </a:p>
          <a:p>
            <a:pPr lvl="1"/>
            <a:r>
              <a:rPr lang="en-US" dirty="0"/>
              <a:t>Location: (</a:t>
            </a:r>
            <a:r>
              <a:rPr lang="en-US" dirty="0" err="1"/>
              <a:t>subformat</a:t>
            </a:r>
            <a:r>
              <a:rPr lang="en-US" dirty="0"/>
              <a:t> says text or GPS)</a:t>
            </a:r>
          </a:p>
          <a:p>
            <a:pPr lvl="2"/>
            <a:r>
              <a:rPr lang="en-US" dirty="0"/>
              <a:t>Content is description of location when text or </a:t>
            </a:r>
            <a:r>
              <a:rPr lang="en-US" dirty="0" err="1"/>
              <a:t>lat</a:t>
            </a:r>
            <a:r>
              <a:rPr lang="en-US" dirty="0"/>
              <a:t>/long when GPS </a:t>
            </a:r>
          </a:p>
          <a:p>
            <a:pPr lvl="1"/>
            <a:r>
              <a:rPr lang="en-US" dirty="0"/>
              <a:t>Generic: </a:t>
            </a:r>
            <a:r>
              <a:rPr lang="en-US" dirty="0" err="1"/>
              <a:t>subformat</a:t>
            </a:r>
            <a:r>
              <a:rPr lang="en-US" dirty="0"/>
              <a:t> and content can be anything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Discussion Items:</a:t>
            </a:r>
          </a:p>
          <a:p>
            <a:r>
              <a:rPr lang="en-US" dirty="0">
                <a:solidFill>
                  <a:srgbClr val="FF0000"/>
                </a:solidFill>
              </a:rPr>
              <a:t>Do we need the Generic </a:t>
            </a:r>
            <a:r>
              <a:rPr lang="en-US" dirty="0" err="1">
                <a:solidFill>
                  <a:srgbClr val="FF0000"/>
                </a:solidFill>
              </a:rPr>
              <a:t>subformat</a:t>
            </a:r>
            <a:r>
              <a:rPr lang="en-US" dirty="0">
                <a:solidFill>
                  <a:srgbClr val="FF0000"/>
                </a:solidFill>
              </a:rPr>
              <a:t>?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64E8-B371-9D52-CAD7-80443D12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Protocol Changes : Handling large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062B-EADD-81CC-80E6-272254BE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transfer of binary requires text encoding – selecting Base64 encoding </a:t>
            </a:r>
          </a:p>
          <a:p>
            <a:pPr lvl="1"/>
            <a:r>
              <a:rPr lang="en-US" dirty="0"/>
              <a:t>Introduces 33% or more overhead (</a:t>
            </a:r>
            <a:r>
              <a:rPr lang="en-US" dirty="0">
                <a:hlinkClick r:id="rId2"/>
              </a:rPr>
              <a:t>https://en.wikipedia.org/wiki/Base64</a:t>
            </a:r>
            <a:r>
              <a:rPr lang="en-US" dirty="0"/>
              <a:t>)</a:t>
            </a:r>
          </a:p>
          <a:p>
            <a:r>
              <a:rPr lang="en-US" dirty="0"/>
              <a:t>For transfer of large content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subformat</a:t>
            </a:r>
            <a:r>
              <a:rPr lang="en-US" dirty="0"/>
              <a:t> of reference with format of binary </a:t>
            </a:r>
          </a:p>
          <a:p>
            <a:pPr lvl="1"/>
            <a:r>
              <a:rPr lang="en-US" dirty="0"/>
              <a:t>Content can specify underlying protocol and a name </a:t>
            </a:r>
          </a:p>
          <a:p>
            <a:r>
              <a:rPr lang="en-US" dirty="0"/>
              <a:t>Reference message may be initiated in the following manner</a:t>
            </a:r>
          </a:p>
          <a:p>
            <a:pPr lvl="1"/>
            <a:r>
              <a:rPr lang="en-US" dirty="0"/>
              <a:t>From client to server and server provides the underlying protocol  </a:t>
            </a:r>
          </a:p>
          <a:p>
            <a:pPr lvl="1"/>
            <a:r>
              <a:rPr lang="en-US" dirty="0"/>
              <a:t>From server to client (without using a response to a reference msg from client)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3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1839-6F0E-9697-C355-0DAC774A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Protocol Changes: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677C-EAE1-C185-913F-13755E72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transfer is initiated first by the client</a:t>
            </a:r>
          </a:p>
          <a:p>
            <a:pPr lvl="1"/>
            <a:r>
              <a:rPr lang="en-US" dirty="0"/>
              <a:t>Content is a </a:t>
            </a:r>
            <a:r>
              <a:rPr lang="en-US" dirty="0" err="1"/>
              <a:t>json</a:t>
            </a:r>
            <a:r>
              <a:rPr lang="en-US" dirty="0"/>
              <a:t> with two fields – protocol and name </a:t>
            </a:r>
          </a:p>
          <a:p>
            <a:pPr lvl="1"/>
            <a:r>
              <a:rPr lang="en-US" dirty="0"/>
              <a:t>Protocol is the set of protocols client can support </a:t>
            </a:r>
          </a:p>
          <a:p>
            <a:pPr lvl="1"/>
            <a:r>
              <a:rPr lang="en-US" dirty="0"/>
              <a:t>name is the preferred name that the client wants to use </a:t>
            </a:r>
          </a:p>
          <a:p>
            <a:r>
              <a:rPr lang="en-US" dirty="0"/>
              <a:t>When Server responds, it responses with a reference message with same format field</a:t>
            </a:r>
          </a:p>
          <a:p>
            <a:pPr lvl="1"/>
            <a:r>
              <a:rPr lang="en-US" dirty="0"/>
              <a:t>Content includes </a:t>
            </a:r>
            <a:r>
              <a:rPr lang="en-US" dirty="0" err="1"/>
              <a:t>url</a:t>
            </a:r>
            <a:r>
              <a:rPr lang="en-US" dirty="0"/>
              <a:t> (conformant with a protocol supported by client), name (specified by client), and </a:t>
            </a:r>
            <a:r>
              <a:rPr lang="en-US" dirty="0" err="1"/>
              <a:t>server_arg_name</a:t>
            </a:r>
            <a:r>
              <a:rPr lang="en-US" dirty="0"/>
              <a:t> (name of parameter chosen by server) </a:t>
            </a:r>
          </a:p>
          <a:p>
            <a:r>
              <a:rPr lang="en-US" dirty="0"/>
              <a:t>When Server is sending a message on its own – there is no name field in the content. </a:t>
            </a:r>
          </a:p>
        </p:txBody>
      </p:sp>
    </p:spTree>
    <p:extLst>
      <p:ext uri="{BB962C8B-B14F-4D97-AF65-F5344CB8AC3E}">
        <p14:creationId xmlns:p14="http://schemas.microsoft.com/office/powerpoint/2010/main" val="361297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DB9-CF85-EC7A-8EEE-11BC1C89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Clients without LLM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161F-6BFD-BBBC-99F6-82EE9BCC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4"/>
            <a:ext cx="10515600" cy="5469466"/>
          </a:xfrm>
        </p:spPr>
        <p:txBody>
          <a:bodyPr>
            <a:normAutofit/>
          </a:bodyPr>
          <a:lstStyle/>
          <a:p>
            <a:r>
              <a:rPr lang="en-US" dirty="0"/>
              <a:t>We always assume that Server has a LLM to process requests</a:t>
            </a:r>
          </a:p>
          <a:p>
            <a:r>
              <a:rPr lang="en-US" dirty="0"/>
              <a:t>We can envision three modes </a:t>
            </a:r>
          </a:p>
          <a:p>
            <a:pPr lvl="1"/>
            <a:r>
              <a:rPr lang="en-US" dirty="0"/>
              <a:t>Client has LLM – not a problem scenario </a:t>
            </a:r>
          </a:p>
          <a:p>
            <a:pPr lvl="1"/>
            <a:r>
              <a:rPr lang="en-US" dirty="0"/>
              <a:t>Client does not have LLM, Client has a human user </a:t>
            </a:r>
          </a:p>
          <a:p>
            <a:pPr lvl="1"/>
            <a:r>
              <a:rPr lang="en-US" dirty="0"/>
              <a:t>Client does not have LLM, Client is a machine </a:t>
            </a:r>
          </a:p>
          <a:p>
            <a:r>
              <a:rPr lang="en-US" dirty="0"/>
              <a:t>Proposal to Discuss  </a:t>
            </a:r>
          </a:p>
          <a:p>
            <a:pPr lvl="1"/>
            <a:r>
              <a:rPr lang="en-US" dirty="0"/>
              <a:t>If client does not have LLM, and is a human user – client can display content to the human and human can respond back (we are defaulting to a chatbot interface). For more visual rendering, server can send structured html content. </a:t>
            </a:r>
          </a:p>
          <a:p>
            <a:pPr lvl="1"/>
            <a:r>
              <a:rPr lang="en-US" dirty="0"/>
              <a:t>If client does not have LLM and is a machine – server defaults to providing structured content with html in its responses. Client would use its configured/programmed logic or rules to react to server html.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3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607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Discussion Items</vt:lpstr>
      <vt:lpstr>Topics</vt:lpstr>
      <vt:lpstr>Proposals </vt:lpstr>
      <vt:lpstr>New Protocol Changes</vt:lpstr>
      <vt:lpstr>New Protocol Changes: subformat type</vt:lpstr>
      <vt:lpstr>New Protocol Changes : Handling large Binary</vt:lpstr>
      <vt:lpstr>New Protocol Changes: Reference </vt:lpstr>
      <vt:lpstr>Handling Clients without LLM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Verma</dc:creator>
  <cp:lastModifiedBy>Dinesh Verma</cp:lastModifiedBy>
  <cp:revision>3</cp:revision>
  <dcterms:created xsi:type="dcterms:W3CDTF">2024-08-28T11:11:12Z</dcterms:created>
  <dcterms:modified xsi:type="dcterms:W3CDTF">2024-08-28T13:03:29Z</dcterms:modified>
</cp:coreProperties>
</file>