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313" r:id="rId3"/>
    <p:sldId id="257" r:id="rId4"/>
    <p:sldId id="317" r:id="rId5"/>
    <p:sldId id="318" r:id="rId6"/>
    <p:sldId id="320" r:id="rId7"/>
    <p:sldId id="321" r:id="rId8"/>
    <p:sldId id="322" r:id="rId9"/>
    <p:sldId id="323" r:id="rId10"/>
    <p:sldId id="315" r:id="rId11"/>
    <p:sldId id="314" r:id="rId12"/>
    <p:sldId id="324" r:id="rId13"/>
    <p:sldId id="290" r:id="rId14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6"/>
      <p:bold r:id="rId17"/>
    </p:embeddedFont>
    <p:embeddedFont>
      <p:font typeface="Crimson Text" panose="020B0600000101010101" charset="0"/>
      <p:regular r:id="rId18"/>
      <p:bold r:id="rId19"/>
      <p:italic r:id="rId20"/>
      <p:boldItalic r:id="rId21"/>
    </p:embeddedFont>
    <p:embeddedFont>
      <p:font typeface="Lato" panose="020B060402020202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Vidaloka" panose="020B0600000101010101" charset="0"/>
      <p:regular r:id="rId34"/>
    </p:embeddedFont>
    <p:embeddedFont>
      <p:font typeface="휴먼옛체" panose="02030504000101010101" pitchFamily="18" charset="-127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94CD9C-A90C-494B-9A9C-668A77A4D2E6}">
  <a:tblStyle styleId="{DB94CD9C-A90C-494B-9A9C-668A77A4D2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756" y="132"/>
      </p:cViewPr>
      <p:guideLst>
        <p:guide orient="horz" pos="622"/>
        <p:guide pos="2880"/>
        <p:guide pos="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01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8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027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70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21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21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3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3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57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53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76" r:id="rId6"/>
    <p:sldLayoutId id="2147483677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010394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/>
              <a:t>기업 솔루션 프로젝트</a:t>
            </a:r>
            <a:br>
              <a:rPr lang="en-US" altLang="ko-KR" sz="5000" b="1" dirty="0"/>
            </a:br>
            <a:r>
              <a:rPr lang="en-US" altLang="ko-KR" sz="5000" b="1" dirty="0"/>
              <a:t>Task Board</a:t>
            </a:r>
            <a:endParaRPr sz="5000" b="1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Barcode  :  </a:t>
            </a:r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한지원</a:t>
            </a:r>
            <a:r>
              <a:rPr lang="en-US" altLang="ko-KR" spc="-150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김민서</a:t>
            </a:r>
            <a:r>
              <a:rPr lang="en-US" altLang="ko-KR" spc="-150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김태호</a:t>
            </a:r>
            <a:r>
              <a:rPr lang="en-US" altLang="ko-KR" spc="-150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전혜진</a:t>
            </a:r>
            <a:endParaRPr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EC7E5C-5108-40F8-9126-2A7E8674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Google Shape;84;gac7f400217_0_18">
            <a:extLst>
              <a:ext uri="{FF2B5EF4-FFF2-40B4-BE49-F238E27FC236}">
                <a16:creationId xmlns:a16="http://schemas.microsoft.com/office/drawing/2014/main" id="{AA0E4A9A-E874-4873-B1C2-2702972C6FBA}"/>
              </a:ext>
            </a:extLst>
          </p:cNvPr>
          <p:cNvSpPr txBox="1">
            <a:spLocks/>
          </p:cNvSpPr>
          <p:nvPr/>
        </p:nvSpPr>
        <p:spPr>
          <a:xfrm>
            <a:off x="231300" y="216774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en-US" altLang="ko-KR" sz="2400" b="1" dirty="0">
                <a:latin typeface="Malgun Gothic"/>
                <a:ea typeface="Malgun Gothic"/>
                <a:sym typeface="Malgun Gothic"/>
              </a:rPr>
              <a:t>5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2400" b="1" dirty="0" err="1"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8EE91C3-2C66-4BD6-A9AD-324914F8D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47022"/>
              </p:ext>
            </p:extLst>
          </p:nvPr>
        </p:nvGraphicFramePr>
        <p:xfrm>
          <a:off x="431800" y="1644650"/>
          <a:ext cx="3970383" cy="2611120"/>
        </p:xfrm>
        <a:graphic>
          <a:graphicData uri="http://schemas.openxmlformats.org/drawingml/2006/table">
            <a:tbl>
              <a:tblPr firstRow="1" bandRow="1">
                <a:tableStyleId>{DB94CD9C-A90C-494B-9A9C-668A77A4D2E6}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137409433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691926316"/>
                    </a:ext>
                  </a:extLst>
                </a:gridCol>
                <a:gridCol w="966289">
                  <a:extLst>
                    <a:ext uri="{9D8B030D-6E8A-4147-A177-3AD203B41FA5}">
                      <a16:colId xmlns:a16="http://schemas.microsoft.com/office/drawing/2014/main" val="173293752"/>
                    </a:ext>
                  </a:extLst>
                </a:gridCol>
                <a:gridCol w="933994">
                  <a:extLst>
                    <a:ext uri="{9D8B030D-6E8A-4147-A177-3AD203B41FA5}">
                      <a16:colId xmlns:a16="http://schemas.microsoft.com/office/drawing/2014/main" val="306843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 구분</a:t>
                      </a:r>
                      <a:r>
                        <a:rPr lang="en-US" altLang="ko-KR" dirty="0"/>
                        <a:t>(PK, FK)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7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30781"/>
                  </a:ext>
                </a:extLst>
              </a:tr>
              <a:tr h="260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81679"/>
                  </a:ext>
                </a:extLst>
              </a:tr>
              <a:tr h="221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3757"/>
                  </a:ext>
                </a:extLst>
              </a:tr>
            </a:tbl>
          </a:graphicData>
        </a:graphic>
      </p:graphicFrame>
      <p:sp>
        <p:nvSpPr>
          <p:cNvPr id="12" name="Google Shape;86;gac7f400217_0_18">
            <a:extLst>
              <a:ext uri="{FF2B5EF4-FFF2-40B4-BE49-F238E27FC236}">
                <a16:creationId xmlns:a16="http://schemas.microsoft.com/office/drawing/2014/main" id="{825C1B5A-E3BE-47C3-957C-ECB945CEAE02}"/>
              </a:ext>
            </a:extLst>
          </p:cNvPr>
          <p:cNvSpPr txBox="1">
            <a:spLocks/>
          </p:cNvSpPr>
          <p:nvPr/>
        </p:nvSpPr>
        <p:spPr>
          <a:xfrm>
            <a:off x="373021" y="1232914"/>
            <a:ext cx="3338534" cy="39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UserInfo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27516925-4A95-4C9F-921B-2BEA2F11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14458"/>
              </p:ext>
            </p:extLst>
          </p:nvPr>
        </p:nvGraphicFramePr>
        <p:xfrm>
          <a:off x="4703175" y="1675601"/>
          <a:ext cx="4009024" cy="2372360"/>
        </p:xfrm>
        <a:graphic>
          <a:graphicData uri="http://schemas.openxmlformats.org/drawingml/2006/table">
            <a:tbl>
              <a:tblPr firstRow="1" bandRow="1">
                <a:tableStyleId>{DB94CD9C-A90C-494B-9A9C-668A77A4D2E6}</a:tableStyleId>
              </a:tblPr>
              <a:tblGrid>
                <a:gridCol w="1002256">
                  <a:extLst>
                    <a:ext uri="{9D8B030D-6E8A-4147-A177-3AD203B41FA5}">
                      <a16:colId xmlns:a16="http://schemas.microsoft.com/office/drawing/2014/main" val="1374094336"/>
                    </a:ext>
                  </a:extLst>
                </a:gridCol>
                <a:gridCol w="1048066">
                  <a:extLst>
                    <a:ext uri="{9D8B030D-6E8A-4147-A177-3AD203B41FA5}">
                      <a16:colId xmlns:a16="http://schemas.microsoft.com/office/drawing/2014/main" val="269192631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293752"/>
                    </a:ext>
                  </a:extLst>
                </a:gridCol>
                <a:gridCol w="952862">
                  <a:extLst>
                    <a:ext uri="{9D8B030D-6E8A-4147-A177-3AD203B41FA5}">
                      <a16:colId xmlns:a16="http://schemas.microsoft.com/office/drawing/2014/main" val="306843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 구분</a:t>
                      </a:r>
                      <a:r>
                        <a:rPr lang="en-US" altLang="ko-KR" dirty="0"/>
                        <a:t>(PK, FK)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Varchar(10)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PK, 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7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Endline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0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4220"/>
                  </a:ext>
                </a:extLst>
              </a:tr>
            </a:tbl>
          </a:graphicData>
        </a:graphic>
      </p:graphicFrame>
      <p:sp>
        <p:nvSpPr>
          <p:cNvPr id="14" name="Google Shape;86;gac7f400217_0_18">
            <a:extLst>
              <a:ext uri="{FF2B5EF4-FFF2-40B4-BE49-F238E27FC236}">
                <a16:creationId xmlns:a16="http://schemas.microsoft.com/office/drawing/2014/main" id="{4BFC4E07-609C-4BE6-A8F3-227684CA8C8B}"/>
              </a:ext>
            </a:extLst>
          </p:cNvPr>
          <p:cNvSpPr txBox="1">
            <a:spLocks/>
          </p:cNvSpPr>
          <p:nvPr/>
        </p:nvSpPr>
        <p:spPr>
          <a:xfrm>
            <a:off x="4624803" y="1263865"/>
            <a:ext cx="3338534" cy="39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Job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9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EC7E5C-5108-40F8-9126-2A7E8674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Google Shape;84;gac7f400217_0_18">
            <a:extLst>
              <a:ext uri="{FF2B5EF4-FFF2-40B4-BE49-F238E27FC236}">
                <a16:creationId xmlns:a16="http://schemas.microsoft.com/office/drawing/2014/main" id="{AA0E4A9A-E874-4873-B1C2-2702972C6FBA}"/>
              </a:ext>
            </a:extLst>
          </p:cNvPr>
          <p:cNvSpPr txBox="1">
            <a:spLocks/>
          </p:cNvSpPr>
          <p:nvPr/>
        </p:nvSpPr>
        <p:spPr>
          <a:xfrm>
            <a:off x="231300" y="216774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en-US" altLang="ko-KR" sz="2400" b="1" dirty="0">
                <a:latin typeface="Malgun Gothic"/>
                <a:ea typeface="Malgun Gothic"/>
                <a:sym typeface="Malgun Gothic"/>
              </a:rPr>
              <a:t>5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2400" b="1" dirty="0" err="1"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8EE91C3-2C66-4BD6-A9AD-324914F8D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73208"/>
              </p:ext>
            </p:extLst>
          </p:nvPr>
        </p:nvGraphicFramePr>
        <p:xfrm>
          <a:off x="431800" y="1644650"/>
          <a:ext cx="4140200" cy="1971040"/>
        </p:xfrm>
        <a:graphic>
          <a:graphicData uri="http://schemas.openxmlformats.org/drawingml/2006/table">
            <a:tbl>
              <a:tblPr firstRow="1" bandRow="1">
                <a:tableStyleId>{DB94CD9C-A90C-494B-9A9C-668A77A4D2E6}</a:tableStyleId>
              </a:tblPr>
              <a:tblGrid>
                <a:gridCol w="1329267">
                  <a:extLst>
                    <a:ext uri="{9D8B030D-6E8A-4147-A177-3AD203B41FA5}">
                      <a16:colId xmlns:a16="http://schemas.microsoft.com/office/drawing/2014/main" val="1374094336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691926316"/>
                    </a:ext>
                  </a:extLst>
                </a:gridCol>
                <a:gridCol w="907626">
                  <a:extLst>
                    <a:ext uri="{9D8B030D-6E8A-4147-A177-3AD203B41FA5}">
                      <a16:colId xmlns:a16="http://schemas.microsoft.com/office/drawing/2014/main" val="173293752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306843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/>
                        <a:t>컬럼명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컬럼타입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/>
                        <a:t>키 구분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en-US" altLang="ko-KR" sz="1300" dirty="0"/>
                        <a:t>(PK, FK)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PK, FK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N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Who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Y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7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Contact_phone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PK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N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Contact_note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Varchar(200)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Y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30781"/>
                  </a:ext>
                </a:extLst>
              </a:tr>
            </a:tbl>
          </a:graphicData>
        </a:graphic>
      </p:graphicFrame>
      <p:sp>
        <p:nvSpPr>
          <p:cNvPr id="12" name="Google Shape;86;gac7f400217_0_18">
            <a:extLst>
              <a:ext uri="{FF2B5EF4-FFF2-40B4-BE49-F238E27FC236}">
                <a16:creationId xmlns:a16="http://schemas.microsoft.com/office/drawing/2014/main" id="{825C1B5A-E3BE-47C3-957C-ECB945CEAE02}"/>
              </a:ext>
            </a:extLst>
          </p:cNvPr>
          <p:cNvSpPr txBox="1">
            <a:spLocks/>
          </p:cNvSpPr>
          <p:nvPr/>
        </p:nvSpPr>
        <p:spPr>
          <a:xfrm>
            <a:off x="346897" y="1245976"/>
            <a:ext cx="3338534" cy="39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Contact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27516925-4A95-4C9F-921B-2BEA2F11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65902"/>
              </p:ext>
            </p:extLst>
          </p:nvPr>
        </p:nvGraphicFramePr>
        <p:xfrm>
          <a:off x="4793641" y="1640463"/>
          <a:ext cx="3953145" cy="1778000"/>
        </p:xfrm>
        <a:graphic>
          <a:graphicData uri="http://schemas.openxmlformats.org/drawingml/2006/table">
            <a:tbl>
              <a:tblPr firstRow="1" bandRow="1">
                <a:tableStyleId>{DB94CD9C-A90C-494B-9A9C-668A77A4D2E6}</a:tableStyleId>
              </a:tblPr>
              <a:tblGrid>
                <a:gridCol w="1031426">
                  <a:extLst>
                    <a:ext uri="{9D8B030D-6E8A-4147-A177-3AD203B41FA5}">
                      <a16:colId xmlns:a16="http://schemas.microsoft.com/office/drawing/2014/main" val="1374094336"/>
                    </a:ext>
                  </a:extLst>
                </a:gridCol>
                <a:gridCol w="1164456">
                  <a:extLst>
                    <a:ext uri="{9D8B030D-6E8A-4147-A177-3AD203B41FA5}">
                      <a16:colId xmlns:a16="http://schemas.microsoft.com/office/drawing/2014/main" val="2691926316"/>
                    </a:ext>
                  </a:extLst>
                </a:gridCol>
                <a:gridCol w="962370">
                  <a:extLst>
                    <a:ext uri="{9D8B030D-6E8A-4147-A177-3AD203B41FA5}">
                      <a16:colId xmlns:a16="http://schemas.microsoft.com/office/drawing/2014/main" val="173293752"/>
                    </a:ext>
                  </a:extLst>
                </a:gridCol>
                <a:gridCol w="794893">
                  <a:extLst>
                    <a:ext uri="{9D8B030D-6E8A-4147-A177-3AD203B41FA5}">
                      <a16:colId xmlns:a16="http://schemas.microsoft.com/office/drawing/2014/main" val="306843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 구분</a:t>
                      </a:r>
                      <a:r>
                        <a:rPr lang="en-US" altLang="ko-KR" dirty="0"/>
                        <a:t>(PK, FK)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Varchar(20)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PK, 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Varchar(300)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7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Register_date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46071"/>
                  </a:ext>
                </a:extLst>
              </a:tr>
            </a:tbl>
          </a:graphicData>
        </a:graphic>
      </p:graphicFrame>
      <p:sp>
        <p:nvSpPr>
          <p:cNvPr id="14" name="Google Shape;86;gac7f400217_0_18">
            <a:extLst>
              <a:ext uri="{FF2B5EF4-FFF2-40B4-BE49-F238E27FC236}">
                <a16:creationId xmlns:a16="http://schemas.microsoft.com/office/drawing/2014/main" id="{4BFC4E07-609C-4BE6-A8F3-227684CA8C8B}"/>
              </a:ext>
            </a:extLst>
          </p:cNvPr>
          <p:cNvSpPr txBox="1">
            <a:spLocks/>
          </p:cNvSpPr>
          <p:nvPr/>
        </p:nvSpPr>
        <p:spPr>
          <a:xfrm>
            <a:off x="4702207" y="1241789"/>
            <a:ext cx="3338534" cy="39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Note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0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344966" y="2543963"/>
            <a:ext cx="4454067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프로젝트 시연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업무 일정 관리 프로젝트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49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0"/>
          <p:cNvSpPr txBox="1">
            <a:spLocks noGrp="1"/>
          </p:cNvSpPr>
          <p:nvPr>
            <p:ph type="title"/>
          </p:nvPr>
        </p:nvSpPr>
        <p:spPr>
          <a:xfrm>
            <a:off x="2832900" y="1898717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832" name="Google Shape;832;p70"/>
          <p:cNvSpPr txBox="1">
            <a:spLocks noGrp="1"/>
          </p:cNvSpPr>
          <p:nvPr>
            <p:ph type="subTitle" idx="4294967295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1F571-02CD-4A2C-B10E-0F94C1DC6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gac7f400217_4_0">
            <a:extLst>
              <a:ext uri="{FF2B5EF4-FFF2-40B4-BE49-F238E27FC236}">
                <a16:creationId xmlns:a16="http://schemas.microsoft.com/office/drawing/2014/main" id="{5BC70EC8-FD77-4FE4-A72A-5B6AEE056BE6}"/>
              </a:ext>
            </a:extLst>
          </p:cNvPr>
          <p:cNvSpPr txBox="1">
            <a:spLocks/>
          </p:cNvSpPr>
          <p:nvPr/>
        </p:nvSpPr>
        <p:spPr>
          <a:xfrm>
            <a:off x="559950" y="0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>
              <a:lnSpc>
                <a:spcPct val="90000"/>
              </a:lnSpc>
              <a:buSzPts val="6000"/>
              <a:buFont typeface="Malgun Gothic"/>
              <a:buNone/>
            </a:pPr>
            <a:r>
              <a:rPr lang="ko-KR" altLang="en-US" sz="3200" b="1" dirty="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</a:p>
        </p:txBody>
      </p:sp>
      <p:sp>
        <p:nvSpPr>
          <p:cNvPr id="5" name="Google Shape;61;gac7f400217_4_0">
            <a:extLst>
              <a:ext uri="{FF2B5EF4-FFF2-40B4-BE49-F238E27FC236}">
                <a16:creationId xmlns:a16="http://schemas.microsoft.com/office/drawing/2014/main" id="{E0185406-9A92-43E0-B812-9F708A85B002}"/>
              </a:ext>
            </a:extLst>
          </p:cNvPr>
          <p:cNvSpPr txBox="1">
            <a:spLocks/>
          </p:cNvSpPr>
          <p:nvPr/>
        </p:nvSpPr>
        <p:spPr>
          <a:xfrm>
            <a:off x="383909" y="792468"/>
            <a:ext cx="9762598" cy="527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>
              <a:lnSpc>
                <a:spcPct val="160000"/>
              </a:lnSpc>
              <a:buSzPts val="6000"/>
            </a:pP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I. 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b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개요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--------------------------------------------------------------------------3</a:t>
            </a:r>
            <a:b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개발 기간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-------------------------------------------------------------------------------3</a:t>
            </a:r>
            <a:b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II.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개발 환경</a:t>
            </a:r>
            <a:b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개발 환경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-------------------------------------------------------------------------------4</a:t>
            </a:r>
            <a:b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III. 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분석 및 설계</a:t>
            </a:r>
            <a:b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화면 및 기능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----------------------------------------------------------------------------5</a:t>
            </a:r>
            <a:b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 5. </a:t>
            </a:r>
            <a:r>
              <a:rPr lang="en-US" alt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(Table) ----------------------------------------------------------------------10</a:t>
            </a:r>
            <a:b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프로젝트 시현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--------------------------------------------------------------------------12</a:t>
            </a:r>
            <a:endParaRPr lang="ko-KR" altLang="en-US"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D57261-248F-4535-ABC4-2D923FF94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4765F60-3018-4D5A-855C-2B0AB678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31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EC7E5C-5108-40F8-9126-2A7E8674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62964-571B-48BC-BB15-0F07F99C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Google Shape;84;gac7f400217_0_18">
            <a:extLst>
              <a:ext uri="{FF2B5EF4-FFF2-40B4-BE49-F238E27FC236}">
                <a16:creationId xmlns:a16="http://schemas.microsoft.com/office/drawing/2014/main" id="{AA0E4A9A-E874-4873-B1C2-2702972C6FBA}"/>
              </a:ext>
            </a:extLst>
          </p:cNvPr>
          <p:cNvSpPr txBox="1">
            <a:spLocks/>
          </p:cNvSpPr>
          <p:nvPr/>
        </p:nvSpPr>
        <p:spPr>
          <a:xfrm>
            <a:off x="231300" y="216774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Google Shape;85;gac7f400217_0_18">
            <a:extLst>
              <a:ext uri="{FF2B5EF4-FFF2-40B4-BE49-F238E27FC236}">
                <a16:creationId xmlns:a16="http://schemas.microsoft.com/office/drawing/2014/main" id="{8BB0DB37-47C5-4238-B92A-1BD839EC6AC5}"/>
              </a:ext>
            </a:extLst>
          </p:cNvPr>
          <p:cNvSpPr txBox="1">
            <a:spLocks/>
          </p:cNvSpPr>
          <p:nvPr/>
        </p:nvSpPr>
        <p:spPr>
          <a:xfrm>
            <a:off x="128074" y="2915872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기간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Google Shape;86;gac7f400217_0_18">
            <a:extLst>
              <a:ext uri="{FF2B5EF4-FFF2-40B4-BE49-F238E27FC236}">
                <a16:creationId xmlns:a16="http://schemas.microsoft.com/office/drawing/2014/main" id="{BA470FE0-4420-4235-9EBD-33EC5A8CD483}"/>
              </a:ext>
            </a:extLst>
          </p:cNvPr>
          <p:cNvSpPr txBox="1">
            <a:spLocks/>
          </p:cNvSpPr>
          <p:nvPr/>
        </p:nvSpPr>
        <p:spPr>
          <a:xfrm>
            <a:off x="498601" y="1094573"/>
            <a:ext cx="8306732" cy="1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>
                <a:latin typeface="Malgun Gothic"/>
                <a:ea typeface="Malgun Gothic"/>
                <a:sym typeface="Malgun Gothic"/>
              </a:rPr>
              <a:t>“ </a:t>
            </a:r>
            <a:r>
              <a:rPr lang="ko-KR" altLang="en-US" sz="1400" b="1" dirty="0">
                <a:latin typeface="Malgun Gothic"/>
                <a:ea typeface="Malgun Gothic"/>
                <a:sym typeface="Malgun Gothic"/>
              </a:rPr>
              <a:t>업무 일정 관리 프로그램 </a:t>
            </a:r>
            <a:r>
              <a:rPr lang="en-US" altLang="ko-KR" sz="1400" b="1" dirty="0">
                <a:latin typeface="Malgun Gothic"/>
                <a:ea typeface="Malgun Gothic"/>
                <a:sym typeface="Malgun Gothic"/>
              </a:rPr>
              <a:t>“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latin typeface="Malgun Gothic"/>
              <a:ea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Malgun Gothic"/>
                <a:ea typeface="Malgun Gothic"/>
                <a:sym typeface="Malgun Gothic"/>
              </a:rPr>
              <a:t>컴퓨터를 사용하여 업무를 처리하는 사람이 많아지면서 효율적인 일처리를 위해 자신의 일정을</a:t>
            </a:r>
            <a:endParaRPr lang="en-US" altLang="ko-KR" sz="1400" dirty="0">
              <a:latin typeface="Malgun Gothic"/>
              <a:ea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Malgun Gothic"/>
                <a:ea typeface="Malgun Gothic"/>
                <a:sym typeface="Malgun Gothic"/>
              </a:rPr>
              <a:t>손쉽게 관리할 수 있는 프로그램이 필요해졌다</a:t>
            </a:r>
            <a:r>
              <a:rPr lang="en-US" altLang="ko-KR" sz="1400" dirty="0">
                <a:latin typeface="Malgun Gothic"/>
                <a:ea typeface="Malgun Gothic"/>
                <a:sym typeface="Malgun Gothic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latin typeface="Malgun Gothic"/>
              <a:ea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Malgun Gothic"/>
                <a:ea typeface="Malgun Gothic"/>
                <a:sym typeface="Malgun Gothic"/>
              </a:rPr>
              <a:t>TaskBoard</a:t>
            </a:r>
            <a:r>
              <a:rPr lang="ko-KR" altLang="en-US" sz="1400" dirty="0">
                <a:latin typeface="Malgun Gothic"/>
                <a:ea typeface="Malgun Gothic"/>
                <a:sym typeface="Malgun Gothic"/>
              </a:rPr>
              <a:t>는 사용자가 진행하고 있는 업무들을 색깔별로 나타내어 각각의 진행 상태를 알 수 있고</a:t>
            </a:r>
            <a:r>
              <a:rPr lang="en-US" altLang="ko-KR" sz="1400" dirty="0"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  <a:sym typeface="Malgun Gothic"/>
              </a:rPr>
              <a:t>이를 그래프로 나타내어 한눈에 보여준다</a:t>
            </a:r>
            <a:r>
              <a:rPr lang="en-US" altLang="ko-KR" sz="1400" dirty="0">
                <a:latin typeface="Malgun Gothic"/>
                <a:ea typeface="Malgun Gothic"/>
                <a:sym typeface="Malgun Gothic"/>
              </a:rPr>
              <a:t>. </a:t>
            </a:r>
            <a:r>
              <a:rPr lang="ko-KR" altLang="en-US" sz="1400" dirty="0">
                <a:latin typeface="Malgun Gothic"/>
                <a:ea typeface="Malgun Gothic"/>
                <a:sym typeface="Malgun Gothic"/>
              </a:rPr>
              <a:t>또한 업무와 관련된 메모들이나 연락처를 기록할 수도 있다</a:t>
            </a:r>
            <a:r>
              <a:rPr lang="en-US" altLang="ko-KR" sz="1400" dirty="0">
                <a:latin typeface="Malgun Gothic"/>
                <a:ea typeface="Malgun Gothic"/>
                <a:sym typeface="Malgun Gothic"/>
              </a:rPr>
              <a:t>.</a:t>
            </a:r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11" name="Google Shape;86;gac7f400217_0_18">
            <a:extLst>
              <a:ext uri="{FF2B5EF4-FFF2-40B4-BE49-F238E27FC236}">
                <a16:creationId xmlns:a16="http://schemas.microsoft.com/office/drawing/2014/main" id="{1BFC3C92-BB8E-4E16-8CDD-272B07EFFFE1}"/>
              </a:ext>
            </a:extLst>
          </p:cNvPr>
          <p:cNvSpPr txBox="1">
            <a:spLocks/>
          </p:cNvSpPr>
          <p:nvPr/>
        </p:nvSpPr>
        <p:spPr>
          <a:xfrm>
            <a:off x="523450" y="3738891"/>
            <a:ext cx="7907300" cy="91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1400">
                <a:latin typeface="Malgun Gothic"/>
                <a:ea typeface="Malgun Gothic"/>
                <a:cs typeface="Malgun Gothic"/>
                <a:sym typeface="Malgun Gothic"/>
              </a:rPr>
              <a:t>23</a:t>
            </a:r>
            <a:r>
              <a:rPr lang="ko-KR" altLang="en-US" sz="1400">
                <a:latin typeface="Malgun Gothic"/>
                <a:ea typeface="Malgun Gothic"/>
                <a:cs typeface="Malgun Gothic"/>
                <a:sym typeface="Malgun Gothic"/>
              </a:rPr>
              <a:t>일 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~ 2021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일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EC7E5C-5108-40F8-9126-2A7E8674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62964-571B-48BC-BB15-0F07F99C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Google Shape;84;gac7f400217_0_18">
            <a:extLst>
              <a:ext uri="{FF2B5EF4-FFF2-40B4-BE49-F238E27FC236}">
                <a16:creationId xmlns:a16="http://schemas.microsoft.com/office/drawing/2014/main" id="{AA0E4A9A-E874-4873-B1C2-2702972C6FBA}"/>
              </a:ext>
            </a:extLst>
          </p:cNvPr>
          <p:cNvSpPr txBox="1">
            <a:spLocks/>
          </p:cNvSpPr>
          <p:nvPr/>
        </p:nvSpPr>
        <p:spPr>
          <a:xfrm>
            <a:off x="231300" y="216774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en-US" altLang="ko-KR" sz="2400" b="1" dirty="0">
                <a:latin typeface="Malgun Gothic"/>
                <a:ea typeface="Malgun Gothic"/>
                <a:sym typeface="Malgun Gothic"/>
              </a:rPr>
              <a:t>3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비주얼 스튜디오 2019 설치하기 – 한철수">
            <a:extLst>
              <a:ext uri="{FF2B5EF4-FFF2-40B4-BE49-F238E27FC236}">
                <a16:creationId xmlns:a16="http://schemas.microsoft.com/office/drawing/2014/main" id="{5F054032-463E-4339-9D54-67388C30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235" y1="23125" x2="48235" y2="23125"/>
                        <a14:foregroundMark x1="57353" y1="25000" x2="57353" y2="25000"/>
                        <a14:foregroundMark x1="57353" y1="15625" x2="57353" y2="15625"/>
                        <a14:foregroundMark x1="62353" y1="29375" x2="62353" y2="29375"/>
                        <a14:foregroundMark x1="66765" y1="28750" x2="66765" y2="28750"/>
                        <a14:foregroundMark x1="77941" y1="22500" x2="77941" y2="22500"/>
                        <a14:foregroundMark x1="82941" y1="19375" x2="82941" y2="19375"/>
                        <a14:foregroundMark x1="48824" y1="50000" x2="48824" y2="50000"/>
                        <a14:foregroundMark x1="55294" y1="55000" x2="55294" y2="55000"/>
                        <a14:foregroundMark x1="60294" y1="63750" x2="60294" y2="63750"/>
                        <a14:foregroundMark x1="74706" y1="54375" x2="74706" y2="54375"/>
                        <a14:foregroundMark x1="77941" y1="47500" x2="77941" y2="47500"/>
                        <a14:foregroundMark x1="77647" y1="61875" x2="77647" y2="61875"/>
                        <a14:foregroundMark x1="81765" y1="68125" x2="81765" y2="68125"/>
                        <a14:foregroundMark x1="64706" y1="84375" x2="64706" y2="84375"/>
                        <a14:foregroundMark x1="68235" y1="85000" x2="68235" y2="85000"/>
                        <a14:foregroundMark x1="72353" y1="85000" x2="72353" y2="85000"/>
                        <a14:foregroundMark x1="76176" y1="84375" x2="76176" y2="8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26" y="2692925"/>
            <a:ext cx="2982766" cy="14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B0DAE2B-2339-42C7-97E2-995AB31FA028}"/>
              </a:ext>
            </a:extLst>
          </p:cNvPr>
          <p:cNvGrpSpPr/>
          <p:nvPr/>
        </p:nvGrpSpPr>
        <p:grpSpPr>
          <a:xfrm>
            <a:off x="3936544" y="2509944"/>
            <a:ext cx="1790557" cy="1843201"/>
            <a:chOff x="525075" y="2654200"/>
            <a:chExt cx="1895475" cy="1914525"/>
          </a:xfrm>
        </p:grpSpPr>
        <p:pic>
          <p:nvPicPr>
            <p:cNvPr id="1028" name="Picture 4" descr="Microsoft .NET Framework 4.7.2 Offline Installer">
              <a:extLst>
                <a:ext uri="{FF2B5EF4-FFF2-40B4-BE49-F238E27FC236}">
                  <a16:creationId xmlns:a16="http://schemas.microsoft.com/office/drawing/2014/main" id="{DB1F325B-1C41-47FC-A660-0C9C384B3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75" y="2654200"/>
              <a:ext cx="1895475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4E8C6C-EE76-4F46-A0B4-26ADAAB0DB01}"/>
                </a:ext>
              </a:extLst>
            </p:cNvPr>
            <p:cNvSpPr txBox="1"/>
            <p:nvPr/>
          </p:nvSpPr>
          <p:spPr>
            <a:xfrm>
              <a:off x="1679358" y="402431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4.7.2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0" name="Picture 6" descr="어도비XD 기초 살펴보기/무료 다운로드">
            <a:extLst>
              <a:ext uri="{FF2B5EF4-FFF2-40B4-BE49-F238E27FC236}">
                <a16:creationId xmlns:a16="http://schemas.microsoft.com/office/drawing/2014/main" id="{35115339-1C24-4A5F-928E-284CD2BC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350" y1="48729" x2="50350" y2="48729"/>
                        <a14:foregroundMark x1="56643" y1="47034" x2="56643" y2="47034"/>
                        <a14:foregroundMark x1="62238" y1="47034" x2="62238" y2="47034"/>
                        <a14:foregroundMark x1="65501" y1="45763" x2="65501" y2="45763"/>
                        <a14:foregroundMark x1="70629" y1="47034" x2="70629" y2="47034"/>
                        <a14:foregroundMark x1="77389" y1="47881" x2="77389" y2="47881"/>
                        <a14:foregroundMark x1="84149" y1="46186" x2="84149" y2="46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96" y="386982"/>
            <a:ext cx="40862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86;gac7f400217_0_18">
            <a:extLst>
              <a:ext uri="{FF2B5EF4-FFF2-40B4-BE49-F238E27FC236}">
                <a16:creationId xmlns:a16="http://schemas.microsoft.com/office/drawing/2014/main" id="{2FFC05F1-CD71-4EFD-A8A6-FCE81944786B}"/>
              </a:ext>
            </a:extLst>
          </p:cNvPr>
          <p:cNvSpPr txBox="1">
            <a:spLocks/>
          </p:cNvSpPr>
          <p:nvPr/>
        </p:nvSpPr>
        <p:spPr>
          <a:xfrm>
            <a:off x="498601" y="1094573"/>
            <a:ext cx="3333025" cy="1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Malgun Gothic"/>
                <a:ea typeface="Malgun Gothic"/>
                <a:sym typeface="Malgun Gothic"/>
              </a:rPr>
              <a:t>Visual Studio 2019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Malgun Gothic"/>
                <a:ea typeface="Malgun Gothic"/>
                <a:sym typeface="Malgun Gothic"/>
              </a:rPr>
              <a:t>.NET 4.7.2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Malgun Gothic"/>
                <a:ea typeface="Malgun Gothic"/>
                <a:sym typeface="Malgun Gothic"/>
              </a:rPr>
              <a:t>Sql</a:t>
            </a:r>
            <a:r>
              <a:rPr lang="en-US" altLang="ko-KR" sz="1600" dirty="0">
                <a:latin typeface="Malgun Gothic"/>
                <a:ea typeface="Malgun Gothic"/>
                <a:sym typeface="Malgun Gothic"/>
              </a:rPr>
              <a:t> local Server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Malgun Gothic"/>
                <a:ea typeface="Malgun Gothic"/>
                <a:sym typeface="Malgun Gothic"/>
              </a:rPr>
              <a:t>Adobe XD</a:t>
            </a:r>
            <a:br>
              <a:rPr lang="ko-KR" altLang="en-US" sz="1400" dirty="0"/>
            </a:br>
            <a:endParaRPr lang="ko-KR" altLang="en-US" sz="14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5F0AC79-4409-4C4E-B86C-DAEDD075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3500" y1="34222" x2="23500" y2="34222"/>
                        <a14:foregroundMark x1="43000" y1="42889" x2="43000" y2="42889"/>
                        <a14:foregroundMark x1="52750" y1="40444" x2="52750" y2="40444"/>
                        <a14:foregroundMark x1="53500" y1="53333" x2="52875" y2="53333"/>
                        <a14:foregroundMark x1="58125" y1="46889" x2="58125" y2="46889"/>
                        <a14:foregroundMark x1="64250" y1="46222" x2="64250" y2="46222"/>
                        <a14:foregroundMark x1="74250" y1="50889" x2="74250" y2="50889"/>
                        <a14:foregroundMark x1="85000" y1="45778" x2="85000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3" y="2634882"/>
            <a:ext cx="3437943" cy="19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8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EC7E5C-5108-40F8-9126-2A7E8674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23105"/>
            <a:ext cx="4711500" cy="5727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62964-571B-48BC-BB15-0F07F99C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151005"/>
            <a:ext cx="7717500" cy="32958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Google Shape;84;gac7f400217_0_18">
            <a:extLst>
              <a:ext uri="{FF2B5EF4-FFF2-40B4-BE49-F238E27FC236}">
                <a16:creationId xmlns:a16="http://schemas.microsoft.com/office/drawing/2014/main" id="{AA0E4A9A-E874-4873-B1C2-2702972C6FBA}"/>
              </a:ext>
            </a:extLst>
          </p:cNvPr>
          <p:cNvSpPr txBox="1">
            <a:spLocks/>
          </p:cNvSpPr>
          <p:nvPr/>
        </p:nvSpPr>
        <p:spPr>
          <a:xfrm>
            <a:off x="231300" y="94854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en-US" altLang="ko-KR" sz="2400" b="1" dirty="0">
                <a:latin typeface="Malgun Gothic"/>
                <a:ea typeface="Malgun Gothic"/>
                <a:sym typeface="Malgun Gothic"/>
              </a:rPr>
              <a:t>4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및 기능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690986-F51F-4594-83CC-A943CB63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1" y="895804"/>
            <a:ext cx="2449005" cy="3809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E17A9C-C87A-4043-9BE2-EEE3F6A44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377" y="895804"/>
            <a:ext cx="2449005" cy="380956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1970659-8434-46F3-B882-86DCC910B7C2}"/>
              </a:ext>
            </a:extLst>
          </p:cNvPr>
          <p:cNvGrpSpPr/>
          <p:nvPr/>
        </p:nvGrpSpPr>
        <p:grpSpPr>
          <a:xfrm>
            <a:off x="1528654" y="4416883"/>
            <a:ext cx="2894143" cy="258563"/>
            <a:chOff x="1528654" y="4538803"/>
            <a:chExt cx="2894143" cy="258563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710CCB4C-9A21-4889-BC6A-2D07DA0630EB}"/>
                </a:ext>
              </a:extLst>
            </p:cNvPr>
            <p:cNvSpPr/>
            <p:nvPr/>
          </p:nvSpPr>
          <p:spPr>
            <a:xfrm>
              <a:off x="2163076" y="4538803"/>
              <a:ext cx="2259721" cy="258563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</p:txBody>
        </p:sp>
        <p:sp>
          <p:nvSpPr>
            <p:cNvPr id="2" name="액자 1">
              <a:extLst>
                <a:ext uri="{FF2B5EF4-FFF2-40B4-BE49-F238E27FC236}">
                  <a16:creationId xmlns:a16="http://schemas.microsoft.com/office/drawing/2014/main" id="{59412AC5-B345-443B-BA26-440A32F7A6D3}"/>
                </a:ext>
              </a:extLst>
            </p:cNvPr>
            <p:cNvSpPr/>
            <p:nvPr/>
          </p:nvSpPr>
          <p:spPr>
            <a:xfrm>
              <a:off x="1528654" y="4561744"/>
              <a:ext cx="648382" cy="212679"/>
            </a:xfrm>
            <a:prstGeom prst="fram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4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EC7E5C-5108-40F8-9126-2A7E8674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20928"/>
            <a:ext cx="4711500" cy="5727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62964-571B-48BC-BB15-0F07F99C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148828"/>
            <a:ext cx="7717500" cy="32958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Google Shape;84;gac7f400217_0_18">
            <a:extLst>
              <a:ext uri="{FF2B5EF4-FFF2-40B4-BE49-F238E27FC236}">
                <a16:creationId xmlns:a16="http://schemas.microsoft.com/office/drawing/2014/main" id="{AA0E4A9A-E874-4873-B1C2-2702972C6FBA}"/>
              </a:ext>
            </a:extLst>
          </p:cNvPr>
          <p:cNvSpPr txBox="1">
            <a:spLocks/>
          </p:cNvSpPr>
          <p:nvPr/>
        </p:nvSpPr>
        <p:spPr>
          <a:xfrm>
            <a:off x="231300" y="92677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en-US" altLang="ko-KR" sz="2400" b="1" dirty="0">
                <a:latin typeface="Malgun Gothic"/>
                <a:ea typeface="Malgun Gothic"/>
                <a:sym typeface="Malgun Gothic"/>
              </a:rPr>
              <a:t>4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및 기능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39F460-D986-40D7-8DD7-F294564BE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4" y="893628"/>
            <a:ext cx="6664341" cy="37486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1A44DD-AF5D-4437-8619-ACAF209AD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41" y="1094968"/>
            <a:ext cx="2153353" cy="334966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592BBC9-75F9-437E-AF37-B090AA0DBE8D}"/>
              </a:ext>
            </a:extLst>
          </p:cNvPr>
          <p:cNvGrpSpPr/>
          <p:nvPr/>
        </p:nvGrpSpPr>
        <p:grpSpPr>
          <a:xfrm>
            <a:off x="713225" y="4052133"/>
            <a:ext cx="6406531" cy="327561"/>
            <a:chOff x="713225" y="4176230"/>
            <a:chExt cx="6406531" cy="327561"/>
          </a:xfrm>
        </p:grpSpPr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9941ACEC-28C6-4290-8A99-CC4DA57BFABB}"/>
                </a:ext>
              </a:extLst>
            </p:cNvPr>
            <p:cNvSpPr/>
            <p:nvPr/>
          </p:nvSpPr>
          <p:spPr>
            <a:xfrm>
              <a:off x="713225" y="4176230"/>
              <a:ext cx="1017853" cy="327561"/>
            </a:xfrm>
            <a:prstGeom prst="fram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F4D15497-6B7D-47DC-9762-F8F3A3B94BC4}"/>
                </a:ext>
              </a:extLst>
            </p:cNvPr>
            <p:cNvSpPr/>
            <p:nvPr/>
          </p:nvSpPr>
          <p:spPr>
            <a:xfrm>
              <a:off x="1731078" y="4210728"/>
              <a:ext cx="5388678" cy="258563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</p:txBody>
        </p:sp>
      </p:grpSp>
      <p:sp>
        <p:nvSpPr>
          <p:cNvPr id="16" name="액자 15">
            <a:extLst>
              <a:ext uri="{FF2B5EF4-FFF2-40B4-BE49-F238E27FC236}">
                <a16:creationId xmlns:a16="http://schemas.microsoft.com/office/drawing/2014/main" id="{C5567BFF-1A09-4EF6-91EF-B68EDCB45A9A}"/>
              </a:ext>
            </a:extLst>
          </p:cNvPr>
          <p:cNvSpPr/>
          <p:nvPr/>
        </p:nvSpPr>
        <p:spPr>
          <a:xfrm>
            <a:off x="89788" y="2001574"/>
            <a:ext cx="1736023" cy="446079"/>
          </a:xfrm>
          <a:prstGeom prst="fram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EC7E5C-5108-40F8-9126-2A7E8674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20929"/>
            <a:ext cx="4711500" cy="5727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62964-571B-48BC-BB15-0F07F99C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148829"/>
            <a:ext cx="7717500" cy="32958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Google Shape;84;gac7f400217_0_18">
            <a:extLst>
              <a:ext uri="{FF2B5EF4-FFF2-40B4-BE49-F238E27FC236}">
                <a16:creationId xmlns:a16="http://schemas.microsoft.com/office/drawing/2014/main" id="{AA0E4A9A-E874-4873-B1C2-2702972C6FBA}"/>
              </a:ext>
            </a:extLst>
          </p:cNvPr>
          <p:cNvSpPr txBox="1">
            <a:spLocks/>
          </p:cNvSpPr>
          <p:nvPr/>
        </p:nvSpPr>
        <p:spPr>
          <a:xfrm>
            <a:off x="231300" y="92678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en-US" altLang="ko-KR" sz="2400" b="1" dirty="0">
                <a:latin typeface="Malgun Gothic"/>
                <a:ea typeface="Malgun Gothic"/>
                <a:sym typeface="Malgun Gothic"/>
              </a:rPr>
              <a:t>4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및 기능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1EBCD0-3C07-4088-8A20-A54457C7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0" y="843895"/>
            <a:ext cx="6700947" cy="37692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095C93-F71D-4BF4-946B-4669BFBD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009" y="1267645"/>
            <a:ext cx="2057637" cy="320076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8826F8E-AD0A-4407-BA11-722108283E97}"/>
              </a:ext>
            </a:extLst>
          </p:cNvPr>
          <p:cNvSpPr/>
          <p:nvPr/>
        </p:nvSpPr>
        <p:spPr>
          <a:xfrm>
            <a:off x="89354" y="2282457"/>
            <a:ext cx="1736023" cy="446079"/>
          </a:xfrm>
          <a:prstGeom prst="fram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DF0B37-C593-44C2-A98F-0864F518418E}"/>
              </a:ext>
            </a:extLst>
          </p:cNvPr>
          <p:cNvGrpSpPr/>
          <p:nvPr/>
        </p:nvGrpSpPr>
        <p:grpSpPr>
          <a:xfrm>
            <a:off x="6373113" y="4054844"/>
            <a:ext cx="995387" cy="474059"/>
            <a:chOff x="6373113" y="4178940"/>
            <a:chExt cx="995387" cy="474059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ED7B805B-54AA-405F-934F-6654CB85671C}"/>
                </a:ext>
              </a:extLst>
            </p:cNvPr>
            <p:cNvSpPr/>
            <p:nvPr/>
          </p:nvSpPr>
          <p:spPr>
            <a:xfrm>
              <a:off x="6882233" y="4293332"/>
              <a:ext cx="486267" cy="258563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F384F207-A980-4D73-B9AF-2F818B40EA2F}"/>
                </a:ext>
              </a:extLst>
            </p:cNvPr>
            <p:cNvSpPr/>
            <p:nvPr/>
          </p:nvSpPr>
          <p:spPr>
            <a:xfrm>
              <a:off x="6373113" y="4178940"/>
              <a:ext cx="513437" cy="474059"/>
            </a:xfrm>
            <a:prstGeom prst="fram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6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EC7E5C-5108-40F8-9126-2A7E8674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20932"/>
            <a:ext cx="4711500" cy="5727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62964-571B-48BC-BB15-0F07F99C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148832"/>
            <a:ext cx="7717500" cy="32958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Google Shape;84;gac7f400217_0_18">
            <a:extLst>
              <a:ext uri="{FF2B5EF4-FFF2-40B4-BE49-F238E27FC236}">
                <a16:creationId xmlns:a16="http://schemas.microsoft.com/office/drawing/2014/main" id="{AA0E4A9A-E874-4873-B1C2-2702972C6FBA}"/>
              </a:ext>
            </a:extLst>
          </p:cNvPr>
          <p:cNvSpPr txBox="1">
            <a:spLocks/>
          </p:cNvSpPr>
          <p:nvPr/>
        </p:nvSpPr>
        <p:spPr>
          <a:xfrm>
            <a:off x="231300" y="92681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en-US" altLang="ko-KR" sz="2400" b="1" dirty="0">
                <a:latin typeface="Malgun Gothic"/>
                <a:ea typeface="Malgun Gothic"/>
                <a:sym typeface="Malgun Gothic"/>
              </a:rPr>
              <a:t>4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및 기능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012BB2-33CF-4121-A170-B7B826D7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8" y="893632"/>
            <a:ext cx="6593797" cy="37090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D28925-28BB-4F25-B3E6-E82C5180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935" y="961654"/>
            <a:ext cx="2296907" cy="3572966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E0E9B7AC-3070-4EF9-8B68-8DDEF2FE3A9E}"/>
              </a:ext>
            </a:extLst>
          </p:cNvPr>
          <p:cNvSpPr/>
          <p:nvPr/>
        </p:nvSpPr>
        <p:spPr>
          <a:xfrm>
            <a:off x="0" y="2629792"/>
            <a:ext cx="1736023" cy="446079"/>
          </a:xfrm>
          <a:prstGeom prst="fram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56C19F-673F-46C0-9D62-1374DC3A72A6}"/>
              </a:ext>
            </a:extLst>
          </p:cNvPr>
          <p:cNvGrpSpPr/>
          <p:nvPr/>
        </p:nvGrpSpPr>
        <p:grpSpPr>
          <a:xfrm>
            <a:off x="6135788" y="4060561"/>
            <a:ext cx="995387" cy="474059"/>
            <a:chOff x="6373113" y="4178940"/>
            <a:chExt cx="995387" cy="474059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E07B5C73-34AA-4681-A9AE-3560A8203C6D}"/>
                </a:ext>
              </a:extLst>
            </p:cNvPr>
            <p:cNvSpPr/>
            <p:nvPr/>
          </p:nvSpPr>
          <p:spPr>
            <a:xfrm>
              <a:off x="6882233" y="4293332"/>
              <a:ext cx="486267" cy="258563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F438834A-4D13-4ABD-B90D-F39C086EB114}"/>
                </a:ext>
              </a:extLst>
            </p:cNvPr>
            <p:cNvSpPr/>
            <p:nvPr/>
          </p:nvSpPr>
          <p:spPr>
            <a:xfrm>
              <a:off x="6373113" y="4178940"/>
              <a:ext cx="513437" cy="474059"/>
            </a:xfrm>
            <a:prstGeom prst="fram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97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EC7E5C-5108-40F8-9126-2A7E8674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20931"/>
            <a:ext cx="4711500" cy="5727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62964-571B-48BC-BB15-0F07F99C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148831"/>
            <a:ext cx="7717500" cy="32958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Google Shape;84;gac7f400217_0_18">
            <a:extLst>
              <a:ext uri="{FF2B5EF4-FFF2-40B4-BE49-F238E27FC236}">
                <a16:creationId xmlns:a16="http://schemas.microsoft.com/office/drawing/2014/main" id="{AA0E4A9A-E874-4873-B1C2-2702972C6FBA}"/>
              </a:ext>
            </a:extLst>
          </p:cNvPr>
          <p:cNvSpPr txBox="1">
            <a:spLocks/>
          </p:cNvSpPr>
          <p:nvPr/>
        </p:nvSpPr>
        <p:spPr>
          <a:xfrm>
            <a:off x="231300" y="92680"/>
            <a:ext cx="80241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ts val="6000"/>
              <a:buFont typeface="Malgun Gothic"/>
              <a:buNone/>
            </a:pPr>
            <a:r>
              <a:rPr lang="ko-KR" altLang="en-US" b="1" dirty="0"/>
              <a:t> </a:t>
            </a:r>
            <a:r>
              <a:rPr lang="en-US" altLang="ko-KR" sz="2400" b="1" dirty="0">
                <a:latin typeface="Malgun Gothic"/>
                <a:ea typeface="Malgun Gothic"/>
                <a:sym typeface="Malgun Gothic"/>
              </a:rPr>
              <a:t>4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및 기능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F480B-E501-4024-B100-1131427A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2" y="876753"/>
            <a:ext cx="6826589" cy="3839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508B28-5B93-4B28-9BA9-8A02F5620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13" y="1222396"/>
            <a:ext cx="2024145" cy="3378686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0F157277-5F9B-4FD5-96E9-E985B0576B65}"/>
              </a:ext>
            </a:extLst>
          </p:cNvPr>
          <p:cNvSpPr/>
          <p:nvPr/>
        </p:nvSpPr>
        <p:spPr>
          <a:xfrm>
            <a:off x="83660" y="2978799"/>
            <a:ext cx="1736023" cy="446079"/>
          </a:xfrm>
          <a:prstGeom prst="fram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6657EB-22F6-4986-9B9B-3C427F668195}"/>
              </a:ext>
            </a:extLst>
          </p:cNvPr>
          <p:cNvGrpSpPr/>
          <p:nvPr/>
        </p:nvGrpSpPr>
        <p:grpSpPr>
          <a:xfrm>
            <a:off x="6394054" y="4170819"/>
            <a:ext cx="995387" cy="474059"/>
            <a:chOff x="6373113" y="4178940"/>
            <a:chExt cx="995387" cy="474059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A1660E1-367C-4581-AE8A-0B15B63CC8C5}"/>
                </a:ext>
              </a:extLst>
            </p:cNvPr>
            <p:cNvSpPr/>
            <p:nvPr/>
          </p:nvSpPr>
          <p:spPr>
            <a:xfrm>
              <a:off x="6882233" y="4293332"/>
              <a:ext cx="486267" cy="258563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BCFD1A4C-A5D5-42C0-9543-A0A8A371FD2F}"/>
                </a:ext>
              </a:extLst>
            </p:cNvPr>
            <p:cNvSpPr/>
            <p:nvPr/>
          </p:nvSpPr>
          <p:spPr>
            <a:xfrm>
              <a:off x="6373113" y="4178940"/>
              <a:ext cx="513437" cy="474059"/>
            </a:xfrm>
            <a:prstGeom prst="fram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4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413</Words>
  <Application>Microsoft Office PowerPoint</Application>
  <PresentationFormat>화면 슬라이드 쇼(16:9)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Vidaloka</vt:lpstr>
      <vt:lpstr>Arial</vt:lpstr>
      <vt:lpstr>굴림</vt:lpstr>
      <vt:lpstr>Crimson Text</vt:lpstr>
      <vt:lpstr>Malgun Gothic</vt:lpstr>
      <vt:lpstr>Montserrat</vt:lpstr>
      <vt:lpstr>Open Sans</vt:lpstr>
      <vt:lpstr>휴먼옛체</vt:lpstr>
      <vt:lpstr>Lato</vt:lpstr>
      <vt:lpstr>Minimalist Business Slides by Slidesgo</vt:lpstr>
      <vt:lpstr>기업 솔루션 프로젝트 Task Board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프로젝트 시연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프로젝트</dc:title>
  <cp:lastModifiedBy>goldenstaytes@naver.com</cp:lastModifiedBy>
  <cp:revision>54</cp:revision>
  <dcterms:modified xsi:type="dcterms:W3CDTF">2021-12-07T13:03:31Z</dcterms:modified>
</cp:coreProperties>
</file>