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1" r:id="rId7"/>
    <p:sldId id="272" r:id="rId8"/>
    <p:sldId id="273" r:id="rId9"/>
    <p:sldId id="274" r:id="rId10"/>
    <p:sldId id="275" r:id="rId11"/>
    <p:sldId id="276" r:id="rId12"/>
    <p:sldId id="270" r:id="rId13"/>
    <p:sldId id="277" r:id="rId14"/>
    <p:sldId id="278" r:id="rId15"/>
    <p:sldId id="280" r:id="rId16"/>
    <p:sldId id="281" r:id="rId17"/>
    <p:sldId id="279" r:id="rId18"/>
    <p:sldId id="268" r:id="rId19"/>
    <p:sldId id="269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568D6-C183-17CD-FA3F-3C90CC7A4705}" v="1215" dt="2024-07-09T15:38:05.60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ena.apache.org/tutorials/sparql.html" TargetMode="External"/><Relationship Id="rId2" Type="http://schemas.openxmlformats.org/officeDocument/2006/relationships/hyperlink" Target="https://www.w3.org/TR/rdf-sparql-quer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c2-3-97-59-180.ca-central-1.compute.amazonaws.com:720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Wikidata:SPARQL_tutorial" TargetMode="External"/><Relationship Id="rId2" Type="http://schemas.openxmlformats.org/officeDocument/2006/relationships/hyperlink" Target="https://www.ontotext.com/knowledgehub/fundamentals/what-is-sparql/#:~:text=%EF%BB%BF,can%20be%20mapped%20to%20R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books.org/wiki/SPARQL/Modifiers#:~:text=The%20five%20modifiers%20are%20GROUP,.%20and%20OFFSET%20...%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SPARQL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 Anderson Wong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 for Introductory SPARQL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Official SPARQL Documentation: 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https://www.w3.org/TR/rdf-sparql-query/</a:t>
            </a:r>
            <a:endParaRPr lang="en-US"/>
          </a:p>
          <a:p>
            <a:r>
              <a:rPr lang="en-US" dirty="0"/>
              <a:t>Another SPARQL Tutorial: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https://jena.apache.org/tutorials/sparql.html</a:t>
            </a:r>
            <a:endParaRPr lang="en-US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7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 the City Digital Twin Knowledge Graph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en-US" dirty="0">
                <a:ea typeface="+mn-lt"/>
                <a:cs typeface="+mn-lt"/>
              </a:rPr>
              <a:t> knowledge graph can be accessed using this link: </a:t>
            </a:r>
            <a:r>
              <a:rPr lang="en-US" dirty="0">
                <a:ea typeface="+mn-lt"/>
                <a:cs typeface="+mn-lt"/>
                <a:hlinkClick r:id="rId2"/>
              </a:rPr>
              <a:t>http://ec2-3-97-59-180.ca-central-1.compute.amazonaws.com:7200/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 can experiment with SPARQL queries by clicking on the SPARQL section in the sidebar.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 descr="A screenshot of a web page&#10;&#10;Description automatically generated">
            <a:extLst>
              <a:ext uri="{FF2B5EF4-FFF2-40B4-BE49-F238E27FC236}">
                <a16:creationId xmlns:a16="http://schemas.microsoft.com/office/drawing/2014/main" id="{9486FED9-872D-0AFC-9A0F-48F682EBB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41" y="3668293"/>
            <a:ext cx="8335980" cy="3032304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61C74CF-C868-5E91-0BF4-4115D97E463D}"/>
              </a:ext>
            </a:extLst>
          </p:cNvPr>
          <p:cNvSpPr/>
          <p:nvPr/>
        </p:nvSpPr>
        <p:spPr>
          <a:xfrm>
            <a:off x="842823" y="4811218"/>
            <a:ext cx="978407" cy="484631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04007" cy="4513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Return a list of </a:t>
            </a:r>
            <a:r>
              <a:rPr lang="en-US" dirty="0" err="1">
                <a:ea typeface="+mn-lt"/>
                <a:cs typeface="+mn-lt"/>
              </a:rPr>
              <a:t>neighbourhood</a:t>
            </a:r>
            <a:r>
              <a:rPr lang="en-US" dirty="0">
                <a:ea typeface="+mn-lt"/>
                <a:cs typeface="+mn-lt"/>
              </a:rPr>
              <a:t> names</a:t>
            </a:r>
          </a:p>
          <a:p>
            <a:r>
              <a:rPr lang="en-US" dirty="0">
                <a:ea typeface="+mn-lt"/>
                <a:cs typeface="+mn-lt"/>
              </a:rPr>
              <a:t>PREFIX </a:t>
            </a:r>
            <a:r>
              <a:rPr lang="en-US" dirty="0" err="1">
                <a:ea typeface="+mn-lt"/>
                <a:cs typeface="+mn-lt"/>
              </a:rPr>
              <a:t>rdfs</a:t>
            </a:r>
            <a:r>
              <a:rPr lang="en-US" dirty="0">
                <a:ea typeface="+mn-lt"/>
                <a:cs typeface="+mn-lt"/>
              </a:rPr>
              <a:t>: &lt;http://www.w3.org/2000/01/rdf-schema#&gt;</a:t>
            </a:r>
            <a:br>
              <a:rPr lang="en-US" dirty="0"/>
            </a:br>
            <a:r>
              <a:rPr lang="en-US" dirty="0"/>
              <a:t>PREFIX </a:t>
            </a:r>
            <a:r>
              <a:rPr lang="en-US" dirty="0" err="1"/>
              <a:t>uoft</a:t>
            </a:r>
            <a:r>
              <a:rPr lang="en-US" dirty="0"/>
              <a:t>: &lt;http://ontology.eil.utoronto.ca/tove/cacensus#&gt;</a:t>
            </a:r>
            <a:br>
              <a:rPr lang="en-US" dirty="0"/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SELECT ?</a:t>
            </a:r>
            <a:r>
              <a:rPr lang="en-US" dirty="0" err="1">
                <a:ea typeface="+mn-lt"/>
                <a:cs typeface="+mn-lt"/>
              </a:rPr>
              <a:t>areaname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WHERE{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?area a </a:t>
            </a:r>
            <a:r>
              <a:rPr lang="en-US" dirty="0" err="1">
                <a:ea typeface="+mn-lt"/>
                <a:cs typeface="+mn-lt"/>
              </a:rPr>
              <a:t>toronto:Neighbourhood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rdfs:comment</a:t>
            </a:r>
            <a:r>
              <a:rPr lang="en-US" dirty="0">
                <a:ea typeface="+mn-lt"/>
                <a:cs typeface="+mn-lt"/>
              </a:rPr>
              <a:t> ?</a:t>
            </a:r>
            <a:r>
              <a:rPr lang="en-US" dirty="0" err="1">
                <a:ea typeface="+mn-lt"/>
                <a:cs typeface="+mn-lt"/>
              </a:rPr>
              <a:t>areaname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}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04007" cy="45139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Return a list of wards and their geospatial coordinates (in WKT format) in alphabetical order by ward name</a:t>
            </a:r>
          </a:p>
          <a:p>
            <a:r>
              <a:rPr lang="en-US" dirty="0">
                <a:ea typeface="+mn-lt"/>
                <a:cs typeface="+mn-lt"/>
              </a:rPr>
              <a:t>PREFIX </a:t>
            </a:r>
            <a:r>
              <a:rPr lang="en-US" dirty="0" err="1">
                <a:ea typeface="+mn-lt"/>
                <a:cs typeface="+mn-lt"/>
              </a:rPr>
              <a:t>rdfs</a:t>
            </a:r>
            <a:r>
              <a:rPr lang="en-US" dirty="0">
                <a:ea typeface="+mn-lt"/>
                <a:cs typeface="+mn-lt"/>
              </a:rPr>
              <a:t>: &lt;http://www.w3.org/2000/01/rdf-schema#&gt;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PREFIX </a:t>
            </a:r>
            <a:r>
              <a:rPr lang="en-US" dirty="0" err="1">
                <a:ea typeface="+mn-lt"/>
                <a:cs typeface="+mn-lt"/>
              </a:rPr>
              <a:t>toronto</a:t>
            </a:r>
            <a:r>
              <a:rPr lang="en-US" dirty="0">
                <a:ea typeface="+mn-lt"/>
                <a:cs typeface="+mn-lt"/>
              </a:rPr>
              <a:t>: &lt;http://ontology.eil.utoronto.ca/Toronto/Toronto#&gt;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PREFIX iso50871: &lt;http://ontology.eil.utoronto.ca/5087/1/SpatialLoc/&gt;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PREFIX geo: &lt;http://www.opengis.net/ont/geosparql#&gt;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SELECT ?</a:t>
            </a:r>
            <a:r>
              <a:rPr lang="en-US" dirty="0" err="1">
                <a:ea typeface="+mn-lt"/>
                <a:cs typeface="+mn-lt"/>
              </a:rPr>
              <a:t>areaname</a:t>
            </a:r>
            <a:r>
              <a:rPr lang="en-US" dirty="0">
                <a:ea typeface="+mn-lt"/>
                <a:cs typeface="+mn-lt"/>
              </a:rPr>
              <a:t> ?coordinates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WHERE{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?area a </a:t>
            </a:r>
            <a:r>
              <a:rPr lang="en-US" dirty="0" err="1">
                <a:ea typeface="+mn-lt"/>
                <a:cs typeface="+mn-lt"/>
              </a:rPr>
              <a:t>toronto:Ward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rdfs:comment</a:t>
            </a:r>
            <a:r>
              <a:rPr lang="en-US" dirty="0">
                <a:ea typeface="+mn-lt"/>
                <a:cs typeface="+mn-lt"/>
              </a:rPr>
              <a:t> ?</a:t>
            </a:r>
            <a:r>
              <a:rPr lang="en-US" dirty="0" err="1">
                <a:ea typeface="+mn-lt"/>
                <a:cs typeface="+mn-lt"/>
              </a:rPr>
              <a:t>areaname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iso50871:hasLocation ?</a:t>
            </a:r>
            <a:r>
              <a:rPr lang="en-US" dirty="0" err="1">
                <a:ea typeface="+mn-lt"/>
                <a:cs typeface="+mn-lt"/>
              </a:rPr>
              <a:t>arealocation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?</a:t>
            </a:r>
            <a:r>
              <a:rPr lang="en-US" dirty="0" err="1">
                <a:ea typeface="+mn-lt"/>
                <a:cs typeface="+mn-lt"/>
              </a:rPr>
              <a:t>arealocation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geo:asWKT</a:t>
            </a:r>
            <a:r>
              <a:rPr lang="en-US" dirty="0">
                <a:ea typeface="+mn-lt"/>
                <a:cs typeface="+mn-lt"/>
              </a:rPr>
              <a:t> ?coordinates.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}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ORDER BY ?</a:t>
            </a:r>
            <a:r>
              <a:rPr lang="en-US" dirty="0" err="1">
                <a:ea typeface="+mn-lt"/>
                <a:cs typeface="+mn-lt"/>
              </a:rPr>
              <a:t>areaname</a:t>
            </a:r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04007" cy="451396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Return the number of Aboriginal people (2016 Census data) in neighborhood77 (Waterfront Communities-The Island) and neighborhood76 (Bay Street Corridor) and order the results from greatest number of Aboriginal people to least</a:t>
            </a:r>
          </a:p>
          <a:p>
            <a:r>
              <a:rPr lang="en-US" dirty="0">
                <a:ea typeface="+mn-lt"/>
                <a:cs typeface="+mn-lt"/>
              </a:rPr>
              <a:t>PREFIX </a:t>
            </a:r>
            <a:r>
              <a:rPr lang="en-US" dirty="0" err="1">
                <a:ea typeface="+mn-lt"/>
                <a:cs typeface="+mn-lt"/>
              </a:rPr>
              <a:t>uoft</a:t>
            </a:r>
            <a:r>
              <a:rPr lang="en-US" dirty="0">
                <a:ea typeface="+mn-lt"/>
                <a:cs typeface="+mn-lt"/>
              </a:rPr>
              <a:t>: &lt;http://ontology.eil.utoronto.ca/tove/cacensus#&gt;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PREFIX </a:t>
            </a:r>
            <a:r>
              <a:rPr lang="en-US" dirty="0" err="1">
                <a:ea typeface="+mn-lt"/>
                <a:cs typeface="+mn-lt"/>
              </a:rPr>
              <a:t>toronto</a:t>
            </a:r>
            <a:r>
              <a:rPr lang="en-US" dirty="0">
                <a:ea typeface="+mn-lt"/>
                <a:cs typeface="+mn-lt"/>
              </a:rPr>
              <a:t>: &lt;http://ontology.eil.utoronto.ca/Toronto/Toronto#&gt;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PREFIX iso21972: &lt;http://ontology.eil.utoronto.ca/ISO21972/iso21972#&gt;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SELECT ?neighborhood (sum(?value) as ?</a:t>
            </a:r>
            <a:r>
              <a:rPr lang="en-US" dirty="0" err="1">
                <a:ea typeface="+mn-lt"/>
                <a:cs typeface="+mn-lt"/>
              </a:rPr>
              <a:t>sumvalue</a:t>
            </a:r>
            <a:r>
              <a:rPr lang="en-US" dirty="0">
                <a:ea typeface="+mn-lt"/>
                <a:cs typeface="+mn-lt"/>
              </a:rPr>
              <a:t>)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WHERE{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?neighborhood a </a:t>
            </a:r>
            <a:r>
              <a:rPr lang="en-US" dirty="0" err="1">
                <a:ea typeface="+mn-lt"/>
                <a:cs typeface="+mn-lt"/>
              </a:rPr>
              <a:t>toronto:Neighbourhood</a:t>
            </a:r>
            <a:r>
              <a:rPr lang="en-US" dirty="0"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toronto:hasCensusTract</a:t>
            </a:r>
            <a:r>
              <a:rPr lang="en-US" dirty="0">
                <a:ea typeface="+mn-lt"/>
                <a:cs typeface="+mn-lt"/>
              </a:rPr>
              <a:t> ?</a:t>
            </a:r>
            <a:r>
              <a:rPr lang="en-US" dirty="0" err="1">
                <a:ea typeface="+mn-lt"/>
                <a:cs typeface="+mn-lt"/>
              </a:rPr>
              <a:t>censustract</a:t>
            </a:r>
            <a:r>
              <a:rPr lang="en-US" dirty="0">
                <a:ea typeface="+mn-lt"/>
                <a:cs typeface="+mn-lt"/>
              </a:rPr>
              <a:t>.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FILTER (?neighborhood IN (toronto:neighborhood77, toronto:neighborhood76) ) 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?aboriginal a uoft:AboriginalIdentity2016;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uoft:hasLocation</a:t>
            </a:r>
            <a:r>
              <a:rPr lang="en-US" dirty="0">
                <a:ea typeface="+mn-lt"/>
                <a:cs typeface="+mn-lt"/>
              </a:rPr>
              <a:t> ?</a:t>
            </a:r>
            <a:r>
              <a:rPr lang="en-US" dirty="0" err="1">
                <a:ea typeface="+mn-lt"/>
                <a:cs typeface="+mn-lt"/>
              </a:rPr>
              <a:t>censustract</a:t>
            </a:r>
            <a:r>
              <a:rPr lang="en-US" dirty="0">
                <a:ea typeface="+mn-lt"/>
                <a:cs typeface="+mn-lt"/>
              </a:rPr>
              <a:t>; 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iso21972:value ?measure.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?measure iso21972:numerical_value ?value.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} 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GROUP BY ?neighborhood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ORDER BY DESC(?</a:t>
            </a:r>
            <a:r>
              <a:rPr lang="en-US" dirty="0" err="1">
                <a:ea typeface="+mn-lt"/>
                <a:cs typeface="+mn-lt"/>
              </a:rPr>
              <a:t>sumvalue</a:t>
            </a:r>
            <a:r>
              <a:rPr lang="en-US" dirty="0">
                <a:ea typeface="+mn-lt"/>
                <a:cs typeface="+mn-lt"/>
              </a:rPr>
              <a:t>)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53441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What is SPARQL?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SPARQL (SPARQL Protocol and RDF Query Language) is a query language for Linked Open Data or RDF </a:t>
            </a:r>
            <a:r>
              <a:rPr lang="en-US" err="1"/>
              <a:t>triplestores</a:t>
            </a:r>
          </a:p>
          <a:p>
            <a:r>
              <a:rPr lang="en-US" dirty="0"/>
              <a:t>Like SQL, SPARQL can be used to </a:t>
            </a:r>
            <a:r>
              <a:rPr lang="en-US"/>
              <a:t>retrieve and modify data in graph databases</a:t>
            </a:r>
          </a:p>
          <a:p>
            <a:r>
              <a:rPr lang="en-US"/>
              <a:t>SPARQL queries consist of a set of triple patterns (subject, predicate, object)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F24315C1-F559-C0BA-598F-8C845383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4" y="1905000"/>
            <a:ext cx="4267200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SPARQL Queries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 "PREFIX" to declare a namespace prefix</a:t>
            </a:r>
          </a:p>
          <a:p>
            <a:pPr marL="575945" lvl="1"/>
            <a:r>
              <a:rPr lang="en-US" dirty="0"/>
              <a:t>Prefixes help simplify queries</a:t>
            </a:r>
          </a:p>
          <a:p>
            <a:pPr marL="804545" lvl="2">
              <a:buFont typeface="Wingdings" pitchFamily="49" charset="0"/>
              <a:buChar char="§"/>
            </a:pPr>
            <a:r>
              <a:rPr lang="en-US" dirty="0"/>
              <a:t>e.g. You can write "</a:t>
            </a:r>
            <a:r>
              <a:rPr lang="en-US" dirty="0" err="1"/>
              <a:t>example:YourClass</a:t>
            </a:r>
            <a:r>
              <a:rPr lang="en-US" dirty="0"/>
              <a:t>" instead of </a:t>
            </a:r>
            <a:r>
              <a:rPr lang="en-US" dirty="0">
                <a:ea typeface="+mn-lt"/>
                <a:cs typeface="+mn-lt"/>
              </a:rPr>
              <a:t>http://example.org/YourClass</a:t>
            </a:r>
            <a:endParaRPr lang="en-US" dirty="0"/>
          </a:p>
          <a:p>
            <a:r>
              <a:rPr lang="en-US" dirty="0"/>
              <a:t>There are different types of SPARQL queries</a:t>
            </a:r>
          </a:p>
          <a:p>
            <a:pPr marL="575945" lvl="1"/>
            <a:r>
              <a:rPr lang="en-US" dirty="0"/>
              <a:t>e.g. ASK, SELECT, CONSTRUCT</a:t>
            </a:r>
          </a:p>
          <a:p>
            <a:r>
              <a:rPr lang="en-US" dirty="0"/>
              <a:t>Optional modifiers can be used to sort, limit, etc. query results</a:t>
            </a:r>
          </a:p>
        </p:txBody>
      </p:sp>
      <p:pic>
        <p:nvPicPr>
          <p:cNvPr id="3" name="Picture 2" descr="SPARQL SPARQL -">
            <a:extLst>
              <a:ext uri="{FF2B5EF4-FFF2-40B4-BE49-F238E27FC236}">
                <a16:creationId xmlns:a16="http://schemas.microsoft.com/office/drawing/2014/main" id="{B6E86597-DF0D-1D3C-C57E-C738FD0C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38" y="1906547"/>
            <a:ext cx="6127270" cy="39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2106" y="223229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Example 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E562AD-EA35-BEF9-9C6D-10EC2E8C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94" y="94357"/>
            <a:ext cx="7546648" cy="66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SPARQL Example 1 SELECT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592194" cy="46681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dirty="0"/>
              <a:t>SELECT queries can be used to retrieve data from a knowledge graph</a:t>
            </a:r>
          </a:p>
          <a:p>
            <a:r>
              <a:rPr lang="en-US" sz="1600" dirty="0"/>
              <a:t>Variables have a "?" preceding the variable name</a:t>
            </a:r>
          </a:p>
          <a:p>
            <a:r>
              <a:rPr lang="en-US" sz="1600" dirty="0"/>
              <a:t>Add a "." at the end of a triple statement for syntax</a:t>
            </a:r>
            <a:endParaRPr lang="en-US" dirty="0"/>
          </a:p>
          <a:p>
            <a:r>
              <a:rPr lang="en-US" sz="1700" dirty="0"/>
              <a:t>To declare the "example" prefix use: </a:t>
            </a:r>
            <a:br>
              <a:rPr lang="en-US" sz="1700" dirty="0"/>
            </a:br>
            <a:r>
              <a:rPr lang="en-US" sz="1700" dirty="0"/>
              <a:t>PREFIX example: &lt;http://example.org/&gt;</a:t>
            </a:r>
            <a:endParaRPr lang="en-US"/>
          </a:p>
          <a:p>
            <a:pPr>
              <a:buFont typeface="Arial" pitchFamily="49" charset="0"/>
              <a:buChar char="▪"/>
            </a:pPr>
            <a:r>
              <a:rPr lang="en-US" sz="1700" dirty="0"/>
              <a:t>To find the weight of fujiApple1 use:</a:t>
            </a:r>
            <a:br>
              <a:rPr lang="en-US" sz="1700" dirty="0"/>
            </a:br>
            <a:r>
              <a:rPr lang="en-US" sz="1700" dirty="0"/>
              <a:t>SELECT ?weight</a:t>
            </a:r>
            <a:br>
              <a:rPr lang="en-US" sz="1700" dirty="0"/>
            </a:br>
            <a:r>
              <a:rPr lang="en-US" sz="1700" dirty="0"/>
              <a:t>WHERE{</a:t>
            </a:r>
            <a:br>
              <a:rPr lang="en-US" sz="1700" dirty="0"/>
            </a:br>
            <a:r>
              <a:rPr lang="en-US" sz="1700" dirty="0"/>
              <a:t>example:fujiApple1 </a:t>
            </a:r>
            <a:r>
              <a:rPr lang="en-US" sz="1700" err="1"/>
              <a:t>example:hasWeightInGrams</a:t>
            </a:r>
            <a:r>
              <a:rPr lang="en-US" sz="1700" dirty="0"/>
              <a:t> ?weight.</a:t>
            </a:r>
            <a:br>
              <a:rPr lang="en-US" sz="1700" dirty="0"/>
            </a:br>
            <a:r>
              <a:rPr lang="en-US" sz="1700" dirty="0"/>
              <a:t>}</a:t>
            </a:r>
          </a:p>
          <a:p>
            <a:r>
              <a:rPr lang="en-US" sz="1700" dirty="0"/>
              <a:t>The above SELECT query returns the value(s) of the "?weight" variable where:</a:t>
            </a:r>
            <a:br>
              <a:rPr lang="en-US" sz="1700" dirty="0"/>
            </a:br>
            <a:r>
              <a:rPr lang="en-US" sz="1700" dirty="0"/>
              <a:t>The subject is "example:fujiApple1"</a:t>
            </a:r>
            <a:br>
              <a:rPr lang="en-US" sz="1700" dirty="0"/>
            </a:br>
            <a:r>
              <a:rPr lang="en-US" sz="1700" dirty="0"/>
              <a:t>The predicate is "</a:t>
            </a:r>
            <a:r>
              <a:rPr lang="en-US" sz="1700" err="1"/>
              <a:t>example:hasWeightInGrams</a:t>
            </a:r>
            <a:r>
              <a:rPr lang="en-US" sz="1700" dirty="0"/>
              <a:t>"</a:t>
            </a:r>
            <a:br>
              <a:rPr lang="en-US" sz="1700" dirty="0"/>
            </a:br>
            <a:r>
              <a:rPr lang="en-US" sz="1700" dirty="0"/>
              <a:t>The object is the variable "?weight"</a:t>
            </a:r>
          </a:p>
          <a:p>
            <a:endParaRPr lang="en-US" sz="1700" dirty="0"/>
          </a:p>
          <a:p>
            <a:endParaRPr lang="en-US" sz="1700"/>
          </a:p>
        </p:txBody>
      </p:sp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B9241E45-0A18-6BED-9DA8-6BBD74FC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9" r="3317" b="17596"/>
          <a:stretch/>
        </p:blipFill>
        <p:spPr>
          <a:xfrm>
            <a:off x="7324289" y="2739797"/>
            <a:ext cx="4632706" cy="2258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35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SPARQL Example 2 SELECT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997832" y="1709644"/>
            <a:ext cx="10457438" cy="45550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To find the weight of all instances of </a:t>
            </a:r>
            <a:r>
              <a:rPr lang="en-US" dirty="0" err="1"/>
              <a:t>FujiApple</a:t>
            </a:r>
            <a:r>
              <a:rPr lang="en-US" dirty="0"/>
              <a:t> use:</a:t>
            </a:r>
            <a:br>
              <a:rPr lang="en-US" dirty="0"/>
            </a:br>
            <a:r>
              <a:rPr lang="en-US" dirty="0"/>
              <a:t>SELECT ?</a:t>
            </a:r>
            <a:r>
              <a:rPr lang="en-US" dirty="0" err="1"/>
              <a:t>fujiapple</a:t>
            </a:r>
            <a:r>
              <a:rPr lang="en-US" dirty="0"/>
              <a:t> ?weight</a:t>
            </a:r>
            <a:br>
              <a:rPr lang="en-US" dirty="0"/>
            </a:br>
            <a:r>
              <a:rPr lang="en-US" dirty="0"/>
              <a:t>WHERE{</a:t>
            </a:r>
            <a:br>
              <a:rPr lang="en-US" dirty="0"/>
            </a:br>
            <a:r>
              <a:rPr lang="en-US" dirty="0"/>
              <a:t>?</a:t>
            </a:r>
            <a:r>
              <a:rPr lang="en-US" dirty="0" err="1"/>
              <a:t>fujiapple</a:t>
            </a:r>
            <a:r>
              <a:rPr lang="en-US" dirty="0"/>
              <a:t> a </a:t>
            </a:r>
            <a:r>
              <a:rPr lang="en-US" dirty="0" err="1"/>
              <a:t>example:FujiApple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example:hasWeightInGrams</a:t>
            </a:r>
            <a:r>
              <a:rPr lang="en-US" dirty="0"/>
              <a:t> ?weight.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The above query would return a list of </a:t>
            </a:r>
            <a:r>
              <a:rPr lang="en-US" err="1"/>
              <a:t>FujiApple</a:t>
            </a:r>
            <a:r>
              <a:rPr lang="en-US" dirty="0"/>
              <a:t> instances and their corresponding weight value</a:t>
            </a:r>
          </a:p>
          <a:p>
            <a:r>
              <a:rPr lang="en-US" dirty="0"/>
              <a:t>The "a" in the query means "instance of"</a:t>
            </a:r>
          </a:p>
          <a:p>
            <a:r>
              <a:rPr lang="en-US" dirty="0"/>
              <a:t>The ";" means that the subject (?</a:t>
            </a:r>
            <a:r>
              <a:rPr lang="en-US" dirty="0" err="1"/>
              <a:t>fujiapple</a:t>
            </a:r>
            <a:r>
              <a:rPr lang="en-US" dirty="0"/>
              <a:t> in this case) is reused with the predicate and object (</a:t>
            </a:r>
            <a:r>
              <a:rPr lang="en-US" dirty="0" err="1"/>
              <a:t>example:hasWeightInGrams</a:t>
            </a:r>
            <a:r>
              <a:rPr lang="en-US" dirty="0"/>
              <a:t> and ?weight) on the next line.</a:t>
            </a:r>
          </a:p>
          <a:p>
            <a:pPr marL="575945" lvl="1"/>
            <a:r>
              <a:rPr lang="en-US" dirty="0"/>
              <a:t>In other words, it is the same as:</a:t>
            </a:r>
            <a:br>
              <a:rPr lang="en-US" dirty="0"/>
            </a:br>
            <a:r>
              <a:rPr lang="en-US" sz="2100" dirty="0"/>
              <a:t>?</a:t>
            </a:r>
            <a:r>
              <a:rPr lang="en-US" sz="2100" err="1"/>
              <a:t>fujiapple</a:t>
            </a:r>
            <a:r>
              <a:rPr lang="en-US" sz="2100" dirty="0"/>
              <a:t> a </a:t>
            </a:r>
            <a:r>
              <a:rPr lang="en-US" sz="2100" err="1"/>
              <a:t>example:FujiApple</a:t>
            </a:r>
            <a:r>
              <a:rPr lang="en-US" sz="2100"/>
              <a:t>.</a:t>
            </a:r>
            <a:br>
              <a:rPr lang="en-US" sz="2100" dirty="0"/>
            </a:br>
            <a:r>
              <a:rPr lang="en-US" sz="2100"/>
              <a:t>?</a:t>
            </a:r>
            <a:r>
              <a:rPr lang="en-US" sz="2100" err="1"/>
              <a:t>fujiapple</a:t>
            </a:r>
            <a:r>
              <a:rPr lang="en-US" sz="2100"/>
              <a:t> </a:t>
            </a:r>
            <a:r>
              <a:rPr lang="en-US" sz="2100" err="1"/>
              <a:t>example:hasWeightInGrams</a:t>
            </a:r>
            <a:r>
              <a:rPr lang="en-US" sz="2100" dirty="0"/>
              <a:t> ?weight.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SPARQL Example 3 ASK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987546" y="1884436"/>
            <a:ext cx="9932856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ASK queries check whether there is a triple in the knowledge graph that matches the query and returns a Boolean TRUE if there is or a Boolean FALSE if there is not.</a:t>
            </a:r>
          </a:p>
          <a:p>
            <a:r>
              <a:rPr lang="en-US" dirty="0"/>
              <a:t>Check whether there is an instance of </a:t>
            </a:r>
            <a:r>
              <a:rPr lang="en-US" dirty="0" err="1"/>
              <a:t>FujiApple</a:t>
            </a:r>
            <a:r>
              <a:rPr lang="en-US" dirty="0"/>
              <a:t> named "fujiApple498":</a:t>
            </a:r>
            <a:br>
              <a:rPr lang="en-US" dirty="0"/>
            </a:br>
            <a:r>
              <a:rPr lang="en-US" dirty="0"/>
              <a:t>ASK </a:t>
            </a:r>
            <a:br>
              <a:rPr lang="en-US" dirty="0"/>
            </a:br>
            <a:r>
              <a:rPr lang="en-US" dirty="0"/>
              <a:t>WHERE{</a:t>
            </a:r>
            <a:br>
              <a:rPr lang="en-US" dirty="0"/>
            </a:br>
            <a:r>
              <a:rPr lang="en-US" dirty="0"/>
              <a:t>example:fujiApple498 a </a:t>
            </a:r>
            <a:r>
              <a:rPr lang="en-US" dirty="0" err="1"/>
              <a:t>example:FujiApple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}</a:t>
            </a:r>
            <a:endParaRPr lang="en-US"/>
          </a:p>
          <a:p>
            <a:r>
              <a:rPr lang="en-US" dirty="0"/>
              <a:t>The above query would return a Boolean TRUE if there is an instance of </a:t>
            </a:r>
            <a:r>
              <a:rPr lang="en-US" dirty="0" err="1"/>
              <a:t>FujiApple</a:t>
            </a:r>
            <a:r>
              <a:rPr lang="en-US" dirty="0"/>
              <a:t> named "fujiApple498".  Otherwise, it would return a Boolean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3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SPARQL Example 4 Implicit vs. Explicit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987546" y="1884436"/>
            <a:ext cx="9932856" cy="42672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Implicit vs Explicit:</a:t>
            </a:r>
            <a:br>
              <a:rPr lang="en-US" dirty="0"/>
            </a:br>
            <a:r>
              <a:rPr lang="en-US" dirty="0"/>
              <a:t>SELECT ?class</a:t>
            </a:r>
            <a:br>
              <a:rPr lang="en-US" dirty="0"/>
            </a:br>
            <a:r>
              <a:rPr lang="en-US" dirty="0"/>
              <a:t>WHERE{</a:t>
            </a:r>
            <a:br>
              <a:rPr lang="en-US" dirty="0"/>
            </a:br>
            <a:r>
              <a:rPr lang="en-US" dirty="0"/>
              <a:t>?class </a:t>
            </a:r>
            <a:r>
              <a:rPr lang="en-US" dirty="0" err="1"/>
              <a:t>rdfs:subClassOf</a:t>
            </a:r>
            <a:r>
              <a:rPr lang="en-US" dirty="0"/>
              <a:t> </a:t>
            </a:r>
            <a:r>
              <a:rPr lang="en-US" dirty="0" err="1"/>
              <a:t>example:Thing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If implicit, this query would return the Fruit, Apple, and </a:t>
            </a:r>
            <a:r>
              <a:rPr lang="en-US" dirty="0" err="1"/>
              <a:t>FujiApple</a:t>
            </a:r>
            <a:r>
              <a:rPr lang="en-US" dirty="0"/>
              <a:t> classes because Fruit is a subclass of Thing, Apple is a subclass of Fruit, and </a:t>
            </a:r>
            <a:r>
              <a:rPr lang="en-US" dirty="0" err="1"/>
              <a:t>FujiApple</a:t>
            </a:r>
            <a:r>
              <a:rPr lang="en-US" dirty="0"/>
              <a:t> is a subclass of Apple</a:t>
            </a:r>
          </a:p>
          <a:p>
            <a:pPr marL="575945" lvl="1"/>
            <a:r>
              <a:rPr lang="en-US" dirty="0"/>
              <a:t>This implies that all 3 classes are subclasses of </a:t>
            </a:r>
            <a:r>
              <a:rPr lang="en-US" dirty="0" err="1"/>
              <a:t>example:Thing</a:t>
            </a:r>
            <a:endParaRPr lang="en-US" dirty="0"/>
          </a:p>
          <a:p>
            <a:r>
              <a:rPr lang="en-US" dirty="0"/>
              <a:t>If explicit, this query would return only the Fruit class because only the Fruit class is explicitly defined to be a subclass of </a:t>
            </a:r>
            <a:r>
              <a:rPr lang="en-US" err="1"/>
              <a:t>example:Thing</a:t>
            </a:r>
            <a:r>
              <a:rPr lang="en-US" dirty="0"/>
              <a:t>.  </a:t>
            </a:r>
          </a:p>
          <a:p>
            <a:pPr marL="575945" lvl="1"/>
            <a:r>
              <a:rPr lang="en-US" dirty="0"/>
              <a:t>The Apple class is explicitly defined as a subclass of Fruit and </a:t>
            </a:r>
            <a:r>
              <a:rPr lang="en-US" dirty="0" err="1"/>
              <a:t>FujiApple</a:t>
            </a:r>
            <a:r>
              <a:rPr lang="en-US" dirty="0"/>
              <a:t> is explicitly defined as a subclass of Apple thus, neither </a:t>
            </a:r>
            <a:r>
              <a:rPr lang="en-US" dirty="0" err="1"/>
              <a:t>FujiApple</a:t>
            </a:r>
            <a:r>
              <a:rPr lang="en-US" dirty="0"/>
              <a:t> nor Apple are explicit subclasses of Thing.</a:t>
            </a:r>
          </a:p>
          <a:p>
            <a:r>
              <a:rPr lang="en-US" dirty="0"/>
              <a:t>Use </a:t>
            </a:r>
            <a:r>
              <a:rPr lang="en-US" dirty="0">
                <a:ea typeface="+mn-lt"/>
                <a:cs typeface="+mn-lt"/>
              </a:rPr>
              <a:t>"FROM NAMED &lt;http://www.ontotext.com/implicit&gt;" or "FROM NAMED &lt;http://www.ontotext.com/explicit&gt;" to query implicit or explicit statements respectively.</a:t>
            </a:r>
          </a:p>
          <a:p>
            <a:pPr marL="575945" lvl="1"/>
            <a:r>
              <a:rPr lang="en-US" dirty="0"/>
              <a:t>You can add the FROM NAMED line below the SELECT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0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 for Introductory SPARQL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What is SPARQL: 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https://www.ontotext.com/knowledgehub/fundamentals/what-is-sparql/#:~:text=%EF%BB%BF,can%20be%20mapped%20to%20RDF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FFFFFF"/>
              </a:solidFill>
            </a:endParaRPr>
          </a:p>
          <a:p>
            <a:r>
              <a:rPr lang="en-US" dirty="0"/>
              <a:t>SPARQL Tutorial: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https://www.wikidata.org/wiki/Wikidata:SPARQL_tutorial</a:t>
            </a:r>
            <a:endParaRPr lang="en-US" dirty="0"/>
          </a:p>
          <a:p>
            <a:r>
              <a:rPr lang="en-US" dirty="0"/>
              <a:t>SPARQL Modifiers: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https://en.wikibooks.org/wiki/SPARQL/Modifiers#:~:text=The%20five%20modifiers%20are%20GROUP,.%20and%20OFFSET%20...%20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SPARQL Tutorial</vt:lpstr>
      <vt:lpstr>What is SPARQL?</vt:lpstr>
      <vt:lpstr>SPARQL Queries</vt:lpstr>
      <vt:lpstr>Example  Data</vt:lpstr>
      <vt:lpstr>SPARQL Example 1 SELECT</vt:lpstr>
      <vt:lpstr>SPARQL Example 2 SELECT</vt:lpstr>
      <vt:lpstr>SPARQL Example 3 ASK</vt:lpstr>
      <vt:lpstr>SPARQL Example 4 Implicit vs. Explicit</vt:lpstr>
      <vt:lpstr>Further Reading for Introductory SPARQL</vt:lpstr>
      <vt:lpstr>Further Reading for Introductory SPARQL</vt:lpstr>
      <vt:lpstr>Accessing the City Digital Twin Knowledge Graph</vt:lpstr>
      <vt:lpstr>Example Queries</vt:lpstr>
      <vt:lpstr>Example Queries</vt:lpstr>
      <vt:lpstr>Example Queries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547</cp:revision>
  <dcterms:created xsi:type="dcterms:W3CDTF">2024-07-05T17:04:54Z</dcterms:created>
  <dcterms:modified xsi:type="dcterms:W3CDTF">2024-07-09T16:47:45Z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