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228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DATABASE MANAGEMENT SYSTEM ( DBMS )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39" y="1812324"/>
            <a:ext cx="6880828" cy="15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800" y="560173"/>
            <a:ext cx="11162270" cy="5667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4400" b="1" dirty="0" smtClean="0">
                <a:solidFill>
                  <a:schemeClr val="accent3"/>
                </a:solidFill>
              </a:rPr>
              <a:t>	OTHER STATEMENTS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LIKE OPERATOR: </a:t>
            </a:r>
            <a:r>
              <a:rPr lang="en-US" dirty="0" smtClean="0"/>
              <a:t>The Like operator is </a:t>
            </a:r>
            <a:r>
              <a:rPr lang="en-US" dirty="0"/>
              <a:t>used in </a:t>
            </a:r>
            <a:r>
              <a:rPr lang="en-US" dirty="0" smtClean="0"/>
              <a:t>a Where clause </a:t>
            </a:r>
            <a:r>
              <a:rPr lang="en-US" dirty="0"/>
              <a:t>to search for a specified pattern in a column</a:t>
            </a:r>
            <a:r>
              <a:rPr lang="en-US" dirty="0" smtClean="0"/>
              <a:t>. </a:t>
            </a:r>
            <a:r>
              <a:rPr lang="en-US" dirty="0"/>
              <a:t>The following SQL statement selects all customers with a </a:t>
            </a:r>
            <a:r>
              <a:rPr lang="en-US" dirty="0" err="1"/>
              <a:t>Full_name</a:t>
            </a:r>
            <a:r>
              <a:rPr lang="en-US" dirty="0"/>
              <a:t> </a:t>
            </a:r>
            <a:r>
              <a:rPr lang="en-US" dirty="0" smtClean="0"/>
              <a:t>starting </a:t>
            </a:r>
            <a:r>
              <a:rPr lang="en-US" dirty="0"/>
              <a:t>with "a</a:t>
            </a:r>
            <a:r>
              <a:rPr lang="en-US" dirty="0" smtClean="0"/>
              <a:t>";</a:t>
            </a:r>
            <a:endParaRPr lang="en-US" b="1" dirty="0">
              <a:solidFill>
                <a:schemeClr val="accent3"/>
              </a:solidFill>
            </a:endParaRPr>
          </a:p>
          <a:p>
            <a:pPr marL="914400" lvl="2" indent="0">
              <a:buNone/>
            </a:pPr>
            <a:r>
              <a:rPr lang="en-US" b="1" dirty="0" smtClean="0"/>
              <a:t>						</a:t>
            </a:r>
            <a:r>
              <a:rPr lang="en-US" b="1" dirty="0" smtClean="0">
                <a:solidFill>
                  <a:schemeClr val="accent4"/>
                </a:solidFill>
              </a:rPr>
              <a:t>select</a:t>
            </a:r>
            <a:r>
              <a:rPr lang="en-US" b="1" dirty="0" smtClean="0"/>
              <a:t> * </a:t>
            </a:r>
            <a:r>
              <a:rPr lang="en-US" b="1" dirty="0"/>
              <a:t>from </a:t>
            </a:r>
            <a:r>
              <a:rPr lang="en-US" b="1" dirty="0" smtClean="0">
                <a:solidFill>
                  <a:srgbClr val="7030A0"/>
                </a:solidFill>
              </a:rPr>
              <a:t>Students </a:t>
            </a:r>
            <a:r>
              <a:rPr lang="en-US" b="1" dirty="0" smtClean="0">
                <a:solidFill>
                  <a:schemeClr val="accent4"/>
                </a:solidFill>
              </a:rPr>
              <a:t>where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full_name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like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‘a%’</a:t>
            </a:r>
            <a:r>
              <a:rPr lang="en-US" b="1" dirty="0" smtClean="0"/>
              <a:t>;</a:t>
            </a:r>
          </a:p>
          <a:p>
            <a:pPr marL="914400" lvl="2" indent="0">
              <a:buNone/>
            </a:pPr>
            <a:endParaRPr lang="en-US" b="1" dirty="0" smtClean="0"/>
          </a:p>
          <a:p>
            <a:pPr marL="914400" lvl="2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accent3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26898"/>
              </p:ext>
            </p:extLst>
          </p:nvPr>
        </p:nvGraphicFramePr>
        <p:xfrm>
          <a:off x="782594" y="2677294"/>
          <a:ext cx="10684475" cy="350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835"/>
                <a:gridCol w="6830640"/>
              </a:tblGrid>
              <a:tr h="387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LIKE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'a%'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 with "a"</a:t>
                      </a:r>
                    </a:p>
                  </a:txBody>
                  <a:tcPr marL="76200" marR="76200" marT="76200" marB="76200"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'%a'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end with "a"</a:t>
                      </a:r>
                    </a:p>
                  </a:txBody>
                  <a:tcPr marL="76200" marR="76200" marT="76200" marB="76200"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'%or%'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6200" marR="76200" marT="76200" marB="76200"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'_r%'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6200" marR="76200" marT="76200" marB="76200"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'_r%'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6200" marR="76200" marT="76200" marB="76200"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'a__%'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6200" marR="76200" marT="76200" marB="76200"/>
                </a:tc>
              </a:tr>
              <a:tr h="44556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accent4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effectLst/>
                        </a:rPr>
                        <a:t>Full_name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  <a:effectLst/>
                        </a:rPr>
                        <a:t>LIKE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'</a:t>
                      </a:r>
                      <a:r>
                        <a:rPr lang="en-US" dirty="0" err="1">
                          <a:effectLst/>
                        </a:rPr>
                        <a:t>a%o</a:t>
                      </a:r>
                      <a:r>
                        <a:rPr lang="en-US" dirty="0">
                          <a:effectLst/>
                        </a:rPr>
                        <a:t>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800" y="560173"/>
            <a:ext cx="11170508" cy="5667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4400" b="1" dirty="0" smtClean="0">
                <a:solidFill>
                  <a:schemeClr val="accent3"/>
                </a:solidFill>
              </a:rPr>
              <a:t>	OTHER STATEMENTS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BETWEEN: </a:t>
            </a:r>
            <a:r>
              <a:rPr lang="en-US" dirty="0"/>
              <a:t>The </a:t>
            </a:r>
            <a:r>
              <a:rPr lang="en-US" dirty="0" smtClean="0"/>
              <a:t>Between operator </a:t>
            </a:r>
            <a:r>
              <a:rPr lang="en-US" dirty="0"/>
              <a:t>selects values within a given range. The values can be numbers, text, or dates</a:t>
            </a:r>
            <a:r>
              <a:rPr lang="en-US" dirty="0" smtClean="0"/>
              <a:t>. The Between </a:t>
            </a:r>
            <a:r>
              <a:rPr lang="en-US" dirty="0"/>
              <a:t>operator is inclusive: begin and end values are included. </a:t>
            </a:r>
            <a:r>
              <a:rPr lang="en-US" dirty="0" smtClean="0"/>
              <a:t>Example;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3"/>
              </a:solidFill>
            </a:endParaRPr>
          </a:p>
          <a:p>
            <a:pPr marL="914400" lvl="2" indent="0">
              <a:buNone/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chemeClr val="accent4"/>
                </a:solidFill>
              </a:rPr>
              <a:t>select</a:t>
            </a:r>
            <a:r>
              <a:rPr lang="en-US" b="1" dirty="0" smtClean="0"/>
              <a:t> * </a:t>
            </a:r>
            <a:r>
              <a:rPr lang="en-US" b="1" dirty="0"/>
              <a:t>from </a:t>
            </a:r>
            <a:r>
              <a:rPr lang="en-US" b="1" dirty="0" smtClean="0">
                <a:solidFill>
                  <a:srgbClr val="7030A0"/>
                </a:solidFill>
              </a:rPr>
              <a:t>Students </a:t>
            </a:r>
            <a:r>
              <a:rPr lang="en-US" b="1" dirty="0" smtClean="0">
                <a:solidFill>
                  <a:schemeClr val="accent4"/>
                </a:solidFill>
              </a:rPr>
              <a:t>where</a:t>
            </a:r>
            <a:r>
              <a:rPr lang="en-US" b="1" dirty="0" smtClean="0">
                <a:solidFill>
                  <a:schemeClr val="tx1"/>
                </a:solidFill>
              </a:rPr>
              <a:t> marks </a:t>
            </a:r>
            <a:r>
              <a:rPr lang="en-US" b="1" dirty="0" smtClean="0">
                <a:solidFill>
                  <a:schemeClr val="accent4"/>
                </a:solidFill>
              </a:rPr>
              <a:t>Between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and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90</a:t>
            </a:r>
            <a:r>
              <a:rPr lang="en-US" b="1" dirty="0" smtClean="0"/>
              <a:t>;</a:t>
            </a:r>
          </a:p>
          <a:p>
            <a:pPr marL="914400" lvl="2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JOIN</a:t>
            </a:r>
            <a:r>
              <a:rPr lang="en-US" b="1" dirty="0" smtClean="0"/>
              <a:t>: </a:t>
            </a:r>
            <a:r>
              <a:rPr lang="en-US" sz="1800" dirty="0" smtClean="0"/>
              <a:t>The Join </a:t>
            </a:r>
            <a:r>
              <a:rPr lang="en-US" sz="1800" dirty="0"/>
              <a:t>clause is used to combine rows from two or more tables, based on a related column between them</a:t>
            </a:r>
            <a:r>
              <a:rPr lang="en-US" sz="1800" dirty="0" smtClean="0"/>
              <a:t>. Example, </a:t>
            </a:r>
            <a:r>
              <a:rPr lang="en-US" sz="1800" dirty="0"/>
              <a:t>The following SQL statement </a:t>
            </a:r>
            <a:r>
              <a:rPr lang="en-US" sz="1800" dirty="0" smtClean="0"/>
              <a:t>is selecting from three tables;</a:t>
            </a:r>
          </a:p>
          <a:p>
            <a:pPr marL="457200" lvl="1" indent="0" algn="ctr"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	</a:t>
            </a:r>
            <a:r>
              <a:rPr lang="en-US" sz="1800" b="1" dirty="0" smtClean="0">
                <a:solidFill>
                  <a:schemeClr val="accent4"/>
                </a:solidFill>
              </a:rPr>
              <a:t>select</a:t>
            </a: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rgbClr val="7030A0"/>
                </a:solidFill>
              </a:rPr>
              <a:t>Students.</a:t>
            </a:r>
            <a:r>
              <a:rPr lang="en-US" sz="1800" b="1" dirty="0" err="1" smtClean="0">
                <a:solidFill>
                  <a:schemeClr val="tx1"/>
                </a:solidFill>
              </a:rPr>
              <a:t>full_name</a:t>
            </a:r>
            <a:r>
              <a:rPr lang="en-US" sz="1800" b="1" dirty="0" smtClean="0">
                <a:solidFill>
                  <a:srgbClr val="7030A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Students.</a:t>
            </a:r>
            <a:r>
              <a:rPr lang="en-US" sz="1800" b="1" dirty="0" err="1" smtClean="0">
                <a:solidFill>
                  <a:schemeClr val="tx1"/>
                </a:solidFill>
              </a:rPr>
              <a:t>phone</a:t>
            </a:r>
            <a:r>
              <a:rPr lang="en-US" sz="1800" b="1" dirty="0" smtClean="0">
                <a:solidFill>
                  <a:srgbClr val="7030A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Students.</a:t>
            </a:r>
            <a:r>
              <a:rPr lang="en-US" sz="1800" b="1" dirty="0" err="1" smtClean="0">
                <a:solidFill>
                  <a:schemeClr val="tx1"/>
                </a:solidFill>
              </a:rPr>
              <a:t>marks</a:t>
            </a:r>
            <a:r>
              <a:rPr lang="en-US" sz="1800" b="1" dirty="0" smtClean="0"/>
              <a:t> from </a:t>
            </a:r>
            <a:r>
              <a:rPr lang="en-US" sz="1800" b="1" dirty="0" smtClean="0">
                <a:solidFill>
                  <a:srgbClr val="7030A0"/>
                </a:solidFill>
              </a:rPr>
              <a:t>Students </a:t>
            </a:r>
            <a:br>
              <a:rPr lang="en-US" sz="1800" b="1" dirty="0" smtClean="0">
                <a:solidFill>
                  <a:srgbClr val="7030A0"/>
                </a:solidFill>
              </a:rPr>
            </a:br>
            <a:r>
              <a:rPr lang="en-US" sz="1800" b="1" dirty="0" smtClean="0">
                <a:solidFill>
                  <a:srgbClr val="7030A0"/>
                </a:solidFill>
              </a:rPr>
              <a:t/>
            </a:r>
            <a:br>
              <a:rPr lang="en-US" sz="1800" b="1" dirty="0" smtClean="0">
                <a:solidFill>
                  <a:srgbClr val="7030A0"/>
                </a:solidFill>
              </a:rPr>
            </a:b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chemeClr val="accent4"/>
                </a:solidFill>
              </a:rPr>
              <a:t>inner join </a:t>
            </a:r>
            <a:r>
              <a:rPr lang="en-US" sz="1800" b="1" dirty="0" smtClean="0">
                <a:solidFill>
                  <a:srgbClr val="7030A0"/>
                </a:solidFill>
              </a:rPr>
              <a:t>Courses</a:t>
            </a:r>
            <a:r>
              <a:rPr lang="en-US" sz="1800" b="1" dirty="0" smtClean="0">
                <a:solidFill>
                  <a:schemeClr val="accent4"/>
                </a:solidFill>
              </a:rPr>
              <a:t> on </a:t>
            </a:r>
            <a:r>
              <a:rPr lang="en-US" sz="1800" b="1" dirty="0" err="1" smtClean="0">
                <a:solidFill>
                  <a:srgbClr val="7030A0"/>
                </a:solidFill>
              </a:rPr>
              <a:t>Students.</a:t>
            </a:r>
            <a:r>
              <a:rPr lang="en-US" sz="1800" b="1" dirty="0" err="1" smtClean="0">
                <a:solidFill>
                  <a:schemeClr val="tx1"/>
                </a:solidFill>
              </a:rPr>
              <a:t>course_id</a:t>
            </a:r>
            <a:r>
              <a:rPr lang="en-US" sz="1800" b="1" dirty="0" smtClean="0">
                <a:solidFill>
                  <a:srgbClr val="7030A0"/>
                </a:solidFill>
              </a:rPr>
              <a:t> = courses.</a:t>
            </a:r>
            <a:r>
              <a:rPr lang="en-US" sz="1800" b="1" dirty="0" smtClean="0">
                <a:solidFill>
                  <a:schemeClr val="tx1"/>
                </a:solidFill>
              </a:rPr>
              <a:t>id</a:t>
            </a:r>
          </a:p>
          <a:p>
            <a:pPr marL="457200" lvl="1" indent="0" algn="ctr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	inner </a:t>
            </a:r>
            <a:r>
              <a:rPr lang="en-US" sz="1800" b="1" dirty="0">
                <a:solidFill>
                  <a:schemeClr val="accent4"/>
                </a:solidFill>
              </a:rPr>
              <a:t>join </a:t>
            </a:r>
            <a:r>
              <a:rPr lang="en-US" sz="1800" b="1" dirty="0" smtClean="0">
                <a:solidFill>
                  <a:srgbClr val="7030A0"/>
                </a:solidFill>
              </a:rPr>
              <a:t>Professor</a:t>
            </a:r>
            <a:r>
              <a:rPr lang="en-US" sz="1800" b="1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>
                <a:solidFill>
                  <a:schemeClr val="accent4"/>
                </a:solidFill>
              </a:rPr>
              <a:t>on </a:t>
            </a:r>
            <a:r>
              <a:rPr lang="en-US" sz="1800" b="1" dirty="0" err="1">
                <a:solidFill>
                  <a:srgbClr val="7030A0"/>
                </a:solidFill>
              </a:rPr>
              <a:t>Students.</a:t>
            </a:r>
            <a:r>
              <a:rPr lang="en-US" sz="1800" b="1" dirty="0" err="1">
                <a:solidFill>
                  <a:schemeClr val="tx1"/>
                </a:solidFill>
              </a:rPr>
              <a:t>course_id</a:t>
            </a:r>
            <a:r>
              <a:rPr lang="en-US" sz="1800" b="1" dirty="0">
                <a:solidFill>
                  <a:srgbClr val="7030A0"/>
                </a:solidFill>
              </a:rPr>
              <a:t> = </a:t>
            </a:r>
            <a:r>
              <a:rPr lang="en-US" sz="1800" b="1" dirty="0" err="1" smtClean="0">
                <a:solidFill>
                  <a:srgbClr val="7030A0"/>
                </a:solidFill>
              </a:rPr>
              <a:t>Professor.</a:t>
            </a:r>
            <a:r>
              <a:rPr lang="en-US" sz="1800" b="1" dirty="0" err="1" smtClean="0">
                <a:solidFill>
                  <a:schemeClr val="tx1"/>
                </a:solidFill>
              </a:rPr>
              <a:t>course_id</a:t>
            </a:r>
            <a:r>
              <a:rPr lang="en-US" sz="1800" dirty="0" smtClean="0"/>
              <a:t>;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387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799" y="461320"/>
            <a:ext cx="11335265" cy="576648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600" b="1" dirty="0" smtClean="0">
                <a:solidFill>
                  <a:schemeClr val="accent3"/>
                </a:solidFill>
              </a:rPr>
              <a:t>HOW TO ADD A FOREIGN KEY TO A TABLE</a:t>
            </a:r>
          </a:p>
          <a:p>
            <a:pPr marL="457200" lvl="1" indent="0">
              <a:buNone/>
            </a:pPr>
            <a:r>
              <a:rPr lang="en-US" sz="1800" b="1" dirty="0" smtClean="0"/>
              <a:t>We have two ways of adding a foreign key to a table: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Add the foreign key whiles creating the table;</a:t>
            </a:r>
            <a:br>
              <a:rPr lang="en-US" sz="1800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CREATE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table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Students</a:t>
            </a:r>
            <a:r>
              <a:rPr lang="en-US" sz="1800" dirty="0" smtClean="0"/>
              <a:t>(</a:t>
            </a:r>
            <a:br>
              <a:rPr lang="en-US" sz="1800" dirty="0" smtClean="0"/>
            </a:br>
            <a:r>
              <a:rPr lang="en-US" sz="1800" b="1" dirty="0" err="1" smtClean="0"/>
              <a:t>Student_Id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Auto_increment</a:t>
            </a:r>
            <a:r>
              <a:rPr lang="en-US" sz="1800" dirty="0" smtClean="0"/>
              <a:t>, </a:t>
            </a:r>
            <a:br>
              <a:rPr lang="en-US" sz="1800" dirty="0" smtClean="0"/>
            </a:br>
            <a:r>
              <a:rPr lang="en-US" sz="1800" b="1" dirty="0" err="1" smtClean="0"/>
              <a:t>Full_name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varchar(50</a:t>
            </a:r>
            <a:r>
              <a:rPr lang="en-US" sz="1800" dirty="0" smtClean="0"/>
              <a:t>) , </a:t>
            </a:r>
            <a:br>
              <a:rPr lang="en-US" sz="1800" dirty="0" smtClean="0"/>
            </a:br>
            <a:r>
              <a:rPr lang="en-US" sz="1800" b="1" dirty="0" err="1" smtClean="0"/>
              <a:t>Course_Id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varchar(20)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b="1" dirty="0" smtClean="0"/>
              <a:t>Gender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varchar(10</a:t>
            </a:r>
            <a:r>
              <a:rPr lang="en-US" sz="1800" dirty="0" smtClean="0"/>
              <a:t>),</a:t>
            </a:r>
            <a:br>
              <a:rPr lang="en-US" sz="1800" dirty="0" smtClean="0"/>
            </a:br>
            <a:r>
              <a:rPr lang="en-US" sz="1800" b="1" dirty="0" smtClean="0"/>
              <a:t>Phone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/>
              <a:t>(20),</a:t>
            </a:r>
            <a:br>
              <a:rPr lang="en-US" sz="1800" dirty="0" smtClean="0"/>
            </a:br>
            <a:r>
              <a:rPr lang="en-US" sz="1800" b="1" dirty="0" smtClean="0"/>
              <a:t>Marks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decimal</a:t>
            </a:r>
            <a:r>
              <a:rPr lang="en-US" sz="1800" dirty="0" smtClean="0"/>
              <a:t>(10,2),</a:t>
            </a:r>
            <a:br>
              <a:rPr lang="en-US" sz="1800" dirty="0" smtClean="0"/>
            </a:br>
            <a:r>
              <a:rPr lang="en-US" sz="1800" b="1" dirty="0" smtClean="0"/>
              <a:t>Address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varchar(100),</a:t>
            </a:r>
            <a:br>
              <a:rPr lang="en-US" sz="1800" b="1" dirty="0" smtClean="0">
                <a:solidFill>
                  <a:srgbClr val="C00000"/>
                </a:solidFill>
              </a:rPr>
            </a:br>
            <a:r>
              <a:rPr lang="en-US" sz="1800" b="1" dirty="0" smtClean="0">
                <a:solidFill>
                  <a:schemeClr val="accent4"/>
                </a:solidFill>
              </a:rPr>
              <a:t>constraint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fk_course_id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foreign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key</a:t>
            </a:r>
            <a:r>
              <a:rPr lang="en-US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dirty="0" err="1" smtClean="0">
                <a:solidFill>
                  <a:schemeClr val="tx1"/>
                </a:solidFill>
              </a:rPr>
              <a:t>ourse_Id</a:t>
            </a:r>
            <a:r>
              <a:rPr lang="en-US" sz="1800" b="1" dirty="0" smtClean="0">
                <a:solidFill>
                  <a:schemeClr val="tx1"/>
                </a:solidFill>
              </a:rPr>
              <a:t>) </a:t>
            </a:r>
            <a:r>
              <a:rPr lang="en-US" sz="1800" b="1" dirty="0" smtClean="0">
                <a:solidFill>
                  <a:schemeClr val="accent4"/>
                </a:solidFill>
              </a:rPr>
              <a:t>references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Courses</a:t>
            </a:r>
            <a:r>
              <a:rPr lang="en-US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</a:rPr>
              <a:t>Course_Id</a:t>
            </a:r>
            <a:r>
              <a:rPr lang="en-US" sz="1800" b="1" dirty="0" smtClean="0">
                <a:solidFill>
                  <a:schemeClr val="tx1"/>
                </a:solidFill>
              </a:rPr>
              <a:t>) on </a:t>
            </a:r>
            <a:r>
              <a:rPr lang="en-US" sz="1800" b="1" dirty="0" smtClean="0">
                <a:solidFill>
                  <a:schemeClr val="accent4"/>
                </a:solidFill>
              </a:rPr>
              <a:t>Delete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Cascade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);</a:t>
            </a:r>
            <a:br>
              <a:rPr lang="en-US" sz="1800" dirty="0" smtClean="0"/>
            </a:b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Add the foreign key after creating the table;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chemeClr val="accent4"/>
                </a:solidFill>
              </a:rPr>
              <a:t>alter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smtClean="0"/>
              <a:t>table </a:t>
            </a:r>
            <a:r>
              <a:rPr lang="en-US" sz="1800" b="1" dirty="0" smtClean="0">
                <a:solidFill>
                  <a:srgbClr val="7030A0"/>
                </a:solidFill>
              </a:rPr>
              <a:t>students 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	add constraint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fk_course_id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foreign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key</a:t>
            </a:r>
            <a:r>
              <a:rPr lang="en-US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</a:rPr>
              <a:t>Course_Id</a:t>
            </a:r>
            <a:r>
              <a:rPr lang="en-US" sz="1800" b="1" dirty="0" smtClean="0">
                <a:solidFill>
                  <a:schemeClr val="tx1"/>
                </a:solidFill>
              </a:rPr>
              <a:t>) </a:t>
            </a:r>
            <a:r>
              <a:rPr lang="en-US" sz="1800" b="1" dirty="0" smtClean="0">
                <a:solidFill>
                  <a:schemeClr val="accent4"/>
                </a:solidFill>
              </a:rPr>
              <a:t>references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Courses</a:t>
            </a:r>
            <a:r>
              <a:rPr lang="en-US" sz="1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</a:rPr>
              <a:t>Course_Id</a:t>
            </a:r>
            <a:r>
              <a:rPr lang="en-US" sz="1800" b="1" dirty="0" smtClean="0">
                <a:solidFill>
                  <a:schemeClr val="tx1"/>
                </a:solidFill>
              </a:rPr>
              <a:t>) on </a:t>
            </a:r>
            <a:r>
              <a:rPr lang="en-US" sz="1800" b="1" dirty="0" smtClean="0">
                <a:solidFill>
                  <a:schemeClr val="accent4"/>
                </a:solidFill>
              </a:rPr>
              <a:t>Delete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Cascade;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172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724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3"/>
                </a:solidFill>
              </a:rPr>
              <a:t>DATABASE MANAGEMENT SYSTEM ( DBMS )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1276" y="2496064"/>
            <a:ext cx="10832756" cy="369055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b="1" dirty="0" smtClean="0"/>
              <a:t>DBMS</a:t>
            </a:r>
            <a:r>
              <a:rPr lang="en-US" dirty="0" smtClean="0"/>
              <a:t> is a </a:t>
            </a:r>
            <a:r>
              <a:rPr lang="en-US" dirty="0"/>
              <a:t>software system that enables users to define, create, maintain, and control access to the database. The </a:t>
            </a:r>
            <a:r>
              <a:rPr lang="en-US" b="1" dirty="0"/>
              <a:t>DBMS</a:t>
            </a:r>
            <a:r>
              <a:rPr lang="en-US" dirty="0"/>
              <a:t> is the software that interacts with the users’ application programs and the database. Typically, a </a:t>
            </a:r>
            <a:r>
              <a:rPr lang="en-US" b="1" dirty="0"/>
              <a:t>DBMS</a:t>
            </a:r>
            <a:r>
              <a:rPr lang="en-US" dirty="0"/>
              <a:t> provides the following facilities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It allows users to define the database, usually through a Data Definition Language (</a:t>
            </a:r>
            <a:r>
              <a:rPr lang="en-US" b="1" dirty="0"/>
              <a:t>DDL</a:t>
            </a:r>
            <a:r>
              <a:rPr lang="en-US" dirty="0" smtClean="0"/>
              <a:t>).The </a:t>
            </a:r>
            <a:r>
              <a:rPr lang="en-US" b="1" dirty="0" smtClean="0"/>
              <a:t>DDL</a:t>
            </a:r>
            <a:r>
              <a:rPr lang="en-US" dirty="0" smtClean="0"/>
              <a:t> </a:t>
            </a:r>
            <a:r>
              <a:rPr lang="en-US" dirty="0"/>
              <a:t>is a computer language used to create and modify the structure of database objects in a database. These database objects include views, schemas, tables, indexes, etc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It allows users to insert, update, delete, and retrieve data from the database, usually through a Data Manipulation Language (</a:t>
            </a:r>
            <a:r>
              <a:rPr lang="en-US" b="1" dirty="0"/>
              <a:t>DML</a:t>
            </a:r>
            <a:r>
              <a:rPr lang="en-US" dirty="0"/>
              <a:t>). Having a central repository for all data and data descriptions allows the </a:t>
            </a:r>
            <a:r>
              <a:rPr lang="en-US" b="1" dirty="0"/>
              <a:t>DML</a:t>
            </a:r>
            <a:r>
              <a:rPr lang="en-US" dirty="0"/>
              <a:t> to provide a general inquiry facility to this data, called a query language. The provision of a query language alleviates the problems with file-based systems where the user has to work with a fixed set of queries or there is a proliferation of programs, giving major software management problems. The most common query language is the Structured Query Language (</a:t>
            </a:r>
            <a:r>
              <a:rPr lang="en-US" b="1" dirty="0" smtClean="0"/>
              <a:t>SQL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48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724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DATA DEFINITION LANGUAGE ( DDL )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1276" y="2496064"/>
            <a:ext cx="10832756" cy="369055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The Data Definition Language(</a:t>
            </a:r>
            <a:r>
              <a:rPr lang="en-US" b="1" dirty="0" smtClean="0"/>
              <a:t>DDL</a:t>
            </a:r>
            <a:r>
              <a:rPr lang="en-US" dirty="0" smtClean="0"/>
              <a:t>) </a:t>
            </a:r>
            <a:r>
              <a:rPr lang="en-US" dirty="0"/>
              <a:t>is a computer language used to create and modify the structure of database objects in a database. These database objects include views, schemas, tables, indexes, etc</a:t>
            </a:r>
            <a:r>
              <a:rPr lang="en-US" dirty="0" smtClean="0"/>
              <a:t>. </a:t>
            </a:r>
            <a:r>
              <a:rPr lang="en-US" dirty="0"/>
              <a:t>It is used to establish and modify the structure of objects in a database by dealing with descriptions of the database schema. Unlike data manipulation language (</a:t>
            </a:r>
            <a:r>
              <a:rPr lang="en-US" b="1" dirty="0"/>
              <a:t>DML</a:t>
            </a:r>
            <a:r>
              <a:rPr lang="en-US" dirty="0"/>
              <a:t>) commands that are used for data modification purposes, </a:t>
            </a:r>
            <a:r>
              <a:rPr lang="en-US" b="1" dirty="0"/>
              <a:t>DDL</a:t>
            </a:r>
            <a:r>
              <a:rPr lang="en-US" dirty="0"/>
              <a:t> commands are used for altering the database structure such as creating new tables or objects along with all their attributes (data type, table name, </a:t>
            </a:r>
            <a:r>
              <a:rPr lang="en-US" dirty="0" smtClean="0"/>
              <a:t>etc.). </a:t>
            </a:r>
            <a:r>
              <a:rPr lang="en-US" dirty="0"/>
              <a:t>Commonly used </a:t>
            </a:r>
            <a:r>
              <a:rPr lang="en-US" b="1" dirty="0"/>
              <a:t>DDL</a:t>
            </a:r>
            <a:r>
              <a:rPr lang="en-US" dirty="0"/>
              <a:t> in </a:t>
            </a:r>
            <a:r>
              <a:rPr lang="en-US" b="1" dirty="0"/>
              <a:t>SQL</a:t>
            </a:r>
            <a:r>
              <a:rPr lang="en-US" dirty="0"/>
              <a:t> querying are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ALTER</a:t>
            </a:r>
            <a:r>
              <a:rPr lang="en-US" dirty="0"/>
              <a:t>, </a:t>
            </a:r>
            <a:r>
              <a:rPr lang="en-US" b="1" dirty="0"/>
              <a:t>DROP</a:t>
            </a:r>
            <a:r>
              <a:rPr lang="en-US" dirty="0"/>
              <a:t>, and </a:t>
            </a:r>
            <a:r>
              <a:rPr lang="en-US" b="1" dirty="0"/>
              <a:t>TRUNCATE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sz="2400" b="1" dirty="0" smtClean="0"/>
              <a:t>Create: </a:t>
            </a:r>
            <a:r>
              <a:rPr lang="en-US" dirty="0"/>
              <a:t>This command builds a new table and </a:t>
            </a:r>
            <a:r>
              <a:rPr lang="en-US" dirty="0" smtClean="0"/>
              <a:t>has </a:t>
            </a:r>
            <a:r>
              <a:rPr lang="en-US" dirty="0"/>
              <a:t>a predefined syntax. The </a:t>
            </a:r>
            <a:r>
              <a:rPr lang="en-US" b="1" dirty="0"/>
              <a:t>CREATE</a:t>
            </a:r>
            <a:r>
              <a:rPr lang="en-US" dirty="0"/>
              <a:t> statement syntax </a:t>
            </a:r>
            <a:r>
              <a:rPr lang="en-US" dirty="0" smtClean="0"/>
              <a:t>is: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CREATE </a:t>
            </a:r>
            <a:r>
              <a:rPr lang="en-US" b="1" dirty="0" smtClean="0">
                <a:solidFill>
                  <a:schemeClr val="accent4"/>
                </a:solidFill>
              </a:rPr>
              <a:t>SCHEMA</a:t>
            </a:r>
            <a:r>
              <a:rPr lang="en-US" dirty="0" smtClean="0"/>
              <a:t> [schema name];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CREATE </a:t>
            </a:r>
            <a:r>
              <a:rPr lang="en-US" b="1" dirty="0">
                <a:solidFill>
                  <a:schemeClr val="accent4"/>
                </a:solidFill>
              </a:rPr>
              <a:t>TABLE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[table name] ([column definitions]) [table parameters</a:t>
            </a:r>
            <a:r>
              <a:rPr lang="en-US" dirty="0" smtClean="0"/>
              <a:t>];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34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800" y="560173"/>
            <a:ext cx="11162270" cy="5667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smtClean="0"/>
              <a:t>example, You need first create a Database or Schema:</a:t>
            </a:r>
          </a:p>
          <a:p>
            <a:pPr marL="457200" lvl="1" indent="0">
              <a:buNone/>
            </a:pPr>
            <a:r>
              <a:rPr lang="en-US" dirty="0" smtClean="0"/>
              <a:t>Create </a:t>
            </a:r>
            <a:r>
              <a:rPr lang="en-US" b="1" dirty="0" smtClean="0">
                <a:solidFill>
                  <a:schemeClr val="accent4"/>
                </a:solidFill>
              </a:rPr>
              <a:t>schema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school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1800" b="1" dirty="0"/>
              <a:t>CREATE</a:t>
            </a:r>
            <a:r>
              <a:rPr lang="en-US" sz="1800" dirty="0"/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table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Students</a:t>
            </a:r>
            <a:r>
              <a:rPr lang="en-US" sz="1800" dirty="0" smtClean="0"/>
              <a:t>(</a:t>
            </a:r>
            <a:br>
              <a:rPr lang="en-US" sz="1800" dirty="0" smtClean="0"/>
            </a:br>
            <a:r>
              <a:rPr lang="en-US" sz="1800" b="1" dirty="0" err="1" smtClean="0"/>
              <a:t>Student_Id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Auto_increment</a:t>
            </a:r>
            <a:r>
              <a:rPr lang="en-US" sz="1800" dirty="0" smtClean="0"/>
              <a:t>, </a:t>
            </a:r>
            <a:br>
              <a:rPr lang="en-US" sz="1800" dirty="0" smtClean="0"/>
            </a:br>
            <a:r>
              <a:rPr lang="en-US" sz="1800" b="1" dirty="0" err="1" smtClean="0"/>
              <a:t>Full_name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varchar(50</a:t>
            </a:r>
            <a:r>
              <a:rPr lang="en-US" sz="1800" dirty="0"/>
              <a:t>) </a:t>
            </a:r>
            <a:r>
              <a:rPr lang="en-US" sz="1800" dirty="0" smtClean="0"/>
              <a:t>, </a:t>
            </a:r>
            <a:br>
              <a:rPr lang="en-US" sz="1800" dirty="0" smtClean="0"/>
            </a:br>
            <a:r>
              <a:rPr lang="en-US" sz="1800" b="1" dirty="0" err="1" smtClean="0"/>
              <a:t>Course_Id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varchar(20)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b="1" dirty="0" smtClean="0"/>
              <a:t>Gender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varchar(10</a:t>
            </a:r>
            <a:r>
              <a:rPr lang="en-US" sz="1800" dirty="0" smtClean="0"/>
              <a:t>),</a:t>
            </a:r>
            <a:br>
              <a:rPr lang="en-US" sz="1800" dirty="0" smtClean="0"/>
            </a:br>
            <a:r>
              <a:rPr lang="en-US" sz="1800" b="1" dirty="0" smtClean="0"/>
              <a:t>Phone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/>
              <a:t>(20),</a:t>
            </a:r>
            <a:br>
              <a:rPr lang="en-US" sz="1800" dirty="0" smtClean="0"/>
            </a:br>
            <a:r>
              <a:rPr lang="en-US" sz="1800" b="1" dirty="0" smtClean="0"/>
              <a:t>Marks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decimal</a:t>
            </a:r>
            <a:r>
              <a:rPr lang="en-US" sz="1800" dirty="0" smtClean="0"/>
              <a:t>(10,2),</a:t>
            </a:r>
            <a:br>
              <a:rPr lang="en-US" sz="1800" dirty="0" smtClean="0"/>
            </a:br>
            <a:r>
              <a:rPr lang="en-US" sz="1800" b="1" dirty="0" smtClean="0"/>
              <a:t>Address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varchar(100)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);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The mandatory semi-colon at the end of the statement is used to process every command before it. In this example, the string </a:t>
            </a:r>
            <a:r>
              <a:rPr lang="en-US" sz="1800" b="1" dirty="0" smtClean="0"/>
              <a:t>VARCHAR</a:t>
            </a:r>
            <a:r>
              <a:rPr lang="en-US" sz="1800" dirty="0" smtClean="0"/>
              <a:t> is </a:t>
            </a:r>
            <a:r>
              <a:rPr lang="en-US" sz="1800" dirty="0"/>
              <a:t>used to specify the data type. Other data types can be </a:t>
            </a:r>
            <a:r>
              <a:rPr lang="en-US" sz="1800" b="1" dirty="0"/>
              <a:t>DATE</a:t>
            </a:r>
            <a:r>
              <a:rPr lang="en-US" sz="1800" dirty="0"/>
              <a:t>, </a:t>
            </a:r>
            <a:r>
              <a:rPr lang="en-US" sz="1800" b="1" dirty="0"/>
              <a:t>NUMBER</a:t>
            </a:r>
            <a:r>
              <a:rPr lang="en-US" sz="1800" dirty="0"/>
              <a:t>, or </a:t>
            </a:r>
            <a:r>
              <a:rPr lang="en-US" sz="1800" b="1" dirty="0"/>
              <a:t>INTEGER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89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13038" y="568412"/>
            <a:ext cx="11162270" cy="612895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ALTER</a:t>
            </a:r>
            <a:r>
              <a:rPr lang="en-US" b="1" dirty="0" smtClean="0"/>
              <a:t>: </a:t>
            </a:r>
            <a:r>
              <a:rPr lang="en-US" sz="1800" dirty="0"/>
              <a:t>An alter command modifies an existing database table. This command can add up additional column, drop existing columns and even change the data type of columns involved in a database </a:t>
            </a:r>
            <a:r>
              <a:rPr lang="en-US" sz="1800" dirty="0" smtClean="0"/>
              <a:t>table. Example;</a:t>
            </a:r>
          </a:p>
          <a:p>
            <a:pPr marL="457200" lvl="1" indent="0" algn="ctr">
              <a:buNone/>
            </a:pPr>
            <a:r>
              <a:rPr lang="en-US" sz="1800" dirty="0"/>
              <a:t>ALTER </a:t>
            </a:r>
            <a:r>
              <a:rPr lang="en-US" sz="1800" b="1" dirty="0">
                <a:solidFill>
                  <a:schemeClr val="accent4"/>
                </a:solidFill>
              </a:rPr>
              <a:t>TABLE</a:t>
            </a:r>
            <a:r>
              <a:rPr lang="en-US" sz="1800" dirty="0"/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Students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ADD </a:t>
            </a:r>
            <a:r>
              <a:rPr lang="en-US" sz="1800" dirty="0"/>
              <a:t>PRIMARY KEY </a:t>
            </a:r>
            <a:r>
              <a:rPr lang="en-US" sz="1800" dirty="0" smtClean="0"/>
              <a:t>(</a:t>
            </a:r>
            <a:r>
              <a:rPr lang="en-US" sz="1800" dirty="0" err="1"/>
              <a:t>Student_Id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In this example, we added a unique primary key to the table to add a constraint and enforce a unique value. The constraint </a:t>
            </a:r>
            <a:r>
              <a:rPr lang="en-US" sz="1800" dirty="0" smtClean="0"/>
              <a:t>“</a:t>
            </a:r>
            <a:r>
              <a:rPr lang="en-US" sz="1800" b="1" dirty="0" err="1" smtClean="0"/>
              <a:t>Student_Id</a:t>
            </a:r>
            <a:r>
              <a:rPr lang="en-US" sz="1800" dirty="0" smtClean="0"/>
              <a:t>” </a:t>
            </a:r>
            <a:r>
              <a:rPr lang="en-US" sz="1800" dirty="0"/>
              <a:t>is a primary key and is on the </a:t>
            </a:r>
            <a:r>
              <a:rPr lang="en-US" sz="1800" b="1" dirty="0">
                <a:solidFill>
                  <a:srgbClr val="7030A0"/>
                </a:solidFill>
              </a:rPr>
              <a:t>Students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table.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>
                <a:solidFill>
                  <a:schemeClr val="accent3"/>
                </a:solidFill>
              </a:rPr>
              <a:t>DROP: </a:t>
            </a:r>
            <a:r>
              <a:rPr lang="en-US" sz="1800" dirty="0"/>
              <a:t>A drop command is used to delete objects such as a table, index or view. A </a:t>
            </a:r>
            <a:r>
              <a:rPr lang="en-US" sz="1800" b="1" dirty="0"/>
              <a:t>DROP</a:t>
            </a:r>
            <a:r>
              <a:rPr lang="en-US" sz="1800" dirty="0"/>
              <a:t> statement cannot be rolled back, so once an object is destroyed, there’s no way to recover </a:t>
            </a:r>
            <a:r>
              <a:rPr lang="en-US" sz="1800" dirty="0" smtClean="0"/>
              <a:t>it. </a:t>
            </a:r>
            <a:r>
              <a:rPr lang="en-US" sz="1800" dirty="0"/>
              <a:t>In this example, we’re deleting the </a:t>
            </a:r>
            <a:r>
              <a:rPr lang="en-US" sz="1800" b="1" dirty="0">
                <a:solidFill>
                  <a:srgbClr val="7030A0"/>
                </a:solidFill>
              </a:rPr>
              <a:t>Students </a:t>
            </a:r>
            <a:r>
              <a:rPr lang="en-US" sz="1800" dirty="0" smtClean="0"/>
              <a:t>table;</a:t>
            </a:r>
            <a:br>
              <a:rPr lang="en-US" sz="1800" dirty="0" smtClean="0"/>
            </a:br>
            <a:endParaRPr lang="en-US" sz="1800" b="1" dirty="0" smtClean="0">
              <a:solidFill>
                <a:schemeClr val="accent3"/>
              </a:solidFill>
            </a:endParaRPr>
          </a:p>
          <a:p>
            <a:pPr marL="457200" lvl="1" indent="0" algn="ctr">
              <a:buNone/>
            </a:pPr>
            <a:r>
              <a:rPr lang="en-US" sz="1800" b="1" dirty="0">
                <a:solidFill>
                  <a:schemeClr val="accent4"/>
                </a:solidFill>
              </a:rPr>
              <a:t>DROP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/>
              <a:t>TABLE </a:t>
            </a:r>
            <a:r>
              <a:rPr lang="en-US" sz="1800" b="1" dirty="0" smtClean="0">
                <a:solidFill>
                  <a:srgbClr val="7030A0"/>
                </a:solidFill>
              </a:rPr>
              <a:t>Students</a:t>
            </a:r>
            <a:r>
              <a:rPr lang="en-US" sz="1800" dirty="0" smtClean="0"/>
              <a:t>;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 smtClean="0">
                <a:solidFill>
                  <a:schemeClr val="accent3"/>
                </a:solidFill>
              </a:rPr>
              <a:t>TRUNCATE: </a:t>
            </a:r>
            <a:r>
              <a:rPr lang="en-US" sz="1800" dirty="0"/>
              <a:t>Similar to </a:t>
            </a:r>
            <a:r>
              <a:rPr lang="en-US" sz="1800" b="1" dirty="0"/>
              <a:t>DROP</a:t>
            </a:r>
            <a:r>
              <a:rPr lang="en-US" sz="1800" dirty="0"/>
              <a:t>, the </a:t>
            </a:r>
            <a:r>
              <a:rPr lang="en-US" sz="1800" b="1" dirty="0"/>
              <a:t>TRUNCATE</a:t>
            </a:r>
            <a:r>
              <a:rPr lang="en-US" sz="1800" dirty="0"/>
              <a:t> statement is used to quickly remove all records from a table. However, unlike DROP that completely destroys a table, </a:t>
            </a:r>
            <a:r>
              <a:rPr lang="en-US" sz="1800" b="1" dirty="0"/>
              <a:t>TRUNCATE</a:t>
            </a:r>
            <a:r>
              <a:rPr lang="en-US" sz="1800" dirty="0"/>
              <a:t> preserves its full structure to be reused later</a:t>
            </a:r>
            <a:r>
              <a:rPr lang="en-US" sz="1800" dirty="0" smtClean="0"/>
              <a:t>. </a:t>
            </a:r>
            <a:r>
              <a:rPr lang="en-US" sz="1800" dirty="0"/>
              <a:t>In this example, we’re marking all the extents of the </a:t>
            </a:r>
            <a:r>
              <a:rPr lang="en-US" sz="1800" b="1" dirty="0">
                <a:solidFill>
                  <a:srgbClr val="7030A0"/>
                </a:solidFill>
              </a:rPr>
              <a:t>Students </a:t>
            </a:r>
            <a:r>
              <a:rPr lang="en-US" sz="1800" dirty="0" smtClean="0"/>
              <a:t>table </a:t>
            </a:r>
            <a:r>
              <a:rPr lang="en-US" sz="1800" dirty="0"/>
              <a:t>for deallocation, so they’re considered empty for </a:t>
            </a:r>
            <a:r>
              <a:rPr lang="en-US" sz="1800" dirty="0" smtClean="0"/>
              <a:t>reuse.</a:t>
            </a:r>
            <a:endParaRPr lang="en-US" sz="1800" b="1" dirty="0">
              <a:solidFill>
                <a:schemeClr val="accent3"/>
              </a:solidFill>
            </a:endParaRPr>
          </a:p>
          <a:p>
            <a:pPr marL="457200" lvl="1" indent="0" algn="ctr">
              <a:buNone/>
            </a:pPr>
            <a:r>
              <a:rPr lang="en-US" sz="1800" b="1" dirty="0"/>
              <a:t>TRUNCATE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/>
                </a:solidFill>
              </a:rPr>
              <a:t>TABLE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b="1" dirty="0">
                <a:solidFill>
                  <a:srgbClr val="7030A0"/>
                </a:solidFill>
              </a:rPr>
              <a:t>Students </a:t>
            </a:r>
            <a:r>
              <a:rPr lang="en-US" sz="1800" dirty="0" smtClean="0"/>
              <a:t>;</a:t>
            </a:r>
            <a:endParaRPr lang="en-US" sz="1800" b="1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2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724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DATA MANIPULATON LANGUAGE ( DML )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1276" y="2405449"/>
            <a:ext cx="10832756" cy="405301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A D</a:t>
            </a:r>
            <a:r>
              <a:rPr lang="en-US" dirty="0" smtClean="0"/>
              <a:t>ata </a:t>
            </a:r>
            <a:r>
              <a:rPr lang="en-US" dirty="0"/>
              <a:t>M</a:t>
            </a:r>
            <a:r>
              <a:rPr lang="en-US" dirty="0" smtClean="0"/>
              <a:t>anipulation Language </a:t>
            </a:r>
            <a:r>
              <a:rPr lang="en-US" dirty="0"/>
              <a:t>(</a:t>
            </a:r>
            <a:r>
              <a:rPr lang="en-US" b="1" dirty="0"/>
              <a:t>DML</a:t>
            </a:r>
            <a:r>
              <a:rPr lang="en-US" dirty="0"/>
              <a:t>) is a family of computer languages including commands permitting users to manipulate data in a database. This manipulation involves inserting data into database tables, retrieving existing data, deleting data from existing tables and modifying existing data. DML is mostly incorporated in SQL </a:t>
            </a:r>
            <a:r>
              <a:rPr lang="en-US" dirty="0" smtClean="0"/>
              <a:t>databases.</a:t>
            </a:r>
          </a:p>
          <a:p>
            <a:pPr marL="914400" lvl="2" indent="0">
              <a:buNone/>
            </a:pPr>
            <a:r>
              <a:rPr lang="en-US" b="1" dirty="0"/>
              <a:t>DML</a:t>
            </a:r>
            <a:r>
              <a:rPr lang="en-US" dirty="0"/>
              <a:t> resembles simple English language and enhances efficient user interaction with the system. The functional capability of </a:t>
            </a:r>
            <a:r>
              <a:rPr lang="en-US" b="1" dirty="0"/>
              <a:t>DML</a:t>
            </a:r>
            <a:r>
              <a:rPr lang="en-US" dirty="0"/>
              <a:t> is organized in manipulation commands like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and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, as described below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/>
                </a:solidFill>
              </a:rPr>
              <a:t>SELECT</a:t>
            </a:r>
            <a:r>
              <a:rPr lang="en-US" dirty="0"/>
              <a:t>: This command is used to retrieve rows from a table. The syntax is SELECT [column name(s)] from [table name] where [conditions]. SELECT is the most widely used DML command in </a:t>
            </a:r>
            <a:r>
              <a:rPr lang="en-US" dirty="0" smtClean="0"/>
              <a:t>SQL. Example;</a:t>
            </a:r>
            <a:br>
              <a:rPr lang="en-US" dirty="0" smtClean="0"/>
            </a:br>
            <a:r>
              <a:rPr lang="en-US" dirty="0" smtClean="0"/>
              <a:t>						</a:t>
            </a:r>
            <a:r>
              <a:rPr lang="en-US" b="1" dirty="0" smtClean="0">
                <a:solidFill>
                  <a:schemeClr val="accent4"/>
                </a:solidFill>
              </a:rPr>
              <a:t>select</a:t>
            </a:r>
            <a:r>
              <a:rPr lang="en-US" b="1" dirty="0" smtClean="0"/>
              <a:t> * from </a:t>
            </a:r>
            <a:r>
              <a:rPr lang="en-US" b="1" dirty="0" smtClean="0">
                <a:solidFill>
                  <a:srgbClr val="7030A0"/>
                </a:solidFill>
              </a:rPr>
              <a:t>Students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9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800" y="560173"/>
            <a:ext cx="11162270" cy="5667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INSERT: </a:t>
            </a:r>
            <a:r>
              <a:rPr lang="en-US" dirty="0"/>
              <a:t>This command adds one or more records to a database table. The insert command syntax is INSERT INTO [table name] [column(s)] VALUES [value(s)].</a:t>
            </a:r>
            <a:br>
              <a:rPr lang="en-US" dirty="0"/>
            </a:br>
            <a:endParaRPr lang="en-US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Insert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into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Students</a:t>
            </a:r>
            <a:r>
              <a:rPr lang="en-US" dirty="0" smtClean="0"/>
              <a:t>(</a:t>
            </a:r>
            <a:r>
              <a:rPr lang="en-US" b="1" dirty="0" err="1" smtClean="0"/>
              <a:t>Student_Id</a:t>
            </a:r>
            <a:r>
              <a:rPr lang="en-US" dirty="0"/>
              <a:t>, </a:t>
            </a:r>
            <a:r>
              <a:rPr lang="en-US" b="1" dirty="0" err="1"/>
              <a:t>Full_name</a:t>
            </a:r>
            <a:r>
              <a:rPr lang="en-US" dirty="0" smtClean="0"/>
              <a:t>, </a:t>
            </a:r>
            <a:r>
              <a:rPr lang="en-US" b="1" dirty="0" err="1" smtClean="0"/>
              <a:t>Course_Id</a:t>
            </a:r>
            <a:r>
              <a:rPr lang="en-US" dirty="0" smtClean="0"/>
              <a:t>,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Phone</a:t>
            </a:r>
            <a:r>
              <a:rPr lang="en-US" dirty="0"/>
              <a:t>, </a:t>
            </a:r>
            <a:r>
              <a:rPr lang="en-US" b="1" dirty="0"/>
              <a:t>Marks</a:t>
            </a:r>
            <a:r>
              <a:rPr lang="en-US" dirty="0"/>
              <a:t>, </a:t>
            </a:r>
            <a:r>
              <a:rPr lang="en-US" b="1" dirty="0"/>
              <a:t>Address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(‘stud001’, ‘John Doe’, </a:t>
            </a:r>
            <a:r>
              <a:rPr lang="en-US" dirty="0" smtClean="0"/>
              <a:t>‘csd001’, </a:t>
            </a:r>
            <a:r>
              <a:rPr lang="en-US" dirty="0"/>
              <a:t>‘Male’, 0577983546, 77.8, ‘</a:t>
            </a:r>
            <a:r>
              <a:rPr lang="en-US" dirty="0" err="1"/>
              <a:t>Bolagatanga</a:t>
            </a:r>
            <a:r>
              <a:rPr lang="en-US" dirty="0"/>
              <a:t> High Court</a:t>
            </a:r>
            <a:r>
              <a:rPr lang="en-US" dirty="0" smtClean="0"/>
              <a:t>’);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UPDATE</a:t>
            </a:r>
            <a:r>
              <a:rPr lang="en-US" b="1" dirty="0" smtClean="0"/>
              <a:t>: </a:t>
            </a:r>
            <a:r>
              <a:rPr lang="en-US" sz="1800" dirty="0"/>
              <a:t>This command modifies data of one or more records. An update command syntax is UPDATE [table name] SET [column name = value] where [condition</a:t>
            </a:r>
            <a:r>
              <a:rPr lang="en-US" sz="1800" dirty="0" smtClean="0"/>
              <a:t>]. Example;</a:t>
            </a:r>
            <a:br>
              <a:rPr lang="en-US" sz="1800" dirty="0" smtClean="0"/>
            </a:br>
            <a:endParaRPr lang="en-US" sz="1800" dirty="0" smtClean="0"/>
          </a:p>
          <a:p>
            <a:pPr marL="457200" lvl="1" indent="0" algn="ctr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Update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Students</a:t>
            </a:r>
            <a:r>
              <a:rPr lang="en-US" sz="1800" dirty="0"/>
              <a:t> </a:t>
            </a:r>
            <a:r>
              <a:rPr lang="en-US" sz="1800" b="1" dirty="0" smtClean="0">
                <a:solidFill>
                  <a:schemeClr val="accent4"/>
                </a:solidFill>
              </a:rPr>
              <a:t>set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 smtClean="0"/>
              <a:t>phone</a:t>
            </a:r>
            <a:r>
              <a:rPr lang="en-US" sz="1800" dirty="0" smtClean="0"/>
              <a:t> = 0203874523 </a:t>
            </a:r>
            <a:r>
              <a:rPr lang="en-US" sz="1800" b="1" dirty="0" smtClean="0">
                <a:solidFill>
                  <a:schemeClr val="accent4"/>
                </a:solidFill>
              </a:rPr>
              <a:t>where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 err="1" smtClean="0"/>
              <a:t>student_id</a:t>
            </a:r>
            <a:r>
              <a:rPr lang="en-US" sz="1800" dirty="0" smtClean="0"/>
              <a:t> = ‘stud001’;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accent3"/>
                </a:solidFill>
              </a:rPr>
              <a:t>DELETE: </a:t>
            </a:r>
            <a:r>
              <a:rPr lang="en-US" sz="1800" dirty="0"/>
              <a:t>This command removes one or more records from a table according to specified conditions. Delete command syntax is </a:t>
            </a:r>
            <a:r>
              <a:rPr lang="en-US" sz="1800" b="1" dirty="0"/>
              <a:t>DELETE</a:t>
            </a:r>
            <a:r>
              <a:rPr lang="en-US" sz="1800" dirty="0"/>
              <a:t> </a:t>
            </a:r>
            <a:r>
              <a:rPr lang="en-US" sz="1800" b="1" dirty="0"/>
              <a:t>FROM</a:t>
            </a:r>
            <a:r>
              <a:rPr lang="en-US" sz="1800" dirty="0"/>
              <a:t> [table name] where [condition</a:t>
            </a:r>
            <a:r>
              <a:rPr lang="en-US" sz="1800" dirty="0" smtClean="0"/>
              <a:t>]. Example;</a:t>
            </a:r>
            <a:br>
              <a:rPr lang="en-US" sz="1800" dirty="0" smtClean="0"/>
            </a:br>
            <a:endParaRPr lang="en-US" sz="1800" b="1" dirty="0">
              <a:solidFill>
                <a:schemeClr val="accent3"/>
              </a:solidFill>
            </a:endParaRPr>
          </a:p>
          <a:p>
            <a:pPr marL="457200" lvl="1" indent="0" algn="ctr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Delete</a:t>
            </a:r>
            <a:r>
              <a:rPr lang="en-US" sz="1800" b="1" dirty="0" smtClean="0"/>
              <a:t> from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Students </a:t>
            </a:r>
            <a:r>
              <a:rPr lang="en-US" sz="1800" b="1" dirty="0">
                <a:solidFill>
                  <a:schemeClr val="accent4"/>
                </a:solidFill>
              </a:rPr>
              <a:t>where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student_id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= ‘stud001</a:t>
            </a:r>
            <a:r>
              <a:rPr lang="en-US" sz="1800" dirty="0" smtClean="0"/>
              <a:t>’;</a:t>
            </a:r>
            <a:endParaRPr lang="en-US" sz="1800" b="1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89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800" y="560173"/>
            <a:ext cx="11162270" cy="5667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4400" b="1" dirty="0" smtClean="0">
                <a:solidFill>
                  <a:schemeClr val="accent3"/>
                </a:solidFill>
              </a:rPr>
              <a:t>	OTHER STATEMENTS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SELECT DISTINCT: </a:t>
            </a:r>
            <a:r>
              <a:rPr lang="en-US" dirty="0" smtClean="0"/>
              <a:t>The Select Distinct </a:t>
            </a:r>
            <a:r>
              <a:rPr lang="en-US" dirty="0"/>
              <a:t>statement is used to return only distinct (different) </a:t>
            </a:r>
            <a:r>
              <a:rPr lang="en-US" dirty="0" smtClean="0"/>
              <a:t>values. </a:t>
            </a:r>
            <a:r>
              <a:rPr lang="en-US" dirty="0"/>
              <a:t>Inside a table, a column often contains many duplicate values; and sometimes you only want to list the different (distinct) </a:t>
            </a:r>
            <a:r>
              <a:rPr lang="en-US" dirty="0" smtClean="0"/>
              <a:t>values. Example;</a:t>
            </a:r>
            <a:endParaRPr lang="en-US" b="1" dirty="0">
              <a:solidFill>
                <a:schemeClr val="accent3"/>
              </a:solidFill>
            </a:endParaRPr>
          </a:p>
          <a:p>
            <a:pPr marL="914400" lvl="2" indent="0">
              <a:buNone/>
            </a:pPr>
            <a:r>
              <a:rPr lang="en-US" b="1" dirty="0" smtClean="0"/>
              <a:t>						</a:t>
            </a:r>
            <a:r>
              <a:rPr lang="en-US" b="1" dirty="0" smtClean="0">
                <a:solidFill>
                  <a:schemeClr val="accent4"/>
                </a:solidFill>
              </a:rPr>
              <a:t>select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distinct</a:t>
            </a:r>
            <a:r>
              <a:rPr lang="en-US" b="1" dirty="0" smtClean="0"/>
              <a:t> </a:t>
            </a:r>
            <a:r>
              <a:rPr lang="en-US" b="1" dirty="0"/>
              <a:t>* from </a:t>
            </a:r>
            <a:r>
              <a:rPr lang="en-US" b="1" dirty="0">
                <a:solidFill>
                  <a:srgbClr val="7030A0"/>
                </a:solidFill>
              </a:rPr>
              <a:t>Students</a:t>
            </a:r>
            <a:r>
              <a:rPr lang="en-US" b="1" dirty="0" smtClean="0"/>
              <a:t>;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OR OPERATOR</a:t>
            </a:r>
            <a:r>
              <a:rPr lang="en-US" b="1" dirty="0" smtClean="0"/>
              <a:t>: </a:t>
            </a:r>
            <a:r>
              <a:rPr lang="en-US" sz="1800" dirty="0" smtClean="0"/>
              <a:t>The OR operator </a:t>
            </a:r>
            <a:r>
              <a:rPr lang="en-US" sz="1800" dirty="0"/>
              <a:t>displays a record if any of the conditions </a:t>
            </a:r>
            <a:r>
              <a:rPr lang="en-US" sz="1800" dirty="0" smtClean="0"/>
              <a:t>separated by OR is true. Example;</a:t>
            </a:r>
          </a:p>
          <a:p>
            <a:pPr marL="457200" lvl="1" indent="0"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			</a:t>
            </a:r>
            <a:r>
              <a:rPr lang="en-US" sz="1800" b="1" dirty="0" smtClean="0">
                <a:solidFill>
                  <a:schemeClr val="accent4"/>
                </a:solidFill>
              </a:rPr>
              <a:t>select</a:t>
            </a:r>
            <a:r>
              <a:rPr lang="en-US" sz="1800" b="1" dirty="0" smtClean="0"/>
              <a:t> * from </a:t>
            </a:r>
            <a:r>
              <a:rPr lang="en-US" sz="1800" b="1" dirty="0">
                <a:solidFill>
                  <a:srgbClr val="7030A0"/>
                </a:solidFill>
              </a:rPr>
              <a:t>Students </a:t>
            </a:r>
            <a:r>
              <a:rPr lang="en-US" sz="1800" b="1" dirty="0" smtClean="0">
                <a:solidFill>
                  <a:schemeClr val="accent4"/>
                </a:solidFill>
              </a:rPr>
              <a:t>where</a:t>
            </a:r>
            <a:r>
              <a:rPr lang="en-US" sz="1800" dirty="0" smtClean="0"/>
              <a:t> </a:t>
            </a:r>
            <a:r>
              <a:rPr lang="en-US" sz="1800" b="1" dirty="0" err="1"/>
              <a:t>student_id</a:t>
            </a:r>
            <a:r>
              <a:rPr lang="en-US" sz="1800" dirty="0"/>
              <a:t> = ‘stud001</a:t>
            </a:r>
            <a:r>
              <a:rPr lang="en-US" sz="1800" dirty="0" smtClean="0"/>
              <a:t>’ </a:t>
            </a:r>
            <a:r>
              <a:rPr lang="en-US" sz="1800" b="1" dirty="0" smtClean="0"/>
              <a:t>or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full_name</a:t>
            </a:r>
            <a:r>
              <a:rPr lang="en-US" sz="1800" dirty="0" smtClean="0"/>
              <a:t> = ‘John’;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accent3"/>
                </a:solidFill>
              </a:rPr>
              <a:t>AND </a:t>
            </a:r>
            <a:r>
              <a:rPr lang="en-US" sz="1800" b="1" dirty="0">
                <a:solidFill>
                  <a:schemeClr val="accent3"/>
                </a:solidFill>
              </a:rPr>
              <a:t>OPERATOR</a:t>
            </a:r>
            <a:r>
              <a:rPr lang="en-US" sz="1800" b="1" dirty="0"/>
              <a:t>: </a:t>
            </a:r>
            <a:r>
              <a:rPr lang="en-US" sz="1800" dirty="0" smtClean="0"/>
              <a:t>The AND operator </a:t>
            </a:r>
            <a:r>
              <a:rPr lang="en-US" sz="1800" dirty="0"/>
              <a:t>displays a record if all the conditions separated </a:t>
            </a:r>
            <a:r>
              <a:rPr lang="en-US" sz="1800" dirty="0" smtClean="0"/>
              <a:t>by AND are </a:t>
            </a:r>
            <a:r>
              <a:rPr lang="en-US" sz="1800" dirty="0"/>
              <a:t>true. Example;</a:t>
            </a:r>
          </a:p>
          <a:p>
            <a:pPr marL="457200" lvl="1" indent="0"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			</a:t>
            </a:r>
            <a:r>
              <a:rPr lang="en-US" sz="1800" b="1" dirty="0">
                <a:solidFill>
                  <a:schemeClr val="accent4"/>
                </a:solidFill>
              </a:rPr>
              <a:t>select</a:t>
            </a:r>
            <a:r>
              <a:rPr lang="en-US" sz="1800" b="1" dirty="0"/>
              <a:t> * from </a:t>
            </a:r>
            <a:r>
              <a:rPr lang="en-US" sz="1800" b="1" dirty="0">
                <a:solidFill>
                  <a:srgbClr val="7030A0"/>
                </a:solidFill>
              </a:rPr>
              <a:t>Students </a:t>
            </a:r>
            <a:r>
              <a:rPr lang="en-US" sz="1800" b="1" dirty="0" smtClean="0">
                <a:solidFill>
                  <a:schemeClr val="accent4"/>
                </a:solidFill>
              </a:rPr>
              <a:t>where</a:t>
            </a:r>
            <a:r>
              <a:rPr lang="en-US" sz="1800" dirty="0" smtClean="0"/>
              <a:t> </a:t>
            </a:r>
            <a:r>
              <a:rPr lang="en-US" sz="1800" b="1" dirty="0" err="1"/>
              <a:t>student_id</a:t>
            </a:r>
            <a:r>
              <a:rPr lang="en-US" sz="1800" dirty="0"/>
              <a:t> = ‘stud001’ </a:t>
            </a:r>
            <a:r>
              <a:rPr lang="en-US" sz="1800" b="1" dirty="0" smtClean="0"/>
              <a:t>and</a:t>
            </a:r>
            <a:r>
              <a:rPr lang="en-US" sz="1800" dirty="0" smtClean="0"/>
              <a:t>  </a:t>
            </a:r>
            <a:r>
              <a:rPr lang="en-US" sz="1800" b="1" dirty="0" err="1"/>
              <a:t>full_name</a:t>
            </a:r>
            <a:r>
              <a:rPr lang="en-US" sz="1800" dirty="0"/>
              <a:t> = ‘John’;</a:t>
            </a:r>
            <a:endParaRPr lang="en-US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04800" y="560173"/>
            <a:ext cx="11162270" cy="5667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4400" b="1" dirty="0" smtClean="0">
                <a:solidFill>
                  <a:schemeClr val="accent3"/>
                </a:solidFill>
              </a:rPr>
              <a:t>	OTHER STATEMENTS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ORDER BY: </a:t>
            </a:r>
            <a:r>
              <a:rPr lang="en-US" dirty="0"/>
              <a:t>The Order by keyword is used to sort the result-set in ascending or descending </a:t>
            </a:r>
            <a:r>
              <a:rPr lang="en-US" dirty="0" smtClean="0"/>
              <a:t>order. The Order by keyword sorts </a:t>
            </a:r>
            <a:r>
              <a:rPr lang="en-US" dirty="0"/>
              <a:t>the records in ascending order by default. To sort the records in descending order, use the </a:t>
            </a:r>
            <a:r>
              <a:rPr lang="en-US" b="1" dirty="0" smtClean="0"/>
              <a:t>DESC</a:t>
            </a:r>
            <a:r>
              <a:rPr lang="en-US" dirty="0" smtClean="0"/>
              <a:t> or </a:t>
            </a:r>
            <a:r>
              <a:rPr lang="en-US" b="1" dirty="0" smtClean="0"/>
              <a:t>ASEC</a:t>
            </a:r>
            <a:r>
              <a:rPr lang="en-US" dirty="0" smtClean="0"/>
              <a:t> keyword. Example;</a:t>
            </a:r>
            <a:endParaRPr lang="en-US" b="1" dirty="0">
              <a:solidFill>
                <a:schemeClr val="accent3"/>
              </a:solidFill>
            </a:endParaRPr>
          </a:p>
          <a:p>
            <a:pPr marL="914400" lvl="2" indent="0">
              <a:buNone/>
            </a:pPr>
            <a:r>
              <a:rPr lang="en-US" b="1" dirty="0" smtClean="0"/>
              <a:t>						</a:t>
            </a:r>
            <a:r>
              <a:rPr lang="en-US" b="1" dirty="0" smtClean="0">
                <a:solidFill>
                  <a:schemeClr val="accent4"/>
                </a:solidFill>
              </a:rPr>
              <a:t>select</a:t>
            </a:r>
            <a:r>
              <a:rPr lang="en-US" b="1" dirty="0" smtClean="0"/>
              <a:t> * </a:t>
            </a:r>
            <a:r>
              <a:rPr lang="en-US" b="1" dirty="0"/>
              <a:t>from </a:t>
            </a:r>
            <a:r>
              <a:rPr lang="en-US" b="1" dirty="0" smtClean="0">
                <a:solidFill>
                  <a:srgbClr val="7030A0"/>
                </a:solidFill>
              </a:rPr>
              <a:t>Students </a:t>
            </a:r>
            <a:r>
              <a:rPr lang="en-US" b="1" dirty="0" smtClean="0">
                <a:solidFill>
                  <a:schemeClr val="accent4"/>
                </a:solidFill>
              </a:rPr>
              <a:t>order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by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full_name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desc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limit 1</a:t>
            </a:r>
            <a:r>
              <a:rPr lang="en-US" b="1" dirty="0" smtClean="0"/>
              <a:t>;</a:t>
            </a:r>
          </a:p>
          <a:p>
            <a:pPr marL="914400" lvl="2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COUNT</a:t>
            </a:r>
            <a:r>
              <a:rPr lang="en-US" b="1" dirty="0" smtClean="0"/>
              <a:t>: </a:t>
            </a:r>
            <a:r>
              <a:rPr lang="en-US" sz="1800" dirty="0" smtClean="0"/>
              <a:t>The Count() </a:t>
            </a:r>
            <a:r>
              <a:rPr lang="en-US" sz="1800" dirty="0"/>
              <a:t>function returns the number of rows</a:t>
            </a:r>
            <a:r>
              <a:rPr lang="en-US" sz="1800" dirty="0" smtClean="0"/>
              <a:t>. Example;</a:t>
            </a:r>
          </a:p>
          <a:p>
            <a:pPr marL="457200" lvl="1" indent="0" algn="ctr"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			</a:t>
            </a:r>
            <a:r>
              <a:rPr lang="en-US" sz="1800" b="1" dirty="0" smtClean="0">
                <a:solidFill>
                  <a:schemeClr val="accent4"/>
                </a:solidFill>
              </a:rPr>
              <a:t>select</a:t>
            </a:r>
            <a:r>
              <a:rPr lang="en-US" sz="1800" b="1" dirty="0" smtClean="0"/>
              <a:t> count(*) from </a:t>
            </a:r>
            <a:r>
              <a:rPr lang="en-US" sz="1800" b="1" dirty="0" smtClean="0">
                <a:solidFill>
                  <a:srgbClr val="7030A0"/>
                </a:solidFill>
              </a:rPr>
              <a:t>Students</a:t>
            </a:r>
            <a:r>
              <a:rPr lang="en-US" sz="1800" dirty="0" smtClean="0"/>
              <a:t>;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accent3"/>
                </a:solidFill>
              </a:rPr>
              <a:t>SUM</a:t>
            </a:r>
            <a:r>
              <a:rPr lang="en-US" sz="1800" b="1" dirty="0" smtClean="0"/>
              <a:t>: </a:t>
            </a:r>
            <a:r>
              <a:rPr lang="en-US" sz="1800" dirty="0" smtClean="0"/>
              <a:t>The Sum </a:t>
            </a:r>
            <a:r>
              <a:rPr lang="en-US" sz="1800" dirty="0"/>
              <a:t>function returns the total sum of a numeric column</a:t>
            </a:r>
            <a:r>
              <a:rPr lang="en-US" sz="1800" dirty="0" smtClean="0"/>
              <a:t>. </a:t>
            </a:r>
            <a:r>
              <a:rPr lang="en-US" sz="1800" dirty="0"/>
              <a:t>Example;</a:t>
            </a:r>
          </a:p>
          <a:p>
            <a:pPr marL="457200" lvl="1" indent="0" algn="ctr"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			</a:t>
            </a:r>
            <a:r>
              <a:rPr lang="en-US" sz="1800" b="1" dirty="0">
                <a:solidFill>
                  <a:schemeClr val="accent4"/>
                </a:solidFill>
              </a:rPr>
              <a:t>select</a:t>
            </a:r>
            <a:r>
              <a:rPr lang="en-US" sz="1800" b="1" dirty="0"/>
              <a:t> </a:t>
            </a:r>
            <a:r>
              <a:rPr lang="en-US" sz="1800" b="1" dirty="0" smtClean="0"/>
              <a:t>sum(marks) </a:t>
            </a:r>
            <a:r>
              <a:rPr lang="en-US" sz="1800" b="1" dirty="0"/>
              <a:t>from </a:t>
            </a:r>
            <a:r>
              <a:rPr lang="en-US" sz="1800" b="1" dirty="0" smtClean="0">
                <a:solidFill>
                  <a:srgbClr val="7030A0"/>
                </a:solidFill>
              </a:rPr>
              <a:t>Students;</a:t>
            </a:r>
            <a:endParaRPr lang="en-US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5141</TotalTime>
  <Words>831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PowerPoint Presentation</vt:lpstr>
      <vt:lpstr>DATABASE MANAGEMENT SYSTEM ( DBMS )</vt:lpstr>
      <vt:lpstr>DATA DEFINITION LANGUAGE ( DDL )</vt:lpstr>
      <vt:lpstr>PowerPoint Presentation</vt:lpstr>
      <vt:lpstr>PowerPoint Presentation</vt:lpstr>
      <vt:lpstr>DATA MANIPULATON LANGUAGE ( DML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Microsoft account</dc:creator>
  <cp:lastModifiedBy>Microsoft account</cp:lastModifiedBy>
  <cp:revision>1680</cp:revision>
  <dcterms:created xsi:type="dcterms:W3CDTF">2022-05-09T08:55:15Z</dcterms:created>
  <dcterms:modified xsi:type="dcterms:W3CDTF">2022-07-01T12:04:09Z</dcterms:modified>
</cp:coreProperties>
</file>