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0" r:id="rId6"/>
    <p:sldId id="261" r:id="rId7"/>
    <p:sldId id="262" r:id="rId8"/>
    <p:sldId id="265" r:id="rId9"/>
    <p:sldId id="267" r:id="rId10"/>
    <p:sldId id="319" r:id="rId11"/>
    <p:sldId id="320" r:id="rId12"/>
    <p:sldId id="279" r:id="rId13"/>
    <p:sldId id="322" r:id="rId14"/>
    <p:sldId id="269" r:id="rId15"/>
    <p:sldId id="323" r:id="rId16"/>
    <p:sldId id="324" r:id="rId17"/>
    <p:sldId id="325" r:id="rId18"/>
    <p:sldId id="326" r:id="rId19"/>
    <p:sldId id="327" r:id="rId20"/>
    <p:sldId id="274" r:id="rId21"/>
    <p:sldId id="275" r:id="rId22"/>
    <p:sldId id="277" r:id="rId23"/>
    <p:sldId id="328" r:id="rId24"/>
    <p:sldId id="321" r:id="rId25"/>
    <p:sldId id="329" r:id="rId26"/>
    <p:sldId id="281" r:id="rId27"/>
    <p:sldId id="330" r:id="rId28"/>
    <p:sldId id="331" r:id="rId29"/>
    <p:sldId id="332" r:id="rId30"/>
    <p:sldId id="333" r:id="rId31"/>
    <p:sldId id="334" r:id="rId32"/>
    <p:sldId id="284" r:id="rId33"/>
    <p:sldId id="285" r:id="rId34"/>
    <p:sldId id="286" r:id="rId35"/>
    <p:sldId id="287" r:id="rId36"/>
    <p:sldId id="288" r:id="rId37"/>
    <p:sldId id="289" r:id="rId38"/>
    <p:sldId id="290" r:id="rId39"/>
    <p:sldId id="291" r:id="rId40"/>
    <p:sldId id="292" r:id="rId41"/>
    <p:sldId id="295" r:id="rId42"/>
    <p:sldId id="296" r:id="rId43"/>
    <p:sldId id="270" r:id="rId44"/>
    <p:sldId id="342" r:id="rId45"/>
    <p:sldId id="298" r:id="rId46"/>
    <p:sldId id="335" r:id="rId47"/>
    <p:sldId id="299" r:id="rId48"/>
    <p:sldId id="300" r:id="rId49"/>
    <p:sldId id="301" r:id="rId50"/>
    <p:sldId id="302" r:id="rId51"/>
    <p:sldId id="303" r:id="rId52"/>
    <p:sldId id="304" r:id="rId53"/>
    <p:sldId id="305" r:id="rId54"/>
    <p:sldId id="336" r:id="rId55"/>
    <p:sldId id="337" r:id="rId56"/>
    <p:sldId id="338" r:id="rId57"/>
    <p:sldId id="339" r:id="rId58"/>
    <p:sldId id="340" r:id="rId59"/>
    <p:sldId id="341" r:id="rId60"/>
    <p:sldId id="306" r:id="rId61"/>
    <p:sldId id="30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116" d="100"/>
          <a:sy n="116" d="100"/>
        </p:scale>
        <p:origin x="3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3.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36.xml"/><Relationship Id="rId5" Type="http://schemas.openxmlformats.org/officeDocument/2006/relationships/slide" Target="slide35.xml"/><Relationship Id="rId4" Type="http://schemas.openxmlformats.org/officeDocument/2006/relationships/slide" Target="slide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43.xml"/><Relationship Id="rId7" Type="http://schemas.openxmlformats.org/officeDocument/2006/relationships/slide" Target="slide51.xml"/><Relationship Id="rId2" Type="http://schemas.openxmlformats.org/officeDocument/2006/relationships/slide" Target="slide41.xml"/><Relationship Id="rId1" Type="http://schemas.openxmlformats.org/officeDocument/2006/relationships/slideLayout" Target="../slideLayouts/slideLayout7.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netbeans.org/index.html" TargetMode="External"/><Relationship Id="rId2" Type="http://schemas.openxmlformats.org/officeDocument/2006/relationships/hyperlink" Target="https://www.oracle.com/java/technologies/javase/jdk15-archive-downloads.html#license-lightbox" TargetMode="External"/><Relationship Id="rId1" Type="http://schemas.openxmlformats.org/officeDocument/2006/relationships/slideLayout" Target="../slideLayouts/slideLayout7.xml"/><Relationship Id="rId5" Type="http://schemas.openxmlformats.org/officeDocument/2006/relationships/hyperlink" Target="https://www.eclipse.org/" TargetMode="External"/><Relationship Id="rId4" Type="http://schemas.openxmlformats.org/officeDocument/2006/relationships/hyperlink" Target="https://www.jetbrains.com/idea/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sz="4000" b="1" i="1" dirty="0"/>
          </a:p>
        </p:txBody>
      </p:sp>
      <p:sp>
        <p:nvSpPr>
          <p:cNvPr id="3" name="Subtitle 2"/>
          <p:cNvSpPr>
            <a:spLocks noGrp="1"/>
          </p:cNvSpPr>
          <p:nvPr>
            <p:ph type="subTitle" idx="1"/>
          </p:nvPr>
        </p:nvSpPr>
        <p:spPr>
          <a:xfrm>
            <a:off x="2692398" y="3657596"/>
            <a:ext cx="6815669" cy="1622857"/>
          </a:xfrm>
        </p:spPr>
        <p:txBody>
          <a:bodyPr>
            <a:normAutofit fontScale="92500" lnSpcReduction="20000"/>
          </a:bodyPr>
          <a:lstStyle/>
          <a:p>
            <a:r>
              <a:rPr lang="en-US" sz="4000" b="1" i="1" dirty="0">
                <a:solidFill>
                  <a:schemeClr val="accent3"/>
                </a:solidFill>
              </a:rPr>
              <a:t/>
            </a:r>
            <a:br>
              <a:rPr lang="en-US" sz="4000" b="1" i="1" dirty="0">
                <a:solidFill>
                  <a:schemeClr val="accent3"/>
                </a:solidFill>
              </a:rPr>
            </a:br>
            <a:r>
              <a:rPr lang="en-US" sz="4000" b="1" i="1" dirty="0" smtClean="0">
                <a:solidFill>
                  <a:schemeClr val="accent3"/>
                </a:solidFill>
              </a:rPr>
              <a:t>INTRODUCTION TO CORE JAVA</a:t>
            </a:r>
            <a:endParaRPr lang="en-US" sz="4000" dirty="0" smtClean="0">
              <a:solidFill>
                <a:schemeClr val="accent3"/>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239" y="1812324"/>
            <a:ext cx="6880828" cy="1574339"/>
          </a:xfrm>
          <a:prstGeom prst="rect">
            <a:avLst/>
          </a:prstGeom>
        </p:spPr>
      </p:pic>
    </p:spTree>
    <p:extLst>
      <p:ext uri="{BB962C8B-B14F-4D97-AF65-F5344CB8AC3E}">
        <p14:creationId xmlns:p14="http://schemas.microsoft.com/office/powerpoint/2010/main" val="2907992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17838"/>
            <a:ext cx="10626811" cy="560996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u="sng" dirty="0" smtClean="0">
                <a:solidFill>
                  <a:schemeClr val="accent3"/>
                </a:solidFill>
              </a:rPr>
              <a:t>JAVA SYNTAX</a:t>
            </a:r>
          </a:p>
          <a:p>
            <a:pPr marL="457200" lvl="1" indent="0">
              <a:buNone/>
            </a:pPr>
            <a:r>
              <a:rPr lang="en-US" sz="1400" b="1" dirty="0" smtClean="0"/>
              <a:t>Note: </a:t>
            </a:r>
            <a:r>
              <a:rPr lang="en-US" sz="1400" dirty="0" smtClean="0"/>
              <a:t>Every line of code that runs in java must be inside a class. </a:t>
            </a:r>
            <a:r>
              <a:rPr lang="en-US" sz="1400" b="1" dirty="0" smtClean="0"/>
              <a:t> </a:t>
            </a:r>
            <a:r>
              <a:rPr lang="en-US" sz="1400" dirty="0" smtClean="0"/>
              <a:t>Java is case-sensitive: "</a:t>
            </a:r>
            <a:r>
              <a:rPr lang="en-US" sz="1400" dirty="0" err="1" smtClean="0"/>
              <a:t>MyFirstJavaClass</a:t>
            </a:r>
            <a:r>
              <a:rPr lang="en-US" sz="1400" dirty="0" smtClean="0"/>
              <a:t>" and "</a:t>
            </a:r>
            <a:r>
              <a:rPr lang="en-US" sz="1400" dirty="0" err="1" smtClean="0"/>
              <a:t>myfirstjavaclass</a:t>
            </a:r>
            <a:r>
              <a:rPr lang="en-US" sz="1400" dirty="0" smtClean="0"/>
              <a:t>" has different meaning.</a:t>
            </a:r>
            <a:br>
              <a:rPr lang="en-US" sz="1400" dirty="0" smtClean="0"/>
            </a:br>
            <a:r>
              <a:rPr lang="en-US" sz="1400" dirty="0" smtClean="0"/>
              <a:t>						</a:t>
            </a:r>
            <a:r>
              <a:rPr lang="en-US" sz="1400" b="1" dirty="0" smtClean="0"/>
              <a:t>	</a:t>
            </a:r>
            <a:r>
              <a:rPr lang="en-US" sz="1400" b="1" dirty="0" smtClean="0">
                <a:solidFill>
                  <a:schemeClr val="accent3"/>
                </a:solidFill>
              </a:rPr>
              <a:t>public class </a:t>
            </a:r>
            <a:r>
              <a:rPr lang="en-US" sz="1400" b="1" dirty="0" err="1" smtClean="0">
                <a:solidFill>
                  <a:schemeClr val="accent2"/>
                </a:solidFill>
              </a:rPr>
              <a:t>MyFirstJavaClass</a:t>
            </a:r>
            <a:r>
              <a:rPr lang="en-US" sz="1400" b="1" dirty="0" smtClean="0">
                <a:solidFill>
                  <a:schemeClr val="accent2"/>
                </a:solidFill>
              </a:rPr>
              <a:t> </a:t>
            </a:r>
            <a:r>
              <a:rPr lang="en-US" sz="1400" b="1" dirty="0" smtClean="0">
                <a:solidFill>
                  <a:schemeClr val="accent3"/>
                </a:solidFill>
              </a:rPr>
              <a:t> </a:t>
            </a:r>
            <a:r>
              <a:rPr lang="en-US" sz="1400" b="1" dirty="0" smtClean="0"/>
              <a:t>{</a:t>
            </a:r>
            <a:br>
              <a:rPr lang="en-US" sz="1400" b="1" dirty="0" smtClean="0"/>
            </a:br>
            <a:r>
              <a:rPr lang="en-US" sz="1400" b="1" dirty="0" smtClean="0"/>
              <a:t>								</a:t>
            </a:r>
            <a:r>
              <a:rPr lang="en-US" sz="1400" b="1" dirty="0" smtClean="0">
                <a:solidFill>
                  <a:schemeClr val="accent3"/>
                </a:solidFill>
              </a:rPr>
              <a:t>public static void </a:t>
            </a:r>
            <a:r>
              <a:rPr lang="en-US" sz="1400" b="1" dirty="0" smtClean="0">
                <a:solidFill>
                  <a:schemeClr val="accent4"/>
                </a:solidFill>
              </a:rPr>
              <a:t>main</a:t>
            </a:r>
            <a:r>
              <a:rPr lang="en-US" sz="1400" b="1" dirty="0" smtClean="0"/>
              <a:t>(</a:t>
            </a:r>
            <a:r>
              <a:rPr lang="en-US" sz="1400" b="1" dirty="0" smtClean="0">
                <a:solidFill>
                  <a:schemeClr val="accent4"/>
                </a:solidFill>
              </a:rPr>
              <a:t>String</a:t>
            </a:r>
            <a:r>
              <a:rPr lang="en-US" sz="1400" b="1" dirty="0" smtClean="0"/>
              <a:t>[ ]  </a:t>
            </a:r>
            <a:r>
              <a:rPr lang="en-US" sz="1400" b="1" dirty="0" err="1" smtClean="0"/>
              <a:t>args</a:t>
            </a:r>
            <a:r>
              <a:rPr lang="en-US" sz="1400" b="1" dirty="0" smtClean="0"/>
              <a:t>) {</a:t>
            </a:r>
            <a:br>
              <a:rPr lang="en-US" sz="1400" b="1" dirty="0" smtClean="0"/>
            </a:br>
            <a:r>
              <a:rPr lang="en-US" sz="1400" b="1" dirty="0" smtClean="0"/>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smtClean="0"/>
              <a:t>(</a:t>
            </a:r>
            <a:r>
              <a:rPr lang="en-US" sz="1400" b="1" dirty="0" smtClean="0">
                <a:solidFill>
                  <a:schemeClr val="accent1"/>
                </a:solidFill>
              </a:rPr>
              <a:t>“Hello World”</a:t>
            </a:r>
            <a:r>
              <a:rPr lang="en-US" sz="1400" b="1" dirty="0" smtClean="0"/>
              <a:t>);</a:t>
            </a:r>
            <a:br>
              <a:rPr lang="en-US" sz="1400" b="1" dirty="0" smtClean="0"/>
            </a:br>
            <a:r>
              <a:rPr lang="en-US" sz="1400" b="1" dirty="0" smtClean="0"/>
              <a:t>								}</a:t>
            </a:r>
            <a:br>
              <a:rPr lang="en-US" sz="1400" b="1" dirty="0" smtClean="0"/>
            </a:br>
            <a:r>
              <a:rPr lang="en-US" sz="1400" b="1" dirty="0" smtClean="0"/>
              <a:t>							}</a:t>
            </a:r>
          </a:p>
          <a:p>
            <a:pPr marL="457200" lvl="1" indent="0">
              <a:buNone/>
            </a:pPr>
            <a:r>
              <a:rPr lang="en-US" sz="1600" b="1" dirty="0" smtClean="0">
                <a:solidFill>
                  <a:schemeClr val="accent3"/>
                </a:solidFill>
              </a:rPr>
              <a:t>The main Method: </a:t>
            </a:r>
            <a:r>
              <a:rPr lang="en-US" sz="1400" dirty="0" smtClean="0"/>
              <a:t>Any code inside the </a:t>
            </a:r>
            <a:r>
              <a:rPr lang="en-US" sz="1400" b="1" dirty="0" smtClean="0">
                <a:solidFill>
                  <a:schemeClr val="accent4"/>
                </a:solidFill>
              </a:rPr>
              <a:t>main() </a:t>
            </a:r>
            <a:r>
              <a:rPr lang="en-US" sz="1400" dirty="0"/>
              <a:t>method will be executed. Don't worry about the keywords before and after </a:t>
            </a:r>
            <a:r>
              <a:rPr lang="en-US" sz="1400" dirty="0" smtClean="0"/>
              <a:t>main.</a:t>
            </a:r>
          </a:p>
          <a:p>
            <a:pPr marL="457200" lvl="1" indent="0">
              <a:buNone/>
            </a:pPr>
            <a:r>
              <a:rPr lang="en-US" sz="1400" b="1" dirty="0" smtClean="0">
                <a:solidFill>
                  <a:schemeClr val="accent3"/>
                </a:solidFill>
              </a:rPr>
              <a:t>								public </a:t>
            </a:r>
            <a:r>
              <a:rPr lang="en-US" sz="1400" b="1" dirty="0">
                <a:solidFill>
                  <a:schemeClr val="accent3"/>
                </a:solidFill>
              </a:rPr>
              <a:t>static void </a:t>
            </a:r>
            <a:r>
              <a:rPr lang="en-US" sz="1400" b="1" dirty="0">
                <a:solidFill>
                  <a:schemeClr val="accent4"/>
                </a:solidFill>
              </a:rPr>
              <a:t>main</a:t>
            </a:r>
            <a:r>
              <a:rPr lang="en-US" sz="1400" b="1" dirty="0"/>
              <a:t>(</a:t>
            </a:r>
            <a:r>
              <a:rPr lang="en-US" sz="1400" b="1" dirty="0">
                <a:solidFill>
                  <a:schemeClr val="accent4"/>
                </a:solidFill>
              </a:rPr>
              <a:t>String</a:t>
            </a:r>
            <a:r>
              <a:rPr lang="en-US" sz="1400" b="1" dirty="0"/>
              <a:t>[ ]  </a:t>
            </a:r>
            <a:r>
              <a:rPr lang="en-US" sz="1400" b="1" dirty="0" err="1"/>
              <a:t>args</a:t>
            </a:r>
            <a:r>
              <a:rPr lang="en-US" sz="1400" b="1" dirty="0" smtClean="0"/>
              <a:t>)</a:t>
            </a:r>
            <a:br>
              <a:rPr lang="en-US" sz="1400" b="1" dirty="0" smtClean="0"/>
            </a:br>
            <a:endParaRPr lang="en-US" sz="1400" b="1" dirty="0" smtClean="0"/>
          </a:p>
          <a:p>
            <a:pPr marL="457200" lvl="1" indent="0">
              <a:buNone/>
            </a:pPr>
            <a:r>
              <a:rPr lang="en-US" sz="1600" b="1" dirty="0" err="1" smtClean="0">
                <a:solidFill>
                  <a:schemeClr val="accent3"/>
                </a:solidFill>
              </a:rPr>
              <a:t>System.out.println</a:t>
            </a:r>
            <a:r>
              <a:rPr lang="en-US" sz="1600" b="1" dirty="0" smtClean="0">
                <a:solidFill>
                  <a:schemeClr val="accent3"/>
                </a:solidFill>
              </a:rPr>
              <a:t>(): </a:t>
            </a:r>
            <a:r>
              <a:rPr lang="en-US" sz="1400" dirty="0" smtClean="0">
                <a:solidFill>
                  <a:schemeClr val="tx1"/>
                </a:solidFill>
              </a:rPr>
              <a:t>Inside the </a:t>
            </a:r>
            <a:r>
              <a:rPr lang="en-US" sz="1400" b="1" dirty="0" smtClean="0">
                <a:solidFill>
                  <a:schemeClr val="accent4"/>
                </a:solidFill>
              </a:rPr>
              <a:t>main() </a:t>
            </a:r>
            <a:r>
              <a:rPr lang="en-US" sz="1400" dirty="0"/>
              <a:t>method, we can use </a:t>
            </a:r>
            <a:r>
              <a:rPr lang="en-US" sz="1400" dirty="0" smtClean="0"/>
              <a:t>the </a:t>
            </a:r>
            <a:r>
              <a:rPr lang="en-US" sz="1400" b="1" dirty="0" err="1" smtClean="0">
                <a:solidFill>
                  <a:schemeClr val="accent4"/>
                </a:solidFill>
              </a:rPr>
              <a:t>println</a:t>
            </a:r>
            <a:r>
              <a:rPr lang="en-US" sz="1400" b="1" dirty="0" smtClean="0">
                <a:solidFill>
                  <a:schemeClr val="accent4"/>
                </a:solidFill>
              </a:rPr>
              <a:t>() </a:t>
            </a:r>
            <a:r>
              <a:rPr lang="en-US" sz="1400" dirty="0" smtClean="0"/>
              <a:t>method to print a line of text to the screen.</a:t>
            </a:r>
            <a:br>
              <a:rPr lang="en-US" sz="1400" dirty="0" smtClean="0"/>
            </a:br>
            <a:endParaRPr lang="en-US" sz="1400" dirty="0" smtClean="0"/>
          </a:p>
          <a:p>
            <a:pPr marL="457200" lvl="1" indent="0">
              <a:buNone/>
            </a:pPr>
            <a:r>
              <a:rPr lang="en-US" sz="1400" b="1" dirty="0" smtClean="0">
                <a:solidFill>
                  <a:schemeClr val="accent3"/>
                </a:solidFill>
              </a:rPr>
              <a:t>								public </a:t>
            </a:r>
            <a:r>
              <a:rPr lang="en-US" sz="1400" b="1" dirty="0">
                <a:solidFill>
                  <a:schemeClr val="accent3"/>
                </a:solidFill>
              </a:rPr>
              <a:t>static void </a:t>
            </a:r>
            <a:r>
              <a:rPr lang="en-US" sz="1400" b="1" dirty="0">
                <a:solidFill>
                  <a:schemeClr val="accent4"/>
                </a:solidFill>
              </a:rPr>
              <a:t>main</a:t>
            </a:r>
            <a:r>
              <a:rPr lang="en-US" sz="1400" b="1" dirty="0"/>
              <a:t>(</a:t>
            </a:r>
            <a:r>
              <a:rPr lang="en-US" sz="1400" b="1" dirty="0">
                <a:solidFill>
                  <a:schemeClr val="accent4"/>
                </a:solidFill>
              </a:rPr>
              <a:t>String</a:t>
            </a:r>
            <a:r>
              <a:rPr lang="en-US" sz="1400" b="1" dirty="0"/>
              <a:t>[ ]  </a:t>
            </a:r>
            <a:r>
              <a:rPr lang="en-US" sz="1400" b="1" dirty="0" err="1"/>
              <a:t>args</a:t>
            </a:r>
            <a:r>
              <a:rPr lang="en-US" sz="1400" b="1" dirty="0"/>
              <a:t>) {</a:t>
            </a:r>
            <a:br>
              <a:rPr lang="en-US" sz="1400" b="1" dirty="0"/>
            </a:br>
            <a:r>
              <a:rPr lang="en-US" sz="1400" b="1" dirty="0"/>
              <a:t>									</a:t>
            </a:r>
            <a:r>
              <a:rPr lang="en-US" sz="1400" b="1" dirty="0" err="1">
                <a:solidFill>
                  <a:schemeClr val="accent4"/>
                </a:solidFill>
              </a:rPr>
              <a:t>System</a:t>
            </a:r>
            <a:r>
              <a:rPr lang="en-US" sz="1400" b="1" dirty="0" err="1"/>
              <a:t>.out.</a:t>
            </a:r>
            <a:r>
              <a:rPr lang="en-US" sz="1400" b="1" dirty="0" err="1">
                <a:solidFill>
                  <a:schemeClr val="accent4"/>
                </a:solidFill>
              </a:rPr>
              <a:t>println</a:t>
            </a:r>
            <a:r>
              <a:rPr lang="en-US" sz="1400" b="1" dirty="0"/>
              <a:t>(</a:t>
            </a:r>
            <a:r>
              <a:rPr lang="en-US" sz="1400" b="1" dirty="0">
                <a:solidFill>
                  <a:schemeClr val="accent1"/>
                </a:solidFill>
              </a:rPr>
              <a:t>“Hello World”</a:t>
            </a:r>
            <a:r>
              <a:rPr lang="en-US" sz="1400" b="1" dirty="0"/>
              <a:t>);</a:t>
            </a:r>
            <a:br>
              <a:rPr lang="en-US" sz="1400" b="1" dirty="0"/>
            </a:br>
            <a:r>
              <a:rPr lang="en-US" sz="1400" b="1" dirty="0"/>
              <a:t>								</a:t>
            </a:r>
            <a:r>
              <a:rPr lang="en-US" sz="1400" b="1" dirty="0" smtClean="0"/>
              <a:t>}</a:t>
            </a:r>
          </a:p>
          <a:p>
            <a:pPr marL="457200" lvl="1" indent="0">
              <a:buNone/>
            </a:pPr>
            <a:endParaRPr lang="en-US" sz="1400" b="1" dirty="0" smtClean="0"/>
          </a:p>
          <a:p>
            <a:pPr marL="457200" lvl="1" indent="0">
              <a:buNone/>
            </a:pPr>
            <a:r>
              <a:rPr lang="en-US" sz="1400" b="1" dirty="0" smtClean="0">
                <a:solidFill>
                  <a:schemeClr val="accent3"/>
                </a:solidFill>
              </a:rPr>
              <a:t>Note: </a:t>
            </a:r>
            <a:r>
              <a:rPr lang="en-US" sz="1400" dirty="0" smtClean="0">
                <a:solidFill>
                  <a:schemeClr val="tx1"/>
                </a:solidFill>
              </a:rPr>
              <a:t>The curly braces { } </a:t>
            </a:r>
            <a:r>
              <a:rPr lang="en-US" sz="1400" dirty="0"/>
              <a:t>marks the beginning and the end of a block of </a:t>
            </a:r>
            <a:r>
              <a:rPr lang="en-US" sz="1400" dirty="0" smtClean="0"/>
              <a:t>code. </a:t>
            </a:r>
            <a:r>
              <a:rPr lang="en-US" sz="1400" b="1" dirty="0" smtClean="0">
                <a:solidFill>
                  <a:schemeClr val="accent4"/>
                </a:solidFill>
              </a:rPr>
              <a:t>System</a:t>
            </a:r>
            <a:r>
              <a:rPr lang="en-US" sz="1400" dirty="0" smtClean="0"/>
              <a:t> </a:t>
            </a:r>
            <a:r>
              <a:rPr lang="en-US" sz="1400" dirty="0"/>
              <a:t>is a built-in Java class that contains useful </a:t>
            </a:r>
            <a:r>
              <a:rPr lang="en-US" sz="1400" dirty="0" smtClean="0"/>
              <a:t>methods, </a:t>
            </a:r>
            <a:r>
              <a:rPr lang="en-US" sz="1400" dirty="0"/>
              <a:t>such </a:t>
            </a:r>
            <a:r>
              <a:rPr lang="en-US" sz="1400" dirty="0" smtClean="0"/>
              <a:t>as </a:t>
            </a:r>
            <a:r>
              <a:rPr lang="en-US" sz="1400" b="1" dirty="0" smtClean="0">
                <a:solidFill>
                  <a:schemeClr val="accent4"/>
                </a:solidFill>
              </a:rPr>
              <a:t>out</a:t>
            </a:r>
            <a:r>
              <a:rPr lang="en-US" sz="1400" dirty="0" smtClean="0"/>
              <a:t>. The </a:t>
            </a:r>
            <a:r>
              <a:rPr lang="en-US" sz="1400" b="1" dirty="0" err="1" smtClean="0">
                <a:solidFill>
                  <a:schemeClr val="accent4"/>
                </a:solidFill>
              </a:rPr>
              <a:t>println</a:t>
            </a:r>
            <a:r>
              <a:rPr lang="en-US" sz="1400" b="1" dirty="0" smtClean="0">
                <a:solidFill>
                  <a:schemeClr val="accent4"/>
                </a:solidFill>
              </a:rPr>
              <a:t>()</a:t>
            </a:r>
            <a:r>
              <a:rPr lang="en-US" sz="1400" dirty="0" smtClean="0"/>
              <a:t> </a:t>
            </a:r>
            <a:r>
              <a:rPr lang="en-US" sz="1400" dirty="0"/>
              <a:t>method, short for "print line", is used to print a value to the screen (or a file</a:t>
            </a:r>
            <a:r>
              <a:rPr lang="en-US" sz="1400" dirty="0" smtClean="0"/>
              <a:t>).</a:t>
            </a:r>
            <a:br>
              <a:rPr lang="en-US" sz="1400" dirty="0" smtClean="0"/>
            </a:br>
            <a:r>
              <a:rPr lang="en-US" sz="1400" dirty="0"/>
              <a:t>You should also note that each code statement must end with a </a:t>
            </a:r>
            <a:r>
              <a:rPr lang="en-US" sz="1400" dirty="0" smtClean="0"/>
              <a:t>semicolon ( ; ).</a:t>
            </a:r>
            <a:endParaRPr lang="en-US" sz="1400" b="1" dirty="0" smtClean="0">
              <a:solidFill>
                <a:schemeClr val="accent3"/>
              </a:solidFill>
            </a:endParaRPr>
          </a:p>
        </p:txBody>
      </p:sp>
    </p:spTree>
    <p:extLst>
      <p:ext uri="{BB962C8B-B14F-4D97-AF65-F5344CB8AC3E}">
        <p14:creationId xmlns:p14="http://schemas.microsoft.com/office/powerpoint/2010/main" val="410757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543698"/>
            <a:ext cx="10626811" cy="57252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u="sng" dirty="0" smtClean="0">
                <a:solidFill>
                  <a:schemeClr val="accent3"/>
                </a:solidFill>
              </a:rPr>
              <a:t>JAVA IDENTIFIERS</a:t>
            </a:r>
          </a:p>
          <a:p>
            <a:pPr marL="457200" lvl="1" indent="0">
              <a:buNone/>
            </a:pPr>
            <a:r>
              <a:rPr lang="en-US" sz="1600" dirty="0"/>
              <a:t>All Java components require names. Names used for classes, variables, and methods are called </a:t>
            </a:r>
            <a:r>
              <a:rPr lang="en-US" sz="1600" b="1" dirty="0" smtClean="0"/>
              <a:t>identifiers. </a:t>
            </a:r>
            <a:r>
              <a:rPr lang="en-US" sz="1600" dirty="0"/>
              <a:t>In Java, there are several points to remember about identifiers. They are as </a:t>
            </a:r>
            <a:r>
              <a:rPr lang="en-US" sz="1600" dirty="0" smtClean="0"/>
              <a:t>follows;</a:t>
            </a:r>
          </a:p>
          <a:p>
            <a:pPr lvl="1">
              <a:buFont typeface="Wingdings" panose="05000000000000000000" pitchFamily="2" charset="2"/>
              <a:buChar char="Ø"/>
            </a:pPr>
            <a:r>
              <a:rPr lang="en-US" sz="1600" dirty="0"/>
              <a:t>All identifiers should begin with a letter (A to Z or a to z), currency character ($) or an underscore </a:t>
            </a:r>
            <a:r>
              <a:rPr lang="en-US" sz="1600" dirty="0" smtClean="0"/>
              <a:t>(_).</a:t>
            </a:r>
          </a:p>
          <a:p>
            <a:pPr lvl="1">
              <a:buFont typeface="Wingdings" panose="05000000000000000000" pitchFamily="2" charset="2"/>
              <a:buChar char="Ø"/>
            </a:pPr>
            <a:r>
              <a:rPr lang="en-US" sz="1600" dirty="0"/>
              <a:t>After the first character, identifiers can have any combination of </a:t>
            </a:r>
            <a:r>
              <a:rPr lang="en-US" sz="1600" dirty="0" smtClean="0"/>
              <a:t>characters.</a:t>
            </a:r>
          </a:p>
          <a:p>
            <a:pPr lvl="1">
              <a:buFont typeface="Wingdings" panose="05000000000000000000" pitchFamily="2" charset="2"/>
              <a:buChar char="Ø"/>
            </a:pPr>
            <a:r>
              <a:rPr lang="en-US" sz="1600" dirty="0"/>
              <a:t>A key word cannot be used as an </a:t>
            </a:r>
            <a:r>
              <a:rPr lang="en-US" sz="1600" dirty="0" smtClean="0"/>
              <a:t>identifier.</a:t>
            </a:r>
          </a:p>
          <a:p>
            <a:pPr lvl="1">
              <a:buFont typeface="Wingdings" panose="05000000000000000000" pitchFamily="2" charset="2"/>
              <a:buChar char="Ø"/>
            </a:pPr>
            <a:r>
              <a:rPr lang="en-US" sz="1600" dirty="0"/>
              <a:t>Most importantly, identifiers are case </a:t>
            </a:r>
            <a:r>
              <a:rPr lang="en-US" sz="1600" dirty="0" smtClean="0"/>
              <a:t>sensitive.</a:t>
            </a:r>
          </a:p>
          <a:p>
            <a:pPr lvl="1">
              <a:buFont typeface="Wingdings" panose="05000000000000000000" pitchFamily="2" charset="2"/>
              <a:buChar char="Ø"/>
            </a:pPr>
            <a:r>
              <a:rPr lang="en-US" sz="1600" dirty="0"/>
              <a:t>Examples of legal identifiers: age, </a:t>
            </a:r>
            <a:r>
              <a:rPr lang="en-US" sz="1600" dirty="0" smtClean="0"/>
              <a:t> $</a:t>
            </a:r>
            <a:r>
              <a:rPr lang="en-US" sz="1600" dirty="0"/>
              <a:t>salary</a:t>
            </a:r>
            <a:r>
              <a:rPr lang="en-US" sz="1600" dirty="0" smtClean="0"/>
              <a:t>,   </a:t>
            </a:r>
            <a:r>
              <a:rPr lang="en-US" sz="1600" dirty="0"/>
              <a:t>_value</a:t>
            </a:r>
            <a:r>
              <a:rPr lang="en-US" sz="1600" dirty="0" smtClean="0"/>
              <a:t>,   </a:t>
            </a:r>
            <a:r>
              <a:rPr lang="en-US" sz="1600" dirty="0"/>
              <a:t>__</a:t>
            </a:r>
            <a:r>
              <a:rPr lang="en-US" sz="1600" dirty="0" smtClean="0"/>
              <a:t>1_value. </a:t>
            </a:r>
          </a:p>
          <a:p>
            <a:pPr lvl="1">
              <a:buFont typeface="Wingdings" panose="05000000000000000000" pitchFamily="2" charset="2"/>
              <a:buChar char="Ø"/>
            </a:pPr>
            <a:r>
              <a:rPr lang="en-US" sz="1600" dirty="0"/>
              <a:t>Examples of illegal identifiers: 123abc, </a:t>
            </a:r>
            <a:r>
              <a:rPr lang="en-US" sz="1600" dirty="0" smtClean="0"/>
              <a:t> -salary.</a:t>
            </a:r>
          </a:p>
          <a:p>
            <a:pPr lvl="1">
              <a:buFont typeface="Wingdings" panose="05000000000000000000" pitchFamily="2" charset="2"/>
              <a:buChar char="Ø"/>
            </a:pPr>
            <a:endParaRPr lang="en-US" sz="1400" dirty="0"/>
          </a:p>
          <a:p>
            <a:pPr marL="457200" lvl="1" indent="0" algn="ctr">
              <a:buNone/>
            </a:pPr>
            <a:r>
              <a:rPr lang="en-US" sz="3600" u="sng" dirty="0">
                <a:solidFill>
                  <a:schemeClr val="accent3"/>
                </a:solidFill>
              </a:rPr>
              <a:t>JAVA </a:t>
            </a:r>
            <a:r>
              <a:rPr lang="en-US" sz="3600" u="sng" dirty="0" smtClean="0">
                <a:solidFill>
                  <a:schemeClr val="accent3"/>
                </a:solidFill>
              </a:rPr>
              <a:t>MODIFIERS</a:t>
            </a:r>
          </a:p>
          <a:p>
            <a:pPr marL="457200" lvl="1" indent="0">
              <a:buNone/>
            </a:pPr>
            <a:r>
              <a:rPr lang="en-US" sz="1600" dirty="0"/>
              <a:t>Like other languages, it is possible to modify classes, methods, etc., by using modifiers. There are two categories of </a:t>
            </a:r>
            <a:r>
              <a:rPr lang="en-US" sz="1600" dirty="0" smtClean="0"/>
              <a:t>modifiers.</a:t>
            </a:r>
          </a:p>
          <a:p>
            <a:pPr lvl="1">
              <a:buFont typeface="Wingdings" panose="05000000000000000000" pitchFamily="2" charset="2"/>
              <a:buChar char="Ø"/>
            </a:pPr>
            <a:r>
              <a:rPr lang="en-US" sz="1600" b="1" dirty="0"/>
              <a:t>Access </a:t>
            </a:r>
            <a:r>
              <a:rPr lang="en-US" sz="1600" b="1" dirty="0" smtClean="0"/>
              <a:t>Modifiers: </a:t>
            </a:r>
            <a:r>
              <a:rPr lang="en-US" sz="1600" dirty="0"/>
              <a:t>default, public , protected, </a:t>
            </a:r>
            <a:r>
              <a:rPr lang="en-US" sz="1600" dirty="0" smtClean="0"/>
              <a:t>private</a:t>
            </a:r>
          </a:p>
          <a:p>
            <a:pPr lvl="1">
              <a:buFont typeface="Wingdings" panose="05000000000000000000" pitchFamily="2" charset="2"/>
              <a:buChar char="Ø"/>
            </a:pPr>
            <a:r>
              <a:rPr lang="en-US" sz="1600" b="1" dirty="0"/>
              <a:t>Non-access </a:t>
            </a:r>
            <a:r>
              <a:rPr lang="en-US" sz="1600" b="1" dirty="0" smtClean="0"/>
              <a:t>Modifiers: </a:t>
            </a:r>
            <a:r>
              <a:rPr lang="en-US" sz="1600" dirty="0"/>
              <a:t>final, </a:t>
            </a:r>
            <a:r>
              <a:rPr lang="en-US" sz="1600" dirty="0" smtClean="0"/>
              <a:t>abstract</a:t>
            </a:r>
            <a:r>
              <a:rPr lang="en-US" sz="1600" dirty="0"/>
              <a:t>.</a:t>
            </a:r>
            <a:r>
              <a:rPr lang="en-US" sz="1600" dirty="0" smtClean="0"/>
              <a:t/>
            </a:r>
            <a:br>
              <a:rPr lang="en-US" sz="1600" dirty="0" smtClean="0"/>
            </a:br>
            <a:r>
              <a:rPr lang="en-US" sz="1600" dirty="0" smtClean="0"/>
              <a:t/>
            </a:r>
            <a:br>
              <a:rPr lang="en-US" sz="1600" dirty="0" smtClean="0"/>
            </a:br>
            <a:endParaRPr lang="en-US" sz="1600" dirty="0" smtClean="0">
              <a:solidFill>
                <a:schemeClr val="accent3"/>
              </a:solidFill>
            </a:endParaRPr>
          </a:p>
        </p:txBody>
      </p:sp>
    </p:spTree>
    <p:extLst>
      <p:ext uri="{BB962C8B-B14F-4D97-AF65-F5344CB8AC3E}">
        <p14:creationId xmlns:p14="http://schemas.microsoft.com/office/powerpoint/2010/main" val="2058014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650786" y="486033"/>
            <a:ext cx="10626811" cy="567587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2800" u="sng" dirty="0">
                <a:solidFill>
                  <a:schemeClr val="accent3"/>
                </a:solidFill>
              </a:rPr>
              <a:t>DATA </a:t>
            </a:r>
            <a:r>
              <a:rPr lang="en-US" sz="2800" u="sng" dirty="0" smtClean="0">
                <a:solidFill>
                  <a:schemeClr val="accent3"/>
                </a:solidFill>
              </a:rPr>
              <a:t>TYPES </a:t>
            </a:r>
            <a:r>
              <a:rPr lang="en-US" sz="2800" u="sng" dirty="0">
                <a:solidFill>
                  <a:schemeClr val="accent3"/>
                </a:solidFill>
              </a:rPr>
              <a:t>IN J</a:t>
            </a:r>
            <a:r>
              <a:rPr lang="en-US" sz="2800" u="sng" dirty="0" smtClean="0">
                <a:solidFill>
                  <a:schemeClr val="accent3"/>
                </a:solidFill>
              </a:rPr>
              <a:t>AVA</a:t>
            </a:r>
            <a:endParaRPr lang="en-US" sz="2800" u="sng" dirty="0">
              <a:solidFill>
                <a:schemeClr val="accent3"/>
              </a:solidFill>
            </a:endParaRPr>
          </a:p>
          <a:p>
            <a:pPr marL="457200" lvl="1" indent="0">
              <a:buNone/>
            </a:pPr>
            <a:r>
              <a:rPr lang="en-US" sz="1400" dirty="0"/>
              <a:t>Data types specify the different sizes and values that can be stored in the variable. There are two types of data types in Java;</a:t>
            </a:r>
          </a:p>
          <a:p>
            <a:pPr marL="800100" lvl="1" indent="-342900">
              <a:buFont typeface="+mj-lt"/>
              <a:buAutoNum type="arabicPeriod"/>
            </a:pPr>
            <a:r>
              <a:rPr lang="en-US" sz="1800" b="1" dirty="0" smtClean="0"/>
              <a:t>Primitive </a:t>
            </a:r>
            <a:r>
              <a:rPr lang="en-US" sz="1800" b="1" dirty="0"/>
              <a:t>Data Types: </a:t>
            </a:r>
            <a:r>
              <a:rPr lang="en-US" sz="1400" dirty="0"/>
              <a:t>A primitive data type specifies the size and type of variable values, and it has no additional methods</a:t>
            </a:r>
            <a:r>
              <a:rPr lang="en-US" sz="1400" dirty="0" smtClean="0"/>
              <a:t>.</a:t>
            </a: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48755458"/>
              </p:ext>
            </p:extLst>
          </p:nvPr>
        </p:nvGraphicFramePr>
        <p:xfrm>
          <a:off x="782594" y="1844192"/>
          <a:ext cx="10626810" cy="4317711"/>
        </p:xfrm>
        <a:graphic>
          <a:graphicData uri="http://schemas.openxmlformats.org/drawingml/2006/table">
            <a:tbl>
              <a:tblPr firstRow="1" bandRow="1">
                <a:tableStyleId>{5C22544A-7EE6-4342-B048-85BDC9FD1C3A}</a:tableStyleId>
              </a:tblPr>
              <a:tblGrid>
                <a:gridCol w="3542270"/>
                <a:gridCol w="3542270"/>
                <a:gridCol w="3542270"/>
              </a:tblGrid>
              <a:tr h="459021">
                <a:tc>
                  <a:txBody>
                    <a:bodyPr/>
                    <a:lstStyle/>
                    <a:p>
                      <a:pPr algn="ctr"/>
                      <a:r>
                        <a:rPr lang="en-US" dirty="0" smtClean="0"/>
                        <a:t>Data Types</a:t>
                      </a:r>
                      <a:endParaRPr lang="en-US" dirty="0"/>
                    </a:p>
                  </a:txBody>
                  <a:tcPr/>
                </a:tc>
                <a:tc>
                  <a:txBody>
                    <a:bodyPr/>
                    <a:lstStyle/>
                    <a:p>
                      <a:pPr algn="ctr"/>
                      <a:r>
                        <a:rPr lang="en-US" dirty="0" smtClean="0"/>
                        <a:t>Size</a:t>
                      </a:r>
                      <a:endParaRPr lang="en-US" dirty="0"/>
                    </a:p>
                  </a:txBody>
                  <a:tcPr/>
                </a:tc>
                <a:tc>
                  <a:txBody>
                    <a:bodyPr/>
                    <a:lstStyle/>
                    <a:p>
                      <a:pPr algn="ctr"/>
                      <a:r>
                        <a:rPr lang="en-US" sz="1800" b="1" i="0" kern="1200" dirty="0" smtClean="0">
                          <a:solidFill>
                            <a:schemeClr val="lt1"/>
                          </a:solidFill>
                          <a:effectLst/>
                          <a:latin typeface="+mn-lt"/>
                          <a:ea typeface="+mn-ea"/>
                          <a:cs typeface="+mn-cs"/>
                        </a:rPr>
                        <a:t>Description</a:t>
                      </a:r>
                      <a:endParaRPr lang="en-US" dirty="0"/>
                    </a:p>
                  </a:txBody>
                  <a:tcPr/>
                </a:tc>
              </a:tr>
              <a:tr h="371066">
                <a:tc>
                  <a:txBody>
                    <a:bodyPr/>
                    <a:lstStyle/>
                    <a:p>
                      <a:pPr algn="ctr"/>
                      <a:r>
                        <a:rPr lang="en-US" sz="1400" dirty="0" smtClean="0"/>
                        <a:t>byte</a:t>
                      </a:r>
                      <a:endParaRPr lang="en-US" sz="1400" dirty="0"/>
                    </a:p>
                  </a:txBody>
                  <a:tcPr/>
                </a:tc>
                <a:tc>
                  <a:txBody>
                    <a:bodyPr/>
                    <a:lstStyle/>
                    <a:p>
                      <a:pPr algn="ctr"/>
                      <a:r>
                        <a:rPr lang="en-US" sz="1400" b="0" i="0" kern="1200" dirty="0" smtClean="0">
                          <a:solidFill>
                            <a:schemeClr val="dk1"/>
                          </a:solidFill>
                          <a:effectLst/>
                          <a:latin typeface="+mn-lt"/>
                          <a:ea typeface="+mn-ea"/>
                          <a:cs typeface="+mn-cs"/>
                        </a:rPr>
                        <a:t>1</a:t>
                      </a:r>
                      <a:r>
                        <a:rPr lang="en-US" sz="1400" b="0" i="0" kern="1200" baseline="0" dirty="0" smtClean="0">
                          <a:solidFill>
                            <a:schemeClr val="dk1"/>
                          </a:solidFill>
                          <a:effectLst/>
                          <a:latin typeface="+mn-lt"/>
                          <a:ea typeface="+mn-ea"/>
                          <a:cs typeface="+mn-cs"/>
                        </a:rPr>
                        <a:t> byte</a:t>
                      </a:r>
                      <a:endParaRPr lang="en-US" sz="1400" dirty="0"/>
                    </a:p>
                  </a:txBody>
                  <a:tcPr/>
                </a:tc>
                <a:tc>
                  <a:txBody>
                    <a:bodyPr/>
                    <a:lstStyle/>
                    <a:p>
                      <a:pPr algn="ctr"/>
                      <a:r>
                        <a:rPr lang="en-US" sz="1400" b="0" i="0" kern="1200" dirty="0" smtClean="0">
                          <a:solidFill>
                            <a:schemeClr val="dk1"/>
                          </a:solidFill>
                          <a:effectLst/>
                          <a:latin typeface="+mn-lt"/>
                          <a:ea typeface="+mn-ea"/>
                          <a:cs typeface="+mn-cs"/>
                        </a:rPr>
                        <a:t>Stores whole numbers from -128 to 127</a:t>
                      </a:r>
                      <a:endParaRPr lang="en-US" sz="1400" dirty="0"/>
                    </a:p>
                  </a:txBody>
                  <a:tcPr/>
                </a:tc>
              </a:tr>
              <a:tr h="369930">
                <a:tc>
                  <a:txBody>
                    <a:bodyPr/>
                    <a:lstStyle/>
                    <a:p>
                      <a:pPr algn="ctr"/>
                      <a:r>
                        <a:rPr lang="en-US" sz="1400" dirty="0" smtClean="0"/>
                        <a:t>short</a:t>
                      </a:r>
                      <a:endParaRPr lang="en-US" sz="1400" dirty="0"/>
                    </a:p>
                  </a:txBody>
                  <a:tcPr/>
                </a:tc>
                <a:tc>
                  <a:txBody>
                    <a:bodyPr/>
                    <a:lstStyle/>
                    <a:p>
                      <a:pPr algn="ctr"/>
                      <a:r>
                        <a:rPr lang="en-US" sz="1400" b="0" i="0" kern="1200" dirty="0" smtClean="0">
                          <a:solidFill>
                            <a:schemeClr val="dk1"/>
                          </a:solidFill>
                          <a:effectLst/>
                          <a:latin typeface="+mn-lt"/>
                          <a:ea typeface="+mn-ea"/>
                          <a:cs typeface="+mn-cs"/>
                        </a:rPr>
                        <a:t>2</a:t>
                      </a:r>
                      <a:r>
                        <a:rPr lang="en-US" sz="1400" b="0" i="0" kern="1200" baseline="0" dirty="0" smtClean="0">
                          <a:solidFill>
                            <a:schemeClr val="dk1"/>
                          </a:solidFill>
                          <a:effectLst/>
                          <a:latin typeface="+mn-lt"/>
                          <a:ea typeface="+mn-ea"/>
                          <a:cs typeface="+mn-cs"/>
                        </a:rPr>
                        <a:t> bytes</a:t>
                      </a:r>
                      <a:endParaRPr lang="en-US" sz="1400" dirty="0"/>
                    </a:p>
                  </a:txBody>
                  <a:tcPr/>
                </a:tc>
                <a:tc>
                  <a:txBody>
                    <a:bodyPr/>
                    <a:lstStyle/>
                    <a:p>
                      <a:pPr algn="ctr"/>
                      <a:r>
                        <a:rPr lang="en-US" sz="1400" b="0" i="0" kern="1200" dirty="0" smtClean="0">
                          <a:solidFill>
                            <a:schemeClr val="dk1"/>
                          </a:solidFill>
                          <a:effectLst/>
                          <a:latin typeface="+mn-lt"/>
                          <a:ea typeface="+mn-ea"/>
                          <a:cs typeface="+mn-cs"/>
                        </a:rPr>
                        <a:t>Stores whole numbers from -32,768 to 32,767</a:t>
                      </a:r>
                      <a:endParaRPr lang="en-US" sz="1400" dirty="0"/>
                    </a:p>
                  </a:txBody>
                  <a:tcPr/>
                </a:tc>
              </a:tr>
              <a:tr h="424067">
                <a:tc>
                  <a:txBody>
                    <a:bodyPr/>
                    <a:lstStyle/>
                    <a:p>
                      <a:pPr algn="ctr"/>
                      <a:r>
                        <a:rPr lang="en-US" sz="1400" dirty="0" err="1" smtClean="0"/>
                        <a:t>Int</a:t>
                      </a:r>
                      <a:endParaRPr lang="en-US" sz="1400" dirty="0"/>
                    </a:p>
                  </a:txBody>
                  <a:tcPr/>
                </a:tc>
                <a:tc>
                  <a:txBody>
                    <a:bodyPr/>
                    <a:lstStyle/>
                    <a:p>
                      <a:pPr algn="ctr" fontAlgn="t"/>
                      <a:r>
                        <a:rPr lang="en-US" sz="1400" dirty="0" smtClean="0">
                          <a:effectLst/>
                        </a:rPr>
                        <a:t>4</a:t>
                      </a:r>
                      <a:r>
                        <a:rPr lang="en-US" sz="1400" baseline="0" dirty="0" smtClean="0">
                          <a:effectLst/>
                        </a:rPr>
                        <a:t> bytes</a:t>
                      </a:r>
                      <a:endParaRPr lang="en-US" sz="1400" dirty="0">
                        <a:effectLst/>
                      </a:endParaRPr>
                    </a:p>
                  </a:txBody>
                  <a:tcPr marL="76200" marR="76200" marT="76200" marB="76200"/>
                </a:tc>
                <a:tc>
                  <a:txBody>
                    <a:bodyPr/>
                    <a:lstStyle/>
                    <a:p>
                      <a:pPr algn="ctr" fontAlgn="t"/>
                      <a:r>
                        <a:rPr lang="en-US" sz="1400" b="0" i="0" kern="1200" dirty="0" smtClean="0">
                          <a:solidFill>
                            <a:schemeClr val="dk1"/>
                          </a:solidFill>
                          <a:effectLst/>
                          <a:latin typeface="+mn-lt"/>
                          <a:ea typeface="+mn-ea"/>
                          <a:cs typeface="+mn-cs"/>
                        </a:rPr>
                        <a:t>Stores whole numbers from -2,147,483,648 to 2,147,483,647</a:t>
                      </a:r>
                      <a:endParaRPr lang="en-US" sz="1400" dirty="0">
                        <a:effectLst/>
                      </a:endParaRPr>
                    </a:p>
                  </a:txBody>
                  <a:tcPr marL="76200" marR="76200" marT="76200" marB="76200"/>
                </a:tc>
              </a:tr>
              <a:tr h="400607">
                <a:tc>
                  <a:txBody>
                    <a:bodyPr/>
                    <a:lstStyle/>
                    <a:p>
                      <a:pPr algn="ctr"/>
                      <a:r>
                        <a:rPr lang="en-US" sz="1400" dirty="0" smtClean="0"/>
                        <a:t>Long</a:t>
                      </a:r>
                      <a:endParaRPr lang="en-US" sz="1400" dirty="0"/>
                    </a:p>
                  </a:txBody>
                  <a:tcPr/>
                </a:tc>
                <a:tc>
                  <a:txBody>
                    <a:bodyPr/>
                    <a:lstStyle/>
                    <a:p>
                      <a:pPr algn="ctr"/>
                      <a:r>
                        <a:rPr lang="en-US" sz="1400" b="0" i="0" kern="1200" dirty="0" smtClean="0">
                          <a:solidFill>
                            <a:schemeClr val="dk1"/>
                          </a:solidFill>
                          <a:effectLst/>
                          <a:latin typeface="+mn-lt"/>
                          <a:ea typeface="+mn-ea"/>
                          <a:cs typeface="+mn-cs"/>
                        </a:rPr>
                        <a:t>8</a:t>
                      </a:r>
                      <a:r>
                        <a:rPr lang="en-US" sz="1400" b="0" i="0" kern="1200" baseline="0" dirty="0" smtClean="0">
                          <a:solidFill>
                            <a:schemeClr val="dk1"/>
                          </a:solidFill>
                          <a:effectLst/>
                          <a:latin typeface="+mn-lt"/>
                          <a:ea typeface="+mn-ea"/>
                          <a:cs typeface="+mn-cs"/>
                        </a:rPr>
                        <a:t> bytes</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Stores whole numbers from -2,147,483,648 to 2,147,483,647</a:t>
                      </a:r>
                      <a:endParaRPr lang="en-US" sz="1400" dirty="0">
                        <a:effectLst/>
                      </a:endParaRPr>
                    </a:p>
                  </a:txBody>
                  <a:tcPr marL="76200" marR="76200" marT="76200" marB="76200"/>
                </a:tc>
              </a:tr>
              <a:tr h="400607">
                <a:tc>
                  <a:txBody>
                    <a:bodyPr/>
                    <a:lstStyle/>
                    <a:p>
                      <a:pPr algn="ctr"/>
                      <a:r>
                        <a:rPr lang="en-US" sz="1400" dirty="0" smtClean="0"/>
                        <a:t>float</a:t>
                      </a:r>
                      <a:endParaRPr lang="en-US" sz="1400" dirty="0"/>
                    </a:p>
                  </a:txBody>
                  <a:tcPr/>
                </a:tc>
                <a:tc>
                  <a:txBody>
                    <a:bodyPr/>
                    <a:lstStyle/>
                    <a:p>
                      <a:pPr algn="ctr"/>
                      <a:r>
                        <a:rPr lang="en-US" sz="1400" dirty="0" smtClean="0"/>
                        <a:t>4 bytes</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Stores fractional numbers. Sufficient for storing 6 to 7 decimal digits</a:t>
                      </a:r>
                      <a:endParaRPr lang="en-US" sz="1400" dirty="0">
                        <a:effectLst/>
                      </a:endParaRPr>
                    </a:p>
                  </a:txBody>
                  <a:tcPr marL="76200" marR="76200" marT="76200" marB="76200"/>
                </a:tc>
              </a:tr>
              <a:tr h="400607">
                <a:tc>
                  <a:txBody>
                    <a:bodyPr/>
                    <a:lstStyle/>
                    <a:p>
                      <a:pPr algn="ctr"/>
                      <a:r>
                        <a:rPr lang="en-US" sz="1400" dirty="0" smtClean="0"/>
                        <a:t>double</a:t>
                      </a:r>
                    </a:p>
                  </a:txBody>
                  <a:tcPr/>
                </a:tc>
                <a:tc>
                  <a:txBody>
                    <a:bodyPr/>
                    <a:lstStyle/>
                    <a:p>
                      <a:pPr algn="ctr"/>
                      <a:r>
                        <a:rPr lang="en-US" sz="1400" dirty="0" smtClean="0"/>
                        <a:t>8 bytes</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Stores fractional numbers. Sufficient for storing 15 decimal digits</a:t>
                      </a:r>
                      <a:endParaRPr lang="en-US" sz="1400" dirty="0">
                        <a:effectLst/>
                      </a:endParaRPr>
                    </a:p>
                  </a:txBody>
                  <a:tcPr marL="76200" marR="76200" marT="76200" marB="76200"/>
                </a:tc>
              </a:tr>
              <a:tr h="400607">
                <a:tc>
                  <a:txBody>
                    <a:bodyPr/>
                    <a:lstStyle/>
                    <a:p>
                      <a:pPr algn="ctr"/>
                      <a:r>
                        <a:rPr lang="en-US" sz="1400" dirty="0" err="1" smtClean="0"/>
                        <a:t>boolean</a:t>
                      </a:r>
                      <a:endParaRPr lang="en-US" sz="1400" dirty="0"/>
                    </a:p>
                  </a:txBody>
                  <a:tcPr/>
                </a:tc>
                <a:tc>
                  <a:txBody>
                    <a:bodyPr/>
                    <a:lstStyle/>
                    <a:p>
                      <a:pPr algn="ctr"/>
                      <a:r>
                        <a:rPr lang="en-US" sz="1400" dirty="0" smtClean="0"/>
                        <a:t>1 bit</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Stores true or false values</a:t>
                      </a:r>
                      <a:endParaRPr lang="en-US" sz="1400" dirty="0">
                        <a:effectLst/>
                      </a:endParaRPr>
                    </a:p>
                  </a:txBody>
                  <a:tcPr marL="76200" marR="76200" marT="76200" marB="76200"/>
                </a:tc>
              </a:tr>
              <a:tr h="400607">
                <a:tc>
                  <a:txBody>
                    <a:bodyPr/>
                    <a:lstStyle/>
                    <a:p>
                      <a:pPr algn="ctr"/>
                      <a:r>
                        <a:rPr lang="en-US" sz="1400" dirty="0" smtClean="0"/>
                        <a:t>char</a:t>
                      </a:r>
                      <a:endParaRPr lang="en-US" sz="1400" dirty="0"/>
                    </a:p>
                  </a:txBody>
                  <a:tcPr/>
                </a:tc>
                <a:tc>
                  <a:txBody>
                    <a:bodyPr/>
                    <a:lstStyle/>
                    <a:p>
                      <a:pPr algn="ctr"/>
                      <a:r>
                        <a:rPr lang="en-US" sz="1400" dirty="0" smtClean="0"/>
                        <a:t>2</a:t>
                      </a:r>
                      <a:r>
                        <a:rPr lang="en-US" sz="1400" baseline="0" dirty="0" smtClean="0"/>
                        <a:t> bytes</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Stores a single character/letter or ASCII values</a:t>
                      </a:r>
                      <a:endParaRPr lang="en-US" sz="1400" dirty="0">
                        <a:effectLst/>
                      </a:endParaRPr>
                    </a:p>
                  </a:txBody>
                  <a:tcPr marL="76200" marR="76200" marT="76200" marB="76200"/>
                </a:tc>
              </a:tr>
            </a:tbl>
          </a:graphicData>
        </a:graphic>
      </p:graphicFrame>
    </p:spTree>
    <p:extLst>
      <p:ext uri="{BB962C8B-B14F-4D97-AF65-F5344CB8AC3E}">
        <p14:creationId xmlns:p14="http://schemas.microsoft.com/office/powerpoint/2010/main" val="299917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9069" y="642551"/>
            <a:ext cx="10618574" cy="560173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2800" u="sng" dirty="0">
                <a:solidFill>
                  <a:schemeClr val="accent3"/>
                </a:solidFill>
              </a:rPr>
              <a:t>DATA </a:t>
            </a:r>
            <a:r>
              <a:rPr lang="en-US" sz="2800" u="sng" dirty="0" smtClean="0">
                <a:solidFill>
                  <a:schemeClr val="accent3"/>
                </a:solidFill>
              </a:rPr>
              <a:t>TYPES </a:t>
            </a:r>
            <a:r>
              <a:rPr lang="en-US" sz="2800" u="sng" dirty="0">
                <a:solidFill>
                  <a:schemeClr val="accent3"/>
                </a:solidFill>
              </a:rPr>
              <a:t>IN J</a:t>
            </a:r>
            <a:r>
              <a:rPr lang="en-US" sz="2800" u="sng" dirty="0" smtClean="0">
                <a:solidFill>
                  <a:schemeClr val="accent3"/>
                </a:solidFill>
              </a:rPr>
              <a:t>AVA</a:t>
            </a:r>
            <a:endParaRPr lang="en-US" sz="2800" u="sng" dirty="0">
              <a:solidFill>
                <a:schemeClr val="accent3"/>
              </a:solidFill>
            </a:endParaRPr>
          </a:p>
          <a:p>
            <a:pPr marL="457200" lvl="1" indent="0">
              <a:buNone/>
            </a:pPr>
            <a:r>
              <a:rPr lang="en-US" sz="1400" dirty="0"/>
              <a:t>Data types specify the different sizes and values that can be stored in the variable. There are two types of data types in Java;</a:t>
            </a:r>
          </a:p>
          <a:p>
            <a:pPr marL="800100" lvl="1" indent="-342900">
              <a:buFont typeface="+mj-lt"/>
              <a:buAutoNum type="arabicPeriod"/>
            </a:pPr>
            <a:r>
              <a:rPr lang="en-US" sz="1800" b="1" dirty="0" smtClean="0"/>
              <a:t>Non Primitive </a:t>
            </a:r>
            <a:r>
              <a:rPr lang="en-US" sz="1800" b="1" dirty="0"/>
              <a:t>Data Types: </a:t>
            </a:r>
            <a:r>
              <a:rPr lang="en-US" sz="1400" dirty="0"/>
              <a:t>Non-primitive data types are called </a:t>
            </a:r>
            <a:r>
              <a:rPr lang="en-US" sz="1400" b="1" dirty="0"/>
              <a:t>reference types</a:t>
            </a:r>
            <a:r>
              <a:rPr lang="en-US" sz="1400" dirty="0"/>
              <a:t> because they refer to objects</a:t>
            </a:r>
            <a:r>
              <a:rPr lang="en-US" sz="1400" dirty="0" smtClean="0"/>
              <a:t>. Non-primitive data types includes; String, Classes, Interfaces and Arrays. </a:t>
            </a:r>
            <a:endParaRPr lang="en-US" sz="1400" b="1" dirty="0"/>
          </a:p>
          <a:p>
            <a:pPr marL="457200" lvl="1" indent="0">
              <a:buNone/>
            </a:pPr>
            <a:r>
              <a:rPr lang="en-US" sz="1400" dirty="0"/>
              <a:t>The main difference between </a:t>
            </a:r>
            <a:r>
              <a:rPr lang="en-US" sz="1400" b="1" dirty="0"/>
              <a:t>primitive</a:t>
            </a:r>
            <a:r>
              <a:rPr lang="en-US" sz="1400" dirty="0"/>
              <a:t> and </a:t>
            </a:r>
            <a:r>
              <a:rPr lang="en-US" sz="1400" b="1" dirty="0"/>
              <a:t>non-primitive</a:t>
            </a:r>
            <a:r>
              <a:rPr lang="en-US" sz="1400" dirty="0"/>
              <a:t> data types </a:t>
            </a:r>
            <a:r>
              <a:rPr lang="en-US" sz="1400" dirty="0" smtClean="0"/>
              <a:t>are:</a:t>
            </a: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19385483"/>
              </p:ext>
            </p:extLst>
          </p:nvPr>
        </p:nvGraphicFramePr>
        <p:xfrm>
          <a:off x="799069" y="2740729"/>
          <a:ext cx="10618574" cy="3503551"/>
        </p:xfrm>
        <a:graphic>
          <a:graphicData uri="http://schemas.openxmlformats.org/drawingml/2006/table">
            <a:tbl>
              <a:tblPr firstRow="1" bandRow="1">
                <a:tableStyleId>{5C22544A-7EE6-4342-B048-85BDC9FD1C3A}</a:tableStyleId>
              </a:tblPr>
              <a:tblGrid>
                <a:gridCol w="5309287"/>
                <a:gridCol w="5309287"/>
              </a:tblGrid>
              <a:tr h="591116">
                <a:tc>
                  <a:txBody>
                    <a:bodyPr/>
                    <a:lstStyle/>
                    <a:p>
                      <a:pPr algn="ctr"/>
                      <a:r>
                        <a:rPr lang="en-US" dirty="0" smtClean="0"/>
                        <a:t>Primitive</a:t>
                      </a:r>
                      <a:r>
                        <a:rPr lang="en-US" baseline="0" dirty="0" smtClean="0"/>
                        <a:t> Data Types</a:t>
                      </a:r>
                      <a:endParaRPr lang="en-US" dirty="0"/>
                    </a:p>
                  </a:txBody>
                  <a:tcPr/>
                </a:tc>
                <a:tc>
                  <a:txBody>
                    <a:bodyPr/>
                    <a:lstStyle/>
                    <a:p>
                      <a:pPr algn="ctr"/>
                      <a:r>
                        <a:rPr lang="en-US" sz="1800" b="1" i="0" kern="1200" dirty="0" smtClean="0">
                          <a:solidFill>
                            <a:schemeClr val="lt1"/>
                          </a:solidFill>
                          <a:effectLst/>
                          <a:latin typeface="+mn-lt"/>
                          <a:ea typeface="+mn-ea"/>
                          <a:cs typeface="+mn-cs"/>
                        </a:rPr>
                        <a:t>Non Primitive Data</a:t>
                      </a:r>
                      <a:r>
                        <a:rPr lang="en-US" sz="1800" b="1" i="0" kern="1200" baseline="0" dirty="0" smtClean="0">
                          <a:solidFill>
                            <a:schemeClr val="lt1"/>
                          </a:solidFill>
                          <a:effectLst/>
                          <a:latin typeface="+mn-lt"/>
                          <a:ea typeface="+mn-ea"/>
                          <a:cs typeface="+mn-cs"/>
                        </a:rPr>
                        <a:t> Types</a:t>
                      </a:r>
                      <a:endParaRPr lang="en-US" dirty="0"/>
                    </a:p>
                  </a:txBody>
                  <a:tcPr/>
                </a:tc>
              </a:tr>
              <a:tr h="667274">
                <a:tc>
                  <a:txBody>
                    <a:bodyPr/>
                    <a:lstStyle/>
                    <a:p>
                      <a:pPr algn="ctr"/>
                      <a:r>
                        <a:rPr lang="en-US" sz="1600" b="0" i="0" kern="1200" dirty="0" smtClean="0">
                          <a:solidFill>
                            <a:schemeClr val="dk1"/>
                          </a:solidFill>
                          <a:effectLst/>
                          <a:latin typeface="+mn-lt"/>
                          <a:ea typeface="+mn-ea"/>
                          <a:cs typeface="+mn-cs"/>
                        </a:rPr>
                        <a:t>Primitive types are predefined (already defined) in Java</a:t>
                      </a:r>
                      <a:endParaRPr lang="en-US" sz="1600" dirty="0"/>
                    </a:p>
                  </a:txBody>
                  <a:tcPr/>
                </a:tc>
                <a:tc>
                  <a:txBody>
                    <a:bodyPr/>
                    <a:lstStyle/>
                    <a:p>
                      <a:pPr algn="ctr"/>
                      <a:r>
                        <a:rPr lang="en-US" sz="1600" b="0" i="0" kern="1200" dirty="0" smtClean="0">
                          <a:solidFill>
                            <a:schemeClr val="dk1"/>
                          </a:solidFill>
                          <a:effectLst/>
                          <a:latin typeface="+mn-lt"/>
                          <a:ea typeface="+mn-ea"/>
                          <a:cs typeface="+mn-cs"/>
                        </a:rPr>
                        <a:t>Non-primitive types are created by the programmer and is not defined by Java (except for </a:t>
                      </a:r>
                      <a:r>
                        <a:rPr lang="en-US" sz="1600" dirty="0" smtClean="0"/>
                        <a:t>String</a:t>
                      </a:r>
                      <a:r>
                        <a:rPr lang="en-US" sz="1600" b="0" i="0" kern="1200" dirty="0" smtClean="0">
                          <a:solidFill>
                            <a:schemeClr val="dk1"/>
                          </a:solidFill>
                          <a:effectLst/>
                          <a:latin typeface="+mn-lt"/>
                          <a:ea typeface="+mn-ea"/>
                          <a:cs typeface="+mn-cs"/>
                        </a:rPr>
                        <a:t>)</a:t>
                      </a:r>
                      <a:endParaRPr lang="en-US" sz="1600" dirty="0"/>
                    </a:p>
                  </a:txBody>
                  <a:tcPr/>
                </a:tc>
              </a:tr>
              <a:tr h="667274">
                <a:tc>
                  <a:txBody>
                    <a:bodyPr/>
                    <a:lstStyle/>
                    <a:p>
                      <a:pPr algn="ctr"/>
                      <a:r>
                        <a:rPr lang="en-US" sz="1600" b="0" i="0" kern="1200" dirty="0" smtClean="0">
                          <a:solidFill>
                            <a:schemeClr val="dk1"/>
                          </a:solidFill>
                          <a:effectLst/>
                          <a:latin typeface="+mn-lt"/>
                          <a:ea typeface="+mn-ea"/>
                          <a:cs typeface="+mn-cs"/>
                        </a:rPr>
                        <a:t>Primitive types can not be used to call methods to perform certain operations</a:t>
                      </a:r>
                      <a:endParaRPr lang="en-US" sz="1600" dirty="0"/>
                    </a:p>
                  </a:txBody>
                  <a:tcPr/>
                </a:tc>
                <a:tc>
                  <a:txBody>
                    <a:bodyPr/>
                    <a:lstStyle/>
                    <a:p>
                      <a:pPr algn="ctr"/>
                      <a:r>
                        <a:rPr lang="en-US" sz="1600" b="0" i="0" kern="1200" dirty="0" smtClean="0">
                          <a:solidFill>
                            <a:schemeClr val="dk1"/>
                          </a:solidFill>
                          <a:effectLst/>
                          <a:latin typeface="+mn-lt"/>
                          <a:ea typeface="+mn-ea"/>
                          <a:cs typeface="+mn-cs"/>
                        </a:rPr>
                        <a:t>Non-primitive types can be used to call methods to perform certain operations</a:t>
                      </a:r>
                      <a:endParaRPr lang="en-US" sz="1600" dirty="0"/>
                    </a:p>
                  </a:txBody>
                  <a:tcPr/>
                </a:tc>
              </a:tr>
              <a:tr h="546103">
                <a:tc>
                  <a:txBody>
                    <a:bodyPr/>
                    <a:lstStyle/>
                    <a:p>
                      <a:pPr algn="ctr"/>
                      <a:r>
                        <a:rPr lang="en-US" sz="1600" b="0" i="0" kern="1200" dirty="0" smtClean="0">
                          <a:solidFill>
                            <a:schemeClr val="dk1"/>
                          </a:solidFill>
                          <a:effectLst/>
                          <a:latin typeface="+mn-lt"/>
                          <a:ea typeface="+mn-ea"/>
                          <a:cs typeface="+mn-cs"/>
                        </a:rPr>
                        <a:t>A primitive type has always a value</a:t>
                      </a:r>
                      <a:endParaRPr lang="en-US" sz="1600" dirty="0"/>
                    </a:p>
                  </a:txBody>
                  <a:tcPr/>
                </a:tc>
                <a:tc>
                  <a:txBody>
                    <a:bodyPr/>
                    <a:lstStyle/>
                    <a:p>
                      <a:pPr algn="ctr" fontAlgn="t"/>
                      <a:r>
                        <a:rPr lang="en-US" sz="1600" b="0" i="0" kern="1200" dirty="0" smtClean="0">
                          <a:solidFill>
                            <a:schemeClr val="dk1"/>
                          </a:solidFill>
                          <a:effectLst/>
                          <a:latin typeface="+mn-lt"/>
                          <a:ea typeface="+mn-ea"/>
                          <a:cs typeface="+mn-cs"/>
                        </a:rPr>
                        <a:t>Non-primitive types can be null</a:t>
                      </a:r>
                      <a:endParaRPr lang="en-US" sz="1600" dirty="0">
                        <a:effectLst/>
                      </a:endParaRPr>
                    </a:p>
                  </a:txBody>
                  <a:tcPr marL="76200" marR="76200" marT="76200" marB="76200"/>
                </a:tc>
              </a:tr>
              <a:tr h="515892">
                <a:tc>
                  <a:txBody>
                    <a:bodyPr/>
                    <a:lstStyle/>
                    <a:p>
                      <a:pPr algn="ctr"/>
                      <a:r>
                        <a:rPr lang="en-US" sz="1600" b="0" i="0" kern="1200" dirty="0" smtClean="0">
                          <a:solidFill>
                            <a:schemeClr val="dk1"/>
                          </a:solidFill>
                          <a:effectLst/>
                          <a:latin typeface="+mn-lt"/>
                          <a:ea typeface="+mn-ea"/>
                          <a:cs typeface="+mn-cs"/>
                        </a:rPr>
                        <a:t>A primitive type starts with a lowercase letter</a:t>
                      </a:r>
                      <a:endParaRPr lang="en-US" sz="1600" dirty="0"/>
                    </a:p>
                  </a:txBody>
                  <a:tcPr/>
                </a:tc>
                <a:tc>
                  <a:txBody>
                    <a:bodyPr/>
                    <a:lstStyle/>
                    <a:p>
                      <a:pPr algn="ctr" fontAlgn="t"/>
                      <a:r>
                        <a:rPr lang="en-US" sz="1600" b="0" i="0" kern="1200" dirty="0" smtClean="0">
                          <a:solidFill>
                            <a:schemeClr val="dk1"/>
                          </a:solidFill>
                          <a:effectLst/>
                          <a:latin typeface="+mn-lt"/>
                          <a:ea typeface="+mn-ea"/>
                          <a:cs typeface="+mn-cs"/>
                        </a:rPr>
                        <a:t>Non-primitive types starts with an uppercase letter</a:t>
                      </a:r>
                      <a:endParaRPr lang="en-US" sz="1600" dirty="0">
                        <a:effectLst/>
                      </a:endParaRPr>
                    </a:p>
                  </a:txBody>
                  <a:tcPr marL="76200" marR="76200" marT="76200" marB="76200"/>
                </a:tc>
              </a:tr>
              <a:tr h="515892">
                <a:tc>
                  <a:txBody>
                    <a:bodyPr/>
                    <a:lstStyle/>
                    <a:p>
                      <a:pPr algn="ctr"/>
                      <a:r>
                        <a:rPr lang="en-US" sz="1600" b="0" i="0" kern="1200" dirty="0" smtClean="0">
                          <a:solidFill>
                            <a:schemeClr val="dk1"/>
                          </a:solidFill>
                          <a:effectLst/>
                          <a:latin typeface="+mn-lt"/>
                          <a:ea typeface="+mn-ea"/>
                          <a:cs typeface="+mn-cs"/>
                        </a:rPr>
                        <a:t>The size of a primitive type depends on the data type</a:t>
                      </a:r>
                      <a:endParaRPr lang="en-US" sz="1600" dirty="0"/>
                    </a:p>
                  </a:txBody>
                  <a:tcPr/>
                </a:tc>
                <a:tc>
                  <a:txBody>
                    <a:bodyPr/>
                    <a:lstStyle/>
                    <a:p>
                      <a:pPr algn="ctr" fontAlgn="t"/>
                      <a:r>
                        <a:rPr lang="en-US" sz="1600" b="0" i="0" kern="1200" dirty="0" smtClean="0">
                          <a:solidFill>
                            <a:schemeClr val="dk1"/>
                          </a:solidFill>
                          <a:effectLst/>
                          <a:latin typeface="+mn-lt"/>
                          <a:ea typeface="+mn-ea"/>
                          <a:cs typeface="+mn-cs"/>
                        </a:rPr>
                        <a:t>Non-primitive types have all the same size</a:t>
                      </a:r>
                      <a:endParaRPr lang="en-US" sz="1600" dirty="0">
                        <a:effectLst/>
                      </a:endParaRPr>
                    </a:p>
                  </a:txBody>
                  <a:tcPr marL="76200" marR="76200" marT="76200" marB="76200"/>
                </a:tc>
              </a:tr>
            </a:tbl>
          </a:graphicData>
        </a:graphic>
      </p:graphicFrame>
    </p:spTree>
    <p:extLst>
      <p:ext uri="{BB962C8B-B14F-4D97-AF65-F5344CB8AC3E}">
        <p14:creationId xmlns:p14="http://schemas.microsoft.com/office/powerpoint/2010/main" val="56619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Primitive Data Types</a:t>
            </a:r>
            <a:endParaRPr lang="en-US" sz="1600" b="1" dirty="0">
              <a:solidFill>
                <a:schemeClr val="accent3"/>
              </a:solidFill>
            </a:endParaRPr>
          </a:p>
          <a:p>
            <a:pPr lvl="1">
              <a:buFont typeface="Wingdings" panose="05000000000000000000" pitchFamily="2" charset="2"/>
              <a:buChar char="Ø"/>
            </a:pPr>
            <a:r>
              <a:rPr lang="en-US" sz="1600" b="1" dirty="0" smtClean="0">
                <a:solidFill>
                  <a:schemeClr val="accent3"/>
                </a:solidFill>
              </a:rPr>
              <a:t>Boolean Data Type</a:t>
            </a:r>
            <a:r>
              <a:rPr lang="en-US" sz="2400" dirty="0" smtClean="0">
                <a:solidFill>
                  <a:schemeClr val="tx1"/>
                </a:solidFill>
              </a:rPr>
              <a:t>: </a:t>
            </a:r>
            <a:r>
              <a:rPr lang="en-US" sz="1400" dirty="0"/>
              <a:t>The Boolean data type is used to store only two possible values: true and false. This data type is used for simple flags that track true/false </a:t>
            </a:r>
            <a:r>
              <a:rPr lang="en-US" sz="1400" dirty="0" smtClean="0"/>
              <a:t>conditions. </a:t>
            </a:r>
            <a:r>
              <a:rPr lang="en-US" sz="1400" dirty="0"/>
              <a:t>The Boolean data type specifies one bit of information, but its "size" can't be defined </a:t>
            </a:r>
            <a:r>
              <a:rPr lang="en-US" sz="1400" dirty="0" smtClean="0"/>
              <a:t>precisely. Example;</a:t>
            </a:r>
            <a:br>
              <a:rPr lang="en-US" sz="1400" dirty="0" smtClean="0"/>
            </a:br>
            <a:r>
              <a:rPr lang="es-ES" sz="1400" b="1" dirty="0" smtClean="0"/>
              <a:t/>
            </a:r>
            <a:br>
              <a:rPr lang="es-ES" sz="1400" b="1" dirty="0" smtClean="0"/>
            </a:br>
            <a:r>
              <a:rPr lang="es-ES" sz="1400" b="1" dirty="0" smtClean="0"/>
              <a:t> 									</a:t>
            </a:r>
            <a:r>
              <a:rPr lang="es-ES" sz="1400" b="1" dirty="0" err="1"/>
              <a:t>b</a:t>
            </a:r>
            <a:r>
              <a:rPr lang="es-ES" sz="1400" b="1" dirty="0" err="1" smtClean="0"/>
              <a:t>oolean</a:t>
            </a:r>
            <a:r>
              <a:rPr lang="es-ES" sz="1400" b="1" dirty="0" smtClean="0"/>
              <a:t> </a:t>
            </a:r>
            <a:r>
              <a:rPr lang="es-ES" sz="1400" b="1" dirty="0" err="1" smtClean="0"/>
              <a:t>one</a:t>
            </a:r>
            <a:r>
              <a:rPr lang="es-ES" sz="1400" b="1" dirty="0" smtClean="0"/>
              <a:t>  = </a:t>
            </a:r>
            <a:r>
              <a:rPr lang="es-ES" sz="1400" b="1" dirty="0"/>
              <a:t> </a:t>
            </a:r>
            <a:r>
              <a:rPr lang="es-ES" sz="1400" b="1" dirty="0" smtClean="0"/>
              <a:t>True;</a:t>
            </a:r>
            <a:br>
              <a:rPr lang="es-ES" sz="1400" b="1" dirty="0" smtClean="0"/>
            </a:br>
            <a:endParaRPr lang="en-US" sz="1400" b="1" dirty="0"/>
          </a:p>
          <a:p>
            <a:pPr lvl="1">
              <a:buFont typeface="Wingdings" panose="05000000000000000000" pitchFamily="2" charset="2"/>
              <a:buChar char="Ø"/>
            </a:pPr>
            <a:r>
              <a:rPr lang="en-US" sz="1400" b="1" dirty="0" smtClean="0">
                <a:solidFill>
                  <a:schemeClr val="accent3"/>
                </a:solidFill>
              </a:rPr>
              <a:t>Byte Data Type</a:t>
            </a:r>
            <a:r>
              <a:rPr lang="en-US" sz="1400" b="1" dirty="0" smtClean="0">
                <a:solidFill>
                  <a:schemeClr val="tx1"/>
                </a:solidFill>
              </a:rPr>
              <a:t>: </a:t>
            </a:r>
            <a:r>
              <a:rPr lang="en-US" sz="1400" dirty="0"/>
              <a:t>The byte data type is an example of primitive data type. It </a:t>
            </a:r>
            <a:r>
              <a:rPr lang="en-US" sz="1400" dirty="0" err="1"/>
              <a:t>isan</a:t>
            </a:r>
            <a:r>
              <a:rPr lang="en-US" sz="1400" dirty="0"/>
              <a:t> 8-bit signed two's complement integer. Its value-range lies between -128 to 127 (inclusive). Its minimum value is -128 and maximum value is 127. Its default value is  </a:t>
            </a:r>
            <a:r>
              <a:rPr lang="en-US" sz="1400" dirty="0" smtClean="0"/>
              <a:t>0. </a:t>
            </a:r>
            <a:r>
              <a:rPr lang="en-US" sz="1400" dirty="0"/>
              <a:t>The byte data type is used to save memory in large arrays where the memory savings is most required. It saves space because a byte is 4 times smaller than an integer. It can also be used in place of "</a:t>
            </a:r>
            <a:r>
              <a:rPr lang="en-US" sz="1400" dirty="0" err="1"/>
              <a:t>int</a:t>
            </a:r>
            <a:r>
              <a:rPr lang="en-US" sz="1400" dirty="0"/>
              <a:t>" data </a:t>
            </a:r>
            <a:r>
              <a:rPr lang="en-US" sz="1400" dirty="0" smtClean="0"/>
              <a:t>type. Example;</a:t>
            </a:r>
          </a:p>
          <a:p>
            <a:pPr marL="457200" lvl="1" indent="0">
              <a:buNone/>
            </a:pPr>
            <a:r>
              <a:rPr lang="en-US" sz="1400" dirty="0"/>
              <a:t/>
            </a:r>
            <a:br>
              <a:rPr lang="en-US" sz="1400" dirty="0"/>
            </a:br>
            <a:r>
              <a:rPr lang="en-US" sz="1400" dirty="0" smtClean="0"/>
              <a:t>									</a:t>
            </a:r>
            <a:r>
              <a:rPr lang="es-ES" sz="1400" b="1" dirty="0" smtClean="0"/>
              <a:t>byte </a:t>
            </a:r>
            <a:r>
              <a:rPr lang="es-ES" sz="1400" b="1" dirty="0"/>
              <a:t>a =  10,  byte b = 20;</a:t>
            </a:r>
          </a:p>
          <a:p>
            <a:pPr lvl="1">
              <a:buFont typeface="Wingdings" panose="05000000000000000000" pitchFamily="2" charset="2"/>
              <a:buChar char="Ø"/>
            </a:pPr>
            <a:endParaRPr lang="en-US" sz="1400" dirty="0" smtClean="0"/>
          </a:p>
          <a:p>
            <a:pPr lvl="1">
              <a:buFont typeface="Wingdings" panose="05000000000000000000" pitchFamily="2" charset="2"/>
              <a:buChar char="Ø"/>
            </a:pPr>
            <a:r>
              <a:rPr lang="en-US" sz="1400" b="1" dirty="0" smtClean="0">
                <a:solidFill>
                  <a:schemeClr val="accent3"/>
                </a:solidFill>
              </a:rPr>
              <a:t>Short Data Type: </a:t>
            </a:r>
            <a:r>
              <a:rPr lang="en-US" sz="1400" dirty="0"/>
              <a:t>The short data type is a 16-bit signed two's complement integer. Its value-range lies between -32,768 to 32,767 (inclusive). Its minimum value is -32,768 and maximum value is 32,767. Its default value is </a:t>
            </a:r>
            <a:r>
              <a:rPr lang="en-US" sz="1400" dirty="0" smtClean="0"/>
              <a:t>0. </a:t>
            </a:r>
            <a:r>
              <a:rPr lang="en-US" sz="1400" dirty="0"/>
              <a:t>The short data type can also be used to save memory just like byte data type. A short data type is 2 times smaller than an </a:t>
            </a:r>
            <a:r>
              <a:rPr lang="en-US" sz="1400" dirty="0" smtClean="0"/>
              <a:t>integer. Example;</a:t>
            </a:r>
          </a:p>
          <a:p>
            <a:pPr marL="457200" lvl="1" indent="0">
              <a:buNone/>
            </a:pPr>
            <a:r>
              <a:rPr lang="en-US" sz="1400" b="1" dirty="0">
                <a:solidFill>
                  <a:schemeClr val="tx1"/>
                </a:solidFill>
              </a:rPr>
              <a:t/>
            </a:r>
            <a:br>
              <a:rPr lang="en-US" sz="1400" b="1" dirty="0">
                <a:solidFill>
                  <a:schemeClr val="tx1"/>
                </a:solidFill>
              </a:rPr>
            </a:br>
            <a:r>
              <a:rPr lang="en-US" sz="1400" b="1" dirty="0" smtClean="0">
                <a:solidFill>
                  <a:schemeClr val="tx1"/>
                </a:solidFill>
              </a:rPr>
              <a:t>									short s  = 1000, short r = 5000;</a:t>
            </a:r>
          </a:p>
        </p:txBody>
      </p:sp>
    </p:spTree>
    <p:extLst>
      <p:ext uri="{BB962C8B-B14F-4D97-AF65-F5344CB8AC3E}">
        <p14:creationId xmlns:p14="http://schemas.microsoft.com/office/powerpoint/2010/main" val="2735407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Primitive Data Types</a:t>
            </a:r>
            <a:endParaRPr lang="en-US" sz="1600" b="1" dirty="0">
              <a:solidFill>
                <a:schemeClr val="accent3"/>
              </a:solidFill>
            </a:endParaRPr>
          </a:p>
          <a:p>
            <a:pPr lvl="1">
              <a:buFont typeface="Wingdings" panose="05000000000000000000" pitchFamily="2" charset="2"/>
              <a:buChar char="Ø"/>
            </a:pPr>
            <a:r>
              <a:rPr lang="en-US" sz="1600" b="1" dirty="0" err="1" smtClean="0">
                <a:solidFill>
                  <a:schemeClr val="accent3"/>
                </a:solidFill>
              </a:rPr>
              <a:t>Int</a:t>
            </a:r>
            <a:r>
              <a:rPr lang="en-US" sz="1600" b="1" dirty="0" smtClean="0">
                <a:solidFill>
                  <a:schemeClr val="accent3"/>
                </a:solidFill>
              </a:rPr>
              <a:t> Data Type</a:t>
            </a:r>
            <a:r>
              <a:rPr lang="en-US" sz="2400" dirty="0" smtClean="0">
                <a:solidFill>
                  <a:schemeClr val="tx1"/>
                </a:solidFill>
              </a:rPr>
              <a:t>: </a:t>
            </a:r>
            <a:r>
              <a:rPr lang="en-US" sz="1400" dirty="0"/>
              <a:t>The </a:t>
            </a:r>
            <a:r>
              <a:rPr lang="en-US" sz="1400" dirty="0" err="1"/>
              <a:t>int</a:t>
            </a:r>
            <a:r>
              <a:rPr lang="en-US" sz="1400" dirty="0"/>
              <a:t> data type is a 32-bit signed two's complement integer. Its value-range lies between - 2,147,483,648 (-2^31) to 2,147,483,647 (2^31 -1) (inclusive). Its minimum value is - 2,147,483,648and maximum value is 2,147,483,647. Its default value is 0</a:t>
            </a:r>
            <a:r>
              <a:rPr lang="en-US" sz="1400" dirty="0" smtClean="0"/>
              <a:t>. </a:t>
            </a:r>
            <a:r>
              <a:rPr lang="en-US" sz="1400" dirty="0"/>
              <a:t>The </a:t>
            </a:r>
            <a:r>
              <a:rPr lang="en-US" sz="1400" dirty="0" err="1"/>
              <a:t>int</a:t>
            </a:r>
            <a:r>
              <a:rPr lang="en-US" sz="1400" dirty="0"/>
              <a:t> data type is generally used as a default data type for integral values unless if there is no problem about memory</a:t>
            </a:r>
            <a:r>
              <a:rPr lang="en-US" sz="1400" dirty="0" smtClean="0"/>
              <a:t>. Example;</a:t>
            </a:r>
            <a:br>
              <a:rPr lang="en-US" sz="1400" dirty="0" smtClean="0"/>
            </a:br>
            <a:r>
              <a:rPr lang="es-ES" sz="1400" b="1" dirty="0" smtClean="0"/>
              <a:t/>
            </a:r>
            <a:br>
              <a:rPr lang="es-ES" sz="1400" b="1" dirty="0" smtClean="0"/>
            </a:br>
            <a:r>
              <a:rPr lang="es-ES" sz="1400" b="1" dirty="0" smtClean="0"/>
              <a:t> 									</a:t>
            </a:r>
            <a:r>
              <a:rPr lang="es-ES" sz="1400" b="1" dirty="0" err="1" smtClean="0"/>
              <a:t>int</a:t>
            </a:r>
            <a:r>
              <a:rPr lang="es-ES" sz="1400" b="1" dirty="0" smtClean="0"/>
              <a:t> </a:t>
            </a:r>
            <a:r>
              <a:rPr lang="es-ES" sz="1400" b="1" dirty="0" err="1" smtClean="0"/>
              <a:t>num</a:t>
            </a:r>
            <a:r>
              <a:rPr lang="es-ES" sz="1400" b="1" dirty="0" smtClean="0"/>
              <a:t>  = </a:t>
            </a:r>
            <a:r>
              <a:rPr lang="es-ES" sz="1400" b="1" dirty="0"/>
              <a:t> </a:t>
            </a:r>
            <a:r>
              <a:rPr lang="es-ES" sz="1400" b="1" dirty="0" smtClean="0"/>
              <a:t>1000000, </a:t>
            </a:r>
            <a:r>
              <a:rPr lang="es-ES" sz="1400" b="1" dirty="0" err="1" smtClean="0"/>
              <a:t>int</a:t>
            </a:r>
            <a:r>
              <a:rPr lang="es-ES" sz="1400" b="1" dirty="0" smtClean="0"/>
              <a:t> b = 50000;</a:t>
            </a:r>
            <a:br>
              <a:rPr lang="es-ES" sz="1400" b="1" dirty="0" smtClean="0"/>
            </a:br>
            <a:endParaRPr lang="en-US" sz="1400" b="1" dirty="0"/>
          </a:p>
          <a:p>
            <a:pPr lvl="1">
              <a:buFont typeface="Wingdings" panose="05000000000000000000" pitchFamily="2" charset="2"/>
              <a:buChar char="Ø"/>
            </a:pPr>
            <a:r>
              <a:rPr lang="en-US" sz="1400" b="1" dirty="0" smtClean="0">
                <a:solidFill>
                  <a:schemeClr val="accent3"/>
                </a:solidFill>
              </a:rPr>
              <a:t>Long Data Type</a:t>
            </a:r>
            <a:r>
              <a:rPr lang="en-US" sz="1400" b="1" dirty="0" smtClean="0">
                <a:solidFill>
                  <a:schemeClr val="tx1"/>
                </a:solidFill>
              </a:rPr>
              <a:t>:  </a:t>
            </a:r>
            <a:r>
              <a:rPr lang="en-US" sz="1400" dirty="0" smtClean="0"/>
              <a:t>The </a:t>
            </a:r>
            <a:r>
              <a:rPr lang="en-US" sz="1400" dirty="0"/>
              <a:t>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r>
              <a:rPr lang="en-US" sz="1400" dirty="0" smtClean="0"/>
              <a:t>. Example;</a:t>
            </a:r>
          </a:p>
          <a:p>
            <a:pPr marL="457200" lvl="1" indent="0">
              <a:buNone/>
            </a:pPr>
            <a:r>
              <a:rPr lang="en-US" sz="1400" dirty="0"/>
              <a:t/>
            </a:r>
            <a:br>
              <a:rPr lang="en-US" sz="1400" dirty="0"/>
            </a:br>
            <a:r>
              <a:rPr lang="en-US" sz="1400" dirty="0" smtClean="0"/>
              <a:t>									</a:t>
            </a:r>
            <a:r>
              <a:rPr lang="es-ES" sz="1400" b="1" dirty="0" err="1" smtClean="0"/>
              <a:t>long</a:t>
            </a:r>
            <a:r>
              <a:rPr lang="es-ES" sz="1400" b="1" dirty="0" smtClean="0"/>
              <a:t> </a:t>
            </a:r>
            <a:r>
              <a:rPr lang="es-ES" sz="1400" b="1" dirty="0" err="1" smtClean="0"/>
              <a:t>num</a:t>
            </a:r>
            <a:r>
              <a:rPr lang="es-ES" sz="1400" b="1" dirty="0" smtClean="0"/>
              <a:t> </a:t>
            </a:r>
            <a:r>
              <a:rPr lang="es-ES" sz="1400" b="1" dirty="0"/>
              <a:t>=  </a:t>
            </a:r>
            <a:r>
              <a:rPr lang="es-ES" sz="1400" b="1" dirty="0" smtClean="0"/>
              <a:t>100000L,  </a:t>
            </a:r>
            <a:r>
              <a:rPr lang="es-ES" sz="1400" b="1" dirty="0" err="1" smtClean="0"/>
              <a:t>long</a:t>
            </a:r>
            <a:r>
              <a:rPr lang="es-ES" sz="1400" b="1" dirty="0" smtClean="0"/>
              <a:t> </a:t>
            </a:r>
            <a:r>
              <a:rPr lang="es-ES" sz="1400" b="1" dirty="0"/>
              <a:t>b = </a:t>
            </a:r>
            <a:r>
              <a:rPr lang="es-ES" sz="1400" b="1" dirty="0" smtClean="0"/>
              <a:t>20000L;</a:t>
            </a:r>
            <a:endParaRPr lang="es-ES" sz="1400" b="1" dirty="0"/>
          </a:p>
          <a:p>
            <a:pPr lvl="1">
              <a:buFont typeface="Wingdings" panose="05000000000000000000" pitchFamily="2" charset="2"/>
              <a:buChar char="Ø"/>
            </a:pPr>
            <a:endParaRPr lang="en-US" sz="1400" dirty="0" smtClean="0"/>
          </a:p>
          <a:p>
            <a:pPr lvl="1">
              <a:buFont typeface="Wingdings" panose="05000000000000000000" pitchFamily="2" charset="2"/>
              <a:buChar char="Ø"/>
            </a:pPr>
            <a:r>
              <a:rPr lang="en-US" sz="1400" b="1" dirty="0" smtClean="0">
                <a:solidFill>
                  <a:schemeClr val="accent3"/>
                </a:solidFill>
              </a:rPr>
              <a:t>Float Data Type: </a:t>
            </a:r>
            <a:r>
              <a:rPr lang="en-US" sz="1400" dirty="0"/>
              <a:t>The float data type is a single-precision 32-bit IEEE 754 floating </a:t>
            </a:r>
            <a:r>
              <a:rPr lang="en-US" sz="1400" dirty="0" err="1"/>
              <a:t>point.Its</a:t>
            </a:r>
            <a:r>
              <a:rPr lang="en-US" sz="1400" dirty="0"/>
              <a:t> value range is unlimited. It is recommended to use a float (instead of double) if you need to save memory in large arrays of floating point numbers. The float data type should never be used for precise values, such as currency. Its default value is 0.0F</a:t>
            </a:r>
            <a:r>
              <a:rPr lang="en-US" sz="1400" dirty="0" smtClean="0"/>
              <a:t>. Example;</a:t>
            </a:r>
          </a:p>
          <a:p>
            <a:pPr marL="457200" lvl="1" indent="0">
              <a:buNone/>
            </a:pPr>
            <a:r>
              <a:rPr lang="en-US" sz="1400" b="1" dirty="0">
                <a:solidFill>
                  <a:schemeClr val="tx1"/>
                </a:solidFill>
              </a:rPr>
              <a:t/>
            </a:r>
            <a:br>
              <a:rPr lang="en-US" sz="1400" b="1" dirty="0">
                <a:solidFill>
                  <a:schemeClr val="tx1"/>
                </a:solidFill>
              </a:rPr>
            </a:br>
            <a:r>
              <a:rPr lang="en-US" sz="1400" b="1" dirty="0" smtClean="0">
                <a:solidFill>
                  <a:schemeClr val="tx1"/>
                </a:solidFill>
              </a:rPr>
              <a:t>									float </a:t>
            </a:r>
            <a:r>
              <a:rPr lang="en-US" sz="1400" b="1" dirty="0">
                <a:solidFill>
                  <a:schemeClr val="tx1"/>
                </a:solidFill>
              </a:rPr>
              <a:t>f</a:t>
            </a:r>
            <a:r>
              <a:rPr lang="en-US" sz="1400" b="1" dirty="0" smtClean="0">
                <a:solidFill>
                  <a:schemeClr val="tx1"/>
                </a:solidFill>
              </a:rPr>
              <a:t>  = 234.5f;</a:t>
            </a:r>
          </a:p>
        </p:txBody>
      </p:sp>
    </p:spTree>
    <p:extLst>
      <p:ext uri="{BB962C8B-B14F-4D97-AF65-F5344CB8AC3E}">
        <p14:creationId xmlns:p14="http://schemas.microsoft.com/office/powerpoint/2010/main" val="811529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Primitive Data Types</a:t>
            </a:r>
            <a:endParaRPr lang="en-US" sz="1600" b="1" dirty="0">
              <a:solidFill>
                <a:schemeClr val="accent3"/>
              </a:solidFill>
            </a:endParaRPr>
          </a:p>
          <a:p>
            <a:pPr lvl="1">
              <a:buFont typeface="Wingdings" panose="05000000000000000000" pitchFamily="2" charset="2"/>
              <a:buChar char="Ø"/>
            </a:pPr>
            <a:r>
              <a:rPr lang="en-US" sz="1600" b="1" dirty="0" smtClean="0">
                <a:solidFill>
                  <a:schemeClr val="accent3"/>
                </a:solidFill>
              </a:rPr>
              <a:t>Double Data Type</a:t>
            </a:r>
            <a:r>
              <a:rPr lang="en-US" sz="2400" dirty="0" smtClean="0">
                <a:solidFill>
                  <a:schemeClr val="tx1"/>
                </a:solidFill>
              </a:rPr>
              <a:t>: </a:t>
            </a:r>
            <a:r>
              <a:rPr lang="en-US" sz="1400"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r>
              <a:rPr lang="en-US" sz="1400" dirty="0" smtClean="0"/>
              <a:t>. Example;</a:t>
            </a:r>
            <a:br>
              <a:rPr lang="en-US" sz="1400" dirty="0" smtClean="0"/>
            </a:br>
            <a:r>
              <a:rPr lang="es-ES" sz="1400" b="1" dirty="0" smtClean="0"/>
              <a:t/>
            </a:r>
            <a:br>
              <a:rPr lang="es-ES" sz="1400" b="1" dirty="0" smtClean="0"/>
            </a:br>
            <a:r>
              <a:rPr lang="es-ES" sz="1400" b="1" dirty="0" smtClean="0"/>
              <a:t> 									</a:t>
            </a:r>
            <a:r>
              <a:rPr lang="es-ES" sz="1400" b="1" dirty="0" err="1" smtClean="0"/>
              <a:t>double</a:t>
            </a:r>
            <a:r>
              <a:rPr lang="es-ES" sz="1400" b="1" dirty="0" smtClean="0"/>
              <a:t> d = </a:t>
            </a:r>
            <a:r>
              <a:rPr lang="es-ES" sz="1400" b="1" dirty="0"/>
              <a:t> </a:t>
            </a:r>
            <a:r>
              <a:rPr lang="es-ES" sz="1400" b="1" dirty="0" smtClean="0"/>
              <a:t>12.3;</a:t>
            </a:r>
            <a:br>
              <a:rPr lang="es-ES" sz="1400" b="1" dirty="0" smtClean="0"/>
            </a:br>
            <a:endParaRPr lang="en-US" sz="1400" dirty="0" smtClean="0"/>
          </a:p>
          <a:p>
            <a:pPr lvl="1">
              <a:buFont typeface="Wingdings" panose="05000000000000000000" pitchFamily="2" charset="2"/>
              <a:buChar char="Ø"/>
            </a:pPr>
            <a:r>
              <a:rPr lang="en-US" sz="1400" b="1" dirty="0" smtClean="0">
                <a:solidFill>
                  <a:schemeClr val="accent3"/>
                </a:solidFill>
              </a:rPr>
              <a:t>Float Data Type: </a:t>
            </a:r>
            <a:r>
              <a:rPr lang="en-US" sz="1400" dirty="0"/>
              <a:t>The float data type is a single-precision 32-bit IEEE 754 floating </a:t>
            </a:r>
            <a:r>
              <a:rPr lang="en-US" sz="1400" dirty="0" err="1"/>
              <a:t>point.Its</a:t>
            </a:r>
            <a:r>
              <a:rPr lang="en-US" sz="1400" dirty="0"/>
              <a:t> value range is unlimited. It is recommended to use a float (instead of double) if you need to save memory in large arrays of floating point numbers. The float data type should never be used for precise values, such as currency. Its default value is 0.0F</a:t>
            </a:r>
            <a:r>
              <a:rPr lang="en-US" sz="1400" dirty="0" smtClean="0"/>
              <a:t>. Example;</a:t>
            </a:r>
          </a:p>
          <a:p>
            <a:pPr marL="457200" lvl="1" indent="0">
              <a:buNone/>
            </a:pPr>
            <a:r>
              <a:rPr lang="en-US" sz="1400" b="1" dirty="0">
                <a:solidFill>
                  <a:schemeClr val="tx1"/>
                </a:solidFill>
              </a:rPr>
              <a:t/>
            </a:r>
            <a:br>
              <a:rPr lang="en-US" sz="1400" b="1" dirty="0">
                <a:solidFill>
                  <a:schemeClr val="tx1"/>
                </a:solidFill>
              </a:rPr>
            </a:br>
            <a:r>
              <a:rPr lang="en-US" sz="1400" b="1" dirty="0" smtClean="0">
                <a:solidFill>
                  <a:schemeClr val="tx1"/>
                </a:solidFill>
              </a:rPr>
              <a:t>									float </a:t>
            </a:r>
            <a:r>
              <a:rPr lang="en-US" sz="1400" b="1" dirty="0">
                <a:solidFill>
                  <a:schemeClr val="tx1"/>
                </a:solidFill>
              </a:rPr>
              <a:t>f</a:t>
            </a:r>
            <a:r>
              <a:rPr lang="en-US" sz="1400" b="1" dirty="0" smtClean="0">
                <a:solidFill>
                  <a:schemeClr val="tx1"/>
                </a:solidFill>
              </a:rPr>
              <a:t>  = 234.5f;</a:t>
            </a:r>
          </a:p>
          <a:p>
            <a:pPr lvl="1">
              <a:buFont typeface="Wingdings" panose="05000000000000000000" pitchFamily="2" charset="2"/>
              <a:buChar char="Ø"/>
            </a:pPr>
            <a:r>
              <a:rPr lang="en-US" sz="1400" b="1" dirty="0">
                <a:solidFill>
                  <a:schemeClr val="tx1"/>
                </a:solidFill>
              </a:rPr>
              <a:t/>
            </a:r>
            <a:br>
              <a:rPr lang="en-US" sz="1400" b="1" dirty="0">
                <a:solidFill>
                  <a:schemeClr val="tx1"/>
                </a:solidFill>
              </a:rPr>
            </a:br>
            <a:r>
              <a:rPr lang="en-US" sz="1400" b="1" dirty="0">
                <a:solidFill>
                  <a:schemeClr val="accent3"/>
                </a:solidFill>
              </a:rPr>
              <a:t>Char Data Type</a:t>
            </a:r>
            <a:r>
              <a:rPr lang="en-US" sz="1400" b="1" dirty="0">
                <a:solidFill>
                  <a:schemeClr val="tx1"/>
                </a:solidFill>
              </a:rPr>
              <a:t>: </a:t>
            </a:r>
            <a:r>
              <a:rPr lang="en-US" sz="1400" dirty="0"/>
              <a:t>The char data type is a single 16-bit Unicode character. Its value-range lies between '\u0000' (or 0) to '\</a:t>
            </a:r>
            <a:r>
              <a:rPr lang="en-US" sz="1400" dirty="0" err="1"/>
              <a:t>uffff</a:t>
            </a:r>
            <a:r>
              <a:rPr lang="en-US" sz="1400" dirty="0"/>
              <a:t>' (or 65,535 inclusive).The char data type is used to store </a:t>
            </a:r>
            <a:r>
              <a:rPr lang="en-US" sz="1400" dirty="0" smtClean="0"/>
              <a:t>characters.</a:t>
            </a:r>
            <a:r>
              <a:rPr lang="en-US" sz="1400" b="1" dirty="0" smtClean="0">
                <a:solidFill>
                  <a:schemeClr val="tx1"/>
                </a:solidFill>
              </a:rPr>
              <a:t> </a:t>
            </a:r>
            <a:r>
              <a:rPr lang="en-US" sz="1400" dirty="0"/>
              <a:t>Example;</a:t>
            </a:r>
          </a:p>
          <a:p>
            <a:pPr marL="457200" lvl="1" indent="0">
              <a:buNone/>
            </a:pPr>
            <a:r>
              <a:rPr lang="en-US" sz="1400" dirty="0"/>
              <a:t/>
            </a:r>
            <a:br>
              <a:rPr lang="en-US" sz="1400" dirty="0"/>
            </a:br>
            <a:r>
              <a:rPr lang="en-US" sz="1400" dirty="0"/>
              <a:t>									</a:t>
            </a:r>
            <a:r>
              <a:rPr lang="es-ES" sz="1400" b="1" dirty="0" err="1"/>
              <a:t>char</a:t>
            </a:r>
            <a:r>
              <a:rPr lang="es-ES" sz="1400" b="1" dirty="0"/>
              <a:t> </a:t>
            </a:r>
            <a:r>
              <a:rPr lang="es-ES" sz="1400" b="1" dirty="0" err="1"/>
              <a:t>letterA</a:t>
            </a:r>
            <a:r>
              <a:rPr lang="es-ES" sz="1400" b="1" dirty="0"/>
              <a:t> = ‘A</a:t>
            </a:r>
            <a:r>
              <a:rPr lang="es-ES" sz="1400" b="1" dirty="0" smtClean="0"/>
              <a:t>’;</a:t>
            </a:r>
            <a:br>
              <a:rPr lang="es-ES" sz="1400" b="1" dirty="0" smtClean="0"/>
            </a:br>
            <a:endParaRPr lang="es-ES" sz="1400" b="1" dirty="0" smtClean="0"/>
          </a:p>
          <a:p>
            <a:pPr marL="457200" lvl="1" indent="0">
              <a:buNone/>
            </a:pPr>
            <a:r>
              <a:rPr lang="en-US" sz="1400" b="1" dirty="0">
                <a:solidFill>
                  <a:schemeClr val="tx1"/>
                </a:solidFill>
              </a:rPr>
              <a:t>Why char uses 2 byte in java: </a:t>
            </a:r>
            <a:r>
              <a:rPr lang="en-US" sz="1400" dirty="0"/>
              <a:t>It is because java uses Unicode system not ASCII code system. The \u0000 is the lowest range of Unicode </a:t>
            </a:r>
            <a:r>
              <a:rPr lang="en-US" sz="1400" dirty="0" smtClean="0"/>
              <a:t>system.</a:t>
            </a:r>
            <a:endParaRPr lang="es-ES" sz="1400" b="1" dirty="0"/>
          </a:p>
          <a:p>
            <a:pPr marL="457200" lvl="1" indent="0">
              <a:buNone/>
            </a:pPr>
            <a:endParaRPr lang="en-US" sz="1400" b="1" dirty="0" smtClean="0">
              <a:solidFill>
                <a:schemeClr val="tx1"/>
              </a:solidFill>
            </a:endParaRPr>
          </a:p>
        </p:txBody>
      </p:sp>
    </p:spTree>
    <p:extLst>
      <p:ext uri="{BB962C8B-B14F-4D97-AF65-F5344CB8AC3E}">
        <p14:creationId xmlns:p14="http://schemas.microsoft.com/office/powerpoint/2010/main" val="3238773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Non-Primitive Data Types</a:t>
            </a:r>
            <a:endParaRPr lang="en-US" sz="1600" b="1" dirty="0">
              <a:solidFill>
                <a:schemeClr val="accent3"/>
              </a:solidFill>
            </a:endParaRPr>
          </a:p>
          <a:p>
            <a:pPr lvl="1">
              <a:buFont typeface="Wingdings" panose="05000000000000000000" pitchFamily="2" charset="2"/>
              <a:buChar char="Ø"/>
            </a:pPr>
            <a:r>
              <a:rPr lang="en-US" sz="2400" u="sng" dirty="0" smtClean="0">
                <a:solidFill>
                  <a:schemeClr val="accent3"/>
                </a:solidFill>
              </a:rPr>
              <a:t>String Data Type</a:t>
            </a:r>
            <a:r>
              <a:rPr lang="en-US" sz="2400" dirty="0" smtClean="0">
                <a:solidFill>
                  <a:schemeClr val="tx1"/>
                </a:solidFill>
              </a:rPr>
              <a:t>: </a:t>
            </a:r>
            <a:r>
              <a:rPr lang="en-US" sz="1400" dirty="0" smtClean="0"/>
              <a:t>Is the collection or </a:t>
            </a:r>
            <a:r>
              <a:rPr lang="en-US" sz="1400" dirty="0"/>
              <a:t>sequence</a:t>
            </a:r>
            <a:r>
              <a:rPr lang="en-US" sz="1400" dirty="0" smtClean="0"/>
              <a:t> </a:t>
            </a:r>
            <a:r>
              <a:rPr lang="en-US" sz="1400" dirty="0"/>
              <a:t>of characters surrounded by double quotes: </a:t>
            </a:r>
            <a:r>
              <a:rPr lang="en-US" sz="1400" dirty="0" smtClean="0"/>
              <a:t>Example;</a:t>
            </a:r>
            <a:br>
              <a:rPr lang="en-US" sz="1400" dirty="0" smtClean="0"/>
            </a:br>
            <a:r>
              <a:rPr lang="es-ES" sz="1400" b="1" dirty="0" smtClean="0"/>
              <a:t/>
            </a:r>
            <a:br>
              <a:rPr lang="es-ES" sz="1400" b="1" dirty="0" smtClean="0"/>
            </a:br>
            <a:r>
              <a:rPr lang="es-ES" sz="1400" b="1" dirty="0" smtClean="0"/>
              <a:t> 							</a:t>
            </a:r>
            <a:r>
              <a:rPr lang="en-US" sz="1400" b="1" dirty="0" smtClean="0">
                <a:solidFill>
                  <a:schemeClr val="accent3"/>
                </a:solidFill>
              </a:rPr>
              <a:t>public </a:t>
            </a:r>
            <a:r>
              <a:rPr lang="en-US" sz="1400" b="1" dirty="0">
                <a:solidFill>
                  <a:schemeClr val="accent3"/>
                </a:solidFill>
              </a:rPr>
              <a:t>class </a:t>
            </a:r>
            <a:r>
              <a:rPr lang="en-US" sz="1400" b="1" dirty="0" err="1">
                <a:solidFill>
                  <a:schemeClr val="accent2"/>
                </a:solidFill>
              </a:rPr>
              <a:t>MyFirstJavaClass</a:t>
            </a:r>
            <a:r>
              <a:rPr lang="en-US" sz="1400" b="1" dirty="0">
                <a:solidFill>
                  <a:schemeClr val="accent2"/>
                </a:solidFill>
              </a:rPr>
              <a:t> </a:t>
            </a:r>
            <a:r>
              <a:rPr lang="en-US" sz="1400" b="1" dirty="0">
                <a:solidFill>
                  <a:schemeClr val="accent3"/>
                </a:solidFill>
              </a:rPr>
              <a:t> </a:t>
            </a:r>
            <a:r>
              <a:rPr lang="en-US" sz="1400" b="1" dirty="0"/>
              <a:t>{</a:t>
            </a:r>
            <a:br>
              <a:rPr lang="en-US" sz="1400" b="1" dirty="0"/>
            </a:br>
            <a:r>
              <a:rPr lang="en-US" sz="1400" b="1" dirty="0"/>
              <a:t>								</a:t>
            </a:r>
            <a:r>
              <a:rPr lang="en-US" sz="1400" b="1" dirty="0">
                <a:solidFill>
                  <a:schemeClr val="accent3"/>
                </a:solidFill>
              </a:rPr>
              <a:t>public static void </a:t>
            </a:r>
            <a:r>
              <a:rPr lang="en-US" sz="1400" b="1" dirty="0">
                <a:solidFill>
                  <a:schemeClr val="accent4"/>
                </a:solidFill>
              </a:rPr>
              <a:t>main</a:t>
            </a:r>
            <a:r>
              <a:rPr lang="en-US" sz="1400" b="1" dirty="0"/>
              <a:t>(</a:t>
            </a:r>
            <a:r>
              <a:rPr lang="en-US" sz="1400" b="1" dirty="0">
                <a:solidFill>
                  <a:schemeClr val="accent4"/>
                </a:solidFill>
              </a:rPr>
              <a:t>String</a:t>
            </a:r>
            <a:r>
              <a:rPr lang="en-US" sz="1400" b="1" dirty="0"/>
              <a:t>[ ]  </a:t>
            </a:r>
            <a:r>
              <a:rPr lang="en-US" sz="1400" b="1" dirty="0" err="1"/>
              <a:t>args</a:t>
            </a:r>
            <a:r>
              <a:rPr lang="en-US" sz="1400" b="1" dirty="0"/>
              <a:t>) </a:t>
            </a:r>
            <a:r>
              <a:rPr lang="en-US" sz="1400" b="1" dirty="0" smtClean="0"/>
              <a:t>{</a:t>
            </a:r>
            <a:br>
              <a:rPr lang="en-US" sz="1400" b="1" dirty="0" smtClean="0"/>
            </a:br>
            <a:r>
              <a:rPr lang="en-US" sz="1400" b="1" dirty="0" smtClean="0"/>
              <a:t>									String </a:t>
            </a:r>
            <a:r>
              <a:rPr lang="en-US" sz="1400" b="1" dirty="0" smtClean="0">
                <a:solidFill>
                  <a:schemeClr val="accent1"/>
                </a:solidFill>
              </a:rPr>
              <a:t>greetings</a:t>
            </a:r>
            <a:r>
              <a:rPr lang="en-US" sz="1400" b="1" dirty="0" smtClean="0"/>
              <a:t> = </a:t>
            </a:r>
            <a:r>
              <a:rPr lang="en-US" sz="1400" b="1" dirty="0" smtClean="0">
                <a:solidFill>
                  <a:srgbClr val="00B0F0"/>
                </a:solidFill>
              </a:rPr>
              <a:t>new</a:t>
            </a:r>
            <a:r>
              <a:rPr lang="en-US" sz="1400" b="1" dirty="0" smtClean="0"/>
              <a:t> String(</a:t>
            </a:r>
            <a:r>
              <a:rPr lang="en-US" sz="1400" b="1" dirty="0" smtClean="0">
                <a:solidFill>
                  <a:srgbClr val="00B050"/>
                </a:solidFill>
              </a:rPr>
              <a:t>“Hello World”</a:t>
            </a:r>
            <a:r>
              <a:rPr lang="en-US" sz="1400" b="1" dirty="0" smtClean="0"/>
              <a:t>);</a:t>
            </a:r>
            <a:r>
              <a:rPr lang="en-US" sz="1400" b="1" dirty="0"/>
              <a:t/>
            </a:r>
            <a:br>
              <a:rPr lang="en-US" sz="1400" b="1" dirty="0"/>
            </a:br>
            <a:r>
              <a:rPr lang="en-US" sz="1400" b="1" dirty="0"/>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smtClean="0"/>
              <a:t>(</a:t>
            </a:r>
            <a:r>
              <a:rPr lang="en-US" sz="1400" b="1" dirty="0" smtClean="0">
                <a:solidFill>
                  <a:schemeClr val="accent1"/>
                </a:solidFill>
              </a:rPr>
              <a:t>greetings</a:t>
            </a:r>
            <a:r>
              <a:rPr lang="en-US" sz="1400" b="1" dirty="0" smtClean="0">
                <a:solidFill>
                  <a:schemeClr val="tx1"/>
                </a:solidFill>
              </a:rPr>
              <a:t>);</a:t>
            </a:r>
            <a:r>
              <a:rPr lang="en-US" sz="1400" b="1" dirty="0"/>
              <a:t/>
            </a:r>
            <a:br>
              <a:rPr lang="en-US" sz="1400" b="1" dirty="0"/>
            </a:br>
            <a:r>
              <a:rPr lang="en-US" sz="1400" b="1" dirty="0"/>
              <a:t>								}</a:t>
            </a:r>
            <a:br>
              <a:rPr lang="en-US" sz="1400" b="1" dirty="0"/>
            </a:br>
            <a:r>
              <a:rPr lang="en-US" sz="1400" b="1" dirty="0"/>
              <a:t>							</a:t>
            </a:r>
            <a:r>
              <a:rPr lang="en-US" sz="1400" b="1" dirty="0" smtClean="0"/>
              <a:t>}</a:t>
            </a:r>
            <a:br>
              <a:rPr lang="en-US" sz="1400" b="1" dirty="0" smtClean="0"/>
            </a:br>
            <a:endParaRPr lang="en-US" sz="1400" b="1" dirty="0" smtClean="0"/>
          </a:p>
          <a:p>
            <a:pPr marL="457200" lvl="1" indent="0">
              <a:buNone/>
            </a:pPr>
            <a:r>
              <a:rPr lang="en-US" sz="1400" b="1" dirty="0" smtClean="0"/>
              <a:t>Note: </a:t>
            </a:r>
            <a:r>
              <a:rPr lang="en-US" sz="1400" dirty="0"/>
              <a:t>A String in Java is actually an object, which contain methods that can perform certain operations on strings. For </a:t>
            </a:r>
            <a:r>
              <a:rPr lang="en-US" sz="1400" dirty="0" smtClean="0"/>
              <a:t>example;</a:t>
            </a:r>
            <a:br>
              <a:rPr lang="en-US" sz="1400" dirty="0" smtClean="0"/>
            </a:br>
            <a:endParaRPr lang="en-US" sz="1400" dirty="0" smtClean="0"/>
          </a:p>
          <a:p>
            <a:pPr marL="457200" lvl="1" indent="0">
              <a:buNone/>
            </a:pPr>
            <a:r>
              <a:rPr lang="en-US" sz="1400" b="1" dirty="0"/>
              <a:t>	</a:t>
            </a:r>
            <a:r>
              <a:rPr lang="en-US" sz="1400" b="1" dirty="0" smtClean="0"/>
              <a:t>					</a:t>
            </a:r>
            <a:r>
              <a:rPr lang="es-ES" sz="1400" b="1" dirty="0" err="1" smtClean="0"/>
              <a:t>String</a:t>
            </a:r>
            <a:r>
              <a:rPr lang="es-ES" sz="1400" b="1" dirty="0" smtClean="0"/>
              <a:t> </a:t>
            </a:r>
            <a:r>
              <a:rPr lang="es-ES" sz="1400" b="1" dirty="0" err="1" smtClean="0"/>
              <a:t>txt</a:t>
            </a:r>
            <a:r>
              <a:rPr lang="es-ES" sz="1400" b="1" dirty="0" smtClean="0"/>
              <a:t> = </a:t>
            </a:r>
            <a:r>
              <a:rPr lang="es-ES" sz="1400" b="1" dirty="0" smtClean="0">
                <a:solidFill>
                  <a:schemeClr val="accent1">
                    <a:lumMod val="75000"/>
                  </a:schemeClr>
                </a:solidFill>
              </a:rPr>
              <a:t>“</a:t>
            </a:r>
            <a:r>
              <a:rPr lang="es-ES" sz="1400" b="1" dirty="0" err="1" smtClean="0">
                <a:solidFill>
                  <a:schemeClr val="accent1">
                    <a:lumMod val="75000"/>
                  </a:schemeClr>
                </a:solidFill>
              </a:rPr>
              <a:t>Hello</a:t>
            </a:r>
            <a:r>
              <a:rPr lang="es-ES" sz="1400" b="1" dirty="0" smtClean="0">
                <a:solidFill>
                  <a:schemeClr val="accent1">
                    <a:lumMod val="75000"/>
                  </a:schemeClr>
                </a:solidFill>
              </a:rPr>
              <a:t> </a:t>
            </a:r>
            <a:r>
              <a:rPr lang="es-ES" sz="1400" b="1" dirty="0" err="1" smtClean="0">
                <a:solidFill>
                  <a:schemeClr val="accent1">
                    <a:lumMod val="75000"/>
                  </a:schemeClr>
                </a:solidFill>
              </a:rPr>
              <a:t>World</a:t>
            </a:r>
            <a:r>
              <a:rPr lang="es-ES" sz="1400" b="1" dirty="0" smtClean="0">
                <a:solidFill>
                  <a:schemeClr val="accent1">
                    <a:lumMod val="75000"/>
                  </a:schemeClr>
                </a:solidFill>
              </a:rPr>
              <a:t>”;</a:t>
            </a:r>
            <a:br>
              <a:rPr lang="es-ES" sz="1400" b="1" dirty="0" smtClean="0">
                <a:solidFill>
                  <a:schemeClr val="accent1">
                    <a:lumMod val="75000"/>
                  </a:schemeClr>
                </a:solidFill>
              </a:rPr>
            </a:br>
            <a:r>
              <a:rPr lang="es-ES" sz="1400" b="1" dirty="0">
                <a:solidFill>
                  <a:schemeClr val="accent1">
                    <a:lumMod val="75000"/>
                  </a:schemeClr>
                </a:solidFill>
              </a:rPr>
              <a:t/>
            </a:r>
            <a:br>
              <a:rPr lang="es-ES" sz="1400" b="1" dirty="0">
                <a:solidFill>
                  <a:schemeClr val="accent1">
                    <a:lumMod val="75000"/>
                  </a:schemeClr>
                </a:solidFill>
              </a:rPr>
            </a:br>
            <a:r>
              <a:rPr lang="es-ES" sz="1400" b="1" dirty="0" smtClean="0"/>
              <a:t/>
            </a:r>
            <a:br>
              <a:rPr lang="es-ES" sz="1400" b="1" dirty="0" smtClean="0"/>
            </a:br>
            <a:r>
              <a:rPr lang="es-ES" sz="1400" b="1" dirty="0" smtClean="0"/>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smtClean="0"/>
              <a:t>(</a:t>
            </a:r>
            <a:r>
              <a:rPr lang="en-US" sz="1400" b="1" dirty="0" smtClean="0">
                <a:solidFill>
                  <a:schemeClr val="accent1"/>
                </a:solidFill>
              </a:rPr>
              <a:t>“</a:t>
            </a:r>
            <a:r>
              <a:rPr lang="en-US" sz="1400" b="1" dirty="0">
                <a:solidFill>
                  <a:schemeClr val="accent1"/>
                </a:solidFill>
              </a:rPr>
              <a:t>The length of the txt string is </a:t>
            </a:r>
            <a:r>
              <a:rPr lang="en-US" sz="1400" b="1" dirty="0" smtClean="0">
                <a:solidFill>
                  <a:schemeClr val="accent1"/>
                </a:solidFill>
              </a:rPr>
              <a:t>: ” + </a:t>
            </a:r>
            <a:r>
              <a:rPr lang="en-US" sz="1400" b="1" dirty="0" err="1" smtClean="0">
                <a:solidFill>
                  <a:schemeClr val="tx1"/>
                </a:solidFill>
              </a:rPr>
              <a:t>txt</a:t>
            </a:r>
            <a:r>
              <a:rPr lang="en-US" sz="1400" b="1" dirty="0" err="1" smtClean="0">
                <a:solidFill>
                  <a:schemeClr val="accent1"/>
                </a:solidFill>
              </a:rPr>
              <a:t>.</a:t>
            </a:r>
            <a:r>
              <a:rPr lang="en-US" sz="1400" b="1" dirty="0" err="1" smtClean="0">
                <a:solidFill>
                  <a:schemeClr val="accent2"/>
                </a:solidFill>
              </a:rPr>
              <a:t>length</a:t>
            </a:r>
            <a:r>
              <a:rPr lang="en-US" sz="1400" b="1" dirty="0" smtClean="0">
                <a:solidFill>
                  <a:schemeClr val="accent2"/>
                </a:solidFill>
              </a:rPr>
              <a:t>()</a:t>
            </a:r>
            <a:r>
              <a:rPr lang="en-US" sz="1400" b="1" dirty="0" smtClean="0">
                <a:solidFill>
                  <a:schemeClr val="tx1"/>
                </a:solidFill>
              </a:rPr>
              <a:t>);</a:t>
            </a:r>
          </a:p>
          <a:p>
            <a:pPr marL="914400" lvl="2" indent="0">
              <a:buNone/>
            </a:pPr>
            <a:r>
              <a:rPr lang="en-US" sz="1200" b="1" dirty="0" smtClean="0">
                <a:solidFill>
                  <a:schemeClr val="accent4"/>
                </a:solidFill>
              </a:rPr>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a:t>(</a:t>
            </a:r>
            <a:r>
              <a:rPr lang="en-US" sz="1400" b="1" dirty="0">
                <a:solidFill>
                  <a:schemeClr val="accent1"/>
                </a:solidFill>
              </a:rPr>
              <a:t>“The length of the txt string is : ” + </a:t>
            </a:r>
            <a:r>
              <a:rPr lang="en-US" sz="1400" b="1" dirty="0" err="1" smtClean="0">
                <a:solidFill>
                  <a:schemeClr val="tx1"/>
                </a:solidFill>
              </a:rPr>
              <a:t>txt</a:t>
            </a:r>
            <a:r>
              <a:rPr lang="en-US" sz="1400" b="1" dirty="0" err="1" smtClean="0">
                <a:solidFill>
                  <a:schemeClr val="accent1"/>
                </a:solidFill>
              </a:rPr>
              <a:t>.</a:t>
            </a:r>
            <a:r>
              <a:rPr lang="en-US" sz="1400" b="1" dirty="0" err="1" smtClean="0">
                <a:solidFill>
                  <a:schemeClr val="accent2"/>
                </a:solidFill>
              </a:rPr>
              <a:t>toUpperCase</a:t>
            </a:r>
            <a:r>
              <a:rPr lang="en-US" sz="1400" b="1" dirty="0" smtClean="0">
                <a:solidFill>
                  <a:schemeClr val="accent2"/>
                </a:solidFill>
              </a:rPr>
              <a:t>()</a:t>
            </a:r>
            <a:r>
              <a:rPr lang="en-US" sz="1400" b="1" dirty="0" smtClean="0">
                <a:solidFill>
                  <a:schemeClr val="tx1"/>
                </a:solidFill>
              </a:rPr>
              <a:t>);</a:t>
            </a:r>
            <a:endParaRPr lang="es-ES" sz="1400" b="1" dirty="0"/>
          </a:p>
          <a:p>
            <a:pPr marL="457200" lvl="1" indent="0">
              <a:buNone/>
            </a:pPr>
            <a:r>
              <a:rPr lang="en-US" sz="1400" b="1" dirty="0" smtClean="0">
                <a:solidFill>
                  <a:schemeClr val="accent4"/>
                </a:solidFill>
              </a:rPr>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a:t>(</a:t>
            </a:r>
            <a:r>
              <a:rPr lang="en-US" sz="1400" b="1" dirty="0">
                <a:solidFill>
                  <a:schemeClr val="accent1"/>
                </a:solidFill>
              </a:rPr>
              <a:t>“The length of the txt string is : ” + </a:t>
            </a:r>
            <a:r>
              <a:rPr lang="en-US" sz="1400" b="1" dirty="0" err="1" smtClean="0">
                <a:solidFill>
                  <a:schemeClr val="tx1"/>
                </a:solidFill>
              </a:rPr>
              <a:t>txt</a:t>
            </a:r>
            <a:r>
              <a:rPr lang="en-US" sz="1400" b="1" dirty="0" err="1" smtClean="0">
                <a:solidFill>
                  <a:schemeClr val="accent1"/>
                </a:solidFill>
              </a:rPr>
              <a:t>.</a:t>
            </a:r>
            <a:r>
              <a:rPr lang="en-US" sz="1400" b="1" dirty="0" err="1" smtClean="0">
                <a:solidFill>
                  <a:schemeClr val="accent2"/>
                </a:solidFill>
              </a:rPr>
              <a:t>toLowerCase</a:t>
            </a:r>
            <a:r>
              <a:rPr lang="en-US" sz="1400" b="1" dirty="0" smtClean="0">
                <a:solidFill>
                  <a:schemeClr val="accent2"/>
                </a:solidFill>
              </a:rPr>
              <a:t>()</a:t>
            </a:r>
            <a:r>
              <a:rPr lang="en-US" sz="1400" b="1" dirty="0" smtClean="0">
                <a:solidFill>
                  <a:schemeClr val="tx1"/>
                </a:solidFill>
              </a:rPr>
              <a:t>);</a:t>
            </a:r>
            <a:endParaRPr lang="es-ES" sz="1400" b="1" dirty="0"/>
          </a:p>
          <a:p>
            <a:pPr marL="457200" lvl="1" indent="0">
              <a:buNone/>
            </a:pPr>
            <a:r>
              <a:rPr lang="en-US" sz="1400" b="1" dirty="0" smtClean="0">
                <a:solidFill>
                  <a:schemeClr val="accent4"/>
                </a:solidFill>
              </a:rPr>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a:t>(</a:t>
            </a:r>
            <a:r>
              <a:rPr lang="en-US" sz="1400" b="1" dirty="0">
                <a:solidFill>
                  <a:schemeClr val="accent1"/>
                </a:solidFill>
              </a:rPr>
              <a:t>“The length of the txt string is : ” + </a:t>
            </a:r>
            <a:r>
              <a:rPr lang="en-US" sz="1400" b="1" dirty="0" err="1" smtClean="0">
                <a:solidFill>
                  <a:schemeClr val="tx1"/>
                </a:solidFill>
              </a:rPr>
              <a:t>txt</a:t>
            </a:r>
            <a:r>
              <a:rPr lang="en-US" sz="1400" b="1" dirty="0" err="1" smtClean="0">
                <a:solidFill>
                  <a:schemeClr val="accent1"/>
                </a:solidFill>
              </a:rPr>
              <a:t>.</a:t>
            </a:r>
            <a:r>
              <a:rPr lang="en-US" sz="1400" b="1" dirty="0" err="1" smtClean="0">
                <a:solidFill>
                  <a:schemeClr val="accent2"/>
                </a:solidFill>
              </a:rPr>
              <a:t>indexOf</a:t>
            </a:r>
            <a:r>
              <a:rPr lang="en-US" sz="1400" b="1" dirty="0" smtClean="0">
                <a:solidFill>
                  <a:schemeClr val="accent2"/>
                </a:solidFill>
              </a:rPr>
              <a:t>(“World”)</a:t>
            </a:r>
            <a:r>
              <a:rPr lang="en-US" sz="1400" b="1" dirty="0" smtClean="0">
                <a:solidFill>
                  <a:schemeClr val="tx1"/>
                </a:solidFill>
              </a:rPr>
              <a:t>);</a:t>
            </a:r>
            <a:endParaRPr lang="es-ES" sz="1400" b="1" dirty="0"/>
          </a:p>
        </p:txBody>
      </p:sp>
    </p:spTree>
    <p:extLst>
      <p:ext uri="{BB962C8B-B14F-4D97-AF65-F5344CB8AC3E}">
        <p14:creationId xmlns:p14="http://schemas.microsoft.com/office/powerpoint/2010/main" val="1301004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09600"/>
            <a:ext cx="10626811"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Non-Primitive Data Types</a:t>
            </a:r>
            <a:endParaRPr lang="en-US" sz="1600" b="1" dirty="0">
              <a:solidFill>
                <a:schemeClr val="accent3"/>
              </a:solidFill>
            </a:endParaRPr>
          </a:p>
          <a:p>
            <a:pPr lvl="1">
              <a:buFont typeface="Wingdings" panose="05000000000000000000" pitchFamily="2" charset="2"/>
              <a:buChar char="Ø"/>
            </a:pPr>
            <a:r>
              <a:rPr lang="en-US" sz="2400" u="sng" dirty="0" smtClean="0">
                <a:solidFill>
                  <a:schemeClr val="accent3"/>
                </a:solidFill>
              </a:rPr>
              <a:t>Array</a:t>
            </a:r>
            <a:r>
              <a:rPr lang="en-US" sz="2400" dirty="0" smtClean="0">
                <a:solidFill>
                  <a:schemeClr val="tx1"/>
                </a:solidFill>
              </a:rPr>
              <a:t>: </a:t>
            </a:r>
            <a:r>
              <a:rPr lang="en-US" sz="1400" dirty="0"/>
              <a:t>I</a:t>
            </a:r>
            <a:r>
              <a:rPr lang="en-US" sz="1400" dirty="0" smtClean="0"/>
              <a:t>s </a:t>
            </a:r>
            <a:r>
              <a:rPr lang="en-US" sz="1400" dirty="0"/>
              <a:t>a collection of similar type of elements which has contiguous memory </a:t>
            </a:r>
            <a:r>
              <a:rPr lang="en-US" sz="1400" dirty="0" smtClean="0"/>
              <a:t>location. </a:t>
            </a:r>
            <a:r>
              <a:rPr lang="en-US" sz="1400" dirty="0"/>
              <a:t>Arrays are used to store multiple values in a single variable, instead of declaring separate variables for each </a:t>
            </a:r>
            <a:r>
              <a:rPr lang="en-US" sz="1400" dirty="0" smtClean="0"/>
              <a:t>value. </a:t>
            </a:r>
            <a:r>
              <a:rPr lang="en-US" sz="1400" dirty="0"/>
              <a:t>Array in Java is index-based, the first element of the array is stored at the 0th index, 2nd element is stored on 1st index and so </a:t>
            </a:r>
            <a:r>
              <a:rPr lang="en-US" sz="1400" dirty="0" smtClean="0"/>
              <a:t>on. </a:t>
            </a:r>
            <a:r>
              <a:rPr lang="en-US" sz="1400" dirty="0"/>
              <a:t>Java array inherits the Object class, and implements the Serializable as well </a:t>
            </a:r>
            <a:r>
              <a:rPr lang="en-US" sz="1400" dirty="0" smtClean="0"/>
              <a:t>as </a:t>
            </a:r>
            <a:r>
              <a:rPr lang="en-US" sz="1400" dirty="0"/>
              <a:t>interfaces. We can store primitive values or objects in an array in Java</a:t>
            </a:r>
            <a:r>
              <a:rPr lang="en-US" sz="1400" dirty="0" smtClean="0"/>
              <a:t>. </a:t>
            </a:r>
            <a:r>
              <a:rPr lang="en-US" sz="1400" dirty="0"/>
              <a:t>To declare an array, define the variable type with </a:t>
            </a:r>
            <a:r>
              <a:rPr lang="en-US" sz="1400" b="1" dirty="0"/>
              <a:t>square </a:t>
            </a:r>
            <a:r>
              <a:rPr lang="en-US" sz="1400" b="1" dirty="0" smtClean="0"/>
              <a:t>brackets.</a:t>
            </a:r>
            <a:r>
              <a:rPr lang="en-US" sz="1400" dirty="0" smtClean="0"/>
              <a:t> Example;</a:t>
            </a:r>
            <a:br>
              <a:rPr lang="en-US" sz="1400" dirty="0" smtClean="0"/>
            </a:br>
            <a:r>
              <a:rPr lang="es-ES" sz="1400" b="1" dirty="0" smtClean="0"/>
              <a:t/>
            </a:r>
            <a:br>
              <a:rPr lang="es-ES" sz="1400" b="1" dirty="0" smtClean="0"/>
            </a:br>
            <a:r>
              <a:rPr lang="es-ES" sz="1400" b="1" dirty="0" smtClean="0"/>
              <a:t> 	</a:t>
            </a:r>
            <a:r>
              <a:rPr lang="es-ES" sz="1400" b="1" dirty="0" err="1" smtClean="0"/>
              <a:t>String</a:t>
            </a:r>
            <a:r>
              <a:rPr lang="es-ES" sz="1400" b="1" dirty="0" smtClean="0"/>
              <a:t>[ ] car = {“Toyota”, “Benz”, “Hyundai”};		     </a:t>
            </a:r>
            <a:r>
              <a:rPr lang="es-ES" sz="1400" b="1" dirty="0" err="1" smtClean="0"/>
              <a:t>or</a:t>
            </a:r>
            <a:r>
              <a:rPr lang="es-ES" sz="1400" b="1" dirty="0"/>
              <a:t> </a:t>
            </a:r>
            <a:r>
              <a:rPr lang="es-ES" sz="1400" b="1" dirty="0" smtClean="0"/>
              <a:t>			</a:t>
            </a:r>
            <a:r>
              <a:rPr lang="es-ES" sz="1400" b="1" dirty="0" err="1" smtClean="0"/>
              <a:t>String</a:t>
            </a:r>
            <a:r>
              <a:rPr lang="es-ES" sz="1400" b="1" dirty="0" smtClean="0"/>
              <a:t> car[ ] </a:t>
            </a:r>
            <a:r>
              <a:rPr lang="es-ES" sz="1400" b="1" dirty="0"/>
              <a:t>= {“Toyota”, “Benz”, “Hyundai</a:t>
            </a:r>
            <a:r>
              <a:rPr lang="es-ES" sz="1400" b="1" dirty="0" smtClean="0"/>
              <a:t>”};</a:t>
            </a:r>
            <a:br>
              <a:rPr lang="es-ES" sz="1400" b="1" dirty="0" smtClean="0"/>
            </a:br>
            <a:r>
              <a:rPr lang="es-ES" sz="1400" b="1" dirty="0" smtClean="0"/>
              <a:t/>
            </a:r>
            <a:br>
              <a:rPr lang="es-ES" sz="1400" b="1" dirty="0" smtClean="0"/>
            </a:br>
            <a:r>
              <a:rPr lang="es-ES" sz="1400" b="1" dirty="0"/>
              <a:t> </a:t>
            </a:r>
            <a:r>
              <a:rPr lang="es-ES" sz="1400" b="1" dirty="0" smtClean="0"/>
              <a:t>   </a:t>
            </a:r>
            <a:r>
              <a:rPr lang="en-US" sz="1400" b="1" dirty="0" err="1" smtClean="0"/>
              <a:t>int</a:t>
            </a:r>
            <a:r>
              <a:rPr lang="en-US" sz="1400" b="1" dirty="0" smtClean="0"/>
              <a:t>[ ] </a:t>
            </a:r>
            <a:r>
              <a:rPr lang="en-US" sz="1400" b="1" dirty="0" err="1" smtClean="0"/>
              <a:t>num</a:t>
            </a:r>
            <a:r>
              <a:rPr lang="en-US" sz="1400" b="1" dirty="0" smtClean="0"/>
              <a:t> = {10, 20,30,40,50};					     or			 </a:t>
            </a:r>
            <a:r>
              <a:rPr lang="en-US" sz="1400" b="1" dirty="0" err="1" smtClean="0"/>
              <a:t>int</a:t>
            </a:r>
            <a:r>
              <a:rPr lang="en-US" sz="1400" b="1" dirty="0" smtClean="0"/>
              <a:t> </a:t>
            </a:r>
            <a:r>
              <a:rPr lang="en-US" sz="1400" b="1" dirty="0" err="1" smtClean="0"/>
              <a:t>num</a:t>
            </a:r>
            <a:r>
              <a:rPr lang="en-US" sz="1400" b="1" dirty="0" smtClean="0"/>
              <a:t>[ ] = {10, 20,30,40,50};</a:t>
            </a:r>
          </a:p>
          <a:p>
            <a:pPr lvl="1">
              <a:buFont typeface="Wingdings" panose="05000000000000000000" pitchFamily="2" charset="2"/>
              <a:buChar char="Ø"/>
            </a:pPr>
            <a:endParaRPr lang="en-US" sz="1400" b="1" dirty="0" smtClean="0"/>
          </a:p>
          <a:p>
            <a:pPr marL="457200" lvl="1" indent="0">
              <a:buNone/>
            </a:pPr>
            <a:r>
              <a:rPr lang="en-US" sz="1400" b="1" dirty="0" smtClean="0"/>
              <a:t>Note: </a:t>
            </a:r>
            <a:r>
              <a:rPr lang="en-US" sz="1400" dirty="0" smtClean="0"/>
              <a:t>A String in Java is actually an object, which contain methods that can perform certain operations on strings. For example;</a:t>
            </a:r>
            <a:br>
              <a:rPr lang="en-US" sz="1400" dirty="0" smtClean="0"/>
            </a:br>
            <a:r>
              <a:rPr lang="en-US" sz="1400" dirty="0" smtClean="0"/>
              <a:t/>
            </a:r>
            <a:br>
              <a:rPr lang="en-US" sz="1400" dirty="0" smtClean="0"/>
            </a:br>
            <a:r>
              <a:rPr lang="en-US" sz="1400" dirty="0" smtClean="0"/>
              <a:t>							</a:t>
            </a:r>
            <a:r>
              <a:rPr lang="en-US" sz="1400" b="1" dirty="0" smtClean="0">
                <a:solidFill>
                  <a:schemeClr val="accent3"/>
                </a:solidFill>
              </a:rPr>
              <a:t>public </a:t>
            </a:r>
            <a:r>
              <a:rPr lang="en-US" sz="1400" b="1" dirty="0">
                <a:solidFill>
                  <a:schemeClr val="accent3"/>
                </a:solidFill>
              </a:rPr>
              <a:t>class </a:t>
            </a:r>
            <a:r>
              <a:rPr lang="en-US" sz="1400" b="1" dirty="0" err="1" smtClean="0">
                <a:solidFill>
                  <a:schemeClr val="accent2"/>
                </a:solidFill>
              </a:rPr>
              <a:t>TestArray</a:t>
            </a:r>
            <a:r>
              <a:rPr lang="en-US" sz="1400" b="1" dirty="0" smtClean="0">
                <a:solidFill>
                  <a:schemeClr val="accent2"/>
                </a:solidFill>
              </a:rPr>
              <a:t> </a:t>
            </a:r>
            <a:r>
              <a:rPr lang="en-US" sz="1400" b="1" dirty="0" smtClean="0">
                <a:solidFill>
                  <a:schemeClr val="accent3"/>
                </a:solidFill>
              </a:rPr>
              <a:t> </a:t>
            </a:r>
            <a:r>
              <a:rPr lang="en-US" sz="1400" b="1" dirty="0"/>
              <a:t>{</a:t>
            </a:r>
            <a:br>
              <a:rPr lang="en-US" sz="1400" b="1" dirty="0"/>
            </a:br>
            <a:r>
              <a:rPr lang="en-US" sz="1400" b="1" dirty="0"/>
              <a:t>								</a:t>
            </a:r>
            <a:r>
              <a:rPr lang="en-US" sz="1400" b="1" dirty="0">
                <a:solidFill>
                  <a:schemeClr val="accent3"/>
                </a:solidFill>
              </a:rPr>
              <a:t>public static void </a:t>
            </a:r>
            <a:r>
              <a:rPr lang="en-US" sz="1400" b="1" dirty="0">
                <a:solidFill>
                  <a:schemeClr val="accent4"/>
                </a:solidFill>
              </a:rPr>
              <a:t>main</a:t>
            </a:r>
            <a:r>
              <a:rPr lang="en-US" sz="1400" b="1" dirty="0"/>
              <a:t>(</a:t>
            </a:r>
            <a:r>
              <a:rPr lang="en-US" sz="1400" b="1" dirty="0">
                <a:solidFill>
                  <a:schemeClr val="accent4"/>
                </a:solidFill>
              </a:rPr>
              <a:t>String</a:t>
            </a:r>
            <a:r>
              <a:rPr lang="en-US" sz="1400" b="1" dirty="0"/>
              <a:t>[ ]  </a:t>
            </a:r>
            <a:r>
              <a:rPr lang="en-US" sz="1400" b="1" dirty="0" err="1"/>
              <a:t>args</a:t>
            </a:r>
            <a:r>
              <a:rPr lang="en-US" sz="1400" b="1" dirty="0"/>
              <a:t>) </a:t>
            </a:r>
            <a:r>
              <a:rPr lang="en-US" sz="1400" b="1" dirty="0" smtClean="0"/>
              <a:t>{</a:t>
            </a:r>
            <a:br>
              <a:rPr lang="en-US" sz="1400" b="1" dirty="0" smtClean="0"/>
            </a:br>
            <a:r>
              <a:rPr lang="en-US" sz="1400" b="1" dirty="0" smtClean="0"/>
              <a:t>									double[ ] </a:t>
            </a:r>
            <a:r>
              <a:rPr lang="en-US" sz="1400" b="1" dirty="0" err="1" smtClean="0">
                <a:solidFill>
                  <a:srgbClr val="00B0F0"/>
                </a:solidFill>
              </a:rPr>
              <a:t>myList</a:t>
            </a:r>
            <a:r>
              <a:rPr lang="en-US" sz="1400" b="1" dirty="0" smtClean="0">
                <a:solidFill>
                  <a:srgbClr val="00B0F0"/>
                </a:solidFill>
              </a:rPr>
              <a:t> </a:t>
            </a:r>
            <a:r>
              <a:rPr lang="en-US" sz="1400" b="1" dirty="0" smtClean="0"/>
              <a:t>=  {1.9,  2.9,  3.4,  3.5};</a:t>
            </a:r>
            <a:br>
              <a:rPr lang="en-US" sz="1400" b="1" dirty="0" smtClean="0"/>
            </a:br>
            <a:r>
              <a:rPr lang="en-US" sz="1400" b="1" dirty="0" smtClean="0"/>
              <a:t/>
            </a:r>
            <a:br>
              <a:rPr lang="en-US" sz="1400" b="1" dirty="0" smtClean="0"/>
            </a:br>
            <a:r>
              <a:rPr lang="en-US" sz="1400" b="1" dirty="0" smtClean="0"/>
              <a:t>									for (double </a:t>
            </a:r>
            <a:r>
              <a:rPr lang="en-US" sz="1400" b="1" dirty="0" smtClean="0">
                <a:solidFill>
                  <a:schemeClr val="accent1">
                    <a:lumMod val="75000"/>
                  </a:schemeClr>
                </a:solidFill>
              </a:rPr>
              <a:t>element</a:t>
            </a:r>
            <a:r>
              <a:rPr lang="en-US" sz="1400" b="1" dirty="0" smtClean="0"/>
              <a:t>:  </a:t>
            </a:r>
            <a:r>
              <a:rPr lang="en-US" sz="1400" b="1" dirty="0" err="1" smtClean="0">
                <a:solidFill>
                  <a:srgbClr val="00B0F0"/>
                </a:solidFill>
              </a:rPr>
              <a:t>myList</a:t>
            </a:r>
            <a:r>
              <a:rPr lang="en-US" sz="1400" b="1" dirty="0" smtClean="0">
                <a:solidFill>
                  <a:srgbClr val="00B0F0"/>
                </a:solidFill>
              </a:rPr>
              <a:t> </a:t>
            </a:r>
            <a:r>
              <a:rPr lang="en-US" sz="1400" b="1" dirty="0" smtClean="0"/>
              <a:t>)  {  	</a:t>
            </a:r>
            <a:r>
              <a:rPr lang="en-US" sz="1400" b="1" dirty="0" smtClean="0">
                <a:solidFill>
                  <a:schemeClr val="accent6"/>
                </a:solidFill>
              </a:rPr>
              <a:t>// Print all  the array elements</a:t>
            </a:r>
            <a:r>
              <a:rPr lang="en-US" sz="1400" b="1" dirty="0"/>
              <a:t/>
            </a:r>
            <a:br>
              <a:rPr lang="en-US" sz="1400" b="1" dirty="0"/>
            </a:br>
            <a:r>
              <a:rPr lang="en-US" sz="1400" b="1" dirty="0"/>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smtClean="0"/>
              <a:t>(</a:t>
            </a:r>
            <a:r>
              <a:rPr lang="en-US" sz="1400" b="1" dirty="0" smtClean="0">
                <a:solidFill>
                  <a:schemeClr val="accent1"/>
                </a:solidFill>
              </a:rPr>
              <a:t>element</a:t>
            </a:r>
            <a:r>
              <a:rPr lang="en-US" sz="1400" b="1" dirty="0" smtClean="0"/>
              <a:t>);</a:t>
            </a:r>
            <a:r>
              <a:rPr lang="en-US" sz="1400" b="1" dirty="0"/>
              <a:t/>
            </a:r>
            <a:br>
              <a:rPr lang="en-US" sz="1400" b="1" dirty="0"/>
            </a:br>
            <a:r>
              <a:rPr lang="en-US" sz="1400" b="1" dirty="0"/>
              <a:t>								</a:t>
            </a:r>
            <a:r>
              <a:rPr lang="en-US" sz="1400" b="1" dirty="0" smtClean="0"/>
              <a:t>	}</a:t>
            </a:r>
            <a:br>
              <a:rPr lang="en-US" sz="1400" b="1" dirty="0" smtClean="0"/>
            </a:br>
            <a:r>
              <a:rPr lang="en-US" sz="1400" b="1" dirty="0" smtClean="0"/>
              <a:t>								}</a:t>
            </a:r>
            <a:r>
              <a:rPr lang="en-US" sz="1400" b="1" dirty="0"/>
              <a:t/>
            </a:r>
            <a:br>
              <a:rPr lang="en-US" sz="1400" b="1" dirty="0"/>
            </a:br>
            <a:r>
              <a:rPr lang="en-US" sz="1400" b="1" dirty="0"/>
              <a:t>							}</a:t>
            </a:r>
          </a:p>
          <a:p>
            <a:pPr marL="457200" lvl="1" indent="0">
              <a:buNone/>
            </a:pPr>
            <a:endParaRPr lang="en-US" sz="1400" dirty="0" smtClean="0"/>
          </a:p>
          <a:p>
            <a:pPr marL="457200" lvl="1" indent="0">
              <a:buNone/>
            </a:pPr>
            <a:r>
              <a:rPr lang="en-US" sz="1400" b="1" dirty="0"/>
              <a:t>	</a:t>
            </a:r>
            <a:r>
              <a:rPr lang="en-US" sz="1400" b="1" dirty="0" smtClean="0"/>
              <a:t>		</a:t>
            </a:r>
            <a:endParaRPr lang="es-ES" sz="1400" b="1" dirty="0"/>
          </a:p>
        </p:txBody>
      </p:sp>
    </p:spTree>
    <p:extLst>
      <p:ext uri="{BB962C8B-B14F-4D97-AF65-F5344CB8AC3E}">
        <p14:creationId xmlns:p14="http://schemas.microsoft.com/office/powerpoint/2010/main" val="711049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09600"/>
            <a:ext cx="10626811"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Non-Primitive Data Types</a:t>
            </a:r>
            <a:endParaRPr lang="en-US" sz="1600" b="1" dirty="0">
              <a:solidFill>
                <a:schemeClr val="accent3"/>
              </a:solidFill>
            </a:endParaRPr>
          </a:p>
          <a:p>
            <a:pPr lvl="1">
              <a:buFont typeface="Wingdings" panose="05000000000000000000" pitchFamily="2" charset="2"/>
              <a:buChar char="Ø"/>
            </a:pPr>
            <a:r>
              <a:rPr lang="en-US" sz="2400" u="sng" dirty="0" smtClean="0">
                <a:solidFill>
                  <a:schemeClr val="accent3"/>
                </a:solidFill>
              </a:rPr>
              <a:t>Interface</a:t>
            </a:r>
            <a:r>
              <a:rPr lang="en-US" sz="2400" dirty="0" smtClean="0">
                <a:solidFill>
                  <a:schemeClr val="tx1"/>
                </a:solidFill>
              </a:rPr>
              <a:t>: </a:t>
            </a:r>
            <a:r>
              <a:rPr lang="en-US" sz="1400" dirty="0" smtClean="0"/>
              <a:t>Is </a:t>
            </a:r>
            <a:r>
              <a:rPr lang="en-US" sz="1400" dirty="0"/>
              <a:t>a blueprint of a class</a:t>
            </a:r>
            <a:r>
              <a:rPr lang="en-US" sz="1400" b="1" dirty="0" smtClean="0"/>
              <a:t>.</a:t>
            </a:r>
            <a:r>
              <a:rPr lang="en-US" sz="1400" dirty="0" smtClean="0"/>
              <a:t> An Interface </a:t>
            </a:r>
            <a:r>
              <a:rPr lang="en-US" sz="1400" dirty="0"/>
              <a:t>is a completely "</a:t>
            </a:r>
            <a:r>
              <a:rPr lang="en-US" sz="1400" b="1" dirty="0"/>
              <a:t>abstract class</a:t>
            </a:r>
            <a:r>
              <a:rPr lang="en-US" sz="1400" dirty="0"/>
              <a:t>" that is used to group related methods with empty </a:t>
            </a:r>
            <a:r>
              <a:rPr lang="en-US" sz="1400" dirty="0" smtClean="0"/>
              <a:t>bodies. It </a:t>
            </a:r>
            <a:r>
              <a:rPr lang="en-US" sz="1400" dirty="0"/>
              <a:t>has static constants and abstract </a:t>
            </a:r>
            <a:r>
              <a:rPr lang="en-US" sz="1400" dirty="0" smtClean="0"/>
              <a:t>methods. </a:t>
            </a:r>
            <a:r>
              <a:rPr lang="en-US" sz="1400" dirty="0"/>
              <a:t>A class implements an interface, thereby inheriting the abstract methods of the </a:t>
            </a:r>
            <a:r>
              <a:rPr lang="en-US" sz="1400" dirty="0" smtClean="0"/>
              <a:t>interface. </a:t>
            </a:r>
            <a:r>
              <a:rPr lang="en-US" sz="1400" dirty="0"/>
              <a:t>Another way to achieve abstraction in Java, is with </a:t>
            </a:r>
            <a:r>
              <a:rPr lang="en-US" sz="1400" dirty="0" smtClean="0"/>
              <a:t>interfaces. </a:t>
            </a:r>
            <a:r>
              <a:rPr lang="en-US" sz="1400" dirty="0"/>
              <a:t>Writing an interface is similar to writing a class. But a class describes the attributes and behaviors of an object. And an interface contains behaviors that a class </a:t>
            </a:r>
            <a:r>
              <a:rPr lang="en-US" sz="1400" dirty="0" smtClean="0"/>
              <a:t>implements.</a:t>
            </a:r>
            <a:br>
              <a:rPr lang="en-US" sz="1400" dirty="0" smtClean="0"/>
            </a:br>
            <a:r>
              <a:rPr lang="es-ES" sz="1400" b="1" dirty="0" smtClean="0"/>
              <a:t/>
            </a:r>
            <a:br>
              <a:rPr lang="es-ES" sz="1400" b="1" dirty="0" smtClean="0"/>
            </a:br>
            <a:r>
              <a:rPr lang="es-ES" sz="1400" b="1" dirty="0" smtClean="0"/>
              <a:t>Note:</a:t>
            </a:r>
            <a:endParaRPr lang="en-US" sz="1400" dirty="0"/>
          </a:p>
          <a:p>
            <a:pPr lvl="1">
              <a:buFont typeface="Wingdings" panose="05000000000000000000" pitchFamily="2" charset="2"/>
              <a:buChar char="Ø"/>
            </a:pPr>
            <a:r>
              <a:rPr lang="en-US" sz="1400" dirty="0"/>
              <a:t>You cannot instantiate an interface.</a:t>
            </a:r>
          </a:p>
          <a:p>
            <a:pPr lvl="1">
              <a:buFont typeface="Wingdings" panose="05000000000000000000" pitchFamily="2" charset="2"/>
              <a:buChar char="Ø"/>
            </a:pPr>
            <a:r>
              <a:rPr lang="en-US" sz="1400" dirty="0"/>
              <a:t>An interface does not contain any </a:t>
            </a:r>
            <a:r>
              <a:rPr lang="en-US" sz="1400" dirty="0" smtClean="0"/>
              <a:t>constructors.</a:t>
            </a:r>
          </a:p>
          <a:p>
            <a:pPr lvl="1">
              <a:buFont typeface="Wingdings" panose="05000000000000000000" pitchFamily="2" charset="2"/>
              <a:buChar char="Ø"/>
            </a:pPr>
            <a:r>
              <a:rPr lang="en-US" sz="1400" dirty="0"/>
              <a:t>All of the methods in an interface are </a:t>
            </a:r>
            <a:r>
              <a:rPr lang="en-US" sz="1400" dirty="0" smtClean="0"/>
              <a:t>abstract.</a:t>
            </a:r>
          </a:p>
          <a:p>
            <a:pPr lvl="1">
              <a:buFont typeface="Wingdings" panose="05000000000000000000" pitchFamily="2" charset="2"/>
              <a:buChar char="Ø"/>
            </a:pPr>
            <a:r>
              <a:rPr lang="en-US" sz="1400" dirty="0"/>
              <a:t>An interface cannot contain instance fields. The only fields that can appear in an interface must be declared both static and </a:t>
            </a:r>
            <a:r>
              <a:rPr lang="en-US" sz="1400" dirty="0" smtClean="0"/>
              <a:t>final.</a:t>
            </a:r>
          </a:p>
          <a:p>
            <a:pPr lvl="1">
              <a:buFont typeface="Wingdings" panose="05000000000000000000" pitchFamily="2" charset="2"/>
              <a:buChar char="Ø"/>
            </a:pPr>
            <a:r>
              <a:rPr lang="en-US" sz="1400" dirty="0"/>
              <a:t>An interface is not extended by a class; it is implemented by a </a:t>
            </a:r>
            <a:r>
              <a:rPr lang="en-US" sz="1400" dirty="0" smtClean="0"/>
              <a:t>class</a:t>
            </a:r>
          </a:p>
          <a:p>
            <a:pPr lvl="1">
              <a:buFont typeface="Wingdings" panose="05000000000000000000" pitchFamily="2" charset="2"/>
              <a:buChar char="Ø"/>
            </a:pPr>
            <a:r>
              <a:rPr lang="en-US" sz="1400" dirty="0"/>
              <a:t>An interface can extend multiple </a:t>
            </a:r>
            <a:r>
              <a:rPr lang="en-US" sz="1400" dirty="0" smtClean="0"/>
              <a:t>interfaces.</a:t>
            </a:r>
          </a:p>
          <a:p>
            <a:pPr marL="457200" lvl="1" indent="0">
              <a:buNone/>
            </a:pPr>
            <a:endParaRPr lang="en-US" sz="1400" dirty="0"/>
          </a:p>
          <a:p>
            <a:pPr marL="457200" lvl="1" indent="0">
              <a:buNone/>
            </a:pPr>
            <a:r>
              <a:rPr lang="en-US" sz="1400" b="1" dirty="0" smtClean="0"/>
              <a:t>WHY DO WE USE INTERFACE IN JAVA:</a:t>
            </a:r>
          </a:p>
          <a:p>
            <a:pPr lvl="1">
              <a:buFont typeface="Wingdings" panose="05000000000000000000" pitchFamily="2" charset="2"/>
              <a:buChar char="Ø"/>
            </a:pPr>
            <a:r>
              <a:rPr lang="en-US" sz="1400" dirty="0"/>
              <a:t>It is used to achieve </a:t>
            </a:r>
            <a:r>
              <a:rPr lang="en-US" sz="1400" dirty="0" smtClean="0"/>
              <a:t>abstraction.</a:t>
            </a:r>
          </a:p>
          <a:p>
            <a:pPr lvl="1">
              <a:buFont typeface="Wingdings" panose="05000000000000000000" pitchFamily="2" charset="2"/>
              <a:buChar char="Ø"/>
            </a:pPr>
            <a:r>
              <a:rPr lang="en-US" sz="1400" dirty="0"/>
              <a:t>By interface, we can support the functionality of multiple </a:t>
            </a:r>
            <a:r>
              <a:rPr lang="en-US" sz="1400" dirty="0" smtClean="0"/>
              <a:t>inheritance.</a:t>
            </a:r>
            <a:br>
              <a:rPr lang="en-US" sz="1400" dirty="0" smtClean="0"/>
            </a:br>
            <a:endParaRPr lang="en-US" sz="1400" dirty="0" smtClean="0"/>
          </a:p>
          <a:p>
            <a:pPr marL="457200" lvl="1" indent="0">
              <a:buNone/>
            </a:pPr>
            <a:r>
              <a:rPr lang="en-US" sz="1400" b="1" dirty="0"/>
              <a:t>	</a:t>
            </a:r>
            <a:r>
              <a:rPr lang="en-US" sz="1400" b="1" dirty="0" smtClean="0"/>
              <a:t>		</a:t>
            </a:r>
            <a:endParaRPr lang="es-ES" sz="1400" b="1" dirty="0"/>
          </a:p>
        </p:txBody>
      </p:sp>
    </p:spTree>
    <p:extLst>
      <p:ext uri="{BB962C8B-B14F-4D97-AF65-F5344CB8AC3E}">
        <p14:creationId xmlns:p14="http://schemas.microsoft.com/office/powerpoint/2010/main" val="2464456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2" y="982132"/>
            <a:ext cx="9601196" cy="797241"/>
          </a:xfrm>
        </p:spPr>
        <p:txBody>
          <a:bodyPr>
            <a:normAutofit/>
          </a:bodyPr>
          <a:lstStyle/>
          <a:p>
            <a:pPr algn="l"/>
            <a:r>
              <a:rPr lang="en-US" sz="3200" b="1" dirty="0">
                <a:solidFill>
                  <a:schemeClr val="accent3"/>
                </a:solidFill>
              </a:rPr>
              <a:t>Table of Contents</a:t>
            </a:r>
          </a:p>
        </p:txBody>
      </p:sp>
      <p:sp>
        <p:nvSpPr>
          <p:cNvPr id="4" name="Content Placeholder 3"/>
          <p:cNvSpPr>
            <a:spLocks noGrp="1"/>
          </p:cNvSpPr>
          <p:nvPr>
            <p:ph idx="1"/>
          </p:nvPr>
        </p:nvSpPr>
        <p:spPr>
          <a:xfrm>
            <a:off x="1295402" y="2496064"/>
            <a:ext cx="9601196" cy="3690551"/>
          </a:xfrm>
        </p:spPr>
        <p:txBody>
          <a:bodyPr>
            <a:normAutofit fontScale="92500" lnSpcReduction="20000"/>
          </a:bodyPr>
          <a:lstStyle/>
          <a:p>
            <a:pPr marL="457200" indent="-457200">
              <a:buFont typeface="+mj-lt"/>
              <a:buAutoNum type="arabicPeriod"/>
            </a:pPr>
            <a:r>
              <a:rPr lang="en-US" b="1" dirty="0" smtClean="0">
                <a:solidFill>
                  <a:schemeClr val="accent3"/>
                </a:solidFill>
              </a:rPr>
              <a:t>Introduction to Java Programming</a:t>
            </a:r>
          </a:p>
          <a:p>
            <a:pPr marL="1371600" lvl="2" indent="-457200">
              <a:buFont typeface="+mj-lt"/>
              <a:buAutoNum type="arabicPeriod"/>
            </a:pPr>
            <a:r>
              <a:rPr lang="en-US" dirty="0" smtClean="0">
                <a:hlinkClick r:id="rId2" action="ppaction://hlinksldjump"/>
              </a:rPr>
              <a:t>What is Java?</a:t>
            </a:r>
            <a:endParaRPr lang="en-US" dirty="0" smtClean="0"/>
          </a:p>
          <a:p>
            <a:pPr marL="1371600" lvl="2" indent="-457200">
              <a:buFont typeface="+mj-lt"/>
              <a:buAutoNum type="arabicPeriod"/>
            </a:pPr>
            <a:r>
              <a:rPr lang="en-US" dirty="0" smtClean="0">
                <a:hlinkClick r:id="rId3" action="ppaction://hlinksldjump"/>
              </a:rPr>
              <a:t>Why Java?</a:t>
            </a:r>
            <a:endParaRPr lang="en-US" dirty="0"/>
          </a:p>
          <a:p>
            <a:pPr marL="457200" indent="-457200">
              <a:buFont typeface="+mj-lt"/>
              <a:buAutoNum type="arabicPeriod"/>
            </a:pPr>
            <a:r>
              <a:rPr lang="en-US" b="1" dirty="0" smtClean="0">
                <a:solidFill>
                  <a:schemeClr val="accent3"/>
                </a:solidFill>
              </a:rPr>
              <a:t>Java – Environment Setup</a:t>
            </a:r>
          </a:p>
          <a:p>
            <a:pPr lvl="2">
              <a:buFont typeface="Wingdings" panose="05000000000000000000" pitchFamily="2" charset="2"/>
              <a:buChar char="v"/>
            </a:pPr>
            <a:r>
              <a:rPr lang="en-US" dirty="0" smtClean="0">
                <a:hlinkClick r:id="rId4" action="ppaction://hlinksldjump"/>
              </a:rPr>
              <a:t>Setting up JDK path</a:t>
            </a:r>
            <a:endParaRPr lang="en-US" dirty="0" smtClean="0"/>
          </a:p>
          <a:p>
            <a:pPr marL="457200" indent="-457200">
              <a:buFont typeface="+mj-lt"/>
              <a:buAutoNum type="arabicPeriod"/>
            </a:pPr>
            <a:r>
              <a:rPr lang="en-US" b="1" dirty="0" smtClean="0">
                <a:solidFill>
                  <a:schemeClr val="accent3"/>
                </a:solidFill>
              </a:rPr>
              <a:t>Variables, Operators and Expressions.</a:t>
            </a:r>
          </a:p>
          <a:p>
            <a:pPr marL="1371600" lvl="2" indent="-457200">
              <a:buFont typeface="+mj-lt"/>
              <a:buAutoNum type="arabicPeriod"/>
            </a:pPr>
            <a:r>
              <a:rPr lang="en-US" dirty="0">
                <a:hlinkClick r:id="rId5" action="ppaction://hlinksldjump"/>
              </a:rPr>
              <a:t>Syntax</a:t>
            </a:r>
            <a:endParaRPr lang="en-US" dirty="0" smtClean="0"/>
          </a:p>
          <a:p>
            <a:pPr marL="1371600" lvl="2" indent="-457200">
              <a:buFont typeface="+mj-lt"/>
              <a:buAutoNum type="arabicPeriod"/>
            </a:pPr>
            <a:r>
              <a:rPr lang="en-US" dirty="0" smtClean="0">
                <a:hlinkClick r:id="rId6" action="ppaction://hlinksldjump"/>
              </a:rPr>
              <a:t>Data types</a:t>
            </a:r>
            <a:endParaRPr lang="en-US" dirty="0" smtClean="0"/>
          </a:p>
          <a:p>
            <a:pPr marL="1371600" lvl="2" indent="-457200">
              <a:buFont typeface="+mj-lt"/>
              <a:buAutoNum type="arabicPeriod"/>
            </a:pPr>
            <a:r>
              <a:rPr lang="en-US" dirty="0" smtClean="0">
                <a:hlinkClick r:id="rId7" action="ppaction://hlinksldjump"/>
              </a:rPr>
              <a:t>Operators</a:t>
            </a:r>
            <a:endParaRPr lang="en-US" dirty="0" smtClean="0"/>
          </a:p>
          <a:p>
            <a:pPr marL="1371600" lvl="2" indent="-457200">
              <a:buFont typeface="+mj-lt"/>
              <a:buAutoNum type="arabicPeriod"/>
            </a:pPr>
            <a:r>
              <a:rPr lang="en-US" dirty="0" smtClean="0">
                <a:hlinkClick r:id="rId8" action="ppaction://hlinksldjump"/>
              </a:rPr>
              <a:t>Variables</a:t>
            </a:r>
            <a:endParaRPr lang="en-US" dirty="0" smtClean="0"/>
          </a:p>
          <a:p>
            <a:pPr marL="1371600" lvl="2" indent="-457200">
              <a:buFont typeface="+mj-lt"/>
              <a:buAutoNum type="arabicPeriod"/>
            </a:pPr>
            <a:endParaRPr lang="en-US" dirty="0" smtClean="0"/>
          </a:p>
        </p:txBody>
      </p:sp>
    </p:spTree>
    <p:extLst>
      <p:ext uri="{BB962C8B-B14F-4D97-AF65-F5344CB8AC3E}">
        <p14:creationId xmlns:p14="http://schemas.microsoft.com/office/powerpoint/2010/main" val="3064897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u="sng" dirty="0" smtClean="0">
                <a:solidFill>
                  <a:schemeClr val="accent3"/>
                </a:solidFill>
              </a:rPr>
              <a:t>OPERATORS IN JAVA</a:t>
            </a:r>
            <a:r>
              <a:rPr lang="en-US" sz="1800" u="sng" dirty="0" smtClean="0">
                <a:solidFill>
                  <a:schemeClr val="tx1"/>
                </a:solidFill>
              </a:rPr>
              <a:t/>
            </a:r>
            <a:br>
              <a:rPr lang="en-US" sz="1800" u="sng" dirty="0" smtClean="0">
                <a:solidFill>
                  <a:schemeClr val="tx1"/>
                </a:solidFill>
              </a:rPr>
            </a:br>
            <a:endParaRPr lang="en-US" sz="1800" u="sng" dirty="0" smtClean="0">
              <a:solidFill>
                <a:schemeClr val="tx1"/>
              </a:solidFill>
            </a:endParaRPr>
          </a:p>
          <a:p>
            <a:pPr marL="457200" lvl="1" indent="0">
              <a:buNone/>
            </a:pPr>
            <a:r>
              <a:rPr lang="en-US" sz="1400" b="1" dirty="0"/>
              <a:t>Operators </a:t>
            </a:r>
            <a:r>
              <a:rPr lang="en-US" sz="1400" dirty="0" smtClean="0"/>
              <a:t>are </a:t>
            </a:r>
            <a:r>
              <a:rPr lang="en-US" sz="1400" dirty="0"/>
              <a:t>used to perform operations on variables and values</a:t>
            </a:r>
            <a:r>
              <a:rPr lang="en-US" sz="1400" dirty="0" smtClean="0"/>
              <a:t>. </a:t>
            </a:r>
            <a:r>
              <a:rPr lang="en-US" sz="1400" dirty="0"/>
              <a:t>J</a:t>
            </a:r>
            <a:r>
              <a:rPr lang="en-US" sz="1400" dirty="0" smtClean="0"/>
              <a:t>ava </a:t>
            </a:r>
            <a:r>
              <a:rPr lang="en-US" sz="1400" dirty="0"/>
              <a:t>provides a rich set of operators to manipulate variables. We can divide all the Java operators into the following </a:t>
            </a:r>
            <a:r>
              <a:rPr lang="en-US" sz="1400" dirty="0" smtClean="0"/>
              <a:t>groups:</a:t>
            </a:r>
            <a:endParaRPr lang="en-US" sz="1400" dirty="0"/>
          </a:p>
          <a:p>
            <a:pPr marL="457200" lvl="1" indent="0">
              <a:buNone/>
            </a:pPr>
            <a:endParaRPr lang="en-US" sz="1400" dirty="0" smtClean="0"/>
          </a:p>
          <a:p>
            <a:pPr marL="457200" lvl="1" indent="0">
              <a:buNone/>
            </a:pPr>
            <a:r>
              <a:rPr lang="en-US" sz="1400" b="1" u="sng" dirty="0" smtClean="0">
                <a:solidFill>
                  <a:schemeClr val="accent3"/>
                </a:solidFill>
              </a:rPr>
              <a:t>TYPES OF OPERATORS</a:t>
            </a:r>
            <a:endParaRPr lang="en-US" sz="1400" dirty="0">
              <a:solidFill>
                <a:schemeClr val="accent3"/>
              </a:solidFill>
            </a:endParaRPr>
          </a:p>
          <a:p>
            <a:pPr lvl="1">
              <a:buFont typeface="Wingdings" panose="05000000000000000000" pitchFamily="2" charset="2"/>
              <a:buChar char="Ø"/>
            </a:pPr>
            <a:r>
              <a:rPr lang="en-US" sz="1400" dirty="0"/>
              <a:t>Arithmetic </a:t>
            </a:r>
            <a:r>
              <a:rPr lang="en-US" sz="1400" dirty="0" smtClean="0"/>
              <a:t>operators</a:t>
            </a:r>
            <a:endParaRPr lang="en-US" sz="1400" dirty="0"/>
          </a:p>
          <a:p>
            <a:pPr lvl="1">
              <a:buFont typeface="Wingdings" panose="05000000000000000000" pitchFamily="2" charset="2"/>
              <a:buChar char="Ø"/>
            </a:pPr>
            <a:r>
              <a:rPr lang="en-US" sz="1400" dirty="0"/>
              <a:t>Assignment </a:t>
            </a:r>
            <a:r>
              <a:rPr lang="en-US" sz="1400" dirty="0" smtClean="0"/>
              <a:t>operators</a:t>
            </a:r>
            <a:endParaRPr lang="en-US" sz="1400" dirty="0"/>
          </a:p>
          <a:p>
            <a:pPr lvl="1">
              <a:buFont typeface="Wingdings" panose="05000000000000000000" pitchFamily="2" charset="2"/>
              <a:buChar char="Ø"/>
            </a:pPr>
            <a:r>
              <a:rPr lang="en-US" sz="1400" dirty="0" smtClean="0"/>
              <a:t>Comparison/ Relational operators</a:t>
            </a:r>
          </a:p>
          <a:p>
            <a:pPr lvl="1">
              <a:buFont typeface="Wingdings" panose="05000000000000000000" pitchFamily="2" charset="2"/>
              <a:buChar char="Ø"/>
            </a:pPr>
            <a:r>
              <a:rPr lang="en-US" sz="1400" dirty="0"/>
              <a:t>Logical </a:t>
            </a:r>
            <a:r>
              <a:rPr lang="en-US" sz="1400" dirty="0" smtClean="0"/>
              <a:t>operators</a:t>
            </a:r>
            <a:endParaRPr lang="en-US" sz="1400" dirty="0"/>
          </a:p>
          <a:p>
            <a:pPr lvl="1">
              <a:buFont typeface="Wingdings" panose="05000000000000000000" pitchFamily="2" charset="2"/>
              <a:buChar char="Ø"/>
            </a:pPr>
            <a:r>
              <a:rPr lang="en-US" sz="1400" dirty="0" smtClean="0"/>
              <a:t>Bitwise operators</a:t>
            </a:r>
            <a:endParaRPr lang="en-US" sz="1400" dirty="0"/>
          </a:p>
        </p:txBody>
      </p:sp>
    </p:spTree>
    <p:extLst>
      <p:ext uri="{BB962C8B-B14F-4D97-AF65-F5344CB8AC3E}">
        <p14:creationId xmlns:p14="http://schemas.microsoft.com/office/powerpoint/2010/main" val="2559713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26076"/>
            <a:ext cx="10626811" cy="558525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ARITHMETIC OPERATORS</a:t>
            </a:r>
            <a:r>
              <a:rPr lang="en-US" sz="2400" dirty="0" smtClean="0">
                <a:solidFill>
                  <a:schemeClr val="accent3"/>
                </a:solidFill>
              </a:rPr>
              <a:t>:- </a:t>
            </a:r>
            <a:r>
              <a:rPr lang="en-US" sz="1400" dirty="0"/>
              <a:t>Arithmetic operators are used to perform common mathematical operations</a:t>
            </a:r>
            <a:r>
              <a:rPr lang="en-US" sz="1400" dirty="0" smtClean="0"/>
              <a:t>. </a:t>
            </a:r>
            <a:r>
              <a:rPr lang="en-US" sz="1400" dirty="0"/>
              <a:t>The following table lists the arithmetic </a:t>
            </a:r>
            <a:r>
              <a:rPr lang="en-US" sz="1400" dirty="0" smtClean="0"/>
              <a:t>operators.</a:t>
            </a:r>
            <a:br>
              <a:rPr lang="en-US" sz="1400" dirty="0" smtClean="0"/>
            </a:br>
            <a:r>
              <a:rPr lang="en-US" sz="1400" b="1" dirty="0"/>
              <a:t>Assume integer variable A holds 10 and variable B holds 20, </a:t>
            </a:r>
            <a:r>
              <a:rPr lang="en-US" sz="1400" b="1" dirty="0" smtClean="0"/>
              <a:t>then;</a:t>
            </a:r>
            <a:endParaRPr lang="en-US" sz="1400" b="1"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1040916"/>
              </p:ext>
            </p:extLst>
          </p:nvPr>
        </p:nvGraphicFramePr>
        <p:xfrm>
          <a:off x="782595" y="1666908"/>
          <a:ext cx="10626810" cy="4544421"/>
        </p:xfrm>
        <a:graphic>
          <a:graphicData uri="http://schemas.openxmlformats.org/drawingml/2006/table">
            <a:tbl>
              <a:tblPr firstRow="1" bandRow="1">
                <a:tableStyleId>{5C22544A-7EE6-4342-B048-85BDC9FD1C3A}</a:tableStyleId>
              </a:tblPr>
              <a:tblGrid>
                <a:gridCol w="3542270"/>
                <a:gridCol w="3542270"/>
                <a:gridCol w="3542270"/>
              </a:tblGrid>
              <a:tr h="448007">
                <a:tc>
                  <a:txBody>
                    <a:bodyPr/>
                    <a:lstStyle/>
                    <a:p>
                      <a:pPr algn="ctr"/>
                      <a:r>
                        <a:rPr lang="en-US" dirty="0" smtClean="0"/>
                        <a:t>Operators</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Example</a:t>
                      </a:r>
                      <a:endParaRPr lang="en-US" dirty="0"/>
                    </a:p>
                  </a:txBody>
                  <a:tcPr/>
                </a:tc>
              </a:tr>
              <a:tr h="538579">
                <a:tc>
                  <a:txBody>
                    <a:bodyPr/>
                    <a:lstStyle/>
                    <a:p>
                      <a:pPr algn="ctr"/>
                      <a:r>
                        <a:rPr lang="en-US" dirty="0" smtClean="0"/>
                        <a:t>+ (Addition)</a:t>
                      </a:r>
                      <a:endParaRPr lang="en-US" dirty="0"/>
                    </a:p>
                  </a:txBody>
                  <a:tcPr/>
                </a:tc>
                <a:tc>
                  <a:txBody>
                    <a:bodyPr/>
                    <a:lstStyle/>
                    <a:p>
                      <a:pPr algn="ctr"/>
                      <a:r>
                        <a:rPr lang="en-US" sz="1800" b="0" i="0" kern="1200" dirty="0" smtClean="0">
                          <a:solidFill>
                            <a:schemeClr val="dk1"/>
                          </a:solidFill>
                          <a:effectLst/>
                          <a:latin typeface="+mn-lt"/>
                          <a:ea typeface="+mn-ea"/>
                          <a:cs typeface="+mn-cs"/>
                        </a:rPr>
                        <a:t>Adds values on either side of the operator</a:t>
                      </a:r>
                      <a:endParaRPr lang="en-US" dirty="0"/>
                    </a:p>
                  </a:txBody>
                  <a:tcPr/>
                </a:tc>
                <a:tc>
                  <a:txBody>
                    <a:bodyPr/>
                    <a:lstStyle/>
                    <a:p>
                      <a:pPr algn="ctr"/>
                      <a:r>
                        <a:rPr lang="en-US" sz="1800" b="0" i="0" kern="1200" dirty="0" smtClean="0">
                          <a:solidFill>
                            <a:schemeClr val="dk1"/>
                          </a:solidFill>
                          <a:effectLst/>
                          <a:latin typeface="+mn-lt"/>
                          <a:ea typeface="+mn-ea"/>
                          <a:cs typeface="+mn-cs"/>
                        </a:rPr>
                        <a:t>A + B will give 30</a:t>
                      </a:r>
                      <a:endParaRPr lang="en-US" dirty="0"/>
                    </a:p>
                  </a:txBody>
                  <a:tcPr/>
                </a:tc>
              </a:tr>
              <a:tr h="448007">
                <a:tc>
                  <a:txBody>
                    <a:bodyPr/>
                    <a:lstStyle/>
                    <a:p>
                      <a:pPr algn="ctr"/>
                      <a:r>
                        <a:rPr lang="en-US" dirty="0" smtClean="0"/>
                        <a:t>- (</a:t>
                      </a:r>
                      <a:r>
                        <a:rPr lang="en-US" sz="1800" b="0" i="0" kern="1200" dirty="0" smtClean="0">
                          <a:solidFill>
                            <a:schemeClr val="dk1"/>
                          </a:solidFill>
                          <a:effectLst/>
                          <a:latin typeface="+mn-lt"/>
                          <a:ea typeface="+mn-ea"/>
                          <a:cs typeface="+mn-cs"/>
                        </a:rPr>
                        <a:t>Subtraction)</a:t>
                      </a:r>
                      <a:endParaRPr lang="en-US" dirty="0"/>
                    </a:p>
                  </a:txBody>
                  <a:tcPr/>
                </a:tc>
                <a:tc>
                  <a:txBody>
                    <a:bodyPr/>
                    <a:lstStyle/>
                    <a:p>
                      <a:pPr algn="ctr"/>
                      <a:r>
                        <a:rPr lang="en-US" sz="1800" b="0" i="0" kern="1200" dirty="0" smtClean="0">
                          <a:solidFill>
                            <a:schemeClr val="dk1"/>
                          </a:solidFill>
                          <a:effectLst/>
                          <a:latin typeface="+mn-lt"/>
                          <a:ea typeface="+mn-ea"/>
                          <a:cs typeface="+mn-cs"/>
                        </a:rPr>
                        <a:t>Subtracts right-hand operand from left-hand operand</a:t>
                      </a:r>
                      <a:endParaRPr lang="en-US" dirty="0"/>
                    </a:p>
                  </a:txBody>
                  <a:tcPr/>
                </a:tc>
                <a:tc>
                  <a:txBody>
                    <a:bodyPr/>
                    <a:lstStyle/>
                    <a:p>
                      <a:pPr algn="ctr"/>
                      <a:r>
                        <a:rPr lang="en-US" sz="1800" b="0" i="0" kern="1200" dirty="0" smtClean="0">
                          <a:solidFill>
                            <a:schemeClr val="dk1"/>
                          </a:solidFill>
                          <a:effectLst/>
                          <a:latin typeface="+mn-lt"/>
                          <a:ea typeface="+mn-ea"/>
                          <a:cs typeface="+mn-cs"/>
                        </a:rPr>
                        <a:t>A + B will give 30</a:t>
                      </a:r>
                      <a:endParaRPr lang="en-US" dirty="0"/>
                    </a:p>
                  </a:txBody>
                  <a:tcPr/>
                </a:tc>
              </a:tr>
              <a:tr h="448007">
                <a:tc>
                  <a:txBody>
                    <a:bodyPr/>
                    <a:lstStyle/>
                    <a:p>
                      <a:pPr algn="ctr"/>
                      <a:r>
                        <a:rPr lang="en-US" dirty="0" smtClean="0"/>
                        <a:t>* (</a:t>
                      </a:r>
                      <a:r>
                        <a:rPr lang="en-US" sz="1800" b="0" i="0" kern="1200" dirty="0" smtClean="0">
                          <a:solidFill>
                            <a:schemeClr val="dk1"/>
                          </a:solidFill>
                          <a:effectLst/>
                          <a:latin typeface="+mn-lt"/>
                          <a:ea typeface="+mn-ea"/>
                          <a:cs typeface="+mn-cs"/>
                        </a:rPr>
                        <a:t>Multiplication)</a:t>
                      </a:r>
                      <a:endParaRPr lang="en-US" dirty="0"/>
                    </a:p>
                  </a:txBody>
                  <a:tcPr/>
                </a:tc>
                <a:tc>
                  <a:txBody>
                    <a:bodyPr/>
                    <a:lstStyle/>
                    <a:p>
                      <a:pPr algn="ctr"/>
                      <a:r>
                        <a:rPr lang="en-US" sz="1800" b="0" i="0" kern="1200" dirty="0" smtClean="0">
                          <a:solidFill>
                            <a:schemeClr val="dk1"/>
                          </a:solidFill>
                          <a:effectLst/>
                          <a:latin typeface="+mn-lt"/>
                          <a:ea typeface="+mn-ea"/>
                          <a:cs typeface="+mn-cs"/>
                        </a:rPr>
                        <a:t>Multiplies values on either side of the operator</a:t>
                      </a:r>
                      <a:endParaRPr lang="en-US" dirty="0"/>
                    </a:p>
                  </a:txBody>
                  <a:tcPr/>
                </a:tc>
                <a:tc>
                  <a:txBody>
                    <a:bodyPr/>
                    <a:lstStyle/>
                    <a:p>
                      <a:pPr algn="ctr"/>
                      <a:r>
                        <a:rPr lang="en-US" sz="1800" b="0" i="0" kern="1200" dirty="0" smtClean="0">
                          <a:solidFill>
                            <a:schemeClr val="dk1"/>
                          </a:solidFill>
                          <a:effectLst/>
                          <a:latin typeface="+mn-lt"/>
                          <a:ea typeface="+mn-ea"/>
                          <a:cs typeface="+mn-cs"/>
                        </a:rPr>
                        <a:t>A * B will give 200</a:t>
                      </a:r>
                      <a:endParaRPr lang="en-US" dirty="0"/>
                    </a:p>
                  </a:txBody>
                  <a:tcPr/>
                </a:tc>
              </a:tr>
              <a:tr h="448007">
                <a:tc>
                  <a:txBody>
                    <a:bodyPr/>
                    <a:lstStyle/>
                    <a:p>
                      <a:pPr algn="ctr"/>
                      <a:r>
                        <a:rPr lang="en-US" dirty="0" smtClean="0"/>
                        <a:t>/ (</a:t>
                      </a:r>
                      <a:r>
                        <a:rPr lang="en-US" sz="1800" b="0" i="0" kern="1200" dirty="0" smtClean="0">
                          <a:solidFill>
                            <a:schemeClr val="dk1"/>
                          </a:solidFill>
                          <a:effectLst/>
                          <a:latin typeface="+mn-lt"/>
                          <a:ea typeface="+mn-ea"/>
                          <a:cs typeface="+mn-cs"/>
                        </a:rPr>
                        <a:t>Division)</a:t>
                      </a:r>
                      <a:endParaRPr lang="en-US" dirty="0"/>
                    </a:p>
                  </a:txBody>
                  <a:tcPr/>
                </a:tc>
                <a:tc>
                  <a:txBody>
                    <a:bodyPr/>
                    <a:lstStyle/>
                    <a:p>
                      <a:pPr algn="ctr"/>
                      <a:r>
                        <a:rPr lang="en-US" sz="1800" b="0" i="0" kern="1200" dirty="0" smtClean="0">
                          <a:solidFill>
                            <a:schemeClr val="dk1"/>
                          </a:solidFill>
                          <a:effectLst/>
                          <a:latin typeface="+mn-lt"/>
                          <a:ea typeface="+mn-ea"/>
                          <a:cs typeface="+mn-cs"/>
                        </a:rPr>
                        <a:t>Divides left-hand operand by right-hand operand.</a:t>
                      </a:r>
                      <a:endParaRPr lang="en-US" dirty="0"/>
                    </a:p>
                  </a:txBody>
                  <a:tcPr/>
                </a:tc>
                <a:tc>
                  <a:txBody>
                    <a:bodyPr/>
                    <a:lstStyle/>
                    <a:p>
                      <a:pPr algn="ctr"/>
                      <a:r>
                        <a:rPr lang="en-US" sz="1800" b="0" i="0" kern="1200" dirty="0" smtClean="0">
                          <a:solidFill>
                            <a:schemeClr val="dk1"/>
                          </a:solidFill>
                          <a:effectLst/>
                          <a:latin typeface="+mn-lt"/>
                          <a:ea typeface="+mn-ea"/>
                          <a:cs typeface="+mn-cs"/>
                        </a:rPr>
                        <a:t>B / A will give 2</a:t>
                      </a:r>
                      <a:endParaRPr lang="en-US" dirty="0"/>
                    </a:p>
                  </a:txBody>
                  <a:tcPr/>
                </a:tc>
              </a:tr>
              <a:tr h="448007">
                <a:tc>
                  <a:txBody>
                    <a:bodyPr/>
                    <a:lstStyle/>
                    <a:p>
                      <a:pPr algn="ctr"/>
                      <a:r>
                        <a:rPr lang="en-US" dirty="0" smtClean="0"/>
                        <a:t>% (</a:t>
                      </a:r>
                      <a:r>
                        <a:rPr lang="en-US" sz="1800" b="0" i="0" kern="1200" dirty="0" smtClean="0">
                          <a:solidFill>
                            <a:schemeClr val="dk1"/>
                          </a:solidFill>
                          <a:effectLst/>
                          <a:latin typeface="+mn-lt"/>
                          <a:ea typeface="+mn-ea"/>
                          <a:cs typeface="+mn-cs"/>
                        </a:rPr>
                        <a:t>Modulus)</a:t>
                      </a:r>
                      <a:endParaRPr lang="en-US" dirty="0"/>
                    </a:p>
                  </a:txBody>
                  <a:tcPr/>
                </a:tc>
                <a:tc>
                  <a:txBody>
                    <a:bodyPr/>
                    <a:lstStyle/>
                    <a:p>
                      <a:pPr algn="ctr"/>
                      <a:r>
                        <a:rPr lang="en-US" sz="1800" b="0" i="0" kern="1200" dirty="0" smtClean="0">
                          <a:solidFill>
                            <a:schemeClr val="dk1"/>
                          </a:solidFill>
                          <a:effectLst/>
                          <a:latin typeface="+mn-lt"/>
                          <a:ea typeface="+mn-ea"/>
                          <a:cs typeface="+mn-cs"/>
                        </a:rPr>
                        <a:t>Divides left-hand operand by right-hand operand and returns remainder.</a:t>
                      </a:r>
                      <a:endParaRPr lang="en-US" dirty="0"/>
                    </a:p>
                  </a:txBody>
                  <a:tcPr/>
                </a:tc>
                <a:tc>
                  <a:txBody>
                    <a:bodyPr/>
                    <a:lstStyle/>
                    <a:p>
                      <a:pPr algn="ctr"/>
                      <a:r>
                        <a:rPr lang="en-US" sz="1800" b="0" i="0" kern="1200" dirty="0" smtClean="0">
                          <a:solidFill>
                            <a:schemeClr val="dk1"/>
                          </a:solidFill>
                          <a:effectLst/>
                          <a:latin typeface="+mn-lt"/>
                          <a:ea typeface="+mn-ea"/>
                          <a:cs typeface="+mn-cs"/>
                        </a:rPr>
                        <a:t>B / A will give 2</a:t>
                      </a:r>
                      <a:endParaRPr lang="en-US" dirty="0"/>
                    </a:p>
                  </a:txBody>
                  <a:tcPr/>
                </a:tc>
              </a:tr>
              <a:tr h="448007">
                <a:tc>
                  <a:txBody>
                    <a:bodyPr/>
                    <a:lstStyle/>
                    <a:p>
                      <a:pPr algn="ctr"/>
                      <a:r>
                        <a:rPr lang="en-US" dirty="0" smtClean="0"/>
                        <a:t>++</a:t>
                      </a:r>
                      <a:r>
                        <a:rPr lang="en-US" baseline="0" dirty="0" smtClean="0"/>
                        <a:t> (Increment)</a:t>
                      </a:r>
                      <a:endParaRPr lang="en-US" dirty="0"/>
                    </a:p>
                  </a:txBody>
                  <a:tcPr/>
                </a:tc>
                <a:tc>
                  <a:txBody>
                    <a:bodyPr/>
                    <a:lstStyle/>
                    <a:p>
                      <a:pPr algn="ctr"/>
                      <a:r>
                        <a:rPr lang="en-US" sz="1800" b="0" i="0" kern="1200" dirty="0" smtClean="0">
                          <a:solidFill>
                            <a:schemeClr val="dk1"/>
                          </a:solidFill>
                          <a:effectLst/>
                          <a:latin typeface="+mn-lt"/>
                          <a:ea typeface="+mn-ea"/>
                          <a:cs typeface="+mn-cs"/>
                        </a:rPr>
                        <a:t>Increases the value of operand by 1.</a:t>
                      </a:r>
                      <a:endParaRPr lang="en-US" dirty="0"/>
                    </a:p>
                  </a:txBody>
                  <a:tcPr/>
                </a:tc>
                <a:tc>
                  <a:txBody>
                    <a:bodyPr/>
                    <a:lstStyle/>
                    <a:p>
                      <a:pPr algn="ctr"/>
                      <a:r>
                        <a:rPr lang="en-US" sz="1800" b="0" i="0" kern="1200" dirty="0" smtClean="0">
                          <a:solidFill>
                            <a:schemeClr val="dk1"/>
                          </a:solidFill>
                          <a:effectLst/>
                          <a:latin typeface="+mn-lt"/>
                          <a:ea typeface="+mn-ea"/>
                          <a:cs typeface="+mn-cs"/>
                        </a:rPr>
                        <a:t>B++ gives 21</a:t>
                      </a:r>
                      <a:endParaRPr lang="en-US" dirty="0"/>
                    </a:p>
                  </a:txBody>
                  <a:tcPr/>
                </a:tc>
              </a:tr>
              <a:tr h="448007">
                <a:tc>
                  <a:txBody>
                    <a:bodyPr/>
                    <a:lstStyle/>
                    <a:p>
                      <a:pPr algn="ctr"/>
                      <a:r>
                        <a:rPr lang="en-US" dirty="0" smtClean="0"/>
                        <a:t>-- (Decrement)</a:t>
                      </a:r>
                      <a:endParaRPr lang="en-US" dirty="0"/>
                    </a:p>
                  </a:txBody>
                  <a:tcPr/>
                </a:tc>
                <a:tc>
                  <a:txBody>
                    <a:bodyPr/>
                    <a:lstStyle/>
                    <a:p>
                      <a:pPr algn="ctr"/>
                      <a:r>
                        <a:rPr lang="en-US" sz="1800" b="0" i="0" kern="1200" dirty="0" smtClean="0">
                          <a:solidFill>
                            <a:schemeClr val="dk1"/>
                          </a:solidFill>
                          <a:effectLst/>
                          <a:latin typeface="+mn-lt"/>
                          <a:ea typeface="+mn-ea"/>
                          <a:cs typeface="+mn-cs"/>
                        </a:rPr>
                        <a:t>Decreases the value of operand by 1.</a:t>
                      </a:r>
                      <a:endParaRPr lang="en-US" dirty="0"/>
                    </a:p>
                  </a:txBody>
                  <a:tcPr/>
                </a:tc>
                <a:tc>
                  <a:txBody>
                    <a:bodyPr/>
                    <a:lstStyle/>
                    <a:p>
                      <a:pPr algn="ctr"/>
                      <a:r>
                        <a:rPr lang="en-US" sz="1800" b="0" i="0" kern="1200" dirty="0" smtClean="0">
                          <a:solidFill>
                            <a:schemeClr val="dk1"/>
                          </a:solidFill>
                          <a:effectLst/>
                          <a:latin typeface="+mn-lt"/>
                          <a:ea typeface="+mn-ea"/>
                          <a:cs typeface="+mn-cs"/>
                        </a:rPr>
                        <a:t>B-- gives 19</a:t>
                      </a:r>
                      <a:endParaRPr lang="en-US" dirty="0"/>
                    </a:p>
                  </a:txBody>
                  <a:tcPr/>
                </a:tc>
              </a:tr>
            </a:tbl>
          </a:graphicData>
        </a:graphic>
      </p:graphicFrame>
    </p:spTree>
    <p:extLst>
      <p:ext uri="{BB962C8B-B14F-4D97-AF65-F5344CB8AC3E}">
        <p14:creationId xmlns:p14="http://schemas.microsoft.com/office/powerpoint/2010/main" val="755597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ASSIGNMENT OPERATORS</a:t>
            </a:r>
            <a:r>
              <a:rPr lang="en-US" sz="2400" dirty="0" smtClean="0">
                <a:solidFill>
                  <a:schemeClr val="accent3"/>
                </a:solidFill>
              </a:rPr>
              <a:t>:-</a:t>
            </a:r>
            <a:r>
              <a:rPr lang="en-US" sz="1400" dirty="0"/>
              <a:t> Assignment operators are used to assign values to variables</a:t>
            </a:r>
            <a:r>
              <a:rPr lang="en-US" sz="1400" dirty="0" smtClean="0"/>
              <a:t>. </a:t>
            </a: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4714311"/>
              </p:ext>
            </p:extLst>
          </p:nvPr>
        </p:nvGraphicFramePr>
        <p:xfrm>
          <a:off x="782590" y="1087396"/>
          <a:ext cx="10626816" cy="5122839"/>
        </p:xfrm>
        <a:graphic>
          <a:graphicData uri="http://schemas.openxmlformats.org/drawingml/2006/table">
            <a:tbl>
              <a:tblPr firstRow="1" bandRow="1">
                <a:tableStyleId>{5C22544A-7EE6-4342-B048-85BDC9FD1C3A}</a:tableStyleId>
              </a:tblPr>
              <a:tblGrid>
                <a:gridCol w="2051226"/>
                <a:gridCol w="6071287"/>
                <a:gridCol w="2504303"/>
              </a:tblGrid>
              <a:tr h="343158">
                <a:tc>
                  <a:txBody>
                    <a:bodyPr/>
                    <a:lstStyle/>
                    <a:p>
                      <a:pPr algn="ctr"/>
                      <a:r>
                        <a:rPr lang="en-US" dirty="0" smtClean="0"/>
                        <a:t>Operators</a:t>
                      </a:r>
                      <a:endParaRPr lang="en-US" dirty="0"/>
                    </a:p>
                  </a:txBody>
                  <a:tcPr/>
                </a:tc>
                <a:tc>
                  <a:txBody>
                    <a:bodyPr/>
                    <a:lstStyle/>
                    <a:p>
                      <a:pPr algn="ctr"/>
                      <a:r>
                        <a:rPr lang="en-US" dirty="0" smtClean="0"/>
                        <a:t>Description</a:t>
                      </a:r>
                      <a:endParaRPr lang="en-US" dirty="0"/>
                    </a:p>
                  </a:txBody>
                  <a:tcPr/>
                </a:tc>
                <a:tc>
                  <a:txBody>
                    <a:bodyPr/>
                    <a:lstStyle/>
                    <a:p>
                      <a:pPr algn="ctr"/>
                      <a:r>
                        <a:rPr lang="en-US" sz="1800" b="1" i="0" kern="1200" dirty="0" smtClean="0">
                          <a:solidFill>
                            <a:schemeClr val="lt1"/>
                          </a:solidFill>
                          <a:effectLst/>
                          <a:latin typeface="+mn-lt"/>
                          <a:ea typeface="+mn-ea"/>
                          <a:cs typeface="+mn-cs"/>
                        </a:rPr>
                        <a:t>Example</a:t>
                      </a:r>
                      <a:endParaRPr lang="en-US" dirty="0"/>
                    </a:p>
                  </a:txBody>
                  <a:tcPr/>
                </a:tc>
              </a:tr>
              <a:tr h="486141">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Simple assignment operator. Assigns values from right side operands to left side operand</a:t>
                      </a:r>
                      <a:endParaRPr lang="en-US" sz="1400" dirty="0"/>
                    </a:p>
                  </a:txBody>
                  <a:tcPr/>
                </a:tc>
                <a:tc>
                  <a:txBody>
                    <a:bodyPr/>
                    <a:lstStyle/>
                    <a:p>
                      <a:pPr algn="ctr"/>
                      <a:r>
                        <a:rPr lang="en-US" sz="1400" b="0" i="0" kern="1200" dirty="0" smtClean="0">
                          <a:solidFill>
                            <a:schemeClr val="dk1"/>
                          </a:solidFill>
                          <a:effectLst/>
                          <a:latin typeface="+mn-lt"/>
                          <a:ea typeface="+mn-ea"/>
                          <a:cs typeface="+mn-cs"/>
                        </a:rPr>
                        <a:t>C = A + B will assign value of A + B into C</a:t>
                      </a:r>
                      <a:endParaRPr lang="en-US" sz="1400" dirty="0"/>
                    </a:p>
                  </a:txBody>
                  <a:tcPr/>
                </a:tc>
              </a:tr>
              <a:tr h="486141">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Add AND assignment operator. It adds right operand to the left operand and assign the result to left operand</a:t>
                      </a:r>
                      <a:endParaRPr lang="en-US" sz="1400" dirty="0"/>
                    </a:p>
                  </a:txBody>
                  <a:tcPr/>
                </a:tc>
                <a:tc>
                  <a:txBody>
                    <a:bodyPr/>
                    <a:lstStyle/>
                    <a:p>
                      <a:pPr algn="ctr"/>
                      <a:r>
                        <a:rPr lang="en-US" sz="1400" b="0" i="0" kern="1200" dirty="0" smtClean="0">
                          <a:solidFill>
                            <a:schemeClr val="dk1"/>
                          </a:solidFill>
                          <a:effectLst/>
                          <a:latin typeface="+mn-lt"/>
                          <a:ea typeface="+mn-ea"/>
                          <a:cs typeface="+mn-cs"/>
                        </a:rPr>
                        <a:t>C += A is equivalent to C = C + A</a:t>
                      </a:r>
                      <a:endParaRPr lang="en-US" sz="1400" dirty="0"/>
                    </a:p>
                  </a:txBody>
                  <a:tcPr/>
                </a:tc>
              </a:tr>
              <a:tr h="543334">
                <a:tc>
                  <a:txBody>
                    <a:bodyPr/>
                    <a:lstStyle/>
                    <a:p>
                      <a:pPr algn="ctr"/>
                      <a:r>
                        <a:rPr lang="en-US" sz="1400" dirty="0" smtClean="0"/>
                        <a:t>-=</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Subtract AND assignment operator. It subtracts right operand from the left operand and assign the result to left operand</a:t>
                      </a:r>
                      <a:endParaRPr lang="en-US" sz="1400" dirty="0">
                        <a:effectLst/>
                      </a:endParaRPr>
                    </a:p>
                  </a:txBody>
                  <a:tcPr marL="76200" marR="76200" marT="76200" marB="76200"/>
                </a:tc>
                <a:tc>
                  <a:txBody>
                    <a:bodyPr/>
                    <a:lstStyle/>
                    <a:p>
                      <a:pPr algn="ctr" fontAlgn="t"/>
                      <a:r>
                        <a:rPr lang="en-US" sz="1400" b="0" i="0" kern="1200" dirty="0" smtClean="0">
                          <a:solidFill>
                            <a:schemeClr val="dk1"/>
                          </a:solidFill>
                          <a:effectLst/>
                          <a:latin typeface="+mn-lt"/>
                          <a:ea typeface="+mn-ea"/>
                          <a:cs typeface="+mn-cs"/>
                        </a:rPr>
                        <a:t>C -= A is equivalent to C = C – A</a:t>
                      </a:r>
                      <a:endParaRPr lang="en-US" sz="1400" dirty="0">
                        <a:effectLst/>
                      </a:endParaRPr>
                    </a:p>
                  </a:txBody>
                  <a:tcPr marL="76200" marR="76200" marT="76200" marB="76200"/>
                </a:tc>
              </a:tr>
              <a:tr h="543334">
                <a:tc>
                  <a:txBody>
                    <a:bodyPr/>
                    <a:lstStyle/>
                    <a:p>
                      <a:pPr algn="ctr"/>
                      <a:r>
                        <a:rPr lang="en-US" sz="1400" dirty="0" smtClean="0"/>
                        <a:t>*=</a:t>
                      </a:r>
                      <a:endParaRPr lang="en-US" sz="1400" dirty="0"/>
                    </a:p>
                  </a:txBody>
                  <a:tcPr/>
                </a:tc>
                <a:tc>
                  <a:txBody>
                    <a:bodyPr/>
                    <a:lstStyle/>
                    <a:p>
                      <a:pPr algn="ctr" fontAlgn="t"/>
                      <a:r>
                        <a:rPr lang="en-US" sz="1400" b="0" i="0" kern="1200" dirty="0" smtClean="0">
                          <a:solidFill>
                            <a:schemeClr val="dk1"/>
                          </a:solidFill>
                          <a:effectLst/>
                          <a:latin typeface="+mn-lt"/>
                          <a:ea typeface="+mn-ea"/>
                          <a:cs typeface="+mn-cs"/>
                        </a:rPr>
                        <a:t>Multiply AND assignment operator. It multiplies right operand with the left operand and assign the result to left operand</a:t>
                      </a:r>
                      <a:endParaRPr lang="en-US" sz="1400" dirty="0">
                        <a:effectLst/>
                      </a:endParaRPr>
                    </a:p>
                  </a:txBody>
                  <a:tcPr marL="76200" marR="76200" marT="76200" marB="76200"/>
                </a:tc>
                <a:tc>
                  <a:txBody>
                    <a:bodyPr/>
                    <a:lstStyle/>
                    <a:p>
                      <a:pPr algn="ctr" fontAlgn="t"/>
                      <a:r>
                        <a:rPr lang="en-US" sz="1400" b="0" i="0" kern="1200" dirty="0" smtClean="0">
                          <a:solidFill>
                            <a:schemeClr val="dk1"/>
                          </a:solidFill>
                          <a:effectLst/>
                          <a:latin typeface="+mn-lt"/>
                          <a:ea typeface="+mn-ea"/>
                          <a:cs typeface="+mn-cs"/>
                        </a:rPr>
                        <a:t>C *= A is equivalent to C = C * A</a:t>
                      </a:r>
                      <a:endParaRPr lang="en-US" sz="1400" dirty="0">
                        <a:effectLst/>
                      </a:endParaRPr>
                    </a:p>
                  </a:txBody>
                  <a:tcPr marL="76200" marR="76200" marT="76200" marB="76200"/>
                </a:tc>
              </a:tr>
              <a:tr h="486141">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Divide AND assignment operator. It divides left operand with the right operand and assign the result to left operand</a:t>
                      </a:r>
                      <a:endParaRPr lang="en-US" sz="1400" dirty="0"/>
                    </a:p>
                  </a:txBody>
                  <a:tcPr/>
                </a:tc>
                <a:tc>
                  <a:txBody>
                    <a:bodyPr/>
                    <a:lstStyle/>
                    <a:p>
                      <a:pPr algn="ctr"/>
                      <a:r>
                        <a:rPr lang="en-US" sz="1400" b="0" i="0" kern="1200" dirty="0" smtClean="0">
                          <a:solidFill>
                            <a:schemeClr val="dk1"/>
                          </a:solidFill>
                          <a:effectLst/>
                          <a:latin typeface="+mn-lt"/>
                          <a:ea typeface="+mn-ea"/>
                          <a:cs typeface="+mn-cs"/>
                        </a:rPr>
                        <a:t>C /= A is equivalent to C = C / A</a:t>
                      </a:r>
                      <a:endParaRPr lang="en-US" sz="1400" dirty="0"/>
                    </a:p>
                  </a:txBody>
                  <a:tcPr/>
                </a:tc>
              </a:tr>
              <a:tr h="486141">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Modulus AND assignment operator. It takes modulus using two operands and assign the result to left operand</a:t>
                      </a:r>
                      <a:endParaRPr lang="en-US" sz="1400" dirty="0"/>
                    </a:p>
                  </a:txBody>
                  <a:tcPr/>
                </a:tc>
                <a:tc>
                  <a:txBody>
                    <a:bodyPr/>
                    <a:lstStyle/>
                    <a:p>
                      <a:pPr algn="ctr"/>
                      <a:r>
                        <a:rPr lang="en-US" sz="1400" b="0" i="0" kern="1200" dirty="0" smtClean="0">
                          <a:solidFill>
                            <a:schemeClr val="dk1"/>
                          </a:solidFill>
                          <a:effectLst/>
                          <a:latin typeface="+mn-lt"/>
                          <a:ea typeface="+mn-ea"/>
                          <a:cs typeface="+mn-cs"/>
                        </a:rPr>
                        <a:t>C %= A is equivalent to C = C % A</a:t>
                      </a:r>
                      <a:endParaRPr lang="en-US" sz="1400" dirty="0"/>
                    </a:p>
                  </a:txBody>
                  <a:tcPr/>
                </a:tc>
              </a:tr>
              <a:tr h="285965">
                <a:tc>
                  <a:txBody>
                    <a:bodyPr/>
                    <a:lstStyle/>
                    <a:p>
                      <a:pPr algn="ctr"/>
                      <a:r>
                        <a:rPr lang="en-US" sz="1400" dirty="0" smtClean="0"/>
                        <a:t>&lt;&lt;=</a:t>
                      </a:r>
                      <a:endParaRPr lang="en-US" sz="1400" dirty="0"/>
                    </a:p>
                  </a:txBody>
                  <a:tcPr/>
                </a:tc>
                <a:tc>
                  <a:txBody>
                    <a:bodyPr/>
                    <a:lstStyle/>
                    <a:p>
                      <a:pPr algn="ctr"/>
                      <a:r>
                        <a:rPr lang="en-US" sz="1400" b="0" i="0" kern="1200" dirty="0" smtClean="0">
                          <a:solidFill>
                            <a:schemeClr val="dk1"/>
                          </a:solidFill>
                          <a:effectLst/>
                          <a:latin typeface="+mn-lt"/>
                          <a:ea typeface="+mn-ea"/>
                          <a:cs typeface="+mn-cs"/>
                        </a:rPr>
                        <a:t>Left shift AND assignment operator</a:t>
                      </a:r>
                      <a:endParaRPr lang="en-US" sz="1400" dirty="0"/>
                    </a:p>
                  </a:txBody>
                  <a:tcPr/>
                </a:tc>
                <a:tc>
                  <a:txBody>
                    <a:bodyPr/>
                    <a:lstStyle/>
                    <a:p>
                      <a:pPr algn="ctr"/>
                      <a:r>
                        <a:rPr lang="en-US" sz="1400" b="0" i="0" kern="1200" dirty="0" smtClean="0">
                          <a:solidFill>
                            <a:schemeClr val="dk1"/>
                          </a:solidFill>
                          <a:effectLst/>
                          <a:latin typeface="+mn-lt"/>
                          <a:ea typeface="+mn-ea"/>
                          <a:cs typeface="+mn-cs"/>
                        </a:rPr>
                        <a:t>C &lt;&lt;= 2 is same as C = C &lt;&lt; 2</a:t>
                      </a:r>
                      <a:endParaRPr lang="en-US" sz="1400" dirty="0"/>
                    </a:p>
                  </a:txBody>
                  <a:tcPr/>
                </a:tc>
              </a:tr>
              <a:tr h="289589">
                <a:tc>
                  <a:txBody>
                    <a:bodyPr/>
                    <a:lstStyle/>
                    <a:p>
                      <a:pPr algn="ctr"/>
                      <a:r>
                        <a:rPr lang="en-US" sz="1400" dirty="0" smtClean="0"/>
                        <a:t>&gt;&gt;=</a:t>
                      </a:r>
                      <a:endParaRPr lang="en-US" sz="1400" dirty="0"/>
                    </a:p>
                  </a:txBody>
                  <a:tcPr/>
                </a:tc>
                <a:tc>
                  <a:txBody>
                    <a:bodyPr/>
                    <a:lstStyle/>
                    <a:p>
                      <a:pPr algn="ctr"/>
                      <a:r>
                        <a:rPr lang="en-US" sz="1400" b="0" i="0" kern="1200" dirty="0" smtClean="0">
                          <a:solidFill>
                            <a:schemeClr val="dk1"/>
                          </a:solidFill>
                          <a:effectLst/>
                          <a:latin typeface="+mn-lt"/>
                          <a:ea typeface="+mn-ea"/>
                          <a:cs typeface="+mn-cs"/>
                        </a:rPr>
                        <a:t>Right shift AND assignment operator</a:t>
                      </a:r>
                      <a:endParaRPr lang="en-US" sz="1400" dirty="0"/>
                    </a:p>
                  </a:txBody>
                  <a:tcPr/>
                </a:tc>
                <a:tc>
                  <a:txBody>
                    <a:bodyPr/>
                    <a:lstStyle/>
                    <a:p>
                      <a:pPr algn="ctr"/>
                      <a:r>
                        <a:rPr lang="en-US" sz="1400" b="0" i="0" kern="1200" dirty="0" smtClean="0">
                          <a:solidFill>
                            <a:schemeClr val="dk1"/>
                          </a:solidFill>
                          <a:effectLst/>
                          <a:latin typeface="+mn-lt"/>
                          <a:ea typeface="+mn-ea"/>
                          <a:cs typeface="+mn-cs"/>
                        </a:rPr>
                        <a:t>C &gt;&gt;= 2 is same as C = C &gt;&gt; 2</a:t>
                      </a:r>
                      <a:endParaRPr lang="en-US" sz="1400" dirty="0"/>
                    </a:p>
                  </a:txBody>
                  <a:tcPr/>
                </a:tc>
              </a:tr>
              <a:tr h="306999">
                <a:tc>
                  <a:txBody>
                    <a:bodyPr/>
                    <a:lstStyle/>
                    <a:p>
                      <a:pPr algn="ctr"/>
                      <a:r>
                        <a:rPr lang="en-US" sz="1400" dirty="0" smtClean="0"/>
                        <a:t>&amp;=</a:t>
                      </a:r>
                      <a:endParaRPr lang="en-US" sz="1400" dirty="0"/>
                    </a:p>
                  </a:txBody>
                  <a:tcPr/>
                </a:tc>
                <a:tc>
                  <a:txBody>
                    <a:bodyPr/>
                    <a:lstStyle/>
                    <a:p>
                      <a:pPr algn="ctr"/>
                      <a:r>
                        <a:rPr lang="en-US" sz="1400" b="0" i="0" kern="1200" dirty="0" smtClean="0">
                          <a:solidFill>
                            <a:schemeClr val="dk1"/>
                          </a:solidFill>
                          <a:effectLst/>
                          <a:latin typeface="+mn-lt"/>
                          <a:ea typeface="+mn-ea"/>
                          <a:cs typeface="+mn-cs"/>
                        </a:rPr>
                        <a:t>Bitwise AND assignment operator</a:t>
                      </a:r>
                      <a:endParaRPr lang="en-US" sz="1400" dirty="0"/>
                    </a:p>
                  </a:txBody>
                  <a:tcPr/>
                </a:tc>
                <a:tc>
                  <a:txBody>
                    <a:bodyPr/>
                    <a:lstStyle/>
                    <a:p>
                      <a:pPr algn="ctr"/>
                      <a:r>
                        <a:rPr lang="en-US" sz="1400" b="0" i="0" kern="1200" dirty="0" smtClean="0">
                          <a:solidFill>
                            <a:schemeClr val="dk1"/>
                          </a:solidFill>
                          <a:effectLst/>
                          <a:latin typeface="+mn-lt"/>
                          <a:ea typeface="+mn-ea"/>
                          <a:cs typeface="+mn-cs"/>
                        </a:rPr>
                        <a:t>C &amp;= 2 is same as C = C &amp; 2</a:t>
                      </a:r>
                      <a:endParaRPr lang="en-US" sz="1400" dirty="0"/>
                    </a:p>
                  </a:txBody>
                  <a:tcPr/>
                </a:tc>
              </a:tr>
              <a:tr h="292701">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bitwise exclusive OR and assignment operator</a:t>
                      </a:r>
                      <a:endParaRPr lang="en-US" sz="1400" dirty="0"/>
                    </a:p>
                  </a:txBody>
                  <a:tcPr/>
                </a:tc>
                <a:tc>
                  <a:txBody>
                    <a:bodyPr/>
                    <a:lstStyle/>
                    <a:p>
                      <a:pPr algn="ctr"/>
                      <a:r>
                        <a:rPr lang="en-US" sz="1400" b="0" i="0" kern="1200" dirty="0" smtClean="0">
                          <a:solidFill>
                            <a:schemeClr val="dk1"/>
                          </a:solidFill>
                          <a:effectLst/>
                          <a:latin typeface="+mn-lt"/>
                          <a:ea typeface="+mn-ea"/>
                          <a:cs typeface="+mn-cs"/>
                        </a:rPr>
                        <a:t>C ^= 2 is same as C = C ^ 2</a:t>
                      </a:r>
                      <a:endParaRPr lang="en-US" sz="1400" dirty="0"/>
                    </a:p>
                  </a:txBody>
                  <a:tcPr/>
                </a:tc>
              </a:tr>
              <a:tr h="285965">
                <a:tc>
                  <a:txBody>
                    <a:bodyPr/>
                    <a:lstStyle/>
                    <a:p>
                      <a:pPr algn="ctr"/>
                      <a:r>
                        <a:rPr lang="en-US" sz="1400" dirty="0" smtClean="0"/>
                        <a:t>|=</a:t>
                      </a:r>
                      <a:endParaRPr lang="en-US" sz="1400" dirty="0"/>
                    </a:p>
                  </a:txBody>
                  <a:tcPr/>
                </a:tc>
                <a:tc>
                  <a:txBody>
                    <a:bodyPr/>
                    <a:lstStyle/>
                    <a:p>
                      <a:pPr algn="ctr"/>
                      <a:r>
                        <a:rPr lang="en-US" sz="1400" b="0" i="0" kern="1200" dirty="0" smtClean="0">
                          <a:solidFill>
                            <a:schemeClr val="dk1"/>
                          </a:solidFill>
                          <a:effectLst/>
                          <a:latin typeface="+mn-lt"/>
                          <a:ea typeface="+mn-ea"/>
                          <a:cs typeface="+mn-cs"/>
                        </a:rPr>
                        <a:t>bitwise inclusive OR and assignment operator</a:t>
                      </a:r>
                      <a:endParaRPr lang="en-US" sz="1400" dirty="0"/>
                    </a:p>
                  </a:txBody>
                  <a:tcPr/>
                </a:tc>
                <a:tc>
                  <a:txBody>
                    <a:bodyPr/>
                    <a:lstStyle/>
                    <a:p>
                      <a:pPr algn="ctr"/>
                      <a:r>
                        <a:rPr lang="en-US" sz="1400" b="0" i="0" kern="1200" dirty="0" smtClean="0">
                          <a:solidFill>
                            <a:schemeClr val="dk1"/>
                          </a:solidFill>
                          <a:effectLst/>
                          <a:latin typeface="+mn-lt"/>
                          <a:ea typeface="+mn-ea"/>
                          <a:cs typeface="+mn-cs"/>
                        </a:rPr>
                        <a:t>C |= 2 is same as C = C | 2</a:t>
                      </a:r>
                      <a:endParaRPr lang="en-US" sz="1400" dirty="0"/>
                    </a:p>
                  </a:txBody>
                  <a:tcPr/>
                </a:tc>
              </a:tr>
            </a:tbl>
          </a:graphicData>
        </a:graphic>
      </p:graphicFrame>
    </p:spTree>
    <p:extLst>
      <p:ext uri="{BB962C8B-B14F-4D97-AF65-F5344CB8AC3E}">
        <p14:creationId xmlns:p14="http://schemas.microsoft.com/office/powerpoint/2010/main" val="4243861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26076"/>
            <a:ext cx="10626811" cy="558525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COMPARISON / RELATIONAL OPERATORS</a:t>
            </a:r>
            <a:r>
              <a:rPr lang="en-US" sz="2400" dirty="0" smtClean="0">
                <a:solidFill>
                  <a:schemeClr val="accent3"/>
                </a:solidFill>
              </a:rPr>
              <a:t>:- </a:t>
            </a:r>
            <a:r>
              <a:rPr lang="en-US" sz="1400" dirty="0"/>
              <a:t>Comparison operators are used to compare two </a:t>
            </a:r>
            <a:r>
              <a:rPr lang="en-US" sz="1400" dirty="0" smtClean="0"/>
              <a:t>values.</a:t>
            </a:r>
            <a:br>
              <a:rPr lang="en-US" sz="1400" dirty="0" smtClean="0"/>
            </a:br>
            <a:r>
              <a:rPr lang="en-US" sz="1400" b="1" dirty="0"/>
              <a:t>Assume variable A holds 10 and variable B holds 20, </a:t>
            </a:r>
            <a:r>
              <a:rPr lang="en-US" sz="1400" b="1" dirty="0" smtClean="0"/>
              <a:t>then;</a:t>
            </a:r>
            <a:r>
              <a:rPr lang="en-US" sz="1400" dirty="0" smtClean="0"/>
              <a:t/>
            </a:r>
            <a:br>
              <a:rPr lang="en-US" sz="1400" dirty="0" smtClean="0"/>
            </a:b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44565616"/>
              </p:ext>
            </p:extLst>
          </p:nvPr>
        </p:nvGraphicFramePr>
        <p:xfrm>
          <a:off x="782593" y="1374202"/>
          <a:ext cx="10626812" cy="4837127"/>
        </p:xfrm>
        <a:graphic>
          <a:graphicData uri="http://schemas.openxmlformats.org/drawingml/2006/table">
            <a:tbl>
              <a:tblPr firstRow="1" bandRow="1">
                <a:tableStyleId>{5C22544A-7EE6-4342-B048-85BDC9FD1C3A}</a:tableStyleId>
              </a:tblPr>
              <a:tblGrid>
                <a:gridCol w="1276866"/>
                <a:gridCol w="2380735"/>
                <a:gridCol w="5428735"/>
                <a:gridCol w="1540476"/>
              </a:tblGrid>
              <a:tr h="448007">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Example</a:t>
                      </a:r>
                      <a:endParaRPr lang="en-US" dirty="0"/>
                    </a:p>
                  </a:txBody>
                  <a:tcPr/>
                </a:tc>
              </a:tr>
              <a:tr h="538579">
                <a:tc>
                  <a:txBody>
                    <a:bodyPr/>
                    <a:lstStyle/>
                    <a:p>
                      <a:pPr algn="ctr"/>
                      <a:r>
                        <a:rPr lang="en-US" dirty="0" smtClean="0"/>
                        <a:t>==</a:t>
                      </a:r>
                      <a:endParaRPr lang="en-US" dirty="0"/>
                    </a:p>
                  </a:txBody>
                  <a:tcPr/>
                </a:tc>
                <a:tc>
                  <a:txBody>
                    <a:bodyPr/>
                    <a:lstStyle/>
                    <a:p>
                      <a:pPr algn="ctr"/>
                      <a:r>
                        <a:rPr lang="en-US" dirty="0" smtClean="0"/>
                        <a:t>Equal to</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values of two operands are equal or not, if yes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 B) is not true</a:t>
                      </a:r>
                      <a:endParaRPr lang="en-US" dirty="0"/>
                    </a:p>
                  </a:txBody>
                  <a:tcPr/>
                </a:tc>
              </a:tr>
              <a:tr h="448007">
                <a:tc>
                  <a:txBody>
                    <a:bodyPr/>
                    <a:lstStyle/>
                    <a:p>
                      <a:pPr algn="ctr"/>
                      <a:r>
                        <a:rPr lang="en-US" dirty="0" smtClean="0"/>
                        <a:t>!=</a:t>
                      </a:r>
                      <a:endParaRPr lang="en-US" dirty="0"/>
                    </a:p>
                  </a:txBody>
                  <a:tcPr/>
                </a:tc>
                <a:tc>
                  <a:txBody>
                    <a:bodyPr/>
                    <a:lstStyle/>
                    <a:p>
                      <a:pPr algn="ctr"/>
                      <a:r>
                        <a:rPr lang="en-US" sz="1800" b="0" i="0" kern="1200" dirty="0" smtClean="0">
                          <a:solidFill>
                            <a:schemeClr val="dk1"/>
                          </a:solidFill>
                          <a:effectLst/>
                          <a:latin typeface="+mn-lt"/>
                          <a:ea typeface="+mn-ea"/>
                          <a:cs typeface="+mn-cs"/>
                        </a:rPr>
                        <a:t>Not equal to </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values of two operands are equal or not, if values are not equal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 B) is true.</a:t>
                      </a:r>
                      <a:endParaRPr lang="en-US" dirty="0"/>
                    </a:p>
                  </a:txBody>
                  <a:tcPr/>
                </a:tc>
              </a:tr>
              <a:tr h="448007">
                <a:tc>
                  <a:txBody>
                    <a:bodyPr/>
                    <a:lstStyle/>
                    <a:p>
                      <a:pPr algn="ctr"/>
                      <a:r>
                        <a:rPr lang="en-US" dirty="0" smtClean="0"/>
                        <a:t> &gt;</a:t>
                      </a:r>
                      <a:endParaRPr lang="en-US" dirty="0"/>
                    </a:p>
                  </a:txBody>
                  <a:tcPr/>
                </a:tc>
                <a:tc>
                  <a:txBody>
                    <a:bodyPr/>
                    <a:lstStyle/>
                    <a:p>
                      <a:pPr algn="ctr"/>
                      <a:r>
                        <a:rPr lang="en-US" sz="1800" b="0" i="0" kern="1200" dirty="0" smtClean="0">
                          <a:solidFill>
                            <a:schemeClr val="dk1"/>
                          </a:solidFill>
                          <a:effectLst/>
                          <a:latin typeface="+mn-lt"/>
                          <a:ea typeface="+mn-ea"/>
                          <a:cs typeface="+mn-cs"/>
                        </a:rPr>
                        <a:t>Greater than</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 of left operand is greater than the value of right operand, if yes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&gt; B) is not true</a:t>
                      </a:r>
                      <a:endParaRPr lang="en-US" dirty="0"/>
                    </a:p>
                  </a:txBody>
                  <a:tcPr/>
                </a:tc>
              </a:tr>
              <a:tr h="448007">
                <a:tc>
                  <a:txBody>
                    <a:bodyPr/>
                    <a:lstStyle/>
                    <a:p>
                      <a:pPr algn="ctr"/>
                      <a:r>
                        <a:rPr lang="en-US" dirty="0" smtClean="0"/>
                        <a:t>&lt;</a:t>
                      </a:r>
                      <a:endParaRPr lang="en-US" dirty="0"/>
                    </a:p>
                  </a:txBody>
                  <a:tcPr/>
                </a:tc>
                <a:tc>
                  <a:txBody>
                    <a:bodyPr/>
                    <a:lstStyle/>
                    <a:p>
                      <a:pPr algn="ctr"/>
                      <a:r>
                        <a:rPr lang="en-US" sz="1800" b="0" i="0" kern="1200" dirty="0" smtClean="0">
                          <a:solidFill>
                            <a:schemeClr val="dk1"/>
                          </a:solidFill>
                          <a:effectLst/>
                          <a:latin typeface="+mn-lt"/>
                          <a:ea typeface="+mn-ea"/>
                          <a:cs typeface="+mn-cs"/>
                        </a:rPr>
                        <a:t>Less than</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 of left operand is greater than the value of right operand, if yes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&lt; B) is true.</a:t>
                      </a:r>
                      <a:endParaRPr lang="en-US" dirty="0"/>
                    </a:p>
                  </a:txBody>
                  <a:tcPr/>
                </a:tc>
              </a:tr>
              <a:tr h="448007">
                <a:tc>
                  <a:txBody>
                    <a:bodyPr/>
                    <a:lstStyle/>
                    <a:p>
                      <a:pPr algn="ctr"/>
                      <a:r>
                        <a:rPr lang="en-US" dirty="0" smtClean="0"/>
                        <a:t>&gt;=</a:t>
                      </a:r>
                      <a:endParaRPr lang="en-US" dirty="0"/>
                    </a:p>
                  </a:txBody>
                  <a:tcPr/>
                </a:tc>
                <a:tc>
                  <a:txBody>
                    <a:bodyPr/>
                    <a:lstStyle/>
                    <a:p>
                      <a:pPr algn="ctr"/>
                      <a:r>
                        <a:rPr lang="en-US" sz="1800" b="0" i="0" kern="1200" dirty="0" smtClean="0">
                          <a:solidFill>
                            <a:schemeClr val="dk1"/>
                          </a:solidFill>
                          <a:effectLst/>
                          <a:latin typeface="+mn-lt"/>
                          <a:ea typeface="+mn-ea"/>
                          <a:cs typeface="+mn-cs"/>
                        </a:rPr>
                        <a:t>Greater</a:t>
                      </a:r>
                      <a:r>
                        <a:rPr lang="en-US" sz="1800" b="0" i="0" kern="1200" baseline="0" dirty="0" smtClean="0">
                          <a:solidFill>
                            <a:schemeClr val="dk1"/>
                          </a:solidFill>
                          <a:effectLst/>
                          <a:latin typeface="+mn-lt"/>
                          <a:ea typeface="+mn-ea"/>
                          <a:cs typeface="+mn-cs"/>
                        </a:rPr>
                        <a:t> than or equal to</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 of left operand is greater than or equal to the value of right operand, if yes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&gt;= B) is not true</a:t>
                      </a:r>
                      <a:endParaRPr lang="en-US" dirty="0"/>
                    </a:p>
                  </a:txBody>
                  <a:tcPr/>
                </a:tc>
              </a:tr>
              <a:tr h="448007">
                <a:tc>
                  <a:txBody>
                    <a:bodyPr/>
                    <a:lstStyle/>
                    <a:p>
                      <a:pPr algn="ctr"/>
                      <a:r>
                        <a:rPr lang="en-US" dirty="0" smtClean="0"/>
                        <a:t>&lt;=</a:t>
                      </a:r>
                      <a:endParaRPr lang="en-US" dirty="0"/>
                    </a:p>
                  </a:txBody>
                  <a:tcPr/>
                </a:tc>
                <a:tc>
                  <a:txBody>
                    <a:bodyPr/>
                    <a:lstStyle/>
                    <a:p>
                      <a:pPr algn="ctr"/>
                      <a:r>
                        <a:rPr lang="en-US" sz="1800" b="0" i="0" kern="1200" dirty="0" smtClean="0">
                          <a:solidFill>
                            <a:schemeClr val="dk1"/>
                          </a:solidFill>
                          <a:effectLst/>
                          <a:latin typeface="+mn-lt"/>
                          <a:ea typeface="+mn-ea"/>
                          <a:cs typeface="+mn-cs"/>
                        </a:rPr>
                        <a:t>Less </a:t>
                      </a:r>
                      <a:r>
                        <a:rPr lang="en-US" sz="1800" b="0" i="0" kern="1200" baseline="0" dirty="0" smtClean="0">
                          <a:solidFill>
                            <a:schemeClr val="dk1"/>
                          </a:solidFill>
                          <a:effectLst/>
                          <a:latin typeface="+mn-lt"/>
                          <a:ea typeface="+mn-ea"/>
                          <a:cs typeface="+mn-cs"/>
                        </a:rPr>
                        <a:t>than or equal to</a:t>
                      </a:r>
                      <a:endParaRPr lang="en-US" dirty="0"/>
                    </a:p>
                  </a:txBody>
                  <a:tcPr/>
                </a:tc>
                <a:tc>
                  <a:txBody>
                    <a:bodyPr/>
                    <a:lstStyle/>
                    <a:p>
                      <a:pPr algn="ctr"/>
                      <a:r>
                        <a:rPr lang="en-US" sz="1800" b="0" i="0" kern="1200" dirty="0" smtClean="0">
                          <a:solidFill>
                            <a:schemeClr val="dk1"/>
                          </a:solidFill>
                          <a:effectLst/>
                          <a:latin typeface="+mn-lt"/>
                          <a:ea typeface="+mn-ea"/>
                          <a:cs typeface="+mn-cs"/>
                        </a:rPr>
                        <a:t>Checks if the value of left operand is less than or equal to the value of right operand, if yes then condition becomes true.</a:t>
                      </a:r>
                      <a:endParaRPr lang="en-US" dirty="0"/>
                    </a:p>
                  </a:txBody>
                  <a:tcPr/>
                </a:tc>
                <a:tc>
                  <a:txBody>
                    <a:bodyPr/>
                    <a:lstStyle/>
                    <a:p>
                      <a:pPr algn="ctr"/>
                      <a:r>
                        <a:rPr lang="en-US" sz="1800" b="0" i="0" kern="1200" dirty="0" smtClean="0">
                          <a:solidFill>
                            <a:schemeClr val="dk1"/>
                          </a:solidFill>
                          <a:effectLst/>
                          <a:latin typeface="+mn-lt"/>
                          <a:ea typeface="+mn-ea"/>
                          <a:cs typeface="+mn-cs"/>
                        </a:rPr>
                        <a:t>(A &lt;= B) is true</a:t>
                      </a:r>
                      <a:endParaRPr lang="en-US" dirty="0"/>
                    </a:p>
                  </a:txBody>
                  <a:tcPr/>
                </a:tc>
              </a:tr>
            </a:tbl>
          </a:graphicData>
        </a:graphic>
      </p:graphicFrame>
    </p:spTree>
    <p:extLst>
      <p:ext uri="{BB962C8B-B14F-4D97-AF65-F5344CB8AC3E}">
        <p14:creationId xmlns:p14="http://schemas.microsoft.com/office/powerpoint/2010/main" val="2707719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59027"/>
            <a:ext cx="10626811" cy="555230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LOGICAL OPERATORS</a:t>
            </a:r>
            <a:r>
              <a:rPr lang="en-US" sz="2400" dirty="0" smtClean="0">
                <a:solidFill>
                  <a:schemeClr val="accent3"/>
                </a:solidFill>
              </a:rPr>
              <a:t>:- </a:t>
            </a:r>
            <a:r>
              <a:rPr lang="en-US" sz="1400" dirty="0"/>
              <a:t>Logical operators are used to determine the logic between variables or </a:t>
            </a:r>
            <a:r>
              <a:rPr lang="en-US" sz="1400" dirty="0" smtClean="0"/>
              <a:t>values.</a:t>
            </a:r>
            <a:br>
              <a:rPr lang="en-US" sz="1400" dirty="0" smtClean="0"/>
            </a:br>
            <a:r>
              <a:rPr lang="en-US" sz="1400" b="1" dirty="0"/>
              <a:t>Assume Boolean variables A holds true and variable B holds false, </a:t>
            </a:r>
            <a:r>
              <a:rPr lang="en-US" sz="1400" b="1" dirty="0" smtClean="0"/>
              <a:t>then;</a:t>
            </a:r>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6442909"/>
              </p:ext>
            </p:extLst>
          </p:nvPr>
        </p:nvGraphicFramePr>
        <p:xfrm>
          <a:off x="782595" y="1647568"/>
          <a:ext cx="10626812" cy="4407244"/>
        </p:xfrm>
        <a:graphic>
          <a:graphicData uri="http://schemas.openxmlformats.org/drawingml/2006/table">
            <a:tbl>
              <a:tblPr firstRow="1" bandRow="1">
                <a:tableStyleId>{5C22544A-7EE6-4342-B048-85BDC9FD1C3A}</a:tableStyleId>
              </a:tblPr>
              <a:tblGrid>
                <a:gridCol w="1449859"/>
                <a:gridCol w="1540476"/>
                <a:gridCol w="5354594"/>
                <a:gridCol w="2281883"/>
              </a:tblGrid>
              <a:tr h="694119">
                <a:tc>
                  <a:txBody>
                    <a:bodyPr/>
                    <a:lstStyle/>
                    <a:p>
                      <a:pPr algn="ctr"/>
                      <a:r>
                        <a:rPr lang="en-US" dirty="0" smtClean="0"/>
                        <a:t>Operators</a:t>
                      </a:r>
                      <a:endParaRPr lang="en-US" dirty="0"/>
                    </a:p>
                  </a:txBody>
                  <a:tcPr/>
                </a:tc>
                <a:tc>
                  <a:txBody>
                    <a:bodyPr/>
                    <a:lstStyle/>
                    <a:p>
                      <a:pPr algn="ctr"/>
                      <a:r>
                        <a:rPr lang="en-US" sz="1800" b="1" i="0" kern="1200" dirty="0" smtClean="0">
                          <a:solidFill>
                            <a:schemeClr val="lt1"/>
                          </a:solidFill>
                          <a:effectLst/>
                          <a:latin typeface="+mn-lt"/>
                          <a:ea typeface="+mn-ea"/>
                          <a:cs typeface="+mn-cs"/>
                        </a:rPr>
                        <a:t>Name</a:t>
                      </a:r>
                      <a:endParaRPr lang="en-US" dirty="0"/>
                    </a:p>
                  </a:txBody>
                  <a:tcPr/>
                </a:tc>
                <a:tc>
                  <a:txBody>
                    <a:bodyPr/>
                    <a:lstStyle/>
                    <a:p>
                      <a:pPr algn="ctr"/>
                      <a:r>
                        <a:rPr lang="en-US" sz="1800" b="1" i="0" kern="1200" dirty="0" smtClean="0">
                          <a:solidFill>
                            <a:schemeClr val="lt1"/>
                          </a:solidFill>
                          <a:effectLst/>
                          <a:latin typeface="+mn-lt"/>
                          <a:ea typeface="+mn-ea"/>
                          <a:cs typeface="+mn-cs"/>
                        </a:rPr>
                        <a:t>Description</a:t>
                      </a:r>
                      <a:endParaRPr lang="en-US" dirty="0"/>
                    </a:p>
                  </a:txBody>
                  <a:tcPr/>
                </a:tc>
                <a:tc>
                  <a:txBody>
                    <a:bodyPr/>
                    <a:lstStyle/>
                    <a:p>
                      <a:pPr algn="ctr"/>
                      <a:r>
                        <a:rPr lang="en-US" dirty="0" smtClean="0"/>
                        <a:t>Example</a:t>
                      </a:r>
                      <a:endParaRPr lang="en-US" dirty="0"/>
                    </a:p>
                  </a:txBody>
                  <a:tcPr/>
                </a:tc>
              </a:tr>
              <a:tr h="1199625">
                <a:tc>
                  <a:txBody>
                    <a:bodyPr/>
                    <a:lstStyle/>
                    <a:p>
                      <a:pPr algn="ctr"/>
                      <a:r>
                        <a:rPr lang="en-US" sz="1800" dirty="0" smtClean="0"/>
                        <a:t>&amp;&amp;</a:t>
                      </a:r>
                      <a:endParaRPr lang="en-US" sz="1800" dirty="0"/>
                    </a:p>
                  </a:txBody>
                  <a:tcPr/>
                </a:tc>
                <a:tc>
                  <a:txBody>
                    <a:bodyPr/>
                    <a:lstStyle/>
                    <a:p>
                      <a:pPr algn="ctr"/>
                      <a:r>
                        <a:rPr lang="en-US" sz="1800" b="0" i="0" kern="1200" dirty="0" smtClean="0">
                          <a:solidFill>
                            <a:schemeClr val="dk1"/>
                          </a:solidFill>
                          <a:effectLst/>
                          <a:latin typeface="+mn-lt"/>
                          <a:ea typeface="+mn-ea"/>
                          <a:cs typeface="+mn-cs"/>
                        </a:rPr>
                        <a:t>And</a:t>
                      </a:r>
                      <a:endParaRPr lang="en-US" sz="1800" dirty="0"/>
                    </a:p>
                  </a:txBody>
                  <a:tcPr/>
                </a:tc>
                <a:tc>
                  <a:txBody>
                    <a:bodyPr/>
                    <a:lstStyle/>
                    <a:p>
                      <a:pPr algn="ctr"/>
                      <a:r>
                        <a:rPr lang="en-US" sz="1800" b="0" i="0" kern="1200" dirty="0" smtClean="0">
                          <a:solidFill>
                            <a:schemeClr val="dk1"/>
                          </a:solidFill>
                          <a:effectLst/>
                          <a:latin typeface="+mn-lt"/>
                          <a:ea typeface="+mn-ea"/>
                          <a:cs typeface="+mn-cs"/>
                        </a:rPr>
                        <a:t>Called Logical AND operator. If both the operands are non-zero, then the condition becomes true.</a:t>
                      </a:r>
                      <a:endParaRPr lang="en-US" sz="1800" dirty="0"/>
                    </a:p>
                  </a:txBody>
                  <a:tcPr/>
                </a:tc>
                <a:tc>
                  <a:txBody>
                    <a:bodyPr/>
                    <a:lstStyle/>
                    <a:p>
                      <a:pPr algn="ctr"/>
                      <a:r>
                        <a:rPr lang="en-US" sz="1800" b="0" i="0" kern="1200" dirty="0" smtClean="0">
                          <a:solidFill>
                            <a:schemeClr val="dk1"/>
                          </a:solidFill>
                          <a:effectLst/>
                          <a:latin typeface="+mn-lt"/>
                          <a:ea typeface="+mn-ea"/>
                          <a:cs typeface="+mn-cs"/>
                        </a:rPr>
                        <a:t>(A &amp;&amp; B) is false</a:t>
                      </a:r>
                      <a:endParaRPr lang="en-US" sz="1800" dirty="0"/>
                    </a:p>
                  </a:txBody>
                  <a:tcPr/>
                </a:tc>
              </a:tr>
              <a:tr h="1199625">
                <a:tc>
                  <a:txBody>
                    <a:bodyPr/>
                    <a:lstStyle/>
                    <a:p>
                      <a:pPr algn="ctr"/>
                      <a:r>
                        <a:rPr lang="en-US" sz="1800" dirty="0" smtClean="0"/>
                        <a:t>||</a:t>
                      </a:r>
                      <a:endParaRPr lang="en-US" sz="1800" dirty="0"/>
                    </a:p>
                  </a:txBody>
                  <a:tcPr/>
                </a:tc>
                <a:tc>
                  <a:txBody>
                    <a:bodyPr/>
                    <a:lstStyle/>
                    <a:p>
                      <a:pPr algn="ctr"/>
                      <a:r>
                        <a:rPr lang="en-US" sz="1800" b="0" i="0" kern="1200" dirty="0" smtClean="0">
                          <a:solidFill>
                            <a:schemeClr val="dk1"/>
                          </a:solidFill>
                          <a:effectLst/>
                          <a:latin typeface="+mn-lt"/>
                          <a:ea typeface="+mn-ea"/>
                          <a:cs typeface="+mn-cs"/>
                        </a:rPr>
                        <a:t>Or</a:t>
                      </a:r>
                      <a:endParaRPr lang="en-US" sz="1800" dirty="0"/>
                    </a:p>
                  </a:txBody>
                  <a:tcPr/>
                </a:tc>
                <a:tc>
                  <a:txBody>
                    <a:bodyPr/>
                    <a:lstStyle/>
                    <a:p>
                      <a:pPr algn="ctr"/>
                      <a:r>
                        <a:rPr lang="en-US" sz="1800" b="0" i="0" kern="1200" dirty="0" smtClean="0">
                          <a:solidFill>
                            <a:schemeClr val="dk1"/>
                          </a:solidFill>
                          <a:effectLst/>
                          <a:latin typeface="+mn-lt"/>
                          <a:ea typeface="+mn-ea"/>
                          <a:cs typeface="+mn-cs"/>
                        </a:rPr>
                        <a:t>Called Logical OR Operator. If any of the two operands are non-zero, then the condition becomes true</a:t>
                      </a:r>
                      <a:endParaRPr lang="en-US" sz="1800" dirty="0"/>
                    </a:p>
                  </a:txBody>
                  <a:tcPr/>
                </a:tc>
                <a:tc>
                  <a:txBody>
                    <a:bodyPr/>
                    <a:lstStyle/>
                    <a:p>
                      <a:pPr algn="ctr"/>
                      <a:r>
                        <a:rPr lang="en-US" sz="1800" b="0" i="0" kern="1200" dirty="0" smtClean="0">
                          <a:solidFill>
                            <a:schemeClr val="dk1"/>
                          </a:solidFill>
                          <a:effectLst/>
                          <a:latin typeface="+mn-lt"/>
                          <a:ea typeface="+mn-ea"/>
                          <a:cs typeface="+mn-cs"/>
                        </a:rPr>
                        <a:t>(A || B) is true</a:t>
                      </a:r>
                      <a:endParaRPr lang="en-US" sz="1800" dirty="0"/>
                    </a:p>
                  </a:txBody>
                  <a:tcPr/>
                </a:tc>
              </a:tr>
              <a:tr h="1313875">
                <a:tc>
                  <a:txBody>
                    <a:bodyPr/>
                    <a:lstStyle/>
                    <a:p>
                      <a:pPr algn="ctr"/>
                      <a:r>
                        <a:rPr lang="en-US" sz="1800" dirty="0" smtClean="0"/>
                        <a:t>!</a:t>
                      </a:r>
                      <a:endParaRPr lang="en-US" sz="1800" dirty="0"/>
                    </a:p>
                  </a:txBody>
                  <a:tcPr/>
                </a:tc>
                <a:tc>
                  <a:txBody>
                    <a:bodyPr/>
                    <a:lstStyle/>
                    <a:p>
                      <a:pPr algn="ctr" fontAlgn="t"/>
                      <a:r>
                        <a:rPr lang="en-US" sz="1800" dirty="0" smtClean="0">
                          <a:effectLst/>
                        </a:rPr>
                        <a:t>Not</a:t>
                      </a:r>
                      <a:endParaRPr lang="en-US" sz="1800" dirty="0">
                        <a:effectLst/>
                      </a:endParaRPr>
                    </a:p>
                  </a:txBody>
                  <a:tcPr marL="76200" marR="76200" marT="76200" marB="76200"/>
                </a:tc>
                <a:tc>
                  <a:txBody>
                    <a:bodyPr/>
                    <a:lstStyle/>
                    <a:p>
                      <a:pPr algn="ctr" fontAlgn="t"/>
                      <a:r>
                        <a:rPr lang="en-US" sz="1800" b="0" i="0" kern="1200" dirty="0" smtClean="0">
                          <a:solidFill>
                            <a:schemeClr val="dk1"/>
                          </a:solidFill>
                          <a:effectLst/>
                          <a:latin typeface="+mn-lt"/>
                          <a:ea typeface="+mn-ea"/>
                          <a:cs typeface="+mn-cs"/>
                        </a:rPr>
                        <a:t>Called Logical NOT Operator. Use to reverses the logical state of its operand. If a condition is true then Logical NOT operator will make false</a:t>
                      </a:r>
                      <a:endParaRPr lang="en-US" sz="1800" dirty="0">
                        <a:effectLst/>
                      </a:endParaRPr>
                    </a:p>
                  </a:txBody>
                  <a:tcPr marL="76200" marR="76200" marT="76200" marB="76200"/>
                </a:tc>
                <a:tc>
                  <a:txBody>
                    <a:bodyPr/>
                    <a:lstStyle/>
                    <a:p>
                      <a:pPr algn="ctr" fontAlgn="t"/>
                      <a:r>
                        <a:rPr lang="en-US" sz="1800" b="0" i="0" kern="1200" dirty="0" smtClean="0">
                          <a:solidFill>
                            <a:schemeClr val="dk1"/>
                          </a:solidFill>
                          <a:effectLst/>
                          <a:latin typeface="+mn-lt"/>
                          <a:ea typeface="+mn-ea"/>
                          <a:cs typeface="+mn-cs"/>
                        </a:rPr>
                        <a:t>!(A &amp;&amp; B) is true</a:t>
                      </a:r>
                      <a:endParaRPr lang="en-US" sz="1800" dirty="0">
                        <a:effectLst/>
                      </a:endParaRPr>
                    </a:p>
                  </a:txBody>
                  <a:tcPr marL="76200" marR="76200" marT="76200" marB="76200"/>
                </a:tc>
              </a:tr>
            </a:tbl>
          </a:graphicData>
        </a:graphic>
      </p:graphicFrame>
    </p:spTree>
    <p:extLst>
      <p:ext uri="{BB962C8B-B14F-4D97-AF65-F5344CB8AC3E}">
        <p14:creationId xmlns:p14="http://schemas.microsoft.com/office/powerpoint/2010/main" val="100096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4" y="626076"/>
            <a:ext cx="10626811" cy="560996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BITWISE OPERATORS</a:t>
            </a:r>
            <a:r>
              <a:rPr lang="en-US" sz="2400" dirty="0" smtClean="0">
                <a:solidFill>
                  <a:schemeClr val="accent3"/>
                </a:solidFill>
              </a:rPr>
              <a:t>:-</a:t>
            </a:r>
            <a:r>
              <a:rPr lang="en-US" sz="1400" dirty="0"/>
              <a:t>Bitwise operator works on bits and performs bit-by-bit operation</a:t>
            </a:r>
            <a:r>
              <a:rPr lang="en-US" sz="1400" dirty="0" smtClean="0"/>
              <a:t>.</a:t>
            </a:r>
            <a:br>
              <a:rPr lang="en-US" sz="1400" dirty="0" smtClean="0"/>
            </a:br>
            <a:r>
              <a:rPr lang="en-US" sz="1400" b="1" dirty="0"/>
              <a:t>Assume </a:t>
            </a:r>
            <a:r>
              <a:rPr lang="en-US" sz="1400" b="1" dirty="0" smtClean="0"/>
              <a:t>integer variable </a:t>
            </a:r>
            <a:r>
              <a:rPr lang="en-US" sz="1400" b="1" dirty="0"/>
              <a:t>A holds </a:t>
            </a:r>
            <a:r>
              <a:rPr lang="en-US" sz="1400" b="1" dirty="0" smtClean="0"/>
              <a:t>60 </a:t>
            </a:r>
            <a:r>
              <a:rPr lang="en-US" sz="1400" b="1" dirty="0"/>
              <a:t>and variable B holds </a:t>
            </a:r>
            <a:r>
              <a:rPr lang="en-US" sz="1400" b="1" dirty="0" smtClean="0"/>
              <a:t>13, then;</a:t>
            </a:r>
            <a:r>
              <a:rPr lang="en-US" sz="1400" dirty="0" smtClean="0"/>
              <a:t/>
            </a:r>
            <a:br>
              <a:rPr lang="en-US" sz="1400" dirty="0" smtClean="0"/>
            </a:b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buNone/>
            </a:pPr>
            <a:endParaRPr lang="en-US" sz="1400" b="1" dirty="0"/>
          </a:p>
          <a:p>
            <a:pPr marL="457200" lvl="1" indent="0">
              <a:buNone/>
            </a:pPr>
            <a:endParaRPr lang="en-US" sz="1400" b="1" dirty="0" smtClean="0"/>
          </a:p>
          <a:p>
            <a:pPr marL="457200" lvl="1" indent="0" algn="ctr">
              <a:buNone/>
            </a:pPr>
            <a:endParaRPr lang="en-US" sz="1400" b="1"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4278663"/>
              </p:ext>
            </p:extLst>
          </p:nvPr>
        </p:nvGraphicFramePr>
        <p:xfrm>
          <a:off x="782593" y="1374201"/>
          <a:ext cx="10626812" cy="4861841"/>
        </p:xfrm>
        <a:graphic>
          <a:graphicData uri="http://schemas.openxmlformats.org/drawingml/2006/table">
            <a:tbl>
              <a:tblPr firstRow="1" bandRow="1">
                <a:tableStyleId>{5C22544A-7EE6-4342-B048-85BDC9FD1C3A}</a:tableStyleId>
              </a:tblPr>
              <a:tblGrid>
                <a:gridCol w="1276866"/>
                <a:gridCol w="1581665"/>
                <a:gridCol w="5997146"/>
                <a:gridCol w="1771135"/>
              </a:tblGrid>
              <a:tr h="373538">
                <a:tc>
                  <a:txBody>
                    <a:bodyPr/>
                    <a:lstStyle/>
                    <a:p>
                      <a:pPr algn="ctr"/>
                      <a:r>
                        <a:rPr lang="en-US" dirty="0" smtClean="0"/>
                        <a:t>Operators</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Example</a:t>
                      </a:r>
                      <a:endParaRPr lang="en-US" dirty="0"/>
                    </a:p>
                  </a:txBody>
                  <a:tcPr/>
                </a:tc>
              </a:tr>
              <a:tr h="591435">
                <a:tc>
                  <a:txBody>
                    <a:bodyPr/>
                    <a:lstStyle/>
                    <a:p>
                      <a:pPr algn="ctr"/>
                      <a:r>
                        <a:rPr lang="en-US" sz="1600" dirty="0" smtClean="0"/>
                        <a:t>&amp;</a:t>
                      </a:r>
                      <a:endParaRPr lang="en-US" sz="1600" dirty="0"/>
                    </a:p>
                  </a:txBody>
                  <a:tcPr/>
                </a:tc>
                <a:tc>
                  <a:txBody>
                    <a:bodyPr/>
                    <a:lstStyle/>
                    <a:p>
                      <a:pPr algn="ctr"/>
                      <a:r>
                        <a:rPr lang="en-US" sz="1600" dirty="0" smtClean="0"/>
                        <a:t>And</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And Operator copies a bit to the result if it exists in both operands</a:t>
                      </a:r>
                      <a:endParaRPr lang="en-US" sz="1600" dirty="0"/>
                    </a:p>
                  </a:txBody>
                  <a:tcPr/>
                </a:tc>
                <a:tc>
                  <a:txBody>
                    <a:bodyPr/>
                    <a:lstStyle/>
                    <a:p>
                      <a:pPr algn="ctr"/>
                      <a:r>
                        <a:rPr lang="en-US" sz="1400" b="0" i="0" kern="1200" dirty="0" smtClean="0">
                          <a:solidFill>
                            <a:schemeClr val="dk1"/>
                          </a:solidFill>
                          <a:effectLst/>
                          <a:latin typeface="+mn-lt"/>
                          <a:ea typeface="+mn-ea"/>
                          <a:cs typeface="+mn-cs"/>
                        </a:rPr>
                        <a:t>(A &amp; B) will give 12 which is 0000 1100</a:t>
                      </a:r>
                      <a:endParaRPr lang="en-US" sz="1400" dirty="0"/>
                    </a:p>
                  </a:txBody>
                  <a:tcPr/>
                </a:tc>
              </a:tr>
              <a:tr h="556500">
                <a:tc>
                  <a:txBody>
                    <a:bodyPr/>
                    <a:lstStyle/>
                    <a:p>
                      <a:pPr algn="ctr"/>
                      <a:r>
                        <a:rPr lang="en-US" sz="1600" dirty="0" smtClean="0"/>
                        <a:t>|</a:t>
                      </a:r>
                      <a:endParaRPr lang="en-US" sz="1600" dirty="0"/>
                    </a:p>
                  </a:txBody>
                  <a:tcPr/>
                </a:tc>
                <a:tc>
                  <a:txBody>
                    <a:bodyPr/>
                    <a:lstStyle/>
                    <a:p>
                      <a:pPr algn="ctr"/>
                      <a:r>
                        <a:rPr lang="en-US" sz="1600" b="0" i="0" kern="1200" dirty="0" smtClean="0">
                          <a:solidFill>
                            <a:schemeClr val="dk1"/>
                          </a:solidFill>
                          <a:effectLst/>
                          <a:latin typeface="+mn-lt"/>
                          <a:ea typeface="+mn-ea"/>
                          <a:cs typeface="+mn-cs"/>
                        </a:rPr>
                        <a:t>Or</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Or Operator copies a bit if it exists in either operand.</a:t>
                      </a:r>
                      <a:endParaRPr lang="en-US" sz="1600" dirty="0"/>
                    </a:p>
                  </a:txBody>
                  <a:tcPr/>
                </a:tc>
                <a:tc>
                  <a:txBody>
                    <a:bodyPr/>
                    <a:lstStyle/>
                    <a:p>
                      <a:pPr algn="ctr"/>
                      <a:r>
                        <a:rPr lang="en-US" sz="1400" b="0" i="0" kern="1200" dirty="0" smtClean="0">
                          <a:solidFill>
                            <a:schemeClr val="dk1"/>
                          </a:solidFill>
                          <a:effectLst/>
                          <a:latin typeface="+mn-lt"/>
                          <a:ea typeface="+mn-ea"/>
                          <a:cs typeface="+mn-cs"/>
                        </a:rPr>
                        <a:t>(A | B) will give 61 which is 0011 1101</a:t>
                      </a:r>
                      <a:endParaRPr lang="en-US" sz="1400" dirty="0"/>
                    </a:p>
                  </a:txBody>
                  <a:tcPr/>
                </a:tc>
              </a:tr>
              <a:tr h="591435">
                <a:tc>
                  <a:txBody>
                    <a:bodyPr/>
                    <a:lstStyle/>
                    <a:p>
                      <a:pPr algn="ctr"/>
                      <a:r>
                        <a:rPr lang="en-US" sz="1600" dirty="0" smtClean="0"/>
                        <a:t> ^</a:t>
                      </a:r>
                      <a:endParaRPr lang="en-US" sz="1600" dirty="0"/>
                    </a:p>
                  </a:txBody>
                  <a:tcPr/>
                </a:tc>
                <a:tc>
                  <a:txBody>
                    <a:bodyPr/>
                    <a:lstStyle/>
                    <a:p>
                      <a:pPr algn="ctr"/>
                      <a:r>
                        <a:rPr lang="en-US" sz="1600" b="0" i="0" kern="1200" dirty="0" err="1" smtClean="0">
                          <a:solidFill>
                            <a:schemeClr val="dk1"/>
                          </a:solidFill>
                          <a:effectLst/>
                          <a:latin typeface="+mn-lt"/>
                          <a:ea typeface="+mn-ea"/>
                          <a:cs typeface="+mn-cs"/>
                        </a:rPr>
                        <a:t>Xor</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a:t>
                      </a:r>
                      <a:r>
                        <a:rPr lang="en-US" sz="1600" b="0" i="0" kern="1200" dirty="0" err="1" smtClean="0">
                          <a:solidFill>
                            <a:schemeClr val="dk1"/>
                          </a:solidFill>
                          <a:effectLst/>
                          <a:latin typeface="+mn-lt"/>
                          <a:ea typeface="+mn-ea"/>
                          <a:cs typeface="+mn-cs"/>
                        </a:rPr>
                        <a:t>Xor</a:t>
                      </a:r>
                      <a:r>
                        <a:rPr lang="en-US" sz="1600" b="0" i="0" kern="1200" dirty="0" smtClean="0">
                          <a:solidFill>
                            <a:schemeClr val="dk1"/>
                          </a:solidFill>
                          <a:effectLst/>
                          <a:latin typeface="+mn-lt"/>
                          <a:ea typeface="+mn-ea"/>
                          <a:cs typeface="+mn-cs"/>
                        </a:rPr>
                        <a:t> Operator copies the bit if it is set in one operand but not both.</a:t>
                      </a:r>
                      <a:endParaRPr lang="en-US" sz="1600" dirty="0"/>
                    </a:p>
                  </a:txBody>
                  <a:tcPr/>
                </a:tc>
                <a:tc>
                  <a:txBody>
                    <a:bodyPr/>
                    <a:lstStyle/>
                    <a:p>
                      <a:pPr algn="ctr"/>
                      <a:r>
                        <a:rPr lang="en-US" sz="1400" b="0" i="0" kern="1200" dirty="0" smtClean="0">
                          <a:solidFill>
                            <a:schemeClr val="dk1"/>
                          </a:solidFill>
                          <a:effectLst/>
                          <a:latin typeface="+mn-lt"/>
                          <a:ea typeface="+mn-ea"/>
                          <a:cs typeface="+mn-cs"/>
                        </a:rPr>
                        <a:t>(A ^ B) will give 49 which is 0011 0001</a:t>
                      </a:r>
                      <a:endParaRPr lang="en-US" sz="1400" dirty="0"/>
                    </a:p>
                  </a:txBody>
                  <a:tcPr/>
                </a:tc>
              </a:tr>
              <a:tr h="653692">
                <a:tc>
                  <a:txBody>
                    <a:bodyPr/>
                    <a:lstStyle/>
                    <a:p>
                      <a:pPr algn="ctr"/>
                      <a:r>
                        <a:rPr lang="en-US" sz="1600" dirty="0" smtClean="0"/>
                        <a:t>~</a:t>
                      </a:r>
                      <a:endParaRPr lang="en-US" sz="1600" dirty="0"/>
                    </a:p>
                  </a:txBody>
                  <a:tcPr/>
                </a:tc>
                <a:tc>
                  <a:txBody>
                    <a:bodyPr/>
                    <a:lstStyle/>
                    <a:p>
                      <a:pPr algn="ctr"/>
                      <a:r>
                        <a:rPr lang="en-US" sz="1600" b="0" i="0" kern="1200" dirty="0" smtClean="0">
                          <a:solidFill>
                            <a:schemeClr val="dk1"/>
                          </a:solidFill>
                          <a:effectLst/>
                          <a:latin typeface="+mn-lt"/>
                          <a:ea typeface="+mn-ea"/>
                          <a:cs typeface="+mn-cs"/>
                        </a:rPr>
                        <a:t>Compliment</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Ones Complement Operator is unary and has the effect of 'flipping' bits</a:t>
                      </a:r>
                      <a:endParaRPr lang="en-US" sz="1600" dirty="0"/>
                    </a:p>
                  </a:txBody>
                  <a:tcPr/>
                </a:tc>
                <a:tc>
                  <a:txBody>
                    <a:bodyPr/>
                    <a:lstStyle/>
                    <a:p>
                      <a:pPr algn="ctr"/>
                      <a:r>
                        <a:rPr lang="en-US" sz="1200" b="0" i="0" kern="1200" dirty="0" smtClean="0">
                          <a:solidFill>
                            <a:schemeClr val="dk1"/>
                          </a:solidFill>
                          <a:effectLst/>
                          <a:latin typeface="+mn-lt"/>
                          <a:ea typeface="+mn-ea"/>
                          <a:cs typeface="+mn-cs"/>
                        </a:rPr>
                        <a:t>(~A ) will give -61 which is 1100 0011 in 2's complement form</a:t>
                      </a:r>
                      <a:endParaRPr lang="en-US" sz="1200" dirty="0"/>
                    </a:p>
                  </a:txBody>
                  <a:tcPr/>
                </a:tc>
              </a:tr>
              <a:tr h="591435">
                <a:tc>
                  <a:txBody>
                    <a:bodyPr/>
                    <a:lstStyle/>
                    <a:p>
                      <a:pPr algn="ctr"/>
                      <a:r>
                        <a:rPr lang="en-US" sz="1600" dirty="0" smtClean="0"/>
                        <a:t>&lt;&lt;</a:t>
                      </a:r>
                      <a:endParaRPr lang="en-US" sz="1600" dirty="0"/>
                    </a:p>
                  </a:txBody>
                  <a:tcPr/>
                </a:tc>
                <a:tc>
                  <a:txBody>
                    <a:bodyPr/>
                    <a:lstStyle/>
                    <a:p>
                      <a:pPr algn="ctr"/>
                      <a:r>
                        <a:rPr lang="en-US" sz="1600" dirty="0" smtClean="0"/>
                        <a:t>Left shift</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Left Shift Operator. The left operands value is moved left by the number of bits specified by the right operand</a:t>
                      </a:r>
                      <a:endParaRPr lang="en-US" sz="1600" dirty="0"/>
                    </a:p>
                  </a:txBody>
                  <a:tcPr/>
                </a:tc>
                <a:tc>
                  <a:txBody>
                    <a:bodyPr/>
                    <a:lstStyle/>
                    <a:p>
                      <a:pPr algn="ctr"/>
                      <a:r>
                        <a:rPr lang="en-US" sz="1400" b="0" i="0" kern="1200" dirty="0" smtClean="0">
                          <a:solidFill>
                            <a:schemeClr val="dk1"/>
                          </a:solidFill>
                          <a:effectLst/>
                          <a:latin typeface="+mn-lt"/>
                          <a:ea typeface="+mn-ea"/>
                          <a:cs typeface="+mn-cs"/>
                        </a:rPr>
                        <a:t>A &lt;&lt; 2 will give 240 which is 1111 0000</a:t>
                      </a:r>
                      <a:endParaRPr lang="en-US" sz="1400" dirty="0"/>
                    </a:p>
                  </a:txBody>
                  <a:tcPr/>
                </a:tc>
              </a:tr>
              <a:tr h="663345">
                <a:tc>
                  <a:txBody>
                    <a:bodyPr/>
                    <a:lstStyle/>
                    <a:p>
                      <a:pPr algn="ctr"/>
                      <a:r>
                        <a:rPr lang="en-US" sz="1600" dirty="0" smtClean="0"/>
                        <a:t>&gt;&gt;</a:t>
                      </a:r>
                      <a:endParaRPr lang="en-US" sz="1600" dirty="0"/>
                    </a:p>
                  </a:txBody>
                  <a:tcPr/>
                </a:tc>
                <a:tc>
                  <a:txBody>
                    <a:bodyPr/>
                    <a:lstStyle/>
                    <a:p>
                      <a:pPr algn="ctr"/>
                      <a:r>
                        <a:rPr lang="en-US" sz="1600" b="0" i="0" kern="1200" dirty="0" smtClean="0">
                          <a:solidFill>
                            <a:schemeClr val="dk1"/>
                          </a:solidFill>
                          <a:effectLst/>
                          <a:latin typeface="+mn-lt"/>
                          <a:ea typeface="+mn-ea"/>
                          <a:cs typeface="+mn-cs"/>
                        </a:rPr>
                        <a:t>Right shift</a:t>
                      </a:r>
                      <a:endParaRPr lang="en-US" sz="1600" dirty="0"/>
                    </a:p>
                  </a:txBody>
                  <a:tcPr/>
                </a:tc>
                <a:tc>
                  <a:txBody>
                    <a:bodyPr/>
                    <a:lstStyle/>
                    <a:p>
                      <a:pPr algn="ctr"/>
                      <a:r>
                        <a:rPr lang="en-US" sz="1600" b="0" i="0" kern="1200" dirty="0" smtClean="0">
                          <a:solidFill>
                            <a:schemeClr val="dk1"/>
                          </a:solidFill>
                          <a:effectLst/>
                          <a:latin typeface="+mn-lt"/>
                          <a:ea typeface="+mn-ea"/>
                          <a:cs typeface="+mn-cs"/>
                        </a:rPr>
                        <a:t>Binary Right Shift Operator. The left operands value is moved right by the number of bits specified by the right operand</a:t>
                      </a:r>
                      <a:endParaRPr lang="en-US" sz="1600" dirty="0"/>
                    </a:p>
                  </a:txBody>
                  <a:tcPr/>
                </a:tc>
                <a:tc>
                  <a:txBody>
                    <a:bodyPr/>
                    <a:lstStyle/>
                    <a:p>
                      <a:pPr algn="ctr"/>
                      <a:r>
                        <a:rPr lang="en-US" sz="1400" b="0" i="0" kern="1200" dirty="0" smtClean="0">
                          <a:solidFill>
                            <a:schemeClr val="dk1"/>
                          </a:solidFill>
                          <a:effectLst/>
                          <a:latin typeface="+mn-lt"/>
                          <a:ea typeface="+mn-ea"/>
                          <a:cs typeface="+mn-cs"/>
                        </a:rPr>
                        <a:t>A &gt;&gt; 2 will give 15 which is 1111</a:t>
                      </a:r>
                      <a:endParaRPr lang="en-US" sz="1400" dirty="0"/>
                    </a:p>
                  </a:txBody>
                  <a:tcPr/>
                </a:tc>
              </a:tr>
              <a:tr h="840461">
                <a:tc>
                  <a:txBody>
                    <a:bodyPr/>
                    <a:lstStyle/>
                    <a:p>
                      <a:pPr algn="ctr"/>
                      <a:r>
                        <a:rPr lang="en-US" sz="1600" dirty="0" smtClean="0"/>
                        <a:t>&gt;&gt;&gt;</a:t>
                      </a:r>
                      <a:endParaRPr lang="en-US" sz="1600" dirty="0"/>
                    </a:p>
                  </a:txBody>
                  <a:tcPr/>
                </a:tc>
                <a:tc>
                  <a:txBody>
                    <a:bodyPr/>
                    <a:lstStyle/>
                    <a:p>
                      <a:pPr algn="ctr"/>
                      <a:r>
                        <a:rPr lang="en-US" sz="1600" b="0" i="0" kern="1200" dirty="0" smtClean="0">
                          <a:solidFill>
                            <a:schemeClr val="dk1"/>
                          </a:solidFill>
                          <a:effectLst/>
                          <a:latin typeface="+mn-lt"/>
                          <a:ea typeface="+mn-ea"/>
                          <a:cs typeface="+mn-cs"/>
                        </a:rPr>
                        <a:t>Zero fill right shift</a:t>
                      </a:r>
                      <a:endParaRPr lang="en-US" sz="1600" dirty="0"/>
                    </a:p>
                  </a:txBody>
                  <a:tcPr/>
                </a:tc>
                <a:tc>
                  <a:txBody>
                    <a:bodyPr/>
                    <a:lstStyle/>
                    <a:p>
                      <a:pPr algn="ctr"/>
                      <a:r>
                        <a:rPr lang="en-US" sz="1600" b="0" i="0" kern="1200" dirty="0" smtClean="0">
                          <a:solidFill>
                            <a:schemeClr val="dk1"/>
                          </a:solidFill>
                          <a:effectLst/>
                          <a:latin typeface="+mn-lt"/>
                          <a:ea typeface="+mn-ea"/>
                          <a:cs typeface="+mn-cs"/>
                        </a:rPr>
                        <a:t>Shift right zero fill operator. The left operands value is moved right by the number of bits specified by the right operand and shifted values are filled up with zeros</a:t>
                      </a:r>
                      <a:endParaRPr lang="en-US" sz="1600" dirty="0"/>
                    </a:p>
                  </a:txBody>
                  <a:tcPr/>
                </a:tc>
                <a:tc>
                  <a:txBody>
                    <a:bodyPr/>
                    <a:lstStyle/>
                    <a:p>
                      <a:pPr algn="ctr"/>
                      <a:r>
                        <a:rPr lang="en-US" sz="1400" b="0" i="0" kern="1200" dirty="0" smtClean="0">
                          <a:solidFill>
                            <a:schemeClr val="dk1"/>
                          </a:solidFill>
                          <a:effectLst/>
                          <a:latin typeface="+mn-lt"/>
                          <a:ea typeface="+mn-ea"/>
                          <a:cs typeface="+mn-cs"/>
                        </a:rPr>
                        <a:t>A &gt;&gt;&gt;2 will give 15 which is 0000 1111</a:t>
                      </a:r>
                      <a:endParaRPr lang="en-US" sz="1400" dirty="0"/>
                    </a:p>
                  </a:txBody>
                  <a:tcPr/>
                </a:tc>
              </a:tr>
            </a:tbl>
          </a:graphicData>
        </a:graphic>
      </p:graphicFrame>
    </p:spTree>
    <p:extLst>
      <p:ext uri="{BB962C8B-B14F-4D97-AF65-F5344CB8AC3E}">
        <p14:creationId xmlns:p14="http://schemas.microsoft.com/office/powerpoint/2010/main" val="2086630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VARIABLES IN JAVA</a:t>
            </a:r>
          </a:p>
          <a:p>
            <a:pPr marL="457200" lvl="1" indent="0">
              <a:buNone/>
            </a:pPr>
            <a:r>
              <a:rPr lang="en-US" sz="1400" dirty="0"/>
              <a:t>Variables are "containers" used </a:t>
            </a:r>
            <a:r>
              <a:rPr lang="en-US" sz="1400" dirty="0" smtClean="0"/>
              <a:t>to store data values. </a:t>
            </a:r>
            <a:r>
              <a:rPr lang="en-US" sz="1400" dirty="0"/>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a:t>
            </a:r>
            <a:r>
              <a:rPr lang="en-US" sz="1400" dirty="0" smtClean="0"/>
              <a:t>variable.</a:t>
            </a:r>
          </a:p>
          <a:p>
            <a:pPr marL="457200" lvl="1" indent="0">
              <a:buNone/>
            </a:pPr>
            <a:r>
              <a:rPr lang="en-US" sz="1400" b="1" dirty="0" smtClean="0"/>
              <a:t>In </a:t>
            </a:r>
            <a:r>
              <a:rPr lang="en-US" sz="1400" b="1" dirty="0"/>
              <a:t>Java, there are different types of variables, for </a:t>
            </a:r>
            <a:r>
              <a:rPr lang="en-US" sz="1400" b="1" dirty="0" smtClean="0"/>
              <a:t>example;</a:t>
            </a:r>
            <a:endParaRPr lang="en-US" sz="1400" b="1" dirty="0"/>
          </a:p>
          <a:p>
            <a:pPr lvl="1">
              <a:buFont typeface="Wingdings" panose="05000000000000000000" pitchFamily="2" charset="2"/>
              <a:buChar char="Ø"/>
            </a:pPr>
            <a:r>
              <a:rPr lang="en-US" sz="1400" b="1" dirty="0" smtClean="0"/>
              <a:t>String: </a:t>
            </a:r>
            <a:r>
              <a:rPr lang="en-US" sz="1400" dirty="0"/>
              <a:t>stores text, such as "Hello". String values are surrounded by double </a:t>
            </a:r>
            <a:r>
              <a:rPr lang="en-US" sz="1400" dirty="0" smtClean="0"/>
              <a:t>quotes. Example;</a:t>
            </a:r>
          </a:p>
          <a:p>
            <a:pPr marL="2743200" lvl="6" indent="0">
              <a:buNone/>
            </a:pPr>
            <a:r>
              <a:rPr lang="en-US" b="1" dirty="0" smtClean="0">
                <a:solidFill>
                  <a:schemeClr val="tx1"/>
                </a:solidFill>
              </a:rPr>
              <a:t>	String </a:t>
            </a:r>
            <a:r>
              <a:rPr lang="en-US" b="1" dirty="0">
                <a:solidFill>
                  <a:schemeClr val="tx1"/>
                </a:solidFill>
              </a:rPr>
              <a:t>text   =   “Hello World”;</a:t>
            </a:r>
            <a:endParaRPr lang="en-US" dirty="0">
              <a:solidFill>
                <a:schemeClr val="tx1"/>
              </a:solidFill>
            </a:endParaRPr>
          </a:p>
          <a:p>
            <a:pPr marL="2743200" lvl="6" indent="0">
              <a:buNone/>
            </a:pPr>
            <a:endParaRPr lang="en-US" sz="800" dirty="0" smtClean="0">
              <a:solidFill>
                <a:schemeClr val="tx1"/>
              </a:solidFill>
            </a:endParaRPr>
          </a:p>
          <a:p>
            <a:pPr lvl="1">
              <a:buFont typeface="Wingdings" panose="05000000000000000000" pitchFamily="2" charset="2"/>
              <a:buChar char="Ø"/>
            </a:pPr>
            <a:r>
              <a:rPr lang="en-US" sz="1400" b="1" dirty="0" err="1" smtClean="0">
                <a:solidFill>
                  <a:schemeClr val="tx1"/>
                </a:solidFill>
              </a:rPr>
              <a:t>Int</a:t>
            </a:r>
            <a:r>
              <a:rPr lang="en-US" sz="1400" b="1" dirty="0" smtClean="0">
                <a:solidFill>
                  <a:schemeClr val="tx1"/>
                </a:solidFill>
              </a:rPr>
              <a:t>: </a:t>
            </a:r>
            <a:r>
              <a:rPr lang="en-US" sz="1400" dirty="0"/>
              <a:t>stores integers (whole numbers), without decimals, such as 123 or -</a:t>
            </a:r>
            <a:r>
              <a:rPr lang="en-US" sz="1400" dirty="0" smtClean="0"/>
              <a:t>123.</a:t>
            </a:r>
          </a:p>
          <a:p>
            <a:pPr marL="3200400" lvl="7" indent="0">
              <a:buNone/>
            </a:pPr>
            <a:r>
              <a:rPr lang="en-US" b="1" dirty="0" smtClean="0">
                <a:solidFill>
                  <a:schemeClr val="tx1"/>
                </a:solidFill>
              </a:rPr>
              <a:t>	</a:t>
            </a:r>
            <a:r>
              <a:rPr lang="en-US" b="1" dirty="0" err="1" smtClean="0">
                <a:solidFill>
                  <a:schemeClr val="tx1"/>
                </a:solidFill>
              </a:rPr>
              <a:t>int</a:t>
            </a:r>
            <a:r>
              <a:rPr lang="en-US" b="1" dirty="0" smtClean="0">
                <a:solidFill>
                  <a:schemeClr val="tx1"/>
                </a:solidFill>
              </a:rPr>
              <a:t> </a:t>
            </a:r>
            <a:r>
              <a:rPr lang="en-US" b="1" dirty="0" err="1" smtClean="0">
                <a:solidFill>
                  <a:schemeClr val="tx1"/>
                </a:solidFill>
              </a:rPr>
              <a:t>num</a:t>
            </a:r>
            <a:r>
              <a:rPr lang="en-US" b="1" dirty="0" smtClean="0">
                <a:solidFill>
                  <a:schemeClr val="tx1"/>
                </a:solidFill>
              </a:rPr>
              <a:t> = 100;</a:t>
            </a:r>
          </a:p>
          <a:p>
            <a:pPr lvl="1">
              <a:buFont typeface="Wingdings" panose="05000000000000000000" pitchFamily="2" charset="2"/>
              <a:buChar char="Ø"/>
            </a:pPr>
            <a:r>
              <a:rPr lang="en-US" sz="1400" b="1" dirty="0" smtClean="0">
                <a:solidFill>
                  <a:schemeClr val="tx1"/>
                </a:solidFill>
              </a:rPr>
              <a:t>Float: </a:t>
            </a:r>
            <a:r>
              <a:rPr lang="en-US" sz="1400" dirty="0"/>
              <a:t>stores floating point numbers, with decimals, such as 19.99 or -</a:t>
            </a:r>
            <a:r>
              <a:rPr lang="en-US" sz="1400" dirty="0" smtClean="0"/>
              <a:t>19.99.</a:t>
            </a:r>
          </a:p>
          <a:p>
            <a:pPr marL="3200400" lvl="7" indent="0">
              <a:buNone/>
            </a:pPr>
            <a:r>
              <a:rPr lang="en-US" b="1" dirty="0" smtClean="0">
                <a:solidFill>
                  <a:schemeClr val="tx1"/>
                </a:solidFill>
              </a:rPr>
              <a:t>	float </a:t>
            </a:r>
            <a:r>
              <a:rPr lang="en-US" b="1" dirty="0" err="1" smtClean="0">
                <a:solidFill>
                  <a:schemeClr val="tx1"/>
                </a:solidFill>
              </a:rPr>
              <a:t>num</a:t>
            </a:r>
            <a:r>
              <a:rPr lang="en-US" b="1" dirty="0" smtClean="0">
                <a:solidFill>
                  <a:schemeClr val="tx1"/>
                </a:solidFill>
              </a:rPr>
              <a:t> = 13.59;</a:t>
            </a:r>
          </a:p>
          <a:p>
            <a:pPr lvl="1">
              <a:buFont typeface="Wingdings" panose="05000000000000000000" pitchFamily="2" charset="2"/>
              <a:buChar char="Ø"/>
            </a:pPr>
            <a:r>
              <a:rPr lang="en-US" sz="1400" b="1" dirty="0" smtClean="0">
                <a:solidFill>
                  <a:schemeClr val="tx1"/>
                </a:solidFill>
              </a:rPr>
              <a:t>Char: </a:t>
            </a:r>
            <a:r>
              <a:rPr lang="en-US" sz="1400" dirty="0"/>
              <a:t>stores single characters, such as 'a' or 'B'. Char values are surrounded by single </a:t>
            </a:r>
            <a:r>
              <a:rPr lang="en-US" sz="1400" dirty="0" smtClean="0"/>
              <a:t>quotes.</a:t>
            </a:r>
          </a:p>
          <a:p>
            <a:pPr marL="3200400" lvl="7" indent="0">
              <a:buNone/>
            </a:pPr>
            <a:r>
              <a:rPr lang="en-US" b="1" dirty="0" smtClean="0">
                <a:solidFill>
                  <a:schemeClr val="tx1"/>
                </a:solidFill>
              </a:rPr>
              <a:t>	char a = ‘a’;</a:t>
            </a:r>
          </a:p>
          <a:p>
            <a:pPr lvl="1">
              <a:buFont typeface="Wingdings" panose="05000000000000000000" pitchFamily="2" charset="2"/>
              <a:buChar char="Ø"/>
            </a:pPr>
            <a:r>
              <a:rPr lang="en-US" sz="1400" b="1" dirty="0" smtClean="0">
                <a:solidFill>
                  <a:schemeClr val="tx1"/>
                </a:solidFill>
              </a:rPr>
              <a:t>Boolean: </a:t>
            </a:r>
            <a:r>
              <a:rPr lang="en-US" sz="1400" dirty="0"/>
              <a:t>stores values with two states: true or </a:t>
            </a:r>
            <a:r>
              <a:rPr lang="en-US" sz="1400" dirty="0" smtClean="0"/>
              <a:t>false.</a:t>
            </a:r>
          </a:p>
          <a:p>
            <a:pPr marL="3200400" lvl="7" indent="0">
              <a:buNone/>
            </a:pPr>
            <a:r>
              <a:rPr lang="en-US" b="1" dirty="0" smtClean="0"/>
              <a:t>	</a:t>
            </a:r>
            <a:r>
              <a:rPr lang="en-US" b="1" dirty="0" err="1" smtClean="0"/>
              <a:t>boolean</a:t>
            </a:r>
            <a:r>
              <a:rPr lang="en-US" b="1" dirty="0" smtClean="0"/>
              <a:t> </a:t>
            </a:r>
            <a:r>
              <a:rPr lang="en-US" b="1" dirty="0" err="1" smtClean="0"/>
              <a:t>isMe</a:t>
            </a:r>
            <a:r>
              <a:rPr lang="en-US" b="1" dirty="0" smtClean="0"/>
              <a:t> = True;</a:t>
            </a:r>
          </a:p>
        </p:txBody>
      </p:sp>
    </p:spTree>
    <p:extLst>
      <p:ext uri="{BB962C8B-B14F-4D97-AF65-F5344CB8AC3E}">
        <p14:creationId xmlns:p14="http://schemas.microsoft.com/office/powerpoint/2010/main" val="542022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01362"/>
            <a:ext cx="10626811" cy="562644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u="sng" dirty="0" smtClean="0">
                <a:solidFill>
                  <a:schemeClr val="accent3"/>
                </a:solidFill>
              </a:rPr>
              <a:t>THREE KINDS OF VARIABLES IN JAVA</a:t>
            </a:r>
          </a:p>
          <a:p>
            <a:pPr marL="800100" lvl="1" indent="-342900">
              <a:buFont typeface="+mj-lt"/>
              <a:buAutoNum type="arabicPeriod"/>
            </a:pPr>
            <a:r>
              <a:rPr lang="en-US" sz="1800" b="1" dirty="0" smtClean="0"/>
              <a:t>Local Variables</a:t>
            </a:r>
          </a:p>
          <a:p>
            <a:pPr lvl="2">
              <a:buFont typeface="Wingdings" panose="05000000000000000000" pitchFamily="2" charset="2"/>
              <a:buChar char="Ø"/>
            </a:pPr>
            <a:r>
              <a:rPr lang="en-US" sz="1400" dirty="0"/>
              <a:t>Local variables are declared in methods, constructors, or </a:t>
            </a:r>
            <a:r>
              <a:rPr lang="en-US" sz="1400" dirty="0" smtClean="0"/>
              <a:t>blocks.</a:t>
            </a:r>
          </a:p>
          <a:p>
            <a:pPr lvl="2">
              <a:buFont typeface="Wingdings" panose="05000000000000000000" pitchFamily="2" charset="2"/>
              <a:buChar char="Ø"/>
            </a:pPr>
            <a:r>
              <a:rPr lang="en-US" sz="1400" dirty="0"/>
              <a:t>Local variables are created when the method, constructor or block is entered and the variable will be destroyed once it exits the method, constructor, or </a:t>
            </a:r>
            <a:r>
              <a:rPr lang="en-US" sz="1400" dirty="0" smtClean="0"/>
              <a:t>block.</a:t>
            </a:r>
          </a:p>
          <a:p>
            <a:pPr lvl="2">
              <a:buFont typeface="Wingdings" panose="05000000000000000000" pitchFamily="2" charset="2"/>
              <a:buChar char="Ø"/>
            </a:pPr>
            <a:r>
              <a:rPr lang="en-US" sz="1400" dirty="0"/>
              <a:t>Access modifiers cannot be used for local </a:t>
            </a:r>
            <a:r>
              <a:rPr lang="en-US" sz="1400" dirty="0" smtClean="0"/>
              <a:t>variables.</a:t>
            </a:r>
          </a:p>
          <a:p>
            <a:pPr lvl="2">
              <a:buFont typeface="Wingdings" panose="05000000000000000000" pitchFamily="2" charset="2"/>
              <a:buChar char="Ø"/>
            </a:pPr>
            <a:r>
              <a:rPr lang="en-US" sz="1400" dirty="0"/>
              <a:t>Local variables are visible only within the declared method, constructor, or </a:t>
            </a:r>
            <a:r>
              <a:rPr lang="en-US" sz="1400" dirty="0" smtClean="0"/>
              <a:t>block.</a:t>
            </a:r>
          </a:p>
          <a:p>
            <a:pPr lvl="2">
              <a:buFont typeface="Wingdings" panose="05000000000000000000" pitchFamily="2" charset="2"/>
              <a:buChar char="Ø"/>
            </a:pPr>
            <a:r>
              <a:rPr lang="en-US" sz="1400" dirty="0"/>
              <a:t>Local variables are implemented at stack level </a:t>
            </a:r>
            <a:r>
              <a:rPr lang="en-US" sz="1400" dirty="0" smtClean="0"/>
              <a:t>internally.</a:t>
            </a:r>
          </a:p>
          <a:p>
            <a:pPr lvl="2">
              <a:buFont typeface="Wingdings" panose="05000000000000000000" pitchFamily="2" charset="2"/>
              <a:buChar char="Ø"/>
            </a:pPr>
            <a:r>
              <a:rPr lang="en-US" sz="1400" dirty="0"/>
              <a:t>There is no default value for local variables, so local variables should be declared and an initial value should be assigned before the first </a:t>
            </a:r>
            <a:r>
              <a:rPr lang="en-US" sz="1400" dirty="0" smtClean="0"/>
              <a:t>use. Example;</a:t>
            </a:r>
            <a:br>
              <a:rPr lang="en-US" sz="1400" dirty="0" smtClean="0"/>
            </a:br>
            <a:r>
              <a:rPr lang="en-US" sz="1400" dirty="0" smtClean="0"/>
              <a:t>						</a:t>
            </a:r>
            <a:r>
              <a:rPr lang="en-US" sz="1200" b="1" dirty="0" smtClean="0">
                <a:solidFill>
                  <a:schemeClr val="accent3"/>
                </a:solidFill>
              </a:rPr>
              <a:t>public </a:t>
            </a:r>
            <a:r>
              <a:rPr lang="en-US" sz="1200" b="1" dirty="0">
                <a:solidFill>
                  <a:schemeClr val="accent3"/>
                </a:solidFill>
              </a:rPr>
              <a:t>class </a:t>
            </a:r>
            <a:r>
              <a:rPr lang="en-US" sz="1200" b="1" dirty="0" smtClean="0">
                <a:solidFill>
                  <a:srgbClr val="C00000"/>
                </a:solidFill>
              </a:rPr>
              <a:t>Test</a:t>
            </a:r>
            <a:r>
              <a:rPr lang="en-US" sz="1200" b="1" dirty="0" smtClean="0"/>
              <a:t>{</a:t>
            </a:r>
            <a:br>
              <a:rPr lang="en-US" sz="1200" b="1" dirty="0" smtClean="0"/>
            </a:br>
            <a:r>
              <a:rPr lang="en-US" sz="1200" b="1" dirty="0" smtClean="0"/>
              <a:t>							</a:t>
            </a:r>
            <a:r>
              <a:rPr lang="en-US" sz="1200" b="1" dirty="0" smtClean="0">
                <a:solidFill>
                  <a:schemeClr val="accent4"/>
                </a:solidFill>
              </a:rPr>
              <a:t>public void </a:t>
            </a:r>
            <a:r>
              <a:rPr lang="en-US" sz="1200" b="1" dirty="0" err="1" smtClean="0">
                <a:solidFill>
                  <a:schemeClr val="accent2"/>
                </a:solidFill>
              </a:rPr>
              <a:t>myAge</a:t>
            </a:r>
            <a:r>
              <a:rPr lang="en-US" sz="1200" b="1" dirty="0" smtClean="0">
                <a:solidFill>
                  <a:schemeClr val="accent2"/>
                </a:solidFill>
              </a:rPr>
              <a:t>()</a:t>
            </a:r>
            <a:r>
              <a:rPr lang="en-US" sz="1200" b="1" dirty="0" smtClean="0"/>
              <a:t> {</a:t>
            </a:r>
            <a:br>
              <a:rPr lang="en-US" sz="1200" b="1" dirty="0" smtClean="0"/>
            </a:br>
            <a:r>
              <a:rPr lang="en-US" sz="1200" b="1" dirty="0" smtClean="0"/>
              <a:t>							</a:t>
            </a:r>
            <a:r>
              <a:rPr lang="en-US" sz="1200" b="1" dirty="0" err="1" smtClean="0"/>
              <a:t>int</a:t>
            </a:r>
            <a:r>
              <a:rPr lang="en-US" sz="1200" b="1" dirty="0" smtClean="0"/>
              <a:t> </a:t>
            </a:r>
            <a:r>
              <a:rPr lang="en-US" sz="1200" b="1" dirty="0" err="1" smtClean="0"/>
              <a:t>num</a:t>
            </a:r>
            <a:r>
              <a:rPr lang="en-US" sz="1200" b="1" dirty="0" smtClean="0"/>
              <a:t> = 30;</a:t>
            </a:r>
            <a:br>
              <a:rPr lang="en-US" sz="1200" b="1" dirty="0" smtClean="0"/>
            </a:br>
            <a:r>
              <a:rPr lang="en-US" sz="1200" b="1" dirty="0" smtClean="0"/>
              <a:t>							age = age + 7;</a:t>
            </a:r>
            <a:br>
              <a:rPr lang="en-US" sz="1200" b="1" dirty="0" smtClean="0"/>
            </a:br>
            <a:r>
              <a:rPr lang="en-US" sz="1200" b="1" dirty="0" smtClean="0"/>
              <a:t>								</a:t>
            </a:r>
            <a:r>
              <a:rPr lang="en-US" sz="1200" b="1" dirty="0" err="1">
                <a:solidFill>
                  <a:srgbClr val="C00000"/>
                </a:solidFill>
              </a:rPr>
              <a:t>System</a:t>
            </a:r>
            <a:r>
              <a:rPr lang="en-US" sz="1200" b="1" dirty="0" err="1"/>
              <a:t>.out.</a:t>
            </a:r>
            <a:r>
              <a:rPr lang="en-US" sz="1200" b="1" dirty="0" err="1">
                <a:solidFill>
                  <a:srgbClr val="C00000"/>
                </a:solidFill>
              </a:rPr>
              <a:t>println</a:t>
            </a:r>
            <a:r>
              <a:rPr lang="en-US" sz="1200" b="1" dirty="0" smtClean="0"/>
              <a:t>(</a:t>
            </a:r>
            <a:r>
              <a:rPr lang="en-US" sz="1200" b="1" dirty="0" smtClean="0">
                <a:solidFill>
                  <a:schemeClr val="accent1"/>
                </a:solidFill>
              </a:rPr>
              <a:t>“My age is : ” + </a:t>
            </a:r>
            <a:r>
              <a:rPr lang="en-US" sz="1200" b="1" dirty="0" smtClean="0">
                <a:solidFill>
                  <a:schemeClr val="tx1"/>
                </a:solidFill>
              </a:rPr>
              <a:t>age</a:t>
            </a:r>
            <a:r>
              <a:rPr lang="en-US" sz="1200" b="1" dirty="0" smtClean="0"/>
              <a:t>);</a:t>
            </a:r>
            <a:br>
              <a:rPr lang="en-US" sz="1200" b="1" dirty="0" smtClean="0"/>
            </a:br>
            <a:r>
              <a:rPr lang="en-US" sz="1200" b="1" dirty="0" smtClean="0"/>
              <a:t>							}</a:t>
            </a:r>
            <a:r>
              <a:rPr lang="en-US" sz="1200" b="1" dirty="0"/>
              <a:t/>
            </a:r>
            <a:br>
              <a:rPr lang="en-US" sz="1200" b="1" dirty="0"/>
            </a:br>
            <a:r>
              <a:rPr lang="en-US" sz="1200" b="1" dirty="0"/>
              <a:t>							</a:t>
            </a:r>
            <a:r>
              <a:rPr lang="en-US" sz="1200" b="1" dirty="0" smtClean="0">
                <a:solidFill>
                  <a:schemeClr val="accent3"/>
                </a:solidFill>
              </a:rPr>
              <a:t>public </a:t>
            </a:r>
            <a:r>
              <a:rPr lang="en-US" sz="1200" b="1" dirty="0">
                <a:solidFill>
                  <a:schemeClr val="accent3"/>
                </a:solidFill>
              </a:rPr>
              <a:t>static void </a:t>
            </a:r>
            <a:r>
              <a:rPr lang="en-US" sz="1200" b="1" dirty="0">
                <a:solidFill>
                  <a:srgbClr val="C00000"/>
                </a:solidFill>
              </a:rPr>
              <a:t>main</a:t>
            </a:r>
            <a:r>
              <a:rPr lang="en-US" sz="1200" b="1" dirty="0"/>
              <a:t>(</a:t>
            </a:r>
            <a:r>
              <a:rPr lang="en-US" sz="1200" b="1" dirty="0">
                <a:solidFill>
                  <a:srgbClr val="C00000"/>
                </a:solidFill>
              </a:rPr>
              <a:t>String</a:t>
            </a:r>
            <a:r>
              <a:rPr lang="en-US" sz="1200" b="1" dirty="0"/>
              <a:t>[ ]  </a:t>
            </a:r>
            <a:r>
              <a:rPr lang="en-US" sz="1200" b="1" dirty="0" err="1"/>
              <a:t>args</a:t>
            </a:r>
            <a:r>
              <a:rPr lang="en-US" sz="1200" b="1" dirty="0"/>
              <a:t>) </a:t>
            </a:r>
            <a:r>
              <a:rPr lang="en-US" sz="1200" b="1" dirty="0" smtClean="0"/>
              <a:t>{</a:t>
            </a:r>
            <a:br>
              <a:rPr lang="en-US" sz="1200" b="1" dirty="0" smtClean="0"/>
            </a:br>
            <a:r>
              <a:rPr lang="en-US" sz="1200" b="1" dirty="0" smtClean="0"/>
              <a:t>								Test </a:t>
            </a:r>
            <a:r>
              <a:rPr lang="en-US" sz="1200" b="1" dirty="0" err="1" smtClean="0">
                <a:solidFill>
                  <a:srgbClr val="00B0F0"/>
                </a:solidFill>
              </a:rPr>
              <a:t>test</a:t>
            </a:r>
            <a:r>
              <a:rPr lang="en-US" sz="1200" b="1" dirty="0" smtClean="0">
                <a:solidFill>
                  <a:srgbClr val="00B0F0"/>
                </a:solidFill>
              </a:rPr>
              <a:t> </a:t>
            </a:r>
            <a:r>
              <a:rPr lang="en-US" sz="1200" b="1" dirty="0" smtClean="0"/>
              <a:t>= new Test();</a:t>
            </a:r>
            <a:br>
              <a:rPr lang="en-US" sz="1200" b="1" dirty="0" smtClean="0"/>
            </a:br>
            <a:r>
              <a:rPr lang="en-US" sz="1200" b="1" dirty="0" smtClean="0"/>
              <a:t>								</a:t>
            </a:r>
            <a:r>
              <a:rPr lang="en-US" sz="1200" b="1" dirty="0" err="1" smtClean="0"/>
              <a:t>test.</a:t>
            </a:r>
            <a:r>
              <a:rPr lang="en-US" sz="1200" b="1" dirty="0" err="1" smtClean="0">
                <a:solidFill>
                  <a:schemeClr val="accent2"/>
                </a:solidFill>
              </a:rPr>
              <a:t>myAge</a:t>
            </a:r>
            <a:r>
              <a:rPr lang="en-US" sz="1200" b="1" dirty="0" smtClean="0">
                <a:solidFill>
                  <a:schemeClr val="accent2"/>
                </a:solidFill>
              </a:rPr>
              <a:t>()</a:t>
            </a:r>
            <a:r>
              <a:rPr lang="en-US" sz="1200" b="1" dirty="0" smtClean="0"/>
              <a:t>;</a:t>
            </a:r>
            <a:r>
              <a:rPr lang="en-US" sz="1200" b="1" dirty="0"/>
              <a:t/>
            </a:r>
            <a:br>
              <a:rPr lang="en-US" sz="1200" b="1" dirty="0"/>
            </a:br>
            <a:r>
              <a:rPr lang="en-US" sz="1200" b="1" dirty="0"/>
              <a:t>						</a:t>
            </a:r>
            <a:r>
              <a:rPr lang="en-US" sz="1200" b="1" dirty="0" smtClean="0"/>
              <a:t>	}</a:t>
            </a:r>
            <a:r>
              <a:rPr lang="en-US" sz="1200" b="1" dirty="0"/>
              <a:t/>
            </a:r>
            <a:br>
              <a:rPr lang="en-US" sz="1200" b="1" dirty="0"/>
            </a:br>
            <a:r>
              <a:rPr lang="en-US" sz="1200" b="1" dirty="0"/>
              <a:t>						</a:t>
            </a:r>
            <a:r>
              <a:rPr lang="en-US" sz="1200" b="1" dirty="0" smtClean="0"/>
              <a:t>}</a:t>
            </a:r>
            <a:endParaRPr lang="en-US" sz="1200" b="1" dirty="0">
              <a:solidFill>
                <a:schemeClr val="tx1"/>
              </a:solidFill>
            </a:endParaRPr>
          </a:p>
          <a:p>
            <a:pPr marL="914400" lvl="2" indent="0">
              <a:buNone/>
            </a:pPr>
            <a:endParaRPr lang="en-US" sz="1600" dirty="0"/>
          </a:p>
        </p:txBody>
      </p:sp>
    </p:spTree>
    <p:extLst>
      <p:ext uri="{BB962C8B-B14F-4D97-AF65-F5344CB8AC3E}">
        <p14:creationId xmlns:p14="http://schemas.microsoft.com/office/powerpoint/2010/main" val="1347506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502508"/>
            <a:ext cx="10626811" cy="57252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200" u="sng" dirty="0">
                <a:solidFill>
                  <a:schemeClr val="accent3"/>
                </a:solidFill>
              </a:rPr>
              <a:t>THREE KINDS OF VARIABLES IN </a:t>
            </a:r>
            <a:r>
              <a:rPr lang="en-US" sz="3200" u="sng" dirty="0" smtClean="0">
                <a:solidFill>
                  <a:schemeClr val="accent3"/>
                </a:solidFill>
              </a:rPr>
              <a:t>JAVA</a:t>
            </a:r>
            <a:endParaRPr lang="en-US" sz="3200" b="1" dirty="0" smtClean="0"/>
          </a:p>
          <a:p>
            <a:pPr marL="800100" lvl="1" indent="-342900">
              <a:buFont typeface="+mj-lt"/>
              <a:buAutoNum type="arabicPeriod" startAt="2"/>
            </a:pPr>
            <a:r>
              <a:rPr lang="en-US" sz="1800" b="1" dirty="0" smtClean="0"/>
              <a:t>Instance Variables</a:t>
            </a:r>
          </a:p>
          <a:p>
            <a:pPr lvl="2">
              <a:buFont typeface="Wingdings" panose="05000000000000000000" pitchFamily="2" charset="2"/>
              <a:buChar char="Ø"/>
            </a:pPr>
            <a:r>
              <a:rPr lang="en-US" sz="1600" dirty="0"/>
              <a:t>Instance variables are declared in a class, but outside a method, constructor or any block</a:t>
            </a:r>
            <a:r>
              <a:rPr lang="en-US" sz="1600" dirty="0" smtClean="0"/>
              <a:t>.</a:t>
            </a:r>
          </a:p>
          <a:p>
            <a:pPr lvl="2">
              <a:buFont typeface="Wingdings" panose="05000000000000000000" pitchFamily="2" charset="2"/>
              <a:buChar char="Ø"/>
            </a:pPr>
            <a:r>
              <a:rPr lang="en-US" sz="1600" dirty="0"/>
              <a:t>When a space is allocated for an object in the heap, a slot for each instance variable value is created</a:t>
            </a:r>
            <a:r>
              <a:rPr lang="en-US" sz="1600" dirty="0" smtClean="0"/>
              <a:t>.</a:t>
            </a:r>
          </a:p>
          <a:p>
            <a:pPr lvl="2">
              <a:buFont typeface="Wingdings" panose="05000000000000000000" pitchFamily="2" charset="2"/>
              <a:buChar char="Ø"/>
            </a:pPr>
            <a:r>
              <a:rPr lang="en-US" sz="1600" dirty="0"/>
              <a:t>Instance variables are created when an object is created with the use of the keyword 'new' and destroyed when the object is destroyed</a:t>
            </a:r>
            <a:r>
              <a:rPr lang="en-US" sz="1600" dirty="0" smtClean="0"/>
              <a:t>.</a:t>
            </a:r>
          </a:p>
          <a:p>
            <a:pPr lvl="2">
              <a:buFont typeface="Wingdings" panose="05000000000000000000" pitchFamily="2" charset="2"/>
              <a:buChar char="Ø"/>
            </a:pPr>
            <a:r>
              <a:rPr lang="en-US" sz="1600" dirty="0"/>
              <a:t>Instance variables hold values that must be referenced by more than one method, constructor or block, or essential parts of an object's state that must be present throughout the class</a:t>
            </a:r>
            <a:r>
              <a:rPr lang="en-US" sz="1600" dirty="0" smtClean="0"/>
              <a:t>.</a:t>
            </a:r>
          </a:p>
          <a:p>
            <a:pPr lvl="2">
              <a:buFont typeface="Wingdings" panose="05000000000000000000" pitchFamily="2" charset="2"/>
              <a:buChar char="Ø"/>
            </a:pPr>
            <a:r>
              <a:rPr lang="en-US" sz="1600" dirty="0"/>
              <a:t>Instance variables can be declared in class level before or after use</a:t>
            </a:r>
            <a:r>
              <a:rPr lang="en-US" sz="1600" dirty="0" smtClean="0"/>
              <a:t>.</a:t>
            </a:r>
          </a:p>
          <a:p>
            <a:pPr lvl="2">
              <a:buFont typeface="Wingdings" panose="05000000000000000000" pitchFamily="2" charset="2"/>
              <a:buChar char="Ø"/>
            </a:pPr>
            <a:r>
              <a:rPr lang="en-US" sz="1600" dirty="0"/>
              <a:t>Access modifiers can be given for instance </a:t>
            </a:r>
            <a:r>
              <a:rPr lang="en-US" sz="1600" dirty="0" smtClean="0"/>
              <a:t>variables.</a:t>
            </a:r>
          </a:p>
          <a:p>
            <a:pPr lvl="2">
              <a:buFont typeface="Wingdings" panose="05000000000000000000" pitchFamily="2" charset="2"/>
              <a:buChar char="Ø"/>
            </a:pPr>
            <a:r>
              <a:rPr lang="en-US" sz="1600" dirty="0"/>
              <a:t>The instance variables are visible for all methods, constructors and block in the class. Normally, it is recommended to make these variables private (access level). However, visibility for subclasses can be given for these variables with the use of access </a:t>
            </a:r>
            <a:r>
              <a:rPr lang="en-US" sz="1600" dirty="0" smtClean="0"/>
              <a:t>modifiers.</a:t>
            </a:r>
          </a:p>
          <a:p>
            <a:pPr lvl="2">
              <a:buFont typeface="Wingdings" panose="05000000000000000000" pitchFamily="2" charset="2"/>
              <a:buChar char="Ø"/>
            </a:pPr>
            <a:r>
              <a:rPr lang="en-US" sz="1600" dirty="0"/>
              <a:t>Instance variables have default values. For numbers, the default value is 0, for Booleans it is false, and for object references it is null. Values can be assigned during the declaration or within the </a:t>
            </a:r>
            <a:r>
              <a:rPr lang="en-US" sz="1600" dirty="0" smtClean="0"/>
              <a:t>constructor.</a:t>
            </a:r>
          </a:p>
          <a:p>
            <a:pPr lvl="2">
              <a:buFont typeface="Wingdings" panose="05000000000000000000" pitchFamily="2" charset="2"/>
              <a:buChar char="Ø"/>
            </a:pPr>
            <a:r>
              <a:rPr lang="en-US" sz="1600" dirty="0"/>
              <a:t>Instance variables can be accessed directly by calling the variable name inside the class. However, within static methods (when instance variables are given </a:t>
            </a:r>
            <a:r>
              <a:rPr lang="en-US" sz="1600" dirty="0" smtClean="0"/>
              <a:t>accessibility.</a:t>
            </a:r>
            <a:r>
              <a:rPr lang="en-US" sz="1400" dirty="0" smtClean="0"/>
              <a:t/>
            </a:r>
            <a:br>
              <a:rPr lang="en-US" sz="1400" dirty="0" smtClean="0"/>
            </a:br>
            <a:r>
              <a:rPr lang="en-US" sz="1400" dirty="0" smtClean="0"/>
              <a:t>						</a:t>
            </a:r>
            <a:endParaRPr lang="en-US" sz="1600" dirty="0"/>
          </a:p>
        </p:txBody>
      </p:sp>
    </p:spTree>
    <p:extLst>
      <p:ext uri="{BB962C8B-B14F-4D97-AF65-F5344CB8AC3E}">
        <p14:creationId xmlns:p14="http://schemas.microsoft.com/office/powerpoint/2010/main" val="3507936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527222"/>
            <a:ext cx="10626811" cy="576648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t>Example of Instance Variables</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class</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Employee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a:t>
            </a:r>
            <a:r>
              <a:rPr lang="en-US" altLang="en-US" sz="1100" dirty="0">
                <a:solidFill>
                  <a:srgbClr val="880000"/>
                </a:solidFill>
                <a:latin typeface="Courier New" panose="02070309020205020404" pitchFamily="49" charset="0"/>
                <a:cs typeface="Courier New" panose="02070309020205020404" pitchFamily="49" charset="0"/>
              </a:rPr>
              <a:t>this instance variable is visible for any child class.</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String</a:t>
            </a:r>
            <a:r>
              <a:rPr lang="en-US" altLang="en-US" sz="1100" dirty="0">
                <a:solidFill>
                  <a:srgbClr val="000000"/>
                </a:solidFill>
                <a:latin typeface="Courier New" panose="02070309020205020404" pitchFamily="49" charset="0"/>
                <a:cs typeface="Courier New" panose="02070309020205020404" pitchFamily="49" charset="0"/>
              </a:rPr>
              <a:t> name</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endParaRPr lang="en-US" altLang="en-US" sz="1100" dirty="0" smtClean="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a:t>
            </a:r>
            <a:r>
              <a:rPr lang="en-US" altLang="en-US" sz="1100" dirty="0">
                <a:solidFill>
                  <a:srgbClr val="880000"/>
                </a:solidFill>
                <a:latin typeface="Courier New" panose="02070309020205020404" pitchFamily="49" charset="0"/>
                <a:cs typeface="Courier New" panose="02070309020205020404" pitchFamily="49" charset="0"/>
              </a:rPr>
              <a:t>salary variable is visible in Employee class only.</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private</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double</a:t>
            </a:r>
            <a:r>
              <a:rPr lang="en-US" altLang="en-US" sz="1100" dirty="0">
                <a:solidFill>
                  <a:srgbClr val="000000"/>
                </a:solidFill>
                <a:latin typeface="Courier New" panose="02070309020205020404" pitchFamily="49" charset="0"/>
                <a:cs typeface="Courier New" panose="02070309020205020404" pitchFamily="49" charset="0"/>
              </a:rPr>
              <a:t> salary</a:t>
            </a:r>
            <a:r>
              <a:rPr lang="en-US" altLang="en-US" sz="1100" dirty="0" smtClean="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880000"/>
                </a:solidFill>
                <a:latin typeface="Courier New" panose="02070309020205020404" pitchFamily="49" charset="0"/>
                <a:cs typeface="Courier New" panose="02070309020205020404" pitchFamily="49" charset="0"/>
              </a:rPr>
              <a:t>// </a:t>
            </a:r>
            <a:r>
              <a:rPr lang="en-US" altLang="en-US" sz="1100" dirty="0">
                <a:solidFill>
                  <a:srgbClr val="880000"/>
                </a:solidFill>
                <a:latin typeface="Courier New" panose="02070309020205020404" pitchFamily="49" charset="0"/>
                <a:cs typeface="Courier New" panose="02070309020205020404" pitchFamily="49" charset="0"/>
              </a:rPr>
              <a:t>The name variable is assigned in the constructor.</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Employee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660066"/>
                </a:solidFill>
                <a:latin typeface="Courier New" panose="02070309020205020404" pitchFamily="49" charset="0"/>
                <a:cs typeface="Courier New" panose="02070309020205020404" pitchFamily="49" charset="0"/>
              </a:rPr>
              <a:t>String</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empName</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name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empName</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smtClean="0">
                <a:solidFill>
                  <a:srgbClr val="000000"/>
                </a:solidFill>
                <a:latin typeface="Courier New" panose="02070309020205020404" pitchFamily="49" charset="0"/>
                <a:cs typeface="Courier New" panose="02070309020205020404" pitchFamily="49" charset="0"/>
              </a:rPr>
              <a:t> </a:t>
            </a: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a:t>
            </a:r>
            <a:r>
              <a:rPr lang="en-US" altLang="en-US" sz="1100" dirty="0">
                <a:solidFill>
                  <a:srgbClr val="880000"/>
                </a:solidFill>
                <a:latin typeface="Courier New" panose="02070309020205020404" pitchFamily="49" charset="0"/>
                <a:cs typeface="Courier New" panose="02070309020205020404" pitchFamily="49" charset="0"/>
              </a:rPr>
              <a:t>The salary variable is assigned a value.</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void</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setSalary</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88"/>
                </a:solidFill>
                <a:latin typeface="Courier New" panose="02070309020205020404" pitchFamily="49" charset="0"/>
                <a:cs typeface="Courier New" panose="02070309020205020404" pitchFamily="49" charset="0"/>
              </a:rPr>
              <a:t>double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empSal</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salary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empSal</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880000"/>
                </a:solidFill>
                <a:latin typeface="Courier New" panose="02070309020205020404" pitchFamily="49" charset="0"/>
                <a:cs typeface="Courier New" panose="02070309020205020404" pitchFamily="49" charset="0"/>
              </a:rPr>
              <a:t>// </a:t>
            </a:r>
            <a:r>
              <a:rPr lang="en-US" altLang="en-US" sz="1100" dirty="0">
                <a:solidFill>
                  <a:srgbClr val="880000"/>
                </a:solidFill>
                <a:latin typeface="Courier New" panose="02070309020205020404" pitchFamily="49" charset="0"/>
                <a:cs typeface="Courier New" panose="02070309020205020404" pitchFamily="49" charset="0"/>
              </a:rPr>
              <a:t>This method prints the employee details.</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void</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printEmp</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endParaRPr lang="en-US" altLang="en-US" sz="1100" dirty="0" smtClean="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0066"/>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8800"/>
                </a:solidFill>
                <a:latin typeface="Courier New" panose="02070309020205020404" pitchFamily="49" charset="0"/>
                <a:cs typeface="Courier New" panose="02070309020205020404" pitchFamily="49" charset="0"/>
              </a:rPr>
              <a:t>"name :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name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660066"/>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8800"/>
                </a:solidFill>
                <a:latin typeface="Courier New" panose="02070309020205020404" pitchFamily="49" charset="0"/>
                <a:cs typeface="Courier New" panose="02070309020205020404" pitchFamily="49" charset="0"/>
              </a:rPr>
              <a:t>"salary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salary</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endParaRPr lang="en-US" altLang="en-US" sz="1100" dirty="0" smtClean="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static</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void</a:t>
            </a:r>
            <a:r>
              <a:rPr lang="en-US" altLang="en-US" sz="1100" dirty="0">
                <a:solidFill>
                  <a:srgbClr val="000000"/>
                </a:solidFill>
                <a:latin typeface="Courier New" panose="02070309020205020404" pitchFamily="49" charset="0"/>
                <a:cs typeface="Courier New" panose="02070309020205020404" pitchFamily="49" charset="0"/>
              </a:rPr>
              <a:t> main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660066"/>
                </a:solidFill>
                <a:latin typeface="Courier New" panose="02070309020205020404" pitchFamily="49" charset="0"/>
                <a:cs typeface="Courier New" panose="02070309020205020404" pitchFamily="49" charset="0"/>
              </a:rPr>
              <a:t>String</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Employee</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empOne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new</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Employee</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8800"/>
                </a:solidFill>
                <a:latin typeface="Courier New" panose="02070309020205020404" pitchFamily="49" charset="0"/>
                <a:cs typeface="Courier New" panose="02070309020205020404" pitchFamily="49" charset="0"/>
              </a:rPr>
              <a:t>"</a:t>
            </a:r>
            <a:r>
              <a:rPr lang="en-US" altLang="en-US" sz="1100" dirty="0" err="1">
                <a:solidFill>
                  <a:srgbClr val="008800"/>
                </a:solidFill>
                <a:latin typeface="Courier New" panose="02070309020205020404" pitchFamily="49" charset="0"/>
                <a:cs typeface="Courier New" panose="02070309020205020404" pitchFamily="49" charset="0"/>
              </a:rPr>
              <a:t>Ransika</a:t>
            </a:r>
            <a:r>
              <a:rPr lang="en-US" altLang="en-US" sz="1100" dirty="0">
                <a:solidFill>
                  <a:srgbClr val="008800"/>
                </a:solidFill>
                <a:latin typeface="Courier New" panose="02070309020205020404" pitchFamily="49" charset="0"/>
                <a:cs typeface="Courier New" panose="02070309020205020404" pitchFamily="49" charset="0"/>
              </a:rPr>
              <a:t>"</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err="1" smtClean="0">
                <a:solidFill>
                  <a:srgbClr val="000000"/>
                </a:solidFill>
                <a:latin typeface="Courier New" panose="02070309020205020404" pitchFamily="49" charset="0"/>
                <a:cs typeface="Courier New" panose="02070309020205020404" pitchFamily="49" charset="0"/>
              </a:rPr>
              <a:t>empOne</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setSalary</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smtClean="0">
                <a:solidFill>
                  <a:srgbClr val="006666"/>
                </a:solidFill>
                <a:latin typeface="Courier New" panose="02070309020205020404" pitchFamily="49" charset="0"/>
                <a:cs typeface="Courier New" panose="02070309020205020404" pitchFamily="49" charset="0"/>
              </a:rPr>
              <a:t>1000</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err="1" smtClean="0">
                <a:solidFill>
                  <a:srgbClr val="000000"/>
                </a:solidFill>
                <a:latin typeface="Courier New" panose="02070309020205020404" pitchFamily="49" charset="0"/>
                <a:cs typeface="Courier New" panose="02070309020205020404" pitchFamily="49" charset="0"/>
              </a:rPr>
              <a:t>empOne</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printEmp</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800" dirty="0" smtClean="0">
                <a:solidFill>
                  <a:schemeClr val="tx1"/>
                </a:solidFill>
              </a:rPr>
              <a:t> </a:t>
            </a:r>
            <a:endParaRPr lang="en-US" altLang="en-US" sz="1800" dirty="0">
              <a:solidFill>
                <a:schemeClr val="tx1"/>
              </a:solidFill>
              <a:latin typeface="Arial" panose="020B0604020202020204" pitchFamily="34" charset="0"/>
            </a:endParaRPr>
          </a:p>
          <a:p>
            <a:pPr marL="457200" lvl="1" indent="0">
              <a:buNone/>
            </a:pPr>
            <a:endParaRPr lang="en-US" sz="1800" b="1" dirty="0" smtClean="0"/>
          </a:p>
          <a:p>
            <a:pPr marL="914400" lvl="2" indent="0">
              <a:buNone/>
            </a:pPr>
            <a:r>
              <a:rPr lang="en-US" sz="1400" dirty="0" smtClean="0"/>
              <a:t/>
            </a:r>
            <a:br>
              <a:rPr lang="en-US" sz="1400" dirty="0" smtClean="0"/>
            </a:br>
            <a:r>
              <a:rPr lang="en-US" sz="1400" dirty="0" smtClean="0"/>
              <a:t>						</a:t>
            </a:r>
            <a:endParaRPr lang="en-US" sz="1600" dirty="0"/>
          </a:p>
        </p:txBody>
      </p:sp>
    </p:spTree>
    <p:extLst>
      <p:ext uri="{BB962C8B-B14F-4D97-AF65-F5344CB8AC3E}">
        <p14:creationId xmlns:p14="http://schemas.microsoft.com/office/powerpoint/2010/main" val="220327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startAt="4"/>
            </a:pPr>
            <a:r>
              <a:rPr lang="en-US" b="1" dirty="0">
                <a:solidFill>
                  <a:schemeClr val="accent3"/>
                </a:solidFill>
                <a:hlinkClick r:id="rId2" action="ppaction://hlinksldjump"/>
              </a:rPr>
              <a:t>Conditional Statements</a:t>
            </a:r>
            <a:endParaRPr lang="en-US" b="1" dirty="0">
              <a:solidFill>
                <a:schemeClr val="accent3"/>
              </a:solidFill>
            </a:endParaRPr>
          </a:p>
          <a:p>
            <a:pPr marL="1371600" lvl="2" indent="-457200">
              <a:buFont typeface="+mj-lt"/>
              <a:buAutoNum type="arabicPeriod"/>
            </a:pPr>
            <a:r>
              <a:rPr lang="en-US" dirty="0">
                <a:hlinkClick r:id="rId3" action="ppaction://hlinksldjump"/>
              </a:rPr>
              <a:t>If Statement</a:t>
            </a:r>
            <a:endParaRPr lang="en-US" dirty="0"/>
          </a:p>
          <a:p>
            <a:pPr marL="1371600" lvl="2" indent="-457200">
              <a:buFont typeface="+mj-lt"/>
              <a:buAutoNum type="arabicPeriod"/>
            </a:pPr>
            <a:r>
              <a:rPr lang="en-US" dirty="0" smtClean="0">
                <a:hlinkClick r:id="rId3" action="ppaction://hlinksldjump"/>
              </a:rPr>
              <a:t>Else </a:t>
            </a:r>
            <a:r>
              <a:rPr lang="en-US" dirty="0">
                <a:hlinkClick r:id="rId3" action="ppaction://hlinksldjump"/>
              </a:rPr>
              <a:t>Statement</a:t>
            </a:r>
            <a:endParaRPr lang="en-US" dirty="0"/>
          </a:p>
          <a:p>
            <a:pPr marL="1371600" lvl="2" indent="-457200">
              <a:buFont typeface="+mj-lt"/>
              <a:buAutoNum type="arabicPeriod"/>
            </a:pPr>
            <a:r>
              <a:rPr lang="en-US" dirty="0" smtClean="0">
                <a:hlinkClick r:id="rId4" action="ppaction://hlinksldjump"/>
              </a:rPr>
              <a:t>Else if </a:t>
            </a:r>
            <a:r>
              <a:rPr lang="en-US" dirty="0">
                <a:hlinkClick r:id="rId4" action="ppaction://hlinksldjump"/>
              </a:rPr>
              <a:t>Statement</a:t>
            </a:r>
            <a:endParaRPr lang="en-US" dirty="0"/>
          </a:p>
          <a:p>
            <a:pPr marL="1371600" lvl="2" indent="-457200">
              <a:buFont typeface="+mj-lt"/>
              <a:buAutoNum type="arabicPeriod"/>
            </a:pPr>
            <a:r>
              <a:rPr lang="en-US" dirty="0">
                <a:hlinkClick r:id="rId5" action="ppaction://hlinksldjump"/>
              </a:rPr>
              <a:t>Switch </a:t>
            </a:r>
            <a:r>
              <a:rPr lang="en-US" dirty="0" smtClean="0">
                <a:hlinkClick r:id="rId5" action="ppaction://hlinksldjump"/>
              </a:rPr>
              <a:t>Statement</a:t>
            </a:r>
            <a:endParaRPr lang="en-US" dirty="0"/>
          </a:p>
          <a:p>
            <a:pPr marL="914400" lvl="2" indent="0">
              <a:buNone/>
            </a:pPr>
            <a:r>
              <a:rPr lang="en-US" b="1" dirty="0">
                <a:solidFill>
                  <a:schemeClr val="accent3"/>
                </a:solidFill>
                <a:hlinkClick r:id="rId6" action="ppaction://hlinksldjump"/>
              </a:rPr>
              <a:t>Loops</a:t>
            </a:r>
            <a:endParaRPr lang="en-US" b="1" dirty="0">
              <a:solidFill>
                <a:schemeClr val="accent3"/>
              </a:solidFill>
            </a:endParaRPr>
          </a:p>
          <a:p>
            <a:pPr marL="1600200" lvl="3" indent="-342900">
              <a:buFont typeface="+mj-lt"/>
              <a:buAutoNum type="arabicPeriod"/>
            </a:pPr>
            <a:r>
              <a:rPr lang="en-US" dirty="0">
                <a:hlinkClick r:id="rId6" action="ppaction://hlinksldjump"/>
              </a:rPr>
              <a:t>While Loop</a:t>
            </a:r>
            <a:endParaRPr lang="en-US" dirty="0"/>
          </a:p>
          <a:p>
            <a:pPr marL="1600200" lvl="3" indent="-342900">
              <a:buFont typeface="+mj-lt"/>
              <a:buAutoNum type="arabicPeriod"/>
            </a:pPr>
            <a:r>
              <a:rPr lang="en-US" dirty="0">
                <a:hlinkClick r:id="rId7" action="ppaction://hlinksldjump"/>
              </a:rPr>
              <a:t>Do while Loop</a:t>
            </a:r>
          </a:p>
          <a:p>
            <a:pPr marL="1600200" lvl="3" indent="-342900">
              <a:buFont typeface="+mj-lt"/>
              <a:buAutoNum type="arabicPeriod"/>
            </a:pPr>
            <a:r>
              <a:rPr lang="en-US" dirty="0">
                <a:hlinkClick r:id="rId7" action="ppaction://hlinksldjump"/>
              </a:rPr>
              <a:t>For Loop</a:t>
            </a:r>
            <a:endParaRPr lang="en-US" dirty="0"/>
          </a:p>
          <a:p>
            <a:pPr marL="1600200" lvl="3" indent="-342900">
              <a:buFont typeface="+mj-lt"/>
              <a:buAutoNum type="arabicPeriod"/>
            </a:pPr>
            <a:r>
              <a:rPr lang="en-US" dirty="0" err="1" smtClean="0"/>
              <a:t>Foreach</a:t>
            </a:r>
            <a:r>
              <a:rPr lang="en-US" dirty="0" smtClean="0"/>
              <a:t> Loop</a:t>
            </a:r>
          </a:p>
          <a:p>
            <a:pPr marL="1600200" lvl="3" indent="-342900">
              <a:buFont typeface="+mj-lt"/>
              <a:buAutoNum type="arabicPeriod"/>
            </a:pPr>
            <a:r>
              <a:rPr lang="en-US" dirty="0" smtClean="0"/>
              <a:t>Break/Continue Loop</a:t>
            </a:r>
          </a:p>
          <a:p>
            <a:pPr marL="1257300" lvl="3" indent="0">
              <a:buNone/>
            </a:pPr>
            <a:endParaRPr lang="en-US" dirty="0"/>
          </a:p>
          <a:p>
            <a:pPr marL="457200" indent="-457200">
              <a:buFont typeface="+mj-lt"/>
              <a:buAutoNum type="arabicPeriod" startAt="4"/>
            </a:pPr>
            <a:r>
              <a:rPr lang="en-US" b="1" dirty="0" smtClean="0">
                <a:solidFill>
                  <a:schemeClr val="accent3"/>
                </a:solidFill>
                <a:hlinkClick r:id="rId8" action="ppaction://hlinksldjump"/>
              </a:rPr>
              <a:t>Arrays</a:t>
            </a:r>
            <a:endParaRPr lang="en-US" b="1" dirty="0">
              <a:solidFill>
                <a:schemeClr val="accent3"/>
              </a:solidFill>
            </a:endParaRPr>
          </a:p>
          <a:p>
            <a:pPr marL="457200" lvl="1" indent="0">
              <a:buNone/>
            </a:pPr>
            <a:endParaRPr lang="en-US" dirty="0"/>
          </a:p>
        </p:txBody>
      </p:sp>
    </p:spTree>
    <p:extLst>
      <p:ext uri="{BB962C8B-B14F-4D97-AF65-F5344CB8AC3E}">
        <p14:creationId xmlns:p14="http://schemas.microsoft.com/office/powerpoint/2010/main" val="1168907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502508"/>
            <a:ext cx="10626811" cy="572529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200" u="sng" dirty="0">
                <a:solidFill>
                  <a:schemeClr val="accent3"/>
                </a:solidFill>
              </a:rPr>
              <a:t>THREE KINDS OF VARIABLES IN </a:t>
            </a:r>
            <a:r>
              <a:rPr lang="en-US" sz="3200" u="sng" dirty="0" smtClean="0">
                <a:solidFill>
                  <a:schemeClr val="accent3"/>
                </a:solidFill>
              </a:rPr>
              <a:t>JAVA</a:t>
            </a:r>
            <a:endParaRPr lang="en-US" sz="3200" b="1" dirty="0" smtClean="0"/>
          </a:p>
          <a:p>
            <a:pPr marL="800100" lvl="1" indent="-342900">
              <a:buFont typeface="+mj-lt"/>
              <a:buAutoNum type="arabicPeriod" startAt="3"/>
            </a:pPr>
            <a:r>
              <a:rPr lang="en-US" sz="1800" b="1" dirty="0" smtClean="0"/>
              <a:t>Class / Static Variables</a:t>
            </a:r>
          </a:p>
          <a:p>
            <a:pPr lvl="2">
              <a:buFont typeface="Wingdings" panose="05000000000000000000" pitchFamily="2" charset="2"/>
              <a:buChar char="Ø"/>
            </a:pPr>
            <a:r>
              <a:rPr lang="en-US" sz="1600" dirty="0"/>
              <a:t>Class variables also known as static variables are declared with the static keyword in a class, but outside a method, constructor or a block</a:t>
            </a:r>
            <a:r>
              <a:rPr lang="en-US" sz="1600" dirty="0" smtClean="0"/>
              <a:t>.</a:t>
            </a:r>
          </a:p>
          <a:p>
            <a:pPr lvl="2">
              <a:buFont typeface="Wingdings" panose="05000000000000000000" pitchFamily="2" charset="2"/>
              <a:buChar char="Ø"/>
            </a:pPr>
            <a:r>
              <a:rPr lang="en-US" sz="1600" dirty="0"/>
              <a:t>There would only be one copy of each class variable per class, regardless of how many objects are created from it</a:t>
            </a:r>
            <a:r>
              <a:rPr lang="en-US" sz="1600" dirty="0" smtClean="0"/>
              <a:t>.</a:t>
            </a:r>
          </a:p>
          <a:p>
            <a:pPr lvl="2">
              <a:buFont typeface="Wingdings" panose="05000000000000000000" pitchFamily="2" charset="2"/>
              <a:buChar char="Ø"/>
            </a:pPr>
            <a:r>
              <a:rPr lang="en-US" sz="1600" dirty="0"/>
              <a:t>Static variables are rarely used other than being declared as constants. Constants are variables that are declared as public/private, final, and static. Constant variables never change from their initial value</a:t>
            </a:r>
            <a:r>
              <a:rPr lang="en-US" sz="1600" dirty="0" smtClean="0"/>
              <a:t>.</a:t>
            </a:r>
          </a:p>
          <a:p>
            <a:pPr lvl="2">
              <a:buFont typeface="Wingdings" panose="05000000000000000000" pitchFamily="2" charset="2"/>
              <a:buChar char="Ø"/>
            </a:pPr>
            <a:r>
              <a:rPr lang="en-US" sz="1600" dirty="0"/>
              <a:t>Static variables are stored in the static memory. It is rare to use static variables other than declared final and used as either public or private constants</a:t>
            </a:r>
            <a:r>
              <a:rPr lang="en-US" sz="1600" dirty="0" smtClean="0"/>
              <a:t>.</a:t>
            </a:r>
          </a:p>
          <a:p>
            <a:pPr lvl="2">
              <a:buFont typeface="Wingdings" panose="05000000000000000000" pitchFamily="2" charset="2"/>
              <a:buChar char="Ø"/>
            </a:pPr>
            <a:r>
              <a:rPr lang="en-US" sz="1600" dirty="0"/>
              <a:t>Static variables are created when the program starts and destroyed when the program stops</a:t>
            </a:r>
            <a:r>
              <a:rPr lang="en-US" sz="1600" dirty="0" smtClean="0"/>
              <a:t>.</a:t>
            </a:r>
          </a:p>
          <a:p>
            <a:pPr lvl="2">
              <a:buFont typeface="Wingdings" panose="05000000000000000000" pitchFamily="2" charset="2"/>
              <a:buChar char="Ø"/>
            </a:pPr>
            <a:r>
              <a:rPr lang="en-US" sz="1600" dirty="0"/>
              <a:t>Visibility is similar to instance variables. However, most static variables are declared public since they must be available for users of the class</a:t>
            </a:r>
            <a:r>
              <a:rPr lang="en-US" sz="1600" dirty="0" smtClean="0"/>
              <a:t>.</a:t>
            </a:r>
          </a:p>
          <a:p>
            <a:pPr lvl="2">
              <a:buFont typeface="Wingdings" panose="05000000000000000000" pitchFamily="2" charset="2"/>
              <a:buChar char="Ø"/>
            </a:pPr>
            <a:r>
              <a:rPr lang="en-US" sz="1600" dirty="0"/>
              <a:t>Default values are same as instance variables. For numbers, the default value is 0; for Booleans, it is false; and for object references, it is null. Values can be assigned during the declaration or within the constructor</a:t>
            </a:r>
            <a:r>
              <a:rPr lang="en-US" sz="1600" dirty="0" smtClean="0"/>
              <a:t>.</a:t>
            </a:r>
          </a:p>
          <a:p>
            <a:pPr lvl="2">
              <a:buFont typeface="Wingdings" panose="05000000000000000000" pitchFamily="2" charset="2"/>
              <a:buChar char="Ø"/>
            </a:pPr>
            <a:r>
              <a:rPr lang="en-US" sz="1600" dirty="0"/>
              <a:t>Static variables can be accessed by calling with the class name </a:t>
            </a:r>
            <a:r>
              <a:rPr lang="en-US" sz="1600" i="1" dirty="0" err="1"/>
              <a:t>ClassName.VariableName</a:t>
            </a:r>
            <a:r>
              <a:rPr lang="en-US" sz="1600" dirty="0" smtClean="0"/>
              <a:t>.</a:t>
            </a:r>
          </a:p>
          <a:p>
            <a:pPr lvl="2">
              <a:buFont typeface="Wingdings" panose="05000000000000000000" pitchFamily="2" charset="2"/>
              <a:buChar char="Ø"/>
            </a:pPr>
            <a:r>
              <a:rPr lang="en-US" sz="1600" dirty="0"/>
              <a:t>When declaring class variables as public static final, then variable names (constants) are all in upper case. If the static variables are not public and final, the naming syntax is the same as instance and local variables</a:t>
            </a:r>
            <a:r>
              <a:rPr lang="en-US" sz="1600" dirty="0" smtClean="0"/>
              <a:t>.</a:t>
            </a:r>
            <a:r>
              <a:rPr lang="en-US" sz="1400" dirty="0" smtClean="0"/>
              <a:t/>
            </a:r>
            <a:br>
              <a:rPr lang="en-US" sz="1400" dirty="0" smtClean="0"/>
            </a:br>
            <a:r>
              <a:rPr lang="en-US" sz="1400" dirty="0" smtClean="0"/>
              <a:t>						</a:t>
            </a:r>
            <a:endParaRPr lang="en-US" sz="1600" dirty="0"/>
          </a:p>
        </p:txBody>
      </p:sp>
    </p:spTree>
    <p:extLst>
      <p:ext uri="{BB962C8B-B14F-4D97-AF65-F5344CB8AC3E}">
        <p14:creationId xmlns:p14="http://schemas.microsoft.com/office/powerpoint/2010/main" val="3161123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527222"/>
            <a:ext cx="10626811" cy="576648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t>Example of Class / Static Variables</a:t>
            </a:r>
          </a:p>
          <a:p>
            <a:pPr marL="457200" lvl="1" indent="0">
              <a:buNone/>
            </a:pPr>
            <a:endParaRPr lang="en-US" sz="1600" b="1" dirty="0" smtClean="0"/>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import java.io*;</a:t>
            </a:r>
            <a:br>
              <a:rPr lang="en-US" altLang="en-US" sz="1100" dirty="0" smtClean="0">
                <a:solidFill>
                  <a:srgbClr val="000088"/>
                </a:solidFill>
                <a:latin typeface="Courier New" panose="02070309020205020404" pitchFamily="49" charset="0"/>
                <a:cs typeface="Courier New" panose="02070309020205020404" pitchFamily="49" charset="0"/>
              </a:rPr>
            </a:br>
            <a:endParaRPr lang="en-US" altLang="en-US" sz="1100" dirty="0" smtClean="0">
              <a:solidFill>
                <a:srgbClr val="000088"/>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88"/>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class</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Employee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endParaRPr lang="en-US" altLang="en-US" sz="1100" dirty="0" smtClean="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Salary variable is a private static variable.</a:t>
            </a:r>
            <a:endParaRPr lang="en-US" altLang="en-US" sz="1100" dirty="0">
              <a:solidFill>
                <a:srgbClr val="88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private static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double</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00"/>
                </a:solidFill>
                <a:latin typeface="Courier New" panose="02070309020205020404" pitchFamily="49" charset="0"/>
                <a:cs typeface="Courier New" panose="02070309020205020404" pitchFamily="49" charset="0"/>
              </a:rPr>
              <a:t>salary</a:t>
            </a:r>
            <a:r>
              <a:rPr lang="en-US" altLang="en-US" sz="1100" dirty="0" smtClean="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smtClean="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880000"/>
                </a:solidFill>
                <a:latin typeface="Courier New" panose="02070309020205020404" pitchFamily="49" charset="0"/>
                <a:cs typeface="Courier New" panose="02070309020205020404" pitchFamily="49" charset="0"/>
              </a:rPr>
              <a:t>// DEPARTMENT is constant.</a:t>
            </a:r>
            <a:endParaRPr lang="en-US" altLang="en-US" sz="1100" dirty="0">
              <a:solidFill>
                <a:srgbClr val="88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 static final</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String</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b="1" dirty="0" smtClean="0">
                <a:solidFill>
                  <a:srgbClr val="000000"/>
                </a:solidFill>
                <a:latin typeface="Courier New" panose="02070309020205020404" pitchFamily="49" charset="0"/>
                <a:cs typeface="Courier New" panose="02070309020205020404" pitchFamily="49" charset="0"/>
              </a:rPr>
              <a:t>DEPARTMENT</a:t>
            </a:r>
            <a:r>
              <a:rPr lang="en-US" altLang="en-US" sz="1100" dirty="0" smtClean="0">
                <a:solidFill>
                  <a:srgbClr val="000000"/>
                </a:solidFill>
                <a:latin typeface="Courier New" panose="02070309020205020404" pitchFamily="49" charset="0"/>
                <a:cs typeface="Courier New" panose="02070309020205020404" pitchFamily="49" charset="0"/>
              </a:rPr>
              <a:t> = “Development”;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static</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void</a:t>
            </a:r>
            <a:r>
              <a:rPr lang="en-US" altLang="en-US" sz="1100" dirty="0">
                <a:solidFill>
                  <a:srgbClr val="000000"/>
                </a:solidFill>
                <a:latin typeface="Courier New" panose="02070309020205020404" pitchFamily="49" charset="0"/>
                <a:cs typeface="Courier New" panose="02070309020205020404" pitchFamily="49" charset="0"/>
              </a:rPr>
              <a:t> main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660066"/>
                </a:solidFill>
                <a:latin typeface="Courier New" panose="02070309020205020404" pitchFamily="49" charset="0"/>
                <a:cs typeface="Courier New" panose="02070309020205020404" pitchFamily="49" charset="0"/>
              </a:rPr>
              <a:t>String</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b="1" dirty="0" smtClean="0">
                <a:solidFill>
                  <a:srgbClr val="000000"/>
                </a:solidFill>
                <a:latin typeface="Courier New" panose="02070309020205020404" pitchFamily="49" charset="0"/>
                <a:cs typeface="Courier New" panose="02070309020205020404" pitchFamily="49" charset="0"/>
              </a:rPr>
              <a:t>salary</a:t>
            </a:r>
            <a:r>
              <a:rPr lang="en-US" altLang="en-US" sz="1100" dirty="0" smtClean="0">
                <a:solidFill>
                  <a:srgbClr val="000000"/>
                </a:solidFill>
                <a:latin typeface="Courier New" panose="02070309020205020404" pitchFamily="49" charset="0"/>
                <a:cs typeface="Courier New" panose="02070309020205020404" pitchFamily="49" charset="0"/>
              </a:rPr>
              <a:t> = </a:t>
            </a:r>
            <a:r>
              <a:rPr lang="en-US" altLang="en-US" sz="1100" dirty="0" smtClean="0">
                <a:solidFill>
                  <a:srgbClr val="006666"/>
                </a:solidFill>
                <a:latin typeface="Courier New" panose="02070309020205020404" pitchFamily="49" charset="0"/>
                <a:cs typeface="Courier New" panose="02070309020205020404" pitchFamily="49" charset="0"/>
              </a:rPr>
              <a:t>1000</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smtClean="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00"/>
                </a:solidFill>
                <a:latin typeface="Courier New" panose="02070309020205020404" pitchFamily="49" charset="0"/>
                <a:cs typeface="Courier New" panose="02070309020205020404" pitchFamily="49" charset="0"/>
              </a:rPr>
              <a:t/>
            </a:r>
            <a:br>
              <a:rPr lang="en-US" altLang="en-US" sz="1100" dirty="0" smtClean="0">
                <a:solidFill>
                  <a:srgbClr val="000000"/>
                </a:solidFill>
                <a:latin typeface="Courier New" panose="02070309020205020404" pitchFamily="49" charset="0"/>
                <a:cs typeface="Courier New" panose="02070309020205020404" pitchFamily="49" charset="0"/>
              </a:rPr>
            </a:b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0066"/>
                </a:solidFill>
                <a:latin typeface="Courier New" panose="02070309020205020404" pitchFamily="49" charset="0"/>
                <a:cs typeface="Courier New" panose="02070309020205020404" pitchFamily="49" charset="0"/>
              </a:rPr>
              <a:t> </a:t>
            </a:r>
            <a:r>
              <a:rPr lang="en-US" altLang="en-US" sz="1100" dirty="0" smtClean="0">
                <a:solidFill>
                  <a:srgbClr val="660066"/>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b="1" dirty="0" smtClean="0">
                <a:solidFill>
                  <a:schemeClr val="tx2"/>
                </a:solidFill>
                <a:latin typeface="Courier New" panose="02070309020205020404" pitchFamily="49" charset="0"/>
                <a:cs typeface="Courier New" panose="02070309020205020404" pitchFamily="49" charset="0"/>
              </a:rPr>
              <a:t>DEPARTMENT</a:t>
            </a:r>
            <a:r>
              <a:rPr lang="en-US" altLang="en-US" sz="1100" dirty="0" smtClean="0">
                <a:solidFill>
                  <a:srgbClr val="008800"/>
                </a:solidFill>
                <a:latin typeface="Courier New" panose="02070309020205020404" pitchFamily="49" charset="0"/>
                <a:cs typeface="Courier New" panose="02070309020205020404" pitchFamily="49" charset="0"/>
              </a:rPr>
              <a:t> + “average salary : ” </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00"/>
                </a:solidFill>
                <a:latin typeface="Courier New" panose="02070309020205020404" pitchFamily="49" charset="0"/>
                <a:cs typeface="Courier New" panose="02070309020205020404" pitchFamily="49" charset="0"/>
              </a:rPr>
              <a:t>salary</a:t>
            </a:r>
            <a:r>
              <a:rPr lang="en-US" altLang="en-US" sz="1100" dirty="0">
                <a:solidFill>
                  <a:srgbClr val="666600"/>
                </a:solidFill>
                <a:latin typeface="Courier New" panose="02070309020205020404" pitchFamily="49" charset="0"/>
                <a:cs typeface="Courier New" panose="02070309020205020404" pitchFamily="49" charset="0"/>
              </a:rPr>
              <a:t>); </a:t>
            </a:r>
            <a:endParaRPr lang="en-US" altLang="en-US" sz="1100" dirty="0" smtClean="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endParaRPr lang="en-US" altLang="en-US" sz="1100" dirty="0" smtClean="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800" dirty="0" smtClean="0">
                <a:solidFill>
                  <a:schemeClr val="tx1"/>
                </a:solidFill>
              </a:rPr>
              <a:t> </a:t>
            </a:r>
            <a:endParaRPr lang="en-US" altLang="en-US" sz="1800" dirty="0">
              <a:solidFill>
                <a:schemeClr val="tx1"/>
              </a:solidFill>
              <a:latin typeface="Arial" panose="020B0604020202020204" pitchFamily="34" charset="0"/>
            </a:endParaRPr>
          </a:p>
          <a:p>
            <a:pPr marL="457200" lvl="1" indent="0">
              <a:buNone/>
            </a:pPr>
            <a:endParaRPr lang="en-US" sz="1800" b="1" dirty="0" smtClean="0"/>
          </a:p>
          <a:p>
            <a:pPr marL="914400" lvl="2" indent="0">
              <a:buNone/>
            </a:pPr>
            <a:r>
              <a:rPr lang="en-US" sz="1400" dirty="0" smtClean="0"/>
              <a:t/>
            </a:r>
            <a:br>
              <a:rPr lang="en-US" sz="1400" dirty="0" smtClean="0"/>
            </a:br>
            <a:r>
              <a:rPr lang="en-US" sz="1400" dirty="0" smtClean="0"/>
              <a:t>						</a:t>
            </a:r>
            <a:endParaRPr lang="en-US" sz="1600" dirty="0"/>
          </a:p>
        </p:txBody>
      </p:sp>
    </p:spTree>
    <p:extLst>
      <p:ext uri="{BB962C8B-B14F-4D97-AF65-F5344CB8AC3E}">
        <p14:creationId xmlns:p14="http://schemas.microsoft.com/office/powerpoint/2010/main" val="764030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CONDITIONAL STATEMENTS</a:t>
            </a:r>
            <a:endParaRPr lang="en-US" dirty="0">
              <a:solidFill>
                <a:schemeClr val="accent3"/>
              </a:solidFill>
            </a:endParaRPr>
          </a:p>
        </p:txBody>
      </p:sp>
      <p:sp>
        <p:nvSpPr>
          <p:cNvPr id="3" name="Content Placeholder 2"/>
          <p:cNvSpPr>
            <a:spLocks noGrp="1"/>
          </p:cNvSpPr>
          <p:nvPr>
            <p:ph idx="1"/>
          </p:nvPr>
        </p:nvSpPr>
        <p:spPr>
          <a:xfrm>
            <a:off x="1295401" y="2438401"/>
            <a:ext cx="10138717" cy="3814118"/>
          </a:xfrm>
        </p:spPr>
        <p:txBody>
          <a:bodyPr>
            <a:normAutofit/>
          </a:bodyPr>
          <a:lstStyle/>
          <a:p>
            <a:pPr marL="0" indent="0">
              <a:buNone/>
            </a:pPr>
            <a:r>
              <a:rPr lang="en-US" sz="1400" dirty="0"/>
              <a:t>The Java </a:t>
            </a:r>
            <a:r>
              <a:rPr lang="en-US" sz="1400" i="1" dirty="0"/>
              <a:t>if statement</a:t>
            </a:r>
            <a:r>
              <a:rPr lang="en-US" sz="1400" dirty="0"/>
              <a:t> is used to test the condition. It checks </a:t>
            </a:r>
            <a:r>
              <a:rPr lang="en-US" sz="1400" b="1" dirty="0" smtClean="0"/>
              <a:t>Boolean</a:t>
            </a:r>
            <a:r>
              <a:rPr lang="en-US" sz="1400" dirty="0"/>
              <a:t> condition: </a:t>
            </a:r>
            <a:r>
              <a:rPr lang="en-US" sz="1400" b="1" i="1" dirty="0">
                <a:solidFill>
                  <a:schemeClr val="accent1"/>
                </a:solidFill>
              </a:rPr>
              <a:t>true</a:t>
            </a:r>
            <a:r>
              <a:rPr lang="en-US" sz="1400" dirty="0"/>
              <a:t> or </a:t>
            </a:r>
            <a:r>
              <a:rPr lang="en-US" sz="1400" b="1" i="1" dirty="0">
                <a:solidFill>
                  <a:schemeClr val="accent4"/>
                </a:solidFill>
              </a:rPr>
              <a:t>false</a:t>
            </a:r>
            <a:r>
              <a:rPr lang="en-US" sz="1400" dirty="0" smtClean="0"/>
              <a:t>. Example, If user is male, then show tis message. If user is a female, then show this message.</a:t>
            </a:r>
          </a:p>
          <a:p>
            <a:pPr marL="0" indent="0">
              <a:buNone/>
            </a:pPr>
            <a:endParaRPr lang="en-US" sz="1400" dirty="0" smtClean="0"/>
          </a:p>
          <a:p>
            <a:pPr marL="0" indent="0">
              <a:buNone/>
            </a:pPr>
            <a:r>
              <a:rPr lang="en-US" sz="1400" b="1" dirty="0"/>
              <a:t>In </a:t>
            </a:r>
            <a:r>
              <a:rPr lang="en-US" sz="1400" b="1" dirty="0" smtClean="0"/>
              <a:t>Java, </a:t>
            </a:r>
            <a:r>
              <a:rPr lang="en-US" sz="1400" b="1" dirty="0"/>
              <a:t>we have the following conditional </a:t>
            </a:r>
            <a:r>
              <a:rPr lang="en-US" sz="1400" b="1" dirty="0" smtClean="0"/>
              <a:t>statements:</a:t>
            </a:r>
            <a:br>
              <a:rPr lang="en-US" sz="1400" b="1" dirty="0" smtClean="0"/>
            </a:br>
            <a:endParaRPr lang="en-US" sz="1400" b="1" dirty="0" smtClean="0"/>
          </a:p>
          <a:p>
            <a:pPr marL="342900" indent="-342900">
              <a:buFont typeface="+mj-lt"/>
              <a:buAutoNum type="arabicPeriod"/>
            </a:pPr>
            <a:r>
              <a:rPr lang="en-US" sz="1400" b="1" dirty="0">
                <a:solidFill>
                  <a:schemeClr val="tx1"/>
                </a:solidFill>
              </a:rPr>
              <a:t>The if Statement</a:t>
            </a:r>
            <a:r>
              <a:rPr lang="en-US" sz="1400" dirty="0"/>
              <a:t> </a:t>
            </a:r>
            <a:r>
              <a:rPr lang="en-US" sz="1400" dirty="0" smtClean="0"/>
              <a:t>: Is use to </a:t>
            </a:r>
            <a:r>
              <a:rPr lang="en-US" sz="1400" dirty="0"/>
              <a:t>specify a block of code to be executed, if a specified condition is true</a:t>
            </a:r>
            <a:r>
              <a:rPr lang="en-US" sz="1400" dirty="0" smtClean="0"/>
              <a:t>.</a:t>
            </a:r>
          </a:p>
          <a:p>
            <a:pPr marL="342900" indent="-342900">
              <a:buFont typeface="+mj-lt"/>
              <a:buAutoNum type="arabicPeriod"/>
            </a:pPr>
            <a:r>
              <a:rPr lang="en-US" sz="1400" b="1" dirty="0"/>
              <a:t>The </a:t>
            </a:r>
            <a:r>
              <a:rPr lang="en-US" sz="1400" b="1" dirty="0" smtClean="0"/>
              <a:t>else </a:t>
            </a:r>
            <a:r>
              <a:rPr lang="en-US" sz="1400" b="1" dirty="0"/>
              <a:t>Statement</a:t>
            </a:r>
            <a:r>
              <a:rPr lang="en-US" sz="1400" dirty="0"/>
              <a:t> : </a:t>
            </a:r>
            <a:r>
              <a:rPr lang="en-US" sz="1400" dirty="0" smtClean="0"/>
              <a:t>Is use to </a:t>
            </a:r>
            <a:r>
              <a:rPr lang="en-US" sz="1400" dirty="0"/>
              <a:t>specify a block of code to be executed, if the same condition is </a:t>
            </a:r>
            <a:r>
              <a:rPr lang="en-US" sz="1400" dirty="0" smtClean="0"/>
              <a:t>false.</a:t>
            </a:r>
          </a:p>
          <a:p>
            <a:pPr marL="342900" indent="-342900">
              <a:buFont typeface="+mj-lt"/>
              <a:buAutoNum type="arabicPeriod"/>
            </a:pPr>
            <a:r>
              <a:rPr lang="en-US" sz="1400" b="1" dirty="0" smtClean="0"/>
              <a:t>The else if </a:t>
            </a:r>
            <a:r>
              <a:rPr lang="en-US" sz="1400" b="1" dirty="0"/>
              <a:t>Statement</a:t>
            </a:r>
            <a:r>
              <a:rPr lang="en-US" sz="1400" dirty="0"/>
              <a:t> : </a:t>
            </a:r>
            <a:r>
              <a:rPr lang="en-US" sz="1400" dirty="0" smtClean="0"/>
              <a:t>Is use </a:t>
            </a:r>
            <a:r>
              <a:rPr lang="en-US" sz="1400" dirty="0"/>
              <a:t>to specify a new condition to test, if the first condition is false</a:t>
            </a:r>
            <a:r>
              <a:rPr lang="en-US" sz="1400" dirty="0" smtClean="0"/>
              <a:t>.</a:t>
            </a:r>
          </a:p>
          <a:p>
            <a:pPr marL="342900" indent="-342900">
              <a:buFont typeface="+mj-lt"/>
              <a:buAutoNum type="arabicPeriod"/>
            </a:pPr>
            <a:r>
              <a:rPr lang="en-US" sz="1400" b="1" dirty="0"/>
              <a:t>The switch Statement</a:t>
            </a:r>
            <a:r>
              <a:rPr lang="en-US" sz="1400" dirty="0"/>
              <a:t> </a:t>
            </a:r>
            <a:r>
              <a:rPr lang="en-US" sz="1400" dirty="0" smtClean="0"/>
              <a:t>: Is use </a:t>
            </a:r>
            <a:r>
              <a:rPr lang="en-US" sz="1400" dirty="0"/>
              <a:t>to specify many alternative blocks of code to be executed</a:t>
            </a:r>
            <a:r>
              <a:rPr lang="en-US" sz="1400" dirty="0" smtClean="0"/>
              <a:t>.</a:t>
            </a:r>
            <a:endParaRPr lang="en-US" sz="1400" b="1" dirty="0"/>
          </a:p>
        </p:txBody>
      </p:sp>
    </p:spTree>
    <p:extLst>
      <p:ext uri="{BB962C8B-B14F-4D97-AF65-F5344CB8AC3E}">
        <p14:creationId xmlns:p14="http://schemas.microsoft.com/office/powerpoint/2010/main" val="21492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IF STATEMENT</a:t>
            </a:r>
            <a:r>
              <a:rPr lang="en-US" sz="2400" dirty="0" smtClean="0">
                <a:solidFill>
                  <a:schemeClr val="accent3"/>
                </a:solidFill>
              </a:rPr>
              <a:t>:- </a:t>
            </a:r>
            <a:r>
              <a:rPr lang="en-US" sz="1400" dirty="0" smtClean="0">
                <a:solidFill>
                  <a:schemeClr val="tx1"/>
                </a:solidFill>
              </a:rPr>
              <a:t>The </a:t>
            </a:r>
            <a:r>
              <a:rPr lang="en-US" sz="1400" b="1" dirty="0" smtClean="0">
                <a:solidFill>
                  <a:schemeClr val="accent4"/>
                </a:solidFill>
              </a:rPr>
              <a:t>if</a:t>
            </a:r>
            <a:r>
              <a:rPr lang="en-US" sz="1400" dirty="0" smtClean="0">
                <a:solidFill>
                  <a:schemeClr val="accent4"/>
                </a:solidFill>
              </a:rPr>
              <a:t> </a:t>
            </a:r>
            <a:r>
              <a:rPr lang="en-US" sz="1400" dirty="0" smtClean="0">
                <a:solidFill>
                  <a:schemeClr val="tx1"/>
                </a:solidFill>
              </a:rPr>
              <a:t>statement executes the code </a:t>
            </a:r>
            <a:r>
              <a:rPr lang="en-US" sz="1400" dirty="0"/>
              <a:t>if a specified condition is true. </a:t>
            </a:r>
            <a:r>
              <a:rPr lang="en-US" sz="1400" dirty="0" smtClean="0"/>
              <a:t>Example;</a:t>
            </a:r>
          </a:p>
          <a:p>
            <a:pPr marL="457200" lvl="1" indent="0">
              <a:buNone/>
            </a:pPr>
            <a:r>
              <a:rPr lang="en-US" sz="1400" b="1" dirty="0"/>
              <a:t>	</a:t>
            </a:r>
            <a:r>
              <a:rPr lang="en-US" sz="1400" b="1" dirty="0" smtClean="0"/>
              <a:t>						</a:t>
            </a:r>
            <a:r>
              <a:rPr lang="es-ES" sz="1400" b="1" dirty="0" err="1"/>
              <a:t>i</a:t>
            </a:r>
            <a:r>
              <a:rPr lang="es-ES" sz="1400" b="1" dirty="0" err="1" smtClean="0"/>
              <a:t>nt</a:t>
            </a:r>
            <a:r>
              <a:rPr lang="es-ES" sz="1400" b="1" dirty="0" smtClean="0"/>
              <a:t> x = 20;</a:t>
            </a:r>
            <a:br>
              <a:rPr lang="es-ES" sz="1400" b="1" dirty="0" smtClean="0"/>
            </a:br>
            <a:r>
              <a:rPr lang="es-ES" sz="1400" b="1" dirty="0" smtClean="0"/>
              <a:t>							</a:t>
            </a:r>
            <a:r>
              <a:rPr lang="es-ES" sz="1400" b="1" dirty="0" err="1"/>
              <a:t>i</a:t>
            </a:r>
            <a:r>
              <a:rPr lang="es-ES" sz="1400" b="1" dirty="0" err="1" smtClean="0"/>
              <a:t>nt</a:t>
            </a:r>
            <a:r>
              <a:rPr lang="es-ES" sz="1400" b="1" dirty="0" smtClean="0"/>
              <a:t> y =  18;</a:t>
            </a:r>
          </a:p>
          <a:p>
            <a:pPr marL="457200" lvl="1" indent="0">
              <a:buNone/>
            </a:pPr>
            <a:r>
              <a:rPr lang="es-ES" sz="1400" b="1" dirty="0"/>
              <a:t>	</a:t>
            </a:r>
            <a:r>
              <a:rPr lang="es-ES" sz="1400" b="1" dirty="0" smtClean="0"/>
              <a:t>							</a:t>
            </a:r>
            <a:r>
              <a:rPr lang="es-ES" sz="1400" b="1" dirty="0" err="1" smtClean="0"/>
              <a:t>If</a:t>
            </a:r>
            <a:r>
              <a:rPr lang="es-ES" sz="1400" b="1" dirty="0" smtClean="0"/>
              <a:t> ( x &gt; y ) {</a:t>
            </a:r>
            <a:br>
              <a:rPr lang="es-ES" sz="1400" b="1" dirty="0" smtClean="0"/>
            </a:br>
            <a:r>
              <a:rPr lang="es-ES" sz="1400" b="1" dirty="0" smtClean="0"/>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smtClean="0"/>
              <a:t>(</a:t>
            </a:r>
            <a:r>
              <a:rPr lang="es-ES" sz="1400" b="1" dirty="0" smtClean="0">
                <a:solidFill>
                  <a:schemeClr val="accent1"/>
                </a:solidFill>
              </a:rPr>
              <a:t>“ x </a:t>
            </a:r>
            <a:r>
              <a:rPr lang="es-ES" sz="1400" b="1" dirty="0" err="1" smtClean="0">
                <a:solidFill>
                  <a:schemeClr val="accent1"/>
                </a:solidFill>
              </a:rPr>
              <a:t>is</a:t>
            </a:r>
            <a:r>
              <a:rPr lang="es-ES" sz="1400" b="1" dirty="0" smtClean="0">
                <a:solidFill>
                  <a:schemeClr val="accent1"/>
                </a:solidFill>
              </a:rPr>
              <a:t> </a:t>
            </a:r>
            <a:r>
              <a:rPr lang="es-ES" sz="1400" b="1" dirty="0" err="1" smtClean="0">
                <a:solidFill>
                  <a:schemeClr val="accent1"/>
                </a:solidFill>
              </a:rPr>
              <a:t>greater</a:t>
            </a:r>
            <a:r>
              <a:rPr lang="es-ES" sz="1400" b="1" dirty="0" smtClean="0">
                <a:solidFill>
                  <a:schemeClr val="accent1"/>
                </a:solidFill>
              </a:rPr>
              <a:t> </a:t>
            </a:r>
            <a:r>
              <a:rPr lang="es-ES" sz="1400" b="1" dirty="0" err="1" smtClean="0">
                <a:solidFill>
                  <a:schemeClr val="accent1"/>
                </a:solidFill>
              </a:rPr>
              <a:t>than</a:t>
            </a:r>
            <a:r>
              <a:rPr lang="es-ES" sz="1400" b="1" dirty="0" smtClean="0">
                <a:solidFill>
                  <a:schemeClr val="accent1"/>
                </a:solidFill>
              </a:rPr>
              <a:t> y ”</a:t>
            </a:r>
            <a:r>
              <a:rPr lang="es-ES" sz="1400" b="1" dirty="0" smtClean="0"/>
              <a:t>);</a:t>
            </a:r>
            <a:br>
              <a:rPr lang="es-ES" sz="1400" b="1" dirty="0" smtClean="0"/>
            </a:br>
            <a:r>
              <a:rPr lang="es-ES" sz="1400" b="1" dirty="0" smtClean="0"/>
              <a:t>								}</a:t>
            </a:r>
            <a:br>
              <a:rPr lang="es-ES" sz="1400" b="1" dirty="0" smtClean="0"/>
            </a:br>
            <a:r>
              <a:rPr lang="es-ES" sz="1400" b="1" dirty="0" smtClean="0"/>
              <a:t/>
            </a:r>
            <a:br>
              <a:rPr lang="es-ES" sz="1400" b="1" dirty="0" smtClean="0"/>
            </a:br>
            <a:r>
              <a:rPr lang="es-ES" sz="1400" b="1" dirty="0" smtClean="0"/>
              <a:t>Note: </a:t>
            </a:r>
            <a:r>
              <a:rPr lang="en-US" sz="1400" dirty="0" smtClean="0"/>
              <a:t>In </a:t>
            </a:r>
            <a:r>
              <a:rPr lang="en-US" sz="1400" dirty="0"/>
              <a:t>the example above we use two variables, </a:t>
            </a:r>
            <a:r>
              <a:rPr lang="en-US" sz="1400" b="1" dirty="0"/>
              <a:t>x</a:t>
            </a:r>
            <a:r>
              <a:rPr lang="en-US" sz="1400" dirty="0"/>
              <a:t> and </a:t>
            </a:r>
            <a:r>
              <a:rPr lang="en-US" sz="1400" b="1" dirty="0"/>
              <a:t>y</a:t>
            </a:r>
            <a:r>
              <a:rPr lang="en-US" sz="1400" dirty="0"/>
              <a:t>, to test whether x is greater than y (using </a:t>
            </a:r>
            <a:r>
              <a:rPr lang="en-US" sz="1400" dirty="0" smtClean="0"/>
              <a:t>the &gt; operator ). </a:t>
            </a:r>
            <a:r>
              <a:rPr lang="en-US" sz="1400" dirty="0"/>
              <a:t>As x is 20, and y is 18, and we know that 20 is greater than 18, we print to the screen that "x is greater than </a:t>
            </a:r>
            <a:r>
              <a:rPr lang="en-US" sz="1400" dirty="0" smtClean="0"/>
              <a:t>y“.</a:t>
            </a:r>
            <a:r>
              <a:rPr lang="es-ES" sz="1400" b="1" dirty="0" smtClean="0"/>
              <a:t/>
            </a:r>
            <a:br>
              <a:rPr lang="es-ES" sz="1400" b="1" dirty="0" smtClean="0"/>
            </a:br>
            <a:endParaRPr lang="es-ES" sz="1400" b="1" dirty="0" smtClean="0"/>
          </a:p>
          <a:p>
            <a:pPr marL="457200" lvl="1" indent="0">
              <a:buNone/>
            </a:pPr>
            <a:endParaRPr lang="en-US" sz="1400" b="1" dirty="0" smtClean="0"/>
          </a:p>
          <a:p>
            <a:pPr marL="457200" lvl="1" indent="0">
              <a:buNone/>
            </a:pPr>
            <a:r>
              <a:rPr lang="en-US" sz="1600" b="1" dirty="0" smtClean="0">
                <a:solidFill>
                  <a:schemeClr val="accent3"/>
                </a:solidFill>
              </a:rPr>
              <a:t>ELSE STATEMNT:- </a:t>
            </a:r>
            <a:r>
              <a:rPr lang="en-US" sz="1400" dirty="0" smtClean="0">
                <a:solidFill>
                  <a:schemeClr val="tx1"/>
                </a:solidFill>
              </a:rPr>
              <a:t>Use the </a:t>
            </a:r>
            <a:r>
              <a:rPr lang="en-US" sz="1400" b="1" dirty="0" smtClean="0">
                <a:solidFill>
                  <a:schemeClr val="accent4"/>
                </a:solidFill>
              </a:rPr>
              <a:t>else</a:t>
            </a:r>
            <a:r>
              <a:rPr lang="en-US" sz="1400" dirty="0" smtClean="0">
                <a:solidFill>
                  <a:schemeClr val="tx1"/>
                </a:solidFill>
              </a:rPr>
              <a:t> </a:t>
            </a:r>
            <a:r>
              <a:rPr lang="en-US" sz="1400" dirty="0" smtClean="0"/>
              <a:t>statement to </a:t>
            </a:r>
            <a:r>
              <a:rPr lang="en-US" sz="1400" dirty="0"/>
              <a:t>specify a block of code to be executed if the condition </a:t>
            </a:r>
            <a:r>
              <a:rPr lang="en-US" sz="1400" dirty="0" smtClean="0"/>
              <a:t>is </a:t>
            </a:r>
            <a:r>
              <a:rPr lang="en-US" sz="1400" b="1" dirty="0" smtClean="0">
                <a:solidFill>
                  <a:schemeClr val="accent4"/>
                </a:solidFill>
              </a:rPr>
              <a:t>false</a:t>
            </a:r>
            <a:r>
              <a:rPr lang="en-US" sz="1400" dirty="0" smtClean="0"/>
              <a:t>. Example;    </a:t>
            </a:r>
          </a:p>
          <a:p>
            <a:pPr marL="457200" lvl="1" indent="0">
              <a:buNone/>
            </a:pPr>
            <a:r>
              <a:rPr lang="en-US" sz="1400" b="1" dirty="0"/>
              <a:t>							</a:t>
            </a:r>
            <a:r>
              <a:rPr lang="es-ES" sz="1400" b="1" dirty="0" err="1"/>
              <a:t>int</a:t>
            </a:r>
            <a:r>
              <a:rPr lang="es-ES" sz="1400" b="1" dirty="0"/>
              <a:t> </a:t>
            </a:r>
            <a:r>
              <a:rPr lang="es-ES" sz="1400" b="1" dirty="0" smtClean="0"/>
              <a:t>time </a:t>
            </a:r>
            <a:r>
              <a:rPr lang="es-ES" sz="1400" b="1" dirty="0"/>
              <a:t>= 20</a:t>
            </a:r>
            <a:r>
              <a:rPr lang="es-ES" sz="1400" b="1" dirty="0" smtClean="0"/>
              <a:t>;</a:t>
            </a:r>
            <a:endParaRPr lang="es-ES" sz="1400" b="1" dirty="0"/>
          </a:p>
          <a:p>
            <a:pPr marL="457200" lvl="1" indent="0">
              <a:buNone/>
            </a:pPr>
            <a:r>
              <a:rPr lang="es-ES" sz="1400" b="1" dirty="0"/>
              <a:t>								</a:t>
            </a:r>
            <a:r>
              <a:rPr lang="es-ES" sz="1400" b="1" dirty="0" err="1"/>
              <a:t>If</a:t>
            </a:r>
            <a:r>
              <a:rPr lang="es-ES" sz="1400" b="1" dirty="0"/>
              <a:t> ( </a:t>
            </a:r>
            <a:r>
              <a:rPr lang="es-ES" sz="1400" b="1" dirty="0" smtClean="0"/>
              <a:t>time &lt; 18 </a:t>
            </a:r>
            <a:r>
              <a:rPr lang="es-ES" sz="1400" b="1" dirty="0"/>
              <a:t>) {</a:t>
            </a:r>
            <a:br>
              <a:rPr lang="es-ES" sz="1400" b="1" dirty="0"/>
            </a:br>
            <a:r>
              <a:rPr lang="es-ES" sz="1400" b="1" dirty="0"/>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 </a:t>
            </a:r>
            <a:r>
              <a:rPr lang="es-ES" sz="1400" b="1" dirty="0" err="1" smtClean="0">
                <a:solidFill>
                  <a:schemeClr val="accent1"/>
                </a:solidFill>
              </a:rPr>
              <a:t>Good</a:t>
            </a:r>
            <a:r>
              <a:rPr lang="es-ES" sz="1400" b="1" dirty="0" smtClean="0">
                <a:solidFill>
                  <a:schemeClr val="accent1"/>
                </a:solidFill>
              </a:rPr>
              <a:t> </a:t>
            </a:r>
            <a:r>
              <a:rPr lang="es-ES" sz="1400" b="1" dirty="0" err="1" smtClean="0">
                <a:solidFill>
                  <a:schemeClr val="accent1"/>
                </a:solidFill>
              </a:rPr>
              <a:t>morning</a:t>
            </a:r>
            <a:r>
              <a:rPr lang="es-ES" sz="1400" b="1" dirty="0" smtClean="0">
                <a:solidFill>
                  <a:schemeClr val="accent1"/>
                </a:solidFill>
              </a:rPr>
              <a:t> ”</a:t>
            </a:r>
            <a:r>
              <a:rPr lang="es-ES" sz="1400" b="1" dirty="0" smtClean="0"/>
              <a:t>);</a:t>
            </a:r>
            <a:r>
              <a:rPr lang="es-ES" sz="1400" b="1" dirty="0"/>
              <a:t/>
            </a:r>
            <a:br>
              <a:rPr lang="es-ES" sz="1400" b="1" dirty="0"/>
            </a:br>
            <a:r>
              <a:rPr lang="es-ES" sz="1400" b="1" dirty="0"/>
              <a:t>								</a:t>
            </a:r>
            <a:r>
              <a:rPr lang="es-ES" sz="1400" b="1" dirty="0" smtClean="0"/>
              <a:t>}</a:t>
            </a:r>
            <a:br>
              <a:rPr lang="es-ES" sz="1400" b="1" dirty="0" smtClean="0"/>
            </a:br>
            <a:r>
              <a:rPr lang="es-ES" sz="1400" b="1" dirty="0" smtClean="0"/>
              <a:t>								</a:t>
            </a:r>
            <a:r>
              <a:rPr lang="es-ES" sz="1400" b="1" dirty="0" err="1" smtClean="0"/>
              <a:t>else</a:t>
            </a:r>
            <a:r>
              <a:rPr lang="es-ES" sz="1400" b="1" dirty="0" smtClean="0"/>
              <a:t> {</a:t>
            </a:r>
            <a:br>
              <a:rPr lang="es-ES" sz="1400" b="1" dirty="0" smtClean="0"/>
            </a:br>
            <a:r>
              <a:rPr lang="es-ES" sz="1400" b="1" dirty="0" smtClean="0"/>
              <a:t>								</a:t>
            </a:r>
            <a:r>
              <a:rPr lang="es-ES" sz="1400" b="1" dirty="0">
                <a:solidFill>
                  <a:schemeClr val="accent4"/>
                </a:solidFill>
              </a:rPr>
              <a:t> </a:t>
            </a:r>
            <a:r>
              <a:rPr lang="es-ES" sz="1400" b="1" dirty="0" smtClean="0">
                <a:solidFill>
                  <a:schemeClr val="accent4"/>
                </a:solidFill>
              </a:rPr>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a:t>(</a:t>
            </a:r>
            <a:r>
              <a:rPr lang="es-ES" sz="1400" b="1" dirty="0">
                <a:solidFill>
                  <a:schemeClr val="accent1"/>
                </a:solidFill>
              </a:rPr>
              <a:t>“ </a:t>
            </a:r>
            <a:r>
              <a:rPr lang="es-ES" sz="1400" b="1" dirty="0" err="1" smtClean="0">
                <a:solidFill>
                  <a:schemeClr val="accent1"/>
                </a:solidFill>
              </a:rPr>
              <a:t>Good</a:t>
            </a:r>
            <a:r>
              <a:rPr lang="es-ES" sz="1400" b="1" dirty="0" smtClean="0">
                <a:solidFill>
                  <a:schemeClr val="accent1"/>
                </a:solidFill>
              </a:rPr>
              <a:t> </a:t>
            </a:r>
            <a:r>
              <a:rPr lang="es-ES" sz="1400" b="1" dirty="0" err="1" smtClean="0">
                <a:solidFill>
                  <a:schemeClr val="accent1"/>
                </a:solidFill>
              </a:rPr>
              <a:t>evening</a:t>
            </a:r>
            <a:r>
              <a:rPr lang="es-ES" sz="1400" b="1" dirty="0" smtClean="0">
                <a:solidFill>
                  <a:schemeClr val="accent1"/>
                </a:solidFill>
              </a:rPr>
              <a:t> ”</a:t>
            </a:r>
            <a:r>
              <a:rPr lang="es-ES" sz="1400" b="1" dirty="0" smtClean="0"/>
              <a:t>);</a:t>
            </a:r>
            <a:br>
              <a:rPr lang="es-ES" sz="1400" b="1" dirty="0" smtClean="0"/>
            </a:br>
            <a:r>
              <a:rPr lang="es-ES" sz="1400" b="1" dirty="0" smtClean="0"/>
              <a:t>								}</a:t>
            </a:r>
            <a:br>
              <a:rPr lang="es-ES" sz="1400" b="1" dirty="0" smtClean="0"/>
            </a:br>
            <a:r>
              <a:rPr lang="es-ES" sz="1400" b="1" dirty="0" smtClean="0"/>
              <a:t/>
            </a:r>
            <a:br>
              <a:rPr lang="es-ES" sz="1400" b="1" dirty="0" smtClean="0"/>
            </a:br>
            <a:r>
              <a:rPr lang="es-ES" sz="1400" b="1" dirty="0" smtClean="0"/>
              <a:t>Note: </a:t>
            </a:r>
            <a:r>
              <a:rPr lang="en-US" sz="1400" dirty="0" smtClean="0"/>
              <a:t>In </a:t>
            </a:r>
            <a:r>
              <a:rPr lang="en-US" sz="1400" dirty="0"/>
              <a:t>the example above, time (20) is greater than 18, so the condition </a:t>
            </a:r>
            <a:r>
              <a:rPr lang="en-US" sz="1400" dirty="0" smtClean="0"/>
              <a:t>is false. </a:t>
            </a:r>
            <a:r>
              <a:rPr lang="en-US" sz="1400" dirty="0"/>
              <a:t>Because of this, we move on to </a:t>
            </a:r>
            <a:r>
              <a:rPr lang="en-US" sz="1400" dirty="0" smtClean="0"/>
              <a:t>the else </a:t>
            </a:r>
            <a:r>
              <a:rPr lang="en-US" sz="1400" dirty="0"/>
              <a:t>condition and print to the screen "Good evening". If the time was less than 18, the program would print "Good  </a:t>
            </a:r>
            <a:r>
              <a:rPr lang="en-US" sz="1400" dirty="0" smtClean="0"/>
              <a:t>morning“.</a:t>
            </a:r>
          </a:p>
        </p:txBody>
      </p:sp>
    </p:spTree>
    <p:extLst>
      <p:ext uri="{BB962C8B-B14F-4D97-AF65-F5344CB8AC3E}">
        <p14:creationId xmlns:p14="http://schemas.microsoft.com/office/powerpoint/2010/main" val="1183788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ELSE IF STATEMENT</a:t>
            </a:r>
            <a:r>
              <a:rPr lang="en-US" sz="2400" dirty="0" smtClean="0">
                <a:solidFill>
                  <a:schemeClr val="accent3"/>
                </a:solidFill>
              </a:rPr>
              <a:t>:- </a:t>
            </a:r>
            <a:r>
              <a:rPr lang="en-US" sz="1400" dirty="0" smtClean="0">
                <a:solidFill>
                  <a:schemeClr val="tx1"/>
                </a:solidFill>
              </a:rPr>
              <a:t>Use the </a:t>
            </a:r>
            <a:r>
              <a:rPr lang="en-US" sz="1400" b="1" dirty="0" smtClean="0">
                <a:solidFill>
                  <a:schemeClr val="accent4"/>
                </a:solidFill>
              </a:rPr>
              <a:t>else if </a:t>
            </a:r>
            <a:r>
              <a:rPr lang="en-US" sz="1400" dirty="0"/>
              <a:t>statement to specify a new condition if the first condition is</a:t>
            </a:r>
            <a:r>
              <a:rPr lang="en-US" sz="1400" dirty="0" smtClean="0"/>
              <a:t>. Example;</a:t>
            </a:r>
          </a:p>
          <a:p>
            <a:pPr marL="457200" lvl="1" indent="0">
              <a:buNone/>
            </a:pPr>
            <a:endParaRPr lang="en-US" sz="1400" dirty="0" smtClean="0"/>
          </a:p>
          <a:p>
            <a:pPr marL="457200" lvl="1" indent="0">
              <a:buNone/>
            </a:pPr>
            <a:r>
              <a:rPr lang="en-US" sz="1400" b="1" dirty="0"/>
              <a:t>							</a:t>
            </a:r>
            <a:r>
              <a:rPr lang="es-ES" sz="1400" b="1" dirty="0" err="1"/>
              <a:t>int</a:t>
            </a:r>
            <a:r>
              <a:rPr lang="es-ES" sz="1400" b="1" dirty="0"/>
              <a:t> time = 20;</a:t>
            </a:r>
          </a:p>
          <a:p>
            <a:pPr marL="457200" lvl="1" indent="0">
              <a:buNone/>
            </a:pPr>
            <a:r>
              <a:rPr lang="es-ES" sz="1400" b="1" dirty="0"/>
              <a:t>								</a:t>
            </a:r>
            <a:r>
              <a:rPr lang="es-ES" sz="1400" b="1" dirty="0" err="1"/>
              <a:t>If</a:t>
            </a:r>
            <a:r>
              <a:rPr lang="es-ES" sz="1400" b="1" dirty="0"/>
              <a:t> ( time &lt; </a:t>
            </a:r>
            <a:r>
              <a:rPr lang="es-ES" sz="1400" b="1" dirty="0" smtClean="0"/>
              <a:t>10 </a:t>
            </a:r>
            <a:r>
              <a:rPr lang="es-ES" sz="1400" b="1" dirty="0"/>
              <a:t>) </a:t>
            </a:r>
            <a:r>
              <a:rPr lang="es-ES" sz="1400" b="1" dirty="0" smtClean="0"/>
              <a:t>{</a:t>
            </a:r>
            <a:br>
              <a:rPr lang="es-ES" sz="1400" b="1" dirty="0" smtClean="0"/>
            </a:br>
            <a:r>
              <a:rPr lang="es-ES" sz="1400" b="1" dirty="0"/>
              <a:t/>
            </a:r>
            <a:br>
              <a:rPr lang="es-ES" sz="1400" b="1" dirty="0"/>
            </a:br>
            <a:r>
              <a:rPr lang="es-ES" sz="1400" b="1" dirty="0"/>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 </a:t>
            </a:r>
            <a:r>
              <a:rPr lang="es-ES" sz="1400" b="1" dirty="0" err="1">
                <a:solidFill>
                  <a:schemeClr val="accent1"/>
                </a:solidFill>
              </a:rPr>
              <a:t>Good</a:t>
            </a:r>
            <a:r>
              <a:rPr lang="es-ES" sz="1400" b="1" dirty="0">
                <a:solidFill>
                  <a:schemeClr val="accent1"/>
                </a:solidFill>
              </a:rPr>
              <a:t> </a:t>
            </a:r>
            <a:r>
              <a:rPr lang="es-ES" sz="1400" b="1" dirty="0" err="1">
                <a:solidFill>
                  <a:schemeClr val="accent1"/>
                </a:solidFill>
              </a:rPr>
              <a:t>morning</a:t>
            </a:r>
            <a:r>
              <a:rPr lang="es-ES" sz="1400" b="1" dirty="0">
                <a:solidFill>
                  <a:schemeClr val="accent1"/>
                </a:solidFill>
              </a:rPr>
              <a:t> ”</a:t>
            </a:r>
            <a:r>
              <a:rPr lang="es-ES" sz="1400" b="1" dirty="0"/>
              <a:t>);</a:t>
            </a:r>
            <a:br>
              <a:rPr lang="es-ES" sz="1400" b="1" dirty="0"/>
            </a:br>
            <a:r>
              <a:rPr lang="es-ES" sz="1400" b="1" dirty="0"/>
              <a:t>								</a:t>
            </a:r>
            <a:r>
              <a:rPr lang="es-ES" sz="1400" b="1" dirty="0" smtClean="0"/>
              <a:t>}</a:t>
            </a:r>
            <a:br>
              <a:rPr lang="es-ES" sz="1400" b="1" dirty="0" smtClean="0"/>
            </a:br>
            <a:r>
              <a:rPr lang="es-ES" sz="1400" b="1" dirty="0" smtClean="0"/>
              <a:t/>
            </a:r>
            <a:br>
              <a:rPr lang="es-ES" sz="1400" b="1" dirty="0" smtClean="0"/>
            </a:br>
            <a:r>
              <a:rPr lang="es-ES" sz="1400" b="1" dirty="0" smtClean="0"/>
              <a:t>								</a:t>
            </a:r>
            <a:r>
              <a:rPr lang="es-ES" sz="1400" b="1" dirty="0" err="1" smtClean="0"/>
              <a:t>else</a:t>
            </a:r>
            <a:r>
              <a:rPr lang="es-ES" sz="1400" b="1" dirty="0" smtClean="0"/>
              <a:t> </a:t>
            </a:r>
            <a:r>
              <a:rPr lang="es-ES" sz="1400" b="1" dirty="0" err="1" smtClean="0"/>
              <a:t>if</a:t>
            </a:r>
            <a:r>
              <a:rPr lang="es-ES" sz="1400" b="1" dirty="0" smtClean="0"/>
              <a:t> ( time &lt; 20 ) {</a:t>
            </a:r>
            <a:br>
              <a:rPr lang="es-ES" sz="1400" b="1" dirty="0" smtClean="0"/>
            </a:br>
            <a:r>
              <a:rPr lang="es-ES" sz="1400" b="1" dirty="0" smtClean="0"/>
              <a:t/>
            </a:r>
            <a:br>
              <a:rPr lang="es-ES" sz="1400" b="1" dirty="0" smtClean="0"/>
            </a:br>
            <a:r>
              <a:rPr lang="es-ES" sz="1400" b="1" dirty="0" smtClean="0"/>
              <a:t>									</a:t>
            </a:r>
            <a:r>
              <a:rPr lang="es-ES" sz="1400" b="1" dirty="0">
                <a:solidFill>
                  <a:schemeClr val="accent4"/>
                </a:solidFill>
              </a:rPr>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 </a:t>
            </a:r>
            <a:r>
              <a:rPr lang="es-ES" sz="1400" b="1" dirty="0" err="1">
                <a:solidFill>
                  <a:schemeClr val="accent1"/>
                </a:solidFill>
              </a:rPr>
              <a:t>Good</a:t>
            </a:r>
            <a:r>
              <a:rPr lang="es-ES" sz="1400" b="1" dirty="0">
                <a:solidFill>
                  <a:schemeClr val="accent1"/>
                </a:solidFill>
              </a:rPr>
              <a:t> </a:t>
            </a:r>
            <a:r>
              <a:rPr lang="es-ES" sz="1400" b="1" dirty="0" err="1" smtClean="0">
                <a:solidFill>
                  <a:schemeClr val="accent1"/>
                </a:solidFill>
              </a:rPr>
              <a:t>day</a:t>
            </a:r>
            <a:r>
              <a:rPr lang="es-ES" sz="1400" b="1" dirty="0" smtClean="0">
                <a:solidFill>
                  <a:schemeClr val="accent1"/>
                </a:solidFill>
              </a:rPr>
              <a:t> ”</a:t>
            </a:r>
            <a:r>
              <a:rPr lang="es-ES" sz="1400" b="1" dirty="0" smtClean="0"/>
              <a:t>);</a:t>
            </a:r>
            <a:br>
              <a:rPr lang="es-ES" sz="1400" b="1" dirty="0" smtClean="0"/>
            </a:br>
            <a:r>
              <a:rPr lang="es-ES" sz="1400" b="1" dirty="0" smtClean="0"/>
              <a:t>								}</a:t>
            </a:r>
            <a:br>
              <a:rPr lang="es-ES" sz="1400" b="1" dirty="0" smtClean="0"/>
            </a:br>
            <a:r>
              <a:rPr lang="es-ES" sz="1400" b="1" dirty="0"/>
              <a:t/>
            </a:r>
            <a:br>
              <a:rPr lang="es-ES" sz="1400" b="1" dirty="0"/>
            </a:br>
            <a:r>
              <a:rPr lang="es-ES" sz="1400" b="1" dirty="0"/>
              <a:t>								</a:t>
            </a:r>
            <a:r>
              <a:rPr lang="es-ES" sz="1400" b="1" dirty="0" err="1"/>
              <a:t>else</a:t>
            </a:r>
            <a:r>
              <a:rPr lang="es-ES" sz="1400" b="1" dirty="0"/>
              <a:t> </a:t>
            </a:r>
            <a:r>
              <a:rPr lang="es-ES" sz="1400" b="1" dirty="0" smtClean="0"/>
              <a:t>{</a:t>
            </a:r>
            <a:br>
              <a:rPr lang="es-ES" sz="1400" b="1" dirty="0" smtClean="0"/>
            </a:br>
            <a:r>
              <a:rPr lang="es-ES" sz="1400" b="1" dirty="0"/>
              <a:t/>
            </a:r>
            <a:br>
              <a:rPr lang="es-ES" sz="1400" b="1" dirty="0"/>
            </a:br>
            <a:r>
              <a:rPr lang="es-ES" sz="1400" b="1" dirty="0"/>
              <a:t>								</a:t>
            </a:r>
            <a:r>
              <a:rPr lang="es-ES" sz="1400" b="1" dirty="0">
                <a:solidFill>
                  <a:schemeClr val="accent4"/>
                </a:solidFill>
              </a:rPr>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 </a:t>
            </a:r>
            <a:r>
              <a:rPr lang="es-ES" sz="1400" b="1" dirty="0" err="1">
                <a:solidFill>
                  <a:schemeClr val="accent1"/>
                </a:solidFill>
              </a:rPr>
              <a:t>Good</a:t>
            </a:r>
            <a:r>
              <a:rPr lang="es-ES" sz="1400" b="1" dirty="0">
                <a:solidFill>
                  <a:schemeClr val="accent1"/>
                </a:solidFill>
              </a:rPr>
              <a:t> </a:t>
            </a:r>
            <a:r>
              <a:rPr lang="es-ES" sz="1400" b="1" dirty="0" err="1">
                <a:solidFill>
                  <a:schemeClr val="accent1"/>
                </a:solidFill>
              </a:rPr>
              <a:t>evening</a:t>
            </a:r>
            <a:r>
              <a:rPr lang="es-ES" sz="1400" b="1" dirty="0">
                <a:solidFill>
                  <a:schemeClr val="accent1"/>
                </a:solidFill>
              </a:rPr>
              <a:t> ”</a:t>
            </a:r>
            <a:r>
              <a:rPr lang="es-ES" sz="1400" b="1" dirty="0"/>
              <a:t>);</a:t>
            </a:r>
            <a:br>
              <a:rPr lang="es-ES" sz="1400" b="1" dirty="0"/>
            </a:br>
            <a:r>
              <a:rPr lang="es-ES" sz="1400" b="1" dirty="0"/>
              <a:t>								</a:t>
            </a:r>
            <a:r>
              <a:rPr lang="es-ES" sz="1400" b="1" dirty="0" smtClean="0"/>
              <a:t>}</a:t>
            </a:r>
          </a:p>
          <a:p>
            <a:pPr marL="457200" lvl="1" indent="0">
              <a:buNone/>
            </a:pPr>
            <a:endParaRPr lang="es-ES" sz="1400" b="1" dirty="0" smtClean="0"/>
          </a:p>
          <a:p>
            <a:pPr marL="457200" lvl="1" indent="0">
              <a:buNone/>
            </a:pPr>
            <a:r>
              <a:rPr lang="en-US" sz="1400" b="1" dirty="0" smtClean="0"/>
              <a:t>Note:</a:t>
            </a:r>
            <a:r>
              <a:rPr lang="en-US" sz="1400" dirty="0" smtClean="0"/>
              <a:t> In </a:t>
            </a:r>
            <a:r>
              <a:rPr lang="en-US" sz="1400" dirty="0"/>
              <a:t>the example above, time (22) is greater than 10, so the </a:t>
            </a:r>
            <a:r>
              <a:rPr lang="en-US" sz="1400" b="1" dirty="0"/>
              <a:t>first condition</a:t>
            </a:r>
            <a:r>
              <a:rPr lang="en-US" sz="1400" dirty="0"/>
              <a:t> </a:t>
            </a:r>
            <a:r>
              <a:rPr lang="en-US" sz="1400" dirty="0" smtClean="0"/>
              <a:t>is false. </a:t>
            </a:r>
            <a:r>
              <a:rPr lang="en-US" sz="1400" dirty="0"/>
              <a:t>The next condition, in </a:t>
            </a:r>
            <a:r>
              <a:rPr lang="en-US" sz="1400" dirty="0" smtClean="0"/>
              <a:t>the else if statement, is also false, so we move on to the else</a:t>
            </a:r>
            <a:r>
              <a:rPr lang="en-US" sz="1400" dirty="0"/>
              <a:t> condition since </a:t>
            </a:r>
            <a:r>
              <a:rPr lang="en-US" sz="1400" b="1" dirty="0"/>
              <a:t>condition1</a:t>
            </a:r>
            <a:r>
              <a:rPr lang="en-US" sz="1400" dirty="0"/>
              <a:t> and </a:t>
            </a:r>
            <a:r>
              <a:rPr lang="en-US" sz="1400" b="1" dirty="0"/>
              <a:t>condition2</a:t>
            </a:r>
            <a:r>
              <a:rPr lang="en-US" sz="1400" dirty="0"/>
              <a:t> is </a:t>
            </a:r>
            <a:r>
              <a:rPr lang="en-US" sz="1400" dirty="0" smtClean="0"/>
              <a:t>both false - </a:t>
            </a:r>
            <a:r>
              <a:rPr lang="en-US" sz="1400" dirty="0"/>
              <a:t>and print to the screen "Good </a:t>
            </a:r>
            <a:r>
              <a:rPr lang="en-US" sz="1400" dirty="0" smtClean="0"/>
              <a:t>evening“.</a:t>
            </a:r>
            <a:br>
              <a:rPr lang="en-US" sz="1400" dirty="0" smtClean="0"/>
            </a:br>
            <a:r>
              <a:rPr lang="en-US" sz="1400" dirty="0"/>
              <a:t>However, if the time was 14, our program would print "Good day</a:t>
            </a:r>
            <a:r>
              <a:rPr lang="en-US" sz="1400" dirty="0" smtClean="0"/>
              <a:t>.“.</a:t>
            </a:r>
            <a:endParaRPr lang="en-US" sz="1400" b="1" dirty="0" smtClean="0"/>
          </a:p>
        </p:txBody>
      </p:sp>
    </p:spTree>
    <p:extLst>
      <p:ext uri="{BB962C8B-B14F-4D97-AF65-F5344CB8AC3E}">
        <p14:creationId xmlns:p14="http://schemas.microsoft.com/office/powerpoint/2010/main" val="1616856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600" b="1" dirty="0" smtClean="0">
                <a:solidFill>
                  <a:schemeClr val="accent3"/>
                </a:solidFill>
              </a:rPr>
              <a:t>THE SWITCH STATEMENT</a:t>
            </a:r>
            <a:r>
              <a:rPr lang="en-US" sz="2400" dirty="0" smtClean="0">
                <a:solidFill>
                  <a:schemeClr val="accent3"/>
                </a:solidFill>
              </a:rPr>
              <a:t>:- </a:t>
            </a:r>
            <a:r>
              <a:rPr lang="en-US" sz="1400" dirty="0" smtClean="0">
                <a:solidFill>
                  <a:schemeClr val="tx1"/>
                </a:solidFill>
              </a:rPr>
              <a:t>Use the </a:t>
            </a:r>
            <a:r>
              <a:rPr lang="en-US" sz="1400" b="1" dirty="0" smtClean="0">
                <a:solidFill>
                  <a:schemeClr val="accent5"/>
                </a:solidFill>
              </a:rPr>
              <a:t>switch</a:t>
            </a:r>
            <a:r>
              <a:rPr lang="en-US" sz="1400" b="1" dirty="0" smtClean="0">
                <a:solidFill>
                  <a:schemeClr val="accent4"/>
                </a:solidFill>
              </a:rPr>
              <a:t> </a:t>
            </a:r>
            <a:r>
              <a:rPr lang="en-US" sz="1400" dirty="0"/>
              <a:t>statement to select one of many code blocks to be executed</a:t>
            </a:r>
            <a:r>
              <a:rPr lang="en-US" sz="1400" dirty="0" smtClean="0"/>
              <a:t>. Example;</a:t>
            </a:r>
            <a:r>
              <a:rPr lang="en-US" sz="1400" dirty="0"/>
              <a:t> </a:t>
            </a:r>
          </a:p>
          <a:p>
            <a:pPr marL="0" indent="0">
              <a:buNone/>
            </a:pPr>
            <a:r>
              <a:rPr lang="en-US" sz="1200" b="1" dirty="0" smtClean="0"/>
              <a:t>				</a:t>
            </a:r>
            <a:r>
              <a:rPr lang="en-US" sz="1400" b="1" dirty="0" smtClean="0">
                <a:solidFill>
                  <a:schemeClr val="accent4"/>
                </a:solidFill>
              </a:rPr>
              <a:t>public</a:t>
            </a:r>
            <a:r>
              <a:rPr lang="en-US" sz="1400" b="1" dirty="0">
                <a:solidFill>
                  <a:schemeClr val="accent4"/>
                </a:solidFill>
              </a:rPr>
              <a:t> class</a:t>
            </a:r>
            <a:r>
              <a:rPr lang="en-US" sz="1400" b="1" dirty="0"/>
              <a:t> </a:t>
            </a:r>
            <a:r>
              <a:rPr lang="en-US" sz="1400" b="1" dirty="0" err="1" smtClean="0">
                <a:solidFill>
                  <a:schemeClr val="accent2"/>
                </a:solidFill>
              </a:rPr>
              <a:t>SwitchCaseExample</a:t>
            </a:r>
            <a:r>
              <a:rPr lang="en-US" sz="1400" b="1" dirty="0"/>
              <a:t> {       </a:t>
            </a:r>
          </a:p>
          <a:p>
            <a:pPr marL="0" indent="0">
              <a:buNone/>
            </a:pPr>
            <a:r>
              <a:rPr lang="en-US" sz="1400" b="1" dirty="0"/>
              <a:t>      </a:t>
            </a:r>
            <a:r>
              <a:rPr lang="en-US" sz="1400" b="1" dirty="0" smtClean="0"/>
              <a:t>					</a:t>
            </a:r>
            <a:r>
              <a:rPr lang="en-US" sz="1400" b="1" dirty="0"/>
              <a:t> </a:t>
            </a:r>
            <a:r>
              <a:rPr lang="en-US" sz="1400" b="1" dirty="0">
                <a:solidFill>
                  <a:schemeClr val="accent4"/>
                </a:solidFill>
              </a:rPr>
              <a:t>public static void</a:t>
            </a:r>
            <a:r>
              <a:rPr lang="en-US" sz="1400" b="1" dirty="0"/>
              <a:t> main(String </a:t>
            </a:r>
            <a:r>
              <a:rPr lang="en-US" sz="1400" b="1" dirty="0" err="1"/>
              <a:t>args</a:t>
            </a:r>
            <a:r>
              <a:rPr lang="en-US" sz="1400" b="1" dirty="0"/>
              <a:t>[])  </a:t>
            </a:r>
            <a:r>
              <a:rPr lang="en-US" sz="1400" b="1" dirty="0" smtClean="0"/>
              <a:t>{</a:t>
            </a:r>
            <a:r>
              <a:rPr lang="en-US" sz="1400" b="1" dirty="0"/>
              <a:t>         </a:t>
            </a:r>
          </a:p>
          <a:p>
            <a:pPr marL="0" indent="0">
              <a:buNone/>
            </a:pPr>
            <a:r>
              <a:rPr lang="en-US" sz="1400" b="1" dirty="0"/>
              <a:t>           </a:t>
            </a:r>
            <a:r>
              <a:rPr lang="en-US" sz="1400" b="1" dirty="0" smtClean="0"/>
              <a:t>						</a:t>
            </a:r>
            <a:r>
              <a:rPr lang="en-US" sz="1400" b="1" dirty="0"/>
              <a:t> Integer </a:t>
            </a:r>
            <a:r>
              <a:rPr lang="en-US" sz="1400" b="1" dirty="0">
                <a:solidFill>
                  <a:srgbClr val="00B0F0"/>
                </a:solidFill>
              </a:rPr>
              <a:t>age</a:t>
            </a:r>
            <a:r>
              <a:rPr lang="en-US" sz="1400" b="1" dirty="0"/>
              <a:t> = 18;        </a:t>
            </a:r>
          </a:p>
          <a:p>
            <a:pPr marL="0" indent="0">
              <a:buNone/>
            </a:pPr>
            <a:r>
              <a:rPr lang="en-US" sz="1400" b="1" dirty="0"/>
              <a:t>            </a:t>
            </a:r>
            <a:r>
              <a:rPr lang="en-US" sz="1400" b="1" dirty="0" smtClean="0"/>
              <a:t>						</a:t>
            </a:r>
            <a:r>
              <a:rPr lang="en-US" sz="1400" b="1" dirty="0" smtClean="0">
                <a:solidFill>
                  <a:schemeClr val="accent5"/>
                </a:solidFill>
              </a:rPr>
              <a:t>switch</a:t>
            </a:r>
            <a:r>
              <a:rPr lang="en-US" sz="1400" b="1" dirty="0"/>
              <a:t> (</a:t>
            </a:r>
            <a:r>
              <a:rPr lang="en-US" sz="1400" b="1" dirty="0">
                <a:solidFill>
                  <a:srgbClr val="00B0F0"/>
                </a:solidFill>
              </a:rPr>
              <a:t>age</a:t>
            </a:r>
            <a:r>
              <a:rPr lang="en-US" sz="1400" b="1" dirty="0"/>
              <a:t>)  </a:t>
            </a:r>
            <a:r>
              <a:rPr lang="en-US" sz="1400" b="1" dirty="0" smtClean="0"/>
              <a:t>{</a:t>
            </a:r>
            <a:r>
              <a:rPr lang="en-US" sz="1400" b="1" dirty="0"/>
              <a:t>  </a:t>
            </a:r>
          </a:p>
          <a:p>
            <a:pPr marL="0" indent="0">
              <a:buNone/>
            </a:pPr>
            <a:r>
              <a:rPr lang="en-US" sz="1400" b="1" dirty="0"/>
              <a:t>                </a:t>
            </a:r>
            <a:r>
              <a:rPr lang="en-US" sz="1400" b="1" dirty="0" smtClean="0"/>
              <a:t>							</a:t>
            </a:r>
            <a:r>
              <a:rPr lang="en-US" sz="1400" b="1" dirty="0" smtClean="0">
                <a:solidFill>
                  <a:schemeClr val="accent3"/>
                </a:solidFill>
              </a:rPr>
              <a:t>case</a:t>
            </a:r>
            <a:r>
              <a:rPr lang="en-US" sz="1400" b="1" dirty="0"/>
              <a:t> (16):            </a:t>
            </a:r>
          </a:p>
          <a:p>
            <a:pPr marL="0" indent="0">
              <a:buNone/>
            </a:pPr>
            <a:r>
              <a:rPr lang="en-US" sz="1400" b="1" dirty="0"/>
              <a:t>                    </a:t>
            </a:r>
            <a:r>
              <a:rPr lang="en-US" sz="1400" b="1" dirty="0" smtClean="0"/>
              <a:t>								</a:t>
            </a:r>
            <a:r>
              <a:rPr lang="en-US" sz="1400" b="1" dirty="0" err="1" smtClean="0">
                <a:solidFill>
                  <a:schemeClr val="accent4"/>
                </a:solidFill>
              </a:rPr>
              <a:t>System</a:t>
            </a:r>
            <a:r>
              <a:rPr lang="en-US" sz="1400" b="1" dirty="0" err="1" smtClean="0"/>
              <a:t>.out.println</a:t>
            </a:r>
            <a:r>
              <a:rPr lang="en-US" sz="1400" b="1" dirty="0" smtClean="0"/>
              <a:t>( </a:t>
            </a:r>
            <a:r>
              <a:rPr lang="en-US" sz="1400" b="1" dirty="0" smtClean="0">
                <a:solidFill>
                  <a:schemeClr val="accent1"/>
                </a:solidFill>
              </a:rPr>
              <a:t>"</a:t>
            </a:r>
            <a:r>
              <a:rPr lang="en-US" sz="1400" b="1" dirty="0">
                <a:solidFill>
                  <a:schemeClr val="accent1"/>
                </a:solidFill>
              </a:rPr>
              <a:t>You are under 18</a:t>
            </a:r>
            <a:r>
              <a:rPr lang="en-US" sz="1400" b="1" dirty="0" smtClean="0">
                <a:solidFill>
                  <a:schemeClr val="accent1"/>
                </a:solidFill>
              </a:rPr>
              <a:t>.“ </a:t>
            </a:r>
            <a:r>
              <a:rPr lang="en-US" sz="1400" b="1" dirty="0" smtClean="0"/>
              <a:t>);</a:t>
            </a:r>
            <a:r>
              <a:rPr lang="en-US" sz="1400" b="1" dirty="0"/>
              <a:t>  </a:t>
            </a:r>
          </a:p>
          <a:p>
            <a:pPr marL="0" indent="0">
              <a:buNone/>
            </a:pPr>
            <a:r>
              <a:rPr lang="en-US" sz="1400" b="1" dirty="0"/>
              <a:t>                    </a:t>
            </a:r>
            <a:r>
              <a:rPr lang="en-US" sz="1400" b="1" dirty="0" smtClean="0"/>
              <a:t>								</a:t>
            </a:r>
            <a:r>
              <a:rPr lang="en-US" sz="1400" b="1" dirty="0" smtClean="0">
                <a:solidFill>
                  <a:schemeClr val="accent6"/>
                </a:solidFill>
              </a:rPr>
              <a:t>break</a:t>
            </a:r>
            <a:r>
              <a:rPr lang="en-US" sz="1400" b="1" dirty="0"/>
              <a:t>;  </a:t>
            </a:r>
          </a:p>
          <a:p>
            <a:pPr marL="0" indent="0">
              <a:buNone/>
            </a:pPr>
            <a:r>
              <a:rPr lang="en-US" sz="1400" b="1" dirty="0"/>
              <a:t>                </a:t>
            </a:r>
            <a:r>
              <a:rPr lang="en-US" sz="1400" b="1" dirty="0" smtClean="0"/>
              <a:t>							</a:t>
            </a:r>
            <a:r>
              <a:rPr lang="en-US" sz="1400" b="1" dirty="0" smtClean="0">
                <a:solidFill>
                  <a:schemeClr val="accent3"/>
                </a:solidFill>
              </a:rPr>
              <a:t>case</a:t>
            </a:r>
            <a:r>
              <a:rPr lang="en-US" sz="1400" b="1" dirty="0"/>
              <a:t> (18):                </a:t>
            </a:r>
          </a:p>
          <a:p>
            <a:pPr marL="0" indent="0">
              <a:buNone/>
            </a:pPr>
            <a:r>
              <a:rPr lang="en-US" sz="1400" b="1" dirty="0"/>
              <a:t>                    </a:t>
            </a:r>
            <a:r>
              <a:rPr lang="en-US" sz="1400" b="1" dirty="0" smtClean="0"/>
              <a:t>								</a:t>
            </a:r>
            <a:r>
              <a:rPr lang="en-US" sz="1400" b="1" dirty="0" err="1" smtClean="0">
                <a:solidFill>
                  <a:schemeClr val="accent4"/>
                </a:solidFill>
              </a:rPr>
              <a:t>System</a:t>
            </a:r>
            <a:r>
              <a:rPr lang="en-US" sz="1400" b="1" dirty="0" err="1" smtClean="0"/>
              <a:t>.out.println</a:t>
            </a:r>
            <a:r>
              <a:rPr lang="en-US" sz="1400" b="1" dirty="0" smtClean="0"/>
              <a:t>( </a:t>
            </a:r>
            <a:r>
              <a:rPr lang="en-US" sz="1400" b="1" dirty="0" smtClean="0">
                <a:solidFill>
                  <a:schemeClr val="accent1"/>
                </a:solidFill>
              </a:rPr>
              <a:t>"</a:t>
            </a:r>
            <a:r>
              <a:rPr lang="en-US" sz="1400" b="1" dirty="0">
                <a:solidFill>
                  <a:schemeClr val="accent1"/>
                </a:solidFill>
              </a:rPr>
              <a:t>You are eligible for vote</a:t>
            </a:r>
            <a:r>
              <a:rPr lang="en-US" sz="1400" b="1" dirty="0" smtClean="0">
                <a:solidFill>
                  <a:schemeClr val="accent1"/>
                </a:solidFill>
              </a:rPr>
              <a:t>.“ </a:t>
            </a:r>
            <a:r>
              <a:rPr lang="en-US" sz="1400" b="1" dirty="0" smtClean="0"/>
              <a:t>);</a:t>
            </a:r>
            <a:r>
              <a:rPr lang="en-US" sz="1400" b="1" dirty="0"/>
              <a:t>  </a:t>
            </a:r>
          </a:p>
          <a:p>
            <a:pPr marL="0" indent="0">
              <a:buNone/>
            </a:pPr>
            <a:r>
              <a:rPr lang="en-US" sz="1400" b="1" dirty="0"/>
              <a:t>                   </a:t>
            </a:r>
            <a:r>
              <a:rPr lang="en-US" sz="1400" b="1" dirty="0" smtClean="0"/>
              <a:t>								</a:t>
            </a:r>
            <a:r>
              <a:rPr lang="en-US" sz="1400" b="1" dirty="0"/>
              <a:t> </a:t>
            </a:r>
            <a:r>
              <a:rPr lang="en-US" sz="1400" b="1" dirty="0">
                <a:solidFill>
                  <a:schemeClr val="accent6"/>
                </a:solidFill>
              </a:rPr>
              <a:t>break</a:t>
            </a:r>
            <a:r>
              <a:rPr lang="en-US" sz="1400" b="1" dirty="0"/>
              <a:t>;  </a:t>
            </a:r>
          </a:p>
          <a:p>
            <a:pPr marL="0" indent="0">
              <a:buNone/>
            </a:pPr>
            <a:r>
              <a:rPr lang="en-US" sz="1400" b="1" dirty="0"/>
              <a:t>               </a:t>
            </a:r>
            <a:r>
              <a:rPr lang="en-US" sz="1400" b="1" dirty="0" smtClean="0"/>
              <a:t>							</a:t>
            </a:r>
            <a:r>
              <a:rPr lang="en-US" sz="1400" b="1" dirty="0"/>
              <a:t> </a:t>
            </a:r>
            <a:r>
              <a:rPr lang="en-US" sz="1400" b="1" dirty="0" smtClean="0">
                <a:solidFill>
                  <a:schemeClr val="accent3"/>
                </a:solidFill>
              </a:rPr>
              <a:t>default</a:t>
            </a:r>
            <a:r>
              <a:rPr lang="en-US" sz="1400" b="1" dirty="0"/>
              <a:t>:  </a:t>
            </a:r>
          </a:p>
          <a:p>
            <a:pPr marL="0" indent="0">
              <a:buNone/>
            </a:pPr>
            <a:r>
              <a:rPr lang="en-US" sz="1400" b="1" dirty="0"/>
              <a:t>                    </a:t>
            </a:r>
            <a:r>
              <a:rPr lang="en-US" sz="1400" b="1" dirty="0" smtClean="0"/>
              <a:t>								</a:t>
            </a:r>
            <a:r>
              <a:rPr lang="en-US" sz="1400" b="1" dirty="0" err="1" smtClean="0">
                <a:solidFill>
                  <a:schemeClr val="accent4"/>
                </a:solidFill>
              </a:rPr>
              <a:t>System</a:t>
            </a:r>
            <a:r>
              <a:rPr lang="en-US" sz="1400" b="1" dirty="0" err="1" smtClean="0"/>
              <a:t>.out.println</a:t>
            </a:r>
            <a:r>
              <a:rPr lang="en-US" sz="1400" b="1" dirty="0" smtClean="0"/>
              <a:t>( </a:t>
            </a:r>
            <a:r>
              <a:rPr lang="en-US" sz="1400" b="1" dirty="0" smtClean="0">
                <a:solidFill>
                  <a:schemeClr val="accent1"/>
                </a:solidFill>
              </a:rPr>
              <a:t>"</a:t>
            </a:r>
            <a:r>
              <a:rPr lang="en-US" sz="1400" b="1" dirty="0">
                <a:solidFill>
                  <a:schemeClr val="accent1"/>
                </a:solidFill>
              </a:rPr>
              <a:t>Please give the valid age</a:t>
            </a:r>
            <a:r>
              <a:rPr lang="en-US" sz="1400" b="1" dirty="0" smtClean="0">
                <a:solidFill>
                  <a:schemeClr val="accent1"/>
                </a:solidFill>
              </a:rPr>
              <a:t>.“ </a:t>
            </a:r>
            <a:r>
              <a:rPr lang="en-US" sz="1400" b="1" dirty="0" smtClean="0"/>
              <a:t>);</a:t>
            </a:r>
            <a:r>
              <a:rPr lang="en-US" sz="1400" b="1" dirty="0"/>
              <a:t>  </a:t>
            </a:r>
          </a:p>
          <a:p>
            <a:pPr marL="0" indent="0">
              <a:buNone/>
            </a:pPr>
            <a:r>
              <a:rPr lang="en-US" sz="1400" b="1" dirty="0"/>
              <a:t>                    </a:t>
            </a:r>
            <a:r>
              <a:rPr lang="en-US" sz="1400" b="1" dirty="0" smtClean="0"/>
              <a:t>								</a:t>
            </a:r>
            <a:r>
              <a:rPr lang="en-US" sz="1400" b="1" dirty="0" smtClean="0">
                <a:solidFill>
                  <a:schemeClr val="accent6"/>
                </a:solidFill>
              </a:rPr>
              <a:t>break</a:t>
            </a:r>
            <a:r>
              <a:rPr lang="en-US" sz="1400" b="1" dirty="0"/>
              <a:t>; </a:t>
            </a:r>
            <a:r>
              <a:rPr lang="en-US" sz="1400" b="1" dirty="0" smtClean="0"/>
              <a:t/>
            </a:r>
            <a:br>
              <a:rPr lang="en-US" sz="1400" b="1" dirty="0" smtClean="0"/>
            </a:br>
            <a:r>
              <a:rPr lang="en-US" sz="1400" b="1" dirty="0"/>
              <a:t>  </a:t>
            </a:r>
            <a:r>
              <a:rPr lang="en-US" sz="1400" b="1" dirty="0" smtClean="0"/>
              <a:t>							}</a:t>
            </a:r>
            <a:r>
              <a:rPr lang="en-US" sz="1400" b="1" dirty="0"/>
              <a:t>             </a:t>
            </a:r>
          </a:p>
          <a:p>
            <a:pPr marL="0" indent="0">
              <a:buNone/>
            </a:pPr>
            <a:r>
              <a:rPr lang="en-US" sz="1400" b="1" dirty="0"/>
              <a:t>       </a:t>
            </a:r>
            <a:r>
              <a:rPr lang="en-US" sz="1400" b="1" dirty="0" smtClean="0"/>
              <a:t>					</a:t>
            </a:r>
            <a:r>
              <a:rPr lang="en-US" sz="1400" b="1" dirty="0"/>
              <a:t> }  </a:t>
            </a:r>
          </a:p>
          <a:p>
            <a:pPr marL="0" indent="0">
              <a:buNone/>
            </a:pPr>
            <a:r>
              <a:rPr lang="en-US" sz="1400" b="1" dirty="0" smtClean="0"/>
              <a:t>				}</a:t>
            </a:r>
            <a:endParaRPr lang="en-US" sz="1400" b="1" dirty="0"/>
          </a:p>
          <a:p>
            <a:pPr marL="457200" lvl="1" indent="0">
              <a:buNone/>
            </a:pPr>
            <a:endParaRPr lang="en-US" sz="1400" dirty="0" smtClean="0"/>
          </a:p>
        </p:txBody>
      </p:sp>
    </p:spTree>
    <p:extLst>
      <p:ext uri="{BB962C8B-B14F-4D97-AF65-F5344CB8AC3E}">
        <p14:creationId xmlns:p14="http://schemas.microsoft.com/office/powerpoint/2010/main" val="1544881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u="sng" dirty="0" smtClean="0">
                <a:solidFill>
                  <a:schemeClr val="accent3"/>
                </a:solidFill>
              </a:rPr>
              <a:t>LOOPS</a:t>
            </a:r>
          </a:p>
          <a:p>
            <a:pPr marL="457200" lvl="1" indent="0">
              <a:buNone/>
            </a:pPr>
            <a:r>
              <a:rPr lang="en-US" sz="1400" dirty="0"/>
              <a:t>Loops can execute a block of code as long as a specified condition is reached</a:t>
            </a:r>
            <a:r>
              <a:rPr lang="en-US" sz="1400" dirty="0" smtClean="0"/>
              <a:t>. </a:t>
            </a:r>
            <a:r>
              <a:rPr lang="en-US" sz="1400" dirty="0"/>
              <a:t>A </a:t>
            </a:r>
            <a:r>
              <a:rPr lang="en-US" sz="1400" b="1" dirty="0"/>
              <a:t>loop</a:t>
            </a:r>
            <a:r>
              <a:rPr lang="en-US" sz="1400" dirty="0"/>
              <a:t> statement allows us to execute a statement or group of statements multiple </a:t>
            </a:r>
            <a:r>
              <a:rPr lang="en-US" sz="1400" dirty="0" smtClean="0"/>
              <a:t>times. </a:t>
            </a:r>
            <a:r>
              <a:rPr lang="en-US" sz="1400" dirty="0"/>
              <a:t>Loops are handy because they save time, reduce errors, and they make code more </a:t>
            </a:r>
            <a:r>
              <a:rPr lang="en-US" sz="1400" dirty="0" smtClean="0"/>
              <a:t>readable.</a:t>
            </a:r>
          </a:p>
          <a:p>
            <a:pPr marL="457200" lvl="1" indent="0">
              <a:buNone/>
            </a:pPr>
            <a:r>
              <a:rPr lang="en-US" sz="1400" b="1" dirty="0" smtClean="0"/>
              <a:t>These are the loop used in Java:</a:t>
            </a:r>
          </a:p>
          <a:p>
            <a:pPr marL="800100" lvl="1" indent="-342900">
              <a:buFont typeface="+mj-lt"/>
              <a:buAutoNum type="arabicPeriod"/>
            </a:pPr>
            <a:r>
              <a:rPr lang="en-US" sz="1600" b="1" dirty="0" smtClean="0"/>
              <a:t>While Loop-</a:t>
            </a:r>
            <a:r>
              <a:rPr lang="en-US" sz="1400" b="1" dirty="0" smtClean="0"/>
              <a:t>:  </a:t>
            </a:r>
            <a:r>
              <a:rPr lang="en-US" sz="1400" dirty="0" smtClean="0"/>
              <a:t>The </a:t>
            </a:r>
            <a:r>
              <a:rPr lang="en-US" sz="1400" b="1" dirty="0" smtClean="0">
                <a:solidFill>
                  <a:schemeClr val="accent3"/>
                </a:solidFill>
              </a:rPr>
              <a:t>while</a:t>
            </a:r>
            <a:r>
              <a:rPr lang="en-US" sz="1400" dirty="0" smtClean="0">
                <a:solidFill>
                  <a:schemeClr val="accent3"/>
                </a:solidFill>
              </a:rPr>
              <a:t> </a:t>
            </a:r>
            <a:r>
              <a:rPr lang="en-US" sz="1400" dirty="0" smtClean="0"/>
              <a:t>loop </a:t>
            </a:r>
            <a:r>
              <a:rPr lang="en-US" sz="1400" dirty="0"/>
              <a:t>loops through a block of code as long as a specified condition </a:t>
            </a:r>
            <a:r>
              <a:rPr lang="en-US" sz="1400" dirty="0" smtClean="0"/>
              <a:t>is true. Example: </a:t>
            </a:r>
          </a:p>
          <a:p>
            <a:pPr marL="800100" lvl="1" indent="-342900">
              <a:buFont typeface="+mj-lt"/>
              <a:buAutoNum type="arabicPeriod"/>
            </a:pPr>
            <a:endParaRPr lang="en-US" sz="800" dirty="0"/>
          </a:p>
          <a:p>
            <a:pPr marL="0" indent="0">
              <a:buNone/>
            </a:pPr>
            <a:r>
              <a:rPr lang="en-US" sz="1200" b="1" dirty="0"/>
              <a:t>				</a:t>
            </a:r>
            <a:r>
              <a:rPr lang="en-US" sz="1200" b="1" dirty="0" smtClean="0"/>
              <a:t>		</a:t>
            </a:r>
            <a:r>
              <a:rPr lang="en-US" sz="1400" b="1" dirty="0" smtClean="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WhileLoopExample</a:t>
            </a:r>
            <a:r>
              <a:rPr lang="en-US" sz="1400" dirty="0"/>
              <a:t> {       </a:t>
            </a:r>
          </a:p>
          <a:p>
            <a:pPr marL="0" indent="0">
              <a:buNone/>
            </a:pPr>
            <a:r>
              <a:rPr lang="en-US" sz="1400" dirty="0"/>
              <a:t>      					</a:t>
            </a:r>
            <a:r>
              <a:rPr lang="en-US" sz="1400" dirty="0" smtClean="0"/>
              <a:t>		</a:t>
            </a: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r>
              <a:rPr lang="en-US" sz="1400" dirty="0"/>
              <a:t>        </a:t>
            </a:r>
          </a:p>
          <a:p>
            <a:pPr marL="0" indent="0">
              <a:buNone/>
            </a:pPr>
            <a:r>
              <a:rPr lang="en-US" sz="1400" dirty="0"/>
              <a:t>        </a:t>
            </a:r>
            <a:r>
              <a:rPr lang="en-US" sz="1400" dirty="0" smtClean="0"/>
              <a:t>								</a:t>
            </a:r>
            <a:r>
              <a:rPr lang="es-ES" sz="1400" b="1" dirty="0" err="1" smtClean="0"/>
              <a:t>int</a:t>
            </a:r>
            <a:r>
              <a:rPr lang="es-ES" sz="1400" b="1" dirty="0" smtClean="0"/>
              <a:t> </a:t>
            </a:r>
            <a:r>
              <a:rPr lang="es-ES" sz="1400" b="1" dirty="0"/>
              <a:t>i = 0;</a:t>
            </a:r>
            <a:br>
              <a:rPr lang="es-ES" sz="1400" b="1" dirty="0"/>
            </a:br>
            <a:r>
              <a:rPr lang="es-ES" sz="1400" b="1" dirty="0"/>
              <a:t/>
            </a:r>
            <a:br>
              <a:rPr lang="es-ES" sz="1400" b="1" dirty="0"/>
            </a:br>
            <a:r>
              <a:rPr lang="es-ES" sz="1400" b="1" dirty="0"/>
              <a:t>							</a:t>
            </a:r>
            <a:r>
              <a:rPr lang="es-ES" sz="1400" b="1" dirty="0" smtClean="0"/>
              <a:t>	</a:t>
            </a:r>
            <a:r>
              <a:rPr lang="es-ES" sz="1400" b="1" dirty="0" err="1" smtClean="0"/>
              <a:t>while</a:t>
            </a:r>
            <a:r>
              <a:rPr lang="es-ES" sz="1400" b="1" dirty="0" smtClean="0"/>
              <a:t> </a:t>
            </a:r>
            <a:r>
              <a:rPr lang="es-ES" sz="1400" b="1" dirty="0"/>
              <a:t>( i &lt; 5 ) {</a:t>
            </a:r>
            <a:br>
              <a:rPr lang="es-ES" sz="1400" b="1" dirty="0"/>
            </a:br>
            <a:r>
              <a:rPr lang="es-ES" sz="1400" b="1" dirty="0"/>
              <a:t>                      						</a:t>
            </a:r>
            <a:r>
              <a:rPr lang="es-ES" sz="1400" b="1" dirty="0" smtClean="0"/>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smtClean="0"/>
              <a:t>(</a:t>
            </a:r>
            <a:r>
              <a:rPr lang="es-ES" sz="1400" b="1" dirty="0" smtClean="0">
                <a:solidFill>
                  <a:schemeClr val="accent1"/>
                </a:solidFill>
              </a:rPr>
              <a:t>i</a:t>
            </a:r>
            <a:r>
              <a:rPr lang="es-ES" sz="1400" b="1" dirty="0"/>
              <a:t>);</a:t>
            </a:r>
            <a:br>
              <a:rPr lang="es-ES" sz="1400" b="1" dirty="0"/>
            </a:br>
            <a:r>
              <a:rPr lang="es-ES" sz="1400" b="1" dirty="0"/>
              <a:t>								</a:t>
            </a:r>
            <a:r>
              <a:rPr lang="es-ES" sz="1400" b="1" dirty="0" smtClean="0"/>
              <a:t>	i</a:t>
            </a:r>
            <a:r>
              <a:rPr lang="es-ES" sz="1400" b="1" dirty="0"/>
              <a:t>++;</a:t>
            </a:r>
            <a:br>
              <a:rPr lang="es-ES" sz="1400" b="1" dirty="0"/>
            </a:br>
            <a:r>
              <a:rPr lang="es-ES" sz="1400" b="1" dirty="0"/>
              <a:t>							</a:t>
            </a:r>
            <a:r>
              <a:rPr lang="es-ES" sz="1400" b="1" dirty="0" smtClean="0"/>
              <a:t>	}</a:t>
            </a:r>
            <a:endParaRPr lang="en-US" sz="1400" dirty="0"/>
          </a:p>
          <a:p>
            <a:pPr marL="0" indent="0">
              <a:buNone/>
            </a:pPr>
            <a:r>
              <a:rPr lang="en-US" sz="1400" dirty="0"/>
              <a:t>       			</a:t>
            </a:r>
            <a:r>
              <a:rPr lang="en-US" sz="1400" b="1" dirty="0"/>
              <a:t>		 </a:t>
            </a:r>
            <a:r>
              <a:rPr lang="en-US" sz="1400" b="1" dirty="0" smtClean="0"/>
              <a:t>		}</a:t>
            </a:r>
            <a:r>
              <a:rPr lang="en-US" sz="1400" b="1" dirty="0"/>
              <a:t>  </a:t>
            </a:r>
          </a:p>
          <a:p>
            <a:pPr marL="0" indent="0">
              <a:buNone/>
            </a:pPr>
            <a:r>
              <a:rPr lang="en-US" sz="1400" b="1" dirty="0"/>
              <a:t>				</a:t>
            </a:r>
            <a:r>
              <a:rPr lang="en-US" sz="1400" b="1" dirty="0" smtClean="0"/>
              <a:t>		}</a:t>
            </a:r>
            <a:br>
              <a:rPr lang="en-US" sz="1400" b="1" dirty="0" smtClean="0"/>
            </a:br>
            <a:endParaRPr lang="es-ES" sz="1400" b="1" dirty="0" smtClean="0"/>
          </a:p>
          <a:p>
            <a:pPr marL="457200" lvl="1" indent="0">
              <a:buNone/>
            </a:pPr>
            <a:r>
              <a:rPr lang="en-US" sz="1400" b="1" dirty="0" smtClean="0">
                <a:solidFill>
                  <a:schemeClr val="tx1"/>
                </a:solidFill>
              </a:rPr>
              <a:t>Example explained: </a:t>
            </a:r>
            <a:r>
              <a:rPr lang="en-US" sz="1400" dirty="0"/>
              <a:t>In the example below, the code in the loop will run, over and over again, as long as a variable (</a:t>
            </a:r>
            <a:r>
              <a:rPr lang="en-US" sz="1400" dirty="0" err="1"/>
              <a:t>i</a:t>
            </a:r>
            <a:r>
              <a:rPr lang="en-US" sz="1400" dirty="0"/>
              <a:t>) is less than </a:t>
            </a:r>
            <a:r>
              <a:rPr lang="en-US" sz="1400" dirty="0" smtClean="0"/>
              <a:t>5.</a:t>
            </a:r>
          </a:p>
          <a:p>
            <a:pPr marL="457200" lvl="1" indent="0">
              <a:buNone/>
            </a:pPr>
            <a:r>
              <a:rPr lang="en-US" sz="1400" b="1" dirty="0" smtClean="0">
                <a:solidFill>
                  <a:schemeClr val="tx1"/>
                </a:solidFill>
              </a:rPr>
              <a:t/>
            </a:r>
            <a:br>
              <a:rPr lang="en-US" sz="1400" b="1" dirty="0" smtClean="0">
                <a:solidFill>
                  <a:schemeClr val="tx1"/>
                </a:solidFill>
              </a:rPr>
            </a:br>
            <a:r>
              <a:rPr lang="en-US" sz="1400" dirty="0" smtClean="0">
                <a:solidFill>
                  <a:schemeClr val="tx1"/>
                </a:solidFill>
              </a:rPr>
              <a:t>	</a:t>
            </a:r>
          </a:p>
        </p:txBody>
      </p:sp>
    </p:spTree>
    <p:extLst>
      <p:ext uri="{BB962C8B-B14F-4D97-AF65-F5344CB8AC3E}">
        <p14:creationId xmlns:p14="http://schemas.microsoft.com/office/powerpoint/2010/main" val="1812326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551936"/>
            <a:ext cx="10651524" cy="57088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2"/>
            </a:pPr>
            <a:r>
              <a:rPr lang="en-US" sz="1600" b="1" dirty="0" smtClean="0">
                <a:solidFill>
                  <a:schemeClr val="accent3"/>
                </a:solidFill>
              </a:rPr>
              <a:t>Do-While</a:t>
            </a:r>
            <a:r>
              <a:rPr lang="en-US" sz="1600" dirty="0" smtClean="0">
                <a:solidFill>
                  <a:schemeClr val="accent3"/>
                </a:solidFill>
              </a:rPr>
              <a:t>-: </a:t>
            </a:r>
            <a:r>
              <a:rPr lang="en-US" sz="1400" dirty="0"/>
              <a:t>This loop will execute the code block once, before checking if the condition is true, then it will repeat the loop as long as the condition is true</a:t>
            </a:r>
            <a:r>
              <a:rPr lang="en-US" sz="1400" dirty="0" smtClean="0"/>
              <a:t>. Example: </a:t>
            </a:r>
          </a:p>
          <a:p>
            <a:pPr marL="0" indent="0">
              <a:buNone/>
            </a:pPr>
            <a:r>
              <a:rPr lang="en-US" sz="1200" b="1" dirty="0">
                <a:solidFill>
                  <a:schemeClr val="tx1"/>
                </a:solidFill>
              </a:rPr>
              <a:t>	</a:t>
            </a:r>
            <a:r>
              <a:rPr lang="en-US" sz="1200" b="1" dirty="0" smtClean="0">
                <a:solidFill>
                  <a:schemeClr val="tx1"/>
                </a:solidFill>
              </a:rPr>
              <a:t>	</a:t>
            </a:r>
            <a:r>
              <a:rPr lang="en-US" sz="1200" b="1" dirty="0"/>
              <a:t>					</a:t>
            </a:r>
            <a:r>
              <a:rPr lang="en-US" sz="1400" b="1" dirty="0" smtClean="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DoWhileExample</a:t>
            </a:r>
            <a:r>
              <a:rPr lang="en-US" sz="1400" dirty="0"/>
              <a:t> {       </a:t>
            </a:r>
            <a:r>
              <a:rPr lang="en-US" sz="1400" dirty="0" smtClean="0"/>
              <a:t/>
            </a:r>
            <a:br>
              <a:rPr lang="en-US" sz="1400" dirty="0" smtClean="0"/>
            </a:br>
            <a:r>
              <a:rPr lang="en-US" sz="1400" dirty="0" smtClean="0"/>
              <a:t>								</a:t>
            </a:r>
            <a:r>
              <a:rPr lang="en-US" sz="1400" b="1" dirty="0" smtClean="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r>
              <a:rPr lang="en-US" sz="1400" dirty="0"/>
              <a:t>        </a:t>
            </a:r>
          </a:p>
          <a:p>
            <a:pPr marL="0" indent="0">
              <a:buNone/>
            </a:pPr>
            <a:r>
              <a:rPr lang="en-US" sz="1400" dirty="0"/>
              <a:t>        								</a:t>
            </a:r>
            <a:r>
              <a:rPr lang="en-US" sz="1400" dirty="0" smtClean="0"/>
              <a:t>	</a:t>
            </a:r>
            <a:r>
              <a:rPr lang="es-ES" sz="1400" b="1" dirty="0" err="1" smtClean="0"/>
              <a:t>int</a:t>
            </a:r>
            <a:r>
              <a:rPr lang="es-ES" sz="1400" b="1" dirty="0" smtClean="0"/>
              <a:t> </a:t>
            </a:r>
            <a:r>
              <a:rPr lang="es-ES" sz="1400" b="1" dirty="0"/>
              <a:t>i = 0</a:t>
            </a:r>
            <a:r>
              <a:rPr lang="es-ES" sz="1400" b="1" dirty="0" smtClean="0"/>
              <a:t>;</a:t>
            </a:r>
            <a:r>
              <a:rPr lang="es-ES" sz="1400" b="1" dirty="0"/>
              <a:t/>
            </a:r>
            <a:br>
              <a:rPr lang="es-ES" sz="1400" b="1" dirty="0"/>
            </a:br>
            <a:r>
              <a:rPr lang="es-ES" sz="1400" b="1" dirty="0"/>
              <a:t>								</a:t>
            </a:r>
            <a:r>
              <a:rPr lang="es-ES" sz="1400" b="1" dirty="0" smtClean="0"/>
              <a:t>	do {</a:t>
            </a:r>
            <a:r>
              <a:rPr lang="es-ES" sz="1400" b="1" dirty="0"/>
              <a:t/>
            </a:r>
            <a:br>
              <a:rPr lang="es-ES" sz="1400" b="1" dirty="0"/>
            </a:br>
            <a:r>
              <a:rPr lang="es-ES" sz="1400" b="1" dirty="0"/>
              <a:t>                      							</a:t>
            </a:r>
            <a:r>
              <a:rPr lang="es-ES" sz="1400" b="1" dirty="0" smtClean="0"/>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smtClean="0"/>
              <a:t>(</a:t>
            </a:r>
            <a:r>
              <a:rPr lang="es-ES" sz="1400" b="1" dirty="0" smtClean="0">
                <a:solidFill>
                  <a:schemeClr val="accent1"/>
                </a:solidFill>
              </a:rPr>
              <a:t>i</a:t>
            </a:r>
            <a:r>
              <a:rPr lang="es-ES" sz="1400" b="1" dirty="0"/>
              <a:t>);</a:t>
            </a:r>
            <a:br>
              <a:rPr lang="es-ES" sz="1400" b="1" dirty="0"/>
            </a:br>
            <a:r>
              <a:rPr lang="es-ES" sz="1400" b="1" dirty="0"/>
              <a:t>									</a:t>
            </a:r>
            <a:r>
              <a:rPr lang="es-ES" sz="1400" b="1" dirty="0" smtClean="0"/>
              <a:t>	i</a:t>
            </a:r>
            <a:r>
              <a:rPr lang="es-ES" sz="1400" b="1" dirty="0"/>
              <a:t>++;</a:t>
            </a:r>
            <a:br>
              <a:rPr lang="es-ES" sz="1400" b="1" dirty="0"/>
            </a:br>
            <a:r>
              <a:rPr lang="es-ES" sz="1400" b="1" dirty="0"/>
              <a:t>								</a:t>
            </a:r>
            <a:r>
              <a:rPr lang="es-ES" sz="1400" b="1" dirty="0" smtClean="0"/>
              <a:t>	}</a:t>
            </a:r>
            <a:br>
              <a:rPr lang="es-ES" sz="1400" b="1" dirty="0" smtClean="0"/>
            </a:br>
            <a:r>
              <a:rPr lang="es-ES" sz="1400" b="1" dirty="0" smtClean="0"/>
              <a:t>								</a:t>
            </a:r>
            <a:r>
              <a:rPr lang="es-ES" sz="1400" b="1" dirty="0"/>
              <a:t>	</a:t>
            </a:r>
            <a:r>
              <a:rPr lang="es-ES" sz="1400" b="1" dirty="0" err="1" smtClean="0"/>
              <a:t>while</a:t>
            </a:r>
            <a:r>
              <a:rPr lang="es-ES" sz="1400" b="1" dirty="0" smtClean="0"/>
              <a:t> </a:t>
            </a:r>
            <a:r>
              <a:rPr lang="es-ES" sz="1400" b="1" dirty="0"/>
              <a:t>( i &lt; 5 </a:t>
            </a:r>
            <a:r>
              <a:rPr lang="es-ES" sz="1400" b="1" dirty="0" smtClean="0"/>
              <a:t>);</a:t>
            </a:r>
            <a:endParaRPr lang="en-US" sz="1400" dirty="0"/>
          </a:p>
          <a:p>
            <a:pPr marL="0" indent="0">
              <a:buNone/>
            </a:pPr>
            <a:r>
              <a:rPr lang="en-US" sz="1400" dirty="0"/>
              <a:t>       			</a:t>
            </a:r>
            <a:r>
              <a:rPr lang="en-US" sz="1400" b="1" dirty="0"/>
              <a:t>		 		</a:t>
            </a:r>
            <a:r>
              <a:rPr lang="en-US" sz="1400" b="1" dirty="0" smtClean="0"/>
              <a:t>	}</a:t>
            </a:r>
            <a:r>
              <a:rPr lang="en-US" sz="1400" b="1" dirty="0"/>
              <a:t>  </a:t>
            </a:r>
          </a:p>
          <a:p>
            <a:pPr marL="0" indent="0">
              <a:buNone/>
            </a:pPr>
            <a:r>
              <a:rPr lang="en-US" sz="1400" b="1" dirty="0"/>
              <a:t>						</a:t>
            </a:r>
            <a:r>
              <a:rPr lang="en-US" sz="1400" b="1" dirty="0" smtClean="0"/>
              <a:t>	}</a:t>
            </a:r>
            <a:br>
              <a:rPr lang="en-US" sz="1400" b="1" dirty="0" smtClean="0"/>
            </a:br>
            <a:endParaRPr lang="en-US" sz="1400" dirty="0"/>
          </a:p>
          <a:p>
            <a:pPr marL="800100" lvl="1" indent="-342900">
              <a:buFont typeface="+mj-lt"/>
              <a:buAutoNum type="arabicPeriod" startAt="2"/>
            </a:pPr>
            <a:r>
              <a:rPr lang="en-US" sz="1600" b="1" dirty="0">
                <a:solidFill>
                  <a:schemeClr val="accent3"/>
                </a:solidFill>
              </a:rPr>
              <a:t>For Loop-: </a:t>
            </a:r>
            <a:r>
              <a:rPr lang="en-US" sz="1400" dirty="0"/>
              <a:t>The Java </a:t>
            </a:r>
            <a:r>
              <a:rPr lang="en-US" sz="1400" i="1" dirty="0"/>
              <a:t>for loop</a:t>
            </a:r>
            <a:r>
              <a:rPr lang="en-US" sz="1400" dirty="0"/>
              <a:t> is used to iterate a part of the program several times. If the number of iteration is </a:t>
            </a:r>
            <a:r>
              <a:rPr lang="en-US" sz="1400" b="1" dirty="0"/>
              <a:t>fixed</a:t>
            </a:r>
            <a:r>
              <a:rPr lang="en-US" sz="1400" dirty="0"/>
              <a:t>, it is recommended to use for loop</a:t>
            </a:r>
            <a:r>
              <a:rPr lang="en-US" sz="1400" dirty="0" smtClean="0"/>
              <a:t>. Example;</a:t>
            </a:r>
            <a:endParaRPr lang="en-US" sz="1400" dirty="0"/>
          </a:p>
          <a:p>
            <a:pPr marL="0" indent="0">
              <a:buNone/>
            </a:pPr>
            <a:r>
              <a:rPr lang="en-US" sz="1200" b="1" dirty="0">
                <a:solidFill>
                  <a:schemeClr val="tx1"/>
                </a:solidFill>
              </a:rPr>
              <a:t>		</a:t>
            </a:r>
            <a:r>
              <a:rPr lang="en-US" sz="1200" b="1"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ForLoopExample</a:t>
            </a:r>
            <a:r>
              <a:rPr lang="en-US" sz="1400" dirty="0"/>
              <a:t> {       </a:t>
            </a:r>
            <a:r>
              <a:rPr lang="en-US" sz="1400" dirty="0" smtClean="0"/>
              <a:t/>
            </a:r>
            <a:br>
              <a:rPr lang="en-US" sz="1400" dirty="0" smtClean="0"/>
            </a:br>
            <a:r>
              <a:rPr lang="en-US" sz="1400" dirty="0" smtClean="0"/>
              <a:t>								</a:t>
            </a: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r>
              <a:rPr lang="en-US" sz="1400" dirty="0"/>
              <a:t>        </a:t>
            </a:r>
          </a:p>
          <a:p>
            <a:pPr marL="0" indent="0">
              <a:buNone/>
            </a:pPr>
            <a:r>
              <a:rPr lang="en-US" sz="1400" dirty="0"/>
              <a:t>        									</a:t>
            </a:r>
            <a:r>
              <a:rPr lang="es-ES" sz="1400" b="1" dirty="0" err="1" smtClean="0"/>
              <a:t>for</a:t>
            </a:r>
            <a:r>
              <a:rPr lang="es-ES" sz="1400" b="1" dirty="0" smtClean="0"/>
              <a:t> ( </a:t>
            </a:r>
            <a:r>
              <a:rPr lang="es-ES" sz="1400" b="1" dirty="0" err="1" smtClean="0"/>
              <a:t>int</a:t>
            </a:r>
            <a:r>
              <a:rPr lang="es-ES" sz="1400" b="1" dirty="0" smtClean="0"/>
              <a:t> i = 0; i &lt; 5; i++ ) {</a:t>
            </a:r>
            <a:br>
              <a:rPr lang="es-ES" sz="1400" b="1" dirty="0" smtClean="0"/>
            </a:br>
            <a:r>
              <a:rPr lang="es-ES" sz="1400" b="1" dirty="0" smtClean="0"/>
              <a:t>										</a:t>
            </a:r>
            <a:r>
              <a:rPr lang="es-ES" sz="1400" b="1" dirty="0">
                <a:solidFill>
                  <a:schemeClr val="accent4"/>
                </a:solidFill>
              </a:rPr>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i</a:t>
            </a:r>
            <a:r>
              <a:rPr lang="es-ES" sz="1400" b="1" dirty="0" smtClean="0"/>
              <a:t>);</a:t>
            </a:r>
            <a:br>
              <a:rPr lang="es-ES" sz="1400" b="1" dirty="0" smtClean="0"/>
            </a:br>
            <a:r>
              <a:rPr lang="es-ES" sz="1400" b="1" dirty="0" smtClean="0"/>
              <a:t>									}</a:t>
            </a:r>
            <a:r>
              <a:rPr lang="es-ES" sz="1400" b="1" dirty="0"/>
              <a:t/>
            </a:r>
            <a:br>
              <a:rPr lang="es-ES" sz="1400" b="1" dirty="0"/>
            </a:br>
            <a:r>
              <a:rPr lang="es-ES" sz="1400" b="1" dirty="0"/>
              <a:t>				</a:t>
            </a:r>
            <a:r>
              <a:rPr lang="en-US" sz="1400" dirty="0"/>
              <a:t>       			</a:t>
            </a:r>
            <a:r>
              <a:rPr lang="en-US" sz="1400" b="1" dirty="0"/>
              <a:t>	</a:t>
            </a:r>
            <a:r>
              <a:rPr lang="en-US" sz="1400" b="1" dirty="0" smtClean="0"/>
              <a:t>}</a:t>
            </a:r>
            <a:r>
              <a:rPr lang="en-US" sz="1400" b="1" dirty="0"/>
              <a:t>  </a:t>
            </a:r>
          </a:p>
          <a:p>
            <a:pPr marL="0" indent="0">
              <a:buNone/>
            </a:pPr>
            <a:r>
              <a:rPr lang="en-US" sz="1400" b="1" dirty="0"/>
              <a:t>							}</a:t>
            </a:r>
            <a:endParaRPr lang="en-US" sz="1400" dirty="0" smtClean="0"/>
          </a:p>
          <a:p>
            <a:pPr marL="914400" lvl="2" indent="0">
              <a:buNone/>
            </a:pPr>
            <a:endParaRPr lang="en-US" sz="1400" b="1" dirty="0">
              <a:solidFill>
                <a:schemeClr val="tx1"/>
              </a:solidFill>
            </a:endParaRPr>
          </a:p>
        </p:txBody>
      </p:sp>
    </p:spTree>
    <p:extLst>
      <p:ext uri="{BB962C8B-B14F-4D97-AF65-F5344CB8AC3E}">
        <p14:creationId xmlns:p14="http://schemas.microsoft.com/office/powerpoint/2010/main" val="4217309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4"/>
            </a:pPr>
            <a:r>
              <a:rPr lang="en-US" sz="1600" b="1" dirty="0" err="1" smtClean="0">
                <a:solidFill>
                  <a:schemeClr val="accent3"/>
                </a:solidFill>
              </a:rPr>
              <a:t>Foreach</a:t>
            </a:r>
            <a:r>
              <a:rPr lang="en-US" sz="1600" b="1" dirty="0" smtClean="0">
                <a:solidFill>
                  <a:schemeClr val="accent3"/>
                </a:solidFill>
              </a:rPr>
              <a:t> Loop</a:t>
            </a:r>
            <a:r>
              <a:rPr lang="en-US" sz="1600" dirty="0" smtClean="0">
                <a:solidFill>
                  <a:schemeClr val="accent3"/>
                </a:solidFill>
              </a:rPr>
              <a:t>-</a:t>
            </a:r>
            <a:r>
              <a:rPr lang="en-US" sz="1400" dirty="0" smtClean="0">
                <a:solidFill>
                  <a:schemeClr val="accent3"/>
                </a:solidFill>
              </a:rPr>
              <a:t>: </a:t>
            </a:r>
            <a:r>
              <a:rPr lang="en-US" sz="1400" dirty="0"/>
              <a:t>is used exclusively to loop through elements in an </a:t>
            </a:r>
            <a:r>
              <a:rPr lang="en-US" sz="1400" b="1" dirty="0" smtClean="0"/>
              <a:t>array</a:t>
            </a:r>
            <a:r>
              <a:rPr lang="en-US" sz="1400" dirty="0" smtClean="0"/>
              <a:t>. Example;</a:t>
            </a:r>
          </a:p>
          <a:p>
            <a:pPr marL="0" indent="0">
              <a:buNone/>
            </a:pPr>
            <a:r>
              <a:rPr lang="en-US" sz="1200" b="1" dirty="0">
                <a:solidFill>
                  <a:schemeClr val="tx1"/>
                </a:solidFill>
              </a:rPr>
              <a:t>	</a:t>
            </a:r>
            <a:r>
              <a:rPr lang="en-US" sz="1200" b="1" dirty="0"/>
              <a:t>		</a:t>
            </a:r>
            <a:r>
              <a:rPr lang="en-US" sz="1200" b="1" dirty="0" smtClean="0"/>
              <a:t>					</a:t>
            </a:r>
            <a:r>
              <a:rPr lang="en-US" sz="1400" b="1" dirty="0" smtClean="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a:solidFill>
                  <a:schemeClr val="accent2"/>
                </a:solidFill>
              </a:rPr>
              <a:t>ForLoopExample</a:t>
            </a:r>
            <a:r>
              <a:rPr lang="en-US" sz="1400" dirty="0"/>
              <a:t> {       </a:t>
            </a:r>
            <a:br>
              <a:rPr lang="en-US" sz="1400" dirty="0"/>
            </a:br>
            <a:r>
              <a:rPr lang="en-US" sz="1400" dirty="0"/>
              <a:t>								 </a:t>
            </a:r>
            <a:r>
              <a:rPr lang="en-US" sz="1400" dirty="0" smtClean="0"/>
              <a:t>	</a:t>
            </a:r>
            <a:r>
              <a:rPr lang="en-US" sz="1400" b="1" dirty="0" smtClean="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p>
          <a:p>
            <a:pPr marL="0" indent="0">
              <a:buNone/>
            </a:pPr>
            <a:r>
              <a:rPr lang="en-US" sz="1400" b="1" dirty="0"/>
              <a:t>									</a:t>
            </a:r>
            <a:r>
              <a:rPr lang="en-US" sz="1400" b="1" dirty="0" smtClean="0"/>
              <a:t>	String</a:t>
            </a:r>
            <a:r>
              <a:rPr lang="en-US" sz="1400" b="1" dirty="0"/>
              <a:t>[ ] cars = { “Toyota”, “Benz”, “Hyundai” };</a:t>
            </a:r>
            <a:r>
              <a:rPr lang="en-US" sz="1400" dirty="0"/>
              <a:t>        </a:t>
            </a:r>
          </a:p>
          <a:p>
            <a:pPr marL="0" indent="0">
              <a:buNone/>
            </a:pPr>
            <a:r>
              <a:rPr lang="en-US" sz="1400" dirty="0"/>
              <a:t>        									</a:t>
            </a:r>
            <a:r>
              <a:rPr lang="en-US" sz="1400" dirty="0" smtClean="0"/>
              <a:t>	</a:t>
            </a:r>
            <a:r>
              <a:rPr lang="es-ES" sz="1400" b="1" dirty="0" err="1" smtClean="0"/>
              <a:t>for</a:t>
            </a:r>
            <a:r>
              <a:rPr lang="es-ES" sz="1400" b="1" dirty="0" smtClean="0"/>
              <a:t> </a:t>
            </a:r>
            <a:r>
              <a:rPr lang="es-ES" sz="1400" b="1" dirty="0"/>
              <a:t>( </a:t>
            </a:r>
            <a:r>
              <a:rPr lang="es-ES" sz="1400" b="1" dirty="0" err="1"/>
              <a:t>String</a:t>
            </a:r>
            <a:r>
              <a:rPr lang="es-ES" sz="1400" b="1" dirty="0"/>
              <a:t> i : cars ) {</a:t>
            </a:r>
            <a:br>
              <a:rPr lang="es-ES" sz="1400" b="1" dirty="0"/>
            </a:br>
            <a:r>
              <a:rPr lang="es-ES" sz="1400" b="1" dirty="0"/>
              <a:t>										</a:t>
            </a:r>
            <a:r>
              <a:rPr lang="es-ES" sz="1400" b="1" dirty="0" smtClean="0"/>
              <a:t>	</a:t>
            </a:r>
            <a:r>
              <a:rPr lang="es-ES" sz="1400" b="1" dirty="0" smtClean="0">
                <a:solidFill>
                  <a:schemeClr val="accent4"/>
                </a:solidFill>
              </a:rPr>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i</a:t>
            </a:r>
            <a:r>
              <a:rPr lang="es-ES" sz="1400" b="1" dirty="0"/>
              <a:t>);</a:t>
            </a:r>
            <a:br>
              <a:rPr lang="es-ES" sz="1400" b="1" dirty="0"/>
            </a:br>
            <a:r>
              <a:rPr lang="es-ES" sz="1400" b="1" dirty="0"/>
              <a:t>									</a:t>
            </a:r>
            <a:r>
              <a:rPr lang="es-ES" sz="1400" b="1" dirty="0" smtClean="0"/>
              <a:t>	}</a:t>
            </a:r>
            <a:r>
              <a:rPr lang="es-ES" sz="1400" b="1" dirty="0"/>
              <a:t/>
            </a:r>
            <a:br>
              <a:rPr lang="es-ES" sz="1400" b="1" dirty="0"/>
            </a:br>
            <a:r>
              <a:rPr lang="es-ES" sz="1400" b="1" dirty="0"/>
              <a:t>				</a:t>
            </a:r>
            <a:r>
              <a:rPr lang="en-US" sz="1400" dirty="0"/>
              <a:t>       			</a:t>
            </a:r>
            <a:r>
              <a:rPr lang="en-US" sz="1400" b="1" dirty="0"/>
              <a:t>	</a:t>
            </a:r>
            <a:r>
              <a:rPr lang="en-US" sz="1400" b="1" dirty="0" smtClean="0"/>
              <a:t>	}</a:t>
            </a:r>
            <a:r>
              <a:rPr lang="en-US" sz="1400" b="1" dirty="0"/>
              <a:t>  </a:t>
            </a:r>
          </a:p>
          <a:p>
            <a:pPr marL="0" indent="0">
              <a:buNone/>
            </a:pPr>
            <a:r>
              <a:rPr lang="en-US" sz="1400" b="1" dirty="0"/>
              <a:t>							</a:t>
            </a:r>
            <a:r>
              <a:rPr lang="en-US" sz="1400" b="1" dirty="0" smtClean="0"/>
              <a:t>	}</a:t>
            </a:r>
            <a:r>
              <a:rPr lang="en-US" sz="1400" dirty="0" smtClean="0"/>
              <a:t/>
            </a:r>
            <a:br>
              <a:rPr lang="en-US" sz="1400" dirty="0" smtClean="0"/>
            </a:br>
            <a:endParaRPr lang="en-US" sz="1400" dirty="0"/>
          </a:p>
          <a:p>
            <a:pPr marL="800100" lvl="1" indent="-342900">
              <a:buFont typeface="+mj-lt"/>
              <a:buAutoNum type="arabicPeriod" startAt="5"/>
            </a:pPr>
            <a:r>
              <a:rPr lang="en-US" sz="1600" b="1" dirty="0" smtClean="0">
                <a:solidFill>
                  <a:schemeClr val="accent3"/>
                </a:solidFill>
              </a:rPr>
              <a:t>Break Loop-:  </a:t>
            </a:r>
            <a:r>
              <a:rPr lang="en-US" sz="1400" dirty="0" smtClean="0"/>
              <a:t>The </a:t>
            </a:r>
            <a:r>
              <a:rPr lang="en-US" sz="1400" b="1" dirty="0" smtClean="0"/>
              <a:t>break</a:t>
            </a:r>
            <a:r>
              <a:rPr lang="en-US" sz="1400" dirty="0" smtClean="0"/>
              <a:t> can be use to jump out of a loop. </a:t>
            </a:r>
            <a:r>
              <a:rPr lang="en-US" sz="1400" dirty="0"/>
              <a:t>This example jumps out of the loop when </a:t>
            </a:r>
            <a:r>
              <a:rPr lang="en-US" sz="1400" b="1" dirty="0" err="1"/>
              <a:t>i</a:t>
            </a:r>
            <a:r>
              <a:rPr lang="en-US" sz="1400" dirty="0"/>
              <a:t> is equal to </a:t>
            </a:r>
            <a:r>
              <a:rPr lang="en-US" sz="1400" b="1" dirty="0" smtClean="0"/>
              <a:t>4</a:t>
            </a:r>
            <a:r>
              <a:rPr lang="en-US" sz="1400" dirty="0" smtClean="0"/>
              <a:t>. Example;</a:t>
            </a:r>
            <a:br>
              <a:rPr lang="en-US" sz="1400" dirty="0" smtClean="0"/>
            </a:br>
            <a:r>
              <a:rPr lang="en-US" sz="1400" dirty="0" smtClean="0"/>
              <a:t/>
            </a:r>
            <a:br>
              <a:rPr lang="en-US" sz="1400" dirty="0" smtClean="0"/>
            </a:br>
            <a:r>
              <a:rPr lang="en-US" sz="1200" b="1" dirty="0">
                <a:solidFill>
                  <a:schemeClr val="tx1"/>
                </a:solidFill>
              </a:rPr>
              <a:t>					</a:t>
            </a:r>
            <a:r>
              <a:rPr lang="en-US" sz="1200" b="1"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BreakLoopExample</a:t>
            </a:r>
            <a:r>
              <a:rPr lang="en-US" sz="1400" dirty="0"/>
              <a:t> {       </a:t>
            </a:r>
            <a:br>
              <a:rPr lang="en-US" sz="1400" dirty="0"/>
            </a:b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p>
          <a:p>
            <a:pPr marL="457200" lvl="1" indent="0">
              <a:buNone/>
            </a:pPr>
            <a:r>
              <a:rPr lang="en-US" sz="1400" b="1" dirty="0" smtClean="0"/>
              <a:t>								</a:t>
            </a:r>
            <a:r>
              <a:rPr lang="es-ES" sz="1400" b="1" dirty="0"/>
              <a:t> </a:t>
            </a:r>
            <a:r>
              <a:rPr lang="es-ES" sz="1400" b="1" dirty="0" err="1"/>
              <a:t>for</a:t>
            </a:r>
            <a:r>
              <a:rPr lang="es-ES" sz="1400" b="1" dirty="0"/>
              <a:t> ( </a:t>
            </a:r>
            <a:r>
              <a:rPr lang="es-ES" sz="1400" b="1" dirty="0" err="1"/>
              <a:t>int</a:t>
            </a:r>
            <a:r>
              <a:rPr lang="es-ES" sz="1400" b="1" dirty="0"/>
              <a:t> i = 0;  i &lt; 10;  i++ ) {</a:t>
            </a:r>
            <a:br>
              <a:rPr lang="es-ES" sz="1400" b="1" dirty="0"/>
            </a:br>
            <a:r>
              <a:rPr lang="es-ES" sz="1400" b="1" dirty="0"/>
              <a:t>                      							</a:t>
            </a:r>
            <a:r>
              <a:rPr lang="es-ES" sz="1400" b="1" dirty="0" err="1">
                <a:solidFill>
                  <a:schemeClr val="accent4"/>
                </a:solidFill>
              </a:rPr>
              <a:t>if</a:t>
            </a:r>
            <a:r>
              <a:rPr lang="es-ES" sz="1400" b="1" dirty="0">
                <a:solidFill>
                  <a:schemeClr val="accent4"/>
                </a:solidFill>
              </a:rPr>
              <a:t> ( i == 4 ) {</a:t>
            </a:r>
            <a:br>
              <a:rPr lang="es-ES" sz="1400" b="1" dirty="0">
                <a:solidFill>
                  <a:schemeClr val="accent4"/>
                </a:solidFill>
              </a:rPr>
            </a:br>
            <a:r>
              <a:rPr lang="es-ES" sz="1400" b="1" dirty="0">
                <a:solidFill>
                  <a:schemeClr val="accent4"/>
                </a:solidFill>
              </a:rPr>
              <a:t>										break;</a:t>
            </a:r>
            <a:br>
              <a:rPr lang="es-ES" sz="1400" b="1" dirty="0">
                <a:solidFill>
                  <a:schemeClr val="accent4"/>
                </a:solidFill>
              </a:rPr>
            </a:br>
            <a:r>
              <a:rPr lang="es-ES" sz="1400" b="1" dirty="0">
                <a:solidFill>
                  <a:schemeClr val="accent4"/>
                </a:solidFill>
              </a:rPr>
              <a:t>									}</a:t>
            </a:r>
            <a:r>
              <a:rPr lang="es-ES" sz="1400" b="1" dirty="0"/>
              <a:t/>
            </a:r>
            <a:br>
              <a:rPr lang="es-ES" sz="1400" b="1" dirty="0"/>
            </a:br>
            <a:r>
              <a:rPr lang="es-ES" sz="1400" b="1" dirty="0"/>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i</a:t>
            </a:r>
            <a:r>
              <a:rPr lang="es-ES" sz="1400" b="1" dirty="0"/>
              <a:t>);</a:t>
            </a:r>
            <a:br>
              <a:rPr lang="es-ES" sz="1400" b="1" dirty="0"/>
            </a:br>
            <a:r>
              <a:rPr lang="es-ES" sz="1400" b="1" dirty="0"/>
              <a:t>								</a:t>
            </a:r>
            <a:r>
              <a:rPr lang="es-ES" sz="1400" b="1" dirty="0" smtClean="0"/>
              <a:t>}</a:t>
            </a:r>
            <a:r>
              <a:rPr lang="en-US" sz="800" dirty="0" smtClean="0"/>
              <a:t/>
            </a:r>
            <a:br>
              <a:rPr lang="en-US" sz="800" dirty="0" smtClean="0"/>
            </a:br>
            <a:r>
              <a:rPr lang="en-US" sz="800" dirty="0" smtClean="0"/>
              <a:t>							</a:t>
            </a:r>
            <a:r>
              <a:rPr lang="en-US" sz="1400" b="1" dirty="0" smtClean="0"/>
              <a:t>}  </a:t>
            </a:r>
          </a:p>
          <a:p>
            <a:pPr marL="0" indent="0">
              <a:buNone/>
            </a:pPr>
            <a:r>
              <a:rPr lang="en-US" sz="1400" b="1" dirty="0"/>
              <a:t>							</a:t>
            </a:r>
            <a:r>
              <a:rPr lang="en-US" sz="1400" b="1" dirty="0" smtClean="0"/>
              <a:t>}</a:t>
            </a:r>
          </a:p>
        </p:txBody>
      </p:sp>
    </p:spTree>
    <p:extLst>
      <p:ext uri="{BB962C8B-B14F-4D97-AF65-F5344CB8AC3E}">
        <p14:creationId xmlns:p14="http://schemas.microsoft.com/office/powerpoint/2010/main" val="1599576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609600"/>
            <a:ext cx="10651524"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6"/>
            </a:pPr>
            <a:r>
              <a:rPr lang="en-US" sz="1400" b="1" dirty="0" smtClean="0">
                <a:solidFill>
                  <a:schemeClr val="accent3"/>
                </a:solidFill>
              </a:rPr>
              <a:t>Continue Loop-:  </a:t>
            </a:r>
            <a:r>
              <a:rPr lang="en-US" sz="1400" dirty="0" smtClean="0"/>
              <a:t>The </a:t>
            </a:r>
            <a:r>
              <a:rPr lang="en-US" sz="1400" b="1" dirty="0" smtClean="0"/>
              <a:t>continue</a:t>
            </a:r>
            <a:r>
              <a:rPr lang="en-US" sz="1400" dirty="0" smtClean="0"/>
              <a:t> </a:t>
            </a:r>
            <a:r>
              <a:rPr lang="en-US" sz="1400" dirty="0"/>
              <a:t>statement breaks one iteration (in the loop), if a specified condition occurs, and continues with the next iteration in the loop</a:t>
            </a:r>
            <a:r>
              <a:rPr lang="en-US" sz="1400" dirty="0" smtClean="0"/>
              <a:t>. </a:t>
            </a:r>
            <a:r>
              <a:rPr lang="en-US" sz="1400" dirty="0"/>
              <a:t>This example skips the value of </a:t>
            </a:r>
            <a:r>
              <a:rPr lang="en-US" sz="1400" b="1" dirty="0"/>
              <a:t>4 </a:t>
            </a:r>
            <a:r>
              <a:rPr lang="en-US" sz="1400" dirty="0" smtClean="0"/>
              <a:t>:</a:t>
            </a:r>
            <a:endParaRPr lang="en-US" sz="1400" b="1" dirty="0" smtClean="0"/>
          </a:p>
          <a:p>
            <a:pPr marL="800100" lvl="1" indent="-342900">
              <a:buFont typeface="+mj-lt"/>
              <a:buAutoNum type="arabicPeriod" startAt="5"/>
            </a:pPr>
            <a:r>
              <a:rPr lang="en-US" sz="1200" b="1" dirty="0">
                <a:solidFill>
                  <a:schemeClr val="tx1"/>
                </a:solidFill>
              </a:rPr>
              <a:t>	</a:t>
            </a:r>
            <a:r>
              <a:rPr lang="en-US" sz="1200" b="1" dirty="0" smtClean="0">
                <a:solidFill>
                  <a:schemeClr val="tx1"/>
                </a:solidFill>
              </a:rPr>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ContinueLoopExample</a:t>
            </a:r>
            <a:r>
              <a:rPr lang="en-US" sz="1400" dirty="0"/>
              <a:t> {       </a:t>
            </a:r>
            <a:br>
              <a:rPr lang="en-US" sz="1400" dirty="0"/>
            </a:b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p>
          <a:p>
            <a:pPr marL="457200" lvl="1" indent="0">
              <a:buNone/>
            </a:pPr>
            <a:r>
              <a:rPr lang="en-US" sz="1400" b="1" dirty="0"/>
              <a:t>								</a:t>
            </a:r>
            <a:r>
              <a:rPr lang="es-ES" sz="1400" b="1" dirty="0"/>
              <a:t> </a:t>
            </a:r>
            <a:r>
              <a:rPr lang="es-ES" sz="1400" b="1" dirty="0" err="1"/>
              <a:t>for</a:t>
            </a:r>
            <a:r>
              <a:rPr lang="es-ES" sz="1400" b="1" dirty="0"/>
              <a:t> ( </a:t>
            </a:r>
            <a:r>
              <a:rPr lang="es-ES" sz="1400" b="1" dirty="0" err="1"/>
              <a:t>int</a:t>
            </a:r>
            <a:r>
              <a:rPr lang="es-ES" sz="1400" b="1" dirty="0"/>
              <a:t> i = 0;  i &lt; 10;  i++ ) {</a:t>
            </a:r>
            <a:br>
              <a:rPr lang="es-ES" sz="1400" b="1" dirty="0"/>
            </a:br>
            <a:r>
              <a:rPr lang="es-ES" sz="1400" b="1" dirty="0"/>
              <a:t>                      							</a:t>
            </a:r>
            <a:r>
              <a:rPr lang="es-ES" sz="1400" b="1" dirty="0" err="1">
                <a:solidFill>
                  <a:schemeClr val="accent4"/>
                </a:solidFill>
              </a:rPr>
              <a:t>if</a:t>
            </a:r>
            <a:r>
              <a:rPr lang="es-ES" sz="1400" b="1" dirty="0">
                <a:solidFill>
                  <a:schemeClr val="accent4"/>
                </a:solidFill>
              </a:rPr>
              <a:t> ( i == 4 ) {</a:t>
            </a:r>
            <a:br>
              <a:rPr lang="es-ES" sz="1400" b="1" dirty="0">
                <a:solidFill>
                  <a:schemeClr val="accent4"/>
                </a:solidFill>
              </a:rPr>
            </a:br>
            <a:r>
              <a:rPr lang="es-ES" sz="1400" b="1" dirty="0">
                <a:solidFill>
                  <a:schemeClr val="accent4"/>
                </a:solidFill>
              </a:rPr>
              <a:t>									</a:t>
            </a:r>
            <a:r>
              <a:rPr lang="es-ES" sz="1400" b="1" dirty="0" smtClean="0">
                <a:solidFill>
                  <a:schemeClr val="accent4"/>
                </a:solidFill>
              </a:rPr>
              <a:t>	</a:t>
            </a:r>
            <a:r>
              <a:rPr lang="es-ES" sz="1400" b="1" dirty="0" err="1" smtClean="0">
                <a:solidFill>
                  <a:schemeClr val="accent4"/>
                </a:solidFill>
              </a:rPr>
              <a:t>continue</a:t>
            </a:r>
            <a:r>
              <a:rPr lang="es-ES" sz="1400" b="1" dirty="0" smtClean="0">
                <a:solidFill>
                  <a:schemeClr val="accent4"/>
                </a:solidFill>
              </a:rPr>
              <a:t>;</a:t>
            </a:r>
            <a:r>
              <a:rPr lang="es-ES" sz="1400" b="1" dirty="0">
                <a:solidFill>
                  <a:schemeClr val="accent4"/>
                </a:solidFill>
              </a:rPr>
              <a:t/>
            </a:r>
            <a:br>
              <a:rPr lang="es-ES" sz="1400" b="1" dirty="0">
                <a:solidFill>
                  <a:schemeClr val="accent4"/>
                </a:solidFill>
              </a:rPr>
            </a:br>
            <a:r>
              <a:rPr lang="es-ES" sz="1400" b="1" dirty="0">
                <a:solidFill>
                  <a:schemeClr val="accent4"/>
                </a:solidFill>
              </a:rPr>
              <a:t>									}</a:t>
            </a:r>
            <a:r>
              <a:rPr lang="es-ES" sz="1400" b="1" dirty="0"/>
              <a:t/>
            </a:r>
            <a:br>
              <a:rPr lang="es-ES" sz="1400" b="1" dirty="0"/>
            </a:br>
            <a:r>
              <a:rPr lang="es-ES" sz="1400" b="1" dirty="0"/>
              <a:t>									</a:t>
            </a:r>
            <a:r>
              <a:rPr lang="es-ES" sz="1400" b="1" dirty="0" err="1">
                <a:solidFill>
                  <a:schemeClr val="accent4"/>
                </a:solidFill>
              </a:rPr>
              <a:t>System</a:t>
            </a:r>
            <a:r>
              <a:rPr lang="es-ES" sz="1400" b="1" dirty="0" err="1"/>
              <a:t>.</a:t>
            </a:r>
            <a:r>
              <a:rPr lang="es-ES" sz="1400" b="1" dirty="0" err="1">
                <a:solidFill>
                  <a:srgbClr val="00B0F0"/>
                </a:solidFill>
              </a:rPr>
              <a:t>out</a:t>
            </a:r>
            <a:r>
              <a:rPr lang="es-ES" sz="1400" b="1" dirty="0" err="1"/>
              <a:t>.println</a:t>
            </a:r>
            <a:r>
              <a:rPr lang="es-ES" sz="1400" b="1" dirty="0"/>
              <a:t>(</a:t>
            </a:r>
            <a:r>
              <a:rPr lang="es-ES" sz="1400" b="1" dirty="0">
                <a:solidFill>
                  <a:schemeClr val="accent1"/>
                </a:solidFill>
              </a:rPr>
              <a:t>i</a:t>
            </a:r>
            <a:r>
              <a:rPr lang="es-ES" sz="1400" b="1" dirty="0"/>
              <a:t>);</a:t>
            </a:r>
            <a:br>
              <a:rPr lang="es-ES" sz="1400" b="1" dirty="0"/>
            </a:br>
            <a:r>
              <a:rPr lang="es-ES" sz="1400" b="1" dirty="0"/>
              <a:t>								}</a:t>
            </a:r>
            <a:r>
              <a:rPr lang="en-US" sz="800" dirty="0"/>
              <a:t/>
            </a:r>
            <a:br>
              <a:rPr lang="en-US" sz="800" dirty="0"/>
            </a:br>
            <a:r>
              <a:rPr lang="en-US" sz="800" dirty="0"/>
              <a:t>							</a:t>
            </a:r>
            <a:r>
              <a:rPr lang="en-US" sz="1400" b="1" dirty="0"/>
              <a:t>}  </a:t>
            </a:r>
          </a:p>
          <a:p>
            <a:pPr marL="0" indent="0">
              <a:buNone/>
            </a:pPr>
            <a:r>
              <a:rPr lang="en-US" sz="1400" b="1" dirty="0"/>
              <a:t>							}</a:t>
            </a:r>
          </a:p>
          <a:p>
            <a:pPr marL="914400" lvl="2" indent="0">
              <a:buNone/>
            </a:pPr>
            <a:endParaRPr lang="en-US" sz="1200" b="1" dirty="0" smtClean="0">
              <a:solidFill>
                <a:schemeClr val="tx1"/>
              </a:solidFill>
            </a:endParaRPr>
          </a:p>
          <a:p>
            <a:pPr marL="914400" lvl="2" indent="0">
              <a:buNone/>
            </a:pPr>
            <a:r>
              <a:rPr lang="en-US" sz="1200" b="1" dirty="0">
                <a:solidFill>
                  <a:schemeClr val="tx1"/>
                </a:solidFill>
              </a:rPr>
              <a:t>	</a:t>
            </a:r>
            <a:r>
              <a:rPr lang="en-US" sz="1200" b="1" dirty="0" smtClean="0">
                <a:solidFill>
                  <a:schemeClr val="tx1"/>
                </a:solidFill>
              </a:rPr>
              <a:t>								     </a:t>
            </a:r>
            <a:r>
              <a:rPr lang="en-US" sz="2400" b="1" dirty="0" smtClean="0">
                <a:solidFill>
                  <a:schemeClr val="accent3"/>
                </a:solidFill>
              </a:rPr>
              <a:t>ARRAYS</a:t>
            </a:r>
            <a:r>
              <a:rPr lang="en-US" sz="2400" b="1" dirty="0" smtClean="0">
                <a:solidFill>
                  <a:schemeClr val="tx1"/>
                </a:solidFill>
              </a:rPr>
              <a:t/>
            </a:r>
            <a:br>
              <a:rPr lang="en-US" sz="2400" b="1" dirty="0" smtClean="0">
                <a:solidFill>
                  <a:schemeClr val="tx1"/>
                </a:solidFill>
              </a:rPr>
            </a:br>
            <a:r>
              <a:rPr lang="en-US" sz="1400" dirty="0" smtClean="0"/>
              <a:t>An Array </a:t>
            </a:r>
            <a:r>
              <a:rPr lang="en-US" sz="1400" dirty="0"/>
              <a:t>is an object which contains elements of a similar data type</a:t>
            </a:r>
            <a:r>
              <a:rPr lang="en-US" sz="1400" dirty="0" smtClean="0"/>
              <a:t>. Arrays </a:t>
            </a:r>
            <a:r>
              <a:rPr lang="en-US" sz="1400" dirty="0"/>
              <a:t>are used to store multiple values in a single variable, instead of declaring separate variables for each value</a:t>
            </a:r>
            <a:r>
              <a:rPr lang="en-US" sz="1400" dirty="0" smtClean="0"/>
              <a:t>. </a:t>
            </a:r>
            <a:r>
              <a:rPr lang="en-US" sz="1400" dirty="0"/>
              <a:t>To declare an array, define the variable type with </a:t>
            </a:r>
            <a:r>
              <a:rPr lang="en-US" sz="1400" b="1" dirty="0"/>
              <a:t>square </a:t>
            </a:r>
            <a:r>
              <a:rPr lang="en-US" sz="1400" b="1" dirty="0" smtClean="0"/>
              <a:t>brackets.</a:t>
            </a:r>
            <a:r>
              <a:rPr lang="en-US" sz="1400" dirty="0"/>
              <a:t> To use an array in a program, you must declare a variable to reference the array, and you must specify the type of array the variable can reference. Here is the syntax for declaring an array </a:t>
            </a:r>
            <a:r>
              <a:rPr lang="en-US" sz="1400" dirty="0" smtClean="0"/>
              <a:t>variable;</a:t>
            </a:r>
            <a:br>
              <a:rPr lang="en-US" sz="1400" dirty="0" smtClean="0"/>
            </a:br>
            <a:endParaRPr lang="en-US" sz="1400" dirty="0" smtClean="0"/>
          </a:p>
          <a:p>
            <a:pPr marL="914400" lvl="2" indent="0">
              <a:buNone/>
            </a:pPr>
            <a:r>
              <a:rPr lang="en-US" sz="1400" b="1" dirty="0">
                <a:solidFill>
                  <a:schemeClr val="tx1"/>
                </a:solidFill>
              </a:rPr>
              <a:t>	</a:t>
            </a:r>
            <a:r>
              <a:rPr lang="en-US" sz="1400" b="1" dirty="0" smtClean="0">
                <a:solidFill>
                  <a:schemeClr val="tx1"/>
                </a:solidFill>
              </a:rPr>
              <a:t>						double[ ] </a:t>
            </a:r>
            <a:r>
              <a:rPr lang="en-US" sz="1400" b="1" dirty="0" err="1" smtClean="0">
                <a:solidFill>
                  <a:schemeClr val="tx1"/>
                </a:solidFill>
              </a:rPr>
              <a:t>myList</a:t>
            </a:r>
            <a:r>
              <a:rPr lang="en-US" sz="1400" b="1" dirty="0" smtClean="0">
                <a:solidFill>
                  <a:schemeClr val="tx1"/>
                </a:solidFill>
              </a:rPr>
              <a:t>;    </a:t>
            </a:r>
            <a:r>
              <a:rPr lang="en-US" sz="1400" b="1" dirty="0" smtClean="0">
                <a:solidFill>
                  <a:schemeClr val="accent6"/>
                </a:solidFill>
              </a:rPr>
              <a:t>// preferred way</a:t>
            </a:r>
          </a:p>
          <a:p>
            <a:pPr marL="914400" lvl="2" indent="0">
              <a:buNone/>
            </a:pPr>
            <a:r>
              <a:rPr lang="en-US" sz="1400" b="1" dirty="0">
                <a:solidFill>
                  <a:schemeClr val="tx1"/>
                </a:solidFill>
              </a:rPr>
              <a:t>	</a:t>
            </a:r>
            <a:r>
              <a:rPr lang="en-US" sz="1400" b="1" dirty="0" smtClean="0">
                <a:solidFill>
                  <a:schemeClr val="tx1"/>
                </a:solidFill>
              </a:rPr>
              <a:t>						double </a:t>
            </a:r>
            <a:r>
              <a:rPr lang="en-US" sz="1400" b="1" dirty="0" err="1" smtClean="0">
                <a:solidFill>
                  <a:schemeClr val="tx1"/>
                </a:solidFill>
              </a:rPr>
              <a:t>myList</a:t>
            </a:r>
            <a:r>
              <a:rPr lang="en-US" sz="1400" b="1" dirty="0" smtClean="0">
                <a:solidFill>
                  <a:schemeClr val="tx1"/>
                </a:solidFill>
              </a:rPr>
              <a:t>[ ];   </a:t>
            </a:r>
            <a:r>
              <a:rPr lang="en-US" sz="1400" b="1" dirty="0" smtClean="0">
                <a:solidFill>
                  <a:schemeClr val="accent6"/>
                </a:solidFill>
              </a:rPr>
              <a:t>// works but not preferred way</a:t>
            </a:r>
            <a:br>
              <a:rPr lang="en-US" sz="1400" b="1" dirty="0" smtClean="0">
                <a:solidFill>
                  <a:schemeClr val="accent6"/>
                </a:solidFill>
              </a:rPr>
            </a:br>
            <a:endParaRPr lang="en-US" sz="1400" b="1" dirty="0">
              <a:solidFill>
                <a:schemeClr val="accent6"/>
              </a:solidFill>
            </a:endParaRPr>
          </a:p>
          <a:p>
            <a:pPr marL="914400" lvl="2" indent="0">
              <a:buNone/>
            </a:pPr>
            <a:endParaRPr lang="en-US" sz="800" dirty="0" smtClean="0"/>
          </a:p>
        </p:txBody>
      </p:sp>
    </p:spTree>
    <p:extLst>
      <p:ext uri="{BB962C8B-B14F-4D97-AF65-F5344CB8AC3E}">
        <p14:creationId xmlns:p14="http://schemas.microsoft.com/office/powerpoint/2010/main" val="3767941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74356" y="551936"/>
            <a:ext cx="10626811" cy="567587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startAt="6"/>
            </a:pPr>
            <a:r>
              <a:rPr lang="en-US" b="1" dirty="0" smtClean="0">
                <a:solidFill>
                  <a:schemeClr val="accent3"/>
                </a:solidFill>
                <a:hlinkClick r:id="rId2" action="ppaction://hlinksldjump"/>
              </a:rPr>
              <a:t>Java </a:t>
            </a:r>
            <a:r>
              <a:rPr lang="en-US" b="1" dirty="0" smtClean="0">
                <a:solidFill>
                  <a:schemeClr val="accent3"/>
                </a:solidFill>
                <a:hlinkClick r:id="rId2" action="ppaction://hlinksldjump"/>
              </a:rPr>
              <a:t>Methods</a:t>
            </a:r>
            <a:br>
              <a:rPr lang="en-US" b="1" dirty="0" smtClean="0">
                <a:solidFill>
                  <a:schemeClr val="accent3"/>
                </a:solidFill>
                <a:hlinkClick r:id="rId2" action="ppaction://hlinksldjump"/>
              </a:rPr>
            </a:br>
            <a:endParaRPr lang="en-US" b="1" dirty="0" smtClean="0">
              <a:solidFill>
                <a:schemeClr val="accent3"/>
              </a:solidFill>
              <a:hlinkClick r:id="rId2" action="ppaction://hlinksldjump"/>
            </a:endParaRPr>
          </a:p>
          <a:p>
            <a:pPr marL="457200" indent="-457200">
              <a:buFont typeface="+mj-lt"/>
              <a:buAutoNum type="arabicPeriod" startAt="6"/>
            </a:pPr>
            <a:r>
              <a:rPr lang="en-US" b="1" dirty="0" smtClean="0">
                <a:solidFill>
                  <a:schemeClr val="accent3"/>
                </a:solidFill>
                <a:hlinkClick r:id="rId3" action="ppaction://hlinksldjump"/>
              </a:rPr>
              <a:t>Java Interface</a:t>
            </a:r>
            <a:r>
              <a:rPr lang="en-US" b="1" dirty="0" smtClean="0">
                <a:hlinkClick r:id="rId2" action="ppaction://hlinksldjump"/>
              </a:rPr>
              <a:t/>
            </a:r>
            <a:br>
              <a:rPr lang="en-US" b="1" dirty="0" smtClean="0">
                <a:hlinkClick r:id="rId2" action="ppaction://hlinksldjump"/>
              </a:rPr>
            </a:br>
            <a:endParaRPr lang="en-US" b="1" dirty="0"/>
          </a:p>
          <a:p>
            <a:pPr marL="457200" indent="-457200">
              <a:buFont typeface="+mj-lt"/>
              <a:buAutoNum type="arabicPeriod" startAt="6"/>
            </a:pPr>
            <a:r>
              <a:rPr lang="en-US" b="1" dirty="0" smtClean="0">
                <a:solidFill>
                  <a:schemeClr val="accent3"/>
                </a:solidFill>
                <a:hlinkClick r:id="rId4" action="ppaction://hlinksldjump"/>
              </a:rPr>
              <a:t>Java – Strings</a:t>
            </a:r>
            <a:r>
              <a:rPr lang="en-US" b="1" dirty="0" smtClean="0">
                <a:hlinkClick r:id="rId4" action="ppaction://hlinksldjump"/>
              </a:rPr>
              <a:t/>
            </a:r>
            <a:br>
              <a:rPr lang="en-US" b="1" dirty="0" smtClean="0">
                <a:hlinkClick r:id="rId4" action="ppaction://hlinksldjump"/>
              </a:rPr>
            </a:br>
            <a:endParaRPr lang="en-US" b="1" dirty="0"/>
          </a:p>
          <a:p>
            <a:pPr marL="457200" indent="-457200">
              <a:buFont typeface="+mj-lt"/>
              <a:buAutoNum type="arabicPeriod" startAt="6"/>
            </a:pPr>
            <a:r>
              <a:rPr lang="en-US" b="1" dirty="0">
                <a:solidFill>
                  <a:schemeClr val="accent3"/>
                </a:solidFill>
                <a:hlinkClick r:id="rId5" action="ppaction://hlinksldjump"/>
              </a:rPr>
              <a:t>Java - Exception Handling</a:t>
            </a:r>
            <a:r>
              <a:rPr lang="en-US" dirty="0" smtClean="0">
                <a:solidFill>
                  <a:schemeClr val="accent3"/>
                </a:solidFill>
                <a:hlinkClick r:id="rId5" action="ppaction://hlinksldjump"/>
              </a:rPr>
              <a:t/>
            </a:r>
            <a:br>
              <a:rPr lang="en-US" dirty="0" smtClean="0">
                <a:solidFill>
                  <a:schemeClr val="accent3"/>
                </a:solidFill>
                <a:hlinkClick r:id="rId5" action="ppaction://hlinksldjump"/>
              </a:rPr>
            </a:br>
            <a:endParaRPr lang="en-US" dirty="0">
              <a:solidFill>
                <a:schemeClr val="accent3"/>
              </a:solidFill>
            </a:endParaRPr>
          </a:p>
          <a:p>
            <a:pPr marL="457200" indent="-457200">
              <a:buFont typeface="+mj-lt"/>
              <a:buAutoNum type="arabicPeriod" startAt="6"/>
            </a:pPr>
            <a:r>
              <a:rPr lang="en-US" b="1" dirty="0" smtClean="0">
                <a:solidFill>
                  <a:schemeClr val="accent3"/>
                </a:solidFill>
                <a:hlinkClick r:id="rId6" action="ppaction://hlinksldjump"/>
              </a:rPr>
              <a:t>Java – JSP</a:t>
            </a:r>
            <a:r>
              <a:rPr lang="en-US" b="1" dirty="0" smtClean="0">
                <a:solidFill>
                  <a:schemeClr val="accent3"/>
                </a:solidFill>
              </a:rPr>
              <a:t/>
            </a:r>
            <a:br>
              <a:rPr lang="en-US" b="1" dirty="0" smtClean="0">
                <a:solidFill>
                  <a:schemeClr val="accent3"/>
                </a:solidFill>
              </a:rPr>
            </a:br>
            <a:endParaRPr lang="en-US" b="1" dirty="0" smtClean="0">
              <a:solidFill>
                <a:schemeClr val="accent3"/>
              </a:solidFill>
            </a:endParaRPr>
          </a:p>
          <a:p>
            <a:pPr marL="457200" indent="-457200">
              <a:buFont typeface="+mj-lt"/>
              <a:buAutoNum type="arabicPeriod" startAt="6"/>
            </a:pPr>
            <a:r>
              <a:rPr lang="en-US" b="1" dirty="0" smtClean="0">
                <a:solidFill>
                  <a:schemeClr val="accent3"/>
                </a:solidFill>
                <a:hlinkClick r:id="rId7" action="ppaction://hlinksldjump"/>
              </a:rPr>
              <a:t>Java – JDBC( Java Database Connectivity )</a:t>
            </a:r>
            <a:r>
              <a:rPr lang="en-US" b="1" dirty="0" smtClean="0">
                <a:solidFill>
                  <a:schemeClr val="accent3"/>
                </a:solidFill>
              </a:rPr>
              <a:t/>
            </a:r>
            <a:br>
              <a:rPr lang="en-US" b="1" dirty="0" smtClean="0">
                <a:solidFill>
                  <a:schemeClr val="accent3"/>
                </a:solidFill>
              </a:rPr>
            </a:br>
            <a:endParaRPr lang="en-US" b="1" dirty="0" smtClean="0">
              <a:solidFill>
                <a:schemeClr val="accent3"/>
              </a:solidFill>
            </a:endParaRPr>
          </a:p>
          <a:p>
            <a:pPr marL="457200" indent="-457200">
              <a:buFont typeface="+mj-lt"/>
              <a:buAutoNum type="arabicPeriod" startAt="6"/>
            </a:pPr>
            <a:r>
              <a:rPr lang="en-US" b="1" dirty="0" smtClean="0">
                <a:solidFill>
                  <a:schemeClr val="accent3"/>
                </a:solidFill>
                <a:hlinkClick r:id="rId8" action="ppaction://hlinksldjump"/>
              </a:rPr>
              <a:t>Java – Spring Framework</a:t>
            </a:r>
            <a:endParaRPr lang="en-US" b="1" dirty="0" smtClean="0">
              <a:solidFill>
                <a:schemeClr val="accent3"/>
              </a:solidFill>
            </a:endParaRPr>
          </a:p>
        </p:txBody>
      </p:sp>
    </p:spTree>
    <p:extLst>
      <p:ext uri="{BB962C8B-B14F-4D97-AF65-F5344CB8AC3E}">
        <p14:creationId xmlns:p14="http://schemas.microsoft.com/office/powerpoint/2010/main" val="2358369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551936"/>
            <a:ext cx="10651524" cy="567587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400" b="1" dirty="0" smtClean="0">
                <a:solidFill>
                  <a:schemeClr val="accent3"/>
                </a:solidFill>
              </a:rPr>
              <a:t>Here is a complete example of an Arrays:</a:t>
            </a:r>
            <a:br>
              <a:rPr lang="en-US" sz="1400" b="1" dirty="0" smtClean="0">
                <a:solidFill>
                  <a:schemeClr val="accent3"/>
                </a:solidFill>
              </a:rPr>
            </a:br>
            <a:endParaRPr lang="en-US" sz="1400" b="1" dirty="0" smtClean="0">
              <a:solidFill>
                <a:schemeClr val="accent3"/>
              </a:solidFill>
            </a:endParaRP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class</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660066"/>
                </a:solidFill>
                <a:latin typeface="Courier New" panose="02070309020205020404" pitchFamily="49" charset="0"/>
                <a:cs typeface="Courier New" panose="02070309020205020404" pitchFamily="49" charset="0"/>
              </a:rPr>
              <a:t>TestArray</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public</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static</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0088"/>
                </a:solidFill>
                <a:latin typeface="Courier New" panose="02070309020205020404" pitchFamily="49" charset="0"/>
                <a:cs typeface="Courier New" panose="02070309020205020404" pitchFamily="49" charset="0"/>
              </a:rPr>
              <a:t>void</a:t>
            </a:r>
            <a:r>
              <a:rPr lang="en-US" altLang="en-US" sz="1100" dirty="0">
                <a:solidFill>
                  <a:srgbClr val="000000"/>
                </a:solidFill>
                <a:latin typeface="Courier New" panose="02070309020205020404" pitchFamily="49" charset="0"/>
                <a:cs typeface="Courier New" panose="02070309020205020404" pitchFamily="49" charset="0"/>
              </a:rPr>
              <a:t> main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660066"/>
                </a:solidFill>
                <a:latin typeface="Courier New" panose="02070309020205020404" pitchFamily="49" charset="0"/>
                <a:cs typeface="Courier New" panose="02070309020205020404" pitchFamily="49" charset="0"/>
              </a:rPr>
              <a:t>String</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double</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6666"/>
                </a:solidFill>
                <a:latin typeface="Courier New" panose="02070309020205020404" pitchFamily="49" charset="0"/>
                <a:cs typeface="Courier New" panose="02070309020205020404" pitchFamily="49" charset="0"/>
              </a:rPr>
              <a:t>1.9</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2.9</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3.4</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3.5</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a:t>
            </a:r>
            <a:r>
              <a:rPr lang="en-US" altLang="en-US" sz="1100" dirty="0">
                <a:solidFill>
                  <a:srgbClr val="880000"/>
                </a:solidFill>
                <a:latin typeface="Courier New" panose="02070309020205020404" pitchFamily="49" charset="0"/>
                <a:cs typeface="Courier New" panose="02070309020205020404" pitchFamily="49" charset="0"/>
              </a:rPr>
              <a:t>Print all the array elements</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for</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88"/>
                </a:solidFill>
                <a:latin typeface="Courier New" panose="02070309020205020404" pitchFamily="49" charset="0"/>
                <a:cs typeface="Courier New" panose="02070309020205020404" pitchFamily="49" charset="0"/>
              </a:rPr>
              <a:t>int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0</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&lt;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err="1">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length</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br>
              <a:rPr lang="en-US" altLang="en-US" sz="1100" dirty="0" smtClean="0">
                <a:solidFill>
                  <a:srgbClr val="666600"/>
                </a:solidFill>
                <a:latin typeface="Courier New" panose="02070309020205020404" pitchFamily="49" charset="0"/>
                <a:cs typeface="Courier New" panose="02070309020205020404" pitchFamily="49" charset="0"/>
              </a:rPr>
            </a:b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myList</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88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br>
              <a:rPr lang="en-US" altLang="en-US" sz="1100" dirty="0" smtClean="0">
                <a:solidFill>
                  <a:srgbClr val="000000"/>
                </a:solidFill>
                <a:latin typeface="Courier New" panose="02070309020205020404" pitchFamily="49" charset="0"/>
                <a:cs typeface="Courier New" panose="02070309020205020404" pitchFamily="49" charset="0"/>
              </a:rPr>
            </a:b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880000"/>
                </a:solidFill>
                <a:latin typeface="Courier New" panose="02070309020205020404" pitchFamily="49" charset="0"/>
                <a:cs typeface="Courier New" panose="02070309020205020404" pitchFamily="49" charset="0"/>
              </a:rPr>
              <a:t>				// </a:t>
            </a:r>
            <a:r>
              <a:rPr lang="en-US" altLang="en-US" sz="1100" dirty="0">
                <a:solidFill>
                  <a:srgbClr val="880000"/>
                </a:solidFill>
                <a:latin typeface="Courier New" panose="02070309020205020404" pitchFamily="49" charset="0"/>
                <a:cs typeface="Courier New" panose="02070309020205020404" pitchFamily="49" charset="0"/>
              </a:rPr>
              <a:t>Summing all elements</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double</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total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0</a:t>
            </a:r>
            <a:r>
              <a:rPr lang="en-US" altLang="en-US" sz="1100" dirty="0" smtClean="0">
                <a:solidFill>
                  <a:srgbClr val="666600"/>
                </a:solidFill>
                <a:latin typeface="Courier New" panose="02070309020205020404" pitchFamily="49" charset="0"/>
                <a:cs typeface="Courier New" panose="02070309020205020404" pitchFamily="49" charset="0"/>
              </a:rPr>
              <a:t>;</a:t>
            </a:r>
            <a:br>
              <a:rPr lang="en-US" altLang="en-US" sz="1100" dirty="0" smtClean="0">
                <a:solidFill>
                  <a:srgbClr val="666600"/>
                </a:solidFill>
                <a:latin typeface="Courier New" panose="02070309020205020404" pitchFamily="49" charset="0"/>
                <a:cs typeface="Courier New" panose="02070309020205020404" pitchFamily="49" charset="0"/>
              </a:rPr>
            </a:b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for</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88"/>
                </a:solidFill>
                <a:latin typeface="Courier New" panose="02070309020205020404" pitchFamily="49" charset="0"/>
                <a:cs typeface="Courier New" panose="02070309020205020404" pitchFamily="49" charset="0"/>
              </a:rPr>
              <a:t>int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0</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&lt;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err="1">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length</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total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r>
              <a:rPr lang="en-US" altLang="en-US" sz="1100" dirty="0" smtClean="0">
                <a:solidFill>
                  <a:srgbClr val="000000"/>
                </a:solidFill>
                <a:latin typeface="Courier New" panose="02070309020205020404" pitchFamily="49" charset="0"/>
                <a:cs typeface="Courier New" panose="02070309020205020404" pitchFamily="49" charset="0"/>
              </a:rPr>
              <a:t> </a:t>
            </a: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0066"/>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8800"/>
                </a:solidFill>
                <a:latin typeface="Courier New" panose="02070309020205020404" pitchFamily="49" charset="0"/>
                <a:cs typeface="Courier New" panose="02070309020205020404" pitchFamily="49" charset="0"/>
              </a:rPr>
              <a:t>"Total is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total</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880000"/>
                </a:solidFill>
                <a:latin typeface="Courier New" panose="02070309020205020404" pitchFamily="49" charset="0"/>
                <a:cs typeface="Courier New" panose="02070309020205020404" pitchFamily="49" charset="0"/>
              </a:rPr>
              <a:t>// </a:t>
            </a:r>
            <a:r>
              <a:rPr lang="en-US" altLang="en-US" sz="1100" dirty="0">
                <a:solidFill>
                  <a:srgbClr val="880000"/>
                </a:solidFill>
                <a:latin typeface="Courier New" panose="02070309020205020404" pitchFamily="49" charset="0"/>
                <a:cs typeface="Courier New" panose="02070309020205020404" pitchFamily="49" charset="0"/>
              </a:rPr>
              <a:t>Finding the largest element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double</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max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6666"/>
                </a:solidFill>
                <a:latin typeface="Courier New" panose="02070309020205020404" pitchFamily="49" charset="0"/>
                <a:cs typeface="Courier New" panose="02070309020205020404" pitchFamily="49" charset="0"/>
              </a:rPr>
              <a:t>0</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Courier New" panose="02070309020205020404" pitchFamily="49" charset="0"/>
                <a:cs typeface="Courier New" panose="02070309020205020404" pitchFamily="49" charset="0"/>
              </a:rPr>
              <a:t>				for</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88"/>
                </a:solidFill>
                <a:latin typeface="Courier New" panose="02070309020205020404" pitchFamily="49" charset="0"/>
                <a:cs typeface="Courier New" panose="02070309020205020404" pitchFamily="49" charset="0"/>
              </a:rPr>
              <a:t>int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006666"/>
                </a:solidFill>
                <a:latin typeface="Courier New" panose="02070309020205020404" pitchFamily="49" charset="0"/>
                <a:cs typeface="Courier New" panose="02070309020205020404" pitchFamily="49" charset="0"/>
              </a:rPr>
              <a:t>1</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&lt;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err="1">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length</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88"/>
                </a:solidFill>
                <a:latin typeface="Courier New" panose="02070309020205020404" pitchFamily="49" charset="0"/>
                <a:cs typeface="Courier New" panose="02070309020205020404" pitchFamily="49" charset="0"/>
              </a:rPr>
              <a:t>if</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&gt;</a:t>
            </a:r>
            <a:r>
              <a:rPr lang="en-US" altLang="en-US" sz="1100" dirty="0">
                <a:solidFill>
                  <a:srgbClr val="000000"/>
                </a:solidFill>
                <a:latin typeface="Courier New" panose="02070309020205020404" pitchFamily="49" charset="0"/>
                <a:cs typeface="Courier New" panose="02070309020205020404" pitchFamily="49" charset="0"/>
              </a:rPr>
              <a:t> max</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max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myList</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i</a:t>
            </a:r>
            <a:r>
              <a:rPr lang="en-US" altLang="en-US" sz="1100" dirty="0">
                <a:solidFill>
                  <a:srgbClr val="666600"/>
                </a:solidFill>
                <a:latin typeface="Courier New" panose="02070309020205020404" pitchFamily="49" charset="0"/>
                <a:cs typeface="Courier New" panose="02070309020205020404" pitchFamily="49" charset="0"/>
              </a:rPr>
              <a:t>];</a:t>
            </a: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666600"/>
                </a:solidFill>
                <a:latin typeface="Courier New" panose="02070309020205020404" pitchFamily="49" charset="0"/>
                <a:cs typeface="Courier New" panose="02070309020205020404" pitchFamily="49" charset="0"/>
              </a:rPr>
              <a:t>}</a:t>
            </a:r>
            <a:br>
              <a:rPr lang="en-US" altLang="en-US" sz="1100" dirty="0" smtClean="0">
                <a:solidFill>
                  <a:srgbClr val="666600"/>
                </a:solidFill>
                <a:latin typeface="Courier New" panose="02070309020205020404" pitchFamily="49" charset="0"/>
                <a:cs typeface="Courier New" panose="02070309020205020404" pitchFamily="49" charset="0"/>
              </a:rPr>
            </a:br>
            <a:endParaRPr lang="en-US" altLang="en-US" sz="1100" dirty="0">
              <a:solidFill>
                <a:srgbClr val="6666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r>
              <a:rPr lang="en-US" altLang="en-US" sz="1100" dirty="0" err="1" smtClean="0">
                <a:solidFill>
                  <a:srgbClr val="660066"/>
                </a:solidFill>
                <a:latin typeface="Courier New" panose="02070309020205020404" pitchFamily="49" charset="0"/>
                <a:cs typeface="Courier New" panose="02070309020205020404" pitchFamily="49" charset="0"/>
              </a:rPr>
              <a:t>System</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88"/>
                </a:solidFill>
                <a:latin typeface="Courier New" panose="02070309020205020404" pitchFamily="49" charset="0"/>
                <a:cs typeface="Courier New" panose="02070309020205020404" pitchFamily="49" charset="0"/>
              </a:rPr>
              <a:t>out</a:t>
            </a:r>
            <a:r>
              <a:rPr lang="en-US" altLang="en-US" sz="1100" dirty="0" err="1" smtClean="0">
                <a:solidFill>
                  <a:srgbClr val="666600"/>
                </a:solidFill>
                <a:latin typeface="Courier New" panose="02070309020205020404" pitchFamily="49" charset="0"/>
                <a:cs typeface="Courier New" panose="02070309020205020404" pitchFamily="49" charset="0"/>
              </a:rPr>
              <a:t>.</a:t>
            </a:r>
            <a:r>
              <a:rPr lang="en-US" altLang="en-US" sz="1100" dirty="0" err="1" smtClean="0">
                <a:solidFill>
                  <a:srgbClr val="000000"/>
                </a:solidFill>
                <a:latin typeface="Courier New" panose="02070309020205020404" pitchFamily="49" charset="0"/>
                <a:cs typeface="Courier New" panose="02070309020205020404" pitchFamily="49" charset="0"/>
              </a:rPr>
              <a:t>println</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8800"/>
                </a:solidFill>
                <a:latin typeface="Courier New" panose="02070309020205020404" pitchFamily="49" charset="0"/>
                <a:cs typeface="Courier New" panose="02070309020205020404" pitchFamily="49" charset="0"/>
              </a:rPr>
              <a:t>"Max is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max</a:t>
            </a:r>
            <a:r>
              <a:rPr lang="en-US" altLang="en-US" sz="1100" dirty="0">
                <a:solidFill>
                  <a:srgbClr val="666600"/>
                </a:solidFill>
                <a:latin typeface="Courier New" panose="02070309020205020404" pitchFamily="49" charset="0"/>
                <a:cs typeface="Courier New" panose="02070309020205020404" pitchFamily="49" charset="0"/>
              </a:rPr>
              <a:t>);</a:t>
            </a:r>
            <a:r>
              <a:rPr lang="en-US" altLang="en-US" sz="1100" dirty="0">
                <a:solidFill>
                  <a:srgbClr val="000000"/>
                </a:solidFill>
                <a:latin typeface="Courier New" panose="02070309020205020404" pitchFamily="49" charset="0"/>
                <a:cs typeface="Courier New" panose="02070309020205020404" pitchFamily="49" charset="0"/>
              </a:rPr>
              <a:t> </a:t>
            </a:r>
          </a:p>
          <a:p>
            <a:pPr marL="0" lvl="0" indent="0" defTabSz="914400" eaLnBrk="0" fontAlgn="base" hangingPunct="0">
              <a:spcBef>
                <a:spcPct val="0"/>
              </a:spcBef>
              <a:spcAft>
                <a:spcPct val="0"/>
              </a:spcAft>
              <a:buClrTx/>
              <a:buSzTx/>
              <a:buNone/>
            </a:pP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1100" dirty="0" smtClean="0">
                <a:solidFill>
                  <a:srgbClr val="000000"/>
                </a:solidFill>
                <a:latin typeface="Courier New" panose="02070309020205020404" pitchFamily="49" charset="0"/>
                <a:cs typeface="Courier New" panose="02070309020205020404" pitchFamily="49" charset="0"/>
              </a:rPr>
              <a:t> </a:t>
            </a:r>
            <a:endParaRPr lang="en-US" altLang="en-US" sz="1100" dirty="0">
              <a:solidFill>
                <a:srgbClr val="000000"/>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altLang="en-US" sz="1100" dirty="0" smtClean="0">
                <a:solidFill>
                  <a:srgbClr val="666600"/>
                </a:solidFill>
                <a:latin typeface="Courier New" panose="02070309020205020404" pitchFamily="49" charset="0"/>
                <a:cs typeface="Courier New" panose="02070309020205020404" pitchFamily="49" charset="0"/>
              </a:rPr>
              <a:t>		}</a:t>
            </a:r>
            <a:r>
              <a:rPr lang="en-US" altLang="en-US" sz="800" dirty="0" smtClean="0">
                <a:solidFill>
                  <a:schemeClr val="tx1"/>
                </a:solidFill>
              </a:rPr>
              <a:t> </a:t>
            </a:r>
            <a:endParaRPr lang="en-US" altLang="en-US" sz="1800" dirty="0">
              <a:solidFill>
                <a:schemeClr val="tx1"/>
              </a:solidFill>
              <a:latin typeface="Arial" panose="020B0604020202020204" pitchFamily="34" charset="0"/>
            </a:endParaRPr>
          </a:p>
          <a:p>
            <a:pPr marL="457200" lvl="1" indent="0">
              <a:buNone/>
            </a:pP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a:p>
            <a:pPr marL="914400" lvl="2" indent="0">
              <a:buNone/>
            </a:pPr>
            <a:endParaRPr lang="en-US" sz="800" dirty="0" smtClean="0"/>
          </a:p>
        </p:txBody>
      </p:sp>
    </p:spTree>
    <p:extLst>
      <p:ext uri="{BB962C8B-B14F-4D97-AF65-F5344CB8AC3E}">
        <p14:creationId xmlns:p14="http://schemas.microsoft.com/office/powerpoint/2010/main" val="3943660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484"/>
          </a:xfrm>
        </p:spPr>
        <p:txBody>
          <a:bodyPr>
            <a:normAutofit fontScale="90000"/>
          </a:bodyPr>
          <a:lstStyle/>
          <a:p>
            <a:r>
              <a:rPr lang="en-US" dirty="0" smtClean="0">
                <a:solidFill>
                  <a:schemeClr val="accent3"/>
                </a:solidFill>
              </a:rPr>
              <a:t>METHODS</a:t>
            </a:r>
            <a:endParaRPr lang="en-US" dirty="0">
              <a:solidFill>
                <a:schemeClr val="accent3"/>
              </a:solidFill>
            </a:endParaRPr>
          </a:p>
        </p:txBody>
      </p:sp>
      <p:sp>
        <p:nvSpPr>
          <p:cNvPr id="3" name="Content Placeholder 2"/>
          <p:cNvSpPr>
            <a:spLocks noGrp="1"/>
          </p:cNvSpPr>
          <p:nvPr>
            <p:ph idx="1"/>
          </p:nvPr>
        </p:nvSpPr>
        <p:spPr>
          <a:xfrm>
            <a:off x="1295401" y="2556931"/>
            <a:ext cx="9601196" cy="3695587"/>
          </a:xfrm>
        </p:spPr>
        <p:txBody>
          <a:bodyPr>
            <a:normAutofit lnSpcReduction="10000"/>
          </a:bodyPr>
          <a:lstStyle/>
          <a:p>
            <a:pPr marL="0" indent="0">
              <a:buNone/>
            </a:pPr>
            <a:r>
              <a:rPr lang="en-US" sz="1600" dirty="0"/>
              <a:t>A </a:t>
            </a:r>
            <a:r>
              <a:rPr lang="en-US" sz="1600" b="1" dirty="0">
                <a:solidFill>
                  <a:schemeClr val="accent3"/>
                </a:solidFill>
              </a:rPr>
              <a:t>method</a:t>
            </a:r>
            <a:r>
              <a:rPr lang="en-US" sz="1600" dirty="0"/>
              <a:t> is a block of code which only runs when it is called</a:t>
            </a:r>
            <a:r>
              <a:rPr lang="en-US" sz="1600" dirty="0" smtClean="0"/>
              <a:t>. </a:t>
            </a:r>
            <a:r>
              <a:rPr lang="en-US" sz="1600" dirty="0"/>
              <a:t>A </a:t>
            </a:r>
            <a:r>
              <a:rPr lang="en-US" sz="1600" b="1" dirty="0">
                <a:solidFill>
                  <a:schemeClr val="accent3"/>
                </a:solidFill>
              </a:rPr>
              <a:t>method</a:t>
            </a:r>
            <a:r>
              <a:rPr lang="en-US" sz="1600" dirty="0"/>
              <a:t> is a block of code or collection of statements or a set of code grouped together to perform a certain task or </a:t>
            </a:r>
            <a:r>
              <a:rPr lang="en-US" sz="1600" dirty="0" smtClean="0"/>
              <a:t>operation and also known as Functions. </a:t>
            </a:r>
            <a:r>
              <a:rPr lang="en-US" sz="1600" dirty="0"/>
              <a:t>It is used to achieve the </a:t>
            </a:r>
            <a:r>
              <a:rPr lang="en-US" sz="1600" b="1" dirty="0"/>
              <a:t>reusability</a:t>
            </a:r>
            <a:r>
              <a:rPr lang="en-US" sz="1600" dirty="0"/>
              <a:t> of code. We write a method once and use it many times. We do not require to write code again and again. It also provides the </a:t>
            </a:r>
            <a:r>
              <a:rPr lang="en-US" sz="1600" b="1" dirty="0"/>
              <a:t>easy modification</a:t>
            </a:r>
            <a:r>
              <a:rPr lang="en-US" sz="1600" dirty="0"/>
              <a:t> and </a:t>
            </a:r>
            <a:r>
              <a:rPr lang="en-US" sz="1600" b="1" dirty="0"/>
              <a:t>readability</a:t>
            </a:r>
            <a:r>
              <a:rPr lang="en-US" sz="1600" dirty="0"/>
              <a:t> of code, just by adding or removing a chunk of code. The method is executed only when we call or invoke </a:t>
            </a:r>
            <a:r>
              <a:rPr lang="en-US" sz="1600" dirty="0" smtClean="0"/>
              <a:t>it. </a:t>
            </a:r>
            <a:r>
              <a:rPr lang="en-US" sz="1600" dirty="0"/>
              <a:t>A method must be declared within a class. It is defined with the name of the method, followed by parentheses </a:t>
            </a:r>
            <a:r>
              <a:rPr lang="en-US" sz="1600" b="1" dirty="0" smtClean="0"/>
              <a:t>(). </a:t>
            </a:r>
            <a:r>
              <a:rPr lang="en-US" sz="1600" dirty="0" smtClean="0"/>
              <a:t>The </a:t>
            </a:r>
            <a:r>
              <a:rPr lang="en-US" sz="1600" dirty="0"/>
              <a:t>most important method in Java is the </a:t>
            </a:r>
            <a:r>
              <a:rPr lang="en-US" sz="1600" b="1" dirty="0"/>
              <a:t>main()</a:t>
            </a:r>
            <a:r>
              <a:rPr lang="en-US" sz="1600" dirty="0"/>
              <a:t> </a:t>
            </a:r>
            <a:r>
              <a:rPr lang="en-US" sz="1600" dirty="0" smtClean="0"/>
              <a:t>method. Example;</a:t>
            </a:r>
          </a:p>
          <a:p>
            <a:pPr marL="0" indent="0">
              <a:buNone/>
            </a:pPr>
            <a:r>
              <a:rPr lang="en-US" sz="1600" dirty="0"/>
              <a:t>	</a:t>
            </a:r>
            <a:r>
              <a:rPr lang="en-US" sz="1600" dirty="0" smtClean="0"/>
              <a:t>						</a:t>
            </a:r>
            <a:r>
              <a:rPr lang="en-US" sz="1600" b="1" dirty="0" smtClean="0"/>
              <a:t>Public class </a:t>
            </a:r>
            <a:r>
              <a:rPr lang="en-US" sz="1600" b="1" dirty="0" smtClean="0">
                <a:solidFill>
                  <a:schemeClr val="accent2"/>
                </a:solidFill>
              </a:rPr>
              <a:t>Main</a:t>
            </a:r>
            <a:r>
              <a:rPr lang="en-US" sz="1600" b="1" dirty="0" smtClean="0"/>
              <a:t> {</a:t>
            </a:r>
            <a:br>
              <a:rPr lang="en-US" sz="1600" b="1" dirty="0" smtClean="0"/>
            </a:br>
            <a:r>
              <a:rPr lang="en-US" sz="1600" b="1" dirty="0" smtClean="0"/>
              <a:t>								public static void </a:t>
            </a:r>
            <a:r>
              <a:rPr lang="en-US" sz="1600" b="1" dirty="0" err="1" smtClean="0">
                <a:solidFill>
                  <a:srgbClr val="0070C0"/>
                </a:solidFill>
              </a:rPr>
              <a:t>myMethod</a:t>
            </a:r>
            <a:r>
              <a:rPr lang="en-US" sz="1600" b="1" dirty="0" smtClean="0"/>
              <a:t>() {</a:t>
            </a:r>
            <a:br>
              <a:rPr lang="en-US" sz="1600" b="1" dirty="0" smtClean="0"/>
            </a:br>
            <a:r>
              <a:rPr lang="en-US" sz="1600" b="1" dirty="0" smtClean="0"/>
              <a:t>									</a:t>
            </a:r>
            <a:r>
              <a:rPr lang="en-US" sz="1600" b="1" dirty="0">
                <a:solidFill>
                  <a:schemeClr val="accent4"/>
                </a:solidFill>
              </a:rPr>
              <a:t> </a:t>
            </a:r>
            <a:r>
              <a:rPr lang="en-US" sz="1600" b="1" dirty="0" err="1">
                <a:solidFill>
                  <a:schemeClr val="accent4"/>
                </a:solidFill>
              </a:rPr>
              <a:t>System</a:t>
            </a:r>
            <a:r>
              <a:rPr lang="en-US" sz="1600" b="1" dirty="0" err="1"/>
              <a:t>.out.println</a:t>
            </a:r>
            <a:r>
              <a:rPr lang="en-US" sz="1600" b="1" dirty="0"/>
              <a:t>( </a:t>
            </a:r>
            <a:r>
              <a:rPr lang="en-US" sz="1600" b="1" dirty="0" smtClean="0">
                <a:solidFill>
                  <a:schemeClr val="accent1"/>
                </a:solidFill>
              </a:rPr>
              <a:t>“This is a method” </a:t>
            </a:r>
            <a:r>
              <a:rPr lang="en-US" sz="1600" b="1" dirty="0" smtClean="0"/>
              <a:t>);</a:t>
            </a:r>
            <a:br>
              <a:rPr lang="en-US" sz="1600" b="1" dirty="0" smtClean="0"/>
            </a:br>
            <a:r>
              <a:rPr lang="en-US" sz="1600" b="1" dirty="0" smtClean="0"/>
              <a:t>								}</a:t>
            </a:r>
          </a:p>
          <a:p>
            <a:pPr marL="0" indent="0">
              <a:buNone/>
            </a:pPr>
            <a:r>
              <a:rPr lang="en-US" sz="1600" b="1" dirty="0" smtClean="0"/>
              <a:t>					</a:t>
            </a:r>
            <a:r>
              <a:rPr lang="en-US" sz="1600" b="1" dirty="0">
                <a:solidFill>
                  <a:schemeClr val="accent4"/>
                </a:solidFill>
              </a:rPr>
              <a:t> </a:t>
            </a:r>
            <a:r>
              <a:rPr lang="en-US" sz="1600" b="1" dirty="0" smtClean="0">
                <a:solidFill>
                  <a:schemeClr val="accent4"/>
                </a:solidFill>
              </a:rPr>
              <a:t>			public</a:t>
            </a:r>
            <a:r>
              <a:rPr lang="en-US" sz="1600" b="1" dirty="0">
                <a:solidFill>
                  <a:schemeClr val="accent4"/>
                </a:solidFill>
              </a:rPr>
              <a:t> static void</a:t>
            </a:r>
            <a:r>
              <a:rPr lang="en-US" sz="1600" b="1" dirty="0"/>
              <a:t> </a:t>
            </a:r>
            <a:r>
              <a:rPr lang="en-US" sz="1600" b="1" dirty="0">
                <a:solidFill>
                  <a:srgbClr val="0070C0"/>
                </a:solidFill>
              </a:rPr>
              <a:t>main</a:t>
            </a:r>
            <a:r>
              <a:rPr lang="en-US" sz="1600" b="1" dirty="0"/>
              <a:t>(String </a:t>
            </a:r>
            <a:r>
              <a:rPr lang="en-US" sz="1600" b="1" dirty="0" err="1"/>
              <a:t>args</a:t>
            </a:r>
            <a:r>
              <a:rPr lang="en-US" sz="1600" b="1" dirty="0"/>
              <a:t>[])  </a:t>
            </a:r>
            <a:r>
              <a:rPr lang="en-US" sz="1600" b="1" dirty="0" smtClean="0"/>
              <a:t>{</a:t>
            </a:r>
            <a:br>
              <a:rPr lang="en-US" sz="1600" b="1" dirty="0" smtClean="0"/>
            </a:br>
            <a:r>
              <a:rPr lang="en-US" sz="1600" b="1" dirty="0" smtClean="0"/>
              <a:t>									</a:t>
            </a:r>
            <a:r>
              <a:rPr lang="en-US" sz="1600" b="1" dirty="0" err="1" smtClean="0">
                <a:solidFill>
                  <a:srgbClr val="0070C0"/>
                </a:solidFill>
              </a:rPr>
              <a:t>myMethod</a:t>
            </a:r>
            <a:r>
              <a:rPr lang="en-US" sz="1600" b="1" dirty="0" smtClean="0">
                <a:solidFill>
                  <a:srgbClr val="0070C0"/>
                </a:solidFill>
              </a:rPr>
              <a:t>()</a:t>
            </a:r>
            <a:r>
              <a:rPr lang="en-US" sz="1600" b="1" dirty="0" smtClean="0"/>
              <a:t>;</a:t>
            </a:r>
            <a:br>
              <a:rPr lang="en-US" sz="1600" b="1" dirty="0" smtClean="0"/>
            </a:br>
            <a:r>
              <a:rPr lang="en-US" sz="1600" b="1" dirty="0" smtClean="0"/>
              <a:t>								}</a:t>
            </a:r>
            <a:br>
              <a:rPr lang="en-US" sz="1600" b="1" dirty="0" smtClean="0"/>
            </a:br>
            <a:r>
              <a:rPr lang="en-US" sz="1600" b="1" dirty="0" smtClean="0"/>
              <a:t>							}</a:t>
            </a:r>
          </a:p>
        </p:txBody>
      </p:sp>
    </p:spTree>
    <p:extLst>
      <p:ext uri="{BB962C8B-B14F-4D97-AF65-F5344CB8AC3E}">
        <p14:creationId xmlns:p14="http://schemas.microsoft.com/office/powerpoint/2010/main" val="2247306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626075"/>
            <a:ext cx="10635048" cy="560996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US" sz="1600" b="1" dirty="0" smtClean="0">
                <a:solidFill>
                  <a:schemeClr val="accent3"/>
                </a:solidFill>
              </a:rPr>
              <a:t>Here is a complete example of Java Method:</a:t>
            </a:r>
          </a:p>
          <a:p>
            <a:pPr marL="0" indent="0">
              <a:buNone/>
            </a:pPr>
            <a:r>
              <a:rPr lang="en-US" sz="1200" b="1" dirty="0"/>
              <a:t>				</a:t>
            </a:r>
            <a:r>
              <a:rPr lang="en-US" sz="1400" b="1" dirty="0">
                <a:solidFill>
                  <a:schemeClr val="accent4"/>
                </a:solidFill>
              </a:rPr>
              <a:t>public class</a:t>
            </a:r>
            <a:r>
              <a:rPr lang="en-US" sz="1400" b="1" dirty="0"/>
              <a:t> </a:t>
            </a:r>
            <a:r>
              <a:rPr lang="en-US" sz="1400" b="1" dirty="0" smtClean="0">
                <a:solidFill>
                  <a:schemeClr val="accent2"/>
                </a:solidFill>
              </a:rPr>
              <a:t>Main</a:t>
            </a:r>
            <a:r>
              <a:rPr lang="en-US" sz="1400" b="1" dirty="0"/>
              <a:t> </a:t>
            </a:r>
            <a:r>
              <a:rPr lang="en-US" sz="1400" b="1" dirty="0" smtClean="0"/>
              <a:t>{</a:t>
            </a:r>
            <a:br>
              <a:rPr lang="en-US" sz="1400" b="1" dirty="0" smtClean="0"/>
            </a:br>
            <a:r>
              <a:rPr lang="en-US" sz="1400" b="1" dirty="0" smtClean="0"/>
              <a:t>								</a:t>
            </a:r>
            <a:br>
              <a:rPr lang="en-US" sz="1400" b="1" dirty="0" smtClean="0"/>
            </a:br>
            <a:r>
              <a:rPr lang="en-US" sz="1400" b="1" dirty="0" smtClean="0"/>
              <a:t>							</a:t>
            </a:r>
            <a:r>
              <a:rPr lang="en-US" sz="1400" b="1" dirty="0" smtClean="0">
                <a:solidFill>
                  <a:schemeClr val="accent6"/>
                </a:solidFill>
              </a:rPr>
              <a:t>// Create a </a:t>
            </a:r>
            <a:r>
              <a:rPr lang="en-US" sz="1400" b="1" dirty="0" err="1" smtClean="0">
                <a:solidFill>
                  <a:schemeClr val="accent6"/>
                </a:solidFill>
              </a:rPr>
              <a:t>checkAge</a:t>
            </a:r>
            <a:r>
              <a:rPr lang="en-US" sz="1400" b="1" dirty="0" smtClean="0">
                <a:solidFill>
                  <a:schemeClr val="accent6"/>
                </a:solidFill>
              </a:rPr>
              <a:t>() method with an integer variable called age;</a:t>
            </a:r>
            <a:r>
              <a:rPr lang="en-US" sz="1400" b="1" dirty="0"/>
              <a:t>       </a:t>
            </a:r>
            <a:r>
              <a:rPr lang="en-US" sz="1400" b="1" dirty="0" smtClean="0"/>
              <a:t/>
            </a:r>
            <a:br>
              <a:rPr lang="en-US" sz="1400" b="1" dirty="0" smtClean="0"/>
            </a:br>
            <a:r>
              <a:rPr lang="en-US" sz="1400" b="1" dirty="0" smtClean="0"/>
              <a:t>							</a:t>
            </a:r>
            <a:r>
              <a:rPr lang="en-US" sz="1400" b="1" dirty="0"/>
              <a:t>  </a:t>
            </a:r>
            <a:r>
              <a:rPr lang="en-US" sz="1400" b="1" dirty="0" smtClean="0">
                <a:solidFill>
                  <a:schemeClr val="accent4"/>
                </a:solidFill>
              </a:rPr>
              <a:t>public static void </a:t>
            </a:r>
            <a:r>
              <a:rPr lang="en-US" sz="1400" b="1" dirty="0" err="1" smtClean="0">
                <a:solidFill>
                  <a:srgbClr val="0070C0"/>
                </a:solidFill>
              </a:rPr>
              <a:t>checkAge</a:t>
            </a:r>
            <a:r>
              <a:rPr lang="en-US" sz="1400" b="1" dirty="0" smtClean="0"/>
              <a:t>( </a:t>
            </a:r>
            <a:r>
              <a:rPr lang="en-US" sz="1400" b="1" dirty="0" err="1" smtClean="0"/>
              <a:t>int</a:t>
            </a:r>
            <a:r>
              <a:rPr lang="en-US" sz="1400" b="1" dirty="0" smtClean="0"/>
              <a:t> age )</a:t>
            </a:r>
            <a:r>
              <a:rPr lang="en-US" sz="1400" b="1" dirty="0"/>
              <a:t>   </a:t>
            </a:r>
            <a:r>
              <a:rPr lang="en-US" sz="1400" b="1" dirty="0" smtClean="0"/>
              <a:t/>
            </a:r>
            <a:br>
              <a:rPr lang="en-US" sz="1400" b="1" dirty="0" smtClean="0"/>
            </a:br>
            <a:r>
              <a:rPr lang="en-US" sz="1400" b="1" dirty="0" smtClean="0"/>
              <a:t>						</a:t>
            </a:r>
            <a:br>
              <a:rPr lang="en-US" sz="1400" b="1" dirty="0" smtClean="0"/>
            </a:br>
            <a:r>
              <a:rPr lang="en-US" sz="1400" b="1" dirty="0" smtClean="0"/>
              <a:t>							</a:t>
            </a:r>
            <a:r>
              <a:rPr lang="en-US" sz="1400" b="1" dirty="0" smtClean="0">
                <a:solidFill>
                  <a:schemeClr val="accent6"/>
                </a:solidFill>
              </a:rPr>
              <a:t>//</a:t>
            </a:r>
            <a:r>
              <a:rPr lang="en-US" sz="1400" b="1" dirty="0">
                <a:solidFill>
                  <a:schemeClr val="accent6"/>
                </a:solidFill>
              </a:rPr>
              <a:t> </a:t>
            </a:r>
            <a:r>
              <a:rPr lang="en-US" sz="1400" b="1" dirty="0" smtClean="0">
                <a:solidFill>
                  <a:schemeClr val="accent6"/>
                </a:solidFill>
              </a:rPr>
              <a:t>Create a conditional statement</a:t>
            </a:r>
            <a:r>
              <a:rPr lang="en-US" sz="1400" b="1" dirty="0">
                <a:solidFill>
                  <a:schemeClr val="accent6"/>
                </a:solidFill>
              </a:rPr>
              <a:t> </a:t>
            </a:r>
            <a:r>
              <a:rPr lang="en-US" sz="1400" b="1" dirty="0" smtClean="0">
                <a:solidFill>
                  <a:schemeClr val="accent6"/>
                </a:solidFill>
              </a:rPr>
              <a:t>if age is less than 18, print  “Access denied”</a:t>
            </a:r>
            <a:r>
              <a:rPr lang="en-US" sz="1400" b="1" dirty="0" smtClean="0"/>
              <a:t/>
            </a:r>
            <a:br>
              <a:rPr lang="en-US" sz="1400" b="1" dirty="0" smtClean="0"/>
            </a:br>
            <a:r>
              <a:rPr lang="en-US" sz="1400" b="1" dirty="0" smtClean="0"/>
              <a:t>							if ( age &lt; 18 ) {</a:t>
            </a:r>
          </a:p>
          <a:p>
            <a:pPr marL="0" indent="0">
              <a:buNone/>
            </a:pPr>
            <a:r>
              <a:rPr lang="en-US" sz="1400" b="1" dirty="0"/>
              <a:t>	</a:t>
            </a:r>
            <a:r>
              <a:rPr lang="en-US" sz="1400" b="1" dirty="0" smtClean="0"/>
              <a:t>							</a:t>
            </a:r>
            <a:r>
              <a:rPr lang="en-US" sz="1400" b="1" dirty="0" err="1">
                <a:solidFill>
                  <a:schemeClr val="accent4"/>
                </a:solidFill>
              </a:rPr>
              <a:t>System</a:t>
            </a:r>
            <a:r>
              <a:rPr lang="en-US" sz="1400" b="1" dirty="0" err="1"/>
              <a:t>.out.println</a:t>
            </a:r>
            <a:r>
              <a:rPr lang="en-US" sz="1400" b="1" dirty="0"/>
              <a:t>( </a:t>
            </a:r>
            <a:r>
              <a:rPr lang="en-US" sz="1400" b="1" dirty="0" smtClean="0">
                <a:solidFill>
                  <a:schemeClr val="accent1"/>
                </a:solidFill>
              </a:rPr>
              <a:t>“ Access denied – You are not old enough “ </a:t>
            </a:r>
            <a:r>
              <a:rPr lang="en-US" sz="1400" b="1" dirty="0" smtClean="0"/>
              <a:t>);</a:t>
            </a:r>
            <a:br>
              <a:rPr lang="en-US" sz="1400" b="1" dirty="0" smtClean="0"/>
            </a:br>
            <a:endParaRPr lang="en-US" sz="1400" b="1" dirty="0" smtClean="0"/>
          </a:p>
          <a:p>
            <a:pPr marL="0" indent="0">
              <a:buNone/>
            </a:pPr>
            <a:r>
              <a:rPr lang="en-US" sz="1400" b="1" dirty="0"/>
              <a:t>	</a:t>
            </a:r>
            <a:r>
              <a:rPr lang="en-US" sz="1400" b="1" dirty="0" smtClean="0"/>
              <a:t>						</a:t>
            </a:r>
            <a:r>
              <a:rPr lang="en-US" sz="1400" b="1" dirty="0" smtClean="0">
                <a:solidFill>
                  <a:schemeClr val="accent6"/>
                </a:solidFill>
              </a:rPr>
              <a:t>// if age is greater than or </a:t>
            </a:r>
            <a:r>
              <a:rPr lang="en-US" sz="1400" b="1" dirty="0" err="1" smtClean="0">
                <a:solidFill>
                  <a:schemeClr val="accent6"/>
                </a:solidFill>
              </a:rPr>
              <a:t>aqual</a:t>
            </a:r>
            <a:r>
              <a:rPr lang="en-US" sz="1400" b="1" dirty="0" smtClean="0">
                <a:solidFill>
                  <a:schemeClr val="accent6"/>
                </a:solidFill>
              </a:rPr>
              <a:t> to 18, print “Access granted”</a:t>
            </a:r>
            <a:r>
              <a:rPr lang="en-US" sz="1400" b="1" dirty="0"/>
              <a:t/>
            </a:r>
            <a:br>
              <a:rPr lang="en-US" sz="1400" b="1" dirty="0"/>
            </a:br>
            <a:r>
              <a:rPr lang="en-US" sz="1400" b="1" dirty="0"/>
              <a:t>  							}  </a:t>
            </a:r>
            <a:r>
              <a:rPr lang="en-US" sz="1400" b="1" dirty="0" smtClean="0"/>
              <a:t>else {</a:t>
            </a:r>
          </a:p>
          <a:p>
            <a:pPr marL="0" indent="0">
              <a:buNone/>
            </a:pPr>
            <a:r>
              <a:rPr lang="en-US" sz="1400" b="1" dirty="0"/>
              <a:t>	</a:t>
            </a:r>
            <a:r>
              <a:rPr lang="en-US" sz="1400" b="1" dirty="0" smtClean="0"/>
              <a:t>							</a:t>
            </a:r>
            <a:r>
              <a:rPr lang="en-US" sz="1400" b="1" dirty="0" err="1">
                <a:solidFill>
                  <a:schemeClr val="accent4"/>
                </a:solidFill>
              </a:rPr>
              <a:t>System</a:t>
            </a:r>
            <a:r>
              <a:rPr lang="en-US" sz="1400" b="1" dirty="0" err="1"/>
              <a:t>.out.println</a:t>
            </a:r>
            <a:r>
              <a:rPr lang="en-US" sz="1400" b="1" dirty="0"/>
              <a:t>( </a:t>
            </a:r>
            <a:r>
              <a:rPr lang="en-US" sz="1400" b="1" dirty="0" smtClean="0">
                <a:solidFill>
                  <a:schemeClr val="accent1"/>
                </a:solidFill>
              </a:rPr>
              <a:t>“</a:t>
            </a:r>
            <a:r>
              <a:rPr lang="en-US" sz="1400" b="1" dirty="0">
                <a:solidFill>
                  <a:schemeClr val="accent1"/>
                </a:solidFill>
              </a:rPr>
              <a:t>Access </a:t>
            </a:r>
            <a:r>
              <a:rPr lang="en-US" sz="1400" b="1" dirty="0" smtClean="0">
                <a:solidFill>
                  <a:schemeClr val="accent1"/>
                </a:solidFill>
              </a:rPr>
              <a:t>granted </a:t>
            </a:r>
            <a:r>
              <a:rPr lang="en-US" sz="1400" b="1" dirty="0">
                <a:solidFill>
                  <a:schemeClr val="accent1"/>
                </a:solidFill>
              </a:rPr>
              <a:t>– You </a:t>
            </a:r>
            <a:r>
              <a:rPr lang="en-US" sz="1400" b="1" dirty="0" smtClean="0">
                <a:solidFill>
                  <a:schemeClr val="accent1"/>
                </a:solidFill>
              </a:rPr>
              <a:t>are </a:t>
            </a:r>
            <a:r>
              <a:rPr lang="en-US" sz="1400" b="1" dirty="0">
                <a:solidFill>
                  <a:schemeClr val="accent1"/>
                </a:solidFill>
              </a:rPr>
              <a:t>old </a:t>
            </a:r>
            <a:r>
              <a:rPr lang="en-US" sz="1400" b="1" dirty="0" smtClean="0">
                <a:solidFill>
                  <a:schemeClr val="accent1"/>
                </a:solidFill>
              </a:rPr>
              <a:t>enough! “ </a:t>
            </a:r>
            <a:r>
              <a:rPr lang="en-US" sz="1400" b="1" dirty="0"/>
              <a:t>);</a:t>
            </a:r>
            <a:br>
              <a:rPr lang="en-US" sz="1400" b="1" dirty="0"/>
            </a:br>
            <a:r>
              <a:rPr lang="en-US" sz="1400" b="1" dirty="0" smtClean="0"/>
              <a:t/>
            </a:r>
            <a:br>
              <a:rPr lang="en-US" sz="1400" b="1" dirty="0" smtClean="0"/>
            </a:br>
            <a:r>
              <a:rPr lang="en-US" sz="1400" b="1" dirty="0" smtClean="0"/>
              <a:t>								}</a:t>
            </a:r>
            <a:br>
              <a:rPr lang="en-US" sz="1400" b="1" dirty="0" smtClean="0"/>
            </a:br>
            <a:r>
              <a:rPr lang="en-US" sz="1400" b="1" dirty="0" smtClean="0"/>
              <a:t/>
            </a:r>
            <a:br>
              <a:rPr lang="en-US" sz="1400" b="1" dirty="0" smtClean="0"/>
            </a:br>
            <a:r>
              <a:rPr lang="en-US" sz="1400" b="1" dirty="0" smtClean="0"/>
              <a:t>							</a:t>
            </a:r>
            <a:r>
              <a:rPr lang="en-US" sz="1400" b="1" dirty="0" smtClean="0">
                <a:solidFill>
                  <a:schemeClr val="accent4"/>
                </a:solidFill>
              </a:rPr>
              <a:t>public</a:t>
            </a:r>
            <a:r>
              <a:rPr lang="en-US" sz="1400" b="1" dirty="0">
                <a:solidFill>
                  <a:schemeClr val="accent4"/>
                </a:solidFill>
              </a:rPr>
              <a:t> static void</a:t>
            </a:r>
            <a:r>
              <a:rPr lang="en-US" sz="1400" b="1" dirty="0"/>
              <a:t> main(String </a:t>
            </a:r>
            <a:r>
              <a:rPr lang="en-US" sz="1400" b="1" dirty="0" err="1"/>
              <a:t>args</a:t>
            </a:r>
            <a:r>
              <a:rPr lang="en-US" sz="1400" b="1" dirty="0"/>
              <a:t>[])  {    </a:t>
            </a:r>
            <a:endParaRPr lang="en-US" sz="1400" b="1" dirty="0" smtClean="0"/>
          </a:p>
          <a:p>
            <a:pPr marL="0" indent="0">
              <a:buNone/>
            </a:pPr>
            <a:r>
              <a:rPr lang="en-US" sz="1400" b="1" dirty="0"/>
              <a:t>	</a:t>
            </a:r>
            <a:r>
              <a:rPr lang="en-US" sz="1400" b="1" dirty="0" smtClean="0"/>
              <a:t>							</a:t>
            </a:r>
            <a:r>
              <a:rPr lang="en-US" sz="1400" b="1" dirty="0" err="1" smtClean="0">
                <a:solidFill>
                  <a:srgbClr val="0070C0"/>
                </a:solidFill>
              </a:rPr>
              <a:t>checkAge</a:t>
            </a:r>
            <a:r>
              <a:rPr lang="en-US" sz="1400" b="1" dirty="0" smtClean="0">
                <a:solidFill>
                  <a:srgbClr val="0070C0"/>
                </a:solidFill>
              </a:rPr>
              <a:t>(20)</a:t>
            </a:r>
            <a:r>
              <a:rPr lang="en-US" sz="1400" b="1" dirty="0" smtClean="0"/>
              <a:t>;</a:t>
            </a:r>
            <a:r>
              <a:rPr lang="en-US" sz="1400" b="1" dirty="0"/>
              <a:t>       </a:t>
            </a:r>
            <a:r>
              <a:rPr lang="en-US" sz="1400" b="1" dirty="0" smtClean="0">
                <a:solidFill>
                  <a:schemeClr val="accent6"/>
                </a:solidFill>
              </a:rPr>
              <a:t>// Call the </a:t>
            </a:r>
            <a:r>
              <a:rPr lang="en-US" sz="1400" b="1" dirty="0" err="1" smtClean="0">
                <a:solidFill>
                  <a:srgbClr val="0070C0"/>
                </a:solidFill>
              </a:rPr>
              <a:t>checkAge</a:t>
            </a:r>
            <a:r>
              <a:rPr lang="en-US" sz="1400" b="1" dirty="0" smtClean="0">
                <a:solidFill>
                  <a:schemeClr val="accent6"/>
                </a:solidFill>
              </a:rPr>
              <a:t> method  and pass along an age of 20</a:t>
            </a:r>
            <a:endParaRPr lang="en-US" sz="1400" b="1" dirty="0">
              <a:solidFill>
                <a:schemeClr val="accent6"/>
              </a:solidFill>
            </a:endParaRPr>
          </a:p>
          <a:p>
            <a:pPr marL="0" indent="0">
              <a:buNone/>
            </a:pPr>
            <a:r>
              <a:rPr lang="en-US" sz="1400" b="1" dirty="0"/>
              <a:t>       					</a:t>
            </a:r>
            <a:r>
              <a:rPr lang="en-US" sz="1400" b="1" dirty="0" smtClean="0"/>
              <a:t>		</a:t>
            </a:r>
            <a:r>
              <a:rPr lang="en-US" sz="1400" b="1" dirty="0"/>
              <a:t> }  </a:t>
            </a:r>
          </a:p>
          <a:p>
            <a:pPr marL="0" indent="0">
              <a:buNone/>
            </a:pPr>
            <a:r>
              <a:rPr lang="en-US" sz="1400" b="1" dirty="0"/>
              <a:t>				</a:t>
            </a:r>
            <a:r>
              <a:rPr lang="en-US" sz="1400" b="1" dirty="0" smtClean="0"/>
              <a:t>}</a:t>
            </a:r>
            <a:r>
              <a:rPr lang="en-US" sz="1600" b="1" dirty="0">
                <a:solidFill>
                  <a:schemeClr val="accent3"/>
                </a:solidFill>
              </a:rPr>
              <a:t/>
            </a:r>
            <a:br>
              <a:rPr lang="en-US" sz="1600" b="1" dirty="0">
                <a:solidFill>
                  <a:schemeClr val="accent3"/>
                </a:solidFill>
              </a:rPr>
            </a:br>
            <a:r>
              <a:rPr lang="en-US" sz="1600" b="1" dirty="0" smtClean="0">
                <a:solidFill>
                  <a:schemeClr val="accent3"/>
                </a:solidFill>
              </a:rPr>
              <a:t>	</a:t>
            </a:r>
            <a:r>
              <a:rPr lang="en-US" sz="1600" b="1" dirty="0" smtClean="0">
                <a:solidFill>
                  <a:schemeClr val="accent5"/>
                </a:solidFill>
              </a:rPr>
              <a:t>Output</a:t>
            </a:r>
            <a:r>
              <a:rPr lang="en-US" sz="1600" b="1" dirty="0" smtClean="0">
                <a:solidFill>
                  <a:schemeClr val="accent3"/>
                </a:solidFill>
              </a:rPr>
              <a:t>:   “</a:t>
            </a:r>
            <a:r>
              <a:rPr lang="en-US" sz="1600" b="1" dirty="0" smtClean="0">
                <a:solidFill>
                  <a:schemeClr val="accent5"/>
                </a:solidFill>
              </a:rPr>
              <a:t>Access granted – You are old enough</a:t>
            </a:r>
            <a:r>
              <a:rPr lang="en-US" sz="1600" b="1" dirty="0" smtClean="0">
                <a:solidFill>
                  <a:schemeClr val="accent3"/>
                </a:solidFill>
              </a:rPr>
              <a:t>!”</a:t>
            </a:r>
          </a:p>
        </p:txBody>
      </p:sp>
    </p:spTree>
    <p:extLst>
      <p:ext uri="{BB962C8B-B14F-4D97-AF65-F5344CB8AC3E}">
        <p14:creationId xmlns:p14="http://schemas.microsoft.com/office/powerpoint/2010/main" val="3899569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3600" dirty="0" smtClean="0">
                <a:solidFill>
                  <a:schemeClr val="accent3"/>
                </a:solidFill>
              </a:rPr>
              <a:t>INTERFACE IN JAVA</a:t>
            </a:r>
          </a:p>
          <a:p>
            <a:pPr marL="457200" lvl="1" indent="0">
              <a:buNone/>
            </a:pPr>
            <a:r>
              <a:rPr lang="en-US" sz="1600" dirty="0"/>
              <a:t>An </a:t>
            </a:r>
            <a:r>
              <a:rPr lang="en-US" sz="1600" b="1" dirty="0" smtClean="0"/>
              <a:t>interface</a:t>
            </a:r>
            <a:r>
              <a:rPr lang="en-US" sz="1600" dirty="0"/>
              <a:t> is a blueprint of a class. It has static constants and abstract methods</a:t>
            </a:r>
            <a:r>
              <a:rPr lang="en-US" sz="1600" dirty="0" smtClean="0"/>
              <a:t>. An </a:t>
            </a:r>
            <a:r>
              <a:rPr lang="en-US" sz="1600" b="1" dirty="0" smtClean="0"/>
              <a:t>Interface</a:t>
            </a:r>
            <a:r>
              <a:rPr lang="en-US" sz="1600" dirty="0" smtClean="0"/>
              <a:t> is </a:t>
            </a:r>
            <a:r>
              <a:rPr lang="en-US" sz="1600" dirty="0"/>
              <a:t>a completely "</a:t>
            </a:r>
            <a:r>
              <a:rPr lang="en-US" sz="1600" b="1" dirty="0"/>
              <a:t>abstract class</a:t>
            </a:r>
            <a:r>
              <a:rPr lang="en-US" sz="1600" dirty="0"/>
              <a:t>" that is used to group related methods with empty </a:t>
            </a:r>
            <a:r>
              <a:rPr lang="en-US" sz="1600" dirty="0" smtClean="0"/>
              <a:t>bodies. </a:t>
            </a:r>
            <a:r>
              <a:rPr lang="en-US" sz="1600" dirty="0"/>
              <a:t>To access the interface methods, the interface must be "implemented" </a:t>
            </a:r>
            <a:r>
              <a:rPr lang="en-US" sz="1600" dirty="0" smtClean="0"/>
              <a:t>(inherited</a:t>
            </a:r>
            <a:r>
              <a:rPr lang="en-US" sz="1600" dirty="0"/>
              <a:t>) by another class with </a:t>
            </a:r>
            <a:r>
              <a:rPr lang="en-US" sz="1600" dirty="0" smtClean="0"/>
              <a:t>the </a:t>
            </a:r>
            <a:r>
              <a:rPr lang="en-US" sz="1600" b="1" dirty="0" smtClean="0">
                <a:solidFill>
                  <a:schemeClr val="accent4"/>
                </a:solidFill>
              </a:rPr>
              <a:t>implements </a:t>
            </a:r>
            <a:r>
              <a:rPr lang="en-US" sz="1600" dirty="0"/>
              <a:t>keyword (instead </a:t>
            </a:r>
            <a:r>
              <a:rPr lang="en-US" sz="1600" dirty="0" smtClean="0"/>
              <a:t>of </a:t>
            </a:r>
            <a:r>
              <a:rPr lang="en-US" sz="1600" b="1" dirty="0" smtClean="0">
                <a:solidFill>
                  <a:schemeClr val="accent4"/>
                </a:solidFill>
              </a:rPr>
              <a:t>extends</a:t>
            </a:r>
            <a:r>
              <a:rPr lang="en-US" sz="1600" dirty="0" smtClean="0"/>
              <a:t>). </a:t>
            </a:r>
            <a:r>
              <a:rPr lang="en-US" sz="1600" dirty="0"/>
              <a:t>The body of the interface method is provided by the "implement" </a:t>
            </a:r>
            <a:r>
              <a:rPr lang="en-US" sz="1600" dirty="0" smtClean="0"/>
              <a:t>class. </a:t>
            </a:r>
            <a:r>
              <a:rPr lang="en-US" sz="1600" dirty="0"/>
              <a:t>The interface in Java is a</a:t>
            </a:r>
            <a:r>
              <a:rPr lang="en-US" sz="1600" i="1" dirty="0"/>
              <a:t> </a:t>
            </a:r>
            <a:r>
              <a:rPr lang="en-US" sz="1600" dirty="0"/>
              <a:t>mechanism</a:t>
            </a:r>
            <a:r>
              <a:rPr lang="en-US" sz="1600" i="1" dirty="0"/>
              <a:t> </a:t>
            </a:r>
            <a:r>
              <a:rPr lang="en-US" sz="1600" dirty="0"/>
              <a:t>to</a:t>
            </a:r>
            <a:r>
              <a:rPr lang="en-US" sz="1600" i="1" dirty="0"/>
              <a:t> </a:t>
            </a:r>
            <a:r>
              <a:rPr lang="en-US" sz="1600" dirty="0"/>
              <a:t>achieve</a:t>
            </a:r>
            <a:r>
              <a:rPr lang="en-US" sz="1600" i="1" dirty="0"/>
              <a:t> </a:t>
            </a:r>
            <a:r>
              <a:rPr lang="en-US" sz="1600" dirty="0"/>
              <a:t>abstraction. There can be only abstract methods in the Java interface, not method body. It is used to achieve abstraction and multiple inheritance in </a:t>
            </a:r>
            <a:r>
              <a:rPr lang="en-US" sz="1600" dirty="0" smtClean="0"/>
              <a:t>Java.</a:t>
            </a:r>
            <a:r>
              <a:rPr lang="en-US" sz="1600" b="1" dirty="0" smtClean="0">
                <a:solidFill>
                  <a:schemeClr val="tx1"/>
                </a:solidFill>
              </a:rPr>
              <a:t> </a:t>
            </a:r>
          </a:p>
          <a:p>
            <a:pPr marL="457200" lvl="1" indent="0">
              <a:buNone/>
            </a:pPr>
            <a:r>
              <a:rPr lang="en-US" sz="1600" b="1" dirty="0" smtClean="0">
                <a:solidFill>
                  <a:schemeClr val="accent3"/>
                </a:solidFill>
              </a:rPr>
              <a:t>Why use Java interface?</a:t>
            </a:r>
          </a:p>
          <a:p>
            <a:pPr lvl="1">
              <a:buFont typeface="Wingdings" panose="05000000000000000000" pitchFamily="2" charset="2"/>
              <a:buChar char="v"/>
            </a:pPr>
            <a:r>
              <a:rPr lang="en-US" sz="1600" dirty="0" smtClean="0"/>
              <a:t>It </a:t>
            </a:r>
            <a:r>
              <a:rPr lang="en-US" sz="1600" dirty="0"/>
              <a:t>is used to achieve </a:t>
            </a:r>
            <a:r>
              <a:rPr lang="en-US" sz="1600" dirty="0" smtClean="0"/>
              <a:t>abstraction.</a:t>
            </a:r>
          </a:p>
          <a:p>
            <a:pPr lvl="1">
              <a:buFont typeface="Wingdings" panose="05000000000000000000" pitchFamily="2" charset="2"/>
              <a:buChar char="v"/>
            </a:pPr>
            <a:r>
              <a:rPr lang="en-US" sz="1600" dirty="0"/>
              <a:t>By interface, we can support the functionality of multiple </a:t>
            </a:r>
            <a:r>
              <a:rPr lang="en-US" sz="1600" dirty="0" smtClean="0"/>
              <a:t>inheritance.</a:t>
            </a:r>
            <a:r>
              <a:rPr lang="en-US" sz="1600" b="1" dirty="0">
                <a:solidFill>
                  <a:schemeClr val="accent3"/>
                </a:solidFill>
              </a:rPr>
              <a:t/>
            </a:r>
            <a:br>
              <a:rPr lang="en-US" sz="1600" b="1" dirty="0">
                <a:solidFill>
                  <a:schemeClr val="accent3"/>
                </a:solidFill>
              </a:rPr>
            </a:br>
            <a:endParaRPr lang="en-US" sz="1400" b="1" dirty="0">
              <a:solidFill>
                <a:schemeClr val="tx1"/>
              </a:solidFill>
            </a:endParaRPr>
          </a:p>
          <a:p>
            <a:pPr marL="457200" lvl="1" indent="0">
              <a:buNone/>
            </a:pPr>
            <a:r>
              <a:rPr lang="en-US" sz="1400" b="1" dirty="0" smtClean="0">
                <a:solidFill>
                  <a:schemeClr val="accent3"/>
                </a:solidFill>
              </a:rPr>
              <a:t>							public</a:t>
            </a:r>
            <a:r>
              <a:rPr lang="en-US" sz="1400" b="1" dirty="0" smtClean="0">
                <a:solidFill>
                  <a:schemeClr val="accent4"/>
                </a:solidFill>
              </a:rPr>
              <a:t> interface</a:t>
            </a:r>
            <a:r>
              <a:rPr lang="en-US" sz="1400" b="1" dirty="0"/>
              <a:t> </a:t>
            </a:r>
            <a:r>
              <a:rPr lang="en-US" sz="1400" b="1" dirty="0">
                <a:solidFill>
                  <a:schemeClr val="accent2"/>
                </a:solidFill>
              </a:rPr>
              <a:t> Animal</a:t>
            </a:r>
            <a:r>
              <a:rPr lang="en-US" sz="1400" b="1" dirty="0" smtClean="0"/>
              <a:t>{</a:t>
            </a:r>
            <a:br>
              <a:rPr lang="en-US" sz="1400" b="1" dirty="0" smtClean="0"/>
            </a:br>
            <a:r>
              <a:rPr lang="en-US" sz="1400" b="1" dirty="0"/>
              <a:t/>
            </a:r>
            <a:br>
              <a:rPr lang="en-US" sz="1400" b="1" dirty="0"/>
            </a:br>
            <a:r>
              <a:rPr lang="en-US" sz="1400" b="1" dirty="0"/>
              <a:t>  										</a:t>
            </a:r>
            <a:r>
              <a:rPr lang="en-US" sz="1400" b="1" dirty="0">
                <a:solidFill>
                  <a:schemeClr val="accent4"/>
                </a:solidFill>
              </a:rPr>
              <a:t>public</a:t>
            </a:r>
            <a:r>
              <a:rPr lang="en-US" sz="1400" b="1" dirty="0"/>
              <a:t> </a:t>
            </a:r>
            <a:r>
              <a:rPr lang="en-US" sz="1400" b="1" dirty="0">
                <a:solidFill>
                  <a:schemeClr val="accent4"/>
                </a:solidFill>
              </a:rPr>
              <a:t>void</a:t>
            </a:r>
            <a:r>
              <a:rPr lang="en-US" sz="1400" b="1" dirty="0"/>
              <a:t> </a:t>
            </a:r>
            <a:r>
              <a:rPr lang="en-US" sz="1400" b="1" dirty="0" err="1">
                <a:solidFill>
                  <a:schemeClr val="accent2">
                    <a:lumMod val="60000"/>
                    <a:lumOff val="40000"/>
                  </a:schemeClr>
                </a:solidFill>
              </a:rPr>
              <a:t>animalSound</a:t>
            </a:r>
            <a:r>
              <a:rPr lang="en-US" sz="1400" b="1" dirty="0" smtClean="0"/>
              <a:t>();</a:t>
            </a:r>
            <a:br>
              <a:rPr lang="en-US" sz="1400" b="1" dirty="0" smtClean="0"/>
            </a:br>
            <a:r>
              <a:rPr lang="en-US" sz="1400" b="1" dirty="0"/>
              <a:t/>
            </a:r>
            <a:br>
              <a:rPr lang="en-US" sz="1400" b="1" dirty="0"/>
            </a:br>
            <a:r>
              <a:rPr lang="en-US" sz="1400" b="1" dirty="0"/>
              <a:t>										</a:t>
            </a:r>
            <a:r>
              <a:rPr lang="en-US" sz="1400" b="1" dirty="0">
                <a:solidFill>
                  <a:schemeClr val="accent4"/>
                </a:solidFill>
              </a:rPr>
              <a:t> public</a:t>
            </a:r>
            <a:r>
              <a:rPr lang="en-US" sz="1400" b="1" dirty="0"/>
              <a:t> </a:t>
            </a:r>
            <a:r>
              <a:rPr lang="en-US" sz="1400" b="1" dirty="0">
                <a:solidFill>
                  <a:schemeClr val="accent4"/>
                </a:solidFill>
              </a:rPr>
              <a:t>void</a:t>
            </a:r>
            <a:r>
              <a:rPr lang="en-US" sz="1400" b="1" dirty="0"/>
              <a:t> </a:t>
            </a:r>
            <a:r>
              <a:rPr lang="en-US" sz="1400" b="1" dirty="0">
                <a:solidFill>
                  <a:schemeClr val="accent2">
                    <a:lumMod val="60000"/>
                    <a:lumOff val="40000"/>
                  </a:schemeClr>
                </a:solidFill>
              </a:rPr>
              <a:t>sleep</a:t>
            </a:r>
            <a:r>
              <a:rPr lang="en-US" sz="1400" b="1" dirty="0"/>
              <a:t>();           </a:t>
            </a:r>
            <a:r>
              <a:rPr lang="en-US" sz="1400" b="1" dirty="0">
                <a:solidFill>
                  <a:schemeClr val="accent6"/>
                </a:solidFill>
              </a:rPr>
              <a:t>// Interface methods does not have body</a:t>
            </a:r>
            <a:r>
              <a:rPr lang="en-US" sz="1400" b="1" dirty="0"/>
              <a:t/>
            </a:r>
            <a:br>
              <a:rPr lang="en-US" sz="1400" b="1" dirty="0"/>
            </a:br>
            <a:r>
              <a:rPr lang="en-US" sz="1400" b="1" dirty="0"/>
              <a:t>							</a:t>
            </a:r>
            <a:r>
              <a:rPr lang="en-US" sz="1400" b="1" dirty="0" smtClean="0"/>
              <a:t>}</a:t>
            </a:r>
            <a:br>
              <a:rPr lang="en-US" sz="1400" b="1" dirty="0" smtClean="0"/>
            </a:br>
            <a:r>
              <a:rPr lang="en-US" sz="1400" b="1" dirty="0" smtClean="0"/>
              <a:t/>
            </a:r>
            <a:br>
              <a:rPr lang="en-US" sz="1400" b="1" dirty="0" smtClean="0"/>
            </a:br>
            <a:r>
              <a:rPr lang="en-US" sz="1400" b="1" dirty="0" smtClean="0"/>
              <a:t>Note: </a:t>
            </a:r>
            <a:r>
              <a:rPr lang="en-US" sz="1400" b="1" dirty="0" smtClean="0">
                <a:solidFill>
                  <a:schemeClr val="accent3"/>
                </a:solidFill>
              </a:rPr>
              <a:t>Class</a:t>
            </a:r>
            <a:r>
              <a:rPr lang="en-US" sz="1400" b="1" dirty="0" smtClean="0"/>
              <a:t> </a:t>
            </a:r>
            <a:r>
              <a:rPr lang="en-US" sz="1400" b="1" dirty="0" smtClean="0">
                <a:solidFill>
                  <a:schemeClr val="accent4"/>
                </a:solidFill>
              </a:rPr>
              <a:t>extends </a:t>
            </a:r>
            <a:r>
              <a:rPr lang="en-US" sz="1400" b="1" dirty="0" smtClean="0">
                <a:solidFill>
                  <a:schemeClr val="accent3"/>
                </a:solidFill>
              </a:rPr>
              <a:t>Class</a:t>
            </a:r>
            <a:r>
              <a:rPr lang="en-US" sz="1400" b="1" dirty="0" smtClean="0">
                <a:solidFill>
                  <a:schemeClr val="accent4"/>
                </a:solidFill>
              </a:rPr>
              <a:t/>
            </a:r>
            <a:br>
              <a:rPr lang="en-US" sz="1400" b="1" dirty="0" smtClean="0">
                <a:solidFill>
                  <a:schemeClr val="accent4"/>
                </a:solidFill>
              </a:rPr>
            </a:br>
            <a:r>
              <a:rPr lang="en-US" sz="1400" b="1" dirty="0" smtClean="0">
                <a:solidFill>
                  <a:schemeClr val="accent4"/>
                </a:solidFill>
              </a:rPr>
              <a:t>	</a:t>
            </a:r>
            <a:r>
              <a:rPr lang="en-US" sz="1400" b="1" dirty="0" smtClean="0">
                <a:solidFill>
                  <a:schemeClr val="accent3"/>
                </a:solidFill>
              </a:rPr>
              <a:t>Class</a:t>
            </a:r>
            <a:r>
              <a:rPr lang="en-US" sz="1400" b="1" dirty="0" smtClean="0">
                <a:solidFill>
                  <a:schemeClr val="accent4"/>
                </a:solidFill>
              </a:rPr>
              <a:t> </a:t>
            </a:r>
            <a:r>
              <a:rPr lang="en-US" sz="1400" b="1" dirty="0">
                <a:solidFill>
                  <a:schemeClr val="accent4"/>
                </a:solidFill>
              </a:rPr>
              <a:t>implements </a:t>
            </a:r>
            <a:r>
              <a:rPr lang="en-US" sz="1400" b="1" dirty="0" smtClean="0">
                <a:solidFill>
                  <a:schemeClr val="accent4"/>
                </a:solidFill>
              </a:rPr>
              <a:t> </a:t>
            </a:r>
            <a:r>
              <a:rPr lang="en-US" sz="1400" b="1" dirty="0" smtClean="0">
                <a:solidFill>
                  <a:srgbClr val="7030A0"/>
                </a:solidFill>
              </a:rPr>
              <a:t>interface</a:t>
            </a:r>
            <a:r>
              <a:rPr lang="en-US" sz="1400" b="1" dirty="0" smtClean="0">
                <a:solidFill>
                  <a:schemeClr val="accent4"/>
                </a:solidFill>
              </a:rPr>
              <a:t/>
            </a:r>
            <a:br>
              <a:rPr lang="en-US" sz="1400" b="1" dirty="0" smtClean="0">
                <a:solidFill>
                  <a:schemeClr val="accent4"/>
                </a:solidFill>
              </a:rPr>
            </a:br>
            <a:r>
              <a:rPr lang="en-US" sz="1400" b="1" dirty="0" smtClean="0">
                <a:solidFill>
                  <a:schemeClr val="accent4"/>
                </a:solidFill>
              </a:rPr>
              <a:t>	</a:t>
            </a:r>
            <a:r>
              <a:rPr lang="en-US" sz="1400" b="1" dirty="0" smtClean="0">
                <a:solidFill>
                  <a:srgbClr val="7030A0"/>
                </a:solidFill>
              </a:rPr>
              <a:t>interface </a:t>
            </a:r>
            <a:r>
              <a:rPr lang="en-US" sz="1400" b="1" dirty="0">
                <a:solidFill>
                  <a:schemeClr val="accent4"/>
                </a:solidFill>
              </a:rPr>
              <a:t>extends </a:t>
            </a:r>
            <a:r>
              <a:rPr lang="en-US" sz="1400" b="1" dirty="0" smtClean="0">
                <a:solidFill>
                  <a:srgbClr val="7030A0"/>
                </a:solidFill>
              </a:rPr>
              <a:t>interface</a:t>
            </a:r>
            <a:r>
              <a:rPr lang="en-US" sz="1400" b="1" dirty="0">
                <a:solidFill>
                  <a:schemeClr val="tx1"/>
                </a:solidFill>
              </a:rPr>
              <a:t/>
            </a:r>
            <a:br>
              <a:rPr lang="en-US" sz="1400" b="1" dirty="0">
                <a:solidFill>
                  <a:schemeClr val="tx1"/>
                </a:solidFill>
              </a:rPr>
            </a:br>
            <a:r>
              <a:rPr lang="en-US" sz="1400" b="1" dirty="0">
                <a:solidFill>
                  <a:schemeClr val="tx1"/>
                </a:solidFill>
              </a:rPr>
              <a:t>								</a:t>
            </a:r>
            <a:endParaRPr lang="en-US" sz="1400" dirty="0" smtClean="0">
              <a:solidFill>
                <a:schemeClr val="tx1"/>
              </a:solidFill>
            </a:endParaRPr>
          </a:p>
        </p:txBody>
      </p:sp>
    </p:spTree>
    <p:extLst>
      <p:ext uri="{BB962C8B-B14F-4D97-AF65-F5344CB8AC3E}">
        <p14:creationId xmlns:p14="http://schemas.microsoft.com/office/powerpoint/2010/main" val="33691407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2800" u="sng" dirty="0" smtClean="0">
                <a:solidFill>
                  <a:schemeClr val="accent3"/>
                </a:solidFill>
              </a:rPr>
              <a:t>INTERFACE IN JAVA</a:t>
            </a:r>
          </a:p>
          <a:p>
            <a:pPr marL="457200" lvl="1" indent="0">
              <a:buNone/>
            </a:pPr>
            <a:r>
              <a:rPr lang="en-US" sz="1400" dirty="0" smtClean="0">
                <a:solidFill>
                  <a:schemeClr val="tx1"/>
                </a:solidFill>
              </a:rPr>
              <a:t>Example;</a:t>
            </a:r>
          </a:p>
          <a:p>
            <a:pPr marL="0" indent="0">
              <a:buNone/>
            </a:pPr>
            <a:r>
              <a:rPr lang="en-US" sz="1400" b="1" dirty="0"/>
              <a:t>								</a:t>
            </a:r>
            <a:r>
              <a:rPr lang="en-US" sz="1400" b="1" dirty="0">
                <a:solidFill>
                  <a:schemeClr val="accent4"/>
                </a:solidFill>
              </a:rPr>
              <a:t>interface</a:t>
            </a:r>
            <a:r>
              <a:rPr lang="en-US" sz="1400" b="1" dirty="0"/>
              <a:t> </a:t>
            </a:r>
            <a:r>
              <a:rPr lang="en-US" sz="1400" b="1" dirty="0">
                <a:solidFill>
                  <a:schemeClr val="accent2"/>
                </a:solidFill>
              </a:rPr>
              <a:t> Animal</a:t>
            </a:r>
            <a:r>
              <a:rPr lang="en-US" sz="1400" b="1" dirty="0"/>
              <a:t>{</a:t>
            </a:r>
            <a:br>
              <a:rPr lang="en-US" sz="1400" b="1" dirty="0"/>
            </a:br>
            <a:r>
              <a:rPr lang="en-US" sz="1400" b="1" dirty="0"/>
              <a:t>  										</a:t>
            </a:r>
            <a:r>
              <a:rPr lang="en-US" sz="1400" b="1" dirty="0" smtClean="0">
                <a:solidFill>
                  <a:schemeClr val="accent4"/>
                </a:solidFill>
              </a:rPr>
              <a:t>public</a:t>
            </a:r>
            <a:r>
              <a:rPr lang="en-US" sz="1400" b="1" dirty="0" smtClean="0"/>
              <a:t> </a:t>
            </a:r>
            <a:r>
              <a:rPr lang="en-US" sz="1400" b="1" dirty="0" smtClean="0">
                <a:solidFill>
                  <a:schemeClr val="accent4"/>
                </a:solidFill>
              </a:rPr>
              <a:t>void</a:t>
            </a:r>
            <a:r>
              <a:rPr lang="en-US" sz="1400" b="1" dirty="0" smtClean="0"/>
              <a:t> </a:t>
            </a:r>
            <a:r>
              <a:rPr lang="en-US" sz="1400" b="1" dirty="0" err="1" smtClean="0">
                <a:solidFill>
                  <a:schemeClr val="accent2">
                    <a:lumMod val="60000"/>
                    <a:lumOff val="40000"/>
                  </a:schemeClr>
                </a:solidFill>
              </a:rPr>
              <a:t>animalSound</a:t>
            </a:r>
            <a:r>
              <a:rPr lang="en-US" sz="1400" b="1" dirty="0" smtClean="0"/>
              <a:t>();</a:t>
            </a:r>
            <a:br>
              <a:rPr lang="en-US" sz="1400" b="1" dirty="0" smtClean="0"/>
            </a:br>
            <a:r>
              <a:rPr lang="en-US" sz="1400" b="1" dirty="0" smtClean="0"/>
              <a:t>										</a:t>
            </a:r>
            <a:r>
              <a:rPr lang="en-US" sz="1400" b="1" dirty="0">
                <a:solidFill>
                  <a:schemeClr val="accent4"/>
                </a:solidFill>
              </a:rPr>
              <a:t> public</a:t>
            </a:r>
            <a:r>
              <a:rPr lang="en-US" sz="1400" b="1" dirty="0"/>
              <a:t> </a:t>
            </a:r>
            <a:r>
              <a:rPr lang="en-US" sz="1400" b="1" dirty="0">
                <a:solidFill>
                  <a:schemeClr val="accent4"/>
                </a:solidFill>
              </a:rPr>
              <a:t>void</a:t>
            </a:r>
            <a:r>
              <a:rPr lang="en-US" sz="1400" b="1" dirty="0"/>
              <a:t> </a:t>
            </a:r>
            <a:r>
              <a:rPr lang="en-US" sz="1400" b="1" dirty="0" smtClean="0">
                <a:solidFill>
                  <a:schemeClr val="accent2">
                    <a:lumMod val="60000"/>
                    <a:lumOff val="40000"/>
                  </a:schemeClr>
                </a:solidFill>
              </a:rPr>
              <a:t>sleep</a:t>
            </a:r>
            <a:r>
              <a:rPr lang="en-US" sz="1400" b="1" dirty="0" smtClean="0"/>
              <a:t>();           </a:t>
            </a:r>
            <a:r>
              <a:rPr lang="en-US" sz="1400" b="1" dirty="0" smtClean="0">
                <a:solidFill>
                  <a:schemeClr val="accent6"/>
                </a:solidFill>
              </a:rPr>
              <a:t>// Interface methods does not have body</a:t>
            </a:r>
            <a:r>
              <a:rPr lang="en-US" sz="1400" b="1" dirty="0"/>
              <a:t/>
            </a:r>
            <a:br>
              <a:rPr lang="en-US" sz="1400" b="1" dirty="0"/>
            </a:br>
            <a:r>
              <a:rPr lang="en-US" sz="1400" b="1" dirty="0"/>
              <a:t>								}</a:t>
            </a:r>
            <a:br>
              <a:rPr lang="en-US" sz="1400" b="1" dirty="0"/>
            </a:br>
            <a:r>
              <a:rPr lang="en-US" sz="1400" b="1" dirty="0"/>
              <a:t>								</a:t>
            </a:r>
            <a:r>
              <a:rPr lang="en-US" sz="1400" b="1" dirty="0">
                <a:solidFill>
                  <a:schemeClr val="accent4"/>
                </a:solidFill>
              </a:rPr>
              <a:t>class </a:t>
            </a:r>
            <a:r>
              <a:rPr lang="en-US" sz="1400" b="1" dirty="0" smtClean="0">
                <a:solidFill>
                  <a:schemeClr val="accent2"/>
                </a:solidFill>
              </a:rPr>
              <a:t>Pig </a:t>
            </a:r>
            <a:r>
              <a:rPr lang="en-US" sz="1400" b="1" dirty="0">
                <a:solidFill>
                  <a:srgbClr val="FF0000"/>
                </a:solidFill>
              </a:rPr>
              <a:t>implements </a:t>
            </a:r>
            <a:r>
              <a:rPr lang="en-US" sz="1400" b="1" dirty="0">
                <a:solidFill>
                  <a:schemeClr val="accent2"/>
                </a:solidFill>
              </a:rPr>
              <a:t>Animal</a:t>
            </a:r>
            <a:r>
              <a:rPr lang="en-US" sz="1400" b="1" dirty="0">
                <a:solidFill>
                  <a:schemeClr val="tx1"/>
                </a:solidFill>
              </a:rPr>
              <a:t>{</a:t>
            </a:r>
            <a:r>
              <a:rPr lang="en-US" sz="1400" b="1" dirty="0">
                <a:solidFill>
                  <a:schemeClr val="accent2"/>
                </a:solidFill>
              </a:rPr>
              <a:t/>
            </a:r>
            <a:br>
              <a:rPr lang="en-US" sz="1400" b="1" dirty="0">
                <a:solidFill>
                  <a:schemeClr val="accent2"/>
                </a:solidFill>
              </a:rPr>
            </a:br>
            <a:r>
              <a:rPr lang="en-US" sz="1400" b="1" dirty="0">
                <a:solidFill>
                  <a:schemeClr val="accent2"/>
                </a:solidFill>
              </a:rPr>
              <a:t>										</a:t>
            </a:r>
            <a:r>
              <a:rPr lang="en-US" sz="1400" b="1" dirty="0">
                <a:solidFill>
                  <a:schemeClr val="accent4"/>
                </a:solidFill>
              </a:rPr>
              <a:t>public </a:t>
            </a:r>
            <a:r>
              <a:rPr lang="en-US" sz="1400" b="1" dirty="0" smtClean="0">
                <a:solidFill>
                  <a:schemeClr val="accent4"/>
                </a:solidFill>
              </a:rPr>
              <a:t>void </a:t>
            </a:r>
            <a:r>
              <a:rPr lang="en-US" sz="1400" b="1" dirty="0" err="1" smtClean="0">
                <a:solidFill>
                  <a:schemeClr val="accent2">
                    <a:lumMod val="60000"/>
                    <a:lumOff val="40000"/>
                  </a:schemeClr>
                </a:solidFill>
              </a:rPr>
              <a:t>animalSound</a:t>
            </a:r>
            <a:r>
              <a:rPr lang="en-US" sz="1400" b="1" dirty="0">
                <a:solidFill>
                  <a:schemeClr val="accent2">
                    <a:lumMod val="60000"/>
                    <a:lumOff val="40000"/>
                  </a:schemeClr>
                </a:solidFill>
              </a:rPr>
              <a:t>()   </a:t>
            </a:r>
            <a:r>
              <a:rPr lang="en-US" sz="1400" b="1" dirty="0">
                <a:solidFill>
                  <a:schemeClr val="tx1"/>
                </a:solidFill>
              </a:rPr>
              <a:t>{</a:t>
            </a:r>
            <a:r>
              <a:rPr lang="en-US" sz="1400" b="1" dirty="0">
                <a:solidFill>
                  <a:schemeClr val="accent2"/>
                </a:solidFill>
              </a:rPr>
              <a:t/>
            </a:r>
            <a:br>
              <a:rPr lang="en-US" sz="1400" b="1" dirty="0">
                <a:solidFill>
                  <a:schemeClr val="accent2"/>
                </a:solidFill>
              </a:rPr>
            </a:br>
            <a:r>
              <a:rPr lang="en-US" sz="1400" b="1" dirty="0">
                <a:solidFill>
                  <a:schemeClr val="accent2"/>
                </a:solidFill>
              </a:rPr>
              <a:t>											</a:t>
            </a:r>
            <a:r>
              <a:rPr lang="en-US" sz="1400" b="1" dirty="0"/>
              <a:t> </a:t>
            </a:r>
            <a:r>
              <a:rPr lang="en-US" sz="1400" b="1" dirty="0" err="1" smtClean="0">
                <a:solidFill>
                  <a:schemeClr val="accent4"/>
                </a:solidFill>
              </a:rPr>
              <a:t>System</a:t>
            </a:r>
            <a:r>
              <a:rPr lang="en-US" sz="1400" b="1" dirty="0" err="1" smtClean="0"/>
              <a:t>.out.</a:t>
            </a:r>
            <a:r>
              <a:rPr lang="en-US" sz="1400" b="1" dirty="0" err="1" smtClean="0">
                <a:solidFill>
                  <a:schemeClr val="accent4"/>
                </a:solidFill>
              </a:rPr>
              <a:t>println</a:t>
            </a:r>
            <a:r>
              <a:rPr lang="en-US" sz="1400" b="1" dirty="0" smtClean="0"/>
              <a:t>(</a:t>
            </a:r>
            <a:r>
              <a:rPr lang="en-US" sz="1400" b="1" dirty="0" smtClean="0">
                <a:solidFill>
                  <a:schemeClr val="accent1"/>
                </a:solidFill>
              </a:rPr>
              <a:t>”The pig says : wee </a:t>
            </a:r>
            <a:r>
              <a:rPr lang="en-US" sz="1400" b="1" dirty="0" err="1" smtClean="0">
                <a:solidFill>
                  <a:schemeClr val="accent1"/>
                </a:solidFill>
              </a:rPr>
              <a:t>wee</a:t>
            </a:r>
            <a:r>
              <a:rPr lang="en-US" sz="1400" b="1" dirty="0" smtClean="0">
                <a:solidFill>
                  <a:schemeClr val="accent1"/>
                </a:solidFill>
              </a:rPr>
              <a:t> “</a:t>
            </a:r>
            <a:r>
              <a:rPr lang="en-US" sz="1400" b="1" dirty="0" smtClean="0"/>
              <a:t>);</a:t>
            </a:r>
            <a:r>
              <a:rPr lang="en-US" sz="1400" b="1" dirty="0">
                <a:solidFill>
                  <a:schemeClr val="accent2"/>
                </a:solidFill>
              </a:rPr>
              <a:t/>
            </a:r>
            <a:br>
              <a:rPr lang="en-US" sz="1400" b="1" dirty="0">
                <a:solidFill>
                  <a:schemeClr val="accent2"/>
                </a:solidFill>
              </a:rPr>
            </a:br>
            <a:r>
              <a:rPr lang="en-US" sz="1400" b="1" dirty="0">
                <a:solidFill>
                  <a:schemeClr val="accent2"/>
                </a:solidFill>
              </a:rPr>
              <a:t>										</a:t>
            </a:r>
            <a:r>
              <a:rPr lang="en-US" sz="1400" b="1" dirty="0" smtClean="0">
                <a:solidFill>
                  <a:schemeClr val="tx1"/>
                </a:solidFill>
              </a:rPr>
              <a:t>}</a:t>
            </a:r>
            <a:br>
              <a:rPr lang="en-US" sz="1400" b="1" dirty="0" smtClean="0">
                <a:solidFill>
                  <a:schemeClr val="tx1"/>
                </a:solidFill>
              </a:rPr>
            </a:br>
            <a:r>
              <a:rPr lang="en-US" sz="1400" b="1" dirty="0">
                <a:solidFill>
                  <a:schemeClr val="tx1"/>
                </a:solidFill>
              </a:rPr>
              <a:t/>
            </a:r>
            <a:br>
              <a:rPr lang="en-US" sz="1400" b="1" dirty="0">
                <a:solidFill>
                  <a:schemeClr val="tx1"/>
                </a:solidFill>
              </a:rPr>
            </a:br>
            <a:r>
              <a:rPr lang="en-US" sz="1400" b="1" dirty="0"/>
              <a:t>								</a:t>
            </a:r>
            <a:r>
              <a:rPr lang="en-US" sz="1400" b="1" dirty="0">
                <a:solidFill>
                  <a:schemeClr val="accent4"/>
                </a:solidFill>
              </a:rPr>
              <a:t> </a:t>
            </a:r>
            <a:r>
              <a:rPr lang="en-US" sz="1400" b="1" dirty="0" smtClean="0">
                <a:solidFill>
                  <a:schemeClr val="accent4"/>
                </a:solidFill>
              </a:rPr>
              <a:t>		public </a:t>
            </a:r>
            <a:r>
              <a:rPr lang="en-US" sz="1400" b="1" dirty="0">
                <a:solidFill>
                  <a:schemeClr val="accent4"/>
                </a:solidFill>
              </a:rPr>
              <a:t>void </a:t>
            </a:r>
            <a:r>
              <a:rPr lang="en-US" sz="1400" b="1" dirty="0" smtClean="0">
                <a:solidFill>
                  <a:schemeClr val="accent2">
                    <a:lumMod val="60000"/>
                    <a:lumOff val="40000"/>
                  </a:schemeClr>
                </a:solidFill>
              </a:rPr>
              <a:t>sleep()   </a:t>
            </a:r>
            <a:r>
              <a:rPr lang="en-US" sz="1400" b="1" dirty="0">
                <a:solidFill>
                  <a:schemeClr val="tx1"/>
                </a:solidFill>
              </a:rPr>
              <a:t>{</a:t>
            </a:r>
            <a:r>
              <a:rPr lang="en-US" sz="1400" b="1" dirty="0">
                <a:solidFill>
                  <a:schemeClr val="accent2"/>
                </a:solidFill>
              </a:rPr>
              <a:t/>
            </a:r>
            <a:br>
              <a:rPr lang="en-US" sz="1400" b="1" dirty="0">
                <a:solidFill>
                  <a:schemeClr val="accent2"/>
                </a:solidFill>
              </a:rPr>
            </a:br>
            <a:r>
              <a:rPr lang="en-US" sz="1400" b="1" dirty="0">
                <a:solidFill>
                  <a:schemeClr val="accent2"/>
                </a:solidFill>
              </a:rPr>
              <a:t>											</a:t>
            </a:r>
            <a:r>
              <a:rPr lang="en-US" sz="1400" b="1" dirty="0"/>
              <a:t> </a:t>
            </a:r>
            <a:r>
              <a:rPr lang="en-US" sz="1400" b="1" dirty="0" err="1">
                <a:solidFill>
                  <a:schemeClr val="accent4"/>
                </a:solidFill>
              </a:rPr>
              <a:t>System</a:t>
            </a:r>
            <a:r>
              <a:rPr lang="en-US" sz="1400" b="1" dirty="0" err="1"/>
              <a:t>.out.</a:t>
            </a:r>
            <a:r>
              <a:rPr lang="en-US" sz="1400" b="1" dirty="0" err="1">
                <a:solidFill>
                  <a:schemeClr val="accent4"/>
                </a:solidFill>
              </a:rPr>
              <a:t>println</a:t>
            </a:r>
            <a:r>
              <a:rPr lang="en-US" sz="1400" b="1" dirty="0" smtClean="0"/>
              <a:t>(</a:t>
            </a:r>
            <a:r>
              <a:rPr lang="en-US" sz="1400" b="1" dirty="0" smtClean="0">
                <a:solidFill>
                  <a:schemeClr val="accent1"/>
                </a:solidFill>
              </a:rPr>
              <a:t>”</a:t>
            </a:r>
            <a:r>
              <a:rPr lang="en-US" sz="1400" b="1" dirty="0" err="1" smtClean="0">
                <a:solidFill>
                  <a:schemeClr val="accent1"/>
                </a:solidFill>
              </a:rPr>
              <a:t>Zzz</a:t>
            </a:r>
            <a:r>
              <a:rPr lang="en-US" sz="1400" b="1" dirty="0" smtClean="0">
                <a:solidFill>
                  <a:schemeClr val="accent1"/>
                </a:solidFill>
              </a:rPr>
              <a:t>“</a:t>
            </a:r>
            <a:r>
              <a:rPr lang="en-US" sz="1400" b="1" dirty="0" smtClean="0"/>
              <a:t>);</a:t>
            </a:r>
            <a:r>
              <a:rPr lang="en-US" sz="1400" b="1" dirty="0">
                <a:solidFill>
                  <a:schemeClr val="accent2"/>
                </a:solidFill>
              </a:rPr>
              <a:t/>
            </a:r>
            <a:br>
              <a:rPr lang="en-US" sz="1400" b="1" dirty="0">
                <a:solidFill>
                  <a:schemeClr val="accent2"/>
                </a:solidFill>
              </a:rPr>
            </a:br>
            <a:r>
              <a:rPr lang="en-US" sz="1400" b="1" dirty="0">
                <a:solidFill>
                  <a:schemeClr val="accent2"/>
                </a:solidFill>
              </a:rPr>
              <a:t>										</a:t>
            </a:r>
            <a:r>
              <a:rPr lang="en-US" sz="1400" b="1" dirty="0" smtClean="0">
                <a:solidFill>
                  <a:schemeClr val="tx1"/>
                </a:solidFill>
              </a:rPr>
              <a:t>}</a:t>
            </a:r>
            <a:br>
              <a:rPr lang="en-US" sz="1400" b="1" dirty="0" smtClean="0">
                <a:solidFill>
                  <a:schemeClr val="tx1"/>
                </a:solidFill>
              </a:rPr>
            </a:br>
            <a:r>
              <a:rPr lang="en-US" sz="1400" b="1" dirty="0" smtClean="0">
                <a:solidFill>
                  <a:schemeClr val="tx1"/>
                </a:solidFill>
              </a:rPr>
              <a:t>								}</a:t>
            </a:r>
            <a:br>
              <a:rPr lang="en-US" sz="1400" b="1" dirty="0" smtClean="0">
                <a:solidFill>
                  <a:schemeClr val="tx1"/>
                </a:solidFill>
              </a:rPr>
            </a:br>
            <a:endParaRPr lang="en-US" sz="1400" b="1" dirty="0" smtClean="0">
              <a:solidFill>
                <a:schemeClr val="tx1"/>
              </a:solidFill>
            </a:endParaRPr>
          </a:p>
          <a:p>
            <a:pPr marL="0" indent="0">
              <a:buNone/>
            </a:pPr>
            <a:r>
              <a:rPr lang="en-US" sz="1400" b="1" dirty="0" smtClean="0">
                <a:solidFill>
                  <a:schemeClr val="tx1"/>
                </a:solidFill>
              </a:rPr>
              <a:t>							</a:t>
            </a:r>
            <a:r>
              <a:rPr lang="en-US" sz="1400" b="1" dirty="0">
                <a:solidFill>
                  <a:schemeClr val="accent3"/>
                </a:solidFill>
              </a:rPr>
              <a:t> public class </a:t>
            </a:r>
            <a:r>
              <a:rPr lang="en-US" sz="1400" b="1" dirty="0" smtClean="0">
                <a:solidFill>
                  <a:schemeClr val="accent2"/>
                </a:solidFill>
              </a:rPr>
              <a:t>Main </a:t>
            </a:r>
            <a:r>
              <a:rPr lang="en-US" sz="1400" b="1" dirty="0" smtClean="0">
                <a:solidFill>
                  <a:schemeClr val="accent3"/>
                </a:solidFill>
              </a:rPr>
              <a:t> </a:t>
            </a:r>
            <a:r>
              <a:rPr lang="en-US" sz="1400" b="1" dirty="0"/>
              <a:t>{</a:t>
            </a:r>
            <a:br>
              <a:rPr lang="en-US" sz="1400" b="1" dirty="0"/>
            </a:br>
            <a:r>
              <a:rPr lang="en-US" sz="1400" b="1" dirty="0"/>
              <a:t>								</a:t>
            </a:r>
            <a:r>
              <a:rPr lang="en-US" sz="1400" b="1" dirty="0">
                <a:solidFill>
                  <a:schemeClr val="accent3"/>
                </a:solidFill>
              </a:rPr>
              <a:t>public static void </a:t>
            </a:r>
            <a:r>
              <a:rPr lang="en-US" sz="1400" b="1" dirty="0">
                <a:solidFill>
                  <a:schemeClr val="accent4"/>
                </a:solidFill>
              </a:rPr>
              <a:t>main</a:t>
            </a:r>
            <a:r>
              <a:rPr lang="en-US" sz="1400" b="1" dirty="0"/>
              <a:t>(</a:t>
            </a:r>
            <a:r>
              <a:rPr lang="en-US" sz="1400" b="1" dirty="0">
                <a:solidFill>
                  <a:schemeClr val="accent4"/>
                </a:solidFill>
              </a:rPr>
              <a:t>String</a:t>
            </a:r>
            <a:r>
              <a:rPr lang="en-US" sz="1400" b="1" dirty="0"/>
              <a:t>[ ]  </a:t>
            </a:r>
            <a:r>
              <a:rPr lang="en-US" sz="1400" b="1" dirty="0" err="1"/>
              <a:t>args</a:t>
            </a:r>
            <a:r>
              <a:rPr lang="en-US" sz="1400" b="1" dirty="0"/>
              <a:t>) {</a:t>
            </a:r>
            <a:br>
              <a:rPr lang="en-US" sz="1400" b="1" dirty="0"/>
            </a:br>
            <a:r>
              <a:rPr lang="en-US" sz="1400" b="1" dirty="0"/>
              <a:t>									</a:t>
            </a:r>
            <a:r>
              <a:rPr lang="en-US" sz="1400" b="1" dirty="0" smtClean="0">
                <a:solidFill>
                  <a:schemeClr val="accent2"/>
                </a:solidFill>
              </a:rPr>
              <a:t>Pig</a:t>
            </a:r>
            <a:r>
              <a:rPr lang="en-US" sz="1400" b="1" dirty="0" smtClean="0"/>
              <a:t> </a:t>
            </a:r>
            <a:r>
              <a:rPr lang="en-US" sz="1400" b="1" dirty="0" err="1" smtClean="0">
                <a:solidFill>
                  <a:schemeClr val="accent1"/>
                </a:solidFill>
              </a:rPr>
              <a:t>myPig</a:t>
            </a:r>
            <a:r>
              <a:rPr lang="en-US" sz="1400" b="1" dirty="0" smtClean="0">
                <a:solidFill>
                  <a:schemeClr val="accent1"/>
                </a:solidFill>
              </a:rPr>
              <a:t> </a:t>
            </a:r>
            <a:r>
              <a:rPr lang="en-US" sz="1400" b="1" dirty="0" smtClean="0"/>
              <a:t>= </a:t>
            </a:r>
            <a:r>
              <a:rPr lang="en-US" sz="1400" b="1" dirty="0">
                <a:solidFill>
                  <a:srgbClr val="00B0F0"/>
                </a:solidFill>
              </a:rPr>
              <a:t>new</a:t>
            </a:r>
            <a:r>
              <a:rPr lang="en-US" sz="1400" b="1" dirty="0"/>
              <a:t> </a:t>
            </a:r>
            <a:r>
              <a:rPr lang="en-US" sz="1400" b="1" dirty="0" smtClean="0">
                <a:solidFill>
                  <a:schemeClr val="accent2"/>
                </a:solidFill>
              </a:rPr>
              <a:t>Pig()</a:t>
            </a:r>
            <a:r>
              <a:rPr lang="en-US" sz="1400" b="1" dirty="0" smtClean="0"/>
              <a:t>;</a:t>
            </a:r>
            <a:br>
              <a:rPr lang="en-US" sz="1400" b="1" dirty="0" smtClean="0"/>
            </a:br>
            <a:r>
              <a:rPr lang="en-US" sz="1400" b="1" dirty="0" smtClean="0"/>
              <a:t>									</a:t>
            </a:r>
            <a:r>
              <a:rPr lang="en-US" sz="1400" b="1" dirty="0" err="1" smtClean="0">
                <a:solidFill>
                  <a:schemeClr val="accent1"/>
                </a:solidFill>
              </a:rPr>
              <a:t>myPig</a:t>
            </a:r>
            <a:r>
              <a:rPr lang="en-US" sz="1400" b="1" dirty="0" err="1" smtClean="0"/>
              <a:t>.animalSound</a:t>
            </a:r>
            <a:r>
              <a:rPr lang="en-US" sz="1400" b="1" dirty="0" smtClean="0"/>
              <a:t>();</a:t>
            </a:r>
            <a:r>
              <a:rPr lang="en-US" sz="1400" b="1" dirty="0"/>
              <a:t/>
            </a:r>
            <a:br>
              <a:rPr lang="en-US" sz="1400" b="1" dirty="0"/>
            </a:br>
            <a:r>
              <a:rPr lang="en-US" sz="1400" b="1" dirty="0"/>
              <a:t>									</a:t>
            </a:r>
            <a:r>
              <a:rPr lang="en-US" sz="1400" b="1" dirty="0" err="1" smtClean="0">
                <a:solidFill>
                  <a:schemeClr val="accent1"/>
                </a:solidFill>
              </a:rPr>
              <a:t>myPig</a:t>
            </a:r>
            <a:r>
              <a:rPr lang="en-US" sz="1400" b="1" dirty="0" err="1" smtClean="0">
                <a:solidFill>
                  <a:schemeClr val="accent4"/>
                </a:solidFill>
              </a:rPr>
              <a:t>.sleep</a:t>
            </a:r>
            <a:r>
              <a:rPr lang="en-US" sz="1400" b="1" dirty="0" smtClean="0">
                <a:solidFill>
                  <a:schemeClr val="accent4"/>
                </a:solidFill>
              </a:rPr>
              <a:t>();</a:t>
            </a:r>
            <a:r>
              <a:rPr lang="en-US" sz="1400" b="1" dirty="0"/>
              <a:t/>
            </a:r>
            <a:br>
              <a:rPr lang="en-US" sz="1400" b="1" dirty="0"/>
            </a:br>
            <a:r>
              <a:rPr lang="en-US" sz="1400" b="1" dirty="0"/>
              <a:t>								}</a:t>
            </a:r>
            <a:br>
              <a:rPr lang="en-US" sz="1400" b="1" dirty="0"/>
            </a:br>
            <a:r>
              <a:rPr lang="en-US" sz="1400" b="1" dirty="0"/>
              <a:t>							}</a:t>
            </a:r>
            <a:r>
              <a:rPr lang="en-US" sz="1400" b="1" dirty="0">
                <a:solidFill>
                  <a:schemeClr val="tx1"/>
                </a:solidFill>
              </a:rPr>
              <a:t/>
            </a:r>
            <a:br>
              <a:rPr lang="en-US" sz="1400" b="1" dirty="0">
                <a:solidFill>
                  <a:schemeClr val="tx1"/>
                </a:solidFill>
              </a:rPr>
            </a:br>
            <a:r>
              <a:rPr lang="en-US" sz="1400" b="1" dirty="0">
                <a:solidFill>
                  <a:schemeClr val="tx1"/>
                </a:solidFill>
              </a:rPr>
              <a:t>								</a:t>
            </a:r>
            <a:endParaRPr lang="en-US" sz="1400" dirty="0" smtClean="0">
              <a:solidFill>
                <a:schemeClr val="tx1"/>
              </a:solidFill>
            </a:endParaRPr>
          </a:p>
        </p:txBody>
      </p:sp>
    </p:spTree>
    <p:extLst>
      <p:ext uri="{BB962C8B-B14F-4D97-AF65-F5344CB8AC3E}">
        <p14:creationId xmlns:p14="http://schemas.microsoft.com/office/powerpoint/2010/main" val="3338564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469556"/>
            <a:ext cx="10635048" cy="575001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smtClean="0">
                <a:solidFill>
                  <a:schemeClr val="accent3"/>
                </a:solidFill>
              </a:rPr>
              <a:t>JAVA STRING</a:t>
            </a:r>
          </a:p>
          <a:p>
            <a:pPr marL="0" indent="0">
              <a:buNone/>
            </a:pPr>
            <a:r>
              <a:rPr lang="en-US" sz="1400" b="1" dirty="0" smtClean="0"/>
              <a:t>A String </a:t>
            </a:r>
            <a:r>
              <a:rPr lang="en-US" sz="1400" dirty="0"/>
              <a:t>variable contains a collection of characters surrounded by double quotes</a:t>
            </a:r>
            <a:r>
              <a:rPr lang="en-US" sz="1400" dirty="0" smtClean="0"/>
              <a:t>. </a:t>
            </a:r>
            <a:r>
              <a:rPr lang="en-US" sz="1400" dirty="0"/>
              <a:t>Strings, which are widely used in Java programming, are a sequence of characters. In Java programming language, strings are treated as </a:t>
            </a:r>
            <a:r>
              <a:rPr lang="en-US" sz="1400" dirty="0" smtClean="0"/>
              <a:t>objects. Example;</a:t>
            </a:r>
          </a:p>
          <a:p>
            <a:pPr marL="0" indent="0">
              <a:buNone/>
            </a:pPr>
            <a:r>
              <a:rPr lang="en-US" sz="1400" b="1" dirty="0" smtClean="0">
                <a:solidFill>
                  <a:schemeClr val="accent4"/>
                </a:solidFill>
              </a:rPr>
              <a:t>							public</a:t>
            </a:r>
            <a:r>
              <a:rPr lang="en-US" sz="1400" dirty="0">
                <a:solidFill>
                  <a:schemeClr val="accent4"/>
                </a:solidFill>
              </a:rPr>
              <a:t> </a:t>
            </a:r>
            <a:r>
              <a:rPr lang="en-US" sz="1400" b="1" dirty="0">
                <a:solidFill>
                  <a:schemeClr val="accent4"/>
                </a:solidFill>
              </a:rPr>
              <a:t>class</a:t>
            </a:r>
            <a:r>
              <a:rPr lang="en-US" sz="1400" dirty="0"/>
              <a:t> </a:t>
            </a:r>
            <a:r>
              <a:rPr lang="en-US" sz="1400" b="1" dirty="0" err="1" smtClean="0">
                <a:solidFill>
                  <a:schemeClr val="accent2"/>
                </a:solidFill>
              </a:rPr>
              <a:t>StringExample</a:t>
            </a:r>
            <a:r>
              <a:rPr lang="en-US" sz="1400" dirty="0"/>
              <a:t> {       </a:t>
            </a:r>
            <a:br>
              <a:rPr lang="en-US" sz="1400" dirty="0"/>
            </a:b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p>
          <a:p>
            <a:pPr marL="0" indent="0">
              <a:buNone/>
            </a:pPr>
            <a:r>
              <a:rPr lang="en-US" sz="1400" b="1" dirty="0"/>
              <a:t>										</a:t>
            </a:r>
            <a:r>
              <a:rPr lang="en-US" sz="1400" b="1" dirty="0" smtClean="0"/>
              <a:t>char[ </a:t>
            </a:r>
            <a:r>
              <a:rPr lang="en-US" sz="1400" b="1" dirty="0"/>
              <a:t>] </a:t>
            </a:r>
            <a:r>
              <a:rPr lang="en-US" sz="1400" b="1" dirty="0" err="1" smtClean="0">
                <a:solidFill>
                  <a:srgbClr val="00B0F0"/>
                </a:solidFill>
              </a:rPr>
              <a:t>helloArray</a:t>
            </a:r>
            <a:r>
              <a:rPr lang="en-US" sz="1400" b="1" dirty="0" smtClean="0">
                <a:solidFill>
                  <a:srgbClr val="00B0F0"/>
                </a:solidFill>
              </a:rPr>
              <a:t> </a:t>
            </a:r>
            <a:r>
              <a:rPr lang="en-US" sz="1400" b="1" dirty="0"/>
              <a:t>= { </a:t>
            </a:r>
            <a:r>
              <a:rPr lang="en-US" sz="1400" b="1" dirty="0" smtClean="0">
                <a:solidFill>
                  <a:schemeClr val="accent5"/>
                </a:solidFill>
              </a:rPr>
              <a:t>‘h’, ‘e’, ‘l’, ‘l’, ‘o’ </a:t>
            </a:r>
            <a:r>
              <a:rPr lang="en-US" sz="1400" b="1" dirty="0"/>
              <a:t>};</a:t>
            </a:r>
            <a:r>
              <a:rPr lang="en-US" sz="1400" dirty="0"/>
              <a:t>        </a:t>
            </a:r>
          </a:p>
          <a:p>
            <a:pPr marL="0" indent="0">
              <a:buNone/>
            </a:pPr>
            <a:r>
              <a:rPr lang="en-US" sz="1400" dirty="0"/>
              <a:t>        										</a:t>
            </a:r>
            <a:r>
              <a:rPr lang="es-ES" sz="1400" b="1" dirty="0" err="1" smtClean="0"/>
              <a:t>String</a:t>
            </a:r>
            <a:r>
              <a:rPr lang="es-ES" sz="1400" b="1" dirty="0" smtClean="0"/>
              <a:t> </a:t>
            </a:r>
            <a:r>
              <a:rPr lang="es-ES" sz="1400" b="1" dirty="0" err="1" smtClean="0">
                <a:solidFill>
                  <a:schemeClr val="accent1"/>
                </a:solidFill>
              </a:rPr>
              <a:t>helloString</a:t>
            </a:r>
            <a:r>
              <a:rPr lang="es-ES" sz="1400" b="1" dirty="0" smtClean="0">
                <a:solidFill>
                  <a:schemeClr val="accent1"/>
                </a:solidFill>
              </a:rPr>
              <a:t> </a:t>
            </a:r>
            <a:r>
              <a:rPr lang="es-ES" sz="1400" b="1" dirty="0" smtClean="0"/>
              <a:t>= new </a:t>
            </a:r>
            <a:r>
              <a:rPr lang="es-ES" sz="1400" b="1" dirty="0" err="1" smtClean="0"/>
              <a:t>String</a:t>
            </a:r>
            <a:r>
              <a:rPr lang="es-ES" sz="1400" b="1" dirty="0" smtClean="0"/>
              <a:t>( </a:t>
            </a:r>
            <a:r>
              <a:rPr lang="es-ES" sz="1400" b="1" dirty="0" err="1" smtClean="0">
                <a:solidFill>
                  <a:srgbClr val="00B0F0"/>
                </a:solidFill>
              </a:rPr>
              <a:t>helloArray</a:t>
            </a:r>
            <a:r>
              <a:rPr lang="es-ES" sz="1400" b="1" dirty="0" smtClean="0">
                <a:solidFill>
                  <a:srgbClr val="00B0F0"/>
                </a:solidFill>
              </a:rPr>
              <a:t> </a:t>
            </a:r>
            <a:r>
              <a:rPr lang="es-ES" sz="1400" b="1" dirty="0" smtClean="0"/>
              <a:t>)</a:t>
            </a:r>
            <a:r>
              <a:rPr lang="es-ES" sz="1400" b="1" dirty="0"/>
              <a:t/>
            </a:r>
            <a:br>
              <a:rPr lang="es-ES" sz="1400" b="1" dirty="0"/>
            </a:br>
            <a:r>
              <a:rPr lang="es-ES" sz="1400" b="1" dirty="0"/>
              <a:t>											</a:t>
            </a:r>
            <a:r>
              <a:rPr lang="es-ES" sz="1400" b="1" dirty="0">
                <a:solidFill>
                  <a:schemeClr val="accent4"/>
                </a:solidFill>
              </a:rPr>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smtClean="0"/>
              <a:t>(</a:t>
            </a:r>
            <a:r>
              <a:rPr lang="es-ES" sz="1400" b="1" dirty="0" err="1" smtClean="0">
                <a:solidFill>
                  <a:schemeClr val="accent1"/>
                </a:solidFill>
              </a:rPr>
              <a:t>helloString</a:t>
            </a:r>
            <a:r>
              <a:rPr lang="es-ES" sz="1400" b="1" dirty="0" smtClean="0"/>
              <a:t>);</a:t>
            </a:r>
            <a:r>
              <a:rPr lang="es-ES" sz="1400" b="1" dirty="0"/>
              <a:t/>
            </a:r>
            <a:br>
              <a:rPr lang="es-ES" sz="1400" b="1" dirty="0"/>
            </a:br>
            <a:r>
              <a:rPr lang="es-ES" sz="1400" b="1" dirty="0"/>
              <a:t>										}</a:t>
            </a:r>
            <a:br>
              <a:rPr lang="es-ES" sz="1400" b="1" dirty="0"/>
            </a:br>
            <a:r>
              <a:rPr lang="es-ES" sz="1400" b="1" dirty="0"/>
              <a:t>				</a:t>
            </a:r>
            <a:r>
              <a:rPr lang="en-US" sz="1400" dirty="0"/>
              <a:t>       			</a:t>
            </a:r>
            <a:r>
              <a:rPr lang="en-US" sz="1400" b="1" dirty="0"/>
              <a:t>		}  </a:t>
            </a:r>
            <a:r>
              <a:rPr lang="en-US" sz="1400" b="1" dirty="0" smtClean="0"/>
              <a:t/>
            </a:r>
            <a:br>
              <a:rPr lang="en-US" sz="1400" b="1" dirty="0" smtClean="0"/>
            </a:br>
            <a:r>
              <a:rPr lang="en-US" sz="1400" b="1" dirty="0" smtClean="0"/>
              <a:t>							}</a:t>
            </a:r>
            <a:endParaRPr lang="en-US" sz="1400" dirty="0" smtClean="0"/>
          </a:p>
          <a:p>
            <a:pPr marL="0" indent="0">
              <a:buNone/>
            </a:pPr>
            <a:r>
              <a:rPr lang="en-US" sz="1600" b="1" dirty="0" smtClean="0"/>
              <a:t>String Length: </a:t>
            </a:r>
            <a:r>
              <a:rPr lang="en-US" sz="1400" dirty="0"/>
              <a:t>A String in Java is actually an object, which contain methods that can perform certain operations on strings. For example, the length of a string can be found with </a:t>
            </a:r>
            <a:r>
              <a:rPr lang="en-US" sz="1400" dirty="0" smtClean="0"/>
              <a:t>the </a:t>
            </a:r>
            <a:r>
              <a:rPr lang="en-US" sz="1400" b="1" dirty="0" smtClean="0">
                <a:solidFill>
                  <a:schemeClr val="accent2"/>
                </a:solidFill>
              </a:rPr>
              <a:t>length()</a:t>
            </a:r>
            <a:r>
              <a:rPr lang="en-US" sz="1400" dirty="0" smtClean="0"/>
              <a:t>.</a:t>
            </a:r>
          </a:p>
          <a:p>
            <a:pPr marL="0" indent="0">
              <a:buNone/>
            </a:pPr>
            <a:r>
              <a:rPr lang="en-US" sz="1400" b="1" dirty="0">
                <a:solidFill>
                  <a:schemeClr val="accent4"/>
                </a:solidFill>
              </a:rPr>
              <a:t>							public</a:t>
            </a:r>
            <a:r>
              <a:rPr lang="en-US" sz="1400" dirty="0">
                <a:solidFill>
                  <a:schemeClr val="accent4"/>
                </a:solidFill>
              </a:rPr>
              <a:t> </a:t>
            </a:r>
            <a:r>
              <a:rPr lang="en-US" sz="1400" b="1" dirty="0">
                <a:solidFill>
                  <a:schemeClr val="accent4"/>
                </a:solidFill>
              </a:rPr>
              <a:t>class</a:t>
            </a:r>
            <a:r>
              <a:rPr lang="en-US" sz="1400" dirty="0"/>
              <a:t> </a:t>
            </a:r>
            <a:r>
              <a:rPr lang="en-US" sz="1400" b="1" dirty="0" err="1">
                <a:solidFill>
                  <a:schemeClr val="accent2"/>
                </a:solidFill>
              </a:rPr>
              <a:t>StringExample</a:t>
            </a:r>
            <a:r>
              <a:rPr lang="en-US" sz="1400" dirty="0"/>
              <a:t> {       </a:t>
            </a:r>
            <a:br>
              <a:rPr lang="en-US" sz="1400" dirty="0"/>
            </a:br>
            <a:r>
              <a:rPr lang="en-US" sz="1400" dirty="0"/>
              <a:t>								 	</a:t>
            </a:r>
            <a:r>
              <a:rPr lang="en-US" sz="1400" b="1" dirty="0">
                <a:solidFill>
                  <a:schemeClr val="accent4"/>
                </a:solidFill>
              </a:rPr>
              <a:t>public</a:t>
            </a:r>
            <a:r>
              <a:rPr lang="en-US" sz="1400" dirty="0">
                <a:solidFill>
                  <a:schemeClr val="accent4"/>
                </a:solidFill>
              </a:rPr>
              <a:t> </a:t>
            </a:r>
            <a:r>
              <a:rPr lang="en-US" sz="1400" b="1" dirty="0">
                <a:solidFill>
                  <a:schemeClr val="accent4"/>
                </a:solidFill>
              </a:rPr>
              <a:t>static</a:t>
            </a:r>
            <a:r>
              <a:rPr lang="en-US" sz="1400" dirty="0">
                <a:solidFill>
                  <a:schemeClr val="accent4"/>
                </a:solidFill>
              </a:rPr>
              <a:t> </a:t>
            </a:r>
            <a:r>
              <a:rPr lang="en-US" sz="1400" b="1" dirty="0">
                <a:solidFill>
                  <a:schemeClr val="accent4"/>
                </a:solidFill>
              </a:rPr>
              <a:t>void</a:t>
            </a:r>
            <a:r>
              <a:rPr lang="en-US" sz="1400" dirty="0"/>
              <a:t> </a:t>
            </a:r>
            <a:r>
              <a:rPr lang="en-US" sz="1400" b="1" dirty="0"/>
              <a:t>main(String </a:t>
            </a:r>
            <a:r>
              <a:rPr lang="en-US" sz="1400" b="1" dirty="0" err="1"/>
              <a:t>args</a:t>
            </a:r>
            <a:r>
              <a:rPr lang="en-US" sz="1400" b="1" dirty="0"/>
              <a:t>[])  { </a:t>
            </a:r>
            <a:r>
              <a:rPr lang="en-US" sz="1400" b="1" dirty="0" smtClean="0"/>
              <a:t/>
            </a:r>
            <a:br>
              <a:rPr lang="en-US" sz="1400" b="1" dirty="0" smtClean="0"/>
            </a:br>
            <a:r>
              <a:rPr lang="en-US" sz="1400" b="1" dirty="0" smtClean="0"/>
              <a:t>										String </a:t>
            </a:r>
            <a:r>
              <a:rPr lang="en-US" sz="1400" b="1" dirty="0" smtClean="0">
                <a:solidFill>
                  <a:srgbClr val="00B0F0"/>
                </a:solidFill>
              </a:rPr>
              <a:t>palindrome </a:t>
            </a:r>
            <a:r>
              <a:rPr lang="en-US" sz="1400" b="1" dirty="0"/>
              <a:t>= </a:t>
            </a:r>
            <a:r>
              <a:rPr lang="en-US" sz="1400" b="1" dirty="0">
                <a:solidFill>
                  <a:schemeClr val="accent5"/>
                </a:solidFill>
              </a:rPr>
              <a:t> </a:t>
            </a:r>
            <a:r>
              <a:rPr lang="en-US" sz="1400" b="1" dirty="0" smtClean="0">
                <a:solidFill>
                  <a:schemeClr val="accent5"/>
                </a:solidFill>
              </a:rPr>
              <a:t>“Hello World” </a:t>
            </a:r>
            <a:r>
              <a:rPr lang="en-US" sz="1400" b="1" dirty="0" smtClean="0"/>
              <a:t>;</a:t>
            </a:r>
            <a:r>
              <a:rPr lang="en-US" sz="1400" dirty="0"/>
              <a:t>        </a:t>
            </a:r>
            <a:r>
              <a:rPr lang="en-US" sz="1400" dirty="0" smtClean="0"/>
              <a:t/>
            </a:r>
            <a:br>
              <a:rPr lang="en-US" sz="1400" dirty="0" smtClean="0"/>
            </a:br>
            <a:r>
              <a:rPr lang="en-US" sz="1400" dirty="0" smtClean="0"/>
              <a:t>										</a:t>
            </a:r>
            <a:r>
              <a:rPr lang="es-ES" sz="1400" b="1" dirty="0" err="1" smtClean="0"/>
              <a:t>int</a:t>
            </a:r>
            <a:r>
              <a:rPr lang="es-ES" sz="1400" b="1" dirty="0" smtClean="0"/>
              <a:t> </a:t>
            </a:r>
            <a:r>
              <a:rPr lang="es-ES" sz="1400" b="1" dirty="0" err="1" smtClean="0">
                <a:solidFill>
                  <a:schemeClr val="accent1"/>
                </a:solidFill>
              </a:rPr>
              <a:t>len</a:t>
            </a:r>
            <a:r>
              <a:rPr lang="es-ES" sz="1400" b="1" dirty="0" smtClean="0">
                <a:solidFill>
                  <a:schemeClr val="accent1"/>
                </a:solidFill>
              </a:rPr>
              <a:t> </a:t>
            </a:r>
            <a:r>
              <a:rPr lang="es-ES" sz="1400" b="1" dirty="0" smtClean="0"/>
              <a:t>= </a:t>
            </a:r>
            <a:r>
              <a:rPr lang="en-US" sz="1400" b="1" dirty="0" err="1" smtClean="0">
                <a:solidFill>
                  <a:srgbClr val="00B0F0"/>
                </a:solidFill>
              </a:rPr>
              <a:t>palindrome.</a:t>
            </a:r>
            <a:r>
              <a:rPr lang="en-US" sz="1400" b="1" dirty="0" err="1" smtClean="0">
                <a:solidFill>
                  <a:schemeClr val="accent2"/>
                </a:solidFill>
              </a:rPr>
              <a:t>length</a:t>
            </a:r>
            <a:r>
              <a:rPr lang="en-US" sz="1400" b="1" dirty="0" smtClean="0">
                <a:solidFill>
                  <a:schemeClr val="accent2"/>
                </a:solidFill>
              </a:rPr>
              <a:t>()</a:t>
            </a:r>
            <a:r>
              <a:rPr lang="en-US" sz="1400" b="1" dirty="0" smtClean="0">
                <a:solidFill>
                  <a:schemeClr val="tx1"/>
                </a:solidFill>
              </a:rPr>
              <a:t>;</a:t>
            </a:r>
            <a:r>
              <a:rPr lang="es-ES" sz="1400" b="1" dirty="0"/>
              <a:t/>
            </a:r>
            <a:br>
              <a:rPr lang="es-ES" sz="1400" b="1" dirty="0"/>
            </a:br>
            <a:r>
              <a:rPr lang="es-ES" sz="1400" b="1" dirty="0"/>
              <a:t>											</a:t>
            </a:r>
            <a:r>
              <a:rPr lang="es-ES" sz="1400" b="1" dirty="0">
                <a:solidFill>
                  <a:schemeClr val="accent4"/>
                </a:solidFill>
              </a:rPr>
              <a:t> </a:t>
            </a:r>
            <a:r>
              <a:rPr lang="es-ES" sz="1400" b="1" dirty="0" err="1" smtClean="0">
                <a:solidFill>
                  <a:schemeClr val="accent4"/>
                </a:solidFill>
              </a:rPr>
              <a:t>System</a:t>
            </a:r>
            <a:r>
              <a:rPr lang="es-ES" sz="1400" b="1" dirty="0" err="1" smtClean="0"/>
              <a:t>.</a:t>
            </a:r>
            <a:r>
              <a:rPr lang="es-ES" sz="1400" b="1" dirty="0" err="1" smtClean="0">
                <a:solidFill>
                  <a:srgbClr val="00B0F0"/>
                </a:solidFill>
              </a:rPr>
              <a:t>out</a:t>
            </a:r>
            <a:r>
              <a:rPr lang="es-ES" sz="1400" b="1" dirty="0" err="1" smtClean="0"/>
              <a:t>.println</a:t>
            </a:r>
            <a:r>
              <a:rPr lang="es-ES" sz="1400" b="1" dirty="0" smtClean="0"/>
              <a:t>(</a:t>
            </a:r>
            <a:r>
              <a:rPr lang="es-ES" sz="1400" b="1" dirty="0" smtClean="0">
                <a:solidFill>
                  <a:schemeClr val="accent1"/>
                </a:solidFill>
              </a:rPr>
              <a:t> “</a:t>
            </a:r>
            <a:r>
              <a:rPr lang="es-ES" sz="1400" b="1" dirty="0" err="1" smtClean="0">
                <a:solidFill>
                  <a:schemeClr val="accent1"/>
                </a:solidFill>
              </a:rPr>
              <a:t>String</a:t>
            </a:r>
            <a:r>
              <a:rPr lang="es-ES" sz="1400" b="1" dirty="0" smtClean="0">
                <a:solidFill>
                  <a:schemeClr val="accent1"/>
                </a:solidFill>
              </a:rPr>
              <a:t> </a:t>
            </a:r>
            <a:r>
              <a:rPr lang="es-ES" sz="1400" b="1" dirty="0" err="1" smtClean="0">
                <a:solidFill>
                  <a:schemeClr val="accent1"/>
                </a:solidFill>
              </a:rPr>
              <a:t>lenght</a:t>
            </a:r>
            <a:r>
              <a:rPr lang="es-ES" sz="1400" b="1" dirty="0" smtClean="0">
                <a:solidFill>
                  <a:schemeClr val="accent1"/>
                </a:solidFill>
              </a:rPr>
              <a:t> </a:t>
            </a:r>
            <a:r>
              <a:rPr lang="es-ES" sz="1400" b="1" dirty="0" err="1" smtClean="0">
                <a:solidFill>
                  <a:schemeClr val="accent1"/>
                </a:solidFill>
              </a:rPr>
              <a:t>is</a:t>
            </a:r>
            <a:r>
              <a:rPr lang="es-ES" sz="1400" b="1" dirty="0" smtClean="0">
                <a:solidFill>
                  <a:schemeClr val="accent1"/>
                </a:solidFill>
              </a:rPr>
              <a:t> : ” + </a:t>
            </a:r>
            <a:r>
              <a:rPr lang="es-ES" sz="1400" b="1" dirty="0" err="1" smtClean="0">
                <a:solidFill>
                  <a:schemeClr val="accent1"/>
                </a:solidFill>
              </a:rPr>
              <a:t>len</a:t>
            </a:r>
            <a:r>
              <a:rPr lang="es-ES" sz="1400" b="1" dirty="0" smtClean="0">
                <a:solidFill>
                  <a:schemeClr val="accent1"/>
                </a:solidFill>
              </a:rPr>
              <a:t> </a:t>
            </a:r>
            <a:r>
              <a:rPr lang="es-ES" sz="1400" b="1" dirty="0" smtClean="0"/>
              <a:t>);</a:t>
            </a:r>
            <a:r>
              <a:rPr lang="es-ES" sz="1400" b="1" dirty="0"/>
              <a:t/>
            </a:r>
            <a:br>
              <a:rPr lang="es-ES" sz="1400" b="1" dirty="0"/>
            </a:br>
            <a:r>
              <a:rPr lang="es-ES" sz="1400" b="1" dirty="0"/>
              <a:t>										}</a:t>
            </a:r>
            <a:br>
              <a:rPr lang="es-ES" sz="1400" b="1" dirty="0"/>
            </a:br>
            <a:r>
              <a:rPr lang="es-ES" sz="1400" b="1" dirty="0"/>
              <a:t>				</a:t>
            </a:r>
            <a:r>
              <a:rPr lang="en-US" sz="1400" dirty="0"/>
              <a:t>       			</a:t>
            </a:r>
            <a:r>
              <a:rPr lang="en-US" sz="1400" b="1" dirty="0"/>
              <a:t>		}  </a:t>
            </a:r>
            <a:r>
              <a:rPr lang="en-US" sz="1400" b="1" dirty="0" smtClean="0"/>
              <a:t/>
            </a:r>
            <a:br>
              <a:rPr lang="en-US" sz="1400" b="1" dirty="0" smtClean="0"/>
            </a:br>
            <a:r>
              <a:rPr lang="en-US" sz="1400" b="1" dirty="0" smtClean="0"/>
              <a:t>}</a:t>
            </a:r>
            <a:endParaRPr lang="en-US" sz="1400" dirty="0"/>
          </a:p>
          <a:p>
            <a:pPr marL="0" indent="0">
              <a:buNone/>
            </a:pPr>
            <a:endParaRPr lang="en-US" sz="1400" b="1" dirty="0"/>
          </a:p>
          <a:p>
            <a:pPr marL="914400" lvl="2" indent="0">
              <a:buNone/>
            </a:pPr>
            <a:endParaRPr lang="en-US" sz="800" dirty="0" smtClean="0"/>
          </a:p>
        </p:txBody>
      </p:sp>
    </p:spTree>
    <p:extLst>
      <p:ext uri="{BB962C8B-B14F-4D97-AF65-F5344CB8AC3E}">
        <p14:creationId xmlns:p14="http://schemas.microsoft.com/office/powerpoint/2010/main" val="1587537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484"/>
          </a:xfrm>
        </p:spPr>
        <p:txBody>
          <a:bodyPr>
            <a:normAutofit fontScale="90000"/>
          </a:bodyPr>
          <a:lstStyle/>
          <a:p>
            <a:r>
              <a:rPr lang="en-US" dirty="0" smtClean="0">
                <a:solidFill>
                  <a:schemeClr val="accent3"/>
                </a:solidFill>
              </a:rPr>
              <a:t>JAVA EXCEPTIONS  (Try ___Catch)</a:t>
            </a:r>
            <a:endParaRPr lang="en-US" dirty="0">
              <a:solidFill>
                <a:schemeClr val="accent3"/>
              </a:solidFill>
            </a:endParaRPr>
          </a:p>
        </p:txBody>
      </p:sp>
      <p:sp>
        <p:nvSpPr>
          <p:cNvPr id="3" name="Content Placeholder 2"/>
          <p:cNvSpPr>
            <a:spLocks noGrp="1"/>
          </p:cNvSpPr>
          <p:nvPr>
            <p:ph idx="1"/>
          </p:nvPr>
        </p:nvSpPr>
        <p:spPr>
          <a:xfrm>
            <a:off x="1295401" y="2421925"/>
            <a:ext cx="9601196" cy="3830594"/>
          </a:xfrm>
        </p:spPr>
        <p:txBody>
          <a:bodyPr>
            <a:normAutofit lnSpcReduction="10000"/>
          </a:bodyPr>
          <a:lstStyle/>
          <a:p>
            <a:pPr marL="0" indent="0">
              <a:buNone/>
            </a:pPr>
            <a:r>
              <a:rPr lang="en-US" sz="1600" dirty="0"/>
              <a:t>An </a:t>
            </a:r>
            <a:r>
              <a:rPr lang="en-US" sz="1600" b="1" dirty="0"/>
              <a:t>exception</a:t>
            </a:r>
            <a:r>
              <a:rPr lang="en-US" sz="1600" dirty="0"/>
              <a:t> (or exceptional event) is a problem that arises during the execution of a program. When an </a:t>
            </a:r>
            <a:r>
              <a:rPr lang="en-US" sz="1600" b="1" dirty="0"/>
              <a:t>Exception</a:t>
            </a:r>
            <a:r>
              <a:rPr lang="en-US" sz="1600" dirty="0"/>
              <a:t> occurs the normal flow of the program is disrupted and the program/Application terminates abnormally, which is not recommended, therefore, these exceptions are to be handled</a:t>
            </a:r>
            <a:r>
              <a:rPr lang="en-US" sz="1600" dirty="0" smtClean="0"/>
              <a:t>. </a:t>
            </a:r>
            <a:r>
              <a:rPr lang="en-US" sz="1600" dirty="0"/>
              <a:t>When executing Java code, different errors can occur: coding errors made by the programmer, errors due to wrong input, or other unforeseeable </a:t>
            </a:r>
            <a:r>
              <a:rPr lang="en-US" sz="1600" dirty="0" smtClean="0"/>
              <a:t>things. </a:t>
            </a:r>
            <a:r>
              <a:rPr lang="en-US" sz="1600" dirty="0"/>
              <a:t>When an error occurs, Java will normally stop and generate an error message. The technical term for this is: Java will throw an </a:t>
            </a:r>
            <a:r>
              <a:rPr lang="en-US" sz="1600" b="1" dirty="0"/>
              <a:t>exception</a:t>
            </a:r>
            <a:r>
              <a:rPr lang="en-US" sz="1600" dirty="0"/>
              <a:t> (throw an error</a:t>
            </a:r>
            <a:r>
              <a:rPr lang="en-US" sz="1600" dirty="0" smtClean="0"/>
              <a:t>).  Example;</a:t>
            </a:r>
            <a:br>
              <a:rPr lang="en-US" sz="1600" dirty="0" smtClean="0"/>
            </a:br>
            <a:endParaRPr lang="en-US" sz="1600" dirty="0" smtClean="0"/>
          </a:p>
          <a:p>
            <a:pPr marL="0" indent="0">
              <a:buNone/>
            </a:pPr>
            <a:r>
              <a:rPr lang="en-US" sz="1800" b="1" dirty="0" smtClean="0"/>
              <a:t>Java try and catch:</a:t>
            </a:r>
          </a:p>
          <a:p>
            <a:pPr>
              <a:buFont typeface="Wingdings" panose="05000000000000000000" pitchFamily="2" charset="2"/>
              <a:buChar char="Ø"/>
            </a:pPr>
            <a:r>
              <a:rPr lang="en-US" sz="1600" b="1" dirty="0" smtClean="0"/>
              <a:t>The try </a:t>
            </a:r>
            <a:r>
              <a:rPr lang="en-US" sz="1600" dirty="0"/>
              <a:t>statement allows you to define a block of code to be tested for errors while it is being </a:t>
            </a:r>
            <a:r>
              <a:rPr lang="en-US" sz="1600" dirty="0" smtClean="0"/>
              <a:t>executed.</a:t>
            </a:r>
          </a:p>
          <a:p>
            <a:pPr>
              <a:buFont typeface="Wingdings" panose="05000000000000000000" pitchFamily="2" charset="2"/>
              <a:buChar char="Ø"/>
            </a:pPr>
            <a:r>
              <a:rPr lang="en-US" sz="1600" b="1" dirty="0" smtClean="0"/>
              <a:t>The catch </a:t>
            </a:r>
            <a:r>
              <a:rPr lang="en-US" sz="1600" dirty="0"/>
              <a:t>statement allows you to define a block of code to be executed, if an error occurs in the try </a:t>
            </a:r>
            <a:r>
              <a:rPr lang="en-US" sz="1600" dirty="0" smtClean="0"/>
              <a:t>block.</a:t>
            </a:r>
          </a:p>
          <a:p>
            <a:pPr>
              <a:buFont typeface="Wingdings" panose="05000000000000000000" pitchFamily="2" charset="2"/>
              <a:buChar char="Ø"/>
            </a:pPr>
            <a:r>
              <a:rPr lang="en-US" sz="1600" b="1" dirty="0" smtClean="0"/>
              <a:t>The final </a:t>
            </a:r>
            <a:r>
              <a:rPr lang="en-US" sz="1600" dirty="0"/>
              <a:t>block is used to execute the necessary code of the program. It is executed whether an exception is handled or not</a:t>
            </a:r>
            <a:r>
              <a:rPr lang="en-US" sz="1600" dirty="0" smtClean="0"/>
              <a:t>.</a:t>
            </a:r>
          </a:p>
          <a:p>
            <a:pPr>
              <a:buFont typeface="Wingdings" panose="05000000000000000000" pitchFamily="2" charset="2"/>
              <a:buChar char="Ø"/>
            </a:pPr>
            <a:r>
              <a:rPr lang="en-US" sz="1600" b="1" dirty="0" smtClean="0"/>
              <a:t>The throws </a:t>
            </a:r>
            <a:r>
              <a:rPr lang="en-US" sz="1600" dirty="0"/>
              <a:t>keyword is used to declare exceptions. It specifies that there may occur an exception in the method. It doesn't throw an exception. It is always used with method </a:t>
            </a:r>
            <a:r>
              <a:rPr lang="en-US" sz="1600" dirty="0" smtClean="0"/>
              <a:t>signature.</a:t>
            </a:r>
          </a:p>
        </p:txBody>
      </p:sp>
    </p:spTree>
    <p:extLst>
      <p:ext uri="{BB962C8B-B14F-4D97-AF65-F5344CB8AC3E}">
        <p14:creationId xmlns:p14="http://schemas.microsoft.com/office/powerpoint/2010/main" val="629468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74356" y="593122"/>
            <a:ext cx="10635048" cy="565115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lgn="ctr" defTabSz="914400" eaLnBrk="0" fontAlgn="base" hangingPunct="0">
              <a:spcBef>
                <a:spcPct val="0"/>
              </a:spcBef>
              <a:spcAft>
                <a:spcPct val="0"/>
              </a:spcAft>
              <a:buClrTx/>
              <a:buSzTx/>
              <a:buNone/>
            </a:pPr>
            <a:r>
              <a:rPr lang="en-US" altLang="en-US" sz="2000" b="1" dirty="0" smtClean="0">
                <a:solidFill>
                  <a:schemeClr val="tx1"/>
                </a:solidFill>
                <a:latin typeface="var(--bs-font-monospace)"/>
              </a:rPr>
              <a:t>Example of Try, Catch and Final Exception Handling</a:t>
            </a:r>
            <a:br>
              <a:rPr lang="en-US" altLang="en-US" sz="2000" b="1" dirty="0" smtClean="0">
                <a:solidFill>
                  <a:schemeClr val="tx1"/>
                </a:solidFill>
                <a:latin typeface="var(--bs-font-monospace)"/>
              </a:rPr>
            </a:br>
            <a:endParaRPr lang="en-US" altLang="en-US" sz="2000" b="1" dirty="0" smtClean="0">
              <a:solidFill>
                <a:schemeClr val="tx1"/>
              </a:solidFill>
              <a:latin typeface="var(--bs-font-monospace)"/>
            </a:endParaRPr>
          </a:p>
          <a:p>
            <a:pPr marL="0" lvl="0" indent="0" defTabSz="914400" eaLnBrk="0" fontAlgn="base" hangingPunct="0">
              <a:spcBef>
                <a:spcPct val="0"/>
              </a:spcBef>
              <a:spcAft>
                <a:spcPct val="0"/>
              </a:spcAft>
              <a:buClrTx/>
              <a:buSzTx/>
              <a:buNone/>
            </a:pPr>
            <a:r>
              <a:rPr lang="en-US" altLang="en-US" sz="1100" dirty="0" smtClean="0">
                <a:solidFill>
                  <a:srgbClr val="000088"/>
                </a:solidFill>
                <a:latin typeface="var(--bs-font-monospace)"/>
              </a:rPr>
              <a:t>			</a:t>
            </a:r>
            <a:r>
              <a:rPr lang="en-US" altLang="en-US" sz="1200" b="1" dirty="0" smtClean="0">
                <a:solidFill>
                  <a:srgbClr val="000088"/>
                </a:solidFill>
                <a:latin typeface="var(--bs-font-monospace)"/>
              </a:rPr>
              <a:t>import</a:t>
            </a:r>
            <a:r>
              <a:rPr lang="en-US" altLang="en-US" sz="1200" b="1" dirty="0" smtClean="0">
                <a:solidFill>
                  <a:srgbClr val="000000"/>
                </a:solidFill>
                <a:latin typeface="var(--bs-font-monospace)"/>
              </a:rPr>
              <a:t> java</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io</a:t>
            </a:r>
            <a:r>
              <a:rPr lang="en-US" altLang="en-US" sz="1200" b="1" dirty="0" smtClean="0">
                <a:solidFill>
                  <a:srgbClr val="666600"/>
                </a:solidFill>
                <a:latin typeface="var(--bs-font-monospace)"/>
              </a:rPr>
              <a:t>.</a:t>
            </a:r>
            <a:r>
              <a:rPr lang="en-US" altLang="en-US" sz="1200" b="1" dirty="0">
                <a:solidFill>
                  <a:srgbClr val="660066"/>
                </a:solidFill>
                <a:latin typeface="var(--bs-font-monospace)"/>
              </a:rPr>
              <a:t>*</a:t>
            </a:r>
            <a:r>
              <a:rPr lang="en-US" altLang="en-US" sz="1200" b="1" dirty="0" smtClean="0">
                <a:solidFill>
                  <a:srgbClr val="666600"/>
                </a:solidFill>
                <a:latin typeface="var(--bs-font-monospace)"/>
              </a:rPr>
              <a:t>;</a:t>
            </a: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smtClean="0">
                <a:solidFill>
                  <a:srgbClr val="000088"/>
                </a:solidFill>
                <a:latin typeface="var(--bs-font-monospace)"/>
              </a:rPr>
              <a:t>				public</a:t>
            </a:r>
            <a:r>
              <a:rPr lang="en-US" altLang="en-US" sz="1200" b="1" dirty="0" smtClean="0">
                <a:solidFill>
                  <a:srgbClr val="000000"/>
                </a:solidFill>
                <a:latin typeface="var(--bs-font-monospace)"/>
              </a:rPr>
              <a:t> </a:t>
            </a:r>
            <a:r>
              <a:rPr lang="en-US" altLang="en-US" sz="1200" b="1" dirty="0">
                <a:solidFill>
                  <a:srgbClr val="000088"/>
                </a:solidFill>
                <a:latin typeface="var(--bs-font-monospace)"/>
              </a:rPr>
              <a:t>class</a:t>
            </a:r>
            <a:r>
              <a:rPr lang="en-US" altLang="en-US" sz="1200" b="1" dirty="0">
                <a:solidFill>
                  <a:srgbClr val="000000"/>
                </a:solidFill>
                <a:latin typeface="var(--bs-font-monospace)"/>
              </a:rPr>
              <a:t> </a:t>
            </a:r>
            <a:r>
              <a:rPr lang="en-US" altLang="en-US" sz="1200" b="1" dirty="0" err="1">
                <a:solidFill>
                  <a:srgbClr val="660066"/>
                </a:solidFill>
                <a:latin typeface="var(--bs-font-monospace)"/>
              </a:rPr>
              <a:t>ReadData_Demo</a:t>
            </a:r>
            <a:r>
              <a:rPr lang="en-US" altLang="en-US" sz="1200" b="1" dirty="0">
                <a:solidFill>
                  <a:srgbClr val="000000"/>
                </a:solidFill>
                <a:latin typeface="var(--bs-font-monospace)"/>
              </a:rPr>
              <a:t> </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000088"/>
                </a:solidFill>
                <a:latin typeface="var(--bs-font-monospace)"/>
              </a:rPr>
              <a:t>public</a:t>
            </a:r>
            <a:r>
              <a:rPr lang="en-US" altLang="en-US" sz="1200" b="1" dirty="0" smtClean="0">
                <a:solidFill>
                  <a:srgbClr val="000000"/>
                </a:solidFill>
                <a:latin typeface="var(--bs-font-monospace)"/>
              </a:rPr>
              <a:t> </a:t>
            </a:r>
            <a:r>
              <a:rPr lang="en-US" altLang="en-US" sz="1200" b="1" dirty="0">
                <a:solidFill>
                  <a:srgbClr val="000088"/>
                </a:solidFill>
                <a:latin typeface="var(--bs-font-monospace)"/>
              </a:rPr>
              <a:t>static</a:t>
            </a:r>
            <a:r>
              <a:rPr lang="en-US" altLang="en-US" sz="1200" b="1" dirty="0">
                <a:solidFill>
                  <a:srgbClr val="000000"/>
                </a:solidFill>
                <a:latin typeface="var(--bs-font-monospace)"/>
              </a:rPr>
              <a:t> </a:t>
            </a:r>
            <a:r>
              <a:rPr lang="en-US" altLang="en-US" sz="1200" b="1" dirty="0">
                <a:solidFill>
                  <a:srgbClr val="000088"/>
                </a:solidFill>
                <a:latin typeface="var(--bs-font-monospace)"/>
              </a:rPr>
              <a:t>void</a:t>
            </a:r>
            <a:r>
              <a:rPr lang="en-US" altLang="en-US" sz="1200" b="1" dirty="0">
                <a:solidFill>
                  <a:srgbClr val="000000"/>
                </a:solidFill>
                <a:latin typeface="var(--bs-font-monospace)"/>
              </a:rPr>
              <a:t> main</a:t>
            </a:r>
            <a:r>
              <a:rPr lang="en-US" altLang="en-US" sz="1200" b="1" dirty="0">
                <a:solidFill>
                  <a:srgbClr val="666600"/>
                </a:solidFill>
                <a:latin typeface="var(--bs-font-monospace)"/>
              </a:rPr>
              <a:t>(</a:t>
            </a:r>
            <a:r>
              <a:rPr lang="en-US" altLang="en-US" sz="1200" b="1" dirty="0">
                <a:solidFill>
                  <a:srgbClr val="660066"/>
                </a:solidFill>
                <a:latin typeface="var(--bs-font-monospace)"/>
              </a:rPr>
              <a:t>String</a:t>
            </a:r>
            <a:r>
              <a:rPr lang="en-US" altLang="en-US" sz="1200" b="1" dirty="0">
                <a:solidFill>
                  <a:srgbClr val="000000"/>
                </a:solidFill>
                <a:latin typeface="var(--bs-font-monospace)"/>
              </a:rPr>
              <a:t> </a:t>
            </a:r>
            <a:r>
              <a:rPr lang="en-US" altLang="en-US" sz="1200" b="1" dirty="0" err="1">
                <a:solidFill>
                  <a:srgbClr val="000000"/>
                </a:solidFill>
                <a:latin typeface="var(--bs-font-monospace)"/>
              </a:rPr>
              <a:t>args</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smtClean="0">
                <a:solidFill>
                  <a:srgbClr val="000000"/>
                </a:solidFill>
                <a:latin typeface="var(--bs-font-monospace)"/>
              </a:rPr>
              <a:t>						 </a:t>
            </a:r>
            <a:r>
              <a:rPr lang="en-US" altLang="en-US" sz="1200" b="1" dirty="0" err="1">
                <a:solidFill>
                  <a:srgbClr val="660066"/>
                </a:solidFill>
                <a:latin typeface="var(--bs-font-monospace)"/>
              </a:rPr>
              <a:t>FileReader</a:t>
            </a:r>
            <a:r>
              <a:rPr lang="en-US" altLang="en-US" sz="1200" b="1" dirty="0">
                <a:solidFill>
                  <a:srgbClr val="000000"/>
                </a:solidFill>
                <a:latin typeface="var(--bs-font-monospace)"/>
              </a:rPr>
              <a:t> </a:t>
            </a:r>
            <a:r>
              <a:rPr lang="en-US" altLang="en-US" sz="1200" b="1" dirty="0" err="1">
                <a:solidFill>
                  <a:srgbClr val="000000"/>
                </a:solidFill>
                <a:latin typeface="var(--bs-font-monospace)"/>
              </a:rPr>
              <a:t>fr</a:t>
            </a:r>
            <a:r>
              <a:rPr lang="en-US" altLang="en-US" sz="1200" b="1" dirty="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000088"/>
                </a:solidFill>
                <a:latin typeface="var(--bs-font-monospace)"/>
              </a:rPr>
              <a:t>null</a:t>
            </a:r>
            <a:r>
              <a:rPr lang="en-US" altLang="en-US" sz="1200" b="1" dirty="0">
                <a:solidFill>
                  <a:srgbClr val="666600"/>
                </a:solidFill>
                <a:latin typeface="var(--bs-font-monospace)"/>
              </a:rPr>
              <a:t>;</a:t>
            </a:r>
            <a:r>
              <a:rPr lang="en-US" altLang="en-US" sz="1200" b="1" dirty="0">
                <a:solidFill>
                  <a:srgbClr val="000000"/>
                </a:solidFill>
                <a:latin typeface="var(--bs-font-monospace)"/>
              </a:rPr>
              <a:t> </a:t>
            </a:r>
          </a:p>
          <a:p>
            <a:pPr marL="0" lvl="0" indent="0" defTabSz="914400" eaLnBrk="0" fontAlgn="base" hangingPunct="0">
              <a:spcBef>
                <a:spcPct val="0"/>
              </a:spcBef>
              <a:spcAft>
                <a:spcPct val="0"/>
              </a:spcAft>
              <a:buClrTx/>
              <a:buSzTx/>
              <a:buNone/>
            </a:pPr>
            <a:endParaRPr lang="en-US" altLang="en-US" sz="1200" b="1" dirty="0">
              <a:solidFill>
                <a:srgbClr val="000000"/>
              </a:solidFill>
              <a:latin typeface="var(--bs-font-monospace)"/>
            </a:endParaRPr>
          </a:p>
          <a:p>
            <a:pPr marL="0" lvl="0" indent="0" defTabSz="914400" eaLnBrk="0" fontAlgn="base" hangingPunct="0">
              <a:spcBef>
                <a:spcPct val="0"/>
              </a:spcBef>
              <a:spcAft>
                <a:spcPct val="0"/>
              </a:spcAft>
              <a:buClrTx/>
              <a:buSzTx/>
              <a:buNone/>
            </a:pPr>
            <a:r>
              <a:rPr lang="en-US" altLang="en-US" sz="1200" b="1" dirty="0" smtClean="0">
                <a:solidFill>
                  <a:srgbClr val="000088"/>
                </a:solidFill>
                <a:latin typeface="var(--bs-font-monospace)"/>
              </a:rPr>
              <a:t>					try</a:t>
            </a:r>
            <a:r>
              <a:rPr lang="en-US" altLang="en-US" sz="1200" b="1" dirty="0" smtClean="0">
                <a:solidFill>
                  <a:srgbClr val="000000"/>
                </a:solidFill>
                <a:latin typeface="var(--bs-font-monospace)"/>
              </a:rPr>
              <a:t> </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660066"/>
                </a:solidFill>
                <a:latin typeface="var(--bs-font-monospace)"/>
              </a:rPr>
              <a:t>File</a:t>
            </a:r>
            <a:r>
              <a:rPr lang="en-US" altLang="en-US" sz="1200" b="1" dirty="0" smtClean="0">
                <a:solidFill>
                  <a:srgbClr val="000000"/>
                </a:solidFill>
                <a:latin typeface="var(--bs-font-monospace)"/>
              </a:rPr>
              <a:t> </a:t>
            </a:r>
            <a:r>
              <a:rPr lang="en-US" altLang="en-US" sz="1200" b="1" dirty="0" err="1">
                <a:solidFill>
                  <a:srgbClr val="000000"/>
                </a:solidFill>
                <a:latin typeface="var(--bs-font-monospace)"/>
              </a:rPr>
              <a:t>file</a:t>
            </a:r>
            <a:r>
              <a:rPr lang="en-US" altLang="en-US" sz="1200" b="1" dirty="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000088"/>
                </a:solidFill>
                <a:latin typeface="var(--bs-font-monospace)"/>
              </a:rPr>
              <a:t>new</a:t>
            </a:r>
            <a:r>
              <a:rPr lang="en-US" altLang="en-US" sz="1200" b="1" dirty="0">
                <a:solidFill>
                  <a:srgbClr val="000000"/>
                </a:solidFill>
                <a:latin typeface="var(--bs-font-monospace)"/>
              </a:rPr>
              <a:t> </a:t>
            </a:r>
            <a:r>
              <a:rPr lang="en-US" altLang="en-US" sz="1200" b="1" dirty="0">
                <a:solidFill>
                  <a:srgbClr val="660066"/>
                </a:solidFill>
                <a:latin typeface="var(--bs-font-monospace)"/>
              </a:rPr>
              <a:t>File</a:t>
            </a:r>
            <a:r>
              <a:rPr lang="en-US" altLang="en-US" sz="1200" b="1" dirty="0">
                <a:solidFill>
                  <a:srgbClr val="666600"/>
                </a:solidFill>
                <a:latin typeface="var(--bs-font-monospace)"/>
              </a:rPr>
              <a:t>(</a:t>
            </a:r>
            <a:r>
              <a:rPr lang="en-US" altLang="en-US" sz="1200" b="1" dirty="0">
                <a:solidFill>
                  <a:srgbClr val="008800"/>
                </a:solidFill>
                <a:latin typeface="var(--bs-font-monospace)"/>
              </a:rPr>
              <a:t>"file.txt"</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err="1" smtClean="0">
                <a:solidFill>
                  <a:srgbClr val="000000"/>
                </a:solidFill>
                <a:latin typeface="var(--bs-font-monospace)"/>
              </a:rPr>
              <a:t>fr</a:t>
            </a:r>
            <a:r>
              <a:rPr lang="en-US" altLang="en-US" sz="1200" b="1" dirty="0" smtClean="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000088"/>
                </a:solidFill>
                <a:latin typeface="var(--bs-font-monospace)"/>
              </a:rPr>
              <a:t>new</a:t>
            </a:r>
            <a:r>
              <a:rPr lang="en-US" altLang="en-US" sz="1200" b="1" dirty="0">
                <a:solidFill>
                  <a:srgbClr val="000000"/>
                </a:solidFill>
                <a:latin typeface="var(--bs-font-monospace)"/>
              </a:rPr>
              <a:t> </a:t>
            </a:r>
            <a:r>
              <a:rPr lang="en-US" altLang="en-US" sz="1200" b="1" dirty="0" err="1">
                <a:solidFill>
                  <a:srgbClr val="660066"/>
                </a:solidFill>
                <a:latin typeface="var(--bs-font-monospace)"/>
              </a:rPr>
              <a:t>FileReader</a:t>
            </a:r>
            <a:r>
              <a:rPr lang="en-US" altLang="en-US" sz="1200" b="1" dirty="0">
                <a:solidFill>
                  <a:srgbClr val="666600"/>
                </a:solidFill>
                <a:latin typeface="var(--bs-font-monospace)"/>
              </a:rPr>
              <a:t>(</a:t>
            </a:r>
            <a:r>
              <a:rPr lang="en-US" altLang="en-US" sz="1200" b="1" dirty="0">
                <a:solidFill>
                  <a:srgbClr val="000000"/>
                </a:solidFill>
                <a:latin typeface="var(--bs-font-monospace)"/>
              </a:rPr>
              <a:t>file</a:t>
            </a:r>
            <a:r>
              <a:rPr lang="en-US" altLang="en-US" sz="1200" b="1" dirty="0">
                <a:solidFill>
                  <a:srgbClr val="666600"/>
                </a:solidFill>
                <a:latin typeface="var(--bs-font-monospace)"/>
              </a:rPr>
              <a:t>);</a:t>
            </a:r>
            <a:r>
              <a:rPr lang="en-US" altLang="en-US" sz="1200" b="1" dirty="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200" b="1" dirty="0" smtClean="0">
                <a:solidFill>
                  <a:srgbClr val="000088"/>
                </a:solidFill>
                <a:latin typeface="var(--bs-font-monospace)"/>
              </a:rPr>
              <a:t>						char</a:t>
            </a:r>
            <a:r>
              <a:rPr lang="en-US" altLang="en-US" sz="1200" b="1" dirty="0" smtClean="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rgbClr val="000000"/>
                </a:solidFill>
                <a:latin typeface="var(--bs-font-monospace)"/>
              </a:rPr>
              <a:t> a </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000088"/>
                </a:solidFill>
                <a:latin typeface="var(--bs-font-monospace)"/>
              </a:rPr>
              <a:t>new</a:t>
            </a:r>
            <a:r>
              <a:rPr lang="en-US" altLang="en-US" sz="1200" b="1" dirty="0">
                <a:solidFill>
                  <a:srgbClr val="000000"/>
                </a:solidFill>
                <a:latin typeface="var(--bs-font-monospace)"/>
              </a:rPr>
              <a:t> </a:t>
            </a:r>
            <a:r>
              <a:rPr lang="en-US" altLang="en-US" sz="1200" b="1" dirty="0">
                <a:solidFill>
                  <a:srgbClr val="000088"/>
                </a:solidFill>
                <a:latin typeface="var(--bs-font-monospace)"/>
              </a:rPr>
              <a:t>char</a:t>
            </a:r>
            <a:r>
              <a:rPr lang="en-US" altLang="en-US" sz="1200" b="1" dirty="0">
                <a:solidFill>
                  <a:srgbClr val="666600"/>
                </a:solidFill>
                <a:latin typeface="var(--bs-font-monospace)"/>
              </a:rPr>
              <a:t>[</a:t>
            </a:r>
            <a:r>
              <a:rPr lang="en-US" altLang="en-US" sz="1200" b="1" dirty="0">
                <a:solidFill>
                  <a:srgbClr val="006666"/>
                </a:solidFill>
                <a:latin typeface="var(--bs-font-monospace)"/>
              </a:rPr>
              <a:t>50</a:t>
            </a:r>
            <a:r>
              <a:rPr lang="en-US" altLang="en-US" sz="1200" b="1" dirty="0">
                <a:solidFill>
                  <a:srgbClr val="666600"/>
                </a:solidFill>
                <a:latin typeface="var(--bs-font-monospace)"/>
              </a:rPr>
              <a:t>];</a:t>
            </a:r>
            <a:r>
              <a:rPr lang="en-US" altLang="en-US" sz="1200" b="1" dirty="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200" b="1" dirty="0" smtClean="0">
                <a:solidFill>
                  <a:srgbClr val="000000"/>
                </a:solidFill>
                <a:latin typeface="var(--bs-font-monospace)"/>
              </a:rPr>
              <a:t>						</a:t>
            </a:r>
            <a:r>
              <a:rPr lang="en-US" altLang="en-US" sz="1200" b="1" dirty="0" err="1" smtClean="0">
                <a:solidFill>
                  <a:srgbClr val="000000"/>
                </a:solidFill>
                <a:latin typeface="var(--bs-font-monospace)"/>
              </a:rPr>
              <a:t>fr</a:t>
            </a:r>
            <a:r>
              <a:rPr lang="en-US" altLang="en-US" sz="1200" b="1" dirty="0" err="1" smtClean="0">
                <a:solidFill>
                  <a:srgbClr val="666600"/>
                </a:solidFill>
                <a:latin typeface="var(--bs-font-monospace)"/>
              </a:rPr>
              <a:t>.</a:t>
            </a:r>
            <a:r>
              <a:rPr lang="en-US" altLang="en-US" sz="1200" b="1" dirty="0" err="1" smtClean="0">
                <a:solidFill>
                  <a:srgbClr val="000000"/>
                </a:solidFill>
                <a:latin typeface="var(--bs-font-monospace)"/>
              </a:rPr>
              <a:t>read</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a</a:t>
            </a:r>
            <a:r>
              <a:rPr lang="en-US" altLang="en-US" sz="1200" b="1" dirty="0">
                <a:solidFill>
                  <a:srgbClr val="666600"/>
                </a:solidFill>
                <a:latin typeface="var(--bs-font-monospace)"/>
              </a:rPr>
              <a:t>);</a:t>
            </a:r>
          </a:p>
          <a:p>
            <a:pPr marL="0" indent="0" defTabSz="914400" eaLnBrk="0" fontAlgn="base" hangingPunct="0">
              <a:spcBef>
                <a:spcPct val="0"/>
              </a:spcBef>
              <a:spcAft>
                <a:spcPct val="0"/>
              </a:spcAft>
              <a:buClrTx/>
              <a:buSzTx/>
              <a:buNone/>
            </a:pPr>
            <a:r>
              <a:rPr lang="en-US" altLang="en-US" sz="1200" b="1" dirty="0" smtClean="0">
                <a:solidFill>
                  <a:srgbClr val="000000"/>
                </a:solidFill>
                <a:latin typeface="var(--bs-font-monospace)"/>
              </a:rPr>
              <a:t> 						 											</a:t>
            </a:r>
            <a:r>
              <a:rPr lang="en-US" altLang="en-US" sz="1200" b="1" dirty="0" smtClean="0">
                <a:solidFill>
                  <a:srgbClr val="000088"/>
                </a:solidFill>
                <a:latin typeface="var(--bs-font-monospace)"/>
              </a:rPr>
              <a:t>for</a:t>
            </a:r>
            <a:r>
              <a:rPr lang="en-US" altLang="en-US" sz="1200" b="1" dirty="0" smtClean="0">
                <a:solidFill>
                  <a:srgbClr val="666600"/>
                </a:solidFill>
                <a:latin typeface="var(--bs-font-monospace)"/>
              </a:rPr>
              <a:t>(</a:t>
            </a:r>
            <a:r>
              <a:rPr lang="en-US" altLang="en-US" sz="1200" b="1" dirty="0" smtClean="0">
                <a:solidFill>
                  <a:srgbClr val="000088"/>
                </a:solidFill>
                <a:latin typeface="var(--bs-font-monospace)"/>
              </a:rPr>
              <a:t>char</a:t>
            </a:r>
            <a:r>
              <a:rPr lang="en-US" altLang="en-US" sz="1200" b="1" dirty="0" smtClean="0">
                <a:solidFill>
                  <a:srgbClr val="000000"/>
                </a:solidFill>
                <a:latin typeface="var(--bs-font-monospace)"/>
              </a:rPr>
              <a:t> c </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 a</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 </a:t>
            </a:r>
            <a:r>
              <a:rPr lang="en-US" altLang="en-US" sz="1200" b="1" dirty="0" err="1" smtClean="0">
                <a:solidFill>
                  <a:srgbClr val="660066"/>
                </a:solidFill>
                <a:latin typeface="var(--bs-font-monospace)"/>
              </a:rPr>
              <a:t>System</a:t>
            </a:r>
            <a:r>
              <a:rPr lang="en-US" altLang="en-US" sz="1200" b="1" dirty="0" err="1" smtClean="0">
                <a:solidFill>
                  <a:srgbClr val="666600"/>
                </a:solidFill>
                <a:latin typeface="var(--bs-font-monospace)"/>
              </a:rPr>
              <a:t>.</a:t>
            </a:r>
            <a:r>
              <a:rPr lang="en-US" altLang="en-US" sz="1200" b="1" dirty="0" err="1" smtClean="0">
                <a:solidFill>
                  <a:srgbClr val="000088"/>
                </a:solidFill>
                <a:latin typeface="var(--bs-font-monospace)"/>
              </a:rPr>
              <a:t>out</a:t>
            </a:r>
            <a:r>
              <a:rPr lang="en-US" altLang="en-US" sz="1200" b="1" dirty="0" err="1" smtClean="0">
                <a:solidFill>
                  <a:srgbClr val="666600"/>
                </a:solidFill>
                <a:latin typeface="var(--bs-font-monospace)"/>
              </a:rPr>
              <a:t>.</a:t>
            </a:r>
            <a:r>
              <a:rPr lang="en-US" altLang="en-US" sz="1200" b="1" dirty="0" err="1" smtClean="0">
                <a:solidFill>
                  <a:srgbClr val="000088"/>
                </a:solidFill>
                <a:latin typeface="var(--bs-font-monospace)"/>
              </a:rPr>
              <a:t>print</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c</a:t>
            </a:r>
            <a:r>
              <a:rPr lang="en-US" altLang="en-US" sz="1200" b="1" dirty="0" smtClean="0">
                <a:solidFill>
                  <a:srgbClr val="666600"/>
                </a:solidFill>
                <a:latin typeface="var(--bs-font-monospace)"/>
              </a:rPr>
              <a:t>); </a:t>
            </a:r>
            <a:r>
              <a:rPr lang="en-US" altLang="en-US" sz="1200" b="1" dirty="0">
                <a:solidFill>
                  <a:srgbClr val="880000"/>
                </a:solidFill>
                <a:latin typeface="var(--bs-font-monospace)"/>
              </a:rPr>
              <a:t>// reads the content to the array</a:t>
            </a:r>
          </a:p>
          <a:p>
            <a:pPr marL="0" lvl="0" indent="0" defTabSz="914400" eaLnBrk="0" fontAlgn="base" hangingPunct="0">
              <a:spcBef>
                <a:spcPct val="0"/>
              </a:spcBef>
              <a:spcAft>
                <a:spcPct val="0"/>
              </a:spcAft>
              <a:buClrTx/>
              <a:buSzTx/>
              <a:buNone/>
            </a:pPr>
            <a:endParaRPr lang="en-US" altLang="en-US" sz="1200" b="1" dirty="0" smtClean="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smtClean="0">
                <a:solidFill>
                  <a:srgbClr val="6666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000088"/>
                </a:solidFill>
                <a:latin typeface="var(--bs-font-monospace)"/>
              </a:rPr>
              <a:t>catch</a:t>
            </a:r>
            <a:r>
              <a:rPr lang="en-US" altLang="en-US" sz="1200" b="1" dirty="0" smtClean="0">
                <a:solidFill>
                  <a:srgbClr val="000000"/>
                </a:solidFill>
                <a:latin typeface="var(--bs-font-monospace)"/>
              </a:rPr>
              <a:t> </a:t>
            </a:r>
            <a:r>
              <a:rPr lang="en-US" altLang="en-US" sz="1200" b="1" dirty="0" smtClean="0">
                <a:solidFill>
                  <a:srgbClr val="666600"/>
                </a:solidFill>
                <a:latin typeface="var(--bs-font-monospace)"/>
              </a:rPr>
              <a:t>(</a:t>
            </a:r>
            <a:r>
              <a:rPr lang="en-US" altLang="en-US" sz="1200" b="1" dirty="0" err="1" smtClean="0">
                <a:solidFill>
                  <a:srgbClr val="660066"/>
                </a:solidFill>
                <a:latin typeface="var(--bs-font-monospace)"/>
              </a:rPr>
              <a:t>IOException</a:t>
            </a:r>
            <a:r>
              <a:rPr lang="en-US" altLang="en-US" sz="1200" b="1" dirty="0" smtClean="0">
                <a:solidFill>
                  <a:srgbClr val="000000"/>
                </a:solidFill>
                <a:latin typeface="var(--bs-font-monospace)"/>
              </a:rPr>
              <a:t> </a:t>
            </a:r>
            <a:r>
              <a:rPr lang="en-US" altLang="en-US" sz="1200" b="1" dirty="0">
                <a:solidFill>
                  <a:srgbClr val="000000"/>
                </a:solidFill>
                <a:latin typeface="var(--bs-font-monospace)"/>
              </a:rPr>
              <a:t>e</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err="1" smtClean="0">
                <a:solidFill>
                  <a:srgbClr val="000000"/>
                </a:solidFill>
                <a:latin typeface="var(--bs-font-monospace)"/>
              </a:rPr>
              <a:t>e</a:t>
            </a:r>
            <a:r>
              <a:rPr lang="en-US" altLang="en-US" sz="1200" b="1" dirty="0" err="1" smtClean="0">
                <a:solidFill>
                  <a:srgbClr val="666600"/>
                </a:solidFill>
                <a:latin typeface="var(--bs-font-monospace)"/>
              </a:rPr>
              <a:t>.</a:t>
            </a:r>
            <a:r>
              <a:rPr lang="en-US" altLang="en-US" sz="1200" b="1" dirty="0" err="1" smtClean="0">
                <a:solidFill>
                  <a:srgbClr val="000000"/>
                </a:solidFill>
                <a:latin typeface="var(--bs-font-monospace)"/>
              </a:rPr>
              <a:t>printStackTrace</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666600"/>
                </a:solidFill>
                <a:latin typeface="var(--bs-font-monospace)"/>
              </a:rPr>
              <a:t>}</a:t>
            </a:r>
            <a:r>
              <a:rPr lang="en-US" altLang="en-US" sz="1200" b="1" dirty="0" smtClean="0">
                <a:solidFill>
                  <a:srgbClr val="000088"/>
                </a:solidFill>
                <a:latin typeface="var(--bs-font-monospace)"/>
              </a:rPr>
              <a:t>finally   </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000088"/>
                </a:solidFill>
                <a:latin typeface="var(--bs-font-monospace)"/>
              </a:rPr>
              <a:t>try   </a:t>
            </a:r>
            <a:r>
              <a:rPr lang="en-US" altLang="en-US" sz="1200" b="1" dirty="0" smtClean="0">
                <a:solidFill>
                  <a:srgbClr val="666600"/>
                </a:solidFill>
                <a:latin typeface="var(--bs-font-monospace)"/>
              </a:rPr>
              <a:t>{</a:t>
            </a: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err="1" smtClean="0">
                <a:solidFill>
                  <a:srgbClr val="000000"/>
                </a:solidFill>
                <a:latin typeface="var(--bs-font-monospace)"/>
              </a:rPr>
              <a:t>fr</a:t>
            </a:r>
            <a:r>
              <a:rPr lang="en-US" altLang="en-US" sz="1200" b="1" dirty="0" err="1" smtClean="0">
                <a:solidFill>
                  <a:srgbClr val="666600"/>
                </a:solidFill>
                <a:latin typeface="var(--bs-font-monospace)"/>
              </a:rPr>
              <a:t>.</a:t>
            </a:r>
            <a:r>
              <a:rPr lang="en-US" altLang="en-US" sz="1200" b="1" dirty="0" err="1" smtClean="0">
                <a:solidFill>
                  <a:srgbClr val="000000"/>
                </a:solidFill>
                <a:latin typeface="var(--bs-font-monospace)"/>
              </a:rPr>
              <a:t>close</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smtClean="0">
                <a:solidFill>
                  <a:srgbClr val="666600"/>
                </a:solidFill>
                <a:latin typeface="var(--bs-font-monospace)"/>
              </a:rPr>
              <a:t>}</a:t>
            </a:r>
            <a:r>
              <a:rPr lang="en-US" altLang="en-US" sz="1200" b="1" dirty="0" smtClean="0">
                <a:solidFill>
                  <a:srgbClr val="000000"/>
                </a:solidFill>
                <a:latin typeface="var(--bs-font-monospace)"/>
              </a:rPr>
              <a:t> </a:t>
            </a:r>
            <a:r>
              <a:rPr lang="en-US" altLang="en-US" sz="1200" b="1" dirty="0">
                <a:solidFill>
                  <a:srgbClr val="000088"/>
                </a:solidFill>
                <a:latin typeface="var(--bs-font-monospace)"/>
              </a:rPr>
              <a:t>catch</a:t>
            </a:r>
            <a:r>
              <a:rPr lang="en-US" altLang="en-US" sz="1200" b="1" dirty="0">
                <a:solidFill>
                  <a:srgbClr val="000000"/>
                </a:solidFill>
                <a:latin typeface="var(--bs-font-monospace)"/>
              </a:rPr>
              <a:t> </a:t>
            </a:r>
            <a:r>
              <a:rPr lang="en-US" altLang="en-US" sz="1200" b="1" dirty="0">
                <a:solidFill>
                  <a:srgbClr val="666600"/>
                </a:solidFill>
                <a:latin typeface="var(--bs-font-monospace)"/>
              </a:rPr>
              <a:t>(</a:t>
            </a:r>
            <a:r>
              <a:rPr lang="en-US" altLang="en-US" sz="1200" b="1" dirty="0" err="1">
                <a:solidFill>
                  <a:srgbClr val="660066"/>
                </a:solidFill>
                <a:latin typeface="var(--bs-font-monospace)"/>
              </a:rPr>
              <a:t>IOException</a:t>
            </a:r>
            <a:r>
              <a:rPr lang="en-US" altLang="en-US" sz="1200" b="1" dirty="0">
                <a:solidFill>
                  <a:srgbClr val="000000"/>
                </a:solidFill>
                <a:latin typeface="var(--bs-font-monospace)"/>
              </a:rPr>
              <a:t> ex</a:t>
            </a:r>
            <a:r>
              <a:rPr lang="en-US" altLang="en-US" sz="1200" b="1" dirty="0">
                <a:solidFill>
                  <a:srgbClr val="666600"/>
                </a:solidFill>
                <a:latin typeface="var(--bs-font-monospace)"/>
              </a:rPr>
              <a:t>)</a:t>
            </a:r>
            <a:r>
              <a:rPr lang="en-US" altLang="en-US" sz="1200" b="1" dirty="0">
                <a:solidFill>
                  <a:srgbClr val="000000"/>
                </a:solidFill>
                <a:latin typeface="var(--bs-font-monospace)"/>
              </a:rPr>
              <a:t> </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a:solidFill>
                  <a:srgbClr val="000000"/>
                </a:solidFill>
                <a:latin typeface="var(--bs-font-monospace)"/>
              </a:rPr>
              <a:t> </a:t>
            </a:r>
            <a:r>
              <a:rPr lang="en-US" altLang="en-US" sz="1200" b="1" dirty="0" smtClean="0">
                <a:solidFill>
                  <a:srgbClr val="000000"/>
                </a:solidFill>
                <a:latin typeface="var(--bs-font-monospace)"/>
              </a:rPr>
              <a:t>							</a:t>
            </a:r>
            <a:r>
              <a:rPr lang="en-US" altLang="en-US" sz="1200" b="1" dirty="0" err="1" smtClean="0">
                <a:solidFill>
                  <a:srgbClr val="000000"/>
                </a:solidFill>
                <a:latin typeface="var(--bs-font-monospace)"/>
              </a:rPr>
              <a:t>ex</a:t>
            </a:r>
            <a:r>
              <a:rPr lang="en-US" altLang="en-US" sz="1200" b="1" dirty="0" err="1" smtClean="0">
                <a:solidFill>
                  <a:srgbClr val="666600"/>
                </a:solidFill>
                <a:latin typeface="var(--bs-font-monospace)"/>
              </a:rPr>
              <a:t>.</a:t>
            </a:r>
            <a:r>
              <a:rPr lang="en-US" altLang="en-US" sz="1200" b="1" dirty="0" err="1" smtClean="0">
                <a:solidFill>
                  <a:srgbClr val="000000"/>
                </a:solidFill>
                <a:latin typeface="var(--bs-font-monospace)"/>
              </a:rPr>
              <a:t>printStackTrace</a:t>
            </a:r>
            <a:r>
              <a:rPr lang="en-US" altLang="en-US" sz="1200" b="1"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200" b="1" dirty="0" smtClean="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200" b="1" dirty="0" smtClean="0">
                <a:solidFill>
                  <a:srgbClr val="666600"/>
                </a:solidFill>
                <a:latin typeface="var(--bs-font-monospace)"/>
              </a:rPr>
              <a:t>						}</a:t>
            </a:r>
            <a:r>
              <a:rPr lang="en-US" altLang="en-US" sz="1200" b="1" dirty="0" smtClean="0">
                <a:solidFill>
                  <a:srgbClr val="000000"/>
                </a:solidFill>
                <a:latin typeface="var(--bs-font-monospace)"/>
              </a:rPr>
              <a:t> </a:t>
            </a:r>
            <a:endParaRPr lang="en-US" altLang="en-US" sz="1200" b="1" dirty="0">
              <a:solidFill>
                <a:srgbClr val="000000"/>
              </a:solidFill>
              <a:latin typeface="var(--bs-font-monospace)"/>
            </a:endParaRPr>
          </a:p>
          <a:p>
            <a:pPr marL="0" lvl="0" indent="0" defTabSz="914400" eaLnBrk="0" fontAlgn="base" hangingPunct="0">
              <a:spcBef>
                <a:spcPct val="0"/>
              </a:spcBef>
              <a:spcAft>
                <a:spcPct val="0"/>
              </a:spcAft>
              <a:buClrTx/>
              <a:buSzTx/>
              <a:buNone/>
            </a:pPr>
            <a:r>
              <a:rPr lang="en-US" altLang="en-US" sz="1200" b="1" dirty="0" smtClean="0">
                <a:solidFill>
                  <a:srgbClr val="666600"/>
                </a:solidFill>
                <a:latin typeface="var(--bs-font-monospace)"/>
              </a:rPr>
              <a:t>					            }</a:t>
            </a:r>
            <a:endParaRPr lang="en-US" altLang="en-US" sz="1200" b="1"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200" b="1" dirty="0" smtClean="0">
                <a:solidFill>
                  <a:srgbClr val="000000"/>
                </a:solidFill>
                <a:latin typeface="var(--bs-font-monospace)"/>
              </a:rPr>
              <a:t>   				  </a:t>
            </a:r>
            <a:r>
              <a:rPr lang="en-US" altLang="en-US" sz="1200" b="1" dirty="0">
                <a:solidFill>
                  <a:srgbClr val="666600"/>
                </a:solidFill>
                <a:latin typeface="var(--bs-font-monospace)"/>
              </a:rPr>
              <a:t>}</a:t>
            </a:r>
            <a:r>
              <a:rPr lang="en-US" altLang="en-US" sz="1200" b="1" dirty="0">
                <a:solidFill>
                  <a:schemeClr val="tx1"/>
                </a:solidFill>
              </a:rPr>
              <a:t> </a:t>
            </a:r>
            <a:endParaRPr lang="en-US" altLang="en-US" sz="1200" b="1" dirty="0">
              <a:solidFill>
                <a:schemeClr val="tx1"/>
              </a:solidFill>
              <a:latin typeface="Arial" panose="020B0604020202020204" pitchFamily="34" charset="0"/>
            </a:endParaRPr>
          </a:p>
          <a:p>
            <a:pPr marL="914400" lvl="2" indent="0">
              <a:buNone/>
            </a:pPr>
            <a:endParaRPr lang="en-US" dirty="0" smtClean="0"/>
          </a:p>
        </p:txBody>
      </p:sp>
    </p:spTree>
    <p:extLst>
      <p:ext uri="{BB962C8B-B14F-4D97-AF65-F5344CB8AC3E}">
        <p14:creationId xmlns:p14="http://schemas.microsoft.com/office/powerpoint/2010/main" val="1776396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smtClean="0">
                <a:solidFill>
                  <a:schemeClr val="accent3"/>
                </a:solidFill>
              </a:rPr>
              <a:t>JSP</a:t>
            </a:r>
          </a:p>
          <a:p>
            <a:pPr marL="0" indent="0">
              <a:buNone/>
            </a:pPr>
            <a:r>
              <a:rPr lang="en-US" sz="1400" b="1" dirty="0"/>
              <a:t>Java Server Pages </a:t>
            </a:r>
            <a:r>
              <a:rPr lang="en-US" sz="1400" dirty="0"/>
              <a:t>(</a:t>
            </a:r>
            <a:r>
              <a:rPr lang="en-US" sz="1400" b="1" dirty="0"/>
              <a:t>JSP</a:t>
            </a:r>
            <a:r>
              <a:rPr lang="en-US" sz="1400" dirty="0"/>
              <a:t>) is a server-side programming technology that enables the creation of dynamic, platform-independent method for building Web-based </a:t>
            </a:r>
            <a:r>
              <a:rPr lang="en-US" sz="1400" dirty="0" smtClean="0"/>
              <a:t>applications. </a:t>
            </a:r>
            <a:r>
              <a:rPr lang="en-US" sz="1400" b="1" dirty="0" smtClean="0"/>
              <a:t>JSP</a:t>
            </a:r>
            <a:r>
              <a:rPr lang="en-US" sz="1400" dirty="0"/>
              <a:t> technology is used to create web application just like Servlet technology. </a:t>
            </a:r>
            <a:r>
              <a:rPr lang="en-US" sz="1400" b="1" dirty="0"/>
              <a:t>JSP</a:t>
            </a:r>
            <a:r>
              <a:rPr lang="en-US" sz="1400" dirty="0"/>
              <a:t> have access to the entire family of Java APIs, including the JDBC API to access enterprise </a:t>
            </a:r>
            <a:r>
              <a:rPr lang="en-US" sz="1400" dirty="0" smtClean="0"/>
              <a:t>databases. It </a:t>
            </a:r>
            <a:r>
              <a:rPr lang="en-US" sz="1400" dirty="0"/>
              <a:t>can be thought of as an extension to Servlet because it provides more functionality than servlet such as expression language, </a:t>
            </a:r>
            <a:r>
              <a:rPr lang="en-US" sz="1400" dirty="0" smtClean="0"/>
              <a:t>JSTL(JSP Standard Tag Library). </a:t>
            </a:r>
            <a:r>
              <a:rPr lang="en-US" sz="1400" dirty="0"/>
              <a:t>A JSP page consists of HTML tags and JSP tags. The </a:t>
            </a:r>
            <a:r>
              <a:rPr lang="en-US" sz="1400" b="1" dirty="0"/>
              <a:t>JSP</a:t>
            </a:r>
            <a:r>
              <a:rPr lang="en-US" sz="1400" dirty="0"/>
              <a:t> pages are easier to maintain than Servlet because we can separate designing and development. It provides some additional features such as Expression Language, Custom </a:t>
            </a:r>
            <a:r>
              <a:rPr lang="en-US" sz="1400" dirty="0" smtClean="0"/>
              <a:t>Tags</a:t>
            </a:r>
            <a:r>
              <a:rPr lang="en-US" sz="1400" dirty="0"/>
              <a:t> </a:t>
            </a:r>
            <a:r>
              <a:rPr lang="en-US" sz="1400" dirty="0" smtClean="0"/>
              <a:t>etc.</a:t>
            </a:r>
            <a:br>
              <a:rPr lang="en-US" sz="1400" dirty="0" smtClean="0"/>
            </a:br>
            <a:endParaRPr lang="en-US" sz="1400" dirty="0" smtClean="0"/>
          </a:p>
          <a:p>
            <a:pPr marL="0" indent="0">
              <a:buNone/>
            </a:pPr>
            <a:endParaRPr lang="en-US" sz="800" dirty="0"/>
          </a:p>
          <a:p>
            <a:pPr marL="0" indent="0">
              <a:buNone/>
            </a:pPr>
            <a:r>
              <a:rPr lang="en-US" sz="1600" b="1" dirty="0" smtClean="0"/>
              <a:t>ADVANTAGES OF JSP</a:t>
            </a:r>
          </a:p>
          <a:p>
            <a:pPr marL="342900" indent="-342900">
              <a:buFont typeface="+mj-lt"/>
              <a:buAutoNum type="arabicPeriod"/>
            </a:pPr>
            <a:r>
              <a:rPr lang="en-US" sz="1600" b="1" dirty="0"/>
              <a:t>Extension to </a:t>
            </a:r>
            <a:r>
              <a:rPr lang="en-US" sz="1600" b="1" dirty="0" smtClean="0"/>
              <a:t>Servlet: </a:t>
            </a:r>
            <a:r>
              <a:rPr lang="en-US" sz="1600" dirty="0"/>
              <a:t>JSP technology is the extension to Servlet technology. We can use all the features of the Servlet in JSP. In addition to, we can use implicit objects, predefined tags, expression language and Custom tags in JSP, that makes JSP development </a:t>
            </a:r>
            <a:r>
              <a:rPr lang="en-US" sz="1600" dirty="0" smtClean="0"/>
              <a:t>easy.</a:t>
            </a:r>
          </a:p>
          <a:p>
            <a:pPr marL="342900" indent="-342900">
              <a:buFont typeface="+mj-lt"/>
              <a:buAutoNum type="arabicPeriod"/>
            </a:pPr>
            <a:r>
              <a:rPr lang="en-US" sz="1600" b="1" dirty="0"/>
              <a:t>Easy to </a:t>
            </a:r>
            <a:r>
              <a:rPr lang="en-US" sz="1600" b="1" dirty="0" smtClean="0"/>
              <a:t>maintain: </a:t>
            </a:r>
            <a:r>
              <a:rPr lang="en-US" sz="1600" dirty="0"/>
              <a:t>JSP can be easily managed because we can easily separate our business logic with presentation logic. In Servlet technology, we mix our business logic with the presentation </a:t>
            </a:r>
            <a:r>
              <a:rPr lang="en-US" sz="1600" dirty="0" smtClean="0"/>
              <a:t>logic.</a:t>
            </a:r>
          </a:p>
          <a:p>
            <a:pPr marL="342900" indent="-342900">
              <a:buFont typeface="+mj-lt"/>
              <a:buAutoNum type="arabicPeriod"/>
            </a:pPr>
            <a:r>
              <a:rPr lang="en-US" sz="1600" b="1" dirty="0"/>
              <a:t>Fast Development: </a:t>
            </a:r>
            <a:r>
              <a:rPr lang="en-US" sz="1600" dirty="0"/>
              <a:t>No need to recompile and </a:t>
            </a:r>
            <a:r>
              <a:rPr lang="en-US" sz="1600" dirty="0" smtClean="0"/>
              <a:t>redeploy. </a:t>
            </a:r>
            <a:r>
              <a:rPr lang="en-US" sz="1600" dirty="0"/>
              <a:t>If JSP page is modified, we don't need to recompile and redeploy the project. The Servlet code needs to be updated and recompiled if we have to change the look and feel of the </a:t>
            </a:r>
            <a:r>
              <a:rPr lang="en-US" sz="1600" dirty="0" smtClean="0"/>
              <a:t>application.</a:t>
            </a:r>
          </a:p>
          <a:p>
            <a:pPr marL="342900" indent="-342900">
              <a:buFont typeface="+mj-lt"/>
              <a:buAutoNum type="arabicPeriod"/>
            </a:pPr>
            <a:r>
              <a:rPr lang="en-US" sz="1600" b="1" dirty="0"/>
              <a:t>Less code than </a:t>
            </a:r>
            <a:r>
              <a:rPr lang="en-US" sz="1600" b="1" dirty="0" smtClean="0"/>
              <a:t>Servlet: </a:t>
            </a:r>
            <a:r>
              <a:rPr lang="en-US" sz="1600" dirty="0"/>
              <a:t>In JSP, we can use many tags such as action tags, JSTL, custom tags, etc. that reduces the code. Moreover, we can use EL, implicit </a:t>
            </a:r>
            <a:r>
              <a:rPr lang="en-US" sz="1600" dirty="0" smtClean="0"/>
              <a:t>objects.</a:t>
            </a:r>
            <a:endParaRPr lang="en-US" sz="1600" dirty="0"/>
          </a:p>
          <a:p>
            <a:pPr marL="342900" indent="-342900">
              <a:buFont typeface="+mj-lt"/>
              <a:buAutoNum type="arabicPeriod"/>
            </a:pPr>
            <a:endParaRPr lang="en-US" sz="1600" b="1" dirty="0"/>
          </a:p>
          <a:p>
            <a:pPr marL="342900" indent="-342900">
              <a:buFont typeface="+mj-lt"/>
              <a:buAutoNum type="arabicPeriod"/>
            </a:pPr>
            <a:endParaRPr lang="en-US" sz="1600" b="1" dirty="0" smtClean="0"/>
          </a:p>
        </p:txBody>
      </p:sp>
    </p:spTree>
    <p:extLst>
      <p:ext uri="{BB962C8B-B14F-4D97-AF65-F5344CB8AC3E}">
        <p14:creationId xmlns:p14="http://schemas.microsoft.com/office/powerpoint/2010/main" val="1215733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3" y="626075"/>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dirty="0" smtClean="0">
                <a:solidFill>
                  <a:schemeClr val="accent3"/>
                </a:solidFill>
              </a:rPr>
              <a:t>JSP SCRIPTING ELEMENTS</a:t>
            </a:r>
          </a:p>
          <a:p>
            <a:pPr marL="0" indent="0">
              <a:buNone/>
            </a:pPr>
            <a:r>
              <a:rPr lang="en-US" sz="1400" dirty="0" smtClean="0"/>
              <a:t>The </a:t>
            </a:r>
            <a:r>
              <a:rPr lang="en-US" sz="1400" dirty="0"/>
              <a:t>scripting elements provides the ability to insert java code inside the </a:t>
            </a:r>
            <a:r>
              <a:rPr lang="en-US" sz="1400" dirty="0" err="1"/>
              <a:t>jsp</a:t>
            </a:r>
            <a:r>
              <a:rPr lang="en-US" sz="1400" dirty="0"/>
              <a:t>. There are three types of scripting </a:t>
            </a:r>
            <a:r>
              <a:rPr lang="en-US" sz="1400" dirty="0" smtClean="0"/>
              <a:t>elements:</a:t>
            </a:r>
          </a:p>
          <a:p>
            <a:pPr marL="342900" indent="-342900">
              <a:buFont typeface="+mj-lt"/>
              <a:buAutoNum type="arabicPeriod"/>
            </a:pPr>
            <a:r>
              <a:rPr lang="en-US" sz="1600" b="1" dirty="0" err="1" smtClean="0"/>
              <a:t>Scriptlet</a:t>
            </a:r>
            <a:r>
              <a:rPr lang="en-US" sz="1600" b="1" dirty="0" smtClean="0"/>
              <a:t> Tag: </a:t>
            </a:r>
            <a:r>
              <a:rPr lang="en-US" sz="1600" dirty="0"/>
              <a:t>A </a:t>
            </a:r>
            <a:r>
              <a:rPr lang="en-US" sz="1600" dirty="0" err="1"/>
              <a:t>scriptlet</a:t>
            </a:r>
            <a:r>
              <a:rPr lang="en-US" sz="1600" dirty="0"/>
              <a:t> tag is used to execute java source code in JSP. Syntax is as </a:t>
            </a:r>
            <a:r>
              <a:rPr lang="en-US" sz="1600" dirty="0" smtClean="0"/>
              <a:t>follows;</a:t>
            </a:r>
            <a:br>
              <a:rPr lang="en-US" sz="1600" dirty="0" smtClean="0"/>
            </a:br>
            <a:endParaRPr lang="en-US" sz="1600" dirty="0" smtClean="0"/>
          </a:p>
          <a:p>
            <a:pPr marL="0" indent="0">
              <a:buNone/>
            </a:pPr>
            <a:r>
              <a:rPr lang="en-US" sz="1600" b="1" dirty="0"/>
              <a:t>	</a:t>
            </a:r>
            <a:r>
              <a:rPr lang="en-US" sz="1600" b="1" dirty="0" smtClean="0"/>
              <a:t>						&lt;%  </a:t>
            </a:r>
            <a:r>
              <a:rPr lang="en-US" sz="1600" b="1" dirty="0" err="1" smtClean="0"/>
              <a:t>out.println</a:t>
            </a:r>
            <a:r>
              <a:rPr lang="en-US" sz="1600" b="1" dirty="0" smtClean="0"/>
              <a:t>( “welcome to </a:t>
            </a:r>
            <a:r>
              <a:rPr lang="en-US" sz="1600" b="1" dirty="0" err="1" smtClean="0"/>
              <a:t>jsp</a:t>
            </a:r>
            <a:r>
              <a:rPr lang="en-US" sz="1600" b="1" dirty="0" smtClean="0"/>
              <a:t>” );  %&gt;</a:t>
            </a:r>
            <a:br>
              <a:rPr lang="en-US" sz="1600" b="1" dirty="0" smtClean="0"/>
            </a:br>
            <a:endParaRPr lang="en-US" sz="1600" b="1" dirty="0"/>
          </a:p>
          <a:p>
            <a:pPr marL="342900" indent="-342900">
              <a:buFont typeface="+mj-lt"/>
              <a:buAutoNum type="arabicPeriod" startAt="2"/>
            </a:pPr>
            <a:r>
              <a:rPr lang="en-US" sz="1600" b="1" dirty="0" smtClean="0"/>
              <a:t>Expression: </a:t>
            </a:r>
            <a:r>
              <a:rPr lang="en-US" sz="1600" dirty="0"/>
              <a:t>A JSP expression element contains a scripting language expression that is evaluated, converted to a String, and inserted where the expression appears in the JSP </a:t>
            </a:r>
            <a:r>
              <a:rPr lang="en-US" sz="1600" dirty="0" smtClean="0"/>
              <a:t>file. </a:t>
            </a:r>
            <a:r>
              <a:rPr lang="en-US" sz="1600" dirty="0"/>
              <a:t>It is mainly used to print the values of variable or </a:t>
            </a:r>
            <a:r>
              <a:rPr lang="en-US" sz="1600" dirty="0" smtClean="0"/>
              <a:t>method. Example;</a:t>
            </a:r>
            <a:br>
              <a:rPr lang="en-US" sz="1600" dirty="0" smtClean="0"/>
            </a:br>
            <a:endParaRPr lang="en-US" sz="1600" dirty="0" smtClean="0"/>
          </a:p>
          <a:p>
            <a:pPr marL="457200" lvl="1" indent="0">
              <a:buNone/>
            </a:pPr>
            <a:r>
              <a:rPr lang="en-US" sz="1200" b="1" dirty="0"/>
              <a:t>	</a:t>
            </a:r>
            <a:r>
              <a:rPr lang="en-US" sz="1200" b="1" dirty="0" smtClean="0"/>
              <a:t>					</a:t>
            </a:r>
            <a:r>
              <a:rPr lang="en-US" sz="1600" b="1" dirty="0" smtClean="0"/>
              <a:t>&lt;%=  (new </a:t>
            </a:r>
            <a:r>
              <a:rPr lang="en-US" sz="1600" b="1" dirty="0" err="1" smtClean="0"/>
              <a:t>java.util.Date</a:t>
            </a:r>
            <a:r>
              <a:rPr lang="en-US" sz="1600" b="1" dirty="0" smtClean="0"/>
              <a:t>()).</a:t>
            </a:r>
            <a:r>
              <a:rPr lang="en-US" sz="1600" b="1" dirty="0" err="1" smtClean="0"/>
              <a:t>getTime</a:t>
            </a:r>
            <a:r>
              <a:rPr lang="en-US" sz="1600" b="1" dirty="0" smtClean="0"/>
              <a:t>()  %&gt;</a:t>
            </a:r>
            <a:r>
              <a:rPr lang="en-US" sz="1200" b="1" dirty="0"/>
              <a:t/>
            </a:r>
            <a:br>
              <a:rPr lang="en-US" sz="1200" b="1" dirty="0"/>
            </a:br>
            <a:endParaRPr lang="en-US" sz="1200" b="1" dirty="0" smtClean="0"/>
          </a:p>
          <a:p>
            <a:pPr marL="342900" indent="-342900">
              <a:buFont typeface="+mj-lt"/>
              <a:buAutoNum type="arabicPeriod" startAt="2"/>
            </a:pPr>
            <a:r>
              <a:rPr lang="en-US" sz="1600" b="1" dirty="0" smtClean="0"/>
              <a:t>Declaration: </a:t>
            </a:r>
            <a:r>
              <a:rPr lang="en-US" sz="1600" dirty="0"/>
              <a:t>A declaration declares one or more variables or methods that you can use in Java code later in the JSP file. You must declare the variable or method before you use it in the JSP </a:t>
            </a:r>
            <a:r>
              <a:rPr lang="en-US" sz="1600" dirty="0" smtClean="0"/>
              <a:t>file. </a:t>
            </a:r>
            <a:r>
              <a:rPr lang="en-US" sz="1600" dirty="0"/>
              <a:t>The </a:t>
            </a:r>
            <a:r>
              <a:rPr lang="en-US" sz="1600" b="1" dirty="0"/>
              <a:t>JSP declaration tag</a:t>
            </a:r>
            <a:r>
              <a:rPr lang="en-US" sz="1600" dirty="0"/>
              <a:t> is used </a:t>
            </a:r>
            <a:r>
              <a:rPr lang="en-US" sz="1600" i="1" dirty="0"/>
              <a:t>to declare fields and </a:t>
            </a:r>
            <a:r>
              <a:rPr lang="en-US" sz="1600" i="1" dirty="0" smtClean="0"/>
              <a:t>methods.</a:t>
            </a:r>
          </a:p>
          <a:p>
            <a:pPr marL="342900" indent="-342900">
              <a:buFont typeface="+mj-lt"/>
              <a:buAutoNum type="arabicPeriod" startAt="2"/>
            </a:pPr>
            <a:endParaRPr lang="en-US" sz="1600" i="1" dirty="0"/>
          </a:p>
          <a:p>
            <a:pPr marL="1714500" lvl="4" indent="0">
              <a:buNone/>
            </a:pPr>
            <a:r>
              <a:rPr lang="en-US" sz="1600" b="1" dirty="0" smtClean="0"/>
              <a:t>							&lt;%!  </a:t>
            </a:r>
            <a:r>
              <a:rPr lang="en-US" sz="1600" b="1" dirty="0" err="1"/>
              <a:t>i</a:t>
            </a:r>
            <a:r>
              <a:rPr lang="en-US" sz="1600" b="1" dirty="0" err="1" smtClean="0"/>
              <a:t>nt</a:t>
            </a:r>
            <a:r>
              <a:rPr lang="en-US" sz="1600" b="1" dirty="0" smtClean="0"/>
              <a:t> </a:t>
            </a:r>
            <a:r>
              <a:rPr lang="en-US" sz="1600" b="1" dirty="0" err="1" smtClean="0"/>
              <a:t>num</a:t>
            </a:r>
            <a:r>
              <a:rPr lang="en-US" sz="1600" b="1" dirty="0" smtClean="0"/>
              <a:t> = 50; %&gt;</a:t>
            </a:r>
            <a:endParaRPr lang="en-US" sz="1600" dirty="0" smtClean="0"/>
          </a:p>
        </p:txBody>
      </p:sp>
    </p:spTree>
    <p:extLst>
      <p:ext uri="{BB962C8B-B14F-4D97-AF65-F5344CB8AC3E}">
        <p14:creationId xmlns:p14="http://schemas.microsoft.com/office/powerpoint/2010/main" val="166157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32484"/>
          </a:xfrm>
        </p:spPr>
        <p:txBody>
          <a:bodyPr>
            <a:normAutofit fontScale="90000"/>
          </a:bodyPr>
          <a:lstStyle/>
          <a:p>
            <a:r>
              <a:rPr lang="en-US" dirty="0" smtClean="0">
                <a:solidFill>
                  <a:schemeClr val="accent3"/>
                </a:solidFill>
              </a:rPr>
              <a:t>WHAT IS JAVA PROGRAMMING?</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1600" b="1" dirty="0" smtClean="0"/>
              <a:t>Java Programming </a:t>
            </a:r>
            <a:r>
              <a:rPr lang="en-US" sz="1600" dirty="0" smtClean="0"/>
              <a:t>is </a:t>
            </a:r>
            <a:r>
              <a:rPr lang="en-US" sz="1600" dirty="0"/>
              <a:t>a high-level, class-based, object-oriented </a:t>
            </a:r>
            <a:r>
              <a:rPr lang="en-US" sz="1600" b="1" dirty="0"/>
              <a:t>programming</a:t>
            </a:r>
            <a:r>
              <a:rPr lang="en-US" sz="1600" dirty="0"/>
              <a:t> language that is designed to have as few implementation dependencies</a:t>
            </a:r>
            <a:r>
              <a:rPr lang="en-US" sz="1600" dirty="0" smtClean="0"/>
              <a:t>. </a:t>
            </a:r>
            <a:r>
              <a:rPr lang="en-US" sz="1600" dirty="0"/>
              <a:t>Java is used to develop mobile apps, web apps, desktop apps, games and much </a:t>
            </a:r>
            <a:r>
              <a:rPr lang="en-US" sz="1600" dirty="0" smtClean="0"/>
              <a:t>more. </a:t>
            </a:r>
            <a:r>
              <a:rPr lang="en-US" sz="1600" dirty="0"/>
              <a:t>Java is a high-level programming language originally developed by Sun Microsystems and released in 1995. Java runs on a variety of platforms, such as Windows, Mac OS, and the various versions of UNIX</a:t>
            </a:r>
            <a:r>
              <a:rPr lang="en-US" sz="1600" dirty="0" smtClean="0"/>
              <a:t>.</a:t>
            </a:r>
          </a:p>
          <a:p>
            <a:pPr marL="0" indent="0">
              <a:buNone/>
            </a:pPr>
            <a:endParaRPr lang="en-US" sz="1600" dirty="0" smtClean="0"/>
          </a:p>
          <a:p>
            <a:r>
              <a:rPr lang="en-US" sz="1600" dirty="0"/>
              <a:t>The latest release of the Java Standard Edition is Java SE 18.0.1.1</a:t>
            </a:r>
            <a:r>
              <a:rPr lang="en-US" sz="1600" dirty="0" smtClean="0"/>
              <a:t>. </a:t>
            </a:r>
            <a:r>
              <a:rPr lang="en-US" sz="1600" dirty="0"/>
              <a:t>With the advancement of Java and its widespread popularity, multiple configurations were built to suit various types of platforms. For example: J2EE for Enterprise Applications, J2ME for Mobile </a:t>
            </a:r>
            <a:r>
              <a:rPr lang="en-US" sz="1600" dirty="0" smtClean="0"/>
              <a:t>Applications. </a:t>
            </a:r>
            <a:r>
              <a:rPr lang="en-US" sz="1600" dirty="0"/>
              <a:t>The new J2 versions were renamed as Java SE, Java EE, and Java ME respectively. Java is guaranteed to be </a:t>
            </a:r>
            <a:r>
              <a:rPr lang="en-US" sz="1600" b="1" dirty="0"/>
              <a:t>Write Once, Run </a:t>
            </a:r>
            <a:r>
              <a:rPr lang="en-US" sz="1600" b="1" dirty="0" smtClean="0"/>
              <a:t>Anywhere. </a:t>
            </a:r>
            <a:endParaRPr lang="en-US" sz="1600" dirty="0"/>
          </a:p>
        </p:txBody>
      </p:sp>
    </p:spTree>
    <p:extLst>
      <p:ext uri="{BB962C8B-B14F-4D97-AF65-F5344CB8AC3E}">
        <p14:creationId xmlns:p14="http://schemas.microsoft.com/office/powerpoint/2010/main" val="3546636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JSP SCRIPTING </a:t>
            </a:r>
            <a:r>
              <a:rPr lang="en-US" sz="4000" dirty="0" smtClean="0">
                <a:solidFill>
                  <a:schemeClr val="accent3"/>
                </a:solidFill>
              </a:rPr>
              <a:t>ELEMENTS</a:t>
            </a:r>
          </a:p>
          <a:p>
            <a:pPr marL="457200" lvl="1" indent="0">
              <a:buNone/>
            </a:pPr>
            <a:endParaRPr lang="en-US" sz="1400" dirty="0">
              <a:solidFill>
                <a:schemeClr val="accent3"/>
              </a:solidFill>
            </a:endParaRPr>
          </a:p>
          <a:p>
            <a:pPr marL="457200" lvl="1" indent="0">
              <a:buNone/>
            </a:pPr>
            <a:r>
              <a:rPr lang="en-US" sz="1400" dirty="0"/>
              <a:t>&lt;%@ </a:t>
            </a:r>
            <a:r>
              <a:rPr lang="en-US" sz="1400" b="1" dirty="0"/>
              <a:t>page language="java" </a:t>
            </a:r>
            <a:r>
              <a:rPr lang="en-US" sz="1400" b="1" dirty="0" err="1"/>
              <a:t>contentType</a:t>
            </a:r>
            <a:r>
              <a:rPr lang="en-US" sz="1400" b="1" dirty="0"/>
              <a:t>="text/html; charset=ISO-8859-1" </a:t>
            </a:r>
            <a:r>
              <a:rPr lang="en-US" sz="1400" b="1" dirty="0" err="1"/>
              <a:t>pageEncoding</a:t>
            </a:r>
            <a:r>
              <a:rPr lang="en-US" sz="1400" b="1" dirty="0"/>
              <a:t>="ISO-8859-1</a:t>
            </a:r>
            <a:r>
              <a:rPr lang="en-US" sz="1400" b="1" dirty="0" smtClean="0"/>
              <a:t>"%&gt;</a:t>
            </a:r>
          </a:p>
          <a:p>
            <a:pPr marL="457200" lvl="1" indent="0">
              <a:buNone/>
            </a:pPr>
            <a:r>
              <a:rPr lang="en-US" sz="1400" dirty="0"/>
              <a:t>&lt;%@ </a:t>
            </a:r>
            <a:r>
              <a:rPr lang="en-US" sz="1400" b="1" dirty="0"/>
              <a:t>page import = "</a:t>
            </a:r>
            <a:r>
              <a:rPr lang="en-US" sz="1400" b="1" dirty="0" err="1" smtClean="0"/>
              <a:t>java.util.Date</a:t>
            </a:r>
            <a:r>
              <a:rPr lang="en-US" sz="1400" b="1" dirty="0" smtClean="0"/>
              <a:t>" %&gt;</a:t>
            </a:r>
          </a:p>
          <a:p>
            <a:pPr marL="457200" lvl="1" indent="0">
              <a:buNone/>
            </a:pPr>
            <a:endParaRPr lang="en-US" sz="1400" dirty="0">
              <a:solidFill>
                <a:schemeClr val="accent3"/>
              </a:solidFill>
            </a:endParaRPr>
          </a:p>
          <a:p>
            <a:pPr marL="0" indent="0">
              <a:buNone/>
            </a:pPr>
            <a:r>
              <a:rPr lang="en-US" sz="1400" b="1" dirty="0" smtClean="0"/>
              <a:t>						&lt;!DOCTYPE html&gt;</a:t>
            </a:r>
            <a:br>
              <a:rPr lang="en-US" sz="1400" b="1" dirty="0" smtClean="0"/>
            </a:br>
            <a:r>
              <a:rPr lang="en-US" sz="1400" b="1" dirty="0" smtClean="0"/>
              <a:t>							&lt;html&gt;</a:t>
            </a:r>
            <a:br>
              <a:rPr lang="en-US" sz="1400" b="1" dirty="0" smtClean="0"/>
            </a:br>
            <a:r>
              <a:rPr lang="en-US" sz="1400" b="1" dirty="0" smtClean="0"/>
              <a:t>								&lt;body&gt;</a:t>
            </a:r>
            <a:br>
              <a:rPr lang="en-US" sz="1400" b="1" dirty="0" smtClean="0"/>
            </a:br>
            <a:r>
              <a:rPr lang="en-US" sz="1400" b="1" dirty="0" smtClean="0"/>
              <a:t/>
            </a:r>
            <a:br>
              <a:rPr lang="en-US" sz="1400" b="1" dirty="0" smtClean="0"/>
            </a:br>
            <a:r>
              <a:rPr lang="en-US" sz="1400" b="1" dirty="0" smtClean="0"/>
              <a:t>						</a:t>
            </a:r>
            <a:r>
              <a:rPr lang="en-US" sz="1400" b="1" dirty="0"/>
              <a:t>	</a:t>
            </a:r>
            <a:r>
              <a:rPr lang="en-US" sz="1400" b="1" dirty="0" smtClean="0"/>
              <a:t>		</a:t>
            </a:r>
            <a:r>
              <a:rPr lang="en-US" sz="1400" b="1" dirty="0"/>
              <a:t>&lt;%  </a:t>
            </a:r>
            <a:r>
              <a:rPr lang="en-US" sz="1400" b="1" dirty="0" err="1"/>
              <a:t>out.println</a:t>
            </a:r>
            <a:r>
              <a:rPr lang="en-US" sz="1400" b="1" dirty="0"/>
              <a:t>( “welcome to </a:t>
            </a:r>
            <a:r>
              <a:rPr lang="en-US" sz="1400" b="1" dirty="0" err="1"/>
              <a:t>jsp</a:t>
            </a:r>
            <a:r>
              <a:rPr lang="en-US" sz="1400" b="1" dirty="0"/>
              <a:t>” );  %&gt;</a:t>
            </a:r>
            <a:br>
              <a:rPr lang="en-US" sz="1400" b="1" dirty="0"/>
            </a:br>
            <a:r>
              <a:rPr lang="en-US" sz="1400" b="1" dirty="0" smtClean="0"/>
              <a:t/>
            </a:r>
            <a:br>
              <a:rPr lang="en-US" sz="1400" b="1" dirty="0" smtClean="0"/>
            </a:br>
            <a:r>
              <a:rPr lang="en-US" sz="1400" b="1" dirty="0" smtClean="0"/>
              <a:t>									</a:t>
            </a:r>
            <a:br>
              <a:rPr lang="en-US" sz="1400" b="1" dirty="0" smtClean="0"/>
            </a:br>
            <a:r>
              <a:rPr lang="en-US" sz="1400" b="1" dirty="0" smtClean="0"/>
              <a:t>									 </a:t>
            </a:r>
            <a:r>
              <a:rPr lang="en-US" sz="1400" b="1" dirty="0"/>
              <a:t>&lt;%=  (new </a:t>
            </a:r>
            <a:r>
              <a:rPr lang="en-US" sz="1400" b="1" dirty="0" err="1"/>
              <a:t>java.util.Date</a:t>
            </a:r>
            <a:r>
              <a:rPr lang="en-US" sz="1400" b="1" dirty="0"/>
              <a:t>()).</a:t>
            </a:r>
            <a:r>
              <a:rPr lang="en-US" sz="1400" b="1" dirty="0" err="1"/>
              <a:t>getTime</a:t>
            </a:r>
            <a:r>
              <a:rPr lang="en-US" sz="1400" b="1" dirty="0"/>
              <a:t>()  %&gt;</a:t>
            </a:r>
            <a:r>
              <a:rPr lang="en-US" sz="1400" b="1" dirty="0" smtClean="0"/>
              <a:t/>
            </a:r>
            <a:br>
              <a:rPr lang="en-US" sz="1400" b="1" dirty="0" smtClean="0"/>
            </a:br>
            <a:r>
              <a:rPr lang="en-US" sz="1400" b="1" dirty="0" smtClean="0"/>
              <a:t>									</a:t>
            </a:r>
            <a:br>
              <a:rPr lang="en-US" sz="1400" b="1" dirty="0" smtClean="0"/>
            </a:br>
            <a:r>
              <a:rPr lang="en-US" sz="1400" b="1" dirty="0" smtClean="0"/>
              <a:t/>
            </a:r>
            <a:br>
              <a:rPr lang="en-US" sz="1400" b="1" dirty="0" smtClean="0"/>
            </a:br>
            <a:r>
              <a:rPr lang="en-US" sz="1400" b="1" dirty="0" smtClean="0"/>
              <a:t>	       							&lt;/body&gt;</a:t>
            </a:r>
            <a:br>
              <a:rPr lang="en-US" sz="1400" b="1" dirty="0" smtClean="0"/>
            </a:br>
            <a:r>
              <a:rPr lang="en-US" sz="1400" b="1" dirty="0" smtClean="0"/>
              <a:t>   							&lt;/html&gt;</a:t>
            </a:r>
            <a:endParaRPr lang="en-US" sz="1400" b="1" dirty="0">
              <a:solidFill>
                <a:schemeClr val="tx1"/>
              </a:solidFill>
            </a:endParaRPr>
          </a:p>
        </p:txBody>
      </p:sp>
    </p:spTree>
    <p:extLst>
      <p:ext uri="{BB962C8B-B14F-4D97-AF65-F5344CB8AC3E}">
        <p14:creationId xmlns:p14="http://schemas.microsoft.com/office/powerpoint/2010/main" val="1235452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66120" y="584886"/>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smtClean="0">
                <a:solidFill>
                  <a:schemeClr val="accent3"/>
                </a:solidFill>
              </a:rPr>
              <a:t>JDBC  (JAVA DATABASE CONNECTIVITY)</a:t>
            </a:r>
          </a:p>
          <a:p>
            <a:pPr marL="0" indent="0">
              <a:buNone/>
            </a:pPr>
            <a:r>
              <a:rPr lang="en-US" sz="1400" dirty="0"/>
              <a:t>JDBC is a Java API to connect and execute the query with the database</a:t>
            </a:r>
            <a:r>
              <a:rPr lang="en-US" sz="1400" dirty="0" smtClean="0"/>
              <a:t>. </a:t>
            </a:r>
            <a:r>
              <a:rPr lang="en-US" sz="1400" dirty="0"/>
              <a:t>JDBC is a Java API to connect and execute the query with the database</a:t>
            </a:r>
            <a:r>
              <a:rPr lang="en-US" sz="1400" dirty="0" smtClean="0"/>
              <a:t>. </a:t>
            </a:r>
            <a:r>
              <a:rPr lang="en-US" sz="1400" dirty="0"/>
              <a:t>By the help of JDBC API, we can save, update, delete and fetch data from the </a:t>
            </a:r>
            <a:r>
              <a:rPr lang="en-US" sz="1400" dirty="0" smtClean="0"/>
              <a:t>database.</a:t>
            </a:r>
          </a:p>
          <a:p>
            <a:pPr marL="0" indent="0">
              <a:buNone/>
            </a:pPr>
            <a:r>
              <a:rPr lang="en-US" sz="1400" b="1" dirty="0" smtClean="0"/>
              <a:t>WHY JDBC?</a:t>
            </a:r>
          </a:p>
          <a:p>
            <a:pPr marL="342900" indent="-342900">
              <a:buFont typeface="+mj-lt"/>
              <a:buAutoNum type="arabicPeriod"/>
            </a:pPr>
            <a:r>
              <a:rPr lang="en-US" sz="1400" dirty="0"/>
              <a:t>Connect to the </a:t>
            </a:r>
            <a:r>
              <a:rPr lang="en-US" sz="1400" dirty="0" smtClean="0"/>
              <a:t>database.</a:t>
            </a:r>
            <a:endParaRPr lang="en-US" sz="1400" dirty="0"/>
          </a:p>
          <a:p>
            <a:pPr marL="342900" indent="-342900">
              <a:buFont typeface="+mj-lt"/>
              <a:buAutoNum type="arabicPeriod"/>
            </a:pPr>
            <a:r>
              <a:rPr lang="en-US" sz="1400" dirty="0"/>
              <a:t>Creating SQL or MySQL </a:t>
            </a:r>
            <a:r>
              <a:rPr lang="en-US" sz="1400" dirty="0" smtClean="0"/>
              <a:t>statements.</a:t>
            </a:r>
          </a:p>
          <a:p>
            <a:pPr marL="342900" indent="-342900">
              <a:buFont typeface="+mj-lt"/>
              <a:buAutoNum type="arabicPeriod"/>
            </a:pPr>
            <a:r>
              <a:rPr lang="en-US" sz="1400" dirty="0"/>
              <a:t>Execute queries and update statements to the </a:t>
            </a:r>
            <a:r>
              <a:rPr lang="en-US" sz="1400" dirty="0" smtClean="0"/>
              <a:t>database.</a:t>
            </a:r>
            <a:endParaRPr lang="en-US" sz="1400" dirty="0"/>
          </a:p>
          <a:p>
            <a:pPr marL="342900" indent="-342900">
              <a:buFont typeface="+mj-lt"/>
              <a:buAutoNum type="arabicPeriod"/>
            </a:pPr>
            <a:r>
              <a:rPr lang="en-US" sz="1400" dirty="0"/>
              <a:t>Retrieve the result received from the </a:t>
            </a:r>
            <a:r>
              <a:rPr lang="en-US" sz="1400" dirty="0" smtClean="0"/>
              <a:t>database.</a:t>
            </a:r>
          </a:p>
          <a:p>
            <a:pPr marL="0" indent="0">
              <a:buNone/>
            </a:pPr>
            <a:r>
              <a:rPr lang="en-US" sz="1400" dirty="0" smtClean="0"/>
              <a:t/>
            </a:r>
            <a:br>
              <a:rPr lang="en-US" sz="1400" dirty="0" smtClean="0"/>
            </a:br>
            <a:endParaRPr lang="en-US" sz="1400" dirty="0"/>
          </a:p>
          <a:p>
            <a:pPr marL="0" indent="0">
              <a:buNone/>
            </a:pPr>
            <a:r>
              <a:rPr lang="en-US" sz="1400" b="1" dirty="0"/>
              <a:t>The JDBC API provides the following interfaces and </a:t>
            </a:r>
            <a:r>
              <a:rPr lang="en-US" sz="1400" b="1" dirty="0" smtClean="0"/>
              <a:t>classes:</a:t>
            </a:r>
          </a:p>
          <a:p>
            <a:pPr>
              <a:buFont typeface="Wingdings" panose="05000000000000000000" pitchFamily="2" charset="2"/>
              <a:buChar char="Ø"/>
            </a:pPr>
            <a:r>
              <a:rPr lang="en-US" sz="1400" b="1" dirty="0" err="1" smtClean="0"/>
              <a:t>DriverManager</a:t>
            </a:r>
            <a:r>
              <a:rPr lang="en-US" sz="1400" b="1" dirty="0" smtClean="0"/>
              <a:t>: </a:t>
            </a:r>
            <a:r>
              <a:rPr lang="en-US" sz="1400" dirty="0"/>
              <a:t>This class manages a list of database drivers. Matches connection requests from the java application with the proper database driver using communication sub protocol. The first driver that recognizes a certain </a:t>
            </a:r>
            <a:r>
              <a:rPr lang="en-US" sz="1400" dirty="0" err="1"/>
              <a:t>subprotocol</a:t>
            </a:r>
            <a:r>
              <a:rPr lang="en-US" sz="1400" dirty="0"/>
              <a:t> under JDBC will be used to establish a database </a:t>
            </a:r>
            <a:r>
              <a:rPr lang="en-US" sz="1400" dirty="0" smtClean="0"/>
              <a:t>Connection.</a:t>
            </a:r>
          </a:p>
          <a:p>
            <a:pPr>
              <a:buFont typeface="Wingdings" panose="05000000000000000000" pitchFamily="2" charset="2"/>
              <a:buChar char="Ø"/>
            </a:pPr>
            <a:r>
              <a:rPr lang="en-US" sz="1400" b="1" dirty="0" smtClean="0"/>
              <a:t>Driver</a:t>
            </a:r>
            <a:r>
              <a:rPr lang="en-US" sz="1400" dirty="0" smtClean="0"/>
              <a:t>: </a:t>
            </a:r>
            <a:r>
              <a:rPr lang="en-US" sz="1400" dirty="0"/>
              <a:t>This interface handles the communications with the database server. You will interact directly with Driver objects very rarely. Instead, you use </a:t>
            </a:r>
            <a:r>
              <a:rPr lang="en-US" sz="1400" dirty="0" err="1"/>
              <a:t>DriverManager</a:t>
            </a:r>
            <a:r>
              <a:rPr lang="en-US" sz="1400" dirty="0"/>
              <a:t> objects, which manages objects of this type. It also abstracts the details associated with working with Driver </a:t>
            </a:r>
            <a:r>
              <a:rPr lang="en-US" sz="1400" dirty="0" smtClean="0"/>
              <a:t>objects.</a:t>
            </a:r>
          </a:p>
          <a:p>
            <a:pPr>
              <a:buFont typeface="Wingdings" panose="05000000000000000000" pitchFamily="2" charset="2"/>
              <a:buChar char="Ø"/>
            </a:pPr>
            <a:r>
              <a:rPr lang="en-US" sz="1400" b="1" dirty="0" smtClean="0"/>
              <a:t>Connection</a:t>
            </a:r>
            <a:r>
              <a:rPr lang="en-US" sz="1400" dirty="0" smtClean="0"/>
              <a:t>: </a:t>
            </a:r>
            <a:r>
              <a:rPr lang="en-US" sz="1400" dirty="0"/>
              <a:t>This interface with all methods for contacting a database. The connection object represents communication context, i.e., all communication with database is through connection object </a:t>
            </a:r>
            <a:r>
              <a:rPr lang="en-US" sz="1400" dirty="0" smtClean="0"/>
              <a:t>only.</a:t>
            </a:r>
          </a:p>
        </p:txBody>
      </p:sp>
    </p:spTree>
    <p:extLst>
      <p:ext uri="{BB962C8B-B14F-4D97-AF65-F5344CB8AC3E}">
        <p14:creationId xmlns:p14="http://schemas.microsoft.com/office/powerpoint/2010/main" val="14287335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82595" y="535459"/>
            <a:ext cx="10635048" cy="561820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r>
              <a:rPr lang="en-US" sz="4000" dirty="0" smtClean="0">
                <a:solidFill>
                  <a:schemeClr val="accent3"/>
                </a:solidFill>
              </a:rPr>
              <a:t>)</a:t>
            </a:r>
          </a:p>
          <a:p>
            <a:pPr marL="457200" lvl="1" indent="0" algn="ctr">
              <a:buNone/>
            </a:pPr>
            <a:endParaRPr lang="en-US" sz="1600" dirty="0" smtClean="0">
              <a:solidFill>
                <a:schemeClr val="accent3"/>
              </a:solidFill>
            </a:endParaRPr>
          </a:p>
          <a:p>
            <a:pPr marL="0" indent="0">
              <a:buNone/>
            </a:pPr>
            <a:r>
              <a:rPr lang="en-US" sz="1600" b="1" dirty="0" smtClean="0"/>
              <a:t>The </a:t>
            </a:r>
            <a:r>
              <a:rPr lang="en-US" sz="1600" b="1" dirty="0"/>
              <a:t>JDBC API provides the following interfaces and classes:</a:t>
            </a:r>
          </a:p>
          <a:p>
            <a:pPr>
              <a:buFont typeface="Wingdings" panose="05000000000000000000" pitchFamily="2" charset="2"/>
              <a:buChar char="Ø"/>
            </a:pPr>
            <a:r>
              <a:rPr lang="en-US" sz="1400" b="1" dirty="0" smtClean="0"/>
              <a:t>Statement</a:t>
            </a:r>
            <a:r>
              <a:rPr lang="en-US" sz="1400" dirty="0"/>
              <a:t>: You use objects created from this interface to submit the SQL statements to the database. Some derived interfaces accept parameters in addition to executing stored procedures</a:t>
            </a:r>
            <a:r>
              <a:rPr lang="en-US" sz="1400" dirty="0" smtClean="0"/>
              <a:t>.</a:t>
            </a:r>
          </a:p>
          <a:p>
            <a:pPr>
              <a:buFont typeface="Wingdings" panose="05000000000000000000" pitchFamily="2" charset="2"/>
              <a:buChar char="Ø"/>
            </a:pPr>
            <a:r>
              <a:rPr lang="en-US" sz="1400" b="1" dirty="0" err="1" smtClean="0"/>
              <a:t>ResultSet</a:t>
            </a:r>
            <a:r>
              <a:rPr lang="en-US" sz="1400" b="1" dirty="0" smtClean="0"/>
              <a:t>: </a:t>
            </a:r>
            <a:r>
              <a:rPr lang="en-US" sz="1400" dirty="0"/>
              <a:t>These objects hold data retrieved from a database after you execute an SQL query using Statement objects. It acts as an iterator to allow you to move through its </a:t>
            </a:r>
            <a:r>
              <a:rPr lang="en-US" sz="1400" dirty="0" smtClean="0"/>
              <a:t>data.</a:t>
            </a:r>
          </a:p>
          <a:p>
            <a:pPr>
              <a:buFont typeface="Wingdings" panose="05000000000000000000" pitchFamily="2" charset="2"/>
              <a:buChar char="Ø"/>
            </a:pPr>
            <a:r>
              <a:rPr lang="en-US" sz="1400" b="1" dirty="0" err="1" smtClean="0"/>
              <a:t>SQLException</a:t>
            </a:r>
            <a:r>
              <a:rPr lang="en-US" sz="1400" dirty="0" smtClean="0"/>
              <a:t>: </a:t>
            </a:r>
            <a:r>
              <a:rPr lang="en-US" sz="1400" dirty="0"/>
              <a:t>This class handles any errors that occur in a database </a:t>
            </a:r>
            <a:r>
              <a:rPr lang="en-US" sz="1400" dirty="0" smtClean="0"/>
              <a:t>application.</a:t>
            </a:r>
          </a:p>
          <a:p>
            <a:pPr marL="0" indent="0">
              <a:buNone/>
            </a:pPr>
            <a:endParaRPr lang="en-US" sz="1400" dirty="0" smtClean="0"/>
          </a:p>
          <a:p>
            <a:pPr marL="0" indent="0">
              <a:buNone/>
            </a:pPr>
            <a:endParaRPr lang="en-US" sz="1400" dirty="0"/>
          </a:p>
          <a:p>
            <a:pPr marL="0" indent="0">
              <a:buNone/>
            </a:pPr>
            <a:r>
              <a:rPr lang="en-US" sz="1400" dirty="0"/>
              <a:t>The following steps are required to create a new Database using JDBC </a:t>
            </a:r>
            <a:r>
              <a:rPr lang="en-US" sz="1400" dirty="0" smtClean="0"/>
              <a:t>application:</a:t>
            </a:r>
          </a:p>
          <a:p>
            <a:pPr>
              <a:buFont typeface="Wingdings" panose="05000000000000000000" pitchFamily="2" charset="2"/>
              <a:buChar char="Ø"/>
            </a:pPr>
            <a:r>
              <a:rPr lang="en-US" sz="1400" b="1" dirty="0"/>
              <a:t>Import the </a:t>
            </a:r>
            <a:r>
              <a:rPr lang="en-US" sz="1400" b="1" dirty="0" smtClean="0"/>
              <a:t>packages: </a:t>
            </a:r>
            <a:r>
              <a:rPr lang="en-US" sz="1400" dirty="0"/>
              <a:t>Requires that you include the packages containing the JDBC classes needed for database programming.  </a:t>
            </a:r>
            <a:r>
              <a:rPr lang="en-US" sz="1400" dirty="0" smtClean="0"/>
              <a:t> </a:t>
            </a:r>
            <a:r>
              <a:rPr lang="en-US" sz="1400" b="1" i="1" dirty="0" smtClean="0">
                <a:solidFill>
                  <a:schemeClr val="accent5"/>
                </a:solidFill>
              </a:rPr>
              <a:t>import </a:t>
            </a:r>
            <a:r>
              <a:rPr lang="en-US" sz="1400" b="1" i="1" dirty="0">
                <a:solidFill>
                  <a:schemeClr val="accent5"/>
                </a:solidFill>
              </a:rPr>
              <a:t>java.sql</a:t>
            </a:r>
            <a:r>
              <a:rPr lang="en-US" sz="1400" b="1" i="1" dirty="0" smtClean="0">
                <a:solidFill>
                  <a:schemeClr val="accent5"/>
                </a:solidFill>
              </a:rPr>
              <a:t>.*</a:t>
            </a:r>
          </a:p>
          <a:p>
            <a:pPr>
              <a:buFont typeface="Wingdings" panose="05000000000000000000" pitchFamily="2" charset="2"/>
              <a:buChar char="Ø"/>
            </a:pPr>
            <a:r>
              <a:rPr lang="en-US" sz="1400" b="1" dirty="0"/>
              <a:t>Open a </a:t>
            </a:r>
            <a:r>
              <a:rPr lang="en-US" sz="1400" b="1" dirty="0" smtClean="0"/>
              <a:t>connection: </a:t>
            </a:r>
            <a:r>
              <a:rPr lang="en-US" sz="1400" dirty="0"/>
              <a:t>Requires using the </a:t>
            </a:r>
            <a:r>
              <a:rPr lang="en-US" sz="1400" b="1" i="1" dirty="0" err="1">
                <a:solidFill>
                  <a:schemeClr val="accent5"/>
                </a:solidFill>
              </a:rPr>
              <a:t>DriverManager.getConnection</a:t>
            </a:r>
            <a:r>
              <a:rPr lang="en-US" sz="1400" b="1" i="1" dirty="0">
                <a:solidFill>
                  <a:schemeClr val="accent5"/>
                </a:solidFill>
              </a:rPr>
              <a:t>()</a:t>
            </a:r>
            <a:r>
              <a:rPr lang="en-US" sz="1400" dirty="0"/>
              <a:t> method to create a Connection object, which represents a physical connection with the database </a:t>
            </a:r>
            <a:r>
              <a:rPr lang="en-US" sz="1400" dirty="0" smtClean="0"/>
              <a:t>server.</a:t>
            </a:r>
          </a:p>
          <a:p>
            <a:pPr>
              <a:buFont typeface="Wingdings" panose="05000000000000000000" pitchFamily="2" charset="2"/>
              <a:buChar char="Ø"/>
            </a:pPr>
            <a:r>
              <a:rPr lang="en-US" sz="1400" b="1" dirty="0"/>
              <a:t>Execute a </a:t>
            </a:r>
            <a:r>
              <a:rPr lang="en-US" sz="1400" b="1" dirty="0" smtClean="0"/>
              <a:t>query: </a:t>
            </a:r>
            <a:r>
              <a:rPr lang="en-US" sz="1400" dirty="0"/>
              <a:t>Requires using an object of type Statement for building and submitting an SQL statement to the </a:t>
            </a:r>
            <a:r>
              <a:rPr lang="en-US" sz="1400" dirty="0" smtClean="0"/>
              <a:t>database.</a:t>
            </a:r>
          </a:p>
          <a:p>
            <a:pPr>
              <a:buFont typeface="Wingdings" panose="05000000000000000000" pitchFamily="2" charset="2"/>
              <a:buChar char="Ø"/>
            </a:pPr>
            <a:r>
              <a:rPr lang="en-US" sz="1400" b="1" dirty="0"/>
              <a:t>Clean up the </a:t>
            </a:r>
            <a:r>
              <a:rPr lang="en-US" sz="1400" b="1" dirty="0" smtClean="0"/>
              <a:t>environment: </a:t>
            </a:r>
            <a:r>
              <a:rPr lang="en-US" sz="1400" dirty="0"/>
              <a:t> try with resources automatically closes the </a:t>
            </a:r>
            <a:r>
              <a:rPr lang="en-US" sz="1400" dirty="0" smtClean="0"/>
              <a:t>resources.</a:t>
            </a:r>
            <a:endParaRPr lang="en-US" sz="1400" b="1" dirty="0">
              <a:solidFill>
                <a:schemeClr val="accent5"/>
              </a:solidFill>
            </a:endParaRPr>
          </a:p>
          <a:p>
            <a:pPr marL="0" indent="0">
              <a:buNone/>
            </a:pPr>
            <a:endParaRPr lang="en-US" sz="1400" b="1" dirty="0" smtClean="0"/>
          </a:p>
        </p:txBody>
      </p:sp>
    </p:spTree>
    <p:extLst>
      <p:ext uri="{BB962C8B-B14F-4D97-AF65-F5344CB8AC3E}">
        <p14:creationId xmlns:p14="http://schemas.microsoft.com/office/powerpoint/2010/main" val="242115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494269"/>
            <a:ext cx="10635048" cy="57417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create a Database with Java JDBC:</a:t>
            </a:r>
          </a:p>
          <a:p>
            <a:pPr marL="0" indent="0">
              <a:buNone/>
            </a:pPr>
            <a:r>
              <a:rPr lang="en-US" sz="1200" b="1" dirty="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main(String </a:t>
            </a:r>
            <a:r>
              <a:rPr lang="en-US" sz="1400" b="1" dirty="0" err="1"/>
              <a:t>args</a:t>
            </a:r>
            <a:r>
              <a:rPr lang="en-US" sz="1400" b="1" dirty="0"/>
              <a:t>[])  </a:t>
            </a:r>
            <a:r>
              <a:rPr lang="en-US" sz="1400" b="1" dirty="0" smtClean="0"/>
              <a:t>{</a:t>
            </a:r>
            <a:br>
              <a:rPr lang="en-US" sz="1400" b="1" dirty="0" smtClean="0"/>
            </a:br>
            <a:r>
              <a:rPr lang="en-US" sz="1400" b="1" dirty="0" smtClean="0"/>
              <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Statement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a:r>
            <a:br>
              <a:rPr lang="en-US" sz="1400" b="1" dirty="0" smtClean="0"/>
            </a:br>
            <a:r>
              <a:rPr lang="en-US" sz="1400" b="1" dirty="0" smtClean="0"/>
              <a:t>							      )   {</a:t>
            </a:r>
            <a:br>
              <a:rPr lang="en-US" sz="1400" b="1" dirty="0" smtClean="0"/>
            </a:br>
            <a:r>
              <a:rPr lang="en-US" sz="1400" b="1" dirty="0" smtClean="0"/>
              <a:t>									String </a:t>
            </a:r>
            <a:r>
              <a:rPr lang="en-US" sz="1400" b="1" dirty="0" err="1" smtClean="0">
                <a:solidFill>
                  <a:srgbClr val="00B0F0"/>
                </a:solidFill>
              </a:rPr>
              <a:t>sql</a:t>
            </a:r>
            <a:r>
              <a:rPr lang="en-US" sz="1400" b="1" dirty="0" smtClean="0">
                <a:solidFill>
                  <a:srgbClr val="00B0F0"/>
                </a:solidFill>
              </a:rPr>
              <a:t> </a:t>
            </a:r>
            <a:r>
              <a:rPr lang="en-US" sz="1400" b="1" dirty="0" smtClean="0"/>
              <a:t>= “</a:t>
            </a:r>
            <a:r>
              <a:rPr lang="en-US" sz="1400" b="1" dirty="0" smtClean="0">
                <a:solidFill>
                  <a:schemeClr val="accent6"/>
                </a:solidFill>
              </a:rPr>
              <a:t>Create Database Students</a:t>
            </a:r>
            <a:r>
              <a:rPr lang="en-US" sz="1400" b="1" dirty="0" smtClean="0"/>
              <a:t>”;</a:t>
            </a:r>
            <a:br>
              <a:rPr lang="en-US" sz="1400" b="1" dirty="0" smtClean="0"/>
            </a:br>
            <a:r>
              <a:rPr lang="en-US" sz="1400" b="1" dirty="0" smtClean="0"/>
              <a:t>									</a:t>
            </a:r>
            <a:r>
              <a:rPr lang="en-US" sz="1400" b="1" dirty="0" err="1" smtClean="0"/>
              <a:t>stmt.executeUpdate</a:t>
            </a:r>
            <a:r>
              <a:rPr lang="en-US" sz="1400" b="1" dirty="0" smtClean="0"/>
              <a:t>(</a:t>
            </a:r>
            <a:r>
              <a:rPr lang="en-US" sz="1400" b="1" dirty="0" err="1" smtClean="0">
                <a:solidFill>
                  <a:srgbClr val="00B0F0"/>
                </a:solidFill>
              </a:rPr>
              <a:t>sql</a:t>
            </a:r>
            <a:r>
              <a:rPr lang="en-US" sz="1400" b="1" dirty="0" smtClean="0"/>
              <a:t>);</a:t>
            </a:r>
            <a:br>
              <a:rPr lang="en-US" sz="1400" b="1" dirty="0" smtClean="0"/>
            </a:br>
            <a:r>
              <a:rPr lang="en-US" sz="1400" b="1" dirty="0" smtClean="0"/>
              <a:t>									</a:t>
            </a:r>
            <a:r>
              <a:rPr lang="en-US" sz="1400" b="1" dirty="0" err="1" smtClean="0"/>
              <a:t>System.out.println</a:t>
            </a:r>
            <a:r>
              <a:rPr lang="en-US" sz="1400" b="1" dirty="0" smtClean="0"/>
              <a:t>(</a:t>
            </a:r>
            <a:r>
              <a:rPr lang="en-US" sz="1400" b="1" dirty="0" smtClean="0">
                <a:solidFill>
                  <a:schemeClr val="accent6"/>
                </a:solidFill>
              </a:rPr>
              <a:t>“Database created successfully……”</a:t>
            </a:r>
            <a:r>
              <a:rPr lang="en-US" sz="1400" b="1" dirty="0" smtClean="0"/>
              <a:t>);</a:t>
            </a:r>
            <a:br>
              <a:rPr lang="en-US" sz="1400" b="1" dirty="0" smtClean="0"/>
            </a:br>
            <a:r>
              <a:rPr lang="en-US" sz="1400" b="1" dirty="0" smtClean="0"/>
              <a:t/>
            </a:r>
            <a:br>
              <a:rPr lang="en-US" sz="1400" b="1" dirty="0" smtClean="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2139860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494269"/>
            <a:ext cx="10635048" cy="57417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create a Table with Java JDBC:</a:t>
            </a:r>
          </a:p>
          <a:p>
            <a:pPr marL="0" indent="0">
              <a:buNone/>
            </a:pPr>
            <a:r>
              <a:rPr lang="en-US" sz="1200" b="1" dirty="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main(String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Statement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a:r>
            <a:br>
              <a:rPr lang="en-US" sz="1400" b="1" dirty="0" smtClean="0"/>
            </a:br>
            <a:r>
              <a:rPr lang="en-US" sz="1400" b="1" dirty="0" smtClean="0"/>
              <a:t>							      )   {</a:t>
            </a:r>
            <a:br>
              <a:rPr lang="en-US" sz="1400" b="1" dirty="0" smtClean="0"/>
            </a:br>
            <a:r>
              <a:rPr lang="en-US" sz="1400" b="1" dirty="0" smtClean="0"/>
              <a:t>								String </a:t>
            </a:r>
            <a:r>
              <a:rPr lang="en-US" sz="1400" b="1" dirty="0" err="1" smtClean="0">
                <a:solidFill>
                  <a:srgbClr val="00B0F0"/>
                </a:solidFill>
              </a:rPr>
              <a:t>sql</a:t>
            </a:r>
            <a:r>
              <a:rPr lang="en-US" sz="1400" b="1" dirty="0" smtClean="0">
                <a:solidFill>
                  <a:srgbClr val="00B0F0"/>
                </a:solidFill>
              </a:rPr>
              <a:t> </a:t>
            </a:r>
            <a:r>
              <a:rPr lang="en-US" sz="1400" b="1" dirty="0" smtClean="0"/>
              <a:t>= “</a:t>
            </a:r>
            <a:r>
              <a:rPr lang="en-US" sz="1400" b="1" dirty="0" smtClean="0">
                <a:solidFill>
                  <a:schemeClr val="accent6"/>
                </a:solidFill>
              </a:rPr>
              <a:t>Create Table Registration </a:t>
            </a:r>
            <a:r>
              <a:rPr lang="en-US" sz="1400" b="1" dirty="0" smtClean="0"/>
              <a:t>” + </a:t>
            </a:r>
            <a:br>
              <a:rPr lang="en-US" sz="1400" b="1" dirty="0" smtClean="0"/>
            </a:br>
            <a:r>
              <a:rPr lang="en-US" sz="1400" b="1" dirty="0" smtClean="0"/>
              <a:t>							“(id Integer not null, ” + “name Varchar(255), ” + “age Integer,  ” + “PRIMARY KEY(id))”;</a:t>
            </a:r>
            <a:br>
              <a:rPr lang="en-US" sz="1400" b="1" dirty="0" smtClean="0"/>
            </a:br>
            <a:r>
              <a:rPr lang="en-US" sz="1400" b="1" dirty="0" smtClean="0"/>
              <a:t>									</a:t>
            </a:r>
            <a:r>
              <a:rPr lang="en-US" sz="1400" b="1" dirty="0" err="1" smtClean="0"/>
              <a:t>stmt.executeUpdate</a:t>
            </a:r>
            <a:r>
              <a:rPr lang="en-US" sz="1400" b="1" dirty="0" smtClean="0"/>
              <a:t>(</a:t>
            </a:r>
            <a:r>
              <a:rPr lang="en-US" sz="1400" b="1" dirty="0" err="1" smtClean="0">
                <a:solidFill>
                  <a:srgbClr val="00B0F0"/>
                </a:solidFill>
              </a:rPr>
              <a:t>sql</a:t>
            </a:r>
            <a:r>
              <a:rPr lang="en-US" sz="1400" b="1" dirty="0" smtClean="0"/>
              <a:t>);</a:t>
            </a:r>
            <a:br>
              <a:rPr lang="en-US" sz="1400" b="1" dirty="0" smtClean="0"/>
            </a:br>
            <a:r>
              <a:rPr lang="en-US" sz="1400" b="1" dirty="0" smtClean="0"/>
              <a:t>									</a:t>
            </a:r>
            <a:r>
              <a:rPr lang="en-US" sz="1400" b="1" dirty="0" err="1" smtClean="0"/>
              <a:t>System.out.println</a:t>
            </a:r>
            <a:r>
              <a:rPr lang="en-US" sz="1400" b="1" dirty="0" smtClean="0"/>
              <a:t>(</a:t>
            </a:r>
            <a:r>
              <a:rPr lang="en-US" sz="1400" b="1" dirty="0" smtClean="0">
                <a:solidFill>
                  <a:schemeClr val="accent6"/>
                </a:solidFill>
              </a:rPr>
              <a:t>“Table created successfully……”</a:t>
            </a:r>
            <a:r>
              <a:rPr lang="en-US" sz="1400" b="1" dirty="0" smtClean="0"/>
              <a:t>);</a:t>
            </a:r>
            <a:br>
              <a:rPr lang="en-US" sz="1400" b="1" dirty="0" smtClean="0"/>
            </a:br>
            <a:r>
              <a:rPr lang="en-US" sz="1400" b="1" dirty="0" smtClean="0"/>
              <a:t/>
            </a:r>
            <a:br>
              <a:rPr lang="en-US" sz="1400" b="1" dirty="0" smtClean="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3355623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494269"/>
            <a:ext cx="10635048" cy="57417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insert record into Table with Java JDBC:</a:t>
            </a:r>
          </a:p>
          <a:p>
            <a:pPr marL="0" indent="0">
              <a:buNone/>
            </a:pPr>
            <a:r>
              <a:rPr lang="en-US" sz="1200" b="1" dirty="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main(String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Statement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a:r>
            <a:br>
              <a:rPr lang="en-US" sz="1400" b="1" dirty="0" smtClean="0"/>
            </a:br>
            <a:r>
              <a:rPr lang="en-US" sz="1400" b="1" dirty="0" smtClean="0"/>
              <a:t>							      )   {</a:t>
            </a:r>
            <a:br>
              <a:rPr lang="en-US" sz="1400" b="1" dirty="0" smtClean="0"/>
            </a:br>
            <a:r>
              <a:rPr lang="en-US" sz="1400" b="1" dirty="0" smtClean="0"/>
              <a:t/>
            </a:r>
            <a:br>
              <a:rPr lang="en-US" sz="1400" b="1" dirty="0" smtClean="0"/>
            </a:br>
            <a:r>
              <a:rPr lang="en-US" sz="1400" b="1" dirty="0" smtClean="0"/>
              <a:t>								String </a:t>
            </a:r>
            <a:r>
              <a:rPr lang="en-US" sz="1400" b="1" dirty="0" err="1" smtClean="0">
                <a:solidFill>
                  <a:srgbClr val="00B0F0"/>
                </a:solidFill>
              </a:rPr>
              <a:t>sql</a:t>
            </a:r>
            <a:r>
              <a:rPr lang="en-US" sz="1400" b="1" dirty="0" smtClean="0">
                <a:solidFill>
                  <a:srgbClr val="00B0F0"/>
                </a:solidFill>
              </a:rPr>
              <a:t> </a:t>
            </a:r>
            <a:r>
              <a:rPr lang="en-US" sz="1400" b="1" dirty="0" smtClean="0"/>
              <a:t>= “</a:t>
            </a:r>
            <a:r>
              <a:rPr lang="en-US" sz="1400" b="1" dirty="0" smtClean="0">
                <a:solidFill>
                  <a:schemeClr val="accent6"/>
                </a:solidFill>
              </a:rPr>
              <a:t>insert into Registration Values (100,      ‘John Doe’,    20) </a:t>
            </a:r>
            <a:r>
              <a:rPr lang="en-US" sz="1400" b="1" dirty="0" smtClean="0"/>
              <a:t>”;</a:t>
            </a:r>
            <a:br>
              <a:rPr lang="en-US" sz="1400" b="1" dirty="0" smtClean="0"/>
            </a:br>
            <a:r>
              <a:rPr lang="en-US" sz="1400" b="1" dirty="0" smtClean="0"/>
              <a:t>									</a:t>
            </a:r>
            <a:r>
              <a:rPr lang="en-US" sz="1400" b="1" dirty="0" err="1" smtClean="0"/>
              <a:t>stmt.executeUpdate</a:t>
            </a:r>
            <a:r>
              <a:rPr lang="en-US" sz="1400" b="1" dirty="0" smtClean="0"/>
              <a:t>(</a:t>
            </a:r>
            <a:r>
              <a:rPr lang="en-US" sz="1400" b="1" dirty="0" err="1" smtClean="0">
                <a:solidFill>
                  <a:srgbClr val="00B0F0"/>
                </a:solidFill>
              </a:rPr>
              <a:t>sql</a:t>
            </a:r>
            <a:r>
              <a:rPr lang="en-US" sz="1400" b="1" dirty="0" smtClean="0"/>
              <a:t>);</a:t>
            </a:r>
            <a:br>
              <a:rPr lang="en-US" sz="1400" b="1" dirty="0" smtClean="0"/>
            </a:br>
            <a:r>
              <a:rPr lang="en-US" sz="1400" b="1" dirty="0" smtClean="0"/>
              <a:t>									</a:t>
            </a:r>
            <a:r>
              <a:rPr lang="en-US" sz="1400" b="1" dirty="0" err="1" smtClean="0"/>
              <a:t>System.out.println</a:t>
            </a:r>
            <a:r>
              <a:rPr lang="en-US" sz="1400" b="1" dirty="0" smtClean="0"/>
              <a:t>(</a:t>
            </a:r>
            <a:r>
              <a:rPr lang="en-US" sz="1400" b="1" dirty="0" smtClean="0">
                <a:solidFill>
                  <a:schemeClr val="accent6"/>
                </a:solidFill>
              </a:rPr>
              <a:t>“Record inserted successfully……”</a:t>
            </a:r>
            <a:r>
              <a:rPr lang="en-US" sz="1400" b="1" dirty="0" smtClean="0"/>
              <a:t>);</a:t>
            </a:r>
            <a:br>
              <a:rPr lang="en-US" sz="1400" b="1" dirty="0" smtClean="0"/>
            </a:br>
            <a:r>
              <a:rPr lang="en-US" sz="1400" b="1" dirty="0" smtClean="0"/>
              <a:t/>
            </a:r>
            <a:br>
              <a:rPr lang="en-US" sz="1400" b="1" dirty="0" smtClean="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6247066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494269"/>
            <a:ext cx="10635048" cy="57417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select a record from a Table with Java JDBC:</a:t>
            </a:r>
          </a:p>
          <a:p>
            <a:pPr marL="0" indent="0">
              <a:buNone/>
            </a:pPr>
            <a:r>
              <a:rPr lang="en-US" sz="1200" b="1" dirty="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br>
              <a:rPr lang="en-US" sz="1400" b="1" dirty="0" smtClean="0"/>
            </a:br>
            <a:r>
              <a:rPr lang="en-US" sz="1400" b="1" dirty="0" smtClean="0"/>
              <a:t>						static final String </a:t>
            </a:r>
            <a:r>
              <a:rPr lang="en-US" sz="1400" b="1" dirty="0" smtClean="0">
                <a:solidFill>
                  <a:srgbClr val="00B0F0"/>
                </a:solidFill>
              </a:rPr>
              <a:t>QUERY</a:t>
            </a:r>
            <a:r>
              <a:rPr lang="en-US" sz="1400" b="1" dirty="0" smtClean="0"/>
              <a:t> = “Select id, name, age from Registration”;</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a:t>
            </a:r>
            <a:r>
              <a:rPr lang="en-US" sz="1400" b="1" dirty="0">
                <a:solidFill>
                  <a:schemeClr val="accent5"/>
                </a:solidFill>
              </a:rPr>
              <a:t>String</a:t>
            </a:r>
            <a:r>
              <a:rPr lang="en-US" sz="1400" b="1" dirty="0"/>
              <a:t>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a:t>
            </a:r>
            <a:r>
              <a:rPr lang="en-US" sz="1400" b="1" dirty="0" smtClean="0">
                <a:solidFill>
                  <a:schemeClr val="accent5"/>
                </a:solidFill>
              </a:rPr>
              <a:t>Statement</a:t>
            </a:r>
            <a:r>
              <a:rPr lang="en-US" sz="1400" b="1" dirty="0" smtClean="0"/>
              <a: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a:t>
            </a:r>
            <a:r>
              <a:rPr lang="en-US" sz="1400" b="1" dirty="0" err="1" smtClean="0">
                <a:solidFill>
                  <a:schemeClr val="accent5"/>
                </a:solidFill>
              </a:rPr>
              <a:t>Resultset</a:t>
            </a:r>
            <a:r>
              <a:rPr lang="en-US" sz="1400" b="1" dirty="0" smtClean="0">
                <a:solidFill>
                  <a:schemeClr val="accent5"/>
                </a:solidFill>
              </a:rPr>
              <a:t> </a:t>
            </a:r>
            <a:r>
              <a:rPr lang="en-US" sz="1400" b="1" dirty="0" err="1" smtClean="0"/>
              <a:t>rs</a:t>
            </a:r>
            <a:r>
              <a:rPr lang="en-US" sz="1400" b="1" dirty="0" smtClean="0"/>
              <a:t>  =  </a:t>
            </a:r>
            <a:r>
              <a:rPr lang="en-US" sz="1400" b="1" dirty="0" err="1" smtClean="0"/>
              <a:t>stmt.executeQuery</a:t>
            </a:r>
            <a:r>
              <a:rPr lang="en-US" sz="1400" b="1" dirty="0" smtClean="0"/>
              <a:t>(</a:t>
            </a:r>
            <a:r>
              <a:rPr lang="en-US" sz="1400" b="1" dirty="0" smtClean="0">
                <a:solidFill>
                  <a:srgbClr val="00B0F0"/>
                </a:solidFill>
              </a:rPr>
              <a:t>QUERY</a:t>
            </a:r>
            <a:r>
              <a:rPr lang="en-US" sz="1400" b="1" dirty="0" smtClean="0"/>
              <a:t>);</a:t>
            </a:r>
            <a:br>
              <a:rPr lang="en-US" sz="1400" b="1" dirty="0" smtClean="0"/>
            </a:br>
            <a:r>
              <a:rPr lang="en-US" sz="1400" b="1" dirty="0" smtClean="0"/>
              <a:t>							      )   {</a:t>
            </a:r>
            <a:br>
              <a:rPr lang="en-US" sz="1400" b="1" dirty="0" smtClean="0"/>
            </a:br>
            <a:r>
              <a:rPr lang="en-US" sz="1400" b="1" dirty="0" smtClean="0"/>
              <a:t>								while(</a:t>
            </a:r>
            <a:r>
              <a:rPr lang="en-US" sz="1400" b="1" dirty="0" err="1" smtClean="0"/>
              <a:t>rs.next</a:t>
            </a:r>
            <a:r>
              <a:rPr lang="en-US" sz="1400" b="1" dirty="0" smtClean="0"/>
              <a:t>()) {</a:t>
            </a:r>
            <a:br>
              <a:rPr lang="en-US" sz="1400" b="1" dirty="0" smtClean="0"/>
            </a:br>
            <a:r>
              <a:rPr lang="en-US" sz="1400" b="1" dirty="0" smtClean="0"/>
              <a:t>									</a:t>
            </a:r>
            <a:r>
              <a:rPr lang="en-US" sz="1400" b="1" dirty="0" err="1" smtClean="0"/>
              <a:t>System.out.println</a:t>
            </a:r>
            <a:r>
              <a:rPr lang="en-US" sz="1400" b="1" dirty="0" smtClean="0"/>
              <a:t>(“Id : + </a:t>
            </a:r>
            <a:r>
              <a:rPr lang="en-US" sz="1400" b="1" dirty="0" err="1" smtClean="0"/>
              <a:t>rs.getInt</a:t>
            </a:r>
            <a:r>
              <a:rPr lang="en-US" sz="1400" b="1" dirty="0" smtClean="0"/>
              <a:t>(“</a:t>
            </a:r>
            <a:r>
              <a:rPr lang="en-US" sz="1400" b="1" dirty="0"/>
              <a:t>id”));</a:t>
            </a:r>
            <a:br>
              <a:rPr lang="en-US" sz="1400" b="1" dirty="0"/>
            </a:br>
            <a:r>
              <a:rPr lang="en-US" sz="1400" b="1" dirty="0"/>
              <a:t>									 </a:t>
            </a:r>
            <a:r>
              <a:rPr lang="en-US" sz="1400" b="1" dirty="0" err="1"/>
              <a:t>System.out.println</a:t>
            </a:r>
            <a:r>
              <a:rPr lang="en-US" sz="1400" b="1" dirty="0" smtClean="0"/>
              <a:t>(“Name: </a:t>
            </a:r>
            <a:r>
              <a:rPr lang="en-US" sz="1400" b="1" dirty="0"/>
              <a:t>+ </a:t>
            </a:r>
            <a:r>
              <a:rPr lang="en-US" sz="1400" b="1" dirty="0" err="1" smtClean="0"/>
              <a:t>rs.getString</a:t>
            </a:r>
            <a:r>
              <a:rPr lang="en-US" sz="1400" b="1" dirty="0" smtClean="0"/>
              <a:t>(“name”));</a:t>
            </a:r>
            <a:br>
              <a:rPr lang="en-US" sz="1400" b="1" dirty="0" smtClean="0"/>
            </a:br>
            <a:r>
              <a:rPr lang="en-US" sz="1400" b="1" dirty="0" smtClean="0"/>
              <a:t>									</a:t>
            </a:r>
            <a:r>
              <a:rPr lang="en-US" sz="1400" b="1" dirty="0"/>
              <a:t> </a:t>
            </a:r>
            <a:r>
              <a:rPr lang="en-US" sz="1400" b="1" dirty="0" err="1"/>
              <a:t>System.out.println</a:t>
            </a:r>
            <a:r>
              <a:rPr lang="en-US" sz="1400" b="1" dirty="0" smtClean="0"/>
              <a:t>(“Age </a:t>
            </a:r>
            <a:r>
              <a:rPr lang="en-US" sz="1400" b="1" dirty="0"/>
              <a:t>: + </a:t>
            </a:r>
            <a:r>
              <a:rPr lang="en-US" sz="1400" b="1" dirty="0" err="1"/>
              <a:t>rs.getInt</a:t>
            </a:r>
            <a:r>
              <a:rPr lang="en-US" sz="1400" b="1" dirty="0" smtClean="0"/>
              <a:t>(“age”));</a:t>
            </a:r>
            <a:br>
              <a:rPr lang="en-US" sz="1400" b="1" dirty="0" smtClean="0"/>
            </a:br>
            <a:r>
              <a:rPr lang="en-US" sz="1400" b="1" dirty="0" smtClean="0"/>
              <a:t/>
            </a:r>
            <a:br>
              <a:rPr lang="en-US" sz="1400" b="1" dirty="0" smtClean="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3245372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626075" y="461318"/>
            <a:ext cx="10635048" cy="580767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update a record in a Table with Java JDBC:</a:t>
            </a:r>
            <a:br>
              <a:rPr lang="en-US" sz="1600" b="1" dirty="0" smtClean="0"/>
            </a:br>
            <a:r>
              <a:rPr lang="en-US" sz="1600" b="1" dirty="0" smtClean="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br>
              <a:rPr lang="en-US" sz="1400" b="1" dirty="0" smtClean="0"/>
            </a:br>
            <a:r>
              <a:rPr lang="en-US" sz="1400" b="1" dirty="0" smtClean="0"/>
              <a:t>						static final String </a:t>
            </a:r>
            <a:r>
              <a:rPr lang="en-US" sz="1400" b="1" dirty="0" smtClean="0">
                <a:solidFill>
                  <a:srgbClr val="00B0F0"/>
                </a:solidFill>
              </a:rPr>
              <a:t>QUERY</a:t>
            </a:r>
            <a:r>
              <a:rPr lang="en-US" sz="1400" b="1" dirty="0" smtClean="0"/>
              <a:t> = “Select id, name, age from Registration”;</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a:t>
            </a:r>
            <a:r>
              <a:rPr lang="en-US" sz="1400" b="1" dirty="0">
                <a:solidFill>
                  <a:schemeClr val="accent5"/>
                </a:solidFill>
              </a:rPr>
              <a:t>String</a:t>
            </a:r>
            <a:r>
              <a:rPr lang="en-US" sz="1400" b="1" dirty="0"/>
              <a:t>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a:t>
            </a:r>
            <a:r>
              <a:rPr lang="en-US" sz="1400" b="1" dirty="0" smtClean="0">
                <a:solidFill>
                  <a:schemeClr val="accent5"/>
                </a:solidFill>
              </a:rPr>
              <a:t>Statement</a:t>
            </a:r>
            <a:r>
              <a:rPr lang="en-US" sz="1400" b="1" dirty="0" smtClean="0"/>
              <a: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   {</a:t>
            </a:r>
            <a:br>
              <a:rPr lang="en-US" sz="1400" b="1" dirty="0" smtClean="0"/>
            </a:br>
            <a:r>
              <a:rPr lang="en-US" sz="1400" b="1" dirty="0" smtClean="0"/>
              <a:t>								String </a:t>
            </a:r>
            <a:r>
              <a:rPr lang="en-US" sz="1400" b="1" dirty="0" err="1" smtClean="0"/>
              <a:t>sql</a:t>
            </a:r>
            <a:r>
              <a:rPr lang="en-US" sz="1400" b="1" dirty="0" smtClean="0"/>
              <a:t> = “Update </a:t>
            </a:r>
            <a:r>
              <a:rPr lang="en-US" sz="1400" b="1" dirty="0" err="1" smtClean="0"/>
              <a:t>Registartion</a:t>
            </a:r>
            <a:r>
              <a:rPr lang="en-US" sz="1400" b="1" dirty="0" smtClean="0"/>
              <a:t> Set age = 30 where id = 100”;</a:t>
            </a:r>
            <a:br>
              <a:rPr lang="en-US" sz="1400" b="1" dirty="0" smtClean="0"/>
            </a:br>
            <a:r>
              <a:rPr lang="en-US" sz="1400" b="1" dirty="0" smtClean="0"/>
              <a:t>								</a:t>
            </a:r>
            <a:r>
              <a:rPr lang="en-US" sz="1400" b="1" dirty="0" err="1" smtClean="0"/>
              <a:t>stmt.executeUpdate</a:t>
            </a:r>
            <a:r>
              <a:rPr lang="en-US" sz="1400" b="1" dirty="0" smtClean="0"/>
              <a:t>(</a:t>
            </a:r>
            <a:r>
              <a:rPr lang="en-US" sz="1400" b="1" dirty="0" err="1" smtClean="0"/>
              <a:t>sql</a:t>
            </a:r>
            <a:r>
              <a:rPr lang="en-US" sz="1400" b="1" dirty="0" smtClean="0"/>
              <a:t>);</a:t>
            </a:r>
            <a:br>
              <a:rPr lang="en-US" sz="1400" b="1" dirty="0" smtClean="0"/>
            </a:br>
            <a:r>
              <a:rPr lang="en-US" sz="1400" b="1" dirty="0" smtClean="0"/>
              <a:t>								</a:t>
            </a:r>
            <a:r>
              <a:rPr lang="en-US" sz="1400" b="1" dirty="0" err="1" smtClean="0">
                <a:solidFill>
                  <a:schemeClr val="accent5"/>
                </a:solidFill>
              </a:rPr>
              <a:t>Resultset</a:t>
            </a:r>
            <a:r>
              <a:rPr lang="en-US" sz="1400" b="1" dirty="0" smtClean="0">
                <a:solidFill>
                  <a:schemeClr val="accent5"/>
                </a:solidFill>
              </a:rPr>
              <a:t> </a:t>
            </a:r>
            <a:r>
              <a:rPr lang="en-US" sz="1400" b="1" dirty="0" err="1"/>
              <a:t>rs</a:t>
            </a:r>
            <a:r>
              <a:rPr lang="en-US" sz="1400" b="1" dirty="0"/>
              <a:t>  =  </a:t>
            </a:r>
            <a:r>
              <a:rPr lang="en-US" sz="1400" b="1" dirty="0" err="1"/>
              <a:t>stmt.executeQuery</a:t>
            </a:r>
            <a:r>
              <a:rPr lang="en-US" sz="1400" b="1" dirty="0"/>
              <a:t>(</a:t>
            </a:r>
            <a:r>
              <a:rPr lang="en-US" sz="1400" b="1" dirty="0">
                <a:solidFill>
                  <a:srgbClr val="00B0F0"/>
                </a:solidFill>
              </a:rPr>
              <a:t>QUERY</a:t>
            </a:r>
            <a:r>
              <a:rPr lang="en-US" sz="1400" b="1" dirty="0" smtClean="0"/>
              <a:t>);</a:t>
            </a:r>
            <a:br>
              <a:rPr lang="en-US" sz="1400" b="1" dirty="0" smtClean="0"/>
            </a:br>
            <a:r>
              <a:rPr lang="en-US" sz="1400" b="1" dirty="0" smtClean="0"/>
              <a:t>								while(</a:t>
            </a:r>
            <a:r>
              <a:rPr lang="en-US" sz="1400" b="1" dirty="0" err="1" smtClean="0"/>
              <a:t>rs.next</a:t>
            </a:r>
            <a:r>
              <a:rPr lang="en-US" sz="1400" b="1" dirty="0" smtClean="0"/>
              <a:t>()) {</a:t>
            </a:r>
            <a:br>
              <a:rPr lang="en-US" sz="1400" b="1" dirty="0" smtClean="0"/>
            </a:br>
            <a:r>
              <a:rPr lang="en-US" sz="1400" b="1" dirty="0" smtClean="0"/>
              <a:t>									</a:t>
            </a:r>
            <a:r>
              <a:rPr lang="en-US" sz="1400" b="1" dirty="0" err="1" smtClean="0"/>
              <a:t>System.out.println</a:t>
            </a:r>
            <a:r>
              <a:rPr lang="en-US" sz="1400" b="1" dirty="0" smtClean="0"/>
              <a:t>(“Id : + </a:t>
            </a:r>
            <a:r>
              <a:rPr lang="en-US" sz="1400" b="1" dirty="0" err="1" smtClean="0"/>
              <a:t>rs.getInt</a:t>
            </a:r>
            <a:r>
              <a:rPr lang="en-US" sz="1400" b="1" dirty="0" smtClean="0"/>
              <a:t>(“</a:t>
            </a:r>
            <a:r>
              <a:rPr lang="en-US" sz="1400" b="1" dirty="0"/>
              <a:t>id”));</a:t>
            </a:r>
            <a:br>
              <a:rPr lang="en-US" sz="1400" b="1" dirty="0"/>
            </a:br>
            <a:r>
              <a:rPr lang="en-US" sz="1400" b="1" dirty="0"/>
              <a:t>									 </a:t>
            </a:r>
            <a:r>
              <a:rPr lang="en-US" sz="1400" b="1" dirty="0" err="1"/>
              <a:t>System.out.println</a:t>
            </a:r>
            <a:r>
              <a:rPr lang="en-US" sz="1400" b="1" dirty="0" smtClean="0"/>
              <a:t>(“Name: </a:t>
            </a:r>
            <a:r>
              <a:rPr lang="en-US" sz="1400" b="1" dirty="0"/>
              <a:t>+ </a:t>
            </a:r>
            <a:r>
              <a:rPr lang="en-US" sz="1400" b="1" dirty="0" err="1" smtClean="0"/>
              <a:t>rs.getString</a:t>
            </a:r>
            <a:r>
              <a:rPr lang="en-US" sz="1400" b="1" dirty="0" smtClean="0"/>
              <a:t>(“name”));</a:t>
            </a:r>
            <a:br>
              <a:rPr lang="en-US" sz="1400" b="1" dirty="0" smtClean="0"/>
            </a:br>
            <a:r>
              <a:rPr lang="en-US" sz="1400" b="1" dirty="0" smtClean="0"/>
              <a:t>									</a:t>
            </a:r>
            <a:r>
              <a:rPr lang="en-US" sz="1400" b="1" dirty="0"/>
              <a:t> </a:t>
            </a:r>
            <a:r>
              <a:rPr lang="en-US" sz="1400" b="1" dirty="0" err="1"/>
              <a:t>System.out.println</a:t>
            </a:r>
            <a:r>
              <a:rPr lang="en-US" sz="1400" b="1" dirty="0" smtClean="0"/>
              <a:t>(“Age </a:t>
            </a:r>
            <a:r>
              <a:rPr lang="en-US" sz="1400" b="1" dirty="0"/>
              <a:t>: + </a:t>
            </a:r>
            <a:r>
              <a:rPr lang="en-US" sz="1400" b="1" dirty="0" err="1"/>
              <a:t>rs.getInt</a:t>
            </a:r>
            <a:r>
              <a:rPr lang="en-US" sz="1400" b="1" dirty="0" smtClean="0"/>
              <a:t>(“age”));</a:t>
            </a:r>
            <a:r>
              <a:rPr lang="en-US" sz="1400" b="1" dirty="0"/>
              <a:t/>
            </a:r>
            <a:br>
              <a:rPr lang="en-US" sz="1400" b="1" dirty="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2867576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626075" y="461318"/>
            <a:ext cx="10635048" cy="580767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delete a record in a Table with Java JDBC:</a:t>
            </a:r>
            <a:br>
              <a:rPr lang="en-US" sz="1600" b="1" dirty="0" smtClean="0"/>
            </a:br>
            <a:r>
              <a:rPr lang="en-US" sz="1600" b="1" dirty="0" smtClean="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br>
              <a:rPr lang="en-US" sz="1400" b="1" dirty="0" smtClean="0"/>
            </a:br>
            <a:r>
              <a:rPr lang="en-US" sz="1400" b="1" dirty="0" smtClean="0"/>
              <a:t>						static final String </a:t>
            </a:r>
            <a:r>
              <a:rPr lang="en-US" sz="1400" b="1" dirty="0" smtClean="0">
                <a:solidFill>
                  <a:srgbClr val="00B0F0"/>
                </a:solidFill>
              </a:rPr>
              <a:t>QUERY</a:t>
            </a:r>
            <a:r>
              <a:rPr lang="en-US" sz="1400" b="1" dirty="0" smtClean="0"/>
              <a:t> = “Select id, name, age from Registration”;</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a:t>
            </a:r>
            <a:r>
              <a:rPr lang="en-US" sz="1400" b="1" dirty="0">
                <a:solidFill>
                  <a:schemeClr val="accent5"/>
                </a:solidFill>
              </a:rPr>
              <a:t>String</a:t>
            </a:r>
            <a:r>
              <a:rPr lang="en-US" sz="1400" b="1" dirty="0"/>
              <a:t>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a:t>
            </a:r>
            <a:r>
              <a:rPr lang="en-US" sz="1400" b="1" dirty="0" smtClean="0">
                <a:solidFill>
                  <a:schemeClr val="accent5"/>
                </a:solidFill>
              </a:rPr>
              <a:t>Statement</a:t>
            </a:r>
            <a:r>
              <a:rPr lang="en-US" sz="1400" b="1" dirty="0" smtClean="0"/>
              <a: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   {</a:t>
            </a:r>
            <a:br>
              <a:rPr lang="en-US" sz="1400" b="1" dirty="0" smtClean="0"/>
            </a:br>
            <a:r>
              <a:rPr lang="en-US" sz="1400" b="1" dirty="0" smtClean="0"/>
              <a:t>								String </a:t>
            </a:r>
            <a:r>
              <a:rPr lang="en-US" sz="1400" b="1" dirty="0" err="1" smtClean="0"/>
              <a:t>sql</a:t>
            </a:r>
            <a:r>
              <a:rPr lang="en-US" sz="1400" b="1" dirty="0" smtClean="0"/>
              <a:t> = “Delete from </a:t>
            </a:r>
            <a:r>
              <a:rPr lang="en-US" sz="1400" b="1" dirty="0" err="1" smtClean="0"/>
              <a:t>Registartion</a:t>
            </a:r>
            <a:r>
              <a:rPr lang="en-US" sz="1400" b="1" dirty="0" smtClean="0"/>
              <a:t>  where id = 100”;</a:t>
            </a:r>
            <a:br>
              <a:rPr lang="en-US" sz="1400" b="1" dirty="0" smtClean="0"/>
            </a:br>
            <a:r>
              <a:rPr lang="en-US" sz="1400" b="1" dirty="0" smtClean="0"/>
              <a:t>								</a:t>
            </a:r>
            <a:r>
              <a:rPr lang="en-US" sz="1400" b="1" dirty="0" err="1" smtClean="0"/>
              <a:t>stmt.executeUpdate</a:t>
            </a:r>
            <a:r>
              <a:rPr lang="en-US" sz="1400" b="1" dirty="0" smtClean="0"/>
              <a:t>(</a:t>
            </a:r>
            <a:r>
              <a:rPr lang="en-US" sz="1400" b="1" dirty="0" err="1" smtClean="0"/>
              <a:t>sql</a:t>
            </a:r>
            <a:r>
              <a:rPr lang="en-US" sz="1400" b="1" dirty="0" smtClean="0"/>
              <a:t>);</a:t>
            </a:r>
            <a:br>
              <a:rPr lang="en-US" sz="1400" b="1" dirty="0" smtClean="0"/>
            </a:br>
            <a:r>
              <a:rPr lang="en-US" sz="1400" b="1" dirty="0" smtClean="0"/>
              <a:t>								</a:t>
            </a:r>
            <a:r>
              <a:rPr lang="en-US" sz="1400" b="1" dirty="0" err="1" smtClean="0">
                <a:solidFill>
                  <a:schemeClr val="accent5"/>
                </a:solidFill>
              </a:rPr>
              <a:t>Resultset</a:t>
            </a:r>
            <a:r>
              <a:rPr lang="en-US" sz="1400" b="1" dirty="0" smtClean="0">
                <a:solidFill>
                  <a:schemeClr val="accent5"/>
                </a:solidFill>
              </a:rPr>
              <a:t> </a:t>
            </a:r>
            <a:r>
              <a:rPr lang="en-US" sz="1400" b="1" dirty="0" err="1"/>
              <a:t>rs</a:t>
            </a:r>
            <a:r>
              <a:rPr lang="en-US" sz="1400" b="1" dirty="0"/>
              <a:t>  =  </a:t>
            </a:r>
            <a:r>
              <a:rPr lang="en-US" sz="1400" b="1" dirty="0" err="1"/>
              <a:t>stmt.executeQuery</a:t>
            </a:r>
            <a:r>
              <a:rPr lang="en-US" sz="1400" b="1" dirty="0"/>
              <a:t>(</a:t>
            </a:r>
            <a:r>
              <a:rPr lang="en-US" sz="1400" b="1" dirty="0">
                <a:solidFill>
                  <a:srgbClr val="00B0F0"/>
                </a:solidFill>
              </a:rPr>
              <a:t>QUERY</a:t>
            </a:r>
            <a:r>
              <a:rPr lang="en-US" sz="1400" b="1" dirty="0" smtClean="0"/>
              <a:t>);</a:t>
            </a:r>
            <a:br>
              <a:rPr lang="en-US" sz="1400" b="1" dirty="0" smtClean="0"/>
            </a:br>
            <a:r>
              <a:rPr lang="en-US" sz="1400" b="1" dirty="0" smtClean="0"/>
              <a:t>								while(</a:t>
            </a:r>
            <a:r>
              <a:rPr lang="en-US" sz="1400" b="1" dirty="0" err="1" smtClean="0"/>
              <a:t>rs.next</a:t>
            </a:r>
            <a:r>
              <a:rPr lang="en-US" sz="1400" b="1" dirty="0" smtClean="0"/>
              <a:t>()) {</a:t>
            </a:r>
            <a:br>
              <a:rPr lang="en-US" sz="1400" b="1" dirty="0" smtClean="0"/>
            </a:br>
            <a:r>
              <a:rPr lang="en-US" sz="1400" b="1" dirty="0" smtClean="0"/>
              <a:t>									</a:t>
            </a:r>
            <a:r>
              <a:rPr lang="en-US" sz="1400" b="1" dirty="0" err="1" smtClean="0"/>
              <a:t>System.out.println</a:t>
            </a:r>
            <a:r>
              <a:rPr lang="en-US" sz="1400" b="1" dirty="0" smtClean="0"/>
              <a:t>(“Id : + </a:t>
            </a:r>
            <a:r>
              <a:rPr lang="en-US" sz="1400" b="1" dirty="0" err="1" smtClean="0"/>
              <a:t>rs.getInt</a:t>
            </a:r>
            <a:r>
              <a:rPr lang="en-US" sz="1400" b="1" dirty="0" smtClean="0"/>
              <a:t>(“</a:t>
            </a:r>
            <a:r>
              <a:rPr lang="en-US" sz="1400" b="1" dirty="0"/>
              <a:t>id”));</a:t>
            </a:r>
            <a:br>
              <a:rPr lang="en-US" sz="1400" b="1" dirty="0"/>
            </a:br>
            <a:r>
              <a:rPr lang="en-US" sz="1400" b="1" dirty="0"/>
              <a:t>									 </a:t>
            </a:r>
            <a:r>
              <a:rPr lang="en-US" sz="1400" b="1" dirty="0" err="1"/>
              <a:t>System.out.println</a:t>
            </a:r>
            <a:r>
              <a:rPr lang="en-US" sz="1400" b="1" dirty="0" smtClean="0"/>
              <a:t>(“Name: </a:t>
            </a:r>
            <a:r>
              <a:rPr lang="en-US" sz="1400" b="1" dirty="0"/>
              <a:t>+ </a:t>
            </a:r>
            <a:r>
              <a:rPr lang="en-US" sz="1400" b="1" dirty="0" err="1" smtClean="0"/>
              <a:t>rs.getString</a:t>
            </a:r>
            <a:r>
              <a:rPr lang="en-US" sz="1400" b="1" dirty="0" smtClean="0"/>
              <a:t>(“name”));</a:t>
            </a:r>
            <a:br>
              <a:rPr lang="en-US" sz="1400" b="1" dirty="0" smtClean="0"/>
            </a:br>
            <a:r>
              <a:rPr lang="en-US" sz="1400" b="1" dirty="0" smtClean="0"/>
              <a:t>									</a:t>
            </a:r>
            <a:r>
              <a:rPr lang="en-US" sz="1400" b="1" dirty="0"/>
              <a:t> </a:t>
            </a:r>
            <a:r>
              <a:rPr lang="en-US" sz="1400" b="1" dirty="0" err="1"/>
              <a:t>System.out.println</a:t>
            </a:r>
            <a:r>
              <a:rPr lang="en-US" sz="1400" b="1" dirty="0" smtClean="0"/>
              <a:t>(“Age </a:t>
            </a:r>
            <a:r>
              <a:rPr lang="en-US" sz="1400" b="1" dirty="0"/>
              <a:t>: + </a:t>
            </a:r>
            <a:r>
              <a:rPr lang="en-US" sz="1400" b="1" dirty="0" err="1"/>
              <a:t>rs.getInt</a:t>
            </a:r>
            <a:r>
              <a:rPr lang="en-US" sz="1400" b="1" dirty="0" smtClean="0"/>
              <a:t>(“age”));</a:t>
            </a:r>
            <a:r>
              <a:rPr lang="en-US" sz="1400" b="1" dirty="0"/>
              <a:t/>
            </a:r>
            <a:br>
              <a:rPr lang="en-US" sz="1400" b="1" dirty="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29956983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494269"/>
            <a:ext cx="10635048" cy="574177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dirty="0">
                <a:solidFill>
                  <a:schemeClr val="accent3"/>
                </a:solidFill>
              </a:rPr>
              <a:t>JDBC  (JAVA DATABASE CONNECTIVITY)</a:t>
            </a:r>
          </a:p>
          <a:p>
            <a:pPr marL="0" indent="0">
              <a:buNone/>
            </a:pPr>
            <a:r>
              <a:rPr lang="en-US" sz="1600" b="1" dirty="0" smtClean="0"/>
              <a:t>How to fetch record in ascending order from a Table with Java JDBC:</a:t>
            </a:r>
          </a:p>
          <a:p>
            <a:pPr marL="0" indent="0">
              <a:buNone/>
            </a:pPr>
            <a:r>
              <a:rPr lang="en-US" sz="1200" b="1" dirty="0"/>
              <a:t>				</a:t>
            </a:r>
            <a:r>
              <a:rPr lang="en-US" sz="1400" b="1" dirty="0" smtClean="0">
                <a:solidFill>
                  <a:schemeClr val="accent5"/>
                </a:solidFill>
              </a:rPr>
              <a:t>import </a:t>
            </a:r>
            <a:r>
              <a:rPr lang="en-US" sz="1400" b="1" dirty="0" err="1" smtClean="0">
                <a:solidFill>
                  <a:schemeClr val="accent5"/>
                </a:solidFill>
              </a:rPr>
              <a:t>java.sql</a:t>
            </a:r>
            <a:r>
              <a:rPr lang="en-US" sz="1400" b="1" dirty="0" smtClean="0">
                <a:solidFill>
                  <a:schemeClr val="accent5"/>
                </a:solidFill>
              </a:rPr>
              <a:t>.*;</a:t>
            </a:r>
            <a:r>
              <a:rPr lang="en-US" sz="1400" b="1" dirty="0" smtClean="0">
                <a:solidFill>
                  <a:schemeClr val="accent2"/>
                </a:solidFill>
              </a:rPr>
              <a:t/>
            </a:r>
            <a:br>
              <a:rPr lang="en-US" sz="1400" b="1" dirty="0" smtClean="0">
                <a:solidFill>
                  <a:schemeClr val="accent2"/>
                </a:solidFill>
              </a:rPr>
            </a:br>
            <a:r>
              <a:rPr lang="en-US" sz="1400" b="1" dirty="0"/>
              <a:t> </a:t>
            </a:r>
            <a:r>
              <a:rPr lang="en-US" sz="1400" b="1" dirty="0">
                <a:solidFill>
                  <a:schemeClr val="accent4"/>
                </a:solidFill>
              </a:rPr>
              <a:t> </a:t>
            </a:r>
            <a:r>
              <a:rPr lang="en-US" sz="1400" b="1" dirty="0" smtClean="0">
                <a:solidFill>
                  <a:schemeClr val="accent4"/>
                </a:solidFill>
              </a:rPr>
              <a:t>				public</a:t>
            </a:r>
            <a:r>
              <a:rPr lang="en-US" sz="1400" b="1" dirty="0">
                <a:solidFill>
                  <a:schemeClr val="accent4"/>
                </a:solidFill>
              </a:rPr>
              <a:t> class</a:t>
            </a:r>
            <a:r>
              <a:rPr lang="en-US" sz="1400" b="1" dirty="0"/>
              <a:t> </a:t>
            </a:r>
            <a:r>
              <a:rPr lang="en-US" sz="1400" b="1" dirty="0" err="1" smtClean="0">
                <a:solidFill>
                  <a:schemeClr val="accent2"/>
                </a:solidFill>
              </a:rPr>
              <a:t>JDBCExample</a:t>
            </a:r>
            <a:r>
              <a:rPr lang="en-US" sz="1400" b="1" dirty="0" smtClean="0"/>
              <a:t>{</a:t>
            </a:r>
            <a:r>
              <a:rPr lang="en-US" sz="1400" b="1" dirty="0"/>
              <a:t>              </a:t>
            </a:r>
            <a:r>
              <a:rPr lang="en-US" sz="1400" b="1" dirty="0" smtClean="0"/>
              <a:t/>
            </a:r>
            <a:br>
              <a:rPr lang="en-US" sz="1400" b="1" dirty="0" smtClean="0"/>
            </a:br>
            <a:r>
              <a:rPr lang="en-US" sz="1400" b="1" dirty="0" smtClean="0"/>
              <a:t>						static final String </a:t>
            </a:r>
            <a:r>
              <a:rPr lang="en-US" sz="1400" b="1" dirty="0" smtClean="0">
                <a:solidFill>
                  <a:srgbClr val="00B0F0"/>
                </a:solidFill>
              </a:rPr>
              <a:t>DB_URL</a:t>
            </a:r>
            <a:r>
              <a:rPr lang="en-US" sz="1400" b="1" dirty="0" smtClean="0"/>
              <a:t> = “</a:t>
            </a:r>
            <a:r>
              <a:rPr lang="en-US" sz="1400" b="1" dirty="0" err="1" smtClean="0"/>
              <a:t>jdbc:mysql</a:t>
            </a:r>
            <a:r>
              <a:rPr lang="en-US" sz="1400" b="1" dirty="0" smtClean="0"/>
              <a:t>://localhost/Students”;</a:t>
            </a:r>
            <a:br>
              <a:rPr lang="en-US" sz="1400" b="1" dirty="0" smtClean="0"/>
            </a:br>
            <a:r>
              <a:rPr lang="en-US" sz="1400" b="1" dirty="0" smtClean="0"/>
              <a:t>						static final String </a:t>
            </a:r>
            <a:r>
              <a:rPr lang="en-US" sz="1400" b="1" dirty="0" smtClean="0">
                <a:solidFill>
                  <a:srgbClr val="00B0F0"/>
                </a:solidFill>
              </a:rPr>
              <a:t>USER</a:t>
            </a:r>
            <a:r>
              <a:rPr lang="en-US" sz="1400" b="1" dirty="0" smtClean="0"/>
              <a:t> =  “root”;</a:t>
            </a:r>
            <a:br>
              <a:rPr lang="en-US" sz="1400" b="1" dirty="0" smtClean="0"/>
            </a:br>
            <a:r>
              <a:rPr lang="en-US" sz="1400" b="1" dirty="0" smtClean="0"/>
              <a:t>						static final String </a:t>
            </a:r>
            <a:r>
              <a:rPr lang="en-US" sz="1400" b="1" dirty="0" smtClean="0">
                <a:solidFill>
                  <a:srgbClr val="00B0F0"/>
                </a:solidFill>
              </a:rPr>
              <a:t>PASS</a:t>
            </a:r>
            <a:r>
              <a:rPr lang="en-US" sz="1400" b="1" dirty="0" smtClean="0"/>
              <a:t>  =  “test”;</a:t>
            </a:r>
            <a:br>
              <a:rPr lang="en-US" sz="1400" b="1" dirty="0" smtClean="0"/>
            </a:br>
            <a:r>
              <a:rPr lang="en-US" sz="1400" b="1" dirty="0" smtClean="0"/>
              <a:t>						static final String </a:t>
            </a:r>
            <a:r>
              <a:rPr lang="en-US" sz="1400" b="1" dirty="0" smtClean="0">
                <a:solidFill>
                  <a:srgbClr val="00B0F0"/>
                </a:solidFill>
              </a:rPr>
              <a:t>QUERY</a:t>
            </a:r>
            <a:r>
              <a:rPr lang="en-US" sz="1400" b="1" dirty="0" smtClean="0"/>
              <a:t> = “Select id, name, age from Registration order by name ASC”;</a:t>
            </a:r>
          </a:p>
          <a:p>
            <a:pPr marL="0" indent="0">
              <a:buNone/>
            </a:pPr>
            <a:r>
              <a:rPr lang="en-US" sz="1400" b="1" dirty="0" smtClean="0">
                <a:solidFill>
                  <a:schemeClr val="accent4"/>
                </a:solidFill>
              </a:rPr>
              <a:t>						public</a:t>
            </a:r>
            <a:r>
              <a:rPr lang="en-US" sz="1400" b="1" dirty="0">
                <a:solidFill>
                  <a:schemeClr val="accent4"/>
                </a:solidFill>
              </a:rPr>
              <a:t> static void</a:t>
            </a:r>
            <a:r>
              <a:rPr lang="en-US" sz="1400" b="1" dirty="0"/>
              <a:t> main(</a:t>
            </a:r>
            <a:r>
              <a:rPr lang="en-US" sz="1400" b="1" dirty="0">
                <a:solidFill>
                  <a:schemeClr val="accent5"/>
                </a:solidFill>
              </a:rPr>
              <a:t>String</a:t>
            </a:r>
            <a:r>
              <a:rPr lang="en-US" sz="1400" b="1" dirty="0"/>
              <a:t> </a:t>
            </a:r>
            <a:r>
              <a:rPr lang="en-US" sz="1400" b="1" dirty="0" err="1"/>
              <a:t>args</a:t>
            </a:r>
            <a:r>
              <a:rPr lang="en-US" sz="1400" b="1" dirty="0"/>
              <a:t>[])  </a:t>
            </a:r>
            <a:r>
              <a:rPr lang="en-US" sz="1400" b="1" dirty="0" smtClean="0"/>
              <a:t>{</a:t>
            </a:r>
            <a:br>
              <a:rPr lang="en-US" sz="1400" b="1" dirty="0" smtClean="0"/>
            </a:br>
            <a:r>
              <a:rPr lang="en-US" sz="1400" b="1" dirty="0" smtClean="0"/>
              <a:t>							try(Connection </a:t>
            </a:r>
            <a:r>
              <a:rPr lang="en-US" sz="1400" b="1" dirty="0" smtClean="0">
                <a:solidFill>
                  <a:srgbClr val="00B0F0"/>
                </a:solidFill>
              </a:rPr>
              <a:t>conn</a:t>
            </a:r>
            <a:r>
              <a:rPr lang="en-US" sz="1400" b="1" dirty="0" smtClean="0"/>
              <a:t> = </a:t>
            </a:r>
            <a:r>
              <a:rPr lang="en-US" sz="1400" b="1" dirty="0" err="1" smtClean="0"/>
              <a:t>DriverManager.getConnection</a:t>
            </a:r>
            <a:r>
              <a:rPr lang="en-US" sz="1400" b="1" dirty="0" smtClean="0"/>
              <a:t>(</a:t>
            </a:r>
            <a:r>
              <a:rPr lang="en-US" sz="1400" b="1" dirty="0" smtClean="0">
                <a:solidFill>
                  <a:srgbClr val="00B0F0"/>
                </a:solidFill>
              </a:rPr>
              <a:t>DB_URL</a:t>
            </a:r>
            <a:r>
              <a:rPr lang="en-US" sz="1400" b="1" dirty="0" smtClean="0"/>
              <a:t>, </a:t>
            </a:r>
            <a:r>
              <a:rPr lang="en-US" sz="1400" b="1" dirty="0" smtClean="0">
                <a:solidFill>
                  <a:srgbClr val="00B0F0"/>
                </a:solidFill>
              </a:rPr>
              <a:t>USER</a:t>
            </a:r>
            <a:r>
              <a:rPr lang="en-US" sz="1400" b="1" dirty="0" smtClean="0"/>
              <a:t>, </a:t>
            </a:r>
            <a:r>
              <a:rPr lang="en-US" sz="1400" b="1" dirty="0" smtClean="0">
                <a:solidFill>
                  <a:srgbClr val="00B0F0"/>
                </a:solidFill>
              </a:rPr>
              <a:t>PASS</a:t>
            </a:r>
            <a:r>
              <a:rPr lang="en-US" sz="1400" b="1" dirty="0" smtClean="0"/>
              <a:t>);</a:t>
            </a:r>
            <a:br>
              <a:rPr lang="en-US" sz="1400" b="1" dirty="0" smtClean="0"/>
            </a:br>
            <a:r>
              <a:rPr lang="en-US" sz="1400" b="1" dirty="0" smtClean="0"/>
              <a:t>								</a:t>
            </a:r>
            <a:r>
              <a:rPr lang="en-US" sz="1400" b="1" dirty="0" smtClean="0">
                <a:solidFill>
                  <a:schemeClr val="accent5"/>
                </a:solidFill>
              </a:rPr>
              <a:t>Statement</a:t>
            </a:r>
            <a:r>
              <a:rPr lang="en-US" sz="1400" b="1" dirty="0" smtClean="0"/>
              <a:t> </a:t>
            </a:r>
            <a:r>
              <a:rPr lang="en-US" sz="1400" b="1" dirty="0" err="1" smtClean="0">
                <a:solidFill>
                  <a:srgbClr val="00B0F0"/>
                </a:solidFill>
              </a:rPr>
              <a:t>stmt</a:t>
            </a:r>
            <a:r>
              <a:rPr lang="en-US" sz="1400" b="1" dirty="0" smtClean="0">
                <a:solidFill>
                  <a:srgbClr val="00B0F0"/>
                </a:solidFill>
              </a:rPr>
              <a:t> </a:t>
            </a:r>
            <a:r>
              <a:rPr lang="en-US" sz="1400" b="1" dirty="0" smtClean="0"/>
              <a:t>= </a:t>
            </a:r>
            <a:r>
              <a:rPr lang="en-US" sz="1400" b="1" dirty="0" err="1" smtClean="0"/>
              <a:t>conn.createStatement</a:t>
            </a:r>
            <a:r>
              <a:rPr lang="en-US" sz="1400" b="1" dirty="0" smtClean="0"/>
              <a:t>();</a:t>
            </a:r>
            <a:br>
              <a:rPr lang="en-US" sz="1400" b="1" dirty="0" smtClean="0"/>
            </a:br>
            <a:r>
              <a:rPr lang="en-US" sz="1400" b="1" dirty="0" smtClean="0"/>
              <a:t>							      )   {</a:t>
            </a:r>
            <a:br>
              <a:rPr lang="en-US" sz="1400" b="1" dirty="0" smtClean="0"/>
            </a:br>
            <a:r>
              <a:rPr lang="en-US" sz="1400" b="1" dirty="0" smtClean="0"/>
              <a:t>								</a:t>
            </a:r>
            <a:r>
              <a:rPr lang="en-US" sz="1400" b="1" dirty="0" err="1" smtClean="0">
                <a:solidFill>
                  <a:schemeClr val="accent5"/>
                </a:solidFill>
              </a:rPr>
              <a:t>Resultset</a:t>
            </a:r>
            <a:r>
              <a:rPr lang="en-US" sz="1400" b="1" dirty="0" smtClean="0">
                <a:solidFill>
                  <a:schemeClr val="accent5"/>
                </a:solidFill>
              </a:rPr>
              <a:t> </a:t>
            </a:r>
            <a:r>
              <a:rPr lang="en-US" sz="1400" b="1" dirty="0" err="1"/>
              <a:t>rs</a:t>
            </a:r>
            <a:r>
              <a:rPr lang="en-US" sz="1400" b="1" dirty="0"/>
              <a:t>  =  </a:t>
            </a:r>
            <a:r>
              <a:rPr lang="en-US" sz="1400" b="1" dirty="0" err="1"/>
              <a:t>stmt.executeQuery</a:t>
            </a:r>
            <a:r>
              <a:rPr lang="en-US" sz="1400" b="1" dirty="0"/>
              <a:t>(</a:t>
            </a:r>
            <a:r>
              <a:rPr lang="en-US" sz="1400" b="1" dirty="0">
                <a:solidFill>
                  <a:srgbClr val="00B0F0"/>
                </a:solidFill>
              </a:rPr>
              <a:t>QUERY</a:t>
            </a:r>
            <a:r>
              <a:rPr lang="en-US" sz="1400" b="1" dirty="0"/>
              <a:t>);</a:t>
            </a:r>
            <a:r>
              <a:rPr lang="en-US" sz="1400" b="1" dirty="0" smtClean="0"/>
              <a:t/>
            </a:r>
            <a:br>
              <a:rPr lang="en-US" sz="1400" b="1" dirty="0" smtClean="0"/>
            </a:br>
            <a:r>
              <a:rPr lang="en-US" sz="1400" b="1" dirty="0" smtClean="0"/>
              <a:t>								while(</a:t>
            </a:r>
            <a:r>
              <a:rPr lang="en-US" sz="1400" b="1" dirty="0" err="1" smtClean="0"/>
              <a:t>rs.next</a:t>
            </a:r>
            <a:r>
              <a:rPr lang="en-US" sz="1400" b="1" dirty="0" smtClean="0"/>
              <a:t>()) {</a:t>
            </a:r>
            <a:br>
              <a:rPr lang="en-US" sz="1400" b="1" dirty="0" smtClean="0"/>
            </a:br>
            <a:r>
              <a:rPr lang="en-US" sz="1400" b="1" dirty="0" smtClean="0"/>
              <a:t>									</a:t>
            </a:r>
            <a:r>
              <a:rPr lang="en-US" sz="1400" b="1" dirty="0" err="1" smtClean="0"/>
              <a:t>System.out.println</a:t>
            </a:r>
            <a:r>
              <a:rPr lang="en-US" sz="1400" b="1" dirty="0" smtClean="0"/>
              <a:t>(“Id : + </a:t>
            </a:r>
            <a:r>
              <a:rPr lang="en-US" sz="1400" b="1" dirty="0" err="1" smtClean="0"/>
              <a:t>rs.getInt</a:t>
            </a:r>
            <a:r>
              <a:rPr lang="en-US" sz="1400" b="1" dirty="0" smtClean="0"/>
              <a:t>(“</a:t>
            </a:r>
            <a:r>
              <a:rPr lang="en-US" sz="1400" b="1" dirty="0"/>
              <a:t>id”));</a:t>
            </a:r>
            <a:br>
              <a:rPr lang="en-US" sz="1400" b="1" dirty="0"/>
            </a:br>
            <a:r>
              <a:rPr lang="en-US" sz="1400" b="1" dirty="0"/>
              <a:t>									 </a:t>
            </a:r>
            <a:r>
              <a:rPr lang="en-US" sz="1400" b="1" dirty="0" err="1"/>
              <a:t>System.out.println</a:t>
            </a:r>
            <a:r>
              <a:rPr lang="en-US" sz="1400" b="1" dirty="0" smtClean="0"/>
              <a:t>(“Name: </a:t>
            </a:r>
            <a:r>
              <a:rPr lang="en-US" sz="1400" b="1" dirty="0"/>
              <a:t>+ </a:t>
            </a:r>
            <a:r>
              <a:rPr lang="en-US" sz="1400" b="1" dirty="0" err="1" smtClean="0"/>
              <a:t>rs.getString</a:t>
            </a:r>
            <a:r>
              <a:rPr lang="en-US" sz="1400" b="1" dirty="0" smtClean="0"/>
              <a:t>(“name”));</a:t>
            </a:r>
            <a:br>
              <a:rPr lang="en-US" sz="1400" b="1" dirty="0" smtClean="0"/>
            </a:br>
            <a:r>
              <a:rPr lang="en-US" sz="1400" b="1" dirty="0" smtClean="0"/>
              <a:t>									</a:t>
            </a:r>
            <a:r>
              <a:rPr lang="en-US" sz="1400" b="1" dirty="0"/>
              <a:t> </a:t>
            </a:r>
            <a:r>
              <a:rPr lang="en-US" sz="1400" b="1" dirty="0" err="1"/>
              <a:t>System.out.println</a:t>
            </a:r>
            <a:r>
              <a:rPr lang="en-US" sz="1400" b="1" dirty="0" smtClean="0"/>
              <a:t>(“Age </a:t>
            </a:r>
            <a:r>
              <a:rPr lang="en-US" sz="1400" b="1" dirty="0"/>
              <a:t>: + </a:t>
            </a:r>
            <a:r>
              <a:rPr lang="en-US" sz="1400" b="1" dirty="0" err="1"/>
              <a:t>rs.getInt</a:t>
            </a:r>
            <a:r>
              <a:rPr lang="en-US" sz="1400" b="1" dirty="0" smtClean="0"/>
              <a:t>(“age”));</a:t>
            </a:r>
            <a:br>
              <a:rPr lang="en-US" sz="1400" b="1" dirty="0" smtClean="0"/>
            </a:br>
            <a:r>
              <a:rPr lang="en-US" sz="1400" b="1" dirty="0" smtClean="0"/>
              <a:t/>
            </a:r>
            <a:br>
              <a:rPr lang="en-US" sz="1400" b="1" dirty="0" smtClean="0"/>
            </a:br>
            <a:r>
              <a:rPr lang="en-US" sz="1400" b="1" dirty="0" smtClean="0"/>
              <a:t>								} catch (</a:t>
            </a:r>
            <a:r>
              <a:rPr lang="en-US" sz="1400" b="1" dirty="0" err="1" smtClean="0">
                <a:solidFill>
                  <a:srgbClr val="FF0000"/>
                </a:solidFill>
              </a:rPr>
              <a:t>SQLException</a:t>
            </a:r>
            <a:r>
              <a:rPr lang="en-US" sz="1400" b="1" dirty="0" smtClean="0">
                <a:solidFill>
                  <a:srgbClr val="FF0000"/>
                </a:solidFill>
              </a:rPr>
              <a:t> </a:t>
            </a:r>
            <a:r>
              <a:rPr lang="en-US" sz="1400" b="1" dirty="0" smtClean="0"/>
              <a:t>e)   {</a:t>
            </a:r>
            <a:br>
              <a:rPr lang="en-US" sz="1400" b="1" dirty="0" smtClean="0"/>
            </a:br>
            <a:r>
              <a:rPr lang="en-US" sz="1400" b="1" dirty="0" smtClean="0"/>
              <a:t>									</a:t>
            </a:r>
            <a:r>
              <a:rPr lang="en-US" sz="1400" b="1" dirty="0" err="1" smtClean="0"/>
              <a:t>e.printStackTrace</a:t>
            </a:r>
            <a:r>
              <a:rPr lang="en-US" sz="1400" b="1" dirty="0" smtClean="0"/>
              <a:t>();</a:t>
            </a:r>
            <a:br>
              <a:rPr lang="en-US" sz="1400" b="1" dirty="0" smtClean="0"/>
            </a:br>
            <a:r>
              <a:rPr lang="en-US" sz="1400" b="1" dirty="0" smtClean="0"/>
              <a:t>								}</a:t>
            </a:r>
            <a:r>
              <a:rPr lang="en-US" sz="1400" b="1" dirty="0"/>
              <a:t/>
            </a:r>
            <a:br>
              <a:rPr lang="en-US" sz="1400" b="1" dirty="0"/>
            </a:br>
            <a:r>
              <a:rPr lang="en-US" sz="1400" b="1" dirty="0"/>
              <a:t>  						</a:t>
            </a:r>
            <a:r>
              <a:rPr lang="en-US" sz="1400" b="1" dirty="0" smtClean="0"/>
              <a:t>}</a:t>
            </a:r>
            <a:r>
              <a:rPr lang="en-US" sz="1400" b="1" dirty="0"/>
              <a:t>             </a:t>
            </a:r>
            <a:r>
              <a:rPr lang="en-US" sz="1400" b="1" dirty="0" smtClean="0"/>
              <a:t/>
            </a:r>
            <a:br>
              <a:rPr lang="en-US" sz="1400" b="1" dirty="0" smtClean="0"/>
            </a:br>
            <a:r>
              <a:rPr lang="en-US" sz="1400" b="1" dirty="0" smtClean="0"/>
              <a:t>				</a:t>
            </a:r>
            <a:r>
              <a:rPr lang="en-US" sz="1400" b="1" dirty="0"/>
              <a:t> } </a:t>
            </a:r>
            <a:r>
              <a:rPr lang="en-US" sz="1400" b="1" dirty="0" smtClean="0"/>
              <a:t/>
            </a:r>
            <a:br>
              <a:rPr lang="en-US" sz="1400" b="1" dirty="0" smtClean="0"/>
            </a:br>
            <a:endParaRPr lang="en-US" sz="1400" b="1" dirty="0" smtClean="0"/>
          </a:p>
        </p:txBody>
      </p:sp>
    </p:spTree>
    <p:extLst>
      <p:ext uri="{BB962C8B-B14F-4D97-AF65-F5344CB8AC3E}">
        <p14:creationId xmlns:p14="http://schemas.microsoft.com/office/powerpoint/2010/main" val="2805979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WHY JAVA PROGRAMMING?</a:t>
            </a:r>
            <a:endParaRPr lang="en-US" dirty="0">
              <a:solidFill>
                <a:schemeClr val="accent3"/>
              </a:solidFill>
            </a:endParaRPr>
          </a:p>
        </p:txBody>
      </p:sp>
      <p:sp>
        <p:nvSpPr>
          <p:cNvPr id="3" name="Content Placeholder 2"/>
          <p:cNvSpPr>
            <a:spLocks noGrp="1"/>
          </p:cNvSpPr>
          <p:nvPr>
            <p:ph idx="1"/>
          </p:nvPr>
        </p:nvSpPr>
        <p:spPr>
          <a:xfrm>
            <a:off x="1295401" y="2556932"/>
            <a:ext cx="10138717" cy="3646160"/>
          </a:xfrm>
        </p:spPr>
        <p:txBody>
          <a:bodyPr>
            <a:normAutofit/>
          </a:bodyPr>
          <a:lstStyle/>
          <a:p>
            <a:pPr marL="457200" indent="-457200">
              <a:buFont typeface="+mj-lt"/>
              <a:buAutoNum type="arabicPeriod"/>
            </a:pPr>
            <a:r>
              <a:rPr lang="en-US" sz="1800" b="1" dirty="0">
                <a:solidFill>
                  <a:schemeClr val="accent3"/>
                </a:solidFill>
              </a:rPr>
              <a:t>Object </a:t>
            </a:r>
            <a:r>
              <a:rPr lang="en-US" sz="1800" b="1" dirty="0" smtClean="0">
                <a:solidFill>
                  <a:schemeClr val="accent3"/>
                </a:solidFill>
              </a:rPr>
              <a:t>Oriented</a:t>
            </a:r>
            <a:r>
              <a:rPr lang="en-US" sz="1800" dirty="0" smtClean="0">
                <a:solidFill>
                  <a:schemeClr val="accent3"/>
                </a:solidFill>
              </a:rPr>
              <a:t>: </a:t>
            </a:r>
            <a:r>
              <a:rPr lang="en-US" sz="1400" dirty="0" smtClean="0"/>
              <a:t>In </a:t>
            </a:r>
            <a:r>
              <a:rPr lang="en-US" sz="1400" dirty="0"/>
              <a:t>Java, everything is an Object. Java can be easily extended since it is based on the Object model</a:t>
            </a:r>
            <a:r>
              <a:rPr lang="en-US" sz="1400" dirty="0" smtClean="0"/>
              <a:t>.</a:t>
            </a:r>
          </a:p>
          <a:p>
            <a:pPr marL="457200" indent="-457200">
              <a:buFont typeface="+mj-lt"/>
              <a:buAutoNum type="arabicPeriod"/>
            </a:pPr>
            <a:r>
              <a:rPr lang="en-US" sz="1800" b="1" dirty="0">
                <a:solidFill>
                  <a:schemeClr val="accent3"/>
                </a:solidFill>
              </a:rPr>
              <a:t>Platform </a:t>
            </a:r>
            <a:r>
              <a:rPr lang="en-US" sz="1800" b="1" dirty="0" smtClean="0">
                <a:solidFill>
                  <a:schemeClr val="accent3"/>
                </a:solidFill>
              </a:rPr>
              <a:t>Independent: </a:t>
            </a:r>
            <a:r>
              <a:rPr lang="en-US" sz="1400" dirty="0" smtClean="0"/>
              <a:t>Unlike </a:t>
            </a:r>
            <a:r>
              <a:rPr lang="en-US" sz="1400" dirty="0"/>
              <a:t>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r>
              <a:rPr lang="en-US" sz="1400" dirty="0" smtClean="0"/>
              <a:t>.</a:t>
            </a:r>
          </a:p>
          <a:p>
            <a:pPr marL="457200" indent="-457200">
              <a:buFont typeface="+mj-lt"/>
              <a:buAutoNum type="arabicPeriod"/>
            </a:pPr>
            <a:r>
              <a:rPr lang="en-US" sz="1800" b="1" dirty="0" smtClean="0">
                <a:solidFill>
                  <a:schemeClr val="accent3"/>
                </a:solidFill>
              </a:rPr>
              <a:t>Simple: </a:t>
            </a:r>
            <a:r>
              <a:rPr lang="en-US" sz="1400" dirty="0" smtClean="0"/>
              <a:t>Java </a:t>
            </a:r>
            <a:r>
              <a:rPr lang="en-US" sz="1400" dirty="0"/>
              <a:t>is designed to be easy to learn. If you understand the basic concept of OOP Java, it would be easy to master</a:t>
            </a:r>
            <a:r>
              <a:rPr lang="en-US" sz="1400" dirty="0" smtClean="0"/>
              <a:t>.</a:t>
            </a:r>
          </a:p>
          <a:p>
            <a:pPr marL="457200" indent="-457200">
              <a:buFont typeface="+mj-lt"/>
              <a:buAutoNum type="arabicPeriod"/>
            </a:pPr>
            <a:r>
              <a:rPr lang="en-US" sz="1800" b="1" dirty="0" smtClean="0">
                <a:solidFill>
                  <a:schemeClr val="accent3"/>
                </a:solidFill>
              </a:rPr>
              <a:t>Secure: </a:t>
            </a:r>
            <a:r>
              <a:rPr lang="en-US" sz="1400" dirty="0" smtClean="0"/>
              <a:t>With </a:t>
            </a:r>
            <a:r>
              <a:rPr lang="en-US" sz="1400" dirty="0"/>
              <a:t>Java's secure feature it enables to develop virus-free, tamper-free systems. Authentication techniques are based on public-key </a:t>
            </a:r>
            <a:r>
              <a:rPr lang="en-US" sz="1400" dirty="0" smtClean="0"/>
              <a:t>encryption.</a:t>
            </a:r>
          </a:p>
          <a:p>
            <a:pPr marL="457200" indent="-457200">
              <a:buFont typeface="+mj-lt"/>
              <a:buAutoNum type="arabicPeriod"/>
            </a:pPr>
            <a:r>
              <a:rPr lang="en-US" sz="1800" b="1" dirty="0" smtClean="0">
                <a:solidFill>
                  <a:schemeClr val="accent3"/>
                </a:solidFill>
              </a:rPr>
              <a:t>Architecture-neutral: </a:t>
            </a:r>
            <a:r>
              <a:rPr lang="en-US" sz="1400" dirty="0"/>
              <a:t>Java compiler generates an architecture-neutral object file format, which makes the compiled code executable on many processors, with the presence of Java runtime </a:t>
            </a:r>
            <a:r>
              <a:rPr lang="en-US" sz="1400" dirty="0" smtClean="0"/>
              <a:t>system.</a:t>
            </a:r>
          </a:p>
          <a:p>
            <a:pPr marL="457200" indent="-457200">
              <a:buFont typeface="+mj-lt"/>
              <a:buAutoNum type="arabicPeriod"/>
            </a:pPr>
            <a:r>
              <a:rPr lang="en-US" sz="1800" b="1" dirty="0" smtClean="0">
                <a:solidFill>
                  <a:schemeClr val="accent3"/>
                </a:solidFill>
              </a:rPr>
              <a:t>Portable</a:t>
            </a:r>
            <a:r>
              <a:rPr lang="en-US" sz="1400" b="1" dirty="0" smtClean="0">
                <a:solidFill>
                  <a:schemeClr val="accent3"/>
                </a:solidFill>
              </a:rPr>
              <a:t>: </a:t>
            </a:r>
            <a:r>
              <a:rPr lang="en-US" sz="1400" dirty="0"/>
              <a:t>Being architecture-neutral and having no implementation dependent aspects of the specification makes Java portable. Compiler in Java is written in ANSI C with a clean portability boundary, which is a POSIX </a:t>
            </a:r>
            <a:r>
              <a:rPr lang="en-US" sz="1400" dirty="0" smtClean="0"/>
              <a:t>subset.</a:t>
            </a:r>
          </a:p>
        </p:txBody>
      </p:sp>
    </p:spTree>
    <p:extLst>
      <p:ext uri="{BB962C8B-B14F-4D97-AF65-F5344CB8AC3E}">
        <p14:creationId xmlns:p14="http://schemas.microsoft.com/office/powerpoint/2010/main" val="3343183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accent3"/>
                </a:solidFill>
              </a:rPr>
              <a:t>SPRING FRAMEWORK</a:t>
            </a:r>
            <a:endParaRPr lang="en-US" sz="6600" dirty="0">
              <a:solidFill>
                <a:schemeClr val="accent3"/>
              </a:solidFill>
            </a:endParaRPr>
          </a:p>
        </p:txBody>
      </p:sp>
      <p:sp>
        <p:nvSpPr>
          <p:cNvPr id="3" name="Content Placeholder 2"/>
          <p:cNvSpPr>
            <a:spLocks noGrp="1"/>
          </p:cNvSpPr>
          <p:nvPr>
            <p:ph idx="1"/>
          </p:nvPr>
        </p:nvSpPr>
        <p:spPr>
          <a:xfrm>
            <a:off x="1295402" y="2397210"/>
            <a:ext cx="10138717" cy="3847071"/>
          </a:xfrm>
        </p:spPr>
        <p:txBody>
          <a:bodyPr>
            <a:normAutofit fontScale="85000" lnSpcReduction="20000"/>
          </a:bodyPr>
          <a:lstStyle/>
          <a:p>
            <a:pPr marL="0" indent="0">
              <a:buNone/>
            </a:pPr>
            <a:r>
              <a:rPr lang="en-US" sz="1600" b="1" dirty="0" smtClean="0"/>
              <a:t>Spring </a:t>
            </a:r>
            <a:r>
              <a:rPr lang="en-US" sz="1600" b="1" dirty="0"/>
              <a:t>boot </a:t>
            </a:r>
            <a:r>
              <a:rPr lang="en-US" sz="1600" dirty="0" smtClean="0"/>
              <a:t>is </a:t>
            </a:r>
            <a:r>
              <a:rPr lang="en-US" sz="1600" dirty="0"/>
              <a:t>a module of spring framework which is used to create stand-alone, production-grade Spring based Applications with minimum programmer’s efforts</a:t>
            </a:r>
            <a:r>
              <a:rPr lang="en-US" sz="1600" dirty="0" smtClean="0"/>
              <a:t>. </a:t>
            </a:r>
            <a:r>
              <a:rPr lang="en-US" sz="1600" dirty="0"/>
              <a:t>It provides an easier and faster way to set up, configure, and run both simple and web-based applications</a:t>
            </a:r>
            <a:r>
              <a:rPr lang="en-US" sz="1400" dirty="0" smtClean="0"/>
              <a:t/>
            </a:r>
            <a:br>
              <a:rPr lang="en-US" sz="1400" dirty="0" smtClean="0"/>
            </a:br>
            <a:endParaRPr lang="en-US" sz="1400" dirty="0" smtClean="0"/>
          </a:p>
          <a:p>
            <a:pPr marL="0" indent="0">
              <a:buNone/>
            </a:pPr>
            <a:r>
              <a:rPr lang="en-US" sz="1900" b="1" dirty="0" smtClean="0">
                <a:solidFill>
                  <a:schemeClr val="accent3"/>
                </a:solidFill>
              </a:rPr>
              <a:t>Advantages of Spring Boot:</a:t>
            </a:r>
          </a:p>
          <a:p>
            <a:pPr marL="342900" indent="-342900">
              <a:buFont typeface="+mj-lt"/>
              <a:buAutoNum type="arabicPeriod"/>
            </a:pPr>
            <a:r>
              <a:rPr lang="en-US" sz="1600" dirty="0"/>
              <a:t>It creates </a:t>
            </a:r>
            <a:r>
              <a:rPr lang="en-US" sz="1600" b="1" dirty="0"/>
              <a:t>stand-alone</a:t>
            </a:r>
            <a:r>
              <a:rPr lang="en-US" sz="1600" dirty="0"/>
              <a:t> Spring applications that can be started using Java </a:t>
            </a:r>
            <a:r>
              <a:rPr lang="en-US" sz="1600" b="1" dirty="0"/>
              <a:t>-jar</a:t>
            </a:r>
            <a:r>
              <a:rPr lang="en-US" sz="1600" dirty="0"/>
              <a:t>.</a:t>
            </a:r>
          </a:p>
          <a:p>
            <a:pPr marL="342900" indent="-342900">
              <a:buFont typeface="+mj-lt"/>
              <a:buAutoNum type="arabicPeriod"/>
            </a:pPr>
            <a:r>
              <a:rPr lang="en-US" sz="1600" dirty="0"/>
              <a:t>It tests web applications easily with the help of different </a:t>
            </a:r>
            <a:r>
              <a:rPr lang="en-US" sz="1600" b="1" dirty="0"/>
              <a:t>Embedded</a:t>
            </a:r>
            <a:r>
              <a:rPr lang="en-US" sz="1600" dirty="0"/>
              <a:t> HTTP servers such as </a:t>
            </a:r>
            <a:r>
              <a:rPr lang="en-US" sz="1600" b="1" dirty="0"/>
              <a:t>Tomcat, Jetty,</a:t>
            </a:r>
            <a:r>
              <a:rPr lang="en-US" sz="1600" dirty="0"/>
              <a:t> etc. We don't need to deploy WAR files</a:t>
            </a:r>
            <a:r>
              <a:rPr lang="en-US" sz="1600" dirty="0" smtClean="0"/>
              <a:t>.</a:t>
            </a:r>
            <a:endParaRPr lang="en-US" sz="1600" dirty="0"/>
          </a:p>
          <a:p>
            <a:pPr marL="342900" indent="-342900">
              <a:buFont typeface="+mj-lt"/>
              <a:buAutoNum type="arabicPeriod"/>
            </a:pPr>
            <a:r>
              <a:rPr lang="en-US" sz="1600" dirty="0"/>
              <a:t>It provides opinionated '</a:t>
            </a:r>
            <a:r>
              <a:rPr lang="en-US" sz="1600" b="1" dirty="0"/>
              <a:t>starter</a:t>
            </a:r>
            <a:r>
              <a:rPr lang="en-US" sz="1600" dirty="0"/>
              <a:t>' POMs to simplify our Maven configuration</a:t>
            </a:r>
            <a:r>
              <a:rPr lang="en-US" sz="1600" dirty="0" smtClean="0"/>
              <a:t>.</a:t>
            </a:r>
          </a:p>
          <a:p>
            <a:pPr marL="342900" indent="-342900">
              <a:buFont typeface="+mj-lt"/>
              <a:buAutoNum type="arabicPeriod"/>
            </a:pPr>
            <a:r>
              <a:rPr lang="en-US" sz="1600" dirty="0"/>
              <a:t>It provides </a:t>
            </a:r>
            <a:r>
              <a:rPr lang="en-US" sz="1600" b="1" dirty="0"/>
              <a:t>production-ready</a:t>
            </a:r>
            <a:r>
              <a:rPr lang="en-US" sz="1600" dirty="0"/>
              <a:t> features such as </a:t>
            </a:r>
            <a:r>
              <a:rPr lang="en-US" sz="1600" b="1" dirty="0"/>
              <a:t>metrics, health checks,</a:t>
            </a:r>
            <a:r>
              <a:rPr lang="en-US" sz="1600" dirty="0"/>
              <a:t> and </a:t>
            </a:r>
            <a:r>
              <a:rPr lang="en-US" sz="1600" b="1" dirty="0"/>
              <a:t>externalized configuration</a:t>
            </a:r>
            <a:r>
              <a:rPr lang="en-US" sz="1600" dirty="0" smtClean="0"/>
              <a:t>.</a:t>
            </a:r>
          </a:p>
          <a:p>
            <a:pPr marL="342900" indent="-342900">
              <a:buFont typeface="+mj-lt"/>
              <a:buAutoNum type="arabicPeriod"/>
            </a:pPr>
            <a:r>
              <a:rPr lang="en-US" sz="1600" dirty="0"/>
              <a:t>There is no requirement for </a:t>
            </a:r>
            <a:r>
              <a:rPr lang="en-US" sz="1600" b="1" dirty="0"/>
              <a:t>XML</a:t>
            </a:r>
            <a:r>
              <a:rPr lang="en-US" sz="1600" dirty="0"/>
              <a:t> configuration</a:t>
            </a:r>
            <a:r>
              <a:rPr lang="en-US" sz="1600" dirty="0" smtClean="0"/>
              <a:t>.</a:t>
            </a:r>
          </a:p>
          <a:p>
            <a:pPr marL="342900" indent="-342900">
              <a:buFont typeface="+mj-lt"/>
              <a:buAutoNum type="arabicPeriod"/>
            </a:pPr>
            <a:r>
              <a:rPr lang="en-US" sz="1600" dirty="0"/>
              <a:t>It offers a </a:t>
            </a:r>
            <a:r>
              <a:rPr lang="en-US" sz="1600" b="1" dirty="0"/>
              <a:t>CLI</a:t>
            </a:r>
            <a:r>
              <a:rPr lang="en-US" sz="1600" dirty="0"/>
              <a:t> tool for developing and testing the Spring Boot application</a:t>
            </a:r>
            <a:r>
              <a:rPr lang="en-US" sz="1600" dirty="0" smtClean="0"/>
              <a:t>.</a:t>
            </a:r>
            <a:endParaRPr lang="en-US" sz="1600" dirty="0"/>
          </a:p>
          <a:p>
            <a:pPr marL="342900" indent="-342900">
              <a:buFont typeface="+mj-lt"/>
              <a:buAutoNum type="arabicPeriod"/>
            </a:pPr>
            <a:r>
              <a:rPr lang="en-US" sz="1600" dirty="0"/>
              <a:t>It offers the number of </a:t>
            </a:r>
            <a:r>
              <a:rPr lang="en-US" sz="1600" b="1" dirty="0"/>
              <a:t>plug-ins</a:t>
            </a:r>
            <a:r>
              <a:rPr lang="en-US" sz="1600" b="1" dirty="0" smtClean="0">
                <a:solidFill>
                  <a:schemeClr val="accent3"/>
                </a:solidFill>
              </a:rPr>
              <a:t>.</a:t>
            </a:r>
          </a:p>
          <a:p>
            <a:pPr marL="342900" indent="-342900">
              <a:buFont typeface="+mj-lt"/>
              <a:buAutoNum type="arabicPeriod"/>
            </a:pPr>
            <a:r>
              <a:rPr lang="en-US" sz="1600" dirty="0"/>
              <a:t>It also minimizes writing multiple </a:t>
            </a:r>
            <a:r>
              <a:rPr lang="en-US" sz="1600" b="1" dirty="0"/>
              <a:t>boilerplate codes</a:t>
            </a:r>
            <a:r>
              <a:rPr lang="en-US" sz="1600" dirty="0"/>
              <a:t> (the code that has to be included in many places with little or no alteration), XML configuration, and </a:t>
            </a:r>
            <a:r>
              <a:rPr lang="en-US" sz="1600" dirty="0" smtClean="0"/>
              <a:t>annotations.</a:t>
            </a:r>
          </a:p>
          <a:p>
            <a:pPr marL="342900" indent="-342900">
              <a:buFont typeface="+mj-lt"/>
              <a:buAutoNum type="arabicPeriod"/>
            </a:pPr>
            <a:r>
              <a:rPr lang="en-US" sz="1600" dirty="0"/>
              <a:t>It </a:t>
            </a:r>
            <a:r>
              <a:rPr lang="en-US" sz="1600" b="1" dirty="0"/>
              <a:t>increases productivity</a:t>
            </a:r>
            <a:r>
              <a:rPr lang="en-US" sz="1600" dirty="0"/>
              <a:t> and reduces development </a:t>
            </a:r>
            <a:r>
              <a:rPr lang="en-US" sz="1600" dirty="0" smtClean="0"/>
              <a:t>time.</a:t>
            </a:r>
            <a:endParaRPr lang="en-US" sz="1600" b="1" dirty="0" smtClean="0">
              <a:solidFill>
                <a:schemeClr val="accent3"/>
              </a:solidFill>
            </a:endParaRPr>
          </a:p>
        </p:txBody>
      </p:sp>
    </p:spTree>
    <p:extLst>
      <p:ext uri="{BB962C8B-B14F-4D97-AF65-F5344CB8AC3E}">
        <p14:creationId xmlns:p14="http://schemas.microsoft.com/office/powerpoint/2010/main" val="2903494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57881" y="502507"/>
            <a:ext cx="10635048" cy="57335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u="sng" dirty="0" smtClean="0">
                <a:solidFill>
                  <a:schemeClr val="accent3"/>
                </a:solidFill>
              </a:rPr>
              <a:t>SPRING BOOT FRAMEWORK</a:t>
            </a:r>
            <a:endParaRPr lang="en-US" sz="1200" u="sng" dirty="0" smtClean="0">
              <a:solidFill>
                <a:schemeClr val="accent3"/>
              </a:solidFill>
            </a:endParaRPr>
          </a:p>
          <a:p>
            <a:pPr marL="0" lvl="0" indent="0" defTabSz="914400" eaLnBrk="0" fontAlgn="base" hangingPunct="0">
              <a:spcBef>
                <a:spcPct val="0"/>
              </a:spcBef>
              <a:spcAft>
                <a:spcPct val="0"/>
              </a:spcAft>
              <a:buClrTx/>
              <a:buSzTx/>
              <a:buNone/>
            </a:pPr>
            <a:r>
              <a:rPr lang="en-US" altLang="en-US" sz="1600" dirty="0" smtClean="0">
                <a:solidFill>
                  <a:srgbClr val="000088"/>
                </a:solidFill>
                <a:latin typeface="var(--bs-font-monospace)"/>
              </a:rPr>
              <a:t>		package</a:t>
            </a:r>
            <a:r>
              <a:rPr lang="en-US" altLang="en-US" sz="1600" dirty="0" smtClean="0">
                <a:solidFill>
                  <a:srgbClr val="000000"/>
                </a:solidFill>
                <a:latin typeface="var(--bs-font-monospace)"/>
              </a:rPr>
              <a:t> </a:t>
            </a:r>
            <a:r>
              <a:rPr lang="en-US" altLang="en-US" sz="1600" dirty="0" err="1">
                <a:solidFill>
                  <a:srgbClr val="000000"/>
                </a:solidFill>
                <a:latin typeface="var(--bs-font-monospace)"/>
              </a:rPr>
              <a:t>com</a:t>
            </a:r>
            <a:r>
              <a:rPr lang="en-US" altLang="en-US" sz="1600" dirty="0" err="1">
                <a:solidFill>
                  <a:srgbClr val="666600"/>
                </a:solidFill>
                <a:latin typeface="var(--bs-font-monospace)"/>
              </a:rPr>
              <a:t>.</a:t>
            </a:r>
            <a:r>
              <a:rPr lang="en-US" altLang="en-US" sz="1600" dirty="0" err="1">
                <a:solidFill>
                  <a:srgbClr val="000000"/>
                </a:solidFill>
                <a:latin typeface="var(--bs-font-monospace)"/>
              </a:rPr>
              <a:t>tutorialspoint</a:t>
            </a:r>
            <a:r>
              <a:rPr lang="en-US" altLang="en-US" sz="1600" dirty="0" err="1">
                <a:solidFill>
                  <a:srgbClr val="666600"/>
                </a:solidFill>
                <a:latin typeface="var(--bs-font-monospace)"/>
              </a:rPr>
              <a:t>.</a:t>
            </a:r>
            <a:r>
              <a:rPr lang="en-US" altLang="en-US" sz="1600" dirty="0" err="1">
                <a:solidFill>
                  <a:srgbClr val="000000"/>
                </a:solidFill>
                <a:latin typeface="var(--bs-font-monospace)"/>
              </a:rPr>
              <a:t>demo</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import</a:t>
            </a:r>
            <a:r>
              <a:rPr lang="en-US" altLang="en-US" sz="1600" dirty="0" smtClean="0">
                <a:solidFill>
                  <a:srgbClr val="000000"/>
                </a:solidFill>
                <a:latin typeface="var(--bs-font-monospace)"/>
              </a:rPr>
              <a:t> </a:t>
            </a:r>
            <a:r>
              <a:rPr lang="en-US" altLang="en-US" sz="1600" dirty="0" err="1">
                <a:solidFill>
                  <a:srgbClr val="000000"/>
                </a:solidFill>
                <a:latin typeface="var(--bs-font-monospace)"/>
              </a:rPr>
              <a:t>org</a:t>
            </a:r>
            <a:r>
              <a:rPr lang="en-US" altLang="en-US" sz="1600" dirty="0" err="1">
                <a:solidFill>
                  <a:srgbClr val="666600"/>
                </a:solidFill>
                <a:latin typeface="var(--bs-font-monospace)"/>
              </a:rPr>
              <a:t>.</a:t>
            </a:r>
            <a:r>
              <a:rPr lang="en-US" altLang="en-US" sz="1600" dirty="0" err="1">
                <a:solidFill>
                  <a:srgbClr val="000000"/>
                </a:solidFill>
                <a:latin typeface="var(--bs-font-monospace)"/>
              </a:rPr>
              <a:t>springframework</a:t>
            </a:r>
            <a:r>
              <a:rPr lang="en-US" altLang="en-US" sz="1600" dirty="0" err="1">
                <a:solidFill>
                  <a:srgbClr val="666600"/>
                </a:solidFill>
                <a:latin typeface="var(--bs-font-monospace)"/>
              </a:rPr>
              <a:t>.</a:t>
            </a:r>
            <a:r>
              <a:rPr lang="en-US" altLang="en-US" sz="1600" dirty="0" err="1">
                <a:solidFill>
                  <a:srgbClr val="000000"/>
                </a:solidFill>
                <a:latin typeface="var(--bs-font-monospace)"/>
              </a:rPr>
              <a:t>boot</a:t>
            </a:r>
            <a:r>
              <a:rPr lang="en-US" altLang="en-US" sz="1600" dirty="0" err="1">
                <a:solidFill>
                  <a:srgbClr val="666600"/>
                </a:solidFill>
                <a:latin typeface="var(--bs-font-monospace)"/>
              </a:rPr>
              <a:t>.</a:t>
            </a:r>
            <a:r>
              <a:rPr lang="en-US" altLang="en-US" sz="1600" dirty="0" err="1">
                <a:solidFill>
                  <a:srgbClr val="660066"/>
                </a:solidFill>
                <a:latin typeface="var(--bs-font-monospace)"/>
              </a:rPr>
              <a:t>SpringApplication</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import</a:t>
            </a:r>
            <a:r>
              <a:rPr lang="en-US" altLang="en-US" sz="1600" dirty="0" smtClean="0">
                <a:solidFill>
                  <a:srgbClr val="000000"/>
                </a:solidFill>
                <a:latin typeface="var(--bs-font-monospace)"/>
              </a:rPr>
              <a:t> </a:t>
            </a:r>
            <a:r>
              <a:rPr lang="en-US" altLang="en-US" sz="1600" dirty="0" err="1">
                <a:solidFill>
                  <a:srgbClr val="000000"/>
                </a:solidFill>
                <a:latin typeface="var(--bs-font-monospace)"/>
              </a:rPr>
              <a:t>org</a:t>
            </a:r>
            <a:r>
              <a:rPr lang="en-US" altLang="en-US" sz="1600" dirty="0" err="1">
                <a:solidFill>
                  <a:srgbClr val="666600"/>
                </a:solidFill>
                <a:latin typeface="var(--bs-font-monospace)"/>
              </a:rPr>
              <a:t>.</a:t>
            </a:r>
            <a:r>
              <a:rPr lang="en-US" altLang="en-US" sz="1600" dirty="0" err="1">
                <a:solidFill>
                  <a:srgbClr val="000000"/>
                </a:solidFill>
                <a:latin typeface="var(--bs-font-monospace)"/>
              </a:rPr>
              <a:t>springframework</a:t>
            </a:r>
            <a:r>
              <a:rPr lang="en-US" altLang="en-US" sz="1600" dirty="0" err="1">
                <a:solidFill>
                  <a:srgbClr val="666600"/>
                </a:solidFill>
                <a:latin typeface="var(--bs-font-monospace)"/>
              </a:rPr>
              <a:t>.</a:t>
            </a:r>
            <a:r>
              <a:rPr lang="en-US" altLang="en-US" sz="1600" dirty="0" err="1">
                <a:solidFill>
                  <a:srgbClr val="000000"/>
                </a:solidFill>
                <a:latin typeface="var(--bs-font-monospace)"/>
              </a:rPr>
              <a:t>boot</a:t>
            </a:r>
            <a:r>
              <a:rPr lang="en-US" altLang="en-US" sz="1600" dirty="0" err="1">
                <a:solidFill>
                  <a:srgbClr val="666600"/>
                </a:solidFill>
                <a:latin typeface="var(--bs-font-monospace)"/>
              </a:rPr>
              <a:t>.</a:t>
            </a:r>
            <a:r>
              <a:rPr lang="en-US" altLang="en-US" sz="1600" dirty="0" err="1">
                <a:solidFill>
                  <a:srgbClr val="000000"/>
                </a:solidFill>
                <a:latin typeface="var(--bs-font-monospace)"/>
              </a:rPr>
              <a:t>autoconfigure</a:t>
            </a:r>
            <a:r>
              <a:rPr lang="en-US" altLang="en-US" sz="1600" dirty="0" err="1">
                <a:solidFill>
                  <a:srgbClr val="666600"/>
                </a:solidFill>
                <a:latin typeface="var(--bs-font-monospace)"/>
              </a:rPr>
              <a:t>.</a:t>
            </a:r>
            <a:r>
              <a:rPr lang="en-US" altLang="en-US" sz="1600" dirty="0" err="1">
                <a:solidFill>
                  <a:srgbClr val="660066"/>
                </a:solidFill>
                <a:latin typeface="var(--bs-font-monospace)"/>
              </a:rPr>
              <a:t>SpringBootApplication</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import</a:t>
            </a:r>
            <a:r>
              <a:rPr lang="en-US" altLang="en-US" sz="1600" dirty="0" smtClean="0">
                <a:solidFill>
                  <a:srgbClr val="000000"/>
                </a:solidFill>
                <a:latin typeface="var(--bs-font-monospace)"/>
              </a:rPr>
              <a:t> </a:t>
            </a:r>
            <a:r>
              <a:rPr lang="en-US" altLang="en-US" sz="1600" dirty="0" err="1">
                <a:solidFill>
                  <a:srgbClr val="000000"/>
                </a:solidFill>
                <a:latin typeface="var(--bs-font-monospace)"/>
              </a:rPr>
              <a:t>org</a:t>
            </a:r>
            <a:r>
              <a:rPr lang="en-US" altLang="en-US" sz="1600" dirty="0" err="1">
                <a:solidFill>
                  <a:srgbClr val="666600"/>
                </a:solidFill>
                <a:latin typeface="var(--bs-font-monospace)"/>
              </a:rPr>
              <a:t>.</a:t>
            </a:r>
            <a:r>
              <a:rPr lang="en-US" altLang="en-US" sz="1600" dirty="0" err="1">
                <a:solidFill>
                  <a:srgbClr val="000000"/>
                </a:solidFill>
                <a:latin typeface="var(--bs-font-monospace)"/>
              </a:rPr>
              <a:t>springframework</a:t>
            </a:r>
            <a:r>
              <a:rPr lang="en-US" altLang="en-US" sz="1600" dirty="0" err="1">
                <a:solidFill>
                  <a:srgbClr val="666600"/>
                </a:solidFill>
                <a:latin typeface="var(--bs-font-monospace)"/>
              </a:rPr>
              <a:t>.</a:t>
            </a:r>
            <a:r>
              <a:rPr lang="en-US" altLang="en-US" sz="1600" dirty="0" err="1">
                <a:solidFill>
                  <a:srgbClr val="000000"/>
                </a:solidFill>
                <a:latin typeface="var(--bs-font-monospace)"/>
              </a:rPr>
              <a:t>web</a:t>
            </a:r>
            <a:r>
              <a:rPr lang="en-US" altLang="en-US" sz="1600" dirty="0" err="1">
                <a:solidFill>
                  <a:srgbClr val="666600"/>
                </a:solidFill>
                <a:latin typeface="var(--bs-font-monospace)"/>
              </a:rPr>
              <a:t>.</a:t>
            </a:r>
            <a:r>
              <a:rPr lang="en-US" altLang="en-US" sz="1600" dirty="0" err="1">
                <a:solidFill>
                  <a:srgbClr val="000000"/>
                </a:solidFill>
                <a:latin typeface="var(--bs-font-monospace)"/>
              </a:rPr>
              <a:t>bind</a:t>
            </a:r>
            <a:r>
              <a:rPr lang="en-US" altLang="en-US" sz="1600" dirty="0" err="1">
                <a:solidFill>
                  <a:srgbClr val="666600"/>
                </a:solidFill>
                <a:latin typeface="var(--bs-font-monospace)"/>
              </a:rPr>
              <a:t>.</a:t>
            </a:r>
            <a:r>
              <a:rPr lang="en-US" altLang="en-US" sz="1600" dirty="0" err="1">
                <a:solidFill>
                  <a:srgbClr val="000000"/>
                </a:solidFill>
                <a:latin typeface="var(--bs-font-monospace)"/>
              </a:rPr>
              <a:t>annotation</a:t>
            </a:r>
            <a:r>
              <a:rPr lang="en-US" altLang="en-US" sz="1600" dirty="0" err="1">
                <a:solidFill>
                  <a:srgbClr val="666600"/>
                </a:solidFill>
                <a:latin typeface="var(--bs-font-monospace)"/>
              </a:rPr>
              <a:t>.</a:t>
            </a:r>
            <a:r>
              <a:rPr lang="en-US" altLang="en-US" sz="1600" dirty="0" err="1">
                <a:solidFill>
                  <a:srgbClr val="660066"/>
                </a:solidFill>
                <a:latin typeface="var(--bs-font-monospace)"/>
              </a:rPr>
              <a:t>RequestMapping</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import</a:t>
            </a:r>
            <a:r>
              <a:rPr lang="en-US" altLang="en-US" sz="1600" dirty="0" smtClean="0">
                <a:solidFill>
                  <a:srgbClr val="000000"/>
                </a:solidFill>
                <a:latin typeface="var(--bs-font-monospace)"/>
              </a:rPr>
              <a:t> </a:t>
            </a:r>
            <a:r>
              <a:rPr lang="en-US" altLang="en-US" sz="1600" dirty="0" err="1">
                <a:solidFill>
                  <a:srgbClr val="000000"/>
                </a:solidFill>
                <a:latin typeface="var(--bs-font-monospace)"/>
              </a:rPr>
              <a:t>org</a:t>
            </a:r>
            <a:r>
              <a:rPr lang="en-US" altLang="en-US" sz="1600" dirty="0" err="1">
                <a:solidFill>
                  <a:srgbClr val="666600"/>
                </a:solidFill>
                <a:latin typeface="var(--bs-font-monospace)"/>
              </a:rPr>
              <a:t>.</a:t>
            </a:r>
            <a:r>
              <a:rPr lang="en-US" altLang="en-US" sz="1600" dirty="0" err="1">
                <a:solidFill>
                  <a:srgbClr val="000000"/>
                </a:solidFill>
                <a:latin typeface="var(--bs-font-monospace)"/>
              </a:rPr>
              <a:t>springframework</a:t>
            </a:r>
            <a:r>
              <a:rPr lang="en-US" altLang="en-US" sz="1600" dirty="0" err="1">
                <a:solidFill>
                  <a:srgbClr val="666600"/>
                </a:solidFill>
                <a:latin typeface="var(--bs-font-monospace)"/>
              </a:rPr>
              <a:t>.</a:t>
            </a:r>
            <a:r>
              <a:rPr lang="en-US" altLang="en-US" sz="1600" dirty="0" err="1">
                <a:solidFill>
                  <a:srgbClr val="000000"/>
                </a:solidFill>
                <a:latin typeface="var(--bs-font-monospace)"/>
              </a:rPr>
              <a:t>web</a:t>
            </a:r>
            <a:r>
              <a:rPr lang="en-US" altLang="en-US" sz="1600" dirty="0" err="1">
                <a:solidFill>
                  <a:srgbClr val="666600"/>
                </a:solidFill>
                <a:latin typeface="var(--bs-font-monospace)"/>
              </a:rPr>
              <a:t>.</a:t>
            </a:r>
            <a:r>
              <a:rPr lang="en-US" altLang="en-US" sz="1600" dirty="0" err="1">
                <a:solidFill>
                  <a:srgbClr val="000000"/>
                </a:solidFill>
                <a:latin typeface="var(--bs-font-monospace)"/>
              </a:rPr>
              <a:t>bind</a:t>
            </a:r>
            <a:r>
              <a:rPr lang="en-US" altLang="en-US" sz="1600" dirty="0" err="1">
                <a:solidFill>
                  <a:srgbClr val="666600"/>
                </a:solidFill>
                <a:latin typeface="var(--bs-font-monospace)"/>
              </a:rPr>
              <a:t>.</a:t>
            </a:r>
            <a:r>
              <a:rPr lang="en-US" altLang="en-US" sz="1600" dirty="0" err="1">
                <a:solidFill>
                  <a:srgbClr val="000000"/>
                </a:solidFill>
                <a:latin typeface="var(--bs-font-monospace)"/>
              </a:rPr>
              <a:t>annotation</a:t>
            </a:r>
            <a:r>
              <a:rPr lang="en-US" altLang="en-US" sz="1600" dirty="0" err="1">
                <a:solidFill>
                  <a:srgbClr val="666600"/>
                </a:solidFill>
                <a:latin typeface="var(--bs-font-monospace)"/>
              </a:rPr>
              <a:t>.</a:t>
            </a:r>
            <a:r>
              <a:rPr lang="en-US" altLang="en-US" sz="1600" dirty="0" err="1">
                <a:solidFill>
                  <a:srgbClr val="660066"/>
                </a:solidFill>
                <a:latin typeface="var(--bs-font-monospace)"/>
              </a:rPr>
              <a:t>RestController</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endParaRPr lang="en-US" altLang="en-US" sz="1600"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600" dirty="0" smtClean="0">
                <a:solidFill>
                  <a:srgbClr val="000000"/>
                </a:solidFill>
                <a:latin typeface="var(--bs-font-monospace)"/>
              </a:rPr>
              <a:t>	 	</a:t>
            </a:r>
            <a:r>
              <a:rPr lang="en-US" altLang="en-US" sz="1600" dirty="0" smtClean="0">
                <a:solidFill>
                  <a:srgbClr val="006666"/>
                </a:solidFill>
                <a:latin typeface="var(--bs-font-monospace)"/>
              </a:rPr>
              <a:t>@</a:t>
            </a:r>
            <a:r>
              <a:rPr lang="en-US" altLang="en-US" sz="1600" dirty="0" err="1">
                <a:solidFill>
                  <a:srgbClr val="006666"/>
                </a:solidFill>
                <a:latin typeface="var(--bs-font-monospace)"/>
              </a:rPr>
              <a:t>SpringBootApplication</a:t>
            </a:r>
            <a:r>
              <a:rPr lang="en-US" altLang="en-US" sz="1600" dirty="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600" dirty="0" smtClean="0">
                <a:solidFill>
                  <a:srgbClr val="006666"/>
                </a:solidFill>
                <a:latin typeface="var(--bs-font-monospace)"/>
              </a:rPr>
              <a:t>		@</a:t>
            </a:r>
            <a:r>
              <a:rPr lang="en-US" altLang="en-US" sz="1600" dirty="0" err="1">
                <a:solidFill>
                  <a:srgbClr val="006666"/>
                </a:solidFill>
                <a:latin typeface="var(--bs-font-monospace)"/>
              </a:rPr>
              <a:t>RestController</a:t>
            </a:r>
            <a:r>
              <a:rPr lang="en-US" altLang="en-US" sz="1600" dirty="0">
                <a:solidFill>
                  <a:srgbClr val="000000"/>
                </a:solidFill>
                <a:latin typeface="var(--bs-font-monospace)"/>
              </a:rPr>
              <a:t> </a:t>
            </a:r>
          </a:p>
          <a:p>
            <a:pPr marL="0" lvl="0" indent="0" defTabSz="914400" eaLnBrk="0" fontAlgn="base" hangingPunct="0">
              <a:spcBef>
                <a:spcPct val="0"/>
              </a:spcBef>
              <a:spcAft>
                <a:spcPct val="0"/>
              </a:spcAft>
              <a:buClrTx/>
              <a:buSzTx/>
              <a:buNone/>
            </a:pPr>
            <a:r>
              <a:rPr lang="en-US" altLang="en-US" sz="1600" dirty="0" smtClean="0">
                <a:solidFill>
                  <a:srgbClr val="000088"/>
                </a:solidFill>
                <a:latin typeface="var(--bs-font-monospace)"/>
              </a:rPr>
              <a:t>		public</a:t>
            </a:r>
            <a:r>
              <a:rPr lang="en-US" altLang="en-US" sz="1600" dirty="0" smtClean="0">
                <a:solidFill>
                  <a:srgbClr val="000000"/>
                </a:solidFill>
                <a:latin typeface="var(--bs-font-monospace)"/>
              </a:rPr>
              <a:t> </a:t>
            </a:r>
            <a:r>
              <a:rPr lang="en-US" altLang="en-US" sz="1600" dirty="0">
                <a:solidFill>
                  <a:srgbClr val="000088"/>
                </a:solidFill>
                <a:latin typeface="var(--bs-font-monospace)"/>
              </a:rPr>
              <a:t>class</a:t>
            </a:r>
            <a:r>
              <a:rPr lang="en-US" altLang="en-US" sz="1600" dirty="0">
                <a:solidFill>
                  <a:srgbClr val="000000"/>
                </a:solidFill>
                <a:latin typeface="var(--bs-font-monospace)"/>
              </a:rPr>
              <a:t> </a:t>
            </a:r>
            <a:r>
              <a:rPr lang="en-US" altLang="en-US" sz="1600" dirty="0" err="1">
                <a:solidFill>
                  <a:srgbClr val="660066"/>
                </a:solidFill>
                <a:latin typeface="var(--bs-font-monospace)"/>
              </a:rPr>
              <a:t>DemoApplication</a:t>
            </a:r>
            <a:r>
              <a:rPr lang="en-US" altLang="en-US" sz="1600" dirty="0">
                <a:solidFill>
                  <a:srgbClr val="000000"/>
                </a:solidFill>
                <a:latin typeface="var(--bs-font-monospace)"/>
              </a:rPr>
              <a:t> </a:t>
            </a:r>
            <a:r>
              <a:rPr lang="en-US" altLang="en-US" sz="1600" dirty="0" smtClean="0">
                <a:solidFill>
                  <a:srgbClr val="666600"/>
                </a:solidFill>
                <a:latin typeface="var(--bs-font-monospace)"/>
              </a:rPr>
              <a:t>{</a:t>
            </a:r>
            <a:br>
              <a:rPr lang="en-US" altLang="en-US" sz="1600" dirty="0" smtClean="0">
                <a:solidFill>
                  <a:srgbClr val="666600"/>
                </a:solidFill>
                <a:latin typeface="var(--bs-font-monospace)"/>
              </a:rPr>
            </a:br>
            <a:r>
              <a:rPr lang="en-US" altLang="en-US" sz="1600" dirty="0" smtClean="0">
                <a:solidFill>
                  <a:srgbClr val="666600"/>
                </a:solidFill>
                <a:latin typeface="var(--bs-font-monospace)"/>
              </a:rPr>
              <a:t/>
            </a:r>
            <a:br>
              <a:rPr lang="en-US" altLang="en-US" sz="1600" dirty="0" smtClean="0">
                <a:solidFill>
                  <a:srgbClr val="666600"/>
                </a:solidFill>
                <a:latin typeface="var(--bs-font-monospace)"/>
              </a:rPr>
            </a:br>
            <a:r>
              <a:rPr lang="en-US" altLang="en-US" sz="1600" dirty="0" smtClean="0">
                <a:solidFill>
                  <a:srgbClr val="666600"/>
                </a:solidFill>
                <a:latin typeface="var(--bs-font-monospace)"/>
              </a:rPr>
              <a:t>			</a:t>
            </a:r>
            <a:r>
              <a:rPr lang="en-US" altLang="en-US" sz="1600" dirty="0" smtClean="0">
                <a:solidFill>
                  <a:srgbClr val="000000"/>
                </a:solidFill>
                <a:latin typeface="var(--bs-font-monospace)"/>
              </a:rPr>
              <a:t> </a:t>
            </a:r>
            <a:r>
              <a:rPr lang="en-US" altLang="en-US" sz="1600" dirty="0">
                <a:solidFill>
                  <a:srgbClr val="000088"/>
                </a:solidFill>
                <a:latin typeface="var(--bs-font-monospace)"/>
              </a:rPr>
              <a:t>public</a:t>
            </a:r>
            <a:r>
              <a:rPr lang="en-US" altLang="en-US" sz="1600" dirty="0">
                <a:solidFill>
                  <a:srgbClr val="000000"/>
                </a:solidFill>
                <a:latin typeface="var(--bs-font-monospace)"/>
              </a:rPr>
              <a:t> </a:t>
            </a:r>
            <a:r>
              <a:rPr lang="en-US" altLang="en-US" sz="1600" dirty="0">
                <a:solidFill>
                  <a:srgbClr val="000088"/>
                </a:solidFill>
                <a:latin typeface="var(--bs-font-monospace)"/>
              </a:rPr>
              <a:t>static</a:t>
            </a:r>
            <a:r>
              <a:rPr lang="en-US" altLang="en-US" sz="1600" dirty="0">
                <a:solidFill>
                  <a:srgbClr val="000000"/>
                </a:solidFill>
                <a:latin typeface="var(--bs-font-monospace)"/>
              </a:rPr>
              <a:t> </a:t>
            </a:r>
            <a:r>
              <a:rPr lang="en-US" altLang="en-US" sz="1600" dirty="0">
                <a:solidFill>
                  <a:srgbClr val="000088"/>
                </a:solidFill>
                <a:latin typeface="var(--bs-font-monospace)"/>
              </a:rPr>
              <a:t>void</a:t>
            </a:r>
            <a:r>
              <a:rPr lang="en-US" altLang="en-US" sz="1600" dirty="0">
                <a:solidFill>
                  <a:srgbClr val="000000"/>
                </a:solidFill>
                <a:latin typeface="var(--bs-font-monospace)"/>
              </a:rPr>
              <a:t> main</a:t>
            </a:r>
            <a:r>
              <a:rPr lang="en-US" altLang="en-US" sz="1600" dirty="0">
                <a:solidFill>
                  <a:srgbClr val="666600"/>
                </a:solidFill>
                <a:latin typeface="var(--bs-font-monospace)"/>
              </a:rPr>
              <a:t>(</a:t>
            </a:r>
            <a:r>
              <a:rPr lang="en-US" altLang="en-US" sz="1600" dirty="0">
                <a:solidFill>
                  <a:srgbClr val="660066"/>
                </a:solidFill>
                <a:latin typeface="var(--bs-font-monospace)"/>
              </a:rPr>
              <a:t>String</a:t>
            </a:r>
            <a:r>
              <a:rPr lang="en-US" altLang="en-US" sz="1600" dirty="0">
                <a:solidFill>
                  <a:srgbClr val="666600"/>
                </a:solidFill>
                <a:latin typeface="var(--bs-font-monospace)"/>
              </a:rPr>
              <a:t>[]</a:t>
            </a:r>
            <a:r>
              <a:rPr lang="en-US" altLang="en-US" sz="1600" dirty="0">
                <a:solidFill>
                  <a:srgbClr val="000000"/>
                </a:solidFill>
                <a:latin typeface="var(--bs-font-monospace)"/>
              </a:rPr>
              <a:t> </a:t>
            </a:r>
            <a:r>
              <a:rPr lang="en-US" altLang="en-US" sz="1600" dirty="0" err="1">
                <a:solidFill>
                  <a:srgbClr val="000000"/>
                </a:solidFill>
                <a:latin typeface="var(--bs-font-monospace)"/>
              </a:rPr>
              <a:t>args</a:t>
            </a:r>
            <a:r>
              <a:rPr lang="en-US" altLang="en-US" sz="1600" dirty="0">
                <a:solidFill>
                  <a:srgbClr val="666600"/>
                </a:solidFill>
                <a:latin typeface="var(--bs-font-monospace)"/>
              </a:rPr>
              <a:t>)</a:t>
            </a:r>
            <a:r>
              <a:rPr lang="en-US" altLang="en-US" sz="1600" dirty="0">
                <a:solidFill>
                  <a:srgbClr val="000000"/>
                </a:solidFill>
                <a:latin typeface="var(--bs-font-monospace)"/>
              </a:rPr>
              <a:t> </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smtClean="0">
                <a:solidFill>
                  <a:srgbClr val="666600"/>
                </a:solidFill>
                <a:latin typeface="var(--bs-font-monospace)"/>
              </a:rPr>
              <a:t>				</a:t>
            </a:r>
            <a:r>
              <a:rPr lang="en-US" altLang="en-US" sz="1600" dirty="0" err="1" smtClean="0">
                <a:solidFill>
                  <a:srgbClr val="660066"/>
                </a:solidFill>
                <a:latin typeface="var(--bs-font-monospace)"/>
              </a:rPr>
              <a:t>SpringApplication</a:t>
            </a:r>
            <a:r>
              <a:rPr lang="en-US" altLang="en-US" sz="1600" dirty="0" err="1" smtClean="0">
                <a:solidFill>
                  <a:srgbClr val="666600"/>
                </a:solidFill>
                <a:latin typeface="var(--bs-font-monospace)"/>
              </a:rPr>
              <a:t>.</a:t>
            </a:r>
            <a:r>
              <a:rPr lang="en-US" altLang="en-US" sz="1600" dirty="0" err="1" smtClean="0">
                <a:solidFill>
                  <a:srgbClr val="000000"/>
                </a:solidFill>
                <a:latin typeface="var(--bs-font-monospace)"/>
              </a:rPr>
              <a:t>run</a:t>
            </a:r>
            <a:r>
              <a:rPr lang="en-US" altLang="en-US" sz="1600" dirty="0" smtClean="0">
                <a:solidFill>
                  <a:srgbClr val="666600"/>
                </a:solidFill>
                <a:latin typeface="var(--bs-font-monospace)"/>
              </a:rPr>
              <a:t>(</a:t>
            </a:r>
            <a:r>
              <a:rPr lang="en-US" altLang="en-US" sz="1600" dirty="0" err="1" smtClean="0">
                <a:solidFill>
                  <a:srgbClr val="660066"/>
                </a:solidFill>
                <a:latin typeface="var(--bs-font-monospace)"/>
              </a:rPr>
              <a:t>DemoApplication</a:t>
            </a:r>
            <a:r>
              <a:rPr lang="en-US" altLang="en-US" sz="1600" dirty="0" err="1" smtClean="0">
                <a:solidFill>
                  <a:srgbClr val="666600"/>
                </a:solidFill>
                <a:latin typeface="var(--bs-font-monospace)"/>
              </a:rPr>
              <a:t>.</a:t>
            </a:r>
            <a:r>
              <a:rPr lang="en-US" altLang="en-US" sz="1600" dirty="0" err="1" smtClean="0">
                <a:solidFill>
                  <a:srgbClr val="000088"/>
                </a:solidFill>
                <a:latin typeface="var(--bs-font-monospace)"/>
              </a:rPr>
              <a:t>class</a:t>
            </a:r>
            <a:r>
              <a:rPr lang="en-US" altLang="en-US" sz="1600" dirty="0">
                <a:solidFill>
                  <a:srgbClr val="666600"/>
                </a:solidFill>
                <a:latin typeface="var(--bs-font-monospace)"/>
              </a:rPr>
              <a:t>,</a:t>
            </a:r>
            <a:r>
              <a:rPr lang="en-US" altLang="en-US" sz="1600" dirty="0">
                <a:solidFill>
                  <a:srgbClr val="000000"/>
                </a:solidFill>
                <a:latin typeface="var(--bs-font-monospace)"/>
              </a:rPr>
              <a:t> </a:t>
            </a:r>
            <a:r>
              <a:rPr lang="en-US" altLang="en-US" sz="1600" dirty="0" err="1">
                <a:solidFill>
                  <a:srgbClr val="000000"/>
                </a:solidFill>
                <a:latin typeface="var(--bs-font-monospace)"/>
              </a:rPr>
              <a:t>args</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endParaRPr lang="en-US" altLang="en-US" sz="1600"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666600"/>
                </a:solidFill>
                <a:latin typeface="var(--bs-font-monospace)"/>
              </a:rPr>
              <a:t>}</a:t>
            </a:r>
            <a:r>
              <a:rPr lang="en-US" altLang="en-US" sz="1600" dirty="0" smtClean="0">
                <a:solidFill>
                  <a:srgbClr val="000000"/>
                </a:solidFill>
                <a:latin typeface="var(--bs-font-monospace)"/>
              </a:rPr>
              <a:t> </a:t>
            </a:r>
            <a:endParaRPr lang="en-US" altLang="en-US" sz="1600" dirty="0">
              <a:solidFill>
                <a:srgbClr val="000000"/>
              </a:solidFill>
              <a:latin typeface="var(--bs-font-monospace)"/>
            </a:endParaRPr>
          </a:p>
          <a:p>
            <a:pPr marL="0" lvl="0" indent="0" defTabSz="914400" eaLnBrk="0" fontAlgn="base" hangingPunct="0">
              <a:spcBef>
                <a:spcPct val="0"/>
              </a:spcBef>
              <a:spcAft>
                <a:spcPct val="0"/>
              </a:spcAft>
              <a:buClrTx/>
              <a:buSzTx/>
              <a:buNone/>
            </a:pPr>
            <a:r>
              <a:rPr lang="en-US" altLang="en-US" sz="1600" dirty="0" smtClean="0">
                <a:solidFill>
                  <a:srgbClr val="006666"/>
                </a:solidFill>
                <a:latin typeface="var(--bs-font-monospace)"/>
              </a:rPr>
              <a:t>			@</a:t>
            </a:r>
            <a:r>
              <a:rPr lang="en-US" altLang="en-US" sz="1600" dirty="0" err="1">
                <a:solidFill>
                  <a:srgbClr val="006666"/>
                </a:solidFill>
                <a:latin typeface="var(--bs-font-monospace)"/>
              </a:rPr>
              <a:t>RequestMapping</a:t>
            </a:r>
            <a:r>
              <a:rPr lang="en-US" altLang="en-US" sz="1600" dirty="0">
                <a:solidFill>
                  <a:srgbClr val="666600"/>
                </a:solidFill>
                <a:latin typeface="var(--bs-font-monospace)"/>
              </a:rPr>
              <a:t>(</a:t>
            </a:r>
            <a:r>
              <a:rPr lang="en-US" altLang="en-US" sz="1600" dirty="0">
                <a:solidFill>
                  <a:srgbClr val="000088"/>
                </a:solidFill>
                <a:latin typeface="var(--bs-font-monospace)"/>
              </a:rPr>
              <a:t>value</a:t>
            </a:r>
            <a:r>
              <a:rPr lang="en-US" altLang="en-US" sz="1600" dirty="0">
                <a:solidFill>
                  <a:srgbClr val="000000"/>
                </a:solidFill>
                <a:latin typeface="var(--bs-font-monospace)"/>
              </a:rPr>
              <a:t> </a:t>
            </a:r>
            <a:r>
              <a:rPr lang="en-US" altLang="en-US" sz="1600" dirty="0">
                <a:solidFill>
                  <a:srgbClr val="666600"/>
                </a:solidFill>
                <a:latin typeface="var(--bs-font-monospace)"/>
              </a:rPr>
              <a:t>=</a:t>
            </a:r>
            <a:r>
              <a:rPr lang="en-US" altLang="en-US" sz="1600" dirty="0">
                <a:solidFill>
                  <a:srgbClr val="000000"/>
                </a:solidFill>
                <a:latin typeface="var(--bs-font-monospace)"/>
              </a:rPr>
              <a:t> </a:t>
            </a:r>
            <a:r>
              <a:rPr lang="en-US" altLang="en-US" sz="1600" dirty="0">
                <a:solidFill>
                  <a:srgbClr val="008800"/>
                </a:solidFill>
                <a:latin typeface="var(--bs-font-monospace)"/>
              </a:rPr>
              <a:t>"/"</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public</a:t>
            </a:r>
            <a:r>
              <a:rPr lang="en-US" altLang="en-US" sz="1600" dirty="0" smtClean="0">
                <a:solidFill>
                  <a:srgbClr val="000000"/>
                </a:solidFill>
                <a:latin typeface="var(--bs-font-monospace)"/>
              </a:rPr>
              <a:t> </a:t>
            </a:r>
            <a:r>
              <a:rPr lang="en-US" altLang="en-US" sz="1600" dirty="0">
                <a:solidFill>
                  <a:srgbClr val="660066"/>
                </a:solidFill>
                <a:latin typeface="var(--bs-font-monospace)"/>
              </a:rPr>
              <a:t>String</a:t>
            </a:r>
            <a:r>
              <a:rPr lang="en-US" altLang="en-US" sz="1600" dirty="0">
                <a:solidFill>
                  <a:srgbClr val="000000"/>
                </a:solidFill>
                <a:latin typeface="var(--bs-font-monospace)"/>
              </a:rPr>
              <a:t> hello</a:t>
            </a:r>
            <a:r>
              <a:rPr lang="en-US" altLang="en-US" sz="1600" dirty="0">
                <a:solidFill>
                  <a:srgbClr val="666600"/>
                </a:solidFill>
                <a:latin typeface="var(--bs-font-monospace)"/>
              </a:rPr>
              <a:t>()</a:t>
            </a:r>
            <a:r>
              <a:rPr lang="en-US" altLang="en-US" sz="1600" dirty="0">
                <a:solidFill>
                  <a:srgbClr val="000000"/>
                </a:solidFill>
                <a:latin typeface="var(--bs-font-monospace)"/>
              </a:rPr>
              <a:t> </a:t>
            </a:r>
            <a:r>
              <a:rPr lang="en-US" altLang="en-US" sz="1600" dirty="0" smtClean="0">
                <a:solidFill>
                  <a:srgbClr val="666600"/>
                </a:solidFill>
                <a:latin typeface="var(--bs-font-monospace)"/>
              </a:rPr>
              <a:t>{</a:t>
            </a:r>
            <a:br>
              <a:rPr lang="en-US" altLang="en-US" sz="1600" dirty="0" smtClean="0">
                <a:solidFill>
                  <a:srgbClr val="666600"/>
                </a:solidFill>
                <a:latin typeface="var(--bs-font-monospace)"/>
              </a:rPr>
            </a:br>
            <a:endParaRPr lang="en-US" altLang="en-US" sz="1600" dirty="0">
              <a:solidFill>
                <a:srgbClr val="666600"/>
              </a:solidFill>
              <a:latin typeface="var(--bs-font-monospace)"/>
            </a:endParaRP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000088"/>
                </a:solidFill>
                <a:latin typeface="var(--bs-font-monospace)"/>
              </a:rPr>
              <a:t>return</a:t>
            </a:r>
            <a:r>
              <a:rPr lang="en-US" altLang="en-US" sz="1600" dirty="0" smtClean="0">
                <a:solidFill>
                  <a:srgbClr val="000000"/>
                </a:solidFill>
                <a:latin typeface="var(--bs-font-monospace)"/>
              </a:rPr>
              <a:t> </a:t>
            </a:r>
            <a:r>
              <a:rPr lang="en-US" altLang="en-US" sz="1600" dirty="0">
                <a:solidFill>
                  <a:srgbClr val="008800"/>
                </a:solidFill>
                <a:latin typeface="var(--bs-font-monospace)"/>
              </a:rPr>
              <a:t>"Hello World</a:t>
            </a:r>
            <a:r>
              <a:rPr lang="en-US" altLang="en-US" sz="1600" dirty="0" smtClean="0">
                <a:solidFill>
                  <a:srgbClr val="008800"/>
                </a:solidFill>
                <a:latin typeface="var(--bs-font-monospace)"/>
              </a:rPr>
              <a:t>"</a:t>
            </a:r>
            <a:r>
              <a:rPr lang="en-US" altLang="en-US" sz="1600" dirty="0" smtClean="0">
                <a:solidFill>
                  <a:srgbClr val="666600"/>
                </a:solidFill>
                <a:latin typeface="var(--bs-font-monospace)"/>
              </a:rPr>
              <a:t>;</a:t>
            </a:r>
            <a:br>
              <a:rPr lang="en-US" altLang="en-US" sz="1600" dirty="0" smtClean="0">
                <a:solidFill>
                  <a:srgbClr val="666600"/>
                </a:solidFill>
                <a:latin typeface="var(--bs-font-monospace)"/>
              </a:rPr>
            </a:br>
            <a:r>
              <a:rPr lang="en-US" altLang="en-US" sz="1600" dirty="0" smtClean="0">
                <a:solidFill>
                  <a:srgbClr val="666600"/>
                </a:solidFill>
                <a:latin typeface="var(--bs-font-monospace)"/>
              </a:rPr>
              <a:t>				</a:t>
            </a:r>
            <a:r>
              <a:rPr lang="en-US" altLang="en-US" sz="1600" dirty="0" smtClean="0">
                <a:solidFill>
                  <a:srgbClr val="000000"/>
                </a:solidFill>
                <a:latin typeface="var(--bs-font-monospace)"/>
              </a:rPr>
              <a:t> </a:t>
            </a:r>
            <a:r>
              <a:rPr lang="en-US" altLang="en-US" sz="1600" dirty="0">
                <a:solidFill>
                  <a:srgbClr val="666600"/>
                </a:solidFill>
                <a:latin typeface="var(--bs-font-monospace)"/>
              </a:rPr>
              <a:t>}</a:t>
            </a:r>
          </a:p>
          <a:p>
            <a:pPr marL="0" lvl="0" indent="0" defTabSz="914400" eaLnBrk="0" fontAlgn="base" hangingPunct="0">
              <a:spcBef>
                <a:spcPct val="0"/>
              </a:spcBef>
              <a:spcAft>
                <a:spcPct val="0"/>
              </a:spcAft>
              <a:buClrTx/>
              <a:buSzTx/>
              <a:buNone/>
            </a:pPr>
            <a:r>
              <a:rPr lang="en-US" altLang="en-US" sz="1600" dirty="0">
                <a:solidFill>
                  <a:srgbClr val="000000"/>
                </a:solidFill>
                <a:latin typeface="var(--bs-font-monospace)"/>
              </a:rPr>
              <a:t> </a:t>
            </a:r>
            <a:r>
              <a:rPr lang="en-US" altLang="en-US" sz="1600" dirty="0" smtClean="0">
                <a:solidFill>
                  <a:srgbClr val="000000"/>
                </a:solidFill>
                <a:latin typeface="var(--bs-font-monospace)"/>
              </a:rPr>
              <a:t>			</a:t>
            </a:r>
            <a:r>
              <a:rPr lang="en-US" altLang="en-US" sz="1600" dirty="0" smtClean="0">
                <a:solidFill>
                  <a:srgbClr val="666600"/>
                </a:solidFill>
                <a:latin typeface="var(--bs-font-monospace)"/>
              </a:rPr>
              <a:t>}</a:t>
            </a:r>
            <a:r>
              <a:rPr lang="en-US" altLang="en-US" sz="1050" dirty="0" smtClean="0">
                <a:solidFill>
                  <a:schemeClr val="tx1"/>
                </a:solidFill>
              </a:rPr>
              <a:t> </a:t>
            </a:r>
            <a:endParaRPr lang="en-US" altLang="en-US" sz="2800" dirty="0">
              <a:solidFill>
                <a:schemeClr val="tx1"/>
              </a:solidFill>
              <a:latin typeface="Arial" panose="020B0604020202020204" pitchFamily="34" charset="0"/>
            </a:endParaRPr>
          </a:p>
          <a:p>
            <a:pPr marL="0" indent="0">
              <a:buNone/>
            </a:pPr>
            <a:endParaRPr lang="en-US" sz="1600" b="1" dirty="0"/>
          </a:p>
          <a:p>
            <a:pPr marL="0" indent="0">
              <a:buNone/>
            </a:pPr>
            <a:r>
              <a:rPr lang="en-US" sz="1600" b="1" dirty="0"/>
              <a:t/>
            </a:r>
            <a:br>
              <a:rPr lang="en-US" sz="1600" b="1" dirty="0"/>
            </a:br>
            <a:endParaRPr lang="en-US" sz="1400" b="1" dirty="0" smtClean="0"/>
          </a:p>
        </p:txBody>
      </p:sp>
    </p:spTree>
    <p:extLst>
      <p:ext uri="{BB962C8B-B14F-4D97-AF65-F5344CB8AC3E}">
        <p14:creationId xmlns:p14="http://schemas.microsoft.com/office/powerpoint/2010/main" val="127161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800100" lvl="1" indent="-342900">
              <a:buFont typeface="+mj-lt"/>
              <a:buAutoNum type="arabicPeriod" startAt="7"/>
            </a:pPr>
            <a:r>
              <a:rPr lang="en-US" sz="1800" b="1" dirty="0" smtClean="0">
                <a:solidFill>
                  <a:schemeClr val="accent3"/>
                </a:solidFill>
              </a:rPr>
              <a:t> 	Robust: </a:t>
            </a:r>
            <a:r>
              <a:rPr lang="en-US" sz="1400" dirty="0"/>
              <a:t>Mishandled runtime errors and memory management mistakes are the two main problems which cause program failures. Java can handle these issues with high efficiency. Mishandled runtime errors could be resolved through Exception Handling protocol, while memory management mistakes could be resolved by garbage collection, which is an automatic de-allocation of objects that are already </a:t>
            </a:r>
            <a:r>
              <a:rPr lang="en-US" sz="1400" dirty="0" smtClean="0"/>
              <a:t>unnecessary.</a:t>
            </a:r>
            <a:br>
              <a:rPr lang="en-US" sz="1400" dirty="0" smtClean="0"/>
            </a:br>
            <a:endParaRPr lang="en-US" sz="1400" dirty="0" smtClean="0"/>
          </a:p>
          <a:p>
            <a:pPr marL="800100" lvl="1" indent="-342900">
              <a:buFont typeface="+mj-lt"/>
              <a:buAutoNum type="arabicPeriod" startAt="7"/>
            </a:pPr>
            <a:r>
              <a:rPr lang="en-US" sz="1800" b="1" dirty="0" smtClean="0">
                <a:solidFill>
                  <a:schemeClr val="accent3"/>
                </a:solidFill>
              </a:rPr>
              <a:t>Multithreaded:</a:t>
            </a:r>
            <a:r>
              <a:rPr lang="en-US" sz="1800" b="1" dirty="0"/>
              <a:t> </a:t>
            </a:r>
            <a:r>
              <a:rPr lang="en-US" sz="1400" dirty="0" smtClean="0"/>
              <a:t>With </a:t>
            </a:r>
            <a:r>
              <a:rPr lang="en-US" sz="1400" dirty="0"/>
              <a:t>Java's multithreaded feature it is possible to write programs that can perform many tasks simultaneously. This design feature allows the developers to construct interactive applications that can run </a:t>
            </a:r>
            <a:r>
              <a:rPr lang="en-US" sz="1400" dirty="0" smtClean="0"/>
              <a:t>smoothly.</a:t>
            </a:r>
          </a:p>
          <a:p>
            <a:pPr marL="800100" lvl="1" indent="-342900">
              <a:buFont typeface="+mj-lt"/>
              <a:buAutoNum type="arabicPeriod" startAt="7"/>
            </a:pPr>
            <a:endParaRPr lang="en-US" sz="1400" dirty="0" smtClean="0"/>
          </a:p>
          <a:p>
            <a:pPr marL="800100" lvl="1" indent="-342900">
              <a:buFont typeface="+mj-lt"/>
              <a:buAutoNum type="arabicPeriod" startAt="7"/>
            </a:pPr>
            <a:r>
              <a:rPr lang="en-US" sz="1800" b="1" dirty="0" smtClean="0">
                <a:solidFill>
                  <a:schemeClr val="accent3"/>
                </a:solidFill>
              </a:rPr>
              <a:t>Interpreted:</a:t>
            </a:r>
            <a:r>
              <a:rPr lang="en-US" sz="1400" dirty="0"/>
              <a:t/>
            </a:r>
            <a:br>
              <a:rPr lang="en-US" sz="1400" dirty="0"/>
            </a:br>
            <a:r>
              <a:rPr lang="en-US" sz="1400" dirty="0"/>
              <a:t>Java byte code is translated on the fly to native machine instructions and is not stored anywhere. The development process is more rapid and analytical since the linking is an incremental and light-weight </a:t>
            </a:r>
            <a:r>
              <a:rPr lang="en-US" sz="1400" dirty="0" smtClean="0"/>
              <a:t>process.</a:t>
            </a:r>
          </a:p>
          <a:p>
            <a:pPr marL="800100" lvl="1" indent="-342900">
              <a:buFont typeface="+mj-lt"/>
              <a:buAutoNum type="arabicPeriod" startAt="7"/>
            </a:pPr>
            <a:endParaRPr lang="en-US" sz="1400" dirty="0" smtClean="0"/>
          </a:p>
          <a:p>
            <a:pPr marL="800100" lvl="1" indent="-342900">
              <a:buFont typeface="+mj-lt"/>
              <a:buAutoNum type="arabicPeriod" startAt="7"/>
            </a:pPr>
            <a:r>
              <a:rPr lang="en-US" sz="1800" b="1" dirty="0" smtClean="0">
                <a:solidFill>
                  <a:schemeClr val="accent3"/>
                </a:solidFill>
              </a:rPr>
              <a:t>High Performance: </a:t>
            </a:r>
            <a:r>
              <a:rPr lang="en-US" sz="1400" dirty="0"/>
              <a:t>With the use of Just-In-Time compilers, Java enables high </a:t>
            </a:r>
            <a:r>
              <a:rPr lang="en-US" sz="1400" dirty="0" smtClean="0"/>
              <a:t>performance.</a:t>
            </a:r>
          </a:p>
          <a:p>
            <a:pPr marL="800100" lvl="1" indent="-342900">
              <a:buFont typeface="+mj-lt"/>
              <a:buAutoNum type="arabicPeriod" startAt="7"/>
            </a:pPr>
            <a:endParaRPr lang="en-US" sz="1400" dirty="0" smtClean="0"/>
          </a:p>
          <a:p>
            <a:pPr marL="800100" lvl="1" indent="-342900">
              <a:buFont typeface="+mj-lt"/>
              <a:buAutoNum type="arabicPeriod" startAt="7"/>
            </a:pPr>
            <a:r>
              <a:rPr lang="en-US" sz="1800" b="1" dirty="0" smtClean="0">
                <a:solidFill>
                  <a:schemeClr val="accent3"/>
                </a:solidFill>
              </a:rPr>
              <a:t>Distributed: </a:t>
            </a:r>
            <a:r>
              <a:rPr lang="en-US" sz="1400" dirty="0"/>
              <a:t>Java is designed for the distributed environment of the </a:t>
            </a:r>
            <a:r>
              <a:rPr lang="en-US" sz="1400" dirty="0" smtClean="0"/>
              <a:t>internet.</a:t>
            </a:r>
          </a:p>
          <a:p>
            <a:pPr marL="800100" lvl="1" indent="-342900">
              <a:buFont typeface="+mj-lt"/>
              <a:buAutoNum type="arabicPeriod" startAt="7"/>
            </a:pPr>
            <a:endParaRPr lang="en-US" sz="1400" dirty="0" smtClean="0"/>
          </a:p>
          <a:p>
            <a:pPr marL="800100" lvl="1" indent="-342900">
              <a:buFont typeface="+mj-lt"/>
              <a:buAutoNum type="arabicPeriod" startAt="7"/>
            </a:pPr>
            <a:r>
              <a:rPr lang="en-US" sz="1800" b="1" dirty="0" smtClean="0">
                <a:solidFill>
                  <a:schemeClr val="accent3"/>
                </a:solidFill>
              </a:rPr>
              <a:t>Dynamic: </a:t>
            </a:r>
            <a:r>
              <a:rPr lang="en-US" sz="1400" dirty="0"/>
              <a:t>Java is considered to be more dynamic than C or C++ since it is designed to adapt to an evolving environment. Java programs can carry extensive amount of run-time information that can be used to verify and resolve accesses to objects on </a:t>
            </a:r>
            <a:r>
              <a:rPr lang="en-US" sz="1400" dirty="0" smtClean="0"/>
              <a:t>run-time.</a:t>
            </a:r>
            <a:endParaRPr lang="en-US" sz="1400" b="1" dirty="0"/>
          </a:p>
        </p:txBody>
      </p:sp>
    </p:spTree>
    <p:extLst>
      <p:ext uri="{BB962C8B-B14F-4D97-AF65-F5344CB8AC3E}">
        <p14:creationId xmlns:p14="http://schemas.microsoft.com/office/powerpoint/2010/main" val="42967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83741"/>
            <a:ext cx="10626811" cy="554406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400" b="1" u="sng" dirty="0" smtClean="0">
                <a:solidFill>
                  <a:schemeClr val="accent3"/>
                </a:solidFill>
              </a:rPr>
              <a:t>JAVA  ENVIRONMENT  SETUP</a:t>
            </a:r>
            <a:br>
              <a:rPr lang="en-US" sz="4400" b="1" u="sng" dirty="0" smtClean="0">
                <a:solidFill>
                  <a:schemeClr val="accent3"/>
                </a:solidFill>
              </a:rPr>
            </a:br>
            <a:endParaRPr lang="en-US" sz="1400" i="1" u="sng" dirty="0" smtClean="0">
              <a:solidFill>
                <a:schemeClr val="tx1"/>
              </a:solidFill>
            </a:endParaRPr>
          </a:p>
          <a:p>
            <a:pPr marL="457200" lvl="1" indent="0">
              <a:buNone/>
            </a:pPr>
            <a:r>
              <a:rPr lang="en-US" sz="1400" b="1" dirty="0" smtClean="0">
                <a:solidFill>
                  <a:schemeClr val="accent3"/>
                </a:solidFill>
              </a:rPr>
              <a:t>Setting up the PATH for windows:</a:t>
            </a:r>
            <a:endParaRPr lang="en-US" sz="1400" b="1" dirty="0">
              <a:solidFill>
                <a:schemeClr val="accent3"/>
              </a:solidFill>
            </a:endParaRPr>
          </a:p>
          <a:p>
            <a:pPr lvl="1">
              <a:buFont typeface="Wingdings" panose="05000000000000000000" pitchFamily="2" charset="2"/>
              <a:buChar char="Ø"/>
            </a:pPr>
            <a:r>
              <a:rPr lang="en-US" sz="1400" dirty="0" smtClean="0"/>
              <a:t>Download  the JDK </a:t>
            </a:r>
            <a:r>
              <a:rPr lang="en-US" sz="1400" dirty="0"/>
              <a:t>Setup </a:t>
            </a:r>
            <a:r>
              <a:rPr lang="en-US" sz="1400" dirty="0" smtClean="0"/>
              <a:t>at     </a:t>
            </a:r>
            <a:r>
              <a:rPr lang="en-US" sz="1400" dirty="0">
                <a:hlinkClick r:id="rId2"/>
              </a:rPr>
              <a:t>https://www.oracle.com/java/technologies/javase/jdk15-archive-downloads.html#license-lightbox </a:t>
            </a:r>
            <a:endParaRPr lang="en-US" sz="1400" dirty="0" smtClean="0"/>
          </a:p>
          <a:p>
            <a:pPr lvl="1">
              <a:buFont typeface="Wingdings" panose="05000000000000000000" pitchFamily="2" charset="2"/>
              <a:buChar char="Ø"/>
            </a:pPr>
            <a:r>
              <a:rPr lang="en-US" sz="1400" dirty="0" smtClean="0"/>
              <a:t>Double </a:t>
            </a:r>
            <a:r>
              <a:rPr lang="en-US" sz="1400" dirty="0"/>
              <a:t>click the jdk-15.0.2_windows-x64_bin.exe </a:t>
            </a:r>
            <a:r>
              <a:rPr lang="en-US" sz="1400" dirty="0" smtClean="0"/>
              <a:t>file to install.</a:t>
            </a:r>
          </a:p>
          <a:p>
            <a:pPr marL="457200" lvl="1" indent="0">
              <a:buNone/>
            </a:pPr>
            <a:endParaRPr lang="en-US" sz="1400" b="1" dirty="0" smtClean="0"/>
          </a:p>
          <a:p>
            <a:pPr marL="457200" lvl="1" indent="0">
              <a:buNone/>
            </a:pPr>
            <a:endParaRPr lang="en-US" sz="1400" b="1" dirty="0"/>
          </a:p>
          <a:p>
            <a:pPr marL="457200" lvl="1" indent="0">
              <a:buNone/>
            </a:pPr>
            <a:r>
              <a:rPr lang="en-US" sz="1400" b="1" dirty="0" smtClean="0">
                <a:solidFill>
                  <a:schemeClr val="accent3"/>
                </a:solidFill>
              </a:rPr>
              <a:t>Popular Java Text Editors</a:t>
            </a:r>
          </a:p>
          <a:p>
            <a:pPr marL="457200" lvl="1" indent="0">
              <a:buNone/>
            </a:pPr>
            <a:r>
              <a:rPr lang="en-US" sz="1600" b="1" dirty="0" smtClean="0"/>
              <a:t>Notepad</a:t>
            </a:r>
            <a:r>
              <a:rPr lang="en-US" sz="1400" b="1" dirty="0" smtClean="0"/>
              <a:t>: </a:t>
            </a:r>
            <a:r>
              <a:rPr lang="en-US" sz="1400" dirty="0"/>
              <a:t>On Windows machine, you can use any simple text editor like Notepad (Recommended for this tutorial</a:t>
            </a:r>
            <a:r>
              <a:rPr lang="en-US" sz="1400" dirty="0" smtClean="0"/>
              <a:t>).</a:t>
            </a:r>
          </a:p>
          <a:p>
            <a:pPr marL="457200" lvl="1" indent="0">
              <a:buNone/>
            </a:pPr>
            <a:r>
              <a:rPr lang="en-US" sz="1600" b="1" dirty="0" smtClean="0"/>
              <a:t>VS Code</a:t>
            </a:r>
            <a:r>
              <a:rPr lang="en-US" sz="1400" b="1" dirty="0" smtClean="0"/>
              <a:t>: </a:t>
            </a:r>
            <a:r>
              <a:rPr lang="en-US" sz="1400" dirty="0" smtClean="0"/>
              <a:t>An </a:t>
            </a:r>
            <a:r>
              <a:rPr lang="en-US" sz="1400" dirty="0"/>
              <a:t>IDE </a:t>
            </a:r>
            <a:r>
              <a:rPr lang="en-US" sz="1400" dirty="0" smtClean="0"/>
              <a:t>developed by Microsoft which </a:t>
            </a:r>
            <a:r>
              <a:rPr lang="en-US" sz="1400" dirty="0"/>
              <a:t>can be </a:t>
            </a:r>
            <a:r>
              <a:rPr lang="en-US" sz="1400" dirty="0" smtClean="0"/>
              <a:t>downloaded free </a:t>
            </a:r>
            <a:r>
              <a:rPr lang="en-US" sz="1400" dirty="0"/>
              <a:t>from   </a:t>
            </a:r>
            <a:r>
              <a:rPr lang="en-US" sz="1400" u="sng" dirty="0">
                <a:solidFill>
                  <a:schemeClr val="accent1"/>
                </a:solidFill>
              </a:rPr>
              <a:t>https://code.visualstudio.com/download</a:t>
            </a:r>
            <a:endParaRPr lang="en-US" sz="1400" u="sng" dirty="0" smtClean="0">
              <a:solidFill>
                <a:schemeClr val="accent1"/>
              </a:solidFill>
            </a:endParaRPr>
          </a:p>
          <a:p>
            <a:pPr marL="457200" lvl="1" indent="0">
              <a:buNone/>
            </a:pPr>
            <a:r>
              <a:rPr lang="en-US" sz="1600" b="1" dirty="0" err="1" smtClean="0"/>
              <a:t>Netbeans</a:t>
            </a:r>
            <a:r>
              <a:rPr lang="en-US" sz="1400" b="1" dirty="0" smtClean="0"/>
              <a:t>: </a:t>
            </a:r>
            <a:r>
              <a:rPr lang="en-US" sz="1400" dirty="0" smtClean="0"/>
              <a:t>A Java IDE that is open-source and free which can be downloaded free from   </a:t>
            </a:r>
            <a:r>
              <a:rPr lang="en-US" sz="1400" dirty="0" smtClean="0">
                <a:hlinkClick r:id="rId3"/>
              </a:rPr>
              <a:t>https://www.netbeans.org/index.html</a:t>
            </a:r>
            <a:r>
              <a:rPr lang="en-US" sz="1400" dirty="0" smtClean="0"/>
              <a:t>.</a:t>
            </a:r>
          </a:p>
          <a:p>
            <a:pPr marL="457200" lvl="1" indent="0">
              <a:buNone/>
            </a:pPr>
            <a:r>
              <a:rPr lang="en-US" sz="1600" b="1" dirty="0" err="1" smtClean="0"/>
              <a:t>Intellij</a:t>
            </a:r>
            <a:r>
              <a:rPr lang="en-US" sz="1400" b="1" dirty="0" smtClean="0"/>
              <a:t>: </a:t>
            </a:r>
            <a:r>
              <a:rPr lang="en-US" sz="1400" dirty="0"/>
              <a:t>A Java IDE </a:t>
            </a:r>
            <a:r>
              <a:rPr lang="en-US" sz="1400" dirty="0" smtClean="0"/>
              <a:t>developed by </a:t>
            </a:r>
            <a:r>
              <a:rPr lang="en-US" sz="1400" dirty="0" err="1" smtClean="0"/>
              <a:t>jetBrains</a:t>
            </a:r>
            <a:r>
              <a:rPr lang="en-US" sz="1400" dirty="0" smtClean="0"/>
              <a:t> which </a:t>
            </a:r>
            <a:r>
              <a:rPr lang="en-US" sz="1400" dirty="0"/>
              <a:t>can be </a:t>
            </a:r>
            <a:r>
              <a:rPr lang="en-US" sz="1400" dirty="0" smtClean="0"/>
              <a:t>downloaded free from   </a:t>
            </a:r>
            <a:r>
              <a:rPr lang="en-US" sz="1400" dirty="0"/>
              <a:t> </a:t>
            </a:r>
            <a:r>
              <a:rPr lang="en-US" sz="1400" dirty="0">
                <a:hlinkClick r:id="rId4"/>
              </a:rPr>
              <a:t>https://www.jetbrains.com/idea/download</a:t>
            </a:r>
            <a:r>
              <a:rPr lang="en-US" sz="1400" dirty="0" smtClean="0">
                <a:hlinkClick r:id="rId4"/>
              </a:rPr>
              <a:t>/</a:t>
            </a:r>
            <a:endParaRPr lang="en-US" sz="1400" dirty="0" smtClean="0"/>
          </a:p>
          <a:p>
            <a:pPr marL="457200" lvl="1" indent="0">
              <a:buNone/>
            </a:pPr>
            <a:r>
              <a:rPr lang="en-US" sz="1600" b="1" dirty="0" smtClean="0"/>
              <a:t>Eclipse</a:t>
            </a:r>
            <a:r>
              <a:rPr lang="en-US" sz="1400" b="1" dirty="0" smtClean="0"/>
              <a:t>: </a:t>
            </a:r>
            <a:r>
              <a:rPr lang="en-US" sz="1400" dirty="0"/>
              <a:t>A Java IDE developed by the eclipse open-source community and can be downloaded </a:t>
            </a:r>
            <a:r>
              <a:rPr lang="en-US" sz="1400" dirty="0" smtClean="0"/>
              <a:t>from </a:t>
            </a:r>
            <a:r>
              <a:rPr lang="en-US" sz="1400" dirty="0"/>
              <a:t> </a:t>
            </a:r>
            <a:r>
              <a:rPr lang="en-US" sz="1400" dirty="0">
                <a:hlinkClick r:id="rId5"/>
              </a:rPr>
              <a:t>https://www.eclipse.org</a:t>
            </a:r>
            <a:r>
              <a:rPr lang="en-US" sz="1400" dirty="0" smtClean="0">
                <a:hlinkClick r:id="rId5"/>
              </a:rPr>
              <a:t>/</a:t>
            </a:r>
            <a:endParaRPr lang="en-US" sz="1400" b="1" dirty="0" smtClean="0"/>
          </a:p>
        </p:txBody>
      </p:sp>
    </p:spTree>
    <p:extLst>
      <p:ext uri="{BB962C8B-B14F-4D97-AF65-F5344CB8AC3E}">
        <p14:creationId xmlns:p14="http://schemas.microsoft.com/office/powerpoint/2010/main" val="11914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0832" y="617838"/>
            <a:ext cx="10626811" cy="560996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lgn="ctr">
              <a:buNone/>
            </a:pPr>
            <a:r>
              <a:rPr lang="en-US" sz="4000" u="sng" dirty="0" smtClean="0">
                <a:solidFill>
                  <a:schemeClr val="accent3"/>
                </a:solidFill>
              </a:rPr>
              <a:t>JAVA SYNTAX</a:t>
            </a:r>
          </a:p>
          <a:p>
            <a:pPr marL="457200" lvl="1" indent="0">
              <a:buNone/>
            </a:pPr>
            <a:r>
              <a:rPr lang="en-US" sz="1400" b="1" dirty="0"/>
              <a:t>About Java programs, it is very important to keep in mind the following </a:t>
            </a:r>
            <a:r>
              <a:rPr lang="en-US" sz="1400" b="1" dirty="0" smtClean="0"/>
              <a:t>points:</a:t>
            </a:r>
            <a:r>
              <a:rPr lang="en-US" sz="1400" b="1" dirty="0" smtClean="0">
                <a:solidFill>
                  <a:schemeClr val="tx1"/>
                </a:solidFill>
              </a:rPr>
              <a:t>	</a:t>
            </a:r>
          </a:p>
          <a:p>
            <a:pPr lvl="1">
              <a:buFont typeface="Wingdings" panose="05000000000000000000" pitchFamily="2" charset="2"/>
              <a:buChar char="Ø"/>
            </a:pPr>
            <a:r>
              <a:rPr lang="en-US" sz="1400" b="1" dirty="0"/>
              <a:t>Case </a:t>
            </a:r>
            <a:r>
              <a:rPr lang="en-US" sz="1400" b="1" dirty="0" smtClean="0"/>
              <a:t>Sensitivity: </a:t>
            </a:r>
            <a:r>
              <a:rPr lang="en-US" sz="1400" dirty="0"/>
              <a:t>Java is case sensitive, which means identifier </a:t>
            </a:r>
            <a:r>
              <a:rPr lang="en-US" sz="1400" b="1" dirty="0"/>
              <a:t>Hello</a:t>
            </a:r>
            <a:r>
              <a:rPr lang="en-US" sz="1400" dirty="0"/>
              <a:t> and </a:t>
            </a:r>
            <a:r>
              <a:rPr lang="en-US" sz="1400" b="1" dirty="0"/>
              <a:t>hello</a:t>
            </a:r>
            <a:r>
              <a:rPr lang="en-US" sz="1400" dirty="0"/>
              <a:t> would have different meaning in </a:t>
            </a:r>
            <a:r>
              <a:rPr lang="en-US" sz="1400" dirty="0" smtClean="0"/>
              <a:t>Java.</a:t>
            </a:r>
          </a:p>
          <a:p>
            <a:pPr lvl="1">
              <a:buFont typeface="Wingdings" panose="05000000000000000000" pitchFamily="2" charset="2"/>
              <a:buChar char="Ø"/>
            </a:pPr>
            <a:r>
              <a:rPr lang="en-US" sz="1400" b="1" dirty="0"/>
              <a:t>Class </a:t>
            </a:r>
            <a:r>
              <a:rPr lang="en-US" sz="1400" b="1" dirty="0" smtClean="0"/>
              <a:t>Names: </a:t>
            </a:r>
            <a:r>
              <a:rPr lang="en-US" sz="1400" dirty="0"/>
              <a:t>For all class names the first letter should be in Upper Case. If several words are used to form a name of the class, each inner word's first letter should be in Upper </a:t>
            </a:r>
            <a:r>
              <a:rPr lang="en-US" sz="1400" dirty="0" smtClean="0"/>
              <a:t>Case. </a:t>
            </a:r>
            <a:r>
              <a:rPr lang="en-US" sz="1400" b="1" dirty="0"/>
              <a:t>Example:</a:t>
            </a:r>
            <a:r>
              <a:rPr lang="en-US" sz="1400" dirty="0"/>
              <a:t> </a:t>
            </a:r>
            <a:r>
              <a:rPr lang="en-US" sz="1400" i="1" dirty="0"/>
              <a:t>class </a:t>
            </a:r>
            <a:r>
              <a:rPr lang="en-US" sz="1400" b="1" i="1" dirty="0" err="1">
                <a:solidFill>
                  <a:schemeClr val="accent4"/>
                </a:solidFill>
              </a:rPr>
              <a:t>MyFirstJavaClass</a:t>
            </a:r>
            <a:endParaRPr lang="en-US" sz="1400" b="1" dirty="0" smtClean="0">
              <a:solidFill>
                <a:schemeClr val="accent4"/>
              </a:solidFill>
            </a:endParaRPr>
          </a:p>
          <a:p>
            <a:pPr lvl="1">
              <a:buFont typeface="Wingdings" panose="05000000000000000000" pitchFamily="2" charset="2"/>
              <a:buChar char="Ø"/>
            </a:pPr>
            <a:r>
              <a:rPr lang="en-US" sz="1400" b="1" dirty="0" smtClean="0"/>
              <a:t>Method Names: </a:t>
            </a:r>
            <a:r>
              <a:rPr lang="en-US" sz="1400" dirty="0"/>
              <a:t>All method names should start with a Lower Case letter. If several words are used to form the name of the method, then each inner word's first letter should be in Upper </a:t>
            </a:r>
            <a:r>
              <a:rPr lang="en-US" sz="1400" dirty="0" smtClean="0"/>
              <a:t>Case. </a:t>
            </a:r>
            <a:r>
              <a:rPr lang="en-US" sz="1400" b="1" dirty="0"/>
              <a:t>Example:</a:t>
            </a:r>
            <a:r>
              <a:rPr lang="en-US" sz="1400" dirty="0"/>
              <a:t> </a:t>
            </a:r>
            <a:r>
              <a:rPr lang="en-US" sz="1400" i="1" dirty="0"/>
              <a:t>public void </a:t>
            </a:r>
            <a:r>
              <a:rPr lang="en-US" sz="1400" b="1" dirty="0" err="1">
                <a:solidFill>
                  <a:schemeClr val="accent5"/>
                </a:solidFill>
              </a:rPr>
              <a:t>myMethodName</a:t>
            </a:r>
            <a:r>
              <a:rPr lang="en-US" sz="1400" b="1" dirty="0" smtClean="0">
                <a:solidFill>
                  <a:schemeClr val="accent5"/>
                </a:solidFill>
              </a:rPr>
              <a:t>()</a:t>
            </a:r>
          </a:p>
          <a:p>
            <a:pPr lvl="1">
              <a:buFont typeface="Wingdings" panose="05000000000000000000" pitchFamily="2" charset="2"/>
              <a:buChar char="Ø"/>
            </a:pPr>
            <a:r>
              <a:rPr lang="en-US" sz="1400" b="1" dirty="0" smtClean="0"/>
              <a:t>Program File Name: </a:t>
            </a:r>
            <a:r>
              <a:rPr lang="en-US" sz="1400" dirty="0" smtClean="0"/>
              <a:t>Name of the program file should exactly match the class name. </a:t>
            </a:r>
            <a:r>
              <a:rPr lang="en-US" sz="1400" dirty="0"/>
              <a:t>When saving the file, you should save it using the class name (Remember Java is case sensitive) and append '.java' to the end of the name (if the file name and the class name do not match, your program will not compile</a:t>
            </a:r>
            <a:r>
              <a:rPr lang="en-US" sz="1400" dirty="0" smtClean="0"/>
              <a:t>). </a:t>
            </a:r>
            <a:r>
              <a:rPr lang="en-US" sz="1400" dirty="0"/>
              <a:t>But please make a note that in case you do not have a public class present in the file then file name can be different than class name. It is also not mandatory to have a public class in the </a:t>
            </a:r>
            <a:r>
              <a:rPr lang="en-US" sz="1400" dirty="0" smtClean="0"/>
              <a:t>file. </a:t>
            </a:r>
            <a:r>
              <a:rPr lang="en-US" sz="1400" b="1" dirty="0"/>
              <a:t>Example:</a:t>
            </a:r>
            <a:r>
              <a:rPr lang="en-US" sz="1400" dirty="0"/>
              <a:t> Assume '</a:t>
            </a:r>
            <a:r>
              <a:rPr lang="en-US" sz="1400" b="1" dirty="0" err="1">
                <a:solidFill>
                  <a:schemeClr val="accent4"/>
                </a:solidFill>
              </a:rPr>
              <a:t>MyFirstJavaProgram</a:t>
            </a:r>
            <a:r>
              <a:rPr lang="en-US" sz="1400" dirty="0"/>
              <a:t>' is the class name. Then the file should be saved as </a:t>
            </a:r>
            <a:r>
              <a:rPr lang="en-US" sz="1400" i="1" dirty="0" smtClean="0"/>
              <a:t>'MyFirstJavaProgram.java‘.</a:t>
            </a:r>
          </a:p>
          <a:p>
            <a:pPr lvl="1">
              <a:buFont typeface="Wingdings" panose="05000000000000000000" pitchFamily="2" charset="2"/>
              <a:buChar char="Ø"/>
            </a:pPr>
            <a:r>
              <a:rPr lang="en-US" sz="1400" b="1" dirty="0" smtClean="0"/>
              <a:t>public static void main(String </a:t>
            </a:r>
            <a:r>
              <a:rPr lang="en-US" sz="1400" b="1" dirty="0" err="1" smtClean="0"/>
              <a:t>args</a:t>
            </a:r>
            <a:r>
              <a:rPr lang="en-US" sz="1400" b="1" dirty="0" smtClean="0"/>
              <a:t>[ ]): </a:t>
            </a:r>
            <a:r>
              <a:rPr lang="en-US" sz="1400" dirty="0" smtClean="0"/>
              <a:t>Java program processing starts from the main() method which is a mandatory part of every Java program.</a:t>
            </a:r>
            <a:br>
              <a:rPr lang="en-US" sz="1400" dirty="0" smtClean="0"/>
            </a:br>
            <a:r>
              <a:rPr lang="en-US" sz="1400" dirty="0" smtClean="0"/>
              <a:t/>
            </a:r>
            <a:br>
              <a:rPr lang="en-US" sz="1400" dirty="0" smtClean="0"/>
            </a:br>
            <a:r>
              <a:rPr lang="en-US" sz="1400" dirty="0" smtClean="0"/>
              <a:t>						</a:t>
            </a:r>
            <a:r>
              <a:rPr lang="en-US" sz="1400" b="1" dirty="0" smtClean="0"/>
              <a:t>	</a:t>
            </a:r>
            <a:r>
              <a:rPr lang="en-US" sz="1600" b="1" dirty="0" smtClean="0">
                <a:solidFill>
                  <a:schemeClr val="accent3"/>
                </a:solidFill>
              </a:rPr>
              <a:t>public class </a:t>
            </a:r>
            <a:r>
              <a:rPr lang="en-US" sz="1600" b="1" dirty="0" err="1" smtClean="0">
                <a:solidFill>
                  <a:srgbClr val="C00000"/>
                </a:solidFill>
              </a:rPr>
              <a:t>MyFirstJavaClass</a:t>
            </a:r>
            <a:r>
              <a:rPr lang="en-US" sz="1600" b="1" dirty="0" smtClean="0">
                <a:solidFill>
                  <a:schemeClr val="accent3"/>
                </a:solidFill>
              </a:rPr>
              <a:t>  </a:t>
            </a:r>
            <a:r>
              <a:rPr lang="en-US" sz="1600" b="1" dirty="0" smtClean="0"/>
              <a:t>{</a:t>
            </a:r>
            <a:br>
              <a:rPr lang="en-US" sz="1600" b="1" dirty="0" smtClean="0"/>
            </a:br>
            <a:r>
              <a:rPr lang="en-US" sz="1600" b="1" dirty="0" smtClean="0"/>
              <a:t>								</a:t>
            </a:r>
            <a:r>
              <a:rPr lang="en-US" sz="1600" b="1" dirty="0" smtClean="0">
                <a:solidFill>
                  <a:schemeClr val="accent3"/>
                </a:solidFill>
              </a:rPr>
              <a:t>public static void </a:t>
            </a:r>
            <a:r>
              <a:rPr lang="en-US" sz="1600" b="1" dirty="0" smtClean="0">
                <a:solidFill>
                  <a:srgbClr val="C00000"/>
                </a:solidFill>
              </a:rPr>
              <a:t>main</a:t>
            </a:r>
            <a:r>
              <a:rPr lang="en-US" sz="1600" b="1" dirty="0" smtClean="0"/>
              <a:t>(</a:t>
            </a:r>
            <a:r>
              <a:rPr lang="en-US" sz="1600" b="1" dirty="0" smtClean="0">
                <a:solidFill>
                  <a:srgbClr val="C00000"/>
                </a:solidFill>
              </a:rPr>
              <a:t>String</a:t>
            </a:r>
            <a:r>
              <a:rPr lang="en-US" sz="1600" b="1" dirty="0" smtClean="0"/>
              <a:t>[ ]  </a:t>
            </a:r>
            <a:r>
              <a:rPr lang="en-US" sz="1600" b="1" dirty="0" err="1" smtClean="0"/>
              <a:t>args</a:t>
            </a:r>
            <a:r>
              <a:rPr lang="en-US" sz="1600" b="1" dirty="0" smtClean="0"/>
              <a:t>) {</a:t>
            </a:r>
            <a:br>
              <a:rPr lang="en-US" sz="1600" b="1" dirty="0" smtClean="0"/>
            </a:br>
            <a:r>
              <a:rPr lang="en-US" sz="1600" b="1" dirty="0" smtClean="0"/>
              <a:t>									</a:t>
            </a:r>
            <a:r>
              <a:rPr lang="en-US" sz="1600" b="1" dirty="0" err="1" smtClean="0">
                <a:solidFill>
                  <a:srgbClr val="C00000"/>
                </a:solidFill>
              </a:rPr>
              <a:t>System</a:t>
            </a:r>
            <a:r>
              <a:rPr lang="en-US" sz="1600" b="1" dirty="0" err="1" smtClean="0"/>
              <a:t>.out.</a:t>
            </a:r>
            <a:r>
              <a:rPr lang="en-US" sz="1600" b="1" dirty="0" err="1" smtClean="0">
                <a:solidFill>
                  <a:srgbClr val="C00000"/>
                </a:solidFill>
              </a:rPr>
              <a:t>println</a:t>
            </a:r>
            <a:r>
              <a:rPr lang="en-US" sz="1600" b="1" dirty="0" smtClean="0"/>
              <a:t>(</a:t>
            </a:r>
            <a:r>
              <a:rPr lang="en-US" sz="1600" b="1" dirty="0" smtClean="0">
                <a:solidFill>
                  <a:schemeClr val="accent1"/>
                </a:solidFill>
              </a:rPr>
              <a:t>“Hello World”</a:t>
            </a:r>
            <a:r>
              <a:rPr lang="en-US" sz="1600" b="1" dirty="0" smtClean="0"/>
              <a:t>);</a:t>
            </a:r>
            <a:br>
              <a:rPr lang="en-US" sz="1600" b="1" dirty="0" smtClean="0"/>
            </a:br>
            <a:r>
              <a:rPr lang="en-US" sz="1600" b="1" dirty="0" smtClean="0"/>
              <a:t>								}</a:t>
            </a:r>
            <a:br>
              <a:rPr lang="en-US" sz="1600" b="1" dirty="0" smtClean="0"/>
            </a:br>
            <a:r>
              <a:rPr lang="en-US" sz="1600" b="1" dirty="0" smtClean="0"/>
              <a:t>							}</a:t>
            </a:r>
            <a:endParaRPr lang="en-US" sz="1600" b="1" dirty="0" smtClean="0">
              <a:solidFill>
                <a:schemeClr val="tx1"/>
              </a:solidFill>
            </a:endParaRPr>
          </a:p>
        </p:txBody>
      </p:sp>
    </p:spTree>
    <p:extLst>
      <p:ext uri="{BB962C8B-B14F-4D97-AF65-F5344CB8AC3E}">
        <p14:creationId xmlns:p14="http://schemas.microsoft.com/office/powerpoint/2010/main" val="2993480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4985</TotalTime>
  <Words>3498</Words>
  <Application>Microsoft Office PowerPoint</Application>
  <PresentationFormat>Widescreen</PresentationFormat>
  <Paragraphs>741</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Courier New</vt:lpstr>
      <vt:lpstr>Garamond</vt:lpstr>
      <vt:lpstr>var(--bs-font-monospace)</vt:lpstr>
      <vt:lpstr>Wingdings</vt:lpstr>
      <vt:lpstr>Organic</vt:lpstr>
      <vt:lpstr>PowerPoint Presentation</vt:lpstr>
      <vt:lpstr>Table of Contents</vt:lpstr>
      <vt:lpstr>PowerPoint Presentation</vt:lpstr>
      <vt:lpstr>PowerPoint Presentation</vt:lpstr>
      <vt:lpstr>WHAT IS JAVA PROGRAMMING?</vt:lpstr>
      <vt:lpstr>WHY 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JAVA EXCEPTIONS  (Try ___Catch)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FRAMEWORK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Microsoft account</dc:creator>
  <cp:lastModifiedBy>Microsoft account</cp:lastModifiedBy>
  <cp:revision>1564</cp:revision>
  <dcterms:created xsi:type="dcterms:W3CDTF">2022-05-09T08:55:15Z</dcterms:created>
  <dcterms:modified xsi:type="dcterms:W3CDTF">2022-07-12T11:21:43Z</dcterms:modified>
</cp:coreProperties>
</file>