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phptpoint.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techtarget.com/searchunifiedcommunications/definition/Internet-Protocol"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sz="4000" b="1" i="1" dirty="0"/>
          </a:p>
        </p:txBody>
      </p:sp>
      <p:sp>
        <p:nvSpPr>
          <p:cNvPr id="3" name="Subtitle 2"/>
          <p:cNvSpPr>
            <a:spLocks noGrp="1"/>
          </p:cNvSpPr>
          <p:nvPr>
            <p:ph type="subTitle" idx="1"/>
          </p:nvPr>
        </p:nvSpPr>
        <p:spPr>
          <a:xfrm>
            <a:off x="2692398" y="3657596"/>
            <a:ext cx="6815669" cy="1622857"/>
          </a:xfrm>
        </p:spPr>
        <p:txBody>
          <a:bodyPr/>
          <a:lstStyle/>
          <a:p>
            <a:r>
              <a:rPr lang="en-US" sz="4000" b="1" i="1" dirty="0">
                <a:solidFill>
                  <a:schemeClr val="accent3"/>
                </a:solidFill>
              </a:rPr>
              <a:t/>
            </a:r>
            <a:br>
              <a:rPr lang="en-US" sz="4000" b="1" i="1" dirty="0">
                <a:solidFill>
                  <a:schemeClr val="accent3"/>
                </a:solidFill>
              </a:rPr>
            </a:br>
            <a:r>
              <a:rPr lang="en-US" sz="4000" b="1" i="1" dirty="0" smtClean="0">
                <a:solidFill>
                  <a:schemeClr val="accent3"/>
                </a:solidFill>
              </a:rPr>
              <a:t>INTRODUCTION </a:t>
            </a:r>
            <a:r>
              <a:rPr lang="en-US" sz="4000" b="1" i="1" dirty="0">
                <a:solidFill>
                  <a:schemeClr val="accent3"/>
                </a:solidFill>
              </a:rPr>
              <a:t>TO PHP</a:t>
            </a:r>
            <a:endParaRPr lang="en-US" sz="4000" dirty="0" smtClean="0">
              <a:solidFill>
                <a:schemeClr val="accent3"/>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239" y="1812324"/>
            <a:ext cx="6880828" cy="1574339"/>
          </a:xfrm>
          <a:prstGeom prst="rect">
            <a:avLst/>
          </a:prstGeom>
        </p:spPr>
      </p:pic>
    </p:spTree>
    <p:extLst>
      <p:ext uri="{BB962C8B-B14F-4D97-AF65-F5344CB8AC3E}">
        <p14:creationId xmlns:p14="http://schemas.microsoft.com/office/powerpoint/2010/main" val="2907992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PHP SYNTAX</a:t>
            </a:r>
          </a:p>
          <a:p>
            <a:pPr marL="457200" lvl="1" indent="0">
              <a:buNone/>
            </a:pPr>
            <a:r>
              <a:rPr lang="en-US" sz="1400" dirty="0"/>
              <a:t>S</a:t>
            </a:r>
            <a:r>
              <a:rPr lang="en-US" sz="1400" dirty="0" smtClean="0"/>
              <a:t>yntax </a:t>
            </a:r>
            <a:r>
              <a:rPr lang="en-US" sz="1400" dirty="0"/>
              <a:t>is a way to representation of PHP script. Basically it gives the primary idea to specify the code format. It also specify the area of a written code</a:t>
            </a:r>
            <a:r>
              <a:rPr lang="en-US" sz="1400" dirty="0" smtClean="0"/>
              <a:t>. A PHP scripts starts with &lt;?</a:t>
            </a:r>
            <a:r>
              <a:rPr lang="en-US" sz="1400" dirty="0" err="1" smtClean="0"/>
              <a:t>php</a:t>
            </a:r>
            <a:r>
              <a:rPr lang="en-US" sz="1400" dirty="0" smtClean="0"/>
              <a:t> and ends with ?&gt;.  Example;</a:t>
            </a:r>
          </a:p>
          <a:p>
            <a:pPr marL="914400" lvl="2" indent="0">
              <a:buNone/>
            </a:pP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 </a:t>
            </a:r>
            <a:r>
              <a:rPr lang="en-US" sz="1200" b="1" dirty="0">
                <a:solidFill>
                  <a:schemeClr val="tx1"/>
                </a:solidFill>
              </a:rPr>
              <a:t>PHP code goes here</a:t>
            </a:r>
          </a:p>
          <a:p>
            <a:pPr marL="914400" lvl="2" indent="0">
              <a:buNone/>
            </a:pPr>
            <a:r>
              <a:rPr lang="en-US" sz="1200" b="1" dirty="0">
                <a:solidFill>
                  <a:schemeClr val="tx1"/>
                </a:solidFill>
              </a:rPr>
              <a:t>						</a:t>
            </a:r>
            <a:r>
              <a:rPr lang="en-US" sz="1200" b="1" dirty="0" smtClean="0">
                <a:solidFill>
                  <a:schemeClr val="tx1"/>
                </a:solidFill>
              </a:rPr>
              <a:t>	 ?&gt;</a:t>
            </a:r>
            <a:endParaRPr lang="en-US" sz="1400" dirty="0"/>
          </a:p>
          <a:p>
            <a:pPr marL="457200" lvl="1" indent="0">
              <a:buNone/>
            </a:pPr>
            <a:r>
              <a:rPr lang="en-US" sz="1400" dirty="0" smtClean="0"/>
              <a:t/>
            </a:r>
            <a:br>
              <a:rPr lang="en-US" sz="1400" dirty="0" smtClean="0"/>
            </a:br>
            <a:r>
              <a:rPr lang="en-US" sz="1400" dirty="0" smtClean="0"/>
              <a:t>A </a:t>
            </a:r>
            <a:r>
              <a:rPr lang="en-US" sz="1400" dirty="0"/>
              <a:t>PHP file normally contains HTML tags, and some PHP scripting code</a:t>
            </a:r>
            <a:r>
              <a:rPr lang="en-US" sz="1400" dirty="0" smtClean="0"/>
              <a:t>. Below, we have an example of a simple PHP file, with a PHP script that uses a built-in function called  “echo” to output the text  “Hello World” on a web page.</a:t>
            </a:r>
          </a:p>
          <a:p>
            <a:pPr marL="457200" lvl="1" indent="0" algn="ctr">
              <a:buNone/>
            </a:pPr>
            <a:r>
              <a:rPr lang="en-US" sz="1200" b="1" dirty="0"/>
              <a:t>&lt;!DOCTYPE html&gt;</a:t>
            </a:r>
            <a:br>
              <a:rPr lang="en-US" sz="1200" b="1" dirty="0"/>
            </a:br>
            <a:r>
              <a:rPr lang="en-US" sz="1200" b="1" dirty="0"/>
              <a:t>&lt;html&gt;</a:t>
            </a:r>
            <a:br>
              <a:rPr lang="en-US" sz="1200" b="1" dirty="0"/>
            </a:br>
            <a:r>
              <a:rPr lang="en-US" sz="1200" b="1" dirty="0" smtClean="0"/>
              <a:t>	&lt;</a:t>
            </a:r>
            <a:r>
              <a:rPr lang="en-US" sz="1200" b="1" dirty="0"/>
              <a:t>body&gt;</a:t>
            </a:r>
            <a:br>
              <a:rPr lang="en-US" sz="1200" b="1" dirty="0"/>
            </a:br>
            <a:r>
              <a:rPr lang="en-US" sz="1200" b="1" dirty="0"/>
              <a:t/>
            </a:r>
            <a:br>
              <a:rPr lang="en-US" sz="1200" b="1" dirty="0"/>
            </a:br>
            <a:r>
              <a:rPr lang="en-US" sz="1200" b="1" dirty="0" smtClean="0"/>
              <a:t>			</a:t>
            </a:r>
            <a:r>
              <a:rPr lang="en-US" sz="1200" b="1" dirty="0" smtClean="0"/>
              <a:t>			&lt;</a:t>
            </a:r>
            <a:r>
              <a:rPr lang="en-US" sz="1200" b="1" dirty="0"/>
              <a:t>h1&gt;My first PHP page&lt;/h1&gt;</a:t>
            </a:r>
            <a:br>
              <a:rPr lang="en-US" sz="1200" b="1" dirty="0"/>
            </a:br>
            <a:r>
              <a:rPr lang="en-US" sz="1200" b="1" dirty="0"/>
              <a:t/>
            </a:r>
            <a:br>
              <a:rPr lang="en-US" sz="1200" b="1" dirty="0"/>
            </a:br>
            <a:r>
              <a:rPr lang="en-US" sz="1200" b="1" dirty="0" smtClean="0"/>
              <a:t>			&lt;?</a:t>
            </a:r>
            <a:r>
              <a:rPr lang="en-US" sz="1200" b="1" dirty="0" err="1"/>
              <a:t>php</a:t>
            </a:r>
            <a:r>
              <a:rPr lang="en-US" sz="1200" b="1" dirty="0"/>
              <a:t/>
            </a:r>
            <a:br>
              <a:rPr lang="en-US" sz="1200" b="1" dirty="0"/>
            </a:br>
            <a:r>
              <a:rPr lang="en-US" sz="1200" b="1" dirty="0" smtClean="0"/>
              <a:t>				</a:t>
            </a:r>
            <a:r>
              <a:rPr lang="en-US" sz="1200" b="1" dirty="0" smtClean="0"/>
              <a:t>			echo</a:t>
            </a:r>
            <a:r>
              <a:rPr lang="en-US" sz="1200" b="1" dirty="0"/>
              <a:t> "Hello World!";</a:t>
            </a:r>
            <a:br>
              <a:rPr lang="en-US" sz="1200" b="1" dirty="0"/>
            </a:br>
            <a:r>
              <a:rPr lang="en-US" sz="1200" b="1" dirty="0" smtClean="0"/>
              <a:t>			?&gt;</a:t>
            </a:r>
            <a:r>
              <a:rPr lang="en-US" sz="1200" b="1" dirty="0"/>
              <a:t/>
            </a:r>
            <a:br>
              <a:rPr lang="en-US" sz="1200" b="1" dirty="0"/>
            </a:br>
            <a:r>
              <a:rPr lang="en-US" sz="1200" b="1" dirty="0"/>
              <a:t/>
            </a:r>
            <a:br>
              <a:rPr lang="en-US" sz="1200" b="1" dirty="0"/>
            </a:br>
            <a:r>
              <a:rPr lang="en-US" sz="1200" b="1" dirty="0" smtClean="0"/>
              <a:t>	       &lt;/</a:t>
            </a:r>
            <a:r>
              <a:rPr lang="en-US" sz="1200" b="1" dirty="0"/>
              <a:t>body&gt;</a:t>
            </a:r>
            <a:br>
              <a:rPr lang="en-US" sz="1200" b="1" dirty="0"/>
            </a:br>
            <a:r>
              <a:rPr lang="en-US" sz="1200" b="1" dirty="0" smtClean="0"/>
              <a:t>   &lt;/</a:t>
            </a:r>
            <a:r>
              <a:rPr lang="en-US" sz="1200" b="1" dirty="0"/>
              <a:t>html</a:t>
            </a:r>
            <a:r>
              <a:rPr lang="en-US" sz="1200" b="1" dirty="0" smtClean="0"/>
              <a:t>&gt;</a:t>
            </a:r>
            <a:endParaRPr lang="en-US" sz="1200" b="1" dirty="0">
              <a:solidFill>
                <a:schemeClr val="tx1"/>
              </a:solidFill>
            </a:endParaRPr>
          </a:p>
          <a:p>
            <a:pPr marL="457200" lvl="1" indent="0">
              <a:buNone/>
            </a:pPr>
            <a:r>
              <a:rPr lang="en-US" sz="1400" dirty="0" smtClean="0">
                <a:solidFill>
                  <a:schemeClr val="tx1"/>
                </a:solidFill>
              </a:rPr>
              <a:t>		</a:t>
            </a:r>
          </a:p>
        </p:txBody>
      </p:sp>
    </p:spTree>
    <p:extLst>
      <p:ext uri="{BB962C8B-B14F-4D97-AF65-F5344CB8AC3E}">
        <p14:creationId xmlns:p14="http://schemas.microsoft.com/office/powerpoint/2010/main" val="299348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DATA  TYPES</a:t>
            </a:r>
          </a:p>
          <a:p>
            <a:pPr marL="457200" lvl="1" indent="0">
              <a:buNone/>
            </a:pPr>
            <a:r>
              <a:rPr lang="en-US" sz="1400" dirty="0" smtClean="0"/>
              <a:t>Data types specify the size and type of values that can be stored. </a:t>
            </a:r>
            <a:r>
              <a:rPr lang="en-US" sz="1400" dirty="0"/>
              <a:t>To check only data type use </a:t>
            </a:r>
            <a:r>
              <a:rPr lang="en-US" sz="1400" b="1" dirty="0" err="1"/>
              <a:t>gettype</a:t>
            </a:r>
            <a:r>
              <a:rPr lang="en-US" sz="1400" b="1" dirty="0"/>
              <a:t>( )</a:t>
            </a:r>
            <a:r>
              <a:rPr lang="en-US" sz="1400" dirty="0"/>
              <a:t> function</a:t>
            </a:r>
            <a:r>
              <a:rPr lang="en-US" sz="1400" dirty="0" smtClean="0"/>
              <a:t>. </a:t>
            </a:r>
            <a:r>
              <a:rPr lang="en-US" sz="1400" dirty="0"/>
              <a:t>The PHP </a:t>
            </a:r>
            <a:r>
              <a:rPr lang="en-US" sz="1400" b="1" dirty="0" err="1"/>
              <a:t>var_dump</a:t>
            </a:r>
            <a:r>
              <a:rPr lang="en-US" sz="1400" b="1" dirty="0"/>
              <a:t>()</a:t>
            </a:r>
            <a:r>
              <a:rPr lang="en-US" sz="1400" dirty="0"/>
              <a:t> function returns the data type and </a:t>
            </a:r>
            <a:r>
              <a:rPr lang="en-US" sz="1400" dirty="0" smtClean="0"/>
              <a:t>value</a:t>
            </a:r>
            <a:r>
              <a:rPr lang="en-US" sz="1400" dirty="0" smtClean="0"/>
              <a:t>.</a:t>
            </a:r>
          </a:p>
          <a:p>
            <a:pPr marL="457200" lvl="1" indent="0">
              <a:buNone/>
            </a:pPr>
            <a:endParaRPr lang="en-US" sz="1400" dirty="0" smtClean="0"/>
          </a:p>
          <a:p>
            <a:pPr marL="457200" lvl="1" indent="0">
              <a:buNone/>
            </a:pPr>
            <a:r>
              <a:rPr lang="en-US" sz="1400" b="1" u="sng" dirty="0" smtClean="0">
                <a:solidFill>
                  <a:schemeClr val="accent3"/>
                </a:solidFill>
              </a:rPr>
              <a:t>PHP DATA TYPES</a:t>
            </a:r>
            <a:endParaRPr lang="en-US" sz="1400" dirty="0">
              <a:solidFill>
                <a:schemeClr val="accent3"/>
              </a:solidFill>
            </a:endParaRPr>
          </a:p>
          <a:p>
            <a:pPr lvl="1">
              <a:buFont typeface="Wingdings" panose="05000000000000000000" pitchFamily="2" charset="2"/>
              <a:buChar char="Ø"/>
            </a:pPr>
            <a:r>
              <a:rPr lang="en-US" sz="1400" dirty="0"/>
              <a:t>String</a:t>
            </a:r>
          </a:p>
          <a:p>
            <a:pPr lvl="1">
              <a:buFont typeface="Wingdings" panose="05000000000000000000" pitchFamily="2" charset="2"/>
              <a:buChar char="Ø"/>
            </a:pPr>
            <a:r>
              <a:rPr lang="en-US" sz="1400" dirty="0"/>
              <a:t>Integer</a:t>
            </a:r>
          </a:p>
          <a:p>
            <a:pPr lvl="1">
              <a:buFont typeface="Wingdings" panose="05000000000000000000" pitchFamily="2" charset="2"/>
              <a:buChar char="Ø"/>
            </a:pPr>
            <a:r>
              <a:rPr lang="en-US" sz="1400" dirty="0"/>
              <a:t>Float </a:t>
            </a:r>
            <a:r>
              <a:rPr lang="en-US" sz="1400" dirty="0" smtClean="0"/>
              <a:t>/ Double</a:t>
            </a:r>
          </a:p>
          <a:p>
            <a:pPr lvl="1">
              <a:buFont typeface="Wingdings" panose="05000000000000000000" pitchFamily="2" charset="2"/>
              <a:buChar char="Ø"/>
            </a:pPr>
            <a:r>
              <a:rPr lang="en-US" sz="1400" dirty="0"/>
              <a:t>Boolean</a:t>
            </a:r>
          </a:p>
          <a:p>
            <a:pPr lvl="1">
              <a:buFont typeface="Wingdings" panose="05000000000000000000" pitchFamily="2" charset="2"/>
              <a:buChar char="Ø"/>
            </a:pPr>
            <a:r>
              <a:rPr lang="en-US" sz="1400" dirty="0"/>
              <a:t>Array</a:t>
            </a:r>
          </a:p>
          <a:p>
            <a:pPr lvl="1">
              <a:buFont typeface="Wingdings" panose="05000000000000000000" pitchFamily="2" charset="2"/>
              <a:buChar char="Ø"/>
            </a:pPr>
            <a:r>
              <a:rPr lang="en-US" sz="1400" dirty="0"/>
              <a:t>Object</a:t>
            </a:r>
          </a:p>
          <a:p>
            <a:pPr lvl="1">
              <a:buFont typeface="Wingdings" panose="05000000000000000000" pitchFamily="2" charset="2"/>
              <a:buChar char="Ø"/>
            </a:pPr>
            <a:r>
              <a:rPr lang="en-US" sz="1400" dirty="0" smtClean="0"/>
              <a:t>Null</a:t>
            </a:r>
            <a:endParaRPr lang="en-US" sz="1400" dirty="0"/>
          </a:p>
          <a:p>
            <a:pPr lvl="1">
              <a:buFont typeface="Wingdings" panose="05000000000000000000" pitchFamily="2" charset="2"/>
              <a:buChar char="Ø"/>
            </a:pPr>
            <a:r>
              <a:rPr lang="en-US" sz="1400" dirty="0" smtClean="0"/>
              <a:t>Resource</a:t>
            </a:r>
            <a:endParaRPr lang="en-US" sz="1400" dirty="0">
              <a:solidFill>
                <a:schemeClr val="tx1"/>
              </a:solidFill>
            </a:endParaRPr>
          </a:p>
          <a:p>
            <a:pPr marL="457200" lvl="1" indent="0">
              <a:buNone/>
            </a:pPr>
            <a:endParaRPr lang="en-US" sz="1400" dirty="0" smtClean="0">
              <a:solidFill>
                <a:schemeClr val="tx1"/>
              </a:solidFill>
            </a:endParaRPr>
          </a:p>
        </p:txBody>
      </p:sp>
    </p:spTree>
    <p:extLst>
      <p:ext uri="{BB962C8B-B14F-4D97-AF65-F5344CB8AC3E}">
        <p14:creationId xmlns:p14="http://schemas.microsoft.com/office/powerpoint/2010/main" val="1147262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a:solidFill>
                  <a:schemeClr val="accent3"/>
                </a:solidFill>
              </a:rPr>
              <a:t>STRING</a:t>
            </a:r>
            <a:r>
              <a:rPr lang="en-US" sz="2400" dirty="0">
                <a:solidFill>
                  <a:schemeClr val="tx1"/>
                </a:solidFill>
              </a:rPr>
              <a:t>:- </a:t>
            </a:r>
            <a:r>
              <a:rPr lang="en-US" sz="1400" dirty="0"/>
              <a:t>A string is a sequence of characters, like "Hello world!“. A string can be any text inside quotes. You can use single or double quotes</a:t>
            </a:r>
            <a:r>
              <a:rPr lang="en-US" sz="1400" dirty="0" smtClean="0"/>
              <a:t>.</a:t>
            </a:r>
          </a:p>
          <a:p>
            <a:pPr marL="457200" lvl="1" indent="0" algn="ctr">
              <a:buNone/>
            </a:pPr>
            <a:r>
              <a:rPr lang="es-ES" sz="1400" b="1" dirty="0" smtClean="0"/>
              <a:t>&lt;?</a:t>
            </a:r>
            <a:r>
              <a:rPr lang="es-ES" sz="1400" b="1" dirty="0" err="1" smtClean="0"/>
              <a:t>php</a:t>
            </a:r>
            <a:r>
              <a:rPr lang="es-ES" sz="1400" b="1" dirty="0" smtClean="0"/>
              <a:t/>
            </a:r>
            <a:br>
              <a:rPr lang="es-ES" sz="1400" b="1" dirty="0" smtClean="0"/>
            </a:br>
            <a:r>
              <a:rPr lang="es-ES" sz="1400" b="1" dirty="0" smtClean="0"/>
              <a:t/>
            </a:r>
            <a:br>
              <a:rPr lang="es-ES" sz="1400" b="1" dirty="0" smtClean="0"/>
            </a:br>
            <a:r>
              <a:rPr lang="es-ES" sz="1400" b="1" dirty="0" smtClean="0"/>
              <a:t>				  $</a:t>
            </a:r>
            <a:r>
              <a:rPr lang="es-ES" sz="1400" b="1" dirty="0" err="1" smtClean="0"/>
              <a:t>name</a:t>
            </a:r>
            <a:r>
              <a:rPr lang="es-ES" sz="1400" b="1" dirty="0" smtClean="0"/>
              <a:t>  = “John </a:t>
            </a:r>
            <a:r>
              <a:rPr lang="es-ES" sz="1400" b="1" dirty="0" err="1" smtClean="0"/>
              <a:t>Doe</a:t>
            </a:r>
            <a:r>
              <a:rPr lang="es-ES" sz="1400" b="1" dirty="0" smtClean="0"/>
              <a:t> ";</a:t>
            </a:r>
            <a:br>
              <a:rPr lang="es-ES" sz="1400" b="1" dirty="0" smtClean="0"/>
            </a:br>
            <a:r>
              <a:rPr lang="es-ES" sz="1400" b="1" dirty="0" smtClean="0"/>
              <a:t/>
            </a:r>
            <a:br>
              <a:rPr lang="es-ES" sz="1400" b="1" dirty="0" smtClean="0"/>
            </a:br>
            <a:r>
              <a:rPr lang="es-ES" sz="1400" b="1" dirty="0" smtClean="0"/>
              <a:t>		        echo $</a:t>
            </a:r>
            <a:r>
              <a:rPr lang="es-ES" sz="1400" b="1" dirty="0" err="1" smtClean="0"/>
              <a:t>name</a:t>
            </a:r>
            <a:r>
              <a:rPr lang="es-ES" sz="1400" b="1" dirty="0" smtClean="0"/>
              <a:t>;</a:t>
            </a:r>
            <a:br>
              <a:rPr lang="es-ES" sz="1400" b="1" dirty="0" smtClean="0"/>
            </a:br>
            <a:r>
              <a:rPr lang="es-ES" sz="1400" b="1" dirty="0" smtClean="0"/>
              <a:t/>
            </a:r>
            <a:br>
              <a:rPr lang="es-ES" sz="1400" b="1" dirty="0" smtClean="0"/>
            </a:br>
            <a:r>
              <a:rPr lang="es-ES" sz="1400" b="1" dirty="0" smtClean="0"/>
              <a:t>?&gt;</a:t>
            </a:r>
          </a:p>
          <a:p>
            <a:pPr marL="457200" lvl="1" indent="0">
              <a:buNone/>
            </a:pPr>
            <a:endParaRPr lang="en-US" sz="1400" b="1" dirty="0" smtClean="0"/>
          </a:p>
          <a:p>
            <a:pPr marL="457200" lvl="1" indent="0">
              <a:buNone/>
            </a:pPr>
            <a:r>
              <a:rPr lang="en-US" sz="1400" b="1" dirty="0" smtClean="0">
                <a:solidFill>
                  <a:schemeClr val="accent3"/>
                </a:solidFill>
              </a:rPr>
              <a:t>INTEGER</a:t>
            </a:r>
            <a:r>
              <a:rPr lang="en-US" sz="1400" b="1" dirty="0" smtClean="0">
                <a:solidFill>
                  <a:schemeClr val="tx1"/>
                </a:solidFill>
              </a:rPr>
              <a:t>:- </a:t>
            </a:r>
            <a:r>
              <a:rPr lang="en-US" sz="1400" dirty="0"/>
              <a:t>An integer data type is a non-decimal </a:t>
            </a:r>
            <a:r>
              <a:rPr lang="en-US" sz="1400" dirty="0" smtClean="0"/>
              <a:t>number. </a:t>
            </a:r>
            <a:r>
              <a:rPr lang="en-US" sz="1400" dirty="0"/>
              <a:t>Integer means </a:t>
            </a:r>
            <a:r>
              <a:rPr lang="en-US" sz="1400" b="1" dirty="0"/>
              <a:t>numeric</a:t>
            </a:r>
            <a:r>
              <a:rPr lang="en-US" sz="1400" dirty="0"/>
              <a:t> data types. The size of an integer is platform-dependent, although a maximum value of about two billion is the usual </a:t>
            </a:r>
            <a:r>
              <a:rPr lang="en-US" sz="1400" dirty="0" smtClean="0"/>
              <a:t>value. </a:t>
            </a:r>
            <a:r>
              <a:rPr lang="en-US" sz="1400" dirty="0"/>
              <a:t>The PHP </a:t>
            </a:r>
            <a:r>
              <a:rPr lang="en-US" sz="1400" dirty="0" err="1"/>
              <a:t>var_dump</a:t>
            </a:r>
            <a:r>
              <a:rPr lang="en-US" sz="1400" dirty="0"/>
              <a:t>() function returns the data type and </a:t>
            </a:r>
            <a:r>
              <a:rPr lang="en-US" sz="1400" dirty="0" smtClean="0"/>
              <a:t>value.</a:t>
            </a:r>
          </a:p>
          <a:p>
            <a:pPr marL="457200" lvl="1" indent="0" algn="ctr">
              <a:buNone/>
            </a:pPr>
            <a:r>
              <a:rPr lang="es-ES" sz="1400" b="1" dirty="0"/>
              <a:t>&lt;?</a:t>
            </a:r>
            <a:r>
              <a:rPr lang="es-ES" sz="1400" b="1" dirty="0" err="1"/>
              <a:t>php</a:t>
            </a:r>
            <a:r>
              <a:rPr lang="es-ES" sz="1400" b="1" dirty="0"/>
              <a:t/>
            </a:r>
            <a:br>
              <a:rPr lang="es-ES" sz="1400" b="1" dirty="0"/>
            </a:br>
            <a:r>
              <a:rPr lang="es-ES" sz="1400" b="1" dirty="0"/>
              <a:t/>
            </a:r>
            <a:br>
              <a:rPr lang="es-ES" sz="1400" b="1" dirty="0"/>
            </a:br>
            <a:r>
              <a:rPr lang="es-ES" sz="1400" b="1" dirty="0"/>
              <a:t>				  </a:t>
            </a:r>
            <a:r>
              <a:rPr lang="es-ES" sz="1400" b="1" dirty="0" smtClean="0"/>
              <a:t>$</a:t>
            </a:r>
            <a:r>
              <a:rPr lang="es-ES" sz="1400" b="1" dirty="0" err="1" smtClean="0"/>
              <a:t>num</a:t>
            </a:r>
            <a:r>
              <a:rPr lang="es-ES" sz="1400" b="1" dirty="0" smtClean="0"/>
              <a:t>=</a:t>
            </a:r>
            <a:r>
              <a:rPr lang="es-ES" sz="1400" b="1" dirty="0"/>
              <a:t>  </a:t>
            </a:r>
            <a:r>
              <a:rPr lang="es-ES" sz="1400" b="1" dirty="0" smtClean="0"/>
              <a:t>100;</a:t>
            </a:r>
            <a:r>
              <a:rPr lang="es-ES" sz="1400" b="1" dirty="0"/>
              <a:t/>
            </a:r>
            <a:br>
              <a:rPr lang="es-ES" sz="1400" b="1" dirty="0"/>
            </a:br>
            <a:r>
              <a:rPr lang="es-ES" sz="1400" b="1" dirty="0"/>
              <a:t/>
            </a:r>
            <a:br>
              <a:rPr lang="es-ES" sz="1400" b="1" dirty="0"/>
            </a:br>
            <a:r>
              <a:rPr lang="es-ES" sz="1400" b="1" dirty="0"/>
              <a:t>		        </a:t>
            </a:r>
            <a:r>
              <a:rPr lang="es-ES" sz="1400" b="1" dirty="0" smtClean="0"/>
              <a:t>		              </a:t>
            </a:r>
            <a:r>
              <a:rPr lang="es-ES" sz="1400" b="1" dirty="0" err="1" smtClean="0"/>
              <a:t>var_dump</a:t>
            </a:r>
            <a:r>
              <a:rPr lang="es-ES" sz="1400" b="1" dirty="0" smtClean="0"/>
              <a:t>($</a:t>
            </a:r>
            <a:r>
              <a:rPr lang="es-ES" sz="1400" b="1" dirty="0" err="1" smtClean="0"/>
              <a:t>num</a:t>
            </a:r>
            <a:r>
              <a:rPr lang="es-ES" sz="1400" b="1" dirty="0" smtClean="0"/>
              <a:t>);</a:t>
            </a:r>
            <a:r>
              <a:rPr lang="es-ES" sz="1400" b="1" dirty="0"/>
              <a:t/>
            </a:r>
            <a:br>
              <a:rPr lang="es-ES" sz="1400" b="1" dirty="0"/>
            </a:br>
            <a:r>
              <a:rPr lang="es-ES" sz="1400" b="1" dirty="0"/>
              <a:t/>
            </a:r>
            <a:br>
              <a:rPr lang="es-ES" sz="1400" b="1" dirty="0"/>
            </a:br>
            <a:r>
              <a:rPr lang="es-ES" sz="1400" b="1" dirty="0"/>
              <a:t>?&gt;</a:t>
            </a:r>
          </a:p>
          <a:p>
            <a:pPr marL="457200" lvl="1" indent="0" algn="ctr">
              <a:buNone/>
            </a:pPr>
            <a:endParaRPr lang="en-US" sz="1400" b="1" dirty="0" smtClean="0">
              <a:solidFill>
                <a:schemeClr val="tx1"/>
              </a:solidFill>
            </a:endParaRPr>
          </a:p>
        </p:txBody>
      </p:sp>
    </p:spTree>
    <p:extLst>
      <p:ext uri="{BB962C8B-B14F-4D97-AF65-F5344CB8AC3E}">
        <p14:creationId xmlns:p14="http://schemas.microsoft.com/office/powerpoint/2010/main" val="2735407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FLOAT/DOUBLE</a:t>
            </a:r>
            <a:r>
              <a:rPr lang="en-US" sz="2400" dirty="0" smtClean="0">
                <a:solidFill>
                  <a:schemeClr val="accent3"/>
                </a:solidFill>
              </a:rPr>
              <a:t>:- </a:t>
            </a:r>
            <a:r>
              <a:rPr lang="en-US" sz="1400" dirty="0"/>
              <a:t>A float (floating point number) is a number with a decimal point or a number in exponential </a:t>
            </a:r>
            <a:r>
              <a:rPr lang="en-US" sz="1400" dirty="0" smtClean="0"/>
              <a:t>form. </a:t>
            </a:r>
            <a:r>
              <a:rPr lang="en-US" sz="1400" dirty="0"/>
              <a:t>In the following example </a:t>
            </a:r>
            <a:r>
              <a:rPr lang="en-US" sz="1400" b="1" dirty="0" smtClean="0"/>
              <a:t>$</a:t>
            </a:r>
            <a:r>
              <a:rPr lang="en-US" sz="1400" b="1" dirty="0" err="1" smtClean="0"/>
              <a:t>num</a:t>
            </a:r>
            <a:r>
              <a:rPr lang="en-US" sz="1400" b="1" dirty="0" smtClean="0"/>
              <a:t> </a:t>
            </a:r>
            <a:r>
              <a:rPr lang="en-US" sz="1400" dirty="0"/>
              <a:t>is a float. The PHP </a:t>
            </a:r>
            <a:r>
              <a:rPr lang="en-US" sz="1400" dirty="0" err="1"/>
              <a:t>var_dump</a:t>
            </a:r>
            <a:r>
              <a:rPr lang="en-US" sz="1400" dirty="0"/>
              <a:t>() function returns the data type and </a:t>
            </a:r>
            <a:r>
              <a:rPr lang="en-US" sz="1400" dirty="0" smtClean="0"/>
              <a:t>value.</a:t>
            </a:r>
          </a:p>
          <a:p>
            <a:pPr marL="457200" lvl="1" indent="0" algn="ctr">
              <a:buNone/>
            </a:pPr>
            <a:r>
              <a:rPr lang="es-ES" sz="1400" b="1" dirty="0" smtClean="0"/>
              <a:t>&lt;?</a:t>
            </a:r>
            <a:r>
              <a:rPr lang="es-ES" sz="1400" b="1" dirty="0" err="1" smtClean="0"/>
              <a:t>php</a:t>
            </a:r>
            <a:r>
              <a:rPr lang="es-ES" sz="1400" b="1" dirty="0" smtClean="0"/>
              <a:t/>
            </a:r>
            <a:br>
              <a:rPr lang="es-ES" sz="1400" b="1" dirty="0" smtClean="0"/>
            </a:br>
            <a:r>
              <a:rPr lang="es-ES" sz="1400" b="1" dirty="0" smtClean="0"/>
              <a:t/>
            </a:r>
            <a:br>
              <a:rPr lang="es-ES" sz="1400" b="1" dirty="0" smtClean="0"/>
            </a:br>
            <a:r>
              <a:rPr lang="es-ES" sz="1400" b="1" dirty="0" smtClean="0"/>
              <a:t>				  $</a:t>
            </a:r>
            <a:r>
              <a:rPr lang="es-ES" sz="1400" b="1" dirty="0" err="1" smtClean="0"/>
              <a:t>num</a:t>
            </a:r>
            <a:r>
              <a:rPr lang="es-ES" sz="1400" b="1" dirty="0" smtClean="0"/>
              <a:t>  =  10.67;</a:t>
            </a:r>
            <a:br>
              <a:rPr lang="es-ES" sz="1400" b="1" dirty="0" smtClean="0"/>
            </a:br>
            <a:r>
              <a:rPr lang="es-ES" sz="1400" b="1" dirty="0" smtClean="0"/>
              <a:t/>
            </a:r>
            <a:br>
              <a:rPr lang="es-ES" sz="1400" b="1" dirty="0" smtClean="0"/>
            </a:br>
            <a:r>
              <a:rPr lang="es-ES" sz="1400" b="1" dirty="0" smtClean="0"/>
              <a:t>					 </a:t>
            </a:r>
            <a:r>
              <a:rPr lang="es-ES" sz="1400" b="1" dirty="0" err="1" smtClean="0"/>
              <a:t>var_dump</a:t>
            </a:r>
            <a:r>
              <a:rPr lang="es-ES" sz="1400" b="1" dirty="0" smtClean="0"/>
              <a:t>($</a:t>
            </a:r>
            <a:r>
              <a:rPr lang="es-ES" sz="1400" b="1" dirty="0" err="1" smtClean="0"/>
              <a:t>num</a:t>
            </a:r>
            <a:r>
              <a:rPr lang="es-ES" sz="1400" b="1" dirty="0" smtClean="0"/>
              <a:t>);</a:t>
            </a:r>
            <a:br>
              <a:rPr lang="es-ES" sz="1400" b="1" dirty="0" smtClean="0"/>
            </a:br>
            <a:r>
              <a:rPr lang="es-ES" sz="1400" b="1" dirty="0" smtClean="0"/>
              <a:t/>
            </a:r>
            <a:br>
              <a:rPr lang="es-ES" sz="1400" b="1" dirty="0" smtClean="0"/>
            </a:br>
            <a:r>
              <a:rPr lang="es-ES" sz="1400" b="1" dirty="0" smtClean="0"/>
              <a:t>?&gt;</a:t>
            </a:r>
          </a:p>
          <a:p>
            <a:pPr marL="457200" lvl="1" indent="0">
              <a:buNone/>
            </a:pPr>
            <a:endParaRPr lang="en-US" sz="1400" b="1" dirty="0" smtClean="0"/>
          </a:p>
          <a:p>
            <a:pPr marL="457200" lvl="1" indent="0">
              <a:buNone/>
            </a:pPr>
            <a:r>
              <a:rPr lang="en-US" sz="1400" b="1" dirty="0" smtClean="0">
                <a:solidFill>
                  <a:schemeClr val="accent3"/>
                </a:solidFill>
              </a:rPr>
              <a:t>BOOLEAN:- </a:t>
            </a:r>
            <a:r>
              <a:rPr lang="en-US" sz="1400" dirty="0"/>
              <a:t>A Boolean represents two possible states: TRUE or FALSE</a:t>
            </a:r>
            <a:r>
              <a:rPr lang="en-US" sz="1400" dirty="0" smtClean="0"/>
              <a:t>. </a:t>
            </a:r>
          </a:p>
          <a:p>
            <a:pPr marL="457200" lvl="1" indent="0" algn="ctr">
              <a:buNone/>
            </a:pPr>
            <a:r>
              <a:rPr lang="es-ES" sz="1400" b="1" dirty="0"/>
              <a:t>&lt;?</a:t>
            </a:r>
            <a:r>
              <a:rPr lang="es-ES" sz="1400" b="1" dirty="0" err="1"/>
              <a:t>php</a:t>
            </a:r>
            <a:r>
              <a:rPr lang="es-ES" sz="1400" b="1" dirty="0"/>
              <a:t/>
            </a:r>
            <a:br>
              <a:rPr lang="es-ES" sz="1400" b="1" dirty="0"/>
            </a:br>
            <a:r>
              <a:rPr lang="es-ES" sz="1400" b="1" dirty="0"/>
              <a:t/>
            </a:r>
            <a:br>
              <a:rPr lang="es-ES" sz="1400" b="1" dirty="0"/>
            </a:br>
            <a:r>
              <a:rPr lang="es-ES" sz="1400" b="1" dirty="0"/>
              <a:t>				  </a:t>
            </a:r>
            <a:r>
              <a:rPr lang="es-ES" sz="1400" b="1" dirty="0" smtClean="0"/>
              <a:t>$</a:t>
            </a:r>
            <a:r>
              <a:rPr lang="es-ES" sz="1400" b="1" dirty="0" err="1" smtClean="0"/>
              <a:t>old</a:t>
            </a:r>
            <a:r>
              <a:rPr lang="es-ES" sz="1400" b="1" dirty="0" smtClean="0"/>
              <a:t> =</a:t>
            </a:r>
            <a:r>
              <a:rPr lang="es-ES" sz="1400" b="1" dirty="0"/>
              <a:t>  </a:t>
            </a:r>
            <a:r>
              <a:rPr lang="es-ES" sz="1400" b="1" dirty="0" smtClean="0"/>
              <a:t>True;</a:t>
            </a:r>
            <a:r>
              <a:rPr lang="es-ES" sz="1400" b="1" dirty="0"/>
              <a:t/>
            </a:r>
            <a:br>
              <a:rPr lang="es-ES" sz="1400" b="1" dirty="0"/>
            </a:br>
            <a:r>
              <a:rPr lang="es-ES" sz="1400" b="1" dirty="0"/>
              <a:t/>
            </a:r>
            <a:br>
              <a:rPr lang="es-ES" sz="1400" b="1" dirty="0"/>
            </a:br>
            <a:r>
              <a:rPr lang="es-ES" sz="1400" b="1" dirty="0"/>
              <a:t>		      </a:t>
            </a:r>
            <a:r>
              <a:rPr lang="es-ES" sz="1400" b="1" dirty="0" smtClean="0"/>
              <a:t>                     $new = </a:t>
            </a:r>
            <a:r>
              <a:rPr lang="es-ES" sz="1400" b="1" dirty="0" err="1" smtClean="0"/>
              <a:t>Flase</a:t>
            </a:r>
            <a:r>
              <a:rPr lang="es-ES" sz="1400" b="1" dirty="0" smtClean="0"/>
              <a:t>;</a:t>
            </a:r>
            <a:r>
              <a:rPr lang="es-ES" sz="1400" b="1" dirty="0"/>
              <a:t/>
            </a:r>
            <a:br>
              <a:rPr lang="es-ES" sz="1400" b="1" dirty="0"/>
            </a:br>
            <a:r>
              <a:rPr lang="es-ES" sz="1400" b="1" dirty="0"/>
              <a:t/>
            </a:r>
            <a:br>
              <a:rPr lang="es-ES" sz="1400" b="1" dirty="0"/>
            </a:br>
            <a:r>
              <a:rPr lang="es-ES" sz="1400" b="1" dirty="0"/>
              <a:t>?&gt;</a:t>
            </a:r>
          </a:p>
          <a:p>
            <a:pPr marL="457200" lvl="1" indent="0" algn="ctr">
              <a:buNone/>
            </a:pPr>
            <a:endParaRPr lang="en-US" sz="1400" b="1" dirty="0" smtClean="0">
              <a:solidFill>
                <a:schemeClr val="tx1"/>
              </a:solidFill>
            </a:endParaRPr>
          </a:p>
        </p:txBody>
      </p:sp>
    </p:spTree>
    <p:extLst>
      <p:ext uri="{BB962C8B-B14F-4D97-AF65-F5344CB8AC3E}">
        <p14:creationId xmlns:p14="http://schemas.microsoft.com/office/powerpoint/2010/main" val="3369140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ARRAY</a:t>
            </a:r>
            <a:r>
              <a:rPr lang="en-US" sz="2400" dirty="0" smtClean="0">
                <a:solidFill>
                  <a:schemeClr val="tx1"/>
                </a:solidFill>
              </a:rPr>
              <a:t>:- </a:t>
            </a:r>
            <a:r>
              <a:rPr lang="en-US" sz="1400" dirty="0"/>
              <a:t>An array stores multiple values in one single variable</a:t>
            </a:r>
            <a:r>
              <a:rPr lang="en-US" sz="1400" dirty="0" smtClean="0"/>
              <a:t>. </a:t>
            </a:r>
            <a:r>
              <a:rPr lang="en-US" sz="1400" dirty="0"/>
              <a:t>In the following </a:t>
            </a:r>
            <a:r>
              <a:rPr lang="en-US" sz="1400" dirty="0" smtClean="0"/>
              <a:t>example, </a:t>
            </a:r>
            <a:r>
              <a:rPr lang="en-US" sz="1400" b="1" dirty="0" smtClean="0"/>
              <a:t>$numbers </a:t>
            </a:r>
            <a:r>
              <a:rPr lang="en-US" sz="1400" dirty="0" smtClean="0"/>
              <a:t>and </a:t>
            </a:r>
            <a:r>
              <a:rPr lang="en-US" sz="1400" b="1" dirty="0" smtClean="0"/>
              <a:t>$cars </a:t>
            </a:r>
            <a:r>
              <a:rPr lang="en-US" sz="1400" dirty="0" smtClean="0"/>
              <a:t>are arrays.  </a:t>
            </a:r>
            <a:r>
              <a:rPr lang="en-US" sz="1400" dirty="0"/>
              <a:t>The PHP </a:t>
            </a:r>
            <a:r>
              <a:rPr lang="en-US" sz="1400" dirty="0" err="1"/>
              <a:t>var_dump</a:t>
            </a:r>
            <a:r>
              <a:rPr lang="en-US" sz="1400" dirty="0"/>
              <a:t>() function returns the data type and </a:t>
            </a:r>
            <a:r>
              <a:rPr lang="en-US" sz="1400" dirty="0" smtClean="0"/>
              <a:t>value.</a:t>
            </a:r>
          </a:p>
          <a:p>
            <a:pPr marL="457200" lvl="1" indent="0">
              <a:buNone/>
            </a:pPr>
            <a:endParaRPr lang="en-US" sz="1400" dirty="0" smtClean="0"/>
          </a:p>
          <a:p>
            <a:pPr marL="457200" lvl="1" indent="0" algn="ctr">
              <a:buNone/>
            </a:pPr>
            <a:r>
              <a:rPr lang="es-ES" sz="1400" b="1" dirty="0" smtClean="0"/>
              <a:t>&lt;?</a:t>
            </a:r>
            <a:r>
              <a:rPr lang="es-ES" sz="1400" b="1" dirty="0" err="1" smtClean="0"/>
              <a:t>php</a:t>
            </a:r>
            <a:endParaRPr lang="es-ES" sz="1400" b="1" dirty="0" smtClean="0"/>
          </a:p>
          <a:p>
            <a:pPr marL="457200" lvl="1" indent="0" algn="ctr">
              <a:buNone/>
            </a:pPr>
            <a:r>
              <a:rPr lang="es-ES" sz="1400" b="1" dirty="0" smtClean="0"/>
              <a:t>					        $</a:t>
            </a:r>
            <a:r>
              <a:rPr lang="es-ES" sz="1400" b="1" dirty="0" err="1" smtClean="0"/>
              <a:t>numbers</a:t>
            </a:r>
            <a:r>
              <a:rPr lang="es-ES" sz="1400" b="1" dirty="0" smtClean="0"/>
              <a:t> = </a:t>
            </a:r>
            <a:r>
              <a:rPr lang="es-ES" sz="1400" b="1" dirty="0" err="1" smtClean="0"/>
              <a:t>array</a:t>
            </a:r>
            <a:r>
              <a:rPr lang="es-ES" sz="1400" b="1" dirty="0" smtClean="0"/>
              <a:t>(10,20,30,40,50);</a:t>
            </a:r>
            <a:br>
              <a:rPr lang="es-ES" sz="1400" b="1" dirty="0" smtClean="0"/>
            </a:br>
            <a:r>
              <a:rPr lang="es-ES" sz="1400" b="1" dirty="0" smtClean="0"/>
              <a:t/>
            </a:r>
            <a:br>
              <a:rPr lang="es-ES" sz="1400" b="1" dirty="0" smtClean="0"/>
            </a:br>
            <a:r>
              <a:rPr lang="es-ES" sz="1400" b="1" dirty="0" smtClean="0"/>
              <a:t>						</a:t>
            </a:r>
            <a:r>
              <a:rPr lang="es-ES" sz="1400" b="1" dirty="0"/>
              <a:t> </a:t>
            </a:r>
            <a:r>
              <a:rPr lang="es-ES" sz="1400" b="1" dirty="0" smtClean="0"/>
              <a:t>             </a:t>
            </a:r>
            <a:r>
              <a:rPr lang="en-US" sz="1400" b="1" dirty="0" smtClean="0"/>
              <a:t>$cars </a:t>
            </a:r>
            <a:r>
              <a:rPr lang="en-US" sz="1400" b="1" dirty="0"/>
              <a:t>= array("</a:t>
            </a:r>
            <a:r>
              <a:rPr lang="en-US" sz="1400" b="1" dirty="0" err="1"/>
              <a:t>Volvo","BMW","Toyota</a:t>
            </a:r>
            <a:r>
              <a:rPr lang="en-US" sz="1400" b="1" dirty="0" smtClean="0"/>
              <a:t>");</a:t>
            </a:r>
          </a:p>
          <a:p>
            <a:pPr marL="457200" lvl="1" indent="0" algn="ctr">
              <a:buNone/>
            </a:pPr>
            <a:r>
              <a:rPr lang="en-US" sz="1400" b="1" dirty="0" smtClean="0"/>
              <a:t>			 	 </a:t>
            </a:r>
            <a:r>
              <a:rPr lang="en-US" sz="1400" b="1" dirty="0" err="1" smtClean="0"/>
              <a:t>var_dump</a:t>
            </a:r>
            <a:r>
              <a:rPr lang="en-US" sz="1400" b="1" dirty="0" smtClean="0"/>
              <a:t>($numbers);</a:t>
            </a:r>
            <a:r>
              <a:rPr lang="en-US" sz="1400" b="1" dirty="0"/>
              <a:t/>
            </a:r>
            <a:br>
              <a:rPr lang="en-US" sz="1400" b="1" dirty="0"/>
            </a:br>
            <a:r>
              <a:rPr lang="en-US" sz="1400" b="1" dirty="0"/>
              <a:t>	</a:t>
            </a:r>
            <a:r>
              <a:rPr lang="en-US" sz="1400" b="1" dirty="0" smtClean="0"/>
              <a:t>	</a:t>
            </a:r>
            <a:r>
              <a:rPr lang="en-US" sz="1400" b="1" dirty="0"/>
              <a:t> </a:t>
            </a:r>
            <a:r>
              <a:rPr lang="en-US" sz="1400" b="1" dirty="0" smtClean="0"/>
              <a:t>            </a:t>
            </a:r>
            <a:r>
              <a:rPr lang="en-US" sz="1400" b="1" dirty="0" err="1" smtClean="0"/>
              <a:t>var_dump</a:t>
            </a:r>
            <a:r>
              <a:rPr lang="en-US" sz="1400" b="1" dirty="0" smtClean="0"/>
              <a:t>($cars);</a:t>
            </a:r>
            <a:r>
              <a:rPr lang="es-ES" sz="1400" b="1" dirty="0" smtClean="0"/>
              <a:t/>
            </a:r>
            <a:br>
              <a:rPr lang="es-ES" sz="1400" b="1" dirty="0" smtClean="0"/>
            </a:br>
            <a:r>
              <a:rPr lang="es-ES" sz="1400" b="1" dirty="0" smtClean="0"/>
              <a:t/>
            </a:r>
            <a:br>
              <a:rPr lang="es-ES" sz="1400" b="1" dirty="0" smtClean="0"/>
            </a:br>
            <a:r>
              <a:rPr lang="es-ES" sz="1400" b="1" dirty="0" smtClean="0"/>
              <a:t>?&gt;</a:t>
            </a:r>
          </a:p>
          <a:p>
            <a:pPr marL="457200" lvl="1" indent="0">
              <a:buNone/>
            </a:pPr>
            <a:endParaRPr lang="en-US" sz="1400" b="1" dirty="0" smtClean="0"/>
          </a:p>
          <a:p>
            <a:pPr marL="457200" lvl="1" indent="0">
              <a:buNone/>
            </a:pPr>
            <a:endParaRPr lang="en-US" sz="1400" b="1" dirty="0" smtClean="0"/>
          </a:p>
          <a:p>
            <a:pPr marL="457200" lvl="1" indent="0">
              <a:buNone/>
            </a:pPr>
            <a:r>
              <a:rPr lang="en-US" sz="1400" b="1" dirty="0" smtClean="0">
                <a:solidFill>
                  <a:schemeClr val="accent3"/>
                </a:solidFill>
              </a:rPr>
              <a:t>OBJECT</a:t>
            </a:r>
            <a:r>
              <a:rPr lang="en-US" sz="1400" b="1" dirty="0" smtClean="0">
                <a:solidFill>
                  <a:schemeClr val="tx1"/>
                </a:solidFill>
              </a:rPr>
              <a:t>:- </a:t>
            </a:r>
            <a:r>
              <a:rPr lang="en-US" sz="1400" dirty="0"/>
              <a:t>Classes and objects are the two main aspects of object-oriented </a:t>
            </a:r>
            <a:r>
              <a:rPr lang="en-US" sz="1400" dirty="0" smtClean="0"/>
              <a:t>programming. </a:t>
            </a:r>
            <a:r>
              <a:rPr lang="en-US" sz="1400" dirty="0"/>
              <a:t>A class is a template for objects, and an object is an instance of a </a:t>
            </a:r>
            <a:r>
              <a:rPr lang="en-US" sz="1400" dirty="0" smtClean="0"/>
              <a:t>class. </a:t>
            </a:r>
            <a:r>
              <a:rPr lang="en-US" sz="1400" dirty="0"/>
              <a:t>When the individual objects are created, they inherit all the properties and behaviors from the class, but each object will have different values for the </a:t>
            </a:r>
            <a:r>
              <a:rPr lang="en-US" sz="1400" dirty="0" smtClean="0"/>
              <a:t>properties. </a:t>
            </a:r>
            <a:r>
              <a:rPr lang="en-US" sz="1400" dirty="0"/>
              <a:t>Let's assume we have a class named Car. A Car can have properties like model, color, etc. We can define variables like $model, $</a:t>
            </a:r>
            <a:r>
              <a:rPr lang="en-US" sz="1400" dirty="0" smtClean="0"/>
              <a:t>color </a:t>
            </a:r>
            <a:r>
              <a:rPr lang="en-US" sz="1400" dirty="0"/>
              <a:t>to hold the values of these </a:t>
            </a:r>
            <a:r>
              <a:rPr lang="en-US" sz="1400" dirty="0" smtClean="0"/>
              <a:t>properties.</a:t>
            </a:r>
          </a:p>
        </p:txBody>
      </p:sp>
    </p:spTree>
    <p:extLst>
      <p:ext uri="{BB962C8B-B14F-4D97-AF65-F5344CB8AC3E}">
        <p14:creationId xmlns:p14="http://schemas.microsoft.com/office/powerpoint/2010/main" val="3256902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74356" y="626077"/>
            <a:ext cx="10643287" cy="562644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endParaRPr lang="en-US" sz="1400" b="1" dirty="0" smtClean="0"/>
          </a:p>
          <a:p>
            <a:pPr marL="457200" lvl="1" indent="0">
              <a:buNone/>
            </a:pPr>
            <a:r>
              <a:rPr lang="en-US" sz="1400" b="1" dirty="0" smtClean="0">
                <a:solidFill>
                  <a:schemeClr val="accent3"/>
                </a:solidFill>
              </a:rPr>
              <a:t>OBJECT</a:t>
            </a:r>
          </a:p>
          <a:p>
            <a:pPr marL="457200" lvl="1" indent="0">
              <a:buNone/>
            </a:pPr>
            <a:r>
              <a:rPr lang="en-US" sz="1400" b="1" dirty="0" smtClean="0"/>
              <a:t>	</a:t>
            </a:r>
          </a:p>
          <a:p>
            <a:pPr marL="457200" lvl="1" indent="0">
              <a:buNone/>
            </a:pPr>
            <a:r>
              <a:rPr lang="en-US" sz="1400" b="1" dirty="0" smtClean="0"/>
              <a:t>		&lt;?</a:t>
            </a:r>
            <a:r>
              <a:rPr lang="en-US" sz="1400" b="1" dirty="0" err="1"/>
              <a:t>php</a:t>
            </a:r>
            <a:r>
              <a:rPr lang="en-US" sz="1400" b="1" dirty="0"/>
              <a:t/>
            </a:r>
            <a:br>
              <a:rPr lang="en-US" sz="1400" b="1" dirty="0"/>
            </a:br>
            <a:r>
              <a:rPr lang="en-US" sz="1400" b="1" dirty="0" smtClean="0"/>
              <a:t>					</a:t>
            </a:r>
            <a:r>
              <a:rPr lang="en-US" sz="1400" b="1" dirty="0" smtClean="0">
                <a:solidFill>
                  <a:schemeClr val="accent4"/>
                </a:solidFill>
              </a:rPr>
              <a:t>class</a:t>
            </a:r>
            <a:r>
              <a:rPr lang="en-US" sz="1400" b="1" dirty="0"/>
              <a:t> </a:t>
            </a:r>
            <a:r>
              <a:rPr lang="en-US" sz="1400" b="1" dirty="0">
                <a:solidFill>
                  <a:schemeClr val="accent3"/>
                </a:solidFill>
              </a:rPr>
              <a:t>Car</a:t>
            </a:r>
            <a:r>
              <a:rPr lang="en-US" sz="1400" b="1" dirty="0"/>
              <a:t> {</a:t>
            </a:r>
            <a:br>
              <a:rPr lang="en-US" sz="1400" b="1" dirty="0"/>
            </a:br>
            <a:r>
              <a:rPr lang="en-US" sz="1400" b="1" dirty="0" smtClean="0"/>
              <a:t>							</a:t>
            </a:r>
            <a:r>
              <a:rPr lang="en-US" sz="1400" b="1" dirty="0"/>
              <a:t>  </a:t>
            </a:r>
            <a:r>
              <a:rPr lang="en-US" sz="1400" b="1" dirty="0">
                <a:solidFill>
                  <a:schemeClr val="accent4"/>
                </a:solidFill>
              </a:rPr>
              <a:t>public</a:t>
            </a:r>
            <a:r>
              <a:rPr lang="en-US" sz="1400" b="1" dirty="0"/>
              <a:t> $color;</a:t>
            </a:r>
            <a:br>
              <a:rPr lang="en-US" sz="1400" b="1" dirty="0"/>
            </a:br>
            <a:r>
              <a:rPr lang="en-US" sz="1400" b="1" dirty="0" smtClean="0"/>
              <a:t>							</a:t>
            </a:r>
            <a:r>
              <a:rPr lang="en-US" sz="1400" b="1" dirty="0"/>
              <a:t>  </a:t>
            </a:r>
            <a:r>
              <a:rPr lang="en-US" sz="1400" b="1" dirty="0">
                <a:solidFill>
                  <a:schemeClr val="accent4"/>
                </a:solidFill>
              </a:rPr>
              <a:t>public</a:t>
            </a:r>
            <a:r>
              <a:rPr lang="en-US" sz="1400" b="1" dirty="0"/>
              <a:t> $model;</a:t>
            </a:r>
            <a:br>
              <a:rPr lang="en-US" sz="1400" b="1" dirty="0"/>
            </a:br>
            <a:r>
              <a:rPr lang="en-US" sz="1400" b="1" dirty="0" smtClean="0"/>
              <a:t>								</a:t>
            </a:r>
            <a:r>
              <a:rPr lang="en-US" sz="1400" b="1" dirty="0"/>
              <a:t>  </a:t>
            </a:r>
            <a:r>
              <a:rPr lang="en-US" sz="1400" b="1" dirty="0">
                <a:solidFill>
                  <a:schemeClr val="accent4"/>
                </a:solidFill>
              </a:rPr>
              <a:t>public function</a:t>
            </a:r>
            <a:r>
              <a:rPr lang="en-US" sz="1400" b="1" dirty="0"/>
              <a:t> </a:t>
            </a:r>
            <a:r>
              <a:rPr lang="en-US" sz="1400" b="1" dirty="0">
                <a:solidFill>
                  <a:schemeClr val="accent2">
                    <a:lumMod val="60000"/>
                    <a:lumOff val="40000"/>
                  </a:schemeClr>
                </a:solidFill>
              </a:rPr>
              <a:t>__construct</a:t>
            </a:r>
            <a:r>
              <a:rPr lang="en-US" sz="1400" b="1" dirty="0"/>
              <a:t>($color, $model) {</a:t>
            </a:r>
            <a:br>
              <a:rPr lang="en-US" sz="1400" b="1" dirty="0"/>
            </a:br>
            <a:r>
              <a:rPr lang="en-US" sz="1400" b="1" dirty="0"/>
              <a:t>   </a:t>
            </a:r>
            <a:r>
              <a:rPr lang="en-US" sz="1400" b="1" dirty="0" smtClean="0"/>
              <a:t>									</a:t>
            </a:r>
            <a:r>
              <a:rPr lang="en-US" sz="1400" b="1" dirty="0"/>
              <a:t> $this-&gt;color = $color;</a:t>
            </a:r>
            <a:br>
              <a:rPr lang="en-US" sz="1400" b="1" dirty="0"/>
            </a:br>
            <a:r>
              <a:rPr lang="en-US" sz="1400" b="1" dirty="0"/>
              <a:t>   </a:t>
            </a:r>
            <a:r>
              <a:rPr lang="en-US" sz="1400" b="1" dirty="0" smtClean="0"/>
              <a:t>									 </a:t>
            </a:r>
            <a:r>
              <a:rPr lang="en-US" sz="1400" b="1" dirty="0"/>
              <a:t>$this-&gt;model = $model;</a:t>
            </a:r>
            <a:br>
              <a:rPr lang="en-US" sz="1400" b="1" dirty="0"/>
            </a:br>
            <a:r>
              <a:rPr lang="en-US" sz="1400" b="1" dirty="0"/>
              <a:t> </a:t>
            </a:r>
            <a:r>
              <a:rPr lang="en-US" sz="1400" b="1" dirty="0" smtClean="0"/>
              <a:t>								</a:t>
            </a:r>
            <a:r>
              <a:rPr lang="en-US" sz="1400" b="1" dirty="0"/>
              <a:t> }</a:t>
            </a:r>
            <a:br>
              <a:rPr lang="en-US" sz="1400" b="1" dirty="0"/>
            </a:br>
            <a:r>
              <a:rPr lang="en-US" sz="1400" b="1" dirty="0" smtClean="0"/>
              <a:t>								</a:t>
            </a:r>
            <a:r>
              <a:rPr lang="en-US" sz="1400" b="1" dirty="0"/>
              <a:t>  </a:t>
            </a:r>
            <a:r>
              <a:rPr lang="en-US" sz="1400" b="1" dirty="0">
                <a:solidFill>
                  <a:schemeClr val="accent4"/>
                </a:solidFill>
              </a:rPr>
              <a:t>public function</a:t>
            </a:r>
            <a:r>
              <a:rPr lang="en-US" sz="1400" b="1" dirty="0"/>
              <a:t> </a:t>
            </a:r>
            <a:r>
              <a:rPr lang="en-US" sz="1400" b="1" dirty="0">
                <a:solidFill>
                  <a:schemeClr val="accent2">
                    <a:lumMod val="60000"/>
                    <a:lumOff val="40000"/>
                  </a:schemeClr>
                </a:solidFill>
              </a:rPr>
              <a:t>message()</a:t>
            </a:r>
            <a:r>
              <a:rPr lang="en-US" sz="1400" b="1" dirty="0"/>
              <a:t> {</a:t>
            </a:r>
            <a:br>
              <a:rPr lang="en-US" sz="1400" b="1" dirty="0"/>
            </a:br>
            <a:r>
              <a:rPr lang="en-US" sz="1400" b="1" dirty="0"/>
              <a:t>  </a:t>
            </a:r>
            <a:r>
              <a:rPr lang="en-US" sz="1400" b="1" dirty="0" smtClean="0"/>
              <a:t>									</a:t>
            </a:r>
            <a:r>
              <a:rPr lang="en-US" sz="1400" b="1" dirty="0"/>
              <a:t>  </a:t>
            </a:r>
            <a:r>
              <a:rPr lang="en-US" sz="1400" b="1" dirty="0">
                <a:solidFill>
                  <a:srgbClr val="00B0F0"/>
                </a:solidFill>
              </a:rPr>
              <a:t>return</a:t>
            </a:r>
            <a:r>
              <a:rPr lang="en-US" sz="1400" b="1" dirty="0"/>
              <a:t> "My car is a " . $this-&gt;color . " " . $this-&gt;model . "!";</a:t>
            </a:r>
            <a:br>
              <a:rPr lang="en-US" sz="1400" b="1" dirty="0"/>
            </a:br>
            <a:r>
              <a:rPr lang="en-US" sz="1400" b="1" dirty="0" smtClean="0"/>
              <a:t>								</a:t>
            </a:r>
            <a:r>
              <a:rPr lang="en-US" sz="1400" b="1" dirty="0"/>
              <a:t>  }</a:t>
            </a:r>
            <a:br>
              <a:rPr lang="en-US" sz="1400" b="1" dirty="0"/>
            </a:br>
            <a:r>
              <a:rPr lang="en-US" sz="1400" b="1" dirty="0" smtClean="0"/>
              <a:t>							}</a:t>
            </a:r>
            <a:r>
              <a:rPr lang="en-US" sz="1400" b="1" dirty="0"/>
              <a:t/>
            </a:r>
            <a:br>
              <a:rPr lang="en-US" sz="1400" b="1" dirty="0"/>
            </a:br>
            <a:r>
              <a:rPr lang="en-US" sz="1400" b="1" dirty="0"/>
              <a:t/>
            </a:r>
            <a:br>
              <a:rPr lang="en-US" sz="1400" b="1" dirty="0"/>
            </a:br>
            <a:r>
              <a:rPr lang="en-US" sz="1400" b="1" dirty="0" smtClean="0"/>
              <a:t>					$</a:t>
            </a:r>
            <a:r>
              <a:rPr lang="en-US" sz="1400" b="1" dirty="0" err="1"/>
              <a:t>myCar</a:t>
            </a:r>
            <a:r>
              <a:rPr lang="en-US" sz="1400" b="1" dirty="0"/>
              <a:t> = </a:t>
            </a:r>
            <a:r>
              <a:rPr lang="en-US" sz="1400" b="1" dirty="0">
                <a:solidFill>
                  <a:srgbClr val="00B0F0"/>
                </a:solidFill>
              </a:rPr>
              <a:t>new</a:t>
            </a:r>
            <a:r>
              <a:rPr lang="en-US" sz="1400" b="1" dirty="0"/>
              <a:t> </a:t>
            </a:r>
            <a:r>
              <a:rPr lang="en-US" sz="1400" b="1" dirty="0">
                <a:solidFill>
                  <a:schemeClr val="accent3"/>
                </a:solidFill>
              </a:rPr>
              <a:t>Car</a:t>
            </a:r>
            <a:r>
              <a:rPr lang="en-US" sz="1400" b="1" dirty="0"/>
              <a:t>("black", "Volvo");</a:t>
            </a:r>
            <a:br>
              <a:rPr lang="en-US" sz="1400" b="1" dirty="0"/>
            </a:br>
            <a:r>
              <a:rPr lang="en-US" sz="1400" b="1" dirty="0" smtClean="0"/>
              <a:t>					echo</a:t>
            </a:r>
            <a:r>
              <a:rPr lang="en-US" sz="1400" b="1" dirty="0"/>
              <a:t> $</a:t>
            </a:r>
            <a:r>
              <a:rPr lang="en-US" sz="1400" b="1" dirty="0" err="1"/>
              <a:t>myCar</a:t>
            </a:r>
            <a:r>
              <a:rPr lang="en-US" sz="1400" b="1" dirty="0"/>
              <a:t> -&gt; </a:t>
            </a:r>
            <a:r>
              <a:rPr lang="en-US" sz="1400" b="1" dirty="0">
                <a:solidFill>
                  <a:schemeClr val="accent2">
                    <a:lumMod val="60000"/>
                    <a:lumOff val="40000"/>
                  </a:schemeClr>
                </a:solidFill>
              </a:rPr>
              <a:t>message()</a:t>
            </a:r>
            <a:r>
              <a:rPr lang="en-US" sz="1400" b="1" dirty="0"/>
              <a:t>;</a:t>
            </a:r>
            <a:br>
              <a:rPr lang="en-US" sz="1400" b="1" dirty="0"/>
            </a:br>
            <a:r>
              <a:rPr lang="en-US" sz="1400" b="1" dirty="0" smtClean="0"/>
              <a:t>					echo</a:t>
            </a:r>
            <a:r>
              <a:rPr lang="en-US" sz="1400" b="1" dirty="0"/>
              <a:t> "&lt;</a:t>
            </a:r>
            <a:r>
              <a:rPr lang="en-US" sz="1400" b="1" dirty="0" err="1"/>
              <a:t>br</a:t>
            </a:r>
            <a:r>
              <a:rPr lang="en-US" sz="1400" b="1" dirty="0"/>
              <a:t>&gt;";</a:t>
            </a:r>
            <a:br>
              <a:rPr lang="en-US" sz="1400" b="1" dirty="0"/>
            </a:br>
            <a:r>
              <a:rPr lang="en-US" sz="1400" b="1" dirty="0" smtClean="0"/>
              <a:t>					$</a:t>
            </a:r>
            <a:r>
              <a:rPr lang="en-US" sz="1400" b="1" dirty="0" err="1"/>
              <a:t>myCar</a:t>
            </a:r>
            <a:r>
              <a:rPr lang="en-US" sz="1400" b="1" dirty="0"/>
              <a:t> = </a:t>
            </a:r>
            <a:r>
              <a:rPr lang="en-US" sz="1400" b="1" dirty="0">
                <a:solidFill>
                  <a:srgbClr val="00B0F0"/>
                </a:solidFill>
              </a:rPr>
              <a:t>new</a:t>
            </a:r>
            <a:r>
              <a:rPr lang="en-US" sz="1400" b="1" dirty="0"/>
              <a:t> </a:t>
            </a:r>
            <a:r>
              <a:rPr lang="en-US" sz="1400" b="1" dirty="0">
                <a:solidFill>
                  <a:schemeClr val="accent3"/>
                </a:solidFill>
              </a:rPr>
              <a:t>Car</a:t>
            </a:r>
            <a:r>
              <a:rPr lang="en-US" sz="1400" b="1" dirty="0"/>
              <a:t>("red", "Toyota");</a:t>
            </a:r>
            <a:br>
              <a:rPr lang="en-US" sz="1400" b="1" dirty="0"/>
            </a:br>
            <a:r>
              <a:rPr lang="en-US" sz="1400" b="1" dirty="0" smtClean="0"/>
              <a:t>					echo</a:t>
            </a:r>
            <a:r>
              <a:rPr lang="en-US" sz="1400" b="1" dirty="0"/>
              <a:t> $</a:t>
            </a:r>
            <a:r>
              <a:rPr lang="en-US" sz="1400" b="1" dirty="0" err="1"/>
              <a:t>myCar</a:t>
            </a:r>
            <a:r>
              <a:rPr lang="en-US" sz="1400" b="1" dirty="0"/>
              <a:t> -&gt; </a:t>
            </a:r>
            <a:r>
              <a:rPr lang="en-US" sz="1400" b="1" dirty="0">
                <a:solidFill>
                  <a:schemeClr val="accent2">
                    <a:lumMod val="60000"/>
                    <a:lumOff val="40000"/>
                  </a:schemeClr>
                </a:solidFill>
              </a:rPr>
              <a:t>message()</a:t>
            </a:r>
            <a:r>
              <a:rPr lang="en-US" sz="1400" b="1" dirty="0"/>
              <a:t>;</a:t>
            </a:r>
            <a:br>
              <a:rPr lang="en-US" sz="1400" b="1" dirty="0"/>
            </a:br>
            <a:r>
              <a:rPr lang="en-US" sz="1400" b="1" dirty="0" smtClean="0"/>
              <a:t>			?&gt;</a:t>
            </a:r>
          </a:p>
        </p:txBody>
      </p:sp>
    </p:spTree>
    <p:extLst>
      <p:ext uri="{BB962C8B-B14F-4D97-AF65-F5344CB8AC3E}">
        <p14:creationId xmlns:p14="http://schemas.microsoft.com/office/powerpoint/2010/main" val="4055011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NULL</a:t>
            </a:r>
            <a:r>
              <a:rPr lang="en-US" sz="2400" dirty="0" smtClean="0">
                <a:solidFill>
                  <a:schemeClr val="tx1"/>
                </a:solidFill>
              </a:rPr>
              <a:t>:- </a:t>
            </a:r>
            <a:r>
              <a:rPr lang="en-US" sz="1400" dirty="0"/>
              <a:t>Null is a special data type which can have only one value: </a:t>
            </a:r>
            <a:r>
              <a:rPr lang="en-US" sz="1400" dirty="0" smtClean="0"/>
              <a:t>NULL. </a:t>
            </a:r>
            <a:r>
              <a:rPr lang="en-US" sz="1400" dirty="0"/>
              <a:t>A variable of data type NULL is a variable that has no value assigned to </a:t>
            </a:r>
            <a:r>
              <a:rPr lang="en-US" sz="1400" dirty="0" smtClean="0"/>
              <a:t>it. </a:t>
            </a:r>
            <a:r>
              <a:rPr lang="en-US" sz="1400" dirty="0"/>
              <a:t>If a variable is created without a value, it is automatically assigned a value of </a:t>
            </a:r>
            <a:r>
              <a:rPr lang="en-US" sz="1400" dirty="0" smtClean="0"/>
              <a:t>NULL. </a:t>
            </a:r>
            <a:r>
              <a:rPr lang="en-US" sz="1400" dirty="0"/>
              <a:t>Variables can also be emptied by setting the value to </a:t>
            </a:r>
            <a:r>
              <a:rPr lang="en-US" sz="1400" dirty="0" smtClean="0"/>
              <a:t>NULL.</a:t>
            </a:r>
          </a:p>
          <a:p>
            <a:pPr marL="457200" lvl="1" indent="0" algn="ctr">
              <a:buNone/>
            </a:pPr>
            <a:r>
              <a:rPr lang="es-ES" sz="1400" b="1" dirty="0"/>
              <a:t>&lt;?</a:t>
            </a:r>
            <a:r>
              <a:rPr lang="es-ES" sz="1400" b="1" dirty="0" err="1"/>
              <a:t>php</a:t>
            </a:r>
            <a:r>
              <a:rPr lang="es-ES" sz="1400" b="1" dirty="0"/>
              <a:t/>
            </a:r>
            <a:br>
              <a:rPr lang="es-ES" sz="1400" b="1" dirty="0"/>
            </a:br>
            <a:r>
              <a:rPr lang="es-ES" sz="1400" b="1" dirty="0"/>
              <a:t/>
            </a:r>
            <a:br>
              <a:rPr lang="es-ES" sz="1400" b="1" dirty="0"/>
            </a:br>
            <a:r>
              <a:rPr lang="es-ES" sz="1400" b="1" dirty="0"/>
              <a:t>				  </a:t>
            </a:r>
            <a:r>
              <a:rPr lang="es-ES" sz="1400" b="1" dirty="0" smtClean="0"/>
              <a:t>$</a:t>
            </a:r>
            <a:r>
              <a:rPr lang="es-ES" sz="1400" b="1" dirty="0" err="1" smtClean="0"/>
              <a:t>blank</a:t>
            </a:r>
            <a:r>
              <a:rPr lang="es-ES" sz="1400" b="1" dirty="0" smtClean="0"/>
              <a:t>  </a:t>
            </a:r>
            <a:r>
              <a:rPr lang="es-ES" sz="1400" b="1" dirty="0"/>
              <a:t>=  </a:t>
            </a:r>
            <a:r>
              <a:rPr lang="es-ES" sz="1400" b="1" dirty="0" err="1" smtClean="0"/>
              <a:t>null</a:t>
            </a:r>
            <a:r>
              <a:rPr lang="es-ES" sz="1400" b="1" dirty="0" smtClean="0"/>
              <a:t>;</a:t>
            </a:r>
            <a:r>
              <a:rPr lang="es-ES" sz="1400" b="1" dirty="0"/>
              <a:t/>
            </a:r>
            <a:br>
              <a:rPr lang="es-ES" sz="1400" b="1" dirty="0"/>
            </a:br>
            <a:r>
              <a:rPr lang="es-ES" sz="1400" b="1" dirty="0"/>
              <a:t/>
            </a:r>
            <a:br>
              <a:rPr lang="es-ES" sz="1400" b="1" dirty="0"/>
            </a:br>
            <a:r>
              <a:rPr lang="es-ES" sz="1400" b="1" dirty="0"/>
              <a:t>					 </a:t>
            </a:r>
            <a:r>
              <a:rPr lang="es-ES" sz="1400" b="1" dirty="0" err="1"/>
              <a:t>var_dump</a:t>
            </a:r>
            <a:r>
              <a:rPr lang="es-ES" sz="1400" b="1" dirty="0" smtClean="0"/>
              <a:t>($</a:t>
            </a:r>
            <a:r>
              <a:rPr lang="es-ES" sz="1400" b="1" dirty="0" err="1" smtClean="0"/>
              <a:t>blank</a:t>
            </a:r>
            <a:r>
              <a:rPr lang="es-ES" sz="1400" b="1" dirty="0" smtClean="0"/>
              <a:t>);</a:t>
            </a:r>
            <a:r>
              <a:rPr lang="es-ES" sz="1400" b="1" dirty="0"/>
              <a:t/>
            </a:r>
            <a:br>
              <a:rPr lang="es-ES" sz="1400" b="1" dirty="0"/>
            </a:br>
            <a:r>
              <a:rPr lang="es-ES" sz="1400" b="1" dirty="0"/>
              <a:t/>
            </a:r>
            <a:br>
              <a:rPr lang="es-ES" sz="1400" b="1" dirty="0"/>
            </a:br>
            <a:r>
              <a:rPr lang="es-ES" sz="1400" b="1" dirty="0"/>
              <a:t>?&gt;</a:t>
            </a:r>
          </a:p>
          <a:p>
            <a:pPr marL="457200" lvl="1" indent="0">
              <a:buNone/>
            </a:pPr>
            <a:endParaRPr lang="en-US" sz="1400" b="1" dirty="0" smtClean="0"/>
          </a:p>
          <a:p>
            <a:pPr marL="457200" lvl="1" indent="0">
              <a:buNone/>
            </a:pPr>
            <a:endParaRPr lang="en-US" sz="1400" b="1" dirty="0" smtClean="0"/>
          </a:p>
          <a:p>
            <a:pPr marL="457200" lvl="1" indent="0">
              <a:buNone/>
            </a:pPr>
            <a:r>
              <a:rPr lang="en-US" sz="1400" b="1" dirty="0" smtClean="0">
                <a:solidFill>
                  <a:schemeClr val="accent3"/>
                </a:solidFill>
              </a:rPr>
              <a:t>RESOURCE</a:t>
            </a:r>
            <a:r>
              <a:rPr lang="en-US" sz="1400" b="1" dirty="0" smtClean="0">
                <a:solidFill>
                  <a:schemeClr val="tx1"/>
                </a:solidFill>
              </a:rPr>
              <a:t>:- </a:t>
            </a:r>
            <a:r>
              <a:rPr lang="en-US" sz="1400" dirty="0"/>
              <a:t>The special resource type is not an actual data type. It is the storing of a reference to functions and resources external to PHP. A common example of using the resource data type is a database </a:t>
            </a:r>
            <a:r>
              <a:rPr lang="en-US" sz="1400" dirty="0" smtClean="0"/>
              <a:t>call.</a:t>
            </a:r>
          </a:p>
          <a:p>
            <a:pPr marL="457200" lvl="1" indent="0">
              <a:buNone/>
            </a:pPr>
            <a:endParaRPr lang="en-US" sz="1400" dirty="0" smtClean="0"/>
          </a:p>
          <a:p>
            <a:pPr marL="457200" lvl="1" indent="0">
              <a:buNone/>
            </a:pPr>
            <a:r>
              <a:rPr lang="es-ES" sz="1400" b="1" dirty="0" smtClean="0"/>
              <a:t>		&lt;?</a:t>
            </a:r>
            <a:r>
              <a:rPr lang="es-ES" sz="1400" b="1" dirty="0" err="1"/>
              <a:t>php</a:t>
            </a:r>
            <a:r>
              <a:rPr lang="es-ES" sz="1400" b="1" dirty="0"/>
              <a:t/>
            </a:r>
            <a:br>
              <a:rPr lang="es-ES" sz="1400" b="1" dirty="0"/>
            </a:br>
            <a:r>
              <a:rPr lang="es-ES" sz="1400" b="1" dirty="0"/>
              <a:t/>
            </a:r>
            <a:br>
              <a:rPr lang="es-ES" sz="1400" b="1" dirty="0"/>
            </a:br>
            <a:r>
              <a:rPr lang="es-ES" sz="1400" b="1" dirty="0"/>
              <a:t>				 </a:t>
            </a:r>
            <a:r>
              <a:rPr lang="es-ES" sz="1400" b="1" dirty="0" smtClean="0"/>
              <a:t>$</a:t>
            </a:r>
            <a:r>
              <a:rPr lang="es-ES" sz="1400" b="1" dirty="0" err="1" smtClean="0"/>
              <a:t>connection</a:t>
            </a:r>
            <a:r>
              <a:rPr lang="es-ES" sz="1400" b="1" dirty="0" smtClean="0"/>
              <a:t> = </a:t>
            </a:r>
            <a:r>
              <a:rPr lang="es-ES" sz="1400" b="1" dirty="0" err="1" smtClean="0">
                <a:solidFill>
                  <a:srgbClr val="00B0F0"/>
                </a:solidFill>
              </a:rPr>
              <a:t>mysqli_connect</a:t>
            </a:r>
            <a:r>
              <a:rPr lang="es-ES" sz="1400" b="1" dirty="0" smtClean="0"/>
              <a:t>(“</a:t>
            </a:r>
            <a:r>
              <a:rPr lang="es-ES" sz="1400" b="1" dirty="0" err="1" smtClean="0"/>
              <a:t>localhost</a:t>
            </a:r>
            <a:r>
              <a:rPr lang="es-ES" sz="1400" b="1" dirty="0" smtClean="0"/>
              <a:t>”, “</a:t>
            </a:r>
            <a:r>
              <a:rPr lang="es-ES" sz="1400" b="1" dirty="0" err="1" smtClean="0"/>
              <a:t>root</a:t>
            </a:r>
            <a:r>
              <a:rPr lang="es-ES" sz="1400" b="1" dirty="0" smtClean="0"/>
              <a:t>”, “</a:t>
            </a:r>
            <a:r>
              <a:rPr lang="es-ES" sz="1400" b="1" dirty="0" err="1" smtClean="0"/>
              <a:t>password</a:t>
            </a:r>
            <a:r>
              <a:rPr lang="es-ES" sz="1400" b="1" dirty="0" smtClean="0"/>
              <a:t>”, “</a:t>
            </a:r>
            <a:r>
              <a:rPr lang="es-ES" sz="1400" b="1" dirty="0" err="1" smtClean="0"/>
              <a:t>schooldatabase</a:t>
            </a:r>
            <a:r>
              <a:rPr lang="es-ES" sz="1400" b="1" dirty="0" smtClean="0"/>
              <a:t>”);</a:t>
            </a:r>
            <a:r>
              <a:rPr lang="es-ES" sz="1400" b="1" dirty="0"/>
              <a:t/>
            </a:r>
            <a:br>
              <a:rPr lang="es-ES" sz="1400" b="1" dirty="0"/>
            </a:br>
            <a:r>
              <a:rPr lang="es-ES" sz="1400" b="1" dirty="0"/>
              <a:t/>
            </a:r>
            <a:br>
              <a:rPr lang="es-ES" sz="1400" b="1" dirty="0"/>
            </a:br>
            <a:r>
              <a:rPr lang="es-ES" sz="1400" b="1" dirty="0" smtClean="0"/>
              <a:t>		?&gt;</a:t>
            </a:r>
            <a:endParaRPr lang="es-ES" sz="1400" b="1" dirty="0"/>
          </a:p>
          <a:p>
            <a:pPr marL="457200" lvl="1" indent="0">
              <a:buNone/>
            </a:pPr>
            <a:endParaRPr lang="en-US" sz="1400" dirty="0" smtClean="0"/>
          </a:p>
        </p:txBody>
      </p:sp>
    </p:spTree>
    <p:extLst>
      <p:ext uri="{BB962C8B-B14F-4D97-AF65-F5344CB8AC3E}">
        <p14:creationId xmlns:p14="http://schemas.microsoft.com/office/powerpoint/2010/main" val="2635096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OPERATORS</a:t>
            </a:r>
            <a:r>
              <a:rPr lang="en-US" sz="1800" u="sng" dirty="0" smtClean="0">
                <a:solidFill>
                  <a:schemeClr val="tx1"/>
                </a:solidFill>
              </a:rPr>
              <a:t/>
            </a:r>
            <a:br>
              <a:rPr lang="en-US" sz="1800" u="sng" dirty="0" smtClean="0">
                <a:solidFill>
                  <a:schemeClr val="tx1"/>
                </a:solidFill>
              </a:rPr>
            </a:br>
            <a:endParaRPr lang="en-US" sz="1800" u="sng" dirty="0" smtClean="0">
              <a:solidFill>
                <a:schemeClr val="tx1"/>
              </a:solidFill>
            </a:endParaRPr>
          </a:p>
          <a:p>
            <a:pPr marL="457200" lvl="1" indent="0">
              <a:buNone/>
            </a:pPr>
            <a:r>
              <a:rPr lang="en-US" sz="1400" b="1" dirty="0"/>
              <a:t>Operators </a:t>
            </a:r>
            <a:r>
              <a:rPr lang="en-US" sz="1400" dirty="0"/>
              <a:t>are symbols that tell the PHP processor to perform certain actions</a:t>
            </a:r>
            <a:r>
              <a:rPr lang="en-US" sz="1400" dirty="0" smtClean="0"/>
              <a:t>. Operators </a:t>
            </a:r>
            <a:r>
              <a:rPr lang="en-US" sz="1400" dirty="0"/>
              <a:t>are used to perform operations on variables and values</a:t>
            </a:r>
            <a:r>
              <a:rPr lang="en-US" sz="1400" dirty="0" smtClean="0"/>
              <a:t>. </a:t>
            </a:r>
            <a:r>
              <a:rPr lang="en-US" sz="1400" dirty="0"/>
              <a:t>For example, the </a:t>
            </a:r>
            <a:r>
              <a:rPr lang="en-US" sz="1400" b="1" dirty="0"/>
              <a:t>addition(+)</a:t>
            </a:r>
            <a:r>
              <a:rPr lang="en-US" sz="1400" dirty="0"/>
              <a:t> symbol is an </a:t>
            </a:r>
            <a:r>
              <a:rPr lang="en-US" sz="1400" b="1" dirty="0"/>
              <a:t>Operators </a:t>
            </a:r>
            <a:r>
              <a:rPr lang="en-US" sz="1400" dirty="0"/>
              <a:t>that tells PHP to </a:t>
            </a:r>
            <a:r>
              <a:rPr lang="en-US" sz="1400" b="1" dirty="0"/>
              <a:t>add</a:t>
            </a:r>
            <a:r>
              <a:rPr lang="en-US" sz="1400" dirty="0"/>
              <a:t> two variables or values, </a:t>
            </a:r>
            <a:r>
              <a:rPr lang="en-US" sz="1400" b="1" dirty="0"/>
              <a:t>while</a:t>
            </a:r>
            <a:r>
              <a:rPr lang="en-US" sz="1400" dirty="0"/>
              <a:t> the </a:t>
            </a:r>
            <a:r>
              <a:rPr lang="en-US" sz="1400" b="1" dirty="0"/>
              <a:t>greater-than(&gt;)</a:t>
            </a:r>
            <a:r>
              <a:rPr lang="en-US" sz="1400" dirty="0"/>
              <a:t> symbol is an </a:t>
            </a:r>
            <a:r>
              <a:rPr lang="en-US" sz="1400" b="1" dirty="0"/>
              <a:t>Operators </a:t>
            </a:r>
            <a:r>
              <a:rPr lang="en-US" sz="1400" dirty="0"/>
              <a:t>that tells PHP to </a:t>
            </a:r>
            <a:r>
              <a:rPr lang="en-US" sz="1400" b="1" dirty="0"/>
              <a:t>compare</a:t>
            </a:r>
            <a:r>
              <a:rPr lang="en-US" sz="1400" dirty="0"/>
              <a:t> two </a:t>
            </a:r>
            <a:r>
              <a:rPr lang="en-US" sz="1400" dirty="0" smtClean="0"/>
              <a:t>values. </a:t>
            </a:r>
          </a:p>
          <a:p>
            <a:pPr marL="457200" lvl="1" indent="0">
              <a:buNone/>
            </a:pPr>
            <a:endParaRPr lang="en-US" sz="1400" dirty="0" smtClean="0"/>
          </a:p>
          <a:p>
            <a:pPr marL="457200" lvl="1" indent="0">
              <a:buNone/>
            </a:pPr>
            <a:r>
              <a:rPr lang="en-US" sz="1400" b="1" u="sng" dirty="0" smtClean="0">
                <a:solidFill>
                  <a:schemeClr val="accent3"/>
                </a:solidFill>
              </a:rPr>
              <a:t>TYPES OF OPERATORS</a:t>
            </a:r>
            <a:endParaRPr lang="en-US" sz="1400" dirty="0">
              <a:solidFill>
                <a:schemeClr val="accent3"/>
              </a:solidFill>
            </a:endParaRPr>
          </a:p>
          <a:p>
            <a:pPr lvl="1">
              <a:buFont typeface="Wingdings" panose="05000000000000000000" pitchFamily="2" charset="2"/>
              <a:buChar char="Ø"/>
            </a:pPr>
            <a:r>
              <a:rPr lang="en-US" sz="1400" dirty="0"/>
              <a:t>Arithmetic </a:t>
            </a:r>
            <a:r>
              <a:rPr lang="en-US" sz="1400" dirty="0" smtClean="0"/>
              <a:t>operators</a:t>
            </a:r>
            <a:endParaRPr lang="en-US" sz="1400" dirty="0"/>
          </a:p>
          <a:p>
            <a:pPr lvl="1">
              <a:buFont typeface="Wingdings" panose="05000000000000000000" pitchFamily="2" charset="2"/>
              <a:buChar char="Ø"/>
            </a:pPr>
            <a:r>
              <a:rPr lang="en-US" sz="1400" dirty="0"/>
              <a:t>Assignment </a:t>
            </a:r>
            <a:r>
              <a:rPr lang="en-US" sz="1400" dirty="0" smtClean="0"/>
              <a:t>operators</a:t>
            </a:r>
            <a:endParaRPr lang="en-US" sz="1400" dirty="0"/>
          </a:p>
          <a:p>
            <a:pPr lvl="1">
              <a:buFont typeface="Wingdings" panose="05000000000000000000" pitchFamily="2" charset="2"/>
              <a:buChar char="Ø"/>
            </a:pPr>
            <a:r>
              <a:rPr lang="en-US" sz="1400" dirty="0"/>
              <a:t>Comparison </a:t>
            </a:r>
            <a:r>
              <a:rPr lang="en-US" sz="1400" dirty="0" smtClean="0"/>
              <a:t>operators</a:t>
            </a:r>
          </a:p>
          <a:p>
            <a:pPr lvl="1">
              <a:buFont typeface="Wingdings" panose="05000000000000000000" pitchFamily="2" charset="2"/>
              <a:buChar char="Ø"/>
            </a:pPr>
            <a:r>
              <a:rPr lang="en-US" sz="1400" dirty="0"/>
              <a:t>Logical </a:t>
            </a:r>
            <a:r>
              <a:rPr lang="en-US" sz="1400" dirty="0" smtClean="0"/>
              <a:t>operators</a:t>
            </a:r>
            <a:endParaRPr lang="en-US" sz="1400" dirty="0"/>
          </a:p>
          <a:p>
            <a:pPr lvl="1">
              <a:buFont typeface="Wingdings" panose="05000000000000000000" pitchFamily="2" charset="2"/>
              <a:buChar char="Ø"/>
            </a:pPr>
            <a:r>
              <a:rPr lang="en-US" sz="1400" dirty="0"/>
              <a:t>Increment/Decrement operators</a:t>
            </a:r>
          </a:p>
          <a:p>
            <a:pPr lvl="1">
              <a:buFont typeface="Wingdings" panose="05000000000000000000" pitchFamily="2" charset="2"/>
              <a:buChar char="Ø"/>
            </a:pPr>
            <a:r>
              <a:rPr lang="en-US" sz="1400" dirty="0" smtClean="0"/>
              <a:t>Array operators</a:t>
            </a:r>
            <a:endParaRPr lang="en-US" sz="1400" dirty="0">
              <a:solidFill>
                <a:schemeClr val="tx1"/>
              </a:solidFill>
            </a:endParaRPr>
          </a:p>
          <a:p>
            <a:pPr marL="457200" lvl="1" indent="0">
              <a:buNone/>
            </a:pPr>
            <a:endParaRPr lang="en-US" sz="1400" dirty="0" smtClean="0">
              <a:solidFill>
                <a:schemeClr val="tx1"/>
              </a:solidFill>
            </a:endParaRPr>
          </a:p>
        </p:txBody>
      </p:sp>
    </p:spTree>
    <p:extLst>
      <p:ext uri="{BB962C8B-B14F-4D97-AF65-F5344CB8AC3E}">
        <p14:creationId xmlns:p14="http://schemas.microsoft.com/office/powerpoint/2010/main" val="2559713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59027"/>
            <a:ext cx="10626811" cy="55523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endParaRPr lang="en-US" sz="1600" b="1" dirty="0" smtClean="0">
              <a:solidFill>
                <a:schemeClr val="tx1"/>
              </a:solidFill>
            </a:endParaRPr>
          </a:p>
          <a:p>
            <a:pPr marL="457200" lvl="1" indent="0">
              <a:buNone/>
            </a:pPr>
            <a:r>
              <a:rPr lang="en-US" sz="1600" b="1" dirty="0" smtClean="0">
                <a:solidFill>
                  <a:schemeClr val="accent3"/>
                </a:solidFill>
              </a:rPr>
              <a:t>ARITHMETIC OPERATORS</a:t>
            </a:r>
            <a:r>
              <a:rPr lang="en-US" sz="2400" dirty="0" smtClean="0">
                <a:solidFill>
                  <a:schemeClr val="accent3"/>
                </a:solidFill>
              </a:rPr>
              <a:t>:- </a:t>
            </a:r>
            <a:r>
              <a:rPr lang="en-US" sz="1400" dirty="0"/>
              <a:t>The PHP arithmetic operators are used with numeric values to perform common arithmetical operations, such as addition, subtraction, multiplication </a:t>
            </a:r>
            <a:r>
              <a:rPr lang="en-US" sz="1400" dirty="0" smtClean="0"/>
              <a:t>etc.</a:t>
            </a:r>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16120876"/>
              </p:ext>
            </p:extLst>
          </p:nvPr>
        </p:nvGraphicFramePr>
        <p:xfrm>
          <a:off x="1801341" y="2713223"/>
          <a:ext cx="8128000" cy="25958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Addition</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Subtraction</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Multiplication</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Division</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Modulus</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Exponentiation</a:t>
                      </a:r>
                      <a:endParaRPr lang="en-US" dirty="0"/>
                    </a:p>
                  </a:txBody>
                  <a:tcPr/>
                </a:tc>
              </a:tr>
            </a:tbl>
          </a:graphicData>
        </a:graphic>
      </p:graphicFrame>
    </p:spTree>
    <p:extLst>
      <p:ext uri="{BB962C8B-B14F-4D97-AF65-F5344CB8AC3E}">
        <p14:creationId xmlns:p14="http://schemas.microsoft.com/office/powerpoint/2010/main" val="75559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34314"/>
            <a:ext cx="10626811" cy="557701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ASSIGNMENT OPERATORS</a:t>
            </a:r>
            <a:r>
              <a:rPr lang="en-US" sz="2400" dirty="0" smtClean="0">
                <a:solidFill>
                  <a:schemeClr val="accent3"/>
                </a:solidFill>
              </a:rPr>
              <a:t>:- </a:t>
            </a:r>
            <a:r>
              <a:rPr lang="en-US" sz="1400" dirty="0"/>
              <a:t>The PHP assignment operators are used with numeric values to write a value to a </a:t>
            </a:r>
            <a:r>
              <a:rPr lang="en-US" sz="1400" dirty="0" smtClean="0"/>
              <a:t>variable. </a:t>
            </a:r>
            <a:r>
              <a:rPr lang="en-US" sz="1400" dirty="0"/>
              <a:t>The basic assignment operator in PHP is "=". It means that the left operand gets set to the value of the assignment expression on the </a:t>
            </a:r>
            <a:r>
              <a:rPr lang="en-US" sz="1400" dirty="0" smtClean="0"/>
              <a:t>right.</a:t>
            </a:r>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smtClean="0"/>
          </a:p>
          <a:p>
            <a:pPr marL="457200" lvl="1" indent="0">
              <a:buNone/>
            </a:pPr>
            <a:r>
              <a:rPr lang="en-US" sz="1800" b="1" dirty="0" smtClean="0"/>
              <a:t>Add and Assign                       </a:t>
            </a:r>
            <a:r>
              <a:rPr lang="en-US" sz="1400" b="1" dirty="0" smtClean="0"/>
              <a:t>			   			 </a:t>
            </a:r>
            <a:r>
              <a:rPr lang="en-US" sz="1400" b="1" dirty="0"/>
              <a:t>	</a:t>
            </a:r>
            <a:r>
              <a:rPr lang="en-US" sz="1400" b="1" dirty="0" smtClean="0"/>
              <a:t>	</a:t>
            </a:r>
            <a:r>
              <a:rPr lang="en-US" sz="1800" b="1" dirty="0" smtClean="0"/>
              <a:t>Subtract and Assign </a:t>
            </a:r>
            <a:br>
              <a:rPr lang="en-US" sz="1800" b="1" dirty="0" smtClean="0"/>
            </a:br>
            <a:r>
              <a:rPr lang="en-US" sz="1800" b="1" u="sng" dirty="0" smtClean="0"/>
              <a:t/>
            </a:r>
            <a:br>
              <a:rPr lang="en-US" sz="1800" b="1" u="sng" dirty="0" smtClean="0"/>
            </a:br>
            <a:r>
              <a:rPr lang="en-US" sz="1400" b="1" dirty="0" smtClean="0"/>
              <a:t>&lt;?</a:t>
            </a:r>
            <a:r>
              <a:rPr lang="en-US" sz="1400" b="1" dirty="0" err="1" smtClean="0"/>
              <a:t>php</a:t>
            </a:r>
            <a:r>
              <a:rPr lang="en-US" sz="1400" b="1" dirty="0" smtClean="0"/>
              <a:t>												&lt;?</a:t>
            </a:r>
            <a:r>
              <a:rPr lang="en-US" sz="1400" b="1" dirty="0" err="1" smtClean="0"/>
              <a:t>php</a:t>
            </a:r>
            <a:r>
              <a:rPr lang="en-US" sz="1400" b="1" dirty="0" smtClean="0"/>
              <a:t/>
            </a:r>
            <a:br>
              <a:rPr lang="en-US" sz="1400" b="1" dirty="0" smtClean="0"/>
            </a:br>
            <a:r>
              <a:rPr lang="en-US" sz="1400" b="1" dirty="0" smtClean="0"/>
              <a:t>		$</a:t>
            </a:r>
            <a:r>
              <a:rPr lang="en-US" sz="1400" b="1" dirty="0" err="1" smtClean="0"/>
              <a:t>num</a:t>
            </a:r>
            <a:r>
              <a:rPr lang="en-US" sz="1400" b="1" dirty="0" smtClean="0"/>
              <a:t> = 500;											$</a:t>
            </a:r>
            <a:r>
              <a:rPr lang="en-US" sz="1400" b="1" dirty="0" err="1" smtClean="0"/>
              <a:t>num</a:t>
            </a:r>
            <a:r>
              <a:rPr lang="en-US" sz="1400" b="1" dirty="0" smtClean="0"/>
              <a:t> = 1000;</a:t>
            </a:r>
            <a:br>
              <a:rPr lang="en-US" sz="1400" b="1" dirty="0" smtClean="0"/>
            </a:br>
            <a:r>
              <a:rPr lang="en-US" sz="1400" b="1" dirty="0" smtClean="0"/>
              <a:t>		$</a:t>
            </a:r>
            <a:r>
              <a:rPr lang="en-US" sz="1400" b="1" dirty="0" err="1" smtClean="0"/>
              <a:t>num</a:t>
            </a:r>
            <a:r>
              <a:rPr lang="en-US" sz="1400" b="1" dirty="0" smtClean="0"/>
              <a:t> += 500;											$</a:t>
            </a:r>
            <a:r>
              <a:rPr lang="en-US" sz="1400" b="1" dirty="0" err="1" smtClean="0"/>
              <a:t>num</a:t>
            </a:r>
            <a:r>
              <a:rPr lang="en-US" sz="1400" b="1" dirty="0" smtClean="0"/>
              <a:t>  -=500;</a:t>
            </a:r>
            <a:br>
              <a:rPr lang="en-US" sz="1400" b="1" dirty="0" smtClean="0"/>
            </a:br>
            <a:r>
              <a:rPr lang="en-US" sz="1400" b="1" dirty="0" smtClean="0"/>
              <a:t>	echo  “sum=“  .$num.  “&lt;/</a:t>
            </a:r>
            <a:r>
              <a:rPr lang="en-US" sz="1400" b="1" dirty="0" err="1" smtClean="0"/>
              <a:t>br</a:t>
            </a:r>
            <a:r>
              <a:rPr lang="en-US" sz="1400" b="1" dirty="0" smtClean="0"/>
              <a:t>&gt;”;								 </a:t>
            </a:r>
            <a:r>
              <a:rPr lang="en-US" sz="1400" b="1" dirty="0"/>
              <a:t>echo  </a:t>
            </a:r>
            <a:r>
              <a:rPr lang="en-US" sz="1400" b="1" dirty="0" smtClean="0"/>
              <a:t>“Subtraction = “  </a:t>
            </a:r>
            <a:r>
              <a:rPr lang="en-US" sz="1400" b="1" dirty="0"/>
              <a:t>.$num.  “&lt;/</a:t>
            </a:r>
            <a:r>
              <a:rPr lang="en-US" sz="1400" b="1" dirty="0" err="1"/>
              <a:t>br</a:t>
            </a:r>
            <a:r>
              <a:rPr lang="en-US" sz="1400" b="1" dirty="0"/>
              <a:t>&gt;”;</a:t>
            </a:r>
            <a:r>
              <a:rPr lang="en-US" sz="1400" b="1" dirty="0" smtClean="0"/>
              <a:t/>
            </a:r>
            <a:br>
              <a:rPr lang="en-US" sz="1400" b="1" dirty="0" smtClean="0"/>
            </a:br>
            <a:r>
              <a:rPr lang="en-US" sz="1400" b="1" dirty="0" smtClean="0"/>
              <a:t>?&gt;													?&gt;</a:t>
            </a:r>
            <a:endParaRPr lang="en-US" sz="1400" dirty="0" smtClean="0"/>
          </a:p>
          <a:p>
            <a:pPr marL="457200" lvl="1" indent="0">
              <a:buNone/>
            </a:pPr>
            <a:endParaRPr lang="en-US" sz="1400" dirty="0"/>
          </a:p>
          <a:p>
            <a:pPr marL="457200" lvl="1" indent="0">
              <a:buNone/>
            </a:pP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00785179"/>
              </p:ext>
            </p:extLst>
          </p:nvPr>
        </p:nvGraphicFramePr>
        <p:xfrm>
          <a:off x="1356497" y="1386932"/>
          <a:ext cx="9204410" cy="2595880"/>
        </p:xfrm>
        <a:graphic>
          <a:graphicData uri="http://schemas.openxmlformats.org/drawingml/2006/table">
            <a:tbl>
              <a:tblPr firstRow="1" bandRow="1">
                <a:tableStyleId>{5C22544A-7EE6-4342-B048-85BDC9FD1C3A}</a:tableStyleId>
              </a:tblPr>
              <a:tblGrid>
                <a:gridCol w="4602205"/>
                <a:gridCol w="4602205"/>
              </a:tblGrid>
              <a:tr h="370840">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Add</a:t>
                      </a:r>
                      <a:r>
                        <a:rPr lang="en-US" baseline="0" dirty="0" smtClean="0"/>
                        <a:t> and assign</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Subtract</a:t>
                      </a:r>
                      <a:r>
                        <a:rPr lang="en-US" sz="1800" b="0" i="0" kern="1200" baseline="0" dirty="0" smtClean="0">
                          <a:solidFill>
                            <a:schemeClr val="dk1"/>
                          </a:solidFill>
                          <a:effectLst/>
                          <a:latin typeface="+mn-lt"/>
                          <a:ea typeface="+mn-ea"/>
                          <a:cs typeface="+mn-cs"/>
                        </a:rPr>
                        <a:t> and assign</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Multiply</a:t>
                      </a:r>
                      <a:r>
                        <a:rPr lang="en-US" sz="1800" b="0" i="0" kern="1200" baseline="0" dirty="0" smtClean="0">
                          <a:solidFill>
                            <a:schemeClr val="dk1"/>
                          </a:solidFill>
                          <a:effectLst/>
                          <a:latin typeface="+mn-lt"/>
                          <a:ea typeface="+mn-ea"/>
                          <a:cs typeface="+mn-cs"/>
                        </a:rPr>
                        <a:t> and assign</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Divide</a:t>
                      </a:r>
                      <a:r>
                        <a:rPr lang="en-US" sz="1800" b="0" i="0" kern="1200" baseline="0" dirty="0" smtClean="0">
                          <a:solidFill>
                            <a:schemeClr val="dk1"/>
                          </a:solidFill>
                          <a:effectLst/>
                          <a:latin typeface="+mn-lt"/>
                          <a:ea typeface="+mn-ea"/>
                          <a:cs typeface="+mn-cs"/>
                        </a:rPr>
                        <a:t> and assign </a:t>
                      </a:r>
                      <a:r>
                        <a:rPr lang="en-US" sz="1800" b="0" i="0" kern="1200" dirty="0" smtClean="0">
                          <a:solidFill>
                            <a:schemeClr val="dk1"/>
                          </a:solidFill>
                          <a:effectLst/>
                          <a:latin typeface="+mn-lt"/>
                          <a:ea typeface="+mn-ea"/>
                          <a:cs typeface="+mn-cs"/>
                        </a:rPr>
                        <a:t>quotient</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Divide</a:t>
                      </a:r>
                      <a:r>
                        <a:rPr lang="en-US" sz="1800" b="0" i="0" kern="1200" baseline="0" dirty="0" smtClean="0">
                          <a:solidFill>
                            <a:schemeClr val="dk1"/>
                          </a:solidFill>
                          <a:effectLst/>
                          <a:latin typeface="+mn-lt"/>
                          <a:ea typeface="+mn-ea"/>
                          <a:cs typeface="+mn-cs"/>
                        </a:rPr>
                        <a:t> and assign m</a:t>
                      </a:r>
                      <a:r>
                        <a:rPr lang="en-US" sz="1800" b="0" i="0" kern="1200" dirty="0" smtClean="0">
                          <a:solidFill>
                            <a:schemeClr val="dk1"/>
                          </a:solidFill>
                          <a:effectLst/>
                          <a:latin typeface="+mn-lt"/>
                          <a:ea typeface="+mn-ea"/>
                          <a:cs typeface="+mn-cs"/>
                        </a:rPr>
                        <a:t>odulus</a:t>
                      </a:r>
                      <a:endParaRPr lang="en-US" dirty="0"/>
                    </a:p>
                  </a:txBody>
                  <a:tcPr/>
                </a:tc>
              </a:tr>
              <a:tr h="370840">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Concatenate and assign(its used only for string)</a:t>
                      </a:r>
                      <a:endParaRPr lang="en-US" dirty="0"/>
                    </a:p>
                  </a:txBody>
                  <a:tcPr/>
                </a:tc>
              </a:tr>
            </a:tbl>
          </a:graphicData>
        </a:graphic>
      </p:graphicFrame>
    </p:spTree>
    <p:extLst>
      <p:ext uri="{BB962C8B-B14F-4D97-AF65-F5344CB8AC3E}">
        <p14:creationId xmlns:p14="http://schemas.microsoft.com/office/powerpoint/2010/main" val="1181259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2" y="982132"/>
            <a:ext cx="9601196" cy="797241"/>
          </a:xfrm>
        </p:spPr>
        <p:txBody>
          <a:bodyPr>
            <a:normAutofit/>
          </a:bodyPr>
          <a:lstStyle/>
          <a:p>
            <a:pPr algn="l"/>
            <a:r>
              <a:rPr lang="en-US" sz="3200" b="1" dirty="0">
                <a:solidFill>
                  <a:schemeClr val="accent3"/>
                </a:solidFill>
              </a:rPr>
              <a:t>Table of Contents</a:t>
            </a:r>
          </a:p>
        </p:txBody>
      </p:sp>
      <p:sp>
        <p:nvSpPr>
          <p:cNvPr id="4" name="Content Placeholder 3"/>
          <p:cNvSpPr>
            <a:spLocks noGrp="1"/>
          </p:cNvSpPr>
          <p:nvPr>
            <p:ph idx="1"/>
          </p:nvPr>
        </p:nvSpPr>
        <p:spPr>
          <a:xfrm>
            <a:off x="1295402" y="2496064"/>
            <a:ext cx="9601196" cy="3690551"/>
          </a:xfrm>
        </p:spPr>
        <p:txBody>
          <a:bodyPr>
            <a:normAutofit fontScale="92500" lnSpcReduction="20000"/>
          </a:bodyPr>
          <a:lstStyle/>
          <a:p>
            <a:pPr marL="457200" indent="-457200">
              <a:buFont typeface="+mj-lt"/>
              <a:buAutoNum type="arabicPeriod"/>
            </a:pPr>
            <a:r>
              <a:rPr lang="en-US" b="1" dirty="0" smtClean="0">
                <a:solidFill>
                  <a:schemeClr val="accent3"/>
                </a:solidFill>
              </a:rPr>
              <a:t>Introduction</a:t>
            </a:r>
          </a:p>
          <a:p>
            <a:pPr marL="1371600" lvl="2" indent="-457200">
              <a:buFont typeface="+mj-lt"/>
              <a:buAutoNum type="arabicPeriod"/>
            </a:pPr>
            <a:r>
              <a:rPr lang="en-US" dirty="0" smtClean="0"/>
              <a:t>What is PHP?</a:t>
            </a:r>
          </a:p>
          <a:p>
            <a:pPr marL="1371600" lvl="2" indent="-457200">
              <a:buFont typeface="+mj-lt"/>
              <a:buAutoNum type="arabicPeriod"/>
            </a:pPr>
            <a:r>
              <a:rPr lang="en-US" dirty="0" smtClean="0"/>
              <a:t>Why PHP?</a:t>
            </a:r>
            <a:endParaRPr lang="en-US" dirty="0"/>
          </a:p>
          <a:p>
            <a:pPr marL="457200" indent="-457200">
              <a:buFont typeface="+mj-lt"/>
              <a:buAutoNum type="arabicPeriod"/>
            </a:pPr>
            <a:r>
              <a:rPr lang="en-US" b="1" dirty="0" smtClean="0">
                <a:solidFill>
                  <a:schemeClr val="accent3"/>
                </a:solidFill>
              </a:rPr>
              <a:t>PHP – Environment Setup</a:t>
            </a:r>
          </a:p>
          <a:p>
            <a:pPr marL="1371600" lvl="2" indent="-457200">
              <a:buFont typeface="+mj-lt"/>
              <a:buAutoNum type="arabicPeriod"/>
            </a:pPr>
            <a:r>
              <a:rPr lang="en-US" dirty="0" err="1" smtClean="0"/>
              <a:t>Xampp</a:t>
            </a:r>
            <a:r>
              <a:rPr lang="en-US" dirty="0" smtClean="0"/>
              <a:t> installation</a:t>
            </a:r>
          </a:p>
          <a:p>
            <a:pPr marL="457200" indent="-457200">
              <a:buFont typeface="+mj-lt"/>
              <a:buAutoNum type="arabicPeriod"/>
            </a:pPr>
            <a:r>
              <a:rPr lang="en-US" b="1" dirty="0" smtClean="0">
                <a:solidFill>
                  <a:schemeClr val="accent3"/>
                </a:solidFill>
              </a:rPr>
              <a:t>Variables, Operators, Constants and Expressions.</a:t>
            </a:r>
          </a:p>
          <a:p>
            <a:pPr marL="1371600" lvl="2" indent="-457200">
              <a:buFont typeface="+mj-lt"/>
              <a:buAutoNum type="arabicPeriod"/>
            </a:pPr>
            <a:r>
              <a:rPr lang="en-US" dirty="0"/>
              <a:t>Syntax</a:t>
            </a:r>
            <a:endParaRPr lang="en-US" dirty="0" smtClean="0"/>
          </a:p>
          <a:p>
            <a:pPr marL="1371600" lvl="2" indent="-457200">
              <a:buFont typeface="+mj-lt"/>
              <a:buAutoNum type="arabicPeriod"/>
            </a:pPr>
            <a:r>
              <a:rPr lang="en-US" dirty="0" smtClean="0"/>
              <a:t>Data types</a:t>
            </a:r>
          </a:p>
          <a:p>
            <a:pPr marL="1371600" lvl="2" indent="-457200">
              <a:buFont typeface="+mj-lt"/>
              <a:buAutoNum type="arabicPeriod"/>
            </a:pPr>
            <a:r>
              <a:rPr lang="en-US" dirty="0" smtClean="0"/>
              <a:t>Operators</a:t>
            </a:r>
          </a:p>
          <a:p>
            <a:pPr marL="1371600" lvl="2" indent="-457200">
              <a:buFont typeface="+mj-lt"/>
              <a:buAutoNum type="arabicPeriod"/>
            </a:pPr>
            <a:r>
              <a:rPr lang="en-US" dirty="0" smtClean="0"/>
              <a:t>Variables</a:t>
            </a:r>
          </a:p>
          <a:p>
            <a:pPr marL="1371600" lvl="2" indent="-457200">
              <a:buFont typeface="+mj-lt"/>
              <a:buAutoNum type="arabicPeriod"/>
            </a:pPr>
            <a:endParaRPr lang="en-US" dirty="0" smtClean="0"/>
          </a:p>
        </p:txBody>
      </p:sp>
    </p:spTree>
    <p:extLst>
      <p:ext uri="{BB962C8B-B14F-4D97-AF65-F5344CB8AC3E}">
        <p14:creationId xmlns:p14="http://schemas.microsoft.com/office/powerpoint/2010/main" val="3064897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59027"/>
            <a:ext cx="10626811" cy="55523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COMPARISON OPERATORS</a:t>
            </a:r>
            <a:r>
              <a:rPr lang="en-US" sz="2400" dirty="0" smtClean="0">
                <a:solidFill>
                  <a:schemeClr val="accent3"/>
                </a:solidFill>
              </a:rPr>
              <a:t>:- </a:t>
            </a:r>
            <a:r>
              <a:rPr lang="en-US" sz="1400" dirty="0"/>
              <a:t>The PHP comparison operators are used to compare two values (number or string</a:t>
            </a:r>
            <a:r>
              <a:rPr lang="en-US" sz="1400" dirty="0" smtClean="0"/>
              <a:t>).</a:t>
            </a: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21837096"/>
              </p:ext>
            </p:extLst>
          </p:nvPr>
        </p:nvGraphicFramePr>
        <p:xfrm>
          <a:off x="782590" y="1087396"/>
          <a:ext cx="10799812" cy="5124745"/>
        </p:xfrm>
        <a:graphic>
          <a:graphicData uri="http://schemas.openxmlformats.org/drawingml/2006/table">
            <a:tbl>
              <a:tblPr firstRow="1" bandRow="1">
                <a:tableStyleId>{5C22544A-7EE6-4342-B048-85BDC9FD1C3A}</a:tableStyleId>
              </a:tblPr>
              <a:tblGrid>
                <a:gridCol w="2699953"/>
                <a:gridCol w="2699953"/>
                <a:gridCol w="2699953"/>
                <a:gridCol w="2699953"/>
              </a:tblGrid>
              <a:tr h="370359">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c>
                  <a:txBody>
                    <a:bodyPr/>
                    <a:lstStyle/>
                    <a:p>
                      <a:pPr algn="ctr"/>
                      <a:r>
                        <a:rPr lang="en-US" sz="1800" b="1" i="0" kern="1200" dirty="0" smtClean="0">
                          <a:solidFill>
                            <a:schemeClr val="lt1"/>
                          </a:solidFill>
                          <a:effectLst/>
                          <a:latin typeface="+mn-lt"/>
                          <a:ea typeface="+mn-ea"/>
                          <a:cs typeface="+mn-cs"/>
                        </a:rPr>
                        <a:t>Example</a:t>
                      </a:r>
                      <a:endParaRPr lang="en-US" dirty="0"/>
                    </a:p>
                  </a:txBody>
                  <a:tcPr/>
                </a:tc>
                <a:tc>
                  <a:txBody>
                    <a:bodyPr/>
                    <a:lstStyle/>
                    <a:p>
                      <a:pPr algn="ctr"/>
                      <a:r>
                        <a:rPr lang="en-US" sz="1800" b="1" i="0" kern="1200" dirty="0" smtClean="0">
                          <a:solidFill>
                            <a:schemeClr val="lt1"/>
                          </a:solidFill>
                          <a:effectLst/>
                          <a:latin typeface="+mn-lt"/>
                          <a:ea typeface="+mn-ea"/>
                          <a:cs typeface="+mn-cs"/>
                        </a:rPr>
                        <a:t>Result</a:t>
                      </a:r>
                      <a:endParaRPr lang="en-US" dirty="0"/>
                    </a:p>
                  </a:txBody>
                  <a:tcPr/>
                </a:tc>
              </a:tr>
              <a:tr h="370359">
                <a:tc>
                  <a:txBody>
                    <a:bodyPr/>
                    <a:lstStyle/>
                    <a:p>
                      <a:pPr algn="ctr"/>
                      <a:r>
                        <a:rPr lang="en-US" sz="1200" dirty="0" smtClean="0"/>
                        <a:t>==</a:t>
                      </a:r>
                      <a:endParaRPr lang="en-US" sz="1200" dirty="0"/>
                    </a:p>
                  </a:txBody>
                  <a:tcPr/>
                </a:tc>
                <a:tc>
                  <a:txBody>
                    <a:bodyPr/>
                    <a:lstStyle/>
                    <a:p>
                      <a:pPr algn="ctr"/>
                      <a:r>
                        <a:rPr lang="en-US" sz="1200" b="0" i="0" kern="1200" dirty="0" smtClean="0">
                          <a:solidFill>
                            <a:schemeClr val="dk1"/>
                          </a:solidFill>
                          <a:effectLst/>
                          <a:latin typeface="+mn-lt"/>
                          <a:ea typeface="+mn-ea"/>
                          <a:cs typeface="+mn-cs"/>
                        </a:rPr>
                        <a:t>Equal</a:t>
                      </a:r>
                      <a:endParaRPr lang="en-US" sz="1200" dirty="0"/>
                    </a:p>
                  </a:txBody>
                  <a:tcPr/>
                </a:tc>
                <a:tc>
                  <a:txBody>
                    <a:bodyPr/>
                    <a:lstStyle/>
                    <a:p>
                      <a:pPr algn="ctr"/>
                      <a:r>
                        <a:rPr lang="en-US" sz="1200" b="0" i="0" kern="1200" dirty="0" smtClean="0">
                          <a:solidFill>
                            <a:schemeClr val="dk1"/>
                          </a:solidFill>
                          <a:effectLst/>
                          <a:latin typeface="+mn-lt"/>
                          <a:ea typeface="+mn-ea"/>
                          <a:cs typeface="+mn-cs"/>
                        </a:rPr>
                        <a:t>$x == $y</a:t>
                      </a:r>
                      <a:endParaRPr lang="en-US" sz="1200" dirty="0"/>
                    </a:p>
                  </a:txBody>
                  <a:tcPr/>
                </a:tc>
                <a:tc>
                  <a:txBody>
                    <a:bodyPr/>
                    <a:lstStyle/>
                    <a:p>
                      <a:pPr algn="ctr"/>
                      <a:r>
                        <a:rPr lang="en-US" sz="1200" b="0" i="0" kern="1200" dirty="0" smtClean="0">
                          <a:solidFill>
                            <a:schemeClr val="dk1"/>
                          </a:solidFill>
                          <a:effectLst/>
                          <a:latin typeface="+mn-lt"/>
                          <a:ea typeface="+mn-ea"/>
                          <a:cs typeface="+mn-cs"/>
                        </a:rPr>
                        <a:t>Returns true if $x is equal to $y</a:t>
                      </a:r>
                      <a:endParaRPr lang="en-US" sz="1200" dirty="0"/>
                    </a:p>
                  </a:txBody>
                  <a:tcPr/>
                </a:tc>
              </a:tr>
              <a:tr h="456794">
                <a:tc>
                  <a:txBody>
                    <a:bodyPr/>
                    <a:lstStyle/>
                    <a:p>
                      <a:pPr algn="ctr"/>
                      <a:r>
                        <a:rPr lang="en-US" sz="1200" dirty="0" smtClean="0"/>
                        <a:t>===</a:t>
                      </a:r>
                      <a:endParaRPr lang="en-US" sz="1200" dirty="0"/>
                    </a:p>
                  </a:txBody>
                  <a:tcPr/>
                </a:tc>
                <a:tc>
                  <a:txBody>
                    <a:bodyPr/>
                    <a:lstStyle/>
                    <a:p>
                      <a:pPr algn="ctr"/>
                      <a:r>
                        <a:rPr lang="en-US" sz="1200" b="0" i="0" kern="1200" dirty="0" smtClean="0">
                          <a:solidFill>
                            <a:schemeClr val="dk1"/>
                          </a:solidFill>
                          <a:effectLst/>
                          <a:latin typeface="+mn-lt"/>
                          <a:ea typeface="+mn-ea"/>
                          <a:cs typeface="+mn-cs"/>
                        </a:rPr>
                        <a:t>Identical</a:t>
                      </a:r>
                      <a:endParaRPr lang="en-US" sz="1200" dirty="0"/>
                    </a:p>
                  </a:txBody>
                  <a:tcPr/>
                </a:tc>
                <a:tc>
                  <a:txBody>
                    <a:bodyPr/>
                    <a:lstStyle/>
                    <a:p>
                      <a:pPr algn="ctr"/>
                      <a:r>
                        <a:rPr lang="en-US" sz="1200" b="0" i="0" kern="1200" dirty="0" smtClean="0">
                          <a:solidFill>
                            <a:schemeClr val="dk1"/>
                          </a:solidFill>
                          <a:effectLst/>
                          <a:latin typeface="+mn-lt"/>
                          <a:ea typeface="+mn-ea"/>
                          <a:cs typeface="+mn-cs"/>
                        </a:rPr>
                        <a:t>$x === $y</a:t>
                      </a:r>
                      <a:endParaRPr lang="en-US" sz="1200" dirty="0"/>
                    </a:p>
                  </a:txBody>
                  <a:tcPr/>
                </a:tc>
                <a:tc>
                  <a:txBody>
                    <a:bodyPr/>
                    <a:lstStyle/>
                    <a:p>
                      <a:pPr algn="ctr"/>
                      <a:r>
                        <a:rPr lang="en-US" sz="1200" b="0" i="0" kern="1200" dirty="0" smtClean="0">
                          <a:solidFill>
                            <a:schemeClr val="dk1"/>
                          </a:solidFill>
                          <a:effectLst/>
                          <a:latin typeface="+mn-lt"/>
                          <a:ea typeface="+mn-ea"/>
                          <a:cs typeface="+mn-cs"/>
                        </a:rPr>
                        <a:t>Returns true if $x is equal to $y, and they are of the same type</a:t>
                      </a:r>
                      <a:endParaRPr lang="en-US" sz="1200" dirty="0"/>
                    </a:p>
                  </a:txBody>
                  <a:tcPr/>
                </a:tc>
              </a:tr>
              <a:tr h="426166">
                <a:tc>
                  <a:txBody>
                    <a:bodyPr/>
                    <a:lstStyle/>
                    <a:p>
                      <a:pPr algn="ctr"/>
                      <a:r>
                        <a:rPr lang="en-US" sz="1200" dirty="0" smtClean="0"/>
                        <a:t>!=</a:t>
                      </a:r>
                      <a:endParaRPr lang="en-US" sz="1200" dirty="0"/>
                    </a:p>
                  </a:txBody>
                  <a:tcPr/>
                </a:tc>
                <a:tc>
                  <a:txBody>
                    <a:bodyPr/>
                    <a:lstStyle/>
                    <a:p>
                      <a:pPr algn="ctr" fontAlgn="t"/>
                      <a:r>
                        <a:rPr lang="en-US" sz="1200" dirty="0">
                          <a:effectLst/>
                        </a:rPr>
                        <a:t>Not equal</a:t>
                      </a:r>
                    </a:p>
                  </a:txBody>
                  <a:tcPr marL="76200" marR="76200" marT="76200" marB="76200"/>
                </a:tc>
                <a:tc>
                  <a:txBody>
                    <a:bodyPr/>
                    <a:lstStyle/>
                    <a:p>
                      <a:pPr algn="ctr" fontAlgn="t"/>
                      <a:r>
                        <a:rPr lang="en-US" sz="1200" b="0" i="0" kern="1200" dirty="0" smtClean="0">
                          <a:solidFill>
                            <a:schemeClr val="dk1"/>
                          </a:solidFill>
                          <a:effectLst/>
                          <a:latin typeface="+mn-lt"/>
                          <a:ea typeface="+mn-ea"/>
                          <a:cs typeface="+mn-cs"/>
                        </a:rPr>
                        <a:t>$x != $y</a:t>
                      </a:r>
                      <a:endParaRPr lang="en-US" sz="1200" dirty="0">
                        <a:effectLst/>
                      </a:endParaRPr>
                    </a:p>
                  </a:txBody>
                  <a:tcPr marL="76200" marR="76200" marT="76200" marB="76200"/>
                </a:tc>
                <a:tc>
                  <a:txBody>
                    <a:bodyPr/>
                    <a:lstStyle/>
                    <a:p>
                      <a:pPr algn="ctr" fontAlgn="t"/>
                      <a:r>
                        <a:rPr lang="en-US" sz="1200" b="0" i="0" kern="1200" dirty="0" smtClean="0">
                          <a:solidFill>
                            <a:schemeClr val="dk1"/>
                          </a:solidFill>
                          <a:effectLst/>
                          <a:latin typeface="+mn-lt"/>
                          <a:ea typeface="+mn-ea"/>
                          <a:cs typeface="+mn-cs"/>
                        </a:rPr>
                        <a:t>Returns true if $x is not equal to $y</a:t>
                      </a:r>
                      <a:endParaRPr lang="en-US" sz="1200" dirty="0">
                        <a:effectLst/>
                      </a:endParaRPr>
                    </a:p>
                  </a:txBody>
                  <a:tcPr marL="76200" marR="76200" marT="76200" marB="76200"/>
                </a:tc>
              </a:tr>
              <a:tr h="426166">
                <a:tc>
                  <a:txBody>
                    <a:bodyPr/>
                    <a:lstStyle/>
                    <a:p>
                      <a:pPr algn="ctr"/>
                      <a:r>
                        <a:rPr lang="en-US" sz="1200" dirty="0" smtClean="0"/>
                        <a:t>&lt;&gt;</a:t>
                      </a:r>
                      <a:endParaRPr lang="en-US" sz="1200" dirty="0"/>
                    </a:p>
                  </a:txBody>
                  <a:tcPr/>
                </a:tc>
                <a:tc>
                  <a:txBody>
                    <a:bodyPr/>
                    <a:lstStyle/>
                    <a:p>
                      <a:pPr algn="ctr" fontAlgn="t"/>
                      <a:r>
                        <a:rPr lang="en-US" sz="1200" dirty="0">
                          <a:effectLst/>
                        </a:rPr>
                        <a:t>Not equal</a:t>
                      </a:r>
                    </a:p>
                  </a:txBody>
                  <a:tcPr marL="76200" marR="76200" marT="76200" marB="76200"/>
                </a:tc>
                <a:tc>
                  <a:txBody>
                    <a:bodyPr/>
                    <a:lstStyle/>
                    <a:p>
                      <a:pPr algn="ctr" fontAlgn="t"/>
                      <a:r>
                        <a:rPr lang="en-US" sz="1200" b="0" i="0" kern="1200" dirty="0" smtClean="0">
                          <a:solidFill>
                            <a:schemeClr val="dk1"/>
                          </a:solidFill>
                          <a:effectLst/>
                          <a:latin typeface="+mn-lt"/>
                          <a:ea typeface="+mn-ea"/>
                          <a:cs typeface="+mn-cs"/>
                        </a:rPr>
                        <a:t>$x &lt;&gt; $y</a:t>
                      </a:r>
                      <a:endParaRPr lang="en-US" sz="1200" dirty="0">
                        <a:effectLst/>
                      </a:endParaRPr>
                    </a:p>
                  </a:txBody>
                  <a:tcPr marL="76200" marR="76200" marT="76200" marB="76200"/>
                </a:tc>
                <a:tc>
                  <a:txBody>
                    <a:bodyPr/>
                    <a:lstStyle/>
                    <a:p>
                      <a:pPr algn="ctr" fontAlgn="t"/>
                      <a:r>
                        <a:rPr lang="en-US" sz="1200" b="0" i="0" kern="1200" dirty="0" smtClean="0">
                          <a:solidFill>
                            <a:schemeClr val="dk1"/>
                          </a:solidFill>
                          <a:effectLst/>
                          <a:latin typeface="+mn-lt"/>
                          <a:ea typeface="+mn-ea"/>
                          <a:cs typeface="+mn-cs"/>
                        </a:rPr>
                        <a:t>Returns true if $x is not equal to $y</a:t>
                      </a:r>
                      <a:endParaRPr lang="en-US" sz="1200" dirty="0">
                        <a:effectLst/>
                      </a:endParaRPr>
                    </a:p>
                  </a:txBody>
                  <a:tcPr marL="76200" marR="76200" marT="76200" marB="76200"/>
                </a:tc>
              </a:tr>
              <a:tr h="456794">
                <a:tc>
                  <a:txBody>
                    <a:bodyPr/>
                    <a:lstStyle/>
                    <a:p>
                      <a:pPr algn="ctr"/>
                      <a:r>
                        <a:rPr lang="en-US" sz="1200" dirty="0" smtClean="0"/>
                        <a:t>!==</a:t>
                      </a:r>
                      <a:endParaRPr lang="en-US" sz="1200" dirty="0"/>
                    </a:p>
                  </a:txBody>
                  <a:tcPr/>
                </a:tc>
                <a:tc>
                  <a:txBody>
                    <a:bodyPr/>
                    <a:lstStyle/>
                    <a:p>
                      <a:pPr algn="ctr"/>
                      <a:r>
                        <a:rPr lang="en-US" sz="1200" b="0" i="0" kern="1200" dirty="0" smtClean="0">
                          <a:solidFill>
                            <a:schemeClr val="dk1"/>
                          </a:solidFill>
                          <a:effectLst/>
                          <a:latin typeface="+mn-lt"/>
                          <a:ea typeface="+mn-ea"/>
                          <a:cs typeface="+mn-cs"/>
                        </a:rPr>
                        <a:t>Not identical</a:t>
                      </a:r>
                      <a:endParaRPr lang="en-US" sz="1200" dirty="0"/>
                    </a:p>
                  </a:txBody>
                  <a:tcPr/>
                </a:tc>
                <a:tc>
                  <a:txBody>
                    <a:bodyPr/>
                    <a:lstStyle/>
                    <a:p>
                      <a:pPr algn="ctr"/>
                      <a:r>
                        <a:rPr lang="en-US" sz="1200" b="0" i="0" kern="1200" dirty="0" smtClean="0">
                          <a:solidFill>
                            <a:schemeClr val="dk1"/>
                          </a:solidFill>
                          <a:effectLst/>
                          <a:latin typeface="+mn-lt"/>
                          <a:ea typeface="+mn-ea"/>
                          <a:cs typeface="+mn-cs"/>
                        </a:rPr>
                        <a:t>$x !== $y</a:t>
                      </a:r>
                      <a:endParaRPr lang="en-US" sz="1200" dirty="0"/>
                    </a:p>
                  </a:txBody>
                  <a:tcPr/>
                </a:tc>
                <a:tc>
                  <a:txBody>
                    <a:bodyPr/>
                    <a:lstStyle/>
                    <a:p>
                      <a:pPr algn="ctr"/>
                      <a:r>
                        <a:rPr lang="en-US" sz="1200" b="0" i="0" kern="1200" dirty="0" smtClean="0">
                          <a:solidFill>
                            <a:schemeClr val="dk1"/>
                          </a:solidFill>
                          <a:effectLst/>
                          <a:latin typeface="+mn-lt"/>
                          <a:ea typeface="+mn-ea"/>
                          <a:cs typeface="+mn-cs"/>
                        </a:rPr>
                        <a:t>Returns true if $x is not equal to $y, or they are not of the same type</a:t>
                      </a:r>
                      <a:endParaRPr lang="en-US" sz="1200" dirty="0"/>
                    </a:p>
                  </a:txBody>
                  <a:tcPr/>
                </a:tc>
              </a:tr>
              <a:tr h="370359">
                <a:tc>
                  <a:txBody>
                    <a:bodyPr/>
                    <a:lstStyle/>
                    <a:p>
                      <a:pPr algn="ctr"/>
                      <a:r>
                        <a:rPr lang="en-US" sz="1200" dirty="0" smtClean="0"/>
                        <a:t>&gt;</a:t>
                      </a:r>
                      <a:endParaRPr lang="en-US" sz="1200" dirty="0"/>
                    </a:p>
                  </a:txBody>
                  <a:tcPr/>
                </a:tc>
                <a:tc>
                  <a:txBody>
                    <a:bodyPr/>
                    <a:lstStyle/>
                    <a:p>
                      <a:pPr algn="ctr"/>
                      <a:r>
                        <a:rPr lang="en-US" sz="1200" b="0" i="0" kern="1200" dirty="0" smtClean="0">
                          <a:solidFill>
                            <a:schemeClr val="dk1"/>
                          </a:solidFill>
                          <a:effectLst/>
                          <a:latin typeface="+mn-lt"/>
                          <a:ea typeface="+mn-ea"/>
                          <a:cs typeface="+mn-cs"/>
                        </a:rPr>
                        <a:t>Greater than</a:t>
                      </a:r>
                      <a:endParaRPr lang="en-US" sz="1200" dirty="0"/>
                    </a:p>
                  </a:txBody>
                  <a:tcPr/>
                </a:tc>
                <a:tc>
                  <a:txBody>
                    <a:bodyPr/>
                    <a:lstStyle/>
                    <a:p>
                      <a:pPr algn="ctr"/>
                      <a:r>
                        <a:rPr lang="en-US" sz="1200" b="0" i="0" kern="1200" dirty="0" smtClean="0">
                          <a:solidFill>
                            <a:schemeClr val="dk1"/>
                          </a:solidFill>
                          <a:effectLst/>
                          <a:latin typeface="+mn-lt"/>
                          <a:ea typeface="+mn-ea"/>
                          <a:cs typeface="+mn-cs"/>
                        </a:rPr>
                        <a:t>$x &gt; $y</a:t>
                      </a:r>
                      <a:endParaRPr lang="en-US" sz="1200" dirty="0"/>
                    </a:p>
                  </a:txBody>
                  <a:tcPr/>
                </a:tc>
                <a:tc>
                  <a:txBody>
                    <a:bodyPr/>
                    <a:lstStyle/>
                    <a:p>
                      <a:pPr algn="ctr"/>
                      <a:r>
                        <a:rPr lang="en-US" sz="1200" b="0" i="0" kern="1200" dirty="0" smtClean="0">
                          <a:solidFill>
                            <a:schemeClr val="dk1"/>
                          </a:solidFill>
                          <a:effectLst/>
                          <a:latin typeface="+mn-lt"/>
                          <a:ea typeface="+mn-ea"/>
                          <a:cs typeface="+mn-cs"/>
                        </a:rPr>
                        <a:t>Returns true if $x is greater than $y</a:t>
                      </a:r>
                      <a:endParaRPr lang="en-US" sz="1200" dirty="0"/>
                    </a:p>
                  </a:txBody>
                  <a:tcPr/>
                </a:tc>
              </a:tr>
              <a:tr h="370359">
                <a:tc>
                  <a:txBody>
                    <a:bodyPr/>
                    <a:lstStyle/>
                    <a:p>
                      <a:pPr algn="ctr"/>
                      <a:r>
                        <a:rPr lang="en-US" sz="1200" dirty="0" smtClean="0"/>
                        <a:t>&lt;</a:t>
                      </a:r>
                      <a:endParaRPr lang="en-US" sz="1200" dirty="0"/>
                    </a:p>
                  </a:txBody>
                  <a:tcPr/>
                </a:tc>
                <a:tc>
                  <a:txBody>
                    <a:bodyPr/>
                    <a:lstStyle/>
                    <a:p>
                      <a:pPr algn="ctr"/>
                      <a:r>
                        <a:rPr lang="en-US" sz="1200" b="0" i="0" kern="1200" dirty="0" smtClean="0">
                          <a:solidFill>
                            <a:schemeClr val="dk1"/>
                          </a:solidFill>
                          <a:effectLst/>
                          <a:latin typeface="+mn-lt"/>
                          <a:ea typeface="+mn-ea"/>
                          <a:cs typeface="+mn-cs"/>
                        </a:rPr>
                        <a:t>Less than</a:t>
                      </a:r>
                      <a:endParaRPr lang="en-US" sz="1200" dirty="0"/>
                    </a:p>
                  </a:txBody>
                  <a:tcPr/>
                </a:tc>
                <a:tc>
                  <a:txBody>
                    <a:bodyPr/>
                    <a:lstStyle/>
                    <a:p>
                      <a:pPr algn="ctr"/>
                      <a:r>
                        <a:rPr lang="en-US" sz="1200" b="0" i="0" kern="1200" dirty="0" smtClean="0">
                          <a:solidFill>
                            <a:schemeClr val="dk1"/>
                          </a:solidFill>
                          <a:effectLst/>
                          <a:latin typeface="+mn-lt"/>
                          <a:ea typeface="+mn-ea"/>
                          <a:cs typeface="+mn-cs"/>
                        </a:rPr>
                        <a:t>$x &lt; $y</a:t>
                      </a:r>
                      <a:endParaRPr lang="en-US" sz="1200" dirty="0"/>
                    </a:p>
                  </a:txBody>
                  <a:tcPr/>
                </a:tc>
                <a:tc>
                  <a:txBody>
                    <a:bodyPr/>
                    <a:lstStyle/>
                    <a:p>
                      <a:pPr algn="ctr"/>
                      <a:r>
                        <a:rPr lang="en-US" sz="1200" b="0" i="0" kern="1200" dirty="0" smtClean="0">
                          <a:solidFill>
                            <a:schemeClr val="dk1"/>
                          </a:solidFill>
                          <a:effectLst/>
                          <a:latin typeface="+mn-lt"/>
                          <a:ea typeface="+mn-ea"/>
                          <a:cs typeface="+mn-cs"/>
                        </a:rPr>
                        <a:t>Returns true if $x is less than $y</a:t>
                      </a:r>
                      <a:endParaRPr lang="en-US" sz="1200" dirty="0"/>
                    </a:p>
                  </a:txBody>
                  <a:tcPr/>
                </a:tc>
              </a:tr>
              <a:tr h="639249">
                <a:tc>
                  <a:txBody>
                    <a:bodyPr/>
                    <a:lstStyle/>
                    <a:p>
                      <a:pPr algn="ctr"/>
                      <a:r>
                        <a:rPr lang="en-US" sz="1200" dirty="0" smtClean="0"/>
                        <a:t>&gt;=</a:t>
                      </a:r>
                      <a:endParaRPr lang="en-US" sz="1200" dirty="0"/>
                    </a:p>
                  </a:txBody>
                  <a:tcPr/>
                </a:tc>
                <a:tc>
                  <a:txBody>
                    <a:bodyPr/>
                    <a:lstStyle/>
                    <a:p>
                      <a:pPr algn="ctr"/>
                      <a:r>
                        <a:rPr lang="en-US" sz="1200" b="0" i="0" kern="1200" dirty="0" smtClean="0">
                          <a:solidFill>
                            <a:schemeClr val="dk1"/>
                          </a:solidFill>
                          <a:effectLst/>
                          <a:latin typeface="+mn-lt"/>
                          <a:ea typeface="+mn-ea"/>
                          <a:cs typeface="+mn-cs"/>
                        </a:rPr>
                        <a:t>Greater than or equal to</a:t>
                      </a:r>
                      <a:endParaRPr lang="en-US" sz="1200" dirty="0"/>
                    </a:p>
                  </a:txBody>
                  <a:tcPr/>
                </a:tc>
                <a:tc>
                  <a:txBody>
                    <a:bodyPr/>
                    <a:lstStyle/>
                    <a:p>
                      <a:pPr algn="ctr"/>
                      <a:r>
                        <a:rPr lang="en-US" sz="1200" b="0" i="0" kern="1200" dirty="0" smtClean="0">
                          <a:solidFill>
                            <a:schemeClr val="dk1"/>
                          </a:solidFill>
                          <a:effectLst/>
                          <a:latin typeface="+mn-lt"/>
                          <a:ea typeface="+mn-ea"/>
                          <a:cs typeface="+mn-cs"/>
                        </a:rPr>
                        <a:t>$x &gt;= $y</a:t>
                      </a:r>
                      <a:endParaRPr lang="en-US" sz="1200" dirty="0"/>
                    </a:p>
                  </a:txBody>
                  <a:tcPr/>
                </a:tc>
                <a:tc>
                  <a:txBody>
                    <a:bodyPr/>
                    <a:lstStyle/>
                    <a:p>
                      <a:pPr algn="ctr"/>
                      <a:r>
                        <a:rPr lang="en-US" sz="1200" b="0" i="0" kern="1200" dirty="0" smtClean="0">
                          <a:solidFill>
                            <a:schemeClr val="dk1"/>
                          </a:solidFill>
                          <a:effectLst/>
                          <a:latin typeface="+mn-lt"/>
                          <a:ea typeface="+mn-ea"/>
                          <a:cs typeface="+mn-cs"/>
                        </a:rPr>
                        <a:t>Returns true if $x is greater than or equal to $y</a:t>
                      </a:r>
                      <a:endParaRPr lang="en-US" sz="1200" dirty="0"/>
                    </a:p>
                  </a:txBody>
                  <a:tcPr/>
                </a:tc>
              </a:tr>
              <a:tr h="639249">
                <a:tc>
                  <a:txBody>
                    <a:bodyPr/>
                    <a:lstStyle/>
                    <a:p>
                      <a:pPr algn="ctr"/>
                      <a:r>
                        <a:rPr lang="en-US" sz="1200" dirty="0" smtClean="0"/>
                        <a:t>&lt;=</a:t>
                      </a:r>
                      <a:endParaRPr lang="en-US" sz="1200" dirty="0"/>
                    </a:p>
                  </a:txBody>
                  <a:tcPr/>
                </a:tc>
                <a:tc>
                  <a:txBody>
                    <a:bodyPr/>
                    <a:lstStyle/>
                    <a:p>
                      <a:pPr algn="ctr"/>
                      <a:r>
                        <a:rPr lang="en-US" sz="1200" b="0" i="0" kern="1200" dirty="0" smtClean="0">
                          <a:solidFill>
                            <a:schemeClr val="dk1"/>
                          </a:solidFill>
                          <a:effectLst/>
                          <a:latin typeface="+mn-lt"/>
                          <a:ea typeface="+mn-ea"/>
                          <a:cs typeface="+mn-cs"/>
                        </a:rPr>
                        <a:t>Less than or equal to</a:t>
                      </a:r>
                      <a:endParaRPr lang="en-US" sz="1200" dirty="0"/>
                    </a:p>
                  </a:txBody>
                  <a:tcPr/>
                </a:tc>
                <a:tc>
                  <a:txBody>
                    <a:bodyPr/>
                    <a:lstStyle/>
                    <a:p>
                      <a:pPr algn="ctr"/>
                      <a:r>
                        <a:rPr lang="en-US" sz="1200" b="0" i="0" kern="1200" dirty="0" smtClean="0">
                          <a:solidFill>
                            <a:schemeClr val="dk1"/>
                          </a:solidFill>
                          <a:effectLst/>
                          <a:latin typeface="+mn-lt"/>
                          <a:ea typeface="+mn-ea"/>
                          <a:cs typeface="+mn-cs"/>
                        </a:rPr>
                        <a:t>$x &lt;= $y</a:t>
                      </a:r>
                      <a:endParaRPr lang="en-US" sz="1200" dirty="0"/>
                    </a:p>
                  </a:txBody>
                  <a:tcPr/>
                </a:tc>
                <a:tc>
                  <a:txBody>
                    <a:bodyPr/>
                    <a:lstStyle/>
                    <a:p>
                      <a:pPr algn="ctr"/>
                      <a:r>
                        <a:rPr lang="en-US" sz="1200" b="0" i="0" kern="1200" dirty="0" smtClean="0">
                          <a:solidFill>
                            <a:schemeClr val="dk1"/>
                          </a:solidFill>
                          <a:effectLst/>
                          <a:latin typeface="+mn-lt"/>
                          <a:ea typeface="+mn-ea"/>
                          <a:cs typeface="+mn-cs"/>
                        </a:rPr>
                        <a:t>Returns true if $x is less than or equal to $y</a:t>
                      </a:r>
                      <a:endParaRPr lang="en-US" sz="1200" dirty="0"/>
                    </a:p>
                  </a:txBody>
                  <a:tcPr/>
                </a:tc>
              </a:tr>
              <a:tr h="598079">
                <a:tc>
                  <a:txBody>
                    <a:bodyPr/>
                    <a:lstStyle/>
                    <a:p>
                      <a:pPr algn="ctr"/>
                      <a:r>
                        <a:rPr lang="en-US" sz="1200" dirty="0" smtClean="0"/>
                        <a:t>&lt;=&gt;</a:t>
                      </a:r>
                      <a:endParaRPr lang="en-US" sz="1200" dirty="0"/>
                    </a:p>
                  </a:txBody>
                  <a:tcPr/>
                </a:tc>
                <a:tc>
                  <a:txBody>
                    <a:bodyPr/>
                    <a:lstStyle/>
                    <a:p>
                      <a:pPr algn="ctr"/>
                      <a:r>
                        <a:rPr lang="en-US" sz="1200" b="0" i="0" kern="1200" dirty="0" smtClean="0">
                          <a:solidFill>
                            <a:schemeClr val="dk1"/>
                          </a:solidFill>
                          <a:effectLst/>
                          <a:latin typeface="+mn-lt"/>
                          <a:ea typeface="+mn-ea"/>
                          <a:cs typeface="+mn-cs"/>
                        </a:rPr>
                        <a:t>Spaceship</a:t>
                      </a:r>
                      <a:endParaRPr lang="en-US" sz="1200" dirty="0"/>
                    </a:p>
                  </a:txBody>
                  <a:tcPr/>
                </a:tc>
                <a:tc>
                  <a:txBody>
                    <a:bodyPr/>
                    <a:lstStyle/>
                    <a:p>
                      <a:pPr algn="ctr"/>
                      <a:r>
                        <a:rPr lang="en-US" sz="1200" b="0" i="0" kern="1200" dirty="0" smtClean="0">
                          <a:solidFill>
                            <a:schemeClr val="dk1"/>
                          </a:solidFill>
                          <a:effectLst/>
                          <a:latin typeface="+mn-lt"/>
                          <a:ea typeface="+mn-ea"/>
                          <a:cs typeface="+mn-cs"/>
                        </a:rPr>
                        <a:t>$x &lt;=&gt; $y</a:t>
                      </a:r>
                      <a:endParaRPr lang="en-US" sz="1200" dirty="0"/>
                    </a:p>
                  </a:txBody>
                  <a:tcPr/>
                </a:tc>
                <a:tc>
                  <a:txBody>
                    <a:bodyPr/>
                    <a:lstStyle/>
                    <a:p>
                      <a:pPr algn="ctr"/>
                      <a:r>
                        <a:rPr lang="en-US" sz="1100" b="0" i="0" kern="1200" dirty="0" smtClean="0">
                          <a:solidFill>
                            <a:schemeClr val="dk1"/>
                          </a:solidFill>
                          <a:effectLst/>
                          <a:latin typeface="+mn-lt"/>
                          <a:ea typeface="+mn-ea"/>
                          <a:cs typeface="+mn-cs"/>
                        </a:rPr>
                        <a:t>Returns an integer less than, equal to, or greater than zero, depending on if $x is less than, equal to, or greater than $y.</a:t>
                      </a:r>
                      <a:endParaRPr lang="en-US" sz="1100" dirty="0"/>
                    </a:p>
                  </a:txBody>
                  <a:tcPr/>
                </a:tc>
              </a:tr>
            </a:tbl>
          </a:graphicData>
        </a:graphic>
      </p:graphicFrame>
    </p:spTree>
    <p:extLst>
      <p:ext uri="{BB962C8B-B14F-4D97-AF65-F5344CB8AC3E}">
        <p14:creationId xmlns:p14="http://schemas.microsoft.com/office/powerpoint/2010/main" val="4243861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59027"/>
            <a:ext cx="10626811" cy="55523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LOGICAL  OPERATORS</a:t>
            </a:r>
            <a:r>
              <a:rPr lang="en-US" sz="2400" dirty="0" smtClean="0">
                <a:solidFill>
                  <a:schemeClr val="accent3"/>
                </a:solidFill>
              </a:rPr>
              <a:t>:- </a:t>
            </a:r>
            <a:r>
              <a:rPr lang="en-US" sz="1400" dirty="0"/>
              <a:t>The PHP logical operators are used to combine conditional statements.</a:t>
            </a: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18659239"/>
              </p:ext>
            </p:extLst>
          </p:nvPr>
        </p:nvGraphicFramePr>
        <p:xfrm>
          <a:off x="782594" y="1672282"/>
          <a:ext cx="10626808" cy="4229798"/>
        </p:xfrm>
        <a:graphic>
          <a:graphicData uri="http://schemas.openxmlformats.org/drawingml/2006/table">
            <a:tbl>
              <a:tblPr firstRow="1" bandRow="1">
                <a:tableStyleId>{5C22544A-7EE6-4342-B048-85BDC9FD1C3A}</a:tableStyleId>
              </a:tblPr>
              <a:tblGrid>
                <a:gridCol w="2656702"/>
                <a:gridCol w="2656702"/>
                <a:gridCol w="2656702"/>
                <a:gridCol w="2656702"/>
              </a:tblGrid>
              <a:tr h="370359">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c>
                  <a:txBody>
                    <a:bodyPr/>
                    <a:lstStyle/>
                    <a:p>
                      <a:pPr algn="ctr"/>
                      <a:r>
                        <a:rPr lang="en-US" sz="1800" b="1" i="0" kern="1200" dirty="0" smtClean="0">
                          <a:solidFill>
                            <a:schemeClr val="lt1"/>
                          </a:solidFill>
                          <a:effectLst/>
                          <a:latin typeface="+mn-lt"/>
                          <a:ea typeface="+mn-ea"/>
                          <a:cs typeface="+mn-cs"/>
                        </a:rPr>
                        <a:t>Example</a:t>
                      </a:r>
                      <a:endParaRPr lang="en-US" dirty="0"/>
                    </a:p>
                  </a:txBody>
                  <a:tcPr/>
                </a:tc>
                <a:tc>
                  <a:txBody>
                    <a:bodyPr/>
                    <a:lstStyle/>
                    <a:p>
                      <a:pPr algn="ctr"/>
                      <a:r>
                        <a:rPr lang="en-US" sz="1800" b="1" i="0" kern="1200" dirty="0" smtClean="0">
                          <a:solidFill>
                            <a:schemeClr val="lt1"/>
                          </a:solidFill>
                          <a:effectLst/>
                          <a:latin typeface="+mn-lt"/>
                          <a:ea typeface="+mn-ea"/>
                          <a:cs typeface="+mn-cs"/>
                        </a:rPr>
                        <a:t>Result</a:t>
                      </a:r>
                      <a:endParaRPr lang="en-US" dirty="0"/>
                    </a:p>
                  </a:txBody>
                  <a:tcPr/>
                </a:tc>
              </a:tr>
              <a:tr h="370359">
                <a:tc>
                  <a:txBody>
                    <a:bodyPr/>
                    <a:lstStyle/>
                    <a:p>
                      <a:pPr algn="ctr"/>
                      <a:r>
                        <a:rPr lang="en-US" sz="1800" dirty="0" smtClean="0"/>
                        <a:t>and</a:t>
                      </a:r>
                      <a:endParaRPr lang="en-US" sz="1800" dirty="0"/>
                    </a:p>
                  </a:txBody>
                  <a:tcPr/>
                </a:tc>
                <a:tc>
                  <a:txBody>
                    <a:bodyPr/>
                    <a:lstStyle/>
                    <a:p>
                      <a:pPr algn="ctr"/>
                      <a:r>
                        <a:rPr lang="en-US" sz="1800" b="0" i="0" kern="1200" dirty="0" smtClean="0">
                          <a:solidFill>
                            <a:schemeClr val="dk1"/>
                          </a:solidFill>
                          <a:effectLst/>
                          <a:latin typeface="+mn-lt"/>
                          <a:ea typeface="+mn-ea"/>
                          <a:cs typeface="+mn-cs"/>
                        </a:rPr>
                        <a:t>And</a:t>
                      </a:r>
                      <a:endParaRPr lang="en-US" sz="1800" dirty="0"/>
                    </a:p>
                  </a:txBody>
                  <a:tcPr/>
                </a:tc>
                <a:tc>
                  <a:txBody>
                    <a:bodyPr/>
                    <a:lstStyle/>
                    <a:p>
                      <a:pPr algn="ctr"/>
                      <a:r>
                        <a:rPr lang="en-US" sz="1800" b="0" i="0" kern="1200" dirty="0" smtClean="0">
                          <a:solidFill>
                            <a:schemeClr val="dk1"/>
                          </a:solidFill>
                          <a:effectLst/>
                          <a:latin typeface="+mn-lt"/>
                          <a:ea typeface="+mn-ea"/>
                          <a:cs typeface="+mn-cs"/>
                        </a:rPr>
                        <a:t>$x  and  $y</a:t>
                      </a:r>
                      <a:endParaRPr lang="en-US" sz="1800" dirty="0"/>
                    </a:p>
                  </a:txBody>
                  <a:tcPr/>
                </a:tc>
                <a:tc>
                  <a:txBody>
                    <a:bodyPr/>
                    <a:lstStyle/>
                    <a:p>
                      <a:pPr algn="ctr"/>
                      <a:r>
                        <a:rPr lang="en-US" sz="1800" b="0" i="0" kern="1200" dirty="0" smtClean="0">
                          <a:solidFill>
                            <a:schemeClr val="dk1"/>
                          </a:solidFill>
                          <a:effectLst/>
                          <a:latin typeface="+mn-lt"/>
                          <a:ea typeface="+mn-ea"/>
                          <a:cs typeface="+mn-cs"/>
                        </a:rPr>
                        <a:t>True if both $x and $y are true</a:t>
                      </a:r>
                      <a:endParaRPr lang="en-US" sz="1800" dirty="0"/>
                    </a:p>
                  </a:txBody>
                  <a:tcPr/>
                </a:tc>
              </a:tr>
              <a:tr h="456794">
                <a:tc>
                  <a:txBody>
                    <a:bodyPr/>
                    <a:lstStyle/>
                    <a:p>
                      <a:pPr algn="ctr"/>
                      <a:r>
                        <a:rPr lang="en-US" sz="1800" dirty="0" smtClean="0"/>
                        <a:t>or</a:t>
                      </a:r>
                      <a:endParaRPr lang="en-US" sz="1800" dirty="0"/>
                    </a:p>
                  </a:txBody>
                  <a:tcPr/>
                </a:tc>
                <a:tc>
                  <a:txBody>
                    <a:bodyPr/>
                    <a:lstStyle/>
                    <a:p>
                      <a:pPr algn="ctr"/>
                      <a:r>
                        <a:rPr lang="en-US" sz="1800" b="0" i="0" kern="1200" dirty="0" smtClean="0">
                          <a:solidFill>
                            <a:schemeClr val="dk1"/>
                          </a:solidFill>
                          <a:effectLst/>
                          <a:latin typeface="+mn-lt"/>
                          <a:ea typeface="+mn-ea"/>
                          <a:cs typeface="+mn-cs"/>
                        </a:rPr>
                        <a:t>Or</a:t>
                      </a:r>
                      <a:endParaRPr lang="en-US" sz="1800" dirty="0"/>
                    </a:p>
                  </a:txBody>
                  <a:tcPr/>
                </a:tc>
                <a:tc>
                  <a:txBody>
                    <a:bodyPr/>
                    <a:lstStyle/>
                    <a:p>
                      <a:pPr algn="ctr"/>
                      <a:r>
                        <a:rPr lang="en-US" sz="1800" b="0" i="0" kern="1200" dirty="0" smtClean="0">
                          <a:solidFill>
                            <a:schemeClr val="dk1"/>
                          </a:solidFill>
                          <a:effectLst/>
                          <a:latin typeface="+mn-lt"/>
                          <a:ea typeface="+mn-ea"/>
                          <a:cs typeface="+mn-cs"/>
                        </a:rPr>
                        <a:t>$x </a:t>
                      </a:r>
                      <a:r>
                        <a:rPr lang="en-US" sz="1800" b="0" i="0" kern="1200" baseline="0" dirty="0" smtClean="0">
                          <a:solidFill>
                            <a:schemeClr val="dk1"/>
                          </a:solidFill>
                          <a:effectLst/>
                          <a:latin typeface="+mn-lt"/>
                          <a:ea typeface="+mn-ea"/>
                          <a:cs typeface="+mn-cs"/>
                        </a:rPr>
                        <a:t> or </a:t>
                      </a:r>
                      <a:r>
                        <a:rPr lang="en-US" sz="1800" b="0" i="0" kern="1200" dirty="0" smtClean="0">
                          <a:solidFill>
                            <a:schemeClr val="dk1"/>
                          </a:solidFill>
                          <a:effectLst/>
                          <a:latin typeface="+mn-lt"/>
                          <a:ea typeface="+mn-ea"/>
                          <a:cs typeface="+mn-cs"/>
                        </a:rPr>
                        <a:t> $y</a:t>
                      </a:r>
                      <a:endParaRPr lang="en-US" sz="1800" dirty="0"/>
                    </a:p>
                  </a:txBody>
                  <a:tcPr/>
                </a:tc>
                <a:tc>
                  <a:txBody>
                    <a:bodyPr/>
                    <a:lstStyle/>
                    <a:p>
                      <a:pPr algn="ctr"/>
                      <a:r>
                        <a:rPr lang="en-US" sz="1800" b="0" i="0" kern="1200" dirty="0" smtClean="0">
                          <a:solidFill>
                            <a:schemeClr val="dk1"/>
                          </a:solidFill>
                          <a:effectLst/>
                          <a:latin typeface="+mn-lt"/>
                          <a:ea typeface="+mn-ea"/>
                          <a:cs typeface="+mn-cs"/>
                        </a:rPr>
                        <a:t>True if either $x or $y is true</a:t>
                      </a:r>
                      <a:endParaRPr lang="en-US" sz="1800" dirty="0"/>
                    </a:p>
                  </a:txBody>
                  <a:tcPr/>
                </a:tc>
              </a:tr>
              <a:tr h="426166">
                <a:tc>
                  <a:txBody>
                    <a:bodyPr/>
                    <a:lstStyle/>
                    <a:p>
                      <a:pPr algn="ctr"/>
                      <a:r>
                        <a:rPr lang="en-US" sz="1800" dirty="0" err="1" smtClean="0"/>
                        <a:t>xor</a:t>
                      </a:r>
                      <a:endParaRPr lang="en-US" sz="1800" dirty="0"/>
                    </a:p>
                  </a:txBody>
                  <a:tcPr/>
                </a:tc>
                <a:tc>
                  <a:txBody>
                    <a:bodyPr/>
                    <a:lstStyle/>
                    <a:p>
                      <a:pPr algn="ctr" fontAlgn="t"/>
                      <a:r>
                        <a:rPr lang="en-US" sz="1800" dirty="0" err="1" smtClean="0">
                          <a:effectLst/>
                        </a:rPr>
                        <a:t>Xor</a:t>
                      </a:r>
                      <a:endParaRPr lang="en-US" sz="1800" dirty="0">
                        <a:effectLst/>
                      </a:endParaRPr>
                    </a:p>
                  </a:txBody>
                  <a:tcPr marL="76200" marR="76200" marT="76200" marB="76200"/>
                </a:tc>
                <a:tc>
                  <a:txBody>
                    <a:bodyPr/>
                    <a:lstStyle/>
                    <a:p>
                      <a:pPr algn="ctr" fontAlgn="t"/>
                      <a:r>
                        <a:rPr lang="en-US" sz="1800" b="0" i="0" kern="1200" dirty="0" smtClean="0">
                          <a:solidFill>
                            <a:schemeClr val="dk1"/>
                          </a:solidFill>
                          <a:effectLst/>
                          <a:latin typeface="+mn-lt"/>
                          <a:ea typeface="+mn-ea"/>
                          <a:cs typeface="+mn-cs"/>
                        </a:rPr>
                        <a:t>$x  </a:t>
                      </a:r>
                      <a:r>
                        <a:rPr lang="en-US" sz="1800" b="0" i="0" kern="1200" dirty="0" err="1" smtClean="0">
                          <a:solidFill>
                            <a:schemeClr val="dk1"/>
                          </a:solidFill>
                          <a:effectLst/>
                          <a:latin typeface="+mn-lt"/>
                          <a:ea typeface="+mn-ea"/>
                          <a:cs typeface="+mn-cs"/>
                        </a:rPr>
                        <a:t>xor</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 $y</a:t>
                      </a:r>
                      <a:endParaRPr lang="en-US" sz="1800" dirty="0">
                        <a:effectLst/>
                      </a:endParaRPr>
                    </a:p>
                  </a:txBody>
                  <a:tcPr marL="76200" marR="76200" marT="76200" marB="76200"/>
                </a:tc>
                <a:tc>
                  <a:txBody>
                    <a:bodyPr/>
                    <a:lstStyle/>
                    <a:p>
                      <a:pPr algn="ctr" fontAlgn="t"/>
                      <a:r>
                        <a:rPr lang="en-US" sz="1800" b="0" i="0" kern="1200" dirty="0" smtClean="0">
                          <a:solidFill>
                            <a:schemeClr val="dk1"/>
                          </a:solidFill>
                          <a:effectLst/>
                          <a:latin typeface="+mn-lt"/>
                          <a:ea typeface="+mn-ea"/>
                          <a:cs typeface="+mn-cs"/>
                        </a:rPr>
                        <a:t>True if either $x or $y is true, but not both</a:t>
                      </a:r>
                      <a:endParaRPr lang="en-US" sz="1800" dirty="0">
                        <a:effectLst/>
                      </a:endParaRPr>
                    </a:p>
                  </a:txBody>
                  <a:tcPr marL="76200" marR="76200" marT="76200" marB="76200"/>
                </a:tc>
              </a:tr>
              <a:tr h="456794">
                <a:tc>
                  <a:txBody>
                    <a:bodyPr/>
                    <a:lstStyle/>
                    <a:p>
                      <a:pPr algn="ctr"/>
                      <a:r>
                        <a:rPr lang="en-US" sz="1800" dirty="0" smtClean="0"/>
                        <a:t>&amp;&amp;</a:t>
                      </a:r>
                      <a:endParaRPr lang="en-US" sz="1800" dirty="0"/>
                    </a:p>
                  </a:txBody>
                  <a:tcPr/>
                </a:tc>
                <a:tc>
                  <a:txBody>
                    <a:bodyPr/>
                    <a:lstStyle/>
                    <a:p>
                      <a:pPr algn="ctr"/>
                      <a:r>
                        <a:rPr lang="en-US" sz="1800" b="0" i="0" kern="1200" dirty="0" smtClean="0">
                          <a:solidFill>
                            <a:schemeClr val="dk1"/>
                          </a:solidFill>
                          <a:effectLst/>
                          <a:latin typeface="+mn-lt"/>
                          <a:ea typeface="+mn-ea"/>
                          <a:cs typeface="+mn-cs"/>
                        </a:rPr>
                        <a:t>And</a:t>
                      </a:r>
                      <a:endParaRPr lang="en-US" sz="1800" dirty="0"/>
                    </a:p>
                  </a:txBody>
                  <a:tcPr/>
                </a:tc>
                <a:tc>
                  <a:txBody>
                    <a:bodyPr/>
                    <a:lstStyle/>
                    <a:p>
                      <a:pPr algn="ctr"/>
                      <a:r>
                        <a:rPr lang="en-US" sz="1800" b="0" i="0" kern="1200" dirty="0" smtClean="0">
                          <a:solidFill>
                            <a:schemeClr val="dk1"/>
                          </a:solidFill>
                          <a:effectLst/>
                          <a:latin typeface="+mn-lt"/>
                          <a:ea typeface="+mn-ea"/>
                          <a:cs typeface="+mn-cs"/>
                        </a:rPr>
                        <a:t>$x </a:t>
                      </a:r>
                      <a:r>
                        <a:rPr lang="en-US" sz="1800" b="0" i="0" kern="1200" baseline="0" dirty="0" smtClean="0">
                          <a:solidFill>
                            <a:schemeClr val="dk1"/>
                          </a:solidFill>
                          <a:effectLst/>
                          <a:latin typeface="+mn-lt"/>
                          <a:ea typeface="+mn-ea"/>
                          <a:cs typeface="+mn-cs"/>
                        </a:rPr>
                        <a:t> &amp;&amp; </a:t>
                      </a:r>
                      <a:r>
                        <a:rPr lang="en-US" sz="1800" b="0" i="0" kern="1200" dirty="0" smtClean="0">
                          <a:solidFill>
                            <a:schemeClr val="dk1"/>
                          </a:solidFill>
                          <a:effectLst/>
                          <a:latin typeface="+mn-lt"/>
                          <a:ea typeface="+mn-ea"/>
                          <a:cs typeface="+mn-cs"/>
                        </a:rPr>
                        <a:t> $y</a:t>
                      </a:r>
                      <a:endParaRPr lang="en-US" sz="1800" dirty="0"/>
                    </a:p>
                  </a:txBody>
                  <a:tcPr/>
                </a:tc>
                <a:tc>
                  <a:txBody>
                    <a:bodyPr/>
                    <a:lstStyle/>
                    <a:p>
                      <a:pPr algn="ctr"/>
                      <a:r>
                        <a:rPr lang="en-US" sz="1800" b="0" i="0" kern="1200" dirty="0" smtClean="0">
                          <a:solidFill>
                            <a:schemeClr val="dk1"/>
                          </a:solidFill>
                          <a:effectLst/>
                          <a:latin typeface="+mn-lt"/>
                          <a:ea typeface="+mn-ea"/>
                          <a:cs typeface="+mn-cs"/>
                        </a:rPr>
                        <a:t>True if both $x and $y are true</a:t>
                      </a:r>
                      <a:endParaRPr lang="en-US" sz="1800" dirty="0"/>
                    </a:p>
                  </a:txBody>
                  <a:tcPr/>
                </a:tc>
              </a:tr>
              <a:tr h="639249">
                <a:tc>
                  <a:txBody>
                    <a:bodyPr/>
                    <a:lstStyle/>
                    <a:p>
                      <a:pPr algn="ctr"/>
                      <a:r>
                        <a:rPr lang="en-US" sz="1800" dirty="0" smtClean="0"/>
                        <a:t>||</a:t>
                      </a:r>
                      <a:endParaRPr lang="en-US" sz="1800" dirty="0"/>
                    </a:p>
                  </a:txBody>
                  <a:tcPr/>
                </a:tc>
                <a:tc>
                  <a:txBody>
                    <a:bodyPr/>
                    <a:lstStyle/>
                    <a:p>
                      <a:pPr algn="ctr"/>
                      <a:r>
                        <a:rPr lang="en-US" sz="1800" b="0" i="0" kern="1200" dirty="0" smtClean="0">
                          <a:solidFill>
                            <a:schemeClr val="dk1"/>
                          </a:solidFill>
                          <a:effectLst/>
                          <a:latin typeface="+mn-lt"/>
                          <a:ea typeface="+mn-ea"/>
                          <a:cs typeface="+mn-cs"/>
                        </a:rPr>
                        <a:t>Or</a:t>
                      </a:r>
                      <a:endParaRPr lang="en-US" sz="1800" dirty="0"/>
                    </a:p>
                  </a:txBody>
                  <a:tcPr/>
                </a:tc>
                <a:tc>
                  <a:txBody>
                    <a:bodyPr/>
                    <a:lstStyle/>
                    <a:p>
                      <a:pPr algn="ctr"/>
                      <a:r>
                        <a:rPr lang="en-US" sz="1800" b="0" i="0" kern="1200" dirty="0" smtClean="0">
                          <a:solidFill>
                            <a:schemeClr val="dk1"/>
                          </a:solidFill>
                          <a:effectLst/>
                          <a:latin typeface="+mn-lt"/>
                          <a:ea typeface="+mn-ea"/>
                          <a:cs typeface="+mn-cs"/>
                        </a:rPr>
                        <a:t>$x </a:t>
                      </a:r>
                      <a:r>
                        <a:rPr lang="en-US" sz="1800" b="0" i="0" kern="1200" baseline="0" dirty="0" smtClean="0">
                          <a:solidFill>
                            <a:schemeClr val="dk1"/>
                          </a:solidFill>
                          <a:effectLst/>
                          <a:latin typeface="+mn-lt"/>
                          <a:ea typeface="+mn-ea"/>
                          <a:cs typeface="+mn-cs"/>
                        </a:rPr>
                        <a:t> || </a:t>
                      </a:r>
                      <a:r>
                        <a:rPr lang="en-US" sz="1800" b="0" i="0" kern="1200" dirty="0" smtClean="0">
                          <a:solidFill>
                            <a:schemeClr val="dk1"/>
                          </a:solidFill>
                          <a:effectLst/>
                          <a:latin typeface="+mn-lt"/>
                          <a:ea typeface="+mn-ea"/>
                          <a:cs typeface="+mn-cs"/>
                        </a:rPr>
                        <a:t> $y</a:t>
                      </a:r>
                      <a:endParaRPr lang="en-US" sz="1800" dirty="0"/>
                    </a:p>
                  </a:txBody>
                  <a:tcPr/>
                </a:tc>
                <a:tc>
                  <a:txBody>
                    <a:bodyPr/>
                    <a:lstStyle/>
                    <a:p>
                      <a:pPr algn="ctr"/>
                      <a:r>
                        <a:rPr lang="en-US" sz="1800" b="0" i="0" kern="1200" dirty="0" smtClean="0">
                          <a:solidFill>
                            <a:schemeClr val="dk1"/>
                          </a:solidFill>
                          <a:effectLst/>
                          <a:latin typeface="+mn-lt"/>
                          <a:ea typeface="+mn-ea"/>
                          <a:cs typeface="+mn-cs"/>
                        </a:rPr>
                        <a:t>True if either $x or $y is true</a:t>
                      </a:r>
                      <a:endParaRPr lang="en-US" sz="1800" dirty="0"/>
                    </a:p>
                  </a:txBody>
                  <a:tcPr/>
                </a:tc>
              </a:tr>
              <a:tr h="598079">
                <a:tc>
                  <a:txBody>
                    <a:bodyPr/>
                    <a:lstStyle/>
                    <a:p>
                      <a:pPr algn="ctr"/>
                      <a:r>
                        <a:rPr lang="en-US" sz="1800" dirty="0" smtClean="0"/>
                        <a:t>!</a:t>
                      </a:r>
                      <a:endParaRPr lang="en-US" sz="1800" dirty="0"/>
                    </a:p>
                  </a:txBody>
                  <a:tcPr/>
                </a:tc>
                <a:tc>
                  <a:txBody>
                    <a:bodyPr/>
                    <a:lstStyle/>
                    <a:p>
                      <a:pPr algn="ctr"/>
                      <a:r>
                        <a:rPr lang="en-US" sz="1800" b="0" i="0" kern="1200" dirty="0" smtClean="0">
                          <a:solidFill>
                            <a:schemeClr val="dk1"/>
                          </a:solidFill>
                          <a:effectLst/>
                          <a:latin typeface="+mn-lt"/>
                          <a:ea typeface="+mn-ea"/>
                          <a:cs typeface="+mn-cs"/>
                        </a:rPr>
                        <a:t>Not</a:t>
                      </a:r>
                      <a:endParaRPr lang="en-US" sz="1800" dirty="0"/>
                    </a:p>
                  </a:txBody>
                  <a:tcPr/>
                </a:tc>
                <a:tc>
                  <a:txBody>
                    <a:bodyPr/>
                    <a:lstStyle/>
                    <a:p>
                      <a:pPr algn="ctr"/>
                      <a:r>
                        <a:rPr lang="en-US" sz="1800" b="0" i="0" kern="1200" dirty="0" smtClean="0">
                          <a:solidFill>
                            <a:schemeClr val="dk1"/>
                          </a:solidFill>
                          <a:effectLst/>
                          <a:latin typeface="+mn-lt"/>
                          <a:ea typeface="+mn-ea"/>
                          <a:cs typeface="+mn-cs"/>
                        </a:rPr>
                        <a:t>!$x</a:t>
                      </a:r>
                      <a:endParaRPr lang="en-US" sz="1800" dirty="0"/>
                    </a:p>
                  </a:txBody>
                  <a:tcPr/>
                </a:tc>
                <a:tc>
                  <a:txBody>
                    <a:bodyPr/>
                    <a:lstStyle/>
                    <a:p>
                      <a:pPr algn="ctr"/>
                      <a:r>
                        <a:rPr lang="en-US" sz="1800" b="0" i="0" kern="1200" dirty="0" smtClean="0">
                          <a:solidFill>
                            <a:schemeClr val="dk1"/>
                          </a:solidFill>
                          <a:effectLst/>
                          <a:latin typeface="+mn-lt"/>
                          <a:ea typeface="+mn-ea"/>
                          <a:cs typeface="+mn-cs"/>
                        </a:rPr>
                        <a:t>True if $x is not true</a:t>
                      </a:r>
                      <a:endParaRPr lang="en-US" sz="1800" dirty="0"/>
                    </a:p>
                  </a:txBody>
                  <a:tcPr/>
                </a:tc>
              </a:tr>
            </a:tbl>
          </a:graphicData>
        </a:graphic>
      </p:graphicFrame>
    </p:spTree>
    <p:extLst>
      <p:ext uri="{BB962C8B-B14F-4D97-AF65-F5344CB8AC3E}">
        <p14:creationId xmlns:p14="http://schemas.microsoft.com/office/powerpoint/2010/main" val="1025698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59027"/>
            <a:ext cx="10626811" cy="55523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INCREMENT / DECREMENT OPERATORS</a:t>
            </a:r>
            <a:r>
              <a:rPr lang="en-US" sz="2400" dirty="0" smtClean="0">
                <a:solidFill>
                  <a:schemeClr val="accent3"/>
                </a:solidFill>
              </a:rPr>
              <a:t>:- </a:t>
            </a:r>
            <a:r>
              <a:rPr lang="en-US" sz="1400" dirty="0"/>
              <a:t>The PHP increment operators are used to increment a variable's </a:t>
            </a:r>
            <a:r>
              <a:rPr lang="en-US" sz="1400" dirty="0" smtClean="0"/>
              <a:t>value and the decrement operators are used to decrement a variable’s value.</a:t>
            </a:r>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92837966"/>
              </p:ext>
            </p:extLst>
          </p:nvPr>
        </p:nvGraphicFramePr>
        <p:xfrm>
          <a:off x="782595" y="1647568"/>
          <a:ext cx="10626810" cy="3326919"/>
        </p:xfrm>
        <a:graphic>
          <a:graphicData uri="http://schemas.openxmlformats.org/drawingml/2006/table">
            <a:tbl>
              <a:tblPr firstRow="1" bandRow="1">
                <a:tableStyleId>{5C22544A-7EE6-4342-B048-85BDC9FD1C3A}</a:tableStyleId>
              </a:tblPr>
              <a:tblGrid>
                <a:gridCol w="3542270"/>
                <a:gridCol w="3542270"/>
                <a:gridCol w="3542270"/>
              </a:tblGrid>
              <a:tr h="370359">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c>
                  <a:txBody>
                    <a:bodyPr/>
                    <a:lstStyle/>
                    <a:p>
                      <a:pPr algn="ctr"/>
                      <a:r>
                        <a:rPr lang="en-US" sz="1800" b="1" i="0" kern="1200" dirty="0" smtClean="0">
                          <a:solidFill>
                            <a:schemeClr val="lt1"/>
                          </a:solidFill>
                          <a:effectLst/>
                          <a:latin typeface="+mn-lt"/>
                          <a:ea typeface="+mn-ea"/>
                          <a:cs typeface="+mn-cs"/>
                        </a:rPr>
                        <a:t>Description</a:t>
                      </a:r>
                      <a:endParaRPr lang="en-US" dirty="0"/>
                    </a:p>
                  </a:txBody>
                  <a:tcPr/>
                </a:tc>
              </a:tr>
              <a:tr h="370359">
                <a:tc>
                  <a:txBody>
                    <a:bodyPr/>
                    <a:lstStyle/>
                    <a:p>
                      <a:pPr algn="ctr"/>
                      <a:r>
                        <a:rPr lang="en-US" sz="1800" dirty="0" smtClean="0"/>
                        <a:t>++$x</a:t>
                      </a:r>
                      <a:endParaRPr lang="en-US" sz="1800" dirty="0"/>
                    </a:p>
                  </a:txBody>
                  <a:tcPr/>
                </a:tc>
                <a:tc>
                  <a:txBody>
                    <a:bodyPr/>
                    <a:lstStyle/>
                    <a:p>
                      <a:pPr algn="ctr"/>
                      <a:r>
                        <a:rPr lang="en-US" sz="1800" b="0" i="0" kern="1200" dirty="0" smtClean="0">
                          <a:solidFill>
                            <a:schemeClr val="dk1"/>
                          </a:solidFill>
                          <a:effectLst/>
                          <a:latin typeface="+mn-lt"/>
                          <a:ea typeface="+mn-ea"/>
                          <a:cs typeface="+mn-cs"/>
                        </a:rPr>
                        <a:t>Pre-</a:t>
                      </a:r>
                      <a:r>
                        <a:rPr lang="en-US" sz="1800" b="0" i="0" kern="1200" baseline="0" dirty="0" smtClean="0">
                          <a:solidFill>
                            <a:schemeClr val="dk1"/>
                          </a:solidFill>
                          <a:effectLst/>
                          <a:latin typeface="+mn-lt"/>
                          <a:ea typeface="+mn-ea"/>
                          <a:cs typeface="+mn-cs"/>
                        </a:rPr>
                        <a:t>increment</a:t>
                      </a:r>
                      <a:endParaRPr lang="en-US" sz="1800" dirty="0"/>
                    </a:p>
                  </a:txBody>
                  <a:tcPr/>
                </a:tc>
                <a:tc>
                  <a:txBody>
                    <a:bodyPr/>
                    <a:lstStyle/>
                    <a:p>
                      <a:pPr algn="ctr"/>
                      <a:r>
                        <a:rPr lang="en-US" sz="1800" b="0" i="0" kern="1200" dirty="0" smtClean="0">
                          <a:solidFill>
                            <a:schemeClr val="dk1"/>
                          </a:solidFill>
                          <a:effectLst/>
                          <a:latin typeface="+mn-lt"/>
                          <a:ea typeface="+mn-ea"/>
                          <a:cs typeface="+mn-cs"/>
                        </a:rPr>
                        <a:t>Increments $x by one, then returns $x</a:t>
                      </a:r>
                      <a:endParaRPr lang="en-US" sz="1800" dirty="0"/>
                    </a:p>
                  </a:txBody>
                  <a:tcPr/>
                </a:tc>
              </a:tr>
              <a:tr h="456794">
                <a:tc>
                  <a:txBody>
                    <a:bodyPr/>
                    <a:lstStyle/>
                    <a:p>
                      <a:pPr algn="ctr"/>
                      <a:r>
                        <a:rPr lang="en-US" sz="1800" dirty="0" smtClean="0"/>
                        <a:t>$x++</a:t>
                      </a:r>
                      <a:endParaRPr lang="en-US" sz="1800" dirty="0"/>
                    </a:p>
                  </a:txBody>
                  <a:tcPr/>
                </a:tc>
                <a:tc>
                  <a:txBody>
                    <a:bodyPr/>
                    <a:lstStyle/>
                    <a:p>
                      <a:pPr algn="ctr"/>
                      <a:r>
                        <a:rPr lang="en-US" sz="1800" b="0" i="0" kern="1200" dirty="0" smtClean="0">
                          <a:solidFill>
                            <a:schemeClr val="dk1"/>
                          </a:solidFill>
                          <a:effectLst/>
                          <a:latin typeface="+mn-lt"/>
                          <a:ea typeface="+mn-ea"/>
                          <a:cs typeface="+mn-cs"/>
                        </a:rPr>
                        <a:t>Post-increment</a:t>
                      </a:r>
                      <a:endParaRPr lang="en-US" sz="1800" dirty="0"/>
                    </a:p>
                  </a:txBody>
                  <a:tcPr/>
                </a:tc>
                <a:tc>
                  <a:txBody>
                    <a:bodyPr/>
                    <a:lstStyle/>
                    <a:p>
                      <a:pPr algn="ctr"/>
                      <a:r>
                        <a:rPr lang="en-US" sz="1800" b="0" i="0" kern="1200" dirty="0" smtClean="0">
                          <a:solidFill>
                            <a:schemeClr val="dk1"/>
                          </a:solidFill>
                          <a:effectLst/>
                          <a:latin typeface="+mn-lt"/>
                          <a:ea typeface="+mn-ea"/>
                          <a:cs typeface="+mn-cs"/>
                        </a:rPr>
                        <a:t>Returns $x, then increments $x by one</a:t>
                      </a:r>
                      <a:endParaRPr lang="en-US" sz="1800" dirty="0"/>
                    </a:p>
                  </a:txBody>
                  <a:tcPr/>
                </a:tc>
              </a:tr>
              <a:tr h="426166">
                <a:tc>
                  <a:txBody>
                    <a:bodyPr/>
                    <a:lstStyle/>
                    <a:p>
                      <a:pPr algn="ctr"/>
                      <a:r>
                        <a:rPr lang="en-US" sz="1800" dirty="0" smtClean="0"/>
                        <a:t>--$x</a:t>
                      </a:r>
                      <a:endParaRPr lang="en-US" sz="1800" dirty="0"/>
                    </a:p>
                  </a:txBody>
                  <a:tcPr/>
                </a:tc>
                <a:tc>
                  <a:txBody>
                    <a:bodyPr/>
                    <a:lstStyle/>
                    <a:p>
                      <a:pPr algn="ctr" fontAlgn="t"/>
                      <a:r>
                        <a:rPr lang="en-US" sz="1800" dirty="0" smtClean="0">
                          <a:effectLst/>
                        </a:rPr>
                        <a:t>Pre-decrement</a:t>
                      </a:r>
                      <a:endParaRPr lang="en-US" sz="1800" dirty="0">
                        <a:effectLst/>
                      </a:endParaRPr>
                    </a:p>
                  </a:txBody>
                  <a:tcPr marL="76200" marR="76200" marT="76200" marB="76200"/>
                </a:tc>
                <a:tc>
                  <a:txBody>
                    <a:bodyPr/>
                    <a:lstStyle/>
                    <a:p>
                      <a:pPr algn="ctr" fontAlgn="t"/>
                      <a:r>
                        <a:rPr lang="en-US" sz="1800" b="0" i="0" kern="1200" dirty="0" smtClean="0">
                          <a:solidFill>
                            <a:schemeClr val="dk1"/>
                          </a:solidFill>
                          <a:effectLst/>
                          <a:latin typeface="+mn-lt"/>
                          <a:ea typeface="+mn-ea"/>
                          <a:cs typeface="+mn-cs"/>
                        </a:rPr>
                        <a:t>Decrements $x by one, then returns $x</a:t>
                      </a:r>
                      <a:endParaRPr lang="en-US" sz="1800" dirty="0">
                        <a:effectLst/>
                      </a:endParaRPr>
                    </a:p>
                  </a:txBody>
                  <a:tcPr marL="76200" marR="76200" marT="76200" marB="76200"/>
                </a:tc>
              </a:tr>
              <a:tr h="456794">
                <a:tc>
                  <a:txBody>
                    <a:bodyPr/>
                    <a:lstStyle/>
                    <a:p>
                      <a:pPr algn="ctr"/>
                      <a:r>
                        <a:rPr lang="en-US" sz="1800" dirty="0" smtClean="0"/>
                        <a:t>$x--</a:t>
                      </a:r>
                      <a:endParaRPr lang="en-US" sz="1800" dirty="0"/>
                    </a:p>
                  </a:txBody>
                  <a:tcPr/>
                </a:tc>
                <a:tc>
                  <a:txBody>
                    <a:bodyPr/>
                    <a:lstStyle/>
                    <a:p>
                      <a:pPr algn="ctr"/>
                      <a:r>
                        <a:rPr lang="en-US" sz="1800" b="0" i="0" kern="1200" dirty="0" smtClean="0">
                          <a:solidFill>
                            <a:schemeClr val="dk1"/>
                          </a:solidFill>
                          <a:effectLst/>
                          <a:latin typeface="+mn-lt"/>
                          <a:ea typeface="+mn-ea"/>
                          <a:cs typeface="+mn-cs"/>
                        </a:rPr>
                        <a:t>Post-decrement</a:t>
                      </a:r>
                      <a:endParaRPr lang="en-US" sz="1800" dirty="0"/>
                    </a:p>
                  </a:txBody>
                  <a:tcPr/>
                </a:tc>
                <a:tc>
                  <a:txBody>
                    <a:bodyPr/>
                    <a:lstStyle/>
                    <a:p>
                      <a:pPr algn="ctr" fontAlgn="t"/>
                      <a:r>
                        <a:rPr lang="en-US" sz="1800" dirty="0">
                          <a:effectLst/>
                        </a:rPr>
                        <a:t/>
                      </a:r>
                      <a:br>
                        <a:rPr lang="en-US" sz="1800" dirty="0">
                          <a:effectLst/>
                        </a:rPr>
                      </a:br>
                      <a:r>
                        <a:rPr lang="en-US" sz="1800" dirty="0">
                          <a:effectLst/>
                        </a:rPr>
                        <a:t>Returns $x, then decrements $x by one</a:t>
                      </a:r>
                    </a:p>
                  </a:txBody>
                  <a:tcPr marL="76200" marR="76200" marT="76200" marB="76200"/>
                </a:tc>
              </a:tr>
            </a:tbl>
          </a:graphicData>
        </a:graphic>
      </p:graphicFrame>
    </p:spTree>
    <p:extLst>
      <p:ext uri="{BB962C8B-B14F-4D97-AF65-F5344CB8AC3E}">
        <p14:creationId xmlns:p14="http://schemas.microsoft.com/office/powerpoint/2010/main" val="2999171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59027"/>
            <a:ext cx="10626811" cy="55523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ARRAY OPERATORS</a:t>
            </a:r>
            <a:r>
              <a:rPr lang="en-US" sz="2400" dirty="0" smtClean="0">
                <a:solidFill>
                  <a:schemeClr val="accent3"/>
                </a:solidFill>
              </a:rPr>
              <a:t>:- </a:t>
            </a:r>
            <a:r>
              <a:rPr lang="en-US" sz="1400" dirty="0" smtClean="0"/>
              <a:t>The </a:t>
            </a:r>
            <a:r>
              <a:rPr lang="en-US" sz="1400" dirty="0"/>
              <a:t>PHP array operators are used to compare </a:t>
            </a:r>
            <a:r>
              <a:rPr lang="en-US" sz="1400" dirty="0" smtClean="0"/>
              <a:t>arrays.</a:t>
            </a: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031263204"/>
              </p:ext>
            </p:extLst>
          </p:nvPr>
        </p:nvGraphicFramePr>
        <p:xfrm>
          <a:off x="782597" y="1160234"/>
          <a:ext cx="10626808" cy="4549887"/>
        </p:xfrm>
        <a:graphic>
          <a:graphicData uri="http://schemas.openxmlformats.org/drawingml/2006/table">
            <a:tbl>
              <a:tblPr firstRow="1" bandRow="1">
                <a:tableStyleId>{5C22544A-7EE6-4342-B048-85BDC9FD1C3A}</a:tableStyleId>
              </a:tblPr>
              <a:tblGrid>
                <a:gridCol w="2656702"/>
                <a:gridCol w="2656702"/>
                <a:gridCol w="2656702"/>
                <a:gridCol w="2656702"/>
              </a:tblGrid>
              <a:tr h="370359">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c>
                  <a:txBody>
                    <a:bodyPr/>
                    <a:lstStyle/>
                    <a:p>
                      <a:pPr algn="ctr"/>
                      <a:r>
                        <a:rPr lang="en-US" sz="1800" b="1" i="0" kern="1200" dirty="0" smtClean="0">
                          <a:solidFill>
                            <a:schemeClr val="lt1"/>
                          </a:solidFill>
                          <a:effectLst/>
                          <a:latin typeface="+mn-lt"/>
                          <a:ea typeface="+mn-ea"/>
                          <a:cs typeface="+mn-cs"/>
                        </a:rPr>
                        <a:t>Example</a:t>
                      </a:r>
                      <a:endParaRPr lang="en-US" dirty="0"/>
                    </a:p>
                  </a:txBody>
                  <a:tcPr/>
                </a:tc>
                <a:tc>
                  <a:txBody>
                    <a:bodyPr/>
                    <a:lstStyle/>
                    <a:p>
                      <a:pPr algn="ctr"/>
                      <a:r>
                        <a:rPr lang="en-US" sz="1800" b="1" i="0" kern="1200" dirty="0" smtClean="0">
                          <a:solidFill>
                            <a:schemeClr val="lt1"/>
                          </a:solidFill>
                          <a:effectLst/>
                          <a:latin typeface="+mn-lt"/>
                          <a:ea typeface="+mn-ea"/>
                          <a:cs typeface="+mn-cs"/>
                        </a:rPr>
                        <a:t>Result</a:t>
                      </a:r>
                      <a:endParaRPr lang="en-US" dirty="0"/>
                    </a:p>
                  </a:txBody>
                  <a:tcPr/>
                </a:tc>
              </a:tr>
              <a:tr h="370359">
                <a:tc>
                  <a:txBody>
                    <a:bodyPr/>
                    <a:lstStyle/>
                    <a:p>
                      <a:pPr algn="ctr"/>
                      <a:r>
                        <a:rPr lang="en-US" sz="1600" dirty="0" smtClean="0"/>
                        <a:t>+</a:t>
                      </a:r>
                      <a:endParaRPr lang="en-US" sz="1600" dirty="0"/>
                    </a:p>
                  </a:txBody>
                  <a:tcPr/>
                </a:tc>
                <a:tc>
                  <a:txBody>
                    <a:bodyPr/>
                    <a:lstStyle/>
                    <a:p>
                      <a:pPr algn="ctr"/>
                      <a:r>
                        <a:rPr lang="en-US" sz="1600" b="0" i="0" kern="1200" dirty="0" smtClean="0">
                          <a:solidFill>
                            <a:schemeClr val="dk1"/>
                          </a:solidFill>
                          <a:effectLst/>
                          <a:latin typeface="+mn-lt"/>
                          <a:ea typeface="+mn-ea"/>
                          <a:cs typeface="+mn-cs"/>
                        </a:rPr>
                        <a:t>Union</a:t>
                      </a:r>
                      <a:endParaRPr lang="en-US" sz="1600" dirty="0"/>
                    </a:p>
                  </a:txBody>
                  <a:tcPr/>
                </a:tc>
                <a:tc>
                  <a:txBody>
                    <a:bodyPr/>
                    <a:lstStyle/>
                    <a:p>
                      <a:pPr algn="ctr"/>
                      <a:r>
                        <a:rPr lang="en-US" sz="1600" b="0" i="0" kern="1200" dirty="0" smtClean="0">
                          <a:solidFill>
                            <a:schemeClr val="dk1"/>
                          </a:solidFill>
                          <a:effectLst/>
                          <a:latin typeface="+mn-lt"/>
                          <a:ea typeface="+mn-ea"/>
                          <a:cs typeface="+mn-cs"/>
                        </a:rPr>
                        <a:t>$x  +</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$y</a:t>
                      </a:r>
                      <a:endParaRPr lang="en-US" sz="1600" dirty="0"/>
                    </a:p>
                  </a:txBody>
                  <a:tcPr/>
                </a:tc>
                <a:tc>
                  <a:txBody>
                    <a:bodyPr/>
                    <a:lstStyle/>
                    <a:p>
                      <a:pPr algn="ctr"/>
                      <a:r>
                        <a:rPr lang="en-US" sz="1600" b="0" i="0" kern="1200" dirty="0" smtClean="0">
                          <a:solidFill>
                            <a:schemeClr val="dk1"/>
                          </a:solidFill>
                          <a:effectLst/>
                          <a:latin typeface="+mn-lt"/>
                          <a:ea typeface="+mn-ea"/>
                          <a:cs typeface="+mn-cs"/>
                        </a:rPr>
                        <a:t>Union of $x and $y</a:t>
                      </a:r>
                      <a:endParaRPr lang="en-US" sz="1600" dirty="0"/>
                    </a:p>
                  </a:txBody>
                  <a:tcPr/>
                </a:tc>
              </a:tr>
              <a:tr h="456794">
                <a:tc>
                  <a:txBody>
                    <a:bodyPr/>
                    <a:lstStyle/>
                    <a:p>
                      <a:pPr algn="ctr"/>
                      <a:r>
                        <a:rPr lang="en-US" sz="1600" dirty="0" smtClean="0"/>
                        <a:t>==</a:t>
                      </a:r>
                      <a:endParaRPr lang="en-US" sz="1600" dirty="0"/>
                    </a:p>
                  </a:txBody>
                  <a:tcPr/>
                </a:tc>
                <a:tc>
                  <a:txBody>
                    <a:bodyPr/>
                    <a:lstStyle/>
                    <a:p>
                      <a:pPr algn="ctr"/>
                      <a:r>
                        <a:rPr lang="en-US" sz="1600" b="0" i="0" kern="1200" dirty="0" smtClean="0">
                          <a:solidFill>
                            <a:schemeClr val="dk1"/>
                          </a:solidFill>
                          <a:effectLst/>
                          <a:latin typeface="+mn-lt"/>
                          <a:ea typeface="+mn-ea"/>
                          <a:cs typeface="+mn-cs"/>
                        </a:rPr>
                        <a:t>Equality</a:t>
                      </a:r>
                      <a:endParaRPr lang="en-US" sz="1600" dirty="0"/>
                    </a:p>
                  </a:txBody>
                  <a:tcPr/>
                </a:tc>
                <a:tc>
                  <a:txBody>
                    <a:bodyPr/>
                    <a:lstStyle/>
                    <a:p>
                      <a:pPr algn="ctr"/>
                      <a:r>
                        <a:rPr lang="en-US" sz="1600" b="0" i="0" kern="1200" dirty="0" smtClean="0">
                          <a:solidFill>
                            <a:schemeClr val="dk1"/>
                          </a:solidFill>
                          <a:effectLst/>
                          <a:latin typeface="+mn-lt"/>
                          <a:ea typeface="+mn-ea"/>
                          <a:cs typeface="+mn-cs"/>
                        </a:rPr>
                        <a:t>$x </a:t>
                      </a:r>
                      <a:r>
                        <a:rPr lang="en-US" sz="1600" b="0" i="0" kern="1200" baseline="0" dirty="0" smtClean="0">
                          <a:solidFill>
                            <a:schemeClr val="dk1"/>
                          </a:solidFill>
                          <a:effectLst/>
                          <a:latin typeface="+mn-lt"/>
                          <a:ea typeface="+mn-ea"/>
                          <a:cs typeface="+mn-cs"/>
                        </a:rPr>
                        <a:t> == </a:t>
                      </a:r>
                      <a:r>
                        <a:rPr lang="en-US" sz="1600" b="0" i="0" kern="1200" dirty="0" smtClean="0">
                          <a:solidFill>
                            <a:schemeClr val="dk1"/>
                          </a:solidFill>
                          <a:effectLst/>
                          <a:latin typeface="+mn-lt"/>
                          <a:ea typeface="+mn-ea"/>
                          <a:cs typeface="+mn-cs"/>
                        </a:rPr>
                        <a:t> $y</a:t>
                      </a:r>
                      <a:endParaRPr lang="en-US" sz="1600" dirty="0"/>
                    </a:p>
                  </a:txBody>
                  <a:tcPr/>
                </a:tc>
                <a:tc>
                  <a:txBody>
                    <a:bodyPr/>
                    <a:lstStyle/>
                    <a:p>
                      <a:pPr algn="ctr"/>
                      <a:r>
                        <a:rPr lang="en-US" sz="1600" b="0" i="0" kern="1200" dirty="0" smtClean="0">
                          <a:solidFill>
                            <a:schemeClr val="dk1"/>
                          </a:solidFill>
                          <a:effectLst/>
                          <a:latin typeface="+mn-lt"/>
                          <a:ea typeface="+mn-ea"/>
                          <a:cs typeface="+mn-cs"/>
                        </a:rPr>
                        <a:t>Returns true if $x and $y have the same key/value pairs</a:t>
                      </a:r>
                      <a:endParaRPr lang="en-US" sz="1600" dirty="0"/>
                    </a:p>
                  </a:txBody>
                  <a:tcPr/>
                </a:tc>
              </a:tr>
              <a:tr h="426166">
                <a:tc>
                  <a:txBody>
                    <a:bodyPr/>
                    <a:lstStyle/>
                    <a:p>
                      <a:pPr algn="ctr"/>
                      <a:r>
                        <a:rPr lang="en-US" sz="1600" dirty="0" smtClean="0"/>
                        <a:t>===</a:t>
                      </a:r>
                      <a:endParaRPr lang="en-US" sz="1600" dirty="0"/>
                    </a:p>
                  </a:txBody>
                  <a:tcPr/>
                </a:tc>
                <a:tc>
                  <a:txBody>
                    <a:bodyPr/>
                    <a:lstStyle/>
                    <a:p>
                      <a:pPr algn="ctr" fontAlgn="t"/>
                      <a:r>
                        <a:rPr lang="en-US" sz="1600" b="0" i="0" kern="1200" dirty="0" smtClean="0">
                          <a:solidFill>
                            <a:schemeClr val="dk1"/>
                          </a:solidFill>
                          <a:effectLst/>
                          <a:latin typeface="+mn-lt"/>
                          <a:ea typeface="+mn-ea"/>
                          <a:cs typeface="+mn-cs"/>
                        </a:rPr>
                        <a:t>Identity</a:t>
                      </a:r>
                      <a:endParaRPr lang="en-US" sz="1600" dirty="0">
                        <a:effectLst/>
                      </a:endParaRPr>
                    </a:p>
                  </a:txBody>
                  <a:tcPr marL="76200" marR="76200" marT="76200" marB="76200"/>
                </a:tc>
                <a:tc>
                  <a:txBody>
                    <a:bodyPr/>
                    <a:lstStyle/>
                    <a:p>
                      <a:pPr algn="ctr" fontAlgn="t"/>
                      <a:r>
                        <a:rPr lang="en-US" sz="1600" b="0" i="0" kern="1200" dirty="0" smtClean="0">
                          <a:solidFill>
                            <a:schemeClr val="dk1"/>
                          </a:solidFill>
                          <a:effectLst/>
                          <a:latin typeface="+mn-lt"/>
                          <a:ea typeface="+mn-ea"/>
                          <a:cs typeface="+mn-cs"/>
                        </a:rPr>
                        <a:t>$x  ===</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 $y</a:t>
                      </a:r>
                      <a:endParaRPr lang="en-US" sz="1600" dirty="0">
                        <a:effectLst/>
                      </a:endParaRPr>
                    </a:p>
                  </a:txBody>
                  <a:tcPr marL="76200" marR="76200" marT="76200" marB="76200"/>
                </a:tc>
                <a:tc>
                  <a:txBody>
                    <a:bodyPr/>
                    <a:lstStyle/>
                    <a:p>
                      <a:pPr algn="ctr" fontAlgn="t"/>
                      <a:r>
                        <a:rPr lang="en-US" sz="1600" b="0" i="0" kern="1200" dirty="0" smtClean="0">
                          <a:solidFill>
                            <a:schemeClr val="dk1"/>
                          </a:solidFill>
                          <a:effectLst/>
                          <a:latin typeface="+mn-lt"/>
                          <a:ea typeface="+mn-ea"/>
                          <a:cs typeface="+mn-cs"/>
                        </a:rPr>
                        <a:t>Returns true if $x and $y have the same key/value pairs in the same order and of the same types</a:t>
                      </a:r>
                      <a:endParaRPr lang="en-US" sz="1600" dirty="0">
                        <a:effectLst/>
                      </a:endParaRPr>
                    </a:p>
                  </a:txBody>
                  <a:tcPr marL="76200" marR="76200" marT="76200" marB="76200"/>
                </a:tc>
              </a:tr>
              <a:tr h="456794">
                <a:tc>
                  <a:txBody>
                    <a:bodyPr/>
                    <a:lstStyle/>
                    <a:p>
                      <a:pPr algn="ctr"/>
                      <a:r>
                        <a:rPr lang="en-US" sz="1600" dirty="0" smtClean="0"/>
                        <a:t>!=</a:t>
                      </a:r>
                      <a:endParaRPr lang="en-US" sz="1600" dirty="0"/>
                    </a:p>
                  </a:txBody>
                  <a:tcPr/>
                </a:tc>
                <a:tc>
                  <a:txBody>
                    <a:bodyPr/>
                    <a:lstStyle/>
                    <a:p>
                      <a:pPr algn="ctr"/>
                      <a:r>
                        <a:rPr lang="en-US" sz="1600" b="0" i="0" kern="1200" dirty="0" smtClean="0">
                          <a:solidFill>
                            <a:schemeClr val="dk1"/>
                          </a:solidFill>
                          <a:effectLst/>
                          <a:latin typeface="+mn-lt"/>
                          <a:ea typeface="+mn-ea"/>
                          <a:cs typeface="+mn-cs"/>
                        </a:rPr>
                        <a:t>Inequality</a:t>
                      </a:r>
                      <a:endParaRPr lang="en-US" sz="1600" dirty="0"/>
                    </a:p>
                  </a:txBody>
                  <a:tcPr/>
                </a:tc>
                <a:tc>
                  <a:txBody>
                    <a:bodyPr/>
                    <a:lstStyle/>
                    <a:p>
                      <a:pPr algn="ctr"/>
                      <a:r>
                        <a:rPr lang="en-US" sz="1600" b="0" i="0" kern="1200" dirty="0" smtClean="0">
                          <a:solidFill>
                            <a:schemeClr val="dk1"/>
                          </a:solidFill>
                          <a:effectLst/>
                          <a:latin typeface="+mn-lt"/>
                          <a:ea typeface="+mn-ea"/>
                          <a:cs typeface="+mn-cs"/>
                        </a:rPr>
                        <a:t>$x </a:t>
                      </a:r>
                      <a:r>
                        <a:rPr lang="en-US" sz="1600" b="0" i="0" kern="1200" baseline="0" dirty="0" smtClean="0">
                          <a:solidFill>
                            <a:schemeClr val="dk1"/>
                          </a:solidFill>
                          <a:effectLst/>
                          <a:latin typeface="+mn-lt"/>
                          <a:ea typeface="+mn-ea"/>
                          <a:cs typeface="+mn-cs"/>
                        </a:rPr>
                        <a:t> != </a:t>
                      </a:r>
                      <a:r>
                        <a:rPr lang="en-US" sz="1600" b="0" i="0" kern="1200" dirty="0" smtClean="0">
                          <a:solidFill>
                            <a:schemeClr val="dk1"/>
                          </a:solidFill>
                          <a:effectLst/>
                          <a:latin typeface="+mn-lt"/>
                          <a:ea typeface="+mn-ea"/>
                          <a:cs typeface="+mn-cs"/>
                        </a:rPr>
                        <a:t> $y</a:t>
                      </a:r>
                      <a:endParaRPr lang="en-US" sz="1600" dirty="0"/>
                    </a:p>
                  </a:txBody>
                  <a:tcPr/>
                </a:tc>
                <a:tc>
                  <a:txBody>
                    <a:bodyPr/>
                    <a:lstStyle/>
                    <a:p>
                      <a:pPr algn="ctr"/>
                      <a:r>
                        <a:rPr lang="en-US" sz="1600" b="0" i="0" kern="1200" dirty="0" smtClean="0">
                          <a:solidFill>
                            <a:schemeClr val="dk1"/>
                          </a:solidFill>
                          <a:effectLst/>
                          <a:latin typeface="+mn-lt"/>
                          <a:ea typeface="+mn-ea"/>
                          <a:cs typeface="+mn-cs"/>
                        </a:rPr>
                        <a:t>Returns true if $x is not equal to $y</a:t>
                      </a:r>
                      <a:endParaRPr lang="en-US" sz="1600" dirty="0"/>
                    </a:p>
                  </a:txBody>
                  <a:tcPr/>
                </a:tc>
              </a:tr>
              <a:tr h="639249">
                <a:tc>
                  <a:txBody>
                    <a:bodyPr/>
                    <a:lstStyle/>
                    <a:p>
                      <a:pPr algn="ctr"/>
                      <a:r>
                        <a:rPr lang="en-US" sz="1600" dirty="0" smtClean="0"/>
                        <a:t>&lt;&gt;</a:t>
                      </a:r>
                      <a:endParaRPr lang="en-US" sz="1600" dirty="0"/>
                    </a:p>
                  </a:txBody>
                  <a:tcPr/>
                </a:tc>
                <a:tc>
                  <a:txBody>
                    <a:bodyPr/>
                    <a:lstStyle/>
                    <a:p>
                      <a:pPr algn="ctr"/>
                      <a:r>
                        <a:rPr lang="en-US" sz="1600" b="0" i="0" kern="1200" dirty="0" smtClean="0">
                          <a:solidFill>
                            <a:schemeClr val="dk1"/>
                          </a:solidFill>
                          <a:effectLst/>
                          <a:latin typeface="+mn-lt"/>
                          <a:ea typeface="+mn-ea"/>
                          <a:cs typeface="+mn-cs"/>
                        </a:rPr>
                        <a:t>Inequality</a:t>
                      </a:r>
                      <a:endParaRPr lang="en-US" sz="1600" dirty="0"/>
                    </a:p>
                  </a:txBody>
                  <a:tcPr/>
                </a:tc>
                <a:tc>
                  <a:txBody>
                    <a:bodyPr/>
                    <a:lstStyle/>
                    <a:p>
                      <a:pPr algn="ctr"/>
                      <a:r>
                        <a:rPr lang="en-US" sz="1600" b="0" i="0" kern="1200" dirty="0" smtClean="0">
                          <a:solidFill>
                            <a:schemeClr val="dk1"/>
                          </a:solidFill>
                          <a:effectLst/>
                          <a:latin typeface="+mn-lt"/>
                          <a:ea typeface="+mn-ea"/>
                          <a:cs typeface="+mn-cs"/>
                        </a:rPr>
                        <a:t>$x </a:t>
                      </a:r>
                      <a:r>
                        <a:rPr lang="en-US" sz="1600" b="0" i="0" kern="1200" baseline="0" dirty="0" smtClean="0">
                          <a:solidFill>
                            <a:schemeClr val="dk1"/>
                          </a:solidFill>
                          <a:effectLst/>
                          <a:latin typeface="+mn-lt"/>
                          <a:ea typeface="+mn-ea"/>
                          <a:cs typeface="+mn-cs"/>
                        </a:rPr>
                        <a:t> &lt;&gt; </a:t>
                      </a:r>
                      <a:r>
                        <a:rPr lang="en-US" sz="1600" b="0" i="0" kern="1200" dirty="0" smtClean="0">
                          <a:solidFill>
                            <a:schemeClr val="dk1"/>
                          </a:solidFill>
                          <a:effectLst/>
                          <a:latin typeface="+mn-lt"/>
                          <a:ea typeface="+mn-ea"/>
                          <a:cs typeface="+mn-cs"/>
                        </a:rPr>
                        <a:t> $y</a:t>
                      </a:r>
                      <a:endParaRPr lang="en-US" sz="1600" dirty="0"/>
                    </a:p>
                  </a:txBody>
                  <a:tcPr/>
                </a:tc>
                <a:tc>
                  <a:txBody>
                    <a:bodyPr/>
                    <a:lstStyle/>
                    <a:p>
                      <a:pPr algn="ctr"/>
                      <a:r>
                        <a:rPr lang="en-US" sz="1600" b="0" i="0" kern="1200" dirty="0" smtClean="0">
                          <a:solidFill>
                            <a:schemeClr val="dk1"/>
                          </a:solidFill>
                          <a:effectLst/>
                          <a:latin typeface="+mn-lt"/>
                          <a:ea typeface="+mn-ea"/>
                          <a:cs typeface="+mn-cs"/>
                        </a:rPr>
                        <a:t>Returns true if $x is not equal to $y</a:t>
                      </a:r>
                      <a:endParaRPr lang="en-US" sz="1600" dirty="0"/>
                    </a:p>
                  </a:txBody>
                  <a:tcPr/>
                </a:tc>
              </a:tr>
              <a:tr h="598079">
                <a:tc>
                  <a:txBody>
                    <a:bodyPr/>
                    <a:lstStyle/>
                    <a:p>
                      <a:pPr algn="ctr"/>
                      <a:r>
                        <a:rPr lang="en-US" sz="1600" dirty="0" smtClean="0"/>
                        <a:t>!==</a:t>
                      </a:r>
                      <a:endParaRPr lang="en-US" sz="1600" dirty="0"/>
                    </a:p>
                  </a:txBody>
                  <a:tcPr/>
                </a:tc>
                <a:tc>
                  <a:txBody>
                    <a:bodyPr/>
                    <a:lstStyle/>
                    <a:p>
                      <a:pPr algn="ctr" fontAlgn="t"/>
                      <a:r>
                        <a:rPr lang="en-US" sz="1600" dirty="0">
                          <a:effectLst/>
                        </a:rPr>
                        <a:t>Non-identity</a:t>
                      </a:r>
                    </a:p>
                  </a:txBody>
                  <a:tcPr marL="76200" marR="76200" marT="76200" marB="76200"/>
                </a:tc>
                <a:tc>
                  <a:txBody>
                    <a:bodyPr/>
                    <a:lstStyle/>
                    <a:p>
                      <a:pPr algn="ctr"/>
                      <a:r>
                        <a:rPr lang="en-US" sz="1600" b="0" i="0" kern="1200" dirty="0" smtClean="0">
                          <a:solidFill>
                            <a:schemeClr val="dk1"/>
                          </a:solidFill>
                          <a:effectLst/>
                          <a:latin typeface="+mn-lt"/>
                          <a:ea typeface="+mn-ea"/>
                          <a:cs typeface="+mn-cs"/>
                        </a:rPr>
                        <a:t>$x</a:t>
                      </a:r>
                      <a:r>
                        <a:rPr lang="en-US" sz="1600" b="0" i="0" kern="1200" baseline="0" dirty="0" smtClean="0">
                          <a:solidFill>
                            <a:schemeClr val="dk1"/>
                          </a:solidFill>
                          <a:effectLst/>
                          <a:latin typeface="+mn-lt"/>
                          <a:ea typeface="+mn-ea"/>
                          <a:cs typeface="+mn-cs"/>
                        </a:rPr>
                        <a:t>  !==  $y</a:t>
                      </a:r>
                      <a:endParaRPr lang="en-US" sz="1600" dirty="0"/>
                    </a:p>
                  </a:txBody>
                  <a:tcPr/>
                </a:tc>
                <a:tc>
                  <a:txBody>
                    <a:bodyPr/>
                    <a:lstStyle/>
                    <a:p>
                      <a:pPr algn="ctr" fontAlgn="t"/>
                      <a:r>
                        <a:rPr lang="en-US" sz="1600" dirty="0">
                          <a:effectLst/>
                        </a:rPr>
                        <a:t/>
                      </a:r>
                      <a:br>
                        <a:rPr lang="en-US" sz="1600" dirty="0">
                          <a:effectLst/>
                        </a:rPr>
                      </a:br>
                      <a:r>
                        <a:rPr lang="en-US" sz="1600" dirty="0">
                          <a:effectLst/>
                        </a:rPr>
                        <a:t>Returns true if $x is not identical to $y</a:t>
                      </a:r>
                    </a:p>
                  </a:txBody>
                  <a:tcPr marL="76200" marR="76200" marT="76200" marB="76200"/>
                </a:tc>
              </a:tr>
            </a:tbl>
          </a:graphicData>
        </a:graphic>
      </p:graphicFrame>
    </p:spTree>
    <p:extLst>
      <p:ext uri="{BB962C8B-B14F-4D97-AF65-F5344CB8AC3E}">
        <p14:creationId xmlns:p14="http://schemas.microsoft.com/office/powerpoint/2010/main" val="1960938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PHP VARIABLES</a:t>
            </a:r>
          </a:p>
          <a:p>
            <a:pPr marL="457200" lvl="1" indent="0">
              <a:buNone/>
            </a:pPr>
            <a:r>
              <a:rPr lang="en-US" sz="1400" dirty="0"/>
              <a:t>Variables are "containers" used to store both numeric and non-numeric information</a:t>
            </a:r>
            <a:r>
              <a:rPr lang="en-US" sz="1400" dirty="0" smtClean="0"/>
              <a:t>;</a:t>
            </a:r>
          </a:p>
          <a:p>
            <a:pPr marL="457200" lvl="1" indent="0">
              <a:buNone/>
            </a:pPr>
            <a:r>
              <a:rPr lang="en-US" sz="1400" b="1" dirty="0"/>
              <a:t>Rules for Variable </a:t>
            </a:r>
            <a:r>
              <a:rPr lang="en-US" sz="1400" b="1" dirty="0" smtClean="0"/>
              <a:t>declaration</a:t>
            </a:r>
          </a:p>
          <a:p>
            <a:pPr marL="800100" lvl="1" indent="-342900">
              <a:buFont typeface="+mj-lt"/>
              <a:buAutoNum type="arabicPeriod"/>
            </a:pPr>
            <a:r>
              <a:rPr lang="en-US" sz="1400" dirty="0"/>
              <a:t>Variables in </a:t>
            </a:r>
            <a:r>
              <a:rPr lang="en-US" sz="1400" dirty="0">
                <a:hlinkClick r:id="rId2" tooltip="PHP"/>
              </a:rPr>
              <a:t>PHP</a:t>
            </a:r>
            <a:r>
              <a:rPr lang="en-US" sz="1400" dirty="0"/>
              <a:t> starts with a </a:t>
            </a:r>
            <a:r>
              <a:rPr lang="en-US" sz="1400" b="1" dirty="0"/>
              <a:t>dollar($)</a:t>
            </a:r>
            <a:r>
              <a:rPr lang="en-US" sz="1400" dirty="0"/>
              <a:t> sign, followed by the name of the </a:t>
            </a:r>
            <a:r>
              <a:rPr lang="en-US" sz="1400" dirty="0" smtClean="0"/>
              <a:t>variable.</a:t>
            </a:r>
          </a:p>
          <a:p>
            <a:pPr marL="800100" lvl="1" indent="-342900">
              <a:buFont typeface="+mj-lt"/>
              <a:buAutoNum type="arabicPeriod"/>
            </a:pPr>
            <a:r>
              <a:rPr lang="en-US" sz="1400" dirty="0"/>
              <a:t>The variable name must begin with a letter or the underscore character.</a:t>
            </a:r>
          </a:p>
          <a:p>
            <a:pPr marL="800100" lvl="1" indent="-342900">
              <a:buFont typeface="+mj-lt"/>
              <a:buAutoNum type="arabicPeriod"/>
            </a:pPr>
            <a:r>
              <a:rPr lang="en-US" sz="1400" dirty="0"/>
              <a:t>A variable name can only contain alpha-numeric characters and underscores (A-z, 0-9, and _ </a:t>
            </a:r>
            <a:r>
              <a:rPr lang="en-US" sz="1400" dirty="0" smtClean="0"/>
              <a:t>).</a:t>
            </a:r>
            <a:endParaRPr lang="en-US" sz="1400" dirty="0"/>
          </a:p>
          <a:p>
            <a:pPr marL="800100" lvl="1" indent="-342900">
              <a:buFont typeface="+mj-lt"/>
              <a:buAutoNum type="arabicPeriod"/>
            </a:pPr>
            <a:r>
              <a:rPr lang="en-US" sz="1400" dirty="0"/>
              <a:t>A variable name should not contain </a:t>
            </a:r>
            <a:r>
              <a:rPr lang="en-US" sz="1400" dirty="0" smtClean="0"/>
              <a:t>space.</a:t>
            </a:r>
          </a:p>
          <a:p>
            <a:pPr marL="800100" lvl="1" indent="-342900">
              <a:buFont typeface="+mj-lt"/>
              <a:buAutoNum type="arabicPeriod"/>
            </a:pPr>
            <a:r>
              <a:rPr lang="en-US" sz="1400" dirty="0" smtClean="0"/>
              <a:t>Variable names are case-sensitive ( $age  and  $AGE are two different variables ).</a:t>
            </a:r>
          </a:p>
          <a:p>
            <a:pPr marL="457200" lvl="1" indent="0">
              <a:buNone/>
            </a:pPr>
            <a:r>
              <a:rPr lang="en-US" sz="1400" dirty="0"/>
              <a:t>A variable is created the moment you assign a value to it</a:t>
            </a:r>
            <a:r>
              <a:rPr lang="en-US" sz="1400" dirty="0" smtClean="0"/>
              <a:t>: Example</a:t>
            </a:r>
          </a:p>
          <a:p>
            <a:pPr marL="457200" lvl="1" indent="0">
              <a:buNone/>
            </a:pPr>
            <a:endParaRPr lang="en-US" sz="1400" b="1" dirty="0" smtClean="0"/>
          </a:p>
          <a:p>
            <a:pPr marL="914400" lvl="2" indent="0">
              <a:buNone/>
            </a:pP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$text   =   “Hello World”;</a:t>
            </a:r>
          </a:p>
          <a:p>
            <a:pPr marL="914400" lvl="2" indent="0">
              <a:buNone/>
            </a:pPr>
            <a:r>
              <a:rPr lang="en-US" sz="1200" b="1" dirty="0">
                <a:solidFill>
                  <a:schemeClr val="tx1"/>
                </a:solidFill>
              </a:rPr>
              <a:t>	</a:t>
            </a:r>
            <a:r>
              <a:rPr lang="en-US" sz="1200" b="1" dirty="0" smtClean="0">
                <a:solidFill>
                  <a:schemeClr val="tx1"/>
                </a:solidFill>
              </a:rPr>
              <a:t>							$</a:t>
            </a:r>
            <a:r>
              <a:rPr lang="en-US" sz="1200" b="1" dirty="0" err="1" smtClean="0">
                <a:solidFill>
                  <a:schemeClr val="tx1"/>
                </a:solidFill>
              </a:rPr>
              <a:t>num</a:t>
            </a:r>
            <a:r>
              <a:rPr lang="en-US" sz="1200" b="1" dirty="0" smtClean="0">
                <a:solidFill>
                  <a:schemeClr val="tx1"/>
                </a:solidFill>
              </a:rPr>
              <a:t>  =   500;</a:t>
            </a:r>
          </a:p>
          <a:p>
            <a:pPr marL="914400" lvl="2" indent="0">
              <a:buNone/>
            </a:pPr>
            <a:r>
              <a:rPr lang="en-US" sz="1200" b="1" dirty="0">
                <a:solidFill>
                  <a:schemeClr val="tx1"/>
                </a:solidFill>
              </a:rPr>
              <a:t>	</a:t>
            </a:r>
            <a:r>
              <a:rPr lang="en-US" sz="1200" b="1" dirty="0" smtClean="0">
                <a:solidFill>
                  <a:schemeClr val="tx1"/>
                </a:solidFill>
              </a:rPr>
              <a:t>							$</a:t>
            </a:r>
            <a:r>
              <a:rPr lang="en-US" sz="1200" b="1" dirty="0" err="1" smtClean="0">
                <a:solidFill>
                  <a:schemeClr val="tx1"/>
                </a:solidFill>
              </a:rPr>
              <a:t>dec</a:t>
            </a:r>
            <a:r>
              <a:rPr lang="en-US" sz="1200" b="1" dirty="0" smtClean="0">
                <a:solidFill>
                  <a:schemeClr val="tx1"/>
                </a:solidFill>
              </a:rPr>
              <a:t>    =   10.5;</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?&gt;</a:t>
            </a:r>
            <a:r>
              <a:rPr lang="en-US" sz="1400" dirty="0" smtClean="0">
                <a:solidFill>
                  <a:schemeClr val="tx1"/>
                </a:solidFill>
              </a:rPr>
              <a:t>		</a:t>
            </a:r>
          </a:p>
        </p:txBody>
      </p:sp>
    </p:spTree>
    <p:extLst>
      <p:ext uri="{BB962C8B-B14F-4D97-AF65-F5344CB8AC3E}">
        <p14:creationId xmlns:p14="http://schemas.microsoft.com/office/powerpoint/2010/main" val="542022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34314"/>
            <a:ext cx="10626811" cy="559349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PHP VARIABLES  SCOPE</a:t>
            </a:r>
          </a:p>
          <a:p>
            <a:pPr marL="457200" lvl="1" indent="0">
              <a:buNone/>
            </a:pPr>
            <a:r>
              <a:rPr lang="en-US" sz="1400" dirty="0"/>
              <a:t>In PHP, variables can be declared anywhere in the script</a:t>
            </a:r>
            <a:r>
              <a:rPr lang="en-US" sz="1400" dirty="0" smtClean="0"/>
              <a:t>. </a:t>
            </a:r>
            <a:r>
              <a:rPr lang="en-US" sz="1400" dirty="0"/>
              <a:t>The scope of a variable is the part of the script where the variable can be </a:t>
            </a:r>
            <a:r>
              <a:rPr lang="en-US" sz="1400" dirty="0" smtClean="0"/>
              <a:t>referenced/used.</a:t>
            </a:r>
          </a:p>
          <a:p>
            <a:pPr marL="457200" lvl="1" indent="0">
              <a:buNone/>
            </a:pPr>
            <a:r>
              <a:rPr lang="en-US" sz="1400" b="1" dirty="0"/>
              <a:t>PHP has three different variable </a:t>
            </a:r>
            <a:r>
              <a:rPr lang="en-US" sz="1400" b="1" dirty="0" smtClean="0"/>
              <a:t>scopes:</a:t>
            </a:r>
          </a:p>
          <a:p>
            <a:pPr marL="800100" lvl="1" indent="-342900">
              <a:buFont typeface="+mj-lt"/>
              <a:buAutoNum type="arabicPeriod"/>
            </a:pPr>
            <a:r>
              <a:rPr lang="en-US" sz="1400" dirty="0" smtClean="0"/>
              <a:t>Local</a:t>
            </a:r>
          </a:p>
          <a:p>
            <a:pPr marL="800100" lvl="1" indent="-342900">
              <a:buFont typeface="+mj-lt"/>
              <a:buAutoNum type="arabicPeriod"/>
            </a:pPr>
            <a:r>
              <a:rPr lang="en-US" sz="1400" dirty="0" smtClean="0"/>
              <a:t>Global</a:t>
            </a:r>
          </a:p>
          <a:p>
            <a:pPr marL="800100" lvl="1" indent="-342900">
              <a:buFont typeface="+mj-lt"/>
              <a:buAutoNum type="arabicPeriod"/>
            </a:pPr>
            <a:r>
              <a:rPr lang="en-US" sz="1400" dirty="0" smtClean="0"/>
              <a:t>Static</a:t>
            </a:r>
          </a:p>
          <a:p>
            <a:pPr marL="457200" lvl="1" indent="0">
              <a:buNone/>
            </a:pPr>
            <a:r>
              <a:rPr lang="en-US" sz="1400" b="1" dirty="0" smtClean="0">
                <a:solidFill>
                  <a:schemeClr val="accent3"/>
                </a:solidFill>
              </a:rPr>
              <a:t>Local Scope: </a:t>
            </a:r>
            <a:r>
              <a:rPr lang="en-US" sz="1400" dirty="0"/>
              <a:t>A variable declared </a:t>
            </a:r>
            <a:r>
              <a:rPr lang="en-US" sz="1400" b="1" dirty="0"/>
              <a:t>within</a:t>
            </a:r>
            <a:r>
              <a:rPr lang="en-US" sz="1400" dirty="0"/>
              <a:t> a function has a LOCAL SCOPE and can only be accessed within that function</a:t>
            </a:r>
            <a:r>
              <a:rPr lang="en-US" sz="1400" dirty="0" smtClean="0"/>
              <a:t>:</a:t>
            </a:r>
            <a:br>
              <a:rPr lang="en-US" sz="1400" dirty="0" smtClean="0"/>
            </a:br>
            <a:endParaRPr lang="en-US" sz="1400" b="1" dirty="0" smtClean="0"/>
          </a:p>
          <a:p>
            <a:pPr marL="914400" lvl="2" indent="0">
              <a:buNone/>
            </a:pPr>
            <a:r>
              <a:rPr lang="en-US" sz="1200" b="1" dirty="0" smtClean="0">
                <a:solidFill>
                  <a:schemeClr val="tx1"/>
                </a:solidFill>
              </a:rPr>
              <a:t>					</a:t>
            </a:r>
            <a:r>
              <a:rPr lang="en-US" sz="1200" b="1" dirty="0"/>
              <a:t>&lt;?</a:t>
            </a:r>
            <a:r>
              <a:rPr lang="en-US" sz="1200" b="1" dirty="0" err="1"/>
              <a:t>php</a:t>
            </a:r>
            <a:r>
              <a:rPr lang="en-US" sz="1200" b="1" dirty="0"/>
              <a:t/>
            </a:r>
            <a:br>
              <a:rPr lang="en-US" sz="1200" b="1" dirty="0"/>
            </a:br>
            <a:r>
              <a:rPr lang="en-US" sz="1200" b="1" dirty="0" smtClean="0"/>
              <a:t>						</a:t>
            </a:r>
            <a:r>
              <a:rPr lang="en-US" sz="1200" b="1" dirty="0" smtClean="0">
                <a:solidFill>
                  <a:schemeClr val="accent4"/>
                </a:solidFill>
              </a:rPr>
              <a:t>function</a:t>
            </a:r>
            <a:r>
              <a:rPr lang="en-US" sz="1200" b="1" dirty="0"/>
              <a:t> </a:t>
            </a:r>
            <a:r>
              <a:rPr lang="en-US" sz="1200" b="1" dirty="0" err="1"/>
              <a:t>myTest</a:t>
            </a:r>
            <a:r>
              <a:rPr lang="en-US" sz="1200" b="1" dirty="0"/>
              <a:t>() </a:t>
            </a:r>
            <a:r>
              <a:rPr lang="en-US" sz="1200" b="1" dirty="0" smtClean="0"/>
              <a:t>{</a:t>
            </a:r>
            <a:br>
              <a:rPr lang="en-US" sz="1200" b="1" dirty="0" smtClean="0"/>
            </a:br>
            <a:r>
              <a:rPr lang="en-US" sz="1200" b="1" dirty="0"/>
              <a:t/>
            </a:r>
            <a:br>
              <a:rPr lang="en-US" sz="1200" b="1" dirty="0"/>
            </a:br>
            <a:r>
              <a:rPr lang="en-US" sz="1200" b="1" dirty="0" smtClean="0"/>
              <a:t>							</a:t>
            </a:r>
            <a:r>
              <a:rPr lang="en-US" sz="1200" b="1" dirty="0"/>
              <a:t>  $x = 5; </a:t>
            </a:r>
            <a:r>
              <a:rPr lang="en-US" sz="1200" b="1" dirty="0" smtClean="0"/>
              <a:t>         // </a:t>
            </a:r>
            <a:r>
              <a:rPr lang="en-US" sz="1200" b="1" dirty="0"/>
              <a:t>local scope</a:t>
            </a:r>
            <a:br>
              <a:rPr lang="en-US" sz="1200" b="1" dirty="0"/>
            </a:br>
            <a:r>
              <a:rPr lang="en-US" sz="1200" b="1" dirty="0" smtClean="0"/>
              <a:t>							</a:t>
            </a:r>
            <a:r>
              <a:rPr lang="en-US" sz="1200" b="1" dirty="0"/>
              <a:t>  </a:t>
            </a:r>
            <a:r>
              <a:rPr lang="en-US" sz="1200" b="1" dirty="0">
                <a:solidFill>
                  <a:schemeClr val="tx1"/>
                </a:solidFill>
              </a:rPr>
              <a:t>echo "&lt;p</a:t>
            </a:r>
            <a:r>
              <a:rPr lang="en-US" sz="1200" b="1" dirty="0" smtClean="0">
                <a:solidFill>
                  <a:schemeClr val="tx1"/>
                </a:solidFill>
              </a:rPr>
              <a:t>&gt;  Variable </a:t>
            </a:r>
            <a:r>
              <a:rPr lang="en-US" sz="1200" b="1" dirty="0">
                <a:solidFill>
                  <a:schemeClr val="tx1"/>
                </a:solidFill>
              </a:rPr>
              <a:t>x inside function is: </a:t>
            </a:r>
            <a:r>
              <a:rPr lang="en-US" sz="1200" b="1" dirty="0" smtClean="0">
                <a:solidFill>
                  <a:schemeClr val="tx1"/>
                </a:solidFill>
              </a:rPr>
              <a:t> $x   &lt;/</a:t>
            </a:r>
            <a:r>
              <a:rPr lang="en-US" sz="1200" b="1" dirty="0">
                <a:solidFill>
                  <a:schemeClr val="tx1"/>
                </a:solidFill>
              </a:rPr>
              <a:t>p&gt;";</a:t>
            </a:r>
            <a:r>
              <a:rPr lang="en-US" sz="1200" b="1" dirty="0"/>
              <a:t/>
            </a:r>
            <a:br>
              <a:rPr lang="en-US" sz="1200" b="1" dirty="0"/>
            </a:br>
            <a:r>
              <a:rPr lang="en-US" sz="1200" b="1" dirty="0" smtClean="0"/>
              <a:t>						}</a:t>
            </a:r>
            <a:r>
              <a:rPr lang="en-US" sz="1200" b="1" dirty="0"/>
              <a:t/>
            </a:r>
            <a:br>
              <a:rPr lang="en-US" sz="1200" b="1" dirty="0"/>
            </a:br>
            <a:r>
              <a:rPr lang="en-US" sz="1200" b="1" dirty="0" smtClean="0"/>
              <a:t>						</a:t>
            </a:r>
            <a:r>
              <a:rPr lang="en-US" sz="1200" b="1" dirty="0" err="1" smtClean="0">
                <a:solidFill>
                  <a:schemeClr val="accent2">
                    <a:lumMod val="60000"/>
                    <a:lumOff val="40000"/>
                  </a:schemeClr>
                </a:solidFill>
              </a:rPr>
              <a:t>myTest</a:t>
            </a:r>
            <a:r>
              <a:rPr lang="en-US" sz="1200" b="1" dirty="0">
                <a:solidFill>
                  <a:schemeClr val="accent2">
                    <a:lumMod val="60000"/>
                    <a:lumOff val="40000"/>
                  </a:schemeClr>
                </a:solidFill>
              </a:rPr>
              <a:t>()</a:t>
            </a:r>
            <a:r>
              <a:rPr lang="en-US" sz="1200" b="1" dirty="0"/>
              <a:t>;</a:t>
            </a:r>
            <a:br>
              <a:rPr lang="en-US" sz="1200" b="1" dirty="0"/>
            </a:br>
            <a:r>
              <a:rPr lang="en-US" sz="1200" b="1" dirty="0"/>
              <a:t/>
            </a:r>
            <a:br>
              <a:rPr lang="en-US" sz="1200" b="1" dirty="0"/>
            </a:br>
            <a:r>
              <a:rPr lang="en-US" sz="1200" b="1" dirty="0" smtClean="0"/>
              <a:t>							</a:t>
            </a:r>
            <a:r>
              <a:rPr lang="en-US" sz="1200" b="1" dirty="0" smtClean="0">
                <a:solidFill>
                  <a:schemeClr val="accent4"/>
                </a:solidFill>
              </a:rPr>
              <a:t>// </a:t>
            </a:r>
            <a:r>
              <a:rPr lang="en-US" sz="1200" b="1" dirty="0">
                <a:solidFill>
                  <a:schemeClr val="accent4"/>
                </a:solidFill>
              </a:rPr>
              <a:t>using x outside the function will generate an error</a:t>
            </a:r>
            <a:br>
              <a:rPr lang="en-US" sz="1200" b="1" dirty="0">
                <a:solidFill>
                  <a:schemeClr val="accent4"/>
                </a:solidFill>
              </a:rPr>
            </a:br>
            <a:r>
              <a:rPr lang="en-US" sz="1200" b="1" dirty="0" smtClean="0"/>
              <a:t>							echo</a:t>
            </a:r>
            <a:r>
              <a:rPr lang="en-US" sz="1200" b="1" dirty="0"/>
              <a:t> "&lt;p</a:t>
            </a:r>
            <a:r>
              <a:rPr lang="en-US" sz="1200" b="1" dirty="0" smtClean="0"/>
              <a:t>&gt;  Variable </a:t>
            </a:r>
            <a:r>
              <a:rPr lang="en-US" sz="1200" b="1" dirty="0"/>
              <a:t>x outside function is</a:t>
            </a:r>
            <a:r>
              <a:rPr lang="en-US" sz="1200" b="1" dirty="0" smtClean="0"/>
              <a:t>:  </a:t>
            </a:r>
            <a:r>
              <a:rPr lang="en-US" sz="1200" b="1" dirty="0"/>
              <a:t>$</a:t>
            </a:r>
            <a:r>
              <a:rPr lang="en-US" sz="1200" b="1" dirty="0" smtClean="0"/>
              <a:t>x    &lt;/</a:t>
            </a:r>
            <a:r>
              <a:rPr lang="en-US" sz="1200" b="1" dirty="0"/>
              <a:t>p&gt;";</a:t>
            </a:r>
            <a:br>
              <a:rPr lang="en-US" sz="1200" b="1" dirty="0"/>
            </a:br>
            <a:r>
              <a:rPr lang="en-US" sz="1200" b="1" dirty="0" smtClean="0"/>
              <a:t>					?&gt;</a:t>
            </a:r>
            <a:r>
              <a:rPr lang="en-US" sz="1400" b="1" dirty="0" smtClean="0">
                <a:solidFill>
                  <a:schemeClr val="tx1"/>
                </a:solidFill>
              </a:rPr>
              <a:t>	</a:t>
            </a:r>
          </a:p>
        </p:txBody>
      </p:sp>
    </p:spTree>
    <p:extLst>
      <p:ext uri="{BB962C8B-B14F-4D97-AF65-F5344CB8AC3E}">
        <p14:creationId xmlns:p14="http://schemas.microsoft.com/office/powerpoint/2010/main" val="2922257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34314"/>
            <a:ext cx="10626811" cy="559349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PHP VARIABLES  SCOPE</a:t>
            </a:r>
          </a:p>
          <a:p>
            <a:pPr marL="457200" lvl="1" indent="0">
              <a:buNone/>
            </a:pPr>
            <a:r>
              <a:rPr lang="en-US" sz="1400" b="1" dirty="0" smtClean="0">
                <a:solidFill>
                  <a:schemeClr val="accent3"/>
                </a:solidFill>
              </a:rPr>
              <a:t>Static Scope: </a:t>
            </a:r>
            <a:r>
              <a:rPr lang="en-US" sz="1400" dirty="0"/>
              <a:t>Normally, when a function is completed/executed, all of its variables are deleted. However, sometimes we want a local variable NOT to be deleted. We need it for a further job</a:t>
            </a:r>
            <a:r>
              <a:rPr lang="en-US" sz="1400" dirty="0" smtClean="0"/>
              <a:t>.</a:t>
            </a:r>
            <a:r>
              <a:rPr lang="en-US" sz="1400" dirty="0"/>
              <a:t> </a:t>
            </a:r>
            <a:r>
              <a:rPr lang="en-US" sz="1400" dirty="0" smtClean="0"/>
              <a:t>To do this, use the </a:t>
            </a:r>
            <a:r>
              <a:rPr lang="en-US" sz="1400" b="1" dirty="0" smtClean="0">
                <a:solidFill>
                  <a:schemeClr val="accent4"/>
                </a:solidFill>
              </a:rPr>
              <a:t>static</a:t>
            </a:r>
            <a:r>
              <a:rPr lang="en-US" sz="1400" dirty="0" smtClean="0"/>
              <a:t> keyword when you first declare the variable. Example;</a:t>
            </a:r>
            <a:br>
              <a:rPr lang="en-US" sz="1400" dirty="0" smtClean="0"/>
            </a:br>
            <a:endParaRPr lang="en-US" sz="1400" b="1" dirty="0" smtClean="0"/>
          </a:p>
          <a:p>
            <a:pPr marL="914400" lvl="2" indent="0">
              <a:buNone/>
            </a:pPr>
            <a:r>
              <a:rPr lang="en-US" sz="1200" b="1" dirty="0" smtClean="0">
                <a:solidFill>
                  <a:schemeClr val="tx1"/>
                </a:solidFill>
              </a:rPr>
              <a:t>						</a:t>
            </a:r>
            <a:r>
              <a:rPr lang="en-US" sz="1200" b="1" dirty="0" smtClean="0"/>
              <a:t>&lt;?</a:t>
            </a:r>
            <a:r>
              <a:rPr lang="en-US" sz="1200" b="1" dirty="0" err="1"/>
              <a:t>php</a:t>
            </a:r>
            <a:r>
              <a:rPr lang="en-US" sz="1200" b="1" dirty="0"/>
              <a:t/>
            </a:r>
            <a:br>
              <a:rPr lang="en-US" sz="1200" b="1" dirty="0"/>
            </a:br>
            <a:r>
              <a:rPr lang="en-US" sz="1200" b="1" dirty="0" smtClean="0"/>
              <a:t>							function</a:t>
            </a:r>
            <a:r>
              <a:rPr lang="en-US" sz="1200" b="1" dirty="0"/>
              <a:t> </a:t>
            </a:r>
            <a:r>
              <a:rPr lang="en-US" sz="1200" b="1" dirty="0" err="1"/>
              <a:t>myTest</a:t>
            </a:r>
            <a:r>
              <a:rPr lang="en-US" sz="1200" b="1" dirty="0"/>
              <a:t>() </a:t>
            </a:r>
            <a:r>
              <a:rPr lang="en-US" sz="1200" b="1" dirty="0" smtClean="0"/>
              <a:t>{</a:t>
            </a:r>
            <a:br>
              <a:rPr lang="en-US" sz="1200" b="1" dirty="0" smtClean="0"/>
            </a:br>
            <a:r>
              <a:rPr lang="en-US" sz="1200" b="1" dirty="0"/>
              <a:t/>
            </a:r>
            <a:br>
              <a:rPr lang="en-US" sz="1200" b="1" dirty="0"/>
            </a:br>
            <a:r>
              <a:rPr lang="en-US" sz="1200" b="1" dirty="0" smtClean="0"/>
              <a:t>								</a:t>
            </a:r>
            <a:r>
              <a:rPr lang="en-US" sz="1200" b="1" dirty="0"/>
              <a:t>  static $x = 0;</a:t>
            </a:r>
            <a:br>
              <a:rPr lang="en-US" sz="1200" b="1" dirty="0"/>
            </a:br>
            <a:r>
              <a:rPr lang="en-US" sz="1200" b="1" dirty="0" smtClean="0"/>
              <a:t>								</a:t>
            </a:r>
            <a:r>
              <a:rPr lang="en-US" sz="1200" b="1" dirty="0"/>
              <a:t>  echo $x;</a:t>
            </a:r>
            <a:br>
              <a:rPr lang="en-US" sz="1200" b="1" dirty="0"/>
            </a:br>
            <a:r>
              <a:rPr lang="en-US" sz="1200" b="1" dirty="0" smtClean="0"/>
              <a:t>								</a:t>
            </a:r>
            <a:r>
              <a:rPr lang="en-US" sz="1200" b="1" dirty="0"/>
              <a:t>  $x++;</a:t>
            </a:r>
            <a:br>
              <a:rPr lang="en-US" sz="1200" b="1" dirty="0"/>
            </a:br>
            <a:r>
              <a:rPr lang="en-US" sz="1200" b="1" dirty="0" smtClean="0"/>
              <a:t>							}</a:t>
            </a:r>
            <a:r>
              <a:rPr lang="en-US" sz="1200" b="1" dirty="0"/>
              <a:t/>
            </a:r>
            <a:br>
              <a:rPr lang="en-US" sz="1200" b="1" dirty="0"/>
            </a:br>
            <a:r>
              <a:rPr lang="en-US" sz="1200" b="1" dirty="0"/>
              <a:t/>
            </a:r>
            <a:br>
              <a:rPr lang="en-US" sz="1200" b="1" dirty="0"/>
            </a:br>
            <a:r>
              <a:rPr lang="en-US" sz="1200" b="1" dirty="0" smtClean="0"/>
              <a:t>							</a:t>
            </a:r>
            <a:r>
              <a:rPr lang="en-US" sz="1200" b="1" dirty="0" err="1" smtClean="0"/>
              <a:t>myTest</a:t>
            </a:r>
            <a:r>
              <a:rPr lang="en-US" sz="1200" b="1" dirty="0"/>
              <a:t>();</a:t>
            </a:r>
            <a:br>
              <a:rPr lang="en-US" sz="1200" b="1" dirty="0"/>
            </a:br>
            <a:r>
              <a:rPr lang="en-US" sz="1200" b="1" dirty="0" smtClean="0"/>
              <a:t>							</a:t>
            </a:r>
            <a:r>
              <a:rPr lang="en-US" sz="1200" b="1" dirty="0" err="1" smtClean="0"/>
              <a:t>myTest</a:t>
            </a:r>
            <a:r>
              <a:rPr lang="en-US" sz="1200" b="1" dirty="0"/>
              <a:t>();</a:t>
            </a:r>
            <a:br>
              <a:rPr lang="en-US" sz="1200" b="1" dirty="0"/>
            </a:br>
            <a:r>
              <a:rPr lang="en-US" sz="1200" b="1" dirty="0" smtClean="0"/>
              <a:t>							</a:t>
            </a:r>
            <a:r>
              <a:rPr lang="en-US" sz="1200" b="1" dirty="0" err="1" smtClean="0"/>
              <a:t>myTest</a:t>
            </a:r>
            <a:r>
              <a:rPr lang="en-US" sz="1200" b="1" dirty="0"/>
              <a:t>();</a:t>
            </a:r>
            <a:br>
              <a:rPr lang="en-US" sz="1200" b="1" dirty="0"/>
            </a:br>
            <a:r>
              <a:rPr lang="en-US" sz="1200" b="1" dirty="0" smtClean="0"/>
              <a:t>		</a:t>
            </a:r>
          </a:p>
          <a:p>
            <a:pPr marL="914400" lvl="2" indent="0">
              <a:buNone/>
            </a:pPr>
            <a:r>
              <a:rPr lang="en-US" sz="1200" b="1" dirty="0" smtClean="0"/>
              <a:t>						?&gt;</a:t>
            </a:r>
          </a:p>
          <a:p>
            <a:pPr marL="914400" lvl="2" indent="0">
              <a:buNone/>
            </a:pPr>
            <a:endParaRPr lang="en-US" sz="1400" b="1" dirty="0">
              <a:solidFill>
                <a:schemeClr val="tx1"/>
              </a:solidFill>
            </a:endParaRPr>
          </a:p>
          <a:p>
            <a:pPr marL="914400" lvl="2" indent="0">
              <a:buNone/>
            </a:pPr>
            <a:r>
              <a:rPr lang="en-US" sz="1200" b="1" dirty="0" smtClean="0"/>
              <a:t>Exercise</a:t>
            </a:r>
          </a:p>
          <a:p>
            <a:pPr marL="914400" lvl="2" indent="0">
              <a:buNone/>
            </a:pPr>
            <a:r>
              <a:rPr lang="en-US" sz="1200" dirty="0" smtClean="0"/>
              <a:t>Create a variable named txt and assign the value “Hello World”</a:t>
            </a:r>
            <a:endParaRPr lang="en-US" sz="1200" dirty="0"/>
          </a:p>
          <a:p>
            <a:pPr marL="914400" lvl="2" indent="0">
              <a:buNone/>
            </a:pPr>
            <a:endParaRPr lang="en-US" sz="1200" b="1" dirty="0" smtClean="0"/>
          </a:p>
        </p:txBody>
      </p:sp>
    </p:spTree>
    <p:extLst>
      <p:ext uri="{BB962C8B-B14F-4D97-AF65-F5344CB8AC3E}">
        <p14:creationId xmlns:p14="http://schemas.microsoft.com/office/powerpoint/2010/main" val="3689065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CONDITIONAL STATEMENTS</a:t>
            </a:r>
            <a:endParaRPr lang="en-US" dirty="0">
              <a:solidFill>
                <a:schemeClr val="accent3"/>
              </a:solidFill>
            </a:endParaRPr>
          </a:p>
        </p:txBody>
      </p:sp>
      <p:sp>
        <p:nvSpPr>
          <p:cNvPr id="3" name="Content Placeholder 2"/>
          <p:cNvSpPr>
            <a:spLocks noGrp="1"/>
          </p:cNvSpPr>
          <p:nvPr>
            <p:ph idx="1"/>
          </p:nvPr>
        </p:nvSpPr>
        <p:spPr>
          <a:xfrm>
            <a:off x="1295401" y="2471351"/>
            <a:ext cx="10138717" cy="3731741"/>
          </a:xfrm>
        </p:spPr>
        <p:txBody>
          <a:bodyPr>
            <a:normAutofit/>
          </a:bodyPr>
          <a:lstStyle/>
          <a:p>
            <a:pPr marL="0" indent="0">
              <a:buNone/>
            </a:pPr>
            <a:r>
              <a:rPr lang="en-US" sz="1400" dirty="0"/>
              <a:t>Conditional statements are used to perform different actions based on different conditions</a:t>
            </a:r>
            <a:r>
              <a:rPr lang="en-US" sz="1400" dirty="0" smtClean="0"/>
              <a:t>.</a:t>
            </a:r>
          </a:p>
          <a:p>
            <a:pPr marL="0" indent="0">
              <a:buNone/>
            </a:pPr>
            <a:endParaRPr lang="en-US" sz="1400" dirty="0" smtClean="0"/>
          </a:p>
          <a:p>
            <a:pPr marL="0" indent="0">
              <a:buNone/>
            </a:pPr>
            <a:r>
              <a:rPr lang="en-US" sz="1400" b="1" dirty="0"/>
              <a:t>In </a:t>
            </a:r>
            <a:r>
              <a:rPr lang="en-US" sz="1400" b="1" dirty="0" smtClean="0"/>
              <a:t>PHP, </a:t>
            </a:r>
            <a:r>
              <a:rPr lang="en-US" sz="1400" b="1" dirty="0"/>
              <a:t>we have the following conditional </a:t>
            </a:r>
            <a:r>
              <a:rPr lang="en-US" sz="1400" b="1" dirty="0" smtClean="0"/>
              <a:t>statements:</a:t>
            </a:r>
            <a:br>
              <a:rPr lang="en-US" sz="1400" b="1" dirty="0" smtClean="0"/>
            </a:br>
            <a:endParaRPr lang="en-US" sz="1400" b="1" dirty="0" smtClean="0"/>
          </a:p>
          <a:p>
            <a:pPr marL="342900" indent="-342900">
              <a:buFont typeface="+mj-lt"/>
              <a:buAutoNum type="arabicPeriod"/>
            </a:pPr>
            <a:r>
              <a:rPr lang="en-US" sz="1400" b="1" dirty="0">
                <a:solidFill>
                  <a:schemeClr val="tx1"/>
                </a:solidFill>
              </a:rPr>
              <a:t>The if Statement</a:t>
            </a:r>
            <a:r>
              <a:rPr lang="en-US" sz="1400" dirty="0"/>
              <a:t> : In if Statements Output will appear when only Condition must be </a:t>
            </a:r>
            <a:r>
              <a:rPr lang="en-US" sz="1400" dirty="0" smtClean="0"/>
              <a:t>true.</a:t>
            </a:r>
          </a:p>
          <a:p>
            <a:pPr marL="342900" indent="-342900">
              <a:buFont typeface="+mj-lt"/>
              <a:buAutoNum type="arabicPeriod"/>
            </a:pPr>
            <a:r>
              <a:rPr lang="en-US" sz="1400" b="1" dirty="0"/>
              <a:t>The if-else Statement</a:t>
            </a:r>
            <a:r>
              <a:rPr lang="en-US" sz="1400" dirty="0"/>
              <a:t> : if-else statements allows you to display output in both the condition(if condition is true display some message otherwise display other message).</a:t>
            </a:r>
          </a:p>
          <a:p>
            <a:pPr marL="342900" indent="-342900">
              <a:buFont typeface="+mj-lt"/>
              <a:buAutoNum type="arabicPeriod"/>
            </a:pPr>
            <a:r>
              <a:rPr lang="en-US" sz="1400" b="1" dirty="0"/>
              <a:t>The if-</a:t>
            </a:r>
            <a:r>
              <a:rPr lang="en-US" sz="1400" b="1" dirty="0" err="1"/>
              <a:t>elseif</a:t>
            </a:r>
            <a:r>
              <a:rPr lang="en-US" sz="1400" b="1" dirty="0"/>
              <a:t>-else Statement</a:t>
            </a:r>
            <a:r>
              <a:rPr lang="en-US" sz="1400" dirty="0"/>
              <a:t> : The if-else-if-else statement lets you chain together multiple if-else statements, thus allowing the programmer to define actions for more than just two possible </a:t>
            </a:r>
            <a:r>
              <a:rPr lang="en-US" sz="1400" dirty="0" smtClean="0"/>
              <a:t>outcomes.</a:t>
            </a:r>
          </a:p>
          <a:p>
            <a:pPr marL="342900" indent="-342900">
              <a:buFont typeface="+mj-lt"/>
              <a:buAutoNum type="arabicPeriod"/>
            </a:pPr>
            <a:r>
              <a:rPr lang="en-US" sz="1400" b="1" dirty="0"/>
              <a:t>The switch Statement</a:t>
            </a:r>
            <a:r>
              <a:rPr lang="en-US" sz="1400" dirty="0"/>
              <a:t> </a:t>
            </a:r>
            <a:r>
              <a:rPr lang="en-US" sz="1400" dirty="0" smtClean="0"/>
              <a:t>: The </a:t>
            </a:r>
            <a:r>
              <a:rPr lang="en-US" sz="1400" dirty="0"/>
              <a:t>switch statement is similar to a series of if statements on the same </a:t>
            </a:r>
            <a:r>
              <a:rPr lang="en-US" sz="1400" dirty="0" smtClean="0"/>
              <a:t>expression.</a:t>
            </a:r>
            <a:endParaRPr lang="en-US" sz="1400" b="1" dirty="0"/>
          </a:p>
        </p:txBody>
      </p:sp>
    </p:spTree>
    <p:extLst>
      <p:ext uri="{BB962C8B-B14F-4D97-AF65-F5344CB8AC3E}">
        <p14:creationId xmlns:p14="http://schemas.microsoft.com/office/powerpoint/2010/main" val="21492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IF STATEMENT</a:t>
            </a:r>
            <a:r>
              <a:rPr lang="en-US" sz="2400" dirty="0" smtClean="0">
                <a:solidFill>
                  <a:schemeClr val="accent3"/>
                </a:solidFill>
              </a:rPr>
              <a:t>:- </a:t>
            </a:r>
            <a:r>
              <a:rPr lang="en-US" sz="1400" dirty="0" smtClean="0">
                <a:solidFill>
                  <a:schemeClr val="tx1"/>
                </a:solidFill>
              </a:rPr>
              <a:t>The </a:t>
            </a:r>
            <a:r>
              <a:rPr lang="en-US" sz="1400" b="1" dirty="0" smtClean="0">
                <a:solidFill>
                  <a:schemeClr val="accent4"/>
                </a:solidFill>
              </a:rPr>
              <a:t>if</a:t>
            </a:r>
            <a:r>
              <a:rPr lang="en-US" sz="1400" dirty="0" smtClean="0">
                <a:solidFill>
                  <a:schemeClr val="accent4"/>
                </a:solidFill>
              </a:rPr>
              <a:t> </a:t>
            </a:r>
            <a:r>
              <a:rPr lang="en-US" sz="1400" dirty="0" smtClean="0">
                <a:solidFill>
                  <a:schemeClr val="tx1"/>
                </a:solidFill>
              </a:rPr>
              <a:t>statement executes the code if one condition is true</a:t>
            </a:r>
            <a:r>
              <a:rPr lang="en-US" sz="1400" dirty="0" smtClean="0"/>
              <a:t>. Example:</a:t>
            </a:r>
          </a:p>
          <a:p>
            <a:pPr marL="457200" lvl="1" indent="0" algn="ctr">
              <a:buNone/>
            </a:pPr>
            <a:r>
              <a:rPr lang="es-ES" sz="1400" b="1" dirty="0" smtClean="0"/>
              <a:t>&lt;?</a:t>
            </a:r>
            <a:r>
              <a:rPr lang="es-ES" sz="1400" b="1" dirty="0" err="1" smtClean="0"/>
              <a:t>php</a:t>
            </a:r>
            <a:r>
              <a:rPr lang="es-ES" sz="1400" b="1" dirty="0" smtClean="0"/>
              <a:t/>
            </a:r>
            <a:br>
              <a:rPr lang="es-ES" sz="1400" b="1" dirty="0" smtClean="0"/>
            </a:br>
            <a:r>
              <a:rPr lang="es-ES" sz="1400" b="1" dirty="0" smtClean="0"/>
              <a:t>			</a:t>
            </a:r>
            <a:r>
              <a:rPr lang="en-US" sz="1400" b="1" dirty="0"/>
              <a:t>$t = date("H");</a:t>
            </a:r>
            <a:br>
              <a:rPr lang="en-US" sz="1400" b="1" dirty="0"/>
            </a:br>
            <a:r>
              <a:rPr lang="en-US" sz="1400" b="1" dirty="0"/>
              <a:t/>
            </a:r>
            <a:br>
              <a:rPr lang="en-US" sz="1400" b="1" dirty="0"/>
            </a:br>
            <a:r>
              <a:rPr lang="en-US" sz="1400" b="1" dirty="0" smtClean="0"/>
              <a:t>			if</a:t>
            </a:r>
            <a:r>
              <a:rPr lang="en-US" sz="1400" b="1" dirty="0"/>
              <a:t> ($t &lt; "20") </a:t>
            </a:r>
            <a:r>
              <a:rPr lang="en-US" sz="1400" b="1" dirty="0" smtClean="0"/>
              <a:t>{</a:t>
            </a:r>
            <a:br>
              <a:rPr lang="en-US" sz="1400" b="1" dirty="0" smtClean="0"/>
            </a:br>
            <a:r>
              <a:rPr lang="en-US" sz="1400" b="1" dirty="0"/>
              <a:t/>
            </a:r>
            <a:br>
              <a:rPr lang="en-US" sz="1400" b="1" dirty="0"/>
            </a:br>
            <a:r>
              <a:rPr lang="en-US" sz="1400" b="1" dirty="0"/>
              <a:t>  </a:t>
            </a:r>
            <a:r>
              <a:rPr lang="en-US" sz="1400" b="1" dirty="0" smtClean="0"/>
              <a:t>						echo</a:t>
            </a:r>
            <a:r>
              <a:rPr lang="en-US" sz="1400" b="1" dirty="0"/>
              <a:t> "Have a good day</a:t>
            </a:r>
            <a:r>
              <a:rPr lang="en-US" sz="1400" b="1" dirty="0" smtClean="0"/>
              <a:t>!";</a:t>
            </a:r>
          </a:p>
          <a:p>
            <a:pPr marL="457200" lvl="1" indent="0" algn="ctr">
              <a:buNone/>
            </a:pPr>
            <a:r>
              <a:rPr lang="en-US" sz="1400" b="1" dirty="0" smtClean="0"/>
              <a:t>	}</a:t>
            </a:r>
            <a:r>
              <a:rPr lang="es-ES" sz="1400" b="1" dirty="0" smtClean="0"/>
              <a:t/>
            </a:r>
            <a:br>
              <a:rPr lang="es-ES" sz="1400" b="1" dirty="0" smtClean="0"/>
            </a:br>
            <a:r>
              <a:rPr lang="es-ES" sz="1400" b="1" dirty="0" smtClean="0"/>
              <a:t>?&gt;</a:t>
            </a:r>
            <a:br>
              <a:rPr lang="es-ES" sz="1400" b="1" dirty="0" smtClean="0"/>
            </a:br>
            <a:endParaRPr lang="en-US" sz="1400" b="1" dirty="0" smtClean="0"/>
          </a:p>
          <a:p>
            <a:pPr marL="457200" lvl="1" indent="0">
              <a:buNone/>
            </a:pPr>
            <a:r>
              <a:rPr lang="en-US" sz="1400" b="1" dirty="0" smtClean="0">
                <a:solidFill>
                  <a:schemeClr val="accent3"/>
                </a:solidFill>
              </a:rPr>
              <a:t>IF-ELSE STATEMNT:- </a:t>
            </a:r>
            <a:r>
              <a:rPr lang="en-US" sz="1400" dirty="0" smtClean="0">
                <a:solidFill>
                  <a:schemeClr val="tx1"/>
                </a:solidFill>
              </a:rPr>
              <a:t>The </a:t>
            </a:r>
            <a:r>
              <a:rPr lang="en-US" sz="1400" b="1" dirty="0" smtClean="0">
                <a:solidFill>
                  <a:schemeClr val="accent4"/>
                </a:solidFill>
              </a:rPr>
              <a:t>if-else</a:t>
            </a:r>
            <a:r>
              <a:rPr lang="en-US" sz="1400" dirty="0" smtClean="0">
                <a:solidFill>
                  <a:schemeClr val="tx1"/>
                </a:solidFill>
              </a:rPr>
              <a:t> </a:t>
            </a:r>
            <a:r>
              <a:rPr lang="en-US" sz="1400" dirty="0" smtClean="0"/>
              <a:t>statement </a:t>
            </a:r>
            <a:r>
              <a:rPr lang="en-US" sz="1400" dirty="0"/>
              <a:t>executes some code if a condition is true and another code if that condition is </a:t>
            </a:r>
            <a:r>
              <a:rPr lang="en-US" sz="1400" dirty="0" smtClean="0"/>
              <a:t>false. Example</a:t>
            </a:r>
            <a:r>
              <a:rPr lang="en-US" sz="1400" dirty="0" smtClean="0"/>
              <a:t>:</a:t>
            </a:r>
          </a:p>
          <a:p>
            <a:pPr marL="457200" lvl="1" indent="0" algn="ctr">
              <a:buNone/>
            </a:pPr>
            <a:r>
              <a:rPr lang="es-ES" sz="1400" b="1" dirty="0" smtClean="0"/>
              <a:t>&lt;?</a:t>
            </a:r>
            <a:r>
              <a:rPr lang="es-ES" sz="1400" b="1" dirty="0" err="1" smtClean="0"/>
              <a:t>php</a:t>
            </a:r>
            <a:r>
              <a:rPr lang="es-ES" sz="1400" b="1" dirty="0" smtClean="0"/>
              <a:t/>
            </a:r>
            <a:br>
              <a:rPr lang="es-ES" sz="1400" b="1" dirty="0" smtClean="0"/>
            </a:br>
            <a:r>
              <a:rPr lang="es-ES" sz="1400" b="1" dirty="0" smtClean="0"/>
              <a:t/>
            </a:r>
            <a:br>
              <a:rPr lang="es-ES" sz="1400" b="1" dirty="0" smtClean="0"/>
            </a:br>
            <a:r>
              <a:rPr lang="es-ES" sz="1400" b="1" dirty="0" smtClean="0"/>
              <a:t>					</a:t>
            </a:r>
            <a:r>
              <a:rPr lang="en-US" sz="1400" b="1" dirty="0" smtClean="0"/>
              <a:t>$t = date("H");</a:t>
            </a:r>
            <a:br>
              <a:rPr lang="en-US" sz="1400" b="1" dirty="0" smtClean="0"/>
            </a:br>
            <a:r>
              <a:rPr lang="en-US" sz="1400" b="1" dirty="0" smtClean="0"/>
              <a:t/>
            </a:r>
            <a:br>
              <a:rPr lang="en-US" sz="1400" b="1" dirty="0" smtClean="0"/>
            </a:br>
            <a:r>
              <a:rPr lang="en-US" sz="1400" b="1" dirty="0" smtClean="0"/>
              <a:t>					if ($t &lt; "20") {</a:t>
            </a:r>
            <a:br>
              <a:rPr lang="en-US" sz="1400" b="1" dirty="0" smtClean="0"/>
            </a:br>
            <a:r>
              <a:rPr lang="en-US" sz="1400" b="1" dirty="0" smtClean="0"/>
              <a:t/>
            </a:r>
            <a:br>
              <a:rPr lang="en-US" sz="1400" b="1" dirty="0" smtClean="0"/>
            </a:br>
            <a:r>
              <a:rPr lang="en-US" sz="1400" b="1" dirty="0" smtClean="0"/>
              <a:t>  								echo "Have a good day!";</a:t>
            </a:r>
          </a:p>
          <a:p>
            <a:pPr marL="457200" lvl="1" indent="0" algn="ctr">
              <a:buNone/>
            </a:pPr>
            <a:r>
              <a:rPr lang="en-US" sz="1400" b="1" dirty="0"/>
              <a:t>	</a:t>
            </a:r>
            <a:r>
              <a:rPr lang="en-US" sz="1400" b="1" dirty="0" smtClean="0"/>
              <a:t>	       </a:t>
            </a:r>
            <a:r>
              <a:rPr lang="en-US" sz="1400" b="1" dirty="0" smtClean="0"/>
              <a:t>		}</a:t>
            </a:r>
            <a:r>
              <a:rPr lang="en-US" sz="1400" b="1" dirty="0" smtClean="0"/>
              <a:t>else     {</a:t>
            </a:r>
            <a:br>
              <a:rPr lang="en-US" sz="1400" b="1" dirty="0" smtClean="0"/>
            </a:br>
            <a:r>
              <a:rPr lang="en-US" sz="1400" b="1" dirty="0" smtClean="0"/>
              <a:t>							</a:t>
            </a:r>
            <a:r>
              <a:rPr lang="en-US" sz="1400" b="1" dirty="0" smtClean="0"/>
              <a:t>		echo  </a:t>
            </a:r>
            <a:r>
              <a:rPr lang="en-US" sz="1400" b="1" dirty="0" smtClean="0"/>
              <a:t>“Have a good night!”;</a:t>
            </a:r>
            <a:r>
              <a:rPr lang="es-ES" sz="1400" b="1" dirty="0"/>
              <a:t/>
            </a:r>
            <a:br>
              <a:rPr lang="es-ES" sz="1400" b="1" dirty="0"/>
            </a:br>
            <a:r>
              <a:rPr lang="es-ES" sz="1400" b="1" dirty="0" smtClean="0"/>
              <a:t>			</a:t>
            </a:r>
            <a:r>
              <a:rPr lang="es-ES" sz="1400" b="1" dirty="0" smtClean="0"/>
              <a:t>		}</a:t>
            </a:r>
            <a:r>
              <a:rPr lang="es-ES" sz="1400" b="1" dirty="0"/>
              <a:t/>
            </a:r>
            <a:br>
              <a:rPr lang="es-ES" sz="1400" b="1" dirty="0"/>
            </a:br>
            <a:r>
              <a:rPr lang="es-ES" sz="1400" b="1" dirty="0"/>
              <a:t>?&gt;</a:t>
            </a:r>
            <a:endParaRPr lang="en-US" sz="1400" b="1" dirty="0"/>
          </a:p>
          <a:p>
            <a:pPr marL="457200" lvl="1" indent="0">
              <a:buNone/>
            </a:pPr>
            <a:endParaRPr lang="en-US" sz="1400" dirty="0" smtClean="0"/>
          </a:p>
        </p:txBody>
      </p:sp>
    </p:spTree>
    <p:extLst>
      <p:ext uri="{BB962C8B-B14F-4D97-AF65-F5344CB8AC3E}">
        <p14:creationId xmlns:p14="http://schemas.microsoft.com/office/powerpoint/2010/main" val="1183788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IF---ELSEIF----ESLE STATEMENT</a:t>
            </a:r>
            <a:r>
              <a:rPr lang="en-US" sz="2400" dirty="0" smtClean="0">
                <a:solidFill>
                  <a:schemeClr val="accent3"/>
                </a:solidFill>
              </a:rPr>
              <a:t>:- </a:t>
            </a:r>
            <a:r>
              <a:rPr lang="en-US" sz="1400" dirty="0" smtClean="0">
                <a:solidFill>
                  <a:schemeClr val="tx1"/>
                </a:solidFill>
              </a:rPr>
              <a:t>The </a:t>
            </a:r>
            <a:r>
              <a:rPr lang="en-US" sz="1400" b="1" dirty="0" smtClean="0">
                <a:solidFill>
                  <a:schemeClr val="accent4"/>
                </a:solidFill>
              </a:rPr>
              <a:t>if----</a:t>
            </a:r>
            <a:r>
              <a:rPr lang="en-US" sz="1400" b="1" dirty="0" err="1" smtClean="0">
                <a:solidFill>
                  <a:schemeClr val="accent4"/>
                </a:solidFill>
              </a:rPr>
              <a:t>elseif</a:t>
            </a:r>
            <a:r>
              <a:rPr lang="en-US" sz="1400" b="1" dirty="0" smtClean="0">
                <a:solidFill>
                  <a:schemeClr val="accent4"/>
                </a:solidFill>
              </a:rPr>
              <a:t>---else </a:t>
            </a:r>
            <a:r>
              <a:rPr lang="en-US" sz="1400" dirty="0"/>
              <a:t>statement executes different codes for more than two conditions</a:t>
            </a:r>
            <a:r>
              <a:rPr lang="en-US" sz="1400" dirty="0" smtClean="0"/>
              <a:t>.</a:t>
            </a:r>
          </a:p>
          <a:p>
            <a:pPr marL="457200" lvl="1" indent="0" algn="ctr">
              <a:buNone/>
            </a:pPr>
            <a:r>
              <a:rPr lang="es-ES" sz="1400" b="1" dirty="0"/>
              <a:t>&lt;?</a:t>
            </a:r>
            <a:r>
              <a:rPr lang="es-ES" sz="1400" b="1" dirty="0" err="1" smtClean="0"/>
              <a:t>php</a:t>
            </a:r>
            <a:r>
              <a:rPr lang="es-ES" sz="1400" b="1" dirty="0" smtClean="0"/>
              <a:t/>
            </a:r>
            <a:br>
              <a:rPr lang="es-ES" sz="1400" b="1" dirty="0" smtClean="0"/>
            </a:br>
            <a:r>
              <a:rPr lang="es-ES" sz="1400" b="1" dirty="0"/>
              <a:t/>
            </a:r>
            <a:br>
              <a:rPr lang="es-ES" sz="1400" b="1" dirty="0"/>
            </a:br>
            <a:r>
              <a:rPr lang="es-ES" sz="1400" b="1" dirty="0"/>
              <a:t>			</a:t>
            </a:r>
            <a:r>
              <a:rPr lang="en-US" sz="1400" b="1" dirty="0"/>
              <a:t>$t = date("H</a:t>
            </a:r>
            <a:r>
              <a:rPr lang="en-US" sz="1400" b="1" dirty="0" smtClean="0"/>
              <a:t>");</a:t>
            </a:r>
            <a:br>
              <a:rPr lang="en-US" sz="1400" b="1" dirty="0" smtClean="0"/>
            </a:br>
            <a:r>
              <a:rPr lang="en-US" sz="1400" b="1" dirty="0"/>
              <a:t/>
            </a:r>
            <a:br>
              <a:rPr lang="en-US" sz="1400" b="1" dirty="0"/>
            </a:br>
            <a:r>
              <a:rPr lang="en-US" sz="1400" b="1" dirty="0"/>
              <a:t>			if ($t &lt; </a:t>
            </a:r>
            <a:r>
              <a:rPr lang="en-US" sz="1400" b="1" dirty="0" smtClean="0"/>
              <a:t>“10</a:t>
            </a:r>
            <a:r>
              <a:rPr lang="en-US" sz="1400" b="1" dirty="0"/>
              <a:t>") </a:t>
            </a:r>
            <a:r>
              <a:rPr lang="en-US" sz="1400" b="1" dirty="0" smtClean="0"/>
              <a:t>{</a:t>
            </a:r>
            <a:br>
              <a:rPr lang="en-US" sz="1400" b="1" dirty="0" smtClean="0"/>
            </a:br>
            <a:r>
              <a:rPr lang="en-US" sz="1400" b="1" dirty="0"/>
              <a:t/>
            </a:r>
            <a:br>
              <a:rPr lang="en-US" sz="1400" b="1" dirty="0"/>
            </a:br>
            <a:r>
              <a:rPr lang="en-US" sz="1400" b="1" dirty="0"/>
              <a:t>  						echo </a:t>
            </a:r>
            <a:r>
              <a:rPr lang="en-US" sz="1400" b="1" dirty="0" smtClean="0"/>
              <a:t>“Good morning!";</a:t>
            </a:r>
            <a:endParaRPr lang="en-US" sz="1400" b="1" dirty="0"/>
          </a:p>
          <a:p>
            <a:pPr marL="457200" lvl="1" indent="0" algn="ctr">
              <a:buNone/>
            </a:pPr>
            <a:r>
              <a:rPr lang="en-US" sz="1400" b="1" dirty="0"/>
              <a:t>		      </a:t>
            </a:r>
            <a:r>
              <a:rPr lang="en-US" sz="1400" b="1" dirty="0" smtClean="0"/>
              <a:t>		  }</a:t>
            </a:r>
            <a:r>
              <a:rPr lang="en-US" sz="1400" b="1" dirty="0" err="1" smtClean="0"/>
              <a:t>elseif</a:t>
            </a:r>
            <a:r>
              <a:rPr lang="en-US" sz="1400" b="1" dirty="0" smtClean="0"/>
              <a:t>($t  &lt;  “20”)     {</a:t>
            </a:r>
            <a:br>
              <a:rPr lang="en-US" sz="1400" b="1" dirty="0" smtClean="0"/>
            </a:br>
            <a:r>
              <a:rPr lang="en-US" sz="1400" b="1" dirty="0"/>
              <a:t/>
            </a:r>
            <a:br>
              <a:rPr lang="en-US" sz="1400" b="1" dirty="0"/>
            </a:br>
            <a:r>
              <a:rPr lang="en-US" sz="1400" b="1" dirty="0"/>
              <a:t>							echo  “Have a good </a:t>
            </a:r>
            <a:r>
              <a:rPr lang="en-US" sz="1400" b="1" dirty="0" smtClean="0"/>
              <a:t>day!”;</a:t>
            </a:r>
            <a:br>
              <a:rPr lang="en-US" sz="1400" b="1" dirty="0" smtClean="0"/>
            </a:br>
            <a:r>
              <a:rPr lang="es-ES" sz="1400" b="1" dirty="0"/>
              <a:t/>
            </a:r>
            <a:br>
              <a:rPr lang="es-ES" sz="1400" b="1" dirty="0"/>
            </a:br>
            <a:r>
              <a:rPr lang="es-ES" sz="1400" b="1" dirty="0"/>
              <a:t>	</a:t>
            </a:r>
            <a:r>
              <a:rPr lang="es-ES" sz="1400" b="1" dirty="0" smtClean="0"/>
              <a:t>           }</a:t>
            </a:r>
            <a:r>
              <a:rPr lang="es-ES" sz="1400" b="1" dirty="0" err="1" smtClean="0"/>
              <a:t>else</a:t>
            </a:r>
            <a:r>
              <a:rPr lang="es-ES" sz="1400" b="1" dirty="0" smtClean="0"/>
              <a:t>      {</a:t>
            </a:r>
            <a:br>
              <a:rPr lang="es-ES" sz="1400" b="1" dirty="0" smtClean="0"/>
            </a:br>
            <a:r>
              <a:rPr lang="es-ES" sz="1400" b="1" dirty="0" smtClean="0"/>
              <a:t/>
            </a:r>
            <a:br>
              <a:rPr lang="es-ES" sz="1400" b="1" dirty="0" smtClean="0"/>
            </a:br>
            <a:r>
              <a:rPr lang="es-ES" sz="1400" b="1" dirty="0" smtClean="0"/>
              <a:t>						echo   “</a:t>
            </a:r>
            <a:r>
              <a:rPr lang="es-ES" sz="1400" b="1" dirty="0" err="1" smtClean="0"/>
              <a:t>Have</a:t>
            </a:r>
            <a:r>
              <a:rPr lang="es-ES" sz="1400" b="1" dirty="0" smtClean="0"/>
              <a:t> a </a:t>
            </a:r>
            <a:r>
              <a:rPr lang="es-ES" sz="1400" b="1" dirty="0" err="1" smtClean="0"/>
              <a:t>good</a:t>
            </a:r>
            <a:r>
              <a:rPr lang="es-ES" sz="1400" b="1" dirty="0" smtClean="0"/>
              <a:t> </a:t>
            </a:r>
            <a:r>
              <a:rPr lang="es-ES" sz="1400" b="1" dirty="0" err="1" smtClean="0"/>
              <a:t>night</a:t>
            </a:r>
            <a:r>
              <a:rPr lang="es-ES" sz="1400" b="1" dirty="0" smtClean="0"/>
              <a:t>”;</a:t>
            </a:r>
            <a:r>
              <a:rPr lang="es-ES" sz="1400" b="1" dirty="0"/>
              <a:t/>
            </a:r>
            <a:br>
              <a:rPr lang="es-ES" sz="1400" b="1" dirty="0"/>
            </a:br>
            <a:r>
              <a:rPr lang="es-ES" sz="1400" b="1" dirty="0"/>
              <a:t>?&gt;</a:t>
            </a:r>
            <a:endParaRPr lang="en-US" sz="1400" b="1" dirty="0"/>
          </a:p>
          <a:p>
            <a:pPr marL="457200" lvl="1" indent="0" algn="ctr">
              <a:buNone/>
            </a:pPr>
            <a:endParaRPr lang="en-US" sz="1400" b="1" dirty="0" smtClean="0"/>
          </a:p>
          <a:p>
            <a:pPr marL="457200" lvl="1" indent="0">
              <a:buNone/>
            </a:pPr>
            <a:r>
              <a:rPr lang="en-US" sz="1400" b="1" dirty="0" smtClean="0"/>
              <a:t>Exercise-:  </a:t>
            </a:r>
            <a:r>
              <a:rPr lang="en-US" sz="1400" dirty="0" smtClean="0"/>
              <a:t>Fill in the blank spaces.</a:t>
            </a:r>
            <a:r>
              <a:rPr lang="en-US" sz="1400" b="1" dirty="0" smtClean="0"/>
              <a:t/>
            </a:r>
            <a:br>
              <a:rPr lang="en-US" sz="1400" b="1" dirty="0" smtClean="0"/>
            </a:br>
            <a:r>
              <a:rPr lang="en-US" sz="1400" b="1" dirty="0" smtClean="0"/>
              <a:t>							$x  =  50;</a:t>
            </a:r>
            <a:br>
              <a:rPr lang="en-US" sz="1400" b="1" dirty="0" smtClean="0"/>
            </a:br>
            <a:r>
              <a:rPr lang="en-US" sz="1400" b="1" dirty="0" smtClean="0"/>
              <a:t>							$y  =  10</a:t>
            </a:r>
            <a:br>
              <a:rPr lang="en-US" sz="1400" b="1" dirty="0" smtClean="0"/>
            </a:br>
            <a:r>
              <a:rPr lang="en-US" sz="1400" b="1" dirty="0" smtClean="0"/>
              <a:t>									-----  ------   &gt;  -----  {</a:t>
            </a:r>
            <a:br>
              <a:rPr lang="en-US" sz="1400" b="1" dirty="0" smtClean="0"/>
            </a:br>
            <a:r>
              <a:rPr lang="en-US" sz="1400" b="1" dirty="0" smtClean="0"/>
              <a:t>										echo    “Hello World”;</a:t>
            </a:r>
            <a:br>
              <a:rPr lang="en-US" sz="1400" b="1" dirty="0" smtClean="0"/>
            </a:br>
            <a:r>
              <a:rPr lang="en-US" sz="1400" b="1" dirty="0" smtClean="0"/>
              <a:t>									}</a:t>
            </a:r>
          </a:p>
        </p:txBody>
      </p:sp>
    </p:spTree>
    <p:extLst>
      <p:ext uri="{BB962C8B-B14F-4D97-AF65-F5344CB8AC3E}">
        <p14:creationId xmlns:p14="http://schemas.microsoft.com/office/powerpoint/2010/main" val="1616856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startAt="4"/>
            </a:pPr>
            <a:r>
              <a:rPr lang="en-US" b="1" dirty="0">
                <a:solidFill>
                  <a:schemeClr val="accent3"/>
                </a:solidFill>
              </a:rPr>
              <a:t>Conditional Statements</a:t>
            </a:r>
          </a:p>
          <a:p>
            <a:pPr marL="1371600" lvl="2" indent="-457200">
              <a:buFont typeface="+mj-lt"/>
              <a:buAutoNum type="arabicPeriod"/>
            </a:pPr>
            <a:r>
              <a:rPr lang="en-US" dirty="0"/>
              <a:t>If Statement</a:t>
            </a:r>
          </a:p>
          <a:p>
            <a:pPr marL="1371600" lvl="2" indent="-457200">
              <a:buFont typeface="+mj-lt"/>
              <a:buAutoNum type="arabicPeriod"/>
            </a:pPr>
            <a:r>
              <a:rPr lang="en-US" dirty="0"/>
              <a:t>If Else Statement</a:t>
            </a:r>
          </a:p>
          <a:p>
            <a:pPr marL="1371600" lvl="2" indent="-457200">
              <a:buFont typeface="+mj-lt"/>
              <a:buAutoNum type="arabicPeriod"/>
            </a:pPr>
            <a:r>
              <a:rPr lang="en-US" dirty="0" err="1"/>
              <a:t>Elseif</a:t>
            </a:r>
            <a:r>
              <a:rPr lang="en-US" dirty="0"/>
              <a:t> Statement</a:t>
            </a:r>
          </a:p>
          <a:p>
            <a:pPr marL="1371600" lvl="2" indent="-457200">
              <a:buFont typeface="+mj-lt"/>
              <a:buAutoNum type="arabicPeriod"/>
            </a:pPr>
            <a:r>
              <a:rPr lang="en-US" dirty="0"/>
              <a:t>Switch Statement</a:t>
            </a:r>
          </a:p>
          <a:p>
            <a:pPr marL="914400" lvl="2" indent="0">
              <a:buNone/>
            </a:pPr>
            <a:r>
              <a:rPr lang="en-US" b="1" dirty="0">
                <a:solidFill>
                  <a:schemeClr val="accent3"/>
                </a:solidFill>
              </a:rPr>
              <a:t>Loops</a:t>
            </a:r>
          </a:p>
          <a:p>
            <a:pPr marL="1600200" lvl="3" indent="-342900">
              <a:buFont typeface="+mj-lt"/>
              <a:buAutoNum type="arabicPeriod"/>
            </a:pPr>
            <a:r>
              <a:rPr lang="en-US" dirty="0"/>
              <a:t>While Loop</a:t>
            </a:r>
          </a:p>
          <a:p>
            <a:pPr marL="1600200" lvl="3" indent="-342900">
              <a:buFont typeface="+mj-lt"/>
              <a:buAutoNum type="arabicPeriod"/>
            </a:pPr>
            <a:r>
              <a:rPr lang="en-US" dirty="0"/>
              <a:t>Do while Loop</a:t>
            </a:r>
          </a:p>
          <a:p>
            <a:pPr marL="1600200" lvl="3" indent="-342900">
              <a:buFont typeface="+mj-lt"/>
              <a:buAutoNum type="arabicPeriod"/>
            </a:pPr>
            <a:r>
              <a:rPr lang="en-US" dirty="0"/>
              <a:t>For Loop</a:t>
            </a:r>
          </a:p>
          <a:p>
            <a:pPr marL="1600200" lvl="3" indent="-342900">
              <a:buFont typeface="+mj-lt"/>
              <a:buAutoNum type="arabicPeriod"/>
            </a:pPr>
            <a:r>
              <a:rPr lang="en-US" dirty="0" err="1"/>
              <a:t>Foreach</a:t>
            </a:r>
            <a:r>
              <a:rPr lang="en-US" dirty="0"/>
              <a:t> Loop</a:t>
            </a:r>
          </a:p>
          <a:p>
            <a:pPr marL="1600200" lvl="3" indent="-342900">
              <a:buFont typeface="+mj-lt"/>
              <a:buAutoNum type="arabicPeriod"/>
            </a:pPr>
            <a:r>
              <a:rPr lang="en-US" dirty="0"/>
              <a:t>Break/Continue Loop</a:t>
            </a:r>
          </a:p>
          <a:p>
            <a:pPr marL="1257300" lvl="3" indent="0">
              <a:buNone/>
            </a:pPr>
            <a:endParaRPr lang="en-US" dirty="0"/>
          </a:p>
          <a:p>
            <a:pPr marL="457200" indent="-457200">
              <a:buFont typeface="+mj-lt"/>
              <a:buAutoNum type="arabicPeriod" startAt="4"/>
            </a:pPr>
            <a:r>
              <a:rPr lang="en-US" b="1" dirty="0" smtClean="0">
                <a:solidFill>
                  <a:schemeClr val="accent3"/>
                </a:solidFill>
              </a:rPr>
              <a:t>Arrays</a:t>
            </a:r>
            <a:endParaRPr lang="en-US" b="1" dirty="0">
              <a:solidFill>
                <a:schemeClr val="accent3"/>
              </a:solidFill>
            </a:endParaRPr>
          </a:p>
          <a:p>
            <a:pPr marL="457200" lvl="1" indent="0">
              <a:buNone/>
            </a:pPr>
            <a:endParaRPr lang="en-US" dirty="0"/>
          </a:p>
        </p:txBody>
      </p:sp>
    </p:spTree>
    <p:extLst>
      <p:ext uri="{BB962C8B-B14F-4D97-AF65-F5344CB8AC3E}">
        <p14:creationId xmlns:p14="http://schemas.microsoft.com/office/powerpoint/2010/main" val="1168907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THE SWITCH STATEMENT</a:t>
            </a:r>
            <a:r>
              <a:rPr lang="en-US" sz="2400" dirty="0" smtClean="0">
                <a:solidFill>
                  <a:schemeClr val="accent3"/>
                </a:solidFill>
              </a:rPr>
              <a:t>:- </a:t>
            </a:r>
            <a:r>
              <a:rPr lang="en-US" sz="1400" dirty="0" smtClean="0">
                <a:solidFill>
                  <a:schemeClr val="tx1"/>
                </a:solidFill>
              </a:rPr>
              <a:t>The </a:t>
            </a:r>
            <a:r>
              <a:rPr lang="en-US" sz="1400" b="1" dirty="0" smtClean="0">
                <a:solidFill>
                  <a:schemeClr val="accent4"/>
                </a:solidFill>
              </a:rPr>
              <a:t>switch  </a:t>
            </a:r>
            <a:r>
              <a:rPr lang="en-US" sz="1400" dirty="0" smtClean="0"/>
              <a:t>statement </a:t>
            </a:r>
            <a:r>
              <a:rPr lang="en-US" sz="1400" dirty="0"/>
              <a:t>is used to perform different actions based on different </a:t>
            </a:r>
            <a:r>
              <a:rPr lang="en-US" sz="1400" dirty="0" smtClean="0"/>
              <a:t>conditions. Example;</a:t>
            </a:r>
            <a:br>
              <a:rPr lang="en-US" sz="1400" dirty="0" smtClean="0"/>
            </a:br>
            <a:endParaRPr lang="en-US" sz="1400" dirty="0" smtClean="0"/>
          </a:p>
          <a:p>
            <a:pPr marL="457200" lvl="1" indent="0">
              <a:buNone/>
            </a:pPr>
            <a:r>
              <a:rPr lang="en-US" sz="1400" dirty="0"/>
              <a:t>	</a:t>
            </a:r>
            <a:r>
              <a:rPr lang="en-US" sz="1400" dirty="0" smtClean="0"/>
              <a:t>					</a:t>
            </a:r>
            <a:r>
              <a:rPr lang="es-ES" sz="1400" b="1" dirty="0" smtClean="0"/>
              <a:t>&lt;?</a:t>
            </a:r>
            <a:r>
              <a:rPr lang="es-ES" sz="1400" b="1" dirty="0" err="1" smtClean="0"/>
              <a:t>php</a:t>
            </a:r>
            <a:r>
              <a:rPr lang="es-ES" sz="1400" b="1" dirty="0" smtClean="0"/>
              <a:t/>
            </a:r>
            <a:br>
              <a:rPr lang="es-ES" sz="1400" b="1" dirty="0" smtClean="0"/>
            </a:br>
            <a:r>
              <a:rPr lang="es-ES" sz="1400" b="1" dirty="0"/>
              <a:t/>
            </a:r>
            <a:br>
              <a:rPr lang="es-ES" sz="1400" b="1" dirty="0"/>
            </a:br>
            <a:r>
              <a:rPr lang="es-ES" sz="1400" b="1" dirty="0" smtClean="0"/>
              <a:t>								</a:t>
            </a:r>
            <a:r>
              <a:rPr lang="en-US" sz="1400" b="1" dirty="0" smtClean="0"/>
              <a:t>$color </a:t>
            </a:r>
            <a:r>
              <a:rPr lang="en-US" sz="1400" b="1" dirty="0"/>
              <a:t>= "red";</a:t>
            </a:r>
            <a:br>
              <a:rPr lang="en-US" sz="1400" b="1" dirty="0"/>
            </a:br>
            <a:r>
              <a:rPr lang="en-US" sz="1400" b="1" dirty="0"/>
              <a:t/>
            </a:r>
            <a:br>
              <a:rPr lang="en-US" sz="1400" b="1" dirty="0"/>
            </a:br>
            <a:r>
              <a:rPr lang="en-US" sz="1400" b="1" dirty="0" smtClean="0"/>
              <a:t>								switch</a:t>
            </a:r>
            <a:r>
              <a:rPr lang="en-US" sz="1400" b="1" dirty="0"/>
              <a:t> </a:t>
            </a:r>
            <a:r>
              <a:rPr lang="en-US" sz="1400" b="1" dirty="0" smtClean="0"/>
              <a:t>($color</a:t>
            </a:r>
            <a:r>
              <a:rPr lang="en-US" sz="1400" b="1" dirty="0"/>
              <a:t>) {</a:t>
            </a:r>
            <a:br>
              <a:rPr lang="en-US" sz="1400" b="1" dirty="0"/>
            </a:br>
            <a:r>
              <a:rPr lang="en-US" sz="1400" b="1" dirty="0" smtClean="0"/>
              <a:t>									</a:t>
            </a:r>
            <a:r>
              <a:rPr lang="en-US" sz="1400" b="1" dirty="0"/>
              <a:t>	</a:t>
            </a:r>
            <a:r>
              <a:rPr lang="en-US" sz="1400" b="1" dirty="0" smtClean="0"/>
              <a:t>case</a:t>
            </a:r>
            <a:r>
              <a:rPr lang="en-US" sz="1400" b="1" dirty="0"/>
              <a:t> "red":</a:t>
            </a:r>
            <a:br>
              <a:rPr lang="en-US" sz="1400" b="1" dirty="0"/>
            </a:br>
            <a:r>
              <a:rPr lang="en-US" sz="1400" b="1" dirty="0"/>
              <a:t>  </a:t>
            </a:r>
            <a:r>
              <a:rPr lang="en-US" sz="1400" b="1" dirty="0" smtClean="0"/>
              <a:t>											echo</a:t>
            </a:r>
            <a:r>
              <a:rPr lang="en-US" sz="1400" b="1" dirty="0"/>
              <a:t> "Your favorite color is red!";</a:t>
            </a:r>
            <a:br>
              <a:rPr lang="en-US" sz="1400" b="1" dirty="0"/>
            </a:br>
            <a:r>
              <a:rPr lang="en-US" sz="1400" b="1" dirty="0"/>
              <a:t>    </a:t>
            </a:r>
            <a:r>
              <a:rPr lang="en-US" sz="1400" b="1" dirty="0" smtClean="0"/>
              <a:t>											break;</a:t>
            </a:r>
            <a:br>
              <a:rPr lang="en-US" sz="1400" b="1" dirty="0" smtClean="0"/>
            </a:br>
            <a:r>
              <a:rPr lang="en-US" sz="1400" b="1" dirty="0"/>
              <a:t/>
            </a:r>
            <a:br>
              <a:rPr lang="en-US" sz="1400" b="1" dirty="0"/>
            </a:br>
            <a:r>
              <a:rPr lang="en-US" sz="1400" b="1" dirty="0"/>
              <a:t> </a:t>
            </a:r>
            <a:r>
              <a:rPr lang="en-US" sz="1400" b="1" dirty="0" smtClean="0"/>
              <a:t>										</a:t>
            </a:r>
            <a:r>
              <a:rPr lang="en-US" sz="1400" b="1" dirty="0"/>
              <a:t> case "blue":</a:t>
            </a:r>
            <a:br>
              <a:rPr lang="en-US" sz="1400" b="1" dirty="0"/>
            </a:br>
            <a:r>
              <a:rPr lang="en-US" sz="1400" b="1" dirty="0"/>
              <a:t>    </a:t>
            </a:r>
            <a:r>
              <a:rPr lang="en-US" sz="1400" b="1" dirty="0" smtClean="0"/>
              <a:t>											echo</a:t>
            </a:r>
            <a:r>
              <a:rPr lang="en-US" sz="1400" b="1" dirty="0"/>
              <a:t> "Your favorite color is blue!";</a:t>
            </a:r>
            <a:br>
              <a:rPr lang="en-US" sz="1400" b="1" dirty="0"/>
            </a:br>
            <a:r>
              <a:rPr lang="en-US" sz="1400" b="1" dirty="0"/>
              <a:t>   </a:t>
            </a:r>
            <a:r>
              <a:rPr lang="en-US" sz="1400" b="1" dirty="0" smtClean="0"/>
              <a:t>										         </a:t>
            </a:r>
            <a:r>
              <a:rPr lang="en-US" sz="1400" b="1" dirty="0"/>
              <a:t> break</a:t>
            </a:r>
            <a:r>
              <a:rPr lang="en-US" sz="1400" b="1" dirty="0" smtClean="0"/>
              <a:t>;</a:t>
            </a:r>
            <a:br>
              <a:rPr lang="en-US" sz="1400" b="1" dirty="0" smtClean="0"/>
            </a:br>
            <a:r>
              <a:rPr lang="en-US" sz="1400" b="1" dirty="0"/>
              <a:t/>
            </a:r>
            <a:br>
              <a:rPr lang="en-US" sz="1400" b="1" dirty="0"/>
            </a:br>
            <a:r>
              <a:rPr lang="en-US" sz="1400" b="1" dirty="0"/>
              <a:t>  </a:t>
            </a:r>
            <a:r>
              <a:rPr lang="en-US" sz="1400" b="1" dirty="0" smtClean="0"/>
              <a:t>										case</a:t>
            </a:r>
            <a:r>
              <a:rPr lang="en-US" sz="1400" b="1" dirty="0"/>
              <a:t> "green":</a:t>
            </a:r>
            <a:br>
              <a:rPr lang="en-US" sz="1400" b="1" dirty="0"/>
            </a:br>
            <a:r>
              <a:rPr lang="en-US" sz="1400" b="1" dirty="0"/>
              <a:t>    </a:t>
            </a:r>
            <a:r>
              <a:rPr lang="en-US" sz="1400" b="1" dirty="0" smtClean="0"/>
              <a:t>											echo</a:t>
            </a:r>
            <a:r>
              <a:rPr lang="en-US" sz="1400" b="1" dirty="0"/>
              <a:t> "Your favorite color is green!";</a:t>
            </a:r>
            <a:br>
              <a:rPr lang="en-US" sz="1400" b="1" dirty="0"/>
            </a:br>
            <a:r>
              <a:rPr lang="en-US" sz="1400" b="1" dirty="0"/>
              <a:t>    </a:t>
            </a:r>
            <a:r>
              <a:rPr lang="en-US" sz="1400" b="1" dirty="0" smtClean="0"/>
              <a:t>											break;</a:t>
            </a:r>
            <a:br>
              <a:rPr lang="en-US" sz="1400" b="1" dirty="0" smtClean="0"/>
            </a:br>
            <a:r>
              <a:rPr lang="en-US" sz="1400" b="1" dirty="0"/>
              <a:t/>
            </a:r>
            <a:br>
              <a:rPr lang="en-US" sz="1400" b="1" dirty="0"/>
            </a:br>
            <a:r>
              <a:rPr lang="en-US" sz="1400" b="1" dirty="0"/>
              <a:t>  </a:t>
            </a:r>
            <a:r>
              <a:rPr lang="en-US" sz="1400" b="1" dirty="0" smtClean="0"/>
              <a:t>										default</a:t>
            </a:r>
            <a:r>
              <a:rPr lang="en-US" sz="1400" b="1" dirty="0"/>
              <a:t>:</a:t>
            </a:r>
            <a:br>
              <a:rPr lang="en-US" sz="1400" b="1" dirty="0"/>
            </a:br>
            <a:r>
              <a:rPr lang="en-US" sz="1400" b="1" dirty="0"/>
              <a:t>    </a:t>
            </a:r>
            <a:r>
              <a:rPr lang="en-US" sz="1400" b="1" dirty="0" smtClean="0"/>
              <a:t>											echo</a:t>
            </a:r>
            <a:r>
              <a:rPr lang="en-US" sz="1400" b="1" dirty="0"/>
              <a:t> "Your favorite color is neither red, blue, nor green!";</a:t>
            </a:r>
            <a:br>
              <a:rPr lang="en-US" sz="1400" b="1" dirty="0"/>
            </a:br>
            <a:r>
              <a:rPr lang="en-US" sz="1400" b="1" dirty="0" smtClean="0"/>
              <a:t>								}</a:t>
            </a:r>
            <a:r>
              <a:rPr lang="es-ES" sz="1400" b="1" dirty="0"/>
              <a:t/>
            </a:r>
            <a:br>
              <a:rPr lang="es-ES" sz="1400" b="1" dirty="0"/>
            </a:br>
            <a:r>
              <a:rPr lang="es-ES" sz="1400" b="1" dirty="0" smtClean="0"/>
              <a:t>						?&gt;</a:t>
            </a:r>
            <a:endParaRPr lang="en-US" sz="1400" b="1" dirty="0"/>
          </a:p>
          <a:p>
            <a:pPr marL="457200" lvl="1" indent="0" algn="ctr">
              <a:buNone/>
            </a:pPr>
            <a:endParaRPr lang="en-US" sz="1400" b="1" dirty="0" smtClean="0"/>
          </a:p>
        </p:txBody>
      </p:sp>
    </p:spTree>
    <p:extLst>
      <p:ext uri="{BB962C8B-B14F-4D97-AF65-F5344CB8AC3E}">
        <p14:creationId xmlns:p14="http://schemas.microsoft.com/office/powerpoint/2010/main" val="1544881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u="sng" dirty="0" smtClean="0">
                <a:solidFill>
                  <a:schemeClr val="accent3"/>
                </a:solidFill>
              </a:rPr>
              <a:t>LOOPS</a:t>
            </a:r>
          </a:p>
          <a:p>
            <a:pPr marL="457200" lvl="1" indent="0">
              <a:buNone/>
            </a:pPr>
            <a:r>
              <a:rPr lang="en-US" sz="1400" dirty="0"/>
              <a:t>Loops are used to execute the same block of code again and again, as long as a certain condition is </a:t>
            </a:r>
            <a:r>
              <a:rPr lang="en-US" sz="1400" dirty="0" smtClean="0"/>
              <a:t>true. </a:t>
            </a:r>
            <a:r>
              <a:rPr lang="en-US" sz="1400" dirty="0"/>
              <a:t>When you want the same block of code to run over and over again in a row. Instead of adding several almost equal lines in a script we can use loops to perform a task.</a:t>
            </a:r>
            <a:endParaRPr lang="en-US" sz="1400" dirty="0" smtClean="0"/>
          </a:p>
          <a:p>
            <a:pPr marL="457200" lvl="1" indent="0">
              <a:buNone/>
            </a:pPr>
            <a:r>
              <a:rPr lang="en-US" sz="1400" b="1" dirty="0" smtClean="0"/>
              <a:t>These are the six types of loop used in PHP:</a:t>
            </a:r>
          </a:p>
          <a:p>
            <a:pPr marL="800100" lvl="1" indent="-342900">
              <a:buFont typeface="+mj-lt"/>
              <a:buAutoNum type="arabicPeriod"/>
            </a:pPr>
            <a:r>
              <a:rPr lang="en-US" sz="1400" b="1" dirty="0" smtClean="0"/>
              <a:t>While Loop-: </a:t>
            </a:r>
            <a:r>
              <a:rPr lang="en-US" sz="1400" dirty="0"/>
              <a:t>while loop executes the statement while a specified condition is true</a:t>
            </a:r>
            <a:r>
              <a:rPr lang="en-US" sz="1400" dirty="0" smtClean="0"/>
              <a:t>. In </a:t>
            </a:r>
            <a:r>
              <a:rPr lang="en-US" sz="1400" dirty="0"/>
              <a:t>while loop first check the condition then execute the statement</a:t>
            </a:r>
            <a:r>
              <a:rPr lang="en-US" sz="1400" dirty="0" smtClean="0"/>
              <a:t>. Example: </a:t>
            </a:r>
            <a:endParaRPr lang="en-US" sz="800" dirty="0"/>
          </a:p>
          <a:p>
            <a:pPr marL="914400" lvl="2" indent="0">
              <a:buNone/>
            </a:pP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a:t>
            </a:r>
            <a:r>
              <a:rPr lang="en-US" sz="1200" b="1" dirty="0" err="1" smtClean="0">
                <a:solidFill>
                  <a:schemeClr val="tx1"/>
                </a:solidFill>
              </a:rPr>
              <a:t>num</a:t>
            </a:r>
            <a:r>
              <a:rPr lang="en-US" sz="1200" b="1" dirty="0" smtClean="0">
                <a:solidFill>
                  <a:schemeClr val="tx1"/>
                </a:solidFill>
              </a:rPr>
              <a:t>   </a:t>
            </a:r>
            <a:r>
              <a:rPr lang="en-US" sz="1200" b="1" dirty="0">
                <a:solidFill>
                  <a:schemeClr val="tx1"/>
                </a:solidFill>
              </a:rPr>
              <a:t>=   0</a:t>
            </a:r>
            <a:r>
              <a:rPr lang="en-US" sz="1200" b="1" dirty="0" smtClean="0">
                <a:solidFill>
                  <a:schemeClr val="tx1"/>
                </a:solidFill>
              </a:rPr>
              <a:t>;</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while($</a:t>
            </a:r>
            <a:r>
              <a:rPr lang="en-US" sz="1200" b="1" dirty="0" err="1" smtClean="0">
                <a:solidFill>
                  <a:schemeClr val="tx1"/>
                </a:solidFill>
              </a:rPr>
              <a:t>num</a:t>
            </a:r>
            <a:r>
              <a:rPr lang="en-US" sz="1200" b="1" dirty="0" smtClean="0">
                <a:solidFill>
                  <a:schemeClr val="tx1"/>
                </a:solidFill>
              </a:rPr>
              <a:t>  &lt;=   100)  {</a:t>
            </a:r>
            <a:br>
              <a:rPr lang="en-US" sz="1200" b="1" dirty="0" smtClean="0">
                <a:solidFill>
                  <a:schemeClr val="tx1"/>
                </a:solidFill>
              </a:rPr>
            </a:br>
            <a:r>
              <a:rPr lang="en-US" sz="1200" b="1" dirty="0" smtClean="0">
                <a:solidFill>
                  <a:schemeClr val="tx1"/>
                </a:solidFill>
              </a:rPr>
              <a:t/>
            </a:r>
            <a:br>
              <a:rPr lang="en-US" sz="1200" b="1" dirty="0" smtClean="0">
                <a:solidFill>
                  <a:schemeClr val="tx1"/>
                </a:solidFill>
              </a:rPr>
            </a:br>
            <a:r>
              <a:rPr lang="en-US" sz="1200" b="1" dirty="0" smtClean="0">
                <a:solidFill>
                  <a:schemeClr val="tx1"/>
                </a:solidFill>
              </a:rPr>
              <a:t>									echo  “The number is : $</a:t>
            </a:r>
            <a:r>
              <a:rPr lang="en-US" sz="1200" b="1" dirty="0" err="1" smtClean="0">
                <a:solidFill>
                  <a:schemeClr val="tx1"/>
                </a:solidFill>
              </a:rPr>
              <a:t>num</a:t>
            </a:r>
            <a:r>
              <a:rPr lang="en-US" sz="1200" b="1" dirty="0" smtClean="0">
                <a:solidFill>
                  <a:schemeClr val="tx1"/>
                </a:solidFill>
              </a:rPr>
              <a:t> &lt;</a:t>
            </a:r>
            <a:r>
              <a:rPr lang="en-US" sz="1200" b="1" dirty="0" err="1" smtClean="0">
                <a:solidFill>
                  <a:schemeClr val="tx1"/>
                </a:solidFill>
              </a:rPr>
              <a:t>br</a:t>
            </a:r>
            <a:r>
              <a:rPr lang="en-US" sz="1200" b="1" dirty="0" smtClean="0">
                <a:solidFill>
                  <a:schemeClr val="tx1"/>
                </a:solidFill>
              </a:rPr>
              <a:t>&gt;”;</a:t>
            </a:r>
            <a:br>
              <a:rPr lang="en-US" sz="1200" b="1" dirty="0" smtClean="0">
                <a:solidFill>
                  <a:schemeClr val="tx1"/>
                </a:solidFill>
              </a:rPr>
            </a:br>
            <a:r>
              <a:rPr lang="en-US" sz="1200" b="1" dirty="0" smtClean="0">
                <a:solidFill>
                  <a:schemeClr val="tx1"/>
                </a:solidFill>
              </a:rPr>
              <a:t/>
            </a:r>
            <a:br>
              <a:rPr lang="en-US" sz="1200" b="1" dirty="0" smtClean="0">
                <a:solidFill>
                  <a:schemeClr val="tx1"/>
                </a:solidFill>
              </a:rPr>
            </a:br>
            <a:r>
              <a:rPr lang="en-US" sz="1200" b="1" dirty="0" smtClean="0">
                <a:solidFill>
                  <a:schemeClr val="tx1"/>
                </a:solidFill>
              </a:rPr>
              <a:t>										$</a:t>
            </a:r>
            <a:r>
              <a:rPr lang="en-US" sz="1200" b="1" dirty="0" err="1" smtClean="0">
                <a:solidFill>
                  <a:schemeClr val="tx1"/>
                </a:solidFill>
              </a:rPr>
              <a:t>num</a:t>
            </a:r>
            <a:r>
              <a:rPr lang="en-US" sz="1200" b="1" dirty="0" smtClean="0">
                <a:solidFill>
                  <a:schemeClr val="tx1"/>
                </a:solidFill>
              </a:rPr>
              <a:t>+= 10;</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?&gt;</a:t>
            </a:r>
            <a:r>
              <a:rPr lang="en-US" sz="1400" dirty="0">
                <a:solidFill>
                  <a:schemeClr val="tx1"/>
                </a:solidFill>
              </a:rPr>
              <a:t>	</a:t>
            </a:r>
            <a:endParaRPr lang="en-US" sz="800" dirty="0" smtClean="0"/>
          </a:p>
          <a:p>
            <a:pPr marL="457200" lvl="1" indent="0">
              <a:buNone/>
            </a:pPr>
            <a:r>
              <a:rPr lang="en-US" sz="1400" b="1" dirty="0" smtClean="0">
                <a:solidFill>
                  <a:schemeClr val="tx1"/>
                </a:solidFill>
              </a:rPr>
              <a:t>Example explained:</a:t>
            </a:r>
          </a:p>
          <a:p>
            <a:pPr lvl="1">
              <a:buFont typeface="Wingdings" panose="05000000000000000000" pitchFamily="2" charset="2"/>
              <a:buChar char="Ø"/>
            </a:pPr>
            <a:r>
              <a:rPr lang="en-US" sz="1400" dirty="0" smtClean="0"/>
              <a:t>$</a:t>
            </a:r>
            <a:r>
              <a:rPr lang="en-US" sz="1400" dirty="0" err="1" smtClean="0"/>
              <a:t>num</a:t>
            </a:r>
            <a:r>
              <a:rPr lang="en-US" sz="1400" dirty="0" smtClean="0"/>
              <a:t> </a:t>
            </a:r>
            <a:r>
              <a:rPr lang="en-US" sz="1400" dirty="0"/>
              <a:t>= </a:t>
            </a:r>
            <a:r>
              <a:rPr lang="en-US" sz="1400" dirty="0" smtClean="0"/>
              <a:t>0;    </a:t>
            </a:r>
            <a:r>
              <a:rPr lang="en-US" sz="1400" dirty="0"/>
              <a:t>Initialize the loop counter </a:t>
            </a:r>
            <a:r>
              <a:rPr lang="en-US" sz="1400" dirty="0" smtClean="0"/>
              <a:t>($</a:t>
            </a:r>
            <a:r>
              <a:rPr lang="en-US" sz="1400" dirty="0" err="1" smtClean="0"/>
              <a:t>num</a:t>
            </a:r>
            <a:r>
              <a:rPr lang="en-US" sz="1400" dirty="0" smtClean="0"/>
              <a:t>), </a:t>
            </a:r>
            <a:r>
              <a:rPr lang="en-US" sz="1400" dirty="0"/>
              <a:t>and set the start value to </a:t>
            </a:r>
            <a:r>
              <a:rPr lang="en-US" sz="1400" dirty="0" smtClean="0"/>
              <a:t>0</a:t>
            </a:r>
            <a:endParaRPr lang="en-US" sz="1400" dirty="0"/>
          </a:p>
          <a:p>
            <a:pPr lvl="1">
              <a:buFont typeface="Wingdings" panose="05000000000000000000" pitchFamily="2" charset="2"/>
              <a:buChar char="Ø"/>
            </a:pPr>
            <a:r>
              <a:rPr lang="en-US" sz="1400" dirty="0" smtClean="0"/>
              <a:t>$</a:t>
            </a:r>
            <a:r>
              <a:rPr lang="en-US" sz="1400" dirty="0" err="1" smtClean="0"/>
              <a:t>num</a:t>
            </a:r>
            <a:r>
              <a:rPr lang="en-US" sz="1400" dirty="0" smtClean="0"/>
              <a:t>  </a:t>
            </a:r>
            <a:r>
              <a:rPr lang="en-US" sz="1400" dirty="0"/>
              <a:t>&lt;= </a:t>
            </a:r>
            <a:r>
              <a:rPr lang="en-US" sz="1400" dirty="0" smtClean="0"/>
              <a:t>100;    </a:t>
            </a:r>
            <a:r>
              <a:rPr lang="en-US" sz="1400" dirty="0"/>
              <a:t>Continue the loop as long </a:t>
            </a:r>
            <a:r>
              <a:rPr lang="en-US" sz="1400" dirty="0" smtClean="0"/>
              <a:t>as $</a:t>
            </a:r>
            <a:r>
              <a:rPr lang="en-US" sz="1400" dirty="0" err="1" smtClean="0"/>
              <a:t>num</a:t>
            </a:r>
            <a:r>
              <a:rPr lang="en-US" sz="1400" dirty="0" smtClean="0"/>
              <a:t> </a:t>
            </a:r>
            <a:r>
              <a:rPr lang="en-US" sz="1400" dirty="0"/>
              <a:t>is less than or equal to </a:t>
            </a:r>
            <a:r>
              <a:rPr lang="en-US" sz="1400" dirty="0" smtClean="0"/>
              <a:t>100</a:t>
            </a:r>
            <a:endParaRPr lang="en-US" sz="1400" dirty="0"/>
          </a:p>
          <a:p>
            <a:pPr lvl="1">
              <a:buFont typeface="Wingdings" panose="05000000000000000000" pitchFamily="2" charset="2"/>
              <a:buChar char="Ø"/>
            </a:pPr>
            <a:r>
              <a:rPr lang="en-US" sz="1400" dirty="0" smtClean="0"/>
              <a:t>$</a:t>
            </a:r>
            <a:r>
              <a:rPr lang="en-US" sz="1400" dirty="0" err="1" smtClean="0"/>
              <a:t>num</a:t>
            </a:r>
            <a:r>
              <a:rPr lang="en-US" sz="1400" dirty="0" smtClean="0"/>
              <a:t>+ = 10;    </a:t>
            </a:r>
            <a:r>
              <a:rPr lang="en-US" sz="1400" dirty="0"/>
              <a:t>Increase the loop counter value by </a:t>
            </a:r>
            <a:r>
              <a:rPr lang="en-US" sz="1400" dirty="0" smtClean="0"/>
              <a:t>10 </a:t>
            </a:r>
            <a:r>
              <a:rPr lang="en-US" sz="1400" dirty="0"/>
              <a:t>for each </a:t>
            </a:r>
            <a:r>
              <a:rPr lang="en-US" sz="1400" dirty="0" smtClean="0"/>
              <a:t>iteration.</a:t>
            </a:r>
            <a:r>
              <a:rPr lang="en-US" sz="1400" b="1" dirty="0" smtClean="0">
                <a:solidFill>
                  <a:schemeClr val="tx1"/>
                </a:solidFill>
              </a:rPr>
              <a:t/>
            </a:r>
            <a:br>
              <a:rPr lang="en-US" sz="1400" b="1" dirty="0" smtClean="0">
                <a:solidFill>
                  <a:schemeClr val="tx1"/>
                </a:solidFill>
              </a:rPr>
            </a:br>
            <a:r>
              <a:rPr lang="en-US" sz="1400" dirty="0" smtClean="0">
                <a:solidFill>
                  <a:schemeClr val="tx1"/>
                </a:solidFill>
              </a:rPr>
              <a:t>	</a:t>
            </a:r>
          </a:p>
        </p:txBody>
      </p:sp>
    </p:spTree>
    <p:extLst>
      <p:ext uri="{BB962C8B-B14F-4D97-AF65-F5344CB8AC3E}">
        <p14:creationId xmlns:p14="http://schemas.microsoft.com/office/powerpoint/2010/main" val="1812326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2"/>
            </a:pPr>
            <a:r>
              <a:rPr lang="en-US" sz="1400" b="1" dirty="0" smtClean="0">
                <a:solidFill>
                  <a:schemeClr val="accent3"/>
                </a:solidFill>
              </a:rPr>
              <a:t>Do-While</a:t>
            </a:r>
            <a:r>
              <a:rPr lang="en-US" sz="1400" dirty="0" smtClean="0">
                <a:solidFill>
                  <a:schemeClr val="accent3"/>
                </a:solidFill>
              </a:rPr>
              <a:t>-</a:t>
            </a:r>
            <a:r>
              <a:rPr lang="en-US" sz="1400" dirty="0">
                <a:solidFill>
                  <a:schemeClr val="accent3"/>
                </a:solidFill>
              </a:rPr>
              <a:t>: </a:t>
            </a:r>
            <a:r>
              <a:rPr lang="en-US" sz="1400" dirty="0"/>
              <a:t>do - while loop executes the statement once and next statement depends upon a specified condition is true. In do - while loop first execute the statement then check the condition, it means if condition is false in that case one time statement execute</a:t>
            </a:r>
            <a:r>
              <a:rPr lang="en-US" sz="1400" dirty="0" smtClean="0"/>
              <a:t>. Example: </a:t>
            </a:r>
          </a:p>
          <a:p>
            <a:pPr marL="914400" lvl="2" indent="0">
              <a:buNone/>
            </a:pPr>
            <a:r>
              <a:rPr lang="en-US" sz="1200" b="1" dirty="0">
                <a:solidFill>
                  <a:schemeClr val="tx1"/>
                </a:solidFill>
              </a:rPr>
              <a:t>	</a:t>
            </a: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err="1">
                <a:solidFill>
                  <a:schemeClr val="tx1"/>
                </a:solidFill>
              </a:rPr>
              <a:t>num</a:t>
            </a:r>
            <a:r>
              <a:rPr lang="en-US" sz="1200" b="1" dirty="0">
                <a:solidFill>
                  <a:schemeClr val="tx1"/>
                </a:solidFill>
              </a:rPr>
              <a:t>   =   </a:t>
            </a:r>
            <a:r>
              <a:rPr lang="en-US" sz="1200" b="1" dirty="0" smtClean="0">
                <a:solidFill>
                  <a:schemeClr val="tx1"/>
                </a:solidFill>
              </a:rPr>
              <a:t>1;</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do  {</a:t>
            </a:r>
            <a:r>
              <a:rPr lang="en-US" sz="1200" b="1" dirty="0">
                <a:solidFill>
                  <a:schemeClr val="tx1"/>
                </a:solidFill>
              </a:rPr>
              <a:t/>
            </a:r>
            <a:br>
              <a:rPr lang="en-US" sz="1200" b="1" dirty="0">
                <a:solidFill>
                  <a:schemeClr val="tx1"/>
                </a:solidFill>
              </a:rPr>
            </a:br>
            <a:r>
              <a:rPr lang="en-US" sz="1200" b="1" dirty="0">
                <a:solidFill>
                  <a:schemeClr val="tx1"/>
                </a:solidFill>
              </a:rPr>
              <a:t>									echo  “The number is : $</a:t>
            </a:r>
            <a:r>
              <a:rPr lang="en-US" sz="1200" b="1" dirty="0" err="1">
                <a:solidFill>
                  <a:schemeClr val="tx1"/>
                </a:solidFill>
              </a:rPr>
              <a:t>num</a:t>
            </a:r>
            <a:r>
              <a:rPr lang="en-US" sz="1200" b="1" dirty="0">
                <a:solidFill>
                  <a:schemeClr val="tx1"/>
                </a:solidFill>
              </a:rPr>
              <a:t> &lt;</a:t>
            </a:r>
            <a:r>
              <a:rPr lang="en-US" sz="1200" b="1" dirty="0" err="1">
                <a:solidFill>
                  <a:schemeClr val="tx1"/>
                </a:solidFill>
              </a:rPr>
              <a:t>br</a:t>
            </a:r>
            <a:r>
              <a:rPr lang="en-US" sz="1200" b="1" dirty="0" smtClean="0">
                <a:solidFill>
                  <a:schemeClr val="tx1"/>
                </a:solidFill>
              </a:rPr>
              <a:t>&gt;”;</a:t>
            </a: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num</a:t>
            </a:r>
            <a:r>
              <a:rPr lang="en-US" sz="1200" b="1" dirty="0" smtClean="0">
                <a:solidFill>
                  <a:schemeClr val="tx1"/>
                </a:solidFill>
              </a:rPr>
              <a:t>++;</a:t>
            </a:r>
            <a:br>
              <a:rPr lang="en-US" sz="1200" b="1" dirty="0" smtClean="0">
                <a:solidFill>
                  <a:schemeClr val="tx1"/>
                </a:solidFill>
              </a:rPr>
            </a:br>
            <a:r>
              <a:rPr lang="en-US" sz="1200" b="1" dirty="0" smtClean="0">
                <a:solidFill>
                  <a:schemeClr val="tx1"/>
                </a:solidFill>
              </a:rPr>
              <a:t>								      }</a:t>
            </a:r>
          </a:p>
          <a:p>
            <a:pPr marL="914400" lvl="2" indent="0">
              <a:buNone/>
            </a:pPr>
            <a:r>
              <a:rPr lang="en-US" sz="1200" b="1" dirty="0">
                <a:solidFill>
                  <a:schemeClr val="tx1"/>
                </a:solidFill>
              </a:rPr>
              <a:t>	</a:t>
            </a:r>
            <a:r>
              <a:rPr lang="en-US" sz="1200" b="1" dirty="0" smtClean="0">
                <a:solidFill>
                  <a:schemeClr val="tx1"/>
                </a:solidFill>
              </a:rPr>
              <a:t>							 while ( $</a:t>
            </a:r>
            <a:r>
              <a:rPr lang="en-US" sz="1200" b="1" dirty="0" err="1" smtClean="0">
                <a:solidFill>
                  <a:schemeClr val="tx1"/>
                </a:solidFill>
              </a:rPr>
              <a:t>num</a:t>
            </a:r>
            <a:r>
              <a:rPr lang="en-US" sz="1200" b="1" dirty="0" smtClean="0">
                <a:solidFill>
                  <a:schemeClr val="tx1"/>
                </a:solidFill>
              </a:rPr>
              <a:t>  &lt;=  5 );</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?&gt;</a:t>
            </a:r>
            <a:br>
              <a:rPr lang="en-US" sz="1200" b="1" dirty="0" smtClean="0">
                <a:solidFill>
                  <a:schemeClr val="tx1"/>
                </a:solidFill>
              </a:rPr>
            </a:br>
            <a:endParaRPr lang="en-US" sz="1400" dirty="0"/>
          </a:p>
          <a:p>
            <a:pPr marL="800100" lvl="1" indent="-342900">
              <a:buFont typeface="+mj-lt"/>
              <a:buAutoNum type="arabicPeriod" startAt="2"/>
            </a:pPr>
            <a:r>
              <a:rPr lang="en-US" sz="1400" b="1" dirty="0">
                <a:solidFill>
                  <a:schemeClr val="accent3"/>
                </a:solidFill>
              </a:rPr>
              <a:t>For Loop-: </a:t>
            </a:r>
            <a:r>
              <a:rPr lang="en-US" sz="1400" dirty="0"/>
              <a:t>loops through a block of code a specified number of </a:t>
            </a:r>
            <a:r>
              <a:rPr lang="en-US" sz="1400" dirty="0" smtClean="0"/>
              <a:t>times. Example;</a:t>
            </a:r>
          </a:p>
          <a:p>
            <a:pPr marL="914400" lvl="2" indent="0">
              <a:buNone/>
            </a:pPr>
            <a:r>
              <a:rPr lang="en-US" sz="1200" b="1" dirty="0">
                <a:solidFill>
                  <a:schemeClr val="tx1"/>
                </a:solidFill>
              </a:rPr>
              <a:t>		</a:t>
            </a: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for ( $</a:t>
            </a:r>
            <a:r>
              <a:rPr lang="en-US" sz="1200" b="1" dirty="0" err="1" smtClean="0">
                <a:solidFill>
                  <a:schemeClr val="tx1"/>
                </a:solidFill>
              </a:rPr>
              <a:t>num</a:t>
            </a:r>
            <a:r>
              <a:rPr lang="en-US" sz="1200" b="1" dirty="0" smtClean="0">
                <a:solidFill>
                  <a:schemeClr val="tx1"/>
                </a:solidFill>
              </a:rPr>
              <a:t> = 0;   $</a:t>
            </a:r>
            <a:r>
              <a:rPr lang="en-US" sz="1200" b="1" dirty="0" err="1" smtClean="0">
                <a:solidFill>
                  <a:schemeClr val="tx1"/>
                </a:solidFill>
              </a:rPr>
              <a:t>num</a:t>
            </a:r>
            <a:r>
              <a:rPr lang="en-US" sz="1200" b="1" dirty="0" smtClean="0">
                <a:solidFill>
                  <a:schemeClr val="tx1"/>
                </a:solidFill>
              </a:rPr>
              <a:t>  &lt;=  10;   $</a:t>
            </a:r>
            <a:r>
              <a:rPr lang="en-US" sz="1200" b="1" dirty="0" err="1" smtClean="0">
                <a:solidFill>
                  <a:schemeClr val="tx1"/>
                </a:solidFill>
              </a:rPr>
              <a:t>num</a:t>
            </a:r>
            <a:r>
              <a:rPr lang="en-US" sz="1200" b="1" dirty="0" smtClean="0">
                <a:solidFill>
                  <a:schemeClr val="tx1"/>
                </a:solidFill>
              </a:rPr>
              <a:t>++)  {</a:t>
            </a:r>
            <a:br>
              <a:rPr lang="en-US" sz="1200" b="1" dirty="0" smtClean="0">
                <a:solidFill>
                  <a:schemeClr val="tx1"/>
                </a:solidFill>
              </a:rPr>
            </a:br>
            <a:r>
              <a:rPr lang="en-US" sz="1200" b="1" dirty="0" smtClean="0">
                <a:solidFill>
                  <a:schemeClr val="tx1"/>
                </a:solidFill>
              </a:rPr>
              <a:t>									echo   “The number is :  $</a:t>
            </a:r>
            <a:r>
              <a:rPr lang="en-US" sz="1200" b="1" dirty="0" err="1" smtClean="0">
                <a:solidFill>
                  <a:schemeClr val="tx1"/>
                </a:solidFill>
              </a:rPr>
              <a:t>num</a:t>
            </a:r>
            <a:r>
              <a:rPr lang="en-US" sz="1200" b="1" dirty="0" smtClean="0">
                <a:solidFill>
                  <a:schemeClr val="tx1"/>
                </a:solidFill>
              </a:rPr>
              <a:t>  &lt;</a:t>
            </a:r>
            <a:r>
              <a:rPr lang="en-US" sz="1200" b="1" dirty="0" err="1" smtClean="0">
                <a:solidFill>
                  <a:schemeClr val="tx1"/>
                </a:solidFill>
              </a:rPr>
              <a:t>br</a:t>
            </a:r>
            <a:r>
              <a:rPr lang="en-US" sz="1200" b="1" dirty="0" smtClean="0">
                <a:solidFill>
                  <a:schemeClr val="tx1"/>
                </a:solidFill>
              </a:rPr>
              <a:t>&gt;”;</a:t>
            </a:r>
            <a:br>
              <a:rPr lang="en-US" sz="1200" b="1" dirty="0" smtClean="0">
                <a:solidFill>
                  <a:schemeClr val="tx1"/>
                </a:solidFill>
              </a:rPr>
            </a:br>
            <a:r>
              <a:rPr lang="en-US" sz="1200" b="1" dirty="0" smtClean="0">
                <a:solidFill>
                  <a:schemeClr val="tx1"/>
                </a:solidFill>
              </a:rPr>
              <a:t>								}</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?&gt;</a:t>
            </a:r>
          </a:p>
          <a:p>
            <a:pPr marL="457200" lvl="1" indent="0">
              <a:buNone/>
            </a:pPr>
            <a:r>
              <a:rPr lang="en-US" sz="1400" b="1" dirty="0">
                <a:solidFill>
                  <a:schemeClr val="tx1"/>
                </a:solidFill>
              </a:rPr>
              <a:t>Example explained:</a:t>
            </a:r>
          </a:p>
          <a:p>
            <a:pPr lvl="1">
              <a:buFont typeface="Wingdings" panose="05000000000000000000" pitchFamily="2" charset="2"/>
              <a:buChar char="Ø"/>
            </a:pPr>
            <a:r>
              <a:rPr lang="en-US" sz="1400" dirty="0"/>
              <a:t>$</a:t>
            </a:r>
            <a:r>
              <a:rPr lang="en-US" sz="1400" dirty="0" err="1"/>
              <a:t>num</a:t>
            </a:r>
            <a:r>
              <a:rPr lang="en-US" sz="1400" dirty="0"/>
              <a:t> = 0; Initialize the loop counter ($x), and set the start value to </a:t>
            </a:r>
            <a:r>
              <a:rPr lang="en-US" sz="1400" dirty="0" smtClean="0"/>
              <a:t>0.</a:t>
            </a:r>
          </a:p>
          <a:p>
            <a:pPr lvl="1">
              <a:buFont typeface="Wingdings" panose="05000000000000000000" pitchFamily="2" charset="2"/>
              <a:buChar char="Ø"/>
            </a:pPr>
            <a:r>
              <a:rPr lang="en-US" sz="1400" dirty="0" smtClean="0"/>
              <a:t>$</a:t>
            </a:r>
            <a:r>
              <a:rPr lang="en-US" sz="1400" dirty="0" err="1"/>
              <a:t>num</a:t>
            </a:r>
            <a:r>
              <a:rPr lang="en-US" sz="1400" dirty="0"/>
              <a:t>  &lt;= </a:t>
            </a:r>
            <a:r>
              <a:rPr lang="en-US" sz="1400" dirty="0" smtClean="0"/>
              <a:t>10</a:t>
            </a:r>
            <a:r>
              <a:rPr lang="en-US" sz="1400" dirty="0"/>
              <a:t>;    Continue the loop as long as $</a:t>
            </a:r>
            <a:r>
              <a:rPr lang="en-US" sz="1400" dirty="0" err="1"/>
              <a:t>num</a:t>
            </a:r>
            <a:r>
              <a:rPr lang="en-US" sz="1400" dirty="0"/>
              <a:t> is less than or equal to </a:t>
            </a:r>
            <a:r>
              <a:rPr lang="en-US" sz="1400" dirty="0" smtClean="0"/>
              <a:t>10</a:t>
            </a:r>
            <a:endParaRPr lang="en-US" sz="1400" dirty="0"/>
          </a:p>
          <a:p>
            <a:pPr lvl="1">
              <a:buFont typeface="Wingdings" panose="05000000000000000000" pitchFamily="2" charset="2"/>
              <a:buChar char="Ø"/>
            </a:pPr>
            <a:r>
              <a:rPr lang="en-US" sz="1400" dirty="0"/>
              <a:t>$</a:t>
            </a:r>
            <a:r>
              <a:rPr lang="en-US" sz="1400" dirty="0" err="1"/>
              <a:t>num</a:t>
            </a:r>
            <a:r>
              <a:rPr lang="en-US" sz="1400" dirty="0" smtClean="0"/>
              <a:t>++ ;    </a:t>
            </a:r>
            <a:r>
              <a:rPr lang="en-US" sz="1400" dirty="0"/>
              <a:t>Increase the loop counter value by </a:t>
            </a:r>
            <a:r>
              <a:rPr lang="en-US" sz="1400" dirty="0" smtClean="0"/>
              <a:t>1 </a:t>
            </a:r>
            <a:r>
              <a:rPr lang="en-US" sz="1400" dirty="0"/>
              <a:t>for each iteration.</a:t>
            </a:r>
            <a:endParaRPr lang="en-US" sz="800" dirty="0"/>
          </a:p>
          <a:p>
            <a:pPr marL="3943350" lvl="8" indent="-342900">
              <a:buFont typeface="+mj-lt"/>
              <a:buAutoNum type="arabicPeriod"/>
            </a:pPr>
            <a:endParaRPr lang="en-US" sz="800" b="1" dirty="0"/>
          </a:p>
        </p:txBody>
      </p:sp>
    </p:spTree>
    <p:extLst>
      <p:ext uri="{BB962C8B-B14F-4D97-AF65-F5344CB8AC3E}">
        <p14:creationId xmlns:p14="http://schemas.microsoft.com/office/powerpoint/2010/main" val="4217309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4"/>
            </a:pPr>
            <a:r>
              <a:rPr lang="en-US" sz="1400" b="1" dirty="0" err="1" smtClean="0">
                <a:solidFill>
                  <a:schemeClr val="accent3"/>
                </a:solidFill>
              </a:rPr>
              <a:t>Foreach</a:t>
            </a:r>
            <a:r>
              <a:rPr lang="en-US" sz="1400" b="1" dirty="0" smtClean="0">
                <a:solidFill>
                  <a:schemeClr val="accent3"/>
                </a:solidFill>
              </a:rPr>
              <a:t> Loop</a:t>
            </a:r>
            <a:r>
              <a:rPr lang="en-US" sz="1400" dirty="0" smtClean="0">
                <a:solidFill>
                  <a:schemeClr val="accent3"/>
                </a:solidFill>
              </a:rPr>
              <a:t>-: </a:t>
            </a:r>
            <a:r>
              <a:rPr lang="en-US" sz="1400" dirty="0"/>
              <a:t>Loops through a block of code for each element in an array</a:t>
            </a:r>
            <a:r>
              <a:rPr lang="en-US" sz="1400" dirty="0" smtClean="0"/>
              <a:t>. The </a:t>
            </a:r>
            <a:r>
              <a:rPr lang="en-US" sz="1400" dirty="0" err="1" smtClean="0"/>
              <a:t>foreach</a:t>
            </a:r>
            <a:r>
              <a:rPr lang="en-US" sz="1400" dirty="0" smtClean="0"/>
              <a:t> loop works only on arrays, and is used to loop through each key/value pair in an array. Example;</a:t>
            </a:r>
          </a:p>
          <a:p>
            <a:pPr marL="800100" lvl="1" indent="-342900">
              <a:buFont typeface="+mj-lt"/>
              <a:buAutoNum type="arabicPeriod" startAt="4"/>
            </a:pPr>
            <a:endParaRPr lang="en-US" sz="1400" dirty="0" smtClean="0"/>
          </a:p>
          <a:p>
            <a:pPr marL="914400" lvl="2" indent="0">
              <a:buNone/>
            </a:pPr>
            <a:r>
              <a:rPr lang="en-US" sz="1200" b="1" dirty="0">
                <a:solidFill>
                  <a:schemeClr val="tx1"/>
                </a:solidFill>
              </a:rPr>
              <a:t>	</a:t>
            </a: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a:t> $colors = array("red", "green", "blue", "yellow");</a:t>
            </a:r>
            <a:br>
              <a:rPr lang="en-US" sz="1200" b="1" dirty="0"/>
            </a:br>
            <a:r>
              <a:rPr lang="en-US" sz="1200" b="1" dirty="0"/>
              <a:t/>
            </a:r>
            <a:br>
              <a:rPr lang="en-US" sz="1200" b="1" dirty="0"/>
            </a:br>
            <a:r>
              <a:rPr lang="en-US" sz="1200" b="1" dirty="0"/>
              <a:t>								  </a:t>
            </a:r>
            <a:r>
              <a:rPr lang="en-US" sz="1200" b="1" dirty="0" err="1"/>
              <a:t>foreach</a:t>
            </a:r>
            <a:r>
              <a:rPr lang="en-US" sz="1200" b="1" dirty="0"/>
              <a:t> ($colors as $value) {</a:t>
            </a:r>
            <a:br>
              <a:rPr lang="en-US" sz="1200" b="1" dirty="0"/>
            </a:br>
            <a:r>
              <a:rPr lang="en-US" sz="1200" b="1" dirty="0"/>
              <a:t>								 	 echo "$value &lt;</a:t>
            </a:r>
            <a:r>
              <a:rPr lang="en-US" sz="1200" b="1" dirty="0" err="1"/>
              <a:t>br</a:t>
            </a:r>
            <a:r>
              <a:rPr lang="en-US" sz="1200" b="1" dirty="0"/>
              <a:t>&gt;";</a:t>
            </a:r>
            <a:br>
              <a:rPr lang="en-US" sz="1200" b="1" dirty="0"/>
            </a:br>
            <a:r>
              <a:rPr lang="en-US" sz="1200" b="1" dirty="0"/>
              <a:t>								   } </a:t>
            </a:r>
            <a:endParaRPr lang="en-US" sz="1200" b="1" dirty="0">
              <a:solidFill>
                <a:schemeClr val="tx1"/>
              </a:solidFill>
            </a:endParaRPr>
          </a:p>
          <a:p>
            <a:pPr marL="914400" lvl="2" indent="0">
              <a:buNone/>
            </a:pPr>
            <a:r>
              <a:rPr lang="en-US" sz="1200" b="1" dirty="0">
                <a:solidFill>
                  <a:schemeClr val="tx1"/>
                </a:solidFill>
              </a:rPr>
              <a:t>							   ?&gt;</a:t>
            </a:r>
          </a:p>
          <a:p>
            <a:pPr marL="3028950" lvl="6" indent="-342900">
              <a:buFont typeface="+mj-lt"/>
              <a:buAutoNum type="arabicPeriod" startAt="4"/>
            </a:pPr>
            <a:endParaRPr lang="en-US" sz="800" dirty="0" smtClean="0"/>
          </a:p>
          <a:p>
            <a:pPr marL="3028950" lvl="6" indent="-342900">
              <a:buFont typeface="+mj-lt"/>
              <a:buAutoNum type="arabicPeriod" startAt="4"/>
            </a:pPr>
            <a:endParaRPr lang="en-US" sz="800" dirty="0" smtClean="0"/>
          </a:p>
          <a:p>
            <a:pPr marL="800100" lvl="1" indent="-342900">
              <a:buFont typeface="+mj-lt"/>
              <a:buAutoNum type="arabicPeriod" startAt="4"/>
            </a:pPr>
            <a:r>
              <a:rPr lang="en-US" sz="1400" b="1" dirty="0" smtClean="0">
                <a:solidFill>
                  <a:schemeClr val="accent3"/>
                </a:solidFill>
              </a:rPr>
              <a:t>Break Loop-:  </a:t>
            </a:r>
            <a:r>
              <a:rPr lang="en-US" sz="1400" dirty="0" smtClean="0"/>
              <a:t>The </a:t>
            </a:r>
            <a:r>
              <a:rPr lang="en-US" sz="1400" b="1" dirty="0" smtClean="0"/>
              <a:t>break</a:t>
            </a:r>
            <a:r>
              <a:rPr lang="en-US" sz="1400" dirty="0" smtClean="0"/>
              <a:t> can be use to jump out of a loop. </a:t>
            </a:r>
            <a:r>
              <a:rPr lang="en-US" sz="1400" dirty="0"/>
              <a:t>This example jumps out of the loop when </a:t>
            </a:r>
            <a:r>
              <a:rPr lang="en-US" sz="1400" b="1" dirty="0" smtClean="0"/>
              <a:t>$</a:t>
            </a:r>
            <a:r>
              <a:rPr lang="en-US" sz="1400" b="1" dirty="0" err="1" smtClean="0"/>
              <a:t>num</a:t>
            </a:r>
            <a:r>
              <a:rPr lang="en-US" sz="1400" dirty="0"/>
              <a:t> is equal to </a:t>
            </a:r>
            <a:r>
              <a:rPr lang="en-US" sz="1400" b="1" dirty="0"/>
              <a:t>4</a:t>
            </a:r>
            <a:r>
              <a:rPr lang="en-US" sz="1400" dirty="0" smtClean="0"/>
              <a:t>:</a:t>
            </a:r>
            <a:endParaRPr lang="en-US" sz="1400" b="1" dirty="0" smtClean="0"/>
          </a:p>
          <a:p>
            <a:pPr marL="914400" lvl="2" indent="0">
              <a:buNone/>
            </a:pPr>
            <a:r>
              <a:rPr lang="en-US" sz="1200" b="1" dirty="0">
                <a:solidFill>
                  <a:schemeClr val="tx1"/>
                </a:solidFill>
              </a:rPr>
              <a:t>	</a:t>
            </a: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for ( $</a:t>
            </a:r>
            <a:r>
              <a:rPr lang="en-US" sz="1200" b="1" dirty="0" err="1" smtClean="0">
                <a:solidFill>
                  <a:schemeClr val="tx1"/>
                </a:solidFill>
              </a:rPr>
              <a:t>num</a:t>
            </a:r>
            <a:r>
              <a:rPr lang="en-US" sz="1200" b="1" dirty="0" smtClean="0">
                <a:solidFill>
                  <a:schemeClr val="tx1"/>
                </a:solidFill>
              </a:rPr>
              <a:t>  =  0;  $</a:t>
            </a:r>
            <a:r>
              <a:rPr lang="en-US" sz="1200" b="1" dirty="0" err="1" smtClean="0">
                <a:solidFill>
                  <a:schemeClr val="tx1"/>
                </a:solidFill>
              </a:rPr>
              <a:t>num</a:t>
            </a:r>
            <a:r>
              <a:rPr lang="en-US" sz="1200" b="1" dirty="0" smtClean="0">
                <a:solidFill>
                  <a:schemeClr val="tx1"/>
                </a:solidFill>
              </a:rPr>
              <a:t>  &lt;  10;  $</a:t>
            </a:r>
            <a:r>
              <a:rPr lang="en-US" sz="1200" b="1" dirty="0" err="1" smtClean="0">
                <a:solidFill>
                  <a:schemeClr val="tx1"/>
                </a:solidFill>
              </a:rPr>
              <a:t>num</a:t>
            </a:r>
            <a:r>
              <a:rPr lang="en-US" sz="1200" b="1" dirty="0" smtClean="0">
                <a:solidFill>
                  <a:schemeClr val="tx1"/>
                </a:solidFill>
              </a:rPr>
              <a:t>++ )  {</a:t>
            </a:r>
            <a:r>
              <a:rPr lang="en-US" sz="1200" b="1" dirty="0"/>
              <a:t/>
            </a:r>
            <a:br>
              <a:rPr lang="en-US" sz="1200" b="1" dirty="0"/>
            </a:br>
            <a:r>
              <a:rPr lang="en-US" sz="1200" b="1" dirty="0"/>
              <a:t/>
            </a:r>
            <a:br>
              <a:rPr lang="en-US" sz="1200" b="1" dirty="0"/>
            </a:br>
            <a:r>
              <a:rPr lang="en-US" sz="1200" b="1" dirty="0"/>
              <a:t>								 </a:t>
            </a:r>
            <a:r>
              <a:rPr lang="en-US" sz="1200" b="1" dirty="0" smtClean="0"/>
              <a:t>	 if</a:t>
            </a:r>
            <a:r>
              <a:rPr lang="en-US" sz="1200" b="1" dirty="0"/>
              <a:t> </a:t>
            </a:r>
            <a:r>
              <a:rPr lang="en-US" sz="1200" b="1" dirty="0" smtClean="0"/>
              <a:t>( $</a:t>
            </a:r>
            <a:r>
              <a:rPr lang="en-US" sz="1200" b="1" dirty="0" err="1" smtClean="0"/>
              <a:t>num</a:t>
            </a:r>
            <a:r>
              <a:rPr lang="en-US" sz="1200" b="1" dirty="0" smtClean="0"/>
              <a:t> ==  4</a:t>
            </a:r>
            <a:r>
              <a:rPr lang="en-US" sz="1200" b="1" dirty="0"/>
              <a:t> </a:t>
            </a:r>
            <a:r>
              <a:rPr lang="en-US" sz="1200" b="1" dirty="0" smtClean="0"/>
              <a:t>) {</a:t>
            </a:r>
            <a:br>
              <a:rPr lang="en-US" sz="1200" b="1" dirty="0" smtClean="0"/>
            </a:br>
            <a:r>
              <a:rPr lang="en-US" sz="1200" b="1" dirty="0" smtClean="0"/>
              <a:t>										break;</a:t>
            </a:r>
            <a:r>
              <a:rPr lang="en-US" sz="1200" b="1" dirty="0"/>
              <a:t/>
            </a:r>
            <a:br>
              <a:rPr lang="en-US" sz="1200" b="1" dirty="0"/>
            </a:br>
            <a:r>
              <a:rPr lang="en-US" sz="1200" b="1" dirty="0"/>
              <a:t>								  </a:t>
            </a:r>
            <a:r>
              <a:rPr lang="en-US" sz="1200" b="1" dirty="0" smtClean="0"/>
              <a:t>	 </a:t>
            </a:r>
            <a:r>
              <a:rPr lang="en-US" sz="1200" b="1" dirty="0"/>
              <a:t>} </a:t>
            </a:r>
            <a:endParaRPr lang="en-US" sz="1200" b="1" dirty="0" smtClean="0"/>
          </a:p>
          <a:p>
            <a:pPr marL="914400" lvl="2" indent="0">
              <a:buNone/>
            </a:pPr>
            <a:r>
              <a:rPr lang="en-US" sz="1200" b="1" dirty="0">
                <a:solidFill>
                  <a:schemeClr val="tx1"/>
                </a:solidFill>
              </a:rPr>
              <a:t>	</a:t>
            </a:r>
            <a:r>
              <a:rPr lang="en-US" sz="1200" b="1" dirty="0" smtClean="0">
                <a:solidFill>
                  <a:schemeClr val="tx1"/>
                </a:solidFill>
              </a:rPr>
              <a:t>								</a:t>
            </a:r>
            <a:r>
              <a:rPr lang="en-US" sz="1200" b="1" dirty="0"/>
              <a:t> echo </a:t>
            </a:r>
            <a:r>
              <a:rPr lang="en-US" sz="1200" b="1" dirty="0" smtClean="0"/>
              <a:t>“The number is : $</a:t>
            </a:r>
            <a:r>
              <a:rPr lang="en-US" sz="1200" b="1" dirty="0" err="1" smtClean="0"/>
              <a:t>num</a:t>
            </a:r>
            <a:r>
              <a:rPr lang="en-US" sz="1200" b="1" dirty="0" smtClean="0"/>
              <a:t> </a:t>
            </a:r>
            <a:r>
              <a:rPr lang="en-US" sz="1200" b="1" dirty="0"/>
              <a:t>&lt;</a:t>
            </a:r>
            <a:r>
              <a:rPr lang="en-US" sz="1200" b="1" dirty="0" err="1"/>
              <a:t>br</a:t>
            </a:r>
            <a:r>
              <a:rPr lang="en-US" sz="1200" b="1" dirty="0" smtClean="0"/>
              <a:t>&gt; ";</a:t>
            </a:r>
            <a:br>
              <a:rPr lang="en-US" sz="1200" b="1" dirty="0" smtClean="0"/>
            </a:br>
            <a:r>
              <a:rPr lang="en-US" sz="1200" b="1" dirty="0" smtClean="0"/>
              <a:t>								}</a:t>
            </a:r>
            <a:endParaRPr lang="en-US" sz="1200" b="1" dirty="0">
              <a:solidFill>
                <a:schemeClr val="tx1"/>
              </a:solidFill>
            </a:endParaRPr>
          </a:p>
          <a:p>
            <a:pPr marL="914400" lvl="2" indent="0">
              <a:buNone/>
            </a:pPr>
            <a:r>
              <a:rPr lang="en-US" sz="1200" b="1" dirty="0">
                <a:solidFill>
                  <a:schemeClr val="tx1"/>
                </a:solidFill>
              </a:rPr>
              <a:t>							   ?&gt;</a:t>
            </a:r>
          </a:p>
          <a:p>
            <a:pPr marL="914400" lvl="2" indent="0">
              <a:buNone/>
            </a:pPr>
            <a:endParaRPr lang="en-US" sz="800" dirty="0" smtClean="0"/>
          </a:p>
        </p:txBody>
      </p:sp>
    </p:spTree>
    <p:extLst>
      <p:ext uri="{BB962C8B-B14F-4D97-AF65-F5344CB8AC3E}">
        <p14:creationId xmlns:p14="http://schemas.microsoft.com/office/powerpoint/2010/main" val="1599576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6"/>
            </a:pPr>
            <a:r>
              <a:rPr lang="en-US" sz="1400" b="1" dirty="0" smtClean="0">
                <a:solidFill>
                  <a:schemeClr val="accent3"/>
                </a:solidFill>
              </a:rPr>
              <a:t>Continue Loop-:  </a:t>
            </a:r>
            <a:r>
              <a:rPr lang="en-US" sz="1400" dirty="0" smtClean="0"/>
              <a:t>The </a:t>
            </a:r>
            <a:r>
              <a:rPr lang="en-US" sz="1400" b="1" dirty="0" smtClean="0"/>
              <a:t>continue</a:t>
            </a:r>
            <a:r>
              <a:rPr lang="en-US" sz="1400" dirty="0" smtClean="0"/>
              <a:t> statement </a:t>
            </a:r>
            <a:r>
              <a:rPr lang="en-US" sz="1400" dirty="0"/>
              <a:t>breaks one iteration (in the loop), if a specified condition occurs, and continues with the next iteration in the loop</a:t>
            </a:r>
            <a:r>
              <a:rPr lang="en-US" sz="1400" dirty="0" smtClean="0"/>
              <a:t>. </a:t>
            </a:r>
            <a:r>
              <a:rPr lang="en-US" sz="1400" dirty="0"/>
              <a:t>This example skips the value of </a:t>
            </a:r>
            <a:r>
              <a:rPr lang="en-US" sz="1400" b="1" dirty="0"/>
              <a:t>4 </a:t>
            </a:r>
            <a:r>
              <a:rPr lang="en-US" sz="1400" dirty="0" smtClean="0"/>
              <a:t>:</a:t>
            </a:r>
            <a:endParaRPr lang="en-US" sz="1400" b="1" dirty="0" smtClean="0"/>
          </a:p>
          <a:p>
            <a:pPr marL="914400" lvl="2" indent="0">
              <a:buNone/>
            </a:pPr>
            <a:r>
              <a:rPr lang="en-US" sz="1200" b="1" dirty="0">
                <a:solidFill>
                  <a:schemeClr val="tx1"/>
                </a:solidFill>
              </a:rPr>
              <a:t>	</a:t>
            </a: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for ( $</a:t>
            </a:r>
            <a:r>
              <a:rPr lang="en-US" sz="1200" b="1" dirty="0" err="1" smtClean="0">
                <a:solidFill>
                  <a:schemeClr val="tx1"/>
                </a:solidFill>
              </a:rPr>
              <a:t>num</a:t>
            </a:r>
            <a:r>
              <a:rPr lang="en-US" sz="1200" b="1" dirty="0" smtClean="0">
                <a:solidFill>
                  <a:schemeClr val="tx1"/>
                </a:solidFill>
              </a:rPr>
              <a:t>  =  0;  $</a:t>
            </a:r>
            <a:r>
              <a:rPr lang="en-US" sz="1200" b="1" dirty="0" err="1" smtClean="0">
                <a:solidFill>
                  <a:schemeClr val="tx1"/>
                </a:solidFill>
              </a:rPr>
              <a:t>num</a:t>
            </a:r>
            <a:r>
              <a:rPr lang="en-US" sz="1200" b="1" dirty="0" smtClean="0">
                <a:solidFill>
                  <a:schemeClr val="tx1"/>
                </a:solidFill>
              </a:rPr>
              <a:t>  &lt;  10;  $</a:t>
            </a:r>
            <a:r>
              <a:rPr lang="en-US" sz="1200" b="1" dirty="0" err="1" smtClean="0">
                <a:solidFill>
                  <a:schemeClr val="tx1"/>
                </a:solidFill>
              </a:rPr>
              <a:t>num</a:t>
            </a:r>
            <a:r>
              <a:rPr lang="en-US" sz="1200" b="1" dirty="0" smtClean="0">
                <a:solidFill>
                  <a:schemeClr val="tx1"/>
                </a:solidFill>
              </a:rPr>
              <a:t>++ )  {</a:t>
            </a:r>
            <a:r>
              <a:rPr lang="en-US" sz="1200" b="1" dirty="0"/>
              <a:t/>
            </a:r>
            <a:br>
              <a:rPr lang="en-US" sz="1200" b="1" dirty="0"/>
            </a:br>
            <a:r>
              <a:rPr lang="en-US" sz="1200" b="1" dirty="0"/>
              <a:t/>
            </a:r>
            <a:br>
              <a:rPr lang="en-US" sz="1200" b="1" dirty="0"/>
            </a:br>
            <a:r>
              <a:rPr lang="en-US" sz="1200" b="1" dirty="0"/>
              <a:t>								 </a:t>
            </a:r>
            <a:r>
              <a:rPr lang="en-US" sz="1200" b="1" dirty="0" smtClean="0"/>
              <a:t>	 if</a:t>
            </a:r>
            <a:r>
              <a:rPr lang="en-US" sz="1200" b="1" dirty="0"/>
              <a:t> </a:t>
            </a:r>
            <a:r>
              <a:rPr lang="en-US" sz="1200" b="1" dirty="0" smtClean="0"/>
              <a:t>( $</a:t>
            </a:r>
            <a:r>
              <a:rPr lang="en-US" sz="1200" b="1" dirty="0" err="1" smtClean="0"/>
              <a:t>num</a:t>
            </a:r>
            <a:r>
              <a:rPr lang="en-US" sz="1200" b="1" dirty="0" smtClean="0"/>
              <a:t> ==  4</a:t>
            </a:r>
            <a:r>
              <a:rPr lang="en-US" sz="1200" b="1" dirty="0"/>
              <a:t> </a:t>
            </a:r>
            <a:r>
              <a:rPr lang="en-US" sz="1200" b="1" dirty="0" smtClean="0"/>
              <a:t>) {</a:t>
            </a:r>
            <a:br>
              <a:rPr lang="en-US" sz="1200" b="1" dirty="0" smtClean="0"/>
            </a:br>
            <a:r>
              <a:rPr lang="en-US" sz="1200" b="1" dirty="0" smtClean="0"/>
              <a:t>										continue;</a:t>
            </a:r>
            <a:r>
              <a:rPr lang="en-US" sz="1200" b="1" dirty="0"/>
              <a:t/>
            </a:r>
            <a:br>
              <a:rPr lang="en-US" sz="1200" b="1" dirty="0"/>
            </a:br>
            <a:r>
              <a:rPr lang="en-US" sz="1200" b="1" dirty="0"/>
              <a:t>								  </a:t>
            </a:r>
            <a:r>
              <a:rPr lang="en-US" sz="1200" b="1" dirty="0" smtClean="0"/>
              <a:t>	 </a:t>
            </a:r>
            <a:r>
              <a:rPr lang="en-US" sz="1200" b="1" dirty="0"/>
              <a:t>} </a:t>
            </a:r>
            <a:endParaRPr lang="en-US" sz="1200" b="1" dirty="0" smtClean="0"/>
          </a:p>
          <a:p>
            <a:pPr marL="914400" lvl="2" indent="0">
              <a:buNone/>
            </a:pPr>
            <a:r>
              <a:rPr lang="en-US" sz="1200" b="1" dirty="0">
                <a:solidFill>
                  <a:schemeClr val="tx1"/>
                </a:solidFill>
              </a:rPr>
              <a:t>	</a:t>
            </a:r>
            <a:r>
              <a:rPr lang="en-US" sz="1200" b="1" dirty="0" smtClean="0">
                <a:solidFill>
                  <a:schemeClr val="tx1"/>
                </a:solidFill>
              </a:rPr>
              <a:t>								</a:t>
            </a:r>
            <a:r>
              <a:rPr lang="en-US" sz="1200" b="1" dirty="0"/>
              <a:t> echo </a:t>
            </a:r>
            <a:r>
              <a:rPr lang="en-US" sz="1200" b="1" dirty="0" smtClean="0"/>
              <a:t>“The number is : $</a:t>
            </a:r>
            <a:r>
              <a:rPr lang="en-US" sz="1200" b="1" dirty="0" err="1" smtClean="0"/>
              <a:t>num</a:t>
            </a:r>
            <a:r>
              <a:rPr lang="en-US" sz="1200" b="1" dirty="0" smtClean="0"/>
              <a:t> </a:t>
            </a:r>
            <a:r>
              <a:rPr lang="en-US" sz="1200" b="1" dirty="0"/>
              <a:t>&lt;</a:t>
            </a:r>
            <a:r>
              <a:rPr lang="en-US" sz="1200" b="1" dirty="0" err="1"/>
              <a:t>br</a:t>
            </a:r>
            <a:r>
              <a:rPr lang="en-US" sz="1200" b="1" dirty="0" smtClean="0"/>
              <a:t>&gt; ";</a:t>
            </a:r>
            <a:br>
              <a:rPr lang="en-US" sz="1200" b="1" dirty="0" smtClean="0"/>
            </a:br>
            <a:r>
              <a:rPr lang="en-US" sz="1200" b="1" dirty="0" smtClean="0"/>
              <a:t>								}</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?&gt;</a:t>
            </a:r>
          </a:p>
          <a:p>
            <a:pPr marL="914400" lvl="2" indent="0">
              <a:buNone/>
            </a:pPr>
            <a:endParaRPr lang="en-US" sz="1200" b="1" dirty="0">
              <a:solidFill>
                <a:schemeClr val="tx1"/>
              </a:solidFill>
            </a:endParaRPr>
          </a:p>
          <a:p>
            <a:pPr marL="914400" lvl="2" indent="0">
              <a:buNone/>
            </a:pPr>
            <a:endParaRPr lang="en-US" sz="1200" b="1" dirty="0" smtClean="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a:t>
            </a:r>
            <a:r>
              <a:rPr lang="en-US" sz="2400" b="1" dirty="0" smtClean="0">
                <a:solidFill>
                  <a:schemeClr val="accent3"/>
                </a:solidFill>
              </a:rPr>
              <a:t>ARRAYS</a:t>
            </a:r>
            <a:r>
              <a:rPr lang="en-US" sz="2400" b="1" dirty="0" smtClean="0">
                <a:solidFill>
                  <a:schemeClr val="tx1"/>
                </a:solidFill>
              </a:rPr>
              <a:t/>
            </a:r>
            <a:br>
              <a:rPr lang="en-US" sz="2400" b="1" dirty="0" smtClean="0">
                <a:solidFill>
                  <a:schemeClr val="tx1"/>
                </a:solidFill>
              </a:rPr>
            </a:br>
            <a:r>
              <a:rPr lang="en-US" sz="1400" dirty="0"/>
              <a:t>An array is a special variable, which can hold more than one value at a time</a:t>
            </a:r>
            <a:r>
              <a:rPr lang="en-US" sz="1400" dirty="0" smtClean="0"/>
              <a:t>. </a:t>
            </a:r>
            <a:r>
              <a:rPr lang="en-US" sz="1400" dirty="0"/>
              <a:t>The </a:t>
            </a:r>
            <a:r>
              <a:rPr lang="en-US" sz="1400" b="1" dirty="0"/>
              <a:t>PHP Array Functions</a:t>
            </a:r>
            <a:r>
              <a:rPr lang="en-US" sz="1400" dirty="0"/>
              <a:t> is basically an inbuilt function in the PHP language that is used in order to create an </a:t>
            </a:r>
            <a:r>
              <a:rPr lang="en-US" sz="1400" dirty="0" smtClean="0"/>
              <a:t>array.</a:t>
            </a:r>
          </a:p>
          <a:p>
            <a:pPr marL="914400" lvl="2" indent="0">
              <a:buNone/>
            </a:pPr>
            <a:r>
              <a:rPr lang="en-US" sz="1400" b="1" dirty="0" smtClean="0">
                <a:solidFill>
                  <a:schemeClr val="tx1"/>
                </a:solidFill>
              </a:rPr>
              <a:t>There three types of Arrays in PHP:</a:t>
            </a:r>
          </a:p>
          <a:p>
            <a:pPr marL="1257300" lvl="2" indent="-342900">
              <a:buFont typeface="+mj-lt"/>
              <a:buAutoNum type="arabicPeriod"/>
            </a:pPr>
            <a:r>
              <a:rPr lang="en-US" sz="1400" b="1" dirty="0"/>
              <a:t>Indexed arrays</a:t>
            </a:r>
            <a:r>
              <a:rPr lang="en-US" sz="1400" dirty="0"/>
              <a:t> - Arrays with a numeric </a:t>
            </a:r>
            <a:r>
              <a:rPr lang="en-US" sz="1400" dirty="0" smtClean="0"/>
              <a:t>index.</a:t>
            </a:r>
            <a:endParaRPr lang="en-US" sz="1400" dirty="0"/>
          </a:p>
          <a:p>
            <a:pPr marL="1257300" lvl="2" indent="-342900">
              <a:buFont typeface="+mj-lt"/>
              <a:buAutoNum type="arabicPeriod"/>
            </a:pPr>
            <a:r>
              <a:rPr lang="en-US" sz="1400" b="1" dirty="0"/>
              <a:t>Associative arrays</a:t>
            </a:r>
            <a:r>
              <a:rPr lang="en-US" sz="1400" dirty="0"/>
              <a:t> - Arrays with named </a:t>
            </a:r>
            <a:r>
              <a:rPr lang="en-US" sz="1400" dirty="0" smtClean="0"/>
              <a:t>keys.</a:t>
            </a:r>
            <a:endParaRPr lang="en-US" sz="1400" dirty="0"/>
          </a:p>
          <a:p>
            <a:pPr marL="1257300" lvl="2" indent="-342900">
              <a:buFont typeface="+mj-lt"/>
              <a:buAutoNum type="arabicPeriod"/>
            </a:pPr>
            <a:r>
              <a:rPr lang="en-US" sz="1400" b="1" dirty="0"/>
              <a:t>Multidimensional arrays</a:t>
            </a:r>
            <a:r>
              <a:rPr lang="en-US" sz="1400" dirty="0"/>
              <a:t> - Arrays containing one or more </a:t>
            </a:r>
            <a:r>
              <a:rPr lang="en-US" sz="1400" dirty="0" smtClean="0"/>
              <a:t>arrays.</a:t>
            </a:r>
            <a:r>
              <a:rPr lang="en-US" sz="1400" b="1" dirty="0" smtClean="0">
                <a:solidFill>
                  <a:schemeClr val="tx1"/>
                </a:solidFill>
              </a:rPr>
              <a:t/>
            </a:r>
            <a:br>
              <a:rPr lang="en-US" sz="1400" b="1" dirty="0" smtClean="0">
                <a:solidFill>
                  <a:schemeClr val="tx1"/>
                </a:solidFill>
              </a:rPr>
            </a:br>
            <a:endParaRPr lang="en-US" sz="1400" b="1" dirty="0">
              <a:solidFill>
                <a:schemeClr val="tx1"/>
              </a:solidFill>
            </a:endParaRPr>
          </a:p>
          <a:p>
            <a:pPr marL="914400" lvl="2" indent="0">
              <a:buNone/>
            </a:pPr>
            <a:endParaRPr lang="en-US" sz="800" dirty="0" smtClean="0"/>
          </a:p>
        </p:txBody>
      </p:sp>
    </p:spTree>
    <p:extLst>
      <p:ext uri="{BB962C8B-B14F-4D97-AF65-F5344CB8AC3E}">
        <p14:creationId xmlns:p14="http://schemas.microsoft.com/office/powerpoint/2010/main" val="3767941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a:pPr>
            <a:r>
              <a:rPr lang="en-US" sz="1400" b="1" dirty="0" smtClean="0">
                <a:solidFill>
                  <a:schemeClr val="accent3"/>
                </a:solidFill>
              </a:rPr>
              <a:t>Indexed Arrays: </a:t>
            </a:r>
            <a:r>
              <a:rPr lang="en-US" sz="1400" dirty="0"/>
              <a:t>There are two ways to create indexed arrays: </a:t>
            </a:r>
            <a:endParaRPr lang="en-US" sz="1400" dirty="0" smtClean="0"/>
          </a:p>
          <a:p>
            <a:pPr marL="457200" lvl="1" indent="0">
              <a:buNone/>
            </a:pPr>
            <a:r>
              <a:rPr lang="en-US" sz="1400" dirty="0"/>
              <a:t>The index can be assigned automatically (index always starts at 0), like this</a:t>
            </a:r>
            <a:endParaRPr lang="en-US" sz="1400" dirty="0" smtClean="0"/>
          </a:p>
          <a:p>
            <a:pPr marL="457200" lvl="1" indent="0">
              <a:buNone/>
            </a:pPr>
            <a:r>
              <a:rPr lang="en-US" sz="1200" b="1" dirty="0">
                <a:solidFill>
                  <a:schemeClr val="tx1"/>
                </a:solidFill>
              </a:rPr>
              <a:t>	</a:t>
            </a: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dirty="0"/>
              <a:t> </a:t>
            </a:r>
            <a:r>
              <a:rPr lang="en-US" sz="1200" b="1" dirty="0"/>
              <a:t>$cars = array("Volvo", "BMW", "Toyota</a:t>
            </a:r>
            <a:r>
              <a:rPr lang="en-US" sz="1200" b="1" dirty="0" smtClean="0"/>
              <a:t>");</a:t>
            </a:r>
            <a:endParaRPr lang="en-US" sz="1200" b="1" dirty="0" smtClean="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?&gt;</a:t>
            </a:r>
          </a:p>
          <a:p>
            <a:pPr marL="914400" lvl="2" indent="0">
              <a:buNone/>
            </a:pPr>
            <a:endParaRPr lang="en-US" sz="1200" b="1" dirty="0">
              <a:solidFill>
                <a:schemeClr val="tx1"/>
              </a:solidFill>
            </a:endParaRPr>
          </a:p>
          <a:p>
            <a:pPr marL="914400" lvl="2" indent="0">
              <a:buNone/>
            </a:pPr>
            <a:r>
              <a:rPr lang="en-US" sz="1400" dirty="0" smtClean="0"/>
              <a:t>or </a:t>
            </a:r>
            <a:r>
              <a:rPr lang="en-US" sz="1400" dirty="0"/>
              <a:t>the index can be assigned manually</a:t>
            </a:r>
            <a:r>
              <a:rPr lang="en-US" sz="1400" dirty="0" smtClean="0"/>
              <a:t>:</a:t>
            </a:r>
          </a:p>
          <a:p>
            <a:pPr marL="457200" lvl="1" indent="0">
              <a:buNone/>
            </a:pPr>
            <a:r>
              <a:rPr lang="en-US" sz="1400" b="1" dirty="0">
                <a:solidFill>
                  <a:schemeClr val="tx1"/>
                </a:solidFill>
              </a:rPr>
              <a:t>	</a:t>
            </a:r>
            <a:r>
              <a:rPr lang="en-US" sz="1400" b="1" dirty="0" smtClean="0">
                <a:solidFill>
                  <a:schemeClr val="tx1"/>
                </a:solidFill>
              </a:rPr>
              <a:t>						</a:t>
            </a:r>
            <a:r>
              <a:rPr lang="en-US" sz="1200" b="1" dirty="0" smtClean="0">
                <a:solidFill>
                  <a:schemeClr val="tx1"/>
                </a:solidFill>
              </a:rPr>
              <a:t>&lt;?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a:t>
            </a:r>
            <a:r>
              <a:rPr lang="en-US" sz="1200" b="1" dirty="0" smtClean="0"/>
              <a:t>$</a:t>
            </a:r>
            <a:r>
              <a:rPr lang="en-US" sz="1200" b="1" dirty="0"/>
              <a:t>cars[0] = "Volvo";</a:t>
            </a:r>
            <a:br>
              <a:rPr lang="en-US" sz="1200" b="1" dirty="0"/>
            </a:br>
            <a:r>
              <a:rPr lang="en-US" sz="1200" b="1" dirty="0" smtClean="0"/>
              <a:t>							$</a:t>
            </a:r>
            <a:r>
              <a:rPr lang="en-US" sz="1200" b="1" dirty="0"/>
              <a:t>cars[1] = "BMW";</a:t>
            </a:r>
            <a:br>
              <a:rPr lang="en-US" sz="1200" b="1" dirty="0"/>
            </a:br>
            <a:r>
              <a:rPr lang="en-US" sz="1200" b="1" dirty="0" smtClean="0"/>
              <a:t>							$</a:t>
            </a:r>
            <a:r>
              <a:rPr lang="en-US" sz="1200" b="1" dirty="0"/>
              <a:t>cars[2] = "Toyota</a:t>
            </a:r>
            <a:r>
              <a:rPr lang="en-US" sz="1200" dirty="0"/>
              <a:t>"</a:t>
            </a:r>
            <a:r>
              <a:rPr lang="en-US" sz="1200" b="1" dirty="0">
                <a:solidFill>
                  <a:schemeClr val="tx1"/>
                </a:solidFill>
              </a:rPr>
              <a:t>	</a:t>
            </a:r>
            <a:r>
              <a:rPr lang="en-US" sz="1200" dirty="0"/>
              <a:t> </a:t>
            </a:r>
            <a:endParaRPr lang="en-US" sz="1200" dirty="0" smtClean="0"/>
          </a:p>
          <a:p>
            <a:pPr marL="914400" lvl="2" indent="0">
              <a:buNone/>
            </a:pPr>
            <a:r>
              <a:rPr lang="en-US" sz="1200" b="1" dirty="0">
                <a:solidFill>
                  <a:schemeClr val="tx1"/>
                </a:solidFill>
              </a:rPr>
              <a:t>						   </a:t>
            </a:r>
            <a:r>
              <a:rPr lang="en-US" sz="1200" b="1" dirty="0" smtClean="0">
                <a:solidFill>
                  <a:schemeClr val="tx1"/>
                </a:solidFill>
              </a:rPr>
              <a:t>?&gt;</a:t>
            </a:r>
          </a:p>
          <a:p>
            <a:pPr marL="914400" lvl="2" indent="0">
              <a:buNone/>
            </a:pPr>
            <a:r>
              <a:rPr lang="en-US" sz="1400" dirty="0" smtClean="0">
                <a:solidFill>
                  <a:schemeClr val="tx1"/>
                </a:solidFill>
              </a:rPr>
              <a:t>Example: To loop through and print all the values of an indexed array, you could use a for loop like this;</a:t>
            </a:r>
          </a:p>
          <a:p>
            <a:pPr marL="457200" lvl="1" indent="0">
              <a:buNone/>
            </a:pPr>
            <a:r>
              <a:rPr lang="en-US" sz="1400" b="1" dirty="0">
                <a:solidFill>
                  <a:schemeClr val="tx1"/>
                </a:solidFill>
              </a:rPr>
              <a:t>	</a:t>
            </a:r>
            <a:r>
              <a:rPr lang="en-US" sz="1400" b="1" dirty="0" smtClean="0">
                <a:solidFill>
                  <a:schemeClr val="tx1"/>
                </a:solidFill>
              </a:rPr>
              <a:t>					</a:t>
            </a:r>
            <a:r>
              <a:rPr lang="en-US" sz="1200" b="1" dirty="0">
                <a:solidFill>
                  <a:schemeClr val="tx1"/>
                </a:solidFill>
              </a:rPr>
              <a:t>&lt;?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a:t>$cars = array("Volvo", "BMW", "Toyota");</a:t>
            </a:r>
            <a:br>
              <a:rPr lang="en-US" sz="1200" b="1" dirty="0"/>
            </a:br>
            <a:r>
              <a:rPr lang="en-US" sz="1200" b="1" dirty="0" smtClean="0"/>
              <a:t>							$</a:t>
            </a:r>
            <a:r>
              <a:rPr lang="en-US" sz="1200" b="1" dirty="0" err="1"/>
              <a:t>arrlength</a:t>
            </a:r>
            <a:r>
              <a:rPr lang="en-US" sz="1200" b="1" dirty="0"/>
              <a:t> = count($cars);</a:t>
            </a:r>
            <a:br>
              <a:rPr lang="en-US" sz="1200" b="1" dirty="0"/>
            </a:br>
            <a:r>
              <a:rPr lang="en-US" sz="1200" b="1" dirty="0"/>
              <a:t/>
            </a:r>
            <a:br>
              <a:rPr lang="en-US" sz="1200" b="1" dirty="0"/>
            </a:br>
            <a:r>
              <a:rPr lang="en-US" sz="1200" b="1" dirty="0" smtClean="0"/>
              <a:t>							for</a:t>
            </a:r>
            <a:r>
              <a:rPr lang="en-US" sz="1200" b="1" dirty="0"/>
              <a:t>($x = 0; $x &lt; $</a:t>
            </a:r>
            <a:r>
              <a:rPr lang="en-US" sz="1200" b="1" dirty="0" err="1"/>
              <a:t>arrlength</a:t>
            </a:r>
            <a:r>
              <a:rPr lang="en-US" sz="1200" b="1" dirty="0"/>
              <a:t>; $x++) {</a:t>
            </a:r>
            <a:br>
              <a:rPr lang="en-US" sz="1200" b="1" dirty="0"/>
            </a:br>
            <a:r>
              <a:rPr lang="en-US" sz="1200" b="1" dirty="0" smtClean="0"/>
              <a:t>							</a:t>
            </a:r>
            <a:r>
              <a:rPr lang="en-US" sz="1200" b="1" dirty="0"/>
              <a:t> </a:t>
            </a:r>
            <a:r>
              <a:rPr lang="en-US" sz="1200" b="1" dirty="0" smtClean="0"/>
              <a:t>	</a:t>
            </a:r>
            <a:r>
              <a:rPr lang="en-US" sz="1200" b="1" dirty="0"/>
              <a:t> echo $cars[$x];</a:t>
            </a:r>
            <a:br>
              <a:rPr lang="en-US" sz="1200" b="1" dirty="0"/>
            </a:br>
            <a:r>
              <a:rPr lang="en-US" sz="1200" b="1" dirty="0"/>
              <a:t> </a:t>
            </a:r>
            <a:r>
              <a:rPr lang="en-US" sz="1200" b="1" dirty="0" smtClean="0"/>
              <a:t>								</a:t>
            </a:r>
            <a:r>
              <a:rPr lang="en-US" sz="1200" b="1" dirty="0"/>
              <a:t> echo "&lt;</a:t>
            </a:r>
            <a:r>
              <a:rPr lang="en-US" sz="1200" b="1" dirty="0" err="1"/>
              <a:t>br</a:t>
            </a:r>
            <a:r>
              <a:rPr lang="en-US" sz="1200" b="1" dirty="0" smtClean="0"/>
              <a:t>&gt;";</a:t>
            </a:r>
            <a:r>
              <a:rPr lang="en-US" sz="1200" b="1" dirty="0">
                <a:solidFill>
                  <a:schemeClr val="tx1"/>
                </a:solidFill>
              </a:rPr>
              <a:t>	</a:t>
            </a:r>
            <a:r>
              <a:rPr lang="en-US" sz="1200" dirty="0"/>
              <a:t> </a:t>
            </a:r>
          </a:p>
          <a:p>
            <a:pPr marL="914400" lvl="2" indent="0">
              <a:buNone/>
            </a:pPr>
            <a:r>
              <a:rPr lang="en-US" sz="1200" b="1" dirty="0">
                <a:solidFill>
                  <a:schemeClr val="tx1"/>
                </a:solidFill>
              </a:rPr>
              <a:t>				</a:t>
            </a:r>
            <a:r>
              <a:rPr lang="en-US" sz="1200" b="1" dirty="0" smtClean="0">
                <a:solidFill>
                  <a:schemeClr val="tx1"/>
                </a:solidFill>
              </a:rPr>
              <a:t>	   ?&gt;</a:t>
            </a:r>
            <a:r>
              <a:rPr lang="en-US" sz="1400" b="1" dirty="0" smtClean="0">
                <a:solidFill>
                  <a:schemeClr val="tx1"/>
                </a:solidFill>
              </a:rPr>
              <a:t/>
            </a:r>
            <a:br>
              <a:rPr lang="en-US" sz="1400" b="1" dirty="0" smtClean="0">
                <a:solidFill>
                  <a:schemeClr val="tx1"/>
                </a:solidFill>
              </a:rPr>
            </a:br>
            <a:endParaRPr lang="en-US" sz="1400" b="1" dirty="0">
              <a:solidFill>
                <a:schemeClr val="tx1"/>
              </a:solidFill>
            </a:endParaRPr>
          </a:p>
          <a:p>
            <a:pPr marL="914400" lvl="2" indent="0">
              <a:buNone/>
            </a:pPr>
            <a:endParaRPr lang="en-US" sz="800" dirty="0" smtClean="0"/>
          </a:p>
        </p:txBody>
      </p:sp>
    </p:spTree>
    <p:extLst>
      <p:ext uri="{BB962C8B-B14F-4D97-AF65-F5344CB8AC3E}">
        <p14:creationId xmlns:p14="http://schemas.microsoft.com/office/powerpoint/2010/main" val="39436605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2"/>
            </a:pPr>
            <a:r>
              <a:rPr lang="en-US" sz="1400" b="1" dirty="0" smtClean="0">
                <a:solidFill>
                  <a:schemeClr val="accent3"/>
                </a:solidFill>
              </a:rPr>
              <a:t>Associative Arrays: </a:t>
            </a:r>
            <a:r>
              <a:rPr lang="en-US" sz="1400" dirty="0"/>
              <a:t>Associative arrays are arrays that use named keys that you assign to </a:t>
            </a:r>
            <a:r>
              <a:rPr lang="en-US" sz="1400" dirty="0" smtClean="0"/>
              <a:t>them. </a:t>
            </a:r>
            <a:r>
              <a:rPr lang="en-US" sz="1400" dirty="0"/>
              <a:t>There are two ways to create an associative </a:t>
            </a:r>
            <a:r>
              <a:rPr lang="en-US" sz="1400" dirty="0" smtClean="0"/>
              <a:t>array. </a:t>
            </a:r>
          </a:p>
          <a:p>
            <a:pPr marL="457200" lvl="1" indent="0">
              <a:buNone/>
            </a:pPr>
            <a:r>
              <a:rPr lang="en-US" sz="1200" b="1" dirty="0">
                <a:solidFill>
                  <a:schemeClr val="tx1"/>
                </a:solidFill>
              </a:rPr>
              <a:t>	</a:t>
            </a: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dirty="0"/>
              <a:t> </a:t>
            </a:r>
            <a:r>
              <a:rPr lang="en-US" sz="1200" b="1" dirty="0"/>
              <a:t>$age = array("Peter"=&gt;"35", "Ben"=&gt;"37", "Joe"=&gt;"43</a:t>
            </a:r>
            <a:r>
              <a:rPr lang="en-US" sz="1200" b="1" dirty="0" smtClean="0"/>
              <a:t>");</a:t>
            </a:r>
            <a:endParaRPr lang="en-US" sz="1200" b="1" dirty="0" smtClean="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?&gt;</a:t>
            </a:r>
          </a:p>
          <a:p>
            <a:pPr marL="914400" lvl="2" indent="0">
              <a:buNone/>
            </a:pPr>
            <a:endParaRPr lang="en-US" sz="1200" b="1" dirty="0">
              <a:solidFill>
                <a:schemeClr val="tx1"/>
              </a:solidFill>
            </a:endParaRPr>
          </a:p>
          <a:p>
            <a:pPr marL="914400" lvl="2" indent="0">
              <a:buNone/>
            </a:pPr>
            <a:r>
              <a:rPr lang="en-US" sz="1400" dirty="0" smtClean="0"/>
              <a:t>or:</a:t>
            </a:r>
          </a:p>
          <a:p>
            <a:pPr marL="457200" lvl="1" indent="0">
              <a:buNone/>
            </a:pPr>
            <a:r>
              <a:rPr lang="en-US" sz="1400" b="1" dirty="0">
                <a:solidFill>
                  <a:schemeClr val="tx1"/>
                </a:solidFill>
              </a:rPr>
              <a:t>	</a:t>
            </a:r>
            <a:r>
              <a:rPr lang="en-US" sz="1400" b="1" dirty="0" smtClean="0">
                <a:solidFill>
                  <a:schemeClr val="tx1"/>
                </a:solidFill>
              </a:rPr>
              <a:t>						</a:t>
            </a:r>
            <a:r>
              <a:rPr lang="en-US" sz="1200" b="1" dirty="0" smtClean="0">
                <a:solidFill>
                  <a:schemeClr val="tx1"/>
                </a:solidFill>
              </a:rPr>
              <a:t>&lt;?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a:t>
            </a:r>
            <a:r>
              <a:rPr lang="en-US" sz="1200" b="1" dirty="0"/>
              <a:t> $age['Peter'] = "35";</a:t>
            </a:r>
            <a:br>
              <a:rPr lang="en-US" sz="1200" b="1" dirty="0"/>
            </a:br>
            <a:r>
              <a:rPr lang="en-US" sz="1200" b="1" dirty="0" smtClean="0"/>
              <a:t>							 $</a:t>
            </a:r>
            <a:r>
              <a:rPr lang="en-US" sz="1200" b="1" dirty="0"/>
              <a:t>age['Ben'] = "37";</a:t>
            </a:r>
            <a:br>
              <a:rPr lang="en-US" sz="1200" b="1" dirty="0"/>
            </a:br>
            <a:r>
              <a:rPr lang="en-US" sz="1200" b="1" dirty="0" smtClean="0"/>
              <a:t>							 $</a:t>
            </a:r>
            <a:r>
              <a:rPr lang="en-US" sz="1200" b="1" dirty="0"/>
              <a:t>age['Joe'] = "43</a:t>
            </a:r>
            <a:r>
              <a:rPr lang="en-US" sz="1200" dirty="0"/>
              <a:t>" </a:t>
            </a:r>
            <a:r>
              <a:rPr lang="en-US" sz="1200" b="1" dirty="0">
                <a:solidFill>
                  <a:schemeClr val="tx1"/>
                </a:solidFill>
              </a:rPr>
              <a:t>	</a:t>
            </a:r>
            <a:r>
              <a:rPr lang="en-US" sz="1200" dirty="0"/>
              <a:t> </a:t>
            </a:r>
            <a:endParaRPr lang="en-US" sz="1200" dirty="0" smtClean="0"/>
          </a:p>
          <a:p>
            <a:pPr marL="914400" lvl="2" indent="0">
              <a:buNone/>
            </a:pPr>
            <a:r>
              <a:rPr lang="en-US" sz="1200" b="1" dirty="0">
                <a:solidFill>
                  <a:schemeClr val="tx1"/>
                </a:solidFill>
              </a:rPr>
              <a:t>						   </a:t>
            </a:r>
            <a:r>
              <a:rPr lang="en-US" sz="1200" b="1" dirty="0" smtClean="0">
                <a:solidFill>
                  <a:schemeClr val="tx1"/>
                </a:solidFill>
              </a:rPr>
              <a:t>?&gt;</a:t>
            </a:r>
          </a:p>
          <a:p>
            <a:pPr marL="914400" lvl="2" indent="0">
              <a:buNone/>
            </a:pPr>
            <a:r>
              <a:rPr lang="en-US" sz="1400" dirty="0" smtClean="0">
                <a:solidFill>
                  <a:schemeClr val="tx1"/>
                </a:solidFill>
              </a:rPr>
              <a:t>Example: To loop through and print all the values of an associative array, you could use a </a:t>
            </a:r>
            <a:r>
              <a:rPr lang="en-US" sz="1400" b="1" dirty="0" err="1" smtClean="0">
                <a:solidFill>
                  <a:schemeClr val="tx1"/>
                </a:solidFill>
              </a:rPr>
              <a:t>forecach</a:t>
            </a:r>
            <a:r>
              <a:rPr lang="en-US" sz="1400" dirty="0" smtClean="0">
                <a:solidFill>
                  <a:schemeClr val="tx1"/>
                </a:solidFill>
              </a:rPr>
              <a:t> loop like this;</a:t>
            </a:r>
          </a:p>
          <a:p>
            <a:pPr marL="457200" lvl="1" indent="0">
              <a:buNone/>
            </a:pPr>
            <a:r>
              <a:rPr lang="en-US" sz="1400" b="1" dirty="0">
                <a:solidFill>
                  <a:schemeClr val="tx1"/>
                </a:solidFill>
              </a:rPr>
              <a:t>	</a:t>
            </a:r>
            <a:r>
              <a:rPr lang="en-US" sz="1400" b="1" dirty="0" smtClean="0">
                <a:solidFill>
                  <a:schemeClr val="tx1"/>
                </a:solidFill>
              </a:rPr>
              <a:t>					</a:t>
            </a:r>
            <a:r>
              <a:rPr lang="en-US" sz="1200" b="1" dirty="0">
                <a:solidFill>
                  <a:schemeClr val="tx1"/>
                </a:solidFill>
              </a:rPr>
              <a:t>&lt;?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a:t> $age = array("Peter"=&gt;"35", "Ben"=&gt;"37", "Joe"=&gt;"43");</a:t>
            </a:r>
            <a:br>
              <a:rPr lang="en-US" sz="1200" b="1" dirty="0"/>
            </a:br>
            <a:r>
              <a:rPr lang="en-US" sz="1200" b="1" dirty="0"/>
              <a:t/>
            </a:r>
            <a:br>
              <a:rPr lang="en-US" sz="1200" b="1" dirty="0"/>
            </a:br>
            <a:r>
              <a:rPr lang="en-US" sz="1200" b="1" dirty="0" smtClean="0"/>
              <a:t>								</a:t>
            </a:r>
            <a:r>
              <a:rPr lang="en-US" sz="1200" b="1" dirty="0" err="1" smtClean="0"/>
              <a:t>foreach</a:t>
            </a:r>
            <a:r>
              <a:rPr lang="en-US" sz="1200" b="1" dirty="0"/>
              <a:t>($age as $x =&gt; $</a:t>
            </a:r>
            <a:r>
              <a:rPr lang="en-US" sz="1200" b="1" dirty="0" err="1"/>
              <a:t>x_value</a:t>
            </a:r>
            <a:r>
              <a:rPr lang="en-US" sz="1200" b="1" dirty="0"/>
              <a:t>) {</a:t>
            </a:r>
            <a:br>
              <a:rPr lang="en-US" sz="1200" b="1" dirty="0"/>
            </a:br>
            <a:r>
              <a:rPr lang="en-US" sz="1200" b="1" dirty="0"/>
              <a:t> </a:t>
            </a:r>
            <a:r>
              <a:rPr lang="en-US" sz="1200" b="1" dirty="0" smtClean="0"/>
              <a:t>									</a:t>
            </a:r>
            <a:r>
              <a:rPr lang="en-US" sz="1200" b="1" dirty="0"/>
              <a:t> echo "Key=" . $x . ", Value=" . $</a:t>
            </a:r>
            <a:r>
              <a:rPr lang="en-US" sz="1200" b="1" dirty="0" err="1"/>
              <a:t>x_value</a:t>
            </a:r>
            <a:r>
              <a:rPr lang="en-US" sz="1200" b="1" dirty="0"/>
              <a:t>;</a:t>
            </a:r>
            <a:br>
              <a:rPr lang="en-US" sz="1200" b="1" dirty="0"/>
            </a:br>
            <a:r>
              <a:rPr lang="en-US" sz="1200" b="1" dirty="0" smtClean="0"/>
              <a:t>									</a:t>
            </a:r>
            <a:r>
              <a:rPr lang="en-US" sz="1200" b="1" dirty="0"/>
              <a:t>  echo "&lt;</a:t>
            </a:r>
            <a:r>
              <a:rPr lang="en-US" sz="1200" b="1" dirty="0" err="1"/>
              <a:t>br</a:t>
            </a:r>
            <a:r>
              <a:rPr lang="en-US" sz="1200" b="1" dirty="0"/>
              <a:t>&gt;";</a:t>
            </a:r>
            <a:br>
              <a:rPr lang="en-US" sz="1200" b="1" dirty="0"/>
            </a:br>
            <a:r>
              <a:rPr lang="en-US" sz="1200" b="1" dirty="0" smtClean="0"/>
              <a:t>								} </a:t>
            </a:r>
            <a:r>
              <a:rPr lang="en-US" sz="1200" b="1" dirty="0">
                <a:solidFill>
                  <a:schemeClr val="tx1"/>
                </a:solidFill>
              </a:rPr>
              <a:t>	</a:t>
            </a:r>
            <a:r>
              <a:rPr lang="en-US" sz="1200" dirty="0"/>
              <a:t> </a:t>
            </a:r>
          </a:p>
          <a:p>
            <a:pPr marL="914400" lvl="2" indent="0">
              <a:buNone/>
            </a:pPr>
            <a:r>
              <a:rPr lang="en-US" sz="1200" b="1" dirty="0">
                <a:solidFill>
                  <a:schemeClr val="tx1"/>
                </a:solidFill>
              </a:rPr>
              <a:t>				</a:t>
            </a:r>
            <a:r>
              <a:rPr lang="en-US" sz="1200" b="1" dirty="0" smtClean="0">
                <a:solidFill>
                  <a:schemeClr val="tx1"/>
                </a:solidFill>
              </a:rPr>
              <a:t>	   ?&gt;</a:t>
            </a:r>
            <a:r>
              <a:rPr lang="en-US" sz="1400" b="1" dirty="0" smtClean="0">
                <a:solidFill>
                  <a:schemeClr val="tx1"/>
                </a:solidFill>
              </a:rPr>
              <a:t/>
            </a:r>
            <a:br>
              <a:rPr lang="en-US" sz="1400" b="1" dirty="0" smtClean="0">
                <a:solidFill>
                  <a:schemeClr val="tx1"/>
                </a:solidFill>
              </a:rPr>
            </a:br>
            <a:endParaRPr lang="en-US" sz="1400" b="1" dirty="0">
              <a:solidFill>
                <a:schemeClr val="tx1"/>
              </a:solidFill>
            </a:endParaRPr>
          </a:p>
          <a:p>
            <a:pPr marL="914400" lvl="2" indent="0">
              <a:buNone/>
            </a:pPr>
            <a:endParaRPr lang="en-US" sz="800" dirty="0" smtClean="0"/>
          </a:p>
        </p:txBody>
      </p:sp>
    </p:spTree>
    <p:extLst>
      <p:ext uri="{BB962C8B-B14F-4D97-AF65-F5344CB8AC3E}">
        <p14:creationId xmlns:p14="http://schemas.microsoft.com/office/powerpoint/2010/main" val="4064118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3"/>
            </a:pPr>
            <a:r>
              <a:rPr lang="en-US" sz="1400" b="1" dirty="0">
                <a:solidFill>
                  <a:schemeClr val="accent3"/>
                </a:solidFill>
              </a:rPr>
              <a:t>Multidimensional </a:t>
            </a:r>
            <a:r>
              <a:rPr lang="en-US" sz="1400" b="1" dirty="0" smtClean="0">
                <a:solidFill>
                  <a:schemeClr val="accent3"/>
                </a:solidFill>
              </a:rPr>
              <a:t>Arrays: </a:t>
            </a:r>
            <a:r>
              <a:rPr lang="en-US" sz="1400" dirty="0"/>
              <a:t>A multidimensional array is an array </a:t>
            </a:r>
            <a:r>
              <a:rPr lang="en-US" sz="1400" dirty="0" smtClean="0"/>
              <a:t>containing </a:t>
            </a:r>
            <a:r>
              <a:rPr lang="en-US" sz="1400" dirty="0"/>
              <a:t>one or more arrays. </a:t>
            </a:r>
            <a:r>
              <a:rPr lang="en-US" sz="1400" dirty="0" smtClean="0"/>
              <a:t/>
            </a:r>
            <a:br>
              <a:rPr lang="en-US" sz="1400" dirty="0" smtClean="0"/>
            </a:br>
            <a:r>
              <a:rPr lang="en-US" sz="1400" dirty="0" smtClean="0"/>
              <a:t>Now the two-dimensional $cars array contains four arrays, and it has two indices: row and column </a:t>
            </a:r>
            <a:r>
              <a:rPr lang="en-US" sz="1200" b="1" dirty="0" smtClean="0">
                <a:solidFill>
                  <a:schemeClr val="tx1"/>
                </a:solidFill>
              </a:rPr>
              <a:t>. </a:t>
            </a:r>
            <a:r>
              <a:rPr lang="en-US" sz="1400" dirty="0"/>
              <a:t>To get access to the elements of the $cars array we must point to the two indices (row and column</a:t>
            </a:r>
            <a:r>
              <a:rPr lang="en-US" sz="1400" dirty="0" smtClean="0"/>
              <a:t>)</a:t>
            </a:r>
            <a:r>
              <a:rPr lang="en-US" sz="1200" dirty="0"/>
              <a:t>.</a:t>
            </a:r>
            <a:r>
              <a:rPr lang="en-US" sz="1200" b="1" dirty="0" smtClean="0">
                <a:solidFill>
                  <a:schemeClr val="tx1"/>
                </a:solidFill>
              </a:rPr>
              <a:t>	</a:t>
            </a:r>
          </a:p>
          <a:p>
            <a:pPr marL="457200" lvl="1" indent="0">
              <a:buNone/>
            </a:pPr>
            <a:r>
              <a:rPr lang="en-US" sz="1200" b="1" dirty="0" smtClean="0">
                <a:solidFill>
                  <a:schemeClr val="tx1"/>
                </a:solidFill>
              </a:rPr>
              <a:t/>
            </a:r>
            <a:br>
              <a:rPr lang="en-US" sz="1200" b="1" dirty="0" smtClean="0">
                <a:solidFill>
                  <a:schemeClr val="tx1"/>
                </a:solidFill>
              </a:rPr>
            </a:br>
            <a:r>
              <a:rPr lang="en-US" sz="1200" b="1" dirty="0" smtClean="0">
                <a:solidFill>
                  <a:schemeClr val="tx1"/>
                </a:solidFill>
              </a:rPr>
              <a:t>							&lt;?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a:t>
            </a:r>
            <a:r>
              <a:rPr lang="en-US" sz="1200" b="1" dirty="0" smtClean="0"/>
              <a:t>echo</a:t>
            </a:r>
            <a:r>
              <a:rPr lang="en-US" sz="1200" b="1" dirty="0"/>
              <a:t> $cars[0][0].": In stock: ".$cars[0][1].", sold: ".$cars[0][2].".&lt;</a:t>
            </a:r>
            <a:r>
              <a:rPr lang="en-US" sz="1200" b="1" dirty="0" err="1"/>
              <a:t>br</a:t>
            </a:r>
            <a:r>
              <a:rPr lang="en-US" sz="1200" b="1" dirty="0"/>
              <a:t>&gt;";</a:t>
            </a:r>
            <a:br>
              <a:rPr lang="en-US" sz="1200" b="1" dirty="0"/>
            </a:br>
            <a:r>
              <a:rPr lang="en-US" sz="1200" b="1" dirty="0" smtClean="0"/>
              <a:t>							echo</a:t>
            </a:r>
            <a:r>
              <a:rPr lang="en-US" sz="1200" b="1" dirty="0"/>
              <a:t> $cars[1][0].": In stock: ".$cars[1][1].", sold: ".$cars[1][2].".&lt;</a:t>
            </a:r>
            <a:r>
              <a:rPr lang="en-US" sz="1200" b="1" dirty="0" err="1"/>
              <a:t>br</a:t>
            </a:r>
            <a:r>
              <a:rPr lang="en-US" sz="1200" b="1" dirty="0"/>
              <a:t>&gt;";</a:t>
            </a:r>
            <a:br>
              <a:rPr lang="en-US" sz="1200" b="1" dirty="0"/>
            </a:br>
            <a:r>
              <a:rPr lang="en-US" sz="1200" b="1" dirty="0" smtClean="0"/>
              <a:t>							echo</a:t>
            </a:r>
            <a:r>
              <a:rPr lang="en-US" sz="1200" b="1" dirty="0"/>
              <a:t> $cars[2][0].": In stock: ".$cars[2][1].", sold: ".$cars[2][2].".&lt;</a:t>
            </a:r>
            <a:r>
              <a:rPr lang="en-US" sz="1200" b="1" dirty="0" err="1"/>
              <a:t>br</a:t>
            </a:r>
            <a:r>
              <a:rPr lang="en-US" sz="1200" b="1" dirty="0"/>
              <a:t>&gt;";</a:t>
            </a:r>
            <a:br>
              <a:rPr lang="en-US" sz="1200" b="1" dirty="0"/>
            </a:br>
            <a:r>
              <a:rPr lang="en-US" sz="1200" b="1" dirty="0" smtClean="0"/>
              <a:t>							echo</a:t>
            </a:r>
            <a:r>
              <a:rPr lang="en-US" sz="1200" b="1" dirty="0"/>
              <a:t> $cars[3][0].": In stock: ".$cars[3][1].", sold: ".$cars[3][2].".&lt;</a:t>
            </a:r>
            <a:r>
              <a:rPr lang="en-US" sz="1200" b="1" dirty="0" err="1"/>
              <a:t>br</a:t>
            </a:r>
            <a:r>
              <a:rPr lang="en-US" sz="1200" b="1" dirty="0"/>
              <a:t>&gt;";</a:t>
            </a:r>
            <a:endParaRPr lang="en-US" sz="1200" b="1" dirty="0" smtClean="0"/>
          </a:p>
          <a:p>
            <a:pPr marL="914400" lvl="2" indent="0">
              <a:buNone/>
            </a:pPr>
            <a:r>
              <a:rPr lang="en-US" sz="1200" b="1" dirty="0">
                <a:solidFill>
                  <a:schemeClr val="tx1"/>
                </a:solidFill>
              </a:rPr>
              <a:t>					  </a:t>
            </a:r>
            <a:r>
              <a:rPr lang="en-US" sz="1200" b="1" dirty="0" smtClean="0">
                <a:solidFill>
                  <a:schemeClr val="tx1"/>
                </a:solidFill>
              </a:rPr>
              <a:t>	 ?&gt;</a:t>
            </a:r>
          </a:p>
          <a:p>
            <a:pPr marL="914400" lvl="2" indent="0">
              <a:buNone/>
            </a:pPr>
            <a:endParaRPr lang="en-US" sz="1200" b="1" dirty="0" smtClean="0">
              <a:solidFill>
                <a:schemeClr val="tx1"/>
              </a:solidFill>
            </a:endParaRPr>
          </a:p>
          <a:p>
            <a:pPr marL="914400" lvl="2" indent="0">
              <a:buNone/>
            </a:pPr>
            <a:r>
              <a:rPr lang="en-US" sz="1400" dirty="0" smtClean="0">
                <a:solidFill>
                  <a:schemeClr val="tx1"/>
                </a:solidFill>
              </a:rPr>
              <a:t>Example: We can also put a </a:t>
            </a:r>
            <a:r>
              <a:rPr lang="en-US" sz="1400" b="1" dirty="0" smtClean="0">
                <a:solidFill>
                  <a:schemeClr val="tx1"/>
                </a:solidFill>
              </a:rPr>
              <a:t>for loop </a:t>
            </a:r>
            <a:r>
              <a:rPr lang="en-US" sz="1400" dirty="0" smtClean="0">
                <a:solidFill>
                  <a:schemeClr val="tx1"/>
                </a:solidFill>
              </a:rPr>
              <a:t>inside another </a:t>
            </a:r>
            <a:r>
              <a:rPr lang="en-US" sz="1400" b="1" dirty="0" smtClean="0">
                <a:solidFill>
                  <a:schemeClr val="tx1"/>
                </a:solidFill>
              </a:rPr>
              <a:t>for loop</a:t>
            </a:r>
            <a:r>
              <a:rPr lang="en-US" sz="1400" dirty="0" smtClean="0">
                <a:solidFill>
                  <a:schemeClr val="tx1"/>
                </a:solidFill>
              </a:rPr>
              <a:t> to get  the elements of the $cars arrays(we still have to point to the two indices).</a:t>
            </a:r>
          </a:p>
          <a:p>
            <a:pPr marL="457200" lvl="1" indent="0">
              <a:buNone/>
            </a:pPr>
            <a:r>
              <a:rPr lang="en-US" sz="1400" b="1" dirty="0">
                <a:solidFill>
                  <a:schemeClr val="tx1"/>
                </a:solidFill>
              </a:rPr>
              <a:t>	</a:t>
            </a:r>
            <a:r>
              <a:rPr lang="en-US" sz="1400" b="1" dirty="0" smtClean="0">
                <a:solidFill>
                  <a:schemeClr val="tx1"/>
                </a:solidFill>
              </a:rPr>
              <a:t>					</a:t>
            </a:r>
            <a:r>
              <a:rPr lang="en-US" sz="1200" b="1" dirty="0">
                <a:solidFill>
                  <a:schemeClr val="tx1"/>
                </a:solidFill>
              </a:rPr>
              <a:t>&lt;?</a:t>
            </a:r>
            <a:r>
              <a:rPr lang="en-US" sz="1200" b="1" dirty="0" err="1">
                <a:solidFill>
                  <a:schemeClr val="tx1"/>
                </a:solidFill>
              </a:rPr>
              <a:t>php</a:t>
            </a:r>
            <a:endParaRPr lang="en-US" sz="1200" b="1" dirty="0">
              <a:solidFill>
                <a:schemeClr val="tx1"/>
              </a:solidFill>
            </a:endParaRPr>
          </a:p>
          <a:p>
            <a:pPr marL="914400" lvl="2" indent="0">
              <a:buNone/>
            </a:pPr>
            <a:r>
              <a:rPr lang="en-US" sz="1200" b="1" dirty="0">
                <a:solidFill>
                  <a:schemeClr val="tx1"/>
                </a:solidFill>
              </a:rPr>
              <a:t>						</a:t>
            </a:r>
            <a:r>
              <a:rPr lang="en-US" sz="1200" b="1" dirty="0" smtClean="0"/>
              <a:t>for</a:t>
            </a:r>
            <a:r>
              <a:rPr lang="en-US" sz="1200" b="1" dirty="0"/>
              <a:t> ($row = 0; $row &lt; 4; $row++) {</a:t>
            </a:r>
            <a:br>
              <a:rPr lang="en-US" sz="1200" b="1" dirty="0"/>
            </a:br>
            <a:r>
              <a:rPr lang="en-US" sz="1200" b="1" dirty="0"/>
              <a:t> </a:t>
            </a:r>
            <a:r>
              <a:rPr lang="en-US" sz="1200" b="1" dirty="0" smtClean="0"/>
              <a:t>								</a:t>
            </a:r>
            <a:r>
              <a:rPr lang="en-US" sz="1200" b="1" dirty="0"/>
              <a:t> echo "&lt;p&gt;&lt;b&gt;Row number $row&lt;/b&gt;&lt;/p&gt;";</a:t>
            </a:r>
            <a:br>
              <a:rPr lang="en-US" sz="1200" b="1" dirty="0"/>
            </a:br>
            <a:r>
              <a:rPr lang="en-US" sz="1200" b="1" dirty="0"/>
              <a:t> </a:t>
            </a:r>
            <a:r>
              <a:rPr lang="en-US" sz="1200" b="1" dirty="0" smtClean="0"/>
              <a:t>								</a:t>
            </a:r>
            <a:r>
              <a:rPr lang="en-US" sz="1200" b="1" dirty="0"/>
              <a:t> echo "&lt;</a:t>
            </a:r>
            <a:r>
              <a:rPr lang="en-US" sz="1200" b="1" dirty="0" err="1"/>
              <a:t>ul</a:t>
            </a:r>
            <a:r>
              <a:rPr lang="en-US" sz="1200" b="1" dirty="0"/>
              <a:t>&gt;";</a:t>
            </a:r>
            <a:br>
              <a:rPr lang="en-US" sz="1200" b="1" dirty="0"/>
            </a:br>
            <a:r>
              <a:rPr lang="en-US" sz="1200" b="1" dirty="0"/>
              <a:t>  </a:t>
            </a:r>
            <a:r>
              <a:rPr lang="en-US" sz="1200" b="1" dirty="0" smtClean="0"/>
              <a:t>							for</a:t>
            </a:r>
            <a:r>
              <a:rPr lang="en-US" sz="1200" b="1" dirty="0"/>
              <a:t> ($col = 0; $col &lt; 3; $col++) {</a:t>
            </a:r>
            <a:br>
              <a:rPr lang="en-US" sz="1200" b="1" dirty="0"/>
            </a:br>
            <a:r>
              <a:rPr lang="en-US" sz="1200" b="1" dirty="0"/>
              <a:t>    </a:t>
            </a:r>
            <a:r>
              <a:rPr lang="en-US" sz="1200" b="1" dirty="0" smtClean="0"/>
              <a:t>								echo</a:t>
            </a:r>
            <a:r>
              <a:rPr lang="en-US" sz="1200" b="1" dirty="0"/>
              <a:t> "&lt;li&gt;".$cars[$row][$col]."&lt;/li&gt;";</a:t>
            </a:r>
            <a:br>
              <a:rPr lang="en-US" sz="1200" b="1" dirty="0"/>
            </a:br>
            <a:r>
              <a:rPr lang="en-US" sz="1200" b="1" dirty="0"/>
              <a:t> </a:t>
            </a:r>
            <a:r>
              <a:rPr lang="en-US" sz="1200" b="1" dirty="0" smtClean="0"/>
              <a:t>							 </a:t>
            </a:r>
            <a:r>
              <a:rPr lang="en-US" sz="1200" b="1" dirty="0"/>
              <a:t>}</a:t>
            </a:r>
            <a:br>
              <a:rPr lang="en-US" sz="1200" b="1" dirty="0"/>
            </a:br>
            <a:r>
              <a:rPr lang="en-US" sz="1200" b="1" dirty="0"/>
              <a:t>  </a:t>
            </a:r>
            <a:r>
              <a:rPr lang="en-US" sz="1200" b="1" dirty="0" smtClean="0"/>
              <a:t>								echo</a:t>
            </a:r>
            <a:r>
              <a:rPr lang="en-US" sz="1200" b="1" dirty="0"/>
              <a:t> "&lt;/</a:t>
            </a:r>
            <a:r>
              <a:rPr lang="en-US" sz="1200" b="1" dirty="0" err="1"/>
              <a:t>ul</a:t>
            </a:r>
            <a:r>
              <a:rPr lang="en-US" sz="1200" b="1" dirty="0"/>
              <a:t>&gt;";</a:t>
            </a:r>
            <a:br>
              <a:rPr lang="en-US" sz="1200" b="1" dirty="0"/>
            </a:br>
            <a:r>
              <a:rPr lang="en-US" sz="1200" b="1" dirty="0" smtClean="0"/>
              <a:t>						} </a:t>
            </a:r>
            <a:r>
              <a:rPr lang="en-US" sz="1200" b="1" dirty="0">
                <a:solidFill>
                  <a:schemeClr val="tx1"/>
                </a:solidFill>
              </a:rPr>
              <a:t>	</a:t>
            </a:r>
            <a:r>
              <a:rPr lang="en-US" sz="1200" dirty="0"/>
              <a:t> </a:t>
            </a:r>
          </a:p>
          <a:p>
            <a:pPr marL="914400" lvl="2" indent="0">
              <a:buNone/>
            </a:pPr>
            <a:r>
              <a:rPr lang="en-US" sz="1200" b="1" dirty="0">
                <a:solidFill>
                  <a:schemeClr val="tx1"/>
                </a:solidFill>
              </a:rPr>
              <a:t>				</a:t>
            </a:r>
            <a:r>
              <a:rPr lang="en-US" sz="1200" b="1" dirty="0" smtClean="0">
                <a:solidFill>
                  <a:schemeClr val="tx1"/>
                </a:solidFill>
              </a:rPr>
              <a:t>	   ?&gt;</a:t>
            </a:r>
            <a:r>
              <a:rPr lang="en-US" sz="1400" b="1" dirty="0" smtClean="0">
                <a:solidFill>
                  <a:schemeClr val="tx1"/>
                </a:solidFill>
              </a:rPr>
              <a:t/>
            </a:r>
            <a:br>
              <a:rPr lang="en-US" sz="1400" b="1" dirty="0" smtClean="0">
                <a:solidFill>
                  <a:schemeClr val="tx1"/>
                </a:solidFill>
              </a:rPr>
            </a:br>
            <a:endParaRPr lang="en-US" sz="1400" b="1" dirty="0">
              <a:solidFill>
                <a:schemeClr val="tx1"/>
              </a:solidFill>
            </a:endParaRPr>
          </a:p>
          <a:p>
            <a:pPr marL="914400" lvl="2" indent="0">
              <a:buNone/>
            </a:pPr>
            <a:endParaRPr lang="en-US" sz="800" dirty="0" smtClean="0"/>
          </a:p>
        </p:txBody>
      </p:sp>
    </p:spTree>
    <p:extLst>
      <p:ext uri="{BB962C8B-B14F-4D97-AF65-F5344CB8AC3E}">
        <p14:creationId xmlns:p14="http://schemas.microsoft.com/office/powerpoint/2010/main" val="12111546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32484"/>
          </a:xfrm>
        </p:spPr>
        <p:txBody>
          <a:bodyPr>
            <a:normAutofit fontScale="90000"/>
          </a:bodyPr>
          <a:lstStyle/>
          <a:p>
            <a:r>
              <a:rPr lang="en-US" dirty="0" smtClean="0">
                <a:solidFill>
                  <a:schemeClr val="accent3"/>
                </a:solidFill>
              </a:rPr>
              <a:t>FUNCTIONS</a:t>
            </a:r>
            <a:endParaRPr lang="en-US" dirty="0">
              <a:solidFill>
                <a:schemeClr val="accent3"/>
              </a:solidFill>
            </a:endParaRPr>
          </a:p>
        </p:txBody>
      </p:sp>
      <p:sp>
        <p:nvSpPr>
          <p:cNvPr id="3" name="Content Placeholder 2"/>
          <p:cNvSpPr>
            <a:spLocks noGrp="1"/>
          </p:cNvSpPr>
          <p:nvPr>
            <p:ph idx="1"/>
          </p:nvPr>
        </p:nvSpPr>
        <p:spPr/>
        <p:txBody>
          <a:bodyPr>
            <a:normAutofit/>
          </a:bodyPr>
          <a:lstStyle/>
          <a:p>
            <a:pPr marL="0" indent="0">
              <a:buNone/>
            </a:pPr>
            <a:r>
              <a:rPr lang="en-US" sz="1600" b="1" dirty="0" smtClean="0"/>
              <a:t>Functions</a:t>
            </a:r>
            <a:r>
              <a:rPr lang="en-US" sz="1600" dirty="0" smtClean="0"/>
              <a:t> </a:t>
            </a:r>
            <a:r>
              <a:rPr lang="en-US" sz="1600" dirty="0"/>
              <a:t>are self contained block of statement which used to perform any specific task</a:t>
            </a:r>
            <a:r>
              <a:rPr lang="en-US" sz="1600" dirty="0" smtClean="0"/>
              <a:t>.</a:t>
            </a:r>
          </a:p>
          <a:p>
            <a:pPr marL="0" indent="0">
              <a:buNone/>
            </a:pPr>
            <a:r>
              <a:rPr lang="en-US" sz="1600" b="1" dirty="0" smtClean="0"/>
              <a:t>Types of Functions:</a:t>
            </a:r>
            <a:endParaRPr lang="en-US" sz="1600" b="1" dirty="0"/>
          </a:p>
          <a:p>
            <a:pPr marL="342900" indent="-342900">
              <a:buFont typeface="+mj-lt"/>
              <a:buAutoNum type="arabicPeriod"/>
            </a:pPr>
            <a:r>
              <a:rPr lang="en-US" sz="1400" dirty="0"/>
              <a:t>S</a:t>
            </a:r>
            <a:r>
              <a:rPr lang="en-US" sz="1400" dirty="0" smtClean="0"/>
              <a:t>ystem defined/library/inbuilt</a:t>
            </a:r>
          </a:p>
          <a:p>
            <a:pPr marL="342900" indent="-342900">
              <a:buFont typeface="+mj-lt"/>
              <a:buAutoNum type="arabicPeriod"/>
            </a:pPr>
            <a:r>
              <a:rPr lang="en-US" sz="1400" dirty="0"/>
              <a:t>U</a:t>
            </a:r>
            <a:r>
              <a:rPr lang="en-US" sz="1400" dirty="0" smtClean="0"/>
              <a:t>ser defined</a:t>
            </a:r>
          </a:p>
          <a:p>
            <a:pPr marL="0" indent="0">
              <a:buNone/>
            </a:pPr>
            <a:endParaRPr lang="en-US" sz="1400" dirty="0"/>
          </a:p>
          <a:p>
            <a:pPr marL="0" indent="0">
              <a:buNone/>
            </a:pPr>
            <a:r>
              <a:rPr lang="en-US" sz="1600" b="1" dirty="0"/>
              <a:t>Advantages Of </a:t>
            </a:r>
            <a:r>
              <a:rPr lang="en-US" sz="1600" b="1" dirty="0" smtClean="0"/>
              <a:t>Function</a:t>
            </a:r>
          </a:p>
          <a:p>
            <a:pPr marL="342900" indent="-342900">
              <a:buFont typeface="+mj-lt"/>
              <a:buAutoNum type="arabicPeriod"/>
            </a:pPr>
            <a:r>
              <a:rPr lang="en-US" sz="1600" dirty="0"/>
              <a:t>A function is created once but used many times, often from more than one </a:t>
            </a:r>
            <a:r>
              <a:rPr lang="en-US" sz="1600" dirty="0" smtClean="0"/>
              <a:t>program.</a:t>
            </a:r>
          </a:p>
          <a:p>
            <a:pPr marL="342900" indent="-342900">
              <a:buFont typeface="+mj-lt"/>
              <a:buAutoNum type="arabicPeriod"/>
            </a:pPr>
            <a:r>
              <a:rPr lang="en-US" sz="1600" dirty="0"/>
              <a:t>It reduces duplication within a </a:t>
            </a:r>
            <a:r>
              <a:rPr lang="en-US" sz="1600" dirty="0" smtClean="0"/>
              <a:t>program.</a:t>
            </a:r>
          </a:p>
          <a:p>
            <a:pPr marL="342900" indent="-342900">
              <a:buFont typeface="+mj-lt"/>
              <a:buAutoNum type="arabicPeriod"/>
            </a:pPr>
            <a:r>
              <a:rPr lang="en-US" sz="1600" dirty="0"/>
              <a:t>Debugging and testing a program becomes easier when the program is </a:t>
            </a:r>
            <a:r>
              <a:rPr lang="en-US" sz="1600" dirty="0" smtClean="0"/>
              <a:t>subdivide.</a:t>
            </a:r>
            <a:endParaRPr lang="en-US" sz="1600" b="1" dirty="0"/>
          </a:p>
          <a:p>
            <a:pPr marL="0" indent="0">
              <a:buNone/>
            </a:pPr>
            <a:endParaRPr lang="en-US" sz="1400" dirty="0"/>
          </a:p>
          <a:p>
            <a:pPr marL="0" indent="0">
              <a:buNone/>
            </a:pPr>
            <a:endParaRPr lang="en-US" sz="1600" b="1" dirty="0" smtClean="0"/>
          </a:p>
        </p:txBody>
      </p:sp>
    </p:spTree>
    <p:extLst>
      <p:ext uri="{BB962C8B-B14F-4D97-AF65-F5344CB8AC3E}">
        <p14:creationId xmlns:p14="http://schemas.microsoft.com/office/powerpoint/2010/main" val="2247306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b="1" dirty="0">
                <a:solidFill>
                  <a:schemeClr val="accent3"/>
                </a:solidFill>
              </a:rPr>
              <a:t>Create a User Defined Function in </a:t>
            </a:r>
            <a:r>
              <a:rPr lang="en-US" b="1" dirty="0" smtClean="0">
                <a:solidFill>
                  <a:schemeClr val="accent3"/>
                </a:solidFill>
              </a:rPr>
              <a:t>PHP</a:t>
            </a:r>
            <a:endParaRPr lang="en-US" b="1" dirty="0">
              <a:solidFill>
                <a:schemeClr val="accent3"/>
              </a:solidFill>
            </a:endParaRPr>
          </a:p>
          <a:p>
            <a:pPr marL="457200" lvl="1" indent="0">
              <a:buNone/>
            </a:pPr>
            <a:r>
              <a:rPr lang="en-US" sz="1400" dirty="0" smtClean="0">
                <a:solidFill>
                  <a:schemeClr val="tx1"/>
                </a:solidFill>
              </a:rPr>
              <a:t>A user-define function declaration starts with the word </a:t>
            </a:r>
            <a:r>
              <a:rPr lang="en-US" sz="1400" b="1" dirty="0" smtClean="0">
                <a:solidFill>
                  <a:schemeClr val="accent4"/>
                </a:solidFill>
              </a:rPr>
              <a:t>function</a:t>
            </a:r>
            <a:r>
              <a:rPr lang="en-US" sz="1400" dirty="0" smtClean="0">
                <a:solidFill>
                  <a:schemeClr val="tx1"/>
                </a:solidFill>
              </a:rPr>
              <a:t>.</a:t>
            </a:r>
            <a:br>
              <a:rPr lang="en-US" sz="1400" dirty="0" smtClean="0">
                <a:solidFill>
                  <a:schemeClr val="tx1"/>
                </a:solidFill>
              </a:rPr>
            </a:br>
            <a:r>
              <a:rPr lang="en-US" sz="1400" b="1" dirty="0"/>
              <a:t>Note:</a:t>
            </a:r>
            <a:r>
              <a:rPr lang="en-US" sz="1400" dirty="0"/>
              <a:t> A function name must start with a letter or an underscore. Function names are NOT </a:t>
            </a:r>
            <a:r>
              <a:rPr lang="en-US" sz="1400" dirty="0" smtClean="0"/>
              <a:t>case-sensitive. </a:t>
            </a:r>
            <a:r>
              <a:rPr lang="en-US" sz="1400" dirty="0" smtClean="0">
                <a:solidFill>
                  <a:schemeClr val="tx1"/>
                </a:solidFill>
              </a:rPr>
              <a:t>Example;</a:t>
            </a:r>
          </a:p>
          <a:p>
            <a:pPr marL="457200" lvl="1" indent="0">
              <a:buNone/>
            </a:pPr>
            <a:r>
              <a:rPr lang="en-US" sz="1400" dirty="0"/>
              <a:t>In the example below, we create a function named "</a:t>
            </a:r>
            <a:r>
              <a:rPr lang="en-US" sz="1400" dirty="0" err="1"/>
              <a:t>writeMsg</a:t>
            </a:r>
            <a:r>
              <a:rPr lang="en-US" sz="1400" dirty="0"/>
              <a:t>()". The opening curly brace ( { ) indicates the beginning of the function code, and the closing curly brace ( } ) indicates the end of the function. The function outputs "Hello world!". To call the function, just write its name followed by brackets </a:t>
            </a:r>
            <a:r>
              <a:rPr lang="en-US" sz="1400" dirty="0" smtClean="0"/>
              <a:t>().</a:t>
            </a:r>
            <a:br>
              <a:rPr lang="en-US" sz="1400" dirty="0" smtClean="0"/>
            </a:br>
            <a:r>
              <a:rPr lang="en-US" sz="1400" dirty="0" smtClean="0"/>
              <a:t>							</a:t>
            </a:r>
            <a:r>
              <a:rPr lang="en-US" sz="1400" b="1" dirty="0" smtClean="0"/>
              <a:t>&lt;?</a:t>
            </a:r>
            <a:r>
              <a:rPr lang="en-US" sz="1400" b="1" dirty="0" err="1"/>
              <a:t>php</a:t>
            </a:r>
            <a:r>
              <a:rPr lang="en-US" sz="1400" b="1" dirty="0"/>
              <a:t/>
            </a:r>
            <a:br>
              <a:rPr lang="en-US" sz="1400" b="1" dirty="0"/>
            </a:br>
            <a:r>
              <a:rPr lang="en-US" sz="1400" b="1" dirty="0" smtClean="0"/>
              <a:t>								function</a:t>
            </a:r>
            <a:r>
              <a:rPr lang="en-US" sz="1400" b="1" dirty="0"/>
              <a:t> </a:t>
            </a:r>
            <a:r>
              <a:rPr lang="en-US" sz="1400" b="1" dirty="0" err="1"/>
              <a:t>writeMsg</a:t>
            </a:r>
            <a:r>
              <a:rPr lang="en-US" sz="1400" b="1" dirty="0"/>
              <a:t>() {</a:t>
            </a:r>
            <a:br>
              <a:rPr lang="en-US" sz="1400" b="1" dirty="0"/>
            </a:br>
            <a:r>
              <a:rPr lang="en-US" sz="1400" b="1" dirty="0"/>
              <a:t> </a:t>
            </a:r>
            <a:r>
              <a:rPr lang="en-US" sz="1400" b="1" dirty="0" smtClean="0"/>
              <a:t>									</a:t>
            </a:r>
            <a:r>
              <a:rPr lang="en-US" sz="1400" b="1" dirty="0"/>
              <a:t> echo "Hello world!";</a:t>
            </a:r>
            <a:br>
              <a:rPr lang="en-US" sz="1400" b="1" dirty="0"/>
            </a:br>
            <a:r>
              <a:rPr lang="en-US" sz="1400" b="1" dirty="0" smtClean="0"/>
              <a:t>								}</a:t>
            </a:r>
            <a:r>
              <a:rPr lang="en-US" sz="1400" b="1" dirty="0"/>
              <a:t/>
            </a:r>
            <a:br>
              <a:rPr lang="en-US" sz="1400" b="1" dirty="0"/>
            </a:br>
            <a:r>
              <a:rPr lang="en-US" sz="1400" b="1" dirty="0" smtClean="0"/>
              <a:t>									</a:t>
            </a:r>
            <a:r>
              <a:rPr lang="en-US" sz="1400" b="1" dirty="0" err="1" smtClean="0"/>
              <a:t>writeMsg</a:t>
            </a:r>
            <a:r>
              <a:rPr lang="en-US" sz="1400" b="1" dirty="0"/>
              <a:t>(); // call the function</a:t>
            </a:r>
            <a:br>
              <a:rPr lang="en-US" sz="1400" b="1" dirty="0"/>
            </a:br>
            <a:r>
              <a:rPr lang="en-US" sz="1400" b="1" dirty="0" smtClean="0"/>
              <a:t>							?&gt;</a:t>
            </a:r>
          </a:p>
          <a:p>
            <a:pPr marL="457200" lvl="1" indent="0">
              <a:buNone/>
            </a:pPr>
            <a:r>
              <a:rPr lang="en-US" sz="1600" b="1" dirty="0"/>
              <a:t>PHP Function </a:t>
            </a:r>
            <a:r>
              <a:rPr lang="en-US" sz="1600" b="1" dirty="0" smtClean="0"/>
              <a:t>Arguments</a:t>
            </a:r>
            <a:br>
              <a:rPr lang="en-US" sz="1600" b="1" dirty="0" smtClean="0"/>
            </a:br>
            <a:r>
              <a:rPr lang="en-US" sz="1400" dirty="0"/>
              <a:t>Information can be passed to functions through arguments. An argument is just like a </a:t>
            </a:r>
            <a:r>
              <a:rPr lang="en-US" sz="1400" dirty="0" smtClean="0"/>
              <a:t>variable. </a:t>
            </a:r>
            <a:r>
              <a:rPr lang="en-US" sz="1400" dirty="0"/>
              <a:t>Arguments are specified after the function name, inside the parentheses. You can add as many arguments as you want, just separate them with a </a:t>
            </a:r>
            <a:r>
              <a:rPr lang="en-US" sz="1400" dirty="0" smtClean="0"/>
              <a:t>comma. </a:t>
            </a:r>
            <a:r>
              <a:rPr lang="en-US" sz="1400" dirty="0"/>
              <a:t>The following example has a function with </a:t>
            </a:r>
            <a:r>
              <a:rPr lang="en-US" sz="1400" dirty="0" smtClean="0"/>
              <a:t>two arguments </a:t>
            </a:r>
            <a:r>
              <a:rPr lang="en-US" sz="1400" dirty="0"/>
              <a:t>($</a:t>
            </a:r>
            <a:r>
              <a:rPr lang="en-US" sz="1400" dirty="0" err="1" smtClean="0"/>
              <a:t>fname</a:t>
            </a:r>
            <a:r>
              <a:rPr lang="en-US" sz="1400" dirty="0" smtClean="0"/>
              <a:t>, $year). </a:t>
            </a:r>
            <a:r>
              <a:rPr lang="en-US" sz="1400" dirty="0"/>
              <a:t>When the </a:t>
            </a:r>
            <a:r>
              <a:rPr lang="en-US" sz="1400" dirty="0" err="1"/>
              <a:t>familyName</a:t>
            </a:r>
            <a:r>
              <a:rPr lang="en-US" sz="1400" dirty="0"/>
              <a:t>() function is called, we also pass along a </a:t>
            </a:r>
            <a:r>
              <a:rPr lang="en-US" sz="1400" dirty="0" smtClean="0"/>
              <a:t>name and a year </a:t>
            </a:r>
            <a:r>
              <a:rPr lang="en-US" sz="1400" dirty="0"/>
              <a:t>(e.g. </a:t>
            </a:r>
            <a:r>
              <a:rPr lang="en-US" sz="1400" dirty="0" smtClean="0"/>
              <a:t>Jani, 1990). </a:t>
            </a:r>
            <a:r>
              <a:rPr lang="en-US" sz="1400" dirty="0"/>
              <a:t>T</a:t>
            </a:r>
            <a:r>
              <a:rPr lang="en-US" sz="1400" dirty="0" smtClean="0"/>
              <a:t>he name and the year are </a:t>
            </a:r>
            <a:r>
              <a:rPr lang="en-US" sz="1400" dirty="0"/>
              <a:t>used inside the function, which outputs several different first </a:t>
            </a:r>
            <a:r>
              <a:rPr lang="en-US" sz="1400" dirty="0" smtClean="0"/>
              <a:t>names.</a:t>
            </a:r>
            <a:br>
              <a:rPr lang="en-US" sz="1400" dirty="0" smtClean="0"/>
            </a:br>
            <a:r>
              <a:rPr lang="en-US" sz="1400" dirty="0" smtClean="0"/>
              <a:t>							</a:t>
            </a:r>
            <a:r>
              <a:rPr lang="en-US" sz="1200" b="1" dirty="0" smtClean="0"/>
              <a:t>&lt;?</a:t>
            </a:r>
            <a:r>
              <a:rPr lang="en-US" sz="1200" b="1" dirty="0" err="1"/>
              <a:t>php</a:t>
            </a:r>
            <a:r>
              <a:rPr lang="en-US" sz="1200" b="1" dirty="0"/>
              <a:t/>
            </a:r>
            <a:br>
              <a:rPr lang="en-US" sz="1200" b="1" dirty="0"/>
            </a:br>
            <a:r>
              <a:rPr lang="en-US" sz="1200" b="1" dirty="0" smtClean="0"/>
              <a:t>								function</a:t>
            </a:r>
            <a:r>
              <a:rPr lang="en-US" sz="1200" b="1" dirty="0"/>
              <a:t> </a:t>
            </a:r>
            <a:r>
              <a:rPr lang="en-US" sz="1200" b="1" dirty="0" err="1"/>
              <a:t>familyName</a:t>
            </a:r>
            <a:r>
              <a:rPr lang="en-US" sz="1200" b="1" dirty="0"/>
              <a:t>($</a:t>
            </a:r>
            <a:r>
              <a:rPr lang="en-US" sz="1200" b="1" dirty="0" err="1" smtClean="0"/>
              <a:t>fname</a:t>
            </a:r>
            <a:r>
              <a:rPr lang="en-US" sz="1200" b="1" dirty="0" smtClean="0"/>
              <a:t>,  $year) </a:t>
            </a:r>
            <a:r>
              <a:rPr lang="en-US" sz="1200" b="1" dirty="0"/>
              <a:t>{</a:t>
            </a:r>
            <a:br>
              <a:rPr lang="en-US" sz="1200" b="1" dirty="0"/>
            </a:br>
            <a:r>
              <a:rPr lang="en-US" sz="1200" b="1" dirty="0"/>
              <a:t>  </a:t>
            </a:r>
            <a:r>
              <a:rPr lang="en-US" sz="1200" b="1" dirty="0" smtClean="0"/>
              <a:t>									echo</a:t>
            </a:r>
            <a:r>
              <a:rPr lang="en-US" sz="1200" b="1" dirty="0"/>
              <a:t> "$</a:t>
            </a:r>
            <a:r>
              <a:rPr lang="en-US" sz="1200" b="1" dirty="0" err="1"/>
              <a:t>fname</a:t>
            </a:r>
            <a:r>
              <a:rPr lang="en-US" sz="1200" b="1" dirty="0"/>
              <a:t>  </a:t>
            </a:r>
            <a:r>
              <a:rPr lang="en-US" sz="1200" b="1" dirty="0" smtClean="0"/>
              <a:t>was born in  $year   &lt;</a:t>
            </a:r>
            <a:r>
              <a:rPr lang="en-US" sz="1200" b="1" dirty="0" err="1" smtClean="0"/>
              <a:t>br</a:t>
            </a:r>
            <a:r>
              <a:rPr lang="en-US" sz="1200" b="1" dirty="0"/>
              <a:t>&gt;";</a:t>
            </a:r>
            <a:br>
              <a:rPr lang="en-US" sz="1200" b="1" dirty="0"/>
            </a:br>
            <a:r>
              <a:rPr lang="en-US" sz="1200" b="1" dirty="0" smtClean="0"/>
              <a:t>								}</a:t>
            </a:r>
            <a:r>
              <a:rPr lang="en-US" sz="1200" b="1" dirty="0"/>
              <a:t/>
            </a:r>
            <a:br>
              <a:rPr lang="en-US" sz="1200" b="1" dirty="0"/>
            </a:br>
            <a:r>
              <a:rPr lang="en-US" sz="1200" b="1" dirty="0"/>
              <a:t/>
            </a:r>
            <a:br>
              <a:rPr lang="en-US" sz="1200" b="1" dirty="0"/>
            </a:br>
            <a:r>
              <a:rPr lang="en-US" sz="1200" b="1" dirty="0" smtClean="0"/>
              <a:t>									</a:t>
            </a:r>
            <a:r>
              <a:rPr lang="en-US" sz="1200" b="1" dirty="0" err="1" smtClean="0"/>
              <a:t>familyName</a:t>
            </a:r>
            <a:r>
              <a:rPr lang="en-US" sz="1200" b="1" dirty="0"/>
              <a:t>("</a:t>
            </a:r>
            <a:r>
              <a:rPr lang="en-US" sz="1200" b="1" dirty="0" smtClean="0"/>
              <a:t>Jani“,   “1990”);</a:t>
            </a:r>
            <a:r>
              <a:rPr lang="en-US" sz="1200" b="1" dirty="0"/>
              <a:t/>
            </a:r>
            <a:br>
              <a:rPr lang="en-US" sz="1200" b="1" dirty="0"/>
            </a:br>
            <a:r>
              <a:rPr lang="en-US" sz="1200" b="1" dirty="0" smtClean="0"/>
              <a:t>									</a:t>
            </a:r>
            <a:r>
              <a:rPr lang="en-US" sz="1200" b="1" dirty="0" err="1" smtClean="0"/>
              <a:t>familyName</a:t>
            </a:r>
            <a:r>
              <a:rPr lang="en-US" sz="1200" b="1" dirty="0"/>
              <a:t>("</a:t>
            </a:r>
            <a:r>
              <a:rPr lang="en-US" sz="1200" b="1" dirty="0" err="1" smtClean="0"/>
              <a:t>Hege</a:t>
            </a:r>
            <a:r>
              <a:rPr lang="en-US" sz="1200" b="1" dirty="0" smtClean="0"/>
              <a:t>“,   “2010”);</a:t>
            </a:r>
            <a:r>
              <a:rPr lang="en-US" sz="1200" b="1" dirty="0"/>
              <a:t/>
            </a:r>
            <a:br>
              <a:rPr lang="en-US" sz="1200" b="1" dirty="0"/>
            </a:br>
            <a:r>
              <a:rPr lang="en-US" sz="1200" b="1" dirty="0" smtClean="0"/>
              <a:t>							?&gt;</a:t>
            </a:r>
            <a:endParaRPr lang="en-US" sz="1200" b="1" dirty="0">
              <a:solidFill>
                <a:schemeClr val="tx1"/>
              </a:solidFill>
            </a:endParaRPr>
          </a:p>
          <a:p>
            <a:pPr marL="914400" lvl="2" indent="0">
              <a:buNone/>
            </a:pPr>
            <a:endParaRPr lang="en-US" sz="800" dirty="0" smtClean="0"/>
          </a:p>
        </p:txBody>
      </p:sp>
    </p:spTree>
    <p:extLst>
      <p:ext uri="{BB962C8B-B14F-4D97-AF65-F5344CB8AC3E}">
        <p14:creationId xmlns:p14="http://schemas.microsoft.com/office/powerpoint/2010/main" val="389956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startAt="6"/>
            </a:pPr>
            <a:r>
              <a:rPr lang="en-US" b="1" dirty="0" smtClean="0">
                <a:solidFill>
                  <a:schemeClr val="accent3"/>
                </a:solidFill>
              </a:rPr>
              <a:t>Functions</a:t>
            </a:r>
            <a:r>
              <a:rPr lang="en-US" b="1" dirty="0" smtClean="0"/>
              <a:t/>
            </a:r>
            <a:br>
              <a:rPr lang="en-US" b="1" dirty="0" smtClean="0"/>
            </a:br>
            <a:endParaRPr lang="en-US" b="1" dirty="0"/>
          </a:p>
          <a:p>
            <a:pPr marL="457200" indent="-457200">
              <a:buFont typeface="+mj-lt"/>
              <a:buAutoNum type="arabicPeriod" startAt="6"/>
            </a:pPr>
            <a:r>
              <a:rPr lang="en-US" b="1" dirty="0">
                <a:solidFill>
                  <a:schemeClr val="accent3"/>
                </a:solidFill>
              </a:rPr>
              <a:t>PHP Forms</a:t>
            </a:r>
          </a:p>
          <a:p>
            <a:pPr marL="1371600" lvl="2" indent="-457200">
              <a:buFont typeface="+mj-lt"/>
              <a:buAutoNum type="arabicPeriod"/>
            </a:pPr>
            <a:r>
              <a:rPr lang="en-US" dirty="0"/>
              <a:t>Form Handling</a:t>
            </a:r>
          </a:p>
          <a:p>
            <a:pPr marL="1371600" lvl="2" indent="-457200">
              <a:buFont typeface="+mj-lt"/>
              <a:buAutoNum type="arabicPeriod"/>
            </a:pPr>
            <a:r>
              <a:rPr lang="en-US" dirty="0"/>
              <a:t>Form Validation</a:t>
            </a:r>
          </a:p>
          <a:p>
            <a:pPr marL="1371600" lvl="2" indent="-457200">
              <a:buFont typeface="+mj-lt"/>
              <a:buAutoNum type="arabicPeriod"/>
            </a:pPr>
            <a:r>
              <a:rPr lang="en-US" dirty="0"/>
              <a:t>Form Required</a:t>
            </a:r>
            <a:r>
              <a:rPr lang="en-US" b="1" dirty="0" smtClean="0"/>
              <a:t/>
            </a:r>
            <a:br>
              <a:rPr lang="en-US" b="1" dirty="0" smtClean="0"/>
            </a:br>
            <a:endParaRPr lang="en-US" b="1" dirty="0"/>
          </a:p>
          <a:p>
            <a:pPr marL="457200" indent="-457200">
              <a:buFont typeface="+mj-lt"/>
              <a:buAutoNum type="arabicPeriod" startAt="6"/>
            </a:pPr>
            <a:r>
              <a:rPr lang="en-US" b="1" dirty="0">
                <a:solidFill>
                  <a:schemeClr val="accent3"/>
                </a:solidFill>
              </a:rPr>
              <a:t>PHP GET and POST </a:t>
            </a:r>
            <a:r>
              <a:rPr lang="en-US" b="1" dirty="0" smtClean="0">
                <a:solidFill>
                  <a:schemeClr val="accent3"/>
                </a:solidFill>
              </a:rPr>
              <a:t>Methods</a:t>
            </a:r>
            <a:r>
              <a:rPr lang="en-US" dirty="0" smtClean="0">
                <a:solidFill>
                  <a:schemeClr val="accent3"/>
                </a:solidFill>
              </a:rPr>
              <a:t/>
            </a:r>
            <a:br>
              <a:rPr lang="en-US" dirty="0" smtClean="0">
                <a:solidFill>
                  <a:schemeClr val="accent3"/>
                </a:solidFill>
              </a:rPr>
            </a:br>
            <a:endParaRPr lang="en-US" dirty="0">
              <a:solidFill>
                <a:schemeClr val="accent3"/>
              </a:solidFill>
            </a:endParaRPr>
          </a:p>
          <a:p>
            <a:pPr marL="457200" indent="-457200">
              <a:buFont typeface="+mj-lt"/>
              <a:buAutoNum type="arabicPeriod" startAt="6"/>
            </a:pPr>
            <a:r>
              <a:rPr lang="en-US" b="1" dirty="0" smtClean="0">
                <a:solidFill>
                  <a:schemeClr val="accent3"/>
                </a:solidFill>
              </a:rPr>
              <a:t>Connection </a:t>
            </a:r>
            <a:r>
              <a:rPr lang="en-US" b="1" dirty="0">
                <a:solidFill>
                  <a:schemeClr val="accent3"/>
                </a:solidFill>
              </a:rPr>
              <a:t>to MySQL </a:t>
            </a:r>
            <a:r>
              <a:rPr lang="en-US" b="1" dirty="0" smtClean="0">
                <a:solidFill>
                  <a:schemeClr val="accent3"/>
                </a:solidFill>
              </a:rPr>
              <a:t>Database</a:t>
            </a:r>
          </a:p>
          <a:p>
            <a:pPr marL="457200" indent="-457200">
              <a:buFont typeface="+mj-lt"/>
              <a:buAutoNum type="arabicPeriod" startAt="6"/>
            </a:pPr>
            <a:endParaRPr lang="en-US" b="1" dirty="0">
              <a:solidFill>
                <a:schemeClr val="accent3"/>
              </a:solidFill>
            </a:endParaRPr>
          </a:p>
          <a:p>
            <a:pPr marL="457200" indent="-457200">
              <a:buFont typeface="+mj-lt"/>
              <a:buAutoNum type="arabicPeriod" startAt="6"/>
            </a:pPr>
            <a:r>
              <a:rPr lang="en-US" b="1" dirty="0" smtClean="0">
                <a:solidFill>
                  <a:schemeClr val="accent3"/>
                </a:solidFill>
              </a:rPr>
              <a:t>PHP Object-Oriented Programming(OOP)</a:t>
            </a:r>
            <a:endParaRPr lang="en-US" b="1" dirty="0">
              <a:solidFill>
                <a:schemeClr val="accent3"/>
              </a:solidFill>
            </a:endParaRPr>
          </a:p>
        </p:txBody>
      </p:sp>
    </p:spTree>
    <p:extLst>
      <p:ext uri="{BB962C8B-B14F-4D97-AF65-F5344CB8AC3E}">
        <p14:creationId xmlns:p14="http://schemas.microsoft.com/office/powerpoint/2010/main" val="2358369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dirty="0">
                <a:solidFill>
                  <a:schemeClr val="accent3"/>
                </a:solidFill>
              </a:rPr>
              <a:t>PHP </a:t>
            </a:r>
            <a:r>
              <a:rPr lang="en-US" sz="4400" dirty="0" smtClean="0">
                <a:solidFill>
                  <a:schemeClr val="accent3"/>
                </a:solidFill>
              </a:rPr>
              <a:t>FORM HANDLING</a:t>
            </a:r>
          </a:p>
          <a:p>
            <a:pPr marL="0" indent="0">
              <a:buNone/>
            </a:pPr>
            <a:r>
              <a:rPr lang="en-US" sz="1400" b="1" dirty="0"/>
              <a:t>PHP form</a:t>
            </a:r>
            <a:r>
              <a:rPr lang="en-US" sz="1400" dirty="0"/>
              <a:t> is used to take input from users. in PHP if you want to take input from keyboard and display the output according to input, in that case you have to use html form. html form's have a property : form method in which you have to set either get or post method</a:t>
            </a:r>
            <a:r>
              <a:rPr lang="en-US" sz="1400" dirty="0" smtClean="0"/>
              <a:t>.</a:t>
            </a:r>
          </a:p>
          <a:p>
            <a:pPr marL="0" indent="0">
              <a:buNone/>
            </a:pPr>
            <a:r>
              <a:rPr lang="en-US" sz="1400" b="1" dirty="0"/>
              <a:t>The example below displays a simple HTML form with two input fields and a submit </a:t>
            </a:r>
            <a:r>
              <a:rPr lang="en-US" sz="1400" b="1" dirty="0" smtClean="0"/>
              <a:t>button:</a:t>
            </a:r>
          </a:p>
          <a:p>
            <a:pPr marL="0" indent="0">
              <a:buNone/>
            </a:pPr>
            <a:endParaRPr lang="en-US" sz="1400" b="1" dirty="0" smtClean="0"/>
          </a:p>
          <a:p>
            <a:pPr marL="0" indent="0">
              <a:buNone/>
            </a:pPr>
            <a:r>
              <a:rPr lang="en-US" sz="1400" dirty="0" smtClean="0"/>
              <a:t>					</a:t>
            </a:r>
            <a:r>
              <a:rPr lang="en-US" sz="1400" dirty="0"/>
              <a:t>	</a:t>
            </a:r>
            <a:r>
              <a:rPr lang="en-US" sz="1400" b="1" dirty="0" smtClean="0"/>
              <a:t>	&lt;</a:t>
            </a:r>
            <a:r>
              <a:rPr lang="en-US" sz="1400" b="1" dirty="0"/>
              <a:t>html&gt;</a:t>
            </a:r>
            <a:br>
              <a:rPr lang="en-US" sz="1400" b="1" dirty="0"/>
            </a:br>
            <a:r>
              <a:rPr lang="en-US" sz="1400" b="1" dirty="0" smtClean="0"/>
              <a:t>								&lt;</a:t>
            </a:r>
            <a:r>
              <a:rPr lang="en-US" sz="1400" b="1" dirty="0"/>
              <a:t>body&gt;</a:t>
            </a:r>
            <a:br>
              <a:rPr lang="en-US" sz="1400" b="1" dirty="0"/>
            </a:br>
            <a:r>
              <a:rPr lang="en-US" sz="1400" b="1" dirty="0"/>
              <a:t/>
            </a:r>
            <a:br>
              <a:rPr lang="en-US" sz="1400" b="1" dirty="0"/>
            </a:br>
            <a:r>
              <a:rPr lang="en-US" sz="1400" b="1" dirty="0" smtClean="0"/>
              <a:t>									&lt;</a:t>
            </a:r>
            <a:r>
              <a:rPr lang="en-US" sz="1400" b="1" dirty="0"/>
              <a:t>form action="</a:t>
            </a:r>
            <a:r>
              <a:rPr lang="en-US" sz="1400" b="1" dirty="0" err="1"/>
              <a:t>welcome.php</a:t>
            </a:r>
            <a:r>
              <a:rPr lang="en-US" sz="1400" b="1" dirty="0"/>
              <a:t>" method="post"&gt;</a:t>
            </a:r>
            <a:br>
              <a:rPr lang="en-US" sz="1400" b="1" dirty="0"/>
            </a:br>
            <a:r>
              <a:rPr lang="en-US" sz="1400" b="1" dirty="0" smtClean="0"/>
              <a:t>										Name</a:t>
            </a:r>
            <a:r>
              <a:rPr lang="en-US" sz="1400" b="1" dirty="0"/>
              <a:t>: &lt;input type="text" name="name"&gt;&lt;</a:t>
            </a:r>
            <a:r>
              <a:rPr lang="en-US" sz="1400" b="1" dirty="0" err="1"/>
              <a:t>br</a:t>
            </a:r>
            <a:r>
              <a:rPr lang="en-US" sz="1400" b="1" dirty="0"/>
              <a:t>&gt;</a:t>
            </a:r>
            <a:br>
              <a:rPr lang="en-US" sz="1400" b="1" dirty="0"/>
            </a:br>
            <a:r>
              <a:rPr lang="en-US" sz="1400" b="1" dirty="0" smtClean="0"/>
              <a:t>										E-mail</a:t>
            </a:r>
            <a:r>
              <a:rPr lang="en-US" sz="1400" b="1" dirty="0"/>
              <a:t>: &lt;input type="text" name="email"&gt;&lt;</a:t>
            </a:r>
            <a:r>
              <a:rPr lang="en-US" sz="1400" b="1" dirty="0" err="1"/>
              <a:t>br</a:t>
            </a:r>
            <a:r>
              <a:rPr lang="en-US" sz="1400" b="1" dirty="0" smtClean="0"/>
              <a:t>&gt;</a:t>
            </a:r>
            <a:r>
              <a:rPr lang="en-US" sz="1400" b="1" dirty="0"/>
              <a:t/>
            </a:r>
            <a:br>
              <a:rPr lang="en-US" sz="1400" b="1" dirty="0"/>
            </a:br>
            <a:r>
              <a:rPr lang="en-US" sz="1400" b="1" dirty="0" smtClean="0"/>
              <a:t>											  &lt;</a:t>
            </a:r>
            <a:r>
              <a:rPr lang="en-US" sz="1400" b="1" dirty="0"/>
              <a:t>input type="submit"&gt;</a:t>
            </a:r>
            <a:br>
              <a:rPr lang="en-US" sz="1400" b="1" dirty="0"/>
            </a:br>
            <a:r>
              <a:rPr lang="en-US" sz="1400" b="1" dirty="0" smtClean="0"/>
              <a:t>									&lt;/</a:t>
            </a:r>
            <a:r>
              <a:rPr lang="en-US" sz="1400" b="1" dirty="0"/>
              <a:t>form&gt;</a:t>
            </a:r>
            <a:br>
              <a:rPr lang="en-US" sz="1400" b="1" dirty="0"/>
            </a:br>
            <a:r>
              <a:rPr lang="en-US" sz="1400" b="1" dirty="0"/>
              <a:t/>
            </a:r>
            <a:br>
              <a:rPr lang="en-US" sz="1400" b="1" dirty="0"/>
            </a:br>
            <a:r>
              <a:rPr lang="en-US" sz="1400" b="1" dirty="0" smtClean="0"/>
              <a:t>								&lt;/</a:t>
            </a:r>
            <a:r>
              <a:rPr lang="en-US" sz="1400" b="1" dirty="0"/>
              <a:t>body&gt;</a:t>
            </a:r>
            <a:br>
              <a:rPr lang="en-US" sz="1400" b="1" dirty="0"/>
            </a:br>
            <a:r>
              <a:rPr lang="en-US" sz="1400" b="1" dirty="0" smtClean="0"/>
              <a:t>							&lt;/</a:t>
            </a:r>
            <a:r>
              <a:rPr lang="en-US" sz="1400" b="1" dirty="0"/>
              <a:t>html</a:t>
            </a:r>
            <a:r>
              <a:rPr lang="en-US" sz="1400" b="1" dirty="0" smtClean="0"/>
              <a:t>&gt;</a:t>
            </a:r>
          </a:p>
          <a:p>
            <a:pPr marL="0" indent="0">
              <a:buNone/>
            </a:pPr>
            <a:endParaRPr lang="en-US" sz="1400" b="1" dirty="0" smtClean="0"/>
          </a:p>
          <a:p>
            <a:pPr marL="0" indent="0">
              <a:buNone/>
            </a:pPr>
            <a:r>
              <a:rPr lang="en-US" sz="1400" dirty="0"/>
              <a:t>When the user fills out the form above and clicks the submit button, the form data is sent for processing to a PHP file named "</a:t>
            </a:r>
            <a:r>
              <a:rPr lang="en-US" sz="1400" dirty="0" err="1"/>
              <a:t>welcome.php</a:t>
            </a:r>
            <a:r>
              <a:rPr lang="en-US" sz="1400" dirty="0"/>
              <a:t>". The form data is sent with the HTTP POST </a:t>
            </a:r>
            <a:r>
              <a:rPr lang="en-US" sz="1400" dirty="0" smtClean="0"/>
              <a:t>method.</a:t>
            </a:r>
            <a:endParaRPr lang="en-US" sz="1400" b="1" dirty="0"/>
          </a:p>
          <a:p>
            <a:pPr marL="0" indent="0">
              <a:buNone/>
            </a:pPr>
            <a:endParaRPr lang="en-US" sz="1600" b="1" dirty="0"/>
          </a:p>
          <a:p>
            <a:pPr marL="914400" lvl="2" indent="0">
              <a:buNone/>
            </a:pPr>
            <a:endParaRPr lang="en-US" sz="800" dirty="0" smtClean="0"/>
          </a:p>
        </p:txBody>
      </p:sp>
    </p:spTree>
    <p:extLst>
      <p:ext uri="{BB962C8B-B14F-4D97-AF65-F5344CB8AC3E}">
        <p14:creationId xmlns:p14="http://schemas.microsoft.com/office/powerpoint/2010/main" val="15875372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PHP </a:t>
            </a:r>
            <a:r>
              <a:rPr lang="en-US" sz="4000" dirty="0" smtClean="0">
                <a:solidFill>
                  <a:schemeClr val="accent3"/>
                </a:solidFill>
              </a:rPr>
              <a:t>FORM REQUIRED AND VALIDATION</a:t>
            </a:r>
          </a:p>
          <a:p>
            <a:pPr marL="0" indent="0">
              <a:buNone/>
            </a:pPr>
            <a:r>
              <a:rPr lang="en-US" sz="1400" dirty="0"/>
              <a:t>These pages will show how to process PHP forms with security in mind. Proper validation of form data is important to protect your form from hackers and spammers</a:t>
            </a:r>
            <a:r>
              <a:rPr lang="en-US" sz="1400" dirty="0" smtClean="0"/>
              <a:t>.</a:t>
            </a:r>
          </a:p>
          <a:p>
            <a:pPr marL="0" indent="0">
              <a:buNone/>
            </a:pPr>
            <a:r>
              <a:rPr lang="en-US" sz="1400" b="1" dirty="0"/>
              <a:t>The example below displays a simple HTML form with </a:t>
            </a:r>
            <a:r>
              <a:rPr lang="en-US" sz="1400" b="1" dirty="0" smtClean="0"/>
              <a:t>four </a:t>
            </a:r>
            <a:r>
              <a:rPr lang="en-US" sz="1400" b="1" dirty="0"/>
              <a:t>input fields and a submit </a:t>
            </a:r>
            <a:r>
              <a:rPr lang="en-US" sz="1400" b="1" dirty="0" smtClean="0"/>
              <a:t>button:</a:t>
            </a:r>
          </a:p>
          <a:p>
            <a:pPr marL="0" indent="0">
              <a:buNone/>
            </a:pPr>
            <a:r>
              <a:rPr lang="en-US" sz="1400" dirty="0" smtClean="0"/>
              <a:t>		</a:t>
            </a:r>
            <a:r>
              <a:rPr lang="en-US" sz="1400" b="1" dirty="0" smtClean="0"/>
              <a:t>&lt;</a:t>
            </a:r>
            <a:r>
              <a:rPr lang="en-US" sz="1400" b="1" dirty="0"/>
              <a:t>html&gt;</a:t>
            </a:r>
            <a:br>
              <a:rPr lang="en-US" sz="1400" b="1" dirty="0"/>
            </a:br>
            <a:r>
              <a:rPr lang="en-US" sz="1400" b="1" dirty="0" smtClean="0"/>
              <a:t>			&lt;</a:t>
            </a:r>
            <a:r>
              <a:rPr lang="en-US" sz="1400" b="1" dirty="0"/>
              <a:t>body</a:t>
            </a:r>
            <a:r>
              <a:rPr lang="en-US" sz="1400" b="1" dirty="0" smtClean="0"/>
              <a:t>&gt;</a:t>
            </a:r>
            <a:r>
              <a:rPr lang="en-US" sz="1400" b="1" dirty="0"/>
              <a:t/>
            </a:r>
            <a:br>
              <a:rPr lang="en-US" sz="1400" b="1" dirty="0"/>
            </a:br>
            <a:r>
              <a:rPr lang="en-US" sz="1400" b="1" dirty="0" smtClean="0"/>
              <a:t>				&lt;</a:t>
            </a:r>
            <a:r>
              <a:rPr lang="en-US" sz="1400" b="1" dirty="0"/>
              <a:t>form action="</a:t>
            </a:r>
            <a:r>
              <a:rPr lang="en-US" sz="1400" b="1" dirty="0" err="1"/>
              <a:t>welcome.php</a:t>
            </a:r>
            <a:r>
              <a:rPr lang="en-US" sz="1400" b="1" dirty="0"/>
              <a:t>" method="post</a:t>
            </a:r>
            <a:r>
              <a:rPr lang="en-US" sz="1400" b="1" dirty="0" smtClean="0"/>
              <a:t>"&gt;</a:t>
            </a:r>
            <a:br>
              <a:rPr lang="en-US" sz="1400" b="1" dirty="0" smtClean="0"/>
            </a:br>
            <a:r>
              <a:rPr lang="en-US" sz="1400" b="1" dirty="0"/>
              <a:t/>
            </a:r>
            <a:br>
              <a:rPr lang="en-US" sz="1400" b="1" dirty="0"/>
            </a:br>
            <a:r>
              <a:rPr lang="en-US" sz="1400" b="1" dirty="0" smtClean="0"/>
              <a:t>						Name</a:t>
            </a:r>
            <a:r>
              <a:rPr lang="en-US" sz="1400" b="1" dirty="0"/>
              <a:t>: &lt;input type="text" name="</a:t>
            </a:r>
            <a:r>
              <a:rPr lang="en-US" sz="1400" b="1" dirty="0" smtClean="0"/>
              <a:t>name“   </a:t>
            </a:r>
            <a:r>
              <a:rPr lang="en-US" sz="1400" b="1" dirty="0" smtClean="0">
                <a:solidFill>
                  <a:schemeClr val="accent4"/>
                </a:solidFill>
              </a:rPr>
              <a:t>required</a:t>
            </a:r>
            <a:r>
              <a:rPr lang="en-US" sz="1400" b="1" dirty="0" smtClean="0"/>
              <a:t>&gt;&lt;</a:t>
            </a:r>
            <a:r>
              <a:rPr lang="en-US" sz="1400" b="1" dirty="0" err="1"/>
              <a:t>br</a:t>
            </a:r>
            <a:r>
              <a:rPr lang="en-US" sz="1400" b="1" dirty="0" smtClean="0"/>
              <a:t>&gt;</a:t>
            </a:r>
            <a:br>
              <a:rPr lang="en-US" sz="1400" b="1" dirty="0" smtClean="0"/>
            </a:br>
            <a:r>
              <a:rPr lang="en-US" sz="1400" b="1" dirty="0"/>
              <a:t/>
            </a:r>
            <a:br>
              <a:rPr lang="en-US" sz="1400" b="1" dirty="0"/>
            </a:br>
            <a:r>
              <a:rPr lang="en-US" sz="1400" b="1" dirty="0" smtClean="0"/>
              <a:t>						E-mail</a:t>
            </a:r>
            <a:r>
              <a:rPr lang="en-US" sz="1400" b="1" dirty="0"/>
              <a:t>: &lt;input type="text" name="</a:t>
            </a:r>
            <a:r>
              <a:rPr lang="en-US" sz="1400" b="1" dirty="0" smtClean="0"/>
              <a:t>email“   </a:t>
            </a:r>
            <a:r>
              <a:rPr lang="en-US" sz="1400" b="1" dirty="0" smtClean="0">
                <a:solidFill>
                  <a:schemeClr val="accent4"/>
                </a:solidFill>
              </a:rPr>
              <a:t>required </a:t>
            </a:r>
            <a:r>
              <a:rPr lang="en-US" sz="1400" b="1" dirty="0" smtClean="0"/>
              <a:t>&gt;&lt;</a:t>
            </a:r>
            <a:r>
              <a:rPr lang="en-US" sz="1400" b="1" dirty="0" err="1"/>
              <a:t>br</a:t>
            </a:r>
            <a:r>
              <a:rPr lang="en-US" sz="1400" b="1" dirty="0" smtClean="0"/>
              <a:t>&gt;</a:t>
            </a:r>
            <a:br>
              <a:rPr lang="en-US" sz="1400" b="1" dirty="0" smtClean="0"/>
            </a:br>
            <a:r>
              <a:rPr lang="en-US" sz="1400" b="1" dirty="0" smtClean="0"/>
              <a:t/>
            </a:r>
            <a:br>
              <a:rPr lang="en-US" sz="1400" b="1" dirty="0" smtClean="0"/>
            </a:br>
            <a:r>
              <a:rPr lang="en-US" sz="1400" b="1" dirty="0" smtClean="0"/>
              <a:t>						Comment: &lt;</a:t>
            </a:r>
            <a:r>
              <a:rPr lang="en-US" sz="1400" b="1" dirty="0" err="1" smtClean="0"/>
              <a:t>textarea</a:t>
            </a:r>
            <a:r>
              <a:rPr lang="en-US" sz="1400" b="1" dirty="0" smtClean="0"/>
              <a:t> name="comment" rows="5" cols="40“   </a:t>
            </a:r>
            <a:r>
              <a:rPr lang="en-US" sz="1400" b="1" dirty="0" smtClean="0">
                <a:solidFill>
                  <a:schemeClr val="accent4"/>
                </a:solidFill>
              </a:rPr>
              <a:t>required</a:t>
            </a:r>
            <a:r>
              <a:rPr lang="en-US" sz="1400" b="1" dirty="0" smtClean="0"/>
              <a:t>&gt;&lt;/</a:t>
            </a:r>
            <a:r>
              <a:rPr lang="en-US" sz="1400" b="1" dirty="0" err="1" smtClean="0"/>
              <a:t>textarea</a:t>
            </a:r>
            <a:r>
              <a:rPr lang="en-US" sz="1400" b="1" dirty="0" smtClean="0"/>
              <a:t>&gt;&lt;</a:t>
            </a:r>
            <a:r>
              <a:rPr lang="en-US" sz="1400" b="1" dirty="0" err="1" smtClean="0"/>
              <a:t>br</a:t>
            </a:r>
            <a:r>
              <a:rPr lang="en-US" sz="1400" b="1" dirty="0" smtClean="0"/>
              <a:t>&gt;</a:t>
            </a:r>
          </a:p>
          <a:p>
            <a:pPr marL="0" indent="0">
              <a:buNone/>
            </a:pPr>
            <a:r>
              <a:rPr lang="en-US" sz="1400" b="1" dirty="0" smtClean="0"/>
              <a:t>						Gender</a:t>
            </a:r>
            <a:r>
              <a:rPr lang="en-US" sz="1400" b="1" dirty="0"/>
              <a:t>:</a:t>
            </a:r>
            <a:br>
              <a:rPr lang="en-US" sz="1400" b="1" dirty="0"/>
            </a:br>
            <a:r>
              <a:rPr lang="en-US" sz="1400" b="1" dirty="0" smtClean="0"/>
              <a:t>								&lt;</a:t>
            </a:r>
            <a:r>
              <a:rPr lang="en-US" sz="1400" b="1" dirty="0"/>
              <a:t>input type="radio" name="gender" value="female"&gt;Female</a:t>
            </a:r>
            <a:br>
              <a:rPr lang="en-US" sz="1400" b="1" dirty="0"/>
            </a:br>
            <a:r>
              <a:rPr lang="en-US" sz="1400" b="1" dirty="0" smtClean="0"/>
              <a:t>								&lt;</a:t>
            </a:r>
            <a:r>
              <a:rPr lang="en-US" sz="1400" b="1" dirty="0"/>
              <a:t>input type="radio" name="gender" value="male"&gt;Male</a:t>
            </a:r>
            <a:br>
              <a:rPr lang="en-US" sz="1400" b="1" dirty="0"/>
            </a:br>
            <a:r>
              <a:rPr lang="en-US" sz="1400" b="1" dirty="0" smtClean="0"/>
              <a:t>								&lt;</a:t>
            </a:r>
            <a:r>
              <a:rPr lang="en-US" sz="1400" b="1" dirty="0"/>
              <a:t>input type="radio" name="gender" value="other"&gt;Other</a:t>
            </a:r>
            <a:r>
              <a:rPr lang="en-US" sz="1400" b="1" dirty="0" smtClean="0"/>
              <a:t>	</a:t>
            </a:r>
            <a:r>
              <a:rPr lang="en-US" sz="1400" b="1" dirty="0"/>
              <a:t/>
            </a:r>
            <a:br>
              <a:rPr lang="en-US" sz="1400" b="1" dirty="0"/>
            </a:br>
            <a:r>
              <a:rPr lang="en-US" sz="1400" b="1" dirty="0" smtClean="0"/>
              <a:t>								&lt;</a:t>
            </a:r>
            <a:r>
              <a:rPr lang="en-US" sz="1400" b="1" dirty="0"/>
              <a:t>input type="submit"&gt;</a:t>
            </a:r>
            <a:br>
              <a:rPr lang="en-US" sz="1400" b="1" dirty="0"/>
            </a:br>
            <a:r>
              <a:rPr lang="en-US" sz="1400" b="1" dirty="0" smtClean="0"/>
              <a:t>				&lt;/</a:t>
            </a:r>
            <a:r>
              <a:rPr lang="en-US" sz="1400" b="1" dirty="0"/>
              <a:t>form</a:t>
            </a:r>
            <a:r>
              <a:rPr lang="en-US" sz="1400" b="1" dirty="0" smtClean="0"/>
              <a:t>&gt;</a:t>
            </a:r>
            <a:r>
              <a:rPr lang="en-US" sz="1400" b="1" dirty="0"/>
              <a:t/>
            </a:r>
            <a:br>
              <a:rPr lang="en-US" sz="1400" b="1" dirty="0"/>
            </a:br>
            <a:r>
              <a:rPr lang="en-US" sz="1400" b="1" dirty="0" smtClean="0"/>
              <a:t>			&lt;/</a:t>
            </a:r>
            <a:r>
              <a:rPr lang="en-US" sz="1400" b="1" dirty="0"/>
              <a:t>body&gt;</a:t>
            </a:r>
            <a:br>
              <a:rPr lang="en-US" sz="1400" b="1" dirty="0"/>
            </a:br>
            <a:r>
              <a:rPr lang="en-US" sz="1400" b="1" dirty="0" smtClean="0"/>
              <a:t>		&lt;/</a:t>
            </a:r>
            <a:r>
              <a:rPr lang="en-US" sz="1400" b="1" dirty="0"/>
              <a:t>html</a:t>
            </a:r>
            <a:r>
              <a:rPr lang="en-US" sz="1400" b="1" dirty="0" smtClean="0"/>
              <a:t>&gt;</a:t>
            </a:r>
            <a:endParaRPr lang="en-US" sz="1600" b="1" dirty="0"/>
          </a:p>
          <a:p>
            <a:pPr marL="914400" lvl="2" indent="0">
              <a:buNone/>
            </a:pPr>
            <a:endParaRPr lang="en-US" sz="800" dirty="0" smtClean="0"/>
          </a:p>
        </p:txBody>
      </p:sp>
    </p:spTree>
    <p:extLst>
      <p:ext uri="{BB962C8B-B14F-4D97-AF65-F5344CB8AC3E}">
        <p14:creationId xmlns:p14="http://schemas.microsoft.com/office/powerpoint/2010/main" val="1776396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dirty="0" smtClean="0">
                <a:solidFill>
                  <a:schemeClr val="accent3"/>
                </a:solidFill>
              </a:rPr>
              <a:t>PHP GET AND POST METHODS</a:t>
            </a:r>
          </a:p>
          <a:p>
            <a:pPr marL="0" indent="0">
              <a:buNone/>
            </a:pPr>
            <a:r>
              <a:rPr lang="en-US" sz="1400" b="1" dirty="0" smtClean="0">
                <a:solidFill>
                  <a:schemeClr val="accent3"/>
                </a:solidFill>
              </a:rPr>
              <a:t>GET METHOD: </a:t>
            </a:r>
            <a:r>
              <a:rPr lang="en-US" sz="1400" dirty="0"/>
              <a:t>Information sent from a form with the </a:t>
            </a:r>
            <a:r>
              <a:rPr lang="en-US" sz="1400" b="1" dirty="0">
                <a:solidFill>
                  <a:schemeClr val="accent4"/>
                </a:solidFill>
              </a:rPr>
              <a:t>GET</a:t>
            </a:r>
            <a:r>
              <a:rPr lang="en-US" sz="1400" dirty="0">
                <a:solidFill>
                  <a:schemeClr val="accent4"/>
                </a:solidFill>
              </a:rPr>
              <a:t> </a:t>
            </a:r>
            <a:r>
              <a:rPr lang="en-US" sz="1400" dirty="0"/>
              <a:t>method is </a:t>
            </a:r>
            <a:r>
              <a:rPr lang="en-US" sz="1400" b="1" dirty="0"/>
              <a:t>visible to everyone</a:t>
            </a:r>
            <a:r>
              <a:rPr lang="en-US" sz="1400" dirty="0"/>
              <a:t> (all variable names and values are displayed in the URL). </a:t>
            </a:r>
            <a:r>
              <a:rPr lang="en-US" sz="1400" b="1" dirty="0">
                <a:solidFill>
                  <a:schemeClr val="accent4"/>
                </a:solidFill>
              </a:rPr>
              <a:t>GET</a:t>
            </a:r>
            <a:r>
              <a:rPr lang="en-US" sz="1400" dirty="0">
                <a:solidFill>
                  <a:schemeClr val="accent4"/>
                </a:solidFill>
              </a:rPr>
              <a:t> </a:t>
            </a:r>
            <a:r>
              <a:rPr lang="en-US" sz="1400" dirty="0"/>
              <a:t>also has limits on the amount of information to send. The limitation is about 2000 characters. However, because the variables are displayed in the URL, it is possible to bookmark the page. This can be useful in some cases</a:t>
            </a:r>
            <a:r>
              <a:rPr lang="en-US" sz="1400" dirty="0" smtClean="0"/>
              <a:t>.</a:t>
            </a:r>
            <a:br>
              <a:rPr lang="en-US" sz="1400" dirty="0" smtClean="0"/>
            </a:br>
            <a:r>
              <a:rPr lang="en-US" sz="1400" b="1" dirty="0">
                <a:solidFill>
                  <a:schemeClr val="accent4"/>
                </a:solidFill>
              </a:rPr>
              <a:t>GET</a:t>
            </a:r>
            <a:r>
              <a:rPr lang="en-US" sz="1400" dirty="0">
                <a:solidFill>
                  <a:schemeClr val="accent4"/>
                </a:solidFill>
              </a:rPr>
              <a:t> </a:t>
            </a:r>
            <a:r>
              <a:rPr lang="en-US" sz="1400" dirty="0"/>
              <a:t>may be used for sending non-sensitive </a:t>
            </a:r>
            <a:r>
              <a:rPr lang="en-US" sz="1400" dirty="0" smtClean="0"/>
              <a:t>data. Example;</a:t>
            </a:r>
            <a:br>
              <a:rPr lang="en-US" sz="1400" dirty="0" smtClean="0"/>
            </a:br>
            <a:endParaRPr lang="en-US" sz="1400" b="1" dirty="0" smtClean="0"/>
          </a:p>
          <a:p>
            <a:pPr marL="0" indent="0">
              <a:buNone/>
            </a:pPr>
            <a:r>
              <a:rPr lang="en-US" sz="1400" dirty="0" smtClean="0"/>
              <a:t>						</a:t>
            </a:r>
            <a:r>
              <a:rPr lang="en-US" sz="1400" b="1" dirty="0" smtClean="0"/>
              <a:t>	&lt;html&gt;</a:t>
            </a:r>
            <a:br>
              <a:rPr lang="en-US" sz="1400" b="1" dirty="0" smtClean="0"/>
            </a:br>
            <a:r>
              <a:rPr lang="en-US" sz="1400" b="1" dirty="0" smtClean="0"/>
              <a:t>								&lt;body&gt;</a:t>
            </a:r>
            <a:br>
              <a:rPr lang="en-US" sz="1400" b="1" dirty="0" smtClean="0"/>
            </a:br>
            <a:r>
              <a:rPr lang="en-US" sz="1400" b="1" dirty="0" smtClean="0"/>
              <a:t/>
            </a:r>
            <a:br>
              <a:rPr lang="en-US" sz="1400" b="1" dirty="0" smtClean="0"/>
            </a:br>
            <a:r>
              <a:rPr lang="en-US" sz="1400" b="1" dirty="0" smtClean="0"/>
              <a:t>									&lt;form action="</a:t>
            </a:r>
            <a:r>
              <a:rPr lang="en-US" sz="1400" b="1" dirty="0" err="1" smtClean="0"/>
              <a:t>welcome.php</a:t>
            </a:r>
            <a:r>
              <a:rPr lang="en-US" sz="1400" b="1" dirty="0" smtClean="0"/>
              <a:t>" method=“</a:t>
            </a:r>
            <a:r>
              <a:rPr lang="en-US" sz="1400" b="1" dirty="0" smtClean="0">
                <a:solidFill>
                  <a:schemeClr val="accent4"/>
                </a:solidFill>
              </a:rPr>
              <a:t>GET</a:t>
            </a:r>
            <a:r>
              <a:rPr lang="en-US" sz="1400" b="1" dirty="0" smtClean="0"/>
              <a:t>"&gt;</a:t>
            </a:r>
            <a:br>
              <a:rPr lang="en-US" sz="1400" b="1" dirty="0" smtClean="0"/>
            </a:br>
            <a:r>
              <a:rPr lang="en-US" sz="1400" b="1" dirty="0" smtClean="0"/>
              <a:t>										Name: &lt;input type="text" name="name"&gt;&lt;</a:t>
            </a:r>
            <a:r>
              <a:rPr lang="en-US" sz="1400" b="1" dirty="0" err="1" smtClean="0"/>
              <a:t>br</a:t>
            </a:r>
            <a:r>
              <a:rPr lang="en-US" sz="1400" b="1" dirty="0" smtClean="0"/>
              <a:t>&gt;</a:t>
            </a:r>
            <a:br>
              <a:rPr lang="en-US" sz="1400" b="1" dirty="0" smtClean="0"/>
            </a:br>
            <a:r>
              <a:rPr lang="en-US" sz="1400" b="1" dirty="0" smtClean="0"/>
              <a:t>										E-mail: &lt;input type="text" name="email"&gt;&lt;</a:t>
            </a:r>
            <a:r>
              <a:rPr lang="en-US" sz="1400" b="1" dirty="0" err="1" smtClean="0"/>
              <a:t>br</a:t>
            </a:r>
            <a:r>
              <a:rPr lang="en-US" sz="1400" b="1" dirty="0" smtClean="0"/>
              <a:t>&gt;</a:t>
            </a:r>
            <a:br>
              <a:rPr lang="en-US" sz="1400" b="1" dirty="0" smtClean="0"/>
            </a:br>
            <a:r>
              <a:rPr lang="en-US" sz="1400" b="1" dirty="0" smtClean="0"/>
              <a:t>											  &lt;input type="submit"&gt;</a:t>
            </a:r>
            <a:br>
              <a:rPr lang="en-US" sz="1400" b="1" dirty="0" smtClean="0"/>
            </a:br>
            <a:r>
              <a:rPr lang="en-US" sz="1400" b="1" dirty="0" smtClean="0"/>
              <a:t>									&lt;/form&gt;</a:t>
            </a:r>
            <a:br>
              <a:rPr lang="en-US" sz="1400" b="1" dirty="0" smtClean="0"/>
            </a:br>
            <a:r>
              <a:rPr lang="en-US" sz="1400" b="1" dirty="0" smtClean="0"/>
              <a:t/>
            </a:r>
            <a:br>
              <a:rPr lang="en-US" sz="1400" b="1" dirty="0" smtClean="0"/>
            </a:br>
            <a:r>
              <a:rPr lang="en-US" sz="1400" b="1" dirty="0" smtClean="0"/>
              <a:t>								&lt;/body&gt;</a:t>
            </a:r>
            <a:br>
              <a:rPr lang="en-US" sz="1400" b="1" dirty="0" smtClean="0"/>
            </a:br>
            <a:r>
              <a:rPr lang="en-US" sz="1400" b="1" dirty="0" smtClean="0"/>
              <a:t>							&lt;/html&gt;</a:t>
            </a:r>
          </a:p>
          <a:p>
            <a:pPr marL="0" indent="0">
              <a:buNone/>
            </a:pPr>
            <a:endParaRPr lang="en-US" sz="1400" b="1" dirty="0" smtClean="0"/>
          </a:p>
          <a:p>
            <a:pPr marL="0" indent="0">
              <a:buNone/>
            </a:pPr>
            <a:r>
              <a:rPr lang="en-US" sz="1400" b="1" dirty="0"/>
              <a:t>Note:</a:t>
            </a:r>
            <a:r>
              <a:rPr lang="en-US" sz="1400" dirty="0"/>
              <a:t> </a:t>
            </a:r>
            <a:r>
              <a:rPr lang="en-US" sz="1400" b="1" dirty="0">
                <a:solidFill>
                  <a:schemeClr val="accent4"/>
                </a:solidFill>
              </a:rPr>
              <a:t>GET</a:t>
            </a:r>
            <a:r>
              <a:rPr lang="en-US" sz="1400" dirty="0">
                <a:solidFill>
                  <a:schemeClr val="accent4"/>
                </a:solidFill>
              </a:rPr>
              <a:t> </a:t>
            </a:r>
            <a:r>
              <a:rPr lang="en-US" sz="1400" dirty="0"/>
              <a:t>should NEVER be used for sending passwords or other sensitive information</a:t>
            </a:r>
            <a:r>
              <a:rPr lang="en-US" sz="1400" dirty="0" smtClean="0"/>
              <a:t>!</a:t>
            </a:r>
            <a:r>
              <a:rPr lang="en-US" sz="1400" b="1" dirty="0" smtClean="0"/>
              <a:t/>
            </a:r>
            <a:br>
              <a:rPr lang="en-US" sz="1400" b="1" dirty="0" smtClean="0"/>
            </a:br>
            <a:r>
              <a:rPr lang="en-US" sz="1600" dirty="0"/>
              <a:t>Using </a:t>
            </a:r>
            <a:r>
              <a:rPr lang="en-US" sz="1600" dirty="0">
                <a:solidFill>
                  <a:schemeClr val="accent4"/>
                </a:solidFill>
              </a:rPr>
              <a:t>GET</a:t>
            </a:r>
            <a:r>
              <a:rPr lang="en-US" sz="1600" dirty="0"/>
              <a:t> method limited data sends. </a:t>
            </a:r>
            <a:r>
              <a:rPr lang="en-US" sz="1600" b="1" dirty="0">
                <a:solidFill>
                  <a:schemeClr val="accent4"/>
                </a:solidFill>
              </a:rPr>
              <a:t>GET</a:t>
            </a:r>
            <a:r>
              <a:rPr lang="en-US" sz="1600" dirty="0">
                <a:solidFill>
                  <a:schemeClr val="accent4"/>
                </a:solidFill>
              </a:rPr>
              <a:t> </a:t>
            </a:r>
            <a:r>
              <a:rPr lang="en-US" sz="1600" dirty="0"/>
              <a:t>method is faster way to send </a:t>
            </a:r>
            <a:r>
              <a:rPr lang="en-US" sz="1600" dirty="0" smtClean="0"/>
              <a:t>data.</a:t>
            </a:r>
            <a:endParaRPr lang="en-US" sz="1600" b="1" dirty="0" smtClean="0"/>
          </a:p>
          <a:p>
            <a:pPr marL="914400" lvl="2" indent="0">
              <a:buNone/>
            </a:pPr>
            <a:endParaRPr lang="en-US" sz="800" dirty="0" smtClean="0"/>
          </a:p>
        </p:txBody>
      </p:sp>
    </p:spTree>
    <p:extLst>
      <p:ext uri="{BB962C8B-B14F-4D97-AF65-F5344CB8AC3E}">
        <p14:creationId xmlns:p14="http://schemas.microsoft.com/office/powerpoint/2010/main" val="1215733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dirty="0" smtClean="0">
                <a:solidFill>
                  <a:schemeClr val="accent3"/>
                </a:solidFill>
              </a:rPr>
              <a:t>PHP GET AND POST METHODS</a:t>
            </a:r>
          </a:p>
          <a:p>
            <a:pPr marL="0" indent="0">
              <a:buNone/>
            </a:pPr>
            <a:r>
              <a:rPr lang="en-US" sz="1400" b="1" dirty="0" smtClean="0">
                <a:solidFill>
                  <a:schemeClr val="accent3"/>
                </a:solidFill>
              </a:rPr>
              <a:t>POST METHOD: </a:t>
            </a:r>
            <a:r>
              <a:rPr lang="en-US" sz="1400" b="1" dirty="0">
                <a:solidFill>
                  <a:schemeClr val="accent4"/>
                </a:solidFill>
              </a:rPr>
              <a:t>POST</a:t>
            </a:r>
            <a:r>
              <a:rPr lang="en-US" sz="1400" dirty="0">
                <a:solidFill>
                  <a:schemeClr val="accent4"/>
                </a:solidFill>
              </a:rPr>
              <a:t> </a:t>
            </a:r>
            <a:r>
              <a:rPr lang="en-US" sz="1400" dirty="0"/>
              <a:t>method is secured method because it hides all information. Using POST method unlimited data </a:t>
            </a:r>
            <a:r>
              <a:rPr lang="en-US" sz="1400" dirty="0" smtClean="0"/>
              <a:t>sends. </a:t>
            </a:r>
            <a:r>
              <a:rPr lang="en-US" sz="1400" b="1" dirty="0">
                <a:solidFill>
                  <a:schemeClr val="accent4"/>
                </a:solidFill>
              </a:rPr>
              <a:t>POST</a:t>
            </a:r>
            <a:r>
              <a:rPr lang="en-US" sz="1400" dirty="0">
                <a:solidFill>
                  <a:schemeClr val="accent4"/>
                </a:solidFill>
              </a:rPr>
              <a:t> </a:t>
            </a:r>
            <a:r>
              <a:rPr lang="en-US" sz="1400" dirty="0"/>
              <a:t>method is slower method </a:t>
            </a:r>
            <a:r>
              <a:rPr lang="en-US" sz="1400" dirty="0" smtClean="0"/>
              <a:t>compare to </a:t>
            </a:r>
            <a:r>
              <a:rPr lang="en-US" sz="1400" dirty="0"/>
              <a:t>GET </a:t>
            </a:r>
            <a:r>
              <a:rPr lang="en-US" sz="1400" dirty="0" smtClean="0"/>
              <a:t>method. Information </a:t>
            </a:r>
            <a:r>
              <a:rPr lang="en-US" sz="1400" dirty="0"/>
              <a:t>sent from a form with the POST method is </a:t>
            </a:r>
            <a:r>
              <a:rPr lang="en-US" sz="1400" b="1" dirty="0"/>
              <a:t>invisible to others</a:t>
            </a:r>
            <a:r>
              <a:rPr lang="en-US" sz="1400" dirty="0"/>
              <a:t> (all names/values are embedded within the body of the HTTP request) and has </a:t>
            </a:r>
            <a:r>
              <a:rPr lang="en-US" sz="1400" b="1" dirty="0"/>
              <a:t>no limits</a:t>
            </a:r>
            <a:r>
              <a:rPr lang="en-US" sz="1400" dirty="0"/>
              <a:t> on the amount of information to </a:t>
            </a:r>
            <a:r>
              <a:rPr lang="en-US" sz="1400" dirty="0" smtClean="0"/>
              <a:t>send. </a:t>
            </a:r>
            <a:r>
              <a:rPr lang="en-US" sz="1400" dirty="0"/>
              <a:t>Moreover POST supports advanced functionality such as support for multi-part binary input while uploading files to </a:t>
            </a:r>
            <a:r>
              <a:rPr lang="en-US" sz="1400" dirty="0" smtClean="0"/>
              <a:t>server.</a:t>
            </a:r>
            <a:br>
              <a:rPr lang="en-US" sz="1400" dirty="0" smtClean="0"/>
            </a:br>
            <a:r>
              <a:rPr lang="en-US" sz="1400" b="1" dirty="0" smtClean="0">
                <a:solidFill>
                  <a:schemeClr val="accent4"/>
                </a:solidFill>
              </a:rPr>
              <a:t>POST</a:t>
            </a:r>
            <a:r>
              <a:rPr lang="en-US" sz="1400" dirty="0" smtClean="0"/>
              <a:t> may be used for sending  sensitive data. Example;</a:t>
            </a:r>
            <a:br>
              <a:rPr lang="en-US" sz="1400" dirty="0" smtClean="0"/>
            </a:br>
            <a:r>
              <a:rPr lang="en-US" sz="1400" dirty="0"/>
              <a:t>		</a:t>
            </a:r>
            <a:r>
              <a:rPr lang="en-US" sz="1400" b="1" dirty="0"/>
              <a:t>&lt;html&gt;</a:t>
            </a:r>
            <a:br>
              <a:rPr lang="en-US" sz="1400" b="1" dirty="0"/>
            </a:br>
            <a:r>
              <a:rPr lang="en-US" sz="1400" b="1" dirty="0"/>
              <a:t>			&lt;body&gt;</a:t>
            </a:r>
            <a:br>
              <a:rPr lang="en-US" sz="1400" b="1" dirty="0"/>
            </a:br>
            <a:r>
              <a:rPr lang="en-US" sz="1400" b="1" dirty="0"/>
              <a:t>				&lt;form action="</a:t>
            </a:r>
            <a:r>
              <a:rPr lang="en-US" sz="1400" b="1" dirty="0" err="1"/>
              <a:t>welcome.php</a:t>
            </a:r>
            <a:r>
              <a:rPr lang="en-US" sz="1400" b="1" dirty="0"/>
              <a:t>" method</a:t>
            </a:r>
            <a:r>
              <a:rPr lang="en-US" sz="1400" b="1" dirty="0" smtClean="0"/>
              <a:t>=“</a:t>
            </a:r>
            <a:r>
              <a:rPr lang="en-US" sz="1400" b="1" dirty="0" smtClean="0">
                <a:solidFill>
                  <a:schemeClr val="accent4"/>
                </a:solidFill>
              </a:rPr>
              <a:t>POST</a:t>
            </a:r>
            <a:r>
              <a:rPr lang="en-US" sz="1400" b="1" dirty="0" smtClean="0"/>
              <a:t>"&gt;</a:t>
            </a:r>
            <a:r>
              <a:rPr lang="en-US" sz="1400" b="1" dirty="0"/>
              <a:t/>
            </a:r>
            <a:br>
              <a:rPr lang="en-US" sz="1400" b="1" dirty="0"/>
            </a:br>
            <a:r>
              <a:rPr lang="en-US" sz="1400" b="1" dirty="0"/>
              <a:t/>
            </a:r>
            <a:br>
              <a:rPr lang="en-US" sz="1400" b="1" dirty="0"/>
            </a:br>
            <a:r>
              <a:rPr lang="en-US" sz="1400" b="1" dirty="0"/>
              <a:t>						Name: &lt;input type="text" name="name“   </a:t>
            </a:r>
            <a:r>
              <a:rPr lang="en-US" sz="1400" b="1" dirty="0">
                <a:solidFill>
                  <a:schemeClr val="accent4"/>
                </a:solidFill>
              </a:rPr>
              <a:t>required</a:t>
            </a:r>
            <a:r>
              <a:rPr lang="en-US" sz="1400" b="1" dirty="0"/>
              <a:t>&gt;&lt;</a:t>
            </a:r>
            <a:r>
              <a:rPr lang="en-US" sz="1400" b="1" dirty="0" err="1"/>
              <a:t>br</a:t>
            </a:r>
            <a:r>
              <a:rPr lang="en-US" sz="1400" b="1" dirty="0"/>
              <a:t>&gt;</a:t>
            </a:r>
            <a:br>
              <a:rPr lang="en-US" sz="1400" b="1" dirty="0"/>
            </a:br>
            <a:r>
              <a:rPr lang="en-US" sz="1400" b="1" dirty="0"/>
              <a:t/>
            </a:r>
            <a:br>
              <a:rPr lang="en-US" sz="1400" b="1" dirty="0"/>
            </a:br>
            <a:r>
              <a:rPr lang="en-US" sz="1400" b="1" dirty="0"/>
              <a:t>						E-mail: &lt;input type="text" name="email“   </a:t>
            </a:r>
            <a:r>
              <a:rPr lang="en-US" sz="1400" b="1" dirty="0">
                <a:solidFill>
                  <a:schemeClr val="accent4"/>
                </a:solidFill>
              </a:rPr>
              <a:t>required </a:t>
            </a:r>
            <a:r>
              <a:rPr lang="en-US" sz="1400" b="1" dirty="0"/>
              <a:t>&gt;&lt;</a:t>
            </a:r>
            <a:r>
              <a:rPr lang="en-US" sz="1400" b="1" dirty="0" err="1"/>
              <a:t>br</a:t>
            </a:r>
            <a:r>
              <a:rPr lang="en-US" sz="1400" b="1" dirty="0"/>
              <a:t>&gt;</a:t>
            </a:r>
            <a:br>
              <a:rPr lang="en-US" sz="1400" b="1" dirty="0"/>
            </a:br>
            <a:r>
              <a:rPr lang="en-US" sz="1400" b="1" dirty="0"/>
              <a:t/>
            </a:r>
            <a:br>
              <a:rPr lang="en-US" sz="1400" b="1" dirty="0"/>
            </a:br>
            <a:r>
              <a:rPr lang="en-US" sz="1400" b="1" dirty="0"/>
              <a:t>						Comment: &lt;</a:t>
            </a:r>
            <a:r>
              <a:rPr lang="en-US" sz="1400" b="1" dirty="0" err="1"/>
              <a:t>textarea</a:t>
            </a:r>
            <a:r>
              <a:rPr lang="en-US" sz="1400" b="1" dirty="0"/>
              <a:t> name="comment" rows="5" cols="40“   </a:t>
            </a:r>
            <a:r>
              <a:rPr lang="en-US" sz="1400" b="1" dirty="0">
                <a:solidFill>
                  <a:schemeClr val="accent4"/>
                </a:solidFill>
              </a:rPr>
              <a:t>required</a:t>
            </a:r>
            <a:r>
              <a:rPr lang="en-US" sz="1400" b="1" dirty="0"/>
              <a:t>&gt;&lt;/</a:t>
            </a:r>
            <a:r>
              <a:rPr lang="en-US" sz="1400" b="1" dirty="0" err="1"/>
              <a:t>textarea</a:t>
            </a:r>
            <a:r>
              <a:rPr lang="en-US" sz="1400" b="1" dirty="0"/>
              <a:t>&gt;&lt;</a:t>
            </a:r>
            <a:r>
              <a:rPr lang="en-US" sz="1400" b="1" dirty="0" err="1"/>
              <a:t>br</a:t>
            </a:r>
            <a:r>
              <a:rPr lang="en-US" sz="1400" b="1" dirty="0"/>
              <a:t>&gt;</a:t>
            </a:r>
          </a:p>
          <a:p>
            <a:pPr marL="0" indent="0">
              <a:buNone/>
            </a:pPr>
            <a:r>
              <a:rPr lang="en-US" sz="1400" b="1" dirty="0"/>
              <a:t>						Gender:</a:t>
            </a:r>
            <a:br>
              <a:rPr lang="en-US" sz="1400" b="1" dirty="0"/>
            </a:br>
            <a:r>
              <a:rPr lang="en-US" sz="1400" b="1" dirty="0"/>
              <a:t>								&lt;input type="radio" name="gender" value="female"&gt;Female</a:t>
            </a:r>
            <a:br>
              <a:rPr lang="en-US" sz="1400" b="1" dirty="0"/>
            </a:br>
            <a:r>
              <a:rPr lang="en-US" sz="1400" b="1" dirty="0"/>
              <a:t>								&lt;input type="radio" name="gender" value="male"&gt;Male</a:t>
            </a:r>
            <a:br>
              <a:rPr lang="en-US" sz="1400" b="1" dirty="0"/>
            </a:br>
            <a:r>
              <a:rPr lang="en-US" sz="1400" b="1" dirty="0"/>
              <a:t>								&lt;input type="radio" name="gender" value="other"&gt;Other	</a:t>
            </a:r>
            <a:br>
              <a:rPr lang="en-US" sz="1400" b="1" dirty="0"/>
            </a:br>
            <a:r>
              <a:rPr lang="en-US" sz="1400" b="1" dirty="0"/>
              <a:t>								&lt;input type="submit"&gt;</a:t>
            </a:r>
            <a:br>
              <a:rPr lang="en-US" sz="1400" b="1" dirty="0"/>
            </a:br>
            <a:r>
              <a:rPr lang="en-US" sz="1400" b="1" dirty="0"/>
              <a:t>				&lt;/form&gt;</a:t>
            </a:r>
            <a:br>
              <a:rPr lang="en-US" sz="1400" b="1" dirty="0"/>
            </a:br>
            <a:r>
              <a:rPr lang="en-US" sz="1400" b="1" dirty="0"/>
              <a:t>			&lt;/body&gt;</a:t>
            </a:r>
            <a:br>
              <a:rPr lang="en-US" sz="1400" b="1" dirty="0"/>
            </a:br>
            <a:r>
              <a:rPr lang="en-US" sz="1400" b="1" dirty="0"/>
              <a:t>		&lt;/html&gt;</a:t>
            </a:r>
            <a:endParaRPr lang="en-US" sz="1600" b="1" dirty="0"/>
          </a:p>
          <a:p>
            <a:pPr marL="0" indent="0">
              <a:buNone/>
            </a:pPr>
            <a:endParaRPr lang="en-US" sz="1400" b="1" dirty="0" smtClean="0"/>
          </a:p>
        </p:txBody>
      </p:sp>
    </p:spTree>
    <p:extLst>
      <p:ext uri="{BB962C8B-B14F-4D97-AF65-F5344CB8AC3E}">
        <p14:creationId xmlns:p14="http://schemas.microsoft.com/office/powerpoint/2010/main" val="1661573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smtClean="0">
                <a:solidFill>
                  <a:schemeClr val="accent3"/>
                </a:solidFill>
              </a:rPr>
              <a:t>PHP MYSQL DATABASE</a:t>
            </a:r>
          </a:p>
          <a:p>
            <a:pPr marL="0" indent="0">
              <a:buNone/>
            </a:pPr>
            <a:r>
              <a:rPr lang="en-US" sz="1400" dirty="0"/>
              <a:t>With PHP, you can connect to and manipulate </a:t>
            </a:r>
            <a:r>
              <a:rPr lang="en-US" sz="1400" dirty="0" smtClean="0"/>
              <a:t>databases. </a:t>
            </a:r>
            <a:r>
              <a:rPr lang="en-US" sz="1400" b="1" dirty="0"/>
              <a:t>MySQL</a:t>
            </a:r>
            <a:r>
              <a:rPr lang="en-US" sz="1400" dirty="0"/>
              <a:t> is the most popular database system used with </a:t>
            </a:r>
            <a:r>
              <a:rPr lang="en-US" sz="1400" dirty="0" smtClean="0"/>
              <a:t>PHP.</a:t>
            </a:r>
          </a:p>
          <a:p>
            <a:pPr marL="0" indent="0">
              <a:buNone/>
            </a:pPr>
            <a:r>
              <a:rPr lang="en-US" sz="1400" dirty="0" smtClean="0"/>
              <a:t/>
            </a:r>
            <a:br>
              <a:rPr lang="en-US" sz="1400" dirty="0" smtClean="0"/>
            </a:br>
            <a:r>
              <a:rPr lang="en-US" sz="1400" dirty="0"/>
              <a:t>	</a:t>
            </a:r>
            <a:r>
              <a:rPr lang="en-US" sz="1600" b="1" dirty="0">
                <a:solidFill>
                  <a:schemeClr val="accent3"/>
                </a:solidFill>
              </a:rPr>
              <a:t>What is MySQL</a:t>
            </a:r>
            <a:r>
              <a:rPr lang="en-US" sz="1600" b="1" dirty="0" smtClean="0">
                <a:solidFill>
                  <a:schemeClr val="accent3"/>
                </a:solidFill>
              </a:rPr>
              <a:t>?</a:t>
            </a:r>
          </a:p>
          <a:p>
            <a:pPr>
              <a:buFont typeface="Wingdings" panose="05000000000000000000" pitchFamily="2" charset="2"/>
              <a:buChar char="Ø"/>
            </a:pPr>
            <a:r>
              <a:rPr lang="en-US" sz="1600" b="1" dirty="0"/>
              <a:t>MySQL</a:t>
            </a:r>
            <a:r>
              <a:rPr lang="en-US" sz="1600" dirty="0"/>
              <a:t> is a database system used on the </a:t>
            </a:r>
            <a:r>
              <a:rPr lang="en-US" sz="1600" dirty="0" smtClean="0"/>
              <a:t>web.</a:t>
            </a:r>
            <a:endParaRPr lang="en-US" sz="1600" dirty="0"/>
          </a:p>
          <a:p>
            <a:pPr>
              <a:buFont typeface="Wingdings" panose="05000000000000000000" pitchFamily="2" charset="2"/>
              <a:buChar char="Ø"/>
            </a:pPr>
            <a:r>
              <a:rPr lang="en-US" sz="1600" b="1" dirty="0"/>
              <a:t>MySQL</a:t>
            </a:r>
            <a:r>
              <a:rPr lang="en-US" sz="1600" dirty="0"/>
              <a:t> is a database system that runs on a </a:t>
            </a:r>
            <a:r>
              <a:rPr lang="en-US" sz="1600" dirty="0" smtClean="0"/>
              <a:t>server.</a:t>
            </a:r>
            <a:endParaRPr lang="en-US" sz="1600" dirty="0"/>
          </a:p>
          <a:p>
            <a:pPr>
              <a:buFont typeface="Wingdings" panose="05000000000000000000" pitchFamily="2" charset="2"/>
              <a:buChar char="Ø"/>
            </a:pPr>
            <a:r>
              <a:rPr lang="en-US" sz="1600" b="1" dirty="0"/>
              <a:t>MySQL</a:t>
            </a:r>
            <a:r>
              <a:rPr lang="en-US" sz="1600" dirty="0"/>
              <a:t> is ideal for both small and large </a:t>
            </a:r>
            <a:r>
              <a:rPr lang="en-US" sz="1600" dirty="0" smtClean="0"/>
              <a:t>applications.</a:t>
            </a:r>
            <a:endParaRPr lang="en-US" sz="1600" dirty="0"/>
          </a:p>
          <a:p>
            <a:pPr>
              <a:buFont typeface="Wingdings" panose="05000000000000000000" pitchFamily="2" charset="2"/>
              <a:buChar char="Ø"/>
            </a:pPr>
            <a:r>
              <a:rPr lang="en-US" sz="1600" b="1" dirty="0"/>
              <a:t>MySQL</a:t>
            </a:r>
            <a:r>
              <a:rPr lang="en-US" sz="1600" dirty="0"/>
              <a:t> is very fast, reliable, and easy to </a:t>
            </a:r>
            <a:r>
              <a:rPr lang="en-US" sz="1600" dirty="0" smtClean="0"/>
              <a:t>use.</a:t>
            </a:r>
            <a:endParaRPr lang="en-US" sz="1600" dirty="0"/>
          </a:p>
          <a:p>
            <a:pPr>
              <a:buFont typeface="Wingdings" panose="05000000000000000000" pitchFamily="2" charset="2"/>
              <a:buChar char="Ø"/>
            </a:pPr>
            <a:r>
              <a:rPr lang="en-US" sz="1600" b="1" dirty="0"/>
              <a:t>MySQL</a:t>
            </a:r>
            <a:r>
              <a:rPr lang="en-US" sz="1600" dirty="0"/>
              <a:t> uses standard </a:t>
            </a:r>
            <a:r>
              <a:rPr lang="en-US" sz="1600" dirty="0" smtClean="0"/>
              <a:t>SQL.</a:t>
            </a:r>
            <a:endParaRPr lang="en-US" sz="1600" dirty="0"/>
          </a:p>
          <a:p>
            <a:pPr>
              <a:buFont typeface="Wingdings" panose="05000000000000000000" pitchFamily="2" charset="2"/>
              <a:buChar char="Ø"/>
            </a:pPr>
            <a:r>
              <a:rPr lang="en-US" sz="1600" b="1" dirty="0"/>
              <a:t>MySQL</a:t>
            </a:r>
            <a:r>
              <a:rPr lang="en-US" sz="1600" dirty="0"/>
              <a:t> compiles on a number of </a:t>
            </a:r>
            <a:r>
              <a:rPr lang="en-US" sz="1600" dirty="0" smtClean="0"/>
              <a:t>platforms.</a:t>
            </a:r>
            <a:endParaRPr lang="en-US" sz="1600" dirty="0"/>
          </a:p>
          <a:p>
            <a:pPr>
              <a:buFont typeface="Wingdings" panose="05000000000000000000" pitchFamily="2" charset="2"/>
              <a:buChar char="Ø"/>
            </a:pPr>
            <a:r>
              <a:rPr lang="en-US" sz="1600" b="1" dirty="0"/>
              <a:t>MySQL</a:t>
            </a:r>
            <a:r>
              <a:rPr lang="en-US" sz="1600" dirty="0"/>
              <a:t> is free to download and </a:t>
            </a:r>
            <a:r>
              <a:rPr lang="en-US" sz="1600" dirty="0" smtClean="0"/>
              <a:t>use.</a:t>
            </a:r>
            <a:endParaRPr lang="en-US" sz="1600" dirty="0"/>
          </a:p>
          <a:p>
            <a:pPr>
              <a:buFont typeface="Wingdings" panose="05000000000000000000" pitchFamily="2" charset="2"/>
              <a:buChar char="Ø"/>
            </a:pPr>
            <a:r>
              <a:rPr lang="en-US" sz="1600" b="1" dirty="0"/>
              <a:t>MySQL</a:t>
            </a:r>
            <a:r>
              <a:rPr lang="en-US" sz="1600" dirty="0"/>
              <a:t> is developed, distributed, and supported by Oracle </a:t>
            </a:r>
            <a:r>
              <a:rPr lang="en-US" sz="1600" dirty="0" smtClean="0"/>
              <a:t>Corporation.</a:t>
            </a:r>
            <a:br>
              <a:rPr lang="en-US" sz="1600" dirty="0" smtClean="0"/>
            </a:br>
            <a:endParaRPr lang="en-US" sz="1600" b="1" dirty="0"/>
          </a:p>
          <a:p>
            <a:pPr marL="0" indent="0">
              <a:buNone/>
            </a:pPr>
            <a:r>
              <a:rPr lang="en-US" sz="1400" dirty="0"/>
              <a:t>The data in a MySQL database are stored in tables. A table is a collection of related data, and it consists of columns and </a:t>
            </a:r>
            <a:r>
              <a:rPr lang="en-US" sz="1400" dirty="0" smtClean="0"/>
              <a:t>rows.</a:t>
            </a:r>
            <a:br>
              <a:rPr lang="en-US" sz="1400" dirty="0" smtClean="0"/>
            </a:br>
            <a:r>
              <a:rPr lang="en-US" sz="1400" dirty="0"/>
              <a:t>MySQL is the de-facto standard database system for web sites with HUGE volumes of both data and end-users (like Facebook, Twitter, and Wikipedia</a:t>
            </a:r>
            <a:r>
              <a:rPr lang="en-US" sz="1400" dirty="0" smtClean="0"/>
              <a:t>). </a:t>
            </a:r>
            <a:r>
              <a:rPr lang="en-US" sz="1400" dirty="0"/>
              <a:t>Another great thing about MySQL is that it can be scaled down to support embedded database </a:t>
            </a:r>
            <a:r>
              <a:rPr lang="en-US" sz="1400" dirty="0" smtClean="0"/>
              <a:t>applications.</a:t>
            </a:r>
            <a:endParaRPr lang="en-US" sz="1400" b="1" dirty="0"/>
          </a:p>
          <a:p>
            <a:pPr marL="0" indent="0">
              <a:buNone/>
            </a:pPr>
            <a:endParaRPr lang="en-US" sz="1400" b="1" dirty="0" smtClean="0"/>
          </a:p>
        </p:txBody>
      </p:sp>
    </p:spTree>
    <p:extLst>
      <p:ext uri="{BB962C8B-B14F-4D97-AF65-F5344CB8AC3E}">
        <p14:creationId xmlns:p14="http://schemas.microsoft.com/office/powerpoint/2010/main" val="1235452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smtClean="0">
                <a:solidFill>
                  <a:schemeClr val="accent3"/>
                </a:solidFill>
              </a:rPr>
              <a:t>CONNECTION TO MYSQL DATABASE</a:t>
            </a:r>
          </a:p>
          <a:p>
            <a:pPr marL="0" indent="0">
              <a:buNone/>
            </a:pPr>
            <a:r>
              <a:rPr lang="en-US" sz="1600" b="1" dirty="0"/>
              <a:t>Open a Connection to </a:t>
            </a:r>
            <a:r>
              <a:rPr lang="en-US" sz="1600" b="1" dirty="0" err="1" smtClean="0"/>
              <a:t>MySQLi</a:t>
            </a:r>
            <a:r>
              <a:rPr lang="en-US" sz="1600" b="1" dirty="0" smtClean="0"/>
              <a:t> Object-Oriented.</a:t>
            </a:r>
            <a:endParaRPr lang="en-US" sz="1600" b="1" dirty="0"/>
          </a:p>
          <a:p>
            <a:pPr marL="0" indent="0">
              <a:buNone/>
            </a:pPr>
            <a:r>
              <a:rPr lang="en-US" sz="1400" dirty="0"/>
              <a:t>Before we can access data in the MySQL database, we need to be able to connect to the </a:t>
            </a:r>
            <a:r>
              <a:rPr lang="en-US" sz="1400" dirty="0" smtClean="0"/>
              <a:t>server. </a:t>
            </a:r>
            <a:br>
              <a:rPr lang="en-US" sz="1400" dirty="0" smtClean="0"/>
            </a:br>
            <a:r>
              <a:rPr lang="en-US" sz="1400" dirty="0" smtClean="0"/>
              <a:t>Example </a:t>
            </a:r>
            <a:r>
              <a:rPr lang="en-US" sz="1600" b="1" dirty="0"/>
              <a:t>(</a:t>
            </a:r>
            <a:r>
              <a:rPr lang="en-US" sz="1600" b="1" dirty="0" err="1"/>
              <a:t>MySQLi</a:t>
            </a:r>
            <a:r>
              <a:rPr lang="en-US" sz="1600" b="1" dirty="0"/>
              <a:t> Object-Oriented</a:t>
            </a:r>
            <a:r>
              <a:rPr lang="en-US" sz="1600" b="1" dirty="0" smtClean="0"/>
              <a:t>).</a:t>
            </a:r>
          </a:p>
          <a:p>
            <a:pPr marL="0" indent="0">
              <a:buNone/>
            </a:pPr>
            <a:r>
              <a:rPr lang="en-US" sz="1400" b="1" dirty="0" smtClean="0"/>
              <a:t>					&lt;?</a:t>
            </a:r>
            <a:r>
              <a:rPr lang="en-US" sz="1400" b="1" dirty="0" err="1" smtClean="0"/>
              <a:t>php</a:t>
            </a:r>
            <a:r>
              <a:rPr lang="en-US" sz="1400" b="1" dirty="0"/>
              <a:t/>
            </a:r>
            <a:br>
              <a:rPr lang="en-US" sz="1400" b="1" dirty="0"/>
            </a:br>
            <a:r>
              <a:rPr lang="en-US" sz="1400" b="1" dirty="0" smtClean="0"/>
              <a:t>								$</a:t>
            </a:r>
            <a:r>
              <a:rPr lang="en-US" sz="1400" b="1" dirty="0" err="1"/>
              <a:t>servername</a:t>
            </a:r>
            <a:r>
              <a:rPr lang="en-US" sz="1400" b="1" dirty="0"/>
              <a:t> = "localhost";</a:t>
            </a:r>
            <a:br>
              <a:rPr lang="en-US" sz="1400" b="1" dirty="0"/>
            </a:br>
            <a:r>
              <a:rPr lang="en-US" sz="1400" b="1" dirty="0" smtClean="0"/>
              <a:t>								$</a:t>
            </a:r>
            <a:r>
              <a:rPr lang="en-US" sz="1400" b="1" dirty="0"/>
              <a:t>username = "username";</a:t>
            </a:r>
            <a:br>
              <a:rPr lang="en-US" sz="1400" b="1" dirty="0"/>
            </a:br>
            <a:r>
              <a:rPr lang="en-US" sz="1400" b="1" dirty="0" smtClean="0"/>
              <a:t>								$</a:t>
            </a:r>
            <a:r>
              <a:rPr lang="en-US" sz="1400" b="1" dirty="0"/>
              <a:t>password = "password</a:t>
            </a:r>
            <a:r>
              <a:rPr lang="en-US" sz="1400" b="1" dirty="0" smtClean="0"/>
              <a:t>";</a:t>
            </a:r>
            <a:br>
              <a:rPr lang="en-US" sz="1400" b="1" dirty="0" smtClean="0"/>
            </a:br>
            <a:r>
              <a:rPr lang="en-US" sz="1400" b="1" dirty="0" smtClean="0"/>
              <a:t>								$</a:t>
            </a:r>
            <a:r>
              <a:rPr lang="en-US" sz="1400" b="1" dirty="0" err="1" smtClean="0"/>
              <a:t>myDB</a:t>
            </a:r>
            <a:r>
              <a:rPr lang="en-US" sz="1400" b="1" dirty="0" smtClean="0"/>
              <a:t> =  “school”;</a:t>
            </a:r>
            <a:r>
              <a:rPr lang="en-US" sz="1400" b="1" dirty="0"/>
              <a:t/>
            </a:r>
            <a:br>
              <a:rPr lang="en-US" sz="1400" b="1" dirty="0"/>
            </a:br>
            <a:r>
              <a:rPr lang="en-US" sz="1400" b="1" dirty="0"/>
              <a:t/>
            </a:r>
            <a:br>
              <a:rPr lang="en-US" sz="1400" b="1" dirty="0"/>
            </a:br>
            <a:r>
              <a:rPr lang="en-US" sz="1400" b="1" dirty="0" smtClean="0"/>
              <a:t>								</a:t>
            </a:r>
            <a:r>
              <a:rPr lang="en-US" sz="1400" b="1" dirty="0" smtClean="0">
                <a:solidFill>
                  <a:schemeClr val="accent5"/>
                </a:solidFill>
              </a:rPr>
              <a:t>// </a:t>
            </a:r>
            <a:r>
              <a:rPr lang="en-US" sz="1400" b="1" dirty="0">
                <a:solidFill>
                  <a:schemeClr val="accent5"/>
                </a:solidFill>
              </a:rPr>
              <a:t>Create connection</a:t>
            </a:r>
            <a:r>
              <a:rPr lang="en-US" sz="1400" b="1" dirty="0"/>
              <a:t/>
            </a:r>
            <a:br>
              <a:rPr lang="en-US" sz="1400" b="1" dirty="0"/>
            </a:br>
            <a:r>
              <a:rPr lang="en-US" sz="1400" b="1" dirty="0" smtClean="0"/>
              <a:t>								$</a:t>
            </a:r>
            <a:r>
              <a:rPr lang="en-US" sz="1400" b="1" dirty="0"/>
              <a:t>conn = </a:t>
            </a:r>
            <a:r>
              <a:rPr lang="en-US" sz="1400" b="1" dirty="0">
                <a:solidFill>
                  <a:schemeClr val="accent2"/>
                </a:solidFill>
              </a:rPr>
              <a:t>new</a:t>
            </a:r>
            <a:r>
              <a:rPr lang="en-US" sz="1400" b="1" dirty="0"/>
              <a:t> </a:t>
            </a:r>
            <a:r>
              <a:rPr lang="en-US" sz="1400" b="1" dirty="0" err="1" smtClean="0">
                <a:solidFill>
                  <a:schemeClr val="accent4"/>
                </a:solidFill>
              </a:rPr>
              <a:t>mysqli</a:t>
            </a:r>
            <a:r>
              <a:rPr lang="en-US" sz="1400" b="1" dirty="0" smtClean="0"/>
              <a:t>($</a:t>
            </a:r>
            <a:r>
              <a:rPr lang="en-US" sz="1400" b="1" dirty="0" err="1"/>
              <a:t>servername</a:t>
            </a:r>
            <a:r>
              <a:rPr lang="en-US" sz="1400" b="1" dirty="0"/>
              <a:t>, $username, $</a:t>
            </a:r>
            <a:r>
              <a:rPr lang="en-US" sz="1400" b="1" dirty="0" smtClean="0"/>
              <a:t>password, $</a:t>
            </a:r>
            <a:r>
              <a:rPr lang="en-US" sz="1400" b="1" dirty="0" err="1" smtClean="0"/>
              <a:t>myDB</a:t>
            </a:r>
            <a:r>
              <a:rPr lang="en-US" sz="1400" b="1" dirty="0" smtClean="0"/>
              <a:t>);</a:t>
            </a:r>
            <a:r>
              <a:rPr lang="en-US" sz="1400" b="1" dirty="0"/>
              <a:t/>
            </a:r>
            <a:br>
              <a:rPr lang="en-US" sz="1400" b="1" dirty="0"/>
            </a:br>
            <a:r>
              <a:rPr lang="en-US" sz="1400" b="1" dirty="0"/>
              <a:t/>
            </a:r>
            <a:br>
              <a:rPr lang="en-US" sz="1400" b="1" dirty="0"/>
            </a:br>
            <a:r>
              <a:rPr lang="en-US" sz="1400" b="1" dirty="0" smtClean="0"/>
              <a:t>								</a:t>
            </a:r>
            <a:r>
              <a:rPr lang="en-US" sz="1400" b="1" dirty="0" smtClean="0">
                <a:solidFill>
                  <a:schemeClr val="accent5"/>
                </a:solidFill>
              </a:rPr>
              <a:t>// </a:t>
            </a:r>
            <a:r>
              <a:rPr lang="en-US" sz="1400" b="1" dirty="0">
                <a:solidFill>
                  <a:schemeClr val="accent5"/>
                </a:solidFill>
              </a:rPr>
              <a:t>Check connection</a:t>
            </a:r>
            <a:br>
              <a:rPr lang="en-US" sz="1400" b="1" dirty="0">
                <a:solidFill>
                  <a:schemeClr val="accent5"/>
                </a:solidFill>
              </a:rPr>
            </a:br>
            <a:r>
              <a:rPr lang="en-US" sz="1400" b="1" dirty="0" smtClean="0"/>
              <a:t>								if</a:t>
            </a:r>
            <a:r>
              <a:rPr lang="en-US" sz="1400" b="1" dirty="0"/>
              <a:t> ($conn-&gt;</a:t>
            </a:r>
            <a:r>
              <a:rPr lang="en-US" sz="1400" b="1" dirty="0" err="1">
                <a:solidFill>
                  <a:schemeClr val="accent4"/>
                </a:solidFill>
              </a:rPr>
              <a:t>connect_error</a:t>
            </a:r>
            <a:r>
              <a:rPr lang="en-US" sz="1400" b="1" dirty="0"/>
              <a:t>) </a:t>
            </a:r>
            <a:r>
              <a:rPr lang="en-US" sz="1400" b="1" dirty="0" smtClean="0"/>
              <a:t>{</a:t>
            </a:r>
            <a:br>
              <a:rPr lang="en-US" sz="1400" b="1" dirty="0" smtClean="0"/>
            </a:br>
            <a:r>
              <a:rPr lang="en-US" sz="1400" b="1" dirty="0"/>
              <a:t/>
            </a:r>
            <a:br>
              <a:rPr lang="en-US" sz="1400" b="1" dirty="0"/>
            </a:br>
            <a:r>
              <a:rPr lang="en-US" sz="1400" b="1" dirty="0"/>
              <a:t>  </a:t>
            </a:r>
            <a:r>
              <a:rPr lang="en-US" sz="1400" b="1" dirty="0" smtClean="0"/>
              <a:t>								</a:t>
            </a:r>
            <a:r>
              <a:rPr lang="en-US" sz="1400" b="1" dirty="0" smtClean="0">
                <a:solidFill>
                  <a:schemeClr val="accent2"/>
                </a:solidFill>
              </a:rPr>
              <a:t>die</a:t>
            </a:r>
            <a:r>
              <a:rPr lang="en-US" sz="1400" b="1" dirty="0"/>
              <a:t>("Connection failed: " . $conn-&gt;</a:t>
            </a:r>
            <a:r>
              <a:rPr lang="en-US" sz="1400" b="1" dirty="0" err="1">
                <a:solidFill>
                  <a:schemeClr val="accent4"/>
                </a:solidFill>
              </a:rPr>
              <a:t>connect_error</a:t>
            </a:r>
            <a:r>
              <a:rPr lang="en-US" sz="1400" b="1" dirty="0" smtClean="0"/>
              <a:t>);</a:t>
            </a:r>
            <a:br>
              <a:rPr lang="en-US" sz="1400" b="1" dirty="0" smtClean="0"/>
            </a:br>
            <a:r>
              <a:rPr lang="en-US" sz="1400" b="1" dirty="0"/>
              <a:t/>
            </a:r>
            <a:br>
              <a:rPr lang="en-US" sz="1400" b="1" dirty="0"/>
            </a:br>
            <a:r>
              <a:rPr lang="en-US" sz="1400" b="1" dirty="0" smtClean="0"/>
              <a:t>								}</a:t>
            </a:r>
            <a:r>
              <a:rPr lang="en-US" sz="1400" b="1" dirty="0"/>
              <a:t/>
            </a:r>
            <a:br>
              <a:rPr lang="en-US" sz="1400" b="1" dirty="0"/>
            </a:br>
            <a:r>
              <a:rPr lang="en-US" sz="1400" b="1" dirty="0" smtClean="0"/>
              <a:t>								echo</a:t>
            </a:r>
            <a:r>
              <a:rPr lang="en-US" sz="1400" b="1" dirty="0"/>
              <a:t> "Connected successfully</a:t>
            </a:r>
            <a:r>
              <a:rPr lang="en-US" sz="1400" b="1" dirty="0" smtClean="0"/>
              <a:t>";</a:t>
            </a:r>
            <a:br>
              <a:rPr lang="en-US" sz="1400" b="1" dirty="0" smtClean="0"/>
            </a:br>
            <a:r>
              <a:rPr lang="en-US" sz="1400" b="1" dirty="0"/>
              <a:t/>
            </a:r>
            <a:br>
              <a:rPr lang="en-US" sz="1400" b="1" dirty="0"/>
            </a:br>
            <a:r>
              <a:rPr lang="en-US" sz="1400" b="1" dirty="0" smtClean="0"/>
              <a:t>					?&gt;</a:t>
            </a:r>
          </a:p>
          <a:p>
            <a:pPr marL="0" indent="0">
              <a:buNone/>
            </a:pPr>
            <a:endParaRPr lang="en-US" sz="1400" b="1" dirty="0" smtClean="0"/>
          </a:p>
        </p:txBody>
      </p:sp>
    </p:spTree>
    <p:extLst>
      <p:ext uri="{BB962C8B-B14F-4D97-AF65-F5344CB8AC3E}">
        <p14:creationId xmlns:p14="http://schemas.microsoft.com/office/powerpoint/2010/main" val="1428733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smtClean="0">
                <a:solidFill>
                  <a:schemeClr val="accent3"/>
                </a:solidFill>
              </a:rPr>
              <a:t>CONNECTION TO MYSQL DATABASE</a:t>
            </a:r>
          </a:p>
          <a:p>
            <a:pPr marL="0" indent="0">
              <a:buNone/>
            </a:pPr>
            <a:r>
              <a:rPr lang="en-US" sz="1600" b="1" dirty="0"/>
              <a:t>Open a Connection to </a:t>
            </a:r>
            <a:r>
              <a:rPr lang="en-US" sz="1600" b="1" dirty="0" err="1" smtClean="0"/>
              <a:t>MySQLi</a:t>
            </a:r>
            <a:r>
              <a:rPr lang="en-US" sz="1600" b="1" dirty="0" smtClean="0"/>
              <a:t> Procedural</a:t>
            </a:r>
            <a:endParaRPr lang="en-US" sz="1600" b="1" dirty="0"/>
          </a:p>
          <a:p>
            <a:pPr marL="0" indent="0">
              <a:buNone/>
            </a:pPr>
            <a:r>
              <a:rPr lang="en-US" sz="1400" dirty="0"/>
              <a:t>Before we can access data in the MySQL database, we need to be able to connect to the </a:t>
            </a:r>
            <a:r>
              <a:rPr lang="en-US" sz="1400" dirty="0" smtClean="0"/>
              <a:t>server. </a:t>
            </a:r>
            <a:br>
              <a:rPr lang="en-US" sz="1400" dirty="0" smtClean="0"/>
            </a:br>
            <a:r>
              <a:rPr lang="en-US" sz="1400" dirty="0" smtClean="0"/>
              <a:t>Example </a:t>
            </a:r>
            <a:r>
              <a:rPr lang="en-US" sz="1600" b="1" dirty="0"/>
              <a:t>(</a:t>
            </a:r>
            <a:r>
              <a:rPr lang="en-US" sz="1600" b="1" dirty="0" err="1"/>
              <a:t>MySQLi</a:t>
            </a:r>
            <a:r>
              <a:rPr lang="en-US" sz="1600" b="1" dirty="0"/>
              <a:t> </a:t>
            </a:r>
            <a:r>
              <a:rPr lang="en-US" sz="1600" b="1" dirty="0" smtClean="0"/>
              <a:t>Procedural).</a:t>
            </a:r>
          </a:p>
          <a:p>
            <a:pPr marL="0" indent="0">
              <a:buNone/>
            </a:pPr>
            <a:r>
              <a:rPr lang="en-US" sz="1400" b="1" dirty="0" smtClean="0"/>
              <a:t>					&lt;?</a:t>
            </a:r>
            <a:r>
              <a:rPr lang="en-US" sz="1400" b="1" dirty="0" err="1" smtClean="0"/>
              <a:t>php</a:t>
            </a:r>
            <a:r>
              <a:rPr lang="en-US" sz="1400" b="1" dirty="0"/>
              <a:t/>
            </a:r>
            <a:br>
              <a:rPr lang="en-US" sz="1400" b="1" dirty="0"/>
            </a:br>
            <a:r>
              <a:rPr lang="en-US" sz="1400" b="1" dirty="0" smtClean="0"/>
              <a:t>								$</a:t>
            </a:r>
            <a:r>
              <a:rPr lang="en-US" sz="1400" b="1" dirty="0" err="1"/>
              <a:t>servername</a:t>
            </a:r>
            <a:r>
              <a:rPr lang="en-US" sz="1400" b="1" dirty="0"/>
              <a:t> = "localhost";</a:t>
            </a:r>
            <a:br>
              <a:rPr lang="en-US" sz="1400" b="1" dirty="0"/>
            </a:br>
            <a:r>
              <a:rPr lang="en-US" sz="1400" b="1" dirty="0" smtClean="0"/>
              <a:t>								$</a:t>
            </a:r>
            <a:r>
              <a:rPr lang="en-US" sz="1400" b="1" dirty="0"/>
              <a:t>username = "username";</a:t>
            </a:r>
            <a:br>
              <a:rPr lang="en-US" sz="1400" b="1" dirty="0"/>
            </a:br>
            <a:r>
              <a:rPr lang="en-US" sz="1400" b="1" dirty="0" smtClean="0"/>
              <a:t>								$</a:t>
            </a:r>
            <a:r>
              <a:rPr lang="en-US" sz="1400" b="1" dirty="0"/>
              <a:t>password = "password</a:t>
            </a:r>
            <a:r>
              <a:rPr lang="en-US" sz="1400" b="1" dirty="0" smtClean="0"/>
              <a:t>";</a:t>
            </a:r>
            <a:br>
              <a:rPr lang="en-US" sz="1400" b="1" dirty="0" smtClean="0"/>
            </a:br>
            <a:r>
              <a:rPr lang="en-US" sz="1400" b="1" dirty="0" smtClean="0"/>
              <a:t>								$</a:t>
            </a:r>
            <a:r>
              <a:rPr lang="en-US" sz="1400" b="1" dirty="0" err="1" smtClean="0"/>
              <a:t>myDB</a:t>
            </a:r>
            <a:r>
              <a:rPr lang="en-US" sz="1400" b="1" dirty="0" smtClean="0"/>
              <a:t>=  “school”;</a:t>
            </a:r>
            <a:r>
              <a:rPr lang="en-US" sz="1400" b="1" dirty="0"/>
              <a:t/>
            </a:r>
            <a:br>
              <a:rPr lang="en-US" sz="1400" b="1" dirty="0"/>
            </a:br>
            <a:r>
              <a:rPr lang="en-US" sz="1400" b="1" dirty="0"/>
              <a:t/>
            </a:r>
            <a:br>
              <a:rPr lang="en-US" sz="1400" b="1" dirty="0"/>
            </a:br>
            <a:r>
              <a:rPr lang="en-US" sz="1400" b="1" dirty="0" smtClean="0"/>
              <a:t>								</a:t>
            </a:r>
            <a:r>
              <a:rPr lang="en-US" sz="1400" b="1" dirty="0" smtClean="0">
                <a:solidFill>
                  <a:schemeClr val="accent5"/>
                </a:solidFill>
              </a:rPr>
              <a:t>// </a:t>
            </a:r>
            <a:r>
              <a:rPr lang="en-US" sz="1400" b="1" dirty="0">
                <a:solidFill>
                  <a:schemeClr val="accent5"/>
                </a:solidFill>
              </a:rPr>
              <a:t>Create connection</a:t>
            </a:r>
            <a:r>
              <a:rPr lang="en-US" sz="1400" b="1" dirty="0"/>
              <a:t/>
            </a:r>
            <a:br>
              <a:rPr lang="en-US" sz="1400" b="1" dirty="0"/>
            </a:br>
            <a:r>
              <a:rPr lang="en-US" sz="1400" b="1" dirty="0" smtClean="0"/>
              <a:t>								$</a:t>
            </a:r>
            <a:r>
              <a:rPr lang="en-US" sz="1400" b="1" dirty="0"/>
              <a:t>conn = </a:t>
            </a:r>
            <a:r>
              <a:rPr lang="en-US" sz="1400" b="1" dirty="0" err="1" smtClean="0">
                <a:solidFill>
                  <a:schemeClr val="accent4"/>
                </a:solidFill>
              </a:rPr>
              <a:t>mysqli_connect</a:t>
            </a:r>
            <a:r>
              <a:rPr lang="en-US" sz="1400" b="1" dirty="0" smtClean="0"/>
              <a:t>($</a:t>
            </a:r>
            <a:r>
              <a:rPr lang="en-US" sz="1400" b="1" dirty="0" err="1"/>
              <a:t>servername</a:t>
            </a:r>
            <a:r>
              <a:rPr lang="en-US" sz="1400" b="1" dirty="0"/>
              <a:t>, $username, $</a:t>
            </a:r>
            <a:r>
              <a:rPr lang="en-US" sz="1400" b="1" dirty="0" smtClean="0"/>
              <a:t>password, $</a:t>
            </a:r>
            <a:r>
              <a:rPr lang="en-US" sz="1400" b="1" dirty="0" err="1" smtClean="0"/>
              <a:t>myDB</a:t>
            </a:r>
            <a:r>
              <a:rPr lang="en-US" sz="1400" b="1" dirty="0" smtClean="0"/>
              <a:t>);</a:t>
            </a:r>
            <a:r>
              <a:rPr lang="en-US" sz="1400" b="1" dirty="0"/>
              <a:t/>
            </a:r>
            <a:br>
              <a:rPr lang="en-US" sz="1400" b="1" dirty="0"/>
            </a:br>
            <a:r>
              <a:rPr lang="en-US" sz="1400" b="1" dirty="0"/>
              <a:t/>
            </a:r>
            <a:br>
              <a:rPr lang="en-US" sz="1400" b="1" dirty="0"/>
            </a:br>
            <a:r>
              <a:rPr lang="en-US" sz="1400" b="1" dirty="0" smtClean="0"/>
              <a:t>								</a:t>
            </a:r>
            <a:r>
              <a:rPr lang="en-US" sz="1400" b="1" dirty="0" smtClean="0">
                <a:solidFill>
                  <a:schemeClr val="accent5"/>
                </a:solidFill>
              </a:rPr>
              <a:t>// </a:t>
            </a:r>
            <a:r>
              <a:rPr lang="en-US" sz="1400" b="1" dirty="0">
                <a:solidFill>
                  <a:schemeClr val="accent5"/>
                </a:solidFill>
              </a:rPr>
              <a:t>Check connection</a:t>
            </a:r>
            <a:br>
              <a:rPr lang="en-US" sz="1400" b="1" dirty="0">
                <a:solidFill>
                  <a:schemeClr val="accent5"/>
                </a:solidFill>
              </a:rPr>
            </a:br>
            <a:r>
              <a:rPr lang="en-US" sz="1400" b="1" dirty="0" smtClean="0"/>
              <a:t>								if</a:t>
            </a:r>
            <a:r>
              <a:rPr lang="en-US" sz="1400" b="1" dirty="0"/>
              <a:t> </a:t>
            </a:r>
            <a:r>
              <a:rPr lang="en-US" sz="1400" b="1" dirty="0" smtClean="0"/>
              <a:t>(!$conn)</a:t>
            </a:r>
            <a:r>
              <a:rPr lang="en-US" sz="1400" b="1" dirty="0"/>
              <a:t> </a:t>
            </a:r>
            <a:r>
              <a:rPr lang="en-US" sz="1400" b="1" dirty="0" smtClean="0"/>
              <a:t>{</a:t>
            </a:r>
            <a:br>
              <a:rPr lang="en-US" sz="1400" b="1" dirty="0" smtClean="0"/>
            </a:br>
            <a:r>
              <a:rPr lang="en-US" sz="1400" b="1" dirty="0"/>
              <a:t/>
            </a:r>
            <a:br>
              <a:rPr lang="en-US" sz="1400" b="1" dirty="0"/>
            </a:br>
            <a:r>
              <a:rPr lang="en-US" sz="1400" b="1" dirty="0"/>
              <a:t>  </a:t>
            </a:r>
            <a:r>
              <a:rPr lang="en-US" sz="1400" b="1" dirty="0" smtClean="0"/>
              <a:t>								</a:t>
            </a:r>
            <a:r>
              <a:rPr lang="en-US" sz="1400" b="1" dirty="0" smtClean="0">
                <a:solidFill>
                  <a:schemeClr val="accent2"/>
                </a:solidFill>
              </a:rPr>
              <a:t>die</a:t>
            </a:r>
            <a:r>
              <a:rPr lang="en-US" sz="1400" b="1" dirty="0"/>
              <a:t>("Connection failed: " .  </a:t>
            </a:r>
            <a:r>
              <a:rPr lang="en-US" sz="1400" b="1" dirty="0" smtClean="0"/>
              <a:t>  </a:t>
            </a:r>
            <a:r>
              <a:rPr lang="en-US" sz="1400" b="1" dirty="0" err="1">
                <a:solidFill>
                  <a:schemeClr val="accent4"/>
                </a:solidFill>
              </a:rPr>
              <a:t>m</a:t>
            </a:r>
            <a:r>
              <a:rPr lang="en-US" sz="1400" b="1" dirty="0" err="1" smtClean="0">
                <a:solidFill>
                  <a:schemeClr val="accent4"/>
                </a:solidFill>
              </a:rPr>
              <a:t>ysqli_connect_error</a:t>
            </a:r>
            <a:r>
              <a:rPr lang="en-US" sz="1400" b="1" dirty="0" smtClean="0">
                <a:solidFill>
                  <a:schemeClr val="accent4"/>
                </a:solidFill>
              </a:rPr>
              <a:t>() </a:t>
            </a:r>
            <a:r>
              <a:rPr lang="en-US" sz="1400" b="1" dirty="0" smtClean="0"/>
              <a:t>);</a:t>
            </a:r>
            <a:br>
              <a:rPr lang="en-US" sz="1400" b="1" dirty="0" smtClean="0"/>
            </a:br>
            <a:r>
              <a:rPr lang="en-US" sz="1400" b="1" dirty="0"/>
              <a:t/>
            </a:r>
            <a:br>
              <a:rPr lang="en-US" sz="1400" b="1" dirty="0"/>
            </a:br>
            <a:r>
              <a:rPr lang="en-US" sz="1400" b="1" dirty="0" smtClean="0"/>
              <a:t>								}</a:t>
            </a:r>
            <a:r>
              <a:rPr lang="en-US" sz="1400" b="1" dirty="0"/>
              <a:t/>
            </a:r>
            <a:br>
              <a:rPr lang="en-US" sz="1400" b="1" dirty="0"/>
            </a:br>
            <a:r>
              <a:rPr lang="en-US" sz="1400" b="1" dirty="0" smtClean="0"/>
              <a:t>								echo</a:t>
            </a:r>
            <a:r>
              <a:rPr lang="en-US" sz="1400" b="1" dirty="0"/>
              <a:t> "Connected successfully</a:t>
            </a:r>
            <a:r>
              <a:rPr lang="en-US" sz="1400" b="1" dirty="0" smtClean="0"/>
              <a:t>";</a:t>
            </a:r>
            <a:br>
              <a:rPr lang="en-US" sz="1400" b="1" dirty="0" smtClean="0"/>
            </a:br>
            <a:r>
              <a:rPr lang="en-US" sz="1400" b="1" dirty="0"/>
              <a:t/>
            </a:r>
            <a:br>
              <a:rPr lang="en-US" sz="1400" b="1" dirty="0"/>
            </a:br>
            <a:r>
              <a:rPr lang="en-US" sz="1400" b="1" dirty="0" smtClean="0"/>
              <a:t>					?&gt;</a:t>
            </a:r>
          </a:p>
          <a:p>
            <a:pPr marL="0" indent="0">
              <a:buNone/>
            </a:pPr>
            <a:endParaRPr lang="en-US" sz="1400" b="1" dirty="0" smtClean="0"/>
          </a:p>
        </p:txBody>
      </p:sp>
    </p:spTree>
    <p:extLst>
      <p:ext uri="{BB962C8B-B14F-4D97-AF65-F5344CB8AC3E}">
        <p14:creationId xmlns:p14="http://schemas.microsoft.com/office/powerpoint/2010/main" val="2421158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smtClean="0">
                <a:solidFill>
                  <a:schemeClr val="accent3"/>
                </a:solidFill>
              </a:rPr>
              <a:t>CONNECTION TO MYSQL DATABASE</a:t>
            </a:r>
          </a:p>
          <a:p>
            <a:pPr marL="0" indent="0">
              <a:buNone/>
            </a:pPr>
            <a:r>
              <a:rPr lang="en-US" sz="1600" b="1" dirty="0"/>
              <a:t>Open a Connection to </a:t>
            </a:r>
            <a:r>
              <a:rPr lang="en-US" sz="1600" b="1" dirty="0" smtClean="0"/>
              <a:t>PDO( PHP DATA OBJECTS)</a:t>
            </a:r>
            <a:r>
              <a:rPr lang="en-US" sz="1600" b="1" dirty="0"/>
              <a:t/>
            </a:r>
            <a:br>
              <a:rPr lang="en-US" sz="1600" b="1" dirty="0"/>
            </a:br>
            <a:r>
              <a:rPr lang="en-US" sz="1400" dirty="0" smtClean="0"/>
              <a:t>Before </a:t>
            </a:r>
            <a:r>
              <a:rPr lang="en-US" sz="1400" dirty="0"/>
              <a:t>we can access data in the MySQL database, we need to be able to connect to the </a:t>
            </a:r>
            <a:r>
              <a:rPr lang="en-US" sz="1400" dirty="0" smtClean="0"/>
              <a:t>server. </a:t>
            </a:r>
            <a:br>
              <a:rPr lang="en-US" sz="1400" dirty="0" smtClean="0"/>
            </a:br>
            <a:r>
              <a:rPr lang="en-US" sz="1400" dirty="0" smtClean="0"/>
              <a:t>Example  </a:t>
            </a:r>
            <a:r>
              <a:rPr lang="en-US" sz="1400" b="1" dirty="0" smtClean="0">
                <a:solidFill>
                  <a:schemeClr val="tx1"/>
                </a:solidFill>
              </a:rPr>
              <a:t>PDO</a:t>
            </a:r>
            <a:r>
              <a:rPr lang="en-US" sz="1400" dirty="0" smtClean="0"/>
              <a:t> </a:t>
            </a:r>
            <a:r>
              <a:rPr lang="en-US" sz="1600" b="1" dirty="0" smtClean="0"/>
              <a:t>( PHP DATA OBJECTS ).</a:t>
            </a:r>
          </a:p>
          <a:p>
            <a:pPr marL="0" indent="0">
              <a:buNone/>
            </a:pPr>
            <a:r>
              <a:rPr lang="en-US" sz="1400" b="1" dirty="0" smtClean="0"/>
              <a:t>			&lt;?</a:t>
            </a:r>
            <a:r>
              <a:rPr lang="en-US" sz="1400" b="1" dirty="0" err="1" smtClean="0"/>
              <a:t>php</a:t>
            </a:r>
            <a:r>
              <a:rPr lang="en-US" sz="1400" b="1" dirty="0"/>
              <a:t/>
            </a:r>
            <a:br>
              <a:rPr lang="en-US" sz="1400" b="1" dirty="0"/>
            </a:br>
            <a:r>
              <a:rPr lang="en-US" sz="1400" b="1" dirty="0" smtClean="0"/>
              <a:t>					$</a:t>
            </a:r>
            <a:r>
              <a:rPr lang="en-US" sz="1400" b="1" dirty="0" err="1"/>
              <a:t>servername</a:t>
            </a:r>
            <a:r>
              <a:rPr lang="en-US" sz="1400" b="1" dirty="0"/>
              <a:t> = "localhost";</a:t>
            </a:r>
            <a:br>
              <a:rPr lang="en-US" sz="1400" b="1" dirty="0"/>
            </a:br>
            <a:r>
              <a:rPr lang="en-US" sz="1400" b="1" dirty="0" smtClean="0"/>
              <a:t>					$</a:t>
            </a:r>
            <a:r>
              <a:rPr lang="en-US" sz="1400" b="1" dirty="0"/>
              <a:t>username = "username";</a:t>
            </a:r>
            <a:br>
              <a:rPr lang="en-US" sz="1400" b="1" dirty="0"/>
            </a:br>
            <a:r>
              <a:rPr lang="en-US" sz="1400" b="1" dirty="0" smtClean="0"/>
              <a:t>					$</a:t>
            </a:r>
            <a:r>
              <a:rPr lang="en-US" sz="1400" b="1" dirty="0"/>
              <a:t>password = "password</a:t>
            </a:r>
            <a:r>
              <a:rPr lang="en-US" sz="1400" b="1" dirty="0" smtClean="0"/>
              <a:t>";</a:t>
            </a:r>
            <a:br>
              <a:rPr lang="en-US" sz="1400" b="1" dirty="0" smtClean="0"/>
            </a:br>
            <a:r>
              <a:rPr lang="en-US" sz="1400" b="1" dirty="0" smtClean="0"/>
              <a:t>					$</a:t>
            </a:r>
            <a:r>
              <a:rPr lang="en-US" sz="1400" b="1" dirty="0" err="1" smtClean="0"/>
              <a:t>myDB</a:t>
            </a:r>
            <a:r>
              <a:rPr lang="en-US" sz="1400" b="1" dirty="0" smtClean="0"/>
              <a:t> =  “school”;</a:t>
            </a:r>
            <a:r>
              <a:rPr lang="en-US" sz="1400" b="1" dirty="0"/>
              <a:t/>
            </a:r>
            <a:br>
              <a:rPr lang="en-US" sz="1400" b="1" dirty="0"/>
            </a:br>
            <a:r>
              <a:rPr lang="en-US" sz="1400" b="1" dirty="0" smtClean="0"/>
              <a:t>				try   {</a:t>
            </a:r>
            <a:r>
              <a:rPr lang="en-US" sz="1400" b="1" dirty="0"/>
              <a:t/>
            </a:r>
            <a:br>
              <a:rPr lang="en-US" sz="1400" b="1" dirty="0"/>
            </a:br>
            <a:r>
              <a:rPr lang="en-US" sz="1400" b="1" dirty="0" smtClean="0"/>
              <a:t>					// </a:t>
            </a:r>
            <a:r>
              <a:rPr lang="en-US" sz="1400" b="1" dirty="0"/>
              <a:t>Create connection</a:t>
            </a:r>
            <a:br>
              <a:rPr lang="en-US" sz="1400" b="1" dirty="0"/>
            </a:br>
            <a:r>
              <a:rPr lang="en-US" sz="1400" b="1" dirty="0" smtClean="0"/>
              <a:t>					$</a:t>
            </a:r>
            <a:r>
              <a:rPr lang="en-US" sz="1400" b="1" dirty="0"/>
              <a:t>conn = </a:t>
            </a:r>
            <a:r>
              <a:rPr lang="en-US" sz="1400" b="1" dirty="0" smtClean="0">
                <a:solidFill>
                  <a:schemeClr val="accent2"/>
                </a:solidFill>
              </a:rPr>
              <a:t>new</a:t>
            </a:r>
            <a:r>
              <a:rPr lang="en-US" sz="1400" b="1" dirty="0" smtClean="0">
                <a:solidFill>
                  <a:schemeClr val="accent4"/>
                </a:solidFill>
              </a:rPr>
              <a:t>  PDO(</a:t>
            </a:r>
            <a:r>
              <a:rPr lang="en-US" sz="1400" b="1" dirty="0" smtClean="0"/>
              <a:t>“</a:t>
            </a:r>
            <a:r>
              <a:rPr lang="en-US" sz="1400" b="1" dirty="0" err="1" smtClean="0"/>
              <a:t>mysql:host</a:t>
            </a:r>
            <a:r>
              <a:rPr lang="en-US" sz="1400" b="1" dirty="0"/>
              <a:t>=$</a:t>
            </a:r>
            <a:r>
              <a:rPr lang="en-US" sz="1400" b="1" dirty="0" err="1" smtClean="0"/>
              <a:t>servername;dbname</a:t>
            </a:r>
            <a:r>
              <a:rPr lang="en-US" sz="1400" b="1" dirty="0" smtClean="0"/>
              <a:t>=</a:t>
            </a:r>
            <a:r>
              <a:rPr lang="en-US" sz="1400" b="1" dirty="0" err="1" smtClean="0"/>
              <a:t>myDB</a:t>
            </a:r>
            <a:r>
              <a:rPr lang="en-US" sz="1400" b="1" dirty="0" smtClean="0"/>
              <a:t>; </a:t>
            </a:r>
            <a:r>
              <a:rPr lang="en-US" sz="1400" b="1" dirty="0"/>
              <a:t>$</a:t>
            </a:r>
            <a:r>
              <a:rPr lang="en-US" sz="1400" b="1" dirty="0" smtClean="0"/>
              <a:t>username; </a:t>
            </a:r>
            <a:r>
              <a:rPr lang="en-US" sz="1400" b="1" dirty="0"/>
              <a:t>$</a:t>
            </a:r>
            <a:r>
              <a:rPr lang="en-US" sz="1400" b="1" dirty="0" smtClean="0"/>
              <a:t>password”);</a:t>
            </a:r>
            <a:r>
              <a:rPr lang="en-US" sz="1400" b="1" dirty="0"/>
              <a:t/>
            </a:r>
            <a:br>
              <a:rPr lang="en-US" sz="1400" b="1" dirty="0"/>
            </a:br>
            <a:r>
              <a:rPr lang="en-US" sz="1400" b="1" dirty="0" smtClean="0"/>
              <a:t>							</a:t>
            </a:r>
            <a:r>
              <a:rPr lang="en-US" sz="1400" b="1" dirty="0">
                <a:solidFill>
                  <a:schemeClr val="accent5"/>
                </a:solidFill>
              </a:rPr>
              <a:t>// set the PDO error mode to </a:t>
            </a:r>
            <a:r>
              <a:rPr lang="en-US" sz="1400" b="1" dirty="0" smtClean="0">
                <a:solidFill>
                  <a:schemeClr val="accent5"/>
                </a:solidFill>
              </a:rPr>
              <a:t>exception</a:t>
            </a:r>
          </a:p>
          <a:p>
            <a:pPr marL="0" indent="0">
              <a:buNone/>
            </a:pPr>
            <a:r>
              <a:rPr lang="en-US" sz="1400" dirty="0" smtClean="0"/>
              <a:t>							</a:t>
            </a:r>
            <a:r>
              <a:rPr lang="en-US" sz="1400" b="1" dirty="0" smtClean="0"/>
              <a:t>$</a:t>
            </a:r>
            <a:r>
              <a:rPr lang="en-US" sz="1400" b="1" dirty="0"/>
              <a:t>conn-&gt;</a:t>
            </a:r>
            <a:r>
              <a:rPr lang="en-US" sz="1400" b="1" dirty="0" err="1">
                <a:solidFill>
                  <a:schemeClr val="accent2"/>
                </a:solidFill>
              </a:rPr>
              <a:t>setAttribute</a:t>
            </a:r>
            <a:r>
              <a:rPr lang="en-US" sz="1400" b="1" dirty="0"/>
              <a:t>(</a:t>
            </a:r>
            <a:r>
              <a:rPr lang="en-US" sz="1400" b="1" dirty="0">
                <a:solidFill>
                  <a:schemeClr val="accent4"/>
                </a:solidFill>
              </a:rPr>
              <a:t>PDO</a:t>
            </a:r>
            <a:r>
              <a:rPr lang="en-US" sz="1400" b="1" dirty="0"/>
              <a:t>::ATTR_ERRMODE, PDO::ERRMODE_EXCEPTION</a:t>
            </a:r>
            <a:r>
              <a:rPr lang="en-US" sz="1400" b="1" dirty="0" smtClean="0"/>
              <a:t>);</a:t>
            </a:r>
            <a:br>
              <a:rPr lang="en-US" sz="1400" b="1" dirty="0" smtClean="0"/>
            </a:br>
            <a:r>
              <a:rPr lang="en-US" sz="1400" b="1" dirty="0" smtClean="0"/>
              <a:t/>
            </a:r>
            <a:br>
              <a:rPr lang="en-US" sz="1400" b="1" dirty="0" smtClean="0"/>
            </a:br>
            <a:r>
              <a:rPr lang="en-US" sz="1400" b="1" dirty="0" smtClean="0"/>
              <a:t>								</a:t>
            </a:r>
            <a:r>
              <a:rPr lang="en-US" sz="1400" b="1" dirty="0"/>
              <a:t> echo "Connected </a:t>
            </a:r>
            <a:r>
              <a:rPr lang="en-US" sz="1400" b="1" dirty="0" smtClean="0"/>
              <a:t>successful”;</a:t>
            </a:r>
            <a:r>
              <a:rPr lang="en-US" sz="1400" b="1" dirty="0"/>
              <a:t/>
            </a:r>
            <a:br>
              <a:rPr lang="en-US" sz="1400" b="1" dirty="0"/>
            </a:br>
            <a:r>
              <a:rPr lang="en-US" sz="1400" b="1" dirty="0" smtClean="0"/>
              <a:t>						</a:t>
            </a:r>
            <a:r>
              <a:rPr lang="en-US" sz="1400" b="1" dirty="0" smtClean="0">
                <a:solidFill>
                  <a:schemeClr val="accent5"/>
                </a:solidFill>
              </a:rPr>
              <a:t>// </a:t>
            </a:r>
            <a:r>
              <a:rPr lang="en-US" sz="1400" b="1" dirty="0">
                <a:solidFill>
                  <a:schemeClr val="accent5"/>
                </a:solidFill>
              </a:rPr>
              <a:t>Check connection</a:t>
            </a:r>
            <a:br>
              <a:rPr lang="en-US" sz="1400" b="1" dirty="0">
                <a:solidFill>
                  <a:schemeClr val="accent5"/>
                </a:solidFill>
              </a:rPr>
            </a:br>
            <a:r>
              <a:rPr lang="en-US" sz="1400" b="1" dirty="0" smtClean="0"/>
              <a:t>					}       catch</a:t>
            </a:r>
            <a:r>
              <a:rPr lang="en-US" sz="1400" b="1" dirty="0"/>
              <a:t> </a:t>
            </a:r>
            <a:r>
              <a:rPr lang="en-US" sz="1400" b="1" dirty="0" smtClean="0"/>
              <a:t>(</a:t>
            </a:r>
            <a:r>
              <a:rPr lang="en-US" sz="1400" b="1" dirty="0" err="1">
                <a:solidFill>
                  <a:schemeClr val="accent4"/>
                </a:solidFill>
              </a:rPr>
              <a:t>PDOException</a:t>
            </a:r>
            <a:r>
              <a:rPr lang="en-US" sz="1400" b="1" dirty="0"/>
              <a:t> </a:t>
            </a:r>
            <a:r>
              <a:rPr lang="en-US" sz="1400" b="1" dirty="0" smtClean="0"/>
              <a:t>$e)</a:t>
            </a:r>
            <a:r>
              <a:rPr lang="en-US" sz="1400" b="1" dirty="0"/>
              <a:t> </a:t>
            </a:r>
            <a:r>
              <a:rPr lang="en-US" sz="1400" b="1" dirty="0" smtClean="0"/>
              <a:t>{</a:t>
            </a:r>
            <a:br>
              <a:rPr lang="en-US" sz="1400" b="1" dirty="0" smtClean="0"/>
            </a:br>
            <a:r>
              <a:rPr lang="en-US" sz="1400" b="1" dirty="0" smtClean="0"/>
              <a:t/>
            </a:r>
            <a:br>
              <a:rPr lang="en-US" sz="1400" b="1" dirty="0" smtClean="0"/>
            </a:br>
            <a:r>
              <a:rPr lang="en-US" sz="1400" b="1" dirty="0" smtClean="0"/>
              <a:t>							echo</a:t>
            </a:r>
            <a:r>
              <a:rPr lang="en-US" sz="1400" b="1" dirty="0"/>
              <a:t> "Connected </a:t>
            </a:r>
            <a:r>
              <a:rPr lang="en-US" sz="1400" b="1" dirty="0" smtClean="0"/>
              <a:t>failed :  “  .  $e-&gt;</a:t>
            </a:r>
            <a:r>
              <a:rPr lang="en-US" sz="1400" b="1" dirty="0" err="1" smtClean="0">
                <a:solidFill>
                  <a:schemeClr val="accent2"/>
                </a:solidFill>
              </a:rPr>
              <a:t>getMessage</a:t>
            </a:r>
            <a:r>
              <a:rPr lang="en-US" sz="1400" b="1" dirty="0" smtClean="0">
                <a:solidFill>
                  <a:schemeClr val="accent2"/>
                </a:solidFill>
              </a:rPr>
              <a:t>();</a:t>
            </a:r>
            <a:r>
              <a:rPr lang="en-US" sz="1400" b="1" dirty="0"/>
              <a:t/>
            </a:r>
            <a:br>
              <a:rPr lang="en-US" sz="1400" b="1" dirty="0"/>
            </a:br>
            <a:r>
              <a:rPr lang="en-US" sz="1400" b="1" dirty="0" smtClean="0"/>
              <a:t>						}</a:t>
            </a:r>
            <a:br>
              <a:rPr lang="en-US" sz="1400" b="1" dirty="0" smtClean="0"/>
            </a:br>
            <a:r>
              <a:rPr lang="en-US" sz="1400" b="1" dirty="0" smtClean="0"/>
              <a:t>		</a:t>
            </a:r>
            <a:r>
              <a:rPr lang="en-US" sz="1400" b="1" dirty="0"/>
              <a:t/>
            </a:r>
            <a:br>
              <a:rPr lang="en-US" sz="1400" b="1" dirty="0"/>
            </a:br>
            <a:r>
              <a:rPr lang="en-US" sz="1400" b="1" dirty="0" smtClean="0"/>
              <a:t>			?&gt;</a:t>
            </a:r>
          </a:p>
          <a:p>
            <a:pPr marL="0" indent="0">
              <a:buNone/>
            </a:pPr>
            <a:endParaRPr lang="en-US" sz="1400" b="1" dirty="0" smtClean="0"/>
          </a:p>
        </p:txBody>
      </p:sp>
    </p:spTree>
    <p:extLst>
      <p:ext uri="{BB962C8B-B14F-4D97-AF65-F5344CB8AC3E}">
        <p14:creationId xmlns:p14="http://schemas.microsoft.com/office/powerpoint/2010/main" val="2139860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3"/>
                </a:solidFill>
              </a:rPr>
              <a:t>PHP Object-Oriented Programming(OOP)</a:t>
            </a:r>
            <a:endParaRPr lang="en-US" dirty="0">
              <a:solidFill>
                <a:schemeClr val="accent3"/>
              </a:solidFill>
            </a:endParaRPr>
          </a:p>
        </p:txBody>
      </p:sp>
      <p:sp>
        <p:nvSpPr>
          <p:cNvPr id="3" name="Content Placeholder 2"/>
          <p:cNvSpPr>
            <a:spLocks noGrp="1"/>
          </p:cNvSpPr>
          <p:nvPr>
            <p:ph idx="1"/>
          </p:nvPr>
        </p:nvSpPr>
        <p:spPr>
          <a:xfrm>
            <a:off x="1295401" y="2471351"/>
            <a:ext cx="10138717" cy="3731741"/>
          </a:xfrm>
        </p:spPr>
        <p:txBody>
          <a:bodyPr>
            <a:normAutofit lnSpcReduction="10000"/>
          </a:bodyPr>
          <a:lstStyle/>
          <a:p>
            <a:pPr marL="0" indent="0">
              <a:buNone/>
            </a:pPr>
            <a:r>
              <a:rPr lang="en-US" sz="1400" b="1" dirty="0"/>
              <a:t>Object-oriented </a:t>
            </a:r>
            <a:r>
              <a:rPr lang="en-US" sz="1400" b="1" dirty="0" smtClean="0"/>
              <a:t>programming </a:t>
            </a:r>
            <a:r>
              <a:rPr lang="en-US" sz="1400" dirty="0"/>
              <a:t>is a computer programming model that organizes software design around data, or objects</a:t>
            </a:r>
            <a:r>
              <a:rPr lang="en-US" sz="1400" dirty="0" smtClean="0"/>
              <a:t>.</a:t>
            </a:r>
            <a:br>
              <a:rPr lang="en-US" sz="1400" dirty="0" smtClean="0"/>
            </a:br>
            <a:endParaRPr lang="en-US" sz="1400" dirty="0" smtClean="0"/>
          </a:p>
          <a:p>
            <a:pPr marL="0" indent="0">
              <a:buNone/>
            </a:pPr>
            <a:r>
              <a:rPr lang="en-US" sz="1400" b="1" dirty="0" smtClean="0">
                <a:solidFill>
                  <a:schemeClr val="accent3"/>
                </a:solidFill>
              </a:rPr>
              <a:t>Advantages of Object-Oriented Programming(OOP)</a:t>
            </a:r>
          </a:p>
          <a:p>
            <a:pPr marL="342900" indent="-342900">
              <a:buFont typeface="+mj-lt"/>
              <a:buAutoNum type="arabicPeriod"/>
            </a:pPr>
            <a:r>
              <a:rPr lang="en-US" sz="1400" dirty="0"/>
              <a:t>OOP is faster and easier to </a:t>
            </a:r>
            <a:r>
              <a:rPr lang="en-US" sz="1400" dirty="0" smtClean="0"/>
              <a:t>execute.</a:t>
            </a:r>
            <a:endParaRPr lang="en-US" sz="1400" dirty="0"/>
          </a:p>
          <a:p>
            <a:pPr marL="342900" indent="-342900">
              <a:buFont typeface="+mj-lt"/>
              <a:buAutoNum type="arabicPeriod"/>
            </a:pPr>
            <a:r>
              <a:rPr lang="en-US" sz="1400" dirty="0"/>
              <a:t>OOP provides a clear structure for the </a:t>
            </a:r>
            <a:r>
              <a:rPr lang="en-US" sz="1400" dirty="0" smtClean="0"/>
              <a:t>programs.</a:t>
            </a:r>
          </a:p>
          <a:p>
            <a:pPr marL="342900" indent="-342900">
              <a:buFont typeface="+mj-lt"/>
              <a:buAutoNum type="arabicPeriod"/>
            </a:pPr>
            <a:r>
              <a:rPr lang="en-US" sz="1400" dirty="0" smtClean="0"/>
              <a:t>OOP is </a:t>
            </a:r>
            <a:r>
              <a:rPr lang="en-US" sz="1400" dirty="0"/>
              <a:t>convenient because security is built-in with </a:t>
            </a:r>
            <a:r>
              <a:rPr lang="en-US" sz="1400" dirty="0" smtClean="0"/>
              <a:t>encapsulation. </a:t>
            </a:r>
            <a:r>
              <a:rPr lang="en-US" sz="1400" dirty="0"/>
              <a:t>Other methods and classes cannot access private data by default, and programs written in OOP languages are more secure for </a:t>
            </a:r>
            <a:r>
              <a:rPr lang="en-US" sz="1400" dirty="0" smtClean="0"/>
              <a:t>it.</a:t>
            </a:r>
          </a:p>
          <a:p>
            <a:pPr marL="342900" indent="-342900">
              <a:buFont typeface="+mj-lt"/>
              <a:buAutoNum type="arabicPeriod"/>
            </a:pPr>
            <a:r>
              <a:rPr lang="en-US" sz="1400" dirty="0" smtClean="0"/>
              <a:t>Hiding of information.</a:t>
            </a:r>
          </a:p>
          <a:p>
            <a:pPr marL="342900" indent="-342900">
              <a:buFont typeface="+mj-lt"/>
              <a:buAutoNum type="arabicPeriod"/>
            </a:pPr>
            <a:r>
              <a:rPr lang="en-US" sz="1400" dirty="0"/>
              <a:t>OOP helps to keep the PHP code DRY "Don't Repeat Yourself", and makes the code easier to maintain, modify and </a:t>
            </a:r>
            <a:r>
              <a:rPr lang="en-US" sz="1400" dirty="0" smtClean="0"/>
              <a:t>debug.</a:t>
            </a:r>
            <a:endParaRPr lang="en-US" sz="1400" dirty="0"/>
          </a:p>
          <a:p>
            <a:pPr marL="342900" indent="-342900">
              <a:buFont typeface="+mj-lt"/>
              <a:buAutoNum type="arabicPeriod"/>
            </a:pPr>
            <a:r>
              <a:rPr lang="en-US" sz="1400" dirty="0"/>
              <a:t>OOP makes it possible to create full reusable applications with less code and shorter development </a:t>
            </a:r>
            <a:r>
              <a:rPr lang="en-US" sz="1400" dirty="0" smtClean="0"/>
              <a:t>time</a:t>
            </a:r>
            <a:r>
              <a:rPr lang="en-US" sz="1400" b="1" dirty="0" smtClean="0">
                <a:solidFill>
                  <a:schemeClr val="accent3"/>
                </a:solidFill>
              </a:rPr>
              <a:t>.</a:t>
            </a:r>
          </a:p>
          <a:p>
            <a:pPr marL="0" indent="0">
              <a:buNone/>
            </a:pPr>
            <a:endParaRPr lang="en-US" sz="1400" b="1" dirty="0" smtClean="0">
              <a:solidFill>
                <a:schemeClr val="accent3"/>
              </a:solidFill>
            </a:endParaRPr>
          </a:p>
          <a:p>
            <a:pPr marL="0" indent="0">
              <a:buNone/>
            </a:pPr>
            <a:r>
              <a:rPr lang="en-US" sz="1400" b="1" dirty="0" smtClean="0"/>
              <a:t>Note</a:t>
            </a:r>
            <a:r>
              <a:rPr lang="en-US" sz="1400" dirty="0" smtClean="0"/>
              <a:t>: </a:t>
            </a:r>
            <a:r>
              <a:rPr lang="en-US" sz="1400" dirty="0"/>
              <a:t>The "Don't Repeat Yourself" (DRY) principle is about reducing the repetition of code. You should extract out the codes that are common for </a:t>
            </a:r>
            <a:r>
              <a:rPr lang="en-US" sz="1400" dirty="0" smtClean="0"/>
              <a:t>the </a:t>
            </a:r>
            <a:r>
              <a:rPr lang="en-US" sz="1400" dirty="0"/>
              <a:t>application, and place them at a single place and reuse them instead of repeating </a:t>
            </a:r>
            <a:r>
              <a:rPr lang="en-US" sz="1400" dirty="0" smtClean="0"/>
              <a:t>it.</a:t>
            </a:r>
            <a:endParaRPr lang="en-US" sz="1400" b="1" dirty="0">
              <a:solidFill>
                <a:schemeClr val="accent3"/>
              </a:solidFill>
            </a:endParaRPr>
          </a:p>
        </p:txBody>
      </p:sp>
    </p:spTree>
    <p:extLst>
      <p:ext uri="{BB962C8B-B14F-4D97-AF65-F5344CB8AC3E}">
        <p14:creationId xmlns:p14="http://schemas.microsoft.com/office/powerpoint/2010/main" val="2903494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5115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u="sng" dirty="0" smtClean="0">
                <a:solidFill>
                  <a:schemeClr val="accent3"/>
                </a:solidFill>
              </a:rPr>
              <a:t>Principles of Object-Oriented Programming(OOP)</a:t>
            </a:r>
            <a:endParaRPr lang="en-US" sz="3600" u="sng" dirty="0" smtClean="0">
              <a:solidFill>
                <a:schemeClr val="accent3"/>
              </a:solidFill>
            </a:endParaRPr>
          </a:p>
          <a:p>
            <a:pPr marL="0" indent="0">
              <a:buNone/>
            </a:pPr>
            <a:r>
              <a:rPr lang="en-US" sz="1600" b="1" dirty="0"/>
              <a:t>Object-oriented programming is based on the following </a:t>
            </a:r>
            <a:r>
              <a:rPr lang="en-US" sz="1600" b="1" dirty="0" smtClean="0"/>
              <a:t>principle:</a:t>
            </a:r>
          </a:p>
          <a:p>
            <a:pPr>
              <a:buFont typeface="Wingdings" panose="05000000000000000000" pitchFamily="2" charset="2"/>
              <a:buChar char="Ø"/>
            </a:pPr>
            <a:r>
              <a:rPr lang="en-US" sz="1600" b="1" dirty="0" smtClean="0">
                <a:solidFill>
                  <a:schemeClr val="accent3"/>
                </a:solidFill>
              </a:rPr>
              <a:t>Encapsulation: </a:t>
            </a:r>
            <a:r>
              <a:rPr lang="en-US" sz="1400" dirty="0"/>
              <a:t>This principle states that all important information is contained inside an object and only select information is exposed. The implementation and state of each object are privately held inside a defined class. Other objects do not have access to this class or the authority to make changes. They are only able to call a list of public functions or methods. This characteristic of data hiding provides greater program security and avoids unintended data corruption</a:t>
            </a:r>
            <a:r>
              <a:rPr lang="en-US" sz="1400" dirty="0" smtClean="0"/>
              <a:t>.</a:t>
            </a:r>
          </a:p>
          <a:p>
            <a:pPr>
              <a:buFont typeface="Wingdings" panose="05000000000000000000" pitchFamily="2" charset="2"/>
              <a:buChar char="Ø"/>
            </a:pPr>
            <a:r>
              <a:rPr lang="en-US" sz="1600" b="1" dirty="0" smtClean="0">
                <a:solidFill>
                  <a:schemeClr val="accent3"/>
                </a:solidFill>
              </a:rPr>
              <a:t>Abstraction</a:t>
            </a:r>
            <a:r>
              <a:rPr lang="en-US" sz="1600" b="1" dirty="0" smtClean="0"/>
              <a:t>: </a:t>
            </a:r>
            <a:r>
              <a:rPr lang="en-US" sz="1400" dirty="0"/>
              <a:t>Objects only reveal internal mechanisms that are relevant for the use of other objects, hiding any unnecessary implementation code. The derived class can have its functionality extended. This concept can help developers more easily make additional changes or additions over time</a:t>
            </a:r>
            <a:r>
              <a:rPr lang="en-US" sz="1400" dirty="0" smtClean="0"/>
              <a:t>.</a:t>
            </a:r>
          </a:p>
          <a:p>
            <a:pPr>
              <a:buFont typeface="Wingdings" panose="05000000000000000000" pitchFamily="2" charset="2"/>
              <a:buChar char="Ø"/>
            </a:pPr>
            <a:r>
              <a:rPr lang="en-US" sz="1600" b="1" dirty="0" smtClean="0">
                <a:solidFill>
                  <a:schemeClr val="accent3"/>
                </a:solidFill>
              </a:rPr>
              <a:t>Inheritance</a:t>
            </a:r>
            <a:r>
              <a:rPr lang="en-US" sz="1600" b="1" dirty="0" smtClean="0"/>
              <a:t>: </a:t>
            </a:r>
            <a:r>
              <a:rPr lang="en-US" sz="1400" dirty="0"/>
              <a:t>Classes can reuse code from other classes. Relationships and subclasses between objects can be assigned, enabling developers to reuse common logic while still maintaining a unique hierarchy. This property of OOP forces a more thorough data analysis, reduces development time and ensures a higher level of </a:t>
            </a:r>
            <a:r>
              <a:rPr lang="en-US" sz="1400" dirty="0" smtClean="0"/>
              <a:t>accuracy.</a:t>
            </a:r>
          </a:p>
          <a:p>
            <a:pPr>
              <a:buFont typeface="Wingdings" panose="05000000000000000000" pitchFamily="2" charset="2"/>
              <a:buChar char="Ø"/>
            </a:pPr>
            <a:r>
              <a:rPr lang="en-US" sz="1600" b="1" dirty="0" smtClean="0">
                <a:solidFill>
                  <a:schemeClr val="accent3"/>
                </a:solidFill>
              </a:rPr>
              <a:t>Polymorphism: </a:t>
            </a:r>
            <a:r>
              <a:rPr lang="en-US" sz="1400" dirty="0"/>
              <a:t>Objects are designed to share behaviors and they can take on more than one form. The program will determine which meaning or usage is necessary for each execution of that object from a parent class, reducing the need to duplicate code. A child class is then created, which extends the functionality of the parent class. Polymorphism allows different types of objects to pass through the same interface</a:t>
            </a:r>
            <a:r>
              <a:rPr lang="en-US" sz="1400" dirty="0" smtClean="0"/>
              <a:t>.</a:t>
            </a:r>
          </a:p>
          <a:p>
            <a:pPr marL="0" indent="0">
              <a:buNone/>
            </a:pPr>
            <a:r>
              <a:rPr lang="en-US" sz="1600" b="1" dirty="0"/>
              <a:t>E</a:t>
            </a:r>
            <a:r>
              <a:rPr lang="en-US" sz="1600" b="1" dirty="0" smtClean="0"/>
              <a:t>xamples </a:t>
            </a:r>
            <a:r>
              <a:rPr lang="en-US" sz="1600" b="1" dirty="0"/>
              <a:t>of object-oriented programming languages</a:t>
            </a:r>
            <a:r>
              <a:rPr lang="en-US" sz="1600" b="1" dirty="0" smtClean="0"/>
              <a:t>?</a:t>
            </a:r>
          </a:p>
          <a:p>
            <a:pPr>
              <a:buFont typeface="Wingdings" panose="05000000000000000000" pitchFamily="2" charset="2"/>
              <a:buChar char="v"/>
            </a:pPr>
            <a:r>
              <a:rPr lang="en-US" sz="1400" dirty="0" smtClean="0"/>
              <a:t>Java, C++,  C#,  Ruby,  </a:t>
            </a:r>
          </a:p>
          <a:p>
            <a:pPr>
              <a:buFont typeface="Wingdings" panose="05000000000000000000" pitchFamily="2" charset="2"/>
              <a:buChar char="v"/>
            </a:pPr>
            <a:r>
              <a:rPr lang="en-US" sz="1400" dirty="0" smtClean="0"/>
              <a:t>Python,  PHP,  </a:t>
            </a:r>
            <a:r>
              <a:rPr lang="en-US" sz="1400" dirty="0" err="1" smtClean="0"/>
              <a:t>TypeScript</a:t>
            </a:r>
            <a:r>
              <a:rPr lang="en-US" sz="1400" dirty="0"/>
              <a:t> </a:t>
            </a:r>
            <a:r>
              <a:rPr lang="en-US" sz="1400" dirty="0" smtClean="0"/>
              <a:t>etc.</a:t>
            </a:r>
            <a:r>
              <a:rPr lang="en-US" sz="1600" b="1" dirty="0" smtClean="0"/>
              <a:t/>
            </a:r>
            <a:br>
              <a:rPr lang="en-US" sz="1600" b="1" dirty="0" smtClean="0"/>
            </a:br>
            <a:endParaRPr lang="en-US" sz="1600" b="1" dirty="0"/>
          </a:p>
          <a:p>
            <a:pPr marL="0" indent="0">
              <a:buNone/>
            </a:pPr>
            <a:r>
              <a:rPr lang="en-US" sz="1600" b="1" dirty="0"/>
              <a:t/>
            </a:r>
            <a:br>
              <a:rPr lang="en-US" sz="1600" b="1" dirty="0"/>
            </a:br>
            <a:endParaRPr lang="en-US" sz="1400" b="1" dirty="0" smtClean="0"/>
          </a:p>
        </p:txBody>
      </p:sp>
    </p:spTree>
    <p:extLst>
      <p:ext uri="{BB962C8B-B14F-4D97-AF65-F5344CB8AC3E}">
        <p14:creationId xmlns:p14="http://schemas.microsoft.com/office/powerpoint/2010/main" val="127161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32484"/>
          </a:xfrm>
        </p:spPr>
        <p:txBody>
          <a:bodyPr>
            <a:normAutofit fontScale="90000"/>
          </a:bodyPr>
          <a:lstStyle/>
          <a:p>
            <a:r>
              <a:rPr lang="en-US" dirty="0" smtClean="0">
                <a:solidFill>
                  <a:schemeClr val="accent3"/>
                </a:solidFill>
              </a:rPr>
              <a:t>WHAT IS PHP?</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sz="1600" b="1" dirty="0"/>
              <a:t>PHP</a:t>
            </a:r>
            <a:r>
              <a:rPr lang="en-US" sz="1600" dirty="0"/>
              <a:t> is a server-side scripting language designed for web development but also used as a general-purpose programming language. Originally created by </a:t>
            </a:r>
            <a:r>
              <a:rPr lang="en-US" sz="1600" dirty="0" err="1"/>
              <a:t>Rasmus</a:t>
            </a:r>
            <a:r>
              <a:rPr lang="en-US" sz="1600" dirty="0"/>
              <a:t> </a:t>
            </a:r>
            <a:r>
              <a:rPr lang="en-US" sz="1600" dirty="0" err="1"/>
              <a:t>Lerdorf</a:t>
            </a:r>
            <a:r>
              <a:rPr lang="en-US" sz="1600" dirty="0"/>
              <a:t> in 1994, the PHP reference implementation is now produced by The PHP Group. PHP originally stood for Personal Home Page, but it now stands for the recursive backronym PHP: </a:t>
            </a:r>
            <a:r>
              <a:rPr lang="en-US" sz="1600" b="1" dirty="0"/>
              <a:t>Hypertext Preprocessor</a:t>
            </a:r>
            <a:r>
              <a:rPr lang="en-US" sz="1600" dirty="0"/>
              <a:t>. PHP code may be embedded into HTML code, or it can be used in combination with various web template systems, web content management systems and web frameworks. PHP code is usually processed by a PHP interpreter implemented as a module in the web server or as a Common Gateway Interface (CGI) </a:t>
            </a:r>
            <a:r>
              <a:rPr lang="en-US" sz="1600" dirty="0" smtClean="0"/>
              <a:t>executable.</a:t>
            </a:r>
          </a:p>
          <a:p>
            <a:r>
              <a:rPr lang="en-US" sz="1600" dirty="0" smtClean="0"/>
              <a:t>It </a:t>
            </a:r>
            <a:r>
              <a:rPr lang="en-US" sz="1600" dirty="0"/>
              <a:t>allows web developers to create dynamic content that interacts with databases. </a:t>
            </a:r>
            <a:r>
              <a:rPr lang="en-US" sz="1600" b="1" dirty="0"/>
              <a:t>PHP</a:t>
            </a:r>
            <a:r>
              <a:rPr lang="en-US" sz="1600" dirty="0"/>
              <a:t> is basically used for developing web based software applications. </a:t>
            </a:r>
            <a:r>
              <a:rPr lang="en-US" sz="1600" b="1" dirty="0"/>
              <a:t>PHP</a:t>
            </a:r>
            <a:r>
              <a:rPr lang="en-US" sz="1600" dirty="0"/>
              <a:t> is mainly focused on server-side scripting, so you can do anything any other CGI program can do, such as collect form data, generate dynamic page content, or send and receive cookies. Code is executed in servers, that is why you’ll have to install a sever-like environment enabled by programs like XAMPP which is an Apache </a:t>
            </a:r>
            <a:r>
              <a:rPr lang="en-US" sz="1600" dirty="0" smtClean="0"/>
              <a:t>distribution.</a:t>
            </a:r>
            <a:endParaRPr lang="en-US" sz="1600" dirty="0"/>
          </a:p>
        </p:txBody>
      </p:sp>
    </p:spTree>
    <p:extLst>
      <p:ext uri="{BB962C8B-B14F-4D97-AF65-F5344CB8AC3E}">
        <p14:creationId xmlns:p14="http://schemas.microsoft.com/office/powerpoint/2010/main" val="3546636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5115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u="sng" dirty="0" smtClean="0">
                <a:solidFill>
                  <a:schemeClr val="accent3"/>
                </a:solidFill>
              </a:rPr>
              <a:t>Benefits</a:t>
            </a:r>
            <a:r>
              <a:rPr lang="en-US" sz="3600" u="sng" dirty="0" smtClean="0">
                <a:solidFill>
                  <a:schemeClr val="accent3"/>
                </a:solidFill>
              </a:rPr>
              <a:t> of Object-Oriented Programming(OOP)</a:t>
            </a:r>
            <a:endParaRPr lang="en-US" sz="3600" u="sng" dirty="0" smtClean="0">
              <a:solidFill>
                <a:schemeClr val="accent3"/>
              </a:solidFill>
            </a:endParaRPr>
          </a:p>
          <a:p>
            <a:pPr marL="0" indent="0">
              <a:buNone/>
            </a:pPr>
            <a:r>
              <a:rPr lang="en-US" sz="1600" b="1" dirty="0" smtClean="0"/>
              <a:t>Benefits of Object-oriented </a:t>
            </a:r>
            <a:r>
              <a:rPr lang="en-US" sz="1600" b="1" dirty="0"/>
              <a:t>programming </a:t>
            </a:r>
            <a:r>
              <a:rPr lang="en-US" sz="1600" b="1" dirty="0" smtClean="0"/>
              <a:t>include:</a:t>
            </a:r>
          </a:p>
          <a:p>
            <a:pPr>
              <a:buFont typeface="Wingdings" panose="05000000000000000000" pitchFamily="2" charset="2"/>
              <a:buChar char="Ø"/>
            </a:pPr>
            <a:r>
              <a:rPr lang="en-US" sz="1600" b="1" dirty="0">
                <a:solidFill>
                  <a:schemeClr val="accent3"/>
                </a:solidFill>
              </a:rPr>
              <a:t>Modularity</a:t>
            </a:r>
            <a:r>
              <a:rPr lang="en-US" sz="1600" b="1" dirty="0" smtClean="0">
                <a:solidFill>
                  <a:schemeClr val="accent3"/>
                </a:solidFill>
              </a:rPr>
              <a:t>: </a:t>
            </a:r>
            <a:r>
              <a:rPr lang="en-US" sz="1400" dirty="0"/>
              <a:t>Encapsulation enables objects to be self-contained, making troubleshooting and collaborative development easier</a:t>
            </a:r>
            <a:r>
              <a:rPr lang="en-US" sz="1400" dirty="0" smtClean="0"/>
              <a:t>.</a:t>
            </a:r>
          </a:p>
          <a:p>
            <a:pPr>
              <a:buFont typeface="Wingdings" panose="05000000000000000000" pitchFamily="2" charset="2"/>
              <a:buChar char="Ø"/>
            </a:pPr>
            <a:r>
              <a:rPr lang="en-US" sz="1600" b="1" dirty="0">
                <a:solidFill>
                  <a:schemeClr val="accent3"/>
                </a:solidFill>
              </a:rPr>
              <a:t>Reusability</a:t>
            </a:r>
            <a:r>
              <a:rPr lang="en-US" sz="1600" b="1" dirty="0" smtClean="0">
                <a:solidFill>
                  <a:schemeClr val="accent3"/>
                </a:solidFill>
              </a:rPr>
              <a:t>: </a:t>
            </a:r>
            <a:r>
              <a:rPr lang="en-US" sz="1400" dirty="0"/>
              <a:t>Code can be reused through inheritance, meaning a team does not have to write the same code multiple times</a:t>
            </a:r>
            <a:r>
              <a:rPr lang="en-US" sz="1400" dirty="0" smtClean="0"/>
              <a:t>.</a:t>
            </a:r>
          </a:p>
          <a:p>
            <a:pPr>
              <a:buFont typeface="Wingdings" panose="05000000000000000000" pitchFamily="2" charset="2"/>
              <a:buChar char="Ø"/>
            </a:pPr>
            <a:r>
              <a:rPr lang="en-US" sz="1600" b="1" dirty="0">
                <a:solidFill>
                  <a:schemeClr val="accent3"/>
                </a:solidFill>
              </a:rPr>
              <a:t>Productivity</a:t>
            </a:r>
            <a:r>
              <a:rPr lang="en-US" sz="1600" b="1" dirty="0" smtClean="0">
                <a:solidFill>
                  <a:schemeClr val="accent3"/>
                </a:solidFill>
              </a:rPr>
              <a:t>: </a:t>
            </a:r>
            <a:r>
              <a:rPr lang="en-US" sz="1400" dirty="0"/>
              <a:t>Programmers can construct new programs quicker through the use of multiple libraries and reusable code</a:t>
            </a:r>
            <a:r>
              <a:rPr lang="en-US" sz="1400" dirty="0" smtClean="0"/>
              <a:t>.</a:t>
            </a:r>
          </a:p>
          <a:p>
            <a:pPr>
              <a:buFont typeface="Wingdings" panose="05000000000000000000" pitchFamily="2" charset="2"/>
              <a:buChar char="Ø"/>
            </a:pPr>
            <a:r>
              <a:rPr lang="en-US" sz="1600" b="1" dirty="0">
                <a:solidFill>
                  <a:schemeClr val="accent3"/>
                </a:solidFill>
              </a:rPr>
              <a:t>Easily upgradable and scalable</a:t>
            </a:r>
            <a:r>
              <a:rPr lang="en-US" sz="1600" b="1" dirty="0" smtClean="0">
                <a:solidFill>
                  <a:schemeClr val="accent3"/>
                </a:solidFill>
              </a:rPr>
              <a:t>: </a:t>
            </a:r>
            <a:r>
              <a:rPr lang="en-US" sz="1400" dirty="0"/>
              <a:t>Programmers can implement system functionalities independently</a:t>
            </a:r>
            <a:r>
              <a:rPr lang="en-US" sz="1400" dirty="0" smtClean="0"/>
              <a:t>.</a:t>
            </a:r>
          </a:p>
          <a:p>
            <a:pPr>
              <a:buFont typeface="Wingdings" panose="05000000000000000000" pitchFamily="2" charset="2"/>
              <a:buChar char="Ø"/>
            </a:pPr>
            <a:r>
              <a:rPr lang="en-US" sz="1600" b="1" dirty="0">
                <a:solidFill>
                  <a:schemeClr val="accent3"/>
                </a:solidFill>
              </a:rPr>
              <a:t>Interface </a:t>
            </a:r>
            <a:r>
              <a:rPr lang="en-US" sz="1600" b="1" dirty="0" smtClean="0">
                <a:solidFill>
                  <a:schemeClr val="accent3"/>
                </a:solidFill>
              </a:rPr>
              <a:t>descriptions: </a:t>
            </a:r>
            <a:r>
              <a:rPr lang="en-US" sz="1400" dirty="0"/>
              <a:t>Descriptions of external systems are simple, due to message passing techniques that are used for objects </a:t>
            </a:r>
            <a:r>
              <a:rPr lang="en-US" sz="1400" dirty="0" smtClean="0"/>
              <a:t>communication.</a:t>
            </a:r>
          </a:p>
          <a:p>
            <a:pPr>
              <a:buFont typeface="Wingdings" panose="05000000000000000000" pitchFamily="2" charset="2"/>
              <a:buChar char="Ø"/>
            </a:pPr>
            <a:r>
              <a:rPr lang="en-US" sz="1600" b="1" dirty="0" smtClean="0">
                <a:solidFill>
                  <a:schemeClr val="accent3"/>
                </a:solidFill>
              </a:rPr>
              <a:t>Security: </a:t>
            </a:r>
            <a:r>
              <a:rPr lang="en-US" sz="1400" dirty="0"/>
              <a:t>Using encapsulation and abstraction, complex code is hidden, software maintenance is easier and </a:t>
            </a:r>
            <a:r>
              <a:rPr lang="en-US" sz="1400" u="sng" dirty="0">
                <a:hlinkClick r:id="rId2"/>
              </a:rPr>
              <a:t>internet protocols</a:t>
            </a:r>
            <a:r>
              <a:rPr lang="en-US" sz="1400" dirty="0"/>
              <a:t> are </a:t>
            </a:r>
            <a:r>
              <a:rPr lang="en-US" sz="1400" dirty="0" smtClean="0"/>
              <a:t>protected.</a:t>
            </a:r>
          </a:p>
          <a:p>
            <a:pPr>
              <a:buFont typeface="Wingdings" panose="05000000000000000000" pitchFamily="2" charset="2"/>
              <a:buChar char="Ø"/>
            </a:pPr>
            <a:r>
              <a:rPr lang="en-US" sz="1600" b="1" dirty="0" smtClean="0">
                <a:solidFill>
                  <a:schemeClr val="accent3"/>
                </a:solidFill>
              </a:rPr>
              <a:t>Flexibility: </a:t>
            </a:r>
            <a:r>
              <a:rPr lang="en-US" sz="1400" dirty="0"/>
              <a:t>Polymorphism enables a single function to adapt to the class it is placed in. Different objects can also pass through the same </a:t>
            </a:r>
            <a:r>
              <a:rPr lang="en-US" sz="1400" dirty="0" smtClean="0"/>
              <a:t>interface.</a:t>
            </a:r>
            <a:r>
              <a:rPr lang="en-US" sz="1600" b="1" dirty="0" smtClean="0"/>
              <a:t/>
            </a:r>
            <a:br>
              <a:rPr lang="en-US" sz="1600" b="1" dirty="0" smtClean="0"/>
            </a:br>
            <a:endParaRPr lang="en-US" sz="1600" b="1" dirty="0"/>
          </a:p>
          <a:p>
            <a:pPr marL="0" indent="0">
              <a:buNone/>
            </a:pPr>
            <a:endParaRPr lang="en-US" sz="1600" b="1" dirty="0" smtClean="0"/>
          </a:p>
          <a:p>
            <a:pPr marL="0" indent="0">
              <a:buNone/>
            </a:pPr>
            <a:r>
              <a:rPr lang="en-US" sz="1600" dirty="0"/>
              <a:t>Classes and objects are the two main aspects of object-oriented </a:t>
            </a:r>
            <a:r>
              <a:rPr lang="en-US" sz="1600" dirty="0" smtClean="0"/>
              <a:t>programming.</a:t>
            </a:r>
            <a:r>
              <a:rPr lang="en-US" sz="1600" b="1" dirty="0"/>
              <a:t/>
            </a:r>
            <a:br>
              <a:rPr lang="en-US" sz="1600" b="1" dirty="0"/>
            </a:br>
            <a:endParaRPr lang="en-US" sz="1400" b="1" dirty="0" smtClean="0"/>
          </a:p>
        </p:txBody>
      </p:sp>
    </p:spTree>
    <p:extLst>
      <p:ext uri="{BB962C8B-B14F-4D97-AF65-F5344CB8AC3E}">
        <p14:creationId xmlns:p14="http://schemas.microsoft.com/office/powerpoint/2010/main" val="25846762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5115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u="sng" dirty="0" smtClean="0">
                <a:solidFill>
                  <a:schemeClr val="accent3"/>
                </a:solidFill>
              </a:rPr>
              <a:t>WHAT ARE CLASSES AND OBJECTS(OOP)</a:t>
            </a:r>
            <a:endParaRPr lang="en-US" sz="3600" u="sng" dirty="0" smtClean="0">
              <a:solidFill>
                <a:schemeClr val="accent3"/>
              </a:solidFill>
            </a:endParaRPr>
          </a:p>
          <a:p>
            <a:pPr marL="0" indent="0">
              <a:buNone/>
            </a:pPr>
            <a:r>
              <a:rPr lang="en-US" sz="1600" b="1" dirty="0" smtClean="0"/>
              <a:t>A Class</a:t>
            </a:r>
            <a:r>
              <a:rPr lang="en-US" sz="1600" dirty="0"/>
              <a:t> is a </a:t>
            </a:r>
            <a:r>
              <a:rPr lang="en-US" sz="1600" dirty="0" smtClean="0"/>
              <a:t>template or a blueprint</a:t>
            </a:r>
            <a:r>
              <a:rPr lang="en-US" sz="1600" dirty="0"/>
              <a:t> of </a:t>
            </a:r>
            <a:r>
              <a:rPr lang="en-US" sz="1600" dirty="0" smtClean="0"/>
              <a:t>an object</a:t>
            </a:r>
            <a:r>
              <a:rPr lang="en-US" sz="1600" b="1" dirty="0"/>
              <a:t> </a:t>
            </a:r>
            <a:r>
              <a:rPr lang="en-US" sz="1600" dirty="0" smtClean="0"/>
              <a:t>and an </a:t>
            </a:r>
            <a:r>
              <a:rPr lang="en-US" sz="1600" b="1" dirty="0" smtClean="0"/>
              <a:t>Object</a:t>
            </a:r>
            <a:r>
              <a:rPr lang="en-US" sz="1600" dirty="0" smtClean="0"/>
              <a:t> is an instance of a class. Example;</a:t>
            </a:r>
          </a:p>
          <a:p>
            <a:pPr marL="0" indent="0">
              <a:buNone/>
            </a:pPr>
            <a:endParaRPr lang="en-US" sz="1600" dirty="0" smtClean="0"/>
          </a:p>
          <a:p>
            <a:pPr marL="0" indent="0">
              <a:buNone/>
            </a:pPr>
            <a:r>
              <a:rPr lang="en-US" sz="1600" b="1" dirty="0"/>
              <a:t/>
            </a:r>
            <a:br>
              <a:rPr lang="en-US" sz="1600" b="1" dirty="0"/>
            </a:br>
            <a:endParaRPr lang="en-US" sz="14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2154217310"/>
              </p:ext>
            </p:extLst>
          </p:nvPr>
        </p:nvGraphicFramePr>
        <p:xfrm>
          <a:off x="2036119" y="1815295"/>
          <a:ext cx="8128000" cy="1879647"/>
        </p:xfrm>
        <a:graphic>
          <a:graphicData uri="http://schemas.openxmlformats.org/drawingml/2006/table">
            <a:tbl>
              <a:tblPr firstRow="1" bandRow="1">
                <a:tableStyleId>{5C22544A-7EE6-4342-B048-85BDC9FD1C3A}</a:tableStyleId>
              </a:tblPr>
              <a:tblGrid>
                <a:gridCol w="4064000"/>
                <a:gridCol w="4064000"/>
              </a:tblGrid>
              <a:tr h="416607">
                <a:tc>
                  <a:txBody>
                    <a:bodyPr/>
                    <a:lstStyle/>
                    <a:p>
                      <a:pPr algn="ctr"/>
                      <a:r>
                        <a:rPr lang="en-US" dirty="0" smtClean="0"/>
                        <a:t>Class</a:t>
                      </a:r>
                      <a:endParaRPr lang="en-US" dirty="0"/>
                    </a:p>
                  </a:txBody>
                  <a:tcPr/>
                </a:tc>
                <a:tc>
                  <a:txBody>
                    <a:bodyPr/>
                    <a:lstStyle/>
                    <a:p>
                      <a:pPr algn="ctr"/>
                      <a:r>
                        <a:rPr lang="en-US" dirty="0" smtClean="0"/>
                        <a:t>Objects</a:t>
                      </a:r>
                      <a:endParaRPr lang="en-US" dirty="0"/>
                    </a:p>
                  </a:txBody>
                  <a:tcPr/>
                </a:tc>
              </a:tr>
              <a:tr h="1384508">
                <a:tc>
                  <a:txBody>
                    <a:bodyPr/>
                    <a:lstStyle/>
                    <a:p>
                      <a:endParaRPr lang="en-US" dirty="0" smtClean="0"/>
                    </a:p>
                    <a:p>
                      <a:endParaRPr lang="en-US" dirty="0" smtClean="0"/>
                    </a:p>
                    <a:p>
                      <a:pPr algn="ctr"/>
                      <a:r>
                        <a:rPr lang="en-US" dirty="0" smtClean="0"/>
                        <a:t>Fruit</a:t>
                      </a:r>
                      <a:endParaRPr lang="en-US" dirty="0"/>
                    </a:p>
                  </a:txBody>
                  <a:tcPr/>
                </a:tc>
                <a:tc>
                  <a:txBody>
                    <a:bodyPr/>
                    <a:lstStyle/>
                    <a:p>
                      <a:pPr algn="ctr"/>
                      <a:r>
                        <a:rPr lang="en-US" dirty="0" smtClean="0"/>
                        <a:t>Apple</a:t>
                      </a:r>
                    </a:p>
                    <a:p>
                      <a:pPr algn="ctr"/>
                      <a:endParaRPr lang="en-US" dirty="0" smtClean="0"/>
                    </a:p>
                    <a:p>
                      <a:pPr algn="ctr"/>
                      <a:r>
                        <a:rPr lang="en-US" dirty="0" smtClean="0"/>
                        <a:t>Banana</a:t>
                      </a:r>
                    </a:p>
                    <a:p>
                      <a:pPr algn="ctr"/>
                      <a:endParaRPr lang="en-US" dirty="0" smtClean="0"/>
                    </a:p>
                    <a:p>
                      <a:pPr algn="ctr"/>
                      <a:r>
                        <a:rPr lang="en-US" dirty="0" smtClean="0"/>
                        <a:t>Mango</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54346595"/>
              </p:ext>
            </p:extLst>
          </p:nvPr>
        </p:nvGraphicFramePr>
        <p:xfrm>
          <a:off x="2036119" y="4025668"/>
          <a:ext cx="8128000" cy="1879647"/>
        </p:xfrm>
        <a:graphic>
          <a:graphicData uri="http://schemas.openxmlformats.org/drawingml/2006/table">
            <a:tbl>
              <a:tblPr firstRow="1" bandRow="1">
                <a:tableStyleId>{5C22544A-7EE6-4342-B048-85BDC9FD1C3A}</a:tableStyleId>
              </a:tblPr>
              <a:tblGrid>
                <a:gridCol w="4064000"/>
                <a:gridCol w="4064000"/>
              </a:tblGrid>
              <a:tr h="416607">
                <a:tc>
                  <a:txBody>
                    <a:bodyPr/>
                    <a:lstStyle/>
                    <a:p>
                      <a:pPr algn="ctr"/>
                      <a:r>
                        <a:rPr lang="en-US" dirty="0" smtClean="0"/>
                        <a:t>Class</a:t>
                      </a:r>
                      <a:endParaRPr lang="en-US" dirty="0"/>
                    </a:p>
                  </a:txBody>
                  <a:tcPr/>
                </a:tc>
                <a:tc>
                  <a:txBody>
                    <a:bodyPr/>
                    <a:lstStyle/>
                    <a:p>
                      <a:pPr algn="ctr"/>
                      <a:r>
                        <a:rPr lang="en-US" dirty="0" smtClean="0"/>
                        <a:t>Objects</a:t>
                      </a:r>
                      <a:endParaRPr lang="en-US" dirty="0"/>
                    </a:p>
                  </a:txBody>
                  <a:tcPr/>
                </a:tc>
              </a:tr>
              <a:tr h="1384508">
                <a:tc>
                  <a:txBody>
                    <a:bodyPr/>
                    <a:lstStyle/>
                    <a:p>
                      <a:endParaRPr lang="en-US" dirty="0" smtClean="0"/>
                    </a:p>
                    <a:p>
                      <a:endParaRPr lang="en-US" dirty="0" smtClean="0"/>
                    </a:p>
                    <a:p>
                      <a:pPr algn="ctr"/>
                      <a:r>
                        <a:rPr lang="en-US" dirty="0" smtClean="0"/>
                        <a:t>Car</a:t>
                      </a:r>
                      <a:endParaRPr lang="en-US" dirty="0"/>
                    </a:p>
                  </a:txBody>
                  <a:tcPr/>
                </a:tc>
                <a:tc>
                  <a:txBody>
                    <a:bodyPr/>
                    <a:lstStyle/>
                    <a:p>
                      <a:pPr algn="ctr"/>
                      <a:r>
                        <a:rPr lang="en-US" dirty="0" smtClean="0"/>
                        <a:t>Toyota</a:t>
                      </a:r>
                    </a:p>
                    <a:p>
                      <a:pPr algn="ctr"/>
                      <a:endParaRPr lang="en-US" dirty="0" smtClean="0"/>
                    </a:p>
                    <a:p>
                      <a:pPr algn="ctr"/>
                      <a:r>
                        <a:rPr lang="en-US" dirty="0" smtClean="0"/>
                        <a:t>Benz</a:t>
                      </a:r>
                    </a:p>
                    <a:p>
                      <a:pPr algn="ctr"/>
                      <a:endParaRPr lang="en-US" dirty="0" smtClean="0"/>
                    </a:p>
                    <a:p>
                      <a:pPr algn="ctr"/>
                      <a:r>
                        <a:rPr lang="en-US" dirty="0" smtClean="0"/>
                        <a:t>Hyundai</a:t>
                      </a:r>
                      <a:endParaRPr lang="en-US" dirty="0"/>
                    </a:p>
                  </a:txBody>
                  <a:tcPr/>
                </a:tc>
              </a:tr>
            </a:tbl>
          </a:graphicData>
        </a:graphic>
      </p:graphicFrame>
    </p:spTree>
    <p:extLst>
      <p:ext uri="{BB962C8B-B14F-4D97-AF65-F5344CB8AC3E}">
        <p14:creationId xmlns:p14="http://schemas.microsoft.com/office/powerpoint/2010/main" val="3341020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5115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u="sng" dirty="0" smtClean="0">
                <a:solidFill>
                  <a:schemeClr val="accent3"/>
                </a:solidFill>
              </a:rPr>
              <a:t>CLASS IN PHP</a:t>
            </a:r>
            <a:endParaRPr lang="en-US" sz="1600" b="1" dirty="0" smtClean="0"/>
          </a:p>
          <a:p>
            <a:pPr marL="0" indent="0">
              <a:buNone/>
            </a:pPr>
            <a:r>
              <a:rPr lang="en-US" sz="1600" dirty="0"/>
              <a:t>Below we declare a </a:t>
            </a:r>
            <a:r>
              <a:rPr lang="en-US" sz="1600" b="1" dirty="0">
                <a:solidFill>
                  <a:schemeClr val="accent4"/>
                </a:solidFill>
              </a:rPr>
              <a:t>class</a:t>
            </a:r>
            <a:r>
              <a:rPr lang="en-US" sz="1600" dirty="0"/>
              <a:t> named </a:t>
            </a:r>
            <a:r>
              <a:rPr lang="en-US" sz="1600" b="1" dirty="0">
                <a:solidFill>
                  <a:schemeClr val="accent2"/>
                </a:solidFill>
              </a:rPr>
              <a:t>Fruit</a:t>
            </a:r>
            <a:r>
              <a:rPr lang="en-US" sz="1600" dirty="0"/>
              <a:t> consisting of two properties ($name and $color) and two methods </a:t>
            </a:r>
            <a:r>
              <a:rPr lang="en-US" sz="1600" b="1" dirty="0" err="1">
                <a:solidFill>
                  <a:schemeClr val="accent2"/>
                </a:solidFill>
              </a:rPr>
              <a:t>set_name</a:t>
            </a:r>
            <a:r>
              <a:rPr lang="en-US" sz="1600" dirty="0"/>
              <a:t>() and </a:t>
            </a:r>
            <a:r>
              <a:rPr lang="en-US" sz="1600" b="1" dirty="0" err="1">
                <a:solidFill>
                  <a:schemeClr val="accent2"/>
                </a:solidFill>
              </a:rPr>
              <a:t>get_name</a:t>
            </a:r>
            <a:r>
              <a:rPr lang="en-US" sz="1600" dirty="0"/>
              <a:t>() for setting and getting the $name </a:t>
            </a:r>
            <a:r>
              <a:rPr lang="en-US" sz="1600" dirty="0" smtClean="0"/>
              <a:t>property.</a:t>
            </a:r>
          </a:p>
          <a:p>
            <a:pPr marL="0" indent="0">
              <a:buNone/>
            </a:pPr>
            <a:r>
              <a:rPr lang="en-US" sz="1600" dirty="0" smtClean="0"/>
              <a:t>							</a:t>
            </a:r>
            <a:r>
              <a:rPr lang="en-US" sz="1600" b="1" dirty="0" smtClean="0">
                <a:solidFill>
                  <a:schemeClr val="accent3"/>
                </a:solidFill>
              </a:rPr>
              <a:t>&lt;?</a:t>
            </a:r>
            <a:r>
              <a:rPr lang="en-US" sz="1600" b="1" dirty="0" err="1">
                <a:solidFill>
                  <a:schemeClr val="accent3"/>
                </a:solidFill>
              </a:rPr>
              <a:t>php</a:t>
            </a:r>
            <a:r>
              <a:rPr lang="en-US" sz="1600" b="1" dirty="0"/>
              <a:t/>
            </a:r>
            <a:br>
              <a:rPr lang="en-US" sz="1600" b="1" dirty="0"/>
            </a:br>
            <a:r>
              <a:rPr lang="en-US" sz="1600" b="1" dirty="0" smtClean="0"/>
              <a:t>									</a:t>
            </a:r>
            <a:r>
              <a:rPr lang="en-US" sz="1600" b="1" dirty="0" smtClean="0">
                <a:solidFill>
                  <a:schemeClr val="accent4"/>
                </a:solidFill>
              </a:rPr>
              <a:t>class</a:t>
            </a:r>
            <a:r>
              <a:rPr lang="en-US" sz="1600" b="1" dirty="0"/>
              <a:t> </a:t>
            </a:r>
            <a:r>
              <a:rPr lang="en-US" sz="1600" b="1" dirty="0">
                <a:solidFill>
                  <a:schemeClr val="accent2"/>
                </a:solidFill>
              </a:rPr>
              <a:t>Fruit</a:t>
            </a:r>
            <a:r>
              <a:rPr lang="en-US" sz="1600" b="1" dirty="0"/>
              <a:t> {</a:t>
            </a:r>
            <a:r>
              <a:rPr lang="en-US" sz="1600" b="1" dirty="0"/>
              <a:t/>
            </a:r>
            <a:br>
              <a:rPr lang="en-US" sz="1600" b="1" dirty="0"/>
            </a:br>
            <a:r>
              <a:rPr lang="en-US" sz="1600" b="1" dirty="0"/>
              <a:t>  </a:t>
            </a:r>
            <a:r>
              <a:rPr lang="en-US" sz="1600" b="1" dirty="0" smtClean="0"/>
              <a:t>											</a:t>
            </a:r>
            <a:r>
              <a:rPr lang="en-US" sz="1600" b="1" dirty="0" smtClean="0">
                <a:solidFill>
                  <a:schemeClr val="accent6"/>
                </a:solidFill>
              </a:rPr>
              <a:t>// </a:t>
            </a:r>
            <a:r>
              <a:rPr lang="en-US" sz="1600" b="1" dirty="0">
                <a:solidFill>
                  <a:schemeClr val="accent6"/>
                </a:solidFill>
              </a:rPr>
              <a:t>Properties</a:t>
            </a:r>
            <a:r>
              <a:rPr lang="en-US" sz="1600" b="1" dirty="0"/>
              <a:t/>
            </a:r>
            <a:br>
              <a:rPr lang="en-US" sz="1600" b="1" dirty="0"/>
            </a:br>
            <a:r>
              <a:rPr lang="en-US" sz="1600" b="1" dirty="0"/>
              <a:t>  </a:t>
            </a:r>
            <a:r>
              <a:rPr lang="en-US" sz="1600" b="1" dirty="0" smtClean="0"/>
              <a:t>												</a:t>
            </a:r>
            <a:r>
              <a:rPr lang="en-US" sz="1600" b="1" dirty="0" smtClean="0">
                <a:solidFill>
                  <a:schemeClr val="accent4"/>
                </a:solidFill>
              </a:rPr>
              <a:t>public</a:t>
            </a:r>
            <a:r>
              <a:rPr lang="en-US" sz="1600" b="1" dirty="0"/>
              <a:t> $name;</a:t>
            </a:r>
            <a:r>
              <a:rPr lang="en-US" sz="1600" b="1" dirty="0"/>
              <a:t/>
            </a:r>
            <a:br>
              <a:rPr lang="en-US" sz="1600" b="1" dirty="0"/>
            </a:br>
            <a:r>
              <a:rPr lang="en-US" sz="1600" b="1" dirty="0"/>
              <a:t>  </a:t>
            </a:r>
            <a:r>
              <a:rPr lang="en-US" sz="1600" b="1" dirty="0" smtClean="0"/>
              <a:t>												</a:t>
            </a:r>
            <a:r>
              <a:rPr lang="en-US" sz="1600" b="1" dirty="0" smtClean="0">
                <a:solidFill>
                  <a:schemeClr val="accent4"/>
                </a:solidFill>
              </a:rPr>
              <a:t>public</a:t>
            </a:r>
            <a:r>
              <a:rPr lang="en-US" sz="1600" b="1" dirty="0"/>
              <a:t> $color;</a:t>
            </a:r>
            <a:r>
              <a:rPr lang="en-US" sz="1600" b="1" dirty="0"/>
              <a:t/>
            </a:r>
            <a:br>
              <a:rPr lang="en-US" sz="1600" b="1" dirty="0"/>
            </a:br>
            <a:r>
              <a:rPr lang="en-US" sz="1600" b="1" dirty="0"/>
              <a:t/>
            </a:r>
            <a:br>
              <a:rPr lang="en-US" sz="1600" b="1" dirty="0"/>
            </a:br>
            <a:r>
              <a:rPr lang="en-US" sz="1600" b="1" dirty="0"/>
              <a:t> </a:t>
            </a:r>
            <a:r>
              <a:rPr lang="en-US" sz="1600" b="1" dirty="0" smtClean="0"/>
              <a:t>											</a:t>
            </a:r>
            <a:r>
              <a:rPr lang="en-US" sz="1600" b="1" dirty="0"/>
              <a:t> </a:t>
            </a:r>
            <a:r>
              <a:rPr lang="en-US" sz="1600" b="1" dirty="0">
                <a:solidFill>
                  <a:schemeClr val="accent6"/>
                </a:solidFill>
              </a:rPr>
              <a:t>// Methods</a:t>
            </a:r>
            <a:r>
              <a:rPr lang="en-US" sz="1600" b="1" dirty="0"/>
              <a:t/>
            </a:r>
            <a:br>
              <a:rPr lang="en-US" sz="1600" b="1" dirty="0"/>
            </a:br>
            <a:r>
              <a:rPr lang="en-US" sz="1600" b="1" dirty="0"/>
              <a:t> </a:t>
            </a:r>
            <a:r>
              <a:rPr lang="en-US" sz="1600" b="1" dirty="0" smtClean="0"/>
              <a:t>												</a:t>
            </a:r>
            <a:r>
              <a:rPr lang="en-US" sz="1600" b="1" dirty="0"/>
              <a:t> </a:t>
            </a:r>
            <a:r>
              <a:rPr lang="en-US" sz="1600" b="1" dirty="0">
                <a:solidFill>
                  <a:schemeClr val="accent4"/>
                </a:solidFill>
              </a:rPr>
              <a:t>function</a:t>
            </a:r>
            <a:r>
              <a:rPr lang="en-US" sz="1600" b="1" dirty="0"/>
              <a:t> </a:t>
            </a:r>
            <a:r>
              <a:rPr lang="en-US" sz="1600" b="1" dirty="0" err="1">
                <a:solidFill>
                  <a:schemeClr val="accent2"/>
                </a:solidFill>
              </a:rPr>
              <a:t>set_name</a:t>
            </a:r>
            <a:r>
              <a:rPr lang="en-US" sz="1600" b="1" dirty="0"/>
              <a:t>($name) {</a:t>
            </a:r>
            <a:r>
              <a:rPr lang="en-US" sz="1600" b="1" dirty="0"/>
              <a:t/>
            </a:r>
            <a:br>
              <a:rPr lang="en-US" sz="1600" b="1" dirty="0"/>
            </a:br>
            <a:r>
              <a:rPr lang="en-US" sz="1600" b="1" dirty="0"/>
              <a:t>    </a:t>
            </a:r>
            <a:r>
              <a:rPr lang="en-US" sz="1600" b="1" dirty="0" smtClean="0"/>
              <a:t>													 $</a:t>
            </a:r>
            <a:r>
              <a:rPr lang="en-US" sz="1600" b="1" dirty="0"/>
              <a:t>this-&gt;name = $name;</a:t>
            </a:r>
            <a:r>
              <a:rPr lang="en-US" sz="1600" b="1" dirty="0"/>
              <a:t/>
            </a:r>
            <a:br>
              <a:rPr lang="en-US" sz="1600" b="1" dirty="0"/>
            </a:br>
            <a:r>
              <a:rPr lang="en-US" sz="1600" b="1" dirty="0"/>
              <a:t>  </a:t>
            </a:r>
            <a:r>
              <a:rPr lang="en-US" sz="1600" b="1" dirty="0" smtClean="0"/>
              <a:t>												}</a:t>
            </a:r>
            <a:r>
              <a:rPr lang="en-US" sz="1600" b="1" dirty="0"/>
              <a:t/>
            </a:r>
            <a:br>
              <a:rPr lang="en-US" sz="1600" b="1" dirty="0"/>
            </a:br>
            <a:r>
              <a:rPr lang="en-US" sz="1600" b="1" dirty="0"/>
              <a:t>  </a:t>
            </a:r>
            <a:r>
              <a:rPr lang="en-US" sz="1600" b="1" dirty="0" smtClean="0"/>
              <a:t>												</a:t>
            </a:r>
            <a:r>
              <a:rPr lang="en-US" sz="1600" b="1" dirty="0" smtClean="0">
                <a:solidFill>
                  <a:schemeClr val="accent4"/>
                </a:solidFill>
              </a:rPr>
              <a:t>function</a:t>
            </a:r>
            <a:r>
              <a:rPr lang="en-US" sz="1600" b="1" dirty="0"/>
              <a:t> </a:t>
            </a:r>
            <a:r>
              <a:rPr lang="en-US" sz="1600" b="1" dirty="0" err="1">
                <a:solidFill>
                  <a:schemeClr val="accent2"/>
                </a:solidFill>
              </a:rPr>
              <a:t>get_name</a:t>
            </a:r>
            <a:r>
              <a:rPr lang="en-US" sz="1600" b="1" dirty="0"/>
              <a:t>() {</a:t>
            </a:r>
            <a:r>
              <a:rPr lang="en-US" sz="1600" b="1" dirty="0"/>
              <a:t/>
            </a:r>
            <a:br>
              <a:rPr lang="en-US" sz="1600" b="1" dirty="0"/>
            </a:br>
            <a:r>
              <a:rPr lang="en-US" sz="1600" b="1" dirty="0"/>
              <a:t>    </a:t>
            </a:r>
            <a:r>
              <a:rPr lang="en-US" sz="1600" b="1" dirty="0" smtClean="0"/>
              <a:t>													return</a:t>
            </a:r>
            <a:r>
              <a:rPr lang="en-US" sz="1600" b="1" dirty="0"/>
              <a:t> $this-&gt;name;</a:t>
            </a:r>
            <a:r>
              <a:rPr lang="en-US" sz="1600" b="1" dirty="0"/>
              <a:t/>
            </a:r>
            <a:br>
              <a:rPr lang="en-US" sz="1600" b="1" dirty="0"/>
            </a:br>
            <a:r>
              <a:rPr lang="en-US" sz="1600" b="1" dirty="0"/>
              <a:t>  </a:t>
            </a:r>
            <a:r>
              <a:rPr lang="en-US" sz="1600" b="1" dirty="0" smtClean="0"/>
              <a:t>												}</a:t>
            </a:r>
            <a:r>
              <a:rPr lang="en-US" sz="1600" b="1" dirty="0"/>
              <a:t/>
            </a:r>
            <a:br>
              <a:rPr lang="en-US" sz="1600" b="1" dirty="0"/>
            </a:br>
            <a:r>
              <a:rPr lang="en-US" sz="1600" b="1" dirty="0" smtClean="0"/>
              <a:t>										}</a:t>
            </a:r>
            <a:r>
              <a:rPr lang="en-US" sz="1600" b="1" dirty="0"/>
              <a:t/>
            </a:r>
            <a:br>
              <a:rPr lang="en-US" sz="1600" b="1" dirty="0"/>
            </a:br>
            <a:r>
              <a:rPr lang="en-US" sz="1600" b="1" dirty="0" smtClean="0"/>
              <a:t>							</a:t>
            </a:r>
            <a:r>
              <a:rPr lang="en-US" sz="1600" b="1" dirty="0" smtClean="0">
                <a:solidFill>
                  <a:schemeClr val="accent3"/>
                </a:solidFill>
              </a:rPr>
              <a:t>?&gt;</a:t>
            </a:r>
            <a:br>
              <a:rPr lang="en-US" sz="1600" b="1" dirty="0" smtClean="0">
                <a:solidFill>
                  <a:schemeClr val="accent3"/>
                </a:solidFill>
              </a:rPr>
            </a:br>
            <a:endParaRPr lang="en-US" sz="1600" b="1" dirty="0" smtClean="0">
              <a:solidFill>
                <a:schemeClr val="accent3"/>
              </a:solidFill>
            </a:endParaRPr>
          </a:p>
          <a:p>
            <a:pPr marL="0" indent="0">
              <a:buNone/>
            </a:pPr>
            <a:r>
              <a:rPr lang="en-US" sz="1600" b="1" dirty="0" smtClean="0">
                <a:solidFill>
                  <a:schemeClr val="accent3"/>
                </a:solidFill>
              </a:rPr>
              <a:t>Note: </a:t>
            </a:r>
            <a:r>
              <a:rPr lang="en-US" sz="1600" b="1" dirty="0"/>
              <a:t>Variables</a:t>
            </a:r>
            <a:r>
              <a:rPr lang="en-US" sz="1600" dirty="0"/>
              <a:t> within a </a:t>
            </a:r>
            <a:r>
              <a:rPr lang="en-US" sz="1600" b="1" dirty="0">
                <a:solidFill>
                  <a:schemeClr val="accent4"/>
                </a:solidFill>
              </a:rPr>
              <a:t>class</a:t>
            </a:r>
            <a:r>
              <a:rPr lang="en-US" sz="1600" dirty="0">
                <a:solidFill>
                  <a:schemeClr val="accent4"/>
                </a:solidFill>
              </a:rPr>
              <a:t> </a:t>
            </a:r>
            <a:r>
              <a:rPr lang="en-US" sz="1600" dirty="0"/>
              <a:t>are called properties and </a:t>
            </a:r>
            <a:r>
              <a:rPr lang="en-US" sz="1600" b="1" dirty="0">
                <a:solidFill>
                  <a:schemeClr val="accent4"/>
                </a:solidFill>
              </a:rPr>
              <a:t>functions</a:t>
            </a:r>
            <a:r>
              <a:rPr lang="en-US" sz="1600" dirty="0">
                <a:solidFill>
                  <a:schemeClr val="accent4"/>
                </a:solidFill>
              </a:rPr>
              <a:t> </a:t>
            </a:r>
            <a:r>
              <a:rPr lang="en-US" sz="1600" dirty="0"/>
              <a:t>are called </a:t>
            </a:r>
            <a:r>
              <a:rPr lang="en-US" sz="1600" dirty="0" smtClean="0"/>
              <a:t>methods.</a:t>
            </a:r>
          </a:p>
          <a:p>
            <a:pPr marL="0" indent="0">
              <a:buNone/>
            </a:pPr>
            <a:r>
              <a:rPr lang="en-US" sz="1600" b="1" dirty="0"/>
              <a:t/>
            </a:r>
            <a:br>
              <a:rPr lang="en-US" sz="1600" b="1" dirty="0"/>
            </a:br>
            <a:endParaRPr lang="en-US" sz="1400" b="1" dirty="0" smtClean="0"/>
          </a:p>
        </p:txBody>
      </p:sp>
    </p:spTree>
    <p:extLst>
      <p:ext uri="{BB962C8B-B14F-4D97-AF65-F5344CB8AC3E}">
        <p14:creationId xmlns:p14="http://schemas.microsoft.com/office/powerpoint/2010/main" val="38634715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6763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smtClean="0">
                <a:solidFill>
                  <a:schemeClr val="accent3"/>
                </a:solidFill>
              </a:rPr>
              <a:t>									</a:t>
            </a:r>
            <a:r>
              <a:rPr lang="en-US" dirty="0" smtClean="0">
                <a:solidFill>
                  <a:schemeClr val="accent3"/>
                </a:solidFill>
              </a:rPr>
              <a:t>OBJECTS IN PHP</a:t>
            </a:r>
            <a:r>
              <a:rPr lang="en-US" sz="1400" b="1" dirty="0" smtClean="0"/>
              <a:t>	</a:t>
            </a:r>
            <a:br>
              <a:rPr lang="en-US" sz="1400" b="1" dirty="0" smtClean="0"/>
            </a:br>
            <a:r>
              <a:rPr lang="en-US" sz="1400" dirty="0"/>
              <a:t>Classes are nothing without objects! We can create multiple objects from a class. Each object has all the properties and methods defined in the class, but they will have different property values</a:t>
            </a:r>
            <a:r>
              <a:rPr lang="en-US" sz="1400" dirty="0" smtClean="0"/>
              <a:t>.</a:t>
            </a:r>
            <a:r>
              <a:rPr lang="en-US" sz="1400" b="1" dirty="0"/>
              <a:t> </a:t>
            </a:r>
            <a:r>
              <a:rPr lang="en-US" sz="1400" dirty="0" smtClean="0"/>
              <a:t>Example;</a:t>
            </a:r>
            <a:r>
              <a:rPr lang="en-US" sz="1400" b="1" dirty="0" smtClean="0"/>
              <a:t>	</a:t>
            </a:r>
          </a:p>
          <a:p>
            <a:pPr marL="0" indent="0">
              <a:buNone/>
            </a:pPr>
            <a:r>
              <a:rPr lang="en-US" sz="1400" b="1" dirty="0" smtClean="0"/>
              <a:t>					</a:t>
            </a:r>
            <a:r>
              <a:rPr lang="en-US" sz="1400" b="1" dirty="0" smtClean="0">
                <a:solidFill>
                  <a:schemeClr val="accent3"/>
                </a:solidFill>
              </a:rPr>
              <a:t>&lt;?</a:t>
            </a:r>
            <a:r>
              <a:rPr lang="en-US" sz="1400" b="1" dirty="0" err="1">
                <a:solidFill>
                  <a:schemeClr val="accent3"/>
                </a:solidFill>
              </a:rPr>
              <a:t>php</a:t>
            </a:r>
            <a:r>
              <a:rPr lang="en-US" sz="1400" b="1" dirty="0"/>
              <a:t/>
            </a:r>
            <a:br>
              <a:rPr lang="en-US" sz="1400" b="1" dirty="0"/>
            </a:br>
            <a:r>
              <a:rPr lang="en-US" sz="1400" b="1" dirty="0" smtClean="0"/>
              <a:t>								</a:t>
            </a:r>
            <a:r>
              <a:rPr lang="en-US" sz="1400" b="1" dirty="0" smtClean="0">
                <a:solidFill>
                  <a:schemeClr val="accent4"/>
                </a:solidFill>
              </a:rPr>
              <a:t>class</a:t>
            </a:r>
            <a:r>
              <a:rPr lang="en-US" sz="1400" b="1" dirty="0"/>
              <a:t> </a:t>
            </a:r>
            <a:r>
              <a:rPr lang="en-US" sz="1400" b="1" dirty="0">
                <a:solidFill>
                  <a:schemeClr val="accent2"/>
                </a:solidFill>
              </a:rPr>
              <a:t>Fruit</a:t>
            </a:r>
            <a:r>
              <a:rPr lang="en-US" sz="1400" b="1" dirty="0"/>
              <a:t> {</a:t>
            </a:r>
            <a:r>
              <a:rPr lang="en-US" sz="1400" b="1" dirty="0"/>
              <a:t/>
            </a:r>
            <a:br>
              <a:rPr lang="en-US" sz="1400" b="1" dirty="0"/>
            </a:br>
            <a:r>
              <a:rPr lang="en-US" sz="1400" b="1" dirty="0"/>
              <a:t>  </a:t>
            </a:r>
            <a:r>
              <a:rPr lang="en-US" sz="1400" b="1" dirty="0" smtClean="0"/>
              <a:t>									</a:t>
            </a:r>
            <a:r>
              <a:rPr lang="en-US" sz="1400" b="1" dirty="0" smtClean="0">
                <a:solidFill>
                  <a:schemeClr val="accent6"/>
                </a:solidFill>
              </a:rPr>
              <a:t>// </a:t>
            </a:r>
            <a:r>
              <a:rPr lang="en-US" sz="1400" b="1" dirty="0">
                <a:solidFill>
                  <a:schemeClr val="accent6"/>
                </a:solidFill>
              </a:rPr>
              <a:t>Properties</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public</a:t>
            </a:r>
            <a:r>
              <a:rPr lang="en-US" sz="1400" b="1" dirty="0"/>
              <a:t> $name;</a:t>
            </a:r>
            <a:r>
              <a:rPr lang="en-US" sz="1400" b="1" dirty="0"/>
              <a:t/>
            </a:r>
            <a:br>
              <a:rPr lang="en-US" sz="1400" b="1" dirty="0"/>
            </a:br>
            <a:r>
              <a:rPr lang="en-US" sz="1400" b="1" dirty="0"/>
              <a:t>  </a:t>
            </a:r>
            <a:r>
              <a:rPr lang="en-US" sz="1400" b="1" dirty="0" smtClean="0"/>
              <a:t>										</a:t>
            </a:r>
            <a:r>
              <a:rPr lang="en-US" sz="1400" b="1" dirty="0" smtClean="0">
                <a:solidFill>
                  <a:schemeClr val="accent4"/>
                </a:solidFill>
              </a:rPr>
              <a:t>public</a:t>
            </a:r>
            <a:r>
              <a:rPr lang="en-US" sz="1400" b="1" dirty="0"/>
              <a:t> $color;</a:t>
            </a:r>
            <a:r>
              <a:rPr lang="en-US" sz="1400" b="1" dirty="0"/>
              <a:t/>
            </a:r>
            <a:br>
              <a:rPr lang="en-US" sz="1400" b="1" dirty="0"/>
            </a:br>
            <a:r>
              <a:rPr lang="en-US" sz="1400" b="1" dirty="0"/>
              <a:t/>
            </a:r>
            <a:br>
              <a:rPr lang="en-US" sz="1400" b="1" dirty="0"/>
            </a:br>
            <a:r>
              <a:rPr lang="en-US" sz="1400" b="1" dirty="0"/>
              <a:t>  </a:t>
            </a:r>
            <a:r>
              <a:rPr lang="en-US" sz="1400" b="1" dirty="0" smtClean="0"/>
              <a:t>									</a:t>
            </a:r>
            <a:r>
              <a:rPr lang="en-US" sz="1400" b="1" dirty="0" smtClean="0">
                <a:solidFill>
                  <a:schemeClr val="accent6"/>
                </a:solidFill>
              </a:rPr>
              <a:t>// </a:t>
            </a:r>
            <a:r>
              <a:rPr lang="en-US" sz="1400" b="1" dirty="0">
                <a:solidFill>
                  <a:schemeClr val="accent6"/>
                </a:solidFill>
              </a:rPr>
              <a:t>Methods</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function</a:t>
            </a:r>
            <a:r>
              <a:rPr lang="en-US" sz="1400" b="1" dirty="0"/>
              <a:t> </a:t>
            </a:r>
            <a:r>
              <a:rPr lang="en-US" sz="1400" b="1" dirty="0" err="1">
                <a:solidFill>
                  <a:schemeClr val="accent1"/>
                </a:solidFill>
              </a:rPr>
              <a:t>set_name</a:t>
            </a:r>
            <a:r>
              <a:rPr lang="en-US" sz="1400" b="1" dirty="0">
                <a:solidFill>
                  <a:schemeClr val="accent1"/>
                </a:solidFill>
              </a:rPr>
              <a:t>(</a:t>
            </a:r>
            <a:r>
              <a:rPr lang="en-US" sz="1400" b="1" dirty="0">
                <a:solidFill>
                  <a:schemeClr val="tx1"/>
                </a:solidFill>
              </a:rPr>
              <a:t>$name</a:t>
            </a:r>
            <a:r>
              <a:rPr lang="en-US" sz="1400" b="1" dirty="0">
                <a:solidFill>
                  <a:schemeClr val="accent1"/>
                </a:solidFill>
              </a:rPr>
              <a:t>) </a:t>
            </a:r>
            <a:r>
              <a:rPr lang="en-US" sz="1400" b="1" dirty="0"/>
              <a:t>{</a:t>
            </a:r>
            <a:r>
              <a:rPr lang="en-US" sz="1400" b="1" dirty="0"/>
              <a:t/>
            </a:r>
            <a:br>
              <a:rPr lang="en-US" sz="1400" b="1" dirty="0"/>
            </a:br>
            <a:r>
              <a:rPr lang="en-US" sz="1400" b="1" dirty="0"/>
              <a:t>    </a:t>
            </a:r>
            <a:r>
              <a:rPr lang="en-US" sz="1400" b="1" dirty="0" smtClean="0"/>
              <a:t>											$</a:t>
            </a:r>
            <a:r>
              <a:rPr lang="en-US" sz="1400" b="1" dirty="0"/>
              <a:t>this-&gt;name = $name;</a:t>
            </a:r>
            <a:r>
              <a:rPr lang="en-US" sz="1400" b="1" dirty="0"/>
              <a:t/>
            </a:r>
            <a:br>
              <a:rPr lang="en-US" sz="1400" b="1" dirty="0"/>
            </a:br>
            <a:r>
              <a:rPr lang="en-US" sz="1400" b="1" dirty="0"/>
              <a:t>  </a:t>
            </a:r>
            <a:r>
              <a:rPr lang="en-US" sz="1400" b="1" dirty="0" smtClean="0"/>
              <a:t>										}</a:t>
            </a:r>
            <a:r>
              <a:rPr lang="en-US" sz="1400" b="1" dirty="0"/>
              <a:t/>
            </a:r>
            <a:br>
              <a:rPr lang="en-US" sz="1400" b="1" dirty="0"/>
            </a:br>
            <a:r>
              <a:rPr lang="en-US" sz="1400" b="1" dirty="0"/>
              <a:t>  </a:t>
            </a:r>
            <a:r>
              <a:rPr lang="en-US" sz="1400" b="1" dirty="0" smtClean="0"/>
              <a:t>										</a:t>
            </a:r>
            <a:r>
              <a:rPr lang="en-US" sz="1400" b="1" dirty="0" smtClean="0">
                <a:solidFill>
                  <a:schemeClr val="accent4"/>
                </a:solidFill>
              </a:rPr>
              <a:t>function</a:t>
            </a:r>
            <a:r>
              <a:rPr lang="en-US" sz="1400" b="1" dirty="0"/>
              <a:t> </a:t>
            </a:r>
            <a:r>
              <a:rPr lang="en-US" sz="1400" b="1" dirty="0" err="1">
                <a:solidFill>
                  <a:schemeClr val="accent1"/>
                </a:solidFill>
              </a:rPr>
              <a:t>get_name</a:t>
            </a:r>
            <a:r>
              <a:rPr lang="en-US" sz="1400" b="1" dirty="0">
                <a:solidFill>
                  <a:schemeClr val="accent1"/>
                </a:solidFill>
              </a:rPr>
              <a:t>() </a:t>
            </a:r>
            <a:r>
              <a:rPr lang="en-US" sz="1400" b="1" dirty="0"/>
              <a:t>{</a:t>
            </a:r>
            <a:r>
              <a:rPr lang="en-US" sz="1400" b="1" dirty="0"/>
              <a:t/>
            </a:r>
            <a:br>
              <a:rPr lang="en-US" sz="1400" b="1" dirty="0"/>
            </a:br>
            <a:r>
              <a:rPr lang="en-US" sz="1400" b="1" dirty="0"/>
              <a:t>    </a:t>
            </a:r>
            <a:r>
              <a:rPr lang="en-US" sz="1400" b="1" dirty="0" smtClean="0"/>
              <a:t>											return</a:t>
            </a:r>
            <a:r>
              <a:rPr lang="en-US" sz="1400" b="1" dirty="0"/>
              <a:t> $this-&gt;name;</a:t>
            </a:r>
            <a:r>
              <a:rPr lang="en-US" sz="1400" b="1" dirty="0"/>
              <a:t/>
            </a:r>
            <a:br>
              <a:rPr lang="en-US" sz="1400" b="1" dirty="0"/>
            </a:br>
            <a:r>
              <a:rPr lang="en-US" sz="1400" b="1" dirty="0"/>
              <a:t>  </a:t>
            </a:r>
            <a:r>
              <a:rPr lang="en-US" sz="1400" b="1" dirty="0" smtClean="0"/>
              <a:t>										}</a:t>
            </a:r>
            <a:r>
              <a:rPr lang="en-US" sz="1400" b="1" dirty="0"/>
              <a:t/>
            </a:r>
            <a:br>
              <a:rPr lang="en-US" sz="1400" b="1" dirty="0"/>
            </a:br>
            <a:r>
              <a:rPr lang="en-US" sz="1400" b="1" dirty="0" smtClean="0"/>
              <a:t>								}</a:t>
            </a:r>
            <a:r>
              <a:rPr lang="en-US" sz="1400" b="1" dirty="0"/>
              <a:t/>
            </a:r>
            <a:br>
              <a:rPr lang="en-US" sz="1400" b="1" dirty="0"/>
            </a:br>
            <a:r>
              <a:rPr lang="en-US" sz="1400" b="1" dirty="0" smtClean="0"/>
              <a:t>										$</a:t>
            </a:r>
            <a:r>
              <a:rPr lang="en-US" sz="1400" b="1" dirty="0"/>
              <a:t>apple = </a:t>
            </a:r>
            <a:r>
              <a:rPr lang="en-US" sz="1400" b="1" dirty="0">
                <a:solidFill>
                  <a:srgbClr val="00B0F0"/>
                </a:solidFill>
              </a:rPr>
              <a:t>new</a:t>
            </a:r>
            <a:r>
              <a:rPr lang="en-US" sz="1400" b="1" dirty="0"/>
              <a:t> </a:t>
            </a:r>
            <a:r>
              <a:rPr lang="en-US" sz="1400" b="1" dirty="0">
                <a:solidFill>
                  <a:schemeClr val="accent2"/>
                </a:solidFill>
              </a:rPr>
              <a:t>Fruit()</a:t>
            </a:r>
            <a:r>
              <a:rPr lang="en-US" sz="1400" b="1" dirty="0"/>
              <a:t>;</a:t>
            </a:r>
            <a:r>
              <a:rPr lang="en-US" sz="1400" b="1" dirty="0"/>
              <a:t/>
            </a:r>
            <a:br>
              <a:rPr lang="en-US" sz="1400" b="1" dirty="0"/>
            </a:br>
            <a:r>
              <a:rPr lang="en-US" sz="1400" b="1" dirty="0" smtClean="0"/>
              <a:t>										$</a:t>
            </a:r>
            <a:r>
              <a:rPr lang="en-US" sz="1400" b="1" dirty="0"/>
              <a:t>banana = </a:t>
            </a:r>
            <a:r>
              <a:rPr lang="en-US" sz="1400" b="1" dirty="0">
                <a:solidFill>
                  <a:srgbClr val="00B0F0"/>
                </a:solidFill>
              </a:rPr>
              <a:t>new</a:t>
            </a:r>
            <a:r>
              <a:rPr lang="en-US" sz="1400" b="1" dirty="0"/>
              <a:t> </a:t>
            </a:r>
            <a:r>
              <a:rPr lang="en-US" sz="1400" b="1" dirty="0">
                <a:solidFill>
                  <a:schemeClr val="accent2"/>
                </a:solidFill>
              </a:rPr>
              <a:t>Fruit()</a:t>
            </a:r>
            <a:r>
              <a:rPr lang="en-US" sz="1400" b="1" dirty="0"/>
              <a:t>;</a:t>
            </a:r>
            <a:r>
              <a:rPr lang="en-US" sz="1400" b="1" dirty="0"/>
              <a:t/>
            </a:r>
            <a:br>
              <a:rPr lang="en-US" sz="1400" b="1" dirty="0"/>
            </a:br>
            <a:r>
              <a:rPr lang="en-US" sz="1400" b="1" dirty="0" smtClean="0"/>
              <a:t>										$</a:t>
            </a:r>
            <a:r>
              <a:rPr lang="en-US" sz="1400" b="1" dirty="0"/>
              <a:t>apple-&gt;</a:t>
            </a:r>
            <a:r>
              <a:rPr lang="en-US" sz="1400" b="1" dirty="0" err="1">
                <a:solidFill>
                  <a:schemeClr val="accent1"/>
                </a:solidFill>
              </a:rPr>
              <a:t>set_name</a:t>
            </a:r>
            <a:r>
              <a:rPr lang="en-US" sz="1400" b="1" dirty="0"/>
              <a:t>('Apple');</a:t>
            </a:r>
            <a:r>
              <a:rPr lang="en-US" sz="1400" b="1" dirty="0"/>
              <a:t/>
            </a:r>
            <a:br>
              <a:rPr lang="en-US" sz="1400" b="1" dirty="0"/>
            </a:br>
            <a:r>
              <a:rPr lang="en-US" sz="1400" b="1" dirty="0" smtClean="0"/>
              <a:t>										$</a:t>
            </a:r>
            <a:r>
              <a:rPr lang="en-US" sz="1400" b="1" dirty="0"/>
              <a:t>banana-&gt;</a:t>
            </a:r>
            <a:r>
              <a:rPr lang="en-US" sz="1400" b="1" dirty="0" err="1">
                <a:solidFill>
                  <a:schemeClr val="accent1"/>
                </a:solidFill>
              </a:rPr>
              <a:t>set_name</a:t>
            </a:r>
            <a:r>
              <a:rPr lang="en-US" sz="1400" b="1" dirty="0"/>
              <a:t>('Banana');</a:t>
            </a:r>
            <a:r>
              <a:rPr lang="en-US" sz="1400" b="1" dirty="0"/>
              <a:t/>
            </a:r>
            <a:br>
              <a:rPr lang="en-US" sz="1400" b="1" dirty="0"/>
            </a:br>
            <a:r>
              <a:rPr lang="en-US" sz="1400" b="1" dirty="0"/>
              <a:t/>
            </a:r>
            <a:br>
              <a:rPr lang="en-US" sz="1400" b="1" dirty="0"/>
            </a:br>
            <a:r>
              <a:rPr lang="en-US" sz="1400" b="1" dirty="0" smtClean="0"/>
              <a:t>										echo</a:t>
            </a:r>
            <a:r>
              <a:rPr lang="en-US" sz="1400" b="1" dirty="0"/>
              <a:t> $apple-&gt;</a:t>
            </a:r>
            <a:r>
              <a:rPr lang="en-US" sz="1400" b="1" dirty="0" err="1">
                <a:solidFill>
                  <a:schemeClr val="accent1"/>
                </a:solidFill>
              </a:rPr>
              <a:t>get_name</a:t>
            </a:r>
            <a:r>
              <a:rPr lang="en-US" sz="1400" b="1" dirty="0">
                <a:solidFill>
                  <a:schemeClr val="accent1"/>
                </a:solidFill>
              </a:rPr>
              <a:t>()</a:t>
            </a:r>
            <a:r>
              <a:rPr lang="en-US" sz="1400" b="1" dirty="0"/>
              <a:t>;</a:t>
            </a:r>
            <a:r>
              <a:rPr lang="en-US" sz="1400" b="1" dirty="0"/>
              <a:t/>
            </a:r>
            <a:br>
              <a:rPr lang="en-US" sz="1400" b="1" dirty="0"/>
            </a:br>
            <a:r>
              <a:rPr lang="en-US" sz="1400" b="1" dirty="0" smtClean="0"/>
              <a:t>										echo</a:t>
            </a:r>
            <a:r>
              <a:rPr lang="en-US" sz="1400" b="1" dirty="0"/>
              <a:t> "&lt;</a:t>
            </a:r>
            <a:r>
              <a:rPr lang="en-US" sz="1400" b="1" dirty="0" err="1"/>
              <a:t>br</a:t>
            </a:r>
            <a:r>
              <a:rPr lang="en-US" sz="1400" b="1" dirty="0"/>
              <a:t>&gt;";</a:t>
            </a:r>
            <a:r>
              <a:rPr lang="en-US" sz="1400" b="1" dirty="0"/>
              <a:t/>
            </a:r>
            <a:br>
              <a:rPr lang="en-US" sz="1400" b="1" dirty="0"/>
            </a:br>
            <a:r>
              <a:rPr lang="en-US" sz="1400" b="1" dirty="0" smtClean="0"/>
              <a:t>										echo</a:t>
            </a:r>
            <a:r>
              <a:rPr lang="en-US" sz="1400" b="1" dirty="0"/>
              <a:t> $banana-&gt;</a:t>
            </a:r>
            <a:r>
              <a:rPr lang="en-US" sz="1400" b="1" dirty="0" err="1">
                <a:solidFill>
                  <a:schemeClr val="accent1"/>
                </a:solidFill>
              </a:rPr>
              <a:t>get_name</a:t>
            </a:r>
            <a:r>
              <a:rPr lang="en-US" sz="1400" b="1" dirty="0">
                <a:solidFill>
                  <a:schemeClr val="accent1"/>
                </a:solidFill>
              </a:rPr>
              <a:t>()</a:t>
            </a:r>
            <a:r>
              <a:rPr lang="en-US" sz="1400" b="1" dirty="0"/>
              <a:t>;</a:t>
            </a:r>
            <a:r>
              <a:rPr lang="en-US" sz="1400" b="1" dirty="0"/>
              <a:t/>
            </a:r>
            <a:br>
              <a:rPr lang="en-US" sz="1400" b="1" dirty="0"/>
            </a:br>
            <a:r>
              <a:rPr lang="en-US" sz="1400" b="1" dirty="0" smtClean="0"/>
              <a:t>					</a:t>
            </a:r>
            <a:r>
              <a:rPr lang="en-US" sz="14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3696895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6763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400" b="1" dirty="0" smtClean="0">
                <a:solidFill>
                  <a:schemeClr val="accent3"/>
                </a:solidFill>
              </a:rPr>
              <a:t>Example of a Class and an Object in PHP</a:t>
            </a:r>
            <a:br>
              <a:rPr lang="en-US" sz="1400" b="1" dirty="0" smtClean="0">
                <a:solidFill>
                  <a:schemeClr val="accent3"/>
                </a:solidFill>
              </a:rPr>
            </a:br>
            <a:r>
              <a:rPr lang="en-US" sz="1400" b="1" dirty="0" smtClean="0"/>
              <a:t>					</a:t>
            </a:r>
            <a:r>
              <a:rPr lang="en-US" sz="1200" b="1" dirty="0" smtClean="0">
                <a:solidFill>
                  <a:schemeClr val="accent3"/>
                </a:solidFill>
              </a:rPr>
              <a:t>&lt;?</a:t>
            </a:r>
            <a:r>
              <a:rPr lang="en-US" sz="1200" b="1" dirty="0" err="1">
                <a:solidFill>
                  <a:schemeClr val="accent3"/>
                </a:solidFill>
              </a:rPr>
              <a:t>php</a:t>
            </a:r>
            <a:r>
              <a:rPr lang="en-US" sz="1200" b="1" dirty="0"/>
              <a:t/>
            </a:r>
            <a:br>
              <a:rPr lang="en-US" sz="1200" b="1" dirty="0"/>
            </a:br>
            <a:r>
              <a:rPr lang="en-US" sz="1200" b="1" dirty="0" smtClean="0"/>
              <a:t>								</a:t>
            </a:r>
            <a:r>
              <a:rPr lang="en-US" sz="1200" b="1" dirty="0" smtClean="0">
                <a:solidFill>
                  <a:schemeClr val="accent4"/>
                </a:solidFill>
              </a:rPr>
              <a:t>class</a:t>
            </a:r>
            <a:r>
              <a:rPr lang="en-US" sz="1200" b="1" dirty="0"/>
              <a:t> </a:t>
            </a:r>
            <a:r>
              <a:rPr lang="en-US" sz="1200" b="1" dirty="0">
                <a:solidFill>
                  <a:schemeClr val="accent2"/>
                </a:solidFill>
              </a:rPr>
              <a:t>Fruit</a:t>
            </a:r>
            <a:r>
              <a:rPr lang="en-US" sz="1200" b="1" dirty="0"/>
              <a:t> {</a:t>
            </a:r>
            <a:r>
              <a:rPr lang="en-US" sz="1200" b="1" dirty="0"/>
              <a:t/>
            </a:r>
            <a:br>
              <a:rPr lang="en-US" sz="1200" b="1" dirty="0"/>
            </a:br>
            <a:r>
              <a:rPr lang="en-US" sz="1200" b="1" dirty="0"/>
              <a:t>  </a:t>
            </a:r>
            <a:r>
              <a:rPr lang="en-US" sz="1200" b="1" dirty="0" smtClean="0"/>
              <a:t>									</a:t>
            </a:r>
            <a:r>
              <a:rPr lang="en-US" sz="1200" b="1" dirty="0" smtClean="0">
                <a:solidFill>
                  <a:schemeClr val="accent6"/>
                </a:solidFill>
              </a:rPr>
              <a:t>// </a:t>
            </a:r>
            <a:r>
              <a:rPr lang="en-US" sz="1200" b="1" dirty="0">
                <a:solidFill>
                  <a:schemeClr val="accent6"/>
                </a:solidFill>
              </a:rPr>
              <a:t>Properties</a:t>
            </a:r>
            <a:br>
              <a:rPr lang="en-US" sz="1200" b="1" dirty="0">
                <a:solidFill>
                  <a:schemeClr val="accent6"/>
                </a:solidFill>
              </a:rPr>
            </a:br>
            <a:r>
              <a:rPr lang="en-US" sz="1200" b="1" dirty="0"/>
              <a:t>  </a:t>
            </a:r>
            <a:r>
              <a:rPr lang="en-US" sz="1200" b="1" dirty="0" smtClean="0"/>
              <a:t>										</a:t>
            </a:r>
            <a:r>
              <a:rPr lang="en-US" sz="1200" b="1" dirty="0" smtClean="0">
                <a:solidFill>
                  <a:schemeClr val="accent4"/>
                </a:solidFill>
              </a:rPr>
              <a:t>public</a:t>
            </a:r>
            <a:r>
              <a:rPr lang="en-US" sz="1200" b="1" dirty="0"/>
              <a:t> $name;</a:t>
            </a:r>
            <a:r>
              <a:rPr lang="en-US" sz="1200" b="1" dirty="0"/>
              <a:t/>
            </a:r>
            <a:br>
              <a:rPr lang="en-US" sz="1200" b="1" dirty="0"/>
            </a:br>
            <a:r>
              <a:rPr lang="en-US" sz="1200" b="1" dirty="0"/>
              <a:t>  </a:t>
            </a:r>
            <a:r>
              <a:rPr lang="en-US" sz="1200" b="1" dirty="0" smtClean="0"/>
              <a:t>										</a:t>
            </a:r>
            <a:r>
              <a:rPr lang="en-US" sz="1200" b="1" dirty="0" smtClean="0">
                <a:solidFill>
                  <a:schemeClr val="accent4"/>
                </a:solidFill>
              </a:rPr>
              <a:t>public</a:t>
            </a:r>
            <a:r>
              <a:rPr lang="en-US" sz="1200" b="1" dirty="0"/>
              <a:t> $color;</a:t>
            </a:r>
            <a:r>
              <a:rPr lang="en-US" sz="1200" b="1" dirty="0"/>
              <a:t/>
            </a:r>
            <a:br>
              <a:rPr lang="en-US" sz="1200" b="1" dirty="0"/>
            </a:br>
            <a:r>
              <a:rPr lang="en-US" sz="1200" b="1" dirty="0"/>
              <a:t/>
            </a:r>
            <a:br>
              <a:rPr lang="en-US" sz="1200" b="1" dirty="0"/>
            </a:br>
            <a:r>
              <a:rPr lang="en-US" sz="1200" b="1" dirty="0"/>
              <a:t>  </a:t>
            </a:r>
            <a:r>
              <a:rPr lang="en-US" sz="1200" b="1" dirty="0" smtClean="0"/>
              <a:t>									</a:t>
            </a:r>
            <a:r>
              <a:rPr lang="en-US" sz="1200" b="1" dirty="0" smtClean="0">
                <a:solidFill>
                  <a:schemeClr val="accent6"/>
                </a:solidFill>
              </a:rPr>
              <a:t>// </a:t>
            </a:r>
            <a:r>
              <a:rPr lang="en-US" sz="1200" b="1" dirty="0">
                <a:solidFill>
                  <a:schemeClr val="accent6"/>
                </a:solidFill>
              </a:rPr>
              <a:t>Methods</a:t>
            </a:r>
            <a:br>
              <a:rPr lang="en-US" sz="1200" b="1" dirty="0">
                <a:solidFill>
                  <a:schemeClr val="accent6"/>
                </a:solidFill>
              </a:rPr>
            </a:br>
            <a:r>
              <a:rPr lang="en-US" sz="1200" b="1" dirty="0"/>
              <a:t>  </a:t>
            </a:r>
            <a:r>
              <a:rPr lang="en-US" sz="1200" b="1" dirty="0" smtClean="0"/>
              <a:t>										</a:t>
            </a:r>
            <a:r>
              <a:rPr lang="en-US" sz="1200" b="1" dirty="0" smtClean="0">
                <a:solidFill>
                  <a:schemeClr val="accent4"/>
                </a:solidFill>
              </a:rPr>
              <a:t>function</a:t>
            </a:r>
            <a:r>
              <a:rPr lang="en-US" sz="1200" b="1" dirty="0"/>
              <a:t> </a:t>
            </a:r>
            <a:r>
              <a:rPr lang="en-US" sz="1200" b="1" dirty="0" err="1">
                <a:solidFill>
                  <a:schemeClr val="accent1"/>
                </a:solidFill>
              </a:rPr>
              <a:t>set_name</a:t>
            </a:r>
            <a:r>
              <a:rPr lang="en-US" sz="1200" b="1" dirty="0">
                <a:solidFill>
                  <a:schemeClr val="accent1"/>
                </a:solidFill>
              </a:rPr>
              <a:t>(</a:t>
            </a:r>
            <a:r>
              <a:rPr lang="en-US" sz="1200" b="1" dirty="0">
                <a:solidFill>
                  <a:schemeClr val="tx1"/>
                </a:solidFill>
              </a:rPr>
              <a:t>$name</a:t>
            </a:r>
            <a:r>
              <a:rPr lang="en-US" sz="1200" b="1" dirty="0">
                <a:solidFill>
                  <a:schemeClr val="accent1"/>
                </a:solidFill>
              </a:rPr>
              <a:t>) </a:t>
            </a:r>
            <a:r>
              <a:rPr lang="en-US" sz="1200" b="1" dirty="0"/>
              <a:t>{</a:t>
            </a:r>
            <a:r>
              <a:rPr lang="en-US" sz="1200" b="1" dirty="0"/>
              <a:t/>
            </a:r>
            <a:br>
              <a:rPr lang="en-US" sz="1200" b="1" dirty="0"/>
            </a:br>
            <a:r>
              <a:rPr lang="en-US" sz="1200" b="1" dirty="0"/>
              <a:t>    </a:t>
            </a:r>
            <a:r>
              <a:rPr lang="en-US" sz="1200" b="1" dirty="0" smtClean="0"/>
              <a:t>											$</a:t>
            </a:r>
            <a:r>
              <a:rPr lang="en-US" sz="1200" b="1" dirty="0"/>
              <a:t>this-&gt;name = $name;</a:t>
            </a:r>
            <a:r>
              <a:rPr lang="en-US" sz="1200" b="1" dirty="0"/>
              <a:t/>
            </a:r>
            <a:br>
              <a:rPr lang="en-US" sz="1200" b="1" dirty="0"/>
            </a:br>
            <a:r>
              <a:rPr lang="en-US" sz="1200" b="1" dirty="0"/>
              <a:t>  </a:t>
            </a:r>
            <a:r>
              <a:rPr lang="en-US" sz="1200" b="1" dirty="0" smtClean="0"/>
              <a:t>										}</a:t>
            </a:r>
            <a:r>
              <a:rPr lang="en-US" sz="1200" b="1" dirty="0"/>
              <a:t/>
            </a:r>
            <a:br>
              <a:rPr lang="en-US" sz="1200" b="1" dirty="0"/>
            </a:br>
            <a:r>
              <a:rPr lang="en-US" sz="1200" b="1" dirty="0"/>
              <a:t>  </a:t>
            </a:r>
            <a:r>
              <a:rPr lang="en-US" sz="1200" b="1" dirty="0" smtClean="0"/>
              <a:t>										</a:t>
            </a:r>
            <a:r>
              <a:rPr lang="en-US" sz="1200" b="1" dirty="0" smtClean="0">
                <a:solidFill>
                  <a:schemeClr val="accent4"/>
                </a:solidFill>
              </a:rPr>
              <a:t>function</a:t>
            </a:r>
            <a:r>
              <a:rPr lang="en-US" sz="1200" b="1" dirty="0"/>
              <a:t> </a:t>
            </a:r>
            <a:r>
              <a:rPr lang="en-US" sz="1200" b="1" dirty="0" err="1">
                <a:solidFill>
                  <a:schemeClr val="accent1"/>
                </a:solidFill>
              </a:rPr>
              <a:t>get_name</a:t>
            </a:r>
            <a:r>
              <a:rPr lang="en-US" sz="1200" b="1" dirty="0">
                <a:solidFill>
                  <a:schemeClr val="accent1"/>
                </a:solidFill>
              </a:rPr>
              <a:t>() </a:t>
            </a:r>
            <a:r>
              <a:rPr lang="en-US" sz="1200" b="1" dirty="0"/>
              <a:t>{</a:t>
            </a:r>
            <a:r>
              <a:rPr lang="en-US" sz="1200" b="1" dirty="0"/>
              <a:t/>
            </a:r>
            <a:br>
              <a:rPr lang="en-US" sz="1200" b="1" dirty="0"/>
            </a:br>
            <a:r>
              <a:rPr lang="en-US" sz="1200" b="1" dirty="0"/>
              <a:t>    </a:t>
            </a:r>
            <a:r>
              <a:rPr lang="en-US" sz="1200" b="1" dirty="0" smtClean="0"/>
              <a:t>											return</a:t>
            </a:r>
            <a:r>
              <a:rPr lang="en-US" sz="1200" b="1" dirty="0"/>
              <a:t> $this-&gt;name;</a:t>
            </a:r>
            <a:r>
              <a:rPr lang="en-US" sz="1200" b="1" dirty="0"/>
              <a:t/>
            </a:r>
            <a:br>
              <a:rPr lang="en-US" sz="1200" b="1" dirty="0"/>
            </a:br>
            <a:r>
              <a:rPr lang="en-US" sz="1200" b="1" dirty="0"/>
              <a:t>  </a:t>
            </a:r>
            <a:r>
              <a:rPr lang="en-US" sz="1200" b="1" dirty="0" smtClean="0"/>
              <a:t>										}</a:t>
            </a:r>
            <a:br>
              <a:rPr lang="en-US" sz="1200" b="1" dirty="0" smtClean="0"/>
            </a:br>
            <a:r>
              <a:rPr lang="en-US" sz="1200" b="1" dirty="0"/>
              <a:t>  										</a:t>
            </a:r>
            <a:r>
              <a:rPr lang="en-US" sz="1200" b="1" dirty="0">
                <a:solidFill>
                  <a:schemeClr val="accent4"/>
                </a:solidFill>
              </a:rPr>
              <a:t>function</a:t>
            </a:r>
            <a:r>
              <a:rPr lang="en-US" sz="1200" b="1" dirty="0"/>
              <a:t> </a:t>
            </a:r>
            <a:r>
              <a:rPr lang="en-US" sz="1200" b="1" dirty="0" err="1" smtClean="0">
                <a:solidFill>
                  <a:schemeClr val="accent1"/>
                </a:solidFill>
              </a:rPr>
              <a:t>set_color</a:t>
            </a:r>
            <a:r>
              <a:rPr lang="en-US" sz="1200" b="1" dirty="0" smtClean="0">
                <a:solidFill>
                  <a:schemeClr val="accent1"/>
                </a:solidFill>
              </a:rPr>
              <a:t>(</a:t>
            </a:r>
            <a:r>
              <a:rPr lang="en-US" sz="1200" b="1" dirty="0" smtClean="0">
                <a:solidFill>
                  <a:schemeClr val="tx1"/>
                </a:solidFill>
              </a:rPr>
              <a:t>$color</a:t>
            </a:r>
            <a:r>
              <a:rPr lang="en-US" sz="1200" b="1" dirty="0" smtClean="0">
                <a:solidFill>
                  <a:schemeClr val="accent1"/>
                </a:solidFill>
              </a:rPr>
              <a:t>) </a:t>
            </a:r>
            <a:r>
              <a:rPr lang="en-US" sz="1200" b="1" dirty="0"/>
              <a:t>{</a:t>
            </a:r>
            <a:br>
              <a:rPr lang="en-US" sz="1200" b="1" dirty="0"/>
            </a:br>
            <a:r>
              <a:rPr lang="en-US" sz="1200" b="1" dirty="0"/>
              <a:t>    											$this-</a:t>
            </a:r>
            <a:r>
              <a:rPr lang="en-US" sz="1200" b="1" dirty="0" smtClean="0"/>
              <a:t>&gt;color </a:t>
            </a:r>
            <a:r>
              <a:rPr lang="en-US" sz="1200" b="1" dirty="0"/>
              <a:t>= </a:t>
            </a:r>
            <a:r>
              <a:rPr lang="en-US" sz="1200" b="1" dirty="0" smtClean="0"/>
              <a:t>$color;</a:t>
            </a:r>
            <a:r>
              <a:rPr lang="en-US" sz="1200" b="1" dirty="0"/>
              <a:t/>
            </a:r>
            <a:br>
              <a:rPr lang="en-US" sz="1200" b="1" dirty="0"/>
            </a:br>
            <a:r>
              <a:rPr lang="en-US" sz="1200" b="1" dirty="0"/>
              <a:t>  										}</a:t>
            </a:r>
            <a:br>
              <a:rPr lang="en-US" sz="1200" b="1" dirty="0"/>
            </a:br>
            <a:r>
              <a:rPr lang="en-US" sz="1200" b="1" dirty="0"/>
              <a:t>  										</a:t>
            </a:r>
            <a:r>
              <a:rPr lang="en-US" sz="1200" b="1" dirty="0">
                <a:solidFill>
                  <a:schemeClr val="accent4"/>
                </a:solidFill>
              </a:rPr>
              <a:t>function</a:t>
            </a:r>
            <a:r>
              <a:rPr lang="en-US" sz="1200" b="1" dirty="0"/>
              <a:t> </a:t>
            </a:r>
            <a:r>
              <a:rPr lang="en-US" sz="1200" b="1" dirty="0" err="1" smtClean="0">
                <a:solidFill>
                  <a:schemeClr val="accent1"/>
                </a:solidFill>
              </a:rPr>
              <a:t>get_color</a:t>
            </a:r>
            <a:r>
              <a:rPr lang="en-US" sz="1200" b="1" dirty="0" smtClean="0">
                <a:solidFill>
                  <a:schemeClr val="accent1"/>
                </a:solidFill>
              </a:rPr>
              <a:t>() </a:t>
            </a:r>
            <a:r>
              <a:rPr lang="en-US" sz="1200" b="1" dirty="0"/>
              <a:t>{</a:t>
            </a:r>
            <a:br>
              <a:rPr lang="en-US" sz="1200" b="1" dirty="0"/>
            </a:br>
            <a:r>
              <a:rPr lang="en-US" sz="1200" b="1" dirty="0"/>
              <a:t>    											return $this-</a:t>
            </a:r>
            <a:r>
              <a:rPr lang="en-US" sz="1200" b="1" dirty="0" smtClean="0"/>
              <a:t>&gt;color;</a:t>
            </a:r>
            <a:r>
              <a:rPr lang="en-US" sz="1200" b="1" dirty="0"/>
              <a:t/>
            </a:r>
            <a:br>
              <a:rPr lang="en-US" sz="1200" b="1" dirty="0"/>
            </a:br>
            <a:r>
              <a:rPr lang="en-US" sz="1200" b="1" dirty="0"/>
              <a:t>  										}</a:t>
            </a:r>
            <a:br>
              <a:rPr lang="en-US" sz="1200" b="1" dirty="0"/>
            </a:br>
            <a:r>
              <a:rPr lang="en-US" sz="1200" b="1" dirty="0" smtClean="0"/>
              <a:t>								}</a:t>
            </a:r>
            <a:br>
              <a:rPr lang="en-US" sz="1200" b="1" dirty="0" smtClean="0"/>
            </a:br>
            <a:r>
              <a:rPr lang="en-US" sz="1200" b="1" dirty="0"/>
              <a:t/>
            </a:r>
            <a:br>
              <a:rPr lang="en-US" sz="1200" b="1" dirty="0"/>
            </a:br>
            <a:r>
              <a:rPr lang="en-US" sz="1200" b="1" dirty="0" smtClean="0"/>
              <a:t>										$</a:t>
            </a:r>
            <a:r>
              <a:rPr lang="en-US" sz="1200" b="1" dirty="0"/>
              <a:t>apple = </a:t>
            </a:r>
            <a:r>
              <a:rPr lang="en-US" sz="1200" b="1" dirty="0">
                <a:solidFill>
                  <a:srgbClr val="00B0F0"/>
                </a:solidFill>
              </a:rPr>
              <a:t>new</a:t>
            </a:r>
            <a:r>
              <a:rPr lang="en-US" sz="1200" b="1" dirty="0"/>
              <a:t> </a:t>
            </a:r>
            <a:r>
              <a:rPr lang="en-US" sz="1200" b="1" dirty="0">
                <a:solidFill>
                  <a:schemeClr val="accent2"/>
                </a:solidFill>
              </a:rPr>
              <a:t>Fruit</a:t>
            </a:r>
            <a:r>
              <a:rPr lang="en-US" sz="1200" b="1" dirty="0" smtClean="0">
                <a:solidFill>
                  <a:schemeClr val="accent2"/>
                </a:solidFill>
              </a:rPr>
              <a:t>()</a:t>
            </a:r>
            <a:r>
              <a:rPr lang="en-US" sz="1200" b="1" dirty="0" smtClean="0"/>
              <a:t>;</a:t>
            </a:r>
            <a:r>
              <a:rPr lang="en-US" sz="1200" b="1" dirty="0"/>
              <a:t/>
            </a:r>
            <a:br>
              <a:rPr lang="en-US" sz="1200" b="1" dirty="0"/>
            </a:br>
            <a:r>
              <a:rPr lang="en-US" sz="1200" b="1" dirty="0" smtClean="0"/>
              <a:t>										$</a:t>
            </a:r>
            <a:r>
              <a:rPr lang="en-US" sz="1200" b="1" dirty="0"/>
              <a:t>apple-&gt;</a:t>
            </a:r>
            <a:r>
              <a:rPr lang="en-US" sz="1200" b="1" dirty="0" err="1">
                <a:solidFill>
                  <a:schemeClr val="accent1"/>
                </a:solidFill>
              </a:rPr>
              <a:t>set_name</a:t>
            </a:r>
            <a:r>
              <a:rPr lang="en-US" sz="1200" b="1" dirty="0"/>
              <a:t>('Apple');</a:t>
            </a:r>
            <a:r>
              <a:rPr lang="en-US" sz="1200" b="1" dirty="0"/>
              <a:t/>
            </a:r>
            <a:br>
              <a:rPr lang="en-US" sz="1200" b="1" dirty="0"/>
            </a:br>
            <a:r>
              <a:rPr lang="en-US" sz="1200" b="1" dirty="0" smtClean="0"/>
              <a:t>										$</a:t>
            </a:r>
            <a:r>
              <a:rPr lang="en-US" sz="1200" b="1" dirty="0"/>
              <a:t>banana-&gt;</a:t>
            </a:r>
            <a:r>
              <a:rPr lang="en-US" sz="1200" b="1" dirty="0" err="1" smtClean="0">
                <a:solidFill>
                  <a:schemeClr val="accent1"/>
                </a:solidFill>
              </a:rPr>
              <a:t>set_color</a:t>
            </a:r>
            <a:r>
              <a:rPr lang="en-US" sz="1200" b="1" dirty="0" smtClean="0"/>
              <a:t>(‘Red');</a:t>
            </a:r>
            <a:r>
              <a:rPr lang="en-US" sz="1200" b="1" dirty="0"/>
              <a:t/>
            </a:r>
            <a:br>
              <a:rPr lang="en-US" sz="1200" b="1" dirty="0"/>
            </a:br>
            <a:r>
              <a:rPr lang="en-US" sz="1200" b="1" dirty="0"/>
              <a:t/>
            </a:r>
            <a:br>
              <a:rPr lang="en-US" sz="1200" b="1" dirty="0"/>
            </a:br>
            <a:r>
              <a:rPr lang="en-US" sz="1200" b="1" dirty="0" smtClean="0"/>
              <a:t>										echo</a:t>
            </a:r>
            <a:r>
              <a:rPr lang="en-US" sz="1200" b="1" dirty="0"/>
              <a:t> </a:t>
            </a:r>
            <a:r>
              <a:rPr lang="en-US" sz="1200" b="1" dirty="0" smtClean="0"/>
              <a:t> “Name:  “  .  $apple-&gt;</a:t>
            </a:r>
            <a:r>
              <a:rPr lang="en-US" sz="1200" b="1" dirty="0" err="1" smtClean="0">
                <a:solidFill>
                  <a:schemeClr val="accent1"/>
                </a:solidFill>
              </a:rPr>
              <a:t>get_name</a:t>
            </a:r>
            <a:r>
              <a:rPr lang="en-US" sz="1200" b="1" dirty="0" smtClean="0">
                <a:solidFill>
                  <a:schemeClr val="accent1"/>
                </a:solidFill>
              </a:rPr>
              <a:t>();</a:t>
            </a:r>
            <a:r>
              <a:rPr lang="en-US" sz="1200" b="1" dirty="0"/>
              <a:t/>
            </a:r>
            <a:br>
              <a:rPr lang="en-US" sz="1200" b="1" dirty="0"/>
            </a:br>
            <a:r>
              <a:rPr lang="en-US" sz="1200" b="1" dirty="0" smtClean="0"/>
              <a:t>										echo</a:t>
            </a:r>
            <a:r>
              <a:rPr lang="en-US" sz="1200" b="1" dirty="0"/>
              <a:t> "&lt;</a:t>
            </a:r>
            <a:r>
              <a:rPr lang="en-US" sz="1200" b="1" dirty="0" err="1"/>
              <a:t>br</a:t>
            </a:r>
            <a:r>
              <a:rPr lang="en-US" sz="1200" b="1" dirty="0"/>
              <a:t>&gt;";</a:t>
            </a:r>
            <a:r>
              <a:rPr lang="en-US" sz="1200" b="1" dirty="0"/>
              <a:t/>
            </a:r>
            <a:br>
              <a:rPr lang="en-US" sz="1200" b="1" dirty="0"/>
            </a:br>
            <a:r>
              <a:rPr lang="en-US" sz="1200" b="1" dirty="0" smtClean="0"/>
              <a:t>										echo</a:t>
            </a:r>
            <a:r>
              <a:rPr lang="en-US" sz="1200" b="1" dirty="0"/>
              <a:t> </a:t>
            </a:r>
            <a:r>
              <a:rPr lang="en-US" sz="1200" b="1" dirty="0" smtClean="0"/>
              <a:t> “Color:  “   .   $apple&gt;</a:t>
            </a:r>
            <a:r>
              <a:rPr lang="en-US" sz="1200" b="1" dirty="0" err="1" smtClean="0">
                <a:solidFill>
                  <a:schemeClr val="accent1"/>
                </a:solidFill>
              </a:rPr>
              <a:t>get_color</a:t>
            </a:r>
            <a:r>
              <a:rPr lang="en-US" sz="1200" b="1" dirty="0" smtClean="0">
                <a:solidFill>
                  <a:schemeClr val="accent1"/>
                </a:solidFill>
              </a:rPr>
              <a:t>()</a:t>
            </a:r>
            <a:r>
              <a:rPr lang="en-US" sz="1200" b="1" dirty="0" smtClean="0"/>
              <a:t>;</a:t>
            </a:r>
            <a:r>
              <a:rPr lang="en-US" sz="1200" b="1" dirty="0"/>
              <a:t/>
            </a:r>
            <a:br>
              <a:rPr lang="en-US" sz="1200" b="1" dirty="0"/>
            </a:br>
            <a:r>
              <a:rPr lang="en-US" sz="1200" b="1" dirty="0" smtClean="0"/>
              <a:t>					</a:t>
            </a:r>
            <a:r>
              <a:rPr lang="en-US" sz="12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40421195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6763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smtClean="0">
                <a:solidFill>
                  <a:schemeClr val="accent3"/>
                </a:solidFill>
              </a:rPr>
              <a:t>									</a:t>
            </a:r>
            <a:r>
              <a:rPr lang="en-US" dirty="0" smtClean="0">
                <a:solidFill>
                  <a:schemeClr val="accent3"/>
                </a:solidFill>
              </a:rPr>
              <a:t>CONSTRUCTOR IN PHP(OOP)</a:t>
            </a:r>
            <a:r>
              <a:rPr lang="en-US" sz="1400" b="1" dirty="0" smtClean="0"/>
              <a:t>	</a:t>
            </a:r>
            <a:br>
              <a:rPr lang="en-US" sz="1400" b="1" dirty="0" smtClean="0"/>
            </a:br>
            <a:r>
              <a:rPr lang="en-US" sz="1400" dirty="0"/>
              <a:t>A constructor allows you to initialize an object's properties upon creation of the </a:t>
            </a:r>
            <a:r>
              <a:rPr lang="en-US" sz="1400" dirty="0" smtClean="0"/>
              <a:t>object. If you create a __construct() function, PHP</a:t>
            </a:r>
            <a:r>
              <a:rPr lang="en-US" sz="1400" b="1" dirty="0" smtClean="0"/>
              <a:t>	 </a:t>
            </a:r>
            <a:r>
              <a:rPr lang="en-US" sz="1400" dirty="0" smtClean="0"/>
              <a:t>will automatically call this function when you create an object from a class.</a:t>
            </a:r>
            <a:br>
              <a:rPr lang="en-US" sz="1400" dirty="0" smtClean="0"/>
            </a:br>
            <a:r>
              <a:rPr lang="en-US" sz="1400" b="1" dirty="0" smtClean="0"/>
              <a:t>Note: </a:t>
            </a:r>
            <a:r>
              <a:rPr lang="en-US" sz="1400" dirty="0"/>
              <a:t>that the construct function starts with two </a:t>
            </a:r>
            <a:r>
              <a:rPr lang="en-US" sz="1400" dirty="0" smtClean="0"/>
              <a:t>underscores (__). Example;</a:t>
            </a:r>
            <a:endParaRPr lang="en-US" sz="1400" b="1" dirty="0" smtClean="0"/>
          </a:p>
          <a:p>
            <a:pPr marL="0" indent="0">
              <a:buNone/>
            </a:pPr>
            <a:r>
              <a:rPr lang="en-US" sz="1400" b="1" dirty="0" smtClean="0"/>
              <a:t>					</a:t>
            </a:r>
            <a:r>
              <a:rPr lang="en-US" sz="1400" b="1" dirty="0" smtClean="0">
                <a:solidFill>
                  <a:schemeClr val="accent3"/>
                </a:solidFill>
              </a:rPr>
              <a:t>&lt;?</a:t>
            </a:r>
            <a:r>
              <a:rPr lang="en-US" sz="1400" b="1" dirty="0" err="1">
                <a:solidFill>
                  <a:schemeClr val="accent3"/>
                </a:solidFill>
              </a:rPr>
              <a:t>php</a:t>
            </a:r>
            <a:r>
              <a:rPr lang="en-US" sz="1400" b="1" dirty="0"/>
              <a:t/>
            </a:r>
            <a:br>
              <a:rPr lang="en-US" sz="1400" b="1" dirty="0"/>
            </a:br>
            <a:r>
              <a:rPr lang="en-US" sz="1400" b="1" dirty="0" smtClean="0"/>
              <a:t>								</a:t>
            </a:r>
            <a:r>
              <a:rPr lang="en-US" sz="1400" b="1" dirty="0" smtClean="0">
                <a:solidFill>
                  <a:schemeClr val="accent4"/>
                </a:solidFill>
              </a:rPr>
              <a:t>class</a:t>
            </a:r>
            <a:r>
              <a:rPr lang="en-US" sz="1400" b="1" dirty="0"/>
              <a:t> </a:t>
            </a:r>
            <a:r>
              <a:rPr lang="en-US" sz="1400" b="1" dirty="0">
                <a:solidFill>
                  <a:schemeClr val="accent2"/>
                </a:solidFill>
              </a:rPr>
              <a:t>Fruit</a:t>
            </a:r>
            <a:r>
              <a:rPr lang="en-US" sz="1400" b="1" dirty="0"/>
              <a:t> </a:t>
            </a:r>
            <a:r>
              <a:rPr lang="en-US" sz="1400" b="1" dirty="0" smtClean="0"/>
              <a:t>{</a:t>
            </a:r>
            <a:r>
              <a:rPr lang="en-US" sz="1400" b="1" dirty="0">
                <a:solidFill>
                  <a:schemeClr val="accent6"/>
                </a:solidFill>
              </a:rPr>
              <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public</a:t>
            </a:r>
            <a:r>
              <a:rPr lang="en-US" sz="1400" b="1" dirty="0"/>
              <a:t> $name;</a:t>
            </a:r>
            <a:r>
              <a:rPr lang="en-US" sz="1400" b="1" dirty="0"/>
              <a:t/>
            </a:r>
            <a:br>
              <a:rPr lang="en-US" sz="1400" b="1" dirty="0"/>
            </a:br>
            <a:r>
              <a:rPr lang="en-US" sz="1400" b="1" dirty="0"/>
              <a:t>  </a:t>
            </a:r>
            <a:r>
              <a:rPr lang="en-US" sz="1400" b="1" dirty="0" smtClean="0"/>
              <a:t>										</a:t>
            </a:r>
            <a:r>
              <a:rPr lang="en-US" sz="1400" b="1" dirty="0" smtClean="0">
                <a:solidFill>
                  <a:schemeClr val="accent4"/>
                </a:solidFill>
              </a:rPr>
              <a:t>public</a:t>
            </a:r>
            <a:r>
              <a:rPr lang="en-US" sz="1400" b="1" dirty="0"/>
              <a:t> $color;</a:t>
            </a:r>
            <a:r>
              <a:rPr lang="en-US" sz="1400" b="1" dirty="0"/>
              <a:t/>
            </a:r>
            <a:br>
              <a:rPr lang="en-US" sz="1400" b="1" dirty="0"/>
            </a:br>
            <a:r>
              <a:rPr lang="en-US" sz="1400" b="1" dirty="0"/>
              <a:t/>
            </a:r>
            <a:br>
              <a:rPr lang="en-US" sz="1400" b="1" dirty="0"/>
            </a:br>
            <a:r>
              <a:rPr lang="en-US" sz="1400" b="1" dirty="0"/>
              <a:t>  </a:t>
            </a:r>
            <a:r>
              <a:rPr lang="en-US" sz="1400" b="1" dirty="0" smtClean="0"/>
              <a:t>										</a:t>
            </a:r>
            <a:r>
              <a:rPr lang="en-US" sz="1400" b="1" dirty="0" smtClean="0">
                <a:solidFill>
                  <a:schemeClr val="accent4"/>
                </a:solidFill>
              </a:rPr>
              <a:t>function</a:t>
            </a:r>
            <a:r>
              <a:rPr lang="en-US" sz="1400" b="1" dirty="0" smtClean="0"/>
              <a:t> </a:t>
            </a:r>
            <a:r>
              <a:rPr lang="en-US" sz="1400" b="1" dirty="0" smtClean="0">
                <a:solidFill>
                  <a:schemeClr val="accent2">
                    <a:lumMod val="60000"/>
                    <a:lumOff val="40000"/>
                  </a:schemeClr>
                </a:solidFill>
              </a:rPr>
              <a:t>__construct</a:t>
            </a:r>
            <a:r>
              <a:rPr lang="en-US" sz="1400" b="1" dirty="0" smtClean="0"/>
              <a:t>($name,  $color) {</a:t>
            </a:r>
            <a:br>
              <a:rPr lang="en-US" sz="1400" b="1" dirty="0" smtClean="0"/>
            </a:br>
            <a:r>
              <a:rPr lang="en-US" sz="1400" b="1" dirty="0" smtClean="0"/>
              <a:t>											$this-&gt;name = $name;</a:t>
            </a:r>
            <a:br>
              <a:rPr lang="en-US" sz="1400" b="1" dirty="0" smtClean="0"/>
            </a:br>
            <a:r>
              <a:rPr lang="en-US" sz="1400" b="1" dirty="0" smtClean="0"/>
              <a:t>											$this-&gt;color  = $color;</a:t>
            </a:r>
            <a:br>
              <a:rPr lang="en-US" sz="1400" b="1" dirty="0" smtClean="0"/>
            </a:br>
            <a:r>
              <a:rPr lang="en-US" sz="1400" b="1" dirty="0">
                <a:solidFill>
                  <a:schemeClr val="accent6"/>
                </a:solidFill>
              </a:rPr>
              <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function</a:t>
            </a:r>
            <a:r>
              <a:rPr lang="en-US" sz="1400" b="1" dirty="0"/>
              <a:t> </a:t>
            </a:r>
            <a:r>
              <a:rPr lang="en-US" sz="1400" b="1" dirty="0" err="1" smtClean="0">
                <a:solidFill>
                  <a:schemeClr val="accent1"/>
                </a:solidFill>
              </a:rPr>
              <a:t>get_name</a:t>
            </a:r>
            <a:r>
              <a:rPr lang="en-US" sz="1400" b="1" dirty="0" smtClean="0">
                <a:solidFill>
                  <a:schemeClr val="accent1"/>
                </a:solidFill>
              </a:rPr>
              <a:t>() </a:t>
            </a:r>
            <a:r>
              <a:rPr lang="en-US" sz="1400" b="1" dirty="0"/>
              <a:t>{</a:t>
            </a:r>
            <a:r>
              <a:rPr lang="en-US" sz="1400" b="1" dirty="0"/>
              <a:t/>
            </a:r>
            <a:br>
              <a:rPr lang="en-US" sz="1400" b="1" dirty="0"/>
            </a:br>
            <a:r>
              <a:rPr lang="en-US" sz="1400" b="1" dirty="0"/>
              <a:t>    </a:t>
            </a:r>
            <a:r>
              <a:rPr lang="en-US" sz="1400" b="1" dirty="0" smtClean="0"/>
              <a:t>											</a:t>
            </a:r>
            <a:r>
              <a:rPr lang="en-US" sz="1400" b="1" dirty="0" smtClean="0">
                <a:solidFill>
                  <a:schemeClr val="accent4"/>
                </a:solidFill>
              </a:rPr>
              <a:t>return</a:t>
            </a:r>
            <a:r>
              <a:rPr lang="en-US" sz="1400" b="1" dirty="0" smtClean="0"/>
              <a:t> $this-&gt;name</a:t>
            </a:r>
            <a:r>
              <a:rPr lang="en-US" sz="1400" b="1" dirty="0"/>
              <a:t/>
            </a:r>
            <a:br>
              <a:rPr lang="en-US" sz="1400" b="1" dirty="0"/>
            </a:br>
            <a:r>
              <a:rPr lang="en-US" sz="1400" b="1" dirty="0"/>
              <a:t>  </a:t>
            </a:r>
            <a:r>
              <a:rPr lang="en-US" sz="1400" b="1" dirty="0" smtClean="0"/>
              <a:t>										}</a:t>
            </a:r>
            <a:r>
              <a:rPr lang="en-US" sz="1400" b="1" dirty="0"/>
              <a:t/>
            </a:r>
            <a:br>
              <a:rPr lang="en-US" sz="1400" b="1" dirty="0"/>
            </a:br>
            <a:r>
              <a:rPr lang="en-US" sz="1400" b="1" dirty="0"/>
              <a:t>  </a:t>
            </a:r>
            <a:r>
              <a:rPr lang="en-US" sz="1400" b="1" dirty="0" smtClean="0"/>
              <a:t>										</a:t>
            </a:r>
            <a:r>
              <a:rPr lang="en-US" sz="1400" b="1" dirty="0" smtClean="0">
                <a:solidFill>
                  <a:schemeClr val="accent4"/>
                </a:solidFill>
              </a:rPr>
              <a:t>function</a:t>
            </a:r>
            <a:r>
              <a:rPr lang="en-US" sz="1400" b="1" dirty="0"/>
              <a:t> </a:t>
            </a:r>
            <a:r>
              <a:rPr lang="en-US" sz="1400" b="1" dirty="0" err="1" smtClean="0">
                <a:solidFill>
                  <a:schemeClr val="accent1"/>
                </a:solidFill>
              </a:rPr>
              <a:t>get_color</a:t>
            </a:r>
            <a:r>
              <a:rPr lang="en-US" sz="1400" b="1" dirty="0" smtClean="0">
                <a:solidFill>
                  <a:schemeClr val="accent1"/>
                </a:solidFill>
              </a:rPr>
              <a:t>() </a:t>
            </a:r>
            <a:r>
              <a:rPr lang="en-US" sz="1400" b="1" dirty="0"/>
              <a:t>{</a:t>
            </a:r>
            <a:r>
              <a:rPr lang="en-US" sz="1400" b="1" dirty="0"/>
              <a:t/>
            </a:r>
            <a:br>
              <a:rPr lang="en-US" sz="1400" b="1" dirty="0"/>
            </a:br>
            <a:r>
              <a:rPr lang="en-US" sz="1400" b="1" dirty="0"/>
              <a:t>    </a:t>
            </a:r>
            <a:r>
              <a:rPr lang="en-US" sz="1400" b="1" dirty="0" smtClean="0"/>
              <a:t>											return</a:t>
            </a:r>
            <a:r>
              <a:rPr lang="en-US" sz="1400" b="1" dirty="0"/>
              <a:t> $this-</a:t>
            </a:r>
            <a:r>
              <a:rPr lang="en-US" sz="1400" b="1" dirty="0" smtClean="0"/>
              <a:t>&gt;color;</a:t>
            </a:r>
            <a:r>
              <a:rPr lang="en-US" sz="1400" b="1" dirty="0"/>
              <a:t/>
            </a:r>
            <a:br>
              <a:rPr lang="en-US" sz="1400" b="1" dirty="0"/>
            </a:br>
            <a:r>
              <a:rPr lang="en-US" sz="1400" b="1" dirty="0"/>
              <a:t>  </a:t>
            </a:r>
            <a:r>
              <a:rPr lang="en-US" sz="1400" b="1" dirty="0" smtClean="0"/>
              <a:t>										}</a:t>
            </a:r>
            <a:r>
              <a:rPr lang="en-US" sz="1400" b="1" dirty="0"/>
              <a:t/>
            </a:r>
            <a:br>
              <a:rPr lang="en-US" sz="1400" b="1" dirty="0"/>
            </a:br>
            <a:r>
              <a:rPr lang="en-US" sz="1400" b="1" dirty="0" smtClean="0"/>
              <a:t>								}</a:t>
            </a:r>
            <a:r>
              <a:rPr lang="en-US" sz="1400" b="1" dirty="0"/>
              <a:t/>
            </a:r>
            <a:br>
              <a:rPr lang="en-US" sz="1400" b="1" dirty="0"/>
            </a:br>
            <a:r>
              <a:rPr lang="en-US" sz="1400" b="1" dirty="0" smtClean="0"/>
              <a:t>										$</a:t>
            </a:r>
            <a:r>
              <a:rPr lang="en-US" sz="1400" b="1" dirty="0"/>
              <a:t>apple = </a:t>
            </a:r>
            <a:r>
              <a:rPr lang="en-US" sz="1400" b="1" dirty="0">
                <a:solidFill>
                  <a:srgbClr val="00B0F0"/>
                </a:solidFill>
              </a:rPr>
              <a:t>new</a:t>
            </a:r>
            <a:r>
              <a:rPr lang="en-US" sz="1400" b="1" dirty="0"/>
              <a:t> </a:t>
            </a:r>
            <a:r>
              <a:rPr lang="en-US" sz="1400" b="1" dirty="0">
                <a:solidFill>
                  <a:schemeClr val="accent2"/>
                </a:solidFill>
              </a:rPr>
              <a:t>Fruit</a:t>
            </a:r>
            <a:r>
              <a:rPr lang="en-US" sz="1400" b="1" dirty="0" smtClean="0">
                <a:solidFill>
                  <a:schemeClr val="accent2"/>
                </a:solidFill>
              </a:rPr>
              <a:t>(</a:t>
            </a:r>
            <a:r>
              <a:rPr lang="en-US" sz="1400" b="1" dirty="0" smtClean="0">
                <a:solidFill>
                  <a:srgbClr val="FF0000"/>
                </a:solidFill>
              </a:rPr>
              <a:t>“Apple”,  “Red”</a:t>
            </a:r>
            <a:r>
              <a:rPr lang="en-US" sz="1400" b="1" dirty="0" smtClean="0">
                <a:solidFill>
                  <a:schemeClr val="accent2"/>
                </a:solidFill>
              </a:rPr>
              <a:t>)</a:t>
            </a:r>
            <a:r>
              <a:rPr lang="en-US" sz="1400" b="1" dirty="0" smtClean="0"/>
              <a:t>;</a:t>
            </a:r>
            <a:r>
              <a:rPr lang="en-US" sz="1400" b="1" dirty="0"/>
              <a:t/>
            </a:r>
            <a:br>
              <a:rPr lang="en-US" sz="1400" b="1" dirty="0"/>
            </a:br>
            <a:r>
              <a:rPr lang="en-US" sz="1400" b="1" dirty="0" smtClean="0"/>
              <a:t>										echo</a:t>
            </a:r>
            <a:r>
              <a:rPr lang="en-US" sz="1400" b="1" dirty="0"/>
              <a:t> $apple-&gt;</a:t>
            </a:r>
            <a:r>
              <a:rPr lang="en-US" sz="1400" b="1" dirty="0" err="1">
                <a:solidFill>
                  <a:schemeClr val="accent1"/>
                </a:solidFill>
              </a:rPr>
              <a:t>get_name</a:t>
            </a:r>
            <a:r>
              <a:rPr lang="en-US" sz="1400" b="1" dirty="0">
                <a:solidFill>
                  <a:schemeClr val="accent1"/>
                </a:solidFill>
              </a:rPr>
              <a:t>()</a:t>
            </a:r>
            <a:r>
              <a:rPr lang="en-US" sz="1400" b="1" dirty="0"/>
              <a:t>;</a:t>
            </a:r>
            <a:r>
              <a:rPr lang="en-US" sz="1400" b="1" dirty="0"/>
              <a:t/>
            </a:r>
            <a:br>
              <a:rPr lang="en-US" sz="1400" b="1" dirty="0"/>
            </a:br>
            <a:r>
              <a:rPr lang="en-US" sz="1400" b="1" dirty="0" smtClean="0"/>
              <a:t>										echo</a:t>
            </a:r>
            <a:r>
              <a:rPr lang="en-US" sz="1400" b="1" dirty="0"/>
              <a:t> "&lt;</a:t>
            </a:r>
            <a:r>
              <a:rPr lang="en-US" sz="1400" b="1" dirty="0" err="1"/>
              <a:t>br</a:t>
            </a:r>
            <a:r>
              <a:rPr lang="en-US" sz="1400" b="1" dirty="0"/>
              <a:t>&gt;";</a:t>
            </a:r>
            <a:r>
              <a:rPr lang="en-US" sz="1400" b="1" dirty="0"/>
              <a:t/>
            </a:r>
            <a:br>
              <a:rPr lang="en-US" sz="1400" b="1" dirty="0"/>
            </a:br>
            <a:r>
              <a:rPr lang="en-US" sz="1400" b="1" dirty="0" smtClean="0"/>
              <a:t>										echo</a:t>
            </a:r>
            <a:r>
              <a:rPr lang="en-US" sz="1400" b="1" dirty="0"/>
              <a:t> </a:t>
            </a:r>
            <a:r>
              <a:rPr lang="en-US" sz="1400" b="1" dirty="0" smtClean="0"/>
              <a:t>$apple-&gt;</a:t>
            </a:r>
            <a:r>
              <a:rPr lang="en-US" sz="1400" b="1" dirty="0" err="1" smtClean="0">
                <a:solidFill>
                  <a:schemeClr val="accent1"/>
                </a:solidFill>
              </a:rPr>
              <a:t>get_color</a:t>
            </a:r>
            <a:r>
              <a:rPr lang="en-US" sz="1400" b="1" dirty="0" smtClean="0">
                <a:solidFill>
                  <a:schemeClr val="accent1"/>
                </a:solidFill>
              </a:rPr>
              <a:t>()</a:t>
            </a:r>
            <a:r>
              <a:rPr lang="en-US" sz="1400" b="1" dirty="0" smtClean="0"/>
              <a:t>;</a:t>
            </a:r>
            <a:r>
              <a:rPr lang="en-US" sz="1400" b="1" dirty="0"/>
              <a:t/>
            </a:r>
            <a:br>
              <a:rPr lang="en-US" sz="1400" b="1" dirty="0"/>
            </a:br>
            <a:r>
              <a:rPr lang="en-US" sz="1400" b="1" dirty="0" smtClean="0"/>
              <a:t>					</a:t>
            </a:r>
            <a:r>
              <a:rPr lang="en-US" sz="14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2844052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6763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smtClean="0">
                <a:solidFill>
                  <a:schemeClr val="accent3"/>
                </a:solidFill>
              </a:rPr>
              <a:t>									</a:t>
            </a:r>
            <a:r>
              <a:rPr lang="en-US" dirty="0" smtClean="0">
                <a:solidFill>
                  <a:schemeClr val="accent3"/>
                </a:solidFill>
              </a:rPr>
              <a:t>DESTRUCTOR IN PHP(OOP)</a:t>
            </a:r>
            <a:r>
              <a:rPr lang="en-US" sz="1400" b="1" dirty="0" smtClean="0"/>
              <a:t>	</a:t>
            </a:r>
            <a:br>
              <a:rPr lang="en-US" sz="1400" b="1" dirty="0" smtClean="0"/>
            </a:br>
            <a:r>
              <a:rPr lang="en-US" sz="1400" dirty="0"/>
              <a:t>A destructor is called when the object is destructed or the script is stopped or exited</a:t>
            </a:r>
            <a:r>
              <a:rPr lang="en-US" sz="1400" dirty="0" smtClean="0"/>
              <a:t>. If you create a __destruct() function, PHP will automatically call this function at the end of the script.</a:t>
            </a:r>
            <a:br>
              <a:rPr lang="en-US" sz="1400" dirty="0" smtClean="0"/>
            </a:br>
            <a:r>
              <a:rPr lang="en-US" sz="1400" b="1" dirty="0" smtClean="0"/>
              <a:t>Note: </a:t>
            </a:r>
            <a:r>
              <a:rPr lang="en-US" sz="1400" dirty="0"/>
              <a:t>that the </a:t>
            </a:r>
            <a:r>
              <a:rPr lang="en-US" sz="1400" dirty="0" smtClean="0"/>
              <a:t>destruct </a:t>
            </a:r>
            <a:r>
              <a:rPr lang="en-US" sz="1400" dirty="0"/>
              <a:t>function starts with two </a:t>
            </a:r>
            <a:r>
              <a:rPr lang="en-US" sz="1400" dirty="0" smtClean="0"/>
              <a:t>underscores (__).</a:t>
            </a:r>
            <a:br>
              <a:rPr lang="en-US" sz="1400" dirty="0" smtClean="0"/>
            </a:br>
            <a:r>
              <a:rPr lang="en-US" sz="1400" dirty="0"/>
              <a:t>The example below has a __construct() function that is automatically called when you create an object from a class, and a __destruct() function that is automatically called at the end of the </a:t>
            </a:r>
            <a:r>
              <a:rPr lang="en-US" sz="1400" dirty="0" smtClean="0"/>
              <a:t>script.</a:t>
            </a:r>
            <a:endParaRPr lang="en-US" sz="1400" b="1" dirty="0" smtClean="0"/>
          </a:p>
          <a:p>
            <a:pPr marL="0" indent="0">
              <a:buNone/>
            </a:pPr>
            <a:r>
              <a:rPr lang="en-US" sz="1400" b="1" dirty="0" smtClean="0"/>
              <a:t>					</a:t>
            </a:r>
            <a:r>
              <a:rPr lang="en-US" sz="1400" b="1" dirty="0" smtClean="0">
                <a:solidFill>
                  <a:schemeClr val="accent3"/>
                </a:solidFill>
              </a:rPr>
              <a:t>&lt;?</a:t>
            </a:r>
            <a:r>
              <a:rPr lang="en-US" sz="1400" b="1" dirty="0" err="1">
                <a:solidFill>
                  <a:schemeClr val="accent3"/>
                </a:solidFill>
              </a:rPr>
              <a:t>php</a:t>
            </a:r>
            <a:r>
              <a:rPr lang="en-US" sz="1400" b="1" dirty="0"/>
              <a:t/>
            </a:r>
            <a:br>
              <a:rPr lang="en-US" sz="1400" b="1" dirty="0"/>
            </a:br>
            <a:r>
              <a:rPr lang="en-US" sz="1400" b="1" dirty="0" smtClean="0"/>
              <a:t>								</a:t>
            </a:r>
            <a:r>
              <a:rPr lang="en-US" sz="1400" b="1" dirty="0" smtClean="0">
                <a:solidFill>
                  <a:schemeClr val="accent4"/>
                </a:solidFill>
              </a:rPr>
              <a:t>class</a:t>
            </a:r>
            <a:r>
              <a:rPr lang="en-US" sz="1400" b="1" dirty="0"/>
              <a:t> </a:t>
            </a:r>
            <a:r>
              <a:rPr lang="en-US" sz="1400" b="1" dirty="0">
                <a:solidFill>
                  <a:schemeClr val="accent2"/>
                </a:solidFill>
              </a:rPr>
              <a:t>Fruit</a:t>
            </a:r>
            <a:r>
              <a:rPr lang="en-US" sz="1400" b="1" dirty="0"/>
              <a:t> </a:t>
            </a:r>
            <a:r>
              <a:rPr lang="en-US" sz="1400" b="1" dirty="0" smtClean="0"/>
              <a:t>{</a:t>
            </a:r>
            <a:r>
              <a:rPr lang="en-US" sz="1400" b="1" dirty="0">
                <a:solidFill>
                  <a:schemeClr val="accent6"/>
                </a:solidFill>
              </a:rPr>
              <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public</a:t>
            </a:r>
            <a:r>
              <a:rPr lang="en-US" sz="1400" b="1" dirty="0"/>
              <a:t> $name;</a:t>
            </a:r>
            <a:r>
              <a:rPr lang="en-US" sz="1400" b="1" dirty="0"/>
              <a:t/>
            </a:r>
            <a:br>
              <a:rPr lang="en-US" sz="1400" b="1" dirty="0"/>
            </a:br>
            <a:r>
              <a:rPr lang="en-US" sz="1400" b="1" dirty="0"/>
              <a:t>  </a:t>
            </a:r>
            <a:r>
              <a:rPr lang="en-US" sz="1400" b="1" dirty="0" smtClean="0"/>
              <a:t>										</a:t>
            </a:r>
            <a:r>
              <a:rPr lang="en-US" sz="1400" b="1" dirty="0" smtClean="0">
                <a:solidFill>
                  <a:schemeClr val="accent4"/>
                </a:solidFill>
              </a:rPr>
              <a:t>public</a:t>
            </a:r>
            <a:r>
              <a:rPr lang="en-US" sz="1400" b="1" dirty="0"/>
              <a:t> $color;</a:t>
            </a:r>
            <a:r>
              <a:rPr lang="en-US" sz="1400" b="1" dirty="0"/>
              <a:t/>
            </a:r>
            <a:br>
              <a:rPr lang="en-US" sz="1400" b="1" dirty="0"/>
            </a:br>
            <a:r>
              <a:rPr lang="en-US" sz="1400" b="1" dirty="0"/>
              <a:t/>
            </a:r>
            <a:br>
              <a:rPr lang="en-US" sz="1400" b="1" dirty="0"/>
            </a:br>
            <a:r>
              <a:rPr lang="en-US" sz="1400" b="1" dirty="0"/>
              <a:t>  </a:t>
            </a:r>
            <a:r>
              <a:rPr lang="en-US" sz="1400" b="1" dirty="0" smtClean="0"/>
              <a:t>										</a:t>
            </a:r>
            <a:r>
              <a:rPr lang="en-US" sz="1400" b="1" dirty="0" smtClean="0">
                <a:solidFill>
                  <a:schemeClr val="accent4"/>
                </a:solidFill>
              </a:rPr>
              <a:t>function</a:t>
            </a:r>
            <a:r>
              <a:rPr lang="en-US" sz="1400" b="1" dirty="0" smtClean="0"/>
              <a:t> </a:t>
            </a:r>
            <a:r>
              <a:rPr lang="en-US" sz="1400" b="1" dirty="0" smtClean="0">
                <a:solidFill>
                  <a:schemeClr val="accent2">
                    <a:lumMod val="60000"/>
                    <a:lumOff val="40000"/>
                  </a:schemeClr>
                </a:solidFill>
              </a:rPr>
              <a:t>__construct</a:t>
            </a:r>
            <a:r>
              <a:rPr lang="en-US" sz="1400" b="1" dirty="0" smtClean="0"/>
              <a:t>($name,  $color) {</a:t>
            </a:r>
            <a:br>
              <a:rPr lang="en-US" sz="1400" b="1" dirty="0" smtClean="0"/>
            </a:br>
            <a:r>
              <a:rPr lang="en-US" sz="1400" b="1" dirty="0" smtClean="0"/>
              <a:t>											$this-&gt;name = $name;</a:t>
            </a:r>
            <a:br>
              <a:rPr lang="en-US" sz="1400" b="1" dirty="0" smtClean="0"/>
            </a:br>
            <a:r>
              <a:rPr lang="en-US" sz="1400" b="1" dirty="0" smtClean="0"/>
              <a:t>											$this-&gt;color  = $color</a:t>
            </a:r>
            <a:br>
              <a:rPr lang="en-US" sz="1400" b="1" dirty="0" smtClean="0"/>
            </a:br>
            <a:r>
              <a:rPr lang="en-US" sz="1400" b="1" dirty="0">
                <a:solidFill>
                  <a:schemeClr val="accent6"/>
                </a:solidFill>
              </a:rPr>
              <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function</a:t>
            </a:r>
            <a:r>
              <a:rPr lang="en-US" sz="1400" b="1" dirty="0"/>
              <a:t> </a:t>
            </a:r>
            <a:r>
              <a:rPr lang="en-US" sz="1400" b="1" dirty="0" smtClean="0">
                <a:solidFill>
                  <a:schemeClr val="accent2">
                    <a:lumMod val="60000"/>
                    <a:lumOff val="40000"/>
                  </a:schemeClr>
                </a:solidFill>
              </a:rPr>
              <a:t>__destruct() </a:t>
            </a:r>
            <a:r>
              <a:rPr lang="en-US" sz="1400" b="1" dirty="0"/>
              <a:t>{</a:t>
            </a:r>
            <a:r>
              <a:rPr lang="en-US" sz="1400" b="1" dirty="0"/>
              <a:t/>
            </a:r>
            <a:br>
              <a:rPr lang="en-US" sz="1400" b="1" dirty="0"/>
            </a:br>
            <a:r>
              <a:rPr lang="en-US" sz="1400" b="1" dirty="0"/>
              <a:t>    </a:t>
            </a:r>
            <a:r>
              <a:rPr lang="en-US" sz="1400" b="1" dirty="0" smtClean="0"/>
              <a:t>											echo   “The fruit is  {$this-&gt;name} and the color is  {$this-&gt;color}. “;</a:t>
            </a:r>
            <a:r>
              <a:rPr lang="en-US" sz="1400" b="1" dirty="0"/>
              <a:t/>
            </a:r>
            <a:br>
              <a:rPr lang="en-US" sz="1400" b="1" dirty="0"/>
            </a:br>
            <a:r>
              <a:rPr lang="en-US" sz="1400" b="1" dirty="0"/>
              <a:t>  </a:t>
            </a:r>
            <a:r>
              <a:rPr lang="en-US" sz="1400" b="1" dirty="0" smtClean="0"/>
              <a:t>										}</a:t>
            </a:r>
            <a:r>
              <a:rPr lang="en-US" sz="1400" b="1" dirty="0"/>
              <a:t/>
            </a:r>
            <a:br>
              <a:rPr lang="en-US" sz="1400" b="1" dirty="0"/>
            </a:br>
            <a:r>
              <a:rPr lang="en-US" sz="1400" b="1" dirty="0"/>
              <a:t/>
            </a:r>
            <a:br>
              <a:rPr lang="en-US" sz="1400" b="1" dirty="0"/>
            </a:br>
            <a:r>
              <a:rPr lang="en-US" sz="1400" b="1" dirty="0" smtClean="0"/>
              <a:t>								}</a:t>
            </a:r>
          </a:p>
          <a:p>
            <a:pPr marL="0" indent="0">
              <a:buNone/>
            </a:pPr>
            <a:r>
              <a:rPr lang="en-US" sz="1400" b="1" dirty="0"/>
              <a:t/>
            </a:r>
            <a:br>
              <a:rPr lang="en-US" sz="1400" b="1" dirty="0"/>
            </a:br>
            <a:r>
              <a:rPr lang="en-US" sz="1400" b="1" dirty="0" smtClean="0"/>
              <a:t>										$</a:t>
            </a:r>
            <a:r>
              <a:rPr lang="en-US" sz="1400" b="1" dirty="0"/>
              <a:t>apple = </a:t>
            </a:r>
            <a:r>
              <a:rPr lang="en-US" sz="1400" b="1" dirty="0">
                <a:solidFill>
                  <a:srgbClr val="00B0F0"/>
                </a:solidFill>
              </a:rPr>
              <a:t>new</a:t>
            </a:r>
            <a:r>
              <a:rPr lang="en-US" sz="1400" b="1" dirty="0"/>
              <a:t> </a:t>
            </a:r>
            <a:r>
              <a:rPr lang="en-US" sz="1400" b="1" dirty="0">
                <a:solidFill>
                  <a:schemeClr val="accent2"/>
                </a:solidFill>
              </a:rPr>
              <a:t>Fruit</a:t>
            </a:r>
            <a:r>
              <a:rPr lang="en-US" sz="1400" b="1" dirty="0" smtClean="0">
                <a:solidFill>
                  <a:schemeClr val="accent2"/>
                </a:solidFill>
              </a:rPr>
              <a:t>(</a:t>
            </a:r>
            <a:r>
              <a:rPr lang="en-US" sz="1400" b="1" dirty="0" smtClean="0">
                <a:solidFill>
                  <a:srgbClr val="FF0000"/>
                </a:solidFill>
              </a:rPr>
              <a:t>“Apple”,  “Red”</a:t>
            </a:r>
            <a:r>
              <a:rPr lang="en-US" sz="1400" b="1" dirty="0" smtClean="0">
                <a:solidFill>
                  <a:schemeClr val="accent2"/>
                </a:solidFill>
              </a:rPr>
              <a:t>)</a:t>
            </a:r>
            <a:r>
              <a:rPr lang="en-US" sz="1400" b="1" dirty="0" smtClean="0"/>
              <a:t>;</a:t>
            </a:r>
            <a:r>
              <a:rPr lang="en-US" sz="1400" b="1" dirty="0"/>
              <a:t/>
            </a:r>
            <a:br>
              <a:rPr lang="en-US" sz="1400" b="1" dirty="0"/>
            </a:br>
            <a:r>
              <a:rPr lang="en-US" sz="1400" b="1" dirty="0" smtClean="0"/>
              <a:t>					</a:t>
            </a:r>
            <a:r>
              <a:rPr lang="en-US" sz="1400" b="1" dirty="0"/>
              <a:t/>
            </a:r>
            <a:br>
              <a:rPr lang="en-US" sz="1400" b="1" dirty="0"/>
            </a:br>
            <a:r>
              <a:rPr lang="en-US" sz="1400" b="1" dirty="0" smtClean="0"/>
              <a:t>					</a:t>
            </a:r>
            <a:r>
              <a:rPr lang="en-US" sz="14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35834249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6763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smtClean="0">
                <a:solidFill>
                  <a:schemeClr val="accent3"/>
                </a:solidFill>
              </a:rPr>
              <a:t>						</a:t>
            </a:r>
            <a:r>
              <a:rPr lang="en-US" dirty="0" smtClean="0">
                <a:solidFill>
                  <a:schemeClr val="accent3"/>
                </a:solidFill>
              </a:rPr>
              <a:t>ACCESS MODIFIERS IN PHP(OOP)</a:t>
            </a:r>
            <a:r>
              <a:rPr lang="en-US" sz="1400" b="1" dirty="0" smtClean="0"/>
              <a:t>	</a:t>
            </a:r>
            <a:br>
              <a:rPr lang="en-US" sz="1400" b="1" dirty="0" smtClean="0"/>
            </a:br>
            <a:r>
              <a:rPr lang="en-US" sz="1400" b="1" dirty="0"/>
              <a:t>Access Modifier </a:t>
            </a:r>
            <a:r>
              <a:rPr lang="en-US" sz="1400" dirty="0"/>
              <a:t>allows you to alter the visibility of any class member(properties and method</a:t>
            </a:r>
            <a:r>
              <a:rPr lang="en-US" sz="1400" dirty="0" smtClean="0"/>
              <a:t>). </a:t>
            </a:r>
            <a:r>
              <a:rPr lang="en-US" sz="1400" dirty="0"/>
              <a:t>Properties and methods can have access modifiers which control where they can be </a:t>
            </a:r>
            <a:r>
              <a:rPr lang="en-US" sz="1400" dirty="0" smtClean="0"/>
              <a:t>accessed. </a:t>
            </a:r>
            <a:br>
              <a:rPr lang="en-US" sz="1400" dirty="0" smtClean="0"/>
            </a:br>
            <a:r>
              <a:rPr lang="en-US" sz="1400" b="1" dirty="0" smtClean="0"/>
              <a:t>There are three access modifiers:</a:t>
            </a:r>
          </a:p>
          <a:p>
            <a:pPr marL="342900" indent="-342900">
              <a:buFont typeface="+mj-lt"/>
              <a:buAutoNum type="arabicPeriod"/>
            </a:pPr>
            <a:r>
              <a:rPr lang="en-US" sz="1400" b="1" dirty="0" smtClean="0"/>
              <a:t>Public: </a:t>
            </a:r>
            <a:r>
              <a:rPr lang="en-US" sz="1400" dirty="0"/>
              <a:t>Public access modifier is open to use and access inside the class definition as well as outside the class </a:t>
            </a:r>
            <a:r>
              <a:rPr lang="en-US" sz="1400" dirty="0" smtClean="0"/>
              <a:t>definition. Moreover, </a:t>
            </a:r>
            <a:r>
              <a:rPr lang="en-US" sz="1400" dirty="0"/>
              <a:t>the property or method can be accessed from everywhere. This is </a:t>
            </a:r>
            <a:r>
              <a:rPr lang="en-US" sz="1400" dirty="0" smtClean="0"/>
              <a:t>default.</a:t>
            </a:r>
          </a:p>
          <a:p>
            <a:pPr marL="342900" indent="-342900">
              <a:buFont typeface="+mj-lt"/>
              <a:buAutoNum type="arabicPeriod"/>
            </a:pPr>
            <a:r>
              <a:rPr lang="en-US" sz="1400" b="1" dirty="0" smtClean="0"/>
              <a:t>Protected: </a:t>
            </a:r>
            <a:r>
              <a:rPr lang="en-US" sz="1400" dirty="0"/>
              <a:t>Protected is only accessible within the class in which it is defined and its parent or inherited </a:t>
            </a:r>
            <a:r>
              <a:rPr lang="en-US" sz="1400" dirty="0" smtClean="0"/>
              <a:t>classes. </a:t>
            </a:r>
          </a:p>
          <a:p>
            <a:pPr marL="342900" indent="-342900">
              <a:buFont typeface="+mj-lt"/>
              <a:buAutoNum type="arabicPeriod"/>
            </a:pPr>
            <a:r>
              <a:rPr lang="en-US" sz="1400" b="1" dirty="0" smtClean="0"/>
              <a:t>Private: </a:t>
            </a:r>
            <a:r>
              <a:rPr lang="en-US" sz="1400" dirty="0"/>
              <a:t>Private is only accessible within the class that defines it.( it can't be access outside the class means in inherited class</a:t>
            </a:r>
            <a:r>
              <a:rPr lang="en-US" sz="1400" dirty="0" smtClean="0"/>
              <a:t>).</a:t>
            </a:r>
            <a:br>
              <a:rPr lang="en-US" sz="1400" dirty="0" smtClean="0"/>
            </a:br>
            <a:r>
              <a:rPr lang="en-US" sz="1400" b="1" dirty="0" smtClean="0"/>
              <a:t>				</a:t>
            </a:r>
            <a:r>
              <a:rPr lang="en-US" sz="1200" b="1" dirty="0" smtClean="0"/>
              <a:t>	</a:t>
            </a:r>
            <a:r>
              <a:rPr lang="en-US" sz="1200" b="1" dirty="0" smtClean="0">
                <a:solidFill>
                  <a:schemeClr val="accent3"/>
                </a:solidFill>
              </a:rPr>
              <a:t>&lt;?</a:t>
            </a:r>
            <a:r>
              <a:rPr lang="en-US" sz="1200" b="1" dirty="0" err="1">
                <a:solidFill>
                  <a:schemeClr val="accent3"/>
                </a:solidFill>
              </a:rPr>
              <a:t>php</a:t>
            </a:r>
            <a:r>
              <a:rPr lang="en-US" sz="1200" b="1" dirty="0"/>
              <a:t/>
            </a:r>
            <a:br>
              <a:rPr lang="en-US" sz="1200" b="1" dirty="0"/>
            </a:br>
            <a:r>
              <a:rPr lang="en-US" sz="1200" b="1" dirty="0" smtClean="0"/>
              <a:t>								</a:t>
            </a:r>
            <a:r>
              <a:rPr lang="en-US" sz="1200" b="1" dirty="0" smtClean="0">
                <a:solidFill>
                  <a:schemeClr val="accent4"/>
                </a:solidFill>
              </a:rPr>
              <a:t>class</a:t>
            </a:r>
            <a:r>
              <a:rPr lang="en-US" sz="1200" b="1" dirty="0"/>
              <a:t> </a:t>
            </a:r>
            <a:r>
              <a:rPr lang="en-US" sz="1200" b="1" dirty="0">
                <a:solidFill>
                  <a:schemeClr val="accent2"/>
                </a:solidFill>
              </a:rPr>
              <a:t>Fruit</a:t>
            </a:r>
            <a:r>
              <a:rPr lang="en-US" sz="1200" b="1" dirty="0"/>
              <a:t> </a:t>
            </a:r>
            <a:r>
              <a:rPr lang="en-US" sz="1200" b="1" dirty="0" smtClean="0"/>
              <a:t>{</a:t>
            </a:r>
            <a:r>
              <a:rPr lang="en-US" sz="1200" b="1" dirty="0">
                <a:solidFill>
                  <a:schemeClr val="accent6"/>
                </a:solidFill>
              </a:rPr>
              <a:t/>
            </a:r>
            <a:br>
              <a:rPr lang="en-US" sz="1200" b="1" dirty="0">
                <a:solidFill>
                  <a:schemeClr val="accent6"/>
                </a:solidFill>
              </a:rPr>
            </a:br>
            <a:r>
              <a:rPr lang="en-US" sz="1200" b="1" dirty="0"/>
              <a:t>  </a:t>
            </a:r>
            <a:r>
              <a:rPr lang="en-US" sz="1200" b="1" dirty="0" smtClean="0"/>
              <a:t>										</a:t>
            </a:r>
            <a:r>
              <a:rPr lang="en-US" sz="1200" b="1" dirty="0" smtClean="0">
                <a:solidFill>
                  <a:schemeClr val="accent4"/>
                </a:solidFill>
              </a:rPr>
              <a:t>public</a:t>
            </a:r>
            <a:r>
              <a:rPr lang="en-US" sz="1200" b="1" dirty="0"/>
              <a:t> $name;</a:t>
            </a:r>
            <a:r>
              <a:rPr lang="en-US" sz="1200" b="1" dirty="0"/>
              <a:t/>
            </a:r>
            <a:br>
              <a:rPr lang="en-US" sz="1200" b="1" dirty="0"/>
            </a:br>
            <a:r>
              <a:rPr lang="en-US" sz="1200" b="1" dirty="0"/>
              <a:t>  </a:t>
            </a:r>
            <a:r>
              <a:rPr lang="en-US" sz="1200" b="1" dirty="0" smtClean="0"/>
              <a:t>										</a:t>
            </a:r>
            <a:r>
              <a:rPr lang="en-US" sz="1200" b="1" dirty="0" smtClean="0">
                <a:solidFill>
                  <a:schemeClr val="accent4"/>
                </a:solidFill>
              </a:rPr>
              <a:t>public</a:t>
            </a:r>
            <a:r>
              <a:rPr lang="en-US" sz="1200" b="1" dirty="0"/>
              <a:t> $color</a:t>
            </a:r>
            <a:r>
              <a:rPr lang="en-US" sz="1200" b="1" dirty="0" smtClean="0"/>
              <a:t>;</a:t>
            </a:r>
            <a:br>
              <a:rPr lang="en-US" sz="1200" b="1" dirty="0" smtClean="0"/>
            </a:br>
            <a:r>
              <a:rPr lang="en-US" sz="1200" b="1" dirty="0" smtClean="0"/>
              <a:t>										</a:t>
            </a:r>
            <a:r>
              <a:rPr lang="en-US" sz="1200" b="1" dirty="0" smtClean="0">
                <a:solidFill>
                  <a:schemeClr val="accent4"/>
                </a:solidFill>
              </a:rPr>
              <a:t>private</a:t>
            </a:r>
            <a:r>
              <a:rPr lang="en-US" sz="1200" b="1" dirty="0" smtClean="0"/>
              <a:t> $weight</a:t>
            </a:r>
            <a:br>
              <a:rPr lang="en-US" sz="1200" b="1" dirty="0" smtClean="0"/>
            </a:br>
            <a:r>
              <a:rPr lang="en-US" sz="1200" b="1" dirty="0" smtClean="0"/>
              <a:t>												</a:t>
            </a:r>
            <a:r>
              <a:rPr lang="en-US" sz="1200" b="1" dirty="0" smtClean="0">
                <a:solidFill>
                  <a:schemeClr val="accent4"/>
                </a:solidFill>
              </a:rPr>
              <a:t>public</a:t>
            </a:r>
            <a:r>
              <a:rPr lang="en-US" sz="1200" b="1" dirty="0" smtClean="0"/>
              <a:t> </a:t>
            </a:r>
            <a:r>
              <a:rPr lang="en-US" sz="1200" b="1" dirty="0" smtClean="0">
                <a:solidFill>
                  <a:schemeClr val="accent4"/>
                </a:solidFill>
              </a:rPr>
              <a:t>function</a:t>
            </a:r>
            <a:r>
              <a:rPr lang="en-US" sz="1200" b="1" dirty="0"/>
              <a:t> </a:t>
            </a:r>
            <a:r>
              <a:rPr lang="en-US" sz="1200" b="1" dirty="0" err="1">
                <a:solidFill>
                  <a:schemeClr val="accent1"/>
                </a:solidFill>
              </a:rPr>
              <a:t>set_name</a:t>
            </a:r>
            <a:r>
              <a:rPr lang="en-US" sz="1200" b="1" dirty="0"/>
              <a:t>($n) {  </a:t>
            </a:r>
            <a:r>
              <a:rPr lang="en-US" sz="1200" b="1" dirty="0" smtClean="0"/>
              <a:t>     		</a:t>
            </a:r>
            <a:r>
              <a:rPr lang="en-US" sz="1200" b="1" dirty="0" smtClean="0">
                <a:solidFill>
                  <a:schemeClr val="accent6"/>
                </a:solidFill>
              </a:rPr>
              <a:t>// </a:t>
            </a:r>
            <a:r>
              <a:rPr lang="en-US" sz="1200" b="1" dirty="0">
                <a:solidFill>
                  <a:schemeClr val="accent6"/>
                </a:solidFill>
              </a:rPr>
              <a:t>a public function (default)</a:t>
            </a:r>
            <a:r>
              <a:rPr lang="en-US" sz="1200" b="1" dirty="0"/>
              <a:t/>
            </a:r>
            <a:br>
              <a:rPr lang="en-US" sz="1200" b="1" dirty="0"/>
            </a:br>
            <a:r>
              <a:rPr lang="en-US" sz="1200" b="1" dirty="0"/>
              <a:t>   </a:t>
            </a:r>
            <a:r>
              <a:rPr lang="en-US" sz="1200" b="1" dirty="0" smtClean="0"/>
              <a:t>												</a:t>
            </a:r>
            <a:r>
              <a:rPr lang="en-US" sz="1200" b="1" dirty="0"/>
              <a:t> $this-&gt;name = $n;</a:t>
            </a:r>
            <a:r>
              <a:rPr lang="en-US" sz="1200" b="1" dirty="0"/>
              <a:t/>
            </a:r>
            <a:br>
              <a:rPr lang="en-US" sz="1200" b="1" dirty="0"/>
            </a:br>
            <a:r>
              <a:rPr lang="en-US" sz="1200" b="1" dirty="0"/>
              <a:t>  </a:t>
            </a:r>
            <a:r>
              <a:rPr lang="en-US" sz="1200" b="1" dirty="0" smtClean="0"/>
              <a:t>												}</a:t>
            </a:r>
          </a:p>
          <a:p>
            <a:pPr marL="0" indent="0">
              <a:buNone/>
            </a:pPr>
            <a:r>
              <a:rPr lang="en-US" sz="1200" b="1" dirty="0" smtClean="0"/>
              <a:t>												</a:t>
            </a:r>
            <a:r>
              <a:rPr lang="en-US" sz="1200" b="1" dirty="0"/>
              <a:t>  </a:t>
            </a:r>
            <a:r>
              <a:rPr lang="en-US" sz="1200" b="1" dirty="0">
                <a:solidFill>
                  <a:schemeClr val="accent4"/>
                </a:solidFill>
              </a:rPr>
              <a:t>protected</a:t>
            </a:r>
            <a:r>
              <a:rPr lang="en-US" sz="1200" b="1" dirty="0"/>
              <a:t> function </a:t>
            </a:r>
            <a:r>
              <a:rPr lang="en-US" sz="1200" b="1" dirty="0" err="1">
                <a:solidFill>
                  <a:schemeClr val="accent1"/>
                </a:solidFill>
              </a:rPr>
              <a:t>set_color</a:t>
            </a:r>
            <a:r>
              <a:rPr lang="en-US" sz="1200" b="1" dirty="0"/>
              <a:t>($n) { </a:t>
            </a:r>
            <a:r>
              <a:rPr lang="en-US" sz="1200" b="1" dirty="0" smtClean="0"/>
              <a:t>      	</a:t>
            </a:r>
            <a:r>
              <a:rPr lang="en-US" sz="1200" b="1" dirty="0" smtClean="0">
                <a:solidFill>
                  <a:schemeClr val="accent6"/>
                </a:solidFill>
              </a:rPr>
              <a:t>// </a:t>
            </a:r>
            <a:r>
              <a:rPr lang="en-US" sz="1200" b="1" dirty="0">
                <a:solidFill>
                  <a:schemeClr val="accent6"/>
                </a:solidFill>
              </a:rPr>
              <a:t>a protected function</a:t>
            </a:r>
            <a:r>
              <a:rPr lang="en-US" sz="1200" b="1" dirty="0"/>
              <a:t/>
            </a:r>
            <a:br>
              <a:rPr lang="en-US" sz="1200" b="1" dirty="0"/>
            </a:br>
            <a:r>
              <a:rPr lang="en-US" sz="1200" b="1" dirty="0"/>
              <a:t>   </a:t>
            </a:r>
            <a:r>
              <a:rPr lang="en-US" sz="1200" b="1" dirty="0" smtClean="0"/>
              <a:t>													</a:t>
            </a:r>
            <a:r>
              <a:rPr lang="en-US" sz="1200" b="1" dirty="0"/>
              <a:t> $this-&gt;color = $n;</a:t>
            </a:r>
            <a:r>
              <a:rPr lang="en-US" sz="1200" b="1" dirty="0"/>
              <a:t/>
            </a:r>
            <a:br>
              <a:rPr lang="en-US" sz="1200" b="1" dirty="0"/>
            </a:br>
            <a:r>
              <a:rPr lang="en-US" sz="1200" b="1" dirty="0"/>
              <a:t>  </a:t>
            </a:r>
            <a:r>
              <a:rPr lang="en-US" sz="1200" b="1" dirty="0" smtClean="0"/>
              <a:t>												}</a:t>
            </a:r>
            <a:br>
              <a:rPr lang="en-US" sz="1200" b="1" dirty="0" smtClean="0"/>
            </a:br>
            <a:r>
              <a:rPr lang="en-US" sz="1200" b="1" dirty="0"/>
              <a:t>  </a:t>
            </a:r>
            <a:r>
              <a:rPr lang="en-US" sz="1200" b="1" dirty="0" smtClean="0"/>
              <a:t>												</a:t>
            </a:r>
            <a:r>
              <a:rPr lang="en-US" sz="1200" b="1" dirty="0" smtClean="0">
                <a:solidFill>
                  <a:schemeClr val="accent4"/>
                </a:solidFill>
              </a:rPr>
              <a:t>private</a:t>
            </a:r>
            <a:r>
              <a:rPr lang="en-US" sz="1200" b="1" dirty="0"/>
              <a:t> function </a:t>
            </a:r>
            <a:r>
              <a:rPr lang="en-US" sz="1200" b="1" dirty="0" err="1">
                <a:solidFill>
                  <a:schemeClr val="accent1"/>
                </a:solidFill>
              </a:rPr>
              <a:t>set_weight</a:t>
            </a:r>
            <a:r>
              <a:rPr lang="en-US" sz="1200" b="1" dirty="0"/>
              <a:t>($n) { </a:t>
            </a:r>
            <a:r>
              <a:rPr lang="en-US" sz="1200" b="1" dirty="0" smtClean="0"/>
              <a:t>        	 </a:t>
            </a:r>
            <a:r>
              <a:rPr lang="en-US" sz="1200" b="1" dirty="0" smtClean="0">
                <a:solidFill>
                  <a:schemeClr val="accent6"/>
                </a:solidFill>
              </a:rPr>
              <a:t>// </a:t>
            </a:r>
            <a:r>
              <a:rPr lang="en-US" sz="1200" b="1" dirty="0">
                <a:solidFill>
                  <a:schemeClr val="accent6"/>
                </a:solidFill>
              </a:rPr>
              <a:t>a private function</a:t>
            </a:r>
            <a:r>
              <a:rPr lang="en-US" sz="1200" b="1" dirty="0"/>
              <a:t/>
            </a:r>
            <a:br>
              <a:rPr lang="en-US" sz="1200" b="1" dirty="0"/>
            </a:br>
            <a:r>
              <a:rPr lang="en-US" sz="1200" b="1" dirty="0"/>
              <a:t>    </a:t>
            </a:r>
            <a:r>
              <a:rPr lang="en-US" sz="1200" b="1" dirty="0" smtClean="0"/>
              <a:t>													$</a:t>
            </a:r>
            <a:r>
              <a:rPr lang="en-US" sz="1200" b="1" dirty="0"/>
              <a:t>this-&gt;weight = $n;</a:t>
            </a:r>
            <a:r>
              <a:rPr lang="en-US" sz="1200" b="1" dirty="0"/>
              <a:t/>
            </a:r>
            <a:br>
              <a:rPr lang="en-US" sz="1200" b="1" dirty="0"/>
            </a:br>
            <a:r>
              <a:rPr lang="en-US" sz="1200" b="1" dirty="0"/>
              <a:t>  </a:t>
            </a:r>
            <a:r>
              <a:rPr lang="en-US" sz="1200" b="1" dirty="0" smtClean="0"/>
              <a:t>												}</a:t>
            </a:r>
            <a:r>
              <a:rPr lang="en-US" sz="1200" b="1" dirty="0"/>
              <a:t/>
            </a:r>
            <a:br>
              <a:rPr lang="en-US" sz="1200" b="1" dirty="0"/>
            </a:br>
            <a:r>
              <a:rPr lang="en-US" sz="1200" b="1" dirty="0" smtClean="0"/>
              <a:t>								}</a:t>
            </a:r>
            <a:r>
              <a:rPr lang="en-US" sz="1200" b="1" dirty="0"/>
              <a:t/>
            </a:r>
            <a:br>
              <a:rPr lang="en-US" sz="1200" b="1" dirty="0"/>
            </a:br>
            <a:r>
              <a:rPr lang="en-US" sz="1200" b="1" dirty="0" smtClean="0"/>
              <a:t>										$mango </a:t>
            </a:r>
            <a:r>
              <a:rPr lang="en-US" sz="1200" b="1" dirty="0"/>
              <a:t>= </a:t>
            </a:r>
            <a:r>
              <a:rPr lang="en-US" sz="1200" b="1" dirty="0">
                <a:solidFill>
                  <a:srgbClr val="00B0F0"/>
                </a:solidFill>
              </a:rPr>
              <a:t>new</a:t>
            </a:r>
            <a:r>
              <a:rPr lang="en-US" sz="1200" b="1" dirty="0"/>
              <a:t> </a:t>
            </a:r>
            <a:r>
              <a:rPr lang="en-US" sz="1200" b="1" dirty="0">
                <a:solidFill>
                  <a:schemeClr val="accent2"/>
                </a:solidFill>
              </a:rPr>
              <a:t>Fruit</a:t>
            </a:r>
            <a:r>
              <a:rPr lang="en-US" sz="1200" b="1" dirty="0" smtClean="0">
                <a:solidFill>
                  <a:schemeClr val="accent2"/>
                </a:solidFill>
              </a:rPr>
              <a:t>()</a:t>
            </a:r>
            <a:r>
              <a:rPr lang="en-US" sz="1200" b="1" dirty="0" smtClean="0"/>
              <a:t>;</a:t>
            </a:r>
            <a:br>
              <a:rPr lang="en-US" sz="1200" b="1" dirty="0" smtClean="0"/>
            </a:br>
            <a:r>
              <a:rPr lang="en-US" sz="1200" b="1" dirty="0" smtClean="0"/>
              <a:t>										$mango-&gt;</a:t>
            </a:r>
            <a:r>
              <a:rPr lang="en-US" sz="1200" b="1" dirty="0" err="1" smtClean="0">
                <a:solidFill>
                  <a:schemeClr val="accent1"/>
                </a:solidFill>
              </a:rPr>
              <a:t>set_name</a:t>
            </a:r>
            <a:r>
              <a:rPr lang="en-US" sz="1200" b="1" dirty="0" smtClean="0"/>
              <a:t>(</a:t>
            </a:r>
            <a:r>
              <a:rPr lang="en-US" sz="1200" b="1" dirty="0" smtClean="0">
                <a:solidFill>
                  <a:srgbClr val="FF0000"/>
                </a:solidFill>
              </a:rPr>
              <a:t>‘Mango’</a:t>
            </a:r>
            <a:r>
              <a:rPr lang="en-US" sz="1200" b="1" dirty="0" smtClean="0"/>
              <a:t>);   // Ok</a:t>
            </a:r>
            <a:r>
              <a:rPr lang="en-US" sz="1200" b="1" dirty="0"/>
              <a:t/>
            </a:r>
            <a:br>
              <a:rPr lang="en-US" sz="1200" b="1" dirty="0"/>
            </a:br>
            <a:r>
              <a:rPr lang="en-US" sz="1200" b="1" dirty="0" smtClean="0"/>
              <a:t>					</a:t>
            </a:r>
            <a:r>
              <a:rPr lang="en-US" sz="12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3718781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7587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smtClean="0">
                <a:solidFill>
                  <a:schemeClr val="accent3"/>
                </a:solidFill>
              </a:rPr>
              <a:t>							</a:t>
            </a:r>
            <a:r>
              <a:rPr lang="en-US" dirty="0" smtClean="0">
                <a:solidFill>
                  <a:schemeClr val="accent3"/>
                </a:solidFill>
              </a:rPr>
              <a:t>INHERITANCE  IN PHP(OOP)</a:t>
            </a:r>
            <a:r>
              <a:rPr lang="en-US" sz="1400" b="1" dirty="0" smtClean="0"/>
              <a:t>	</a:t>
            </a:r>
            <a:br>
              <a:rPr lang="en-US" sz="1400" b="1" dirty="0" smtClean="0"/>
            </a:br>
            <a:r>
              <a:rPr lang="en-US" sz="1400" b="1" dirty="0"/>
              <a:t>Inheritance</a:t>
            </a:r>
            <a:r>
              <a:rPr lang="en-US" sz="1400" dirty="0"/>
              <a:t> is a mechanism of extending an existing class by inheriting a class we create a new class with all functionality of that existing class, and we can add new members to the new class</a:t>
            </a:r>
            <a:r>
              <a:rPr lang="en-US" sz="1400" dirty="0" smtClean="0"/>
              <a:t>. An inherited class is defined by using the </a:t>
            </a:r>
            <a:r>
              <a:rPr lang="en-US" sz="1400" b="1" dirty="0" smtClean="0">
                <a:solidFill>
                  <a:srgbClr val="FF0000"/>
                </a:solidFill>
              </a:rPr>
              <a:t>extends</a:t>
            </a:r>
            <a:r>
              <a:rPr lang="en-US" sz="1400" dirty="0" smtClean="0">
                <a:solidFill>
                  <a:srgbClr val="FF0000"/>
                </a:solidFill>
              </a:rPr>
              <a:t> </a:t>
            </a:r>
            <a:r>
              <a:rPr lang="en-US" sz="1400" dirty="0" smtClean="0"/>
              <a:t>keyword. Example;</a:t>
            </a:r>
            <a:endParaRPr lang="en-US" sz="1400" b="1" dirty="0" smtClean="0"/>
          </a:p>
          <a:p>
            <a:pPr marL="0" indent="0">
              <a:buNone/>
            </a:pPr>
            <a:r>
              <a:rPr lang="en-US" sz="1400" b="1" dirty="0" smtClean="0"/>
              <a:t>					</a:t>
            </a:r>
            <a:r>
              <a:rPr lang="en-US" sz="1400" b="1" dirty="0" smtClean="0">
                <a:solidFill>
                  <a:schemeClr val="accent3"/>
                </a:solidFill>
              </a:rPr>
              <a:t>&lt;?</a:t>
            </a:r>
            <a:r>
              <a:rPr lang="en-US" sz="1400" b="1" dirty="0" err="1">
                <a:solidFill>
                  <a:schemeClr val="accent3"/>
                </a:solidFill>
              </a:rPr>
              <a:t>php</a:t>
            </a:r>
            <a:r>
              <a:rPr lang="en-US" sz="1400" b="1" dirty="0"/>
              <a:t/>
            </a:r>
            <a:br>
              <a:rPr lang="en-US" sz="1400" b="1" dirty="0"/>
            </a:br>
            <a:r>
              <a:rPr lang="en-US" sz="1400" b="1" dirty="0" smtClean="0"/>
              <a:t>								</a:t>
            </a:r>
            <a:r>
              <a:rPr lang="en-US" sz="1400" b="1" dirty="0" smtClean="0">
                <a:solidFill>
                  <a:schemeClr val="accent4"/>
                </a:solidFill>
              </a:rPr>
              <a:t>class</a:t>
            </a:r>
            <a:r>
              <a:rPr lang="en-US" sz="1400" b="1" dirty="0"/>
              <a:t> </a:t>
            </a:r>
            <a:r>
              <a:rPr lang="en-US" sz="1400" b="1" dirty="0">
                <a:solidFill>
                  <a:schemeClr val="accent2"/>
                </a:solidFill>
              </a:rPr>
              <a:t>Fruit</a:t>
            </a:r>
            <a:r>
              <a:rPr lang="en-US" sz="1400" b="1" dirty="0"/>
              <a:t> </a:t>
            </a:r>
            <a:r>
              <a:rPr lang="en-US" sz="1400" b="1" dirty="0" smtClean="0"/>
              <a:t>{</a:t>
            </a:r>
            <a:r>
              <a:rPr lang="en-US" sz="1400" b="1" dirty="0">
                <a:solidFill>
                  <a:schemeClr val="accent6"/>
                </a:solidFill>
              </a:rPr>
              <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public</a:t>
            </a:r>
            <a:r>
              <a:rPr lang="en-US" sz="1400" b="1" dirty="0"/>
              <a:t> $name;</a:t>
            </a:r>
            <a:r>
              <a:rPr lang="en-US" sz="1400" b="1" dirty="0"/>
              <a:t/>
            </a:r>
            <a:br>
              <a:rPr lang="en-US" sz="1400" b="1" dirty="0"/>
            </a:br>
            <a:r>
              <a:rPr lang="en-US" sz="1400" b="1" dirty="0"/>
              <a:t>  </a:t>
            </a:r>
            <a:r>
              <a:rPr lang="en-US" sz="1400" b="1" dirty="0" smtClean="0"/>
              <a:t>										</a:t>
            </a:r>
            <a:r>
              <a:rPr lang="en-US" sz="1400" b="1" dirty="0" smtClean="0">
                <a:solidFill>
                  <a:schemeClr val="accent4"/>
                </a:solidFill>
              </a:rPr>
              <a:t>public</a:t>
            </a:r>
            <a:r>
              <a:rPr lang="en-US" sz="1400" b="1" dirty="0"/>
              <a:t> $color</a:t>
            </a:r>
            <a:r>
              <a:rPr lang="en-US" sz="1400" b="1" dirty="0" smtClean="0"/>
              <a:t>;</a:t>
            </a:r>
            <a:r>
              <a:rPr lang="en-US" sz="1400" b="1" dirty="0"/>
              <a:t/>
            </a:r>
            <a:br>
              <a:rPr lang="en-US" sz="1400" b="1" dirty="0"/>
            </a:br>
            <a:r>
              <a:rPr lang="en-US" sz="1400" b="1" dirty="0"/>
              <a:t>  </a:t>
            </a:r>
            <a:r>
              <a:rPr lang="en-US" sz="1400" b="1" dirty="0" smtClean="0"/>
              <a:t>										</a:t>
            </a:r>
            <a:r>
              <a:rPr lang="en-US" sz="1400" b="1" dirty="0" smtClean="0">
                <a:solidFill>
                  <a:schemeClr val="accent4"/>
                </a:solidFill>
              </a:rPr>
              <a:t>public</a:t>
            </a:r>
            <a:r>
              <a:rPr lang="en-US" sz="1400" b="1" dirty="0" smtClean="0"/>
              <a:t> </a:t>
            </a:r>
            <a:r>
              <a:rPr lang="en-US" sz="1400" b="1" dirty="0" smtClean="0">
                <a:solidFill>
                  <a:schemeClr val="accent4"/>
                </a:solidFill>
              </a:rPr>
              <a:t>function</a:t>
            </a:r>
            <a:r>
              <a:rPr lang="en-US" sz="1400" b="1" dirty="0" smtClean="0"/>
              <a:t> </a:t>
            </a:r>
            <a:r>
              <a:rPr lang="en-US" sz="1400" b="1" dirty="0" smtClean="0">
                <a:solidFill>
                  <a:schemeClr val="accent2">
                    <a:lumMod val="60000"/>
                    <a:lumOff val="40000"/>
                  </a:schemeClr>
                </a:solidFill>
              </a:rPr>
              <a:t>__construct</a:t>
            </a:r>
            <a:r>
              <a:rPr lang="en-US" sz="1400" b="1" dirty="0" smtClean="0"/>
              <a:t>($name,  $color) {</a:t>
            </a:r>
            <a:br>
              <a:rPr lang="en-US" sz="1400" b="1" dirty="0" smtClean="0"/>
            </a:br>
            <a:r>
              <a:rPr lang="en-US" sz="1400" b="1" dirty="0" smtClean="0"/>
              <a:t>											$this-&gt;name = $name;</a:t>
            </a:r>
            <a:br>
              <a:rPr lang="en-US" sz="1400" b="1" dirty="0" smtClean="0"/>
            </a:br>
            <a:r>
              <a:rPr lang="en-US" sz="1400" b="1" dirty="0" smtClean="0"/>
              <a:t>											$this-&gt;color  = $color</a:t>
            </a:r>
            <a:br>
              <a:rPr lang="en-US" sz="1400" b="1" dirty="0" smtClean="0"/>
            </a:br>
            <a:r>
              <a:rPr lang="en-US" sz="1400" b="1" dirty="0" smtClean="0"/>
              <a:t>										}</a:t>
            </a:r>
            <a:r>
              <a:rPr lang="en-US" sz="1400" b="1" dirty="0">
                <a:solidFill>
                  <a:schemeClr val="accent6"/>
                </a:solidFill>
              </a:rPr>
              <a:t/>
            </a:r>
            <a:br>
              <a:rPr lang="en-US" sz="1400" b="1" dirty="0">
                <a:solidFill>
                  <a:schemeClr val="accent6"/>
                </a:solidFill>
              </a:rPr>
            </a:br>
            <a:r>
              <a:rPr lang="en-US" sz="1400" b="1" dirty="0"/>
              <a:t>  </a:t>
            </a:r>
            <a:r>
              <a:rPr lang="en-US" sz="1400" b="1" dirty="0" smtClean="0"/>
              <a:t>										</a:t>
            </a:r>
            <a:r>
              <a:rPr lang="en-US" sz="1400" b="1" dirty="0" smtClean="0">
                <a:solidFill>
                  <a:schemeClr val="accent4"/>
                </a:solidFill>
              </a:rPr>
              <a:t>public</a:t>
            </a:r>
            <a:r>
              <a:rPr lang="en-US" sz="1400" b="1" dirty="0" smtClean="0"/>
              <a:t> </a:t>
            </a:r>
            <a:r>
              <a:rPr lang="en-US" sz="1400" b="1" dirty="0" smtClean="0">
                <a:solidFill>
                  <a:schemeClr val="accent4"/>
                </a:solidFill>
              </a:rPr>
              <a:t>function</a:t>
            </a:r>
            <a:r>
              <a:rPr lang="en-US" sz="1400" b="1" dirty="0"/>
              <a:t> </a:t>
            </a:r>
            <a:r>
              <a:rPr lang="en-US" sz="1400" b="1" dirty="0">
                <a:solidFill>
                  <a:schemeClr val="accent2">
                    <a:lumMod val="60000"/>
                    <a:lumOff val="40000"/>
                  </a:schemeClr>
                </a:solidFill>
              </a:rPr>
              <a:t> </a:t>
            </a:r>
            <a:r>
              <a:rPr lang="en-US" sz="1400" b="1" dirty="0" smtClean="0">
                <a:solidFill>
                  <a:schemeClr val="accent2">
                    <a:lumMod val="60000"/>
                    <a:lumOff val="40000"/>
                  </a:schemeClr>
                </a:solidFill>
              </a:rPr>
              <a:t>intro() </a:t>
            </a:r>
            <a:r>
              <a:rPr lang="en-US" sz="1400" b="1" dirty="0"/>
              <a:t>{</a:t>
            </a:r>
            <a:r>
              <a:rPr lang="en-US" sz="1400" b="1" dirty="0"/>
              <a:t/>
            </a:r>
            <a:br>
              <a:rPr lang="en-US" sz="1400" b="1" dirty="0"/>
            </a:br>
            <a:r>
              <a:rPr lang="en-US" sz="1400" b="1" dirty="0"/>
              <a:t>    </a:t>
            </a:r>
            <a:r>
              <a:rPr lang="en-US" sz="1400" b="1" dirty="0" smtClean="0"/>
              <a:t>											echo   “The fruit is  {$this-&gt;name} and the color is  {$this-&gt;color}. “;</a:t>
            </a:r>
            <a:r>
              <a:rPr lang="en-US" sz="1400" b="1" dirty="0"/>
              <a:t/>
            </a:r>
            <a:br>
              <a:rPr lang="en-US" sz="1400" b="1" dirty="0"/>
            </a:br>
            <a:r>
              <a:rPr lang="en-US" sz="1400" b="1" dirty="0"/>
              <a:t>  </a:t>
            </a:r>
            <a:r>
              <a:rPr lang="en-US" sz="1400" b="1" dirty="0" smtClean="0"/>
              <a:t>										}</a:t>
            </a:r>
            <a:r>
              <a:rPr lang="en-US" sz="1400" b="1" dirty="0"/>
              <a:t/>
            </a:r>
            <a:br>
              <a:rPr lang="en-US" sz="1400" b="1" dirty="0"/>
            </a:br>
            <a:r>
              <a:rPr lang="en-US" sz="1400" b="1" dirty="0" smtClean="0"/>
              <a:t>								}</a:t>
            </a:r>
          </a:p>
          <a:p>
            <a:pPr marL="0" indent="0">
              <a:buNone/>
            </a:pPr>
            <a:r>
              <a:rPr lang="en-US" sz="1400" b="1" dirty="0"/>
              <a:t>	</a:t>
            </a:r>
            <a:r>
              <a:rPr lang="en-US" sz="1400" b="1" dirty="0" smtClean="0"/>
              <a:t>							</a:t>
            </a:r>
            <a:r>
              <a:rPr lang="en-US" sz="1400" b="1" dirty="0" smtClean="0">
                <a:solidFill>
                  <a:schemeClr val="accent4"/>
                </a:solidFill>
              </a:rPr>
              <a:t>class </a:t>
            </a:r>
            <a:r>
              <a:rPr lang="en-US" sz="1400" b="1" dirty="0" smtClean="0">
                <a:solidFill>
                  <a:schemeClr val="accent2"/>
                </a:solidFill>
              </a:rPr>
              <a:t>Strawberry</a:t>
            </a:r>
            <a:r>
              <a:rPr lang="en-US" sz="1400" b="1" dirty="0" smtClean="0"/>
              <a:t> </a:t>
            </a:r>
            <a:r>
              <a:rPr lang="en-US" sz="1400" b="1" dirty="0" smtClean="0">
                <a:solidFill>
                  <a:srgbClr val="FF0000"/>
                </a:solidFill>
              </a:rPr>
              <a:t>extends</a:t>
            </a:r>
            <a:r>
              <a:rPr lang="en-US" sz="1400" b="1" dirty="0" smtClean="0"/>
              <a:t> </a:t>
            </a:r>
            <a:r>
              <a:rPr lang="en-US" sz="1400" b="1" dirty="0" smtClean="0">
                <a:solidFill>
                  <a:schemeClr val="accent2"/>
                </a:solidFill>
              </a:rPr>
              <a:t>Fruit  </a:t>
            </a:r>
            <a:r>
              <a:rPr lang="en-US" sz="1400" b="1" dirty="0" smtClean="0">
                <a:solidFill>
                  <a:schemeClr val="tx1"/>
                </a:solidFill>
              </a:rPr>
              <a:t>{</a:t>
            </a:r>
            <a:r>
              <a:rPr lang="en-US" sz="1400" b="1" dirty="0" smtClean="0">
                <a:solidFill>
                  <a:schemeClr val="accent2"/>
                </a:solidFill>
              </a:rPr>
              <a:t/>
            </a:r>
            <a:br>
              <a:rPr lang="en-US" sz="1400" b="1" dirty="0" smtClean="0">
                <a:solidFill>
                  <a:schemeClr val="accent2"/>
                </a:solidFill>
              </a:rPr>
            </a:br>
            <a:r>
              <a:rPr lang="en-US" sz="1400" b="1" dirty="0" smtClean="0">
                <a:solidFill>
                  <a:schemeClr val="accent2"/>
                </a:solidFill>
              </a:rPr>
              <a:t>										</a:t>
            </a:r>
            <a:r>
              <a:rPr lang="en-US" sz="1400" b="1" dirty="0" smtClean="0">
                <a:solidFill>
                  <a:schemeClr val="accent4"/>
                </a:solidFill>
              </a:rPr>
              <a:t>public function </a:t>
            </a:r>
            <a:r>
              <a:rPr lang="en-US" sz="1400" b="1" dirty="0" smtClean="0">
                <a:solidFill>
                  <a:schemeClr val="accent2">
                    <a:lumMod val="60000"/>
                    <a:lumOff val="40000"/>
                  </a:schemeClr>
                </a:solidFill>
              </a:rPr>
              <a:t>message()   </a:t>
            </a:r>
            <a:r>
              <a:rPr lang="en-US" sz="1400" b="1" dirty="0" smtClean="0">
                <a:solidFill>
                  <a:schemeClr val="tx1"/>
                </a:solidFill>
              </a:rPr>
              <a:t>{</a:t>
            </a:r>
            <a:r>
              <a:rPr lang="en-US" sz="1400" b="1" dirty="0" smtClean="0">
                <a:solidFill>
                  <a:schemeClr val="accent2"/>
                </a:solidFill>
              </a:rPr>
              <a:t/>
            </a:r>
            <a:br>
              <a:rPr lang="en-US" sz="1400" b="1" dirty="0" smtClean="0">
                <a:solidFill>
                  <a:schemeClr val="accent2"/>
                </a:solidFill>
              </a:rPr>
            </a:br>
            <a:r>
              <a:rPr lang="en-US" sz="1400" b="1" dirty="0" smtClean="0">
                <a:solidFill>
                  <a:schemeClr val="accent2"/>
                </a:solidFill>
              </a:rPr>
              <a:t>											</a:t>
            </a:r>
            <a:r>
              <a:rPr lang="en-US" sz="1400" b="1" dirty="0" smtClean="0">
                <a:solidFill>
                  <a:schemeClr val="tx1"/>
                </a:solidFill>
              </a:rPr>
              <a:t>echo   “Am I a fruit or a strawberry”;</a:t>
            </a:r>
            <a:r>
              <a:rPr lang="en-US" sz="1400" b="1" dirty="0" smtClean="0">
                <a:solidFill>
                  <a:schemeClr val="accent2"/>
                </a:solidFill>
              </a:rPr>
              <a:t/>
            </a:r>
            <a:br>
              <a:rPr lang="en-US" sz="1400" b="1" dirty="0" smtClean="0">
                <a:solidFill>
                  <a:schemeClr val="accent2"/>
                </a:solidFill>
              </a:rPr>
            </a:br>
            <a:r>
              <a:rPr lang="en-US" sz="1400" b="1" dirty="0" smtClean="0">
                <a:solidFill>
                  <a:schemeClr val="accent2"/>
                </a:solidFill>
              </a:rPr>
              <a:t>										</a:t>
            </a:r>
            <a:r>
              <a:rPr lang="en-US" sz="1400" b="1" dirty="0" smtClean="0">
                <a:solidFill>
                  <a:schemeClr val="tx1"/>
                </a:solidFill>
              </a:rPr>
              <a:t>}</a:t>
            </a:r>
            <a:r>
              <a:rPr lang="en-US" sz="1400" b="1" dirty="0" smtClean="0">
                <a:solidFill>
                  <a:schemeClr val="accent2"/>
                </a:solidFill>
              </a:rPr>
              <a:t/>
            </a:r>
            <a:br>
              <a:rPr lang="en-US" sz="1400" b="1" dirty="0" smtClean="0">
                <a:solidFill>
                  <a:schemeClr val="accent2"/>
                </a:solidFill>
              </a:rPr>
            </a:br>
            <a:r>
              <a:rPr lang="en-US" sz="1400" b="1" dirty="0" smtClean="0">
                <a:solidFill>
                  <a:schemeClr val="accent2"/>
                </a:solidFill>
              </a:rPr>
              <a:t>								</a:t>
            </a:r>
            <a:r>
              <a:rPr lang="en-US" sz="1400" b="1" dirty="0" smtClean="0">
                <a:solidFill>
                  <a:schemeClr val="tx1"/>
                </a:solidFill>
              </a:rPr>
              <a:t>}</a:t>
            </a:r>
            <a:r>
              <a:rPr lang="en-US" sz="1400" b="1" dirty="0"/>
              <a:t/>
            </a:r>
            <a:br>
              <a:rPr lang="en-US" sz="1400" b="1" dirty="0"/>
            </a:br>
            <a:r>
              <a:rPr lang="en-US" sz="1400" b="1" dirty="0" smtClean="0"/>
              <a:t>										$strawberry =  </a:t>
            </a:r>
            <a:r>
              <a:rPr lang="en-US" sz="1400" b="1" dirty="0" smtClean="0">
                <a:solidFill>
                  <a:srgbClr val="00B0F0"/>
                </a:solidFill>
              </a:rPr>
              <a:t>new</a:t>
            </a:r>
            <a:r>
              <a:rPr lang="en-US" sz="1400" b="1" dirty="0" smtClean="0"/>
              <a:t> </a:t>
            </a:r>
            <a:r>
              <a:rPr lang="en-US" sz="1400" b="1" dirty="0" smtClean="0">
                <a:solidFill>
                  <a:schemeClr val="accent2"/>
                </a:solidFill>
              </a:rPr>
              <a:t>Strawberry</a:t>
            </a:r>
            <a:r>
              <a:rPr lang="en-US" sz="1400" b="1" dirty="0" smtClean="0"/>
              <a:t>(</a:t>
            </a:r>
            <a:r>
              <a:rPr lang="en-US" sz="1400" b="1" dirty="0" smtClean="0">
                <a:solidFill>
                  <a:srgbClr val="FF0000"/>
                </a:solidFill>
              </a:rPr>
              <a:t>“Strawberry”,   “Red”</a:t>
            </a:r>
            <a:r>
              <a:rPr lang="en-US" sz="1400" b="1" dirty="0" smtClean="0">
                <a:solidFill>
                  <a:schemeClr val="tx1"/>
                </a:solidFill>
              </a:rPr>
              <a:t>);</a:t>
            </a:r>
            <a:br>
              <a:rPr lang="en-US" sz="1400" b="1" dirty="0" smtClean="0">
                <a:solidFill>
                  <a:schemeClr val="tx1"/>
                </a:solidFill>
              </a:rPr>
            </a:br>
            <a:r>
              <a:rPr lang="en-US" sz="1400" b="1" dirty="0" smtClean="0">
                <a:solidFill>
                  <a:schemeClr val="tx1"/>
                </a:solidFill>
              </a:rPr>
              <a:t>										$strawberry-&gt;</a:t>
            </a:r>
            <a:r>
              <a:rPr lang="en-US" sz="1400" b="1" dirty="0" smtClean="0">
                <a:solidFill>
                  <a:schemeClr val="accent2">
                    <a:lumMod val="60000"/>
                    <a:lumOff val="40000"/>
                  </a:schemeClr>
                </a:solidFill>
              </a:rPr>
              <a:t>message()</a:t>
            </a:r>
            <a:r>
              <a:rPr lang="en-US" sz="1400" b="1" dirty="0" smtClean="0">
                <a:solidFill>
                  <a:schemeClr val="tx1"/>
                </a:solidFill>
              </a:rPr>
              <a:t>;</a:t>
            </a:r>
            <a:br>
              <a:rPr lang="en-US" sz="1400" b="1" dirty="0" smtClean="0">
                <a:solidFill>
                  <a:schemeClr val="tx1"/>
                </a:solidFill>
              </a:rPr>
            </a:br>
            <a:r>
              <a:rPr lang="en-US" sz="1400" b="1" dirty="0" smtClean="0">
                <a:solidFill>
                  <a:schemeClr val="tx1"/>
                </a:solidFill>
              </a:rPr>
              <a:t>										$strawberry-&gt;</a:t>
            </a:r>
            <a:r>
              <a:rPr lang="en-US" sz="1400" b="1" dirty="0" smtClean="0">
                <a:solidFill>
                  <a:schemeClr val="accent2">
                    <a:lumMod val="60000"/>
                    <a:lumOff val="40000"/>
                  </a:schemeClr>
                </a:solidFill>
              </a:rPr>
              <a:t>intro()</a:t>
            </a:r>
            <a:r>
              <a:rPr lang="en-US" sz="1400" b="1" dirty="0" smtClean="0">
                <a:solidFill>
                  <a:schemeClr val="tx1"/>
                </a:solidFill>
              </a:rPr>
              <a:t>;</a:t>
            </a:r>
            <a:r>
              <a:rPr lang="en-US" sz="1400" b="1" dirty="0"/>
              <a:t/>
            </a:r>
            <a:br>
              <a:rPr lang="en-US" sz="1400" b="1" dirty="0"/>
            </a:br>
            <a:r>
              <a:rPr lang="en-US" sz="1400" b="1" dirty="0" smtClean="0"/>
              <a:t>					</a:t>
            </a:r>
            <a:r>
              <a:rPr lang="en-US" sz="14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3276306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7587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smtClean="0">
                <a:solidFill>
                  <a:schemeClr val="accent3"/>
                </a:solidFill>
              </a:rPr>
              <a:t>							</a:t>
            </a:r>
            <a:r>
              <a:rPr lang="en-US" dirty="0" smtClean="0">
                <a:solidFill>
                  <a:schemeClr val="accent3"/>
                </a:solidFill>
              </a:rPr>
              <a:t>ABSTRACT CLASSES  IN PHP(OOP)</a:t>
            </a:r>
            <a:r>
              <a:rPr lang="en-US" sz="1400" b="1" dirty="0" smtClean="0"/>
              <a:t>	</a:t>
            </a:r>
            <a:br>
              <a:rPr lang="en-US" sz="1400" b="1" dirty="0" smtClean="0"/>
            </a:br>
            <a:r>
              <a:rPr lang="en-US" sz="1400" b="1" dirty="0" smtClean="0"/>
              <a:t>Abstraction</a:t>
            </a:r>
            <a:r>
              <a:rPr lang="en-US" sz="1400" dirty="0"/>
              <a:t> </a:t>
            </a:r>
            <a:r>
              <a:rPr lang="en-US" sz="1400" dirty="0" smtClean="0"/>
              <a:t>is </a:t>
            </a:r>
            <a:r>
              <a:rPr lang="en-US" sz="1400" dirty="0"/>
              <a:t>a way of hiding </a:t>
            </a:r>
            <a:r>
              <a:rPr lang="en-US" sz="1400" dirty="0" smtClean="0"/>
              <a:t>information. </a:t>
            </a:r>
            <a:r>
              <a:rPr lang="en-US" sz="1400" dirty="0"/>
              <a:t>An abstract class is a class that contains at least one abstract method. An abstract method is a method that is declared, but not implemented in the </a:t>
            </a:r>
            <a:r>
              <a:rPr lang="en-US" sz="1400" dirty="0" smtClean="0"/>
              <a:t>code. Abstract </a:t>
            </a:r>
            <a:r>
              <a:rPr lang="en-US" sz="1400" dirty="0"/>
              <a:t>classes and methods are when the parent class has a named method, but need its child class(</a:t>
            </a:r>
            <a:r>
              <a:rPr lang="en-US" sz="1400" dirty="0" err="1"/>
              <a:t>es</a:t>
            </a:r>
            <a:r>
              <a:rPr lang="en-US" sz="1400" dirty="0"/>
              <a:t>) to fill out the </a:t>
            </a:r>
            <a:r>
              <a:rPr lang="en-US" sz="1400" dirty="0" smtClean="0"/>
              <a:t>tasks.</a:t>
            </a:r>
            <a:br>
              <a:rPr lang="en-US" sz="1400" dirty="0" smtClean="0"/>
            </a:br>
            <a:r>
              <a:rPr lang="en-US" sz="1400" b="1" dirty="0" smtClean="0"/>
              <a:t>Note: </a:t>
            </a:r>
            <a:r>
              <a:rPr lang="en-US" sz="1400" dirty="0" smtClean="0"/>
              <a:t>An Abstract class or method is define with the </a:t>
            </a:r>
            <a:r>
              <a:rPr lang="en-US" sz="1400" b="1" dirty="0" smtClean="0">
                <a:solidFill>
                  <a:srgbClr val="FF0000"/>
                </a:solidFill>
              </a:rPr>
              <a:t>abstract</a:t>
            </a:r>
            <a:r>
              <a:rPr lang="en-US" sz="1400" dirty="0" smtClean="0"/>
              <a:t> keyword.</a:t>
            </a:r>
            <a:endParaRPr lang="en-US" sz="1400" b="1" dirty="0"/>
          </a:p>
          <a:p>
            <a:pPr marL="0" indent="0">
              <a:buNone/>
            </a:pPr>
            <a:r>
              <a:rPr lang="en-US" sz="1400" b="1" dirty="0" smtClean="0"/>
              <a:t>				</a:t>
            </a:r>
            <a:r>
              <a:rPr lang="en-US" sz="1200" b="1" dirty="0" smtClean="0">
                <a:solidFill>
                  <a:schemeClr val="accent3"/>
                </a:solidFill>
              </a:rPr>
              <a:t>&lt;?</a:t>
            </a:r>
            <a:r>
              <a:rPr lang="en-US" sz="1200" b="1" dirty="0" err="1">
                <a:solidFill>
                  <a:schemeClr val="accent3"/>
                </a:solidFill>
              </a:rPr>
              <a:t>php</a:t>
            </a:r>
            <a:r>
              <a:rPr lang="en-US" sz="1200" b="1" dirty="0"/>
              <a:t/>
            </a:r>
            <a:br>
              <a:rPr lang="en-US" sz="1200" b="1" dirty="0"/>
            </a:br>
            <a:r>
              <a:rPr lang="en-US" sz="1200" b="1" dirty="0" smtClean="0"/>
              <a:t>								</a:t>
            </a:r>
            <a:r>
              <a:rPr lang="en-US" sz="1200" b="1" dirty="0" smtClean="0">
                <a:solidFill>
                  <a:schemeClr val="accent4"/>
                </a:solidFill>
              </a:rPr>
              <a:t>class</a:t>
            </a:r>
            <a:r>
              <a:rPr lang="en-US" sz="1200" b="1" dirty="0"/>
              <a:t> </a:t>
            </a:r>
            <a:r>
              <a:rPr lang="en-US" sz="1200" b="1" dirty="0" smtClean="0">
                <a:solidFill>
                  <a:schemeClr val="accent2"/>
                </a:solidFill>
              </a:rPr>
              <a:t>Car</a:t>
            </a:r>
            <a:r>
              <a:rPr lang="en-US" sz="1200" b="1" dirty="0" smtClean="0"/>
              <a:t>{</a:t>
            </a:r>
            <a:r>
              <a:rPr lang="en-US" sz="1200" b="1" dirty="0">
                <a:solidFill>
                  <a:schemeClr val="accent6"/>
                </a:solidFill>
              </a:rPr>
              <a:t/>
            </a:r>
            <a:br>
              <a:rPr lang="en-US" sz="1200" b="1" dirty="0">
                <a:solidFill>
                  <a:schemeClr val="accent6"/>
                </a:solidFill>
              </a:rPr>
            </a:br>
            <a:r>
              <a:rPr lang="en-US" sz="1200" b="1" dirty="0"/>
              <a:t>  </a:t>
            </a:r>
            <a:r>
              <a:rPr lang="en-US" sz="1200" b="1" dirty="0" smtClean="0"/>
              <a:t>										</a:t>
            </a:r>
            <a:r>
              <a:rPr lang="en-US" sz="1200" b="1" dirty="0" smtClean="0">
                <a:solidFill>
                  <a:schemeClr val="accent4"/>
                </a:solidFill>
              </a:rPr>
              <a:t>public</a:t>
            </a:r>
            <a:r>
              <a:rPr lang="en-US" sz="1200" b="1" dirty="0"/>
              <a:t> $name</a:t>
            </a:r>
            <a:r>
              <a:rPr lang="en-US" sz="1200" b="1" dirty="0" smtClean="0"/>
              <a:t>;</a:t>
            </a:r>
            <a:r>
              <a:rPr lang="en-US" sz="1200" b="1" dirty="0"/>
              <a:t/>
            </a:r>
            <a:br>
              <a:rPr lang="en-US" sz="1200" b="1" dirty="0"/>
            </a:br>
            <a:r>
              <a:rPr lang="en-US" sz="1200" b="1" dirty="0"/>
              <a:t>  </a:t>
            </a:r>
            <a:r>
              <a:rPr lang="en-US" sz="1200" b="1" dirty="0" smtClean="0"/>
              <a:t>										</a:t>
            </a:r>
            <a:r>
              <a:rPr lang="en-US" sz="1200" b="1" dirty="0" smtClean="0">
                <a:solidFill>
                  <a:schemeClr val="accent4"/>
                </a:solidFill>
              </a:rPr>
              <a:t>public</a:t>
            </a:r>
            <a:r>
              <a:rPr lang="en-US" sz="1200" b="1" dirty="0" smtClean="0"/>
              <a:t> </a:t>
            </a:r>
            <a:r>
              <a:rPr lang="en-US" sz="1200" b="1" dirty="0" smtClean="0">
                <a:solidFill>
                  <a:schemeClr val="accent4"/>
                </a:solidFill>
              </a:rPr>
              <a:t>function</a:t>
            </a:r>
            <a:r>
              <a:rPr lang="en-US" sz="1200" b="1" dirty="0" smtClean="0"/>
              <a:t> </a:t>
            </a:r>
            <a:r>
              <a:rPr lang="en-US" sz="1200" b="1" dirty="0" smtClean="0">
                <a:solidFill>
                  <a:schemeClr val="accent2">
                    <a:lumMod val="60000"/>
                    <a:lumOff val="40000"/>
                  </a:schemeClr>
                </a:solidFill>
              </a:rPr>
              <a:t>__construct</a:t>
            </a:r>
            <a:r>
              <a:rPr lang="en-US" sz="1200" b="1" dirty="0" smtClean="0"/>
              <a:t>($name) {</a:t>
            </a:r>
            <a:br>
              <a:rPr lang="en-US" sz="1200" b="1" dirty="0" smtClean="0"/>
            </a:br>
            <a:r>
              <a:rPr lang="en-US" sz="1200" b="1" dirty="0" smtClean="0"/>
              <a:t>											$this-&gt;name = $name;</a:t>
            </a:r>
            <a:br>
              <a:rPr lang="en-US" sz="1200" b="1" dirty="0" smtClean="0"/>
            </a:br>
            <a:r>
              <a:rPr lang="en-US" sz="1200" b="1" dirty="0" smtClean="0"/>
              <a:t>										}</a:t>
            </a:r>
            <a:br>
              <a:rPr lang="en-US" sz="1200" b="1" dirty="0" smtClean="0"/>
            </a:br>
            <a:r>
              <a:rPr lang="en-US" sz="1200" b="1" dirty="0" smtClean="0"/>
              <a:t>										</a:t>
            </a:r>
            <a:r>
              <a:rPr lang="en-US" sz="1200" b="1" dirty="0"/>
              <a:t>abstract public function intro() : string</a:t>
            </a:r>
            <a:r>
              <a:rPr lang="en-US" sz="1200" b="1" dirty="0" smtClean="0"/>
              <a:t>;</a:t>
            </a:r>
            <a:r>
              <a:rPr lang="en-US" sz="1200" b="1" dirty="0"/>
              <a:t/>
            </a:r>
            <a:br>
              <a:rPr lang="en-US" sz="1200" b="1" dirty="0"/>
            </a:br>
            <a:r>
              <a:rPr lang="en-US" sz="1200" b="1" dirty="0" smtClean="0"/>
              <a:t>								}</a:t>
            </a:r>
          </a:p>
          <a:p>
            <a:pPr marL="0" indent="0">
              <a:buNone/>
            </a:pPr>
            <a:r>
              <a:rPr lang="en-US" sz="1200" b="1" dirty="0"/>
              <a:t>	</a:t>
            </a:r>
            <a:r>
              <a:rPr lang="en-US" sz="1200" b="1" dirty="0" smtClean="0"/>
              <a:t>							</a:t>
            </a:r>
            <a:r>
              <a:rPr lang="en-US" sz="1200" b="1" dirty="0" smtClean="0">
                <a:solidFill>
                  <a:schemeClr val="accent4"/>
                </a:solidFill>
              </a:rPr>
              <a:t>class </a:t>
            </a:r>
            <a:r>
              <a:rPr lang="en-US" sz="1200" b="1" dirty="0" smtClean="0">
                <a:solidFill>
                  <a:schemeClr val="accent2"/>
                </a:solidFill>
              </a:rPr>
              <a:t>Toyota </a:t>
            </a:r>
            <a:r>
              <a:rPr lang="en-US" sz="1200" b="1" dirty="0" smtClean="0">
                <a:solidFill>
                  <a:srgbClr val="FF0000"/>
                </a:solidFill>
              </a:rPr>
              <a:t>extends</a:t>
            </a:r>
            <a:r>
              <a:rPr lang="en-US" sz="1200" b="1" dirty="0" smtClean="0"/>
              <a:t> </a:t>
            </a:r>
            <a:r>
              <a:rPr lang="en-US" sz="1200" b="1" dirty="0" smtClean="0">
                <a:solidFill>
                  <a:schemeClr val="accent2"/>
                </a:solidFill>
              </a:rPr>
              <a:t>Car</a:t>
            </a:r>
            <a:r>
              <a:rPr lang="en-US" sz="1200" b="1" dirty="0" smtClean="0">
                <a:solidFill>
                  <a:schemeClr val="tx1"/>
                </a:solidFill>
              </a:rPr>
              <a:t>{</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smtClean="0">
                <a:solidFill>
                  <a:schemeClr val="accent4"/>
                </a:solidFill>
              </a:rPr>
              <a:t>public function </a:t>
            </a:r>
            <a:r>
              <a:rPr lang="en-US" sz="1200" b="1" dirty="0" smtClean="0">
                <a:solidFill>
                  <a:schemeClr val="accent2">
                    <a:lumMod val="60000"/>
                    <a:lumOff val="40000"/>
                  </a:schemeClr>
                </a:solidFill>
              </a:rPr>
              <a:t>intro() : string   </a:t>
            </a:r>
            <a:r>
              <a:rPr lang="en-US" sz="1200" b="1" dirty="0" smtClean="0">
                <a:solidFill>
                  <a:schemeClr val="tx1"/>
                </a:solidFill>
              </a:rPr>
              <a:t>{</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smtClean="0">
                <a:solidFill>
                  <a:schemeClr val="tx1"/>
                </a:solidFill>
              </a:rPr>
              <a:t>return  “Choose Ghana product!  I’m a  $this-&gt;name!”;</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smtClean="0">
                <a:solidFill>
                  <a:schemeClr val="tx1"/>
                </a:solidFill>
              </a:rPr>
              <a:t>}</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smtClean="0">
                <a:solidFill>
                  <a:schemeClr val="tx1"/>
                </a:solidFill>
              </a:rPr>
              <a:t>}</a:t>
            </a:r>
            <a:br>
              <a:rPr lang="en-US" sz="1200" b="1" dirty="0" smtClean="0">
                <a:solidFill>
                  <a:schemeClr val="tx1"/>
                </a:solidFill>
              </a:rPr>
            </a:br>
            <a:endParaRPr lang="en-US" sz="1200" b="1" dirty="0" smtClean="0">
              <a:solidFill>
                <a:schemeClr val="tx1"/>
              </a:solidFill>
            </a:endParaRPr>
          </a:p>
          <a:p>
            <a:pPr marL="0" indent="0">
              <a:buNone/>
            </a:pPr>
            <a:r>
              <a:rPr lang="en-US" sz="1200" b="1" dirty="0" smtClean="0">
                <a:solidFill>
                  <a:schemeClr val="tx1"/>
                </a:solidFill>
              </a:rPr>
              <a:t/>
            </a:r>
            <a:br>
              <a:rPr lang="en-US" sz="1200" b="1" dirty="0" smtClean="0">
                <a:solidFill>
                  <a:schemeClr val="tx1"/>
                </a:solidFill>
              </a:rPr>
            </a:br>
            <a:r>
              <a:rPr lang="en-US" sz="1200" b="1" dirty="0" smtClean="0">
                <a:solidFill>
                  <a:schemeClr val="tx1"/>
                </a:solidFill>
              </a:rPr>
              <a:t>										</a:t>
            </a:r>
            <a:r>
              <a:rPr lang="en-US" sz="1200" b="1" dirty="0">
                <a:solidFill>
                  <a:schemeClr val="accent6"/>
                </a:solidFill>
              </a:rPr>
              <a:t>// Create </a:t>
            </a:r>
            <a:r>
              <a:rPr lang="en-US" sz="1200" b="1" dirty="0" smtClean="0">
                <a:solidFill>
                  <a:schemeClr val="accent6"/>
                </a:solidFill>
              </a:rPr>
              <a:t>object </a:t>
            </a:r>
            <a:r>
              <a:rPr lang="en-US" sz="1200" b="1" dirty="0">
                <a:solidFill>
                  <a:schemeClr val="accent6"/>
                </a:solidFill>
              </a:rPr>
              <a:t>from the child classes</a:t>
            </a:r>
            <a:r>
              <a:rPr lang="en-US" sz="1200" b="1" dirty="0"/>
              <a:t/>
            </a:r>
            <a:br>
              <a:rPr lang="en-US" sz="1200" b="1" dirty="0"/>
            </a:br>
            <a:r>
              <a:rPr lang="en-US" sz="1200" b="1" dirty="0" smtClean="0"/>
              <a:t>										$</a:t>
            </a:r>
            <a:r>
              <a:rPr lang="en-US" sz="1200" b="1" dirty="0" err="1" smtClean="0"/>
              <a:t>toyota</a:t>
            </a:r>
            <a:r>
              <a:rPr lang="en-US" sz="1200" b="1" dirty="0" smtClean="0"/>
              <a:t>   =  </a:t>
            </a:r>
            <a:r>
              <a:rPr lang="en-US" sz="1200" b="1" dirty="0" smtClean="0">
                <a:solidFill>
                  <a:srgbClr val="00B0F0"/>
                </a:solidFill>
              </a:rPr>
              <a:t>new</a:t>
            </a:r>
            <a:r>
              <a:rPr lang="en-US" sz="1200" b="1" dirty="0" smtClean="0"/>
              <a:t> </a:t>
            </a:r>
            <a:r>
              <a:rPr lang="en-US" sz="1200" b="1" dirty="0" smtClean="0">
                <a:solidFill>
                  <a:schemeClr val="accent2"/>
                </a:solidFill>
              </a:rPr>
              <a:t>Toyota</a:t>
            </a:r>
            <a:r>
              <a:rPr lang="en-US" sz="1200" b="1" dirty="0" smtClean="0"/>
              <a:t>(</a:t>
            </a:r>
            <a:r>
              <a:rPr lang="en-US" sz="1200" b="1" dirty="0" smtClean="0">
                <a:solidFill>
                  <a:srgbClr val="FF0000"/>
                </a:solidFill>
              </a:rPr>
              <a:t>“</a:t>
            </a:r>
            <a:r>
              <a:rPr lang="en-US" sz="1200" b="1" dirty="0" err="1" smtClean="0">
                <a:solidFill>
                  <a:srgbClr val="FF0000"/>
                </a:solidFill>
              </a:rPr>
              <a:t>Toyoto</a:t>
            </a:r>
            <a:r>
              <a:rPr lang="en-US" sz="1200" b="1" dirty="0" smtClean="0">
                <a:solidFill>
                  <a:srgbClr val="FF0000"/>
                </a:solidFill>
              </a:rPr>
              <a:t> </a:t>
            </a:r>
            <a:r>
              <a:rPr lang="en-US" sz="1200" b="1" dirty="0" err="1" smtClean="0">
                <a:solidFill>
                  <a:srgbClr val="FF0000"/>
                </a:solidFill>
              </a:rPr>
              <a:t>Thundra</a:t>
            </a:r>
            <a:r>
              <a:rPr lang="en-US" sz="1200" b="1" dirty="0" smtClean="0">
                <a:solidFill>
                  <a:srgbClr val="FF0000"/>
                </a:solidFill>
              </a:rPr>
              <a:t>”</a:t>
            </a:r>
            <a:r>
              <a:rPr lang="en-US" sz="1200" b="1" dirty="0" smtClean="0">
                <a:solidFill>
                  <a:schemeClr val="tx1"/>
                </a:solidFill>
              </a:rPr>
              <a:t>);</a:t>
            </a:r>
            <a:br>
              <a:rPr lang="en-US" sz="1200" b="1" dirty="0" smtClean="0">
                <a:solidFill>
                  <a:schemeClr val="tx1"/>
                </a:solidFill>
              </a:rPr>
            </a:br>
            <a:r>
              <a:rPr lang="en-US" sz="1200" b="1" dirty="0" smtClean="0">
                <a:solidFill>
                  <a:schemeClr val="tx1"/>
                </a:solidFill>
              </a:rPr>
              <a:t>										echo  $Toyota-&gt;</a:t>
            </a:r>
            <a:r>
              <a:rPr lang="en-US" sz="1200" b="1" dirty="0" smtClean="0">
                <a:solidFill>
                  <a:schemeClr val="accent2">
                    <a:lumMod val="60000"/>
                    <a:lumOff val="40000"/>
                  </a:schemeClr>
                </a:solidFill>
              </a:rPr>
              <a:t>intro()</a:t>
            </a:r>
            <a:r>
              <a:rPr lang="en-US" sz="1200" b="1" dirty="0" smtClean="0">
                <a:solidFill>
                  <a:schemeClr val="tx1"/>
                </a:solidFill>
              </a:rPr>
              <a:t>;</a:t>
            </a:r>
          </a:p>
          <a:p>
            <a:pPr marL="0" indent="0">
              <a:buNone/>
            </a:pPr>
            <a:r>
              <a:rPr lang="en-US" sz="1200" b="1" dirty="0" smtClean="0">
                <a:solidFill>
                  <a:schemeClr val="tx1"/>
                </a:solidFill>
              </a:rPr>
              <a:t/>
            </a:r>
            <a:br>
              <a:rPr lang="en-US" sz="1200" b="1" dirty="0" smtClean="0">
                <a:solidFill>
                  <a:schemeClr val="tx1"/>
                </a:solidFill>
              </a:rPr>
            </a:br>
            <a:r>
              <a:rPr lang="en-US" sz="1200" b="1" dirty="0" smtClean="0">
                <a:solidFill>
                  <a:schemeClr val="tx1"/>
                </a:solidFill>
              </a:rPr>
              <a:t>										$strawberry-&gt;</a:t>
            </a:r>
            <a:r>
              <a:rPr lang="en-US" sz="1200" b="1" dirty="0" smtClean="0">
                <a:solidFill>
                  <a:schemeClr val="accent2">
                    <a:lumMod val="60000"/>
                    <a:lumOff val="40000"/>
                  </a:schemeClr>
                </a:solidFill>
              </a:rPr>
              <a:t>intro()</a:t>
            </a:r>
            <a:r>
              <a:rPr lang="en-US" sz="1200" b="1" dirty="0" smtClean="0">
                <a:solidFill>
                  <a:schemeClr val="tx1"/>
                </a:solidFill>
              </a:rPr>
              <a:t>;</a:t>
            </a:r>
            <a:r>
              <a:rPr lang="en-US" sz="1200" b="1" dirty="0"/>
              <a:t/>
            </a:r>
            <a:br>
              <a:rPr lang="en-US" sz="1200" b="1" dirty="0"/>
            </a:br>
            <a:r>
              <a:rPr lang="en-US" sz="1200" b="1" dirty="0" smtClean="0"/>
              <a:t>					</a:t>
            </a:r>
            <a:r>
              <a:rPr lang="en-US" sz="12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287177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WHY PHP?</a:t>
            </a:r>
            <a:endParaRPr lang="en-US" dirty="0">
              <a:solidFill>
                <a:schemeClr val="accent3"/>
              </a:solidFill>
            </a:endParaRPr>
          </a:p>
        </p:txBody>
      </p:sp>
      <p:sp>
        <p:nvSpPr>
          <p:cNvPr id="3" name="Content Placeholder 2"/>
          <p:cNvSpPr>
            <a:spLocks noGrp="1"/>
          </p:cNvSpPr>
          <p:nvPr>
            <p:ph idx="1"/>
          </p:nvPr>
        </p:nvSpPr>
        <p:spPr>
          <a:xfrm>
            <a:off x="1295401" y="2556932"/>
            <a:ext cx="10138717" cy="3646160"/>
          </a:xfrm>
        </p:spPr>
        <p:txBody>
          <a:bodyPr>
            <a:normAutofit lnSpcReduction="10000"/>
          </a:bodyPr>
          <a:lstStyle/>
          <a:p>
            <a:pPr marL="457200" indent="-457200">
              <a:buFont typeface="+mj-lt"/>
              <a:buAutoNum type="arabicPeriod"/>
            </a:pPr>
            <a:r>
              <a:rPr lang="en-US" sz="1800" b="1" dirty="0">
                <a:solidFill>
                  <a:schemeClr val="accent3"/>
                </a:solidFill>
              </a:rPr>
              <a:t>Compatible with almost all servers used </a:t>
            </a:r>
            <a:r>
              <a:rPr lang="en-US" sz="1800" b="1" dirty="0" smtClean="0">
                <a:solidFill>
                  <a:schemeClr val="accent3"/>
                </a:solidFill>
              </a:rPr>
              <a:t>nowadays</a:t>
            </a:r>
            <a:r>
              <a:rPr lang="en-US" sz="1800" dirty="0"/>
              <a:t/>
            </a:r>
            <a:br>
              <a:rPr lang="en-US" sz="1800" dirty="0"/>
            </a:br>
            <a:r>
              <a:rPr lang="en-US" sz="1400" dirty="0" smtClean="0"/>
              <a:t>A </a:t>
            </a:r>
            <a:r>
              <a:rPr lang="en-US" sz="1400" dirty="0"/>
              <a:t>web server is an information technology that processes requests via HTTP, the basic network protocol used to distribute information on the World Wide Web. There exist many types of web servers that servers use. Some of the most important and well-known are: Apache HTTP Server, IIS (Internet Information Services), </a:t>
            </a:r>
            <a:r>
              <a:rPr lang="en-US" sz="1400" dirty="0" err="1"/>
              <a:t>lighttpd</a:t>
            </a:r>
            <a:r>
              <a:rPr lang="en-US" sz="1400" dirty="0"/>
              <a:t>, Sun Java System Web Server etc. As a matter of fact, PHP is compatible with all these web servers and many </a:t>
            </a:r>
            <a:r>
              <a:rPr lang="en-US" sz="1400" dirty="0" smtClean="0"/>
              <a:t>more.</a:t>
            </a:r>
          </a:p>
          <a:p>
            <a:pPr marL="457200" indent="-457200">
              <a:buFont typeface="+mj-lt"/>
              <a:buAutoNum type="arabicPeriod"/>
            </a:pPr>
            <a:r>
              <a:rPr lang="en-US" sz="1800" b="1" dirty="0">
                <a:solidFill>
                  <a:schemeClr val="accent3"/>
                </a:solidFill>
              </a:rPr>
              <a:t>PHP </a:t>
            </a:r>
            <a:r>
              <a:rPr lang="en-US" sz="1800" b="1" dirty="0" smtClean="0">
                <a:solidFill>
                  <a:schemeClr val="accent3"/>
                </a:solidFill>
              </a:rPr>
              <a:t>supports </a:t>
            </a:r>
            <a:r>
              <a:rPr lang="en-US" sz="1800" b="1" dirty="0">
                <a:solidFill>
                  <a:schemeClr val="accent3"/>
                </a:solidFill>
              </a:rPr>
              <a:t>a wide range of </a:t>
            </a:r>
            <a:r>
              <a:rPr lang="en-US" sz="1800" b="1" dirty="0" smtClean="0">
                <a:solidFill>
                  <a:schemeClr val="accent3"/>
                </a:solidFill>
              </a:rPr>
              <a:t>databases</a:t>
            </a:r>
            <a:r>
              <a:rPr lang="en-US" sz="1800" b="1" dirty="0" smtClean="0"/>
              <a:t/>
            </a:r>
            <a:br>
              <a:rPr lang="en-US" sz="1800" b="1" dirty="0" smtClean="0"/>
            </a:br>
            <a:r>
              <a:rPr lang="en-US" sz="1400" dirty="0" smtClean="0"/>
              <a:t>An </a:t>
            </a:r>
            <a:r>
              <a:rPr lang="en-US" sz="1400" dirty="0"/>
              <a:t>important reason why PHP is so used today is also related to the various databases it supports (is compatible with). Some of these databases are: DB++, dBase, Ingres, Mongo, </a:t>
            </a:r>
            <a:r>
              <a:rPr lang="en-US" sz="1400" dirty="0" err="1"/>
              <a:t>MaxDB</a:t>
            </a:r>
            <a:r>
              <a:rPr lang="en-US" sz="1400" dirty="0"/>
              <a:t>, MongoDB, </a:t>
            </a:r>
            <a:r>
              <a:rPr lang="en-US" sz="1400" dirty="0" err="1"/>
              <a:t>mSQL</a:t>
            </a:r>
            <a:r>
              <a:rPr lang="en-US" sz="1400" dirty="0" smtClean="0"/>
              <a:t>, </a:t>
            </a:r>
            <a:r>
              <a:rPr lang="en-US" sz="1400" dirty="0"/>
              <a:t>MySQL, OCI8, PostgreSQL, SQLite, </a:t>
            </a:r>
            <a:r>
              <a:rPr lang="en-US" sz="1400" dirty="0" smtClean="0"/>
              <a:t>SQLite3,</a:t>
            </a:r>
            <a:r>
              <a:rPr lang="en-US" sz="1400" dirty="0"/>
              <a:t> </a:t>
            </a:r>
            <a:r>
              <a:rPr lang="en-US" sz="1400" dirty="0" smtClean="0"/>
              <a:t>Oracle, </a:t>
            </a:r>
            <a:r>
              <a:rPr lang="en-US" sz="1400" dirty="0"/>
              <a:t>Microsoft SQL Server</a:t>
            </a:r>
            <a:r>
              <a:rPr lang="en-US" sz="1400" dirty="0" smtClean="0"/>
              <a:t> </a:t>
            </a:r>
            <a:r>
              <a:rPr lang="en-US" sz="1400" dirty="0"/>
              <a:t>and so </a:t>
            </a:r>
            <a:r>
              <a:rPr lang="en-US" sz="1400" dirty="0" smtClean="0"/>
              <a:t>on.</a:t>
            </a:r>
          </a:p>
          <a:p>
            <a:pPr marL="457200" indent="-457200">
              <a:buFont typeface="+mj-lt"/>
              <a:buAutoNum type="arabicPeriod"/>
            </a:pPr>
            <a:r>
              <a:rPr lang="en-US" sz="1800" b="1" dirty="0">
                <a:solidFill>
                  <a:schemeClr val="accent3"/>
                </a:solidFill>
              </a:rPr>
              <a:t>PHP is free to download and open </a:t>
            </a:r>
            <a:r>
              <a:rPr lang="en-US" sz="1800" b="1" dirty="0" smtClean="0">
                <a:solidFill>
                  <a:schemeClr val="accent3"/>
                </a:solidFill>
              </a:rPr>
              <a:t>source</a:t>
            </a:r>
            <a:r>
              <a:rPr lang="en-US" sz="1800" b="1" dirty="0" smtClean="0"/>
              <a:t/>
            </a:r>
            <a:br>
              <a:rPr lang="en-US" sz="1800" b="1" dirty="0" smtClean="0"/>
            </a:br>
            <a:r>
              <a:rPr lang="en-US" sz="1400" dirty="0"/>
              <a:t>PHP is an open source project – the language is developed by a worldwide team of volunteers who make its source code freely available on the Web, and it may be used without payment of licensing fees or investments in expensive hardware or </a:t>
            </a:r>
            <a:r>
              <a:rPr lang="en-US" sz="1400" dirty="0" smtClean="0"/>
              <a:t>software. </a:t>
            </a:r>
            <a:r>
              <a:rPr lang="en-US" sz="1400" dirty="0"/>
              <a:t>This reduces software development costs without affecting either flexibility or reliability. The open-source nature of the code further means that any developer, anywhere , can inspect the code tree, spit errors, and suggest possible fixes, this produces a stable, robust product wherein bugs, once discovered, are rapidly resolved – sometimes within a few hours of </a:t>
            </a:r>
            <a:r>
              <a:rPr lang="en-US" sz="1400" dirty="0" smtClean="0"/>
              <a:t>discovery.</a:t>
            </a:r>
            <a:endParaRPr lang="en-US" sz="1400" dirty="0"/>
          </a:p>
        </p:txBody>
      </p:sp>
    </p:spTree>
    <p:extLst>
      <p:ext uri="{BB962C8B-B14F-4D97-AF65-F5344CB8AC3E}">
        <p14:creationId xmlns:p14="http://schemas.microsoft.com/office/powerpoint/2010/main" val="3343183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84885"/>
            <a:ext cx="10635048" cy="567587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200" dirty="0" smtClean="0">
                <a:solidFill>
                  <a:schemeClr val="accent3"/>
                </a:solidFill>
              </a:rPr>
              <a:t>							</a:t>
            </a:r>
            <a:r>
              <a:rPr lang="en-US" dirty="0" smtClean="0">
                <a:solidFill>
                  <a:schemeClr val="accent3"/>
                </a:solidFill>
              </a:rPr>
              <a:t>INTERFACES  IN PHP(OOP)</a:t>
            </a:r>
            <a:r>
              <a:rPr lang="en-US" sz="1400" b="1" dirty="0" smtClean="0"/>
              <a:t>	</a:t>
            </a:r>
            <a:br>
              <a:rPr lang="en-US" sz="1400" b="1" dirty="0" smtClean="0"/>
            </a:br>
            <a:r>
              <a:rPr lang="en-US" sz="1400" b="1" dirty="0" smtClean="0"/>
              <a:t>An Interface</a:t>
            </a:r>
            <a:r>
              <a:rPr lang="en-US" sz="1400" dirty="0"/>
              <a:t> is a mechanism of extending an existing class by inheriting a class we create a new class with all functionality of that existing class, and we can add new members to the new </a:t>
            </a:r>
            <a:r>
              <a:rPr lang="en-US" sz="1400" dirty="0" smtClean="0"/>
              <a:t>class. </a:t>
            </a:r>
            <a:r>
              <a:rPr lang="en-US" sz="1400" dirty="0"/>
              <a:t>Interfaces allow you to specify what methods a class should </a:t>
            </a:r>
            <a:r>
              <a:rPr lang="en-US" sz="1400" dirty="0" smtClean="0"/>
              <a:t>implement. </a:t>
            </a:r>
            <a:r>
              <a:rPr lang="en-US" sz="1400" dirty="0"/>
              <a:t>Interfaces make it easy to use a variety of different classes in the same way. When one or more classes use the same interface, it is referred to as "</a:t>
            </a:r>
            <a:r>
              <a:rPr lang="en-US" sz="1400" dirty="0" smtClean="0"/>
              <a:t>polymorphism“.</a:t>
            </a:r>
            <a:br>
              <a:rPr lang="en-US" sz="1400" dirty="0" smtClean="0"/>
            </a:br>
            <a:r>
              <a:rPr lang="en-US" sz="1400" b="1" dirty="0" smtClean="0"/>
              <a:t>Note: </a:t>
            </a:r>
            <a:r>
              <a:rPr lang="en-US" sz="1400" dirty="0" smtClean="0"/>
              <a:t>An Interface is declare with the </a:t>
            </a:r>
            <a:r>
              <a:rPr lang="en-US" sz="1400" b="1" dirty="0" smtClean="0">
                <a:solidFill>
                  <a:srgbClr val="FF0000"/>
                </a:solidFill>
              </a:rPr>
              <a:t>interface </a:t>
            </a:r>
            <a:r>
              <a:rPr lang="en-US" sz="1400" dirty="0" smtClean="0"/>
              <a:t>keyword.</a:t>
            </a:r>
            <a:r>
              <a:rPr lang="en-US" sz="1400" b="1" dirty="0" smtClean="0"/>
              <a:t/>
            </a:r>
            <a:br>
              <a:rPr lang="en-US" sz="1400" b="1" dirty="0" smtClean="0"/>
            </a:br>
            <a:r>
              <a:rPr lang="en-US" sz="1400" b="1" dirty="0" smtClean="0"/>
              <a:t>				</a:t>
            </a:r>
            <a:r>
              <a:rPr lang="en-US" sz="1200" b="1" dirty="0" smtClean="0">
                <a:solidFill>
                  <a:schemeClr val="accent3"/>
                </a:solidFill>
              </a:rPr>
              <a:t>&lt;?</a:t>
            </a:r>
            <a:r>
              <a:rPr lang="en-US" sz="1200" b="1" dirty="0" err="1">
                <a:solidFill>
                  <a:schemeClr val="accent3"/>
                </a:solidFill>
              </a:rPr>
              <a:t>php</a:t>
            </a:r>
            <a:r>
              <a:rPr lang="en-US" sz="1200" b="1" dirty="0"/>
              <a:t/>
            </a:r>
            <a:br>
              <a:rPr lang="en-US" sz="1200" b="1" dirty="0"/>
            </a:br>
            <a:r>
              <a:rPr lang="en-US" sz="1200" b="1" dirty="0" smtClean="0"/>
              <a:t>								</a:t>
            </a:r>
            <a:r>
              <a:rPr lang="en-US" sz="1200" b="1" dirty="0" smtClean="0">
                <a:solidFill>
                  <a:schemeClr val="accent4"/>
                </a:solidFill>
              </a:rPr>
              <a:t>interface</a:t>
            </a:r>
            <a:r>
              <a:rPr lang="en-US" sz="1200" b="1" dirty="0"/>
              <a:t> </a:t>
            </a:r>
            <a:r>
              <a:rPr lang="en-US" sz="1200" b="1" dirty="0">
                <a:solidFill>
                  <a:schemeClr val="accent2"/>
                </a:solidFill>
              </a:rPr>
              <a:t> </a:t>
            </a:r>
            <a:r>
              <a:rPr lang="en-US" sz="1200" b="1" dirty="0" smtClean="0">
                <a:solidFill>
                  <a:schemeClr val="accent2"/>
                </a:solidFill>
              </a:rPr>
              <a:t>Animal</a:t>
            </a:r>
            <a:r>
              <a:rPr lang="en-US" sz="1200" b="1" dirty="0" smtClean="0"/>
              <a:t>{</a:t>
            </a:r>
            <a:r>
              <a:rPr lang="en-US" sz="1200" b="1" dirty="0"/>
              <a:t/>
            </a:r>
            <a:br>
              <a:rPr lang="en-US" sz="1200" b="1" dirty="0"/>
            </a:br>
            <a:r>
              <a:rPr lang="en-US" sz="1200" b="1" dirty="0"/>
              <a:t>  </a:t>
            </a:r>
            <a:r>
              <a:rPr lang="en-US" sz="1200" b="1" dirty="0" smtClean="0"/>
              <a:t>										</a:t>
            </a:r>
            <a:r>
              <a:rPr lang="en-US" sz="1200" b="1" dirty="0" smtClean="0">
                <a:solidFill>
                  <a:schemeClr val="accent4"/>
                </a:solidFill>
              </a:rPr>
              <a:t>public</a:t>
            </a:r>
            <a:r>
              <a:rPr lang="en-US" sz="1200" b="1" dirty="0" smtClean="0"/>
              <a:t> </a:t>
            </a:r>
            <a:r>
              <a:rPr lang="en-US" sz="1200" b="1" dirty="0" smtClean="0">
                <a:solidFill>
                  <a:schemeClr val="accent4"/>
                </a:solidFill>
              </a:rPr>
              <a:t>function</a:t>
            </a:r>
            <a:r>
              <a:rPr lang="en-US" sz="1200" b="1" dirty="0" smtClean="0"/>
              <a:t> </a:t>
            </a:r>
            <a:r>
              <a:rPr lang="en-US" sz="1200" b="1" dirty="0" err="1" smtClean="0">
                <a:solidFill>
                  <a:schemeClr val="accent2">
                    <a:lumMod val="60000"/>
                    <a:lumOff val="40000"/>
                  </a:schemeClr>
                </a:solidFill>
              </a:rPr>
              <a:t>makeSound</a:t>
            </a:r>
            <a:r>
              <a:rPr lang="en-US" sz="1200" b="1" dirty="0" smtClean="0"/>
              <a:t>() {</a:t>
            </a:r>
            <a:br>
              <a:rPr lang="en-US" sz="1200" b="1" dirty="0" smtClean="0"/>
            </a:br>
            <a:r>
              <a:rPr lang="en-US" sz="1200" b="1" dirty="0" smtClean="0"/>
              <a:t>											</a:t>
            </a:r>
            <a:br>
              <a:rPr lang="en-US" sz="1200" b="1" dirty="0" smtClean="0"/>
            </a:br>
            <a:r>
              <a:rPr lang="en-US" sz="1200" b="1" dirty="0" smtClean="0"/>
              <a:t>										}</a:t>
            </a:r>
            <a:r>
              <a:rPr lang="en-US" sz="1200" b="1" dirty="0"/>
              <a:t/>
            </a:r>
            <a:br>
              <a:rPr lang="en-US" sz="1200" b="1" dirty="0"/>
            </a:br>
            <a:r>
              <a:rPr lang="en-US" sz="1200" b="1" dirty="0" smtClean="0"/>
              <a:t>								}</a:t>
            </a:r>
            <a:br>
              <a:rPr lang="en-US" sz="1200" b="1" dirty="0" smtClean="0"/>
            </a:br>
            <a:r>
              <a:rPr lang="en-US" sz="1200" b="1" dirty="0" smtClean="0"/>
              <a:t>								</a:t>
            </a:r>
            <a:r>
              <a:rPr lang="en-US" sz="1200" b="1" dirty="0" smtClean="0">
                <a:solidFill>
                  <a:schemeClr val="accent4"/>
                </a:solidFill>
              </a:rPr>
              <a:t>class </a:t>
            </a:r>
            <a:r>
              <a:rPr lang="en-US" sz="1200" b="1" dirty="0" smtClean="0">
                <a:solidFill>
                  <a:schemeClr val="accent2"/>
                </a:solidFill>
              </a:rPr>
              <a:t>Dog </a:t>
            </a:r>
            <a:r>
              <a:rPr lang="en-US" sz="1200" b="1" dirty="0" smtClean="0">
                <a:solidFill>
                  <a:srgbClr val="FF0000"/>
                </a:solidFill>
              </a:rPr>
              <a:t>implements </a:t>
            </a:r>
            <a:r>
              <a:rPr lang="en-US" sz="1200" b="1" dirty="0" smtClean="0">
                <a:solidFill>
                  <a:schemeClr val="accent2"/>
                </a:solidFill>
              </a:rPr>
              <a:t>Animal</a:t>
            </a:r>
            <a:r>
              <a:rPr lang="en-US" sz="1200" b="1" dirty="0" smtClean="0">
                <a:solidFill>
                  <a:schemeClr val="tx1"/>
                </a:solidFill>
              </a:rPr>
              <a:t>{</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smtClean="0">
                <a:solidFill>
                  <a:schemeClr val="accent4"/>
                </a:solidFill>
              </a:rPr>
              <a:t>public function </a:t>
            </a:r>
            <a:r>
              <a:rPr lang="en-US" sz="1200" b="1" dirty="0" err="1" smtClean="0">
                <a:solidFill>
                  <a:schemeClr val="accent2">
                    <a:lumMod val="60000"/>
                    <a:lumOff val="40000"/>
                  </a:schemeClr>
                </a:solidFill>
              </a:rPr>
              <a:t>makeSound</a:t>
            </a:r>
            <a:r>
              <a:rPr lang="en-US" sz="1200" b="1" dirty="0" smtClean="0">
                <a:solidFill>
                  <a:schemeClr val="accent2">
                    <a:lumMod val="60000"/>
                    <a:lumOff val="40000"/>
                  </a:schemeClr>
                </a:solidFill>
              </a:rPr>
              <a:t>()   </a:t>
            </a:r>
            <a:r>
              <a:rPr lang="en-US" sz="1200" b="1" dirty="0" smtClean="0">
                <a:solidFill>
                  <a:schemeClr val="tx1"/>
                </a:solidFill>
              </a:rPr>
              <a:t>{</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a:t> echo  “  </a:t>
            </a:r>
            <a:r>
              <a:rPr lang="en-US" sz="1200" b="1" dirty="0" smtClean="0"/>
              <a:t>Bark  ”;</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smtClean="0">
                <a:solidFill>
                  <a:schemeClr val="tx1"/>
                </a:solidFill>
              </a:rPr>
              <a:t>}</a:t>
            </a:r>
            <a:r>
              <a:rPr lang="en-US" sz="1200" b="1" dirty="0" smtClean="0">
                <a:solidFill>
                  <a:schemeClr val="accent2"/>
                </a:solidFill>
              </a:rPr>
              <a:t/>
            </a:r>
            <a:br>
              <a:rPr lang="en-US" sz="1200" b="1" dirty="0" smtClean="0">
                <a:solidFill>
                  <a:schemeClr val="accent2"/>
                </a:solidFill>
              </a:rPr>
            </a:br>
            <a:r>
              <a:rPr lang="en-US" sz="1200" b="1" dirty="0" smtClean="0">
                <a:solidFill>
                  <a:schemeClr val="accent2"/>
                </a:solidFill>
              </a:rPr>
              <a:t>								</a:t>
            </a:r>
            <a:r>
              <a:rPr lang="en-US" sz="1200" b="1" dirty="0" smtClean="0">
                <a:solidFill>
                  <a:schemeClr val="tx1"/>
                </a:solidFill>
              </a:rPr>
              <a:t>}</a:t>
            </a:r>
            <a:br>
              <a:rPr lang="en-US" sz="1200" b="1" dirty="0" smtClean="0">
                <a:solidFill>
                  <a:schemeClr val="tx1"/>
                </a:solidFill>
              </a:rPr>
            </a:br>
            <a:r>
              <a:rPr lang="en-US" sz="1200" b="1" dirty="0"/>
              <a:t>								</a:t>
            </a:r>
            <a:r>
              <a:rPr lang="en-US" sz="1200" b="1" dirty="0">
                <a:solidFill>
                  <a:schemeClr val="accent4"/>
                </a:solidFill>
              </a:rPr>
              <a:t>class </a:t>
            </a:r>
            <a:r>
              <a:rPr lang="en-US" sz="1200" b="1" dirty="0" smtClean="0">
                <a:solidFill>
                  <a:schemeClr val="accent2"/>
                </a:solidFill>
              </a:rPr>
              <a:t>Cat </a:t>
            </a:r>
            <a:r>
              <a:rPr lang="en-US" sz="1200" b="1" dirty="0" smtClean="0">
                <a:solidFill>
                  <a:srgbClr val="FF0000"/>
                </a:solidFill>
              </a:rPr>
              <a:t>implements </a:t>
            </a:r>
            <a:r>
              <a:rPr lang="en-US" sz="1200" b="1" dirty="0">
                <a:solidFill>
                  <a:schemeClr val="accent2"/>
                </a:solidFill>
              </a:rPr>
              <a:t>Animal</a:t>
            </a:r>
            <a:r>
              <a:rPr lang="en-US" sz="1200" b="1" dirty="0">
                <a:solidFill>
                  <a:schemeClr val="tx1"/>
                </a:solidFill>
              </a:rPr>
              <a:t>{</a:t>
            </a:r>
            <a:r>
              <a:rPr lang="en-US" sz="1200" b="1" dirty="0">
                <a:solidFill>
                  <a:schemeClr val="accent2"/>
                </a:solidFill>
              </a:rPr>
              <a:t/>
            </a:r>
            <a:br>
              <a:rPr lang="en-US" sz="1200" b="1" dirty="0">
                <a:solidFill>
                  <a:schemeClr val="accent2"/>
                </a:solidFill>
              </a:rPr>
            </a:br>
            <a:r>
              <a:rPr lang="en-US" sz="1200" b="1" dirty="0">
                <a:solidFill>
                  <a:schemeClr val="accent2"/>
                </a:solidFill>
              </a:rPr>
              <a:t>										</a:t>
            </a:r>
            <a:r>
              <a:rPr lang="en-US" sz="1200" b="1" dirty="0">
                <a:solidFill>
                  <a:schemeClr val="accent4"/>
                </a:solidFill>
              </a:rPr>
              <a:t>public function </a:t>
            </a:r>
            <a:r>
              <a:rPr lang="en-US" sz="1200" b="1" dirty="0" err="1">
                <a:solidFill>
                  <a:schemeClr val="accent2">
                    <a:lumMod val="60000"/>
                    <a:lumOff val="40000"/>
                  </a:schemeClr>
                </a:solidFill>
              </a:rPr>
              <a:t>makeSound</a:t>
            </a:r>
            <a:r>
              <a:rPr lang="en-US" sz="1200" b="1" dirty="0">
                <a:solidFill>
                  <a:schemeClr val="accent2">
                    <a:lumMod val="60000"/>
                    <a:lumOff val="40000"/>
                  </a:schemeClr>
                </a:solidFill>
              </a:rPr>
              <a:t>()   </a:t>
            </a:r>
            <a:r>
              <a:rPr lang="en-US" sz="1200" b="1" dirty="0">
                <a:solidFill>
                  <a:schemeClr val="tx1"/>
                </a:solidFill>
              </a:rPr>
              <a:t>{</a:t>
            </a:r>
            <a:r>
              <a:rPr lang="en-US" sz="1200" b="1" dirty="0">
                <a:solidFill>
                  <a:schemeClr val="accent2"/>
                </a:solidFill>
              </a:rPr>
              <a:t/>
            </a:r>
            <a:br>
              <a:rPr lang="en-US" sz="1200" b="1" dirty="0">
                <a:solidFill>
                  <a:schemeClr val="accent2"/>
                </a:solidFill>
              </a:rPr>
            </a:br>
            <a:r>
              <a:rPr lang="en-US" sz="1200" b="1" dirty="0">
                <a:solidFill>
                  <a:schemeClr val="accent2"/>
                </a:solidFill>
              </a:rPr>
              <a:t>											</a:t>
            </a:r>
            <a:r>
              <a:rPr lang="en-US" sz="1200" b="1" dirty="0"/>
              <a:t> echo  “  Meow  ”;</a:t>
            </a:r>
            <a:r>
              <a:rPr lang="en-US" sz="1200" b="1" dirty="0">
                <a:solidFill>
                  <a:schemeClr val="accent2"/>
                </a:solidFill>
              </a:rPr>
              <a:t/>
            </a:r>
            <a:br>
              <a:rPr lang="en-US" sz="1200" b="1" dirty="0">
                <a:solidFill>
                  <a:schemeClr val="accent2"/>
                </a:solidFill>
              </a:rPr>
            </a:br>
            <a:r>
              <a:rPr lang="en-US" sz="1200" b="1" dirty="0">
                <a:solidFill>
                  <a:schemeClr val="accent2"/>
                </a:solidFill>
              </a:rPr>
              <a:t>										</a:t>
            </a:r>
            <a:r>
              <a:rPr lang="en-US" sz="1200" b="1" dirty="0">
                <a:solidFill>
                  <a:schemeClr val="tx1"/>
                </a:solidFill>
              </a:rPr>
              <a:t>}</a:t>
            </a:r>
            <a:r>
              <a:rPr lang="en-US" sz="1200" b="1" dirty="0">
                <a:solidFill>
                  <a:schemeClr val="accent2"/>
                </a:solidFill>
              </a:rPr>
              <a:t/>
            </a:r>
            <a:br>
              <a:rPr lang="en-US" sz="1200" b="1" dirty="0">
                <a:solidFill>
                  <a:schemeClr val="accent2"/>
                </a:solidFill>
              </a:rPr>
            </a:br>
            <a:r>
              <a:rPr lang="en-US" sz="1200" b="1" dirty="0">
                <a:solidFill>
                  <a:schemeClr val="accent2"/>
                </a:solidFill>
              </a:rPr>
              <a:t>								</a:t>
            </a:r>
            <a:r>
              <a:rPr lang="en-US" sz="1200" b="1" dirty="0" smtClean="0">
                <a:solidFill>
                  <a:schemeClr val="tx1"/>
                </a:solidFill>
              </a:rPr>
              <a:t>}</a:t>
            </a:r>
            <a:br>
              <a:rPr lang="en-US" sz="1200" b="1" dirty="0" smtClean="0">
                <a:solidFill>
                  <a:schemeClr val="tx1"/>
                </a:solidFill>
              </a:rPr>
            </a:br>
            <a:r>
              <a:rPr lang="en-US" sz="1200" b="1" dirty="0" smtClean="0">
                <a:solidFill>
                  <a:schemeClr val="tx1"/>
                </a:solidFill>
              </a:rPr>
              <a:t>									$dog  =  </a:t>
            </a:r>
            <a:r>
              <a:rPr lang="en-US" sz="1200" b="1" dirty="0" smtClean="0">
                <a:solidFill>
                  <a:srgbClr val="00B0F0"/>
                </a:solidFill>
              </a:rPr>
              <a:t>new</a:t>
            </a:r>
            <a:r>
              <a:rPr lang="en-US" sz="1200" b="1" dirty="0" smtClean="0">
                <a:solidFill>
                  <a:schemeClr val="tx1"/>
                </a:solidFill>
              </a:rPr>
              <a:t> </a:t>
            </a:r>
            <a:r>
              <a:rPr lang="en-US" sz="1200" b="1" dirty="0" smtClean="0">
                <a:solidFill>
                  <a:schemeClr val="accent2"/>
                </a:solidFill>
              </a:rPr>
              <a:t>Dog()</a:t>
            </a:r>
            <a:r>
              <a:rPr lang="en-US" sz="1200" b="1" dirty="0" smtClean="0">
                <a:solidFill>
                  <a:schemeClr val="tx1"/>
                </a:solidFill>
              </a:rPr>
              <a:t>;</a:t>
            </a:r>
            <a:br>
              <a:rPr lang="en-US" sz="1200" b="1" dirty="0" smtClean="0">
                <a:solidFill>
                  <a:schemeClr val="tx1"/>
                </a:solidFill>
              </a:rPr>
            </a:br>
            <a:r>
              <a:rPr lang="en-US" sz="1200" b="1" dirty="0" smtClean="0">
                <a:solidFill>
                  <a:schemeClr val="tx1"/>
                </a:solidFill>
              </a:rPr>
              <a:t>									$cat  =   </a:t>
            </a:r>
            <a:r>
              <a:rPr lang="en-US" sz="1200" b="1" dirty="0" smtClean="0">
                <a:solidFill>
                  <a:srgbClr val="00B0F0"/>
                </a:solidFill>
              </a:rPr>
              <a:t>new</a:t>
            </a:r>
            <a:r>
              <a:rPr lang="en-US" sz="1200" b="1" dirty="0" smtClean="0">
                <a:solidFill>
                  <a:schemeClr val="tx1"/>
                </a:solidFill>
              </a:rPr>
              <a:t> </a:t>
            </a:r>
            <a:r>
              <a:rPr lang="en-US" sz="1200" b="1" dirty="0" smtClean="0">
                <a:solidFill>
                  <a:schemeClr val="accent2"/>
                </a:solidFill>
              </a:rPr>
              <a:t>Cat()</a:t>
            </a:r>
            <a:r>
              <a:rPr lang="en-US" sz="1200" b="1" dirty="0" smtClean="0">
                <a:solidFill>
                  <a:schemeClr val="tx1"/>
                </a:solidFill>
              </a:rPr>
              <a:t>;</a:t>
            </a:r>
            <a:br>
              <a:rPr lang="en-US" sz="1200" b="1" dirty="0" smtClean="0">
                <a:solidFill>
                  <a:schemeClr val="tx1"/>
                </a:solidFill>
              </a:rPr>
            </a:br>
            <a:r>
              <a:rPr lang="en-US" sz="1200" b="1" dirty="0" smtClean="0">
                <a:solidFill>
                  <a:schemeClr val="tx1"/>
                </a:solidFill>
              </a:rPr>
              <a:t>								$animals  =   array($dog,   $cat);</a:t>
            </a:r>
          </a:p>
          <a:p>
            <a:pPr marL="0" indent="0">
              <a:buNone/>
            </a:pPr>
            <a:r>
              <a:rPr lang="en-US" sz="1200" b="1" dirty="0">
                <a:solidFill>
                  <a:schemeClr val="tx1"/>
                </a:solidFill>
              </a:rPr>
              <a:t>	</a:t>
            </a:r>
            <a:r>
              <a:rPr lang="en-US" sz="1200" b="1" dirty="0" smtClean="0">
                <a:solidFill>
                  <a:schemeClr val="tx1"/>
                </a:solidFill>
              </a:rPr>
              <a:t>							</a:t>
            </a:r>
            <a:r>
              <a:rPr lang="en-US" sz="1200" b="1" dirty="0" err="1" smtClean="0">
                <a:solidFill>
                  <a:srgbClr val="7030A0"/>
                </a:solidFill>
              </a:rPr>
              <a:t>foreach</a:t>
            </a:r>
            <a:r>
              <a:rPr lang="en-US" sz="1200" b="1" dirty="0" smtClean="0">
                <a:solidFill>
                  <a:schemeClr val="tx1"/>
                </a:solidFill>
              </a:rPr>
              <a:t>($animals  </a:t>
            </a:r>
            <a:r>
              <a:rPr lang="en-US" sz="1200" b="1" dirty="0" smtClean="0">
                <a:solidFill>
                  <a:srgbClr val="7030A0"/>
                </a:solidFill>
              </a:rPr>
              <a:t>as</a:t>
            </a:r>
            <a:r>
              <a:rPr lang="en-US" sz="1200" b="1" dirty="0" smtClean="0">
                <a:solidFill>
                  <a:schemeClr val="tx1"/>
                </a:solidFill>
              </a:rPr>
              <a:t>  $animal)   {</a:t>
            </a:r>
            <a:br>
              <a:rPr lang="en-US" sz="1200" b="1" dirty="0" smtClean="0">
                <a:solidFill>
                  <a:schemeClr val="tx1"/>
                </a:solidFill>
              </a:rPr>
            </a:br>
            <a:r>
              <a:rPr lang="en-US" sz="1200" b="1" dirty="0" smtClean="0">
                <a:solidFill>
                  <a:schemeClr val="tx1"/>
                </a:solidFill>
              </a:rPr>
              <a:t>									$animal-&gt;</a:t>
            </a:r>
            <a:r>
              <a:rPr lang="en-US" sz="1200" b="1" dirty="0" err="1" smtClean="0">
                <a:solidFill>
                  <a:schemeClr val="accent2">
                    <a:lumMod val="60000"/>
                    <a:lumOff val="40000"/>
                  </a:schemeClr>
                </a:solidFill>
              </a:rPr>
              <a:t>makeSound</a:t>
            </a:r>
            <a:r>
              <a:rPr lang="en-US" sz="1200" b="1" dirty="0" smtClean="0">
                <a:solidFill>
                  <a:schemeClr val="accent2">
                    <a:lumMod val="60000"/>
                    <a:lumOff val="40000"/>
                  </a:schemeClr>
                </a:solidFill>
              </a:rPr>
              <a:t>()</a:t>
            </a:r>
            <a:r>
              <a:rPr lang="en-US" sz="1200" b="1" dirty="0" smtClean="0">
                <a:solidFill>
                  <a:schemeClr val="tx1"/>
                </a:solidFill>
              </a:rPr>
              <a:t>;</a:t>
            </a:r>
            <a:br>
              <a:rPr lang="en-US" sz="1200" b="1" dirty="0" smtClean="0">
                <a:solidFill>
                  <a:schemeClr val="tx1"/>
                </a:solidFill>
              </a:rPr>
            </a:br>
            <a:r>
              <a:rPr lang="en-US" sz="1200" b="1" dirty="0" smtClean="0">
                <a:solidFill>
                  <a:schemeClr val="tx1"/>
                </a:solidFill>
              </a:rPr>
              <a:t>								}</a:t>
            </a:r>
            <a:br>
              <a:rPr lang="en-US" sz="1200" b="1" dirty="0" smtClean="0">
                <a:solidFill>
                  <a:schemeClr val="tx1"/>
                </a:solidFill>
              </a:rPr>
            </a:br>
            <a:r>
              <a:rPr lang="en-US" sz="1200" b="1" dirty="0" smtClean="0">
                <a:solidFill>
                  <a:schemeClr val="tx1"/>
                </a:solidFill>
              </a:rPr>
              <a:t>				</a:t>
            </a:r>
            <a:r>
              <a:rPr lang="en-US" sz="1200" b="1" dirty="0" smtClean="0">
                <a:solidFill>
                  <a:schemeClr val="accent3"/>
                </a:solidFill>
              </a:rPr>
              <a:t>?&gt;</a:t>
            </a:r>
            <a:r>
              <a:rPr lang="en-US" sz="1600" b="1" dirty="0"/>
              <a:t/>
            </a:r>
            <a:br>
              <a:rPr lang="en-US" sz="1600" b="1" dirty="0"/>
            </a:br>
            <a:endParaRPr lang="en-US" sz="1400" b="1" dirty="0" smtClean="0"/>
          </a:p>
        </p:txBody>
      </p:sp>
    </p:spTree>
    <p:extLst>
      <p:ext uri="{BB962C8B-B14F-4D97-AF65-F5344CB8AC3E}">
        <p14:creationId xmlns:p14="http://schemas.microsoft.com/office/powerpoint/2010/main" val="427161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914400" lvl="1" indent="-457200">
              <a:buFont typeface="+mj-lt"/>
              <a:buAutoNum type="arabicPeriod" startAt="4"/>
            </a:pPr>
            <a:endParaRPr lang="en-US" sz="1800" b="1" dirty="0" smtClean="0"/>
          </a:p>
          <a:p>
            <a:pPr marL="914400" lvl="1" indent="-457200">
              <a:buFont typeface="+mj-lt"/>
              <a:buAutoNum type="arabicPeriod" startAt="4"/>
            </a:pPr>
            <a:r>
              <a:rPr lang="en-US" sz="1800" b="1" dirty="0" smtClean="0">
                <a:solidFill>
                  <a:schemeClr val="accent3"/>
                </a:solidFill>
              </a:rPr>
              <a:t>PHP will run on most platforms:</a:t>
            </a:r>
            <a:r>
              <a:rPr lang="en-US" sz="1800" b="1" dirty="0" smtClean="0"/>
              <a:t/>
            </a:r>
            <a:br>
              <a:rPr lang="en-US" sz="1800" b="1" dirty="0" smtClean="0"/>
            </a:br>
            <a:r>
              <a:rPr lang="en-US" sz="1400" dirty="0" smtClean="0"/>
              <a:t>Unlike some technologies that require a specific operating system or are built specifically for that, PHP is engineered to run on various platforms like Windows, Mac OSX, Linux, Unix </a:t>
            </a:r>
            <a:r>
              <a:rPr lang="en-US" sz="1400" dirty="0" err="1" smtClean="0"/>
              <a:t>etc</a:t>
            </a:r>
            <a:r>
              <a:rPr lang="en-US" sz="1400" dirty="0" smtClean="0"/>
              <a:t>). </a:t>
            </a:r>
            <a:r>
              <a:rPr lang="en-US" sz="1400" dirty="0"/>
              <a:t>As a result, a PHP application developed on, say, Windows will typically run on UNIX without any significant issues</a:t>
            </a:r>
            <a:r>
              <a:rPr lang="en-US" sz="1400" dirty="0" smtClean="0"/>
              <a:t>. </a:t>
            </a:r>
            <a:r>
              <a:rPr lang="en-US" sz="1400" dirty="0"/>
              <a:t>This ability to easily undertake cross-platform development is a valuable one, especially when operating in a multi platform corporate environment or when trying to address multiple market segments.</a:t>
            </a:r>
            <a:endParaRPr lang="en-US" sz="1400" dirty="0" smtClean="0"/>
          </a:p>
          <a:p>
            <a:pPr marL="914400" lvl="1" indent="-457200">
              <a:buFont typeface="+mj-lt"/>
              <a:buAutoNum type="arabicPeriod" startAt="4"/>
            </a:pPr>
            <a:endParaRPr lang="en-US" sz="1400" dirty="0" smtClean="0"/>
          </a:p>
          <a:p>
            <a:pPr marL="914400" lvl="1" indent="-457200">
              <a:buFont typeface="+mj-lt"/>
              <a:buAutoNum type="arabicPeriod" startAt="4"/>
            </a:pPr>
            <a:r>
              <a:rPr lang="en-US" sz="1800" b="1" dirty="0" smtClean="0">
                <a:solidFill>
                  <a:schemeClr val="accent3"/>
                </a:solidFill>
              </a:rPr>
              <a:t>Performance:</a:t>
            </a:r>
            <a:r>
              <a:rPr lang="en-US" sz="1800" b="1" dirty="0" smtClean="0"/>
              <a:t/>
            </a:r>
            <a:br>
              <a:rPr lang="en-US" sz="1800" b="1" dirty="0" smtClean="0"/>
            </a:br>
            <a:r>
              <a:rPr lang="en-US" sz="1400" dirty="0" smtClean="0"/>
              <a:t>Scripts </a:t>
            </a:r>
            <a:r>
              <a:rPr lang="en-US" sz="1400" dirty="0"/>
              <a:t>written in PHP executives faster than those written in other scripting language, with numerous independent benchmarks, putting the language ahead of competing alternatives like JSP, ASP.NET and </a:t>
            </a:r>
            <a:r>
              <a:rPr lang="en-US" sz="1400" dirty="0" smtClean="0"/>
              <a:t>PERL.</a:t>
            </a:r>
            <a:r>
              <a:rPr lang="en-US" sz="1400" dirty="0"/>
              <a:t> The PHP 5.0 engine was completely redesigned with an optimized memory manager to improve performance, and is noticeable faster than previous </a:t>
            </a:r>
            <a:r>
              <a:rPr lang="en-US" sz="1400" dirty="0" smtClean="0"/>
              <a:t>versions.</a:t>
            </a:r>
            <a:endParaRPr lang="en-US" sz="1800" dirty="0"/>
          </a:p>
          <a:p>
            <a:pPr marL="914400" lvl="1" indent="-457200">
              <a:buFont typeface="+mj-lt"/>
              <a:buAutoNum type="arabicPeriod" startAt="4"/>
            </a:pPr>
            <a:endParaRPr lang="en-US" sz="1800" b="1" dirty="0" smtClean="0"/>
          </a:p>
          <a:p>
            <a:pPr marL="914400" lvl="1" indent="-457200">
              <a:buFont typeface="+mj-lt"/>
              <a:buAutoNum type="arabicPeriod" startAt="4"/>
            </a:pPr>
            <a:r>
              <a:rPr lang="en-US" sz="1800" b="1" dirty="0">
                <a:solidFill>
                  <a:schemeClr val="accent3"/>
                </a:solidFill>
              </a:rPr>
              <a:t>Easy to learn &amp; large </a:t>
            </a:r>
            <a:r>
              <a:rPr lang="en-US" sz="1800" b="1" dirty="0" smtClean="0">
                <a:solidFill>
                  <a:schemeClr val="accent3"/>
                </a:solidFill>
              </a:rPr>
              <a:t>community:</a:t>
            </a:r>
            <a:r>
              <a:rPr lang="en-US" sz="1400" dirty="0"/>
              <a:t/>
            </a:r>
            <a:br>
              <a:rPr lang="en-US" sz="1400" dirty="0"/>
            </a:br>
            <a:r>
              <a:rPr lang="en-US" sz="1400" dirty="0"/>
              <a:t>PHP is a simple language to learn step by step. This makes it easier for people to get engaged in exploring it. Its syntax is clear and consistent, and it comes with exhaustive documentation for the 5000+ functions included with the core distributions. This significantly reduces the learning curve for both novice and experienced programmers, and it’s one of the reasons that PHP is favored as a rapid prototyping tool for Web-based applications It also has such a huge community online that is constantly willing to help you whenever you’re stuck (which actually happens quite a lot</a:t>
            </a:r>
            <a:r>
              <a:rPr lang="en-US" sz="1400" dirty="0" smtClean="0"/>
              <a:t>).</a:t>
            </a:r>
            <a:endParaRPr lang="en-US" sz="1400" b="1" dirty="0"/>
          </a:p>
        </p:txBody>
      </p:sp>
    </p:spTree>
    <p:extLst>
      <p:ext uri="{BB962C8B-B14F-4D97-AF65-F5344CB8AC3E}">
        <p14:creationId xmlns:p14="http://schemas.microsoft.com/office/powerpoint/2010/main" val="42967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XAMPP  INSTALLATION  SETUP</a:t>
            </a:r>
          </a:p>
          <a:p>
            <a:pPr marL="457200" lvl="1" indent="0">
              <a:buNone/>
            </a:pPr>
            <a:r>
              <a:rPr lang="en-US" sz="1400" b="1" dirty="0"/>
              <a:t>XAMPP</a:t>
            </a:r>
            <a:r>
              <a:rPr lang="en-US" sz="1400" dirty="0"/>
              <a:t> is a free and open source cross-platform web server solution developed by Apache Friends, consisting mainly of the Apache HTTP Server, </a:t>
            </a:r>
            <a:r>
              <a:rPr lang="en-US" sz="1400" dirty="0" err="1"/>
              <a:t>MariaDB</a:t>
            </a:r>
            <a:r>
              <a:rPr lang="en-US" sz="1400" dirty="0"/>
              <a:t> database, and interpreters for scripts written in the PHP and Perl programming languages. In order to make your PHP code execute locally, first install </a:t>
            </a:r>
            <a:r>
              <a:rPr lang="en-US" sz="1400" dirty="0" smtClean="0"/>
              <a:t>XAMPP.</a:t>
            </a:r>
          </a:p>
          <a:p>
            <a:pPr marL="457200" lvl="1" indent="0">
              <a:buNone/>
            </a:pPr>
            <a:endParaRPr lang="en-US" sz="1400" i="1" u="sng" dirty="0" smtClean="0">
              <a:solidFill>
                <a:schemeClr val="tx1"/>
              </a:solidFill>
            </a:endParaRPr>
          </a:p>
          <a:p>
            <a:pPr marL="457200" lvl="1" indent="0">
              <a:buNone/>
            </a:pPr>
            <a:r>
              <a:rPr lang="en-US" sz="1400" b="1" dirty="0">
                <a:solidFill>
                  <a:schemeClr val="accent3"/>
                </a:solidFill>
              </a:rPr>
              <a:t>XAMPP Server Installation </a:t>
            </a:r>
            <a:r>
              <a:rPr lang="en-US" sz="1400" b="1" dirty="0" smtClean="0">
                <a:solidFill>
                  <a:schemeClr val="accent3"/>
                </a:solidFill>
              </a:rPr>
              <a:t>Steps.</a:t>
            </a:r>
            <a:endParaRPr lang="en-US" sz="1400" b="1" dirty="0">
              <a:solidFill>
                <a:schemeClr val="accent3"/>
              </a:solidFill>
            </a:endParaRPr>
          </a:p>
          <a:p>
            <a:pPr lvl="1">
              <a:buFont typeface="Wingdings" panose="05000000000000000000" pitchFamily="2" charset="2"/>
              <a:buChar char="Ø"/>
            </a:pPr>
            <a:r>
              <a:rPr lang="en-US" sz="1400" dirty="0" smtClean="0"/>
              <a:t>Download  the </a:t>
            </a:r>
            <a:r>
              <a:rPr lang="en-US" sz="1400" dirty="0"/>
              <a:t>XAMPP Setup </a:t>
            </a:r>
            <a:r>
              <a:rPr lang="en-US" sz="1400" dirty="0" smtClean="0"/>
              <a:t>at   </a:t>
            </a:r>
            <a:r>
              <a:rPr lang="en-US" sz="1400" u="sng" dirty="0">
                <a:solidFill>
                  <a:schemeClr val="accent1"/>
                </a:solidFill>
              </a:rPr>
              <a:t>https://www.apachefriends.org/download.html</a:t>
            </a:r>
            <a:endParaRPr lang="en-US" sz="1400" u="sng" dirty="0" smtClean="0">
              <a:solidFill>
                <a:schemeClr val="accent1"/>
              </a:solidFill>
            </a:endParaRPr>
          </a:p>
          <a:p>
            <a:pPr lvl="1">
              <a:buFont typeface="Wingdings" panose="05000000000000000000" pitchFamily="2" charset="2"/>
              <a:buChar char="Ø"/>
            </a:pPr>
            <a:r>
              <a:rPr lang="en-US" sz="1400" dirty="0"/>
              <a:t>Double click the xampp-windows-x64-8.1.5-0-VS16-installer.exe </a:t>
            </a:r>
            <a:r>
              <a:rPr lang="en-US" sz="1400" dirty="0" smtClean="0"/>
              <a:t>file.</a:t>
            </a:r>
          </a:p>
          <a:p>
            <a:pPr lvl="1">
              <a:buFont typeface="Wingdings" panose="05000000000000000000" pitchFamily="2" charset="2"/>
              <a:buChar char="Ø"/>
            </a:pPr>
            <a:r>
              <a:rPr lang="en-US" sz="1400" dirty="0" smtClean="0"/>
              <a:t>Choose a language from the menu and click Ok.</a:t>
            </a:r>
          </a:p>
          <a:p>
            <a:pPr lvl="1">
              <a:buFont typeface="Wingdings" panose="05000000000000000000" pitchFamily="2" charset="2"/>
              <a:buChar char="Ø"/>
            </a:pPr>
            <a:r>
              <a:rPr lang="en-US" sz="1400" dirty="0" smtClean="0"/>
              <a:t>Click on </a:t>
            </a:r>
            <a:r>
              <a:rPr lang="en-US" sz="1400" dirty="0"/>
              <a:t>N</a:t>
            </a:r>
            <a:r>
              <a:rPr lang="en-US" sz="1400" dirty="0" smtClean="0"/>
              <a:t>ext button.</a:t>
            </a:r>
          </a:p>
          <a:p>
            <a:pPr lvl="1">
              <a:buFont typeface="Wingdings" panose="05000000000000000000" pitchFamily="2" charset="2"/>
              <a:buChar char="Ø"/>
            </a:pPr>
            <a:r>
              <a:rPr lang="en-US" sz="1400" dirty="0" smtClean="0"/>
              <a:t>Click on Next button again</a:t>
            </a:r>
          </a:p>
          <a:p>
            <a:pPr lvl="1">
              <a:buFont typeface="Wingdings" panose="05000000000000000000" pitchFamily="2" charset="2"/>
              <a:buChar char="Ø"/>
            </a:pPr>
            <a:r>
              <a:rPr lang="en-US" sz="1400" dirty="0" smtClean="0"/>
              <a:t>Click on install and finally click the Finish button.</a:t>
            </a:r>
          </a:p>
          <a:p>
            <a:pPr lvl="1">
              <a:buFont typeface="Wingdings" panose="05000000000000000000" pitchFamily="2" charset="2"/>
              <a:buChar char="Ø"/>
            </a:pPr>
            <a:r>
              <a:rPr lang="en-US" sz="1400" dirty="0"/>
              <a:t>Click Yes, to open the XAMPP Control </a:t>
            </a:r>
            <a:r>
              <a:rPr lang="en-US" sz="1400" dirty="0" smtClean="0"/>
              <a:t>Panel.</a:t>
            </a:r>
          </a:p>
          <a:p>
            <a:pPr lvl="1">
              <a:buFont typeface="Wingdings" panose="05000000000000000000" pitchFamily="2" charset="2"/>
              <a:buChar char="Ø"/>
            </a:pPr>
            <a:r>
              <a:rPr lang="en-US" sz="1400" dirty="0" smtClean="0"/>
              <a:t>Now click on start for Apache and MySQL.</a:t>
            </a:r>
          </a:p>
          <a:p>
            <a:pPr lvl="1">
              <a:buFont typeface="Wingdings" panose="05000000000000000000" pitchFamily="2" charset="2"/>
              <a:buChar char="Ø"/>
            </a:pPr>
            <a:r>
              <a:rPr lang="en-US" sz="1400" dirty="0"/>
              <a:t>To </a:t>
            </a:r>
            <a:r>
              <a:rPr lang="en-US" sz="1400" dirty="0" smtClean="0"/>
              <a:t>Launch, </a:t>
            </a:r>
            <a:r>
              <a:rPr lang="en-US" sz="1400" dirty="0"/>
              <a:t>open your browser and type </a:t>
            </a:r>
            <a:r>
              <a:rPr lang="en-US" sz="1400" dirty="0">
                <a:hlinkClick r:id="rId2"/>
              </a:rPr>
              <a:t>http://localhost/</a:t>
            </a:r>
            <a:r>
              <a:rPr lang="en-US" sz="1400" dirty="0"/>
              <a:t>. you will </a:t>
            </a:r>
            <a:r>
              <a:rPr lang="en-US" sz="1400" dirty="0" smtClean="0"/>
              <a:t>get to </a:t>
            </a:r>
            <a:r>
              <a:rPr lang="en-US" sz="1400" dirty="0"/>
              <a:t>the welcome </a:t>
            </a:r>
            <a:r>
              <a:rPr lang="en-US" sz="1400" dirty="0" smtClean="0"/>
              <a:t>page.</a:t>
            </a:r>
          </a:p>
          <a:p>
            <a:pPr lvl="1">
              <a:buFont typeface="Wingdings" panose="05000000000000000000" pitchFamily="2" charset="2"/>
              <a:buChar char="Ø"/>
            </a:pPr>
            <a:endParaRPr lang="en-US" sz="1400" b="1" dirty="0" smtClean="0"/>
          </a:p>
        </p:txBody>
      </p:sp>
    </p:spTree>
    <p:extLst>
      <p:ext uri="{BB962C8B-B14F-4D97-AF65-F5344CB8AC3E}">
        <p14:creationId xmlns:p14="http://schemas.microsoft.com/office/powerpoint/2010/main" val="119142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i="1" u="sng" dirty="0" smtClean="0">
                <a:solidFill>
                  <a:schemeClr val="accent3"/>
                </a:solidFill>
              </a:rPr>
              <a:t>PHP  </a:t>
            </a:r>
            <a:r>
              <a:rPr lang="en-US" sz="4400" b="1" u="sng" dirty="0" smtClean="0">
                <a:solidFill>
                  <a:schemeClr val="accent3"/>
                </a:solidFill>
              </a:rPr>
              <a:t>ENVIRONMENT</a:t>
            </a:r>
            <a:r>
              <a:rPr lang="en-US" sz="4400" b="1" i="1" u="sng" dirty="0" smtClean="0">
                <a:solidFill>
                  <a:schemeClr val="accent3"/>
                </a:solidFill>
              </a:rPr>
              <a:t> SETUP</a:t>
            </a:r>
          </a:p>
          <a:p>
            <a:pPr marL="457200" lvl="1" indent="0" algn="ctr">
              <a:buNone/>
            </a:pPr>
            <a:endParaRPr lang="en-US" sz="1800" i="1" u="sng" dirty="0" smtClean="0">
              <a:solidFill>
                <a:schemeClr val="tx1"/>
              </a:solidFill>
            </a:endParaRPr>
          </a:p>
          <a:p>
            <a:pPr marL="457200" lvl="1" indent="0">
              <a:buNone/>
            </a:pPr>
            <a:r>
              <a:rPr lang="en-US" sz="1400" b="1" dirty="0" smtClean="0"/>
              <a:t>How to execute PHP Script on XAMPP Server.</a:t>
            </a:r>
            <a:endParaRPr lang="en-US" sz="1400" b="1" dirty="0"/>
          </a:p>
          <a:p>
            <a:pPr lvl="1">
              <a:buFont typeface="Wingdings" panose="05000000000000000000" pitchFamily="2" charset="2"/>
              <a:buChar char="Ø"/>
            </a:pPr>
            <a:r>
              <a:rPr lang="en-US" sz="1400" b="1" dirty="0" smtClean="0"/>
              <a:t>Step 1 : </a:t>
            </a:r>
            <a:r>
              <a:rPr lang="en-US" sz="1400" dirty="0"/>
              <a:t>First </a:t>
            </a:r>
            <a:r>
              <a:rPr lang="en-US" sz="1400" dirty="0" smtClean="0"/>
              <a:t>Create a </a:t>
            </a:r>
            <a:r>
              <a:rPr lang="en-US" sz="1400" dirty="0"/>
              <a:t>PHP </a:t>
            </a:r>
            <a:r>
              <a:rPr lang="en-US" sz="1400" dirty="0" smtClean="0"/>
              <a:t>file called ( </a:t>
            </a:r>
            <a:r>
              <a:rPr lang="en-US" sz="1400" dirty="0" err="1" smtClean="0"/>
              <a:t>index.php</a:t>
            </a:r>
            <a:r>
              <a:rPr lang="en-US" sz="1400" dirty="0" smtClean="0"/>
              <a:t> ) </a:t>
            </a:r>
            <a:r>
              <a:rPr lang="en-US" sz="1400" dirty="0"/>
              <a:t>using any </a:t>
            </a:r>
            <a:r>
              <a:rPr lang="en-US" sz="1400" dirty="0" smtClean="0"/>
              <a:t>text editor </a:t>
            </a:r>
            <a:r>
              <a:rPr lang="en-US" sz="1400" dirty="0"/>
              <a:t>like </a:t>
            </a:r>
            <a:r>
              <a:rPr lang="en-US" sz="1400" dirty="0" smtClean="0"/>
              <a:t>VS Code, notepad</a:t>
            </a:r>
            <a:r>
              <a:rPr lang="en-US" sz="1400" dirty="0"/>
              <a:t>, </a:t>
            </a:r>
            <a:r>
              <a:rPr lang="en-US" sz="1400" dirty="0" err="1"/>
              <a:t>notepadd</a:t>
            </a:r>
            <a:r>
              <a:rPr lang="en-US" sz="1400" dirty="0" smtClean="0"/>
              <a:t>++, Sublime text.</a:t>
            </a:r>
          </a:p>
          <a:p>
            <a:pPr lvl="1">
              <a:buFont typeface="Wingdings" panose="05000000000000000000" pitchFamily="2" charset="2"/>
              <a:buChar char="Ø"/>
            </a:pPr>
            <a:r>
              <a:rPr lang="en-US" sz="1400" b="1" dirty="0" smtClean="0"/>
              <a:t>Step 2 : </a:t>
            </a:r>
            <a:r>
              <a:rPr lang="en-US" sz="1400" dirty="0" smtClean="0"/>
              <a:t>Write a PHP script inside </a:t>
            </a:r>
            <a:r>
              <a:rPr lang="en-US" sz="1400" dirty="0" err="1" smtClean="0"/>
              <a:t>index.php</a:t>
            </a:r>
            <a:r>
              <a:rPr lang="en-US" sz="1400" dirty="0" smtClean="0"/>
              <a:t> file. Example;</a:t>
            </a:r>
          </a:p>
          <a:p>
            <a:pPr lvl="1">
              <a:buFont typeface="Wingdings" panose="05000000000000000000" pitchFamily="2" charset="2"/>
              <a:buChar char="Ø"/>
            </a:pPr>
            <a:endParaRPr lang="en-US" sz="1400" dirty="0" smtClean="0"/>
          </a:p>
          <a:p>
            <a:pPr marL="914400" lvl="2" indent="0">
              <a:buNone/>
            </a:pPr>
            <a:r>
              <a:rPr lang="en-US" sz="1200" b="1" dirty="0">
                <a:solidFill>
                  <a:schemeClr val="accent4"/>
                </a:solidFill>
              </a:rPr>
              <a:t>	</a:t>
            </a:r>
            <a:r>
              <a:rPr lang="en-US" sz="1200" b="1" dirty="0" smtClean="0">
                <a:solidFill>
                  <a:schemeClr val="accent4"/>
                </a:solidFill>
              </a:rPr>
              <a:t>				</a:t>
            </a:r>
            <a:r>
              <a:rPr lang="en-US" sz="1200" b="1" dirty="0" smtClean="0">
                <a:solidFill>
                  <a:schemeClr val="tx1"/>
                </a:solidFill>
              </a:rPr>
              <a:t>&lt;?</a:t>
            </a:r>
            <a:r>
              <a:rPr lang="en-US" sz="1200" b="1" dirty="0" err="1" smtClean="0">
                <a:solidFill>
                  <a:schemeClr val="tx1"/>
                </a:solidFill>
              </a:rPr>
              <a:t>php</a:t>
            </a:r>
            <a:endParaRPr lang="en-US" sz="1200" b="1" dirty="0" smtClean="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echo   “Welcome to the new world of PHP”;</a:t>
            </a:r>
          </a:p>
          <a:p>
            <a:pPr marL="914400" lvl="2" indent="0">
              <a:buNone/>
            </a:pPr>
            <a:r>
              <a:rPr lang="en-US" sz="1200" b="1" dirty="0">
                <a:solidFill>
                  <a:schemeClr val="tx1"/>
                </a:solidFill>
              </a:rPr>
              <a:t>	</a:t>
            </a:r>
            <a:r>
              <a:rPr lang="en-US" sz="1200" b="1" dirty="0" smtClean="0">
                <a:solidFill>
                  <a:schemeClr val="tx1"/>
                </a:solidFill>
              </a:rPr>
              <a:t>				?&gt;</a:t>
            </a:r>
          </a:p>
          <a:p>
            <a:pPr marL="914400" lvl="2" indent="0">
              <a:buNone/>
            </a:pPr>
            <a:r>
              <a:rPr lang="en-US" sz="1200" dirty="0"/>
              <a:t>	</a:t>
            </a:r>
            <a:endParaRPr lang="en-US" sz="1200" dirty="0" smtClean="0"/>
          </a:p>
          <a:p>
            <a:pPr lvl="1">
              <a:buFont typeface="Wingdings" panose="05000000000000000000" pitchFamily="2" charset="2"/>
              <a:buChar char="Ø"/>
            </a:pPr>
            <a:r>
              <a:rPr lang="en-US" sz="1400" b="1" dirty="0" smtClean="0"/>
              <a:t>Step 3 : </a:t>
            </a:r>
            <a:r>
              <a:rPr lang="en-US" sz="1400" dirty="0" smtClean="0"/>
              <a:t>How to save </a:t>
            </a:r>
            <a:r>
              <a:rPr lang="en-US" sz="1400" dirty="0" err="1" smtClean="0"/>
              <a:t>index.php</a:t>
            </a:r>
            <a:r>
              <a:rPr lang="en-US" sz="1400" dirty="0" smtClean="0"/>
              <a:t> file. Create a folder called </a:t>
            </a:r>
            <a:r>
              <a:rPr lang="en-US" sz="1400" dirty="0" err="1" smtClean="0"/>
              <a:t>myproject</a:t>
            </a:r>
            <a:r>
              <a:rPr lang="en-US" sz="1400" dirty="0" smtClean="0"/>
              <a:t> inside C:xampp/htdocs/myproject</a:t>
            </a:r>
          </a:p>
          <a:p>
            <a:pPr lvl="2">
              <a:buFont typeface="Wingdings" panose="05000000000000000000" pitchFamily="2" charset="2"/>
              <a:buChar char="Ø"/>
            </a:pPr>
            <a:r>
              <a:rPr lang="en-US" sz="1200" b="1" dirty="0"/>
              <a:t>Save the </a:t>
            </a:r>
            <a:r>
              <a:rPr lang="en-US" sz="1200" b="1" dirty="0" err="1"/>
              <a:t>index.php</a:t>
            </a:r>
            <a:r>
              <a:rPr lang="en-US" sz="1200" b="1" dirty="0"/>
              <a:t> file inside: </a:t>
            </a:r>
            <a:r>
              <a:rPr lang="en-US" sz="1200" dirty="0"/>
              <a:t>C:xampp/htdocs/myproject/index.php</a:t>
            </a:r>
            <a:endParaRPr lang="en-US" sz="1200" b="1" dirty="0"/>
          </a:p>
          <a:p>
            <a:pPr marL="914400" lvl="2" indent="0">
              <a:buNone/>
            </a:pPr>
            <a:endParaRPr lang="en-US" sz="1200" dirty="0" smtClean="0"/>
          </a:p>
          <a:p>
            <a:pPr lvl="1">
              <a:buFont typeface="Wingdings" panose="05000000000000000000" pitchFamily="2" charset="2"/>
              <a:buChar char="Ø"/>
            </a:pPr>
            <a:r>
              <a:rPr lang="en-US" sz="1400" b="1" dirty="0" smtClean="0"/>
              <a:t>Step 4 : </a:t>
            </a:r>
            <a:r>
              <a:rPr lang="en-US" sz="1400" dirty="0" smtClean="0"/>
              <a:t>Open your browser and type in the url:                 </a:t>
            </a:r>
            <a:r>
              <a:rPr lang="en-US" sz="1400" b="1" dirty="0" smtClean="0">
                <a:solidFill>
                  <a:schemeClr val="tx1"/>
                </a:solidFill>
              </a:rPr>
              <a:t>localhost/</a:t>
            </a:r>
            <a:r>
              <a:rPr lang="en-US" sz="1400" b="1" dirty="0" err="1" smtClean="0">
                <a:solidFill>
                  <a:schemeClr val="tx1"/>
                </a:solidFill>
              </a:rPr>
              <a:t>myproject</a:t>
            </a:r>
            <a:r>
              <a:rPr lang="en-US" sz="1400" b="1" dirty="0" smtClean="0">
                <a:solidFill>
                  <a:schemeClr val="tx1"/>
                </a:solidFill>
              </a:rPr>
              <a:t>/</a:t>
            </a:r>
            <a:r>
              <a:rPr lang="en-US" sz="1400" b="1" dirty="0" err="1" smtClean="0">
                <a:solidFill>
                  <a:schemeClr val="tx1"/>
                </a:solidFill>
              </a:rPr>
              <a:t>index.php</a:t>
            </a:r>
            <a:endParaRPr lang="en-US" sz="1400" b="1" dirty="0" smtClean="0">
              <a:solidFill>
                <a:schemeClr val="tx1"/>
              </a:solidFill>
            </a:endParaRPr>
          </a:p>
        </p:txBody>
      </p:sp>
    </p:spTree>
    <p:extLst>
      <p:ext uri="{BB962C8B-B14F-4D97-AF65-F5344CB8AC3E}">
        <p14:creationId xmlns:p14="http://schemas.microsoft.com/office/powerpoint/2010/main" val="7141898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1167</TotalTime>
  <Words>2734</Words>
  <Application>Microsoft Office PowerPoint</Application>
  <PresentationFormat>Widescreen</PresentationFormat>
  <Paragraphs>617</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Garamond</vt:lpstr>
      <vt:lpstr>Wingdings</vt:lpstr>
      <vt:lpstr>Organic</vt:lpstr>
      <vt:lpstr>PowerPoint Presentation</vt:lpstr>
      <vt:lpstr>Table of Contents</vt:lpstr>
      <vt:lpstr>PowerPoint Presentation</vt:lpstr>
      <vt:lpstr>PowerPoint Presentation</vt:lpstr>
      <vt:lpstr>WHAT IS PHP?</vt:lpstr>
      <vt:lpstr>WHY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CONDITIONAL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PHP Object-Oriented Programming(OOP)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Microsoft account</dc:creator>
  <cp:lastModifiedBy>Microsoft account</cp:lastModifiedBy>
  <cp:revision>620</cp:revision>
  <dcterms:created xsi:type="dcterms:W3CDTF">2022-05-09T08:55:15Z</dcterms:created>
  <dcterms:modified xsi:type="dcterms:W3CDTF">2022-05-11T12:41:31Z</dcterms:modified>
</cp:coreProperties>
</file>