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p:cViewPr varScale="1">
        <p:scale>
          <a:sx n="116" d="100"/>
          <a:sy n="116" d="100"/>
        </p:scale>
        <p:origin x="22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876" y="2125980"/>
            <a:ext cx="10368598"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9752" y="3840480"/>
            <a:ext cx="8538845"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3F3F3F"/>
                </a:solidFill>
                <a:latin typeface="Liberation Sans"/>
                <a:cs typeface="Liberation San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3F3F3F"/>
                </a:solidFill>
                <a:latin typeface="Liberation Sans"/>
                <a:cs typeface="Liberation Sans"/>
              </a:defRPr>
            </a:lvl1pPr>
          </a:lstStyle>
          <a:p>
            <a:endParaRPr/>
          </a:p>
        </p:txBody>
      </p:sp>
      <p:sp>
        <p:nvSpPr>
          <p:cNvPr id="3" name="Holder 3"/>
          <p:cNvSpPr>
            <a:spLocks noGrp="1"/>
          </p:cNvSpPr>
          <p:nvPr>
            <p:ph sz="half" idx="2"/>
          </p:nvPr>
        </p:nvSpPr>
        <p:spPr>
          <a:xfrm>
            <a:off x="609917" y="1577340"/>
            <a:ext cx="5306282"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2150" y="1577340"/>
            <a:ext cx="5306282"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3F3F3F"/>
                </a:solidFill>
                <a:latin typeface="Liberation Sans"/>
                <a:cs typeface="Liberation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
            <a:ext cx="12191758" cy="6857631"/>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010498" y="1103668"/>
            <a:ext cx="8177352" cy="951864"/>
          </a:xfrm>
          <a:prstGeom prst="rect">
            <a:avLst/>
          </a:prstGeom>
        </p:spPr>
        <p:txBody>
          <a:bodyPr wrap="square" lIns="0" tIns="0" rIns="0" bIns="0">
            <a:spAutoFit/>
          </a:bodyPr>
          <a:lstStyle>
            <a:lvl1pPr>
              <a:defRPr sz="3200" b="0" i="0">
                <a:solidFill>
                  <a:srgbClr val="3F3F3F"/>
                </a:solidFill>
                <a:latin typeface="Liberation Sans"/>
                <a:cs typeface="Liberation Sans"/>
              </a:defRPr>
            </a:lvl1pPr>
          </a:lstStyle>
          <a:p>
            <a:endParaRPr/>
          </a:p>
        </p:txBody>
      </p:sp>
      <p:sp>
        <p:nvSpPr>
          <p:cNvPr id="3" name="Holder 3"/>
          <p:cNvSpPr>
            <a:spLocks noGrp="1"/>
          </p:cNvSpPr>
          <p:nvPr>
            <p:ph type="body" idx="1"/>
          </p:nvPr>
        </p:nvSpPr>
        <p:spPr>
          <a:xfrm>
            <a:off x="712343" y="2121027"/>
            <a:ext cx="10773663" cy="31889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7439" y="6377940"/>
            <a:ext cx="3903472"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917" y="6377940"/>
            <a:ext cx="28056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4/11/2022</a:t>
            </a:fld>
            <a:endParaRPr lang="en-US"/>
          </a:p>
        </p:txBody>
      </p:sp>
      <p:sp>
        <p:nvSpPr>
          <p:cNvPr id="6" name="Holder 6"/>
          <p:cNvSpPr>
            <a:spLocks noGrp="1"/>
          </p:cNvSpPr>
          <p:nvPr>
            <p:ph type="sldNum" sz="quarter" idx="7"/>
          </p:nvPr>
        </p:nvSpPr>
        <p:spPr>
          <a:xfrm>
            <a:off x="8782812" y="6377940"/>
            <a:ext cx="28056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8580" rIns="0" bIns="0" rtlCol="0">
            <a:spAutoFit/>
          </a:bodyPr>
          <a:lstStyle/>
          <a:p>
            <a:pPr marL="12700" marR="5080" indent="821055">
              <a:lnSpc>
                <a:spcPts val="3450"/>
              </a:lnSpc>
              <a:spcBef>
                <a:spcPts val="540"/>
              </a:spcBef>
            </a:pPr>
            <a:r>
              <a:rPr spc="-35" dirty="0"/>
              <a:t>AUTOMATED </a:t>
            </a:r>
            <a:r>
              <a:rPr spc="-5" dirty="0"/>
              <a:t>STUDENT </a:t>
            </a:r>
            <a:r>
              <a:rPr spc="-40" dirty="0"/>
              <a:t>RESULTS  </a:t>
            </a:r>
            <a:r>
              <a:rPr spc="-5" dirty="0"/>
              <a:t>PROCESSING SYSTEM</a:t>
            </a:r>
            <a:r>
              <a:rPr spc="-40" dirty="0"/>
              <a:t> DOCUMENTATION</a:t>
            </a:r>
          </a:p>
        </p:txBody>
      </p:sp>
      <p:sp>
        <p:nvSpPr>
          <p:cNvPr id="3" name="object 3"/>
          <p:cNvSpPr txBox="1"/>
          <p:nvPr/>
        </p:nvSpPr>
        <p:spPr>
          <a:xfrm>
            <a:off x="4497019" y="2669311"/>
            <a:ext cx="3195955" cy="1859483"/>
          </a:xfrm>
          <a:prstGeom prst="rect">
            <a:avLst/>
          </a:prstGeom>
        </p:spPr>
        <p:txBody>
          <a:bodyPr vert="horz" wrap="square" lIns="0" tIns="12700" rIns="0" bIns="0" rtlCol="0">
            <a:spAutoFit/>
          </a:bodyPr>
          <a:lstStyle/>
          <a:p>
            <a:pPr marL="12700" marR="5080" indent="-635" algn="ctr">
              <a:lnSpc>
                <a:spcPct val="100000"/>
              </a:lnSpc>
              <a:spcBef>
                <a:spcPts val="100"/>
              </a:spcBef>
            </a:pPr>
            <a:r>
              <a:rPr sz="2400" i="1" spc="-60" dirty="0">
                <a:solidFill>
                  <a:srgbClr val="3F3F3F"/>
                </a:solidFill>
                <a:latin typeface="Liberation Sans"/>
                <a:cs typeface="Liberation Sans"/>
              </a:rPr>
              <a:t>Team </a:t>
            </a:r>
            <a:r>
              <a:rPr sz="2400" i="1" spc="-5" dirty="0">
                <a:solidFill>
                  <a:srgbClr val="3F3F3F"/>
                </a:solidFill>
                <a:latin typeface="Liberation Sans"/>
                <a:cs typeface="Liberation Sans"/>
              </a:rPr>
              <a:t>Members:  </a:t>
            </a:r>
            <a:r>
              <a:rPr sz="2400" i="1" spc="-10" dirty="0">
                <a:solidFill>
                  <a:srgbClr val="3F3F3F"/>
                </a:solidFill>
                <a:latin typeface="Liberation Sans"/>
                <a:cs typeface="Liberation Sans"/>
              </a:rPr>
              <a:t>Akeem </a:t>
            </a:r>
            <a:r>
              <a:rPr sz="2400" i="1" spc="-5" dirty="0">
                <a:solidFill>
                  <a:srgbClr val="3F3F3F"/>
                </a:solidFill>
                <a:latin typeface="Liberation Sans"/>
                <a:cs typeface="Liberation Sans"/>
              </a:rPr>
              <a:t>Omoniyi</a:t>
            </a:r>
            <a:r>
              <a:rPr sz="2400" i="1" spc="-140" dirty="0">
                <a:solidFill>
                  <a:srgbClr val="3F3F3F"/>
                </a:solidFill>
                <a:latin typeface="Liberation Sans"/>
                <a:cs typeface="Liberation Sans"/>
              </a:rPr>
              <a:t> </a:t>
            </a:r>
            <a:r>
              <a:rPr sz="2400" i="1" spc="-5" dirty="0">
                <a:solidFill>
                  <a:srgbClr val="3F3F3F"/>
                </a:solidFill>
                <a:latin typeface="Liberation Sans"/>
                <a:cs typeface="Liberation Sans"/>
              </a:rPr>
              <a:t>Amosu  Bismark</a:t>
            </a:r>
            <a:r>
              <a:rPr sz="2400" i="1" spc="-10" dirty="0">
                <a:solidFill>
                  <a:srgbClr val="3F3F3F"/>
                </a:solidFill>
                <a:latin typeface="Liberation Sans"/>
                <a:cs typeface="Liberation Sans"/>
              </a:rPr>
              <a:t> </a:t>
            </a:r>
            <a:r>
              <a:rPr sz="2400" i="1" dirty="0">
                <a:solidFill>
                  <a:srgbClr val="3F3F3F"/>
                </a:solidFill>
                <a:latin typeface="Liberation Sans"/>
                <a:cs typeface="Liberation Sans"/>
              </a:rPr>
              <a:t>Otu</a:t>
            </a:r>
            <a:endParaRPr sz="2400" dirty="0">
              <a:latin typeface="Liberation Sans"/>
              <a:cs typeface="Liberation Sans"/>
            </a:endParaRPr>
          </a:p>
          <a:p>
            <a:pPr marL="463550" marR="455295" indent="-635" algn="ctr">
              <a:lnSpc>
                <a:spcPct val="100000"/>
              </a:lnSpc>
            </a:pPr>
            <a:r>
              <a:rPr sz="2400" i="1" spc="-10" dirty="0">
                <a:solidFill>
                  <a:srgbClr val="3F3F3F"/>
                </a:solidFill>
                <a:latin typeface="Liberation Sans"/>
                <a:cs typeface="Liberation Sans"/>
              </a:rPr>
              <a:t>Eugene </a:t>
            </a:r>
            <a:r>
              <a:rPr sz="2400" i="1" spc="-5" dirty="0">
                <a:solidFill>
                  <a:srgbClr val="3F3F3F"/>
                </a:solidFill>
                <a:latin typeface="Liberation Sans"/>
                <a:cs typeface="Liberation Sans"/>
              </a:rPr>
              <a:t>Asante  Solomon</a:t>
            </a:r>
            <a:r>
              <a:rPr sz="2400" i="1" spc="-80" dirty="0">
                <a:solidFill>
                  <a:srgbClr val="3F3F3F"/>
                </a:solidFill>
                <a:latin typeface="Liberation Sans"/>
                <a:cs typeface="Liberation Sans"/>
              </a:rPr>
              <a:t> </a:t>
            </a:r>
            <a:r>
              <a:rPr sz="2400" i="1" spc="-5" dirty="0" err="1" smtClean="0">
                <a:solidFill>
                  <a:srgbClr val="3F3F3F"/>
                </a:solidFill>
                <a:latin typeface="Liberation Sans"/>
                <a:cs typeface="Liberation Sans"/>
              </a:rPr>
              <a:t>Okyere</a:t>
            </a:r>
            <a:endParaRPr lang="en-US" sz="2400" i="1" spc="-5" dirty="0" smtClean="0">
              <a:solidFill>
                <a:srgbClr val="3F3F3F"/>
              </a:solidFill>
              <a:latin typeface="Liberation Sans"/>
              <a:cs typeface="Liberatio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74" y="359536"/>
            <a:ext cx="4592955" cy="513715"/>
          </a:xfrm>
          <a:prstGeom prst="rect">
            <a:avLst/>
          </a:prstGeom>
        </p:spPr>
        <p:txBody>
          <a:bodyPr vert="horz" wrap="square" lIns="0" tIns="12700" rIns="0" bIns="0" rtlCol="0">
            <a:spAutoFit/>
          </a:bodyPr>
          <a:lstStyle/>
          <a:p>
            <a:pPr marL="12700">
              <a:lnSpc>
                <a:spcPct val="100000"/>
              </a:lnSpc>
              <a:spcBef>
                <a:spcPts val="100"/>
              </a:spcBef>
            </a:pPr>
            <a:r>
              <a:rPr b="1" spc="-5" dirty="0">
                <a:solidFill>
                  <a:srgbClr val="006FBF"/>
                </a:solidFill>
                <a:latin typeface="Liberation Sans"/>
                <a:cs typeface="Liberation Sans"/>
              </a:rPr>
              <a:t>PROJECT</a:t>
            </a:r>
            <a:r>
              <a:rPr b="1" spc="-40" dirty="0">
                <a:solidFill>
                  <a:srgbClr val="006FBF"/>
                </a:solidFill>
                <a:latin typeface="Liberation Sans"/>
                <a:cs typeface="Liberation Sans"/>
              </a:rPr>
              <a:t> </a:t>
            </a:r>
            <a:r>
              <a:rPr b="1" spc="-50" dirty="0">
                <a:solidFill>
                  <a:srgbClr val="006FBF"/>
                </a:solidFill>
                <a:latin typeface="Liberation Sans"/>
                <a:cs typeface="Liberation Sans"/>
              </a:rPr>
              <a:t>LIMITATIONS</a:t>
            </a:r>
          </a:p>
        </p:txBody>
      </p:sp>
      <p:sp>
        <p:nvSpPr>
          <p:cNvPr id="3" name="object 3"/>
          <p:cNvSpPr txBox="1"/>
          <p:nvPr/>
        </p:nvSpPr>
        <p:spPr>
          <a:xfrm>
            <a:off x="152400" y="1485988"/>
            <a:ext cx="11582400" cy="3374642"/>
          </a:xfrm>
          <a:prstGeom prst="rect">
            <a:avLst/>
          </a:prstGeom>
        </p:spPr>
        <p:txBody>
          <a:bodyPr vert="horz" wrap="square" lIns="0" tIns="12065" rIns="0" bIns="0" rtlCol="0">
            <a:spAutoFit/>
          </a:bodyPr>
          <a:lstStyle/>
          <a:p>
            <a:pPr marL="182245" indent="-170180">
              <a:lnSpc>
                <a:spcPct val="100000"/>
              </a:lnSpc>
              <a:spcBef>
                <a:spcPts val="95"/>
              </a:spcBef>
              <a:buSzPct val="93750"/>
              <a:buAutoNum type="arabicPeriod"/>
              <a:tabLst>
                <a:tab pos="182880" algn="l"/>
              </a:tabLst>
            </a:pPr>
            <a:r>
              <a:rPr sz="1600" i="1" spc="-10" dirty="0">
                <a:latin typeface="Liberation Sans"/>
                <a:cs typeface="Liberation Sans"/>
              </a:rPr>
              <a:t>The </a:t>
            </a:r>
            <a:r>
              <a:rPr sz="1600" i="1" spc="-25" dirty="0">
                <a:solidFill>
                  <a:srgbClr val="3F3F3F"/>
                </a:solidFill>
                <a:latin typeface="Liberation Sans"/>
                <a:cs typeface="Liberation Sans"/>
              </a:rPr>
              <a:t>AUTOMATED </a:t>
            </a:r>
            <a:r>
              <a:rPr sz="1600" i="1" spc="-10" dirty="0">
                <a:solidFill>
                  <a:srgbClr val="3F3F3F"/>
                </a:solidFill>
                <a:latin typeface="Liberation Sans"/>
                <a:cs typeface="Liberation Sans"/>
              </a:rPr>
              <a:t>STUDENT </a:t>
            </a:r>
            <a:r>
              <a:rPr sz="1600" i="1" spc="-25" dirty="0">
                <a:solidFill>
                  <a:srgbClr val="3F3F3F"/>
                </a:solidFill>
                <a:latin typeface="Liberation Sans"/>
                <a:cs typeface="Liberation Sans"/>
              </a:rPr>
              <a:t>RESULTS </a:t>
            </a:r>
            <a:r>
              <a:rPr sz="1600" i="1" spc="-5" dirty="0">
                <a:solidFill>
                  <a:srgbClr val="3F3F3F"/>
                </a:solidFill>
                <a:latin typeface="Liberation Sans"/>
                <a:cs typeface="Liberation Sans"/>
              </a:rPr>
              <a:t>PROCESSING SYSTEM is limited to only </a:t>
            </a:r>
            <a:r>
              <a:rPr sz="1600" i="1" spc="-10" dirty="0">
                <a:solidFill>
                  <a:srgbClr val="3F3F3F"/>
                </a:solidFill>
                <a:latin typeface="Liberation Sans"/>
                <a:cs typeface="Liberation Sans"/>
              </a:rPr>
              <a:t>GHANA-INDIA KOFI</a:t>
            </a:r>
            <a:r>
              <a:rPr sz="1600" i="1" spc="285" dirty="0">
                <a:solidFill>
                  <a:srgbClr val="3F3F3F"/>
                </a:solidFill>
                <a:latin typeface="Liberation Sans"/>
                <a:cs typeface="Liberation Sans"/>
              </a:rPr>
              <a:t> </a:t>
            </a:r>
            <a:r>
              <a:rPr sz="1600" i="1" spc="-5" dirty="0">
                <a:solidFill>
                  <a:srgbClr val="3F3F3F"/>
                </a:solidFill>
                <a:latin typeface="Liberation Sans"/>
                <a:cs typeface="Liberation Sans"/>
              </a:rPr>
              <a:t>ANNAN</a:t>
            </a:r>
            <a:endParaRPr sz="1600" dirty="0">
              <a:latin typeface="Liberation Sans"/>
              <a:cs typeface="Liberation Sans"/>
            </a:endParaRPr>
          </a:p>
          <a:p>
            <a:pPr>
              <a:lnSpc>
                <a:spcPct val="100000"/>
              </a:lnSpc>
              <a:spcBef>
                <a:spcPts val="15"/>
              </a:spcBef>
              <a:buFont typeface="Liberation Sans"/>
              <a:buAutoNum type="arabicPeriod"/>
            </a:pPr>
            <a:endParaRPr sz="1650" dirty="0">
              <a:latin typeface="Liberation Sans"/>
              <a:cs typeface="Liberation Sans"/>
            </a:endParaRPr>
          </a:p>
          <a:p>
            <a:pPr marL="12700">
              <a:lnSpc>
                <a:spcPct val="100000"/>
              </a:lnSpc>
            </a:pPr>
            <a:r>
              <a:rPr sz="1600" i="1" spc="-10" dirty="0">
                <a:solidFill>
                  <a:srgbClr val="3F3F3F"/>
                </a:solidFill>
                <a:latin typeface="Liberation Sans"/>
                <a:cs typeface="Liberation Sans"/>
              </a:rPr>
              <a:t>CENTRE </a:t>
            </a:r>
            <a:r>
              <a:rPr sz="1600" i="1" spc="-5" dirty="0">
                <a:solidFill>
                  <a:srgbClr val="3F3F3F"/>
                </a:solidFill>
                <a:latin typeface="Liberation Sans"/>
                <a:cs typeface="Liberation Sans"/>
              </a:rPr>
              <a:t>OF </a:t>
            </a:r>
            <a:r>
              <a:rPr sz="1600" i="1" spc="-10" dirty="0">
                <a:solidFill>
                  <a:srgbClr val="3F3F3F"/>
                </a:solidFill>
                <a:latin typeface="Liberation Sans"/>
                <a:cs typeface="Liberation Sans"/>
              </a:rPr>
              <a:t>EXCELLENCE </a:t>
            </a:r>
            <a:r>
              <a:rPr sz="1600" i="1" spc="-5" dirty="0">
                <a:solidFill>
                  <a:srgbClr val="3F3F3F"/>
                </a:solidFill>
                <a:latin typeface="Liberation Sans"/>
                <a:cs typeface="Liberation Sans"/>
              </a:rPr>
              <a:t>IN ICT </a:t>
            </a:r>
            <a:r>
              <a:rPr sz="1600" i="1" spc="-10" dirty="0">
                <a:solidFill>
                  <a:srgbClr val="3F3F3F"/>
                </a:solidFill>
                <a:latin typeface="Liberation Sans"/>
                <a:cs typeface="Liberation Sans"/>
              </a:rPr>
              <a:t>grade</a:t>
            </a:r>
            <a:r>
              <a:rPr sz="1600" i="1" spc="-30" dirty="0">
                <a:solidFill>
                  <a:srgbClr val="3F3F3F"/>
                </a:solidFill>
                <a:latin typeface="Liberation Sans"/>
                <a:cs typeface="Liberation Sans"/>
              </a:rPr>
              <a:t> </a:t>
            </a:r>
            <a:r>
              <a:rPr sz="1600" i="1" spc="-5" dirty="0">
                <a:solidFill>
                  <a:srgbClr val="3F3F3F"/>
                </a:solidFill>
                <a:latin typeface="Liberation Sans"/>
                <a:cs typeface="Liberation Sans"/>
              </a:rPr>
              <a:t>scheme.</a:t>
            </a:r>
            <a:endParaRPr sz="1600" dirty="0">
              <a:latin typeface="Liberation Sans"/>
              <a:cs typeface="Liberation Sans"/>
            </a:endParaRPr>
          </a:p>
          <a:p>
            <a:pPr marL="12700" marR="3188970">
              <a:lnSpc>
                <a:spcPts val="4840"/>
              </a:lnSpc>
              <a:spcBef>
                <a:spcPts val="640"/>
              </a:spcBef>
              <a:buSzPct val="93750"/>
              <a:buAutoNum type="arabicPeriod" startAt="2"/>
              <a:tabLst>
                <a:tab pos="182880" algn="l"/>
              </a:tabLst>
            </a:pPr>
            <a:r>
              <a:rPr sz="1600" i="1" spc="-10" dirty="0">
                <a:latin typeface="Liberation Sans"/>
                <a:cs typeface="Liberation Sans"/>
              </a:rPr>
              <a:t>The </a:t>
            </a:r>
            <a:r>
              <a:rPr sz="1600" i="1" spc="-5" dirty="0">
                <a:latin typeface="Liberation Sans"/>
                <a:cs typeface="Liberation Sans"/>
              </a:rPr>
              <a:t>system does not have an email </a:t>
            </a:r>
            <a:r>
              <a:rPr sz="1600" i="1" spc="-10" dirty="0">
                <a:latin typeface="Liberation Sans"/>
                <a:cs typeface="Liberation Sans"/>
              </a:rPr>
              <a:t>and </a:t>
            </a:r>
            <a:r>
              <a:rPr sz="1600" i="1" spc="-5" dirty="0">
                <a:latin typeface="Liberation Sans"/>
                <a:cs typeface="Liberation Sans"/>
              </a:rPr>
              <a:t>SMS </a:t>
            </a:r>
            <a:r>
              <a:rPr sz="1600" i="1" spc="-10" dirty="0">
                <a:latin typeface="Liberation Sans"/>
                <a:cs typeface="Liberation Sans"/>
              </a:rPr>
              <a:t>(Short </a:t>
            </a:r>
            <a:r>
              <a:rPr sz="1600" i="1" spc="-5" dirty="0">
                <a:latin typeface="Liberation Sans"/>
                <a:cs typeface="Liberation Sans"/>
              </a:rPr>
              <a:t>Message Service) notifications.  </a:t>
            </a:r>
            <a:endParaRPr lang="en-US" sz="1600" i="1" spc="-5" dirty="0" smtClean="0">
              <a:latin typeface="Liberation Sans"/>
              <a:cs typeface="Liberation Sans"/>
            </a:endParaRPr>
          </a:p>
          <a:p>
            <a:pPr marL="12700" marR="3188970">
              <a:lnSpc>
                <a:spcPts val="4840"/>
              </a:lnSpc>
              <a:spcBef>
                <a:spcPts val="640"/>
              </a:spcBef>
              <a:buSzPct val="93750"/>
              <a:tabLst>
                <a:tab pos="182880" algn="l"/>
              </a:tabLst>
            </a:pPr>
            <a:r>
              <a:rPr sz="1600" i="1" spc="-10" dirty="0" smtClean="0">
                <a:latin typeface="Liberation Sans"/>
                <a:cs typeface="Liberation Sans"/>
              </a:rPr>
              <a:t>3.The </a:t>
            </a:r>
            <a:r>
              <a:rPr sz="1600" i="1" spc="-5" dirty="0">
                <a:latin typeface="Liberation Sans"/>
                <a:cs typeface="Liberation Sans"/>
              </a:rPr>
              <a:t>system does not </a:t>
            </a:r>
            <a:r>
              <a:rPr sz="1600" i="1" spc="-10" dirty="0" smtClean="0">
                <a:latin typeface="Liberation Sans"/>
                <a:cs typeface="Liberation Sans"/>
              </a:rPr>
              <a:t>generate</a:t>
            </a:r>
            <a:r>
              <a:rPr lang="en-US" sz="1600" i="1" spc="-10" dirty="0" smtClean="0">
                <a:latin typeface="Liberation Sans"/>
                <a:cs typeface="Liberation Sans"/>
              </a:rPr>
              <a:t> school</a:t>
            </a:r>
            <a:r>
              <a:rPr sz="1600" i="1" spc="-20" dirty="0" smtClean="0">
                <a:latin typeface="Liberation Sans"/>
                <a:cs typeface="Liberation Sans"/>
              </a:rPr>
              <a:t> </a:t>
            </a:r>
            <a:r>
              <a:rPr sz="1600" i="1" spc="-5" dirty="0">
                <a:latin typeface="Liberation Sans"/>
                <a:cs typeface="Liberation Sans"/>
              </a:rPr>
              <a:t>certificate.</a:t>
            </a:r>
            <a:endParaRPr sz="1600" dirty="0">
              <a:latin typeface="Liberation Sans"/>
              <a:cs typeface="Liberation Sans"/>
            </a:endParaRPr>
          </a:p>
          <a:p>
            <a:pPr marL="12700" marR="5361305">
              <a:lnSpc>
                <a:spcPts val="4830"/>
              </a:lnSpc>
            </a:pPr>
            <a:r>
              <a:rPr sz="1600" i="1" spc="-10" dirty="0">
                <a:latin typeface="Liberation Sans"/>
                <a:cs typeface="Liberation Sans"/>
              </a:rPr>
              <a:t>4.The </a:t>
            </a:r>
            <a:r>
              <a:rPr sz="1600" i="1" spc="-5" dirty="0">
                <a:latin typeface="Liberation Sans"/>
                <a:cs typeface="Liberation Sans"/>
              </a:rPr>
              <a:t>system does not allow Instructors to </a:t>
            </a:r>
            <a:r>
              <a:rPr lang="en-US" sz="1600" i="1" spc="-5" dirty="0" smtClean="0">
                <a:latin typeface="Liberation Sans"/>
                <a:cs typeface="Liberation Sans"/>
              </a:rPr>
              <a:t>upload </a:t>
            </a:r>
            <a:r>
              <a:rPr sz="1600" i="1" spc="-5" dirty="0" smtClean="0">
                <a:latin typeface="Liberation Sans"/>
                <a:cs typeface="Liberation Sans"/>
              </a:rPr>
              <a:t>assignments</a:t>
            </a:r>
            <a:r>
              <a:rPr sz="1600" i="1" spc="-5" dirty="0">
                <a:latin typeface="Liberation Sans"/>
                <a:cs typeface="Liberation Sans"/>
              </a:rPr>
              <a:t>.  </a:t>
            </a:r>
            <a:r>
              <a:rPr sz="1600" i="1" spc="-10" dirty="0">
                <a:latin typeface="Liberation Sans"/>
                <a:cs typeface="Liberation Sans"/>
              </a:rPr>
              <a:t>5.The </a:t>
            </a:r>
            <a:r>
              <a:rPr sz="1600" i="1" spc="-5" dirty="0">
                <a:latin typeface="Liberation Sans"/>
                <a:cs typeface="Liberation Sans"/>
              </a:rPr>
              <a:t>system does not allow students to access</a:t>
            </a:r>
            <a:r>
              <a:rPr sz="1600" i="1" spc="-15" dirty="0">
                <a:latin typeface="Liberation Sans"/>
                <a:cs typeface="Liberation Sans"/>
              </a:rPr>
              <a:t> </a:t>
            </a:r>
            <a:r>
              <a:rPr sz="1600" i="1" spc="-5" dirty="0">
                <a:latin typeface="Liberation Sans"/>
                <a:cs typeface="Liberation Sans"/>
              </a:rPr>
              <a:t>assignments</a:t>
            </a:r>
            <a:r>
              <a:rPr sz="1600" i="1" spc="-5" dirty="0" smtClean="0">
                <a:latin typeface="Liberation Sans"/>
                <a:cs typeface="Liberation Sans"/>
              </a:rPr>
              <a:t>.</a:t>
            </a:r>
            <a:endParaRPr lang="en-US" sz="1600" i="1" spc="-5" dirty="0" smtClean="0">
              <a:latin typeface="Liberation Sans"/>
              <a:cs typeface="Liberatio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495" y="255142"/>
            <a:ext cx="5405120" cy="513715"/>
          </a:xfrm>
          <a:prstGeom prst="rect">
            <a:avLst/>
          </a:prstGeom>
        </p:spPr>
        <p:txBody>
          <a:bodyPr vert="horz" wrap="square" lIns="0" tIns="12700" rIns="0" bIns="0" rtlCol="0">
            <a:spAutoFit/>
          </a:bodyPr>
          <a:lstStyle/>
          <a:p>
            <a:pPr marL="12700">
              <a:lnSpc>
                <a:spcPct val="100000"/>
              </a:lnSpc>
              <a:spcBef>
                <a:spcPts val="100"/>
              </a:spcBef>
            </a:pPr>
            <a:r>
              <a:rPr b="1" spc="-5" dirty="0">
                <a:solidFill>
                  <a:srgbClr val="006FBF"/>
                </a:solidFill>
                <a:latin typeface="Liberation Sans"/>
                <a:cs typeface="Liberation Sans"/>
              </a:rPr>
              <a:t>SYSTEM</a:t>
            </a:r>
            <a:r>
              <a:rPr b="1" spc="-50" dirty="0">
                <a:solidFill>
                  <a:srgbClr val="006FBF"/>
                </a:solidFill>
                <a:latin typeface="Liberation Sans"/>
                <a:cs typeface="Liberation Sans"/>
              </a:rPr>
              <a:t> </a:t>
            </a:r>
            <a:r>
              <a:rPr b="1" spc="-40" dirty="0">
                <a:solidFill>
                  <a:srgbClr val="006FBF"/>
                </a:solidFill>
                <a:latin typeface="Liberation Sans"/>
                <a:cs typeface="Liberation Sans"/>
              </a:rPr>
              <a:t>IMPLEMENTATION</a:t>
            </a:r>
          </a:p>
        </p:txBody>
      </p:sp>
      <p:sp>
        <p:nvSpPr>
          <p:cNvPr id="3" name="object 3"/>
          <p:cNvSpPr txBox="1"/>
          <p:nvPr/>
        </p:nvSpPr>
        <p:spPr>
          <a:xfrm>
            <a:off x="435495" y="1355306"/>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4" name="object 4"/>
          <p:cNvSpPr txBox="1"/>
          <p:nvPr/>
        </p:nvSpPr>
        <p:spPr>
          <a:xfrm>
            <a:off x="721334" y="1388427"/>
            <a:ext cx="11085195" cy="269240"/>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Liberation Sans"/>
                <a:cs typeface="Liberation Sans"/>
              </a:rPr>
              <a:t>A</a:t>
            </a:r>
            <a:r>
              <a:rPr sz="1600" i="1" spc="105" dirty="0">
                <a:latin typeface="Liberation Sans"/>
                <a:cs typeface="Liberation Sans"/>
              </a:rPr>
              <a:t> </a:t>
            </a:r>
            <a:r>
              <a:rPr sz="1600" i="1" spc="-5" dirty="0">
                <a:latin typeface="Liberation Sans"/>
                <a:cs typeface="Liberation Sans"/>
              </a:rPr>
              <a:t>development</a:t>
            </a:r>
            <a:r>
              <a:rPr sz="1600" i="1" spc="175" dirty="0">
                <a:latin typeface="Liberation Sans"/>
                <a:cs typeface="Liberation Sans"/>
              </a:rPr>
              <a:t> </a:t>
            </a:r>
            <a:r>
              <a:rPr sz="1600" i="1" spc="-5" dirty="0">
                <a:latin typeface="Liberation Sans"/>
                <a:cs typeface="Liberation Sans"/>
              </a:rPr>
              <a:t>environment</a:t>
            </a:r>
            <a:r>
              <a:rPr sz="1600" i="1" spc="180" dirty="0">
                <a:latin typeface="Liberation Sans"/>
                <a:cs typeface="Liberation Sans"/>
              </a:rPr>
              <a:t> </a:t>
            </a:r>
            <a:r>
              <a:rPr sz="1600" i="1" spc="-10" dirty="0">
                <a:latin typeface="Liberation Sans"/>
                <a:cs typeface="Liberation Sans"/>
              </a:rPr>
              <a:t>refers</a:t>
            </a:r>
            <a:r>
              <a:rPr sz="1600" i="1" spc="185" dirty="0">
                <a:latin typeface="Liberation Sans"/>
                <a:cs typeface="Liberation Sans"/>
              </a:rPr>
              <a:t> </a:t>
            </a:r>
            <a:r>
              <a:rPr sz="1600" i="1" spc="-5" dirty="0">
                <a:latin typeface="Liberation Sans"/>
                <a:cs typeface="Liberation Sans"/>
              </a:rPr>
              <a:t>to</a:t>
            </a:r>
            <a:r>
              <a:rPr sz="1600" i="1" spc="175" dirty="0">
                <a:latin typeface="Liberation Sans"/>
                <a:cs typeface="Liberation Sans"/>
              </a:rPr>
              <a:t> </a:t>
            </a:r>
            <a:r>
              <a:rPr sz="1600" i="1" spc="-5" dirty="0">
                <a:latin typeface="Liberation Sans"/>
                <a:cs typeface="Liberation Sans"/>
              </a:rPr>
              <a:t>the</a:t>
            </a:r>
            <a:r>
              <a:rPr sz="1600" i="1" spc="175" dirty="0">
                <a:latin typeface="Liberation Sans"/>
                <a:cs typeface="Liberation Sans"/>
              </a:rPr>
              <a:t> </a:t>
            </a:r>
            <a:r>
              <a:rPr sz="1600" i="1" spc="-5" dirty="0">
                <a:latin typeface="Liberation Sans"/>
                <a:cs typeface="Liberation Sans"/>
              </a:rPr>
              <a:t>mix</a:t>
            </a:r>
            <a:r>
              <a:rPr sz="1600" i="1" spc="175" dirty="0">
                <a:latin typeface="Liberation Sans"/>
                <a:cs typeface="Liberation Sans"/>
              </a:rPr>
              <a:t> </a:t>
            </a:r>
            <a:r>
              <a:rPr sz="1600" i="1" spc="-5" dirty="0">
                <a:latin typeface="Liberation Sans"/>
                <a:cs typeface="Liberation Sans"/>
              </a:rPr>
              <a:t>of</a:t>
            </a:r>
            <a:r>
              <a:rPr sz="1600" i="1" spc="175" dirty="0">
                <a:latin typeface="Liberation Sans"/>
                <a:cs typeface="Liberation Sans"/>
              </a:rPr>
              <a:t> </a:t>
            </a:r>
            <a:r>
              <a:rPr sz="1600" i="1" spc="-5" dirty="0">
                <a:latin typeface="Liberation Sans"/>
                <a:cs typeface="Liberation Sans"/>
              </a:rPr>
              <a:t>software</a:t>
            </a:r>
            <a:r>
              <a:rPr sz="1600" i="1" spc="160" dirty="0">
                <a:latin typeface="Liberation Sans"/>
                <a:cs typeface="Liberation Sans"/>
              </a:rPr>
              <a:t> </a:t>
            </a:r>
            <a:r>
              <a:rPr sz="1600" i="1" spc="-5" dirty="0">
                <a:latin typeface="Liberation Sans"/>
                <a:cs typeface="Liberation Sans"/>
              </a:rPr>
              <a:t>tools,</a:t>
            </a:r>
            <a:r>
              <a:rPr sz="1600" i="1" spc="170" dirty="0">
                <a:latin typeface="Liberation Sans"/>
                <a:cs typeface="Liberation Sans"/>
              </a:rPr>
              <a:t> </a:t>
            </a:r>
            <a:r>
              <a:rPr sz="1600" i="1" spc="-5" dirty="0">
                <a:latin typeface="Liberation Sans"/>
                <a:cs typeface="Liberation Sans"/>
              </a:rPr>
              <a:t>methods,</a:t>
            </a:r>
            <a:r>
              <a:rPr sz="1600" i="1" spc="170" dirty="0">
                <a:latin typeface="Liberation Sans"/>
                <a:cs typeface="Liberation Sans"/>
              </a:rPr>
              <a:t> </a:t>
            </a:r>
            <a:r>
              <a:rPr sz="1600" i="1" spc="-5" dirty="0">
                <a:latin typeface="Liberation Sans"/>
                <a:cs typeface="Liberation Sans"/>
              </a:rPr>
              <a:t>and</a:t>
            </a:r>
            <a:r>
              <a:rPr sz="1600" i="1" spc="165" dirty="0">
                <a:latin typeface="Liberation Sans"/>
                <a:cs typeface="Liberation Sans"/>
              </a:rPr>
              <a:t> </a:t>
            </a:r>
            <a:r>
              <a:rPr sz="1600" i="1" spc="-5" dirty="0">
                <a:latin typeface="Liberation Sans"/>
                <a:cs typeface="Liberation Sans"/>
              </a:rPr>
              <a:t>physical</a:t>
            </a:r>
            <a:r>
              <a:rPr sz="1600" i="1" spc="170" dirty="0">
                <a:latin typeface="Liberation Sans"/>
                <a:cs typeface="Liberation Sans"/>
              </a:rPr>
              <a:t> </a:t>
            </a:r>
            <a:r>
              <a:rPr sz="1600" i="1" spc="-5" dirty="0">
                <a:latin typeface="Liberation Sans"/>
                <a:cs typeface="Liberation Sans"/>
              </a:rPr>
              <a:t>resources</a:t>
            </a:r>
            <a:r>
              <a:rPr sz="1600" i="1" spc="175" dirty="0">
                <a:latin typeface="Liberation Sans"/>
                <a:cs typeface="Liberation Sans"/>
              </a:rPr>
              <a:t> </a:t>
            </a:r>
            <a:r>
              <a:rPr sz="1600" i="1" spc="-5" dirty="0">
                <a:latin typeface="Liberation Sans"/>
                <a:cs typeface="Liberation Sans"/>
              </a:rPr>
              <a:t>that</a:t>
            </a:r>
            <a:r>
              <a:rPr sz="1600" i="1" spc="170" dirty="0">
                <a:latin typeface="Liberation Sans"/>
                <a:cs typeface="Liberation Sans"/>
              </a:rPr>
              <a:t> </a:t>
            </a:r>
            <a:r>
              <a:rPr sz="1600" i="1" spc="-5" dirty="0">
                <a:latin typeface="Liberation Sans"/>
                <a:cs typeface="Liberation Sans"/>
              </a:rPr>
              <a:t>an</a:t>
            </a:r>
            <a:r>
              <a:rPr sz="1600" i="1" spc="175" dirty="0">
                <a:latin typeface="Liberation Sans"/>
                <a:cs typeface="Liberation Sans"/>
              </a:rPr>
              <a:t> </a:t>
            </a:r>
            <a:r>
              <a:rPr sz="1600" i="1" spc="-5" dirty="0">
                <a:latin typeface="Liberation Sans"/>
                <a:cs typeface="Liberation Sans"/>
              </a:rPr>
              <a:t>IT</a:t>
            </a:r>
            <a:r>
              <a:rPr sz="1600" i="1" spc="165" dirty="0">
                <a:latin typeface="Liberation Sans"/>
                <a:cs typeface="Liberation Sans"/>
              </a:rPr>
              <a:t> </a:t>
            </a:r>
            <a:r>
              <a:rPr sz="1600" i="1" spc="-10" dirty="0">
                <a:latin typeface="Liberation Sans"/>
                <a:cs typeface="Liberation Sans"/>
              </a:rPr>
              <a:t>(Information</a:t>
            </a:r>
            <a:endParaRPr sz="1600">
              <a:latin typeface="Liberation Sans"/>
              <a:cs typeface="Liberation Sans"/>
            </a:endParaRPr>
          </a:p>
        </p:txBody>
      </p:sp>
      <p:sp>
        <p:nvSpPr>
          <p:cNvPr id="5" name="object 5"/>
          <p:cNvSpPr txBox="1"/>
          <p:nvPr/>
        </p:nvSpPr>
        <p:spPr>
          <a:xfrm>
            <a:off x="721334" y="1875866"/>
            <a:ext cx="11084560" cy="1728470"/>
          </a:xfrm>
          <a:prstGeom prst="rect">
            <a:avLst/>
          </a:prstGeom>
        </p:spPr>
        <p:txBody>
          <a:bodyPr vert="horz" wrap="square" lIns="0" tIns="12065" rIns="0" bIns="0" rtlCol="0">
            <a:spAutoFit/>
          </a:bodyPr>
          <a:lstStyle/>
          <a:p>
            <a:pPr marL="12700" algn="just">
              <a:lnSpc>
                <a:spcPct val="100000"/>
              </a:lnSpc>
              <a:spcBef>
                <a:spcPts val="95"/>
              </a:spcBef>
            </a:pPr>
            <a:r>
              <a:rPr sz="1600" i="1" spc="-20" dirty="0">
                <a:latin typeface="Liberation Sans"/>
                <a:cs typeface="Liberation Sans"/>
              </a:rPr>
              <a:t>Technology) </a:t>
            </a:r>
            <a:r>
              <a:rPr sz="1600" i="1" spc="-5" dirty="0">
                <a:latin typeface="Liberation Sans"/>
                <a:cs typeface="Liberation Sans"/>
              </a:rPr>
              <a:t>team uses to create </a:t>
            </a:r>
            <a:r>
              <a:rPr sz="1600" i="1" spc="-10" dirty="0">
                <a:latin typeface="Liberation Sans"/>
                <a:cs typeface="Liberation Sans"/>
              </a:rPr>
              <a:t>an </a:t>
            </a:r>
            <a:r>
              <a:rPr sz="1600" i="1" spc="-5" dirty="0">
                <a:latin typeface="Liberation Sans"/>
                <a:cs typeface="Liberation Sans"/>
              </a:rPr>
              <a:t>information system. </a:t>
            </a:r>
            <a:r>
              <a:rPr sz="1600" i="1" spc="-15" dirty="0">
                <a:latin typeface="Liberation Sans"/>
                <a:cs typeface="Liberation Sans"/>
              </a:rPr>
              <a:t>It’s </a:t>
            </a:r>
            <a:r>
              <a:rPr sz="1600" i="1" spc="-5" dirty="0">
                <a:latin typeface="Liberation Sans"/>
                <a:cs typeface="Liberation Sans"/>
              </a:rPr>
              <a:t>usually easier to use an IDE </a:t>
            </a:r>
            <a:r>
              <a:rPr sz="1600" i="1" spc="-10" dirty="0">
                <a:latin typeface="Liberation Sans"/>
                <a:cs typeface="Liberation Sans"/>
              </a:rPr>
              <a:t>(Integrated</a:t>
            </a:r>
            <a:r>
              <a:rPr sz="1600" i="1" spc="280" dirty="0">
                <a:latin typeface="Liberation Sans"/>
                <a:cs typeface="Liberation Sans"/>
              </a:rPr>
              <a:t> </a:t>
            </a:r>
            <a:r>
              <a:rPr sz="1600" i="1" spc="-10" dirty="0">
                <a:latin typeface="Liberation Sans"/>
                <a:cs typeface="Liberation Sans"/>
              </a:rPr>
              <a:t>Development</a:t>
            </a:r>
            <a:endParaRPr sz="1600">
              <a:latin typeface="Liberation Sans"/>
              <a:cs typeface="Liberation Sans"/>
            </a:endParaRPr>
          </a:p>
          <a:p>
            <a:pPr marL="12700" marR="5715" algn="just">
              <a:lnSpc>
                <a:spcPct val="199500"/>
              </a:lnSpc>
            </a:pPr>
            <a:r>
              <a:rPr sz="1600" i="1" spc="-5" dirty="0">
                <a:latin typeface="Liberation Sans"/>
                <a:cs typeface="Liberation Sans"/>
              </a:rPr>
              <a:t>Environment), which uses built-in tools provided by the software </a:t>
            </a:r>
            <a:r>
              <a:rPr sz="1600" i="1" spc="-15" dirty="0">
                <a:latin typeface="Liberation Sans"/>
                <a:cs typeface="Liberation Sans"/>
              </a:rPr>
              <a:t>vendor. </a:t>
            </a:r>
            <a:r>
              <a:rPr sz="1600" i="1" spc="-10" dirty="0">
                <a:latin typeface="Liberation Sans"/>
                <a:cs typeface="Liberation Sans"/>
              </a:rPr>
              <a:t>And </a:t>
            </a:r>
            <a:r>
              <a:rPr sz="1600" i="1" spc="-5" dirty="0">
                <a:latin typeface="Liberation Sans"/>
                <a:cs typeface="Liberation Sans"/>
              </a:rPr>
              <a:t>for the </a:t>
            </a:r>
            <a:r>
              <a:rPr sz="1600" i="1" spc="-10" dirty="0">
                <a:latin typeface="Liberation Sans"/>
                <a:cs typeface="Liberation Sans"/>
              </a:rPr>
              <a:t>development of </a:t>
            </a:r>
            <a:r>
              <a:rPr sz="1600" i="1" spc="-5" dirty="0">
                <a:latin typeface="Liberation Sans"/>
                <a:cs typeface="Liberation Sans"/>
              </a:rPr>
              <a:t>the current system,  </a:t>
            </a:r>
            <a:r>
              <a:rPr sz="1600" i="1" spc="-10" dirty="0">
                <a:latin typeface="Liberation Sans"/>
                <a:cs typeface="Liberation Sans"/>
              </a:rPr>
              <a:t>Visual </a:t>
            </a:r>
            <a:r>
              <a:rPr sz="1600" i="1" spc="-5" dirty="0">
                <a:latin typeface="Liberation Sans"/>
                <a:cs typeface="Liberation Sans"/>
              </a:rPr>
              <a:t>Studio </a:t>
            </a:r>
            <a:r>
              <a:rPr sz="1600" i="1" spc="-10" dirty="0">
                <a:latin typeface="Liberation Sans"/>
                <a:cs typeface="Liberation Sans"/>
              </a:rPr>
              <a:t>Code </a:t>
            </a:r>
            <a:r>
              <a:rPr sz="1600" i="1" spc="-5" dirty="0">
                <a:latin typeface="Liberation Sans"/>
                <a:cs typeface="Liberation Sans"/>
              </a:rPr>
              <a:t>and Eclipse IDE </a:t>
            </a:r>
            <a:r>
              <a:rPr sz="1600" i="1" spc="-10" dirty="0">
                <a:latin typeface="Liberation Sans"/>
                <a:cs typeface="Liberation Sans"/>
              </a:rPr>
              <a:t>was </a:t>
            </a:r>
            <a:r>
              <a:rPr sz="1600" i="1" spc="-5" dirty="0">
                <a:latin typeface="Liberation Sans"/>
                <a:cs typeface="Liberation Sans"/>
              </a:rPr>
              <a:t>used which is a well-known IDE, it is </a:t>
            </a:r>
            <a:r>
              <a:rPr sz="1600" i="1" spc="-10" dirty="0">
                <a:latin typeface="Liberation Sans"/>
                <a:cs typeface="Liberation Sans"/>
              </a:rPr>
              <a:t>free, </a:t>
            </a:r>
            <a:r>
              <a:rPr sz="1600" i="1" spc="-5" dirty="0">
                <a:latin typeface="Liberation Sans"/>
                <a:cs typeface="Liberation Sans"/>
              </a:rPr>
              <a:t>open-source, and community-  supported.</a:t>
            </a:r>
            <a:endParaRPr sz="1600">
              <a:latin typeface="Liberation Sans"/>
              <a:cs typeface="Liberatio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705" y="373227"/>
            <a:ext cx="7641590" cy="513715"/>
          </a:xfrm>
          <a:prstGeom prst="rect">
            <a:avLst/>
          </a:prstGeom>
        </p:spPr>
        <p:txBody>
          <a:bodyPr vert="horz" wrap="square" lIns="0" tIns="12700" rIns="0" bIns="0" rtlCol="0">
            <a:spAutoFit/>
          </a:bodyPr>
          <a:lstStyle/>
          <a:p>
            <a:pPr marL="12700">
              <a:lnSpc>
                <a:spcPct val="100000"/>
              </a:lnSpc>
              <a:spcBef>
                <a:spcPts val="100"/>
              </a:spcBef>
            </a:pPr>
            <a:r>
              <a:rPr b="1" spc="-5" dirty="0">
                <a:solidFill>
                  <a:srgbClr val="006FBF"/>
                </a:solidFill>
                <a:latin typeface="Liberation Sans"/>
                <a:cs typeface="Liberation Sans"/>
              </a:rPr>
              <a:t>SYSTEM </a:t>
            </a:r>
            <a:r>
              <a:rPr b="1" spc="-40" dirty="0">
                <a:solidFill>
                  <a:srgbClr val="006FBF"/>
                </a:solidFill>
                <a:latin typeface="Liberation Sans"/>
                <a:cs typeface="Liberation Sans"/>
              </a:rPr>
              <a:t>IMPLEMENTATION</a:t>
            </a:r>
            <a:r>
              <a:rPr b="1" spc="-35" dirty="0">
                <a:solidFill>
                  <a:srgbClr val="006FBF"/>
                </a:solidFill>
                <a:latin typeface="Liberation Sans"/>
                <a:cs typeface="Liberation Sans"/>
              </a:rPr>
              <a:t> </a:t>
            </a:r>
            <a:r>
              <a:rPr b="1" spc="-5" dirty="0">
                <a:solidFill>
                  <a:srgbClr val="006FBF"/>
                </a:solidFill>
                <a:latin typeface="Liberation Sans"/>
                <a:cs typeface="Liberation Sans"/>
              </a:rPr>
              <a:t>CONTINUE</a:t>
            </a:r>
          </a:p>
        </p:txBody>
      </p:sp>
      <p:sp>
        <p:nvSpPr>
          <p:cNvPr id="3" name="object 3"/>
          <p:cNvSpPr txBox="1"/>
          <p:nvPr/>
        </p:nvSpPr>
        <p:spPr>
          <a:xfrm>
            <a:off x="488784" y="1593989"/>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4" name="object 4"/>
          <p:cNvSpPr txBox="1"/>
          <p:nvPr/>
        </p:nvSpPr>
        <p:spPr>
          <a:xfrm>
            <a:off x="773544" y="1627111"/>
            <a:ext cx="10953115" cy="269240"/>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Liberation Sans"/>
                <a:cs typeface="Liberation Sans"/>
              </a:rPr>
              <a:t>The</a:t>
            </a:r>
            <a:r>
              <a:rPr sz="1600" i="1" spc="70" dirty="0">
                <a:latin typeface="Liberation Sans"/>
                <a:cs typeface="Liberation Sans"/>
              </a:rPr>
              <a:t> </a:t>
            </a:r>
            <a:r>
              <a:rPr sz="1600" i="1" spc="-5" dirty="0">
                <a:latin typeface="Liberation Sans"/>
                <a:cs typeface="Liberation Sans"/>
              </a:rPr>
              <a:t>implementation</a:t>
            </a:r>
            <a:r>
              <a:rPr sz="1600" i="1" spc="65" dirty="0">
                <a:latin typeface="Liberation Sans"/>
                <a:cs typeface="Liberation Sans"/>
              </a:rPr>
              <a:t> </a:t>
            </a:r>
            <a:r>
              <a:rPr sz="1600" i="1" spc="-5" dirty="0">
                <a:latin typeface="Liberation Sans"/>
                <a:cs typeface="Liberation Sans"/>
              </a:rPr>
              <a:t>or</a:t>
            </a:r>
            <a:r>
              <a:rPr sz="1600" i="1" spc="65" dirty="0">
                <a:latin typeface="Liberation Sans"/>
                <a:cs typeface="Liberation Sans"/>
              </a:rPr>
              <a:t> </a:t>
            </a:r>
            <a:r>
              <a:rPr sz="1600" i="1" spc="-5" dirty="0">
                <a:latin typeface="Liberation Sans"/>
                <a:cs typeface="Liberation Sans"/>
              </a:rPr>
              <a:t>coding</a:t>
            </a:r>
            <a:r>
              <a:rPr sz="1600" i="1" spc="65" dirty="0">
                <a:latin typeface="Liberation Sans"/>
                <a:cs typeface="Liberation Sans"/>
              </a:rPr>
              <a:t> </a:t>
            </a:r>
            <a:r>
              <a:rPr sz="1600" i="1" spc="-5" dirty="0">
                <a:latin typeface="Liberation Sans"/>
                <a:cs typeface="Liberation Sans"/>
              </a:rPr>
              <a:t>of</a:t>
            </a:r>
            <a:r>
              <a:rPr sz="1600" i="1" spc="75" dirty="0">
                <a:latin typeface="Liberation Sans"/>
                <a:cs typeface="Liberation Sans"/>
              </a:rPr>
              <a:t> </a:t>
            </a:r>
            <a:r>
              <a:rPr sz="1600" i="1" spc="-5" dirty="0">
                <a:latin typeface="Liberation Sans"/>
                <a:cs typeface="Liberation Sans"/>
              </a:rPr>
              <a:t>the</a:t>
            </a:r>
            <a:r>
              <a:rPr sz="1600" i="1" spc="65" dirty="0">
                <a:latin typeface="Liberation Sans"/>
                <a:cs typeface="Liberation Sans"/>
              </a:rPr>
              <a:t> </a:t>
            </a:r>
            <a:r>
              <a:rPr sz="1600" i="1" spc="-5" dirty="0">
                <a:latin typeface="Liberation Sans"/>
                <a:cs typeface="Liberation Sans"/>
              </a:rPr>
              <a:t>proposed</a:t>
            </a:r>
            <a:r>
              <a:rPr sz="1600" i="1" spc="65" dirty="0">
                <a:latin typeface="Liberation Sans"/>
                <a:cs typeface="Liberation Sans"/>
              </a:rPr>
              <a:t> </a:t>
            </a:r>
            <a:r>
              <a:rPr sz="1600" i="1" spc="-5" dirty="0">
                <a:latin typeface="Liberation Sans"/>
                <a:cs typeface="Liberation Sans"/>
              </a:rPr>
              <a:t>system</a:t>
            </a:r>
            <a:r>
              <a:rPr sz="1600" i="1" spc="75" dirty="0">
                <a:latin typeface="Liberation Sans"/>
                <a:cs typeface="Liberation Sans"/>
              </a:rPr>
              <a:t> </a:t>
            </a:r>
            <a:r>
              <a:rPr sz="1600" i="1" spc="-10" dirty="0">
                <a:latin typeface="Liberation Sans"/>
                <a:cs typeface="Liberation Sans"/>
              </a:rPr>
              <a:t>was</a:t>
            </a:r>
            <a:r>
              <a:rPr sz="1600" i="1" spc="75" dirty="0">
                <a:latin typeface="Liberation Sans"/>
                <a:cs typeface="Liberation Sans"/>
              </a:rPr>
              <a:t> </a:t>
            </a:r>
            <a:r>
              <a:rPr sz="1600" i="1" spc="-10" dirty="0">
                <a:latin typeface="Liberation Sans"/>
                <a:cs typeface="Liberation Sans"/>
              </a:rPr>
              <a:t>performed</a:t>
            </a:r>
            <a:r>
              <a:rPr sz="1600" i="1" spc="65" dirty="0">
                <a:latin typeface="Liberation Sans"/>
                <a:cs typeface="Liberation Sans"/>
              </a:rPr>
              <a:t> </a:t>
            </a:r>
            <a:r>
              <a:rPr sz="1600" i="1" spc="-5" dirty="0">
                <a:latin typeface="Liberation Sans"/>
                <a:cs typeface="Liberation Sans"/>
              </a:rPr>
              <a:t>using</a:t>
            </a:r>
            <a:r>
              <a:rPr sz="1600" i="1" spc="75" dirty="0">
                <a:latin typeface="Liberation Sans"/>
                <a:cs typeface="Liberation Sans"/>
              </a:rPr>
              <a:t> </a:t>
            </a:r>
            <a:r>
              <a:rPr sz="1600" i="1" spc="-5" dirty="0">
                <a:latin typeface="Liberation Sans"/>
                <a:cs typeface="Liberation Sans"/>
              </a:rPr>
              <a:t>Java</a:t>
            </a:r>
            <a:r>
              <a:rPr sz="1600" i="1" spc="65" dirty="0">
                <a:latin typeface="Liberation Sans"/>
                <a:cs typeface="Liberation Sans"/>
              </a:rPr>
              <a:t> </a:t>
            </a:r>
            <a:r>
              <a:rPr sz="1600" i="1" spc="-5" dirty="0">
                <a:latin typeface="Liberation Sans"/>
                <a:cs typeface="Liberation Sans"/>
              </a:rPr>
              <a:t>programming</a:t>
            </a:r>
            <a:r>
              <a:rPr sz="1600" i="1" spc="60" dirty="0">
                <a:latin typeface="Liberation Sans"/>
                <a:cs typeface="Liberation Sans"/>
              </a:rPr>
              <a:t> </a:t>
            </a:r>
            <a:r>
              <a:rPr sz="1600" i="1" spc="-5" dirty="0">
                <a:latin typeface="Liberation Sans"/>
                <a:cs typeface="Liberation Sans"/>
              </a:rPr>
              <a:t>language</a:t>
            </a:r>
            <a:r>
              <a:rPr sz="1600" i="1" spc="65" dirty="0">
                <a:latin typeface="Liberation Sans"/>
                <a:cs typeface="Liberation Sans"/>
              </a:rPr>
              <a:t> </a:t>
            </a:r>
            <a:r>
              <a:rPr sz="1600" i="1" spc="-5" dirty="0">
                <a:latin typeface="Liberation Sans"/>
                <a:cs typeface="Liberation Sans"/>
              </a:rPr>
              <a:t>which</a:t>
            </a:r>
            <a:r>
              <a:rPr sz="1600" i="1" spc="75" dirty="0">
                <a:latin typeface="Liberation Sans"/>
                <a:cs typeface="Liberation Sans"/>
              </a:rPr>
              <a:t> </a:t>
            </a:r>
            <a:r>
              <a:rPr sz="1600" i="1" spc="-5" dirty="0">
                <a:latin typeface="Liberation Sans"/>
                <a:cs typeface="Liberation Sans"/>
              </a:rPr>
              <a:t>is</a:t>
            </a:r>
            <a:r>
              <a:rPr sz="1600" i="1" spc="75" dirty="0">
                <a:latin typeface="Liberation Sans"/>
                <a:cs typeface="Liberation Sans"/>
              </a:rPr>
              <a:t> </a:t>
            </a:r>
            <a:r>
              <a:rPr sz="1600" i="1" spc="-5" dirty="0">
                <a:latin typeface="Liberation Sans"/>
                <a:cs typeface="Liberation Sans"/>
              </a:rPr>
              <a:t>based</a:t>
            </a:r>
            <a:endParaRPr sz="1600">
              <a:latin typeface="Liberation Sans"/>
              <a:cs typeface="Liberation Sans"/>
            </a:endParaRPr>
          </a:p>
        </p:txBody>
      </p:sp>
      <p:sp>
        <p:nvSpPr>
          <p:cNvPr id="5" name="object 5"/>
          <p:cNvSpPr txBox="1"/>
          <p:nvPr/>
        </p:nvSpPr>
        <p:spPr>
          <a:xfrm>
            <a:off x="773544" y="2114550"/>
            <a:ext cx="10953750" cy="3675379"/>
          </a:xfrm>
          <a:prstGeom prst="rect">
            <a:avLst/>
          </a:prstGeom>
        </p:spPr>
        <p:txBody>
          <a:bodyPr vert="horz" wrap="square" lIns="0" tIns="12065" rIns="0" bIns="0" rtlCol="0">
            <a:spAutoFit/>
          </a:bodyPr>
          <a:lstStyle/>
          <a:p>
            <a:pPr marL="12700" algn="just">
              <a:lnSpc>
                <a:spcPct val="100000"/>
              </a:lnSpc>
              <a:spcBef>
                <a:spcPts val="95"/>
              </a:spcBef>
            </a:pPr>
            <a:r>
              <a:rPr sz="1600" i="1" spc="-5" dirty="0">
                <a:latin typeface="Liberation Sans"/>
                <a:cs typeface="Liberation Sans"/>
              </a:rPr>
              <a:t>on the object-oriented paradigm. It organizes the system in modules or classes within their respective packages. </a:t>
            </a:r>
            <a:r>
              <a:rPr sz="1600" i="1" spc="140" dirty="0">
                <a:latin typeface="Liberation Sans"/>
                <a:cs typeface="Liberation Sans"/>
              </a:rPr>
              <a:t> </a:t>
            </a:r>
            <a:r>
              <a:rPr sz="1600" i="1" spc="-5" dirty="0">
                <a:latin typeface="Liberation Sans"/>
                <a:cs typeface="Liberation Sans"/>
              </a:rPr>
              <a:t>And </a:t>
            </a:r>
            <a:r>
              <a:rPr sz="1600" i="1" spc="-10" dirty="0">
                <a:latin typeface="Liberation Sans"/>
                <a:cs typeface="Liberation Sans"/>
              </a:rPr>
              <a:t>has</a:t>
            </a:r>
            <a:endParaRPr sz="1600">
              <a:latin typeface="Liberation Sans"/>
              <a:cs typeface="Liberation Sans"/>
            </a:endParaRPr>
          </a:p>
          <a:p>
            <a:pPr marL="12700" marR="5080" algn="just">
              <a:lnSpc>
                <a:spcPct val="199500"/>
              </a:lnSpc>
              <a:spcBef>
                <a:spcPts val="5"/>
              </a:spcBef>
            </a:pPr>
            <a:r>
              <a:rPr sz="1600" i="1" spc="-5" dirty="0">
                <a:latin typeface="Liberation Sans"/>
                <a:cs typeface="Liberation Sans"/>
              </a:rPr>
              <a:t>become a popular </a:t>
            </a:r>
            <a:r>
              <a:rPr sz="1600" i="1" spc="-10" dirty="0">
                <a:latin typeface="Liberation Sans"/>
                <a:cs typeface="Liberation Sans"/>
              </a:rPr>
              <a:t>approach not </a:t>
            </a:r>
            <a:r>
              <a:rPr sz="1600" i="1" spc="-5" dirty="0">
                <a:latin typeface="Liberation Sans"/>
                <a:cs typeface="Liberation Sans"/>
              </a:rPr>
              <a:t>only in the field </a:t>
            </a:r>
            <a:r>
              <a:rPr sz="1600" i="1" spc="-10" dirty="0">
                <a:latin typeface="Liberation Sans"/>
                <a:cs typeface="Liberation Sans"/>
              </a:rPr>
              <a:t>of programming but </a:t>
            </a:r>
            <a:r>
              <a:rPr sz="1600" i="1" spc="-5" dirty="0">
                <a:latin typeface="Liberation Sans"/>
                <a:cs typeface="Liberation Sans"/>
              </a:rPr>
              <a:t>for system analysis and design. </a:t>
            </a:r>
            <a:r>
              <a:rPr sz="1600" i="1" spc="-10" dirty="0">
                <a:latin typeface="Liberation Sans"/>
                <a:cs typeface="Liberation Sans"/>
              </a:rPr>
              <a:t>The </a:t>
            </a:r>
            <a:r>
              <a:rPr sz="1600" i="1" spc="-5" dirty="0">
                <a:latin typeface="Liberation Sans"/>
                <a:cs typeface="Liberation Sans"/>
              </a:rPr>
              <a:t>current system  </a:t>
            </a:r>
            <a:r>
              <a:rPr sz="1600" i="1" spc="-10" dirty="0">
                <a:latin typeface="Liberation Sans"/>
                <a:cs typeface="Liberation Sans"/>
              </a:rPr>
              <a:t>was </a:t>
            </a:r>
            <a:r>
              <a:rPr sz="1600" i="1" spc="-5" dirty="0">
                <a:latin typeface="Liberation Sans"/>
                <a:cs typeface="Liberation Sans"/>
              </a:rPr>
              <a:t>implemented based </a:t>
            </a:r>
            <a:r>
              <a:rPr sz="1600" i="1" spc="-10" dirty="0">
                <a:latin typeface="Liberation Sans"/>
                <a:cs typeface="Liberation Sans"/>
              </a:rPr>
              <a:t>on </a:t>
            </a:r>
            <a:r>
              <a:rPr sz="1600" i="1" spc="-5" dirty="0">
                <a:latin typeface="Liberation Sans"/>
                <a:cs typeface="Liberation Sans"/>
              </a:rPr>
              <a:t>the software architecture standard, MVC (Model, </a:t>
            </a:r>
            <a:r>
              <a:rPr sz="1600" i="1" spc="-15" dirty="0">
                <a:latin typeface="Liberation Sans"/>
                <a:cs typeface="Liberation Sans"/>
              </a:rPr>
              <a:t>View </a:t>
            </a:r>
            <a:r>
              <a:rPr sz="1600" i="1" spc="-5" dirty="0">
                <a:latin typeface="Liberation Sans"/>
                <a:cs typeface="Liberation Sans"/>
              </a:rPr>
              <a:t>and </a:t>
            </a:r>
            <a:r>
              <a:rPr sz="1600" i="1" spc="-10" dirty="0">
                <a:latin typeface="Liberation Sans"/>
                <a:cs typeface="Liberation Sans"/>
              </a:rPr>
              <a:t>Controller), </a:t>
            </a:r>
            <a:r>
              <a:rPr sz="1600" i="1" spc="-5" dirty="0">
                <a:latin typeface="Liberation Sans"/>
                <a:cs typeface="Liberation Sans"/>
              </a:rPr>
              <a:t>which describes its  </a:t>
            </a:r>
            <a:r>
              <a:rPr sz="1600" i="1" spc="-10" dirty="0">
                <a:latin typeface="Liberation Sans"/>
                <a:cs typeface="Liberation Sans"/>
              </a:rPr>
              <a:t>three</a:t>
            </a:r>
            <a:r>
              <a:rPr sz="1600" i="1" spc="125" dirty="0">
                <a:latin typeface="Liberation Sans"/>
                <a:cs typeface="Liberation Sans"/>
              </a:rPr>
              <a:t> </a:t>
            </a:r>
            <a:r>
              <a:rPr sz="1600" i="1" spc="-5" dirty="0">
                <a:latin typeface="Liberation Sans"/>
                <a:cs typeface="Liberation Sans"/>
              </a:rPr>
              <a:t>layers.</a:t>
            </a:r>
            <a:r>
              <a:rPr sz="1600" i="1" spc="130" dirty="0">
                <a:latin typeface="Liberation Sans"/>
                <a:cs typeface="Liberation Sans"/>
              </a:rPr>
              <a:t> </a:t>
            </a:r>
            <a:r>
              <a:rPr sz="1600" i="1" spc="-10" dirty="0">
                <a:latin typeface="Liberation Sans"/>
                <a:cs typeface="Liberation Sans"/>
              </a:rPr>
              <a:t>The</a:t>
            </a:r>
            <a:r>
              <a:rPr sz="1600" i="1" spc="125" dirty="0">
                <a:latin typeface="Liberation Sans"/>
                <a:cs typeface="Liberation Sans"/>
              </a:rPr>
              <a:t> </a:t>
            </a:r>
            <a:r>
              <a:rPr sz="1600" i="1" spc="-5" dirty="0">
                <a:latin typeface="Liberation Sans"/>
                <a:cs typeface="Liberation Sans"/>
              </a:rPr>
              <a:t>information</a:t>
            </a:r>
            <a:r>
              <a:rPr sz="1600" i="1" spc="125" dirty="0">
                <a:latin typeface="Liberation Sans"/>
                <a:cs typeface="Liberation Sans"/>
              </a:rPr>
              <a:t> </a:t>
            </a:r>
            <a:r>
              <a:rPr sz="1600" i="1" spc="-5" dirty="0">
                <a:latin typeface="Liberation Sans"/>
                <a:cs typeface="Liberation Sans"/>
              </a:rPr>
              <a:t>flow</a:t>
            </a:r>
            <a:r>
              <a:rPr sz="1600" i="1" spc="120" dirty="0">
                <a:latin typeface="Liberation Sans"/>
                <a:cs typeface="Liberation Sans"/>
              </a:rPr>
              <a:t> </a:t>
            </a:r>
            <a:r>
              <a:rPr sz="1600" i="1" spc="-5" dirty="0">
                <a:latin typeface="Liberation Sans"/>
                <a:cs typeface="Liberation Sans"/>
              </a:rPr>
              <a:t>of</a:t>
            </a:r>
            <a:r>
              <a:rPr sz="1600" i="1" spc="130" dirty="0">
                <a:latin typeface="Liberation Sans"/>
                <a:cs typeface="Liberation Sans"/>
              </a:rPr>
              <a:t> </a:t>
            </a:r>
            <a:r>
              <a:rPr sz="1600" i="1" spc="-5" dirty="0">
                <a:latin typeface="Liberation Sans"/>
                <a:cs typeface="Liberation Sans"/>
              </a:rPr>
              <a:t>this</a:t>
            </a:r>
            <a:r>
              <a:rPr sz="1600" i="1" spc="135" dirty="0">
                <a:latin typeface="Liberation Sans"/>
                <a:cs typeface="Liberation Sans"/>
              </a:rPr>
              <a:t> </a:t>
            </a:r>
            <a:r>
              <a:rPr sz="1600" i="1" spc="-5" dirty="0">
                <a:latin typeface="Liberation Sans"/>
                <a:cs typeface="Liberation Sans"/>
              </a:rPr>
              <a:t>system,</a:t>
            </a:r>
            <a:r>
              <a:rPr sz="1600" i="1" spc="130" dirty="0">
                <a:latin typeface="Liberation Sans"/>
                <a:cs typeface="Liberation Sans"/>
              </a:rPr>
              <a:t> </a:t>
            </a:r>
            <a:r>
              <a:rPr sz="1600" i="1" spc="-5" dirty="0">
                <a:latin typeface="Liberation Sans"/>
                <a:cs typeface="Liberation Sans"/>
              </a:rPr>
              <a:t>using</a:t>
            </a:r>
            <a:r>
              <a:rPr sz="1600" i="1" spc="125" dirty="0">
                <a:latin typeface="Liberation Sans"/>
                <a:cs typeface="Liberation Sans"/>
              </a:rPr>
              <a:t> </a:t>
            </a:r>
            <a:r>
              <a:rPr sz="1600" i="1" spc="-5" dirty="0">
                <a:latin typeface="Liberation Sans"/>
                <a:cs typeface="Liberation Sans"/>
              </a:rPr>
              <a:t>the</a:t>
            </a:r>
            <a:r>
              <a:rPr sz="1600" i="1" spc="125" dirty="0">
                <a:latin typeface="Liberation Sans"/>
                <a:cs typeface="Liberation Sans"/>
              </a:rPr>
              <a:t> </a:t>
            </a:r>
            <a:r>
              <a:rPr sz="1600" i="1" spc="-5" dirty="0">
                <a:latin typeface="Liberation Sans"/>
                <a:cs typeface="Liberation Sans"/>
              </a:rPr>
              <a:t>MVC</a:t>
            </a:r>
            <a:r>
              <a:rPr sz="1600" i="1" spc="120" dirty="0">
                <a:latin typeface="Liberation Sans"/>
                <a:cs typeface="Liberation Sans"/>
              </a:rPr>
              <a:t> </a:t>
            </a:r>
            <a:r>
              <a:rPr sz="1600" i="1" spc="-5" dirty="0">
                <a:latin typeface="Liberation Sans"/>
                <a:cs typeface="Liberation Sans"/>
              </a:rPr>
              <a:t>standard</a:t>
            </a:r>
            <a:r>
              <a:rPr sz="1600" i="1" spc="125" dirty="0">
                <a:latin typeface="Liberation Sans"/>
                <a:cs typeface="Liberation Sans"/>
              </a:rPr>
              <a:t> </a:t>
            </a:r>
            <a:r>
              <a:rPr sz="1600" i="1" spc="-5" dirty="0">
                <a:latin typeface="Liberation Sans"/>
                <a:cs typeface="Liberation Sans"/>
              </a:rPr>
              <a:t>highlights</a:t>
            </a:r>
            <a:r>
              <a:rPr sz="1600" i="1" spc="135" dirty="0">
                <a:latin typeface="Liberation Sans"/>
                <a:cs typeface="Liberation Sans"/>
              </a:rPr>
              <a:t> </a:t>
            </a:r>
            <a:r>
              <a:rPr sz="1600" i="1" spc="-5" dirty="0">
                <a:latin typeface="Liberation Sans"/>
                <a:cs typeface="Liberation Sans"/>
              </a:rPr>
              <a:t>in</a:t>
            </a:r>
            <a:r>
              <a:rPr sz="1600" i="1" spc="125" dirty="0">
                <a:latin typeface="Liberation Sans"/>
                <a:cs typeface="Liberation Sans"/>
              </a:rPr>
              <a:t> </a:t>
            </a:r>
            <a:r>
              <a:rPr sz="1600" i="1" spc="-5" dirty="0">
                <a:latin typeface="Liberation Sans"/>
                <a:cs typeface="Liberation Sans"/>
              </a:rPr>
              <a:t>the</a:t>
            </a:r>
            <a:r>
              <a:rPr sz="1600" i="1" spc="125" dirty="0">
                <a:latin typeface="Liberation Sans"/>
                <a:cs typeface="Liberation Sans"/>
              </a:rPr>
              <a:t> </a:t>
            </a:r>
            <a:r>
              <a:rPr sz="1600" i="1" spc="-15" dirty="0">
                <a:latin typeface="Liberation Sans"/>
                <a:cs typeface="Liberation Sans"/>
              </a:rPr>
              <a:t>View</a:t>
            </a:r>
            <a:r>
              <a:rPr sz="1600" i="1" spc="120" dirty="0">
                <a:latin typeface="Liberation Sans"/>
                <a:cs typeface="Liberation Sans"/>
              </a:rPr>
              <a:t> </a:t>
            </a:r>
            <a:r>
              <a:rPr sz="1600" i="1" spc="-20" dirty="0">
                <a:latin typeface="Liberation Sans"/>
                <a:cs typeface="Liberation Sans"/>
              </a:rPr>
              <a:t>layer,</a:t>
            </a:r>
            <a:r>
              <a:rPr sz="1600" i="1" spc="120" dirty="0">
                <a:latin typeface="Liberation Sans"/>
                <a:cs typeface="Liberation Sans"/>
              </a:rPr>
              <a:t> </a:t>
            </a:r>
            <a:r>
              <a:rPr sz="1600" i="1" spc="-5" dirty="0">
                <a:latin typeface="Liberation Sans"/>
                <a:cs typeface="Liberation Sans"/>
              </a:rPr>
              <a:t>that</a:t>
            </a:r>
            <a:r>
              <a:rPr sz="1600" i="1" spc="130" dirty="0">
                <a:latin typeface="Liberation Sans"/>
                <a:cs typeface="Liberation Sans"/>
              </a:rPr>
              <a:t> </a:t>
            </a:r>
            <a:r>
              <a:rPr sz="1600" i="1" spc="-5" dirty="0">
                <a:latin typeface="Liberation Sans"/>
                <a:cs typeface="Liberation Sans"/>
              </a:rPr>
              <a:t>is,</a:t>
            </a:r>
            <a:r>
              <a:rPr sz="1600" i="1" spc="130" dirty="0">
                <a:latin typeface="Liberation Sans"/>
                <a:cs typeface="Liberation Sans"/>
              </a:rPr>
              <a:t> </a:t>
            </a:r>
            <a:r>
              <a:rPr sz="1600" i="1" spc="-5" dirty="0">
                <a:latin typeface="Liberation Sans"/>
                <a:cs typeface="Liberation Sans"/>
              </a:rPr>
              <a:t>the</a:t>
            </a:r>
            <a:r>
              <a:rPr sz="1600" i="1" spc="125" dirty="0">
                <a:latin typeface="Liberation Sans"/>
                <a:cs typeface="Liberation Sans"/>
              </a:rPr>
              <a:t> </a:t>
            </a:r>
            <a:r>
              <a:rPr sz="1600" i="1" spc="-5" dirty="0">
                <a:latin typeface="Liberation Sans"/>
                <a:cs typeface="Liberation Sans"/>
              </a:rPr>
              <a:t>client</a:t>
            </a:r>
            <a:endParaRPr sz="1600">
              <a:latin typeface="Liberation Sans"/>
              <a:cs typeface="Liberation Sans"/>
            </a:endParaRPr>
          </a:p>
          <a:p>
            <a:pPr marL="12700" marR="5715" algn="just">
              <a:lnSpc>
                <a:spcPct val="199500"/>
              </a:lnSpc>
              <a:spcBef>
                <a:spcPts val="10"/>
              </a:spcBef>
            </a:pPr>
            <a:r>
              <a:rPr sz="1600" i="1" spc="-5" dirty="0">
                <a:latin typeface="Liberation Sans"/>
                <a:cs typeface="Liberation Sans"/>
              </a:rPr>
              <a:t>section where information or </a:t>
            </a:r>
            <a:r>
              <a:rPr sz="1600" i="1" spc="-10" dirty="0">
                <a:latin typeface="Liberation Sans"/>
                <a:cs typeface="Liberation Sans"/>
              </a:rPr>
              <a:t>resources </a:t>
            </a:r>
            <a:r>
              <a:rPr sz="1600" i="1" spc="-5" dirty="0">
                <a:latin typeface="Liberation Sans"/>
                <a:cs typeface="Liberation Sans"/>
              </a:rPr>
              <a:t>are </a:t>
            </a:r>
            <a:r>
              <a:rPr sz="1600" i="1" spc="-10" dirty="0">
                <a:latin typeface="Liberation Sans"/>
                <a:cs typeface="Liberation Sans"/>
              </a:rPr>
              <a:t>requested </a:t>
            </a:r>
            <a:r>
              <a:rPr sz="1600" i="1" spc="-5" dirty="0">
                <a:latin typeface="Liberation Sans"/>
                <a:cs typeface="Liberation Sans"/>
              </a:rPr>
              <a:t>from the system. </a:t>
            </a:r>
            <a:r>
              <a:rPr sz="1600" i="1" spc="-10" dirty="0">
                <a:latin typeface="Liberation Sans"/>
                <a:cs typeface="Liberation Sans"/>
              </a:rPr>
              <a:t>The Controller </a:t>
            </a:r>
            <a:r>
              <a:rPr sz="1600" i="1" spc="-5" dirty="0">
                <a:latin typeface="Liberation Sans"/>
                <a:cs typeface="Liberation Sans"/>
              </a:rPr>
              <a:t>layer is responsible for receiving  the requests </a:t>
            </a:r>
            <a:r>
              <a:rPr sz="1600" i="1" spc="-10" dirty="0">
                <a:latin typeface="Liberation Sans"/>
                <a:cs typeface="Liberation Sans"/>
              </a:rPr>
              <a:t>and </a:t>
            </a:r>
            <a:r>
              <a:rPr sz="1600" i="1" spc="-5" dirty="0">
                <a:latin typeface="Liberation Sans"/>
                <a:cs typeface="Liberation Sans"/>
              </a:rPr>
              <a:t>then processing </a:t>
            </a:r>
            <a:r>
              <a:rPr sz="1600" i="1" spc="-10" dirty="0">
                <a:latin typeface="Liberation Sans"/>
                <a:cs typeface="Liberation Sans"/>
              </a:rPr>
              <a:t>and </a:t>
            </a:r>
            <a:r>
              <a:rPr sz="1600" i="1" spc="-5" dirty="0">
                <a:latin typeface="Liberation Sans"/>
                <a:cs typeface="Liberation Sans"/>
              </a:rPr>
              <a:t>directing </a:t>
            </a:r>
            <a:r>
              <a:rPr sz="1600" i="1" spc="-10" dirty="0">
                <a:latin typeface="Liberation Sans"/>
                <a:cs typeface="Liberation Sans"/>
              </a:rPr>
              <a:t>them </a:t>
            </a:r>
            <a:r>
              <a:rPr sz="1600" i="1" spc="-5" dirty="0">
                <a:latin typeface="Liberation Sans"/>
                <a:cs typeface="Liberation Sans"/>
              </a:rPr>
              <a:t>to the Model layer in charge </a:t>
            </a:r>
            <a:r>
              <a:rPr sz="1600" i="1" spc="-10" dirty="0">
                <a:latin typeface="Liberation Sans"/>
                <a:cs typeface="Liberation Sans"/>
              </a:rPr>
              <a:t>of </a:t>
            </a:r>
            <a:r>
              <a:rPr sz="1600" i="1" spc="-5" dirty="0">
                <a:latin typeface="Liberation Sans"/>
                <a:cs typeface="Liberation Sans"/>
              </a:rPr>
              <a:t>satisfying the request by retrieving  the information </a:t>
            </a:r>
            <a:r>
              <a:rPr sz="1600" i="1" spc="-10" dirty="0">
                <a:latin typeface="Liberation Sans"/>
                <a:cs typeface="Liberation Sans"/>
              </a:rPr>
              <a:t>from </a:t>
            </a:r>
            <a:r>
              <a:rPr sz="1600" i="1" spc="-5" dirty="0">
                <a:latin typeface="Liberation Sans"/>
                <a:cs typeface="Liberation Sans"/>
              </a:rPr>
              <a:t>the database. </a:t>
            </a:r>
            <a:r>
              <a:rPr sz="1600" i="1" spc="-10" dirty="0">
                <a:latin typeface="Liberation Sans"/>
                <a:cs typeface="Liberation Sans"/>
              </a:rPr>
              <a:t>Then </a:t>
            </a:r>
            <a:r>
              <a:rPr sz="1600" i="1" spc="-5" dirty="0">
                <a:latin typeface="Liberation Sans"/>
                <a:cs typeface="Liberation Sans"/>
              </a:rPr>
              <a:t>it passes the information obtained, to the </a:t>
            </a:r>
            <a:r>
              <a:rPr sz="1600" i="1" spc="-10" dirty="0">
                <a:latin typeface="Liberation Sans"/>
                <a:cs typeface="Liberation Sans"/>
              </a:rPr>
              <a:t>Controller </a:t>
            </a:r>
            <a:r>
              <a:rPr sz="1600" i="1" spc="-5" dirty="0">
                <a:latin typeface="Liberation Sans"/>
                <a:cs typeface="Liberation Sans"/>
              </a:rPr>
              <a:t>which delivers the response  to the </a:t>
            </a:r>
            <a:r>
              <a:rPr sz="1600" i="1" spc="-15" dirty="0">
                <a:latin typeface="Liberation Sans"/>
                <a:cs typeface="Liberation Sans"/>
              </a:rPr>
              <a:t>View </a:t>
            </a:r>
            <a:r>
              <a:rPr sz="1600" i="1" spc="-5" dirty="0">
                <a:latin typeface="Liberation Sans"/>
                <a:cs typeface="Liberation Sans"/>
              </a:rPr>
              <a:t>and finally displays the information to the client, </a:t>
            </a:r>
            <a:r>
              <a:rPr sz="1600" i="1" spc="-10" dirty="0">
                <a:latin typeface="Liberation Sans"/>
                <a:cs typeface="Liberation Sans"/>
              </a:rPr>
              <a:t>through </a:t>
            </a:r>
            <a:r>
              <a:rPr sz="1600" i="1" spc="-5" dirty="0">
                <a:latin typeface="Liberation Sans"/>
                <a:cs typeface="Liberation Sans"/>
              </a:rPr>
              <a:t>the</a:t>
            </a:r>
            <a:r>
              <a:rPr sz="1600" i="1" spc="-15" dirty="0">
                <a:latin typeface="Liberation Sans"/>
                <a:cs typeface="Liberation Sans"/>
              </a:rPr>
              <a:t> browser.</a:t>
            </a:r>
            <a:endParaRPr sz="1600">
              <a:latin typeface="Liberation Sans"/>
              <a:cs typeface="Liberatio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74" y="447027"/>
            <a:ext cx="8644255" cy="513715"/>
          </a:xfrm>
          <a:prstGeom prst="rect">
            <a:avLst/>
          </a:prstGeom>
        </p:spPr>
        <p:txBody>
          <a:bodyPr vert="horz" wrap="square" lIns="0" tIns="12700" rIns="0" bIns="0" rtlCol="0">
            <a:spAutoFit/>
          </a:bodyPr>
          <a:lstStyle/>
          <a:p>
            <a:pPr marL="12700">
              <a:lnSpc>
                <a:spcPct val="100000"/>
              </a:lnSpc>
              <a:spcBef>
                <a:spcPts val="100"/>
              </a:spcBef>
              <a:tabLst>
                <a:tab pos="2157095" algn="l"/>
              </a:tabLst>
            </a:pPr>
            <a:r>
              <a:rPr b="1" spc="-5" dirty="0">
                <a:solidFill>
                  <a:srgbClr val="006FBF"/>
                </a:solidFill>
                <a:latin typeface="Liberation Sans"/>
                <a:cs typeface="Liberation Sans"/>
              </a:rPr>
              <a:t>PROJECT	REQUIREMENT</a:t>
            </a:r>
            <a:r>
              <a:rPr b="1" spc="-10" dirty="0">
                <a:solidFill>
                  <a:srgbClr val="006FBF"/>
                </a:solidFill>
                <a:latin typeface="Liberation Sans"/>
                <a:cs typeface="Liberation Sans"/>
              </a:rPr>
              <a:t> </a:t>
            </a:r>
            <a:r>
              <a:rPr b="1" spc="-25" dirty="0">
                <a:solidFill>
                  <a:srgbClr val="006FBF"/>
                </a:solidFill>
                <a:latin typeface="Liberation Sans"/>
                <a:cs typeface="Liberation Sans"/>
              </a:rPr>
              <a:t>DETERMINATION</a:t>
            </a:r>
          </a:p>
        </p:txBody>
      </p:sp>
      <p:sp>
        <p:nvSpPr>
          <p:cNvPr id="3" name="object 3"/>
          <p:cNvSpPr txBox="1"/>
          <p:nvPr/>
        </p:nvSpPr>
        <p:spPr>
          <a:xfrm>
            <a:off x="584174" y="1677504"/>
            <a:ext cx="6499860" cy="299720"/>
          </a:xfrm>
          <a:prstGeom prst="rect">
            <a:avLst/>
          </a:prstGeom>
        </p:spPr>
        <p:txBody>
          <a:bodyPr vert="horz" wrap="square" lIns="0" tIns="12700" rIns="0" bIns="0" rtlCol="0">
            <a:spAutoFit/>
          </a:bodyPr>
          <a:lstStyle/>
          <a:p>
            <a:pPr marL="12700">
              <a:lnSpc>
                <a:spcPct val="100000"/>
              </a:lnSpc>
              <a:spcBef>
                <a:spcPts val="100"/>
              </a:spcBef>
            </a:pPr>
            <a:r>
              <a:rPr sz="1800" b="1" i="1" spc="-5" dirty="0">
                <a:latin typeface="Liberation Serif"/>
                <a:cs typeface="Liberation Serif"/>
              </a:rPr>
              <a:t>The following are the functional requirements </a:t>
            </a:r>
            <a:r>
              <a:rPr sz="1800" b="1" i="1" dirty="0">
                <a:latin typeface="Liberation Serif"/>
                <a:cs typeface="Liberation Serif"/>
              </a:rPr>
              <a:t>of </a:t>
            </a:r>
            <a:r>
              <a:rPr sz="1800" b="1" i="1" spc="-5" dirty="0">
                <a:latin typeface="Liberation Serif"/>
                <a:cs typeface="Liberation Serif"/>
              </a:rPr>
              <a:t>the </a:t>
            </a:r>
            <a:r>
              <a:rPr sz="1800" b="1" i="1" spc="-10" dirty="0">
                <a:latin typeface="Liberation Serif"/>
                <a:cs typeface="Liberation Serif"/>
              </a:rPr>
              <a:t>current</a:t>
            </a:r>
            <a:r>
              <a:rPr sz="1800" b="1" i="1" spc="90" dirty="0">
                <a:latin typeface="Liberation Serif"/>
                <a:cs typeface="Liberation Serif"/>
              </a:rPr>
              <a:t> </a:t>
            </a:r>
            <a:r>
              <a:rPr sz="1800" b="1" i="1" spc="-5" dirty="0">
                <a:latin typeface="Liberation Serif"/>
                <a:cs typeface="Liberation Serif"/>
              </a:rPr>
              <a:t>system:</a:t>
            </a:r>
            <a:endParaRPr sz="1800">
              <a:latin typeface="Liberation Serif"/>
              <a:cs typeface="Liberation Serif"/>
            </a:endParaRPr>
          </a:p>
        </p:txBody>
      </p:sp>
      <p:sp>
        <p:nvSpPr>
          <p:cNvPr id="4" name="object 4"/>
          <p:cNvSpPr txBox="1"/>
          <p:nvPr/>
        </p:nvSpPr>
        <p:spPr>
          <a:xfrm>
            <a:off x="585622" y="2264664"/>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5" name="object 5"/>
          <p:cNvSpPr txBox="1"/>
          <p:nvPr/>
        </p:nvSpPr>
        <p:spPr>
          <a:xfrm>
            <a:off x="927265" y="2297429"/>
            <a:ext cx="11170285" cy="776495"/>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Liberation Sans"/>
                <a:cs typeface="Liberation Sans"/>
              </a:rPr>
              <a:t>The</a:t>
            </a:r>
            <a:r>
              <a:rPr sz="1600" i="1" spc="125" dirty="0">
                <a:latin typeface="Liberation Sans"/>
                <a:cs typeface="Liberation Sans"/>
              </a:rPr>
              <a:t> </a:t>
            </a:r>
            <a:r>
              <a:rPr sz="1600" i="1" spc="-5" dirty="0">
                <a:latin typeface="Liberation Sans"/>
                <a:cs typeface="Liberation Sans"/>
              </a:rPr>
              <a:t>system</a:t>
            </a:r>
            <a:r>
              <a:rPr sz="1600" i="1" spc="120" dirty="0">
                <a:latin typeface="Liberation Sans"/>
                <a:cs typeface="Liberation Sans"/>
              </a:rPr>
              <a:t> </a:t>
            </a:r>
            <a:r>
              <a:rPr sz="1600" i="1" spc="-5" dirty="0">
                <a:latin typeface="Liberation Sans"/>
                <a:cs typeface="Liberation Sans"/>
              </a:rPr>
              <a:t>will</a:t>
            </a:r>
            <a:r>
              <a:rPr sz="1600" i="1" spc="120" dirty="0">
                <a:latin typeface="Liberation Sans"/>
                <a:cs typeface="Liberation Sans"/>
              </a:rPr>
              <a:t> </a:t>
            </a:r>
            <a:r>
              <a:rPr sz="1600" i="1" spc="-5" dirty="0">
                <a:latin typeface="Liberation Sans"/>
                <a:cs typeface="Liberation Sans"/>
              </a:rPr>
              <a:t>have</a:t>
            </a:r>
            <a:r>
              <a:rPr sz="1600" i="1" spc="130" dirty="0">
                <a:latin typeface="Liberation Sans"/>
                <a:cs typeface="Liberation Sans"/>
              </a:rPr>
              <a:t> </a:t>
            </a:r>
            <a:r>
              <a:rPr sz="1600" i="1" spc="-10" dirty="0">
                <a:latin typeface="Liberation Sans"/>
                <a:cs typeface="Liberation Sans"/>
              </a:rPr>
              <a:t>two</a:t>
            </a:r>
            <a:r>
              <a:rPr sz="1600" i="1" spc="125" dirty="0">
                <a:latin typeface="Liberation Sans"/>
                <a:cs typeface="Liberation Sans"/>
              </a:rPr>
              <a:t> </a:t>
            </a:r>
            <a:r>
              <a:rPr sz="1600" i="1" spc="-5" dirty="0">
                <a:latin typeface="Liberation Sans"/>
                <a:cs typeface="Liberation Sans"/>
              </a:rPr>
              <a:t>types</a:t>
            </a:r>
            <a:r>
              <a:rPr sz="1600" i="1" spc="130" dirty="0">
                <a:latin typeface="Liberation Sans"/>
                <a:cs typeface="Liberation Sans"/>
              </a:rPr>
              <a:t> </a:t>
            </a:r>
            <a:r>
              <a:rPr sz="1600" i="1" spc="-5" dirty="0">
                <a:latin typeface="Liberation Sans"/>
                <a:cs typeface="Liberation Sans"/>
              </a:rPr>
              <a:t>of</a:t>
            </a:r>
            <a:r>
              <a:rPr sz="1600" i="1" spc="120" dirty="0">
                <a:latin typeface="Liberation Sans"/>
                <a:cs typeface="Liberation Sans"/>
              </a:rPr>
              <a:t> </a:t>
            </a:r>
            <a:r>
              <a:rPr sz="1600" i="1" spc="-5" dirty="0">
                <a:latin typeface="Liberation Sans"/>
                <a:cs typeface="Liberation Sans"/>
              </a:rPr>
              <a:t>users:</a:t>
            </a:r>
            <a:r>
              <a:rPr sz="1600" i="1" spc="125" dirty="0">
                <a:latin typeface="Liberation Sans"/>
                <a:cs typeface="Liberation Sans"/>
              </a:rPr>
              <a:t> </a:t>
            </a:r>
            <a:r>
              <a:rPr sz="1600" i="1" spc="-5" dirty="0">
                <a:latin typeface="Liberation Sans"/>
                <a:cs typeface="Liberation Sans"/>
              </a:rPr>
              <a:t>Staffs</a:t>
            </a:r>
            <a:r>
              <a:rPr sz="1600" i="1" spc="125" dirty="0">
                <a:latin typeface="Liberation Sans"/>
                <a:cs typeface="Liberation Sans"/>
              </a:rPr>
              <a:t> </a:t>
            </a:r>
            <a:r>
              <a:rPr sz="1600" i="1" spc="-5" dirty="0">
                <a:latin typeface="Liberation Sans"/>
                <a:cs typeface="Liberation Sans"/>
              </a:rPr>
              <a:t>(Director</a:t>
            </a:r>
            <a:r>
              <a:rPr sz="1600" i="1" spc="120" dirty="0">
                <a:latin typeface="Liberation Sans"/>
                <a:cs typeface="Liberation Sans"/>
              </a:rPr>
              <a:t> </a:t>
            </a:r>
            <a:r>
              <a:rPr sz="1600" i="1" spc="-5" dirty="0">
                <a:latin typeface="Liberation Sans"/>
                <a:cs typeface="Liberation Sans"/>
              </a:rPr>
              <a:t>of</a:t>
            </a:r>
            <a:r>
              <a:rPr sz="1600" i="1" spc="120" dirty="0">
                <a:latin typeface="Liberation Sans"/>
                <a:cs typeface="Liberation Sans"/>
              </a:rPr>
              <a:t> </a:t>
            </a:r>
            <a:r>
              <a:rPr sz="1600" i="1" spc="-5" dirty="0">
                <a:latin typeface="Liberation Sans"/>
                <a:cs typeface="Liberation Sans"/>
              </a:rPr>
              <a:t>Studies</a:t>
            </a:r>
            <a:r>
              <a:rPr sz="1600" i="1" spc="-5" dirty="0" smtClean="0">
                <a:latin typeface="Liberation Sans"/>
                <a:cs typeface="Liberation Sans"/>
              </a:rPr>
              <a:t>,</a:t>
            </a:r>
            <a:r>
              <a:rPr lang="en-US" sz="1600" i="1" spc="-5" dirty="0" smtClean="0">
                <a:latin typeface="Liberation Sans"/>
                <a:cs typeface="Liberation Sans"/>
              </a:rPr>
              <a:t> Center Managers,</a:t>
            </a:r>
            <a:r>
              <a:rPr sz="1600" i="1" spc="65" dirty="0" smtClean="0">
                <a:latin typeface="Liberation Sans"/>
                <a:cs typeface="Liberation Sans"/>
              </a:rPr>
              <a:t> </a:t>
            </a:r>
            <a:r>
              <a:rPr sz="1600" i="1" spc="-5" dirty="0">
                <a:latin typeface="Liberation Sans"/>
                <a:cs typeface="Liberation Sans"/>
              </a:rPr>
              <a:t>Academic</a:t>
            </a:r>
            <a:r>
              <a:rPr sz="1600" i="1" spc="125" dirty="0">
                <a:latin typeface="Liberation Sans"/>
                <a:cs typeface="Liberation Sans"/>
              </a:rPr>
              <a:t> </a:t>
            </a:r>
            <a:r>
              <a:rPr sz="1600" i="1" spc="-20" dirty="0">
                <a:latin typeface="Liberation Sans"/>
                <a:cs typeface="Liberation Sans"/>
              </a:rPr>
              <a:t>Secretary,</a:t>
            </a:r>
            <a:r>
              <a:rPr sz="1600" i="1" spc="125" dirty="0">
                <a:latin typeface="Liberation Sans"/>
                <a:cs typeface="Liberation Sans"/>
              </a:rPr>
              <a:t> </a:t>
            </a:r>
            <a:r>
              <a:rPr sz="1600" i="1" spc="-5" dirty="0">
                <a:latin typeface="Liberation Sans"/>
                <a:cs typeface="Liberation Sans"/>
              </a:rPr>
              <a:t>Course</a:t>
            </a:r>
            <a:r>
              <a:rPr sz="1600" i="1" spc="114" dirty="0">
                <a:latin typeface="Liberation Sans"/>
                <a:cs typeface="Liberation Sans"/>
              </a:rPr>
              <a:t> </a:t>
            </a:r>
            <a:endParaRPr lang="en-US" sz="1600" i="1" spc="114" dirty="0" smtClean="0">
              <a:latin typeface="Liberation Sans"/>
              <a:cs typeface="Liberation Sans"/>
            </a:endParaRPr>
          </a:p>
          <a:p>
            <a:pPr marL="12700">
              <a:lnSpc>
                <a:spcPct val="100000"/>
              </a:lnSpc>
              <a:spcBef>
                <a:spcPts val="95"/>
              </a:spcBef>
            </a:pPr>
            <a:endParaRPr lang="en-US" sz="1600" i="1" spc="114" dirty="0">
              <a:latin typeface="Liberation Sans"/>
              <a:cs typeface="Liberation Sans"/>
            </a:endParaRPr>
          </a:p>
          <a:p>
            <a:pPr marL="12700">
              <a:lnSpc>
                <a:spcPct val="100000"/>
              </a:lnSpc>
              <a:spcBef>
                <a:spcPts val="95"/>
              </a:spcBef>
            </a:pPr>
            <a:r>
              <a:rPr sz="1600" i="1" spc="-15" dirty="0" smtClean="0">
                <a:latin typeface="Liberation Sans"/>
                <a:cs typeface="Liberation Sans"/>
              </a:rPr>
              <a:t>Coordinator</a:t>
            </a:r>
            <a:r>
              <a:rPr sz="1600" i="1" spc="-15" dirty="0">
                <a:latin typeface="Liberation Sans"/>
                <a:cs typeface="Liberation Sans"/>
              </a:rPr>
              <a:t>,</a:t>
            </a:r>
            <a:r>
              <a:rPr sz="1600" i="1" spc="125" dirty="0">
                <a:latin typeface="Liberation Sans"/>
                <a:cs typeface="Liberation Sans"/>
              </a:rPr>
              <a:t> </a:t>
            </a:r>
            <a:r>
              <a:rPr sz="1600" i="1" spc="-5" dirty="0">
                <a:latin typeface="Liberation Sans"/>
                <a:cs typeface="Liberation Sans"/>
              </a:rPr>
              <a:t>Instructors</a:t>
            </a:r>
            <a:r>
              <a:rPr sz="1600" i="1" spc="-5" dirty="0" smtClean="0">
                <a:latin typeface="Liberation Sans"/>
                <a:cs typeface="Liberation Sans"/>
              </a:rPr>
              <a:t>)</a:t>
            </a:r>
            <a:r>
              <a:rPr lang="en-US" sz="1600" i="1" spc="-5" dirty="0">
                <a:latin typeface="Liberation Sans"/>
                <a:cs typeface="Liberation Sans"/>
              </a:rPr>
              <a:t> and </a:t>
            </a:r>
            <a:r>
              <a:rPr lang="en-US" sz="1600" i="1" spc="-5" dirty="0" smtClean="0">
                <a:latin typeface="Liberation Sans"/>
                <a:cs typeface="Liberation Sans"/>
              </a:rPr>
              <a:t>Students.</a:t>
            </a:r>
            <a:endParaRPr sz="1600" dirty="0">
              <a:latin typeface="Liberation Sans"/>
              <a:cs typeface="Liberation Sans"/>
            </a:endParaRPr>
          </a:p>
        </p:txBody>
      </p:sp>
      <p:sp>
        <p:nvSpPr>
          <p:cNvPr id="6" name="object 6"/>
          <p:cNvSpPr txBox="1"/>
          <p:nvPr/>
        </p:nvSpPr>
        <p:spPr>
          <a:xfrm>
            <a:off x="927265" y="2784144"/>
            <a:ext cx="1276985" cy="258404"/>
          </a:xfrm>
          <a:prstGeom prst="rect">
            <a:avLst/>
          </a:prstGeom>
        </p:spPr>
        <p:txBody>
          <a:bodyPr vert="horz" wrap="square" lIns="0" tIns="12065" rIns="0" bIns="0" rtlCol="0">
            <a:spAutoFit/>
          </a:bodyPr>
          <a:lstStyle/>
          <a:p>
            <a:pPr marL="12700">
              <a:lnSpc>
                <a:spcPct val="100000"/>
              </a:lnSpc>
              <a:spcBef>
                <a:spcPts val="95"/>
              </a:spcBef>
            </a:pPr>
            <a:endParaRPr sz="1600" dirty="0">
              <a:latin typeface="Liberation Sans"/>
              <a:cs typeface="Liberation Sans"/>
            </a:endParaRPr>
          </a:p>
        </p:txBody>
      </p:sp>
      <p:sp>
        <p:nvSpPr>
          <p:cNvPr id="7" name="object 7"/>
          <p:cNvSpPr txBox="1"/>
          <p:nvPr/>
        </p:nvSpPr>
        <p:spPr>
          <a:xfrm>
            <a:off x="585622" y="3338906"/>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smtClean="0">
                <a:latin typeface="OpenSymbol"/>
                <a:cs typeface="OpenSymbol"/>
              </a:rPr>
              <a:t></a:t>
            </a:r>
            <a:endParaRPr sz="1600" dirty="0">
              <a:latin typeface="OpenSymbol"/>
              <a:cs typeface="OpenSymbol"/>
            </a:endParaRPr>
          </a:p>
        </p:txBody>
      </p:sp>
      <p:sp>
        <p:nvSpPr>
          <p:cNvPr id="8" name="object 8"/>
          <p:cNvSpPr txBox="1"/>
          <p:nvPr/>
        </p:nvSpPr>
        <p:spPr>
          <a:xfrm>
            <a:off x="927265" y="3372027"/>
            <a:ext cx="7726680" cy="258404"/>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Liberation Sans"/>
                <a:cs typeface="Liberation Sans"/>
              </a:rPr>
              <a:t>The system </a:t>
            </a:r>
            <a:r>
              <a:rPr sz="1600" i="1" spc="-5" dirty="0" smtClean="0">
                <a:latin typeface="Liberation Sans"/>
                <a:cs typeface="Liberation Sans"/>
              </a:rPr>
              <a:t>allow</a:t>
            </a:r>
            <a:r>
              <a:rPr lang="en-US" sz="1600" i="1" spc="-5" dirty="0" smtClean="0">
                <a:latin typeface="Liberation Sans"/>
                <a:cs typeface="Liberation Sans"/>
              </a:rPr>
              <a:t>s</a:t>
            </a:r>
            <a:r>
              <a:rPr sz="1600" i="1" spc="-5" dirty="0" smtClean="0">
                <a:latin typeface="Liberation Sans"/>
                <a:cs typeface="Liberation Sans"/>
              </a:rPr>
              <a:t> </a:t>
            </a:r>
            <a:r>
              <a:rPr sz="1600" i="1" spc="-5" dirty="0">
                <a:latin typeface="Liberation Sans"/>
                <a:cs typeface="Liberation Sans"/>
              </a:rPr>
              <a:t>the Administrator(Academic Secretary) to register new</a:t>
            </a:r>
            <a:r>
              <a:rPr sz="1600" i="1" spc="-60" dirty="0">
                <a:latin typeface="Liberation Sans"/>
                <a:cs typeface="Liberation Sans"/>
              </a:rPr>
              <a:t> </a:t>
            </a:r>
            <a:r>
              <a:rPr sz="1600" i="1" spc="-5" dirty="0">
                <a:latin typeface="Liberation Sans"/>
                <a:cs typeface="Liberation Sans"/>
              </a:rPr>
              <a:t>students.</a:t>
            </a:r>
            <a:endParaRPr sz="1600" dirty="0">
              <a:latin typeface="Liberation Sans"/>
              <a:cs typeface="Liberation Sans"/>
            </a:endParaRPr>
          </a:p>
        </p:txBody>
      </p:sp>
      <p:sp>
        <p:nvSpPr>
          <p:cNvPr id="9" name="object 9"/>
          <p:cNvSpPr txBox="1"/>
          <p:nvPr/>
        </p:nvSpPr>
        <p:spPr>
          <a:xfrm>
            <a:off x="585622" y="3927144"/>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10" name="object 10"/>
          <p:cNvSpPr txBox="1"/>
          <p:nvPr/>
        </p:nvSpPr>
        <p:spPr>
          <a:xfrm>
            <a:off x="927265" y="3959910"/>
            <a:ext cx="10015855" cy="258404"/>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Liberation Sans"/>
                <a:cs typeface="Liberation Sans"/>
              </a:rPr>
              <a:t>The system </a:t>
            </a:r>
            <a:r>
              <a:rPr sz="1600" i="1" spc="-5" dirty="0" smtClean="0">
                <a:latin typeface="Liberation Sans"/>
                <a:cs typeface="Liberation Sans"/>
              </a:rPr>
              <a:t>allow</a:t>
            </a:r>
            <a:r>
              <a:rPr lang="en-US" sz="1600" i="1" spc="-5" dirty="0" smtClean="0">
                <a:latin typeface="Liberation Sans"/>
                <a:cs typeface="Liberation Sans"/>
              </a:rPr>
              <a:t>s</a:t>
            </a:r>
            <a:r>
              <a:rPr sz="1600" i="1" spc="-5" dirty="0" smtClean="0">
                <a:latin typeface="Liberation Sans"/>
                <a:cs typeface="Liberation Sans"/>
              </a:rPr>
              <a:t> </a:t>
            </a:r>
            <a:r>
              <a:rPr sz="1600" i="1" spc="-5" dirty="0">
                <a:latin typeface="Liberation Sans"/>
                <a:cs typeface="Liberation Sans"/>
              </a:rPr>
              <a:t>the Administrator( Academic Secretary) to manage (Update and </a:t>
            </a:r>
            <a:r>
              <a:rPr lang="en-US" sz="1600" i="1" spc="-5" dirty="0" smtClean="0">
                <a:latin typeface="Liberation Sans"/>
                <a:cs typeface="Liberation Sans"/>
              </a:rPr>
              <a:t>Disable</a:t>
            </a:r>
            <a:r>
              <a:rPr sz="1600" i="1" spc="-5" dirty="0" smtClean="0">
                <a:latin typeface="Liberation Sans"/>
                <a:cs typeface="Liberation Sans"/>
              </a:rPr>
              <a:t>) </a:t>
            </a:r>
            <a:r>
              <a:rPr sz="1600" i="1" spc="-5" dirty="0">
                <a:latin typeface="Liberation Sans"/>
                <a:cs typeface="Liberation Sans"/>
              </a:rPr>
              <a:t>students</a:t>
            </a:r>
            <a:r>
              <a:rPr sz="1600" i="1" spc="-90" dirty="0">
                <a:latin typeface="Liberation Sans"/>
                <a:cs typeface="Liberation Sans"/>
              </a:rPr>
              <a:t> </a:t>
            </a:r>
            <a:r>
              <a:rPr sz="1600" i="1" spc="-10" dirty="0">
                <a:latin typeface="Liberation Sans"/>
                <a:cs typeface="Liberation Sans"/>
              </a:rPr>
              <a:t>records.</a:t>
            </a:r>
            <a:endParaRPr sz="1600" dirty="0">
              <a:latin typeface="Liberation Sans"/>
              <a:cs typeface="Liberation Sans"/>
            </a:endParaRPr>
          </a:p>
        </p:txBody>
      </p:sp>
      <p:sp>
        <p:nvSpPr>
          <p:cNvPr id="11" name="object 11"/>
          <p:cNvSpPr txBox="1"/>
          <p:nvPr/>
        </p:nvSpPr>
        <p:spPr>
          <a:xfrm>
            <a:off x="585622" y="4515027"/>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12" name="object 12"/>
          <p:cNvSpPr txBox="1"/>
          <p:nvPr/>
        </p:nvSpPr>
        <p:spPr>
          <a:xfrm>
            <a:off x="927265" y="4549228"/>
            <a:ext cx="10012680" cy="258404"/>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Liberation Sans"/>
                <a:cs typeface="Liberation Sans"/>
              </a:rPr>
              <a:t>The system </a:t>
            </a:r>
            <a:r>
              <a:rPr sz="1600" i="1" spc="-5" dirty="0" smtClean="0">
                <a:latin typeface="Liberation Sans"/>
                <a:cs typeface="Liberation Sans"/>
              </a:rPr>
              <a:t>allow</a:t>
            </a:r>
            <a:r>
              <a:rPr lang="en-US" sz="1600" i="1" spc="-5" dirty="0" smtClean="0">
                <a:latin typeface="Liberation Sans"/>
                <a:cs typeface="Liberation Sans"/>
              </a:rPr>
              <a:t>s</a:t>
            </a:r>
            <a:r>
              <a:rPr sz="1600" i="1" spc="-5" dirty="0" smtClean="0">
                <a:latin typeface="Liberation Sans"/>
                <a:cs typeface="Liberation Sans"/>
              </a:rPr>
              <a:t> </a:t>
            </a:r>
            <a:r>
              <a:rPr sz="1600" i="1" spc="-5" dirty="0">
                <a:latin typeface="Liberation Sans"/>
                <a:cs typeface="Liberation Sans"/>
              </a:rPr>
              <a:t>the Administrator(Academic Secretary) to generate </a:t>
            </a:r>
            <a:r>
              <a:rPr sz="1600" i="1" spc="-10" dirty="0">
                <a:latin typeface="Liberation Sans"/>
                <a:cs typeface="Liberation Sans"/>
              </a:rPr>
              <a:t>reports </a:t>
            </a:r>
            <a:r>
              <a:rPr sz="1600" i="1" spc="-5" dirty="0">
                <a:latin typeface="Liberation Sans"/>
                <a:cs typeface="Liberation Sans"/>
              </a:rPr>
              <a:t>of student </a:t>
            </a:r>
            <a:r>
              <a:rPr sz="1600" i="1" spc="-10" dirty="0">
                <a:latin typeface="Liberation Sans"/>
                <a:cs typeface="Liberation Sans"/>
              </a:rPr>
              <a:t>records </a:t>
            </a:r>
            <a:r>
              <a:rPr sz="1600" i="1" spc="-5" dirty="0">
                <a:latin typeface="Liberation Sans"/>
                <a:cs typeface="Liberation Sans"/>
              </a:rPr>
              <a:t>and</a:t>
            </a:r>
            <a:r>
              <a:rPr sz="1600" i="1" spc="10" dirty="0">
                <a:latin typeface="Liberation Sans"/>
                <a:cs typeface="Liberation Sans"/>
              </a:rPr>
              <a:t> </a:t>
            </a:r>
            <a:r>
              <a:rPr sz="1600" i="1" spc="-5" dirty="0">
                <a:latin typeface="Liberation Sans"/>
                <a:cs typeface="Liberation Sans"/>
              </a:rPr>
              <a:t>results.</a:t>
            </a:r>
            <a:endParaRPr sz="1600" dirty="0">
              <a:latin typeface="Liberation Sans"/>
              <a:cs typeface="Liberation Sans"/>
            </a:endParaRPr>
          </a:p>
        </p:txBody>
      </p:sp>
      <p:sp>
        <p:nvSpPr>
          <p:cNvPr id="13" name="object 13"/>
          <p:cNvSpPr txBox="1"/>
          <p:nvPr/>
        </p:nvSpPr>
        <p:spPr>
          <a:xfrm>
            <a:off x="585622" y="5102910"/>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14" name="object 14"/>
          <p:cNvSpPr txBox="1"/>
          <p:nvPr/>
        </p:nvSpPr>
        <p:spPr>
          <a:xfrm>
            <a:off x="927265" y="5137467"/>
            <a:ext cx="10012680" cy="258404"/>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Liberation Sans"/>
                <a:cs typeface="Liberation Sans"/>
              </a:rPr>
              <a:t>The system </a:t>
            </a:r>
            <a:r>
              <a:rPr sz="1600" i="1" spc="-5" dirty="0" smtClean="0">
                <a:latin typeface="Liberation Sans"/>
                <a:cs typeface="Liberation Sans"/>
              </a:rPr>
              <a:t>allow</a:t>
            </a:r>
            <a:r>
              <a:rPr lang="en-US" sz="1600" i="1" spc="-5" dirty="0" smtClean="0">
                <a:latin typeface="Liberation Sans"/>
                <a:cs typeface="Liberation Sans"/>
              </a:rPr>
              <a:t>s</a:t>
            </a:r>
            <a:r>
              <a:rPr sz="1600" i="1" spc="-5" dirty="0" smtClean="0">
                <a:latin typeface="Liberation Sans"/>
                <a:cs typeface="Liberation Sans"/>
              </a:rPr>
              <a:t> </a:t>
            </a:r>
            <a:r>
              <a:rPr sz="1600" i="1" spc="-5" dirty="0">
                <a:latin typeface="Liberation Sans"/>
                <a:cs typeface="Liberation Sans"/>
              </a:rPr>
              <a:t>the Administrator (Course </a:t>
            </a:r>
            <a:r>
              <a:rPr sz="1600" i="1" spc="-10" dirty="0" smtClean="0">
                <a:latin typeface="Liberation Sans"/>
                <a:cs typeface="Liberation Sans"/>
              </a:rPr>
              <a:t>Coordinator</a:t>
            </a:r>
            <a:r>
              <a:rPr lang="en-US" sz="1600" i="1" spc="-10" dirty="0" smtClean="0">
                <a:latin typeface="Liberation Sans"/>
                <a:cs typeface="Liberation Sans"/>
              </a:rPr>
              <a:t> and </a:t>
            </a:r>
            <a:r>
              <a:rPr lang="en-US" sz="1600" i="1" spc="-5" dirty="0">
                <a:latin typeface="Liberation Sans"/>
                <a:cs typeface="Liberation Sans"/>
              </a:rPr>
              <a:t>Center Managers</a:t>
            </a:r>
            <a:r>
              <a:rPr sz="1600" i="1" spc="-10" dirty="0" smtClean="0">
                <a:latin typeface="Liberation Sans"/>
                <a:cs typeface="Liberation Sans"/>
              </a:rPr>
              <a:t>) </a:t>
            </a:r>
            <a:r>
              <a:rPr sz="1600" i="1" spc="-5" dirty="0">
                <a:latin typeface="Liberation Sans"/>
                <a:cs typeface="Liberation Sans"/>
              </a:rPr>
              <a:t>to register new</a:t>
            </a:r>
            <a:r>
              <a:rPr sz="1600" i="1" spc="-35" dirty="0">
                <a:latin typeface="Liberation Sans"/>
                <a:cs typeface="Liberation Sans"/>
              </a:rPr>
              <a:t> </a:t>
            </a:r>
            <a:r>
              <a:rPr sz="1600" i="1" spc="-5" dirty="0">
                <a:latin typeface="Liberation Sans"/>
                <a:cs typeface="Liberation Sans"/>
              </a:rPr>
              <a:t>Instructors.</a:t>
            </a:r>
            <a:endParaRPr sz="1600" dirty="0">
              <a:latin typeface="Liberation Sans"/>
              <a:cs typeface="Liberation Sans"/>
            </a:endParaRPr>
          </a:p>
        </p:txBody>
      </p:sp>
      <p:sp>
        <p:nvSpPr>
          <p:cNvPr id="15" name="object 15"/>
          <p:cNvSpPr txBox="1"/>
          <p:nvPr/>
        </p:nvSpPr>
        <p:spPr>
          <a:xfrm>
            <a:off x="585622" y="5692228"/>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16" name="object 16"/>
          <p:cNvSpPr txBox="1"/>
          <p:nvPr/>
        </p:nvSpPr>
        <p:spPr>
          <a:xfrm>
            <a:off x="927264" y="5725350"/>
            <a:ext cx="10655136" cy="258404"/>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Liberation Sans"/>
                <a:cs typeface="Liberation Sans"/>
              </a:rPr>
              <a:t>The system </a:t>
            </a:r>
            <a:r>
              <a:rPr sz="1600" i="1" spc="-5" dirty="0" smtClean="0">
                <a:latin typeface="Liberation Sans"/>
                <a:cs typeface="Liberation Sans"/>
              </a:rPr>
              <a:t>allow</a:t>
            </a:r>
            <a:r>
              <a:rPr lang="en-US" sz="1600" i="1" spc="-5" dirty="0" smtClean="0">
                <a:latin typeface="Liberation Sans"/>
                <a:cs typeface="Liberation Sans"/>
              </a:rPr>
              <a:t>s</a:t>
            </a:r>
            <a:r>
              <a:rPr sz="1600" i="1" spc="-5" dirty="0" smtClean="0">
                <a:latin typeface="Liberation Sans"/>
                <a:cs typeface="Liberation Sans"/>
              </a:rPr>
              <a:t> </a:t>
            </a:r>
            <a:r>
              <a:rPr sz="1600" i="1" spc="-5" dirty="0">
                <a:latin typeface="Liberation Sans"/>
                <a:cs typeface="Liberation Sans"/>
              </a:rPr>
              <a:t>the Administrator (Course </a:t>
            </a:r>
            <a:r>
              <a:rPr sz="1600" i="1" spc="-10" dirty="0" smtClean="0">
                <a:latin typeface="Liberation Sans"/>
                <a:cs typeface="Liberation Sans"/>
              </a:rPr>
              <a:t>Coordinator</a:t>
            </a:r>
            <a:r>
              <a:rPr lang="en-US" sz="1600" i="1" spc="-10" dirty="0">
                <a:latin typeface="Liberation Sans"/>
                <a:cs typeface="Liberation Sans"/>
              </a:rPr>
              <a:t> </a:t>
            </a:r>
            <a:r>
              <a:rPr lang="en-US" sz="1600" i="1" spc="-10" dirty="0" smtClean="0">
                <a:latin typeface="Liberation Sans"/>
                <a:cs typeface="Liberation Sans"/>
              </a:rPr>
              <a:t>and </a:t>
            </a:r>
            <a:r>
              <a:rPr lang="en-US" sz="1600" i="1" spc="-5" dirty="0">
                <a:latin typeface="Liberation Sans"/>
                <a:cs typeface="Liberation Sans"/>
              </a:rPr>
              <a:t>Center Managers</a:t>
            </a:r>
            <a:r>
              <a:rPr sz="1600" i="1" spc="-10" dirty="0" smtClean="0">
                <a:latin typeface="Liberation Sans"/>
                <a:cs typeface="Liberation Sans"/>
              </a:rPr>
              <a:t>) </a:t>
            </a:r>
            <a:r>
              <a:rPr sz="1600" i="1" spc="-5" dirty="0">
                <a:latin typeface="Liberation Sans"/>
                <a:cs typeface="Liberation Sans"/>
              </a:rPr>
              <a:t>to create new </a:t>
            </a:r>
            <a:r>
              <a:rPr sz="1600" i="1" spc="-5" dirty="0" smtClean="0">
                <a:latin typeface="Liberation Sans"/>
                <a:cs typeface="Liberation Sans"/>
              </a:rPr>
              <a:t>courses.</a:t>
            </a:r>
            <a:endParaRPr sz="1600" dirty="0">
              <a:latin typeface="Liberation Sans"/>
              <a:cs typeface="Liberation Sans"/>
            </a:endParaRPr>
          </a:p>
        </p:txBody>
      </p:sp>
      <p:sp>
        <p:nvSpPr>
          <p:cNvPr id="17" name="object 17"/>
          <p:cNvSpPr txBox="1"/>
          <p:nvPr/>
        </p:nvSpPr>
        <p:spPr>
          <a:xfrm>
            <a:off x="585622" y="6280467"/>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18" name="object 18"/>
          <p:cNvSpPr txBox="1"/>
          <p:nvPr/>
        </p:nvSpPr>
        <p:spPr>
          <a:xfrm>
            <a:off x="927265" y="6313220"/>
            <a:ext cx="10807535" cy="258404"/>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Liberation Sans"/>
                <a:cs typeface="Liberation Sans"/>
              </a:rPr>
              <a:t>The system </a:t>
            </a:r>
            <a:r>
              <a:rPr sz="1600" i="1" spc="-5" dirty="0" smtClean="0">
                <a:latin typeface="Liberation Sans"/>
                <a:cs typeface="Liberation Sans"/>
              </a:rPr>
              <a:t>allow</a:t>
            </a:r>
            <a:r>
              <a:rPr lang="en-US" sz="1600" i="1" spc="-5" dirty="0" smtClean="0">
                <a:latin typeface="Liberation Sans"/>
                <a:cs typeface="Liberation Sans"/>
              </a:rPr>
              <a:t>s</a:t>
            </a:r>
            <a:r>
              <a:rPr sz="1600" i="1" spc="-5" dirty="0" smtClean="0">
                <a:latin typeface="Liberation Sans"/>
                <a:cs typeface="Liberation Sans"/>
              </a:rPr>
              <a:t> </a:t>
            </a:r>
            <a:r>
              <a:rPr sz="1600" i="1" spc="-5" dirty="0">
                <a:latin typeface="Liberation Sans"/>
                <a:cs typeface="Liberation Sans"/>
              </a:rPr>
              <a:t>the Administrator (Course </a:t>
            </a:r>
            <a:r>
              <a:rPr sz="1600" i="1" spc="-10" dirty="0" smtClean="0">
                <a:latin typeface="Liberation Sans"/>
                <a:cs typeface="Liberation Sans"/>
              </a:rPr>
              <a:t>Coordinator</a:t>
            </a:r>
            <a:r>
              <a:rPr lang="en-US" sz="1600" i="1" spc="-10" dirty="0" smtClean="0">
                <a:latin typeface="Liberation Sans"/>
                <a:cs typeface="Liberation Sans"/>
              </a:rPr>
              <a:t> and </a:t>
            </a:r>
            <a:r>
              <a:rPr lang="en-US" sz="1600" i="1" spc="-5" dirty="0">
                <a:latin typeface="Liberation Sans"/>
                <a:cs typeface="Liberation Sans"/>
              </a:rPr>
              <a:t>Center Managers</a:t>
            </a:r>
            <a:r>
              <a:rPr sz="1600" i="1" spc="-10" dirty="0" smtClean="0">
                <a:latin typeface="Liberation Sans"/>
                <a:cs typeface="Liberation Sans"/>
              </a:rPr>
              <a:t>) </a:t>
            </a:r>
            <a:r>
              <a:rPr sz="1600" i="1" spc="-5" dirty="0">
                <a:latin typeface="Liberation Sans"/>
                <a:cs typeface="Liberation Sans"/>
              </a:rPr>
              <a:t>to add a specific module to a</a:t>
            </a:r>
            <a:r>
              <a:rPr sz="1600" i="1" spc="10" dirty="0">
                <a:latin typeface="Liberation Sans"/>
                <a:cs typeface="Liberation Sans"/>
              </a:rPr>
              <a:t> </a:t>
            </a:r>
            <a:r>
              <a:rPr sz="1600" i="1" spc="-5" dirty="0">
                <a:latin typeface="Liberation Sans"/>
                <a:cs typeface="Liberation Sans"/>
              </a:rPr>
              <a:t>course.</a:t>
            </a:r>
            <a:endParaRPr sz="1600" dirty="0">
              <a:latin typeface="Liberation Sans"/>
              <a:cs typeface="Liberatio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74" y="326428"/>
            <a:ext cx="8644255" cy="951865"/>
          </a:xfrm>
          <a:prstGeom prst="rect">
            <a:avLst/>
          </a:prstGeom>
        </p:spPr>
        <p:txBody>
          <a:bodyPr vert="horz" wrap="square" lIns="0" tIns="68580" rIns="0" bIns="0" rtlCol="0">
            <a:spAutoFit/>
          </a:bodyPr>
          <a:lstStyle/>
          <a:p>
            <a:pPr marL="12700" marR="5080">
              <a:lnSpc>
                <a:spcPts val="3450"/>
              </a:lnSpc>
              <a:spcBef>
                <a:spcPts val="540"/>
              </a:spcBef>
              <a:tabLst>
                <a:tab pos="2157095" algn="l"/>
              </a:tabLst>
            </a:pPr>
            <a:r>
              <a:rPr b="1" spc="-5" dirty="0">
                <a:solidFill>
                  <a:srgbClr val="006FBF"/>
                </a:solidFill>
                <a:latin typeface="Liberation Sans"/>
                <a:cs typeface="Liberation Sans"/>
              </a:rPr>
              <a:t>PROJECT	REQUIREMENT </a:t>
            </a:r>
            <a:r>
              <a:rPr b="1" spc="-25" dirty="0">
                <a:solidFill>
                  <a:srgbClr val="006FBF"/>
                </a:solidFill>
                <a:latin typeface="Liberation Sans"/>
                <a:cs typeface="Liberation Sans"/>
              </a:rPr>
              <a:t>DETERMINATION  </a:t>
            </a:r>
            <a:r>
              <a:rPr b="1" dirty="0">
                <a:solidFill>
                  <a:srgbClr val="006FBF"/>
                </a:solidFill>
                <a:latin typeface="Liberation Sans"/>
                <a:cs typeface="Liberation Sans"/>
              </a:rPr>
              <a:t>CONTINUE</a:t>
            </a:r>
          </a:p>
        </p:txBody>
      </p:sp>
      <p:sp>
        <p:nvSpPr>
          <p:cNvPr id="3" name="object 3"/>
          <p:cNvSpPr txBox="1"/>
          <p:nvPr/>
        </p:nvSpPr>
        <p:spPr>
          <a:xfrm>
            <a:off x="426859" y="1664893"/>
            <a:ext cx="6499225" cy="299720"/>
          </a:xfrm>
          <a:prstGeom prst="rect">
            <a:avLst/>
          </a:prstGeom>
        </p:spPr>
        <p:txBody>
          <a:bodyPr vert="horz" wrap="square" lIns="0" tIns="12700" rIns="0" bIns="0" rtlCol="0">
            <a:spAutoFit/>
          </a:bodyPr>
          <a:lstStyle/>
          <a:p>
            <a:pPr marL="12700">
              <a:lnSpc>
                <a:spcPct val="100000"/>
              </a:lnSpc>
              <a:spcBef>
                <a:spcPts val="100"/>
              </a:spcBef>
            </a:pPr>
            <a:r>
              <a:rPr sz="1800" b="1" i="1" spc="-5" dirty="0">
                <a:latin typeface="Liberation Serif"/>
                <a:cs typeface="Liberation Serif"/>
              </a:rPr>
              <a:t>The </a:t>
            </a:r>
            <a:r>
              <a:rPr sz="1800" b="1" i="1" dirty="0">
                <a:latin typeface="Liberation Serif"/>
                <a:cs typeface="Liberation Serif"/>
              </a:rPr>
              <a:t>following </a:t>
            </a:r>
            <a:r>
              <a:rPr sz="1800" b="1" i="1" spc="-5" dirty="0">
                <a:latin typeface="Liberation Serif"/>
                <a:cs typeface="Liberation Serif"/>
              </a:rPr>
              <a:t>are the functional requirements </a:t>
            </a:r>
            <a:r>
              <a:rPr sz="1800" b="1" i="1" dirty="0">
                <a:latin typeface="Liberation Serif"/>
                <a:cs typeface="Liberation Serif"/>
              </a:rPr>
              <a:t>of </a:t>
            </a:r>
            <a:r>
              <a:rPr sz="1800" b="1" i="1" spc="-5" dirty="0">
                <a:latin typeface="Liberation Serif"/>
                <a:cs typeface="Liberation Serif"/>
              </a:rPr>
              <a:t>the </a:t>
            </a:r>
            <a:r>
              <a:rPr sz="1800" b="1" i="1" spc="-10" dirty="0">
                <a:latin typeface="Liberation Serif"/>
                <a:cs typeface="Liberation Serif"/>
              </a:rPr>
              <a:t>current</a:t>
            </a:r>
            <a:r>
              <a:rPr sz="1800" b="1" i="1" spc="60" dirty="0">
                <a:latin typeface="Liberation Serif"/>
                <a:cs typeface="Liberation Serif"/>
              </a:rPr>
              <a:t> </a:t>
            </a:r>
            <a:r>
              <a:rPr sz="1800" b="1" i="1" spc="-5" dirty="0">
                <a:latin typeface="Liberation Serif"/>
                <a:cs typeface="Liberation Serif"/>
              </a:rPr>
              <a:t>system:</a:t>
            </a:r>
            <a:endParaRPr sz="1800">
              <a:latin typeface="Liberation Serif"/>
              <a:cs typeface="Liberation Serif"/>
            </a:endParaRPr>
          </a:p>
        </p:txBody>
      </p:sp>
      <p:sp>
        <p:nvSpPr>
          <p:cNvPr id="4" name="object 4"/>
          <p:cNvSpPr txBox="1"/>
          <p:nvPr/>
        </p:nvSpPr>
        <p:spPr>
          <a:xfrm>
            <a:off x="426859" y="2250630"/>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5" name="object 5"/>
          <p:cNvSpPr txBox="1"/>
          <p:nvPr/>
        </p:nvSpPr>
        <p:spPr>
          <a:xfrm>
            <a:off x="769580" y="2283739"/>
            <a:ext cx="10584219" cy="504625"/>
          </a:xfrm>
          <a:prstGeom prst="rect">
            <a:avLst/>
          </a:prstGeom>
        </p:spPr>
        <p:txBody>
          <a:bodyPr vert="horz" wrap="square" lIns="0" tIns="12065" rIns="0" bIns="0" rtlCol="0">
            <a:spAutoFit/>
          </a:bodyPr>
          <a:lstStyle/>
          <a:p>
            <a:pPr marL="12700">
              <a:lnSpc>
                <a:spcPct val="100000"/>
              </a:lnSpc>
              <a:spcBef>
                <a:spcPts val="95"/>
              </a:spcBef>
            </a:pPr>
            <a:r>
              <a:rPr sz="1600" i="1" spc="-10" dirty="0">
                <a:latin typeface="Liberation Sans"/>
                <a:cs typeface="Liberation Sans"/>
              </a:rPr>
              <a:t>The </a:t>
            </a:r>
            <a:r>
              <a:rPr sz="1600" i="1" spc="-5" dirty="0">
                <a:latin typeface="Liberation Sans"/>
                <a:cs typeface="Liberation Sans"/>
              </a:rPr>
              <a:t>system </a:t>
            </a:r>
            <a:r>
              <a:rPr sz="1600" i="1" spc="-5" dirty="0" smtClean="0">
                <a:latin typeface="Liberation Sans"/>
                <a:cs typeface="Liberation Sans"/>
              </a:rPr>
              <a:t>allow</a:t>
            </a:r>
            <a:r>
              <a:rPr lang="en-US" sz="1600" i="1" spc="-5" dirty="0" smtClean="0">
                <a:latin typeface="Liberation Sans"/>
                <a:cs typeface="Liberation Sans"/>
              </a:rPr>
              <a:t>s</a:t>
            </a:r>
            <a:r>
              <a:rPr sz="1600" i="1" spc="-5" dirty="0" smtClean="0">
                <a:latin typeface="Liberation Sans"/>
                <a:cs typeface="Liberation Sans"/>
              </a:rPr>
              <a:t> </a:t>
            </a:r>
            <a:r>
              <a:rPr sz="1600" i="1" spc="-5" dirty="0">
                <a:latin typeface="Liberation Sans"/>
                <a:cs typeface="Liberation Sans"/>
              </a:rPr>
              <a:t>the Administrator </a:t>
            </a:r>
            <a:r>
              <a:rPr sz="1600" i="1" spc="-10" dirty="0">
                <a:latin typeface="Liberation Sans"/>
                <a:cs typeface="Liberation Sans"/>
              </a:rPr>
              <a:t>(Course </a:t>
            </a:r>
            <a:r>
              <a:rPr sz="1600" i="1" spc="-10" dirty="0" smtClean="0">
                <a:latin typeface="Liberation Sans"/>
                <a:cs typeface="Liberation Sans"/>
              </a:rPr>
              <a:t>Coordinator</a:t>
            </a:r>
            <a:r>
              <a:rPr lang="en-US" sz="1600" i="1" spc="-10" dirty="0" smtClean="0">
                <a:latin typeface="Liberation Sans"/>
                <a:cs typeface="Liberation Sans"/>
              </a:rPr>
              <a:t> and </a:t>
            </a:r>
            <a:r>
              <a:rPr lang="en-US" sz="1600" i="1" spc="-5" dirty="0">
                <a:latin typeface="Liberation Sans"/>
                <a:cs typeface="Liberation Sans"/>
              </a:rPr>
              <a:t>Center Managers</a:t>
            </a:r>
            <a:r>
              <a:rPr sz="1600" i="1" spc="-10" dirty="0" smtClean="0">
                <a:latin typeface="Liberation Sans"/>
                <a:cs typeface="Liberation Sans"/>
              </a:rPr>
              <a:t>) </a:t>
            </a:r>
            <a:r>
              <a:rPr sz="1600" i="1" spc="-5" dirty="0">
                <a:latin typeface="Liberation Sans"/>
                <a:cs typeface="Liberation Sans"/>
              </a:rPr>
              <a:t>to activate or </a:t>
            </a:r>
            <a:r>
              <a:rPr lang="en-US" sz="1600" i="1" spc="-5" dirty="0" smtClean="0">
                <a:latin typeface="Liberation Sans"/>
                <a:cs typeface="Liberation Sans"/>
              </a:rPr>
              <a:t>disable </a:t>
            </a:r>
            <a:r>
              <a:rPr sz="1600" i="1" spc="-5" dirty="0" smtClean="0">
                <a:latin typeface="Liberation Sans"/>
                <a:cs typeface="Liberation Sans"/>
              </a:rPr>
              <a:t>a</a:t>
            </a:r>
            <a:r>
              <a:rPr sz="1600" i="1" spc="60" dirty="0" smtClean="0">
                <a:latin typeface="Liberation Sans"/>
                <a:cs typeface="Liberation Sans"/>
              </a:rPr>
              <a:t> </a:t>
            </a:r>
            <a:r>
              <a:rPr sz="1600" i="1" spc="-10" dirty="0" smtClean="0">
                <a:latin typeface="Liberation Sans"/>
                <a:cs typeface="Liberation Sans"/>
              </a:rPr>
              <a:t>module</a:t>
            </a:r>
            <a:r>
              <a:rPr lang="en-US" sz="1600" i="1" spc="-10" dirty="0" smtClean="0">
                <a:latin typeface="Liberation Sans"/>
                <a:cs typeface="Liberation Sans"/>
              </a:rPr>
              <a:t>,</a:t>
            </a:r>
            <a:r>
              <a:rPr lang="en-US" sz="1600" i="1" spc="-5" dirty="0">
                <a:latin typeface="Liberation Sans"/>
                <a:cs typeface="Liberation Sans"/>
              </a:rPr>
              <a:t> </a:t>
            </a:r>
            <a:r>
              <a:rPr lang="en-US" sz="1600" i="1" spc="-5" dirty="0" smtClean="0">
                <a:latin typeface="Liberation Sans"/>
                <a:cs typeface="Liberation Sans"/>
              </a:rPr>
              <a:t>courses and </a:t>
            </a:r>
            <a:r>
              <a:rPr lang="en-US" sz="1600" i="1" spc="-5" dirty="0">
                <a:latin typeface="Liberation Sans"/>
                <a:cs typeface="Liberation Sans"/>
              </a:rPr>
              <a:t>Instructors</a:t>
            </a:r>
            <a:r>
              <a:rPr lang="en-US" sz="1600" i="1" spc="-45" dirty="0">
                <a:latin typeface="Liberation Sans"/>
                <a:cs typeface="Liberation Sans"/>
              </a:rPr>
              <a:t> </a:t>
            </a:r>
            <a:r>
              <a:rPr sz="1600" i="1" spc="-10" dirty="0" smtClean="0">
                <a:latin typeface="Liberation Sans"/>
                <a:cs typeface="Liberation Sans"/>
              </a:rPr>
              <a:t>.</a:t>
            </a:r>
            <a:endParaRPr sz="1600" dirty="0">
              <a:latin typeface="Liberation Sans"/>
              <a:cs typeface="Liberation Sans"/>
            </a:endParaRPr>
          </a:p>
        </p:txBody>
      </p:sp>
      <p:sp>
        <p:nvSpPr>
          <p:cNvPr id="6" name="object 6"/>
          <p:cNvSpPr txBox="1"/>
          <p:nvPr/>
        </p:nvSpPr>
        <p:spPr>
          <a:xfrm>
            <a:off x="426859" y="2838500"/>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7" name="object 7"/>
          <p:cNvSpPr txBox="1"/>
          <p:nvPr/>
        </p:nvSpPr>
        <p:spPr>
          <a:xfrm>
            <a:off x="769581" y="2873070"/>
            <a:ext cx="11022506" cy="776495"/>
          </a:xfrm>
          <a:prstGeom prst="rect">
            <a:avLst/>
          </a:prstGeom>
        </p:spPr>
        <p:txBody>
          <a:bodyPr vert="horz" wrap="square" lIns="0" tIns="12065" rIns="0" bIns="0" rtlCol="0">
            <a:spAutoFit/>
          </a:bodyPr>
          <a:lstStyle/>
          <a:p>
            <a:pPr marL="12700">
              <a:spcBef>
                <a:spcPts val="95"/>
              </a:spcBef>
            </a:pPr>
            <a:r>
              <a:rPr sz="1600" i="1" spc="-10" dirty="0">
                <a:latin typeface="Liberation Sans"/>
                <a:cs typeface="Liberation Sans"/>
              </a:rPr>
              <a:t>The </a:t>
            </a:r>
            <a:r>
              <a:rPr sz="1600" i="1" spc="-5" dirty="0">
                <a:latin typeface="Liberation Sans"/>
                <a:cs typeface="Liberation Sans"/>
              </a:rPr>
              <a:t>system </a:t>
            </a:r>
            <a:r>
              <a:rPr sz="1600" i="1" spc="-5" dirty="0" smtClean="0">
                <a:latin typeface="Liberation Sans"/>
                <a:cs typeface="Liberation Sans"/>
              </a:rPr>
              <a:t>allow </a:t>
            </a:r>
            <a:r>
              <a:rPr sz="1600" i="1" spc="-5" dirty="0">
                <a:latin typeface="Liberation Sans"/>
                <a:cs typeface="Liberation Sans"/>
              </a:rPr>
              <a:t>the Administrator </a:t>
            </a:r>
            <a:r>
              <a:rPr sz="1600" i="1" spc="-10" dirty="0">
                <a:latin typeface="Liberation Sans"/>
                <a:cs typeface="Liberation Sans"/>
              </a:rPr>
              <a:t>(Course </a:t>
            </a:r>
            <a:r>
              <a:rPr sz="1600" i="1" spc="-10" dirty="0" smtClean="0">
                <a:latin typeface="Liberation Sans"/>
                <a:cs typeface="Liberation Sans"/>
              </a:rPr>
              <a:t>Coordinator</a:t>
            </a:r>
            <a:r>
              <a:rPr lang="en-US" sz="1600" i="1" spc="-10" dirty="0">
                <a:latin typeface="Liberation Sans"/>
                <a:cs typeface="Liberation Sans"/>
              </a:rPr>
              <a:t> and </a:t>
            </a:r>
            <a:r>
              <a:rPr lang="en-US" sz="1600" i="1" spc="-5" dirty="0">
                <a:latin typeface="Liberation Sans"/>
                <a:cs typeface="Liberation Sans"/>
              </a:rPr>
              <a:t>Center Managers</a:t>
            </a:r>
            <a:r>
              <a:rPr sz="1600" i="1" spc="-10" dirty="0" smtClean="0">
                <a:latin typeface="Liberation Sans"/>
                <a:cs typeface="Liberation Sans"/>
              </a:rPr>
              <a:t>) </a:t>
            </a:r>
            <a:r>
              <a:rPr sz="1600" i="1" spc="-5" dirty="0">
                <a:latin typeface="Liberation Sans"/>
                <a:cs typeface="Liberation Sans"/>
              </a:rPr>
              <a:t>to </a:t>
            </a:r>
            <a:r>
              <a:rPr lang="en-US" sz="1600" i="1" spc="-10" dirty="0">
                <a:latin typeface="Liberation Sans"/>
                <a:cs typeface="Liberation Sans"/>
              </a:rPr>
              <a:t>u</a:t>
            </a:r>
            <a:r>
              <a:rPr sz="1600" i="1" spc="-10" dirty="0" smtClean="0">
                <a:latin typeface="Liberation Sans"/>
                <a:cs typeface="Liberation Sans"/>
              </a:rPr>
              <a:t>pdate</a:t>
            </a:r>
            <a:r>
              <a:rPr lang="en-US" sz="1600" i="1" spc="-10" dirty="0" smtClean="0">
                <a:latin typeface="Liberation Sans"/>
                <a:cs typeface="Liberation Sans"/>
              </a:rPr>
              <a:t> </a:t>
            </a:r>
            <a:r>
              <a:rPr lang="en-US" sz="1600" i="1" spc="-5" dirty="0" smtClean="0">
                <a:latin typeface="Liberation Sans"/>
                <a:cs typeface="Liberation Sans"/>
              </a:rPr>
              <a:t>courses,</a:t>
            </a:r>
            <a:r>
              <a:rPr lang="en-US" sz="1600" i="1" spc="400" dirty="0" smtClean="0">
                <a:latin typeface="Liberation Sans"/>
                <a:cs typeface="Liberation Sans"/>
              </a:rPr>
              <a:t> </a:t>
            </a:r>
            <a:r>
              <a:rPr lang="en-US" sz="1600" i="1" spc="-5" dirty="0" smtClean="0">
                <a:latin typeface="Liberation Sans"/>
                <a:cs typeface="Liberation Sans"/>
              </a:rPr>
              <a:t>modules and </a:t>
            </a:r>
          </a:p>
          <a:p>
            <a:pPr marL="12700">
              <a:spcBef>
                <a:spcPts val="95"/>
              </a:spcBef>
            </a:pPr>
            <a:endParaRPr lang="en-US" sz="1600" i="1" spc="-5" dirty="0">
              <a:latin typeface="Liberation Sans"/>
              <a:cs typeface="Liberation Sans"/>
            </a:endParaRPr>
          </a:p>
          <a:p>
            <a:pPr marL="12700">
              <a:spcBef>
                <a:spcPts val="95"/>
              </a:spcBef>
            </a:pPr>
            <a:r>
              <a:rPr lang="en-US" sz="1600" i="1" spc="-5" dirty="0" smtClean="0">
                <a:latin typeface="Liberation Sans"/>
                <a:cs typeface="Liberation Sans"/>
              </a:rPr>
              <a:t>Instructors</a:t>
            </a:r>
            <a:r>
              <a:rPr lang="en-US" sz="1600" i="1" spc="-45" dirty="0" smtClean="0">
                <a:latin typeface="Liberation Sans"/>
                <a:cs typeface="Liberation Sans"/>
              </a:rPr>
              <a:t> </a:t>
            </a:r>
            <a:r>
              <a:rPr lang="en-US" sz="1600" i="1" spc="-10" dirty="0">
                <a:latin typeface="Liberation Sans"/>
                <a:cs typeface="Liberation Sans"/>
              </a:rPr>
              <a:t>records</a:t>
            </a:r>
            <a:r>
              <a:rPr lang="en-US" sz="1600" i="1" spc="-10" dirty="0" smtClean="0">
                <a:latin typeface="Liberation Sans"/>
                <a:cs typeface="Liberation Sans"/>
              </a:rPr>
              <a:t>.</a:t>
            </a:r>
            <a:endParaRPr lang="en-US" sz="1600" dirty="0">
              <a:latin typeface="Liberation Sans"/>
              <a:cs typeface="Liberation Sans"/>
            </a:endParaRPr>
          </a:p>
        </p:txBody>
      </p:sp>
      <p:sp>
        <p:nvSpPr>
          <p:cNvPr id="10" name="object 10"/>
          <p:cNvSpPr txBox="1"/>
          <p:nvPr/>
        </p:nvSpPr>
        <p:spPr>
          <a:xfrm>
            <a:off x="426859" y="3914190"/>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11" name="object 11"/>
          <p:cNvSpPr txBox="1"/>
          <p:nvPr/>
        </p:nvSpPr>
        <p:spPr>
          <a:xfrm>
            <a:off x="769580" y="3947299"/>
            <a:ext cx="10736619" cy="258404"/>
          </a:xfrm>
          <a:prstGeom prst="rect">
            <a:avLst/>
          </a:prstGeom>
        </p:spPr>
        <p:txBody>
          <a:bodyPr vert="horz" wrap="square" lIns="0" tIns="12065" rIns="0" bIns="0" rtlCol="0">
            <a:spAutoFit/>
          </a:bodyPr>
          <a:lstStyle/>
          <a:p>
            <a:pPr marL="12700">
              <a:lnSpc>
                <a:spcPct val="100000"/>
              </a:lnSpc>
              <a:spcBef>
                <a:spcPts val="95"/>
              </a:spcBef>
            </a:pPr>
            <a:r>
              <a:rPr sz="1600" i="1" spc="-10" dirty="0">
                <a:latin typeface="Liberation Sans"/>
                <a:cs typeface="Liberation Sans"/>
              </a:rPr>
              <a:t>The </a:t>
            </a:r>
            <a:r>
              <a:rPr sz="1600" i="1" spc="-5" dirty="0">
                <a:latin typeface="Liberation Sans"/>
                <a:cs typeface="Liberation Sans"/>
              </a:rPr>
              <a:t>system </a:t>
            </a:r>
            <a:r>
              <a:rPr sz="1600" i="1" spc="-5" dirty="0" smtClean="0">
                <a:latin typeface="Liberation Sans"/>
                <a:cs typeface="Liberation Sans"/>
              </a:rPr>
              <a:t>allow</a:t>
            </a:r>
            <a:r>
              <a:rPr lang="en-US" sz="1600" i="1" spc="-5" dirty="0" smtClean="0">
                <a:latin typeface="Liberation Sans"/>
                <a:cs typeface="Liberation Sans"/>
              </a:rPr>
              <a:t>s</a:t>
            </a:r>
            <a:r>
              <a:rPr sz="1600" i="1" spc="-5" dirty="0" smtClean="0">
                <a:latin typeface="Liberation Sans"/>
                <a:cs typeface="Liberation Sans"/>
              </a:rPr>
              <a:t> </a:t>
            </a:r>
            <a:r>
              <a:rPr sz="1600" i="1" spc="-5" dirty="0">
                <a:latin typeface="Liberation Sans"/>
                <a:cs typeface="Liberation Sans"/>
              </a:rPr>
              <a:t>the Administrator </a:t>
            </a:r>
            <a:r>
              <a:rPr sz="1600" i="1" spc="-10" dirty="0">
                <a:latin typeface="Liberation Sans"/>
                <a:cs typeface="Liberation Sans"/>
              </a:rPr>
              <a:t>(Course </a:t>
            </a:r>
            <a:r>
              <a:rPr sz="1600" i="1" spc="-10" dirty="0" smtClean="0">
                <a:latin typeface="Liberation Sans"/>
                <a:cs typeface="Liberation Sans"/>
              </a:rPr>
              <a:t>Coordinator</a:t>
            </a:r>
            <a:r>
              <a:rPr lang="en-US" sz="1600" i="1" spc="-10" dirty="0">
                <a:latin typeface="Liberation Sans"/>
                <a:cs typeface="Liberation Sans"/>
              </a:rPr>
              <a:t> and </a:t>
            </a:r>
            <a:r>
              <a:rPr lang="en-US" sz="1600" i="1" spc="-5" dirty="0">
                <a:latin typeface="Liberation Sans"/>
                <a:cs typeface="Liberation Sans"/>
              </a:rPr>
              <a:t>Center Managers</a:t>
            </a:r>
            <a:r>
              <a:rPr sz="1600" i="1" spc="-10" dirty="0" smtClean="0">
                <a:latin typeface="Liberation Sans"/>
                <a:cs typeface="Liberation Sans"/>
              </a:rPr>
              <a:t>) </a:t>
            </a:r>
            <a:r>
              <a:rPr sz="1600" i="1" spc="-5" dirty="0">
                <a:latin typeface="Liberation Sans"/>
                <a:cs typeface="Liberation Sans"/>
              </a:rPr>
              <a:t>to assign module to</a:t>
            </a:r>
            <a:r>
              <a:rPr sz="1600" i="1" spc="20" dirty="0">
                <a:latin typeface="Liberation Sans"/>
                <a:cs typeface="Liberation Sans"/>
              </a:rPr>
              <a:t> </a:t>
            </a:r>
            <a:r>
              <a:rPr lang="en-US" sz="1600" i="1" spc="20" dirty="0" smtClean="0">
                <a:latin typeface="Liberation Sans"/>
                <a:cs typeface="Liberation Sans"/>
              </a:rPr>
              <a:t> an </a:t>
            </a:r>
            <a:r>
              <a:rPr sz="1600" i="1" spc="-5" dirty="0" smtClean="0">
                <a:latin typeface="Liberation Sans"/>
                <a:cs typeface="Liberation Sans"/>
              </a:rPr>
              <a:t>Instructors</a:t>
            </a:r>
            <a:r>
              <a:rPr sz="1600" i="1" spc="-5" dirty="0">
                <a:latin typeface="Liberation Sans"/>
                <a:cs typeface="Liberation Sans"/>
              </a:rPr>
              <a:t>.</a:t>
            </a:r>
            <a:endParaRPr sz="1600" dirty="0">
              <a:latin typeface="Liberation Sans"/>
              <a:cs typeface="Liberation Sans"/>
            </a:endParaRPr>
          </a:p>
        </p:txBody>
      </p:sp>
      <p:sp>
        <p:nvSpPr>
          <p:cNvPr id="12" name="object 12"/>
          <p:cNvSpPr txBox="1"/>
          <p:nvPr/>
        </p:nvSpPr>
        <p:spPr>
          <a:xfrm>
            <a:off x="426859" y="4502429"/>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13" name="object 13"/>
          <p:cNvSpPr txBox="1"/>
          <p:nvPr/>
        </p:nvSpPr>
        <p:spPr>
          <a:xfrm>
            <a:off x="769581" y="4535182"/>
            <a:ext cx="10508019" cy="776495"/>
          </a:xfrm>
          <a:prstGeom prst="rect">
            <a:avLst/>
          </a:prstGeom>
        </p:spPr>
        <p:txBody>
          <a:bodyPr vert="horz" wrap="square" lIns="0" tIns="12065" rIns="0" bIns="0" rtlCol="0">
            <a:spAutoFit/>
          </a:bodyPr>
          <a:lstStyle/>
          <a:p>
            <a:pPr marL="12700">
              <a:lnSpc>
                <a:spcPct val="100000"/>
              </a:lnSpc>
              <a:spcBef>
                <a:spcPts val="95"/>
              </a:spcBef>
            </a:pPr>
            <a:r>
              <a:rPr sz="1600" i="1" spc="-10" dirty="0">
                <a:latin typeface="Liberation Sans"/>
                <a:cs typeface="Liberation Sans"/>
              </a:rPr>
              <a:t>The </a:t>
            </a:r>
            <a:r>
              <a:rPr sz="1600" i="1" spc="-5" dirty="0">
                <a:latin typeface="Liberation Sans"/>
                <a:cs typeface="Liberation Sans"/>
              </a:rPr>
              <a:t>system </a:t>
            </a:r>
            <a:r>
              <a:rPr sz="1600" i="1" spc="-5" dirty="0" smtClean="0">
                <a:latin typeface="Liberation Sans"/>
                <a:cs typeface="Liberation Sans"/>
              </a:rPr>
              <a:t>allow</a:t>
            </a:r>
            <a:r>
              <a:rPr lang="en-US" sz="1600" i="1" spc="-5" dirty="0" smtClean="0">
                <a:latin typeface="Liberation Sans"/>
                <a:cs typeface="Liberation Sans"/>
              </a:rPr>
              <a:t>s</a:t>
            </a:r>
            <a:r>
              <a:rPr sz="1600" i="1" spc="-5" dirty="0" smtClean="0">
                <a:latin typeface="Liberation Sans"/>
                <a:cs typeface="Liberation Sans"/>
              </a:rPr>
              <a:t> </a:t>
            </a:r>
            <a:r>
              <a:rPr sz="1600" i="1" spc="-5" dirty="0">
                <a:latin typeface="Liberation Sans"/>
                <a:cs typeface="Liberation Sans"/>
              </a:rPr>
              <a:t>the </a:t>
            </a:r>
            <a:r>
              <a:rPr sz="1600" i="1" spc="-5" dirty="0" smtClean="0">
                <a:latin typeface="Liberation Sans"/>
                <a:cs typeface="Liberation Sans"/>
              </a:rPr>
              <a:t>Administrators</a:t>
            </a:r>
            <a:r>
              <a:rPr lang="en-US" sz="1600" i="1" spc="-10" dirty="0">
                <a:latin typeface="Liberation Sans"/>
                <a:cs typeface="Liberation Sans"/>
              </a:rPr>
              <a:t> (Course Coordinator and </a:t>
            </a:r>
            <a:r>
              <a:rPr lang="en-US" sz="1600" i="1" spc="-5" dirty="0">
                <a:latin typeface="Liberation Sans"/>
                <a:cs typeface="Liberation Sans"/>
              </a:rPr>
              <a:t>Center Managers</a:t>
            </a:r>
            <a:r>
              <a:rPr lang="en-US" sz="1600" i="1" spc="-10" dirty="0">
                <a:latin typeface="Liberation Sans"/>
                <a:cs typeface="Liberation Sans"/>
              </a:rPr>
              <a:t>)</a:t>
            </a:r>
            <a:r>
              <a:rPr sz="1600" i="1" spc="-5" dirty="0" smtClean="0">
                <a:latin typeface="Liberation Sans"/>
                <a:cs typeface="Liberation Sans"/>
              </a:rPr>
              <a:t> </a:t>
            </a:r>
            <a:r>
              <a:rPr sz="1600" i="1" spc="-5" dirty="0">
                <a:latin typeface="Liberation Sans"/>
                <a:cs typeface="Liberation Sans"/>
              </a:rPr>
              <a:t>to </a:t>
            </a:r>
            <a:r>
              <a:rPr sz="1600" i="1" spc="-10" dirty="0">
                <a:latin typeface="Liberation Sans"/>
                <a:cs typeface="Liberation Sans"/>
              </a:rPr>
              <a:t>generate reports of </a:t>
            </a:r>
            <a:r>
              <a:rPr sz="1600" i="1" spc="-5" dirty="0">
                <a:latin typeface="Liberation Sans"/>
                <a:cs typeface="Liberation Sans"/>
              </a:rPr>
              <a:t>Courses, </a:t>
            </a:r>
            <a:endParaRPr lang="en-US" sz="1600" i="1" spc="-5" dirty="0" smtClean="0">
              <a:latin typeface="Liberation Sans"/>
              <a:cs typeface="Liberation Sans"/>
            </a:endParaRPr>
          </a:p>
          <a:p>
            <a:pPr marL="12700">
              <a:lnSpc>
                <a:spcPct val="100000"/>
              </a:lnSpc>
              <a:spcBef>
                <a:spcPts val="95"/>
              </a:spcBef>
            </a:pPr>
            <a:endParaRPr lang="en-US" sz="1600" i="1" spc="-5" dirty="0">
              <a:latin typeface="Liberation Sans"/>
              <a:cs typeface="Liberation Sans"/>
            </a:endParaRPr>
          </a:p>
          <a:p>
            <a:pPr marL="12700">
              <a:lnSpc>
                <a:spcPct val="100000"/>
              </a:lnSpc>
              <a:spcBef>
                <a:spcPts val="95"/>
              </a:spcBef>
            </a:pPr>
            <a:r>
              <a:rPr sz="1600" i="1" spc="-5" dirty="0" smtClean="0">
                <a:latin typeface="Liberation Sans"/>
                <a:cs typeface="Liberation Sans"/>
              </a:rPr>
              <a:t>Modules </a:t>
            </a:r>
            <a:r>
              <a:rPr sz="1600" i="1" spc="-10" dirty="0">
                <a:latin typeface="Liberation Sans"/>
                <a:cs typeface="Liberation Sans"/>
              </a:rPr>
              <a:t>and </a:t>
            </a:r>
            <a:r>
              <a:rPr sz="1600" i="1" spc="-5" dirty="0">
                <a:latin typeface="Liberation Sans"/>
                <a:cs typeface="Liberation Sans"/>
              </a:rPr>
              <a:t>Instructors</a:t>
            </a:r>
            <a:r>
              <a:rPr sz="1600" i="1" spc="95" dirty="0">
                <a:latin typeface="Liberation Sans"/>
                <a:cs typeface="Liberation Sans"/>
              </a:rPr>
              <a:t> </a:t>
            </a:r>
            <a:r>
              <a:rPr sz="1600" i="1" spc="-10" dirty="0">
                <a:latin typeface="Liberation Sans"/>
                <a:cs typeface="Liberation Sans"/>
              </a:rPr>
              <a:t>records.</a:t>
            </a:r>
            <a:endParaRPr sz="1600" dirty="0">
              <a:latin typeface="Liberation Sans"/>
              <a:cs typeface="Liberation Sans"/>
            </a:endParaRPr>
          </a:p>
        </p:txBody>
      </p:sp>
      <p:sp>
        <p:nvSpPr>
          <p:cNvPr id="14" name="object 14"/>
          <p:cNvSpPr txBox="1"/>
          <p:nvPr/>
        </p:nvSpPr>
        <p:spPr>
          <a:xfrm>
            <a:off x="426858" y="5630676"/>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dirty="0">
              <a:latin typeface="OpenSymbol"/>
              <a:cs typeface="OpenSymbol"/>
            </a:endParaRPr>
          </a:p>
        </p:txBody>
      </p:sp>
      <p:sp>
        <p:nvSpPr>
          <p:cNvPr id="15" name="object 15"/>
          <p:cNvSpPr txBox="1"/>
          <p:nvPr/>
        </p:nvSpPr>
        <p:spPr>
          <a:xfrm>
            <a:off x="769581" y="5123421"/>
            <a:ext cx="8050530" cy="776495"/>
          </a:xfrm>
          <a:prstGeom prst="rect">
            <a:avLst/>
          </a:prstGeom>
        </p:spPr>
        <p:txBody>
          <a:bodyPr vert="horz" wrap="square" lIns="0" tIns="12065" rIns="0" bIns="0" rtlCol="0">
            <a:spAutoFit/>
          </a:bodyPr>
          <a:lstStyle/>
          <a:p>
            <a:pPr marL="12700">
              <a:lnSpc>
                <a:spcPct val="100000"/>
              </a:lnSpc>
              <a:spcBef>
                <a:spcPts val="95"/>
              </a:spcBef>
            </a:pPr>
            <a:endParaRPr lang="en-US" sz="1600" i="1" spc="-10" dirty="0" smtClean="0">
              <a:latin typeface="Liberation Sans"/>
              <a:cs typeface="Liberation Sans"/>
            </a:endParaRPr>
          </a:p>
          <a:p>
            <a:pPr marL="12700">
              <a:lnSpc>
                <a:spcPct val="100000"/>
              </a:lnSpc>
              <a:spcBef>
                <a:spcPts val="95"/>
              </a:spcBef>
            </a:pPr>
            <a:endParaRPr lang="en-US" sz="1600" i="1" spc="-10" dirty="0">
              <a:latin typeface="Liberation Sans"/>
              <a:cs typeface="Liberation Sans"/>
            </a:endParaRPr>
          </a:p>
          <a:p>
            <a:pPr marL="12700">
              <a:lnSpc>
                <a:spcPct val="100000"/>
              </a:lnSpc>
              <a:spcBef>
                <a:spcPts val="95"/>
              </a:spcBef>
            </a:pPr>
            <a:r>
              <a:rPr sz="1600" i="1" spc="-10" dirty="0" smtClean="0">
                <a:latin typeface="Liberation Sans"/>
                <a:cs typeface="Liberation Sans"/>
              </a:rPr>
              <a:t>The </a:t>
            </a:r>
            <a:r>
              <a:rPr sz="1600" i="1" spc="-5" dirty="0">
                <a:latin typeface="Liberation Sans"/>
                <a:cs typeface="Liberation Sans"/>
              </a:rPr>
              <a:t>system </a:t>
            </a:r>
            <a:r>
              <a:rPr sz="1600" i="1" spc="-5" dirty="0" smtClean="0">
                <a:latin typeface="Liberation Sans"/>
                <a:cs typeface="Liberation Sans"/>
              </a:rPr>
              <a:t>allow</a:t>
            </a:r>
            <a:r>
              <a:rPr lang="en-US" sz="1600" i="1" spc="-5" dirty="0" smtClean="0">
                <a:latin typeface="Liberation Sans"/>
                <a:cs typeface="Liberation Sans"/>
              </a:rPr>
              <a:t>s</a:t>
            </a:r>
            <a:r>
              <a:rPr sz="1600" i="1" spc="-5" dirty="0" smtClean="0">
                <a:latin typeface="Liberation Sans"/>
                <a:cs typeface="Liberation Sans"/>
              </a:rPr>
              <a:t> </a:t>
            </a:r>
            <a:r>
              <a:rPr sz="1600" i="1" spc="-5" dirty="0">
                <a:latin typeface="Liberation Sans"/>
                <a:cs typeface="Liberation Sans"/>
              </a:rPr>
              <a:t>the Instructors to </a:t>
            </a:r>
            <a:r>
              <a:rPr lang="en-US" sz="1600" i="1" spc="-5" dirty="0" smtClean="0">
                <a:latin typeface="Liberation Sans"/>
                <a:cs typeface="Liberation Sans"/>
              </a:rPr>
              <a:t>upload </a:t>
            </a:r>
            <a:r>
              <a:rPr sz="1600" i="1" spc="-5" dirty="0" smtClean="0">
                <a:latin typeface="Liberation Sans"/>
                <a:cs typeface="Liberation Sans"/>
              </a:rPr>
              <a:t>student </a:t>
            </a:r>
            <a:r>
              <a:rPr sz="1600" i="1" spc="-5" dirty="0">
                <a:latin typeface="Liberation Sans"/>
                <a:cs typeface="Liberation Sans"/>
              </a:rPr>
              <a:t>results based </a:t>
            </a:r>
            <a:r>
              <a:rPr sz="1600" i="1" spc="-10" dirty="0">
                <a:latin typeface="Liberation Sans"/>
                <a:cs typeface="Liberation Sans"/>
              </a:rPr>
              <a:t>on </a:t>
            </a:r>
            <a:r>
              <a:rPr sz="1600" i="1" spc="-5" dirty="0">
                <a:latin typeface="Liberation Sans"/>
                <a:cs typeface="Liberation Sans"/>
              </a:rPr>
              <a:t>the module</a:t>
            </a:r>
            <a:r>
              <a:rPr sz="1600" i="1" spc="40" dirty="0">
                <a:latin typeface="Liberation Sans"/>
                <a:cs typeface="Liberation Sans"/>
              </a:rPr>
              <a:t> </a:t>
            </a:r>
            <a:r>
              <a:rPr sz="1600" i="1" spc="-10" dirty="0">
                <a:latin typeface="Liberation Sans"/>
                <a:cs typeface="Liberation Sans"/>
              </a:rPr>
              <a:t>handled.</a:t>
            </a:r>
            <a:endParaRPr sz="1600" dirty="0">
              <a:latin typeface="Liberation Sans"/>
              <a:cs typeface="Liberatio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74" y="326428"/>
            <a:ext cx="8644255" cy="951865"/>
          </a:xfrm>
          <a:prstGeom prst="rect">
            <a:avLst/>
          </a:prstGeom>
        </p:spPr>
        <p:txBody>
          <a:bodyPr vert="horz" wrap="square" lIns="0" tIns="68580" rIns="0" bIns="0" rtlCol="0">
            <a:spAutoFit/>
          </a:bodyPr>
          <a:lstStyle/>
          <a:p>
            <a:pPr marL="12700" marR="5080">
              <a:lnSpc>
                <a:spcPts val="3450"/>
              </a:lnSpc>
              <a:spcBef>
                <a:spcPts val="540"/>
              </a:spcBef>
              <a:tabLst>
                <a:tab pos="2157095" algn="l"/>
              </a:tabLst>
            </a:pPr>
            <a:r>
              <a:rPr b="1" spc="-5" dirty="0">
                <a:solidFill>
                  <a:srgbClr val="006FBF"/>
                </a:solidFill>
                <a:latin typeface="Liberation Sans"/>
                <a:cs typeface="Liberation Sans"/>
              </a:rPr>
              <a:t>PROJECT	REQUIREMENT </a:t>
            </a:r>
            <a:r>
              <a:rPr b="1" spc="-25" dirty="0">
                <a:solidFill>
                  <a:srgbClr val="006FBF"/>
                </a:solidFill>
                <a:latin typeface="Liberation Sans"/>
                <a:cs typeface="Liberation Sans"/>
              </a:rPr>
              <a:t>DETERMINATION  </a:t>
            </a:r>
            <a:r>
              <a:rPr b="1" dirty="0">
                <a:solidFill>
                  <a:srgbClr val="006FBF"/>
                </a:solidFill>
                <a:latin typeface="Liberation Sans"/>
                <a:cs typeface="Liberation Sans"/>
              </a:rPr>
              <a:t>CONTINUE</a:t>
            </a:r>
          </a:p>
        </p:txBody>
      </p:sp>
      <p:sp>
        <p:nvSpPr>
          <p:cNvPr id="3" name="object 3"/>
          <p:cNvSpPr txBox="1"/>
          <p:nvPr/>
        </p:nvSpPr>
        <p:spPr>
          <a:xfrm>
            <a:off x="426859" y="1664893"/>
            <a:ext cx="6499225" cy="856645"/>
          </a:xfrm>
          <a:prstGeom prst="rect">
            <a:avLst/>
          </a:prstGeom>
        </p:spPr>
        <p:txBody>
          <a:bodyPr vert="horz" wrap="square" lIns="0" tIns="12700" rIns="0" bIns="0" rtlCol="0">
            <a:spAutoFit/>
          </a:bodyPr>
          <a:lstStyle/>
          <a:p>
            <a:pPr marL="12700">
              <a:lnSpc>
                <a:spcPct val="100000"/>
              </a:lnSpc>
              <a:spcBef>
                <a:spcPts val="100"/>
              </a:spcBef>
            </a:pPr>
            <a:r>
              <a:rPr sz="1800" b="1" i="1" spc="-5" dirty="0">
                <a:latin typeface="Liberation Serif"/>
                <a:cs typeface="Liberation Serif"/>
              </a:rPr>
              <a:t>The </a:t>
            </a:r>
            <a:r>
              <a:rPr sz="1800" b="1" i="1" dirty="0">
                <a:latin typeface="Liberation Serif"/>
                <a:cs typeface="Liberation Serif"/>
              </a:rPr>
              <a:t>following </a:t>
            </a:r>
            <a:r>
              <a:rPr sz="1800" b="1" i="1" spc="-5" dirty="0">
                <a:latin typeface="Liberation Serif"/>
                <a:cs typeface="Liberation Serif"/>
              </a:rPr>
              <a:t>are the functional requirements </a:t>
            </a:r>
            <a:r>
              <a:rPr sz="1800" b="1" i="1" dirty="0">
                <a:latin typeface="Liberation Serif"/>
                <a:cs typeface="Liberation Serif"/>
              </a:rPr>
              <a:t>of </a:t>
            </a:r>
            <a:r>
              <a:rPr sz="1800" b="1" i="1" spc="-5" dirty="0">
                <a:latin typeface="Liberation Serif"/>
                <a:cs typeface="Liberation Serif"/>
              </a:rPr>
              <a:t>the </a:t>
            </a:r>
            <a:r>
              <a:rPr sz="1800" b="1" i="1" spc="-10" dirty="0">
                <a:latin typeface="Liberation Serif"/>
                <a:cs typeface="Liberation Serif"/>
              </a:rPr>
              <a:t>current</a:t>
            </a:r>
            <a:r>
              <a:rPr sz="1800" b="1" i="1" spc="60" dirty="0">
                <a:latin typeface="Liberation Serif"/>
                <a:cs typeface="Liberation Serif"/>
              </a:rPr>
              <a:t> </a:t>
            </a:r>
            <a:r>
              <a:rPr sz="1800" b="1" i="1" spc="-5" dirty="0">
                <a:latin typeface="Liberation Serif"/>
                <a:cs typeface="Liberation Serif"/>
              </a:rPr>
              <a:t>system</a:t>
            </a:r>
            <a:r>
              <a:rPr sz="1800" b="1" i="1" spc="-5" dirty="0" smtClean="0">
                <a:latin typeface="Liberation Serif"/>
                <a:cs typeface="Liberation Serif"/>
              </a:rPr>
              <a:t>:</a:t>
            </a:r>
            <a:endParaRPr lang="en-US" sz="1800" b="1" i="1" spc="-5" dirty="0" smtClean="0">
              <a:latin typeface="Liberation Serif"/>
              <a:cs typeface="Liberation Serif"/>
            </a:endParaRPr>
          </a:p>
          <a:p>
            <a:pPr marL="12700">
              <a:lnSpc>
                <a:spcPct val="100000"/>
              </a:lnSpc>
              <a:spcBef>
                <a:spcPts val="100"/>
              </a:spcBef>
            </a:pPr>
            <a:endParaRPr sz="1800" dirty="0">
              <a:latin typeface="Liberation Serif"/>
              <a:cs typeface="Liberation Serif"/>
            </a:endParaRPr>
          </a:p>
        </p:txBody>
      </p:sp>
      <p:sp>
        <p:nvSpPr>
          <p:cNvPr id="4" name="object 4"/>
          <p:cNvSpPr txBox="1"/>
          <p:nvPr/>
        </p:nvSpPr>
        <p:spPr>
          <a:xfrm>
            <a:off x="441866" y="2511744"/>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dirty="0">
              <a:latin typeface="OpenSymbol"/>
              <a:cs typeface="OpenSymbol"/>
            </a:endParaRPr>
          </a:p>
        </p:txBody>
      </p:sp>
      <p:sp>
        <p:nvSpPr>
          <p:cNvPr id="5" name="object 5"/>
          <p:cNvSpPr txBox="1"/>
          <p:nvPr/>
        </p:nvSpPr>
        <p:spPr>
          <a:xfrm>
            <a:off x="769581" y="2283739"/>
            <a:ext cx="11021695" cy="517449"/>
          </a:xfrm>
          <a:prstGeom prst="rect">
            <a:avLst/>
          </a:prstGeom>
        </p:spPr>
        <p:txBody>
          <a:bodyPr vert="horz" wrap="square" lIns="0" tIns="12065" rIns="0" bIns="0" rtlCol="0">
            <a:spAutoFit/>
          </a:bodyPr>
          <a:lstStyle/>
          <a:p>
            <a:pPr marL="12700">
              <a:lnSpc>
                <a:spcPct val="100000"/>
              </a:lnSpc>
              <a:spcBef>
                <a:spcPts val="95"/>
              </a:spcBef>
            </a:pPr>
            <a:endParaRPr lang="en-US" sz="1600" i="1" spc="-10" dirty="0" smtClean="0">
              <a:latin typeface="Liberation Sans"/>
              <a:cs typeface="Liberation Sans"/>
            </a:endParaRPr>
          </a:p>
          <a:p>
            <a:pPr marL="12700">
              <a:lnSpc>
                <a:spcPct val="100000"/>
              </a:lnSpc>
              <a:spcBef>
                <a:spcPts val="95"/>
              </a:spcBef>
            </a:pPr>
            <a:r>
              <a:rPr sz="1600" i="1" spc="-10" dirty="0" smtClean="0">
                <a:latin typeface="Liberation Sans"/>
                <a:cs typeface="Liberation Sans"/>
              </a:rPr>
              <a:t>The </a:t>
            </a:r>
            <a:r>
              <a:rPr sz="1600" i="1" spc="-5" dirty="0">
                <a:latin typeface="Liberation Sans"/>
                <a:cs typeface="Liberation Sans"/>
              </a:rPr>
              <a:t>system </a:t>
            </a:r>
            <a:r>
              <a:rPr sz="1600" i="1" spc="-5" dirty="0" smtClean="0">
                <a:latin typeface="Liberation Sans"/>
                <a:cs typeface="Liberation Sans"/>
              </a:rPr>
              <a:t>allow</a:t>
            </a:r>
            <a:r>
              <a:rPr lang="en-US" sz="1600" i="1" spc="-5" dirty="0" smtClean="0">
                <a:latin typeface="Liberation Sans"/>
                <a:cs typeface="Liberation Sans"/>
              </a:rPr>
              <a:t>s</a:t>
            </a:r>
            <a:r>
              <a:rPr sz="1600" i="1" spc="-5" dirty="0" smtClean="0">
                <a:latin typeface="Liberation Sans"/>
                <a:cs typeface="Liberation Sans"/>
              </a:rPr>
              <a:t> </a:t>
            </a:r>
            <a:r>
              <a:rPr sz="1600" i="1" spc="-5" dirty="0">
                <a:latin typeface="Liberation Sans"/>
                <a:cs typeface="Liberation Sans"/>
              </a:rPr>
              <a:t>the Instructors to </a:t>
            </a:r>
            <a:r>
              <a:rPr sz="1600" i="1" spc="-25" dirty="0">
                <a:latin typeface="Liberation Sans"/>
                <a:cs typeface="Liberation Sans"/>
              </a:rPr>
              <a:t>UPDATE </a:t>
            </a:r>
            <a:r>
              <a:rPr sz="1600" i="1" spc="-5" dirty="0">
                <a:latin typeface="Liberation Sans"/>
                <a:cs typeface="Liberation Sans"/>
              </a:rPr>
              <a:t>AND </a:t>
            </a:r>
            <a:r>
              <a:rPr lang="en-US" sz="1600" i="1" spc="-5" dirty="0" smtClean="0">
                <a:latin typeface="Liberation Sans"/>
                <a:cs typeface="Liberation Sans"/>
              </a:rPr>
              <a:t>DISABLE </a:t>
            </a:r>
            <a:r>
              <a:rPr sz="1600" i="1" spc="-5" dirty="0" smtClean="0">
                <a:latin typeface="Liberation Sans"/>
                <a:cs typeface="Liberation Sans"/>
              </a:rPr>
              <a:t>students </a:t>
            </a:r>
            <a:r>
              <a:rPr sz="1600" i="1" spc="-5" dirty="0">
                <a:latin typeface="Liberation Sans"/>
                <a:cs typeface="Liberation Sans"/>
              </a:rPr>
              <a:t>results base on</a:t>
            </a:r>
            <a:r>
              <a:rPr sz="1600" i="1" spc="150" dirty="0">
                <a:latin typeface="Liberation Sans"/>
                <a:cs typeface="Liberation Sans"/>
              </a:rPr>
              <a:t> </a:t>
            </a:r>
            <a:r>
              <a:rPr sz="1600" i="1" spc="-5" dirty="0">
                <a:latin typeface="Liberation Sans"/>
                <a:cs typeface="Liberation Sans"/>
              </a:rPr>
              <a:t>Administrator’s (Course</a:t>
            </a:r>
            <a:endParaRPr sz="1600" dirty="0">
              <a:latin typeface="Liberation Sans"/>
              <a:cs typeface="Liberation Sans"/>
            </a:endParaRPr>
          </a:p>
        </p:txBody>
      </p:sp>
      <p:sp>
        <p:nvSpPr>
          <p:cNvPr id="6" name="object 6"/>
          <p:cNvSpPr txBox="1"/>
          <p:nvPr/>
        </p:nvSpPr>
        <p:spPr>
          <a:xfrm>
            <a:off x="769581" y="2771190"/>
            <a:ext cx="8458848" cy="517449"/>
          </a:xfrm>
          <a:prstGeom prst="rect">
            <a:avLst/>
          </a:prstGeom>
        </p:spPr>
        <p:txBody>
          <a:bodyPr vert="horz" wrap="square" lIns="0" tIns="12065" rIns="0" bIns="0" rtlCol="0">
            <a:spAutoFit/>
          </a:bodyPr>
          <a:lstStyle/>
          <a:p>
            <a:pPr marL="12700">
              <a:lnSpc>
                <a:spcPct val="100000"/>
              </a:lnSpc>
              <a:spcBef>
                <a:spcPts val="95"/>
              </a:spcBef>
            </a:pPr>
            <a:endParaRPr lang="en-US" sz="1600" i="1" spc="-10" dirty="0" smtClean="0">
              <a:latin typeface="Liberation Sans"/>
              <a:cs typeface="Liberation Sans"/>
            </a:endParaRPr>
          </a:p>
          <a:p>
            <a:pPr marL="12700">
              <a:lnSpc>
                <a:spcPct val="100000"/>
              </a:lnSpc>
              <a:spcBef>
                <a:spcPts val="95"/>
              </a:spcBef>
            </a:pPr>
            <a:r>
              <a:rPr sz="1600" i="1" spc="-10" dirty="0" smtClean="0">
                <a:latin typeface="Liberation Sans"/>
                <a:cs typeface="Liberation Sans"/>
              </a:rPr>
              <a:t>Coordinator</a:t>
            </a:r>
            <a:r>
              <a:rPr lang="en-US" sz="1600" i="1" spc="-10" dirty="0" smtClean="0">
                <a:latin typeface="Liberation Sans"/>
                <a:cs typeface="Liberation Sans"/>
              </a:rPr>
              <a:t>, </a:t>
            </a:r>
            <a:r>
              <a:rPr lang="en-US" sz="1600" i="1" spc="-5" dirty="0">
                <a:latin typeface="Liberation Sans"/>
                <a:cs typeface="Liberation Sans"/>
              </a:rPr>
              <a:t>Center Managers</a:t>
            </a:r>
            <a:r>
              <a:rPr sz="1600" i="1" spc="-10" dirty="0" smtClean="0">
                <a:latin typeface="Liberation Sans"/>
                <a:cs typeface="Liberation Sans"/>
              </a:rPr>
              <a:t> </a:t>
            </a:r>
            <a:r>
              <a:rPr sz="1600" i="1" spc="-10" dirty="0">
                <a:latin typeface="Liberation Sans"/>
                <a:cs typeface="Liberation Sans"/>
              </a:rPr>
              <a:t>or </a:t>
            </a:r>
            <a:r>
              <a:rPr sz="1600" i="1" spc="-5" dirty="0">
                <a:latin typeface="Liberation Sans"/>
                <a:cs typeface="Liberation Sans"/>
              </a:rPr>
              <a:t>Academic Secretary)</a:t>
            </a:r>
            <a:r>
              <a:rPr sz="1600" i="1" spc="-55" dirty="0">
                <a:latin typeface="Liberation Sans"/>
                <a:cs typeface="Liberation Sans"/>
              </a:rPr>
              <a:t> </a:t>
            </a:r>
            <a:r>
              <a:rPr sz="1600" i="1" spc="-5" dirty="0">
                <a:latin typeface="Liberation Sans"/>
                <a:cs typeface="Liberation Sans"/>
              </a:rPr>
              <a:t>authorization.</a:t>
            </a:r>
            <a:endParaRPr sz="1600" dirty="0">
              <a:latin typeface="Liberation Sans"/>
              <a:cs typeface="Liberation Sans"/>
            </a:endParaRPr>
          </a:p>
        </p:txBody>
      </p:sp>
      <p:sp>
        <p:nvSpPr>
          <p:cNvPr id="9" name="object 9"/>
          <p:cNvSpPr txBox="1"/>
          <p:nvPr/>
        </p:nvSpPr>
        <p:spPr>
          <a:xfrm>
            <a:off x="426859" y="3586948"/>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dirty="0">
              <a:latin typeface="OpenSymbol"/>
              <a:cs typeface="OpenSymbol"/>
            </a:endParaRPr>
          </a:p>
        </p:txBody>
      </p:sp>
      <p:sp>
        <p:nvSpPr>
          <p:cNvPr id="10" name="object 10"/>
          <p:cNvSpPr txBox="1"/>
          <p:nvPr/>
        </p:nvSpPr>
        <p:spPr>
          <a:xfrm>
            <a:off x="614184" y="3594112"/>
            <a:ext cx="9430207" cy="258404"/>
          </a:xfrm>
          <a:prstGeom prst="rect">
            <a:avLst/>
          </a:prstGeom>
        </p:spPr>
        <p:txBody>
          <a:bodyPr vert="horz" wrap="square" lIns="0" tIns="12065" rIns="0" bIns="0" rtlCol="0">
            <a:spAutoFit/>
          </a:bodyPr>
          <a:lstStyle/>
          <a:p>
            <a:pPr marL="12700">
              <a:lnSpc>
                <a:spcPct val="100000"/>
              </a:lnSpc>
              <a:spcBef>
                <a:spcPts val="95"/>
              </a:spcBef>
            </a:pPr>
            <a:r>
              <a:rPr lang="en-US" sz="1600" i="1" spc="-10" dirty="0" smtClean="0">
                <a:latin typeface="Liberation Sans"/>
                <a:cs typeface="Liberation Sans"/>
              </a:rPr>
              <a:t>   </a:t>
            </a:r>
            <a:r>
              <a:rPr sz="1600" i="1" spc="-10" dirty="0" smtClean="0">
                <a:latin typeface="Liberation Sans"/>
                <a:cs typeface="Liberation Sans"/>
              </a:rPr>
              <a:t>The </a:t>
            </a:r>
            <a:r>
              <a:rPr sz="1600" i="1" spc="-5" dirty="0">
                <a:latin typeface="Liberation Sans"/>
                <a:cs typeface="Liberation Sans"/>
              </a:rPr>
              <a:t>system will allow the Director of Studies and the Academic Secretary to APPROVE student</a:t>
            </a:r>
            <a:r>
              <a:rPr sz="1600" i="1" spc="-105" dirty="0">
                <a:latin typeface="Liberation Sans"/>
                <a:cs typeface="Liberation Sans"/>
              </a:rPr>
              <a:t> </a:t>
            </a:r>
            <a:r>
              <a:rPr sz="1600" i="1" spc="-5" dirty="0">
                <a:latin typeface="Liberation Sans"/>
                <a:cs typeface="Liberation Sans"/>
              </a:rPr>
              <a:t>results.</a:t>
            </a:r>
            <a:endParaRPr sz="1600" dirty="0">
              <a:latin typeface="Liberation Sans"/>
              <a:cs typeface="Liberation Sans"/>
            </a:endParaRPr>
          </a:p>
        </p:txBody>
      </p:sp>
      <p:sp>
        <p:nvSpPr>
          <p:cNvPr id="11" name="object 11"/>
          <p:cNvSpPr txBox="1"/>
          <p:nvPr/>
        </p:nvSpPr>
        <p:spPr>
          <a:xfrm>
            <a:off x="441866" y="4361213"/>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dirty="0">
              <a:latin typeface="OpenSymbol"/>
              <a:cs typeface="OpenSymbol"/>
            </a:endParaRPr>
          </a:p>
        </p:txBody>
      </p:sp>
      <p:sp>
        <p:nvSpPr>
          <p:cNvPr id="12" name="object 12"/>
          <p:cNvSpPr txBox="1"/>
          <p:nvPr/>
        </p:nvSpPr>
        <p:spPr>
          <a:xfrm>
            <a:off x="769580" y="4361213"/>
            <a:ext cx="10127020" cy="258404"/>
          </a:xfrm>
          <a:prstGeom prst="rect">
            <a:avLst/>
          </a:prstGeom>
        </p:spPr>
        <p:txBody>
          <a:bodyPr vert="horz" wrap="square" lIns="0" tIns="12065" rIns="0" bIns="0" rtlCol="0">
            <a:spAutoFit/>
          </a:bodyPr>
          <a:lstStyle/>
          <a:p>
            <a:pPr marL="12700">
              <a:lnSpc>
                <a:spcPct val="100000"/>
              </a:lnSpc>
              <a:spcBef>
                <a:spcPts val="95"/>
              </a:spcBef>
            </a:pPr>
            <a:r>
              <a:rPr sz="1600" i="1" spc="-10" dirty="0">
                <a:latin typeface="Liberation Sans"/>
                <a:cs typeface="Liberation Sans"/>
              </a:rPr>
              <a:t>The </a:t>
            </a:r>
            <a:r>
              <a:rPr sz="1600" i="1" spc="-5" dirty="0">
                <a:latin typeface="Liberation Sans"/>
                <a:cs typeface="Liberation Sans"/>
              </a:rPr>
              <a:t>system </a:t>
            </a:r>
            <a:r>
              <a:rPr lang="en-US" sz="1600" i="1" spc="-5" dirty="0" smtClean="0">
                <a:latin typeface="Liberation Sans"/>
                <a:cs typeface="Liberation Sans"/>
              </a:rPr>
              <a:t>allows</a:t>
            </a:r>
            <a:r>
              <a:rPr sz="1600" i="1" spc="-5" dirty="0" smtClean="0">
                <a:latin typeface="Liberation Sans"/>
                <a:cs typeface="Liberation Sans"/>
              </a:rPr>
              <a:t> </a:t>
            </a:r>
            <a:r>
              <a:rPr sz="1600" i="1" spc="-5" dirty="0">
                <a:latin typeface="Liberation Sans"/>
                <a:cs typeface="Liberation Sans"/>
              </a:rPr>
              <a:t>students to check their</a:t>
            </a:r>
            <a:r>
              <a:rPr sz="1600" i="1" spc="5" dirty="0">
                <a:latin typeface="Liberation Sans"/>
                <a:cs typeface="Liberation Sans"/>
              </a:rPr>
              <a:t> </a:t>
            </a:r>
            <a:r>
              <a:rPr sz="1600" i="1" spc="-5" dirty="0" smtClean="0">
                <a:latin typeface="Liberation Sans"/>
                <a:cs typeface="Liberation Sans"/>
              </a:rPr>
              <a:t>results</a:t>
            </a:r>
            <a:r>
              <a:rPr lang="en-US" sz="1600" i="1" spc="-5" dirty="0" smtClean="0">
                <a:latin typeface="Liberation Sans"/>
                <a:cs typeface="Liberation Sans"/>
              </a:rPr>
              <a:t>( If only fees has </a:t>
            </a:r>
            <a:r>
              <a:rPr lang="en-US" sz="1600" i="1" spc="-5" smtClean="0">
                <a:latin typeface="Liberation Sans"/>
                <a:cs typeface="Liberation Sans"/>
              </a:rPr>
              <a:t>been fully paid) </a:t>
            </a:r>
            <a:endParaRPr sz="1600" dirty="0">
              <a:latin typeface="Liberation Sans"/>
              <a:cs typeface="Liberation Sans"/>
            </a:endParaRPr>
          </a:p>
        </p:txBody>
      </p:sp>
      <p:sp>
        <p:nvSpPr>
          <p:cNvPr id="13" name="object 13"/>
          <p:cNvSpPr txBox="1"/>
          <p:nvPr/>
        </p:nvSpPr>
        <p:spPr>
          <a:xfrm>
            <a:off x="426859" y="5090299"/>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14" name="object 14"/>
          <p:cNvSpPr txBox="1"/>
          <p:nvPr/>
        </p:nvSpPr>
        <p:spPr>
          <a:xfrm>
            <a:off x="769580" y="5123421"/>
            <a:ext cx="8526819" cy="258404"/>
          </a:xfrm>
          <a:prstGeom prst="rect">
            <a:avLst/>
          </a:prstGeom>
        </p:spPr>
        <p:txBody>
          <a:bodyPr vert="horz" wrap="square" lIns="0" tIns="12065" rIns="0" bIns="0" rtlCol="0">
            <a:spAutoFit/>
          </a:bodyPr>
          <a:lstStyle/>
          <a:p>
            <a:pPr marL="12700">
              <a:lnSpc>
                <a:spcPct val="100000"/>
              </a:lnSpc>
              <a:spcBef>
                <a:spcPts val="95"/>
              </a:spcBef>
            </a:pPr>
            <a:r>
              <a:rPr sz="1600" i="1" spc="-10" dirty="0">
                <a:latin typeface="Liberation Sans"/>
                <a:cs typeface="Liberation Sans"/>
              </a:rPr>
              <a:t>The </a:t>
            </a:r>
            <a:r>
              <a:rPr sz="1600" i="1" spc="-5" dirty="0">
                <a:latin typeface="Liberation Sans"/>
                <a:cs typeface="Liberation Sans"/>
              </a:rPr>
              <a:t>system </a:t>
            </a:r>
            <a:r>
              <a:rPr lang="en-US" sz="1600" i="1" spc="-5" dirty="0" smtClean="0">
                <a:latin typeface="Liberation Sans"/>
                <a:cs typeface="Liberation Sans"/>
              </a:rPr>
              <a:t>allows </a:t>
            </a:r>
            <a:r>
              <a:rPr sz="1600" i="1" spc="-5" dirty="0" smtClean="0">
                <a:latin typeface="Liberation Sans"/>
                <a:cs typeface="Liberation Sans"/>
              </a:rPr>
              <a:t>students </a:t>
            </a:r>
            <a:r>
              <a:rPr sz="1600" i="1" spc="-5" dirty="0">
                <a:latin typeface="Liberation Sans"/>
                <a:cs typeface="Liberation Sans"/>
              </a:rPr>
              <a:t>to print </a:t>
            </a:r>
            <a:r>
              <a:rPr lang="en-US" sz="1600" i="1" spc="-5" dirty="0" smtClean="0">
                <a:latin typeface="Liberation Sans"/>
                <a:cs typeface="Liberation Sans"/>
              </a:rPr>
              <a:t>or </a:t>
            </a:r>
            <a:r>
              <a:rPr lang="en-US" sz="1600" i="1" spc="-10" dirty="0">
                <a:latin typeface="Liberation Sans"/>
                <a:cs typeface="Liberation Sans"/>
              </a:rPr>
              <a:t>download </a:t>
            </a:r>
            <a:r>
              <a:rPr lang="en-US" sz="1600" i="1" spc="-10" dirty="0" smtClean="0">
                <a:latin typeface="Liberation Sans"/>
                <a:cs typeface="Liberation Sans"/>
              </a:rPr>
              <a:t>their </a:t>
            </a:r>
            <a:r>
              <a:rPr lang="en-US" sz="1600" i="1" spc="-5" dirty="0" smtClean="0">
                <a:latin typeface="Liberation Sans"/>
                <a:cs typeface="Liberation Sans"/>
              </a:rPr>
              <a:t>results </a:t>
            </a:r>
            <a:r>
              <a:rPr lang="en-US" sz="1600" i="1" spc="-5" dirty="0">
                <a:latin typeface="Liberation Sans"/>
                <a:cs typeface="Liberation Sans"/>
              </a:rPr>
              <a:t>as</a:t>
            </a:r>
            <a:r>
              <a:rPr lang="en-US" sz="1600" i="1" spc="35" dirty="0">
                <a:latin typeface="Liberation Sans"/>
                <a:cs typeface="Liberation Sans"/>
              </a:rPr>
              <a:t> </a:t>
            </a:r>
            <a:r>
              <a:rPr lang="en-US" sz="1600" i="1" spc="-60" dirty="0" smtClean="0">
                <a:latin typeface="Liberation Sans"/>
                <a:cs typeface="Liberation Sans"/>
              </a:rPr>
              <a:t>PDF</a:t>
            </a:r>
            <a:r>
              <a:rPr sz="1600" i="1" spc="-5" dirty="0" smtClean="0">
                <a:latin typeface="Liberation Sans"/>
                <a:cs typeface="Liberation Sans"/>
              </a:rPr>
              <a:t>.</a:t>
            </a:r>
            <a:endParaRPr sz="1600" dirty="0">
              <a:latin typeface="Liberation Sans"/>
              <a:cs typeface="Liberatio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614" y="124460"/>
            <a:ext cx="12325185" cy="3617785"/>
          </a:xfrm>
          <a:prstGeom prst="rect">
            <a:avLst/>
          </a:prstGeom>
        </p:spPr>
        <p:txBody>
          <a:bodyPr vert="horz" wrap="square" lIns="0" tIns="68580" rIns="0" bIns="0" rtlCol="0">
            <a:spAutoFit/>
          </a:bodyPr>
          <a:lstStyle/>
          <a:p>
            <a:pPr marL="12700" marR="5080">
              <a:lnSpc>
                <a:spcPts val="3450"/>
              </a:lnSpc>
              <a:spcBef>
                <a:spcPts val="540"/>
              </a:spcBef>
            </a:pPr>
            <a:r>
              <a:rPr lang="en-US" sz="2400" b="1" spc="-5" dirty="0" smtClean="0">
                <a:solidFill>
                  <a:srgbClr val="4371C3"/>
                </a:solidFill>
              </a:rPr>
              <a:t/>
            </a:r>
            <a:br>
              <a:rPr lang="en-US" sz="2400" b="1" spc="-5" dirty="0" smtClean="0">
                <a:solidFill>
                  <a:srgbClr val="4371C3"/>
                </a:solidFill>
              </a:rPr>
            </a:br>
            <a:r>
              <a:rPr lang="en-US" sz="2400" b="1" spc="-5" dirty="0">
                <a:solidFill>
                  <a:srgbClr val="4371C3"/>
                </a:solidFill>
              </a:rPr>
              <a:t/>
            </a:r>
            <a:br>
              <a:rPr lang="en-US" sz="2400" b="1" spc="-5" dirty="0">
                <a:solidFill>
                  <a:srgbClr val="4371C3"/>
                </a:solidFill>
              </a:rPr>
            </a:br>
            <a:r>
              <a:rPr lang="en-US" sz="2400" b="1" spc="-5" dirty="0" smtClean="0">
                <a:solidFill>
                  <a:srgbClr val="4371C3"/>
                </a:solidFill>
              </a:rPr>
              <a:t/>
            </a:r>
            <a:br>
              <a:rPr lang="en-US" sz="2400" b="1" spc="-5" dirty="0" smtClean="0">
                <a:solidFill>
                  <a:srgbClr val="4371C3"/>
                </a:solidFill>
              </a:rPr>
            </a:br>
            <a:r>
              <a:rPr lang="en-US" sz="2400" b="1" spc="-5" dirty="0">
                <a:solidFill>
                  <a:srgbClr val="4371C3"/>
                </a:solidFill>
              </a:rPr>
              <a:t/>
            </a:r>
            <a:br>
              <a:rPr lang="en-US" sz="2400" b="1" spc="-5" dirty="0">
                <a:solidFill>
                  <a:srgbClr val="4371C3"/>
                </a:solidFill>
              </a:rPr>
            </a:br>
            <a:r>
              <a:rPr lang="en-US" sz="2400" b="1" spc="-5" dirty="0" smtClean="0">
                <a:solidFill>
                  <a:srgbClr val="4371C3"/>
                </a:solidFill>
              </a:rPr>
              <a:t/>
            </a:r>
            <a:br>
              <a:rPr lang="en-US" sz="2400" b="1" spc="-5" dirty="0" smtClean="0">
                <a:solidFill>
                  <a:srgbClr val="4371C3"/>
                </a:solidFill>
              </a:rPr>
            </a:br>
            <a:r>
              <a:rPr lang="en-US" sz="2400" b="1" spc="-5" dirty="0">
                <a:solidFill>
                  <a:srgbClr val="4371C3"/>
                </a:solidFill>
              </a:rPr>
              <a:t/>
            </a:r>
            <a:br>
              <a:rPr lang="en-US" sz="2400" b="1" spc="-5" dirty="0">
                <a:solidFill>
                  <a:srgbClr val="4371C3"/>
                </a:solidFill>
              </a:rPr>
            </a:br>
            <a:r>
              <a:rPr lang="en-US" sz="2400" b="1" spc="-5" dirty="0" smtClean="0">
                <a:solidFill>
                  <a:srgbClr val="4371C3"/>
                </a:solidFill>
              </a:rPr>
              <a:t/>
            </a:r>
            <a:br>
              <a:rPr lang="en-US" sz="2400" b="1" spc="-5" dirty="0" smtClean="0">
                <a:solidFill>
                  <a:srgbClr val="4371C3"/>
                </a:solidFill>
              </a:rPr>
            </a:br>
            <a:r>
              <a:rPr sz="2400" b="1" spc="-5" dirty="0" smtClean="0">
                <a:solidFill>
                  <a:srgbClr val="4371C3"/>
                </a:solidFill>
              </a:rPr>
              <a:t>FLOW </a:t>
            </a:r>
            <a:r>
              <a:rPr sz="2400" b="1" dirty="0">
                <a:solidFill>
                  <a:srgbClr val="4371C3"/>
                </a:solidFill>
              </a:rPr>
              <a:t>CHART </a:t>
            </a:r>
            <a:r>
              <a:rPr sz="2400" b="1" spc="-5" dirty="0">
                <a:solidFill>
                  <a:srgbClr val="4371C3"/>
                </a:solidFill>
              </a:rPr>
              <a:t>OF THE </a:t>
            </a:r>
            <a:r>
              <a:rPr sz="2400" b="1" spc="-35" dirty="0">
                <a:solidFill>
                  <a:srgbClr val="4371C3"/>
                </a:solidFill>
              </a:rPr>
              <a:t>AUTOMATED </a:t>
            </a:r>
            <a:r>
              <a:rPr sz="2400" b="1" spc="-5" dirty="0">
                <a:solidFill>
                  <a:srgbClr val="4371C3"/>
                </a:solidFill>
              </a:rPr>
              <a:t>STUDENT</a:t>
            </a:r>
            <a:r>
              <a:rPr sz="2400" b="1" spc="-135" dirty="0">
                <a:solidFill>
                  <a:srgbClr val="4371C3"/>
                </a:solidFill>
              </a:rPr>
              <a:t> </a:t>
            </a:r>
            <a:r>
              <a:rPr sz="2400" b="1" spc="-35" dirty="0">
                <a:solidFill>
                  <a:srgbClr val="4371C3"/>
                </a:solidFill>
              </a:rPr>
              <a:t>RESULTS  </a:t>
            </a:r>
            <a:r>
              <a:rPr sz="2400" b="1" spc="-5" dirty="0">
                <a:solidFill>
                  <a:srgbClr val="4371C3"/>
                </a:solidFill>
              </a:rPr>
              <a:t>PROCESSING 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74" y="326428"/>
            <a:ext cx="6845934" cy="513715"/>
          </a:xfrm>
          <a:prstGeom prst="rect">
            <a:avLst/>
          </a:prstGeom>
        </p:spPr>
        <p:txBody>
          <a:bodyPr vert="horz" wrap="square" lIns="0" tIns="12700" rIns="0" bIns="0" rtlCol="0">
            <a:spAutoFit/>
          </a:bodyPr>
          <a:lstStyle/>
          <a:p>
            <a:pPr marL="12700">
              <a:lnSpc>
                <a:spcPct val="100000"/>
              </a:lnSpc>
              <a:spcBef>
                <a:spcPts val="100"/>
              </a:spcBef>
              <a:tabLst>
                <a:tab pos="1675130" algn="l"/>
                <a:tab pos="4889500" algn="l"/>
              </a:tabLst>
            </a:pPr>
            <a:r>
              <a:rPr b="1" spc="-5" dirty="0">
                <a:solidFill>
                  <a:srgbClr val="006FBF"/>
                </a:solidFill>
                <a:latin typeface="Liberation Sans"/>
                <a:cs typeface="Liberation Sans"/>
              </a:rPr>
              <a:t>ENTITY	</a:t>
            </a:r>
            <a:r>
              <a:rPr b="1" spc="-25" dirty="0">
                <a:solidFill>
                  <a:srgbClr val="006FBF"/>
                </a:solidFill>
                <a:latin typeface="Liberation Sans"/>
                <a:cs typeface="Liberation Sans"/>
              </a:rPr>
              <a:t>RELATIONSHIP	</a:t>
            </a:r>
            <a:r>
              <a:rPr b="1" spc="-5" dirty="0">
                <a:solidFill>
                  <a:srgbClr val="006FBF"/>
                </a:solidFill>
                <a:latin typeface="Liberation Sans"/>
                <a:cs typeface="Liberation Sans"/>
              </a:rPr>
              <a:t>DIAGRAM</a:t>
            </a:r>
          </a:p>
        </p:txBody>
      </p:sp>
      <p:sp>
        <p:nvSpPr>
          <p:cNvPr id="3" name="object 3"/>
          <p:cNvSpPr txBox="1"/>
          <p:nvPr/>
        </p:nvSpPr>
        <p:spPr>
          <a:xfrm>
            <a:off x="426859" y="1600466"/>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4" name="object 4"/>
          <p:cNvSpPr txBox="1"/>
          <p:nvPr/>
        </p:nvSpPr>
        <p:spPr>
          <a:xfrm>
            <a:off x="712343" y="1633220"/>
            <a:ext cx="10714355" cy="269240"/>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Liberation Sans"/>
                <a:cs typeface="Liberation Sans"/>
              </a:rPr>
              <a:t>An entity-relationship diagram (ERD) is a model that shows the logical relationships </a:t>
            </a:r>
            <a:r>
              <a:rPr sz="1600" i="1" spc="-10" dirty="0">
                <a:latin typeface="Liberation Sans"/>
                <a:cs typeface="Liberation Sans"/>
              </a:rPr>
              <a:t>and </a:t>
            </a:r>
            <a:r>
              <a:rPr sz="1600" i="1" spc="-5" dirty="0">
                <a:latin typeface="Liberation Sans"/>
                <a:cs typeface="Liberation Sans"/>
              </a:rPr>
              <a:t>interaction </a:t>
            </a:r>
            <a:r>
              <a:rPr sz="1600" i="1" spc="-10" dirty="0">
                <a:latin typeface="Liberation Sans"/>
                <a:cs typeface="Liberation Sans"/>
              </a:rPr>
              <a:t>among</a:t>
            </a:r>
            <a:r>
              <a:rPr sz="1600" i="1" spc="145" dirty="0">
                <a:latin typeface="Liberation Sans"/>
                <a:cs typeface="Liberation Sans"/>
              </a:rPr>
              <a:t> </a:t>
            </a:r>
            <a:r>
              <a:rPr sz="1600" i="1" spc="-5" dirty="0">
                <a:latin typeface="Liberation Sans"/>
                <a:cs typeface="Liberation Sans"/>
              </a:rPr>
              <a:t>system</a:t>
            </a:r>
            <a:endParaRPr sz="1600">
              <a:latin typeface="Liberation Sans"/>
              <a:cs typeface="Liberation Sans"/>
            </a:endParaRPr>
          </a:p>
        </p:txBody>
      </p:sp>
      <p:sp>
        <p:nvSpPr>
          <p:cNvPr id="5" name="object 5"/>
          <p:cNvSpPr txBox="1"/>
          <p:nvPr/>
        </p:nvSpPr>
        <p:spPr>
          <a:xfrm>
            <a:off x="337959" y="2121027"/>
            <a:ext cx="11189335" cy="4054315"/>
          </a:xfrm>
          <a:prstGeom prst="rect">
            <a:avLst/>
          </a:prstGeom>
        </p:spPr>
        <p:txBody>
          <a:bodyPr vert="horz" wrap="square" lIns="0" tIns="12065" rIns="0" bIns="0" rtlCol="0">
            <a:spAutoFit/>
          </a:bodyPr>
          <a:lstStyle/>
          <a:p>
            <a:pPr marL="386715" algn="just">
              <a:lnSpc>
                <a:spcPct val="100000"/>
              </a:lnSpc>
              <a:spcBef>
                <a:spcPts val="95"/>
              </a:spcBef>
            </a:pPr>
            <a:r>
              <a:rPr sz="1600" i="1" spc="-5" dirty="0">
                <a:latin typeface="Liberation Sans"/>
                <a:cs typeface="Liberation Sans"/>
              </a:rPr>
              <a:t>entities.</a:t>
            </a:r>
            <a:r>
              <a:rPr sz="1600" i="1" spc="125" dirty="0">
                <a:latin typeface="Liberation Sans"/>
                <a:cs typeface="Liberation Sans"/>
              </a:rPr>
              <a:t> </a:t>
            </a:r>
            <a:r>
              <a:rPr sz="1600" i="1" spc="-10" dirty="0">
                <a:latin typeface="Liberation Sans"/>
                <a:cs typeface="Liberation Sans"/>
              </a:rPr>
              <a:t>The</a:t>
            </a:r>
            <a:r>
              <a:rPr sz="1600" i="1" spc="125" dirty="0">
                <a:latin typeface="Liberation Sans"/>
                <a:cs typeface="Liberation Sans"/>
              </a:rPr>
              <a:t> </a:t>
            </a:r>
            <a:r>
              <a:rPr sz="1600" i="1" spc="-5" dirty="0">
                <a:latin typeface="Liberation Sans"/>
                <a:cs typeface="Liberation Sans"/>
              </a:rPr>
              <a:t>ER</a:t>
            </a:r>
            <a:r>
              <a:rPr sz="1600" i="1" spc="120" dirty="0">
                <a:latin typeface="Liberation Sans"/>
                <a:cs typeface="Liberation Sans"/>
              </a:rPr>
              <a:t> </a:t>
            </a:r>
            <a:r>
              <a:rPr sz="1600" i="1" spc="-5" dirty="0">
                <a:latin typeface="Liberation Sans"/>
                <a:cs typeface="Liberation Sans"/>
              </a:rPr>
              <a:t>Diagram</a:t>
            </a:r>
            <a:r>
              <a:rPr sz="1600" i="1" spc="114" dirty="0">
                <a:latin typeface="Liberation Sans"/>
                <a:cs typeface="Liberation Sans"/>
              </a:rPr>
              <a:t> </a:t>
            </a:r>
            <a:r>
              <a:rPr sz="1600" i="1" spc="-5" dirty="0">
                <a:latin typeface="Liberation Sans"/>
                <a:cs typeface="Liberation Sans"/>
              </a:rPr>
              <a:t>below</a:t>
            </a:r>
            <a:r>
              <a:rPr sz="1600" i="1" spc="120" dirty="0">
                <a:latin typeface="Liberation Sans"/>
                <a:cs typeface="Liberation Sans"/>
              </a:rPr>
              <a:t> </a:t>
            </a:r>
            <a:r>
              <a:rPr sz="1600" i="1" spc="-5" dirty="0">
                <a:latin typeface="Liberation Sans"/>
                <a:cs typeface="Liberation Sans"/>
              </a:rPr>
              <a:t>provides</a:t>
            </a:r>
            <a:r>
              <a:rPr sz="1600" i="1" spc="135" dirty="0">
                <a:latin typeface="Liberation Sans"/>
                <a:cs typeface="Liberation Sans"/>
              </a:rPr>
              <a:t> </a:t>
            </a:r>
            <a:r>
              <a:rPr sz="1600" i="1" spc="-10" dirty="0">
                <a:latin typeface="Liberation Sans"/>
                <a:cs typeface="Liberation Sans"/>
              </a:rPr>
              <a:t>an</a:t>
            </a:r>
            <a:r>
              <a:rPr sz="1600" i="1" spc="130" dirty="0">
                <a:latin typeface="Liberation Sans"/>
                <a:cs typeface="Liberation Sans"/>
              </a:rPr>
              <a:t> </a:t>
            </a:r>
            <a:r>
              <a:rPr sz="1600" i="1" spc="-5" dirty="0">
                <a:latin typeface="Liberation Sans"/>
                <a:cs typeface="Liberation Sans"/>
              </a:rPr>
              <a:t>overall</a:t>
            </a:r>
            <a:r>
              <a:rPr sz="1600" i="1" spc="140" dirty="0">
                <a:latin typeface="Liberation Sans"/>
                <a:cs typeface="Liberation Sans"/>
              </a:rPr>
              <a:t> </a:t>
            </a:r>
            <a:r>
              <a:rPr sz="1600" i="1" spc="-5" dirty="0">
                <a:latin typeface="Liberation Sans"/>
                <a:cs typeface="Liberation Sans"/>
              </a:rPr>
              <a:t>view</a:t>
            </a:r>
            <a:r>
              <a:rPr sz="1600" i="1" spc="120" dirty="0">
                <a:latin typeface="Liberation Sans"/>
                <a:cs typeface="Liberation Sans"/>
              </a:rPr>
              <a:t> </a:t>
            </a:r>
            <a:r>
              <a:rPr sz="1600" i="1" spc="-5" dirty="0">
                <a:latin typeface="Liberation Sans"/>
                <a:cs typeface="Liberation Sans"/>
              </a:rPr>
              <a:t>of</a:t>
            </a:r>
            <a:r>
              <a:rPr sz="1600" i="1" spc="125" dirty="0">
                <a:latin typeface="Liberation Sans"/>
                <a:cs typeface="Liberation Sans"/>
              </a:rPr>
              <a:t> </a:t>
            </a:r>
            <a:r>
              <a:rPr sz="1600" i="1" spc="-5" dirty="0">
                <a:latin typeface="Liberation Sans"/>
                <a:cs typeface="Liberation Sans"/>
              </a:rPr>
              <a:t>the</a:t>
            </a:r>
            <a:r>
              <a:rPr sz="1600" i="1" spc="135" dirty="0">
                <a:latin typeface="Liberation Sans"/>
                <a:cs typeface="Liberation Sans"/>
              </a:rPr>
              <a:t> </a:t>
            </a:r>
            <a:r>
              <a:rPr sz="1600" i="1" spc="-5" dirty="0">
                <a:latin typeface="Liberation Sans"/>
                <a:cs typeface="Liberation Sans"/>
              </a:rPr>
              <a:t>system</a:t>
            </a:r>
            <a:r>
              <a:rPr sz="1600" i="1" spc="120" dirty="0">
                <a:latin typeface="Liberation Sans"/>
                <a:cs typeface="Liberation Sans"/>
              </a:rPr>
              <a:t> </a:t>
            </a:r>
            <a:r>
              <a:rPr sz="1600" i="1" spc="-5" dirty="0">
                <a:latin typeface="Liberation Sans"/>
                <a:cs typeface="Liberation Sans"/>
              </a:rPr>
              <a:t>and</a:t>
            </a:r>
            <a:r>
              <a:rPr sz="1600" i="1" spc="120" dirty="0">
                <a:latin typeface="Liberation Sans"/>
                <a:cs typeface="Liberation Sans"/>
              </a:rPr>
              <a:t> </a:t>
            </a:r>
            <a:r>
              <a:rPr sz="1600" i="1" spc="-5" dirty="0">
                <a:latin typeface="Liberation Sans"/>
                <a:cs typeface="Liberation Sans"/>
              </a:rPr>
              <a:t>a</a:t>
            </a:r>
            <a:r>
              <a:rPr sz="1600" i="1" spc="125" dirty="0">
                <a:latin typeface="Liberation Sans"/>
                <a:cs typeface="Liberation Sans"/>
              </a:rPr>
              <a:t> </a:t>
            </a:r>
            <a:r>
              <a:rPr sz="1600" i="1" spc="-5" dirty="0">
                <a:latin typeface="Liberation Sans"/>
                <a:cs typeface="Liberation Sans"/>
              </a:rPr>
              <a:t>blueprint</a:t>
            </a:r>
            <a:r>
              <a:rPr sz="1600" i="1" spc="120" dirty="0">
                <a:latin typeface="Liberation Sans"/>
                <a:cs typeface="Liberation Sans"/>
              </a:rPr>
              <a:t> </a:t>
            </a:r>
            <a:r>
              <a:rPr sz="1600" i="1" spc="-5" dirty="0">
                <a:latin typeface="Liberation Sans"/>
                <a:cs typeface="Liberation Sans"/>
              </a:rPr>
              <a:t>for</a:t>
            </a:r>
            <a:r>
              <a:rPr sz="1600" i="1" spc="114" dirty="0">
                <a:latin typeface="Liberation Sans"/>
                <a:cs typeface="Liberation Sans"/>
              </a:rPr>
              <a:t> </a:t>
            </a:r>
            <a:r>
              <a:rPr sz="1600" i="1" spc="-5" dirty="0">
                <a:latin typeface="Liberation Sans"/>
                <a:cs typeface="Liberation Sans"/>
              </a:rPr>
              <a:t>creating</a:t>
            </a:r>
            <a:r>
              <a:rPr sz="1600" i="1" spc="125" dirty="0">
                <a:latin typeface="Liberation Sans"/>
                <a:cs typeface="Liberation Sans"/>
              </a:rPr>
              <a:t> </a:t>
            </a:r>
            <a:r>
              <a:rPr sz="1600" i="1" spc="-5" dirty="0">
                <a:latin typeface="Liberation Sans"/>
                <a:cs typeface="Liberation Sans"/>
              </a:rPr>
              <a:t>the</a:t>
            </a:r>
            <a:r>
              <a:rPr sz="1600" i="1" spc="114" dirty="0">
                <a:latin typeface="Liberation Sans"/>
                <a:cs typeface="Liberation Sans"/>
              </a:rPr>
              <a:t> </a:t>
            </a:r>
            <a:r>
              <a:rPr sz="1600" i="1" spc="-5" dirty="0">
                <a:latin typeface="Liberation Sans"/>
                <a:cs typeface="Liberation Sans"/>
              </a:rPr>
              <a:t>physical</a:t>
            </a:r>
            <a:r>
              <a:rPr sz="1600" i="1" spc="125" dirty="0">
                <a:latin typeface="Liberation Sans"/>
                <a:cs typeface="Liberation Sans"/>
              </a:rPr>
              <a:t> </a:t>
            </a:r>
            <a:r>
              <a:rPr sz="1600" i="1" spc="-5" dirty="0">
                <a:latin typeface="Liberation Sans"/>
                <a:cs typeface="Liberation Sans"/>
              </a:rPr>
              <a:t>data</a:t>
            </a:r>
            <a:endParaRPr sz="1600" dirty="0">
              <a:latin typeface="Liberation Sans"/>
              <a:cs typeface="Liberation Sans"/>
            </a:endParaRPr>
          </a:p>
          <a:p>
            <a:pPr marL="386715" marR="103505" algn="just">
              <a:lnSpc>
                <a:spcPct val="199500"/>
              </a:lnSpc>
            </a:pPr>
            <a:r>
              <a:rPr sz="1600" i="1" spc="-5" dirty="0">
                <a:latin typeface="Liberation Sans"/>
                <a:cs typeface="Liberation Sans"/>
              </a:rPr>
              <a:t>structures. </a:t>
            </a:r>
            <a:r>
              <a:rPr sz="1600" i="1" spc="-10" dirty="0">
                <a:latin typeface="Liberation Sans"/>
                <a:cs typeface="Liberation Sans"/>
              </a:rPr>
              <a:t>The </a:t>
            </a:r>
            <a:r>
              <a:rPr sz="1600" i="1" spc="-5" dirty="0">
                <a:latin typeface="Liberation Sans"/>
                <a:cs typeface="Liberation Sans"/>
              </a:rPr>
              <a:t>following diagram displays a logical data </a:t>
            </a:r>
            <a:r>
              <a:rPr sz="1600" i="1" spc="-10" dirty="0">
                <a:latin typeface="Liberation Sans"/>
                <a:cs typeface="Liberation Sans"/>
              </a:rPr>
              <a:t>representation </a:t>
            </a:r>
            <a:r>
              <a:rPr sz="1600" i="1" spc="-5" dirty="0">
                <a:latin typeface="Liberation Sans"/>
                <a:cs typeface="Liberation Sans"/>
              </a:rPr>
              <a:t>of the current </a:t>
            </a:r>
            <a:r>
              <a:rPr sz="1600" i="1" spc="-10" dirty="0">
                <a:latin typeface="Liberation Sans"/>
                <a:cs typeface="Liberation Sans"/>
              </a:rPr>
              <a:t>proposed </a:t>
            </a:r>
            <a:r>
              <a:rPr sz="1600" i="1" spc="-5" dirty="0">
                <a:latin typeface="Liberation Sans"/>
                <a:cs typeface="Liberation Sans"/>
              </a:rPr>
              <a:t>system. Built with the  help of MySQL Workbench, a visual </a:t>
            </a:r>
            <a:r>
              <a:rPr sz="1600" i="1" spc="-10" dirty="0">
                <a:latin typeface="Liberation Sans"/>
                <a:cs typeface="Liberation Sans"/>
              </a:rPr>
              <a:t>or </a:t>
            </a:r>
            <a:r>
              <a:rPr sz="1600" i="1" spc="-5" dirty="0">
                <a:latin typeface="Liberation Sans"/>
                <a:cs typeface="Liberation Sans"/>
              </a:rPr>
              <a:t>logical database design tool which provides data modeling, SQL development,  and comprehensive administration tools for server configuration, user administration, backup, and much</a:t>
            </a:r>
            <a:r>
              <a:rPr sz="1600" i="1" spc="-10" dirty="0">
                <a:latin typeface="Liberation Sans"/>
                <a:cs typeface="Liberation Sans"/>
              </a:rPr>
              <a:t> more.</a:t>
            </a:r>
            <a:endParaRPr sz="1600" dirty="0">
              <a:latin typeface="Liberation Sans"/>
              <a:cs typeface="Liberation Sans"/>
            </a:endParaRPr>
          </a:p>
          <a:p>
            <a:pPr marL="386715" marR="88265" indent="-285750" algn="just">
              <a:lnSpc>
                <a:spcPct val="200000"/>
              </a:lnSpc>
              <a:spcBef>
                <a:spcPts val="800"/>
              </a:spcBef>
            </a:pPr>
            <a:r>
              <a:rPr sz="2700" spc="3187" baseline="9259" dirty="0">
                <a:latin typeface="OpenSymbol"/>
                <a:cs typeface="OpenSymbol"/>
              </a:rPr>
              <a:t></a:t>
            </a:r>
            <a:r>
              <a:rPr sz="2700" spc="810" baseline="9259" dirty="0">
                <a:latin typeface="OpenSymbol"/>
                <a:cs typeface="OpenSymbol"/>
              </a:rPr>
              <a:t> </a:t>
            </a:r>
            <a:r>
              <a:rPr sz="1800" i="1" spc="-5" dirty="0">
                <a:latin typeface="Liberation Sans"/>
                <a:cs typeface="Liberation Sans"/>
              </a:rPr>
              <a:t>The first step was to </a:t>
            </a:r>
            <a:r>
              <a:rPr sz="1800" i="1" spc="-10" dirty="0">
                <a:latin typeface="Liberation Sans"/>
                <a:cs typeface="Liberation Sans"/>
              </a:rPr>
              <a:t>identify </a:t>
            </a:r>
            <a:r>
              <a:rPr sz="1800" i="1" dirty="0">
                <a:latin typeface="Liberation Sans"/>
                <a:cs typeface="Liberation Sans"/>
              </a:rPr>
              <a:t>the </a:t>
            </a:r>
            <a:r>
              <a:rPr sz="1800" i="1" spc="-5" dirty="0">
                <a:latin typeface="Liberation Sans"/>
                <a:cs typeface="Liberation Sans"/>
              </a:rPr>
              <a:t>entities </a:t>
            </a:r>
            <a:r>
              <a:rPr sz="1800" i="1" spc="-10" dirty="0">
                <a:latin typeface="Liberation Sans"/>
                <a:cs typeface="Liberation Sans"/>
              </a:rPr>
              <a:t>for </a:t>
            </a:r>
            <a:r>
              <a:rPr sz="1800" i="1" spc="-5" dirty="0">
                <a:latin typeface="Liberation Sans"/>
                <a:cs typeface="Liberation Sans"/>
              </a:rPr>
              <a:t>the current </a:t>
            </a:r>
            <a:r>
              <a:rPr sz="1800" i="1" spc="-10" dirty="0">
                <a:latin typeface="Liberation Sans"/>
                <a:cs typeface="Liberation Sans"/>
              </a:rPr>
              <a:t>system during </a:t>
            </a:r>
            <a:r>
              <a:rPr sz="1800" i="1" spc="-5" dirty="0">
                <a:latin typeface="Liberation Sans"/>
                <a:cs typeface="Liberation Sans"/>
              </a:rPr>
              <a:t>the </a:t>
            </a:r>
            <a:r>
              <a:rPr sz="1800" i="1" spc="-10" dirty="0">
                <a:latin typeface="Liberation Sans"/>
                <a:cs typeface="Liberation Sans"/>
              </a:rPr>
              <a:t>analysis phase and at this </a:t>
            </a:r>
            <a:r>
              <a:rPr lang="en-US" sz="1800" i="1" spc="-10" dirty="0" smtClean="0">
                <a:latin typeface="Liberation Sans"/>
                <a:cs typeface="Liberation Sans"/>
              </a:rPr>
              <a:t>stage,</a:t>
            </a:r>
            <a:r>
              <a:rPr lang="en-US" i="1" spc="-445" dirty="0" smtClean="0">
                <a:latin typeface="Liberation Sans"/>
                <a:cs typeface="Liberation Sans"/>
              </a:rPr>
              <a:t> </a:t>
            </a:r>
            <a:r>
              <a:rPr sz="1800" i="1" dirty="0" smtClean="0">
                <a:latin typeface="Liberation Sans"/>
                <a:cs typeface="Liberation Sans"/>
              </a:rPr>
              <a:t>a </a:t>
            </a:r>
            <a:r>
              <a:rPr sz="1800" i="1" spc="-5" dirty="0">
                <a:latin typeface="Liberation Sans"/>
                <a:cs typeface="Liberation Sans"/>
              </a:rPr>
              <a:t>simplified method </a:t>
            </a:r>
            <a:r>
              <a:rPr sz="1800" i="1" dirty="0">
                <a:latin typeface="Liberation Sans"/>
                <a:cs typeface="Liberation Sans"/>
              </a:rPr>
              <a:t>can </a:t>
            </a:r>
            <a:r>
              <a:rPr sz="1800" i="1" spc="-5" dirty="0">
                <a:latin typeface="Liberation Sans"/>
                <a:cs typeface="Liberation Sans"/>
              </a:rPr>
              <a:t>be </a:t>
            </a:r>
            <a:r>
              <a:rPr sz="1800" i="1" spc="-10" dirty="0">
                <a:latin typeface="Liberation Sans"/>
                <a:cs typeface="Liberation Sans"/>
              </a:rPr>
              <a:t>established </a:t>
            </a:r>
            <a:r>
              <a:rPr sz="1800" i="1" spc="-5" dirty="0">
                <a:latin typeface="Liberation Sans"/>
                <a:cs typeface="Liberation Sans"/>
              </a:rPr>
              <a:t>to </a:t>
            </a:r>
            <a:r>
              <a:rPr sz="1800" i="1" spc="-10" dirty="0">
                <a:latin typeface="Liberation Sans"/>
                <a:cs typeface="Liberation Sans"/>
              </a:rPr>
              <a:t>depict </a:t>
            </a:r>
            <a:r>
              <a:rPr sz="1800" i="1" spc="-5" dirty="0">
                <a:latin typeface="Liberation Sans"/>
                <a:cs typeface="Liberation Sans"/>
              </a:rPr>
              <a:t>the </a:t>
            </a:r>
            <a:r>
              <a:rPr sz="1800" i="1" spc="-10" dirty="0">
                <a:latin typeface="Liberation Sans"/>
                <a:cs typeface="Liberation Sans"/>
              </a:rPr>
              <a:t>relationships between </a:t>
            </a:r>
            <a:r>
              <a:rPr sz="1800" i="1" spc="-5" dirty="0">
                <a:latin typeface="Liberation Sans"/>
                <a:cs typeface="Liberation Sans"/>
              </a:rPr>
              <a:t>entities. The current system </a:t>
            </a:r>
            <a:r>
              <a:rPr sz="1800" i="1" spc="-10" dirty="0" smtClean="0">
                <a:latin typeface="Liberation Sans"/>
                <a:cs typeface="Liberation Sans"/>
              </a:rPr>
              <a:t>database </a:t>
            </a:r>
            <a:r>
              <a:rPr sz="1800" i="1" spc="-5" dirty="0">
                <a:latin typeface="Liberation Sans"/>
                <a:cs typeface="Liberation Sans"/>
              </a:rPr>
              <a:t>is composed of </a:t>
            </a:r>
            <a:r>
              <a:rPr lang="en-US" sz="1800" i="1" spc="-10" dirty="0" smtClean="0">
                <a:latin typeface="Liberation Sans"/>
                <a:cs typeface="Liberation Sans"/>
              </a:rPr>
              <a:t>six </a:t>
            </a:r>
            <a:r>
              <a:rPr sz="1800" i="1" spc="-10" dirty="0" smtClean="0">
                <a:latin typeface="Liberation Sans"/>
                <a:cs typeface="Liberation Sans"/>
              </a:rPr>
              <a:t>tables </a:t>
            </a:r>
            <a:r>
              <a:rPr sz="1800" i="1" spc="-5" dirty="0">
                <a:latin typeface="Liberation Sans"/>
                <a:cs typeface="Liberation Sans"/>
              </a:rPr>
              <a:t>representing its respective </a:t>
            </a:r>
            <a:r>
              <a:rPr sz="1800" i="1" spc="-10" dirty="0">
                <a:latin typeface="Liberation Sans"/>
                <a:cs typeface="Liberation Sans"/>
              </a:rPr>
              <a:t>entities, </a:t>
            </a:r>
            <a:r>
              <a:rPr sz="1800" i="1" spc="-5" dirty="0" smtClean="0">
                <a:latin typeface="Liberation Sans"/>
                <a:cs typeface="Liberation Sans"/>
              </a:rPr>
              <a:t>“</a:t>
            </a:r>
            <a:r>
              <a:rPr lang="en-US" i="1" spc="-5" dirty="0" smtClean="0">
                <a:latin typeface="Liberation Sans"/>
                <a:cs typeface="Liberation Sans"/>
              </a:rPr>
              <a:t>courses</a:t>
            </a:r>
            <a:r>
              <a:rPr sz="1800" i="1" spc="-5" dirty="0" smtClean="0">
                <a:latin typeface="Liberation Sans"/>
                <a:cs typeface="Liberation Sans"/>
              </a:rPr>
              <a:t>”, “</a:t>
            </a:r>
            <a:r>
              <a:rPr lang="en-US" i="1" spc="-5" dirty="0" smtClean="0">
                <a:latin typeface="Liberation Sans"/>
                <a:cs typeface="Liberation Sans"/>
              </a:rPr>
              <a:t>modules</a:t>
            </a:r>
            <a:r>
              <a:rPr sz="1800" i="1" spc="-5" dirty="0" smtClean="0">
                <a:latin typeface="Liberation Sans"/>
                <a:cs typeface="Liberation Sans"/>
              </a:rPr>
              <a:t>”, “</a:t>
            </a:r>
            <a:r>
              <a:rPr lang="en-US" i="1" spc="-5" dirty="0">
                <a:latin typeface="Liberation Sans"/>
                <a:cs typeface="Liberation Sans"/>
              </a:rPr>
              <a:t>users</a:t>
            </a:r>
            <a:r>
              <a:rPr sz="1800" i="1" spc="-5" dirty="0" smtClean="0">
                <a:latin typeface="Liberation Sans"/>
                <a:cs typeface="Liberation Sans"/>
              </a:rPr>
              <a:t>”, “</a:t>
            </a:r>
            <a:r>
              <a:rPr lang="en-US" i="1" spc="-5" dirty="0">
                <a:latin typeface="Liberation Sans"/>
                <a:cs typeface="Liberation Sans"/>
              </a:rPr>
              <a:t>results</a:t>
            </a:r>
            <a:r>
              <a:rPr sz="1800" i="1" spc="-5" dirty="0" smtClean="0">
                <a:latin typeface="Liberation Sans"/>
                <a:cs typeface="Liberation Sans"/>
              </a:rPr>
              <a:t>”, “</a:t>
            </a:r>
            <a:r>
              <a:rPr lang="en-US" i="1" spc="-5" dirty="0">
                <a:latin typeface="Liberation Sans"/>
                <a:cs typeface="Liberation Sans"/>
              </a:rPr>
              <a:t>students</a:t>
            </a:r>
            <a:r>
              <a:rPr sz="1800" i="1" spc="-5" dirty="0" smtClean="0">
                <a:latin typeface="Liberation Sans"/>
                <a:cs typeface="Liberation Sans"/>
              </a:rPr>
              <a:t>”, “</a:t>
            </a:r>
            <a:r>
              <a:rPr lang="en-US" i="1" spc="-5" dirty="0">
                <a:latin typeface="Liberation Sans"/>
                <a:cs typeface="Liberation Sans"/>
              </a:rPr>
              <a:t>staffs</a:t>
            </a:r>
            <a:r>
              <a:rPr sz="1800" i="1" spc="-5" dirty="0" smtClean="0">
                <a:latin typeface="Liberation Sans"/>
                <a:cs typeface="Liberation Sans"/>
              </a:rPr>
              <a:t>”</a:t>
            </a:r>
            <a:r>
              <a:rPr lang="en-US" sz="1800" i="1" spc="-5" dirty="0" smtClean="0">
                <a:latin typeface="Liberation Sans"/>
                <a:cs typeface="Liberation Sans"/>
              </a:rPr>
              <a:t>. </a:t>
            </a:r>
            <a:r>
              <a:rPr sz="1800" i="1" spc="-5" dirty="0" smtClean="0">
                <a:latin typeface="Liberation Sans"/>
                <a:cs typeface="Liberation Sans"/>
              </a:rPr>
              <a:t>And </a:t>
            </a:r>
            <a:r>
              <a:rPr sz="1800" i="1" spc="-5" dirty="0">
                <a:latin typeface="Liberation Sans"/>
                <a:cs typeface="Liberation Sans"/>
              </a:rPr>
              <a:t>its composition </a:t>
            </a:r>
            <a:r>
              <a:rPr sz="1800" i="1" dirty="0">
                <a:latin typeface="Liberation Sans"/>
                <a:cs typeface="Liberation Sans"/>
              </a:rPr>
              <a:t>can </a:t>
            </a:r>
            <a:r>
              <a:rPr sz="1800" i="1" spc="-5" dirty="0">
                <a:latin typeface="Liberation Sans"/>
                <a:cs typeface="Liberation Sans"/>
              </a:rPr>
              <a:t>be </a:t>
            </a:r>
            <a:r>
              <a:rPr sz="1800" i="1" spc="-5" dirty="0" smtClean="0">
                <a:latin typeface="Liberation Sans"/>
                <a:cs typeface="Liberation Sans"/>
              </a:rPr>
              <a:t>seen </a:t>
            </a:r>
            <a:r>
              <a:rPr sz="1800" i="1" spc="-5" dirty="0">
                <a:latin typeface="Liberation Sans"/>
                <a:cs typeface="Liberation Sans"/>
              </a:rPr>
              <a:t>in the </a:t>
            </a:r>
            <a:r>
              <a:rPr sz="1800" i="1" spc="-5" dirty="0" smtClean="0">
                <a:latin typeface="Liberation Sans"/>
                <a:cs typeface="Liberation Sans"/>
              </a:rPr>
              <a:t>ERD</a:t>
            </a:r>
            <a:r>
              <a:rPr sz="1800" i="1" spc="15" dirty="0" smtClean="0">
                <a:latin typeface="Liberation Sans"/>
                <a:cs typeface="Liberation Sans"/>
              </a:rPr>
              <a:t> </a:t>
            </a:r>
            <a:r>
              <a:rPr sz="1800" i="1" spc="-10" dirty="0" smtClean="0">
                <a:latin typeface="Liberation Sans"/>
                <a:cs typeface="Liberation Sans"/>
              </a:rPr>
              <a:t>below</a:t>
            </a:r>
            <a:r>
              <a:rPr lang="en-US" sz="1800" i="1" spc="-10" dirty="0" smtClean="0">
                <a:latin typeface="Liberation Sans"/>
                <a:cs typeface="Liberation Sans"/>
              </a:rPr>
              <a:t>.</a:t>
            </a:r>
            <a:endParaRPr sz="1800" dirty="0">
              <a:latin typeface="Liberation Sans"/>
              <a:cs typeface="Liberatio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444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337" y="281787"/>
            <a:ext cx="4105910" cy="513715"/>
          </a:xfrm>
          <a:prstGeom prst="rect">
            <a:avLst/>
          </a:prstGeom>
        </p:spPr>
        <p:txBody>
          <a:bodyPr vert="horz" wrap="square" lIns="0" tIns="12700" rIns="0" bIns="0" rtlCol="0">
            <a:spAutoFit/>
          </a:bodyPr>
          <a:lstStyle/>
          <a:p>
            <a:pPr marL="12700">
              <a:lnSpc>
                <a:spcPct val="100000"/>
              </a:lnSpc>
              <a:spcBef>
                <a:spcPts val="100"/>
              </a:spcBef>
            </a:pPr>
            <a:r>
              <a:rPr b="1" spc="-50" dirty="0">
                <a:solidFill>
                  <a:srgbClr val="3364A3"/>
                </a:solidFill>
                <a:latin typeface="Liberation Sans"/>
                <a:cs typeface="Liberation Sans"/>
              </a:rPr>
              <a:t>TABLE </a:t>
            </a:r>
            <a:r>
              <a:rPr b="1" dirty="0">
                <a:solidFill>
                  <a:srgbClr val="3364A3"/>
                </a:solidFill>
                <a:latin typeface="Liberation Sans"/>
                <a:cs typeface="Liberation Sans"/>
              </a:rPr>
              <a:t>OF</a:t>
            </a:r>
            <a:r>
              <a:rPr b="1" spc="-25" dirty="0">
                <a:solidFill>
                  <a:srgbClr val="3364A3"/>
                </a:solidFill>
                <a:latin typeface="Liberation Sans"/>
                <a:cs typeface="Liberation Sans"/>
              </a:rPr>
              <a:t> </a:t>
            </a:r>
            <a:r>
              <a:rPr b="1" spc="-5" dirty="0">
                <a:solidFill>
                  <a:srgbClr val="3364A3"/>
                </a:solidFill>
                <a:latin typeface="Liberation Sans"/>
                <a:cs typeface="Liberation Sans"/>
              </a:rPr>
              <a:t>CONTENT</a:t>
            </a:r>
          </a:p>
        </p:txBody>
      </p:sp>
      <p:sp>
        <p:nvSpPr>
          <p:cNvPr id="3" name="object 3"/>
          <p:cNvSpPr txBox="1"/>
          <p:nvPr/>
        </p:nvSpPr>
        <p:spPr>
          <a:xfrm>
            <a:off x="515785" y="1494980"/>
            <a:ext cx="2820670" cy="4565650"/>
          </a:xfrm>
          <a:prstGeom prst="rect">
            <a:avLst/>
          </a:prstGeom>
        </p:spPr>
        <p:txBody>
          <a:bodyPr vert="horz" wrap="square" lIns="0" tIns="12065" rIns="0" bIns="0" rtlCol="0">
            <a:spAutoFit/>
          </a:bodyPr>
          <a:lstStyle/>
          <a:p>
            <a:pPr marL="354330" indent="-341630">
              <a:lnSpc>
                <a:spcPct val="100000"/>
              </a:lnSpc>
              <a:spcBef>
                <a:spcPts val="95"/>
              </a:spcBef>
              <a:buAutoNum type="arabicPeriod"/>
              <a:tabLst>
                <a:tab pos="353695" algn="l"/>
                <a:tab pos="354330" algn="l"/>
              </a:tabLst>
            </a:pPr>
            <a:r>
              <a:rPr sz="1600" i="1" spc="-5" dirty="0">
                <a:solidFill>
                  <a:srgbClr val="3F3F3F"/>
                </a:solidFill>
                <a:latin typeface="Liberation Sans"/>
                <a:cs typeface="Liberation Sans"/>
              </a:rPr>
              <a:t>Introduction</a:t>
            </a:r>
            <a:endParaRPr sz="1600">
              <a:latin typeface="Liberation Sans"/>
              <a:cs typeface="Liberation Sans"/>
            </a:endParaRPr>
          </a:p>
          <a:p>
            <a:pPr>
              <a:lnSpc>
                <a:spcPct val="100000"/>
              </a:lnSpc>
              <a:spcBef>
                <a:spcPts val="35"/>
              </a:spcBef>
              <a:buClr>
                <a:srgbClr val="3F3F3F"/>
              </a:buClr>
              <a:buFont typeface="Liberation Sans"/>
              <a:buAutoNum type="arabicPeriod"/>
            </a:pPr>
            <a:endParaRPr sz="2500">
              <a:latin typeface="Liberation Sans"/>
              <a:cs typeface="Liberation Sans"/>
            </a:endParaRPr>
          </a:p>
          <a:p>
            <a:pPr marL="735330" lvl="1" indent="-386080">
              <a:lnSpc>
                <a:spcPct val="100000"/>
              </a:lnSpc>
              <a:spcBef>
                <a:spcPts val="5"/>
              </a:spcBef>
              <a:buAutoNum type="arabicPeriod"/>
              <a:tabLst>
                <a:tab pos="735965" algn="l"/>
              </a:tabLst>
            </a:pPr>
            <a:r>
              <a:rPr sz="1600" i="1" spc="-5" dirty="0">
                <a:solidFill>
                  <a:srgbClr val="3F3F3F"/>
                </a:solidFill>
                <a:latin typeface="Liberation Sans"/>
                <a:cs typeface="Liberation Sans"/>
              </a:rPr>
              <a:t>Abstract</a:t>
            </a:r>
            <a:endParaRPr sz="1600">
              <a:latin typeface="Liberation Sans"/>
              <a:cs typeface="Liberation Sans"/>
            </a:endParaRPr>
          </a:p>
          <a:p>
            <a:pPr lvl="1">
              <a:lnSpc>
                <a:spcPct val="100000"/>
              </a:lnSpc>
              <a:spcBef>
                <a:spcPts val="40"/>
              </a:spcBef>
              <a:buClr>
                <a:srgbClr val="3F3F3F"/>
              </a:buClr>
              <a:buFont typeface="Liberation Sans"/>
              <a:buAutoNum type="arabicPeriod"/>
            </a:pPr>
            <a:endParaRPr sz="2500">
              <a:latin typeface="Liberation Sans"/>
              <a:cs typeface="Liberation Sans"/>
            </a:endParaRPr>
          </a:p>
          <a:p>
            <a:pPr marL="743585" lvl="1" indent="-394335">
              <a:lnSpc>
                <a:spcPct val="100000"/>
              </a:lnSpc>
              <a:buAutoNum type="arabicPeriod"/>
              <a:tabLst>
                <a:tab pos="744220" algn="l"/>
              </a:tabLst>
            </a:pPr>
            <a:r>
              <a:rPr sz="1600" i="1" spc="-10" dirty="0">
                <a:solidFill>
                  <a:srgbClr val="3F3F3F"/>
                </a:solidFill>
                <a:latin typeface="Liberation Sans"/>
                <a:cs typeface="Liberation Sans"/>
              </a:rPr>
              <a:t>Foreword</a:t>
            </a:r>
            <a:endParaRPr sz="1600">
              <a:latin typeface="Liberation Sans"/>
              <a:cs typeface="Liberation Sans"/>
            </a:endParaRPr>
          </a:p>
          <a:p>
            <a:pPr lvl="1">
              <a:lnSpc>
                <a:spcPct val="100000"/>
              </a:lnSpc>
              <a:spcBef>
                <a:spcPts val="35"/>
              </a:spcBef>
              <a:buClr>
                <a:srgbClr val="3F3F3F"/>
              </a:buClr>
              <a:buFont typeface="Liberation Sans"/>
              <a:buAutoNum type="arabicPeriod"/>
            </a:pPr>
            <a:endParaRPr sz="2500">
              <a:latin typeface="Liberation Sans"/>
              <a:cs typeface="Liberation Sans"/>
            </a:endParaRPr>
          </a:p>
          <a:p>
            <a:pPr marL="743585" lvl="1" indent="-394335">
              <a:lnSpc>
                <a:spcPct val="100000"/>
              </a:lnSpc>
              <a:buAutoNum type="arabicPeriod"/>
              <a:tabLst>
                <a:tab pos="744220" algn="l"/>
              </a:tabLst>
            </a:pPr>
            <a:r>
              <a:rPr sz="1600" i="1" spc="-5" dirty="0">
                <a:solidFill>
                  <a:srgbClr val="3F3F3F"/>
                </a:solidFill>
                <a:latin typeface="Liberation Sans"/>
                <a:cs typeface="Liberation Sans"/>
              </a:rPr>
              <a:t>Problem</a:t>
            </a:r>
            <a:r>
              <a:rPr sz="1600" i="1" spc="-10" dirty="0">
                <a:solidFill>
                  <a:srgbClr val="3F3F3F"/>
                </a:solidFill>
                <a:latin typeface="Liberation Sans"/>
                <a:cs typeface="Liberation Sans"/>
              </a:rPr>
              <a:t> </a:t>
            </a:r>
            <a:r>
              <a:rPr sz="1600" i="1" spc="-5" dirty="0">
                <a:solidFill>
                  <a:srgbClr val="3F3F3F"/>
                </a:solidFill>
                <a:latin typeface="Liberation Sans"/>
                <a:cs typeface="Liberation Sans"/>
              </a:rPr>
              <a:t>Definition</a:t>
            </a:r>
            <a:endParaRPr sz="1600">
              <a:latin typeface="Liberation Sans"/>
              <a:cs typeface="Liberation Sans"/>
            </a:endParaRPr>
          </a:p>
          <a:p>
            <a:pPr lvl="1">
              <a:lnSpc>
                <a:spcPct val="100000"/>
              </a:lnSpc>
              <a:spcBef>
                <a:spcPts val="35"/>
              </a:spcBef>
              <a:buClr>
                <a:srgbClr val="3F3F3F"/>
              </a:buClr>
              <a:buFont typeface="Liberation Sans"/>
              <a:buAutoNum type="arabicPeriod"/>
            </a:pPr>
            <a:endParaRPr sz="2500">
              <a:latin typeface="Liberation Sans"/>
              <a:cs typeface="Liberation Sans"/>
            </a:endParaRPr>
          </a:p>
          <a:p>
            <a:pPr marL="743585" lvl="1" indent="-394335">
              <a:lnSpc>
                <a:spcPct val="100000"/>
              </a:lnSpc>
              <a:spcBef>
                <a:spcPts val="5"/>
              </a:spcBef>
              <a:buAutoNum type="arabicPeriod"/>
              <a:tabLst>
                <a:tab pos="744220" algn="l"/>
              </a:tabLst>
            </a:pPr>
            <a:r>
              <a:rPr sz="1600" i="1" spc="-5" dirty="0">
                <a:solidFill>
                  <a:srgbClr val="3F3F3F"/>
                </a:solidFill>
                <a:latin typeface="Liberation Sans"/>
                <a:cs typeface="Liberation Sans"/>
              </a:rPr>
              <a:t>Project</a:t>
            </a:r>
            <a:r>
              <a:rPr sz="1600" i="1" spc="-10" dirty="0">
                <a:solidFill>
                  <a:srgbClr val="3F3F3F"/>
                </a:solidFill>
                <a:latin typeface="Liberation Sans"/>
                <a:cs typeface="Liberation Sans"/>
              </a:rPr>
              <a:t> </a:t>
            </a:r>
            <a:r>
              <a:rPr sz="1600" i="1" spc="-5" dirty="0">
                <a:solidFill>
                  <a:srgbClr val="3F3F3F"/>
                </a:solidFill>
                <a:latin typeface="Liberation Sans"/>
                <a:cs typeface="Liberation Sans"/>
              </a:rPr>
              <a:t>Scope</a:t>
            </a:r>
            <a:endParaRPr sz="1600">
              <a:latin typeface="Liberation Sans"/>
              <a:cs typeface="Liberation Sans"/>
            </a:endParaRPr>
          </a:p>
          <a:p>
            <a:pPr lvl="1">
              <a:lnSpc>
                <a:spcPct val="100000"/>
              </a:lnSpc>
              <a:spcBef>
                <a:spcPts val="45"/>
              </a:spcBef>
              <a:buClr>
                <a:srgbClr val="3F3F3F"/>
              </a:buClr>
              <a:buFont typeface="Liberation Sans"/>
              <a:buAutoNum type="arabicPeriod"/>
            </a:pPr>
            <a:endParaRPr sz="2500">
              <a:latin typeface="Liberation Sans"/>
              <a:cs typeface="Liberation Sans"/>
            </a:endParaRPr>
          </a:p>
          <a:p>
            <a:pPr marL="743585" lvl="1" indent="-394335">
              <a:lnSpc>
                <a:spcPct val="100000"/>
              </a:lnSpc>
              <a:buAutoNum type="arabicPeriod"/>
              <a:tabLst>
                <a:tab pos="744220" algn="l"/>
              </a:tabLst>
            </a:pPr>
            <a:r>
              <a:rPr sz="1600" i="1" spc="-5" dirty="0">
                <a:solidFill>
                  <a:srgbClr val="3F3F3F"/>
                </a:solidFill>
                <a:latin typeface="Liberation Sans"/>
                <a:cs typeface="Liberation Sans"/>
              </a:rPr>
              <a:t>Project</a:t>
            </a:r>
            <a:r>
              <a:rPr sz="1600" i="1" spc="-15" dirty="0">
                <a:solidFill>
                  <a:srgbClr val="3F3F3F"/>
                </a:solidFill>
                <a:latin typeface="Liberation Sans"/>
                <a:cs typeface="Liberation Sans"/>
              </a:rPr>
              <a:t> </a:t>
            </a:r>
            <a:r>
              <a:rPr sz="1600" i="1" spc="-5" dirty="0">
                <a:solidFill>
                  <a:srgbClr val="3F3F3F"/>
                </a:solidFill>
                <a:latin typeface="Liberation Sans"/>
                <a:cs typeface="Liberation Sans"/>
              </a:rPr>
              <a:t>Significance</a:t>
            </a:r>
            <a:endParaRPr sz="1600">
              <a:latin typeface="Liberation Sans"/>
              <a:cs typeface="Liberation Sans"/>
            </a:endParaRPr>
          </a:p>
          <a:p>
            <a:pPr lvl="1">
              <a:lnSpc>
                <a:spcPct val="100000"/>
              </a:lnSpc>
              <a:spcBef>
                <a:spcPts val="30"/>
              </a:spcBef>
              <a:buClr>
                <a:srgbClr val="3F3F3F"/>
              </a:buClr>
              <a:buFont typeface="Liberation Sans"/>
              <a:buAutoNum type="arabicPeriod"/>
            </a:pPr>
            <a:endParaRPr sz="2500">
              <a:latin typeface="Liberation Sans"/>
              <a:cs typeface="Liberation Sans"/>
            </a:endParaRPr>
          </a:p>
          <a:p>
            <a:pPr marL="743585" lvl="1" indent="-394335">
              <a:lnSpc>
                <a:spcPct val="100000"/>
              </a:lnSpc>
              <a:buAutoNum type="arabicPeriod"/>
              <a:tabLst>
                <a:tab pos="744220" algn="l"/>
              </a:tabLst>
            </a:pPr>
            <a:r>
              <a:rPr sz="1600" i="1" spc="-5" dirty="0">
                <a:solidFill>
                  <a:srgbClr val="3F3F3F"/>
                </a:solidFill>
                <a:latin typeface="Liberation Sans"/>
                <a:cs typeface="Liberation Sans"/>
              </a:rPr>
              <a:t>Project</a:t>
            </a:r>
            <a:r>
              <a:rPr sz="1600" i="1" spc="-15" dirty="0">
                <a:solidFill>
                  <a:srgbClr val="3F3F3F"/>
                </a:solidFill>
                <a:latin typeface="Liberation Sans"/>
                <a:cs typeface="Liberation Sans"/>
              </a:rPr>
              <a:t> </a:t>
            </a:r>
            <a:r>
              <a:rPr sz="1600" i="1" spc="-5" dirty="0">
                <a:solidFill>
                  <a:srgbClr val="3F3F3F"/>
                </a:solidFill>
                <a:latin typeface="Liberation Sans"/>
                <a:cs typeface="Liberation Sans"/>
              </a:rPr>
              <a:t>Limitations</a:t>
            </a:r>
            <a:endParaRPr sz="1600">
              <a:latin typeface="Liberation Sans"/>
              <a:cs typeface="Liberation Sans"/>
            </a:endParaRPr>
          </a:p>
          <a:p>
            <a:pPr lvl="1">
              <a:lnSpc>
                <a:spcPct val="100000"/>
              </a:lnSpc>
              <a:spcBef>
                <a:spcPts val="35"/>
              </a:spcBef>
              <a:buClr>
                <a:srgbClr val="3F3F3F"/>
              </a:buClr>
              <a:buFont typeface="Liberation Sans"/>
              <a:buAutoNum type="arabicPeriod"/>
            </a:pPr>
            <a:endParaRPr sz="2500">
              <a:latin typeface="Liberation Sans"/>
              <a:cs typeface="Liberation Sans"/>
            </a:endParaRPr>
          </a:p>
          <a:p>
            <a:pPr marL="687070" lvl="1" indent="-394970">
              <a:lnSpc>
                <a:spcPct val="100000"/>
              </a:lnSpc>
              <a:spcBef>
                <a:spcPts val="5"/>
              </a:spcBef>
              <a:buAutoNum type="arabicPeriod"/>
              <a:tabLst>
                <a:tab pos="687705" algn="l"/>
              </a:tabLst>
            </a:pPr>
            <a:r>
              <a:rPr sz="1600" i="1" spc="-5" dirty="0">
                <a:solidFill>
                  <a:srgbClr val="3F3F3F"/>
                </a:solidFill>
                <a:latin typeface="Liberation Sans"/>
                <a:cs typeface="Liberation Sans"/>
              </a:rPr>
              <a:t>System</a:t>
            </a:r>
            <a:r>
              <a:rPr sz="1600" i="1" spc="-65" dirty="0">
                <a:solidFill>
                  <a:srgbClr val="3F3F3F"/>
                </a:solidFill>
                <a:latin typeface="Liberation Sans"/>
                <a:cs typeface="Liberation Sans"/>
              </a:rPr>
              <a:t> </a:t>
            </a:r>
            <a:r>
              <a:rPr sz="1600" i="1" spc="-5" dirty="0">
                <a:solidFill>
                  <a:srgbClr val="3F3F3F"/>
                </a:solidFill>
                <a:latin typeface="Liberation Sans"/>
                <a:cs typeface="Liberation Sans"/>
              </a:rPr>
              <a:t>Implementation</a:t>
            </a:r>
            <a:endParaRPr sz="1600">
              <a:latin typeface="Liberation Sans"/>
              <a:cs typeface="Liberatio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74" y="326428"/>
            <a:ext cx="3571240" cy="513715"/>
          </a:xfrm>
          <a:prstGeom prst="rect">
            <a:avLst/>
          </a:prstGeom>
        </p:spPr>
        <p:txBody>
          <a:bodyPr vert="horz" wrap="square" lIns="0" tIns="12700" rIns="0" bIns="0" rtlCol="0">
            <a:spAutoFit/>
          </a:bodyPr>
          <a:lstStyle/>
          <a:p>
            <a:pPr marL="12700">
              <a:lnSpc>
                <a:spcPct val="100000"/>
              </a:lnSpc>
              <a:spcBef>
                <a:spcPts val="100"/>
              </a:spcBef>
            </a:pPr>
            <a:r>
              <a:rPr b="1" dirty="0">
                <a:solidFill>
                  <a:srgbClr val="006FBF"/>
                </a:solidFill>
                <a:latin typeface="Liberation Sans"/>
                <a:cs typeface="Liberation Sans"/>
              </a:rPr>
              <a:t>USER</a:t>
            </a:r>
            <a:r>
              <a:rPr b="1" spc="-80" dirty="0">
                <a:solidFill>
                  <a:srgbClr val="006FBF"/>
                </a:solidFill>
                <a:latin typeface="Liberation Sans"/>
                <a:cs typeface="Liberation Sans"/>
              </a:rPr>
              <a:t> </a:t>
            </a:r>
            <a:r>
              <a:rPr b="1" spc="-25" dirty="0">
                <a:solidFill>
                  <a:srgbClr val="006FBF"/>
                </a:solidFill>
                <a:latin typeface="Liberation Sans"/>
                <a:cs typeface="Liberation Sans"/>
              </a:rPr>
              <a:t>INTERFACE</a:t>
            </a:r>
          </a:p>
        </p:txBody>
      </p:sp>
      <p:sp>
        <p:nvSpPr>
          <p:cNvPr id="3" name="object 3"/>
          <p:cNvSpPr txBox="1"/>
          <p:nvPr/>
        </p:nvSpPr>
        <p:spPr>
          <a:xfrm>
            <a:off x="76200" y="1633220"/>
            <a:ext cx="11352669" cy="3705502"/>
          </a:xfrm>
          <a:prstGeom prst="rect">
            <a:avLst/>
          </a:prstGeom>
        </p:spPr>
        <p:txBody>
          <a:bodyPr vert="horz" wrap="square" lIns="0" tIns="12065" rIns="0" bIns="0" rtlCol="0">
            <a:spAutoFit/>
          </a:bodyPr>
          <a:lstStyle/>
          <a:p>
            <a:pPr marL="12700" algn="just">
              <a:lnSpc>
                <a:spcPct val="100000"/>
              </a:lnSpc>
              <a:spcBef>
                <a:spcPts val="95"/>
              </a:spcBef>
            </a:pPr>
            <a:r>
              <a:rPr sz="1600" i="1" spc="-20" dirty="0">
                <a:solidFill>
                  <a:srgbClr val="3F3F3F"/>
                </a:solidFill>
                <a:latin typeface="Liberation Sans"/>
                <a:cs typeface="Liberation Sans"/>
              </a:rPr>
              <a:t>Generally,</a:t>
            </a:r>
            <a:r>
              <a:rPr sz="1600" i="1" spc="160" dirty="0">
                <a:solidFill>
                  <a:srgbClr val="3F3F3F"/>
                </a:solidFill>
                <a:latin typeface="Liberation Sans"/>
                <a:cs typeface="Liberation Sans"/>
              </a:rPr>
              <a:t> </a:t>
            </a:r>
            <a:r>
              <a:rPr sz="1600" i="1" spc="-5" dirty="0">
                <a:solidFill>
                  <a:srgbClr val="3F3F3F"/>
                </a:solidFill>
                <a:latin typeface="Liberation Sans"/>
                <a:cs typeface="Liberation Sans"/>
              </a:rPr>
              <a:t>the</a:t>
            </a:r>
            <a:r>
              <a:rPr sz="1600" i="1" spc="155" dirty="0">
                <a:solidFill>
                  <a:srgbClr val="3F3F3F"/>
                </a:solidFill>
                <a:latin typeface="Liberation Sans"/>
                <a:cs typeface="Liberation Sans"/>
              </a:rPr>
              <a:t> </a:t>
            </a:r>
            <a:r>
              <a:rPr sz="1600" i="1" spc="-5" dirty="0">
                <a:solidFill>
                  <a:srgbClr val="3F3F3F"/>
                </a:solidFill>
                <a:latin typeface="Liberation Sans"/>
                <a:cs typeface="Liberation Sans"/>
              </a:rPr>
              <a:t>system</a:t>
            </a:r>
            <a:r>
              <a:rPr sz="1600" i="1" spc="150" dirty="0">
                <a:solidFill>
                  <a:srgbClr val="3F3F3F"/>
                </a:solidFill>
                <a:latin typeface="Liberation Sans"/>
                <a:cs typeface="Liberation Sans"/>
              </a:rPr>
              <a:t> </a:t>
            </a:r>
            <a:r>
              <a:rPr sz="1600" i="1" spc="-5" dirty="0">
                <a:solidFill>
                  <a:srgbClr val="3F3F3F"/>
                </a:solidFill>
                <a:latin typeface="Liberation Sans"/>
                <a:cs typeface="Liberation Sans"/>
              </a:rPr>
              <a:t>is</a:t>
            </a:r>
            <a:r>
              <a:rPr sz="1600" i="1" spc="170" dirty="0">
                <a:solidFill>
                  <a:srgbClr val="3F3F3F"/>
                </a:solidFill>
                <a:latin typeface="Liberation Sans"/>
                <a:cs typeface="Liberation Sans"/>
              </a:rPr>
              <a:t> </a:t>
            </a:r>
            <a:r>
              <a:rPr sz="1600" i="1" spc="-5" dirty="0">
                <a:solidFill>
                  <a:srgbClr val="3F3F3F"/>
                </a:solidFill>
                <a:latin typeface="Liberation Sans"/>
                <a:cs typeface="Liberation Sans"/>
              </a:rPr>
              <a:t>created</a:t>
            </a:r>
            <a:r>
              <a:rPr sz="1600" i="1" spc="155" dirty="0">
                <a:solidFill>
                  <a:srgbClr val="3F3F3F"/>
                </a:solidFill>
                <a:latin typeface="Liberation Sans"/>
                <a:cs typeface="Liberation Sans"/>
              </a:rPr>
              <a:t> </a:t>
            </a:r>
            <a:r>
              <a:rPr sz="1600" i="1" spc="-10" dirty="0">
                <a:solidFill>
                  <a:srgbClr val="3F3F3F"/>
                </a:solidFill>
                <a:latin typeface="Liberation Sans"/>
                <a:cs typeface="Liberation Sans"/>
              </a:rPr>
              <a:t>around</a:t>
            </a:r>
            <a:r>
              <a:rPr sz="1600" i="1" spc="155" dirty="0">
                <a:solidFill>
                  <a:srgbClr val="3F3F3F"/>
                </a:solidFill>
                <a:latin typeface="Liberation Sans"/>
                <a:cs typeface="Liberation Sans"/>
              </a:rPr>
              <a:t> </a:t>
            </a:r>
            <a:r>
              <a:rPr sz="1600" i="1" spc="-5" dirty="0">
                <a:solidFill>
                  <a:srgbClr val="3F3F3F"/>
                </a:solidFill>
                <a:latin typeface="Liberation Sans"/>
                <a:cs typeface="Liberation Sans"/>
              </a:rPr>
              <a:t>a</a:t>
            </a:r>
            <a:r>
              <a:rPr sz="1600" i="1" spc="155" dirty="0">
                <a:solidFill>
                  <a:srgbClr val="3F3F3F"/>
                </a:solidFill>
                <a:latin typeface="Liberation Sans"/>
                <a:cs typeface="Liberation Sans"/>
              </a:rPr>
              <a:t> </a:t>
            </a:r>
            <a:r>
              <a:rPr sz="1600" i="1" spc="-5" dirty="0">
                <a:solidFill>
                  <a:srgbClr val="3F3F3F"/>
                </a:solidFill>
                <a:latin typeface="Liberation Sans"/>
                <a:cs typeface="Liberation Sans"/>
              </a:rPr>
              <a:t>friendly</a:t>
            </a:r>
            <a:r>
              <a:rPr sz="1600" i="1" spc="170" dirty="0">
                <a:solidFill>
                  <a:srgbClr val="3F3F3F"/>
                </a:solidFill>
                <a:latin typeface="Liberation Sans"/>
                <a:cs typeface="Liberation Sans"/>
              </a:rPr>
              <a:t> </a:t>
            </a:r>
            <a:r>
              <a:rPr sz="1600" i="1" spc="-10" dirty="0">
                <a:solidFill>
                  <a:srgbClr val="3F3F3F"/>
                </a:solidFill>
                <a:latin typeface="Liberation Sans"/>
                <a:cs typeface="Liberation Sans"/>
              </a:rPr>
              <a:t>user-interface,</a:t>
            </a:r>
            <a:r>
              <a:rPr sz="1600" i="1" spc="160" dirty="0">
                <a:solidFill>
                  <a:srgbClr val="3F3F3F"/>
                </a:solidFill>
                <a:latin typeface="Liberation Sans"/>
                <a:cs typeface="Liberation Sans"/>
              </a:rPr>
              <a:t> </a:t>
            </a:r>
            <a:r>
              <a:rPr sz="1600" i="1" spc="-5" dirty="0">
                <a:solidFill>
                  <a:srgbClr val="3F3F3F"/>
                </a:solidFill>
                <a:latin typeface="Liberation Sans"/>
                <a:cs typeface="Liberation Sans"/>
              </a:rPr>
              <a:t>a</a:t>
            </a:r>
            <a:r>
              <a:rPr sz="1600" i="1" spc="155" dirty="0">
                <a:solidFill>
                  <a:srgbClr val="3F3F3F"/>
                </a:solidFill>
                <a:latin typeface="Liberation Sans"/>
                <a:cs typeface="Liberation Sans"/>
              </a:rPr>
              <a:t> </a:t>
            </a:r>
            <a:r>
              <a:rPr sz="1600" i="1" spc="-5" dirty="0">
                <a:solidFill>
                  <a:srgbClr val="3F3F3F"/>
                </a:solidFill>
                <a:latin typeface="Liberation Sans"/>
                <a:cs typeface="Liberation Sans"/>
              </a:rPr>
              <a:t>platform</a:t>
            </a:r>
            <a:r>
              <a:rPr sz="1600" i="1" spc="160" dirty="0">
                <a:solidFill>
                  <a:srgbClr val="3F3F3F"/>
                </a:solidFill>
                <a:latin typeface="Liberation Sans"/>
                <a:cs typeface="Liberation Sans"/>
              </a:rPr>
              <a:t> </a:t>
            </a:r>
            <a:r>
              <a:rPr sz="1600" i="1" spc="-5" dirty="0">
                <a:solidFill>
                  <a:srgbClr val="3F3F3F"/>
                </a:solidFill>
                <a:latin typeface="Liberation Sans"/>
                <a:cs typeface="Liberation Sans"/>
              </a:rPr>
              <a:t>on</a:t>
            </a:r>
            <a:r>
              <a:rPr sz="1600" i="1" spc="155" dirty="0">
                <a:solidFill>
                  <a:srgbClr val="3F3F3F"/>
                </a:solidFill>
                <a:latin typeface="Liberation Sans"/>
                <a:cs typeface="Liberation Sans"/>
              </a:rPr>
              <a:t> </a:t>
            </a:r>
            <a:r>
              <a:rPr sz="1600" i="1" spc="-5" dirty="0">
                <a:solidFill>
                  <a:srgbClr val="3F3F3F"/>
                </a:solidFill>
                <a:latin typeface="Liberation Sans"/>
                <a:cs typeface="Liberation Sans"/>
              </a:rPr>
              <a:t>which</a:t>
            </a:r>
            <a:r>
              <a:rPr sz="1600" i="1" spc="145" dirty="0">
                <a:solidFill>
                  <a:srgbClr val="3F3F3F"/>
                </a:solidFill>
                <a:latin typeface="Liberation Sans"/>
                <a:cs typeface="Liberation Sans"/>
              </a:rPr>
              <a:t> </a:t>
            </a:r>
            <a:r>
              <a:rPr sz="1600" i="1" spc="-5" dirty="0">
                <a:solidFill>
                  <a:srgbClr val="3F3F3F"/>
                </a:solidFill>
                <a:latin typeface="Liberation Sans"/>
                <a:cs typeface="Liberation Sans"/>
              </a:rPr>
              <a:t>the</a:t>
            </a:r>
            <a:r>
              <a:rPr sz="1600" i="1" spc="155" dirty="0">
                <a:solidFill>
                  <a:srgbClr val="3F3F3F"/>
                </a:solidFill>
                <a:latin typeface="Liberation Sans"/>
                <a:cs typeface="Liberation Sans"/>
              </a:rPr>
              <a:t> </a:t>
            </a:r>
            <a:r>
              <a:rPr sz="1600" i="1" spc="-5" dirty="0">
                <a:solidFill>
                  <a:srgbClr val="3F3F3F"/>
                </a:solidFill>
                <a:latin typeface="Liberation Sans"/>
                <a:cs typeface="Liberation Sans"/>
              </a:rPr>
              <a:t>users</a:t>
            </a:r>
            <a:r>
              <a:rPr sz="1600" i="1" spc="160" dirty="0">
                <a:solidFill>
                  <a:srgbClr val="3F3F3F"/>
                </a:solidFill>
                <a:latin typeface="Liberation Sans"/>
                <a:cs typeface="Liberation Sans"/>
              </a:rPr>
              <a:t> </a:t>
            </a:r>
            <a:r>
              <a:rPr sz="1600" i="1" spc="-5" dirty="0">
                <a:solidFill>
                  <a:srgbClr val="3F3F3F"/>
                </a:solidFill>
                <a:latin typeface="Liberation Sans"/>
                <a:cs typeface="Liberation Sans"/>
              </a:rPr>
              <a:t>could</a:t>
            </a:r>
            <a:r>
              <a:rPr sz="1600" i="1" spc="155" dirty="0">
                <a:solidFill>
                  <a:srgbClr val="3F3F3F"/>
                </a:solidFill>
                <a:latin typeface="Liberation Sans"/>
                <a:cs typeface="Liberation Sans"/>
              </a:rPr>
              <a:t> </a:t>
            </a:r>
            <a:r>
              <a:rPr sz="1600" i="1" spc="-5" dirty="0">
                <a:solidFill>
                  <a:srgbClr val="3F3F3F"/>
                </a:solidFill>
                <a:latin typeface="Liberation Sans"/>
                <a:cs typeface="Liberation Sans"/>
              </a:rPr>
              <a:t>manage</a:t>
            </a:r>
            <a:r>
              <a:rPr sz="1600" i="1" spc="145" dirty="0">
                <a:solidFill>
                  <a:srgbClr val="3F3F3F"/>
                </a:solidFill>
                <a:latin typeface="Liberation Sans"/>
                <a:cs typeface="Liberation Sans"/>
              </a:rPr>
              <a:t> </a:t>
            </a:r>
            <a:r>
              <a:rPr sz="1600" i="1" spc="-5" dirty="0">
                <a:solidFill>
                  <a:srgbClr val="3F3F3F"/>
                </a:solidFill>
                <a:latin typeface="Liberation Sans"/>
                <a:cs typeface="Liberation Sans"/>
              </a:rPr>
              <a:t>the</a:t>
            </a:r>
            <a:r>
              <a:rPr sz="1600" i="1" spc="145" dirty="0">
                <a:solidFill>
                  <a:srgbClr val="3F3F3F"/>
                </a:solidFill>
                <a:latin typeface="Liberation Sans"/>
                <a:cs typeface="Liberation Sans"/>
              </a:rPr>
              <a:t> </a:t>
            </a:r>
            <a:r>
              <a:rPr sz="1600" i="1" spc="-5" dirty="0">
                <a:solidFill>
                  <a:srgbClr val="3F3F3F"/>
                </a:solidFill>
                <a:latin typeface="Liberation Sans"/>
                <a:cs typeface="Liberation Sans"/>
              </a:rPr>
              <a:t>data</a:t>
            </a:r>
            <a:endParaRPr sz="1600" dirty="0">
              <a:latin typeface="Liberation Sans"/>
              <a:cs typeface="Liberation Sans"/>
            </a:endParaRPr>
          </a:p>
          <a:p>
            <a:pPr marL="12700" marR="5080" algn="just">
              <a:lnSpc>
                <a:spcPct val="199600"/>
              </a:lnSpc>
              <a:spcBef>
                <a:spcPts val="10"/>
              </a:spcBef>
            </a:pPr>
            <a:r>
              <a:rPr sz="1600" i="1" spc="-5" dirty="0" smtClean="0">
                <a:solidFill>
                  <a:srgbClr val="3F3F3F"/>
                </a:solidFill>
                <a:latin typeface="Liberation Sans"/>
                <a:cs typeface="Liberation Sans"/>
              </a:rPr>
              <a:t>and access the information </a:t>
            </a:r>
            <a:r>
              <a:rPr sz="1600" i="1" spc="-10" dirty="0" smtClean="0">
                <a:solidFill>
                  <a:srgbClr val="3F3F3F"/>
                </a:solidFill>
                <a:latin typeface="Liberation Sans"/>
                <a:cs typeface="Liberation Sans"/>
              </a:rPr>
              <a:t>needed. </a:t>
            </a:r>
            <a:r>
              <a:rPr sz="1600" i="1" spc="-5" dirty="0" smtClean="0">
                <a:solidFill>
                  <a:srgbClr val="3F3F3F"/>
                </a:solidFill>
                <a:latin typeface="Liberation Sans"/>
                <a:cs typeface="Liberation Sans"/>
              </a:rPr>
              <a:t>Easy to </a:t>
            </a:r>
            <a:r>
              <a:rPr sz="1600" i="1" spc="-10" dirty="0" smtClean="0">
                <a:solidFill>
                  <a:srgbClr val="3F3F3F"/>
                </a:solidFill>
                <a:latin typeface="Liberation Sans"/>
                <a:cs typeface="Liberation Sans"/>
              </a:rPr>
              <a:t>understand, manageable, </a:t>
            </a:r>
            <a:r>
              <a:rPr sz="1600" i="1" spc="-5" dirty="0" smtClean="0">
                <a:solidFill>
                  <a:srgbClr val="3F3F3F"/>
                </a:solidFill>
                <a:latin typeface="Liberation Sans"/>
                <a:cs typeface="Liberation Sans"/>
              </a:rPr>
              <a:t>reliable, interactive, that establishes a </a:t>
            </a:r>
            <a:r>
              <a:rPr sz="1600" i="1" spc="-10" dirty="0" smtClean="0">
                <a:solidFill>
                  <a:srgbClr val="3F3F3F"/>
                </a:solidFill>
                <a:latin typeface="Liberation Sans"/>
                <a:cs typeface="Liberation Sans"/>
              </a:rPr>
              <a:t>great  </a:t>
            </a:r>
            <a:r>
              <a:rPr sz="1600" i="1" spc="-5" dirty="0" smtClean="0">
                <a:solidFill>
                  <a:srgbClr val="3F3F3F"/>
                </a:solidFill>
                <a:latin typeface="Liberation Sans"/>
                <a:cs typeface="Liberation Sans"/>
              </a:rPr>
              <a:t>connection with other layers of the system, manipulating the data without any inner details </a:t>
            </a:r>
            <a:r>
              <a:rPr sz="1600" i="1" spc="-10" dirty="0" smtClean="0">
                <a:solidFill>
                  <a:srgbClr val="3F3F3F"/>
                </a:solidFill>
                <a:latin typeface="Liberation Sans"/>
                <a:cs typeface="Liberation Sans"/>
              </a:rPr>
              <a:t>of </a:t>
            </a:r>
            <a:r>
              <a:rPr sz="1600" i="1" spc="-5" dirty="0" smtClean="0">
                <a:solidFill>
                  <a:srgbClr val="3F3F3F"/>
                </a:solidFill>
                <a:latin typeface="Liberation Sans"/>
                <a:cs typeface="Liberation Sans"/>
              </a:rPr>
              <a:t>it and that performs a certain  task </a:t>
            </a:r>
            <a:r>
              <a:rPr sz="1600" i="1" spc="-20" dirty="0" smtClean="0">
                <a:solidFill>
                  <a:srgbClr val="3F3F3F"/>
                </a:solidFill>
                <a:latin typeface="Liberation Sans"/>
                <a:cs typeface="Liberation Sans"/>
              </a:rPr>
              <a:t>accurately. </a:t>
            </a:r>
            <a:r>
              <a:rPr sz="1600" i="1" spc="-5" dirty="0" smtClean="0">
                <a:solidFill>
                  <a:srgbClr val="3F3F3F"/>
                </a:solidFill>
                <a:latin typeface="Liberation Sans"/>
                <a:cs typeface="Liberation Sans"/>
              </a:rPr>
              <a:t>And the designing of the </a:t>
            </a:r>
            <a:r>
              <a:rPr sz="1600" i="1" spc="-10" dirty="0" smtClean="0">
                <a:solidFill>
                  <a:srgbClr val="3F3F3F"/>
                </a:solidFill>
                <a:latin typeface="Liberation Sans"/>
                <a:cs typeface="Liberation Sans"/>
              </a:rPr>
              <a:t>user-interface </a:t>
            </a:r>
            <a:r>
              <a:rPr sz="1600" i="1" spc="-5" dirty="0" smtClean="0">
                <a:solidFill>
                  <a:srgbClr val="3F3F3F"/>
                </a:solidFill>
                <a:latin typeface="Liberation Sans"/>
                <a:cs typeface="Liberation Sans"/>
              </a:rPr>
              <a:t>involved understanding the task, objectives and experience </a:t>
            </a:r>
            <a:r>
              <a:rPr sz="1600" i="1" spc="-10" dirty="0" smtClean="0">
                <a:solidFill>
                  <a:srgbClr val="3F3F3F"/>
                </a:solidFill>
                <a:latin typeface="Liberation Sans"/>
                <a:cs typeface="Liberation Sans"/>
              </a:rPr>
              <a:t>the  </a:t>
            </a:r>
            <a:r>
              <a:rPr sz="1600" i="1" spc="-5" dirty="0" smtClean="0">
                <a:solidFill>
                  <a:srgbClr val="3F3F3F"/>
                </a:solidFill>
                <a:latin typeface="Liberation Sans"/>
                <a:cs typeface="Liberation Sans"/>
              </a:rPr>
              <a:t>target audience possessed. Which was possible </a:t>
            </a:r>
            <a:r>
              <a:rPr sz="1600" i="1" spc="-10" dirty="0" smtClean="0">
                <a:solidFill>
                  <a:srgbClr val="3F3F3F"/>
                </a:solidFill>
                <a:latin typeface="Liberation Sans"/>
                <a:cs typeface="Liberation Sans"/>
              </a:rPr>
              <a:t>through </a:t>
            </a:r>
            <a:r>
              <a:rPr sz="1600" i="1" spc="-5" dirty="0" smtClean="0">
                <a:solidFill>
                  <a:srgbClr val="3F3F3F"/>
                </a:solidFill>
                <a:latin typeface="Liberation Sans"/>
                <a:cs typeface="Liberation Sans"/>
              </a:rPr>
              <a:t>the application of the </a:t>
            </a:r>
            <a:r>
              <a:rPr sz="1600" i="1" spc="-10" dirty="0" smtClean="0">
                <a:solidFill>
                  <a:srgbClr val="3F3F3F"/>
                </a:solidFill>
                <a:latin typeface="Liberation Sans"/>
                <a:cs typeface="Liberation Sans"/>
              </a:rPr>
              <a:t>HTML, </a:t>
            </a:r>
            <a:r>
              <a:rPr sz="1600" i="1" spc="-5" dirty="0" smtClean="0">
                <a:solidFill>
                  <a:srgbClr val="3F3F3F"/>
                </a:solidFill>
                <a:latin typeface="Liberation Sans"/>
                <a:cs typeface="Liberation Sans"/>
              </a:rPr>
              <a:t>CSS, </a:t>
            </a:r>
            <a:r>
              <a:rPr sz="1600" i="1" spc="-10" dirty="0" smtClean="0">
                <a:solidFill>
                  <a:srgbClr val="3F3F3F"/>
                </a:solidFill>
                <a:latin typeface="Liberation Sans"/>
                <a:cs typeface="Liberation Sans"/>
              </a:rPr>
              <a:t>ANGULAR </a:t>
            </a:r>
            <a:r>
              <a:rPr sz="1600" i="1" spc="-5" dirty="0" smtClean="0">
                <a:solidFill>
                  <a:srgbClr val="3F3F3F"/>
                </a:solidFill>
                <a:latin typeface="Liberation Sans"/>
                <a:cs typeface="Liberation Sans"/>
              </a:rPr>
              <a:t>and Bootstrap  technologies. </a:t>
            </a:r>
            <a:r>
              <a:rPr lang="en-US" sz="1600" i="1" spc="-5" dirty="0" smtClean="0">
                <a:solidFill>
                  <a:srgbClr val="252525"/>
                </a:solidFill>
                <a:latin typeface="Liberation Sans"/>
                <a:cs typeface="Liberation Sans"/>
              </a:rPr>
              <a:t>Below is the login </a:t>
            </a:r>
            <a:r>
              <a:rPr lang="en-US" sz="1600" i="1" spc="-10" dirty="0" smtClean="0">
                <a:solidFill>
                  <a:srgbClr val="252525"/>
                </a:solidFill>
                <a:latin typeface="Liberation Sans"/>
                <a:cs typeface="Liberation Sans"/>
              </a:rPr>
              <a:t>page </a:t>
            </a:r>
            <a:r>
              <a:rPr lang="en-US" sz="1600" i="1" spc="-5" dirty="0" smtClean="0">
                <a:solidFill>
                  <a:srgbClr val="252525"/>
                </a:solidFill>
                <a:latin typeface="Liberation Sans"/>
                <a:cs typeface="Liberation Sans"/>
              </a:rPr>
              <a:t>for the System Administrator and the Staffs, where the </a:t>
            </a:r>
            <a:r>
              <a:rPr lang="en-US" sz="1600" i="1" spc="-10" dirty="0" smtClean="0">
                <a:solidFill>
                  <a:srgbClr val="252525"/>
                </a:solidFill>
                <a:latin typeface="Liberation Sans"/>
                <a:cs typeface="Liberation Sans"/>
              </a:rPr>
              <a:t>users </a:t>
            </a:r>
            <a:r>
              <a:rPr lang="en-US" sz="1600" i="1" spc="-5" dirty="0" smtClean="0">
                <a:solidFill>
                  <a:srgbClr val="252525"/>
                </a:solidFill>
                <a:latin typeface="Liberation Sans"/>
                <a:cs typeface="Liberation Sans"/>
              </a:rPr>
              <a:t>are required to </a:t>
            </a:r>
            <a:r>
              <a:rPr lang="en-US" sz="1600" i="1" spc="-10" dirty="0" smtClean="0">
                <a:solidFill>
                  <a:srgbClr val="252525"/>
                </a:solidFill>
                <a:latin typeface="Liberation Sans"/>
                <a:cs typeface="Liberation Sans"/>
              </a:rPr>
              <a:t>be </a:t>
            </a:r>
            <a:r>
              <a:rPr lang="en-US" sz="1600" i="1" spc="-5" dirty="0" smtClean="0">
                <a:solidFill>
                  <a:srgbClr val="252525"/>
                </a:solidFill>
                <a:latin typeface="Liberation Sans"/>
                <a:cs typeface="Liberation Sans"/>
              </a:rPr>
              <a:t>authenticated to access the system. And the system will </a:t>
            </a:r>
            <a:r>
              <a:rPr lang="en-US" sz="1600" i="1" spc="-10" dirty="0" smtClean="0">
                <a:solidFill>
                  <a:srgbClr val="252525"/>
                </a:solidFill>
                <a:latin typeface="Liberation Sans"/>
                <a:cs typeface="Liberation Sans"/>
              </a:rPr>
              <a:t>open </a:t>
            </a:r>
            <a:r>
              <a:rPr lang="en-US" sz="1600" i="1" spc="-5" dirty="0" smtClean="0">
                <a:solidFill>
                  <a:srgbClr val="252525"/>
                </a:solidFill>
                <a:latin typeface="Liberation Sans"/>
                <a:cs typeface="Liberation Sans"/>
              </a:rPr>
              <a:t>a particular account page </a:t>
            </a:r>
            <a:r>
              <a:rPr lang="en-US" sz="1600" i="1" spc="-10" dirty="0" smtClean="0">
                <a:solidFill>
                  <a:srgbClr val="252525"/>
                </a:solidFill>
                <a:latin typeface="Liberation Sans"/>
                <a:cs typeface="Liberation Sans"/>
              </a:rPr>
              <a:t>or dashboard </a:t>
            </a:r>
            <a:r>
              <a:rPr lang="en-US" sz="1600" i="1" spc="-5" dirty="0" smtClean="0">
                <a:solidFill>
                  <a:srgbClr val="252525"/>
                </a:solidFill>
                <a:latin typeface="Liberation Sans"/>
                <a:cs typeface="Liberation Sans"/>
              </a:rPr>
              <a:t>according to the user level or</a:t>
            </a:r>
            <a:r>
              <a:rPr lang="en-US" sz="1600" i="1" spc="-20" dirty="0" smtClean="0">
                <a:solidFill>
                  <a:srgbClr val="252525"/>
                </a:solidFill>
                <a:latin typeface="Liberation Sans"/>
                <a:cs typeface="Liberation Sans"/>
              </a:rPr>
              <a:t> </a:t>
            </a:r>
            <a:r>
              <a:rPr lang="en-US" sz="1600" i="1" spc="-10" dirty="0" smtClean="0">
                <a:solidFill>
                  <a:srgbClr val="252525"/>
                </a:solidFill>
                <a:latin typeface="Liberation Sans"/>
                <a:cs typeface="Liberation Sans"/>
              </a:rPr>
              <a:t>role.</a:t>
            </a:r>
            <a:endParaRPr lang="en-US" sz="1600" dirty="0" smtClean="0">
              <a:latin typeface="Liberation Sans"/>
              <a:cs typeface="Liberation Sans"/>
            </a:endParaRPr>
          </a:p>
          <a:p>
            <a:pPr marL="12700" marR="5080" algn="just">
              <a:lnSpc>
                <a:spcPct val="199600"/>
              </a:lnSpc>
              <a:spcBef>
                <a:spcPts val="10"/>
              </a:spcBef>
            </a:pPr>
            <a:endParaRPr sz="1600" dirty="0">
              <a:latin typeface="Liberation Sans"/>
              <a:cs typeface="Liberatio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
            <a:ext cx="12191758" cy="685763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0" y="359549"/>
            <a:ext cx="11466995" cy="512320"/>
          </a:xfrm>
          <a:prstGeom prst="rect">
            <a:avLst/>
          </a:prstGeom>
        </p:spPr>
        <p:txBody>
          <a:bodyPr vert="horz" wrap="square" lIns="0" tIns="12065" rIns="0" bIns="0" rtlCol="0">
            <a:spAutoFit/>
          </a:bodyPr>
          <a:lstStyle/>
          <a:p>
            <a:pPr marL="12700">
              <a:lnSpc>
                <a:spcPct val="100000"/>
              </a:lnSpc>
              <a:spcBef>
                <a:spcPts val="95"/>
              </a:spcBef>
            </a:pPr>
            <a:r>
              <a:rPr sz="1600" i="1" spc="-5" dirty="0">
                <a:solidFill>
                  <a:srgbClr val="252525"/>
                </a:solidFill>
                <a:latin typeface="Liberation Sans"/>
                <a:cs typeface="Liberation Sans"/>
              </a:rPr>
              <a:t>Below is the </a:t>
            </a:r>
            <a:r>
              <a:rPr lang="en-US" sz="1600" i="1" spc="-5" dirty="0" smtClean="0">
                <a:solidFill>
                  <a:srgbClr val="252525"/>
                </a:solidFill>
                <a:latin typeface="Liberation Sans"/>
                <a:cs typeface="Liberation Sans"/>
              </a:rPr>
              <a:t>search results</a:t>
            </a:r>
            <a:r>
              <a:rPr sz="1600" i="1" spc="-5" dirty="0" smtClean="0">
                <a:solidFill>
                  <a:srgbClr val="252525"/>
                </a:solidFill>
                <a:latin typeface="Liberation Sans"/>
                <a:cs typeface="Liberation Sans"/>
              </a:rPr>
              <a:t> </a:t>
            </a:r>
            <a:r>
              <a:rPr sz="1600" i="1" spc="-10" dirty="0">
                <a:solidFill>
                  <a:srgbClr val="252525"/>
                </a:solidFill>
                <a:latin typeface="Liberation Sans"/>
                <a:cs typeface="Liberation Sans"/>
              </a:rPr>
              <a:t>page </a:t>
            </a:r>
            <a:r>
              <a:rPr sz="1600" i="1" spc="-5" dirty="0">
                <a:solidFill>
                  <a:srgbClr val="252525"/>
                </a:solidFill>
                <a:latin typeface="Liberation Sans"/>
                <a:cs typeface="Liberation Sans"/>
              </a:rPr>
              <a:t>for the </a:t>
            </a:r>
            <a:r>
              <a:rPr lang="en-US" sz="1600" i="1" spc="-5" dirty="0" smtClean="0">
                <a:solidFill>
                  <a:srgbClr val="252525"/>
                </a:solidFill>
                <a:latin typeface="Liberation Sans"/>
                <a:cs typeface="Liberation Sans"/>
              </a:rPr>
              <a:t>Students</a:t>
            </a:r>
            <a:r>
              <a:rPr lang="en-US" sz="1600" i="1" spc="-5" dirty="0">
                <a:solidFill>
                  <a:srgbClr val="252525"/>
                </a:solidFill>
                <a:latin typeface="Liberation Sans"/>
                <a:cs typeface="Liberation Sans"/>
              </a:rPr>
              <a:t>.</a:t>
            </a:r>
            <a:r>
              <a:rPr sz="1600" i="1" spc="-5" dirty="0" smtClean="0">
                <a:solidFill>
                  <a:srgbClr val="252525"/>
                </a:solidFill>
                <a:latin typeface="Liberation Sans"/>
                <a:cs typeface="Liberation Sans"/>
              </a:rPr>
              <a:t> </a:t>
            </a:r>
            <a:r>
              <a:rPr sz="1600" i="1" spc="-5" dirty="0">
                <a:solidFill>
                  <a:srgbClr val="252525"/>
                </a:solidFill>
                <a:latin typeface="Liberation Sans"/>
                <a:cs typeface="Liberation Sans"/>
              </a:rPr>
              <a:t>where the </a:t>
            </a:r>
            <a:r>
              <a:rPr lang="en-US" sz="1600" i="1" spc="-10" dirty="0" smtClean="0">
                <a:solidFill>
                  <a:srgbClr val="252525"/>
                </a:solidFill>
                <a:latin typeface="Liberation Sans"/>
                <a:cs typeface="Liberation Sans"/>
              </a:rPr>
              <a:t>students </a:t>
            </a:r>
            <a:r>
              <a:rPr sz="1600" i="1" spc="-5" dirty="0" smtClean="0">
                <a:solidFill>
                  <a:srgbClr val="252525"/>
                </a:solidFill>
                <a:latin typeface="Liberation Sans"/>
                <a:cs typeface="Liberation Sans"/>
              </a:rPr>
              <a:t>are </a:t>
            </a:r>
            <a:r>
              <a:rPr sz="1600" i="1" spc="-5" dirty="0">
                <a:solidFill>
                  <a:srgbClr val="252525"/>
                </a:solidFill>
                <a:latin typeface="Liberation Sans"/>
                <a:cs typeface="Liberation Sans"/>
              </a:rPr>
              <a:t>required to </a:t>
            </a:r>
            <a:r>
              <a:rPr sz="1600" i="1" spc="-10" dirty="0">
                <a:solidFill>
                  <a:srgbClr val="252525"/>
                </a:solidFill>
                <a:latin typeface="Liberation Sans"/>
                <a:cs typeface="Liberation Sans"/>
              </a:rPr>
              <a:t>be </a:t>
            </a:r>
            <a:r>
              <a:rPr sz="1600" i="1" spc="-5" dirty="0">
                <a:solidFill>
                  <a:srgbClr val="252525"/>
                </a:solidFill>
                <a:latin typeface="Liberation Sans"/>
                <a:cs typeface="Liberation Sans"/>
              </a:rPr>
              <a:t>authenticated to access </a:t>
            </a:r>
            <a:r>
              <a:rPr sz="1600" i="1" spc="-5" dirty="0" smtClean="0">
                <a:solidFill>
                  <a:srgbClr val="252525"/>
                </a:solidFill>
                <a:latin typeface="Liberation Sans"/>
                <a:cs typeface="Liberation Sans"/>
              </a:rPr>
              <a:t>the</a:t>
            </a:r>
            <a:r>
              <a:rPr lang="en-US" sz="1600" i="1" spc="-5" dirty="0" smtClean="0">
                <a:solidFill>
                  <a:srgbClr val="252525"/>
                </a:solidFill>
                <a:latin typeface="Liberation Sans"/>
                <a:cs typeface="Liberation Sans"/>
              </a:rPr>
              <a:t>ir results</a:t>
            </a:r>
            <a:endParaRPr sz="1600" dirty="0">
              <a:latin typeface="Liberation Sans"/>
              <a:cs typeface="Liberation Sans"/>
            </a:endParaRPr>
          </a:p>
          <a:p>
            <a:pPr>
              <a:lnSpc>
                <a:spcPct val="100000"/>
              </a:lnSpc>
              <a:spcBef>
                <a:spcPts val="15"/>
              </a:spcBef>
            </a:pPr>
            <a:endParaRPr sz="1650" dirty="0">
              <a:latin typeface="Liberation Sans"/>
              <a:cs typeface="Liberation Sans"/>
            </a:endParaRPr>
          </a:p>
        </p:txBody>
      </p:sp>
      <p:sp>
        <p:nvSpPr>
          <p:cNvPr id="4" name="object 4"/>
          <p:cNvSpPr/>
          <p:nvPr/>
        </p:nvSpPr>
        <p:spPr>
          <a:xfrm>
            <a:off x="194405" y="6415919"/>
            <a:ext cx="255600" cy="25452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299783" y="6545783"/>
            <a:ext cx="353695" cy="193040"/>
          </a:xfrm>
          <a:prstGeom prst="rect">
            <a:avLst/>
          </a:prstGeom>
        </p:spPr>
        <p:txBody>
          <a:bodyPr vert="horz" wrap="square" lIns="0" tIns="12700" rIns="0" bIns="0" rtlCol="0">
            <a:spAutoFit/>
          </a:bodyPr>
          <a:lstStyle/>
          <a:p>
            <a:pPr marL="12700">
              <a:lnSpc>
                <a:spcPct val="100000"/>
              </a:lnSpc>
              <a:spcBef>
                <a:spcPts val="100"/>
              </a:spcBef>
            </a:pPr>
            <a:r>
              <a:rPr sz="1100" b="1" spc="-10" dirty="0">
                <a:solidFill>
                  <a:srgbClr val="D8D8D8"/>
                </a:solidFill>
                <a:latin typeface="Lato Heavy"/>
                <a:cs typeface="Lato Heavy"/>
              </a:rPr>
              <a:t>I</a:t>
            </a:r>
            <a:r>
              <a:rPr sz="1100" b="1" spc="-5" dirty="0">
                <a:solidFill>
                  <a:srgbClr val="D8D8D8"/>
                </a:solidFill>
                <a:latin typeface="Lato Heavy"/>
                <a:cs typeface="Lato Heavy"/>
              </a:rPr>
              <a:t>D</a:t>
            </a:r>
            <a:r>
              <a:rPr sz="1100" b="1" dirty="0">
                <a:solidFill>
                  <a:srgbClr val="D8D8D8"/>
                </a:solidFill>
                <a:latin typeface="Lato Heavy"/>
                <a:cs typeface="Lato Heavy"/>
              </a:rPr>
              <a:t>E</a:t>
            </a:r>
            <a:r>
              <a:rPr sz="1100" b="1" spc="-5" dirty="0">
                <a:solidFill>
                  <a:srgbClr val="D8D8D8"/>
                </a:solidFill>
                <a:latin typeface="Lato Heavy"/>
                <a:cs typeface="Lato Heavy"/>
              </a:rPr>
              <a:t>A</a:t>
            </a:r>
            <a:endParaRPr sz="1100">
              <a:latin typeface="Lato Heavy"/>
              <a:cs typeface="Lato Heavy"/>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74736"/>
            <a:ext cx="12191758" cy="538290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74" y="415340"/>
            <a:ext cx="3348354" cy="513715"/>
          </a:xfrm>
          <a:prstGeom prst="rect">
            <a:avLst/>
          </a:prstGeom>
        </p:spPr>
        <p:txBody>
          <a:bodyPr vert="horz" wrap="square" lIns="0" tIns="12700" rIns="0" bIns="0" rtlCol="0">
            <a:spAutoFit/>
          </a:bodyPr>
          <a:lstStyle/>
          <a:p>
            <a:pPr marL="12700">
              <a:lnSpc>
                <a:spcPct val="100000"/>
              </a:lnSpc>
              <a:spcBef>
                <a:spcPts val="100"/>
              </a:spcBef>
            </a:pPr>
            <a:r>
              <a:rPr b="1" dirty="0">
                <a:solidFill>
                  <a:srgbClr val="006FBF"/>
                </a:solidFill>
                <a:latin typeface="Liberation Sans"/>
                <a:cs typeface="Liberation Sans"/>
              </a:rPr>
              <a:t>FUTURE</a:t>
            </a:r>
            <a:r>
              <a:rPr b="1" spc="-90" dirty="0">
                <a:solidFill>
                  <a:srgbClr val="006FBF"/>
                </a:solidFill>
                <a:latin typeface="Liberation Sans"/>
                <a:cs typeface="Liberation Sans"/>
              </a:rPr>
              <a:t> </a:t>
            </a:r>
            <a:r>
              <a:rPr b="1" dirty="0">
                <a:solidFill>
                  <a:srgbClr val="006FBF"/>
                </a:solidFill>
                <a:latin typeface="Liberation Sans"/>
                <a:cs typeface="Liberation Sans"/>
              </a:rPr>
              <a:t>WORKS</a:t>
            </a:r>
          </a:p>
        </p:txBody>
      </p:sp>
      <p:sp>
        <p:nvSpPr>
          <p:cNvPr id="3" name="object 3"/>
          <p:cNvSpPr txBox="1"/>
          <p:nvPr/>
        </p:nvSpPr>
        <p:spPr>
          <a:xfrm>
            <a:off x="426859" y="1633220"/>
            <a:ext cx="10998835" cy="3054041"/>
          </a:xfrm>
          <a:prstGeom prst="rect">
            <a:avLst/>
          </a:prstGeom>
        </p:spPr>
        <p:txBody>
          <a:bodyPr vert="horz" wrap="square" lIns="0" tIns="12065" rIns="0" bIns="0" rtlCol="0">
            <a:spAutoFit/>
          </a:bodyPr>
          <a:lstStyle/>
          <a:p>
            <a:pPr marL="354965" indent="-342900">
              <a:lnSpc>
                <a:spcPct val="100000"/>
              </a:lnSpc>
              <a:spcBef>
                <a:spcPts val="95"/>
              </a:spcBef>
              <a:buAutoNum type="arabicPeriod"/>
              <a:tabLst>
                <a:tab pos="354965" algn="l"/>
                <a:tab pos="355600" algn="l"/>
              </a:tabLst>
            </a:pPr>
            <a:r>
              <a:rPr sz="1600" i="1" spc="-10" dirty="0">
                <a:latin typeface="Liberation Sans"/>
                <a:cs typeface="Liberation Sans"/>
              </a:rPr>
              <a:t>The </a:t>
            </a:r>
            <a:r>
              <a:rPr sz="1600" i="1" spc="-5" dirty="0">
                <a:latin typeface="Liberation Sans"/>
                <a:cs typeface="Liberation Sans"/>
              </a:rPr>
              <a:t>system interface could be improved, with </a:t>
            </a:r>
            <a:r>
              <a:rPr sz="1600" i="1" spc="-10" dirty="0">
                <a:latin typeface="Liberation Sans"/>
                <a:cs typeface="Liberation Sans"/>
              </a:rPr>
              <a:t>more </a:t>
            </a:r>
            <a:r>
              <a:rPr sz="1600" i="1" spc="-5" dirty="0">
                <a:latin typeface="Liberation Sans"/>
                <a:cs typeface="Liberation Sans"/>
              </a:rPr>
              <a:t>attractive, interactive and meaningful</a:t>
            </a:r>
            <a:r>
              <a:rPr sz="1600" i="1" spc="-25" dirty="0">
                <a:latin typeface="Liberation Sans"/>
                <a:cs typeface="Liberation Sans"/>
              </a:rPr>
              <a:t> </a:t>
            </a:r>
            <a:r>
              <a:rPr sz="1600" i="1" spc="-5" dirty="0">
                <a:latin typeface="Liberation Sans"/>
                <a:cs typeface="Liberation Sans"/>
              </a:rPr>
              <a:t>images.</a:t>
            </a:r>
            <a:endParaRPr sz="1600" dirty="0">
              <a:latin typeface="Liberation Sans"/>
              <a:cs typeface="Liberation Sans"/>
            </a:endParaRPr>
          </a:p>
          <a:p>
            <a:pPr>
              <a:lnSpc>
                <a:spcPct val="100000"/>
              </a:lnSpc>
              <a:spcBef>
                <a:spcPts val="20"/>
              </a:spcBef>
              <a:buFont typeface="Liberation Sans"/>
              <a:buAutoNum type="arabicPeriod"/>
            </a:pPr>
            <a:endParaRPr sz="2350" dirty="0">
              <a:latin typeface="Liberation Sans"/>
              <a:cs typeface="Liberation Sans"/>
            </a:endParaRPr>
          </a:p>
          <a:p>
            <a:pPr marL="354965" indent="-342900">
              <a:lnSpc>
                <a:spcPct val="100000"/>
              </a:lnSpc>
              <a:buAutoNum type="arabicPeriod"/>
              <a:tabLst>
                <a:tab pos="354965" algn="l"/>
                <a:tab pos="355600" algn="l"/>
              </a:tabLst>
            </a:pPr>
            <a:r>
              <a:rPr sz="1600" i="1" spc="-10" dirty="0">
                <a:latin typeface="Liberation Sans"/>
                <a:cs typeface="Liberation Sans"/>
              </a:rPr>
              <a:t>The </a:t>
            </a:r>
            <a:r>
              <a:rPr sz="1600" i="1" spc="-5" dirty="0">
                <a:latin typeface="Liberation Sans"/>
                <a:cs typeface="Liberation Sans"/>
              </a:rPr>
              <a:t>system will be enhance with an email </a:t>
            </a:r>
            <a:r>
              <a:rPr sz="1600" i="1" spc="-10" dirty="0">
                <a:latin typeface="Liberation Sans"/>
                <a:cs typeface="Liberation Sans"/>
              </a:rPr>
              <a:t>and </a:t>
            </a:r>
            <a:r>
              <a:rPr sz="1600" i="1" dirty="0">
                <a:latin typeface="Liberation Sans"/>
                <a:cs typeface="Liberation Sans"/>
              </a:rPr>
              <a:t>SMS </a:t>
            </a:r>
            <a:r>
              <a:rPr sz="1600" i="1" spc="-10" dirty="0">
                <a:latin typeface="Liberation Sans"/>
                <a:cs typeface="Liberation Sans"/>
              </a:rPr>
              <a:t>(Short </a:t>
            </a:r>
            <a:r>
              <a:rPr sz="1600" i="1" spc="-5" dirty="0">
                <a:latin typeface="Liberation Sans"/>
                <a:cs typeface="Liberation Sans"/>
              </a:rPr>
              <a:t>Message Service)</a:t>
            </a:r>
            <a:r>
              <a:rPr sz="1600" i="1" dirty="0">
                <a:latin typeface="Liberation Sans"/>
                <a:cs typeface="Liberation Sans"/>
              </a:rPr>
              <a:t> </a:t>
            </a:r>
            <a:r>
              <a:rPr sz="1600" i="1" spc="-5" dirty="0">
                <a:latin typeface="Liberation Sans"/>
                <a:cs typeface="Liberation Sans"/>
              </a:rPr>
              <a:t>notifications.</a:t>
            </a:r>
            <a:endParaRPr sz="1600" dirty="0">
              <a:latin typeface="Liberation Sans"/>
              <a:cs typeface="Liberation Sans"/>
            </a:endParaRPr>
          </a:p>
          <a:p>
            <a:pPr marL="354965" marR="5080" indent="-342900">
              <a:lnSpc>
                <a:spcPct val="199500"/>
              </a:lnSpc>
              <a:spcBef>
                <a:spcPts val="800"/>
              </a:spcBef>
              <a:buAutoNum type="arabicPeriod"/>
              <a:tabLst>
                <a:tab pos="354965" algn="l"/>
                <a:tab pos="355600" algn="l"/>
              </a:tabLst>
            </a:pPr>
            <a:r>
              <a:rPr sz="1600" i="1" spc="-20" dirty="0">
                <a:latin typeface="Liberation Sans"/>
                <a:cs typeface="Liberation Sans"/>
              </a:rPr>
              <a:t>We </a:t>
            </a:r>
            <a:r>
              <a:rPr sz="1600" i="1" spc="-5" dirty="0">
                <a:latin typeface="Liberation Sans"/>
                <a:cs typeface="Liberation Sans"/>
              </a:rPr>
              <a:t>will evolve the system by developing several versions through users’ feedback, if a complete solution </a:t>
            </a:r>
            <a:r>
              <a:rPr sz="1600" i="1" spc="-10" dirty="0">
                <a:latin typeface="Liberation Sans"/>
                <a:cs typeface="Liberation Sans"/>
              </a:rPr>
              <a:t>has </a:t>
            </a:r>
            <a:r>
              <a:rPr sz="1600" i="1" spc="-5" dirty="0">
                <a:latin typeface="Liberation Sans"/>
                <a:cs typeface="Liberation Sans"/>
              </a:rPr>
              <a:t>not </a:t>
            </a:r>
            <a:r>
              <a:rPr sz="1600" i="1" spc="-10" dirty="0">
                <a:latin typeface="Liberation Sans"/>
                <a:cs typeface="Liberation Sans"/>
              </a:rPr>
              <a:t>been  </a:t>
            </a:r>
            <a:r>
              <a:rPr sz="1600" i="1" spc="-5" dirty="0">
                <a:latin typeface="Liberation Sans"/>
                <a:cs typeface="Liberation Sans"/>
              </a:rPr>
              <a:t>worked </a:t>
            </a:r>
            <a:r>
              <a:rPr sz="1600" i="1" spc="-10" dirty="0">
                <a:latin typeface="Liberation Sans"/>
                <a:cs typeface="Liberation Sans"/>
              </a:rPr>
              <a:t>out.</a:t>
            </a:r>
            <a:endParaRPr sz="1600" dirty="0">
              <a:latin typeface="Liberation Sans"/>
              <a:cs typeface="Liberation Sans"/>
            </a:endParaRPr>
          </a:p>
          <a:p>
            <a:pPr>
              <a:lnSpc>
                <a:spcPct val="100000"/>
              </a:lnSpc>
              <a:spcBef>
                <a:spcPts val="5"/>
              </a:spcBef>
              <a:buFont typeface="Liberation Sans"/>
              <a:buAutoNum type="arabicPeriod"/>
            </a:pPr>
            <a:endParaRPr sz="2350" dirty="0">
              <a:latin typeface="Liberation Sans"/>
              <a:cs typeface="Liberation Sans"/>
            </a:endParaRPr>
          </a:p>
          <a:p>
            <a:pPr marL="354965" indent="-342900">
              <a:lnSpc>
                <a:spcPct val="100000"/>
              </a:lnSpc>
              <a:spcBef>
                <a:spcPts val="5"/>
              </a:spcBef>
              <a:buAutoNum type="arabicPeriod"/>
              <a:tabLst>
                <a:tab pos="354965" algn="l"/>
                <a:tab pos="355600" algn="l"/>
              </a:tabLst>
            </a:pPr>
            <a:r>
              <a:rPr sz="1600" i="1" spc="-10" dirty="0">
                <a:latin typeface="Liberation Sans"/>
                <a:cs typeface="Liberation Sans"/>
              </a:rPr>
              <a:t>The </a:t>
            </a:r>
            <a:r>
              <a:rPr sz="1600" i="1" spc="-5" dirty="0">
                <a:latin typeface="Liberation Sans"/>
                <a:cs typeface="Liberation Sans"/>
              </a:rPr>
              <a:t>system will be able to </a:t>
            </a:r>
            <a:r>
              <a:rPr sz="1600" i="1" spc="-10" dirty="0">
                <a:latin typeface="Liberation Sans"/>
                <a:cs typeface="Liberation Sans"/>
              </a:rPr>
              <a:t>generate</a:t>
            </a:r>
            <a:r>
              <a:rPr sz="1600" i="1" spc="-20" dirty="0">
                <a:latin typeface="Liberation Sans"/>
                <a:cs typeface="Liberation Sans"/>
              </a:rPr>
              <a:t> </a:t>
            </a:r>
            <a:r>
              <a:rPr sz="1600" i="1" spc="-5" dirty="0">
                <a:latin typeface="Liberation Sans"/>
                <a:cs typeface="Liberation Sans"/>
              </a:rPr>
              <a:t>certificate</a:t>
            </a:r>
            <a:r>
              <a:rPr sz="1600" i="1" spc="-5" dirty="0" smtClean="0">
                <a:latin typeface="Liberation Sans"/>
                <a:cs typeface="Liberation Sans"/>
              </a:rPr>
              <a:t>.</a:t>
            </a:r>
            <a:endParaRPr lang="en-US" sz="1600" i="1" spc="-5" dirty="0" smtClean="0">
              <a:latin typeface="Liberation Sans"/>
              <a:cs typeface="Liberation Sans"/>
            </a:endParaRPr>
          </a:p>
          <a:p>
            <a:pPr marL="354965" indent="-342900">
              <a:lnSpc>
                <a:spcPct val="100000"/>
              </a:lnSpc>
              <a:spcBef>
                <a:spcPts val="5"/>
              </a:spcBef>
              <a:buAutoNum type="arabicPeriod"/>
              <a:tabLst>
                <a:tab pos="354965" algn="l"/>
                <a:tab pos="355600" algn="l"/>
              </a:tabLst>
            </a:pPr>
            <a:endParaRPr lang="en-US" sz="1600" i="1" spc="-5" dirty="0">
              <a:latin typeface="Liberation Sans"/>
              <a:cs typeface="Liberation Sans"/>
            </a:endParaRPr>
          </a:p>
          <a:p>
            <a:pPr marL="354965" indent="-342900">
              <a:lnSpc>
                <a:spcPct val="100000"/>
              </a:lnSpc>
              <a:spcBef>
                <a:spcPts val="5"/>
              </a:spcBef>
              <a:buAutoNum type="arabicPeriod"/>
              <a:tabLst>
                <a:tab pos="354965" algn="l"/>
                <a:tab pos="355600" algn="l"/>
              </a:tabLst>
            </a:pPr>
            <a:r>
              <a:rPr lang="en-US" sz="1600" i="1" spc="-5" dirty="0" smtClean="0">
                <a:latin typeface="Liberation Sans"/>
                <a:cs typeface="Liberation Sans"/>
              </a:rPr>
              <a:t>A</a:t>
            </a:r>
            <a:r>
              <a:rPr lang="en-US" sz="1600" i="1" spc="-5" smtClean="0">
                <a:latin typeface="Liberation Sans"/>
                <a:cs typeface="Liberation Sans"/>
              </a:rPr>
              <a:t>ccount </a:t>
            </a:r>
            <a:r>
              <a:rPr lang="en-US" sz="1600" i="1" spc="-5" dirty="0" smtClean="0">
                <a:latin typeface="Liberation Sans"/>
                <a:cs typeface="Liberation Sans"/>
              </a:rPr>
              <a:t>ledger</a:t>
            </a:r>
            <a:endParaRPr sz="1600" dirty="0">
              <a:latin typeface="Liberation Sans"/>
              <a:cs typeface="Liberatio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74" y="415340"/>
            <a:ext cx="2760345" cy="513715"/>
          </a:xfrm>
          <a:prstGeom prst="rect">
            <a:avLst/>
          </a:prstGeom>
        </p:spPr>
        <p:txBody>
          <a:bodyPr vert="horz" wrap="square" lIns="0" tIns="12700" rIns="0" bIns="0" rtlCol="0">
            <a:spAutoFit/>
          </a:bodyPr>
          <a:lstStyle/>
          <a:p>
            <a:pPr marL="12700">
              <a:lnSpc>
                <a:spcPct val="100000"/>
              </a:lnSpc>
              <a:spcBef>
                <a:spcPts val="100"/>
              </a:spcBef>
            </a:pPr>
            <a:r>
              <a:rPr b="1" spc="5" dirty="0">
                <a:solidFill>
                  <a:srgbClr val="006FBF"/>
                </a:solidFill>
                <a:latin typeface="Liberation Sans"/>
                <a:cs typeface="Liberation Sans"/>
              </a:rPr>
              <a:t>CO</a:t>
            </a:r>
            <a:r>
              <a:rPr b="1" spc="-5" dirty="0">
                <a:solidFill>
                  <a:srgbClr val="006FBF"/>
                </a:solidFill>
                <a:latin typeface="Liberation Sans"/>
                <a:cs typeface="Liberation Sans"/>
              </a:rPr>
              <a:t>N</a:t>
            </a:r>
            <a:r>
              <a:rPr b="1" spc="5" dirty="0">
                <a:solidFill>
                  <a:srgbClr val="006FBF"/>
                </a:solidFill>
                <a:latin typeface="Liberation Sans"/>
                <a:cs typeface="Liberation Sans"/>
              </a:rPr>
              <a:t>C</a:t>
            </a:r>
            <a:r>
              <a:rPr b="1" spc="-10" dirty="0">
                <a:solidFill>
                  <a:srgbClr val="006FBF"/>
                </a:solidFill>
                <a:latin typeface="Liberation Sans"/>
                <a:cs typeface="Liberation Sans"/>
              </a:rPr>
              <a:t>L</a:t>
            </a:r>
            <a:r>
              <a:rPr b="1" spc="5" dirty="0">
                <a:solidFill>
                  <a:srgbClr val="006FBF"/>
                </a:solidFill>
                <a:latin typeface="Liberation Sans"/>
                <a:cs typeface="Liberation Sans"/>
              </a:rPr>
              <a:t>U</a:t>
            </a:r>
            <a:r>
              <a:rPr b="1" spc="-5" dirty="0">
                <a:solidFill>
                  <a:srgbClr val="006FBF"/>
                </a:solidFill>
                <a:latin typeface="Liberation Sans"/>
                <a:cs typeface="Liberation Sans"/>
              </a:rPr>
              <a:t>SI</a:t>
            </a:r>
            <a:r>
              <a:rPr b="1" spc="5" dirty="0">
                <a:solidFill>
                  <a:srgbClr val="006FBF"/>
                </a:solidFill>
                <a:latin typeface="Liberation Sans"/>
                <a:cs typeface="Liberation Sans"/>
              </a:rPr>
              <a:t>O</a:t>
            </a:r>
            <a:r>
              <a:rPr b="1" dirty="0">
                <a:solidFill>
                  <a:srgbClr val="006FBF"/>
                </a:solidFill>
                <a:latin typeface="Liberation Sans"/>
                <a:cs typeface="Liberation Sans"/>
              </a:rPr>
              <a:t>N</a:t>
            </a:r>
          </a:p>
        </p:txBody>
      </p:sp>
      <p:sp>
        <p:nvSpPr>
          <p:cNvPr id="3" name="object 3"/>
          <p:cNvSpPr txBox="1"/>
          <p:nvPr/>
        </p:nvSpPr>
        <p:spPr>
          <a:xfrm>
            <a:off x="426859" y="1600466"/>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4" name="object 4"/>
          <p:cNvSpPr txBox="1"/>
          <p:nvPr/>
        </p:nvSpPr>
        <p:spPr>
          <a:xfrm>
            <a:off x="712343" y="1633220"/>
            <a:ext cx="10716895" cy="269240"/>
          </a:xfrm>
          <a:prstGeom prst="rect">
            <a:avLst/>
          </a:prstGeom>
        </p:spPr>
        <p:txBody>
          <a:bodyPr vert="horz" wrap="square" lIns="0" tIns="12065" rIns="0" bIns="0" rtlCol="0">
            <a:spAutoFit/>
          </a:bodyPr>
          <a:lstStyle/>
          <a:p>
            <a:pPr marL="12700">
              <a:lnSpc>
                <a:spcPct val="100000"/>
              </a:lnSpc>
              <a:spcBef>
                <a:spcPts val="95"/>
              </a:spcBef>
            </a:pPr>
            <a:r>
              <a:rPr sz="1600" i="1" spc="-10" dirty="0">
                <a:latin typeface="Liberation Sans"/>
                <a:cs typeface="Liberation Sans"/>
              </a:rPr>
              <a:t>The </a:t>
            </a:r>
            <a:r>
              <a:rPr sz="1600" i="1" spc="-5" dirty="0">
                <a:latin typeface="Liberation Sans"/>
                <a:cs typeface="Liberation Sans"/>
              </a:rPr>
              <a:t>present research </a:t>
            </a:r>
            <a:r>
              <a:rPr sz="1600" i="1" spc="-10" dirty="0">
                <a:latin typeface="Liberation Sans"/>
                <a:cs typeface="Liberation Sans"/>
              </a:rPr>
              <a:t>was </a:t>
            </a:r>
            <a:r>
              <a:rPr sz="1600" i="1" spc="-5" dirty="0">
                <a:latin typeface="Liberation Sans"/>
                <a:cs typeface="Liberation Sans"/>
              </a:rPr>
              <a:t>based on the computerization and the implementation of a sophisticated</a:t>
            </a:r>
            <a:r>
              <a:rPr sz="1600" i="1" spc="-10" dirty="0">
                <a:latin typeface="Liberation Sans"/>
                <a:cs typeface="Liberation Sans"/>
              </a:rPr>
              <a:t> Web-Based</a:t>
            </a:r>
            <a:endParaRPr sz="1600">
              <a:latin typeface="Liberation Sans"/>
              <a:cs typeface="Liberation Sans"/>
            </a:endParaRPr>
          </a:p>
        </p:txBody>
      </p:sp>
      <p:sp>
        <p:nvSpPr>
          <p:cNvPr id="5" name="object 5"/>
          <p:cNvSpPr txBox="1"/>
          <p:nvPr/>
        </p:nvSpPr>
        <p:spPr>
          <a:xfrm>
            <a:off x="712343" y="2121027"/>
            <a:ext cx="10717530" cy="1242060"/>
          </a:xfrm>
          <a:prstGeom prst="rect">
            <a:avLst/>
          </a:prstGeom>
        </p:spPr>
        <p:txBody>
          <a:bodyPr vert="horz" wrap="square" lIns="0" tIns="12065" rIns="0" bIns="0" rtlCol="0">
            <a:spAutoFit/>
          </a:bodyPr>
          <a:lstStyle/>
          <a:p>
            <a:pPr marL="12700">
              <a:lnSpc>
                <a:spcPct val="100000"/>
              </a:lnSpc>
              <a:spcBef>
                <a:spcPts val="95"/>
              </a:spcBef>
            </a:pPr>
            <a:r>
              <a:rPr sz="1600" i="1" spc="-25" dirty="0">
                <a:latin typeface="Liberation Sans"/>
                <a:cs typeface="Liberation Sans"/>
              </a:rPr>
              <a:t>AUTOMATED</a:t>
            </a:r>
            <a:r>
              <a:rPr sz="1600" i="1" spc="105" dirty="0">
                <a:latin typeface="Liberation Sans"/>
                <a:cs typeface="Liberation Sans"/>
              </a:rPr>
              <a:t> </a:t>
            </a:r>
            <a:r>
              <a:rPr sz="1600" i="1" spc="-10" dirty="0">
                <a:latin typeface="Liberation Sans"/>
                <a:cs typeface="Liberation Sans"/>
              </a:rPr>
              <a:t>STUDENT</a:t>
            </a:r>
            <a:r>
              <a:rPr sz="1600" i="1" spc="105" dirty="0">
                <a:latin typeface="Liberation Sans"/>
                <a:cs typeface="Liberation Sans"/>
              </a:rPr>
              <a:t> </a:t>
            </a:r>
            <a:r>
              <a:rPr sz="1600" i="1" spc="-25" dirty="0">
                <a:latin typeface="Liberation Sans"/>
                <a:cs typeface="Liberation Sans"/>
              </a:rPr>
              <a:t>RESULTS</a:t>
            </a:r>
            <a:r>
              <a:rPr sz="1600" i="1" spc="114" dirty="0">
                <a:latin typeface="Liberation Sans"/>
                <a:cs typeface="Liberation Sans"/>
              </a:rPr>
              <a:t> </a:t>
            </a:r>
            <a:r>
              <a:rPr sz="1600" i="1" spc="-5" dirty="0">
                <a:latin typeface="Liberation Sans"/>
                <a:cs typeface="Liberation Sans"/>
              </a:rPr>
              <a:t>PROCESSING</a:t>
            </a:r>
            <a:r>
              <a:rPr sz="1600" i="1" spc="100" dirty="0">
                <a:latin typeface="Liberation Sans"/>
                <a:cs typeface="Liberation Sans"/>
              </a:rPr>
              <a:t> </a:t>
            </a:r>
            <a:r>
              <a:rPr sz="1600" i="1" spc="-5" dirty="0">
                <a:latin typeface="Liberation Sans"/>
                <a:cs typeface="Liberation Sans"/>
              </a:rPr>
              <a:t>SYSTEM</a:t>
            </a:r>
            <a:r>
              <a:rPr sz="1600" i="1" spc="110" dirty="0">
                <a:latin typeface="Liberation Sans"/>
                <a:cs typeface="Liberation Sans"/>
              </a:rPr>
              <a:t> </a:t>
            </a:r>
            <a:r>
              <a:rPr sz="1600" i="1" spc="-5" dirty="0">
                <a:latin typeface="Liberation Sans"/>
                <a:cs typeface="Liberation Sans"/>
              </a:rPr>
              <a:t>for</a:t>
            </a:r>
            <a:r>
              <a:rPr sz="1600" i="1" spc="100" dirty="0">
                <a:latin typeface="Liberation Sans"/>
                <a:cs typeface="Liberation Sans"/>
              </a:rPr>
              <a:t> </a:t>
            </a:r>
            <a:r>
              <a:rPr sz="1600" i="1" spc="-5" dirty="0">
                <a:latin typeface="Liberation Sans"/>
                <a:cs typeface="Liberation Sans"/>
              </a:rPr>
              <a:t>the</a:t>
            </a:r>
            <a:r>
              <a:rPr sz="1600" i="1" spc="100" dirty="0">
                <a:latin typeface="Liberation Sans"/>
                <a:cs typeface="Liberation Sans"/>
              </a:rPr>
              <a:t> </a:t>
            </a:r>
            <a:r>
              <a:rPr sz="1600" i="1" spc="-10" dirty="0">
                <a:latin typeface="Liberation Sans"/>
                <a:cs typeface="Liberation Sans"/>
              </a:rPr>
              <a:t>Ghana-India</a:t>
            </a:r>
            <a:r>
              <a:rPr sz="1600" i="1" spc="110" dirty="0">
                <a:latin typeface="Liberation Sans"/>
                <a:cs typeface="Liberation Sans"/>
              </a:rPr>
              <a:t> </a:t>
            </a:r>
            <a:r>
              <a:rPr sz="1600" i="1" spc="-5" dirty="0">
                <a:latin typeface="Liberation Sans"/>
                <a:cs typeface="Liberation Sans"/>
              </a:rPr>
              <a:t>Kofi</a:t>
            </a:r>
            <a:r>
              <a:rPr sz="1600" i="1" spc="60" dirty="0">
                <a:latin typeface="Liberation Sans"/>
                <a:cs typeface="Liberation Sans"/>
              </a:rPr>
              <a:t> </a:t>
            </a:r>
            <a:r>
              <a:rPr sz="1600" i="1" spc="-10" dirty="0">
                <a:latin typeface="Liberation Sans"/>
                <a:cs typeface="Liberation Sans"/>
              </a:rPr>
              <a:t>Annan</a:t>
            </a:r>
            <a:r>
              <a:rPr sz="1600" i="1" spc="100" dirty="0">
                <a:latin typeface="Liberation Sans"/>
                <a:cs typeface="Liberation Sans"/>
              </a:rPr>
              <a:t> </a:t>
            </a:r>
            <a:r>
              <a:rPr sz="1600" i="1" spc="-10" dirty="0">
                <a:latin typeface="Liberation Sans"/>
                <a:cs typeface="Liberation Sans"/>
              </a:rPr>
              <a:t>Centre</a:t>
            </a:r>
            <a:r>
              <a:rPr sz="1600" i="1" spc="110" dirty="0">
                <a:latin typeface="Liberation Sans"/>
                <a:cs typeface="Liberation Sans"/>
              </a:rPr>
              <a:t> </a:t>
            </a:r>
            <a:r>
              <a:rPr sz="1600" i="1" spc="-5" dirty="0">
                <a:latin typeface="Liberation Sans"/>
                <a:cs typeface="Liberation Sans"/>
              </a:rPr>
              <a:t>of</a:t>
            </a:r>
            <a:r>
              <a:rPr sz="1600" i="1" spc="110" dirty="0">
                <a:latin typeface="Liberation Sans"/>
                <a:cs typeface="Liberation Sans"/>
              </a:rPr>
              <a:t> </a:t>
            </a:r>
            <a:r>
              <a:rPr sz="1600" i="1" spc="-5" dirty="0">
                <a:latin typeface="Liberation Sans"/>
                <a:cs typeface="Liberation Sans"/>
              </a:rPr>
              <a:t>Excellence</a:t>
            </a:r>
            <a:r>
              <a:rPr sz="1600" i="1" spc="105" dirty="0">
                <a:latin typeface="Liberation Sans"/>
                <a:cs typeface="Liberation Sans"/>
              </a:rPr>
              <a:t> </a:t>
            </a:r>
            <a:r>
              <a:rPr sz="1600" i="1" spc="-5" dirty="0">
                <a:latin typeface="Liberation Sans"/>
                <a:cs typeface="Liberation Sans"/>
              </a:rPr>
              <a:t>in</a:t>
            </a:r>
            <a:endParaRPr sz="1600">
              <a:latin typeface="Liberation Sans"/>
              <a:cs typeface="Liberation Sans"/>
            </a:endParaRPr>
          </a:p>
          <a:p>
            <a:pPr marL="12700" marR="5715">
              <a:lnSpc>
                <a:spcPct val="199500"/>
              </a:lnSpc>
            </a:pPr>
            <a:r>
              <a:rPr sz="1600" i="1" spc="-45" dirty="0">
                <a:latin typeface="Liberation Sans"/>
                <a:cs typeface="Liberation Sans"/>
              </a:rPr>
              <a:t>ICT. </a:t>
            </a:r>
            <a:r>
              <a:rPr sz="1600" i="1" spc="-10" dirty="0">
                <a:latin typeface="Liberation Sans"/>
                <a:cs typeface="Liberation Sans"/>
              </a:rPr>
              <a:t>The </a:t>
            </a:r>
            <a:r>
              <a:rPr sz="1600" i="1" spc="-5" dirty="0">
                <a:latin typeface="Liberation Sans"/>
                <a:cs typeface="Liberation Sans"/>
              </a:rPr>
              <a:t>main objective </a:t>
            </a:r>
            <a:r>
              <a:rPr sz="1600" i="1" spc="-10" dirty="0">
                <a:latin typeface="Liberation Sans"/>
                <a:cs typeface="Liberation Sans"/>
              </a:rPr>
              <a:t>was </a:t>
            </a:r>
            <a:r>
              <a:rPr sz="1600" i="1" spc="-5" dirty="0">
                <a:latin typeface="Liberation Sans"/>
                <a:cs typeface="Liberation Sans"/>
              </a:rPr>
              <a:t>to </a:t>
            </a:r>
            <a:r>
              <a:rPr sz="1600" i="1" spc="-10" dirty="0">
                <a:latin typeface="Liberation Sans"/>
                <a:cs typeface="Liberation Sans"/>
              </a:rPr>
              <a:t>enhance and automate </a:t>
            </a:r>
            <a:r>
              <a:rPr sz="1600" i="1" spc="-5" dirty="0">
                <a:latin typeface="Liberation Sans"/>
                <a:cs typeface="Liberation Sans"/>
              </a:rPr>
              <a:t>the management and declaration </a:t>
            </a:r>
            <a:r>
              <a:rPr sz="1600" i="1" spc="-10" dirty="0">
                <a:latin typeface="Liberation Sans"/>
                <a:cs typeface="Liberation Sans"/>
              </a:rPr>
              <a:t>of </a:t>
            </a:r>
            <a:r>
              <a:rPr sz="1600" i="1" spc="-5" dirty="0">
                <a:latin typeface="Liberation Sans"/>
                <a:cs typeface="Liberation Sans"/>
              </a:rPr>
              <a:t>students’ results using a  computerized</a:t>
            </a:r>
            <a:r>
              <a:rPr sz="1600" i="1" spc="-15" dirty="0">
                <a:latin typeface="Liberation Sans"/>
                <a:cs typeface="Liberation Sans"/>
              </a:rPr>
              <a:t> </a:t>
            </a:r>
            <a:r>
              <a:rPr sz="1600" i="1" spc="-5" dirty="0">
                <a:latin typeface="Liberation Sans"/>
                <a:cs typeface="Liberation Sans"/>
              </a:rPr>
              <a:t>system.</a:t>
            </a:r>
            <a:endParaRPr sz="1600">
              <a:latin typeface="Liberation Sans"/>
              <a:cs typeface="Liberation Sans"/>
            </a:endParaRPr>
          </a:p>
        </p:txBody>
      </p:sp>
      <p:sp>
        <p:nvSpPr>
          <p:cNvPr id="6" name="object 6"/>
          <p:cNvSpPr txBox="1"/>
          <p:nvPr/>
        </p:nvSpPr>
        <p:spPr>
          <a:xfrm>
            <a:off x="426859" y="3648862"/>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solidFill>
                  <a:srgbClr val="3F3F3F"/>
                </a:solidFill>
                <a:latin typeface="OpenSymbol"/>
                <a:cs typeface="OpenSymbol"/>
              </a:rPr>
              <a:t></a:t>
            </a:r>
            <a:endParaRPr sz="1600">
              <a:latin typeface="OpenSymbol"/>
              <a:cs typeface="OpenSymbol"/>
            </a:endParaRPr>
          </a:p>
        </p:txBody>
      </p:sp>
      <p:sp>
        <p:nvSpPr>
          <p:cNvPr id="7" name="object 7"/>
          <p:cNvSpPr txBox="1"/>
          <p:nvPr/>
        </p:nvSpPr>
        <p:spPr>
          <a:xfrm>
            <a:off x="712343" y="3681983"/>
            <a:ext cx="10716260" cy="269240"/>
          </a:xfrm>
          <a:prstGeom prst="rect">
            <a:avLst/>
          </a:prstGeom>
        </p:spPr>
        <p:txBody>
          <a:bodyPr vert="horz" wrap="square" lIns="0" tIns="12065" rIns="0" bIns="0" rtlCol="0">
            <a:spAutoFit/>
          </a:bodyPr>
          <a:lstStyle/>
          <a:p>
            <a:pPr marL="12700">
              <a:lnSpc>
                <a:spcPct val="100000"/>
              </a:lnSpc>
              <a:spcBef>
                <a:spcPts val="95"/>
              </a:spcBef>
            </a:pPr>
            <a:r>
              <a:rPr sz="1600" i="1" spc="-5" dirty="0">
                <a:solidFill>
                  <a:srgbClr val="3F3F3F"/>
                </a:solidFill>
                <a:latin typeface="Liberation Sans"/>
                <a:cs typeface="Liberation Sans"/>
              </a:rPr>
              <a:t>A well-defined, efficient, controlled and </a:t>
            </a:r>
            <a:r>
              <a:rPr sz="1600" i="1" spc="-10" dirty="0">
                <a:solidFill>
                  <a:srgbClr val="3F3F3F"/>
                </a:solidFill>
                <a:latin typeface="Liberation Sans"/>
                <a:cs typeface="Liberation Sans"/>
              </a:rPr>
              <a:t>managed </a:t>
            </a:r>
            <a:r>
              <a:rPr sz="1600" i="1" spc="-5" dirty="0">
                <a:solidFill>
                  <a:srgbClr val="3F3F3F"/>
                </a:solidFill>
                <a:latin typeface="Liberation Sans"/>
                <a:cs typeface="Liberation Sans"/>
              </a:rPr>
              <a:t>information system or software based on</a:t>
            </a:r>
            <a:r>
              <a:rPr sz="1600" i="1" spc="290" dirty="0">
                <a:solidFill>
                  <a:srgbClr val="3F3F3F"/>
                </a:solidFill>
                <a:latin typeface="Liberation Sans"/>
                <a:cs typeface="Liberation Sans"/>
              </a:rPr>
              <a:t> </a:t>
            </a:r>
            <a:r>
              <a:rPr sz="1600" i="1" spc="-5" dirty="0">
                <a:solidFill>
                  <a:srgbClr val="3F3F3F"/>
                </a:solidFill>
                <a:latin typeface="Liberation Sans"/>
                <a:cs typeface="Liberation Sans"/>
              </a:rPr>
              <a:t>web technology storing,</a:t>
            </a:r>
            <a:endParaRPr sz="1600">
              <a:latin typeface="Liberation Sans"/>
              <a:cs typeface="Liberation Sans"/>
            </a:endParaRPr>
          </a:p>
        </p:txBody>
      </p:sp>
      <p:sp>
        <p:nvSpPr>
          <p:cNvPr id="8" name="object 8"/>
          <p:cNvSpPr txBox="1"/>
          <p:nvPr/>
        </p:nvSpPr>
        <p:spPr>
          <a:xfrm>
            <a:off x="712343" y="4169422"/>
            <a:ext cx="10714990" cy="756285"/>
          </a:xfrm>
          <a:prstGeom prst="rect">
            <a:avLst/>
          </a:prstGeom>
        </p:spPr>
        <p:txBody>
          <a:bodyPr vert="horz" wrap="square" lIns="0" tIns="12065" rIns="0" bIns="0" rtlCol="0">
            <a:spAutoFit/>
          </a:bodyPr>
          <a:lstStyle/>
          <a:p>
            <a:pPr marL="12700">
              <a:lnSpc>
                <a:spcPct val="100000"/>
              </a:lnSpc>
              <a:spcBef>
                <a:spcPts val="95"/>
              </a:spcBef>
            </a:pPr>
            <a:r>
              <a:rPr sz="1600" i="1" spc="-5" dirty="0">
                <a:solidFill>
                  <a:srgbClr val="3F3F3F"/>
                </a:solidFill>
                <a:latin typeface="Liberation Sans"/>
                <a:cs typeface="Liberation Sans"/>
              </a:rPr>
              <a:t>processing</a:t>
            </a:r>
            <a:r>
              <a:rPr sz="1600" i="1" spc="204" dirty="0">
                <a:solidFill>
                  <a:srgbClr val="3F3F3F"/>
                </a:solidFill>
                <a:latin typeface="Liberation Sans"/>
                <a:cs typeface="Liberation Sans"/>
              </a:rPr>
              <a:t> </a:t>
            </a:r>
            <a:r>
              <a:rPr sz="1600" i="1" spc="-5" dirty="0">
                <a:solidFill>
                  <a:srgbClr val="3F3F3F"/>
                </a:solidFill>
                <a:latin typeface="Liberation Sans"/>
                <a:cs typeface="Liberation Sans"/>
              </a:rPr>
              <a:t>and</a:t>
            </a:r>
            <a:r>
              <a:rPr sz="1600" i="1" spc="195" dirty="0">
                <a:solidFill>
                  <a:srgbClr val="3F3F3F"/>
                </a:solidFill>
                <a:latin typeface="Liberation Sans"/>
                <a:cs typeface="Liberation Sans"/>
              </a:rPr>
              <a:t> </a:t>
            </a:r>
            <a:r>
              <a:rPr sz="1600" i="1" spc="-5" dirty="0">
                <a:solidFill>
                  <a:srgbClr val="3F3F3F"/>
                </a:solidFill>
                <a:latin typeface="Liberation Sans"/>
                <a:cs typeface="Liberation Sans"/>
              </a:rPr>
              <a:t>providing</a:t>
            </a:r>
            <a:r>
              <a:rPr sz="1600" i="1" spc="195" dirty="0">
                <a:solidFill>
                  <a:srgbClr val="3F3F3F"/>
                </a:solidFill>
                <a:latin typeface="Liberation Sans"/>
                <a:cs typeface="Liberation Sans"/>
              </a:rPr>
              <a:t> </a:t>
            </a:r>
            <a:r>
              <a:rPr sz="1600" i="1" spc="-5" dirty="0">
                <a:solidFill>
                  <a:srgbClr val="3F3F3F"/>
                </a:solidFill>
                <a:latin typeface="Liberation Sans"/>
                <a:cs typeface="Liberation Sans"/>
              </a:rPr>
              <a:t>information</a:t>
            </a:r>
            <a:r>
              <a:rPr sz="1600" i="1" spc="204" dirty="0">
                <a:solidFill>
                  <a:srgbClr val="3F3F3F"/>
                </a:solidFill>
                <a:latin typeface="Liberation Sans"/>
                <a:cs typeface="Liberation Sans"/>
              </a:rPr>
              <a:t> </a:t>
            </a:r>
            <a:r>
              <a:rPr sz="1600" i="1" spc="-10" dirty="0">
                <a:solidFill>
                  <a:srgbClr val="3F3F3F"/>
                </a:solidFill>
                <a:latin typeface="Liberation Sans"/>
                <a:cs typeface="Liberation Sans"/>
              </a:rPr>
              <a:t>through</a:t>
            </a:r>
            <a:r>
              <a:rPr sz="1600" i="1" spc="210" dirty="0">
                <a:solidFill>
                  <a:srgbClr val="3F3F3F"/>
                </a:solidFill>
                <a:latin typeface="Liberation Sans"/>
                <a:cs typeface="Liberation Sans"/>
              </a:rPr>
              <a:t> </a:t>
            </a:r>
            <a:r>
              <a:rPr sz="1600" i="1" spc="-5" dirty="0">
                <a:solidFill>
                  <a:srgbClr val="3F3F3F"/>
                </a:solidFill>
                <a:latin typeface="Liberation Sans"/>
                <a:cs typeface="Liberation Sans"/>
              </a:rPr>
              <a:t>the</a:t>
            </a:r>
            <a:r>
              <a:rPr sz="1600" i="1" spc="204" dirty="0">
                <a:solidFill>
                  <a:srgbClr val="3F3F3F"/>
                </a:solidFill>
                <a:latin typeface="Liberation Sans"/>
                <a:cs typeface="Liberation Sans"/>
              </a:rPr>
              <a:t> </a:t>
            </a:r>
            <a:r>
              <a:rPr sz="1600" i="1" spc="-10" dirty="0">
                <a:solidFill>
                  <a:srgbClr val="3F3F3F"/>
                </a:solidFill>
                <a:latin typeface="Liberation Sans"/>
                <a:cs typeface="Liberation Sans"/>
              </a:rPr>
              <a:t>internet.</a:t>
            </a:r>
            <a:r>
              <a:rPr sz="1600" i="1" spc="150" dirty="0">
                <a:solidFill>
                  <a:srgbClr val="3F3F3F"/>
                </a:solidFill>
                <a:latin typeface="Liberation Sans"/>
                <a:cs typeface="Liberation Sans"/>
              </a:rPr>
              <a:t> </a:t>
            </a:r>
            <a:r>
              <a:rPr sz="1600" i="1" spc="-10" dirty="0">
                <a:solidFill>
                  <a:srgbClr val="3F3F3F"/>
                </a:solidFill>
                <a:latin typeface="Liberation Sans"/>
                <a:cs typeface="Liberation Sans"/>
              </a:rPr>
              <a:t>And</a:t>
            </a:r>
            <a:r>
              <a:rPr sz="1600" i="1" spc="204" dirty="0">
                <a:solidFill>
                  <a:srgbClr val="3F3F3F"/>
                </a:solidFill>
                <a:latin typeface="Liberation Sans"/>
                <a:cs typeface="Liberation Sans"/>
              </a:rPr>
              <a:t> </a:t>
            </a:r>
            <a:r>
              <a:rPr sz="1600" i="1" spc="-5" dirty="0">
                <a:solidFill>
                  <a:srgbClr val="3F3F3F"/>
                </a:solidFill>
                <a:latin typeface="Liberation Sans"/>
                <a:cs typeface="Liberation Sans"/>
              </a:rPr>
              <a:t>the</a:t>
            </a:r>
            <a:r>
              <a:rPr sz="1600" i="1" spc="204" dirty="0">
                <a:solidFill>
                  <a:srgbClr val="3F3F3F"/>
                </a:solidFill>
                <a:latin typeface="Liberation Sans"/>
                <a:cs typeface="Liberation Sans"/>
              </a:rPr>
              <a:t> </a:t>
            </a:r>
            <a:r>
              <a:rPr sz="1600" i="1" spc="-5" dirty="0">
                <a:solidFill>
                  <a:srgbClr val="3F3F3F"/>
                </a:solidFill>
                <a:latin typeface="Liberation Sans"/>
                <a:cs typeface="Liberation Sans"/>
              </a:rPr>
              <a:t>objectives</a:t>
            </a:r>
            <a:r>
              <a:rPr sz="1600" i="1" spc="210" dirty="0">
                <a:solidFill>
                  <a:srgbClr val="3F3F3F"/>
                </a:solidFill>
                <a:latin typeface="Liberation Sans"/>
                <a:cs typeface="Liberation Sans"/>
              </a:rPr>
              <a:t> </a:t>
            </a:r>
            <a:r>
              <a:rPr sz="1600" i="1" spc="-10" dirty="0">
                <a:solidFill>
                  <a:srgbClr val="3F3F3F"/>
                </a:solidFill>
                <a:latin typeface="Liberation Sans"/>
                <a:cs typeface="Liberation Sans"/>
              </a:rPr>
              <a:t>were</a:t>
            </a:r>
            <a:r>
              <a:rPr sz="1600" i="1" spc="195" dirty="0">
                <a:solidFill>
                  <a:srgbClr val="3F3F3F"/>
                </a:solidFill>
                <a:latin typeface="Liberation Sans"/>
                <a:cs typeface="Liberation Sans"/>
              </a:rPr>
              <a:t> </a:t>
            </a:r>
            <a:r>
              <a:rPr sz="1600" i="1" spc="-5" dirty="0">
                <a:solidFill>
                  <a:srgbClr val="3F3F3F"/>
                </a:solidFill>
                <a:latin typeface="Liberation Sans"/>
                <a:cs typeface="Liberation Sans"/>
              </a:rPr>
              <a:t>achieved</a:t>
            </a:r>
            <a:r>
              <a:rPr sz="1600" i="1" spc="195" dirty="0">
                <a:solidFill>
                  <a:srgbClr val="3F3F3F"/>
                </a:solidFill>
                <a:latin typeface="Liberation Sans"/>
                <a:cs typeface="Liberation Sans"/>
              </a:rPr>
              <a:t> </a:t>
            </a:r>
            <a:r>
              <a:rPr sz="1600" i="1" spc="-5" dirty="0">
                <a:solidFill>
                  <a:srgbClr val="3F3F3F"/>
                </a:solidFill>
                <a:latin typeface="Liberation Sans"/>
                <a:cs typeface="Liberation Sans"/>
              </a:rPr>
              <a:t>by</a:t>
            </a:r>
            <a:r>
              <a:rPr sz="1600" i="1" spc="204" dirty="0">
                <a:solidFill>
                  <a:srgbClr val="3F3F3F"/>
                </a:solidFill>
                <a:latin typeface="Liberation Sans"/>
                <a:cs typeface="Liberation Sans"/>
              </a:rPr>
              <a:t> </a:t>
            </a:r>
            <a:r>
              <a:rPr sz="1600" i="1" spc="-5" dirty="0">
                <a:solidFill>
                  <a:srgbClr val="3F3F3F"/>
                </a:solidFill>
                <a:latin typeface="Liberation Sans"/>
                <a:cs typeface="Liberation Sans"/>
              </a:rPr>
              <a:t>following</a:t>
            </a:r>
            <a:r>
              <a:rPr sz="1600" i="1" spc="204" dirty="0">
                <a:solidFill>
                  <a:srgbClr val="3F3F3F"/>
                </a:solidFill>
                <a:latin typeface="Liberation Sans"/>
                <a:cs typeface="Liberation Sans"/>
              </a:rPr>
              <a:t> </a:t>
            </a:r>
            <a:r>
              <a:rPr sz="1600" i="1" spc="-5" dirty="0">
                <a:solidFill>
                  <a:srgbClr val="3F3F3F"/>
                </a:solidFill>
                <a:latin typeface="Liberation Sans"/>
                <a:cs typeface="Liberation Sans"/>
              </a:rPr>
              <a:t>a</a:t>
            </a:r>
            <a:r>
              <a:rPr sz="1600" i="1" spc="200" dirty="0">
                <a:solidFill>
                  <a:srgbClr val="3F3F3F"/>
                </a:solidFill>
                <a:latin typeface="Liberation Sans"/>
                <a:cs typeface="Liberation Sans"/>
              </a:rPr>
              <a:t> </a:t>
            </a:r>
            <a:r>
              <a:rPr sz="1600" i="1" spc="-5" dirty="0">
                <a:solidFill>
                  <a:srgbClr val="3F3F3F"/>
                </a:solidFill>
                <a:latin typeface="Liberation Sans"/>
                <a:cs typeface="Liberation Sans"/>
              </a:rPr>
              <a:t>process</a:t>
            </a:r>
            <a:endParaRPr sz="1600">
              <a:latin typeface="Liberation Sans"/>
              <a:cs typeface="Liberation Sans"/>
            </a:endParaRPr>
          </a:p>
          <a:p>
            <a:pPr>
              <a:lnSpc>
                <a:spcPct val="100000"/>
              </a:lnSpc>
              <a:spcBef>
                <a:spcPts val="15"/>
              </a:spcBef>
            </a:pPr>
            <a:endParaRPr sz="1650">
              <a:latin typeface="Liberation Sans"/>
              <a:cs typeface="Liberation Sans"/>
            </a:endParaRPr>
          </a:p>
          <a:p>
            <a:pPr marL="12700">
              <a:lnSpc>
                <a:spcPct val="100000"/>
              </a:lnSpc>
            </a:pPr>
            <a:r>
              <a:rPr sz="1600" i="1" spc="-5" dirty="0">
                <a:solidFill>
                  <a:srgbClr val="3F3F3F"/>
                </a:solidFill>
                <a:latin typeface="Liberation Sans"/>
                <a:cs typeface="Liberation Sans"/>
              </a:rPr>
              <a:t>model such as system analysis, design </a:t>
            </a:r>
            <a:r>
              <a:rPr sz="1600" i="1" spc="-10" dirty="0">
                <a:solidFill>
                  <a:srgbClr val="3F3F3F"/>
                </a:solidFill>
                <a:latin typeface="Liberation Sans"/>
                <a:cs typeface="Liberation Sans"/>
              </a:rPr>
              <a:t>and </a:t>
            </a:r>
            <a:r>
              <a:rPr sz="1600" i="1" spc="-5" dirty="0">
                <a:solidFill>
                  <a:srgbClr val="3F3F3F"/>
                </a:solidFill>
                <a:latin typeface="Liberation Sans"/>
                <a:cs typeface="Liberation Sans"/>
              </a:rPr>
              <a:t>system</a:t>
            </a:r>
            <a:r>
              <a:rPr sz="1600" i="1" spc="-10" dirty="0">
                <a:solidFill>
                  <a:srgbClr val="3F3F3F"/>
                </a:solidFill>
                <a:latin typeface="Liberation Sans"/>
                <a:cs typeface="Liberation Sans"/>
              </a:rPr>
              <a:t> </a:t>
            </a:r>
            <a:r>
              <a:rPr sz="1600" i="1" spc="-5" dirty="0">
                <a:solidFill>
                  <a:srgbClr val="3F3F3F"/>
                </a:solidFill>
                <a:latin typeface="Liberation Sans"/>
                <a:cs typeface="Liberation Sans"/>
              </a:rPr>
              <a:t>implementation.</a:t>
            </a:r>
            <a:endParaRPr sz="1600">
              <a:latin typeface="Liberation Sans"/>
              <a:cs typeface="Liberatio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74" y="415340"/>
            <a:ext cx="4996815" cy="513715"/>
          </a:xfrm>
          <a:prstGeom prst="rect">
            <a:avLst/>
          </a:prstGeom>
        </p:spPr>
        <p:txBody>
          <a:bodyPr vert="horz" wrap="square" lIns="0" tIns="12700" rIns="0" bIns="0" rtlCol="0">
            <a:spAutoFit/>
          </a:bodyPr>
          <a:lstStyle/>
          <a:p>
            <a:pPr marL="12700">
              <a:lnSpc>
                <a:spcPct val="100000"/>
              </a:lnSpc>
              <a:spcBef>
                <a:spcPts val="100"/>
              </a:spcBef>
            </a:pPr>
            <a:r>
              <a:rPr b="1" dirty="0">
                <a:solidFill>
                  <a:srgbClr val="006FBF"/>
                </a:solidFill>
                <a:latin typeface="Liberation Sans"/>
                <a:cs typeface="Liberation Sans"/>
              </a:rPr>
              <a:t>CONCLUSION</a:t>
            </a:r>
            <a:r>
              <a:rPr b="1" spc="-95" dirty="0">
                <a:solidFill>
                  <a:srgbClr val="006FBF"/>
                </a:solidFill>
                <a:latin typeface="Liberation Sans"/>
                <a:cs typeface="Liberation Sans"/>
              </a:rPr>
              <a:t> </a:t>
            </a:r>
            <a:r>
              <a:rPr b="1" dirty="0">
                <a:solidFill>
                  <a:srgbClr val="006FBF"/>
                </a:solidFill>
                <a:latin typeface="Liberation Sans"/>
                <a:cs typeface="Liberation Sans"/>
              </a:rPr>
              <a:t>CONTINUE</a:t>
            </a:r>
          </a:p>
        </p:txBody>
      </p:sp>
      <p:sp>
        <p:nvSpPr>
          <p:cNvPr id="3" name="object 3"/>
          <p:cNvSpPr txBox="1"/>
          <p:nvPr/>
        </p:nvSpPr>
        <p:spPr>
          <a:xfrm>
            <a:off x="426859" y="1600466"/>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solidFill>
                  <a:srgbClr val="3F3F3F"/>
                </a:solidFill>
                <a:latin typeface="OpenSymbol"/>
                <a:cs typeface="OpenSymbol"/>
              </a:rPr>
              <a:t></a:t>
            </a:r>
            <a:endParaRPr sz="1600">
              <a:latin typeface="OpenSymbol"/>
              <a:cs typeface="OpenSymbol"/>
            </a:endParaRPr>
          </a:p>
        </p:txBody>
      </p:sp>
      <p:sp>
        <p:nvSpPr>
          <p:cNvPr id="4" name="object 4"/>
          <p:cNvSpPr txBox="1"/>
          <p:nvPr/>
        </p:nvSpPr>
        <p:spPr>
          <a:xfrm>
            <a:off x="712343" y="1633220"/>
            <a:ext cx="10716895" cy="269240"/>
          </a:xfrm>
          <a:prstGeom prst="rect">
            <a:avLst/>
          </a:prstGeom>
        </p:spPr>
        <p:txBody>
          <a:bodyPr vert="horz" wrap="square" lIns="0" tIns="12065" rIns="0" bIns="0" rtlCol="0">
            <a:spAutoFit/>
          </a:bodyPr>
          <a:lstStyle/>
          <a:p>
            <a:pPr marL="12700">
              <a:lnSpc>
                <a:spcPct val="100000"/>
              </a:lnSpc>
              <a:spcBef>
                <a:spcPts val="95"/>
              </a:spcBef>
            </a:pPr>
            <a:r>
              <a:rPr sz="1600" i="1" spc="-10" dirty="0">
                <a:solidFill>
                  <a:srgbClr val="3F3F3F"/>
                </a:solidFill>
                <a:latin typeface="Liberation Sans"/>
                <a:cs typeface="Liberation Sans"/>
              </a:rPr>
              <a:t>The</a:t>
            </a:r>
            <a:r>
              <a:rPr sz="1600" i="1" spc="350" dirty="0">
                <a:solidFill>
                  <a:srgbClr val="3F3F3F"/>
                </a:solidFill>
                <a:latin typeface="Liberation Sans"/>
                <a:cs typeface="Liberation Sans"/>
              </a:rPr>
              <a:t> </a:t>
            </a:r>
            <a:r>
              <a:rPr sz="1600" i="1" spc="-5" dirty="0">
                <a:solidFill>
                  <a:srgbClr val="3F3F3F"/>
                </a:solidFill>
                <a:latin typeface="Liberation Sans"/>
                <a:cs typeface="Liberation Sans"/>
              </a:rPr>
              <a:t>system</a:t>
            </a:r>
            <a:r>
              <a:rPr sz="1600" i="1" spc="350" dirty="0">
                <a:solidFill>
                  <a:srgbClr val="3F3F3F"/>
                </a:solidFill>
                <a:latin typeface="Liberation Sans"/>
                <a:cs typeface="Liberation Sans"/>
              </a:rPr>
              <a:t> </a:t>
            </a:r>
            <a:r>
              <a:rPr sz="1600" i="1" spc="-5" dirty="0">
                <a:solidFill>
                  <a:srgbClr val="3F3F3F"/>
                </a:solidFill>
                <a:latin typeface="Liberation Sans"/>
                <a:cs typeface="Liberation Sans"/>
              </a:rPr>
              <a:t>analysis</a:t>
            </a:r>
            <a:r>
              <a:rPr sz="1600" i="1" spc="350" dirty="0">
                <a:solidFill>
                  <a:srgbClr val="3F3F3F"/>
                </a:solidFill>
                <a:latin typeface="Liberation Sans"/>
                <a:cs typeface="Liberation Sans"/>
              </a:rPr>
              <a:t> </a:t>
            </a:r>
            <a:r>
              <a:rPr sz="1600" i="1" spc="-10" dirty="0">
                <a:solidFill>
                  <a:srgbClr val="3F3F3F"/>
                </a:solidFill>
                <a:latin typeface="Liberation Sans"/>
                <a:cs typeface="Liberation Sans"/>
              </a:rPr>
              <a:t>was</a:t>
            </a:r>
            <a:r>
              <a:rPr sz="1600" i="1" spc="360" dirty="0">
                <a:solidFill>
                  <a:srgbClr val="3F3F3F"/>
                </a:solidFill>
                <a:latin typeface="Liberation Sans"/>
                <a:cs typeface="Liberation Sans"/>
              </a:rPr>
              <a:t> </a:t>
            </a:r>
            <a:r>
              <a:rPr sz="1600" i="1" spc="-5" dirty="0">
                <a:solidFill>
                  <a:srgbClr val="3F3F3F"/>
                </a:solidFill>
                <a:latin typeface="Liberation Sans"/>
                <a:cs typeface="Liberation Sans"/>
              </a:rPr>
              <a:t>composed</a:t>
            </a:r>
            <a:r>
              <a:rPr sz="1600" i="1" spc="350" dirty="0">
                <a:solidFill>
                  <a:srgbClr val="3F3F3F"/>
                </a:solidFill>
                <a:latin typeface="Liberation Sans"/>
                <a:cs typeface="Liberation Sans"/>
              </a:rPr>
              <a:t> </a:t>
            </a:r>
            <a:r>
              <a:rPr sz="1600" i="1" spc="-10" dirty="0">
                <a:solidFill>
                  <a:srgbClr val="3F3F3F"/>
                </a:solidFill>
                <a:latin typeface="Liberation Sans"/>
                <a:cs typeface="Liberation Sans"/>
              </a:rPr>
              <a:t>of</a:t>
            </a:r>
            <a:r>
              <a:rPr sz="1600" i="1" spc="360" dirty="0">
                <a:solidFill>
                  <a:srgbClr val="3F3F3F"/>
                </a:solidFill>
                <a:latin typeface="Liberation Sans"/>
                <a:cs typeface="Liberation Sans"/>
              </a:rPr>
              <a:t> </a:t>
            </a:r>
            <a:r>
              <a:rPr sz="1600" i="1" spc="-10" dirty="0">
                <a:solidFill>
                  <a:srgbClr val="3F3F3F"/>
                </a:solidFill>
                <a:latin typeface="Liberation Sans"/>
                <a:cs typeface="Liberation Sans"/>
              </a:rPr>
              <a:t>two</a:t>
            </a:r>
            <a:r>
              <a:rPr sz="1600" i="1" spc="350" dirty="0">
                <a:solidFill>
                  <a:srgbClr val="3F3F3F"/>
                </a:solidFill>
                <a:latin typeface="Liberation Sans"/>
                <a:cs typeface="Liberation Sans"/>
              </a:rPr>
              <a:t> </a:t>
            </a:r>
            <a:r>
              <a:rPr sz="1600" i="1" spc="-5" dirty="0">
                <a:solidFill>
                  <a:srgbClr val="3F3F3F"/>
                </a:solidFill>
                <a:latin typeface="Liberation Sans"/>
                <a:cs typeface="Liberation Sans"/>
              </a:rPr>
              <a:t>activities,</a:t>
            </a:r>
            <a:r>
              <a:rPr sz="1600" i="1" spc="345" dirty="0">
                <a:solidFill>
                  <a:srgbClr val="3F3F3F"/>
                </a:solidFill>
                <a:latin typeface="Liberation Sans"/>
                <a:cs typeface="Liberation Sans"/>
              </a:rPr>
              <a:t> </a:t>
            </a:r>
            <a:r>
              <a:rPr sz="1600" i="1" spc="-10" dirty="0">
                <a:solidFill>
                  <a:srgbClr val="3F3F3F"/>
                </a:solidFill>
                <a:latin typeface="Liberation Sans"/>
                <a:cs typeface="Liberation Sans"/>
              </a:rPr>
              <a:t>requirement</a:t>
            </a:r>
            <a:r>
              <a:rPr sz="1600" i="1" spc="350" dirty="0">
                <a:solidFill>
                  <a:srgbClr val="3F3F3F"/>
                </a:solidFill>
                <a:latin typeface="Liberation Sans"/>
                <a:cs typeface="Liberation Sans"/>
              </a:rPr>
              <a:t> </a:t>
            </a:r>
            <a:r>
              <a:rPr sz="1600" i="1" spc="-5" dirty="0">
                <a:solidFill>
                  <a:srgbClr val="3F3F3F"/>
                </a:solidFill>
                <a:latin typeface="Liberation Sans"/>
                <a:cs typeface="Liberation Sans"/>
              </a:rPr>
              <a:t>determination</a:t>
            </a:r>
            <a:r>
              <a:rPr sz="1600" i="1" spc="340" dirty="0">
                <a:solidFill>
                  <a:srgbClr val="3F3F3F"/>
                </a:solidFill>
                <a:latin typeface="Liberation Sans"/>
                <a:cs typeface="Liberation Sans"/>
              </a:rPr>
              <a:t> </a:t>
            </a:r>
            <a:r>
              <a:rPr sz="1600" i="1" spc="-5" dirty="0">
                <a:solidFill>
                  <a:srgbClr val="3F3F3F"/>
                </a:solidFill>
                <a:latin typeface="Liberation Sans"/>
                <a:cs typeface="Liberation Sans"/>
              </a:rPr>
              <a:t>and</a:t>
            </a:r>
            <a:r>
              <a:rPr sz="1600" i="1" spc="355" dirty="0">
                <a:solidFill>
                  <a:srgbClr val="3F3F3F"/>
                </a:solidFill>
                <a:latin typeface="Liberation Sans"/>
                <a:cs typeface="Liberation Sans"/>
              </a:rPr>
              <a:t> </a:t>
            </a:r>
            <a:r>
              <a:rPr sz="1600" i="1" spc="-5" dirty="0">
                <a:solidFill>
                  <a:srgbClr val="3F3F3F"/>
                </a:solidFill>
                <a:latin typeface="Liberation Sans"/>
                <a:cs typeface="Liberation Sans"/>
              </a:rPr>
              <a:t>structuring.</a:t>
            </a:r>
            <a:r>
              <a:rPr sz="1600" i="1" spc="350" dirty="0">
                <a:solidFill>
                  <a:srgbClr val="3F3F3F"/>
                </a:solidFill>
                <a:latin typeface="Liberation Sans"/>
                <a:cs typeface="Liberation Sans"/>
              </a:rPr>
              <a:t> </a:t>
            </a:r>
            <a:r>
              <a:rPr sz="1600" i="1" spc="-10" dirty="0">
                <a:solidFill>
                  <a:srgbClr val="3F3F3F"/>
                </a:solidFill>
                <a:latin typeface="Liberation Sans"/>
                <a:cs typeface="Liberation Sans"/>
              </a:rPr>
              <a:t>The</a:t>
            </a:r>
            <a:r>
              <a:rPr sz="1600" i="1" spc="340" dirty="0">
                <a:solidFill>
                  <a:srgbClr val="3F3F3F"/>
                </a:solidFill>
                <a:latin typeface="Liberation Sans"/>
                <a:cs typeface="Liberation Sans"/>
              </a:rPr>
              <a:t> </a:t>
            </a:r>
            <a:r>
              <a:rPr sz="1600" i="1" spc="-5" dirty="0">
                <a:solidFill>
                  <a:srgbClr val="3F3F3F"/>
                </a:solidFill>
                <a:latin typeface="Liberation Sans"/>
                <a:cs typeface="Liberation Sans"/>
              </a:rPr>
              <a:t>first</a:t>
            </a:r>
            <a:r>
              <a:rPr sz="1600" i="1" spc="345" dirty="0">
                <a:solidFill>
                  <a:srgbClr val="3F3F3F"/>
                </a:solidFill>
                <a:latin typeface="Liberation Sans"/>
                <a:cs typeface="Liberation Sans"/>
              </a:rPr>
              <a:t> </a:t>
            </a:r>
            <a:r>
              <a:rPr sz="1600" i="1" spc="-5" dirty="0">
                <a:solidFill>
                  <a:srgbClr val="3F3F3F"/>
                </a:solidFill>
                <a:latin typeface="Liberation Sans"/>
                <a:cs typeface="Liberation Sans"/>
              </a:rPr>
              <a:t>activity</a:t>
            </a:r>
            <a:endParaRPr sz="1600">
              <a:latin typeface="Liberation Sans"/>
              <a:cs typeface="Liberation Sans"/>
            </a:endParaRPr>
          </a:p>
        </p:txBody>
      </p:sp>
      <p:sp>
        <p:nvSpPr>
          <p:cNvPr id="5" name="object 5"/>
          <p:cNvSpPr txBox="1"/>
          <p:nvPr/>
        </p:nvSpPr>
        <p:spPr>
          <a:xfrm>
            <a:off x="712343" y="2121027"/>
            <a:ext cx="10717530" cy="3188970"/>
          </a:xfrm>
          <a:prstGeom prst="rect">
            <a:avLst/>
          </a:prstGeom>
        </p:spPr>
        <p:txBody>
          <a:bodyPr vert="horz" wrap="square" lIns="0" tIns="12065" rIns="0" bIns="0" rtlCol="0">
            <a:spAutoFit/>
          </a:bodyPr>
          <a:lstStyle/>
          <a:p>
            <a:pPr marL="12700" algn="just">
              <a:lnSpc>
                <a:spcPct val="100000"/>
              </a:lnSpc>
              <a:spcBef>
                <a:spcPts val="95"/>
              </a:spcBef>
            </a:pPr>
            <a:r>
              <a:rPr sz="1600" i="1" spc="-5" dirty="0">
                <a:solidFill>
                  <a:srgbClr val="3F3F3F"/>
                </a:solidFill>
                <a:latin typeface="Liberation Sans"/>
                <a:cs typeface="Liberation Sans"/>
              </a:rPr>
              <a:t>focused</a:t>
            </a:r>
            <a:r>
              <a:rPr sz="1600" i="1" spc="150" dirty="0">
                <a:solidFill>
                  <a:srgbClr val="3F3F3F"/>
                </a:solidFill>
                <a:latin typeface="Liberation Sans"/>
                <a:cs typeface="Liberation Sans"/>
              </a:rPr>
              <a:t> </a:t>
            </a:r>
            <a:r>
              <a:rPr sz="1600" i="1" spc="-5" dirty="0">
                <a:solidFill>
                  <a:srgbClr val="3F3F3F"/>
                </a:solidFill>
                <a:latin typeface="Liberation Sans"/>
                <a:cs typeface="Liberation Sans"/>
              </a:rPr>
              <a:t>on</a:t>
            </a:r>
            <a:r>
              <a:rPr sz="1600" i="1" spc="155" dirty="0">
                <a:solidFill>
                  <a:srgbClr val="3F3F3F"/>
                </a:solidFill>
                <a:latin typeface="Liberation Sans"/>
                <a:cs typeface="Liberation Sans"/>
              </a:rPr>
              <a:t> </a:t>
            </a:r>
            <a:r>
              <a:rPr sz="1600" i="1" spc="-5" dirty="0">
                <a:solidFill>
                  <a:srgbClr val="3F3F3F"/>
                </a:solidFill>
                <a:latin typeface="Liberation Sans"/>
                <a:cs typeface="Liberation Sans"/>
              </a:rPr>
              <a:t>the</a:t>
            </a:r>
            <a:r>
              <a:rPr sz="1600" i="1" spc="155" dirty="0">
                <a:solidFill>
                  <a:srgbClr val="3F3F3F"/>
                </a:solidFill>
                <a:latin typeface="Liberation Sans"/>
                <a:cs typeface="Liberation Sans"/>
              </a:rPr>
              <a:t> </a:t>
            </a:r>
            <a:r>
              <a:rPr sz="1600" i="1" spc="-5" dirty="0">
                <a:solidFill>
                  <a:srgbClr val="3F3F3F"/>
                </a:solidFill>
                <a:latin typeface="Liberation Sans"/>
                <a:cs typeface="Liberation Sans"/>
              </a:rPr>
              <a:t>collection</a:t>
            </a:r>
            <a:r>
              <a:rPr sz="1600" i="1" spc="155" dirty="0">
                <a:solidFill>
                  <a:srgbClr val="3F3F3F"/>
                </a:solidFill>
                <a:latin typeface="Liberation Sans"/>
                <a:cs typeface="Liberation Sans"/>
              </a:rPr>
              <a:t> </a:t>
            </a:r>
            <a:r>
              <a:rPr sz="1600" i="1" spc="-10" dirty="0">
                <a:solidFill>
                  <a:srgbClr val="3F3F3F"/>
                </a:solidFill>
                <a:latin typeface="Liberation Sans"/>
                <a:cs typeface="Liberation Sans"/>
              </a:rPr>
              <a:t>of</a:t>
            </a:r>
            <a:r>
              <a:rPr sz="1600" i="1" spc="155" dirty="0">
                <a:solidFill>
                  <a:srgbClr val="3F3F3F"/>
                </a:solidFill>
                <a:latin typeface="Liberation Sans"/>
                <a:cs typeface="Liberation Sans"/>
              </a:rPr>
              <a:t> </a:t>
            </a:r>
            <a:r>
              <a:rPr sz="1600" i="1" spc="-5" dirty="0">
                <a:solidFill>
                  <a:srgbClr val="3F3F3F"/>
                </a:solidFill>
                <a:latin typeface="Liberation Sans"/>
                <a:cs typeface="Liberation Sans"/>
              </a:rPr>
              <a:t>data</a:t>
            </a:r>
            <a:r>
              <a:rPr sz="1600" i="1" spc="155" dirty="0">
                <a:solidFill>
                  <a:srgbClr val="3F3F3F"/>
                </a:solidFill>
                <a:latin typeface="Liberation Sans"/>
                <a:cs typeface="Liberation Sans"/>
              </a:rPr>
              <a:t> </a:t>
            </a:r>
            <a:r>
              <a:rPr sz="1600" i="1" spc="-5" dirty="0">
                <a:solidFill>
                  <a:srgbClr val="3F3F3F"/>
                </a:solidFill>
                <a:latin typeface="Liberation Sans"/>
                <a:cs typeface="Liberation Sans"/>
              </a:rPr>
              <a:t>or</a:t>
            </a:r>
            <a:r>
              <a:rPr sz="1600" i="1" spc="155" dirty="0">
                <a:solidFill>
                  <a:srgbClr val="3F3F3F"/>
                </a:solidFill>
                <a:latin typeface="Liberation Sans"/>
                <a:cs typeface="Liberation Sans"/>
              </a:rPr>
              <a:t> </a:t>
            </a:r>
            <a:r>
              <a:rPr sz="1600" i="1" spc="-10" dirty="0">
                <a:solidFill>
                  <a:srgbClr val="3F3F3F"/>
                </a:solidFill>
                <a:latin typeface="Liberation Sans"/>
                <a:cs typeface="Liberation Sans"/>
              </a:rPr>
              <a:t>requirements</a:t>
            </a:r>
            <a:r>
              <a:rPr sz="1600" i="1" spc="155" dirty="0">
                <a:solidFill>
                  <a:srgbClr val="3F3F3F"/>
                </a:solidFill>
                <a:latin typeface="Liberation Sans"/>
                <a:cs typeface="Liberation Sans"/>
              </a:rPr>
              <a:t> </a:t>
            </a:r>
            <a:r>
              <a:rPr sz="1600" i="1" spc="-10" dirty="0">
                <a:solidFill>
                  <a:srgbClr val="3F3F3F"/>
                </a:solidFill>
                <a:latin typeface="Liberation Sans"/>
                <a:cs typeface="Liberation Sans"/>
              </a:rPr>
              <a:t>through</a:t>
            </a:r>
            <a:r>
              <a:rPr sz="1600" i="1" spc="155" dirty="0">
                <a:solidFill>
                  <a:srgbClr val="3F3F3F"/>
                </a:solidFill>
                <a:latin typeface="Liberation Sans"/>
                <a:cs typeface="Liberation Sans"/>
              </a:rPr>
              <a:t> </a:t>
            </a:r>
            <a:r>
              <a:rPr sz="1600" i="1" spc="-10" dirty="0">
                <a:solidFill>
                  <a:srgbClr val="3F3F3F"/>
                </a:solidFill>
                <a:latin typeface="Liberation Sans"/>
                <a:cs typeface="Liberation Sans"/>
              </a:rPr>
              <a:t>structured</a:t>
            </a:r>
            <a:r>
              <a:rPr sz="1600" i="1" spc="150" dirty="0">
                <a:solidFill>
                  <a:srgbClr val="3F3F3F"/>
                </a:solidFill>
                <a:latin typeface="Liberation Sans"/>
                <a:cs typeface="Liberation Sans"/>
              </a:rPr>
              <a:t> </a:t>
            </a:r>
            <a:r>
              <a:rPr sz="1600" i="1" spc="-15" dirty="0">
                <a:solidFill>
                  <a:srgbClr val="3F3F3F"/>
                </a:solidFill>
                <a:latin typeface="Liberation Sans"/>
                <a:cs typeface="Liberation Sans"/>
              </a:rPr>
              <a:t>interview,</a:t>
            </a:r>
            <a:r>
              <a:rPr sz="1600" i="1" spc="160" dirty="0">
                <a:solidFill>
                  <a:srgbClr val="3F3F3F"/>
                </a:solidFill>
                <a:latin typeface="Liberation Sans"/>
                <a:cs typeface="Liberation Sans"/>
              </a:rPr>
              <a:t> </a:t>
            </a:r>
            <a:r>
              <a:rPr sz="1600" i="1" spc="-10" dirty="0">
                <a:solidFill>
                  <a:srgbClr val="3F3F3F"/>
                </a:solidFill>
                <a:latin typeface="Liberation Sans"/>
                <a:cs typeface="Liberation Sans"/>
              </a:rPr>
              <a:t>work</a:t>
            </a:r>
            <a:r>
              <a:rPr sz="1600" i="1" spc="165" dirty="0">
                <a:solidFill>
                  <a:srgbClr val="3F3F3F"/>
                </a:solidFill>
                <a:latin typeface="Liberation Sans"/>
                <a:cs typeface="Liberation Sans"/>
              </a:rPr>
              <a:t> </a:t>
            </a:r>
            <a:r>
              <a:rPr sz="1600" i="1" spc="-10" dirty="0">
                <a:solidFill>
                  <a:srgbClr val="3F3F3F"/>
                </a:solidFill>
                <a:latin typeface="Liberation Sans"/>
                <a:cs typeface="Liberation Sans"/>
              </a:rPr>
              <a:t>environment</a:t>
            </a:r>
            <a:r>
              <a:rPr sz="1600" i="1" spc="160" dirty="0">
                <a:solidFill>
                  <a:srgbClr val="3F3F3F"/>
                </a:solidFill>
                <a:latin typeface="Liberation Sans"/>
                <a:cs typeface="Liberation Sans"/>
              </a:rPr>
              <a:t> </a:t>
            </a:r>
            <a:r>
              <a:rPr sz="1600" i="1" spc="-5" dirty="0">
                <a:solidFill>
                  <a:srgbClr val="3F3F3F"/>
                </a:solidFill>
                <a:latin typeface="Liberation Sans"/>
                <a:cs typeface="Liberation Sans"/>
              </a:rPr>
              <a:t>observation</a:t>
            </a:r>
            <a:r>
              <a:rPr sz="1600" i="1" spc="140" dirty="0">
                <a:solidFill>
                  <a:srgbClr val="3F3F3F"/>
                </a:solidFill>
                <a:latin typeface="Liberation Sans"/>
                <a:cs typeface="Liberation Sans"/>
              </a:rPr>
              <a:t> </a:t>
            </a:r>
            <a:r>
              <a:rPr sz="1600" i="1" spc="-5" dirty="0">
                <a:solidFill>
                  <a:srgbClr val="3F3F3F"/>
                </a:solidFill>
                <a:latin typeface="Liberation Sans"/>
                <a:cs typeface="Liberation Sans"/>
              </a:rPr>
              <a:t>and</a:t>
            </a:r>
            <a:r>
              <a:rPr sz="1600" i="1" spc="155" dirty="0">
                <a:solidFill>
                  <a:srgbClr val="3F3F3F"/>
                </a:solidFill>
                <a:latin typeface="Liberation Sans"/>
                <a:cs typeface="Liberation Sans"/>
              </a:rPr>
              <a:t> </a:t>
            </a:r>
            <a:r>
              <a:rPr sz="1600" i="1" spc="-10" dirty="0">
                <a:solidFill>
                  <a:srgbClr val="3F3F3F"/>
                </a:solidFill>
                <a:latin typeface="Liberation Sans"/>
                <a:cs typeface="Liberation Sans"/>
              </a:rPr>
              <a:t>by</a:t>
            </a:r>
            <a:endParaRPr sz="1600">
              <a:latin typeface="Liberation Sans"/>
              <a:cs typeface="Liberation Sans"/>
            </a:endParaRPr>
          </a:p>
          <a:p>
            <a:pPr marL="12700" marR="5080" algn="just">
              <a:lnSpc>
                <a:spcPct val="199500"/>
              </a:lnSpc>
            </a:pPr>
            <a:r>
              <a:rPr sz="1600" i="1" spc="-5" dirty="0">
                <a:solidFill>
                  <a:srgbClr val="3F3F3F"/>
                </a:solidFill>
                <a:latin typeface="Liberation Sans"/>
                <a:cs typeface="Liberation Sans"/>
              </a:rPr>
              <a:t>collecting </a:t>
            </a:r>
            <a:r>
              <a:rPr sz="1600" i="1" spc="-10" dirty="0">
                <a:solidFill>
                  <a:srgbClr val="3F3F3F"/>
                </a:solidFill>
                <a:latin typeface="Liberation Sans"/>
                <a:cs typeface="Liberation Sans"/>
              </a:rPr>
              <a:t>procedures </a:t>
            </a:r>
            <a:r>
              <a:rPr sz="1600" i="1" spc="-5" dirty="0">
                <a:solidFill>
                  <a:srgbClr val="3F3F3F"/>
                </a:solidFill>
                <a:latin typeface="Liberation Sans"/>
                <a:cs typeface="Liberation Sans"/>
              </a:rPr>
              <a:t>and other written documents. And the </a:t>
            </a:r>
            <a:r>
              <a:rPr sz="1600" i="1" spc="-20" dirty="0">
                <a:solidFill>
                  <a:srgbClr val="3F3F3F"/>
                </a:solidFill>
                <a:latin typeface="Liberation Sans"/>
                <a:cs typeface="Liberation Sans"/>
              </a:rPr>
              <a:t>latter, </a:t>
            </a:r>
            <a:r>
              <a:rPr sz="1600" i="1" spc="-10" dirty="0">
                <a:solidFill>
                  <a:srgbClr val="3F3F3F"/>
                </a:solidFill>
                <a:latin typeface="Liberation Sans"/>
                <a:cs typeface="Liberation Sans"/>
              </a:rPr>
              <a:t>performed </a:t>
            </a:r>
            <a:r>
              <a:rPr sz="1600" i="1" spc="-5" dirty="0">
                <a:solidFill>
                  <a:srgbClr val="3F3F3F"/>
                </a:solidFill>
                <a:latin typeface="Liberation Sans"/>
                <a:cs typeface="Liberation Sans"/>
              </a:rPr>
              <a:t>the modelling </a:t>
            </a:r>
            <a:r>
              <a:rPr sz="1600" i="1" spc="-10" dirty="0">
                <a:solidFill>
                  <a:srgbClr val="3F3F3F"/>
                </a:solidFill>
                <a:latin typeface="Liberation Sans"/>
                <a:cs typeface="Liberation Sans"/>
              </a:rPr>
              <a:t>of </a:t>
            </a:r>
            <a:r>
              <a:rPr sz="1600" i="1" spc="-5" dirty="0">
                <a:solidFill>
                  <a:srgbClr val="3F3F3F"/>
                </a:solidFill>
                <a:latin typeface="Liberation Sans"/>
                <a:cs typeface="Liberation Sans"/>
              </a:rPr>
              <a:t>the collected data </a:t>
            </a:r>
            <a:r>
              <a:rPr sz="1600" i="1" spc="-10" dirty="0">
                <a:solidFill>
                  <a:srgbClr val="3F3F3F"/>
                </a:solidFill>
                <a:latin typeface="Liberation Sans"/>
                <a:cs typeface="Liberation Sans"/>
              </a:rPr>
              <a:t>and  </a:t>
            </a:r>
            <a:r>
              <a:rPr sz="1600" i="1" spc="-5" dirty="0">
                <a:solidFill>
                  <a:srgbClr val="3F3F3F"/>
                </a:solidFill>
                <a:latin typeface="Liberation Sans"/>
                <a:cs typeface="Liberation Sans"/>
              </a:rPr>
              <a:t>processes, transforming it into </a:t>
            </a:r>
            <a:r>
              <a:rPr sz="1600" i="1" spc="-10" dirty="0">
                <a:solidFill>
                  <a:srgbClr val="3F3F3F"/>
                </a:solidFill>
                <a:latin typeface="Liberation Sans"/>
                <a:cs typeface="Liberation Sans"/>
              </a:rPr>
              <a:t>UML </a:t>
            </a:r>
            <a:r>
              <a:rPr sz="1600" i="1" spc="-5" dirty="0">
                <a:solidFill>
                  <a:srgbClr val="3F3F3F"/>
                </a:solidFill>
                <a:latin typeface="Liberation Sans"/>
                <a:cs typeface="Liberation Sans"/>
              </a:rPr>
              <a:t>diagrams with the aid of a </a:t>
            </a:r>
            <a:r>
              <a:rPr sz="1600" i="1" spc="-10" dirty="0">
                <a:solidFill>
                  <a:srgbClr val="3F3F3F"/>
                </a:solidFill>
                <a:latin typeface="Liberation Sans"/>
                <a:cs typeface="Liberation Sans"/>
              </a:rPr>
              <a:t>UML </a:t>
            </a:r>
            <a:r>
              <a:rPr sz="1600" i="1" spc="-5" dirty="0">
                <a:solidFill>
                  <a:srgbClr val="3F3F3F"/>
                </a:solidFill>
                <a:latin typeface="Liberation Sans"/>
                <a:cs typeface="Liberation Sans"/>
              </a:rPr>
              <a:t>modelling tool which </a:t>
            </a:r>
            <a:r>
              <a:rPr sz="1600" i="1" spc="-10" dirty="0">
                <a:solidFill>
                  <a:srgbClr val="3F3F3F"/>
                </a:solidFill>
                <a:latin typeface="Liberation Sans"/>
                <a:cs typeface="Liberation Sans"/>
              </a:rPr>
              <a:t>was </a:t>
            </a:r>
            <a:r>
              <a:rPr sz="1600" i="1" spc="-5" dirty="0">
                <a:solidFill>
                  <a:srgbClr val="3F3F3F"/>
                </a:solidFill>
                <a:latin typeface="Liberation Sans"/>
                <a:cs typeface="Liberation Sans"/>
              </a:rPr>
              <a:t>converted into a  graphically  </a:t>
            </a:r>
            <a:r>
              <a:rPr sz="1600" i="1" spc="-10" dirty="0">
                <a:solidFill>
                  <a:srgbClr val="3F3F3F"/>
                </a:solidFill>
                <a:latin typeface="Liberation Sans"/>
                <a:cs typeface="Liberation Sans"/>
              </a:rPr>
              <a:t>understandable </a:t>
            </a:r>
            <a:r>
              <a:rPr sz="1600" i="1" spc="-15" dirty="0">
                <a:solidFill>
                  <a:srgbClr val="3F3F3F"/>
                </a:solidFill>
                <a:latin typeface="Liberation Sans"/>
                <a:cs typeface="Liberation Sans"/>
              </a:rPr>
              <a:t>manner.  </a:t>
            </a:r>
            <a:r>
              <a:rPr sz="1600" i="1" spc="-5" dirty="0">
                <a:solidFill>
                  <a:srgbClr val="3F3F3F"/>
                </a:solidFill>
                <a:latin typeface="Liberation Sans"/>
                <a:cs typeface="Liberation Sans"/>
              </a:rPr>
              <a:t>Just as  structured  analysis uses  </a:t>
            </a:r>
            <a:r>
              <a:rPr sz="1600" i="1" spc="-10" dirty="0">
                <a:solidFill>
                  <a:srgbClr val="3F3F3F"/>
                </a:solidFill>
                <a:latin typeface="Liberation Sans"/>
                <a:cs typeface="Liberation Sans"/>
              </a:rPr>
              <a:t>DFDs </a:t>
            </a:r>
            <a:r>
              <a:rPr sz="1600" i="1" spc="-5" dirty="0">
                <a:solidFill>
                  <a:srgbClr val="3F3F3F"/>
                </a:solidFill>
                <a:latin typeface="Liberation Sans"/>
                <a:cs typeface="Liberation Sans"/>
              </a:rPr>
              <a:t>(Data Flow Diagrams) to </a:t>
            </a:r>
            <a:r>
              <a:rPr sz="1600" i="1" spc="-10" dirty="0">
                <a:solidFill>
                  <a:srgbClr val="3F3F3F"/>
                </a:solidFill>
                <a:latin typeface="Liberation Sans"/>
                <a:cs typeface="Liberation Sans"/>
              </a:rPr>
              <a:t>model</a:t>
            </a:r>
            <a:r>
              <a:rPr sz="1600" i="1" spc="25" dirty="0">
                <a:solidFill>
                  <a:srgbClr val="3F3F3F"/>
                </a:solidFill>
                <a:latin typeface="Liberation Sans"/>
                <a:cs typeface="Liberation Sans"/>
              </a:rPr>
              <a:t> </a:t>
            </a:r>
            <a:r>
              <a:rPr sz="1600" i="1" spc="-5" dirty="0">
                <a:solidFill>
                  <a:srgbClr val="3F3F3F"/>
                </a:solidFill>
                <a:latin typeface="Liberation Sans"/>
                <a:cs typeface="Liberation Sans"/>
              </a:rPr>
              <a:t>data </a:t>
            </a:r>
            <a:r>
              <a:rPr sz="1600" i="1" spc="-10" dirty="0">
                <a:solidFill>
                  <a:srgbClr val="3F3F3F"/>
                </a:solidFill>
                <a:latin typeface="Liberation Sans"/>
                <a:cs typeface="Liberation Sans"/>
              </a:rPr>
              <a:t>and</a:t>
            </a:r>
            <a:endParaRPr sz="1600">
              <a:latin typeface="Liberation Sans"/>
              <a:cs typeface="Liberation Sans"/>
            </a:endParaRPr>
          </a:p>
          <a:p>
            <a:pPr marL="12700" marR="6350" algn="just">
              <a:lnSpc>
                <a:spcPct val="199500"/>
              </a:lnSpc>
              <a:spcBef>
                <a:spcPts val="10"/>
              </a:spcBef>
            </a:pPr>
            <a:r>
              <a:rPr sz="1600" i="1" spc="-5" dirty="0">
                <a:solidFill>
                  <a:srgbClr val="3F3F3F"/>
                </a:solidFill>
                <a:latin typeface="Liberation Sans"/>
                <a:cs typeface="Liberation Sans"/>
              </a:rPr>
              <a:t>processes, systems analysts use UML to describe </a:t>
            </a:r>
            <a:r>
              <a:rPr sz="1600" i="1" spc="-10" dirty="0">
                <a:solidFill>
                  <a:srgbClr val="3F3F3F"/>
                </a:solidFill>
                <a:latin typeface="Liberation Sans"/>
                <a:cs typeface="Liberation Sans"/>
              </a:rPr>
              <a:t>Object Oriented </a:t>
            </a:r>
            <a:r>
              <a:rPr sz="1600" i="1" spc="-5" dirty="0">
                <a:solidFill>
                  <a:srgbClr val="3F3F3F"/>
                </a:solidFill>
                <a:latin typeface="Liberation Sans"/>
                <a:cs typeface="Liberation Sans"/>
              </a:rPr>
              <a:t>systems, on which the current system is </a:t>
            </a:r>
            <a:r>
              <a:rPr sz="1600" i="1" spc="-10" dirty="0">
                <a:solidFill>
                  <a:srgbClr val="3F3F3F"/>
                </a:solidFill>
                <a:latin typeface="Liberation Sans"/>
                <a:cs typeface="Liberation Sans"/>
              </a:rPr>
              <a:t>based.  UML </a:t>
            </a:r>
            <a:r>
              <a:rPr sz="1600" i="1" spc="-5" dirty="0">
                <a:solidFill>
                  <a:srgbClr val="3F3F3F"/>
                </a:solidFill>
                <a:latin typeface="Liberation Sans"/>
                <a:cs typeface="Liberation Sans"/>
              </a:rPr>
              <a:t>is </a:t>
            </a:r>
            <a:r>
              <a:rPr sz="1600" i="1" spc="-10" dirty="0">
                <a:solidFill>
                  <a:srgbClr val="3F3F3F"/>
                </a:solidFill>
                <a:latin typeface="Liberation Sans"/>
                <a:cs typeface="Liberation Sans"/>
              </a:rPr>
              <a:t>independent </a:t>
            </a:r>
            <a:r>
              <a:rPr sz="1600" i="1" spc="-5" dirty="0">
                <a:solidFill>
                  <a:srgbClr val="3F3F3F"/>
                </a:solidFill>
                <a:latin typeface="Liberation Sans"/>
                <a:cs typeface="Liberation Sans"/>
              </a:rPr>
              <a:t>of any specific </a:t>
            </a:r>
            <a:r>
              <a:rPr sz="1600" i="1" spc="-10" dirty="0">
                <a:solidFill>
                  <a:srgbClr val="3F3F3F"/>
                </a:solidFill>
                <a:latin typeface="Liberation Sans"/>
                <a:cs typeface="Liberation Sans"/>
              </a:rPr>
              <a:t>programming </a:t>
            </a:r>
            <a:r>
              <a:rPr sz="1600" i="1" spc="-5" dirty="0">
                <a:solidFill>
                  <a:srgbClr val="3F3F3F"/>
                </a:solidFill>
                <a:latin typeface="Liberation Sans"/>
                <a:cs typeface="Liberation Sans"/>
              </a:rPr>
              <a:t>language and can </a:t>
            </a:r>
            <a:r>
              <a:rPr sz="1600" i="1" spc="-10" dirty="0">
                <a:solidFill>
                  <a:srgbClr val="3F3F3F"/>
                </a:solidFill>
                <a:latin typeface="Liberation Sans"/>
                <a:cs typeface="Liberation Sans"/>
              </a:rPr>
              <a:t>be </a:t>
            </a:r>
            <a:r>
              <a:rPr sz="1600" i="1" spc="-5" dirty="0">
                <a:solidFill>
                  <a:srgbClr val="3F3F3F"/>
                </a:solidFill>
                <a:latin typeface="Liberation Sans"/>
                <a:cs typeface="Liberation Sans"/>
              </a:rPr>
              <a:t>used to describe business processes </a:t>
            </a:r>
            <a:r>
              <a:rPr sz="1600" i="1" spc="-10" dirty="0">
                <a:solidFill>
                  <a:srgbClr val="3F3F3F"/>
                </a:solidFill>
                <a:latin typeface="Liberation Sans"/>
                <a:cs typeface="Liberation Sans"/>
              </a:rPr>
              <a:t>and  requirements</a:t>
            </a:r>
            <a:r>
              <a:rPr sz="1600" i="1" dirty="0">
                <a:solidFill>
                  <a:srgbClr val="3F3F3F"/>
                </a:solidFill>
                <a:latin typeface="Liberation Sans"/>
                <a:cs typeface="Liberation Sans"/>
              </a:rPr>
              <a:t> </a:t>
            </a:r>
            <a:r>
              <a:rPr sz="1600" i="1" spc="-20" dirty="0">
                <a:solidFill>
                  <a:srgbClr val="3F3F3F"/>
                </a:solidFill>
                <a:latin typeface="Liberation Sans"/>
                <a:cs typeface="Liberation Sans"/>
              </a:rPr>
              <a:t>generally.</a:t>
            </a:r>
            <a:endParaRPr sz="1600">
              <a:latin typeface="Liberation Sans"/>
              <a:cs typeface="Liberation Sans"/>
            </a:endParaRPr>
          </a:p>
        </p:txBody>
      </p:sp>
      <p:sp>
        <p:nvSpPr>
          <p:cNvPr id="6" name="object 6"/>
          <p:cNvSpPr txBox="1"/>
          <p:nvPr/>
        </p:nvSpPr>
        <p:spPr>
          <a:xfrm>
            <a:off x="426859" y="5595746"/>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solidFill>
                  <a:srgbClr val="3F3F3F"/>
                </a:solidFill>
                <a:latin typeface="OpenSymbol"/>
                <a:cs typeface="OpenSymbol"/>
              </a:rPr>
              <a:t></a:t>
            </a:r>
            <a:endParaRPr sz="1600">
              <a:latin typeface="OpenSymbol"/>
              <a:cs typeface="OpenSymbol"/>
            </a:endParaRPr>
          </a:p>
        </p:txBody>
      </p:sp>
      <p:sp>
        <p:nvSpPr>
          <p:cNvPr id="7" name="object 7"/>
          <p:cNvSpPr txBox="1"/>
          <p:nvPr/>
        </p:nvSpPr>
        <p:spPr>
          <a:xfrm>
            <a:off x="712343" y="5628868"/>
            <a:ext cx="10715625" cy="269240"/>
          </a:xfrm>
          <a:prstGeom prst="rect">
            <a:avLst/>
          </a:prstGeom>
        </p:spPr>
        <p:txBody>
          <a:bodyPr vert="horz" wrap="square" lIns="0" tIns="12065" rIns="0" bIns="0" rtlCol="0">
            <a:spAutoFit/>
          </a:bodyPr>
          <a:lstStyle/>
          <a:p>
            <a:pPr marL="12700">
              <a:lnSpc>
                <a:spcPct val="100000"/>
              </a:lnSpc>
              <a:spcBef>
                <a:spcPts val="95"/>
              </a:spcBef>
            </a:pPr>
            <a:r>
              <a:rPr sz="1600" i="1" spc="-20" dirty="0">
                <a:solidFill>
                  <a:srgbClr val="3F3F3F"/>
                </a:solidFill>
                <a:latin typeface="Liberation Sans"/>
                <a:cs typeface="Liberation Sans"/>
              </a:rPr>
              <a:t>Finally,</a:t>
            </a:r>
            <a:r>
              <a:rPr sz="1600" i="1" spc="125" dirty="0">
                <a:solidFill>
                  <a:srgbClr val="3F3F3F"/>
                </a:solidFill>
                <a:latin typeface="Liberation Sans"/>
                <a:cs typeface="Liberation Sans"/>
              </a:rPr>
              <a:t> </a:t>
            </a:r>
            <a:r>
              <a:rPr sz="1600" i="1" spc="-5" dirty="0">
                <a:solidFill>
                  <a:srgbClr val="3F3F3F"/>
                </a:solidFill>
                <a:latin typeface="Liberation Sans"/>
                <a:cs typeface="Liberation Sans"/>
              </a:rPr>
              <a:t>the</a:t>
            </a:r>
            <a:r>
              <a:rPr sz="1600" i="1" spc="125" dirty="0">
                <a:solidFill>
                  <a:srgbClr val="3F3F3F"/>
                </a:solidFill>
                <a:latin typeface="Liberation Sans"/>
                <a:cs typeface="Liberation Sans"/>
              </a:rPr>
              <a:t> </a:t>
            </a:r>
            <a:r>
              <a:rPr sz="1600" i="1" spc="-5" dirty="0">
                <a:solidFill>
                  <a:srgbClr val="3F3F3F"/>
                </a:solidFill>
                <a:latin typeface="Liberation Sans"/>
                <a:cs typeface="Liberation Sans"/>
              </a:rPr>
              <a:t>implementation</a:t>
            </a:r>
            <a:r>
              <a:rPr sz="1600" i="1" spc="125" dirty="0">
                <a:solidFill>
                  <a:srgbClr val="3F3F3F"/>
                </a:solidFill>
                <a:latin typeface="Liberation Sans"/>
                <a:cs typeface="Liberation Sans"/>
              </a:rPr>
              <a:t> </a:t>
            </a:r>
            <a:r>
              <a:rPr sz="1600" i="1" spc="-5" dirty="0">
                <a:solidFill>
                  <a:srgbClr val="3F3F3F"/>
                </a:solidFill>
                <a:latin typeface="Liberation Sans"/>
                <a:cs typeface="Liberation Sans"/>
              </a:rPr>
              <a:t>or</a:t>
            </a:r>
            <a:r>
              <a:rPr sz="1600" i="1" spc="120" dirty="0">
                <a:solidFill>
                  <a:srgbClr val="3F3F3F"/>
                </a:solidFill>
                <a:latin typeface="Liberation Sans"/>
                <a:cs typeface="Liberation Sans"/>
              </a:rPr>
              <a:t> </a:t>
            </a:r>
            <a:r>
              <a:rPr sz="1600" i="1" spc="-5" dirty="0">
                <a:solidFill>
                  <a:srgbClr val="3F3F3F"/>
                </a:solidFill>
                <a:latin typeface="Liberation Sans"/>
                <a:cs typeface="Liberation Sans"/>
              </a:rPr>
              <a:t>coding</a:t>
            </a:r>
            <a:r>
              <a:rPr sz="1600" i="1" spc="125" dirty="0">
                <a:solidFill>
                  <a:srgbClr val="3F3F3F"/>
                </a:solidFill>
                <a:latin typeface="Liberation Sans"/>
                <a:cs typeface="Liberation Sans"/>
              </a:rPr>
              <a:t> </a:t>
            </a:r>
            <a:r>
              <a:rPr sz="1600" i="1" spc="-5" dirty="0">
                <a:solidFill>
                  <a:srgbClr val="3F3F3F"/>
                </a:solidFill>
                <a:latin typeface="Liberation Sans"/>
                <a:cs typeface="Liberation Sans"/>
              </a:rPr>
              <a:t>of</a:t>
            </a:r>
            <a:r>
              <a:rPr sz="1600" i="1" spc="120" dirty="0">
                <a:solidFill>
                  <a:srgbClr val="3F3F3F"/>
                </a:solidFill>
                <a:latin typeface="Liberation Sans"/>
                <a:cs typeface="Liberation Sans"/>
              </a:rPr>
              <a:t> </a:t>
            </a:r>
            <a:r>
              <a:rPr sz="1600" i="1" spc="-5" dirty="0">
                <a:solidFill>
                  <a:srgbClr val="3F3F3F"/>
                </a:solidFill>
                <a:latin typeface="Liberation Sans"/>
                <a:cs typeface="Liberation Sans"/>
              </a:rPr>
              <a:t>the</a:t>
            </a:r>
            <a:r>
              <a:rPr sz="1600" i="1" spc="125" dirty="0">
                <a:solidFill>
                  <a:srgbClr val="3F3F3F"/>
                </a:solidFill>
                <a:latin typeface="Liberation Sans"/>
                <a:cs typeface="Liberation Sans"/>
              </a:rPr>
              <a:t> </a:t>
            </a:r>
            <a:r>
              <a:rPr sz="1600" i="1" spc="-10" dirty="0">
                <a:solidFill>
                  <a:srgbClr val="3F3F3F"/>
                </a:solidFill>
                <a:latin typeface="Liberation Sans"/>
                <a:cs typeface="Liberation Sans"/>
              </a:rPr>
              <a:t>proposed</a:t>
            </a:r>
            <a:r>
              <a:rPr sz="1600" i="1" spc="125" dirty="0">
                <a:solidFill>
                  <a:srgbClr val="3F3F3F"/>
                </a:solidFill>
                <a:latin typeface="Liberation Sans"/>
                <a:cs typeface="Liberation Sans"/>
              </a:rPr>
              <a:t> </a:t>
            </a:r>
            <a:r>
              <a:rPr sz="1600" i="1" spc="-5" dirty="0">
                <a:solidFill>
                  <a:srgbClr val="3F3F3F"/>
                </a:solidFill>
                <a:latin typeface="Liberation Sans"/>
                <a:cs typeface="Liberation Sans"/>
              </a:rPr>
              <a:t>system</a:t>
            </a:r>
            <a:r>
              <a:rPr sz="1600" i="1" spc="130" dirty="0">
                <a:solidFill>
                  <a:srgbClr val="3F3F3F"/>
                </a:solidFill>
                <a:latin typeface="Liberation Sans"/>
                <a:cs typeface="Liberation Sans"/>
              </a:rPr>
              <a:t> </a:t>
            </a:r>
            <a:r>
              <a:rPr sz="1600" i="1" spc="-10" dirty="0">
                <a:solidFill>
                  <a:srgbClr val="3F3F3F"/>
                </a:solidFill>
                <a:latin typeface="Liberation Sans"/>
                <a:cs typeface="Liberation Sans"/>
              </a:rPr>
              <a:t>was</a:t>
            </a:r>
            <a:r>
              <a:rPr sz="1600" i="1" spc="130" dirty="0">
                <a:solidFill>
                  <a:srgbClr val="3F3F3F"/>
                </a:solidFill>
                <a:latin typeface="Liberation Sans"/>
                <a:cs typeface="Liberation Sans"/>
              </a:rPr>
              <a:t> </a:t>
            </a:r>
            <a:r>
              <a:rPr sz="1600" i="1" spc="-10" dirty="0">
                <a:solidFill>
                  <a:srgbClr val="3F3F3F"/>
                </a:solidFill>
                <a:latin typeface="Liberation Sans"/>
                <a:cs typeface="Liberation Sans"/>
              </a:rPr>
              <a:t>based</a:t>
            </a:r>
            <a:r>
              <a:rPr sz="1600" i="1" spc="125" dirty="0">
                <a:solidFill>
                  <a:srgbClr val="3F3F3F"/>
                </a:solidFill>
                <a:latin typeface="Liberation Sans"/>
                <a:cs typeface="Liberation Sans"/>
              </a:rPr>
              <a:t> </a:t>
            </a:r>
            <a:r>
              <a:rPr sz="1600" i="1" spc="-10" dirty="0">
                <a:solidFill>
                  <a:srgbClr val="3F3F3F"/>
                </a:solidFill>
                <a:latin typeface="Liberation Sans"/>
                <a:cs typeface="Liberation Sans"/>
              </a:rPr>
              <a:t>on</a:t>
            </a:r>
            <a:r>
              <a:rPr sz="1600" i="1" spc="125" dirty="0">
                <a:solidFill>
                  <a:srgbClr val="3F3F3F"/>
                </a:solidFill>
                <a:latin typeface="Liberation Sans"/>
                <a:cs typeface="Liberation Sans"/>
              </a:rPr>
              <a:t> </a:t>
            </a:r>
            <a:r>
              <a:rPr sz="1600" i="1" spc="-5" dirty="0">
                <a:solidFill>
                  <a:srgbClr val="3F3F3F"/>
                </a:solidFill>
                <a:latin typeface="Liberation Sans"/>
                <a:cs typeface="Liberation Sans"/>
              </a:rPr>
              <a:t>the</a:t>
            </a:r>
            <a:r>
              <a:rPr sz="1600" i="1" spc="114" dirty="0">
                <a:solidFill>
                  <a:srgbClr val="3F3F3F"/>
                </a:solidFill>
                <a:latin typeface="Liberation Sans"/>
                <a:cs typeface="Liberation Sans"/>
              </a:rPr>
              <a:t> </a:t>
            </a:r>
            <a:r>
              <a:rPr sz="1600" i="1" spc="-5" dirty="0">
                <a:solidFill>
                  <a:srgbClr val="3F3F3F"/>
                </a:solidFill>
                <a:latin typeface="Liberation Sans"/>
                <a:cs typeface="Liberation Sans"/>
              </a:rPr>
              <a:t>software</a:t>
            </a:r>
            <a:r>
              <a:rPr sz="1600" i="1" spc="125" dirty="0">
                <a:solidFill>
                  <a:srgbClr val="3F3F3F"/>
                </a:solidFill>
                <a:latin typeface="Liberation Sans"/>
                <a:cs typeface="Liberation Sans"/>
              </a:rPr>
              <a:t> </a:t>
            </a:r>
            <a:r>
              <a:rPr sz="1600" i="1" spc="-5" dirty="0">
                <a:solidFill>
                  <a:srgbClr val="3F3F3F"/>
                </a:solidFill>
                <a:latin typeface="Liberation Sans"/>
                <a:cs typeface="Liberation Sans"/>
              </a:rPr>
              <a:t>architecture</a:t>
            </a:r>
            <a:r>
              <a:rPr sz="1600" i="1" spc="114" dirty="0">
                <a:solidFill>
                  <a:srgbClr val="3F3F3F"/>
                </a:solidFill>
                <a:latin typeface="Liberation Sans"/>
                <a:cs typeface="Liberation Sans"/>
              </a:rPr>
              <a:t> </a:t>
            </a:r>
            <a:r>
              <a:rPr sz="1600" i="1" spc="-5" dirty="0">
                <a:solidFill>
                  <a:srgbClr val="3F3F3F"/>
                </a:solidFill>
                <a:latin typeface="Liberation Sans"/>
                <a:cs typeface="Liberation Sans"/>
              </a:rPr>
              <a:t>standard,</a:t>
            </a:r>
            <a:r>
              <a:rPr sz="1600" i="1" spc="120" dirty="0">
                <a:solidFill>
                  <a:srgbClr val="3F3F3F"/>
                </a:solidFill>
                <a:latin typeface="Liberation Sans"/>
                <a:cs typeface="Liberation Sans"/>
              </a:rPr>
              <a:t> </a:t>
            </a:r>
            <a:r>
              <a:rPr sz="1600" i="1" spc="-5" dirty="0">
                <a:solidFill>
                  <a:srgbClr val="3F3F3F"/>
                </a:solidFill>
                <a:latin typeface="Liberation Sans"/>
                <a:cs typeface="Liberation Sans"/>
              </a:rPr>
              <a:t>MVC</a:t>
            </a:r>
            <a:endParaRPr sz="1600" dirty="0">
              <a:latin typeface="Liberation Sans"/>
              <a:cs typeface="Liberation Sans"/>
            </a:endParaRPr>
          </a:p>
        </p:txBody>
      </p:sp>
      <p:sp>
        <p:nvSpPr>
          <p:cNvPr id="8" name="object 8"/>
          <p:cNvSpPr txBox="1"/>
          <p:nvPr/>
        </p:nvSpPr>
        <p:spPr>
          <a:xfrm>
            <a:off x="712343" y="6116662"/>
            <a:ext cx="9352915" cy="269240"/>
          </a:xfrm>
          <a:prstGeom prst="rect">
            <a:avLst/>
          </a:prstGeom>
        </p:spPr>
        <p:txBody>
          <a:bodyPr vert="horz" wrap="square" lIns="0" tIns="12065" rIns="0" bIns="0" rtlCol="0">
            <a:spAutoFit/>
          </a:bodyPr>
          <a:lstStyle/>
          <a:p>
            <a:pPr marL="12700">
              <a:lnSpc>
                <a:spcPct val="100000"/>
              </a:lnSpc>
              <a:spcBef>
                <a:spcPts val="95"/>
              </a:spcBef>
            </a:pPr>
            <a:r>
              <a:rPr sz="1600" i="1" spc="-5" dirty="0">
                <a:solidFill>
                  <a:srgbClr val="3F3F3F"/>
                </a:solidFill>
                <a:latin typeface="Liberation Sans"/>
                <a:cs typeface="Liberation Sans"/>
              </a:rPr>
              <a:t>and SPRING </a:t>
            </a:r>
            <a:r>
              <a:rPr sz="1600" i="1" spc="-10" dirty="0">
                <a:solidFill>
                  <a:srgbClr val="3F3F3F"/>
                </a:solidFill>
                <a:latin typeface="Liberation Sans"/>
                <a:cs typeface="Liberation Sans"/>
              </a:rPr>
              <a:t>BOOT </a:t>
            </a:r>
            <a:r>
              <a:rPr sz="1600" i="1" spc="-5" dirty="0">
                <a:solidFill>
                  <a:srgbClr val="3F3F3F"/>
                </a:solidFill>
                <a:latin typeface="Liberation Sans"/>
                <a:cs typeface="Liberation Sans"/>
              </a:rPr>
              <a:t>using Java </a:t>
            </a:r>
            <a:r>
              <a:rPr sz="1600" i="1" spc="-10" dirty="0">
                <a:solidFill>
                  <a:srgbClr val="3F3F3F"/>
                </a:solidFill>
                <a:latin typeface="Liberation Sans"/>
                <a:cs typeface="Liberation Sans"/>
              </a:rPr>
              <a:t>programming </a:t>
            </a:r>
            <a:r>
              <a:rPr sz="1600" i="1" spc="-5" dirty="0">
                <a:solidFill>
                  <a:srgbClr val="3F3F3F"/>
                </a:solidFill>
                <a:latin typeface="Liberation Sans"/>
                <a:cs typeface="Liberation Sans"/>
              </a:rPr>
              <a:t>language, which is based on the object-oriented</a:t>
            </a:r>
            <a:r>
              <a:rPr sz="1600" i="1" spc="10" dirty="0">
                <a:solidFill>
                  <a:srgbClr val="3F3F3F"/>
                </a:solidFill>
                <a:latin typeface="Liberation Sans"/>
                <a:cs typeface="Liberation Sans"/>
              </a:rPr>
              <a:t> </a:t>
            </a:r>
            <a:r>
              <a:rPr sz="1600" i="1" spc="-10" dirty="0">
                <a:solidFill>
                  <a:srgbClr val="3F3F3F"/>
                </a:solidFill>
                <a:latin typeface="Liberation Sans"/>
                <a:cs typeface="Liberation Sans"/>
              </a:rPr>
              <a:t>paradigm</a:t>
            </a:r>
            <a:endParaRPr sz="1600">
              <a:latin typeface="Liberation Sans"/>
              <a:cs typeface="Liberatio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74" y="415340"/>
            <a:ext cx="4726305" cy="513715"/>
          </a:xfrm>
          <a:prstGeom prst="rect">
            <a:avLst/>
          </a:prstGeom>
        </p:spPr>
        <p:txBody>
          <a:bodyPr vert="horz" wrap="square" lIns="0" tIns="12700" rIns="0" bIns="0" rtlCol="0">
            <a:spAutoFit/>
          </a:bodyPr>
          <a:lstStyle/>
          <a:p>
            <a:pPr marL="12700">
              <a:lnSpc>
                <a:spcPct val="100000"/>
              </a:lnSpc>
              <a:spcBef>
                <a:spcPts val="100"/>
              </a:spcBef>
            </a:pPr>
            <a:r>
              <a:rPr b="1" spc="-5" dirty="0">
                <a:solidFill>
                  <a:srgbClr val="006FBF"/>
                </a:solidFill>
                <a:latin typeface="Liberation Sans"/>
                <a:cs typeface="Liberation Sans"/>
              </a:rPr>
              <a:t>ACKNOWLEDGEMENTS</a:t>
            </a:r>
          </a:p>
        </p:txBody>
      </p:sp>
      <p:sp>
        <p:nvSpPr>
          <p:cNvPr id="3" name="object 3"/>
          <p:cNvSpPr txBox="1"/>
          <p:nvPr/>
        </p:nvSpPr>
        <p:spPr>
          <a:xfrm>
            <a:off x="426859" y="1600466"/>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solidFill>
                  <a:srgbClr val="3F3F3F"/>
                </a:solidFill>
                <a:latin typeface="OpenSymbol"/>
                <a:cs typeface="OpenSymbol"/>
              </a:rPr>
              <a:t></a:t>
            </a:r>
            <a:endParaRPr sz="1600">
              <a:latin typeface="OpenSymbol"/>
              <a:cs typeface="OpenSymbol"/>
            </a:endParaRPr>
          </a:p>
        </p:txBody>
      </p:sp>
      <p:sp>
        <p:nvSpPr>
          <p:cNvPr id="4" name="object 4"/>
          <p:cNvSpPr txBox="1"/>
          <p:nvPr/>
        </p:nvSpPr>
        <p:spPr>
          <a:xfrm>
            <a:off x="712343" y="1633220"/>
            <a:ext cx="10715625" cy="1294585"/>
          </a:xfrm>
          <a:prstGeom prst="rect">
            <a:avLst/>
          </a:prstGeom>
        </p:spPr>
        <p:txBody>
          <a:bodyPr vert="horz" wrap="square" lIns="0" tIns="12065" rIns="0" bIns="0" rtlCol="0">
            <a:spAutoFit/>
          </a:bodyPr>
          <a:lstStyle/>
          <a:p>
            <a:pPr marL="12700">
              <a:lnSpc>
                <a:spcPct val="100000"/>
              </a:lnSpc>
              <a:spcBef>
                <a:spcPts val="95"/>
              </a:spcBef>
            </a:pPr>
            <a:r>
              <a:rPr sz="1600" i="1" spc="-5" dirty="0">
                <a:solidFill>
                  <a:srgbClr val="3F3F3F"/>
                </a:solidFill>
                <a:latin typeface="Liberation Sans"/>
                <a:cs typeface="Liberation Sans"/>
              </a:rPr>
              <a:t>Immense gratitude to the </a:t>
            </a:r>
            <a:r>
              <a:rPr sz="1600" i="1" spc="-10" dirty="0">
                <a:solidFill>
                  <a:srgbClr val="3F3F3F"/>
                </a:solidFill>
                <a:latin typeface="Liberation Sans"/>
                <a:cs typeface="Liberation Sans"/>
              </a:rPr>
              <a:t>Ghana-India </a:t>
            </a:r>
            <a:r>
              <a:rPr sz="1600" i="1" spc="-5" dirty="0">
                <a:solidFill>
                  <a:srgbClr val="3F3F3F"/>
                </a:solidFill>
                <a:latin typeface="Liberation Sans"/>
                <a:cs typeface="Liberation Sans"/>
              </a:rPr>
              <a:t>Kofi Annan </a:t>
            </a:r>
            <a:r>
              <a:rPr sz="1600" i="1" spc="-10" dirty="0">
                <a:solidFill>
                  <a:srgbClr val="3F3F3F"/>
                </a:solidFill>
                <a:latin typeface="Liberation Sans"/>
                <a:cs typeface="Liberation Sans"/>
              </a:rPr>
              <a:t>Centre </a:t>
            </a:r>
            <a:r>
              <a:rPr sz="1600" i="1" spc="-5" dirty="0">
                <a:solidFill>
                  <a:srgbClr val="3F3F3F"/>
                </a:solidFill>
                <a:latin typeface="Liberation Sans"/>
                <a:cs typeface="Liberation Sans"/>
              </a:rPr>
              <a:t>of Excellence in ICT (AITI-KACE). – Academic </a:t>
            </a:r>
            <a:r>
              <a:rPr sz="1600" i="1" spc="-5" dirty="0" smtClean="0">
                <a:solidFill>
                  <a:srgbClr val="3F3F3F"/>
                </a:solidFill>
                <a:latin typeface="Liberation Sans"/>
                <a:cs typeface="Liberation Sans"/>
              </a:rPr>
              <a:t>Secretary</a:t>
            </a:r>
            <a:r>
              <a:rPr lang="en-US" sz="1600" i="1" spc="-5" dirty="0" smtClean="0">
                <a:solidFill>
                  <a:srgbClr val="3F3F3F"/>
                </a:solidFill>
                <a:latin typeface="Liberation Sans"/>
                <a:cs typeface="Liberation Sans"/>
              </a:rPr>
              <a:t>, </a:t>
            </a:r>
          </a:p>
          <a:p>
            <a:pPr marL="12700">
              <a:lnSpc>
                <a:spcPct val="100000"/>
              </a:lnSpc>
              <a:spcBef>
                <a:spcPts val="95"/>
              </a:spcBef>
            </a:pPr>
            <a:endParaRPr lang="en-US" sz="1600" i="1" spc="-5" dirty="0">
              <a:solidFill>
                <a:srgbClr val="3F3F3F"/>
              </a:solidFill>
              <a:latin typeface="Liberation Sans"/>
              <a:cs typeface="Liberation Sans"/>
            </a:endParaRPr>
          </a:p>
          <a:p>
            <a:pPr marL="12700">
              <a:spcBef>
                <a:spcPts val="95"/>
              </a:spcBef>
            </a:pPr>
            <a:r>
              <a:rPr lang="en-US" sz="1600" i="1" spc="-5" dirty="0">
                <a:solidFill>
                  <a:srgbClr val="3F3F3F"/>
                </a:solidFill>
                <a:latin typeface="Liberation Sans"/>
                <a:cs typeface="Liberation Sans"/>
              </a:rPr>
              <a:t>Center </a:t>
            </a:r>
            <a:r>
              <a:rPr lang="en-US" sz="1600" i="1" spc="-5" dirty="0" smtClean="0">
                <a:solidFill>
                  <a:srgbClr val="3F3F3F"/>
                </a:solidFill>
                <a:latin typeface="Liberation Sans"/>
                <a:cs typeface="Liberation Sans"/>
              </a:rPr>
              <a:t>Manager </a:t>
            </a:r>
            <a:r>
              <a:rPr lang="en-US" sz="1600" i="1" spc="-5" dirty="0" err="1" smtClean="0">
                <a:solidFill>
                  <a:srgbClr val="3F3F3F"/>
                </a:solidFill>
                <a:latin typeface="Liberation Sans"/>
                <a:cs typeface="Liberation Sans"/>
              </a:rPr>
              <a:t>Bolgatanga</a:t>
            </a:r>
            <a:r>
              <a:rPr lang="en-US" sz="1600" i="1" spc="-5" dirty="0" smtClean="0">
                <a:solidFill>
                  <a:srgbClr val="3F3F3F"/>
                </a:solidFill>
                <a:latin typeface="Liberation Sans"/>
                <a:cs typeface="Liberation Sans"/>
              </a:rPr>
              <a:t>(</a:t>
            </a:r>
            <a:r>
              <a:rPr lang="en-US" sz="1600" i="1" spc="-5" dirty="0" err="1" smtClean="0">
                <a:solidFill>
                  <a:srgbClr val="3F3F3F"/>
                </a:solidFill>
                <a:latin typeface="Liberation Sans"/>
                <a:cs typeface="Liberation Sans"/>
              </a:rPr>
              <a:t>Mr</a:t>
            </a:r>
            <a:r>
              <a:rPr lang="en-US" sz="1600" i="1" spc="-5" dirty="0" smtClean="0">
                <a:solidFill>
                  <a:srgbClr val="3F3F3F"/>
                </a:solidFill>
                <a:latin typeface="Liberation Sans"/>
                <a:cs typeface="Liberation Sans"/>
              </a:rPr>
              <a:t> Christian </a:t>
            </a:r>
            <a:r>
              <a:rPr lang="en-US" sz="1600" i="1" spc="-5" dirty="0" err="1" smtClean="0">
                <a:solidFill>
                  <a:srgbClr val="3F3F3F"/>
                </a:solidFill>
                <a:latin typeface="Liberation Sans"/>
                <a:cs typeface="Liberation Sans"/>
              </a:rPr>
              <a:t>Danso</a:t>
            </a:r>
            <a:r>
              <a:rPr lang="en-US" sz="1600" i="1" spc="-5" dirty="0" smtClean="0">
                <a:solidFill>
                  <a:srgbClr val="3F3F3F"/>
                </a:solidFill>
                <a:latin typeface="Liberation Sans"/>
                <a:cs typeface="Liberation Sans"/>
              </a:rPr>
              <a:t>)</a:t>
            </a:r>
            <a:r>
              <a:rPr lang="en-US" sz="1600" i="1" spc="340" dirty="0" smtClean="0">
                <a:solidFill>
                  <a:srgbClr val="3F3F3F"/>
                </a:solidFill>
                <a:latin typeface="Liberation Sans"/>
                <a:cs typeface="Liberation Sans"/>
              </a:rPr>
              <a:t> </a:t>
            </a:r>
            <a:r>
              <a:rPr sz="1600" i="1" spc="-10" dirty="0" smtClean="0">
                <a:solidFill>
                  <a:srgbClr val="3F3F3F"/>
                </a:solidFill>
                <a:latin typeface="Liberation Sans"/>
                <a:cs typeface="Liberation Sans"/>
              </a:rPr>
              <a:t>and</a:t>
            </a:r>
            <a:r>
              <a:rPr lang="en-US" sz="1600" i="1" spc="-10" dirty="0" smtClean="0">
                <a:solidFill>
                  <a:srgbClr val="3F3F3F"/>
                </a:solidFill>
                <a:latin typeface="Liberation Sans"/>
                <a:cs typeface="Liberation Sans"/>
              </a:rPr>
              <a:t> </a:t>
            </a:r>
            <a:r>
              <a:rPr lang="en-US" sz="1600" i="1" spc="-5" dirty="0">
                <a:solidFill>
                  <a:srgbClr val="3F3F3F"/>
                </a:solidFill>
                <a:latin typeface="Liberation Sans"/>
                <a:cs typeface="Liberation Sans"/>
              </a:rPr>
              <a:t>the Faculty </a:t>
            </a:r>
            <a:r>
              <a:rPr lang="en-US" sz="1600" i="1" spc="-10" dirty="0">
                <a:solidFill>
                  <a:srgbClr val="3F3F3F"/>
                </a:solidFill>
                <a:latin typeface="Liberation Sans"/>
                <a:cs typeface="Liberation Sans"/>
              </a:rPr>
              <a:t>Department </a:t>
            </a:r>
            <a:r>
              <a:rPr lang="en-US" sz="1600" i="1" spc="-25" dirty="0">
                <a:solidFill>
                  <a:srgbClr val="3F3F3F"/>
                </a:solidFill>
                <a:latin typeface="Liberation Sans"/>
                <a:cs typeface="Liberation Sans"/>
              </a:rPr>
              <a:t>(Mr. </a:t>
            </a:r>
            <a:r>
              <a:rPr lang="en-US" sz="1600" i="1" spc="-50" dirty="0">
                <a:solidFill>
                  <a:srgbClr val="3F3F3F"/>
                </a:solidFill>
                <a:latin typeface="Liberation Sans"/>
                <a:cs typeface="Liberation Sans"/>
              </a:rPr>
              <a:t>Yao </a:t>
            </a:r>
            <a:r>
              <a:rPr lang="en-US" sz="1600" i="1" spc="-5" dirty="0">
                <a:solidFill>
                  <a:srgbClr val="3F3F3F"/>
                </a:solidFill>
                <a:latin typeface="Liberation Sans"/>
                <a:cs typeface="Liberation Sans"/>
              </a:rPr>
              <a:t>) </a:t>
            </a:r>
            <a:r>
              <a:rPr lang="en-US" sz="1600" i="1" spc="-10" dirty="0">
                <a:solidFill>
                  <a:srgbClr val="3F3F3F"/>
                </a:solidFill>
                <a:latin typeface="Liberation Sans"/>
                <a:cs typeface="Liberation Sans"/>
              </a:rPr>
              <a:t>who </a:t>
            </a:r>
            <a:r>
              <a:rPr lang="en-US" sz="1600" i="1" spc="-5" dirty="0">
                <a:solidFill>
                  <a:srgbClr val="3F3F3F"/>
                </a:solidFill>
                <a:latin typeface="Liberation Sans"/>
                <a:cs typeface="Liberation Sans"/>
              </a:rPr>
              <a:t>provided insight and </a:t>
            </a:r>
            <a:endParaRPr lang="en-US" sz="1600" i="1" spc="-5" dirty="0" smtClean="0">
              <a:solidFill>
                <a:srgbClr val="3F3F3F"/>
              </a:solidFill>
              <a:latin typeface="Liberation Sans"/>
              <a:cs typeface="Liberation Sans"/>
            </a:endParaRPr>
          </a:p>
          <a:p>
            <a:pPr marL="12700">
              <a:spcBef>
                <a:spcPts val="95"/>
              </a:spcBef>
            </a:pPr>
            <a:endParaRPr lang="en-US" sz="1600" i="1" spc="-5" dirty="0">
              <a:solidFill>
                <a:srgbClr val="3F3F3F"/>
              </a:solidFill>
              <a:latin typeface="Liberation Sans"/>
              <a:cs typeface="Liberation Sans"/>
            </a:endParaRPr>
          </a:p>
          <a:p>
            <a:pPr marL="12700">
              <a:spcBef>
                <a:spcPts val="95"/>
              </a:spcBef>
            </a:pPr>
            <a:r>
              <a:rPr lang="en-US" sz="1600" i="1" spc="-10" dirty="0" smtClean="0">
                <a:solidFill>
                  <a:srgbClr val="3F3F3F"/>
                </a:solidFill>
                <a:latin typeface="Liberation Sans"/>
                <a:cs typeface="Liberation Sans"/>
              </a:rPr>
              <a:t>greatly </a:t>
            </a:r>
            <a:r>
              <a:rPr lang="en-US" sz="1600" i="1" spc="-5" dirty="0">
                <a:solidFill>
                  <a:srgbClr val="3F3F3F"/>
                </a:solidFill>
                <a:latin typeface="Liberation Sans"/>
                <a:cs typeface="Liberation Sans"/>
              </a:rPr>
              <a:t>assisted </a:t>
            </a:r>
            <a:r>
              <a:rPr lang="en-US" sz="1600" i="1" spc="-5" dirty="0" smtClean="0">
                <a:solidFill>
                  <a:srgbClr val="3F3F3F"/>
                </a:solidFill>
                <a:latin typeface="Liberation Sans"/>
                <a:cs typeface="Liberation Sans"/>
              </a:rPr>
              <a:t>to the </a:t>
            </a:r>
            <a:r>
              <a:rPr lang="en-US" sz="1600" i="1" spc="-5" dirty="0">
                <a:solidFill>
                  <a:srgbClr val="3F3F3F"/>
                </a:solidFill>
                <a:latin typeface="Liberation Sans"/>
                <a:cs typeface="Liberation Sans"/>
              </a:rPr>
              <a:t>research </a:t>
            </a:r>
            <a:r>
              <a:rPr lang="en-US" sz="1600" i="1" spc="-10" dirty="0">
                <a:solidFill>
                  <a:srgbClr val="3F3F3F"/>
                </a:solidFill>
                <a:latin typeface="Liberation Sans"/>
                <a:cs typeface="Liberation Sans"/>
              </a:rPr>
              <a:t>and </a:t>
            </a:r>
            <a:r>
              <a:rPr lang="en-US" sz="1600" i="1" spc="-5" dirty="0">
                <a:solidFill>
                  <a:srgbClr val="3F3F3F"/>
                </a:solidFill>
                <a:latin typeface="Liberation Sans"/>
                <a:cs typeface="Liberation Sans"/>
              </a:rPr>
              <a:t>design of the</a:t>
            </a:r>
            <a:r>
              <a:rPr lang="en-US" sz="1600" i="1" spc="165" dirty="0">
                <a:solidFill>
                  <a:srgbClr val="3F3F3F"/>
                </a:solidFill>
                <a:latin typeface="Liberation Sans"/>
                <a:cs typeface="Liberation Sans"/>
              </a:rPr>
              <a:t> </a:t>
            </a:r>
            <a:r>
              <a:rPr lang="en-US" sz="1600" i="1" spc="-5" dirty="0">
                <a:solidFill>
                  <a:srgbClr val="3F3F3F"/>
                </a:solidFill>
                <a:latin typeface="Liberation Sans"/>
                <a:cs typeface="Liberation Sans"/>
              </a:rPr>
              <a:t>system</a:t>
            </a:r>
            <a:r>
              <a:rPr lang="en-US" sz="1600" i="1" spc="-5" dirty="0" smtClean="0">
                <a:solidFill>
                  <a:srgbClr val="3F3F3F"/>
                </a:solidFill>
                <a:latin typeface="Liberation Sans"/>
                <a:cs typeface="Liberation Sans"/>
              </a:rPr>
              <a:t>.</a:t>
            </a:r>
            <a:endParaRPr lang="en-US" sz="1600" dirty="0">
              <a:latin typeface="Liberation Sans"/>
              <a:cs typeface="Liberation Sans"/>
            </a:endParaRPr>
          </a:p>
        </p:txBody>
      </p:sp>
      <p:sp>
        <p:nvSpPr>
          <p:cNvPr id="5" name="object 5"/>
          <p:cNvSpPr txBox="1"/>
          <p:nvPr/>
        </p:nvSpPr>
        <p:spPr>
          <a:xfrm>
            <a:off x="712343" y="2121027"/>
            <a:ext cx="10375265" cy="776495"/>
          </a:xfrm>
          <a:prstGeom prst="rect">
            <a:avLst/>
          </a:prstGeom>
        </p:spPr>
        <p:txBody>
          <a:bodyPr vert="horz" wrap="square" lIns="0" tIns="12065" rIns="0" bIns="0" rtlCol="0">
            <a:spAutoFit/>
          </a:bodyPr>
          <a:lstStyle/>
          <a:p>
            <a:pPr marL="12700">
              <a:lnSpc>
                <a:spcPct val="100000"/>
              </a:lnSpc>
              <a:spcBef>
                <a:spcPts val="95"/>
              </a:spcBef>
            </a:pPr>
            <a:endParaRPr lang="en-US" sz="1600" i="1" spc="-5" dirty="0" smtClean="0">
              <a:solidFill>
                <a:srgbClr val="3F3F3F"/>
              </a:solidFill>
              <a:latin typeface="Liberation Sans"/>
              <a:cs typeface="Liberation Sans"/>
            </a:endParaRPr>
          </a:p>
          <a:p>
            <a:pPr marL="12700">
              <a:lnSpc>
                <a:spcPct val="100000"/>
              </a:lnSpc>
              <a:spcBef>
                <a:spcPts val="95"/>
              </a:spcBef>
            </a:pPr>
            <a:endParaRPr lang="en-US" sz="1600" i="1" spc="-5" dirty="0">
              <a:solidFill>
                <a:srgbClr val="3F3F3F"/>
              </a:solidFill>
              <a:latin typeface="Liberation Sans"/>
              <a:cs typeface="Liberation Sans"/>
            </a:endParaRPr>
          </a:p>
          <a:p>
            <a:pPr marL="12700">
              <a:lnSpc>
                <a:spcPct val="100000"/>
              </a:lnSpc>
              <a:spcBef>
                <a:spcPts val="95"/>
              </a:spcBef>
            </a:pPr>
            <a:endParaRPr lang="en-US" sz="1600" i="1" spc="-5" dirty="0" smtClean="0">
              <a:solidFill>
                <a:srgbClr val="3F3F3F"/>
              </a:solidFill>
              <a:latin typeface="Liberation Sans"/>
              <a:cs typeface="Liberatio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0981" y="255142"/>
            <a:ext cx="6342380" cy="513715"/>
          </a:xfrm>
          <a:prstGeom prst="rect">
            <a:avLst/>
          </a:prstGeom>
        </p:spPr>
        <p:txBody>
          <a:bodyPr vert="horz" wrap="square" lIns="0" tIns="12700" rIns="0" bIns="0" rtlCol="0">
            <a:spAutoFit/>
          </a:bodyPr>
          <a:lstStyle/>
          <a:p>
            <a:pPr marL="12700">
              <a:lnSpc>
                <a:spcPct val="100000"/>
              </a:lnSpc>
              <a:spcBef>
                <a:spcPts val="100"/>
              </a:spcBef>
            </a:pPr>
            <a:r>
              <a:rPr b="1" spc="-50" dirty="0">
                <a:solidFill>
                  <a:srgbClr val="3364A3"/>
                </a:solidFill>
                <a:latin typeface="Liberation Sans"/>
                <a:cs typeface="Liberation Sans"/>
              </a:rPr>
              <a:t>TABLE </a:t>
            </a:r>
            <a:r>
              <a:rPr b="1" spc="-5" dirty="0">
                <a:solidFill>
                  <a:srgbClr val="3364A3"/>
                </a:solidFill>
                <a:latin typeface="Liberation Sans"/>
                <a:cs typeface="Liberation Sans"/>
              </a:rPr>
              <a:t>OF CONTENT</a:t>
            </a:r>
            <a:r>
              <a:rPr b="1" spc="5" dirty="0">
                <a:solidFill>
                  <a:srgbClr val="3364A3"/>
                </a:solidFill>
                <a:latin typeface="Liberation Sans"/>
                <a:cs typeface="Liberation Sans"/>
              </a:rPr>
              <a:t> </a:t>
            </a:r>
            <a:r>
              <a:rPr b="1" spc="-5" dirty="0">
                <a:solidFill>
                  <a:srgbClr val="3364A3"/>
                </a:solidFill>
                <a:latin typeface="Liberation Sans"/>
                <a:cs typeface="Liberation Sans"/>
              </a:rPr>
              <a:t>CONTINUE</a:t>
            </a:r>
          </a:p>
        </p:txBody>
      </p:sp>
      <p:sp>
        <p:nvSpPr>
          <p:cNvPr id="3" name="object 3"/>
          <p:cNvSpPr txBox="1"/>
          <p:nvPr/>
        </p:nvSpPr>
        <p:spPr>
          <a:xfrm>
            <a:off x="660501" y="1110145"/>
            <a:ext cx="3924300" cy="2725420"/>
          </a:xfrm>
          <a:prstGeom prst="rect">
            <a:avLst/>
          </a:prstGeom>
        </p:spPr>
        <p:txBody>
          <a:bodyPr vert="horz" wrap="square" lIns="0" tIns="12065" rIns="0" bIns="0" rtlCol="0">
            <a:spAutoFit/>
          </a:bodyPr>
          <a:lstStyle/>
          <a:p>
            <a:pPr marL="354965" indent="-342900">
              <a:lnSpc>
                <a:spcPct val="100000"/>
              </a:lnSpc>
              <a:spcBef>
                <a:spcPts val="95"/>
              </a:spcBef>
              <a:buAutoNum type="arabicPeriod" startAt="2"/>
              <a:tabLst>
                <a:tab pos="354965" algn="l"/>
                <a:tab pos="355600" algn="l"/>
              </a:tabLst>
            </a:pPr>
            <a:r>
              <a:rPr sz="1600" i="1" spc="-5" dirty="0">
                <a:solidFill>
                  <a:srgbClr val="3F3F3F"/>
                </a:solidFill>
                <a:latin typeface="Liberation Sans"/>
                <a:cs typeface="Liberation Sans"/>
              </a:rPr>
              <a:t>System</a:t>
            </a:r>
            <a:r>
              <a:rPr sz="1600" i="1" spc="-15" dirty="0">
                <a:solidFill>
                  <a:srgbClr val="3F3F3F"/>
                </a:solidFill>
                <a:latin typeface="Liberation Sans"/>
                <a:cs typeface="Liberation Sans"/>
              </a:rPr>
              <a:t> </a:t>
            </a:r>
            <a:r>
              <a:rPr sz="1600" i="1" spc="-10" dirty="0">
                <a:solidFill>
                  <a:srgbClr val="3F3F3F"/>
                </a:solidFill>
                <a:latin typeface="Liberation Sans"/>
                <a:cs typeface="Liberation Sans"/>
              </a:rPr>
              <a:t>Requirement</a:t>
            </a:r>
            <a:endParaRPr sz="1600">
              <a:latin typeface="Liberation Sans"/>
              <a:cs typeface="Liberation Sans"/>
            </a:endParaRPr>
          </a:p>
          <a:p>
            <a:pPr>
              <a:lnSpc>
                <a:spcPct val="100000"/>
              </a:lnSpc>
              <a:spcBef>
                <a:spcPts val="45"/>
              </a:spcBef>
              <a:buClr>
                <a:srgbClr val="3F3F3F"/>
              </a:buClr>
              <a:buFont typeface="Liberation Sans"/>
              <a:buAutoNum type="arabicPeriod" startAt="2"/>
            </a:pPr>
            <a:endParaRPr sz="2500">
              <a:latin typeface="Liberation Sans"/>
              <a:cs typeface="Liberation Sans"/>
            </a:endParaRPr>
          </a:p>
          <a:p>
            <a:pPr marL="744220" lvl="1" indent="-393065">
              <a:lnSpc>
                <a:spcPct val="100000"/>
              </a:lnSpc>
              <a:buAutoNum type="arabicPeriod"/>
              <a:tabLst>
                <a:tab pos="744855" algn="l"/>
              </a:tabLst>
            </a:pPr>
            <a:r>
              <a:rPr sz="1600" i="1" spc="-5" dirty="0">
                <a:solidFill>
                  <a:srgbClr val="3F3F3F"/>
                </a:solidFill>
                <a:latin typeface="Liberation Sans"/>
                <a:cs typeface="Liberation Sans"/>
              </a:rPr>
              <a:t>Project </a:t>
            </a:r>
            <a:r>
              <a:rPr sz="1600" i="1" spc="-10" dirty="0">
                <a:solidFill>
                  <a:srgbClr val="3F3F3F"/>
                </a:solidFill>
                <a:latin typeface="Liberation Sans"/>
                <a:cs typeface="Liberation Sans"/>
              </a:rPr>
              <a:t>Requirement</a:t>
            </a:r>
            <a:r>
              <a:rPr sz="1600" i="1" spc="-40" dirty="0">
                <a:solidFill>
                  <a:srgbClr val="3F3F3F"/>
                </a:solidFill>
                <a:latin typeface="Liberation Sans"/>
                <a:cs typeface="Liberation Sans"/>
              </a:rPr>
              <a:t> </a:t>
            </a:r>
            <a:r>
              <a:rPr sz="1600" i="1" spc="-5" dirty="0">
                <a:solidFill>
                  <a:srgbClr val="3F3F3F"/>
                </a:solidFill>
                <a:latin typeface="Liberation Sans"/>
                <a:cs typeface="Liberation Sans"/>
              </a:rPr>
              <a:t>Determination</a:t>
            </a:r>
            <a:endParaRPr sz="1600">
              <a:latin typeface="Liberation Sans"/>
              <a:cs typeface="Liberation Sans"/>
            </a:endParaRPr>
          </a:p>
          <a:p>
            <a:pPr lvl="1">
              <a:lnSpc>
                <a:spcPct val="100000"/>
              </a:lnSpc>
              <a:spcBef>
                <a:spcPts val="35"/>
              </a:spcBef>
              <a:buClr>
                <a:srgbClr val="3F3F3F"/>
              </a:buClr>
              <a:buFont typeface="Liberation Sans"/>
              <a:buAutoNum type="arabicPeriod"/>
            </a:pPr>
            <a:endParaRPr sz="2500">
              <a:latin typeface="Liberation Sans"/>
              <a:cs typeface="Liberation Sans"/>
            </a:endParaRPr>
          </a:p>
          <a:p>
            <a:pPr marL="350520" indent="-338455">
              <a:lnSpc>
                <a:spcPct val="100000"/>
              </a:lnSpc>
              <a:buAutoNum type="arabicPeriod" startAt="2"/>
              <a:tabLst>
                <a:tab pos="350520" algn="l"/>
                <a:tab pos="351155" algn="l"/>
              </a:tabLst>
            </a:pPr>
            <a:r>
              <a:rPr sz="1600" i="1" spc="-10" dirty="0">
                <a:solidFill>
                  <a:srgbClr val="3F3F3F"/>
                </a:solidFill>
                <a:latin typeface="Liberation Sans"/>
                <a:cs typeface="Liberation Sans"/>
              </a:rPr>
              <a:t>Diagrams</a:t>
            </a:r>
            <a:endParaRPr sz="1600">
              <a:latin typeface="Liberation Sans"/>
              <a:cs typeface="Liberation Sans"/>
            </a:endParaRPr>
          </a:p>
          <a:p>
            <a:pPr>
              <a:lnSpc>
                <a:spcPct val="100000"/>
              </a:lnSpc>
              <a:spcBef>
                <a:spcPts val="35"/>
              </a:spcBef>
              <a:buClr>
                <a:srgbClr val="3F3F3F"/>
              </a:buClr>
              <a:buFont typeface="Liberation Sans"/>
              <a:buAutoNum type="arabicPeriod" startAt="2"/>
            </a:pPr>
            <a:endParaRPr sz="2500">
              <a:latin typeface="Liberation Sans"/>
              <a:cs typeface="Liberation Sans"/>
            </a:endParaRPr>
          </a:p>
          <a:p>
            <a:pPr marL="744220" lvl="1" indent="-393065">
              <a:lnSpc>
                <a:spcPct val="100000"/>
              </a:lnSpc>
              <a:buAutoNum type="arabicPeriod"/>
              <a:tabLst>
                <a:tab pos="744855" algn="l"/>
              </a:tabLst>
            </a:pPr>
            <a:r>
              <a:rPr sz="1600" i="1" spc="-5" dirty="0">
                <a:solidFill>
                  <a:srgbClr val="3F3F3F"/>
                </a:solidFill>
                <a:latin typeface="Liberation Sans"/>
                <a:cs typeface="Liberation Sans"/>
              </a:rPr>
              <a:t>Flow</a:t>
            </a:r>
            <a:r>
              <a:rPr sz="1600" i="1" spc="-10" dirty="0">
                <a:solidFill>
                  <a:srgbClr val="3F3F3F"/>
                </a:solidFill>
                <a:latin typeface="Liberation Sans"/>
                <a:cs typeface="Liberation Sans"/>
              </a:rPr>
              <a:t> Chart</a:t>
            </a:r>
            <a:endParaRPr sz="1600">
              <a:latin typeface="Liberation Sans"/>
              <a:cs typeface="Liberation Sans"/>
            </a:endParaRPr>
          </a:p>
          <a:p>
            <a:pPr lvl="1">
              <a:lnSpc>
                <a:spcPct val="100000"/>
              </a:lnSpc>
              <a:spcBef>
                <a:spcPts val="50"/>
              </a:spcBef>
              <a:buClr>
                <a:srgbClr val="3F3F3F"/>
              </a:buClr>
              <a:buFont typeface="Liberation Sans"/>
              <a:buAutoNum type="arabicPeriod"/>
            </a:pPr>
            <a:endParaRPr sz="2500">
              <a:latin typeface="Liberation Sans"/>
              <a:cs typeface="Liberation Sans"/>
            </a:endParaRPr>
          </a:p>
          <a:p>
            <a:pPr marL="744220" lvl="1" indent="-393065">
              <a:lnSpc>
                <a:spcPct val="100000"/>
              </a:lnSpc>
              <a:buAutoNum type="arabicPeriod"/>
              <a:tabLst>
                <a:tab pos="744855" algn="l"/>
              </a:tabLst>
            </a:pPr>
            <a:r>
              <a:rPr sz="1600" i="1" spc="-5" dirty="0">
                <a:solidFill>
                  <a:srgbClr val="3F3F3F"/>
                </a:solidFill>
                <a:latin typeface="Liberation Sans"/>
                <a:cs typeface="Liberation Sans"/>
              </a:rPr>
              <a:t>Entity Relationship</a:t>
            </a:r>
            <a:r>
              <a:rPr sz="1600" i="1" spc="-15" dirty="0">
                <a:solidFill>
                  <a:srgbClr val="3F3F3F"/>
                </a:solidFill>
                <a:latin typeface="Liberation Sans"/>
                <a:cs typeface="Liberation Sans"/>
              </a:rPr>
              <a:t> </a:t>
            </a:r>
            <a:r>
              <a:rPr sz="1600" i="1" spc="-10" dirty="0">
                <a:solidFill>
                  <a:srgbClr val="3F3F3F"/>
                </a:solidFill>
                <a:latin typeface="Liberation Sans"/>
                <a:cs typeface="Liberation Sans"/>
              </a:rPr>
              <a:t>Diagram</a:t>
            </a:r>
            <a:endParaRPr sz="1600">
              <a:latin typeface="Liberation Sans"/>
              <a:cs typeface="Liberatio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0981" y="255142"/>
            <a:ext cx="6342380" cy="513715"/>
          </a:xfrm>
          <a:prstGeom prst="rect">
            <a:avLst/>
          </a:prstGeom>
        </p:spPr>
        <p:txBody>
          <a:bodyPr vert="horz" wrap="square" lIns="0" tIns="12700" rIns="0" bIns="0" rtlCol="0">
            <a:spAutoFit/>
          </a:bodyPr>
          <a:lstStyle/>
          <a:p>
            <a:pPr marL="12700">
              <a:lnSpc>
                <a:spcPct val="100000"/>
              </a:lnSpc>
              <a:spcBef>
                <a:spcPts val="100"/>
              </a:spcBef>
            </a:pPr>
            <a:r>
              <a:rPr b="1" spc="-50" dirty="0">
                <a:solidFill>
                  <a:srgbClr val="3364A3"/>
                </a:solidFill>
                <a:latin typeface="Liberation Sans"/>
                <a:cs typeface="Liberation Sans"/>
              </a:rPr>
              <a:t>TABLE </a:t>
            </a:r>
            <a:r>
              <a:rPr b="1" spc="-5" dirty="0">
                <a:solidFill>
                  <a:srgbClr val="3364A3"/>
                </a:solidFill>
                <a:latin typeface="Liberation Sans"/>
                <a:cs typeface="Liberation Sans"/>
              </a:rPr>
              <a:t>OF CONTENT</a:t>
            </a:r>
            <a:r>
              <a:rPr b="1" spc="5" dirty="0">
                <a:solidFill>
                  <a:srgbClr val="3364A3"/>
                </a:solidFill>
                <a:latin typeface="Liberation Sans"/>
                <a:cs typeface="Liberation Sans"/>
              </a:rPr>
              <a:t> </a:t>
            </a:r>
            <a:r>
              <a:rPr b="1" spc="-5" dirty="0">
                <a:solidFill>
                  <a:srgbClr val="3364A3"/>
                </a:solidFill>
                <a:latin typeface="Liberation Sans"/>
                <a:cs typeface="Liberation Sans"/>
              </a:rPr>
              <a:t>CONTINUE</a:t>
            </a:r>
          </a:p>
        </p:txBody>
      </p:sp>
      <p:sp>
        <p:nvSpPr>
          <p:cNvPr id="3" name="object 3"/>
          <p:cNvSpPr txBox="1"/>
          <p:nvPr/>
        </p:nvSpPr>
        <p:spPr>
          <a:xfrm>
            <a:off x="609600" y="1110145"/>
            <a:ext cx="2590800" cy="3918380"/>
          </a:xfrm>
          <a:prstGeom prst="rect">
            <a:avLst/>
          </a:prstGeom>
        </p:spPr>
        <p:txBody>
          <a:bodyPr vert="horz" wrap="square" lIns="0" tIns="12065" rIns="0" bIns="0" rtlCol="0">
            <a:spAutoFit/>
          </a:bodyPr>
          <a:lstStyle/>
          <a:p>
            <a:pPr marL="342265" marR="568325" indent="-342265" algn="r">
              <a:lnSpc>
                <a:spcPct val="100000"/>
              </a:lnSpc>
              <a:spcBef>
                <a:spcPts val="95"/>
              </a:spcBef>
              <a:buAutoNum type="arabicPeriod" startAt="4"/>
              <a:tabLst>
                <a:tab pos="342265" algn="l"/>
                <a:tab pos="342900" algn="l"/>
              </a:tabLst>
            </a:pPr>
            <a:r>
              <a:rPr sz="1600" i="1" spc="-10" dirty="0">
                <a:solidFill>
                  <a:srgbClr val="3F3F3F"/>
                </a:solidFill>
                <a:latin typeface="Liberation Sans"/>
                <a:cs typeface="Liberation Sans"/>
              </a:rPr>
              <a:t>Software</a:t>
            </a:r>
            <a:r>
              <a:rPr sz="1600" i="1" spc="-30" dirty="0">
                <a:solidFill>
                  <a:srgbClr val="3F3F3F"/>
                </a:solidFill>
                <a:latin typeface="Liberation Sans"/>
                <a:cs typeface="Liberation Sans"/>
              </a:rPr>
              <a:t> </a:t>
            </a:r>
            <a:r>
              <a:rPr sz="1600" i="1" spc="-10" dirty="0">
                <a:solidFill>
                  <a:srgbClr val="3F3F3F"/>
                </a:solidFill>
                <a:latin typeface="Liberation Sans"/>
                <a:cs typeface="Liberation Sans"/>
              </a:rPr>
              <a:t>Interface</a:t>
            </a:r>
            <a:endParaRPr sz="1600" dirty="0">
              <a:latin typeface="Liberation Sans"/>
              <a:cs typeface="Liberation Sans"/>
            </a:endParaRPr>
          </a:p>
          <a:p>
            <a:pPr>
              <a:lnSpc>
                <a:spcPct val="100000"/>
              </a:lnSpc>
              <a:spcBef>
                <a:spcPts val="45"/>
              </a:spcBef>
              <a:buClr>
                <a:srgbClr val="3F3F3F"/>
              </a:buClr>
              <a:buFont typeface="Liberation Sans"/>
              <a:buAutoNum type="arabicPeriod" startAt="4"/>
            </a:pPr>
            <a:endParaRPr sz="2500" dirty="0">
              <a:latin typeface="Liberation Sans"/>
              <a:cs typeface="Liberation Sans"/>
            </a:endParaRPr>
          </a:p>
          <a:p>
            <a:pPr marL="393700" marR="548640" lvl="1" indent="-393700" algn="r">
              <a:lnSpc>
                <a:spcPct val="100000"/>
              </a:lnSpc>
              <a:buAutoNum type="arabicPeriod"/>
              <a:tabLst>
                <a:tab pos="393700" algn="l"/>
              </a:tabLst>
            </a:pPr>
            <a:r>
              <a:rPr sz="1600" i="1" spc="-5" dirty="0">
                <a:solidFill>
                  <a:srgbClr val="3F3F3F"/>
                </a:solidFill>
                <a:latin typeface="Liberation Sans"/>
                <a:cs typeface="Liberation Sans"/>
              </a:rPr>
              <a:t>User</a:t>
            </a:r>
            <a:r>
              <a:rPr sz="1600" i="1" spc="-85" dirty="0">
                <a:solidFill>
                  <a:srgbClr val="3F3F3F"/>
                </a:solidFill>
                <a:latin typeface="Liberation Sans"/>
                <a:cs typeface="Liberation Sans"/>
              </a:rPr>
              <a:t> </a:t>
            </a:r>
            <a:r>
              <a:rPr sz="1600" i="1" spc="-5" dirty="0">
                <a:solidFill>
                  <a:srgbClr val="3F3F3F"/>
                </a:solidFill>
                <a:latin typeface="Liberation Sans"/>
                <a:cs typeface="Liberation Sans"/>
              </a:rPr>
              <a:t>Interface</a:t>
            </a:r>
            <a:endParaRPr sz="1600" dirty="0">
              <a:latin typeface="Liberation Sans"/>
              <a:cs typeface="Liberation Sans"/>
            </a:endParaRPr>
          </a:p>
          <a:p>
            <a:pPr lvl="1">
              <a:lnSpc>
                <a:spcPct val="100000"/>
              </a:lnSpc>
              <a:spcBef>
                <a:spcPts val="35"/>
              </a:spcBef>
              <a:buClr>
                <a:srgbClr val="3F3F3F"/>
              </a:buClr>
              <a:buFont typeface="Liberation Sans"/>
              <a:buAutoNum type="arabicPeriod"/>
            </a:pPr>
            <a:endParaRPr sz="2500" dirty="0">
              <a:latin typeface="Liberation Sans"/>
              <a:cs typeface="Liberation Sans"/>
            </a:endParaRPr>
          </a:p>
          <a:p>
            <a:pPr marL="744220" lvl="1" indent="-393065">
              <a:lnSpc>
                <a:spcPct val="100000"/>
              </a:lnSpc>
              <a:buAutoNum type="arabicPeriod"/>
              <a:tabLst>
                <a:tab pos="744855" algn="l"/>
              </a:tabLst>
            </a:pPr>
            <a:r>
              <a:rPr sz="1600" i="1" spc="-5" dirty="0" smtClean="0">
                <a:solidFill>
                  <a:srgbClr val="3F3F3F"/>
                </a:solidFill>
                <a:latin typeface="Liberation Sans"/>
                <a:cs typeface="Liberation Sans"/>
              </a:rPr>
              <a:t>Logi</a:t>
            </a:r>
            <a:r>
              <a:rPr lang="en-US" sz="1600" i="1" spc="-5" dirty="0" smtClean="0">
                <a:solidFill>
                  <a:srgbClr val="3F3F3F"/>
                </a:solidFill>
                <a:latin typeface="Liberation Sans"/>
                <a:cs typeface="Liberation Sans"/>
              </a:rPr>
              <a:t>n</a:t>
            </a:r>
            <a:endParaRPr sz="1600" dirty="0">
              <a:latin typeface="Liberation Sans"/>
              <a:cs typeface="Liberation Sans"/>
            </a:endParaRPr>
          </a:p>
          <a:p>
            <a:pPr>
              <a:lnSpc>
                <a:spcPct val="100000"/>
              </a:lnSpc>
              <a:spcBef>
                <a:spcPts val="50"/>
              </a:spcBef>
            </a:pPr>
            <a:endParaRPr sz="2500" dirty="0">
              <a:latin typeface="Liberation Sans"/>
              <a:cs typeface="Liberation Sans"/>
            </a:endParaRPr>
          </a:p>
          <a:p>
            <a:pPr marL="1300480" lvl="2" indent="-556260">
              <a:lnSpc>
                <a:spcPct val="100000"/>
              </a:lnSpc>
              <a:buAutoNum type="arabicPeriod"/>
              <a:tabLst>
                <a:tab pos="1301115" algn="l"/>
              </a:tabLst>
            </a:pPr>
            <a:r>
              <a:rPr lang="en-US" sz="1600" i="1" spc="-5" dirty="0" smtClean="0">
                <a:solidFill>
                  <a:srgbClr val="3F3F3F"/>
                </a:solidFill>
                <a:latin typeface="Liberation Sans"/>
                <a:cs typeface="Liberation Sans"/>
              </a:rPr>
              <a:t>Staffs Login</a:t>
            </a:r>
            <a:endParaRPr sz="1600" dirty="0">
              <a:latin typeface="Liberation Sans"/>
              <a:cs typeface="Liberation Sans"/>
            </a:endParaRPr>
          </a:p>
          <a:p>
            <a:pPr lvl="2">
              <a:lnSpc>
                <a:spcPct val="100000"/>
              </a:lnSpc>
              <a:spcBef>
                <a:spcPts val="35"/>
              </a:spcBef>
              <a:buClr>
                <a:srgbClr val="3F3F3F"/>
              </a:buClr>
              <a:buFont typeface="Liberation Sans"/>
              <a:buAutoNum type="arabicPeriod"/>
            </a:pPr>
            <a:endParaRPr sz="2500" dirty="0">
              <a:latin typeface="Liberation Sans"/>
              <a:cs typeface="Liberation Sans"/>
            </a:endParaRPr>
          </a:p>
          <a:p>
            <a:pPr marL="1300480" lvl="2" indent="-556260">
              <a:lnSpc>
                <a:spcPct val="100000"/>
              </a:lnSpc>
              <a:buAutoNum type="arabicPeriod"/>
              <a:tabLst>
                <a:tab pos="1301115" algn="l"/>
              </a:tabLst>
            </a:pPr>
            <a:r>
              <a:rPr lang="en-US" sz="1600" i="1" spc="-5" dirty="0" smtClean="0">
                <a:solidFill>
                  <a:srgbClr val="3F3F3F"/>
                </a:solidFill>
                <a:latin typeface="Liberation Sans"/>
                <a:cs typeface="Liberation Sans"/>
              </a:rPr>
              <a:t>Student Results Search</a:t>
            </a:r>
            <a:endParaRPr sz="1600" dirty="0">
              <a:latin typeface="Liberation Sans"/>
              <a:cs typeface="Liberation Sans"/>
            </a:endParaRPr>
          </a:p>
          <a:p>
            <a:pPr>
              <a:lnSpc>
                <a:spcPct val="100000"/>
              </a:lnSpc>
              <a:spcBef>
                <a:spcPts val="35"/>
              </a:spcBef>
            </a:pPr>
            <a:endParaRPr sz="2500" dirty="0">
              <a:latin typeface="Liberation Sans"/>
              <a:cs typeface="Liberation Sans"/>
            </a:endParaRPr>
          </a:p>
          <a:p>
            <a:pPr marL="12700">
              <a:lnSpc>
                <a:spcPct val="100000"/>
              </a:lnSpc>
            </a:pPr>
            <a:r>
              <a:rPr sz="1600" i="1" spc="-5" dirty="0">
                <a:solidFill>
                  <a:srgbClr val="3F3F3F"/>
                </a:solidFill>
                <a:latin typeface="Liberation Sans"/>
                <a:cs typeface="Liberation Sans"/>
              </a:rPr>
              <a:t>5.</a:t>
            </a:r>
            <a:r>
              <a:rPr sz="1600" i="1" spc="-65" dirty="0">
                <a:solidFill>
                  <a:srgbClr val="3F3F3F"/>
                </a:solidFill>
                <a:latin typeface="Liberation Sans"/>
                <a:cs typeface="Liberation Sans"/>
              </a:rPr>
              <a:t> </a:t>
            </a:r>
            <a:r>
              <a:rPr sz="1600" i="1" spc="-5" dirty="0">
                <a:solidFill>
                  <a:srgbClr val="3F3F3F"/>
                </a:solidFill>
                <a:latin typeface="Liberation Sans"/>
                <a:cs typeface="Liberation Sans"/>
              </a:rPr>
              <a:t>Acknowlegements</a:t>
            </a:r>
            <a:endParaRPr sz="1600" dirty="0">
              <a:latin typeface="Liberation Sans"/>
              <a:cs typeface="Liberatio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74" y="359536"/>
            <a:ext cx="2264410" cy="513715"/>
          </a:xfrm>
          <a:prstGeom prst="rect">
            <a:avLst/>
          </a:prstGeom>
        </p:spPr>
        <p:txBody>
          <a:bodyPr vert="horz" wrap="square" lIns="0" tIns="12700" rIns="0" bIns="0" rtlCol="0">
            <a:spAutoFit/>
          </a:bodyPr>
          <a:lstStyle/>
          <a:p>
            <a:pPr marL="12700">
              <a:lnSpc>
                <a:spcPct val="100000"/>
              </a:lnSpc>
              <a:spcBef>
                <a:spcPts val="100"/>
              </a:spcBef>
            </a:pPr>
            <a:r>
              <a:rPr b="1" spc="5" dirty="0">
                <a:solidFill>
                  <a:srgbClr val="3364A3"/>
                </a:solidFill>
                <a:latin typeface="Liberation Sans"/>
                <a:cs typeface="Liberation Sans"/>
              </a:rPr>
              <a:t>A</a:t>
            </a:r>
            <a:r>
              <a:rPr b="1" spc="-5" dirty="0">
                <a:solidFill>
                  <a:srgbClr val="3364A3"/>
                </a:solidFill>
                <a:latin typeface="Liberation Sans"/>
                <a:cs typeface="Liberation Sans"/>
              </a:rPr>
              <a:t>B</a:t>
            </a:r>
            <a:r>
              <a:rPr b="1" spc="5" dirty="0">
                <a:solidFill>
                  <a:srgbClr val="3364A3"/>
                </a:solidFill>
                <a:latin typeface="Liberation Sans"/>
                <a:cs typeface="Liberation Sans"/>
              </a:rPr>
              <a:t>S</a:t>
            </a:r>
            <a:r>
              <a:rPr b="1" dirty="0">
                <a:solidFill>
                  <a:srgbClr val="3364A3"/>
                </a:solidFill>
                <a:latin typeface="Liberation Sans"/>
                <a:cs typeface="Liberation Sans"/>
              </a:rPr>
              <a:t>T</a:t>
            </a:r>
            <a:r>
              <a:rPr b="1" spc="-5" dirty="0">
                <a:solidFill>
                  <a:srgbClr val="3364A3"/>
                </a:solidFill>
                <a:latin typeface="Liberation Sans"/>
                <a:cs typeface="Liberation Sans"/>
              </a:rPr>
              <a:t>R</a:t>
            </a:r>
            <a:r>
              <a:rPr b="1" spc="5" dirty="0">
                <a:solidFill>
                  <a:srgbClr val="3364A3"/>
                </a:solidFill>
                <a:latin typeface="Liberation Sans"/>
                <a:cs typeface="Liberation Sans"/>
              </a:rPr>
              <a:t>AC</a:t>
            </a:r>
            <a:r>
              <a:rPr b="1" dirty="0">
                <a:solidFill>
                  <a:srgbClr val="3364A3"/>
                </a:solidFill>
                <a:latin typeface="Liberation Sans"/>
                <a:cs typeface="Liberation Sans"/>
              </a:rPr>
              <a:t>T</a:t>
            </a:r>
          </a:p>
        </p:txBody>
      </p:sp>
      <p:sp>
        <p:nvSpPr>
          <p:cNvPr id="3" name="object 3"/>
          <p:cNvSpPr txBox="1"/>
          <p:nvPr/>
        </p:nvSpPr>
        <p:spPr>
          <a:xfrm>
            <a:off x="346583" y="1143266"/>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4" name="object 4"/>
          <p:cNvSpPr txBox="1"/>
          <p:nvPr/>
        </p:nvSpPr>
        <p:spPr>
          <a:xfrm>
            <a:off x="632421" y="1176020"/>
            <a:ext cx="11252200" cy="269240"/>
          </a:xfrm>
          <a:prstGeom prst="rect">
            <a:avLst/>
          </a:prstGeom>
        </p:spPr>
        <p:txBody>
          <a:bodyPr vert="horz" wrap="square" lIns="0" tIns="12065" rIns="0" bIns="0" rtlCol="0">
            <a:spAutoFit/>
          </a:bodyPr>
          <a:lstStyle/>
          <a:p>
            <a:pPr marL="12700">
              <a:lnSpc>
                <a:spcPct val="100000"/>
              </a:lnSpc>
              <a:spcBef>
                <a:spcPts val="95"/>
              </a:spcBef>
            </a:pPr>
            <a:r>
              <a:rPr sz="1600" i="1" spc="-10" dirty="0">
                <a:latin typeface="Liberation Sans"/>
                <a:cs typeface="Liberation Sans"/>
              </a:rPr>
              <a:t>The</a:t>
            </a:r>
            <a:r>
              <a:rPr sz="1600" i="1" spc="100" dirty="0">
                <a:latin typeface="Liberation Sans"/>
                <a:cs typeface="Liberation Sans"/>
              </a:rPr>
              <a:t> </a:t>
            </a:r>
            <a:r>
              <a:rPr sz="1600" i="1" spc="-5" dirty="0">
                <a:latin typeface="Liberation Sans"/>
                <a:cs typeface="Liberation Sans"/>
              </a:rPr>
              <a:t>technological</a:t>
            </a:r>
            <a:r>
              <a:rPr sz="1600" i="1" spc="120" dirty="0">
                <a:latin typeface="Liberation Sans"/>
                <a:cs typeface="Liberation Sans"/>
              </a:rPr>
              <a:t> </a:t>
            </a:r>
            <a:r>
              <a:rPr sz="1600" i="1" spc="-5" dirty="0">
                <a:latin typeface="Liberation Sans"/>
                <a:cs typeface="Liberation Sans"/>
              </a:rPr>
              <a:t>development</a:t>
            </a:r>
            <a:r>
              <a:rPr sz="1600" i="1" spc="114" dirty="0">
                <a:latin typeface="Liberation Sans"/>
                <a:cs typeface="Liberation Sans"/>
              </a:rPr>
              <a:t> </a:t>
            </a:r>
            <a:r>
              <a:rPr sz="1600" i="1" spc="-5" dirty="0">
                <a:latin typeface="Liberation Sans"/>
                <a:cs typeface="Liberation Sans"/>
              </a:rPr>
              <a:t>and</a:t>
            </a:r>
            <a:r>
              <a:rPr sz="1600" i="1" spc="105" dirty="0">
                <a:latin typeface="Liberation Sans"/>
                <a:cs typeface="Liberation Sans"/>
              </a:rPr>
              <a:t> </a:t>
            </a:r>
            <a:r>
              <a:rPr sz="1600" i="1" spc="-5" dirty="0">
                <a:latin typeface="Liberation Sans"/>
                <a:cs typeface="Liberation Sans"/>
              </a:rPr>
              <a:t>impact</a:t>
            </a:r>
            <a:r>
              <a:rPr sz="1600" i="1" spc="105" dirty="0">
                <a:latin typeface="Liberation Sans"/>
                <a:cs typeface="Liberation Sans"/>
              </a:rPr>
              <a:t> </a:t>
            </a:r>
            <a:r>
              <a:rPr sz="1600" i="1" spc="-5" dirty="0">
                <a:latin typeface="Liberation Sans"/>
                <a:cs typeface="Liberation Sans"/>
              </a:rPr>
              <a:t>of</a:t>
            </a:r>
            <a:r>
              <a:rPr sz="1600" i="1" spc="114" dirty="0">
                <a:latin typeface="Liberation Sans"/>
                <a:cs typeface="Liberation Sans"/>
              </a:rPr>
              <a:t> </a:t>
            </a:r>
            <a:r>
              <a:rPr sz="1600" i="1" spc="-5" dirty="0">
                <a:latin typeface="Liberation Sans"/>
                <a:cs typeface="Liberation Sans"/>
              </a:rPr>
              <a:t>computers</a:t>
            </a:r>
            <a:r>
              <a:rPr sz="1600" i="1" spc="125" dirty="0">
                <a:latin typeface="Liberation Sans"/>
                <a:cs typeface="Liberation Sans"/>
              </a:rPr>
              <a:t> </a:t>
            </a:r>
            <a:r>
              <a:rPr sz="1600" i="1" spc="-10" dirty="0">
                <a:latin typeface="Liberation Sans"/>
                <a:cs typeface="Liberation Sans"/>
              </a:rPr>
              <a:t>and</a:t>
            </a:r>
            <a:r>
              <a:rPr sz="1600" i="1" spc="114" dirty="0">
                <a:latin typeface="Liberation Sans"/>
                <a:cs typeface="Liberation Sans"/>
              </a:rPr>
              <a:t> </a:t>
            </a:r>
            <a:r>
              <a:rPr sz="1600" i="1" spc="-5" dirty="0">
                <a:latin typeface="Liberation Sans"/>
                <a:cs typeface="Liberation Sans"/>
              </a:rPr>
              <a:t>internet</a:t>
            </a:r>
            <a:r>
              <a:rPr sz="1600" i="1" spc="110" dirty="0">
                <a:latin typeface="Liberation Sans"/>
                <a:cs typeface="Liberation Sans"/>
              </a:rPr>
              <a:t> </a:t>
            </a:r>
            <a:r>
              <a:rPr sz="1600" i="1" spc="-5" dirty="0">
                <a:latin typeface="Liberation Sans"/>
                <a:cs typeface="Liberation Sans"/>
              </a:rPr>
              <a:t>on</a:t>
            </a:r>
            <a:r>
              <a:rPr sz="1600" i="1" spc="105" dirty="0">
                <a:latin typeface="Liberation Sans"/>
                <a:cs typeface="Liberation Sans"/>
              </a:rPr>
              <a:t> </a:t>
            </a:r>
            <a:r>
              <a:rPr sz="1600" i="1" spc="-5" dirty="0">
                <a:latin typeface="Liberation Sans"/>
                <a:cs typeface="Liberation Sans"/>
              </a:rPr>
              <a:t>our</a:t>
            </a:r>
            <a:r>
              <a:rPr sz="1600" i="1" spc="114" dirty="0">
                <a:latin typeface="Liberation Sans"/>
                <a:cs typeface="Liberation Sans"/>
              </a:rPr>
              <a:t> </a:t>
            </a:r>
            <a:r>
              <a:rPr sz="1600" i="1" spc="-5" dirty="0">
                <a:latin typeface="Liberation Sans"/>
                <a:cs typeface="Liberation Sans"/>
              </a:rPr>
              <a:t>lives</a:t>
            </a:r>
            <a:r>
              <a:rPr sz="1600" i="1" spc="114" dirty="0">
                <a:latin typeface="Liberation Sans"/>
                <a:cs typeface="Liberation Sans"/>
              </a:rPr>
              <a:t> </a:t>
            </a:r>
            <a:r>
              <a:rPr sz="1600" i="1" spc="-5" dirty="0">
                <a:latin typeface="Liberation Sans"/>
                <a:cs typeface="Liberation Sans"/>
              </a:rPr>
              <a:t>that</a:t>
            </a:r>
            <a:r>
              <a:rPr sz="1600" i="1" spc="110" dirty="0">
                <a:latin typeface="Liberation Sans"/>
                <a:cs typeface="Liberation Sans"/>
              </a:rPr>
              <a:t> </a:t>
            </a:r>
            <a:r>
              <a:rPr sz="1600" i="1" spc="-5" dirty="0">
                <a:latin typeface="Liberation Sans"/>
                <a:cs typeface="Liberation Sans"/>
              </a:rPr>
              <a:t>has</a:t>
            </a:r>
            <a:r>
              <a:rPr sz="1600" i="1" spc="114" dirty="0">
                <a:latin typeface="Liberation Sans"/>
                <a:cs typeface="Liberation Sans"/>
              </a:rPr>
              <a:t> </a:t>
            </a:r>
            <a:r>
              <a:rPr sz="1600" i="1" spc="-10" dirty="0">
                <a:latin typeface="Liberation Sans"/>
                <a:cs typeface="Liberation Sans"/>
              </a:rPr>
              <a:t>been</a:t>
            </a:r>
            <a:r>
              <a:rPr sz="1600" i="1" spc="114" dirty="0">
                <a:latin typeface="Liberation Sans"/>
                <a:cs typeface="Liberation Sans"/>
              </a:rPr>
              <a:t> </a:t>
            </a:r>
            <a:r>
              <a:rPr sz="1600" i="1" spc="-5" dirty="0">
                <a:latin typeface="Liberation Sans"/>
                <a:cs typeface="Liberation Sans"/>
              </a:rPr>
              <a:t>verified</a:t>
            </a:r>
            <a:r>
              <a:rPr sz="1600" i="1" spc="114" dirty="0">
                <a:latin typeface="Liberation Sans"/>
                <a:cs typeface="Liberation Sans"/>
              </a:rPr>
              <a:t> </a:t>
            </a:r>
            <a:r>
              <a:rPr sz="1600" i="1" spc="-5" dirty="0">
                <a:latin typeface="Liberation Sans"/>
                <a:cs typeface="Liberation Sans"/>
              </a:rPr>
              <a:t>over</a:t>
            </a:r>
            <a:r>
              <a:rPr sz="1600" i="1" spc="100" dirty="0">
                <a:latin typeface="Liberation Sans"/>
                <a:cs typeface="Liberation Sans"/>
              </a:rPr>
              <a:t> </a:t>
            </a:r>
            <a:r>
              <a:rPr sz="1600" i="1" spc="-5" dirty="0">
                <a:latin typeface="Liberation Sans"/>
                <a:cs typeface="Liberation Sans"/>
              </a:rPr>
              <a:t>time</a:t>
            </a:r>
            <a:r>
              <a:rPr sz="1600" i="1" spc="105" dirty="0">
                <a:latin typeface="Liberation Sans"/>
                <a:cs typeface="Liberation Sans"/>
              </a:rPr>
              <a:t> </a:t>
            </a:r>
            <a:r>
              <a:rPr sz="1600" i="1" spc="-5" dirty="0">
                <a:latin typeface="Liberation Sans"/>
                <a:cs typeface="Liberation Sans"/>
              </a:rPr>
              <a:t>affected</a:t>
            </a:r>
            <a:endParaRPr sz="1600">
              <a:latin typeface="Liberation Sans"/>
              <a:cs typeface="Liberation Sans"/>
            </a:endParaRPr>
          </a:p>
        </p:txBody>
      </p:sp>
      <p:sp>
        <p:nvSpPr>
          <p:cNvPr id="5" name="object 5"/>
          <p:cNvSpPr txBox="1"/>
          <p:nvPr/>
        </p:nvSpPr>
        <p:spPr>
          <a:xfrm>
            <a:off x="632421" y="1663827"/>
            <a:ext cx="11254740" cy="5135880"/>
          </a:xfrm>
          <a:prstGeom prst="rect">
            <a:avLst/>
          </a:prstGeom>
        </p:spPr>
        <p:txBody>
          <a:bodyPr vert="horz" wrap="square" lIns="0" tIns="12065" rIns="0" bIns="0" rtlCol="0">
            <a:spAutoFit/>
          </a:bodyPr>
          <a:lstStyle/>
          <a:p>
            <a:pPr marL="12700" algn="just">
              <a:lnSpc>
                <a:spcPct val="100000"/>
              </a:lnSpc>
              <a:spcBef>
                <a:spcPts val="95"/>
              </a:spcBef>
            </a:pPr>
            <a:r>
              <a:rPr sz="1600" i="1" spc="-5" dirty="0">
                <a:latin typeface="Liberation Sans"/>
                <a:cs typeface="Liberation Sans"/>
              </a:rPr>
              <a:t>various</a:t>
            </a:r>
            <a:r>
              <a:rPr sz="1600" i="1" spc="270" dirty="0">
                <a:latin typeface="Liberation Sans"/>
                <a:cs typeface="Liberation Sans"/>
              </a:rPr>
              <a:t> </a:t>
            </a:r>
            <a:r>
              <a:rPr sz="1600" i="1" spc="-5" dirty="0">
                <a:latin typeface="Liberation Sans"/>
                <a:cs typeface="Liberation Sans"/>
              </a:rPr>
              <a:t>sectors</a:t>
            </a:r>
            <a:r>
              <a:rPr sz="1600" i="1" spc="275" dirty="0">
                <a:latin typeface="Liberation Sans"/>
                <a:cs typeface="Liberation Sans"/>
              </a:rPr>
              <a:t> </a:t>
            </a:r>
            <a:r>
              <a:rPr sz="1600" i="1" spc="-5" dirty="0">
                <a:latin typeface="Liberation Sans"/>
                <a:cs typeface="Liberation Sans"/>
              </a:rPr>
              <a:t>of</a:t>
            </a:r>
            <a:r>
              <a:rPr sz="1600" i="1" spc="265" dirty="0">
                <a:latin typeface="Liberation Sans"/>
                <a:cs typeface="Liberation Sans"/>
              </a:rPr>
              <a:t> </a:t>
            </a:r>
            <a:r>
              <a:rPr sz="1600" i="1" spc="-15" dirty="0">
                <a:latin typeface="Liberation Sans"/>
                <a:cs typeface="Liberation Sans"/>
              </a:rPr>
              <a:t>activity.</a:t>
            </a:r>
            <a:r>
              <a:rPr sz="1600" i="1" spc="195" dirty="0">
                <a:latin typeface="Liberation Sans"/>
                <a:cs typeface="Liberation Sans"/>
              </a:rPr>
              <a:t> </a:t>
            </a:r>
            <a:r>
              <a:rPr sz="1600" i="1" spc="-5" dirty="0">
                <a:latin typeface="Liberation Sans"/>
                <a:cs typeface="Liberation Sans"/>
              </a:rPr>
              <a:t>And</a:t>
            </a:r>
            <a:r>
              <a:rPr sz="1600" i="1" spc="265" dirty="0">
                <a:latin typeface="Liberation Sans"/>
                <a:cs typeface="Liberation Sans"/>
              </a:rPr>
              <a:t> </a:t>
            </a:r>
            <a:r>
              <a:rPr sz="1600" i="1" spc="-5" dirty="0">
                <a:latin typeface="Liberation Sans"/>
                <a:cs typeface="Liberation Sans"/>
              </a:rPr>
              <a:t>almost</a:t>
            </a:r>
            <a:r>
              <a:rPr sz="1600" i="1" spc="265" dirty="0">
                <a:latin typeface="Liberation Sans"/>
                <a:cs typeface="Liberation Sans"/>
              </a:rPr>
              <a:t> </a:t>
            </a:r>
            <a:r>
              <a:rPr sz="1600" i="1" spc="-5" dirty="0">
                <a:latin typeface="Liberation Sans"/>
                <a:cs typeface="Liberation Sans"/>
              </a:rPr>
              <a:t>every</a:t>
            </a:r>
            <a:r>
              <a:rPr sz="1600" i="1" spc="275" dirty="0">
                <a:latin typeface="Liberation Sans"/>
                <a:cs typeface="Liberation Sans"/>
              </a:rPr>
              <a:t> </a:t>
            </a:r>
            <a:r>
              <a:rPr sz="1600" i="1" spc="-5" dirty="0">
                <a:latin typeface="Liberation Sans"/>
                <a:cs typeface="Liberation Sans"/>
              </a:rPr>
              <a:t>task</a:t>
            </a:r>
            <a:r>
              <a:rPr sz="1600" i="1" spc="270" dirty="0">
                <a:latin typeface="Liberation Sans"/>
                <a:cs typeface="Liberation Sans"/>
              </a:rPr>
              <a:t> </a:t>
            </a:r>
            <a:r>
              <a:rPr sz="1600" i="1" spc="-10" dirty="0">
                <a:latin typeface="Liberation Sans"/>
                <a:cs typeface="Liberation Sans"/>
              </a:rPr>
              <a:t>today</a:t>
            </a:r>
            <a:r>
              <a:rPr sz="1600" i="1" spc="275" dirty="0">
                <a:latin typeface="Liberation Sans"/>
                <a:cs typeface="Liberation Sans"/>
              </a:rPr>
              <a:t> </a:t>
            </a:r>
            <a:r>
              <a:rPr sz="1600" i="1" spc="-5" dirty="0">
                <a:latin typeface="Liberation Sans"/>
                <a:cs typeface="Liberation Sans"/>
              </a:rPr>
              <a:t>is</a:t>
            </a:r>
            <a:r>
              <a:rPr sz="1600" i="1" spc="265" dirty="0">
                <a:latin typeface="Liberation Sans"/>
                <a:cs typeface="Liberation Sans"/>
              </a:rPr>
              <a:t> </a:t>
            </a:r>
            <a:r>
              <a:rPr sz="1600" i="1" spc="-5" dirty="0">
                <a:latin typeface="Liberation Sans"/>
                <a:cs typeface="Liberation Sans"/>
              </a:rPr>
              <a:t>being</a:t>
            </a:r>
            <a:r>
              <a:rPr sz="1600" i="1" spc="260" dirty="0">
                <a:latin typeface="Liberation Sans"/>
                <a:cs typeface="Liberation Sans"/>
              </a:rPr>
              <a:t> </a:t>
            </a:r>
            <a:r>
              <a:rPr sz="1600" i="1" spc="-10" dirty="0">
                <a:latin typeface="Liberation Sans"/>
                <a:cs typeface="Liberation Sans"/>
              </a:rPr>
              <a:t>run</a:t>
            </a:r>
            <a:r>
              <a:rPr sz="1600" i="1" spc="265" dirty="0">
                <a:latin typeface="Liberation Sans"/>
                <a:cs typeface="Liberation Sans"/>
              </a:rPr>
              <a:t> </a:t>
            </a:r>
            <a:r>
              <a:rPr sz="1600" i="1" spc="-5" dirty="0">
                <a:latin typeface="Liberation Sans"/>
                <a:cs typeface="Liberation Sans"/>
              </a:rPr>
              <a:t>through</a:t>
            </a:r>
            <a:r>
              <a:rPr sz="1600" i="1" spc="254" dirty="0">
                <a:latin typeface="Liberation Sans"/>
                <a:cs typeface="Liberation Sans"/>
              </a:rPr>
              <a:t> </a:t>
            </a:r>
            <a:r>
              <a:rPr sz="1600" i="1" spc="-5" dirty="0">
                <a:latin typeface="Liberation Sans"/>
                <a:cs typeface="Liberation Sans"/>
              </a:rPr>
              <a:t>computers.</a:t>
            </a:r>
            <a:r>
              <a:rPr sz="1600" i="1" spc="254" dirty="0">
                <a:latin typeface="Liberation Sans"/>
                <a:cs typeface="Liberation Sans"/>
              </a:rPr>
              <a:t> </a:t>
            </a:r>
            <a:r>
              <a:rPr sz="1600" i="1" spc="-5" dirty="0">
                <a:latin typeface="Liberation Sans"/>
                <a:cs typeface="Liberation Sans"/>
              </a:rPr>
              <a:t>Getting</a:t>
            </a:r>
            <a:r>
              <a:rPr sz="1600" i="1" spc="265" dirty="0">
                <a:latin typeface="Liberation Sans"/>
                <a:cs typeface="Liberation Sans"/>
              </a:rPr>
              <a:t> </a:t>
            </a:r>
            <a:r>
              <a:rPr sz="1600" i="1" spc="-5" dirty="0">
                <a:latin typeface="Liberation Sans"/>
                <a:cs typeface="Liberation Sans"/>
              </a:rPr>
              <a:t>information</a:t>
            </a:r>
            <a:r>
              <a:rPr sz="1600" i="1" spc="265" dirty="0">
                <a:latin typeface="Liberation Sans"/>
                <a:cs typeface="Liberation Sans"/>
              </a:rPr>
              <a:t> </a:t>
            </a:r>
            <a:r>
              <a:rPr sz="1600" i="1" spc="-10" dirty="0">
                <a:latin typeface="Liberation Sans"/>
                <a:cs typeface="Liberation Sans"/>
              </a:rPr>
              <a:t>and</a:t>
            </a:r>
            <a:r>
              <a:rPr sz="1600" i="1" spc="265" dirty="0">
                <a:latin typeface="Liberation Sans"/>
                <a:cs typeface="Liberation Sans"/>
              </a:rPr>
              <a:t> </a:t>
            </a:r>
            <a:r>
              <a:rPr sz="1600" i="1" spc="-5" dirty="0">
                <a:latin typeface="Liberation Sans"/>
                <a:cs typeface="Liberation Sans"/>
              </a:rPr>
              <a:t>quickly</a:t>
            </a:r>
            <a:endParaRPr sz="1600">
              <a:latin typeface="Liberation Sans"/>
              <a:cs typeface="Liberation Sans"/>
            </a:endParaRPr>
          </a:p>
          <a:p>
            <a:pPr marL="12700" marR="6350" algn="just">
              <a:lnSpc>
                <a:spcPct val="199500"/>
              </a:lnSpc>
            </a:pPr>
            <a:r>
              <a:rPr sz="1600" i="1" spc="-5" dirty="0">
                <a:latin typeface="Liberation Sans"/>
                <a:cs typeface="Liberation Sans"/>
              </a:rPr>
              <a:t>turning it into a product that consumers </a:t>
            </a:r>
            <a:r>
              <a:rPr sz="1600" i="1" spc="-10" dirty="0">
                <a:latin typeface="Liberation Sans"/>
                <a:cs typeface="Liberation Sans"/>
              </a:rPr>
              <a:t>want </a:t>
            </a:r>
            <a:r>
              <a:rPr sz="1600" i="1" spc="-5" dirty="0">
                <a:latin typeface="Liberation Sans"/>
                <a:cs typeface="Liberation Sans"/>
              </a:rPr>
              <a:t>is the essential key to staying in business and all of this is done nowadays  using computers and applications or information systems. And the education system is undeniably the backbone of the  </a:t>
            </a:r>
            <a:r>
              <a:rPr sz="1600" i="1" spc="-20" dirty="0">
                <a:latin typeface="Liberation Sans"/>
                <a:cs typeface="Liberation Sans"/>
              </a:rPr>
              <a:t>society,</a:t>
            </a:r>
            <a:r>
              <a:rPr sz="1600" i="1" spc="120" dirty="0">
                <a:latin typeface="Liberation Sans"/>
                <a:cs typeface="Liberation Sans"/>
              </a:rPr>
              <a:t> </a:t>
            </a:r>
            <a:r>
              <a:rPr sz="1600" i="1" spc="-5" dirty="0">
                <a:latin typeface="Liberation Sans"/>
                <a:cs typeface="Liberation Sans"/>
              </a:rPr>
              <a:t>it</a:t>
            </a:r>
            <a:r>
              <a:rPr sz="1600" i="1" spc="125" dirty="0">
                <a:latin typeface="Liberation Sans"/>
                <a:cs typeface="Liberation Sans"/>
              </a:rPr>
              <a:t> </a:t>
            </a:r>
            <a:r>
              <a:rPr sz="1600" i="1" spc="-5" dirty="0">
                <a:latin typeface="Liberation Sans"/>
                <a:cs typeface="Liberation Sans"/>
              </a:rPr>
              <a:t>focuses</a:t>
            </a:r>
            <a:r>
              <a:rPr sz="1600" i="1" spc="125" dirty="0">
                <a:latin typeface="Liberation Sans"/>
                <a:cs typeface="Liberation Sans"/>
              </a:rPr>
              <a:t> </a:t>
            </a:r>
            <a:r>
              <a:rPr sz="1600" i="1" spc="-5" dirty="0">
                <a:latin typeface="Liberation Sans"/>
                <a:cs typeface="Liberation Sans"/>
              </a:rPr>
              <a:t>at</a:t>
            </a:r>
            <a:r>
              <a:rPr sz="1600" i="1" spc="125" dirty="0">
                <a:latin typeface="Liberation Sans"/>
                <a:cs typeface="Liberation Sans"/>
              </a:rPr>
              <a:t> </a:t>
            </a:r>
            <a:r>
              <a:rPr sz="1600" i="1" spc="-10" dirty="0">
                <a:latin typeface="Liberation Sans"/>
                <a:cs typeface="Liberation Sans"/>
              </a:rPr>
              <a:t>preparing</a:t>
            </a:r>
            <a:r>
              <a:rPr sz="1600" i="1" spc="130" dirty="0">
                <a:latin typeface="Liberation Sans"/>
                <a:cs typeface="Liberation Sans"/>
              </a:rPr>
              <a:t> </a:t>
            </a:r>
            <a:r>
              <a:rPr sz="1600" i="1" spc="-5" dirty="0">
                <a:latin typeface="Liberation Sans"/>
                <a:cs typeface="Liberation Sans"/>
              </a:rPr>
              <a:t>the</a:t>
            </a:r>
            <a:r>
              <a:rPr sz="1600" i="1" spc="114" dirty="0">
                <a:latin typeface="Liberation Sans"/>
                <a:cs typeface="Liberation Sans"/>
              </a:rPr>
              <a:t> </a:t>
            </a:r>
            <a:r>
              <a:rPr sz="1600" i="1" spc="-5" dirty="0">
                <a:latin typeface="Liberation Sans"/>
                <a:cs typeface="Liberation Sans"/>
              </a:rPr>
              <a:t>young</a:t>
            </a:r>
            <a:r>
              <a:rPr sz="1600" i="1" spc="130" dirty="0">
                <a:latin typeface="Liberation Sans"/>
                <a:cs typeface="Liberation Sans"/>
              </a:rPr>
              <a:t> </a:t>
            </a:r>
            <a:r>
              <a:rPr sz="1600" i="1" spc="-5" dirty="0">
                <a:latin typeface="Liberation Sans"/>
                <a:cs typeface="Liberation Sans"/>
              </a:rPr>
              <a:t>talents</a:t>
            </a:r>
            <a:r>
              <a:rPr sz="1600" i="1" spc="125" dirty="0">
                <a:latin typeface="Liberation Sans"/>
                <a:cs typeface="Liberation Sans"/>
              </a:rPr>
              <a:t> </a:t>
            </a:r>
            <a:r>
              <a:rPr sz="1600" i="1" spc="-5" dirty="0">
                <a:latin typeface="Liberation Sans"/>
                <a:cs typeface="Liberation Sans"/>
              </a:rPr>
              <a:t>for</a:t>
            </a:r>
            <a:r>
              <a:rPr sz="1600" i="1" spc="120" dirty="0">
                <a:latin typeface="Liberation Sans"/>
                <a:cs typeface="Liberation Sans"/>
              </a:rPr>
              <a:t> </a:t>
            </a:r>
            <a:r>
              <a:rPr sz="1600" i="1" spc="-5" dirty="0">
                <a:latin typeface="Liberation Sans"/>
                <a:cs typeface="Liberation Sans"/>
              </a:rPr>
              <a:t>the</a:t>
            </a:r>
            <a:r>
              <a:rPr sz="1600" i="1" spc="130" dirty="0">
                <a:latin typeface="Liberation Sans"/>
                <a:cs typeface="Liberation Sans"/>
              </a:rPr>
              <a:t> </a:t>
            </a:r>
            <a:r>
              <a:rPr sz="1600" i="1" spc="-5" dirty="0">
                <a:latin typeface="Liberation Sans"/>
                <a:cs typeface="Liberation Sans"/>
              </a:rPr>
              <a:t>future.</a:t>
            </a:r>
            <a:r>
              <a:rPr sz="1600" i="1" spc="120" dirty="0">
                <a:latin typeface="Liberation Sans"/>
                <a:cs typeface="Liberation Sans"/>
              </a:rPr>
              <a:t> </a:t>
            </a:r>
            <a:r>
              <a:rPr sz="1600" i="1" spc="-20" dirty="0">
                <a:latin typeface="Liberation Sans"/>
                <a:cs typeface="Liberation Sans"/>
              </a:rPr>
              <a:t>However,</a:t>
            </a:r>
            <a:r>
              <a:rPr sz="1600" i="1" spc="125" dirty="0">
                <a:latin typeface="Liberation Sans"/>
                <a:cs typeface="Liberation Sans"/>
              </a:rPr>
              <a:t> </a:t>
            </a:r>
            <a:r>
              <a:rPr sz="1600" i="1" spc="-5" dirty="0">
                <a:latin typeface="Liberation Sans"/>
                <a:cs typeface="Liberation Sans"/>
              </a:rPr>
              <a:t>currently</a:t>
            </a:r>
            <a:r>
              <a:rPr sz="1600" i="1" spc="125" dirty="0">
                <a:latin typeface="Liberation Sans"/>
                <a:cs typeface="Liberation Sans"/>
              </a:rPr>
              <a:t> </a:t>
            </a:r>
            <a:r>
              <a:rPr sz="1600" i="1" spc="-5" dirty="0">
                <a:latin typeface="Liberation Sans"/>
                <a:cs typeface="Liberation Sans"/>
              </a:rPr>
              <a:t>the</a:t>
            </a:r>
            <a:r>
              <a:rPr sz="1600" i="1" spc="130" dirty="0">
                <a:latin typeface="Liberation Sans"/>
                <a:cs typeface="Liberation Sans"/>
              </a:rPr>
              <a:t> </a:t>
            </a:r>
            <a:r>
              <a:rPr sz="1600" i="1" spc="-5" dirty="0">
                <a:latin typeface="Liberation Sans"/>
                <a:cs typeface="Liberation Sans"/>
              </a:rPr>
              <a:t>process</a:t>
            </a:r>
            <a:r>
              <a:rPr sz="1600" i="1" spc="130" dirty="0">
                <a:latin typeface="Liberation Sans"/>
                <a:cs typeface="Liberation Sans"/>
              </a:rPr>
              <a:t> </a:t>
            </a:r>
            <a:r>
              <a:rPr sz="1600" i="1" spc="-10" dirty="0">
                <a:latin typeface="Liberation Sans"/>
                <a:cs typeface="Liberation Sans"/>
              </a:rPr>
              <a:t>of</a:t>
            </a:r>
            <a:r>
              <a:rPr sz="1600" i="1" spc="60" dirty="0">
                <a:latin typeface="Liberation Sans"/>
                <a:cs typeface="Liberation Sans"/>
              </a:rPr>
              <a:t> </a:t>
            </a:r>
            <a:r>
              <a:rPr sz="1600" i="1" spc="-25" dirty="0">
                <a:latin typeface="Liberation Sans"/>
                <a:cs typeface="Liberation Sans"/>
              </a:rPr>
              <a:t>AUTOMATED</a:t>
            </a:r>
            <a:r>
              <a:rPr sz="1600" i="1" spc="125" dirty="0">
                <a:latin typeface="Liberation Sans"/>
                <a:cs typeface="Liberation Sans"/>
              </a:rPr>
              <a:t> </a:t>
            </a:r>
            <a:r>
              <a:rPr sz="1600" i="1" spc="-10" dirty="0">
                <a:latin typeface="Liberation Sans"/>
                <a:cs typeface="Liberation Sans"/>
              </a:rPr>
              <a:t>STUDENT</a:t>
            </a:r>
            <a:endParaRPr sz="1600">
              <a:latin typeface="Liberation Sans"/>
              <a:cs typeface="Liberation Sans"/>
            </a:endParaRPr>
          </a:p>
          <a:p>
            <a:pPr marL="12700" marR="5080" algn="just">
              <a:lnSpc>
                <a:spcPct val="199600"/>
              </a:lnSpc>
              <a:spcBef>
                <a:spcPts val="5"/>
              </a:spcBef>
            </a:pPr>
            <a:r>
              <a:rPr sz="1600" i="1" spc="-25" dirty="0">
                <a:latin typeface="Liberation Sans"/>
                <a:cs typeface="Liberation Sans"/>
              </a:rPr>
              <a:t>RESULTS </a:t>
            </a:r>
            <a:r>
              <a:rPr sz="1600" i="1" spc="-5" dirty="0">
                <a:latin typeface="Liberation Sans"/>
                <a:cs typeface="Liberation Sans"/>
              </a:rPr>
              <a:t>PROCESSING SYSTEM’ at the </a:t>
            </a:r>
            <a:r>
              <a:rPr sz="1600" i="1" spc="-10" dirty="0">
                <a:latin typeface="Liberation Sans"/>
                <a:cs typeface="Liberation Sans"/>
              </a:rPr>
              <a:t>Ghana-India </a:t>
            </a:r>
            <a:r>
              <a:rPr sz="1600" i="1" spc="-5" dirty="0">
                <a:latin typeface="Liberation Sans"/>
                <a:cs typeface="Liberation Sans"/>
              </a:rPr>
              <a:t>Kofi </a:t>
            </a:r>
            <a:r>
              <a:rPr sz="1600" i="1" spc="-10" dirty="0">
                <a:latin typeface="Liberation Sans"/>
                <a:cs typeface="Liberation Sans"/>
              </a:rPr>
              <a:t>Annan Centre </a:t>
            </a:r>
            <a:r>
              <a:rPr sz="1600" i="1" spc="-5" dirty="0">
                <a:latin typeface="Liberation Sans"/>
                <a:cs typeface="Liberation Sans"/>
              </a:rPr>
              <a:t>of Excellence in ICT is </a:t>
            </a:r>
            <a:r>
              <a:rPr sz="1600" i="1" spc="-10" dirty="0">
                <a:latin typeface="Liberation Sans"/>
                <a:cs typeface="Liberation Sans"/>
              </a:rPr>
              <a:t>performed </a:t>
            </a:r>
            <a:r>
              <a:rPr sz="1600" i="1" spc="-5" dirty="0">
                <a:latin typeface="Liberation Sans"/>
                <a:cs typeface="Liberation Sans"/>
              </a:rPr>
              <a:t>manually with  extensive human intervention, the students’ results are </a:t>
            </a:r>
            <a:r>
              <a:rPr sz="1600" i="1" spc="-10" dirty="0">
                <a:latin typeface="Liberation Sans"/>
                <a:cs typeface="Liberation Sans"/>
              </a:rPr>
              <a:t>generated </a:t>
            </a:r>
            <a:r>
              <a:rPr sz="1600" i="1" spc="-5" dirty="0">
                <a:latin typeface="Liberation Sans"/>
                <a:cs typeface="Liberation Sans"/>
              </a:rPr>
              <a:t>through a </a:t>
            </a:r>
            <a:r>
              <a:rPr sz="1600" i="1" spc="-10" dirty="0">
                <a:latin typeface="Liberation Sans"/>
                <a:cs typeface="Liberation Sans"/>
              </a:rPr>
              <a:t>spreadsheet </a:t>
            </a:r>
            <a:r>
              <a:rPr sz="1600" i="1" spc="-5" dirty="0">
                <a:latin typeface="Liberation Sans"/>
                <a:cs typeface="Liberation Sans"/>
              </a:rPr>
              <a:t>application </a:t>
            </a:r>
            <a:r>
              <a:rPr sz="1600" i="1" spc="-10" dirty="0">
                <a:latin typeface="Liberation Sans"/>
                <a:cs typeface="Liberation Sans"/>
              </a:rPr>
              <a:t>and </a:t>
            </a:r>
            <a:r>
              <a:rPr sz="1600" i="1" spc="-5" dirty="0">
                <a:latin typeface="Liberation Sans"/>
                <a:cs typeface="Liberation Sans"/>
              </a:rPr>
              <a:t>then printed on a  </a:t>
            </a:r>
            <a:r>
              <a:rPr sz="1600" i="1" spc="-10" dirty="0">
                <a:latin typeface="Liberation Sans"/>
                <a:cs typeface="Liberation Sans"/>
              </a:rPr>
              <a:t>paper </a:t>
            </a:r>
            <a:r>
              <a:rPr sz="1600" i="1" spc="-5" dirty="0">
                <a:latin typeface="Liberation Sans"/>
                <a:cs typeface="Liberation Sans"/>
              </a:rPr>
              <a:t>and then stored. </a:t>
            </a:r>
            <a:r>
              <a:rPr sz="1600" i="1" spc="-10" dirty="0">
                <a:latin typeface="Liberation Sans"/>
                <a:cs typeface="Liberation Sans"/>
              </a:rPr>
              <a:t>The </a:t>
            </a:r>
            <a:r>
              <a:rPr sz="1600" i="1" spc="-5" dirty="0">
                <a:latin typeface="Liberation Sans"/>
                <a:cs typeface="Liberation Sans"/>
              </a:rPr>
              <a:t>current research aims at creating a </a:t>
            </a:r>
            <a:r>
              <a:rPr sz="1600" i="1" spc="-10" dirty="0">
                <a:latin typeface="Liberation Sans"/>
                <a:cs typeface="Liberation Sans"/>
              </a:rPr>
              <a:t>web </a:t>
            </a:r>
            <a:r>
              <a:rPr sz="1600" i="1" spc="-5" dirty="0">
                <a:latin typeface="Liberation Sans"/>
                <a:cs typeface="Liberation Sans"/>
              </a:rPr>
              <a:t>based </a:t>
            </a:r>
            <a:r>
              <a:rPr sz="1600" i="1" spc="-10" dirty="0">
                <a:latin typeface="Liberation Sans"/>
                <a:cs typeface="Liberation Sans"/>
              </a:rPr>
              <a:t>automated </a:t>
            </a:r>
            <a:r>
              <a:rPr sz="1600" i="1" spc="-5" dirty="0">
                <a:latin typeface="Liberation Sans"/>
                <a:cs typeface="Liberation Sans"/>
              </a:rPr>
              <a:t>student results processing system,  </a:t>
            </a:r>
            <a:r>
              <a:rPr sz="1600" i="1" spc="-10" dirty="0">
                <a:latin typeface="Liberation Sans"/>
                <a:cs typeface="Liberation Sans"/>
              </a:rPr>
              <a:t>reducing </a:t>
            </a:r>
            <a:r>
              <a:rPr sz="1600" i="1" spc="-5" dirty="0">
                <a:latin typeface="Liberation Sans"/>
                <a:cs typeface="Liberation Sans"/>
              </a:rPr>
              <a:t>time, effort and improving </a:t>
            </a:r>
            <a:r>
              <a:rPr sz="1600" i="1" spc="-20" dirty="0">
                <a:latin typeface="Liberation Sans"/>
                <a:cs typeface="Liberation Sans"/>
              </a:rPr>
              <a:t>security. </a:t>
            </a:r>
            <a:r>
              <a:rPr sz="1600" i="1" spc="-5" dirty="0">
                <a:latin typeface="Liberation Sans"/>
                <a:cs typeface="Liberation Sans"/>
              </a:rPr>
              <a:t>The </a:t>
            </a:r>
            <a:r>
              <a:rPr sz="1600" i="1" spc="-10" dirty="0">
                <a:latin typeface="Liberation Sans"/>
                <a:cs typeface="Liberation Sans"/>
              </a:rPr>
              <a:t>methodology </a:t>
            </a:r>
            <a:r>
              <a:rPr sz="1600" i="1" spc="-5" dirty="0">
                <a:latin typeface="Liberation Sans"/>
                <a:cs typeface="Liberation Sans"/>
              </a:rPr>
              <a:t>adopted for the research is based on qualitative </a:t>
            </a:r>
            <a:r>
              <a:rPr sz="1600" i="1" spc="-25" dirty="0">
                <a:latin typeface="Liberation Sans"/>
                <a:cs typeface="Liberation Sans"/>
              </a:rPr>
              <a:t>study. </a:t>
            </a:r>
            <a:r>
              <a:rPr sz="1600" i="1" spc="-10" dirty="0">
                <a:latin typeface="Liberation Sans"/>
                <a:cs typeface="Liberation Sans"/>
              </a:rPr>
              <a:t>The  </a:t>
            </a:r>
            <a:r>
              <a:rPr sz="1600" i="1" spc="-5" dirty="0">
                <a:latin typeface="Liberation Sans"/>
                <a:cs typeface="Liberation Sans"/>
              </a:rPr>
              <a:t>research results in the development of a multi-user system, based on web technology with MVC </a:t>
            </a:r>
            <a:r>
              <a:rPr sz="1600" i="1" spc="-10" dirty="0">
                <a:latin typeface="Liberation Sans"/>
                <a:cs typeface="Liberation Sans"/>
              </a:rPr>
              <a:t>(Model-View-Controller)  </a:t>
            </a:r>
            <a:r>
              <a:rPr sz="1600" i="1" spc="-5" dirty="0">
                <a:latin typeface="Liberation Sans"/>
                <a:cs typeface="Liberation Sans"/>
              </a:rPr>
              <a:t>architectural </a:t>
            </a:r>
            <a:r>
              <a:rPr sz="1600" i="1" spc="-10" dirty="0">
                <a:latin typeface="Liberation Sans"/>
                <a:cs typeface="Liberation Sans"/>
              </a:rPr>
              <a:t>pattern and </a:t>
            </a:r>
            <a:r>
              <a:rPr sz="1600" i="1" spc="-5" dirty="0">
                <a:latin typeface="Liberation Sans"/>
                <a:cs typeface="Liberation Sans"/>
              </a:rPr>
              <a:t>developed using Java programming language with Apache </a:t>
            </a:r>
            <a:r>
              <a:rPr sz="1600" i="1" spc="-30" dirty="0">
                <a:latin typeface="Liberation Sans"/>
                <a:cs typeface="Liberation Sans"/>
              </a:rPr>
              <a:t>Tomcat </a:t>
            </a:r>
            <a:r>
              <a:rPr sz="1600" i="1" spc="-5" dirty="0">
                <a:latin typeface="Liberation Sans"/>
                <a:cs typeface="Liberation Sans"/>
              </a:rPr>
              <a:t>Server </a:t>
            </a:r>
            <a:r>
              <a:rPr sz="1600" i="1" spc="-10" dirty="0">
                <a:latin typeface="Liberation Sans"/>
                <a:cs typeface="Liberation Sans"/>
              </a:rPr>
              <a:t>and </a:t>
            </a:r>
            <a:r>
              <a:rPr sz="1600" i="1" spc="-5" dirty="0">
                <a:latin typeface="Liberation Sans"/>
                <a:cs typeface="Liberation Sans"/>
              </a:rPr>
              <a:t>MySQL </a:t>
            </a:r>
            <a:r>
              <a:rPr sz="1600" i="1" spc="-10" dirty="0">
                <a:latin typeface="Liberation Sans"/>
                <a:cs typeface="Liberation Sans"/>
              </a:rPr>
              <a:t>Database  </a:t>
            </a:r>
            <a:r>
              <a:rPr sz="1600" i="1" spc="-5" dirty="0">
                <a:latin typeface="Liberation Sans"/>
                <a:cs typeface="Liberation Sans"/>
              </a:rPr>
              <a:t>support</a:t>
            </a:r>
            <a:r>
              <a:rPr sz="1400" i="1" spc="-5" dirty="0">
                <a:latin typeface="Liberation Sans"/>
                <a:cs typeface="Liberation Sans"/>
              </a:rPr>
              <a:t>.</a:t>
            </a:r>
            <a:endParaRPr sz="1400">
              <a:latin typeface="Liberation Sans"/>
              <a:cs typeface="Liberatio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74" y="359536"/>
            <a:ext cx="2444115" cy="513715"/>
          </a:xfrm>
          <a:prstGeom prst="rect">
            <a:avLst/>
          </a:prstGeom>
        </p:spPr>
        <p:txBody>
          <a:bodyPr vert="horz" wrap="square" lIns="0" tIns="12700" rIns="0" bIns="0" rtlCol="0">
            <a:spAutoFit/>
          </a:bodyPr>
          <a:lstStyle/>
          <a:p>
            <a:pPr marL="12700">
              <a:lnSpc>
                <a:spcPct val="100000"/>
              </a:lnSpc>
              <a:spcBef>
                <a:spcPts val="100"/>
              </a:spcBef>
            </a:pPr>
            <a:r>
              <a:rPr b="1" spc="-5" dirty="0">
                <a:solidFill>
                  <a:srgbClr val="3364A3"/>
                </a:solidFill>
                <a:latin typeface="Liberation Sans"/>
                <a:cs typeface="Liberation Sans"/>
              </a:rPr>
              <a:t>FOREWORD</a:t>
            </a:r>
          </a:p>
        </p:txBody>
      </p:sp>
      <p:sp>
        <p:nvSpPr>
          <p:cNvPr id="3" name="object 3"/>
          <p:cNvSpPr txBox="1"/>
          <p:nvPr/>
        </p:nvSpPr>
        <p:spPr>
          <a:xfrm>
            <a:off x="585622" y="1453222"/>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solidFill>
                  <a:srgbClr val="3F3F3F"/>
                </a:solidFill>
                <a:latin typeface="OpenSymbol"/>
                <a:cs typeface="OpenSymbol"/>
              </a:rPr>
              <a:t></a:t>
            </a:r>
            <a:endParaRPr sz="1600">
              <a:latin typeface="OpenSymbol"/>
              <a:cs typeface="OpenSymbol"/>
            </a:endParaRPr>
          </a:p>
        </p:txBody>
      </p:sp>
      <p:sp>
        <p:nvSpPr>
          <p:cNvPr id="4" name="object 4"/>
          <p:cNvSpPr txBox="1"/>
          <p:nvPr/>
        </p:nvSpPr>
        <p:spPr>
          <a:xfrm>
            <a:off x="870026" y="1485988"/>
            <a:ext cx="10553700" cy="269240"/>
          </a:xfrm>
          <a:prstGeom prst="rect">
            <a:avLst/>
          </a:prstGeom>
        </p:spPr>
        <p:txBody>
          <a:bodyPr vert="horz" wrap="square" lIns="0" tIns="12065" rIns="0" bIns="0" rtlCol="0">
            <a:spAutoFit/>
          </a:bodyPr>
          <a:lstStyle/>
          <a:p>
            <a:pPr marL="12700">
              <a:lnSpc>
                <a:spcPct val="100000"/>
              </a:lnSpc>
              <a:spcBef>
                <a:spcPts val="95"/>
              </a:spcBef>
            </a:pPr>
            <a:r>
              <a:rPr sz="1600" i="1" spc="-5" dirty="0">
                <a:solidFill>
                  <a:srgbClr val="3F3F3F"/>
                </a:solidFill>
                <a:latin typeface="Liberation Sans"/>
                <a:cs typeface="Liberation Sans"/>
              </a:rPr>
              <a:t>The </a:t>
            </a:r>
            <a:r>
              <a:rPr sz="1600" i="1" spc="-25" dirty="0">
                <a:solidFill>
                  <a:srgbClr val="3F3F3F"/>
                </a:solidFill>
                <a:latin typeface="Liberation Sans"/>
                <a:cs typeface="Liberation Sans"/>
              </a:rPr>
              <a:t>AUTOMATED </a:t>
            </a:r>
            <a:r>
              <a:rPr sz="1600" i="1" spc="-10" dirty="0">
                <a:solidFill>
                  <a:srgbClr val="3F3F3F"/>
                </a:solidFill>
                <a:latin typeface="Liberation Sans"/>
                <a:cs typeface="Liberation Sans"/>
              </a:rPr>
              <a:t>STUDENT </a:t>
            </a:r>
            <a:r>
              <a:rPr sz="1600" i="1" spc="-25" dirty="0">
                <a:solidFill>
                  <a:srgbClr val="3F3F3F"/>
                </a:solidFill>
                <a:latin typeface="Liberation Sans"/>
                <a:cs typeface="Liberation Sans"/>
              </a:rPr>
              <a:t>RESULTS </a:t>
            </a:r>
            <a:r>
              <a:rPr sz="1600" i="1" spc="-5" dirty="0">
                <a:solidFill>
                  <a:srgbClr val="3F3F3F"/>
                </a:solidFill>
                <a:latin typeface="Liberation Sans"/>
                <a:cs typeface="Liberation Sans"/>
              </a:rPr>
              <a:t>PROCESSING SYSTEM is a technological system that</a:t>
            </a:r>
            <a:r>
              <a:rPr sz="1600" i="1" spc="310" dirty="0">
                <a:solidFill>
                  <a:srgbClr val="3F3F3F"/>
                </a:solidFill>
                <a:latin typeface="Liberation Sans"/>
                <a:cs typeface="Liberation Sans"/>
              </a:rPr>
              <a:t> </a:t>
            </a:r>
            <a:r>
              <a:rPr sz="1600" i="1" spc="-5" dirty="0">
                <a:solidFill>
                  <a:srgbClr val="3F3F3F"/>
                </a:solidFill>
                <a:latin typeface="Liberation Sans"/>
                <a:cs typeface="Liberation Sans"/>
              </a:rPr>
              <a:t>automatically</a:t>
            </a:r>
            <a:endParaRPr sz="1600">
              <a:latin typeface="Liberation Sans"/>
              <a:cs typeface="Liberation Sans"/>
            </a:endParaRPr>
          </a:p>
        </p:txBody>
      </p:sp>
      <p:sp>
        <p:nvSpPr>
          <p:cNvPr id="5" name="object 5"/>
          <p:cNvSpPr txBox="1"/>
          <p:nvPr/>
        </p:nvSpPr>
        <p:spPr>
          <a:xfrm>
            <a:off x="870026" y="1972348"/>
            <a:ext cx="10551160" cy="756285"/>
          </a:xfrm>
          <a:prstGeom prst="rect">
            <a:avLst/>
          </a:prstGeom>
        </p:spPr>
        <p:txBody>
          <a:bodyPr vert="horz" wrap="square" lIns="0" tIns="12065" rIns="0" bIns="0" rtlCol="0">
            <a:spAutoFit/>
          </a:bodyPr>
          <a:lstStyle/>
          <a:p>
            <a:pPr marL="12700">
              <a:lnSpc>
                <a:spcPct val="100000"/>
              </a:lnSpc>
              <a:spcBef>
                <a:spcPts val="95"/>
              </a:spcBef>
            </a:pPr>
            <a:r>
              <a:rPr sz="1600" i="1" spc="-5" dirty="0">
                <a:solidFill>
                  <a:srgbClr val="3F3F3F"/>
                </a:solidFill>
                <a:latin typeface="Liberation Sans"/>
                <a:cs typeface="Liberation Sans"/>
              </a:rPr>
              <a:t>compute student scores into GRADES, reduces human </a:t>
            </a:r>
            <a:r>
              <a:rPr sz="1600" i="1" spc="-20" dirty="0">
                <a:solidFill>
                  <a:srgbClr val="3F3F3F"/>
                </a:solidFill>
                <a:latin typeface="Liberation Sans"/>
                <a:cs typeface="Liberation Sans"/>
              </a:rPr>
              <a:t>error, </a:t>
            </a:r>
            <a:r>
              <a:rPr sz="1600" i="1" spc="-10" dirty="0">
                <a:solidFill>
                  <a:srgbClr val="3F3F3F"/>
                </a:solidFill>
                <a:latin typeface="Liberation Sans"/>
                <a:cs typeface="Liberation Sans"/>
              </a:rPr>
              <a:t>thereby </a:t>
            </a:r>
            <a:r>
              <a:rPr sz="1600" i="1" spc="-5" dirty="0">
                <a:solidFill>
                  <a:srgbClr val="3F3F3F"/>
                </a:solidFill>
                <a:latin typeface="Liberation Sans"/>
                <a:cs typeface="Liberation Sans"/>
              </a:rPr>
              <a:t>improving </a:t>
            </a:r>
            <a:r>
              <a:rPr sz="1600" i="1" spc="-10" dirty="0">
                <a:solidFill>
                  <a:srgbClr val="3F3F3F"/>
                </a:solidFill>
                <a:latin typeface="Liberation Sans"/>
                <a:cs typeface="Liberation Sans"/>
              </a:rPr>
              <a:t>work </a:t>
            </a:r>
            <a:r>
              <a:rPr sz="1600" i="1" spc="-20" dirty="0">
                <a:solidFill>
                  <a:srgbClr val="3F3F3F"/>
                </a:solidFill>
                <a:latin typeface="Liberation Sans"/>
                <a:cs typeface="Liberation Sans"/>
              </a:rPr>
              <a:t>accuracy, </a:t>
            </a:r>
            <a:r>
              <a:rPr sz="1600" i="1" spc="-5" dirty="0">
                <a:solidFill>
                  <a:srgbClr val="3F3F3F"/>
                </a:solidFill>
                <a:latin typeface="Liberation Sans"/>
                <a:cs typeface="Liberation Sans"/>
              </a:rPr>
              <a:t>quick delivery</a:t>
            </a:r>
            <a:r>
              <a:rPr sz="1600" i="1" spc="270" dirty="0">
                <a:solidFill>
                  <a:srgbClr val="3F3F3F"/>
                </a:solidFill>
                <a:latin typeface="Liberation Sans"/>
                <a:cs typeface="Liberation Sans"/>
              </a:rPr>
              <a:t> </a:t>
            </a:r>
            <a:r>
              <a:rPr sz="1600" i="1" spc="-10" dirty="0">
                <a:solidFill>
                  <a:srgbClr val="3F3F3F"/>
                </a:solidFill>
                <a:latin typeface="Liberation Sans"/>
                <a:cs typeface="Liberation Sans"/>
              </a:rPr>
              <a:t>and</a:t>
            </a:r>
            <a:endParaRPr sz="1600">
              <a:latin typeface="Liberation Sans"/>
              <a:cs typeface="Liberation Sans"/>
            </a:endParaRPr>
          </a:p>
          <a:p>
            <a:pPr>
              <a:lnSpc>
                <a:spcPct val="100000"/>
              </a:lnSpc>
              <a:spcBef>
                <a:spcPts val="15"/>
              </a:spcBef>
            </a:pPr>
            <a:endParaRPr sz="1650">
              <a:latin typeface="Liberation Sans"/>
              <a:cs typeface="Liberation Sans"/>
            </a:endParaRPr>
          </a:p>
          <a:p>
            <a:pPr marL="12700">
              <a:lnSpc>
                <a:spcPct val="100000"/>
              </a:lnSpc>
            </a:pPr>
            <a:r>
              <a:rPr sz="1600" i="1" spc="-5" dirty="0">
                <a:solidFill>
                  <a:srgbClr val="3F3F3F"/>
                </a:solidFill>
                <a:latin typeface="Liberation Sans"/>
                <a:cs typeface="Liberation Sans"/>
              </a:rPr>
              <a:t>easily accessible of results and </a:t>
            </a:r>
            <a:r>
              <a:rPr sz="1600" i="1" spc="-20" dirty="0">
                <a:solidFill>
                  <a:srgbClr val="3F3F3F"/>
                </a:solidFill>
                <a:latin typeface="Liberation Sans"/>
                <a:cs typeface="Liberation Sans"/>
              </a:rPr>
              <a:t>finally, </a:t>
            </a:r>
            <a:r>
              <a:rPr sz="1600" i="1" spc="-5" dirty="0">
                <a:solidFill>
                  <a:srgbClr val="3F3F3F"/>
                </a:solidFill>
                <a:latin typeface="Liberation Sans"/>
                <a:cs typeface="Liberation Sans"/>
              </a:rPr>
              <a:t>printing of results for further use or download as a PDF</a:t>
            </a:r>
            <a:r>
              <a:rPr sz="1600" i="1" spc="-35" dirty="0">
                <a:solidFill>
                  <a:srgbClr val="3F3F3F"/>
                </a:solidFill>
                <a:latin typeface="Liberation Sans"/>
                <a:cs typeface="Liberation Sans"/>
              </a:rPr>
              <a:t> </a:t>
            </a:r>
            <a:r>
              <a:rPr sz="1600" i="1" spc="-5" dirty="0">
                <a:solidFill>
                  <a:srgbClr val="3F3F3F"/>
                </a:solidFill>
                <a:latin typeface="Liberation Sans"/>
                <a:cs typeface="Liberation Sans"/>
              </a:rPr>
              <a:t>file.</a:t>
            </a:r>
            <a:endParaRPr sz="1600">
              <a:latin typeface="Liberation Sans"/>
              <a:cs typeface="Liberation Sans"/>
            </a:endParaRPr>
          </a:p>
        </p:txBody>
      </p:sp>
      <p:sp>
        <p:nvSpPr>
          <p:cNvPr id="6" name="object 6"/>
          <p:cNvSpPr txBox="1"/>
          <p:nvPr/>
        </p:nvSpPr>
        <p:spPr>
          <a:xfrm>
            <a:off x="585622" y="3140900"/>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solidFill>
                  <a:srgbClr val="3F3F3F"/>
                </a:solidFill>
                <a:latin typeface="OpenSymbol"/>
                <a:cs typeface="OpenSymbol"/>
              </a:rPr>
              <a:t></a:t>
            </a:r>
            <a:endParaRPr sz="1600">
              <a:latin typeface="OpenSymbol"/>
              <a:cs typeface="OpenSymbol"/>
            </a:endParaRPr>
          </a:p>
        </p:txBody>
      </p:sp>
      <p:sp>
        <p:nvSpPr>
          <p:cNvPr id="7" name="object 7"/>
          <p:cNvSpPr txBox="1"/>
          <p:nvPr/>
        </p:nvSpPr>
        <p:spPr>
          <a:xfrm>
            <a:off x="870026" y="3175101"/>
            <a:ext cx="10551160" cy="269240"/>
          </a:xfrm>
          <a:prstGeom prst="rect">
            <a:avLst/>
          </a:prstGeom>
        </p:spPr>
        <p:txBody>
          <a:bodyPr vert="horz" wrap="square" lIns="0" tIns="12065" rIns="0" bIns="0" rtlCol="0">
            <a:spAutoFit/>
          </a:bodyPr>
          <a:lstStyle/>
          <a:p>
            <a:pPr marL="12700">
              <a:lnSpc>
                <a:spcPct val="100000"/>
              </a:lnSpc>
              <a:spcBef>
                <a:spcPts val="95"/>
              </a:spcBef>
            </a:pPr>
            <a:r>
              <a:rPr sz="1600" i="1" spc="-5" dirty="0">
                <a:solidFill>
                  <a:srgbClr val="3F3F3F"/>
                </a:solidFill>
                <a:latin typeface="Liberation Sans"/>
                <a:cs typeface="Liberation Sans"/>
              </a:rPr>
              <a:t>This</a:t>
            </a:r>
            <a:r>
              <a:rPr sz="1600" i="1" spc="195" dirty="0">
                <a:solidFill>
                  <a:srgbClr val="3F3F3F"/>
                </a:solidFill>
                <a:latin typeface="Liberation Sans"/>
                <a:cs typeface="Liberation Sans"/>
              </a:rPr>
              <a:t> </a:t>
            </a:r>
            <a:r>
              <a:rPr sz="1600" i="1" spc="-5" dirty="0">
                <a:solidFill>
                  <a:srgbClr val="3F3F3F"/>
                </a:solidFill>
                <a:latin typeface="Liberation Sans"/>
                <a:cs typeface="Liberation Sans"/>
              </a:rPr>
              <a:t>system</a:t>
            </a:r>
            <a:r>
              <a:rPr sz="1600" i="1" spc="195" dirty="0">
                <a:solidFill>
                  <a:srgbClr val="3F3F3F"/>
                </a:solidFill>
                <a:latin typeface="Liberation Sans"/>
                <a:cs typeface="Liberation Sans"/>
              </a:rPr>
              <a:t> </a:t>
            </a:r>
            <a:r>
              <a:rPr sz="1600" i="1" spc="-5" dirty="0">
                <a:solidFill>
                  <a:srgbClr val="3F3F3F"/>
                </a:solidFill>
                <a:latin typeface="Liberation Sans"/>
                <a:cs typeface="Liberation Sans"/>
              </a:rPr>
              <a:t>is</a:t>
            </a:r>
            <a:r>
              <a:rPr sz="1600" i="1" spc="185" dirty="0">
                <a:solidFill>
                  <a:srgbClr val="3F3F3F"/>
                </a:solidFill>
                <a:latin typeface="Liberation Sans"/>
                <a:cs typeface="Liberation Sans"/>
              </a:rPr>
              <a:t> </a:t>
            </a:r>
            <a:r>
              <a:rPr sz="1600" i="1" spc="-5" dirty="0">
                <a:solidFill>
                  <a:srgbClr val="3F3F3F"/>
                </a:solidFill>
                <a:latin typeface="Liberation Sans"/>
                <a:cs typeface="Liberation Sans"/>
              </a:rPr>
              <a:t>a</a:t>
            </a:r>
            <a:r>
              <a:rPr sz="1600" i="1" spc="190" dirty="0">
                <a:solidFill>
                  <a:srgbClr val="3F3F3F"/>
                </a:solidFill>
                <a:latin typeface="Liberation Sans"/>
                <a:cs typeface="Liberation Sans"/>
              </a:rPr>
              <a:t> </a:t>
            </a:r>
            <a:r>
              <a:rPr sz="1600" i="1" spc="-10" dirty="0">
                <a:solidFill>
                  <a:srgbClr val="3F3F3F"/>
                </a:solidFill>
                <a:latin typeface="Liberation Sans"/>
                <a:cs typeface="Liberation Sans"/>
              </a:rPr>
              <a:t>web-based</a:t>
            </a:r>
            <a:r>
              <a:rPr sz="1600" i="1" spc="185" dirty="0">
                <a:solidFill>
                  <a:srgbClr val="3F3F3F"/>
                </a:solidFill>
                <a:latin typeface="Liberation Sans"/>
                <a:cs typeface="Liberation Sans"/>
              </a:rPr>
              <a:t> </a:t>
            </a:r>
            <a:r>
              <a:rPr sz="1600" i="1" spc="-5" dirty="0">
                <a:solidFill>
                  <a:srgbClr val="3F3F3F"/>
                </a:solidFill>
                <a:latin typeface="Liberation Sans"/>
                <a:cs typeface="Liberation Sans"/>
              </a:rPr>
              <a:t>software</a:t>
            </a:r>
            <a:r>
              <a:rPr sz="1600" i="1" spc="185" dirty="0">
                <a:solidFill>
                  <a:srgbClr val="3F3F3F"/>
                </a:solidFill>
                <a:latin typeface="Liberation Sans"/>
                <a:cs typeface="Liberation Sans"/>
              </a:rPr>
              <a:t> </a:t>
            </a:r>
            <a:r>
              <a:rPr sz="1600" i="1" spc="-5" dirty="0">
                <a:solidFill>
                  <a:srgbClr val="3F3F3F"/>
                </a:solidFill>
                <a:latin typeface="Liberation Sans"/>
                <a:cs typeface="Liberation Sans"/>
              </a:rPr>
              <a:t>which</a:t>
            </a:r>
            <a:r>
              <a:rPr sz="1600" i="1" spc="190" dirty="0">
                <a:solidFill>
                  <a:srgbClr val="3F3F3F"/>
                </a:solidFill>
                <a:latin typeface="Liberation Sans"/>
                <a:cs typeface="Liberation Sans"/>
              </a:rPr>
              <a:t> </a:t>
            </a:r>
            <a:r>
              <a:rPr sz="1600" i="1" spc="-5" dirty="0">
                <a:solidFill>
                  <a:srgbClr val="3F3F3F"/>
                </a:solidFill>
                <a:latin typeface="Liberation Sans"/>
                <a:cs typeface="Liberation Sans"/>
              </a:rPr>
              <a:t>can</a:t>
            </a:r>
            <a:r>
              <a:rPr sz="1600" i="1" spc="175" dirty="0">
                <a:solidFill>
                  <a:srgbClr val="3F3F3F"/>
                </a:solidFill>
                <a:latin typeface="Liberation Sans"/>
                <a:cs typeface="Liberation Sans"/>
              </a:rPr>
              <a:t> </a:t>
            </a:r>
            <a:r>
              <a:rPr sz="1600" i="1" spc="-5" dirty="0">
                <a:solidFill>
                  <a:srgbClr val="3F3F3F"/>
                </a:solidFill>
                <a:latin typeface="Liberation Sans"/>
                <a:cs typeface="Liberation Sans"/>
              </a:rPr>
              <a:t>be</a:t>
            </a:r>
            <a:r>
              <a:rPr sz="1600" i="1" spc="190" dirty="0">
                <a:solidFill>
                  <a:srgbClr val="3F3F3F"/>
                </a:solidFill>
                <a:latin typeface="Liberation Sans"/>
                <a:cs typeface="Liberation Sans"/>
              </a:rPr>
              <a:t> </a:t>
            </a:r>
            <a:r>
              <a:rPr sz="1600" i="1" spc="-5" dirty="0">
                <a:solidFill>
                  <a:srgbClr val="3F3F3F"/>
                </a:solidFill>
                <a:latin typeface="Liberation Sans"/>
                <a:cs typeface="Liberation Sans"/>
              </a:rPr>
              <a:t>access</a:t>
            </a:r>
            <a:r>
              <a:rPr sz="1600" i="1" spc="185" dirty="0">
                <a:solidFill>
                  <a:srgbClr val="3F3F3F"/>
                </a:solidFill>
                <a:latin typeface="Liberation Sans"/>
                <a:cs typeface="Liberation Sans"/>
              </a:rPr>
              <a:t> </a:t>
            </a:r>
            <a:r>
              <a:rPr sz="1600" i="1" spc="-5" dirty="0">
                <a:solidFill>
                  <a:srgbClr val="3F3F3F"/>
                </a:solidFill>
                <a:latin typeface="Liberation Sans"/>
                <a:cs typeface="Liberation Sans"/>
              </a:rPr>
              <a:t>easily</a:t>
            </a:r>
            <a:r>
              <a:rPr sz="1600" i="1" spc="190" dirty="0">
                <a:solidFill>
                  <a:srgbClr val="3F3F3F"/>
                </a:solidFill>
                <a:latin typeface="Liberation Sans"/>
                <a:cs typeface="Liberation Sans"/>
              </a:rPr>
              <a:t> </a:t>
            </a:r>
            <a:r>
              <a:rPr sz="1600" i="1" spc="-10" dirty="0">
                <a:solidFill>
                  <a:srgbClr val="3F3F3F"/>
                </a:solidFill>
                <a:latin typeface="Liberation Sans"/>
                <a:cs typeface="Liberation Sans"/>
              </a:rPr>
              <a:t>anywhere.</a:t>
            </a:r>
            <a:r>
              <a:rPr sz="1600" i="1" spc="185" dirty="0">
                <a:solidFill>
                  <a:srgbClr val="3F3F3F"/>
                </a:solidFill>
                <a:latin typeface="Liberation Sans"/>
                <a:cs typeface="Liberation Sans"/>
              </a:rPr>
              <a:t> </a:t>
            </a:r>
            <a:r>
              <a:rPr sz="1600" i="1" spc="-5" dirty="0">
                <a:solidFill>
                  <a:srgbClr val="3F3F3F"/>
                </a:solidFill>
                <a:latin typeface="Liberation Sans"/>
                <a:cs typeface="Liberation Sans"/>
              </a:rPr>
              <a:t>This</a:t>
            </a:r>
            <a:r>
              <a:rPr sz="1600" i="1" spc="190" dirty="0">
                <a:solidFill>
                  <a:srgbClr val="3F3F3F"/>
                </a:solidFill>
                <a:latin typeface="Liberation Sans"/>
                <a:cs typeface="Liberation Sans"/>
              </a:rPr>
              <a:t> </a:t>
            </a:r>
            <a:r>
              <a:rPr sz="1600" i="1" spc="-5" dirty="0">
                <a:solidFill>
                  <a:srgbClr val="3F3F3F"/>
                </a:solidFill>
                <a:latin typeface="Liberation Sans"/>
                <a:cs typeface="Liberation Sans"/>
              </a:rPr>
              <a:t>will</a:t>
            </a:r>
            <a:r>
              <a:rPr sz="1600" i="1" spc="180" dirty="0">
                <a:solidFill>
                  <a:srgbClr val="3F3F3F"/>
                </a:solidFill>
                <a:latin typeface="Liberation Sans"/>
                <a:cs typeface="Liberation Sans"/>
              </a:rPr>
              <a:t> </a:t>
            </a:r>
            <a:r>
              <a:rPr sz="1600" i="1" spc="-5" dirty="0">
                <a:solidFill>
                  <a:srgbClr val="3F3F3F"/>
                </a:solidFill>
                <a:latin typeface="Liberation Sans"/>
                <a:cs typeface="Liberation Sans"/>
              </a:rPr>
              <a:t>enable</a:t>
            </a:r>
            <a:r>
              <a:rPr sz="1600" i="1" spc="190" dirty="0">
                <a:solidFill>
                  <a:srgbClr val="3F3F3F"/>
                </a:solidFill>
                <a:latin typeface="Liberation Sans"/>
                <a:cs typeface="Liberation Sans"/>
              </a:rPr>
              <a:t> </a:t>
            </a:r>
            <a:r>
              <a:rPr sz="1600" i="1" spc="-5" dirty="0">
                <a:solidFill>
                  <a:srgbClr val="3F3F3F"/>
                </a:solidFill>
                <a:latin typeface="Liberation Sans"/>
                <a:cs typeface="Liberation Sans"/>
              </a:rPr>
              <a:t>students</a:t>
            </a:r>
            <a:r>
              <a:rPr sz="1600" i="1" spc="195" dirty="0">
                <a:solidFill>
                  <a:srgbClr val="3F3F3F"/>
                </a:solidFill>
                <a:latin typeface="Liberation Sans"/>
                <a:cs typeface="Liberation Sans"/>
              </a:rPr>
              <a:t> </a:t>
            </a:r>
            <a:r>
              <a:rPr sz="1600" i="1" spc="-5" dirty="0">
                <a:solidFill>
                  <a:srgbClr val="3F3F3F"/>
                </a:solidFill>
                <a:latin typeface="Liberation Sans"/>
                <a:cs typeface="Liberation Sans"/>
              </a:rPr>
              <a:t>check</a:t>
            </a:r>
            <a:r>
              <a:rPr sz="1600" i="1" spc="190" dirty="0">
                <a:solidFill>
                  <a:srgbClr val="3F3F3F"/>
                </a:solidFill>
                <a:latin typeface="Liberation Sans"/>
                <a:cs typeface="Liberation Sans"/>
              </a:rPr>
              <a:t> </a:t>
            </a:r>
            <a:r>
              <a:rPr sz="1600" i="1" spc="-5" dirty="0">
                <a:solidFill>
                  <a:srgbClr val="3F3F3F"/>
                </a:solidFill>
                <a:latin typeface="Liberation Sans"/>
                <a:cs typeface="Liberation Sans"/>
              </a:rPr>
              <a:t>their</a:t>
            </a:r>
            <a:endParaRPr sz="1600">
              <a:latin typeface="Liberation Sans"/>
              <a:cs typeface="Liberation Sans"/>
            </a:endParaRPr>
          </a:p>
        </p:txBody>
      </p:sp>
      <p:sp>
        <p:nvSpPr>
          <p:cNvPr id="8" name="object 8"/>
          <p:cNvSpPr txBox="1"/>
          <p:nvPr/>
        </p:nvSpPr>
        <p:spPr>
          <a:xfrm>
            <a:off x="870026" y="3661460"/>
            <a:ext cx="10553065" cy="1729739"/>
          </a:xfrm>
          <a:prstGeom prst="rect">
            <a:avLst/>
          </a:prstGeom>
        </p:spPr>
        <p:txBody>
          <a:bodyPr vert="horz" wrap="square" lIns="0" tIns="12065" rIns="0" bIns="0" rtlCol="0">
            <a:spAutoFit/>
          </a:bodyPr>
          <a:lstStyle/>
          <a:p>
            <a:pPr marL="12700">
              <a:lnSpc>
                <a:spcPct val="100000"/>
              </a:lnSpc>
              <a:spcBef>
                <a:spcPts val="95"/>
              </a:spcBef>
            </a:pPr>
            <a:r>
              <a:rPr sz="1600" i="1" spc="-5" dirty="0">
                <a:solidFill>
                  <a:srgbClr val="3F3F3F"/>
                </a:solidFill>
                <a:latin typeface="Liberation Sans"/>
                <a:cs typeface="Liberation Sans"/>
              </a:rPr>
              <a:t>results  from  which  ever device  they  </a:t>
            </a:r>
            <a:r>
              <a:rPr sz="1600" i="1" spc="-10" dirty="0">
                <a:solidFill>
                  <a:srgbClr val="3F3F3F"/>
                </a:solidFill>
                <a:latin typeface="Liberation Sans"/>
                <a:cs typeface="Liberation Sans"/>
              </a:rPr>
              <a:t>want  </a:t>
            </a:r>
            <a:r>
              <a:rPr sz="1600" i="1" spc="-5" dirty="0">
                <a:solidFill>
                  <a:srgbClr val="3F3F3F"/>
                </a:solidFill>
                <a:latin typeface="Liberation Sans"/>
                <a:cs typeface="Liberation Sans"/>
              </a:rPr>
              <a:t>to.  </a:t>
            </a:r>
            <a:r>
              <a:rPr sz="1600" i="1" spc="-10" dirty="0">
                <a:solidFill>
                  <a:srgbClr val="3F3F3F"/>
                </a:solidFill>
                <a:latin typeface="Liberation Sans"/>
                <a:cs typeface="Liberation Sans"/>
              </a:rPr>
              <a:t>The  </a:t>
            </a:r>
            <a:r>
              <a:rPr sz="1600" i="1" spc="-5" dirty="0">
                <a:solidFill>
                  <a:srgbClr val="3F3F3F"/>
                </a:solidFill>
                <a:latin typeface="Liberation Sans"/>
                <a:cs typeface="Liberation Sans"/>
              </a:rPr>
              <a:t>system  also  reduces  </a:t>
            </a:r>
            <a:r>
              <a:rPr sz="1600" i="1" spc="-10" dirty="0">
                <a:solidFill>
                  <a:srgbClr val="3F3F3F"/>
                </a:solidFill>
                <a:latin typeface="Liberation Sans"/>
                <a:cs typeface="Liberation Sans"/>
              </a:rPr>
              <a:t>burden  </a:t>
            </a:r>
            <a:r>
              <a:rPr sz="1600" i="1" spc="-5" dirty="0">
                <a:solidFill>
                  <a:srgbClr val="3F3F3F"/>
                </a:solidFill>
                <a:latin typeface="Liberation Sans"/>
                <a:cs typeface="Liberation Sans"/>
              </a:rPr>
              <a:t>on  lecturers  </a:t>
            </a:r>
            <a:r>
              <a:rPr sz="1600" i="1" spc="-10" dirty="0">
                <a:solidFill>
                  <a:srgbClr val="3F3F3F"/>
                </a:solidFill>
                <a:latin typeface="Liberation Sans"/>
                <a:cs typeface="Liberation Sans"/>
              </a:rPr>
              <a:t>and</a:t>
            </a:r>
            <a:r>
              <a:rPr sz="1600" i="1" spc="-110" dirty="0">
                <a:solidFill>
                  <a:srgbClr val="3F3F3F"/>
                </a:solidFill>
                <a:latin typeface="Liberation Sans"/>
                <a:cs typeface="Liberation Sans"/>
              </a:rPr>
              <a:t> </a:t>
            </a:r>
            <a:r>
              <a:rPr sz="1600" i="1" spc="-5" dirty="0">
                <a:solidFill>
                  <a:srgbClr val="3F3F3F"/>
                </a:solidFill>
                <a:latin typeface="Liberation Sans"/>
                <a:cs typeface="Liberation Sans"/>
              </a:rPr>
              <a:t>administrators</a:t>
            </a:r>
            <a:endParaRPr sz="1600">
              <a:latin typeface="Liberation Sans"/>
              <a:cs typeface="Liberation Sans"/>
            </a:endParaRPr>
          </a:p>
          <a:p>
            <a:pPr marL="12700" marR="5080">
              <a:lnSpc>
                <a:spcPts val="3829"/>
              </a:lnSpc>
              <a:spcBef>
                <a:spcPts val="450"/>
              </a:spcBef>
            </a:pPr>
            <a:r>
              <a:rPr sz="1600" i="1" spc="-5" dirty="0">
                <a:solidFill>
                  <a:srgbClr val="3F3F3F"/>
                </a:solidFill>
                <a:latin typeface="Liberation Sans"/>
                <a:cs typeface="Liberation Sans"/>
              </a:rPr>
              <a:t>because of the tiresome process of manually collecting the results, marking them </a:t>
            </a:r>
            <a:r>
              <a:rPr sz="1600" i="1" spc="-10" dirty="0">
                <a:solidFill>
                  <a:srgbClr val="3F3F3F"/>
                </a:solidFill>
                <a:latin typeface="Liberation Sans"/>
                <a:cs typeface="Liberation Sans"/>
              </a:rPr>
              <a:t>and </a:t>
            </a:r>
            <a:r>
              <a:rPr sz="1600" i="1" spc="-5" dirty="0">
                <a:solidFill>
                  <a:srgbClr val="3F3F3F"/>
                </a:solidFill>
                <a:latin typeface="Liberation Sans"/>
                <a:cs typeface="Liberation Sans"/>
              </a:rPr>
              <a:t>computing the scores of </a:t>
            </a:r>
            <a:r>
              <a:rPr sz="1600" i="1" spc="-10" dirty="0">
                <a:solidFill>
                  <a:srgbClr val="3F3F3F"/>
                </a:solidFill>
                <a:latin typeface="Liberation Sans"/>
                <a:cs typeface="Liberation Sans"/>
              </a:rPr>
              <a:t>the  </a:t>
            </a:r>
            <a:r>
              <a:rPr sz="1600" i="1" spc="-5" dirty="0">
                <a:solidFill>
                  <a:srgbClr val="3F3F3F"/>
                </a:solidFill>
                <a:latin typeface="Liberation Sans"/>
                <a:cs typeface="Liberation Sans"/>
              </a:rPr>
              <a:t>student</a:t>
            </a:r>
            <a:r>
              <a:rPr sz="1600" i="1" spc="105" dirty="0">
                <a:solidFill>
                  <a:srgbClr val="3F3F3F"/>
                </a:solidFill>
                <a:latin typeface="Liberation Sans"/>
                <a:cs typeface="Liberation Sans"/>
              </a:rPr>
              <a:t> </a:t>
            </a:r>
            <a:r>
              <a:rPr sz="1600" i="1" spc="-5" dirty="0">
                <a:solidFill>
                  <a:srgbClr val="3F3F3F"/>
                </a:solidFill>
                <a:latin typeface="Liberation Sans"/>
                <a:cs typeface="Liberation Sans"/>
              </a:rPr>
              <a:t>into</a:t>
            </a:r>
            <a:r>
              <a:rPr sz="1600" i="1" spc="90" dirty="0">
                <a:solidFill>
                  <a:srgbClr val="3F3F3F"/>
                </a:solidFill>
                <a:latin typeface="Liberation Sans"/>
                <a:cs typeface="Liberation Sans"/>
              </a:rPr>
              <a:t> </a:t>
            </a:r>
            <a:r>
              <a:rPr sz="1600" i="1" spc="-5" dirty="0">
                <a:solidFill>
                  <a:srgbClr val="3F3F3F"/>
                </a:solidFill>
                <a:latin typeface="Liberation Sans"/>
                <a:cs typeface="Liberation Sans"/>
              </a:rPr>
              <a:t>grades.</a:t>
            </a:r>
            <a:r>
              <a:rPr sz="1600" i="1" spc="95" dirty="0">
                <a:solidFill>
                  <a:srgbClr val="3F3F3F"/>
                </a:solidFill>
                <a:latin typeface="Liberation Sans"/>
                <a:cs typeface="Liberation Sans"/>
              </a:rPr>
              <a:t> </a:t>
            </a:r>
            <a:r>
              <a:rPr sz="1600" i="1" spc="-20" dirty="0">
                <a:solidFill>
                  <a:srgbClr val="3F3F3F"/>
                </a:solidFill>
                <a:latin typeface="Liberation Sans"/>
                <a:cs typeface="Liberation Sans"/>
              </a:rPr>
              <a:t>However,</a:t>
            </a:r>
            <a:r>
              <a:rPr sz="1600" i="1" spc="95" dirty="0">
                <a:solidFill>
                  <a:srgbClr val="3F3F3F"/>
                </a:solidFill>
                <a:latin typeface="Liberation Sans"/>
                <a:cs typeface="Liberation Sans"/>
              </a:rPr>
              <a:t> </a:t>
            </a:r>
            <a:r>
              <a:rPr sz="1600" i="1" spc="-5" dirty="0">
                <a:solidFill>
                  <a:srgbClr val="3F3F3F"/>
                </a:solidFill>
                <a:latin typeface="Liberation Sans"/>
                <a:cs typeface="Liberation Sans"/>
              </a:rPr>
              <a:t>the</a:t>
            </a:r>
            <a:r>
              <a:rPr sz="1600" i="1" spc="30" dirty="0">
                <a:solidFill>
                  <a:srgbClr val="3F3F3F"/>
                </a:solidFill>
                <a:latin typeface="Liberation Sans"/>
                <a:cs typeface="Liberation Sans"/>
              </a:rPr>
              <a:t> </a:t>
            </a:r>
            <a:r>
              <a:rPr sz="1600" i="1" spc="-25" dirty="0">
                <a:solidFill>
                  <a:srgbClr val="3F3F3F"/>
                </a:solidFill>
                <a:latin typeface="Liberation Sans"/>
                <a:cs typeface="Liberation Sans"/>
              </a:rPr>
              <a:t>AUTOMATED</a:t>
            </a:r>
            <a:r>
              <a:rPr sz="1600" i="1" spc="95" dirty="0">
                <a:solidFill>
                  <a:srgbClr val="3F3F3F"/>
                </a:solidFill>
                <a:latin typeface="Liberation Sans"/>
                <a:cs typeface="Liberation Sans"/>
              </a:rPr>
              <a:t> </a:t>
            </a:r>
            <a:r>
              <a:rPr sz="1600" i="1" spc="-10" dirty="0">
                <a:solidFill>
                  <a:srgbClr val="3F3F3F"/>
                </a:solidFill>
                <a:latin typeface="Liberation Sans"/>
                <a:cs typeface="Liberation Sans"/>
              </a:rPr>
              <a:t>STUDENT</a:t>
            </a:r>
            <a:r>
              <a:rPr sz="1600" i="1" spc="95" dirty="0">
                <a:solidFill>
                  <a:srgbClr val="3F3F3F"/>
                </a:solidFill>
                <a:latin typeface="Liberation Sans"/>
                <a:cs typeface="Liberation Sans"/>
              </a:rPr>
              <a:t> </a:t>
            </a:r>
            <a:r>
              <a:rPr sz="1600" i="1" spc="-25" dirty="0">
                <a:solidFill>
                  <a:srgbClr val="3F3F3F"/>
                </a:solidFill>
                <a:latin typeface="Liberation Sans"/>
                <a:cs typeface="Liberation Sans"/>
              </a:rPr>
              <a:t>RESULTS</a:t>
            </a:r>
            <a:r>
              <a:rPr sz="1600" i="1" spc="95" dirty="0">
                <a:solidFill>
                  <a:srgbClr val="3F3F3F"/>
                </a:solidFill>
                <a:latin typeface="Liberation Sans"/>
                <a:cs typeface="Liberation Sans"/>
              </a:rPr>
              <a:t> </a:t>
            </a:r>
            <a:r>
              <a:rPr sz="1600" i="1" spc="-10" dirty="0">
                <a:solidFill>
                  <a:srgbClr val="3F3F3F"/>
                </a:solidFill>
                <a:latin typeface="Liberation Sans"/>
                <a:cs typeface="Liberation Sans"/>
              </a:rPr>
              <a:t>PROCESSING</a:t>
            </a:r>
            <a:r>
              <a:rPr sz="1600" i="1" spc="90" dirty="0">
                <a:solidFill>
                  <a:srgbClr val="3F3F3F"/>
                </a:solidFill>
                <a:latin typeface="Liberation Sans"/>
                <a:cs typeface="Liberation Sans"/>
              </a:rPr>
              <a:t> </a:t>
            </a:r>
            <a:r>
              <a:rPr sz="1600" i="1" spc="-5" dirty="0">
                <a:solidFill>
                  <a:srgbClr val="3F3F3F"/>
                </a:solidFill>
                <a:latin typeface="Liberation Sans"/>
                <a:cs typeface="Liberation Sans"/>
              </a:rPr>
              <a:t>SYSTEM</a:t>
            </a:r>
            <a:r>
              <a:rPr sz="1600" i="1" spc="100" dirty="0">
                <a:solidFill>
                  <a:srgbClr val="3F3F3F"/>
                </a:solidFill>
                <a:latin typeface="Liberation Sans"/>
                <a:cs typeface="Liberation Sans"/>
              </a:rPr>
              <a:t> </a:t>
            </a:r>
            <a:r>
              <a:rPr sz="1600" i="1" spc="-5" dirty="0">
                <a:solidFill>
                  <a:srgbClr val="3F3F3F"/>
                </a:solidFill>
                <a:latin typeface="Liberation Sans"/>
                <a:cs typeface="Liberation Sans"/>
              </a:rPr>
              <a:t>eliminates</a:t>
            </a:r>
            <a:r>
              <a:rPr sz="1600" i="1" spc="100" dirty="0">
                <a:solidFill>
                  <a:srgbClr val="3F3F3F"/>
                </a:solidFill>
                <a:latin typeface="Liberation Sans"/>
                <a:cs typeface="Liberation Sans"/>
              </a:rPr>
              <a:t> </a:t>
            </a:r>
            <a:r>
              <a:rPr sz="1600" i="1" spc="-5" dirty="0">
                <a:solidFill>
                  <a:srgbClr val="3F3F3F"/>
                </a:solidFill>
                <a:latin typeface="Liberation Sans"/>
                <a:cs typeface="Liberation Sans"/>
              </a:rPr>
              <a:t>all</a:t>
            </a:r>
            <a:r>
              <a:rPr sz="1600" i="1" spc="105" dirty="0">
                <a:solidFill>
                  <a:srgbClr val="3F3F3F"/>
                </a:solidFill>
                <a:latin typeface="Liberation Sans"/>
                <a:cs typeface="Liberation Sans"/>
              </a:rPr>
              <a:t> </a:t>
            </a:r>
            <a:r>
              <a:rPr sz="1600" i="1" spc="-10" dirty="0">
                <a:solidFill>
                  <a:srgbClr val="3F3F3F"/>
                </a:solidFill>
                <a:latin typeface="Liberation Sans"/>
                <a:cs typeface="Liberation Sans"/>
              </a:rPr>
              <a:t>these</a:t>
            </a:r>
            <a:endParaRPr sz="1600">
              <a:latin typeface="Liberation Sans"/>
              <a:cs typeface="Liberation Sans"/>
            </a:endParaRPr>
          </a:p>
          <a:p>
            <a:pPr marL="12700">
              <a:lnSpc>
                <a:spcPct val="100000"/>
              </a:lnSpc>
              <a:spcBef>
                <a:spcPts val="1470"/>
              </a:spcBef>
            </a:pPr>
            <a:r>
              <a:rPr sz="1600" i="1" spc="-5" dirty="0">
                <a:solidFill>
                  <a:srgbClr val="3F3F3F"/>
                </a:solidFill>
                <a:latin typeface="Liberation Sans"/>
                <a:cs typeface="Liberation Sans"/>
              </a:rPr>
              <a:t>problems and saves the results from any human errors or</a:t>
            </a:r>
            <a:r>
              <a:rPr sz="1600" i="1" spc="-25" dirty="0">
                <a:solidFill>
                  <a:srgbClr val="3F3F3F"/>
                </a:solidFill>
                <a:latin typeface="Liberation Sans"/>
                <a:cs typeface="Liberation Sans"/>
              </a:rPr>
              <a:t> </a:t>
            </a:r>
            <a:r>
              <a:rPr sz="1600" i="1" spc="-10" dirty="0">
                <a:solidFill>
                  <a:srgbClr val="3F3F3F"/>
                </a:solidFill>
                <a:latin typeface="Liberation Sans"/>
                <a:cs typeface="Liberation Sans"/>
              </a:rPr>
              <a:t>damages</a:t>
            </a:r>
            <a:endParaRPr sz="1600">
              <a:latin typeface="Liberation Sans"/>
              <a:cs typeface="Liberatio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74" y="359536"/>
            <a:ext cx="4473575" cy="513715"/>
          </a:xfrm>
          <a:prstGeom prst="rect">
            <a:avLst/>
          </a:prstGeom>
        </p:spPr>
        <p:txBody>
          <a:bodyPr vert="horz" wrap="square" lIns="0" tIns="12700" rIns="0" bIns="0" rtlCol="0">
            <a:spAutoFit/>
          </a:bodyPr>
          <a:lstStyle/>
          <a:p>
            <a:pPr marL="12700">
              <a:lnSpc>
                <a:spcPct val="100000"/>
              </a:lnSpc>
              <a:spcBef>
                <a:spcPts val="100"/>
              </a:spcBef>
            </a:pPr>
            <a:r>
              <a:rPr b="1" spc="-5" dirty="0">
                <a:solidFill>
                  <a:srgbClr val="3364A3"/>
                </a:solidFill>
                <a:latin typeface="Liberation Sans"/>
                <a:cs typeface="Liberation Sans"/>
              </a:rPr>
              <a:t>PROBLEM</a:t>
            </a:r>
            <a:r>
              <a:rPr b="1" spc="-50" dirty="0">
                <a:solidFill>
                  <a:srgbClr val="3364A3"/>
                </a:solidFill>
                <a:latin typeface="Liberation Sans"/>
                <a:cs typeface="Liberation Sans"/>
              </a:rPr>
              <a:t> </a:t>
            </a:r>
            <a:r>
              <a:rPr b="1" spc="-5" dirty="0">
                <a:solidFill>
                  <a:srgbClr val="3364A3"/>
                </a:solidFill>
                <a:latin typeface="Liberation Sans"/>
                <a:cs typeface="Liberation Sans"/>
              </a:rPr>
              <a:t>DEFINITION</a:t>
            </a:r>
          </a:p>
        </p:txBody>
      </p:sp>
      <p:sp>
        <p:nvSpPr>
          <p:cNvPr id="3" name="object 3"/>
          <p:cNvSpPr txBox="1"/>
          <p:nvPr/>
        </p:nvSpPr>
        <p:spPr>
          <a:xfrm>
            <a:off x="585622" y="1453222"/>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4" name="object 4"/>
          <p:cNvSpPr txBox="1"/>
          <p:nvPr/>
        </p:nvSpPr>
        <p:spPr>
          <a:xfrm>
            <a:off x="870026" y="1485988"/>
            <a:ext cx="10553065" cy="269240"/>
          </a:xfrm>
          <a:prstGeom prst="rect">
            <a:avLst/>
          </a:prstGeom>
        </p:spPr>
        <p:txBody>
          <a:bodyPr vert="horz" wrap="square" lIns="0" tIns="12065" rIns="0" bIns="0" rtlCol="0">
            <a:spAutoFit/>
          </a:bodyPr>
          <a:lstStyle/>
          <a:p>
            <a:pPr marL="12700">
              <a:lnSpc>
                <a:spcPct val="100000"/>
              </a:lnSpc>
              <a:spcBef>
                <a:spcPts val="95"/>
              </a:spcBef>
            </a:pPr>
            <a:r>
              <a:rPr sz="1600" i="1" spc="-20" dirty="0">
                <a:latin typeface="Liberation Sans"/>
                <a:cs typeface="Liberation Sans"/>
              </a:rPr>
              <a:t>Currently,</a:t>
            </a:r>
            <a:r>
              <a:rPr sz="1600" i="1" spc="300" dirty="0">
                <a:latin typeface="Liberation Sans"/>
                <a:cs typeface="Liberation Sans"/>
              </a:rPr>
              <a:t> </a:t>
            </a:r>
            <a:r>
              <a:rPr sz="1600" i="1" spc="-5" dirty="0">
                <a:latin typeface="Liberation Sans"/>
                <a:cs typeface="Liberation Sans"/>
              </a:rPr>
              <a:t>the</a:t>
            </a:r>
            <a:r>
              <a:rPr sz="1600" i="1" spc="300" dirty="0">
                <a:latin typeface="Liberation Sans"/>
                <a:cs typeface="Liberation Sans"/>
              </a:rPr>
              <a:t> </a:t>
            </a:r>
            <a:r>
              <a:rPr sz="1600" i="1" spc="-5" dirty="0">
                <a:latin typeface="Liberation Sans"/>
                <a:cs typeface="Liberation Sans"/>
              </a:rPr>
              <a:t>process</a:t>
            </a:r>
            <a:r>
              <a:rPr sz="1600" i="1" spc="305" dirty="0">
                <a:latin typeface="Liberation Sans"/>
                <a:cs typeface="Liberation Sans"/>
              </a:rPr>
              <a:t> </a:t>
            </a:r>
            <a:r>
              <a:rPr sz="1600" i="1" spc="-5" dirty="0">
                <a:latin typeface="Liberation Sans"/>
                <a:cs typeface="Liberation Sans"/>
              </a:rPr>
              <a:t>of</a:t>
            </a:r>
            <a:r>
              <a:rPr sz="1600" i="1" spc="300" dirty="0">
                <a:latin typeface="Liberation Sans"/>
                <a:cs typeface="Liberation Sans"/>
              </a:rPr>
              <a:t> </a:t>
            </a:r>
            <a:r>
              <a:rPr sz="1600" i="1" spc="-5" dirty="0">
                <a:latin typeface="Liberation Sans"/>
                <a:cs typeface="Liberation Sans"/>
              </a:rPr>
              <a:t>declaring</a:t>
            </a:r>
            <a:r>
              <a:rPr sz="1600" i="1" spc="295" dirty="0">
                <a:latin typeface="Liberation Sans"/>
                <a:cs typeface="Liberation Sans"/>
              </a:rPr>
              <a:t> </a:t>
            </a:r>
            <a:r>
              <a:rPr sz="1600" i="1" spc="-5" dirty="0">
                <a:latin typeface="Liberation Sans"/>
                <a:cs typeface="Liberation Sans"/>
              </a:rPr>
              <a:t>and</a:t>
            </a:r>
            <a:r>
              <a:rPr sz="1600" i="1" spc="300" dirty="0">
                <a:latin typeface="Liberation Sans"/>
                <a:cs typeface="Liberation Sans"/>
              </a:rPr>
              <a:t> </a:t>
            </a:r>
            <a:r>
              <a:rPr sz="1600" i="1" spc="-10" dirty="0">
                <a:latin typeface="Liberation Sans"/>
                <a:cs typeface="Liberation Sans"/>
              </a:rPr>
              <a:t>managing</a:t>
            </a:r>
            <a:r>
              <a:rPr sz="1600" i="1" spc="300" dirty="0">
                <a:latin typeface="Liberation Sans"/>
                <a:cs typeface="Liberation Sans"/>
              </a:rPr>
              <a:t> </a:t>
            </a:r>
            <a:r>
              <a:rPr sz="1600" i="1" spc="-5" dirty="0">
                <a:latin typeface="Liberation Sans"/>
                <a:cs typeface="Liberation Sans"/>
              </a:rPr>
              <a:t>the</a:t>
            </a:r>
            <a:r>
              <a:rPr sz="1600" i="1" spc="295" dirty="0">
                <a:latin typeface="Liberation Sans"/>
                <a:cs typeface="Liberation Sans"/>
              </a:rPr>
              <a:t> </a:t>
            </a:r>
            <a:r>
              <a:rPr sz="1600" i="1" spc="-5" dirty="0">
                <a:latin typeface="Liberation Sans"/>
                <a:cs typeface="Liberation Sans"/>
              </a:rPr>
              <a:t>students’</a:t>
            </a:r>
            <a:r>
              <a:rPr sz="1600" i="1" spc="204" dirty="0">
                <a:latin typeface="Liberation Sans"/>
                <a:cs typeface="Liberation Sans"/>
              </a:rPr>
              <a:t> </a:t>
            </a:r>
            <a:r>
              <a:rPr sz="1600" i="1" spc="-5" dirty="0">
                <a:latin typeface="Liberation Sans"/>
                <a:cs typeface="Liberation Sans"/>
              </a:rPr>
              <a:t>results</a:t>
            </a:r>
            <a:r>
              <a:rPr sz="1600" i="1" spc="295" dirty="0">
                <a:latin typeface="Liberation Sans"/>
                <a:cs typeface="Liberation Sans"/>
              </a:rPr>
              <a:t> </a:t>
            </a:r>
            <a:r>
              <a:rPr sz="1600" i="1" spc="-5" dirty="0">
                <a:latin typeface="Liberation Sans"/>
                <a:cs typeface="Liberation Sans"/>
              </a:rPr>
              <a:t>at</a:t>
            </a:r>
            <a:r>
              <a:rPr sz="1600" i="1" spc="305" dirty="0">
                <a:latin typeface="Liberation Sans"/>
                <a:cs typeface="Liberation Sans"/>
              </a:rPr>
              <a:t> </a:t>
            </a:r>
            <a:r>
              <a:rPr sz="1600" i="1" spc="-5" dirty="0">
                <a:latin typeface="Liberation Sans"/>
                <a:cs typeface="Liberation Sans"/>
              </a:rPr>
              <a:t>the</a:t>
            </a:r>
            <a:r>
              <a:rPr sz="1600" i="1" spc="295" dirty="0">
                <a:latin typeface="Liberation Sans"/>
                <a:cs typeface="Liberation Sans"/>
              </a:rPr>
              <a:t> </a:t>
            </a:r>
            <a:r>
              <a:rPr sz="1600" i="1" spc="-10" dirty="0">
                <a:latin typeface="Liberation Sans"/>
                <a:cs typeface="Liberation Sans"/>
              </a:rPr>
              <a:t>Ghana-India</a:t>
            </a:r>
            <a:r>
              <a:rPr sz="1600" i="1" spc="300" dirty="0">
                <a:latin typeface="Liberation Sans"/>
                <a:cs typeface="Liberation Sans"/>
              </a:rPr>
              <a:t> </a:t>
            </a:r>
            <a:r>
              <a:rPr sz="1600" i="1" spc="-10" dirty="0">
                <a:latin typeface="Liberation Sans"/>
                <a:cs typeface="Liberation Sans"/>
              </a:rPr>
              <a:t>Kofi</a:t>
            </a:r>
            <a:r>
              <a:rPr sz="1600" i="1" spc="240" dirty="0">
                <a:latin typeface="Liberation Sans"/>
                <a:cs typeface="Liberation Sans"/>
              </a:rPr>
              <a:t> </a:t>
            </a:r>
            <a:r>
              <a:rPr sz="1600" i="1" spc="-5" dirty="0">
                <a:latin typeface="Liberation Sans"/>
                <a:cs typeface="Liberation Sans"/>
              </a:rPr>
              <a:t>Annan</a:t>
            </a:r>
            <a:r>
              <a:rPr sz="1600" i="1" spc="300" dirty="0">
                <a:latin typeface="Liberation Sans"/>
                <a:cs typeface="Liberation Sans"/>
              </a:rPr>
              <a:t> </a:t>
            </a:r>
            <a:r>
              <a:rPr sz="1600" i="1" spc="-10" dirty="0">
                <a:latin typeface="Liberation Sans"/>
                <a:cs typeface="Liberation Sans"/>
              </a:rPr>
              <a:t>Centre</a:t>
            </a:r>
            <a:r>
              <a:rPr sz="1600" i="1" spc="300" dirty="0">
                <a:latin typeface="Liberation Sans"/>
                <a:cs typeface="Liberation Sans"/>
              </a:rPr>
              <a:t> </a:t>
            </a:r>
            <a:r>
              <a:rPr sz="1600" i="1" spc="-10" dirty="0">
                <a:latin typeface="Liberation Sans"/>
                <a:cs typeface="Liberation Sans"/>
              </a:rPr>
              <a:t>of</a:t>
            </a:r>
            <a:endParaRPr sz="1600">
              <a:latin typeface="Liberation Sans"/>
              <a:cs typeface="Liberation Sans"/>
            </a:endParaRPr>
          </a:p>
        </p:txBody>
      </p:sp>
      <p:sp>
        <p:nvSpPr>
          <p:cNvPr id="5" name="object 5"/>
          <p:cNvSpPr txBox="1"/>
          <p:nvPr/>
        </p:nvSpPr>
        <p:spPr>
          <a:xfrm>
            <a:off x="870026" y="1972348"/>
            <a:ext cx="10562590" cy="2703195"/>
          </a:xfrm>
          <a:prstGeom prst="rect">
            <a:avLst/>
          </a:prstGeom>
        </p:spPr>
        <p:txBody>
          <a:bodyPr vert="horz" wrap="square" lIns="0" tIns="12065" rIns="0" bIns="0" rtlCol="0">
            <a:spAutoFit/>
          </a:bodyPr>
          <a:lstStyle/>
          <a:p>
            <a:pPr marL="12700" algn="just">
              <a:lnSpc>
                <a:spcPct val="100000"/>
              </a:lnSpc>
              <a:spcBef>
                <a:spcPts val="95"/>
              </a:spcBef>
            </a:pPr>
            <a:r>
              <a:rPr sz="1600" i="1" spc="-5" dirty="0">
                <a:latin typeface="Liberation Sans"/>
                <a:cs typeface="Liberation Sans"/>
              </a:rPr>
              <a:t>Excellence</a:t>
            </a:r>
            <a:r>
              <a:rPr sz="1600" i="1" spc="280" dirty="0">
                <a:latin typeface="Liberation Sans"/>
                <a:cs typeface="Liberation Sans"/>
              </a:rPr>
              <a:t> </a:t>
            </a:r>
            <a:r>
              <a:rPr sz="1600" i="1" spc="-5" dirty="0">
                <a:latin typeface="Liberation Sans"/>
                <a:cs typeface="Liberation Sans"/>
              </a:rPr>
              <a:t>in</a:t>
            </a:r>
            <a:r>
              <a:rPr sz="1600" i="1" spc="280" dirty="0">
                <a:latin typeface="Liberation Sans"/>
                <a:cs typeface="Liberation Sans"/>
              </a:rPr>
              <a:t> </a:t>
            </a:r>
            <a:r>
              <a:rPr sz="1600" i="1" spc="-5" dirty="0">
                <a:latin typeface="Liberation Sans"/>
                <a:cs typeface="Liberation Sans"/>
              </a:rPr>
              <a:t>ICT</a:t>
            </a:r>
            <a:r>
              <a:rPr sz="1600" i="1" spc="285" dirty="0">
                <a:latin typeface="Liberation Sans"/>
                <a:cs typeface="Liberation Sans"/>
              </a:rPr>
              <a:t> </a:t>
            </a:r>
            <a:r>
              <a:rPr sz="1600" i="1" spc="-5" dirty="0">
                <a:latin typeface="Liberation Sans"/>
                <a:cs typeface="Liberation Sans"/>
              </a:rPr>
              <a:t>is</a:t>
            </a:r>
            <a:r>
              <a:rPr sz="1600" i="1" spc="280" dirty="0">
                <a:latin typeface="Liberation Sans"/>
                <a:cs typeface="Liberation Sans"/>
              </a:rPr>
              <a:t> </a:t>
            </a:r>
            <a:r>
              <a:rPr sz="1600" i="1" spc="-10" dirty="0">
                <a:latin typeface="Liberation Sans"/>
                <a:cs typeface="Liberation Sans"/>
              </a:rPr>
              <a:t>performed</a:t>
            </a:r>
            <a:r>
              <a:rPr sz="1600" i="1" spc="280" dirty="0">
                <a:latin typeface="Liberation Sans"/>
                <a:cs typeface="Liberation Sans"/>
              </a:rPr>
              <a:t> </a:t>
            </a:r>
            <a:r>
              <a:rPr sz="1600" i="1" spc="-5" dirty="0">
                <a:latin typeface="Liberation Sans"/>
                <a:cs typeface="Liberation Sans"/>
              </a:rPr>
              <a:t>manually</a:t>
            </a:r>
            <a:r>
              <a:rPr sz="1600" i="1" spc="290" dirty="0">
                <a:latin typeface="Liberation Sans"/>
                <a:cs typeface="Liberation Sans"/>
              </a:rPr>
              <a:t> </a:t>
            </a:r>
            <a:r>
              <a:rPr sz="1600" i="1" spc="-5" dirty="0">
                <a:latin typeface="Liberation Sans"/>
                <a:cs typeface="Liberation Sans"/>
              </a:rPr>
              <a:t>with</a:t>
            </a:r>
            <a:r>
              <a:rPr sz="1600" i="1" spc="280" dirty="0">
                <a:latin typeface="Liberation Sans"/>
                <a:cs typeface="Liberation Sans"/>
              </a:rPr>
              <a:t> </a:t>
            </a:r>
            <a:r>
              <a:rPr sz="1600" i="1" spc="-5" dirty="0">
                <a:latin typeface="Liberation Sans"/>
                <a:cs typeface="Liberation Sans"/>
              </a:rPr>
              <a:t>extensive</a:t>
            </a:r>
            <a:r>
              <a:rPr sz="1600" i="1" spc="295" dirty="0">
                <a:latin typeface="Liberation Sans"/>
                <a:cs typeface="Liberation Sans"/>
              </a:rPr>
              <a:t> </a:t>
            </a:r>
            <a:r>
              <a:rPr sz="1600" i="1" spc="-10" dirty="0">
                <a:latin typeface="Liberation Sans"/>
                <a:cs typeface="Liberation Sans"/>
              </a:rPr>
              <a:t>human</a:t>
            </a:r>
            <a:r>
              <a:rPr sz="1600" i="1" spc="370" dirty="0">
                <a:latin typeface="Liberation Sans"/>
                <a:cs typeface="Liberation Sans"/>
              </a:rPr>
              <a:t> </a:t>
            </a:r>
            <a:r>
              <a:rPr sz="1600" i="1" spc="-5" dirty="0">
                <a:solidFill>
                  <a:srgbClr val="3F3F3F"/>
                </a:solidFill>
                <a:latin typeface="Liberation Sans"/>
                <a:cs typeface="Liberation Sans"/>
              </a:rPr>
              <a:t>intervention.</a:t>
            </a:r>
            <a:r>
              <a:rPr sz="1600" i="1" spc="285" dirty="0">
                <a:solidFill>
                  <a:srgbClr val="3F3F3F"/>
                </a:solidFill>
                <a:latin typeface="Liberation Sans"/>
                <a:cs typeface="Liberation Sans"/>
              </a:rPr>
              <a:t> </a:t>
            </a:r>
            <a:r>
              <a:rPr sz="1600" i="1" spc="-10" dirty="0">
                <a:solidFill>
                  <a:srgbClr val="3F3F3F"/>
                </a:solidFill>
                <a:latin typeface="Liberation Sans"/>
                <a:cs typeface="Liberation Sans"/>
              </a:rPr>
              <a:t>The</a:t>
            </a:r>
            <a:r>
              <a:rPr sz="1600" i="1" spc="280" dirty="0">
                <a:solidFill>
                  <a:srgbClr val="3F3F3F"/>
                </a:solidFill>
                <a:latin typeface="Liberation Sans"/>
                <a:cs typeface="Liberation Sans"/>
              </a:rPr>
              <a:t> </a:t>
            </a:r>
            <a:r>
              <a:rPr sz="1600" i="1" spc="-5" dirty="0">
                <a:solidFill>
                  <a:srgbClr val="3F3F3F"/>
                </a:solidFill>
                <a:latin typeface="Liberation Sans"/>
                <a:cs typeface="Liberation Sans"/>
              </a:rPr>
              <a:t>students’</a:t>
            </a:r>
            <a:r>
              <a:rPr sz="1600" i="1" spc="185" dirty="0">
                <a:solidFill>
                  <a:srgbClr val="3F3F3F"/>
                </a:solidFill>
                <a:latin typeface="Liberation Sans"/>
                <a:cs typeface="Liberation Sans"/>
              </a:rPr>
              <a:t> </a:t>
            </a:r>
            <a:r>
              <a:rPr sz="1600" i="1" spc="-5" dirty="0">
                <a:solidFill>
                  <a:srgbClr val="3F3F3F"/>
                </a:solidFill>
                <a:latin typeface="Liberation Sans"/>
                <a:cs typeface="Liberation Sans"/>
              </a:rPr>
              <a:t>results</a:t>
            </a:r>
            <a:r>
              <a:rPr sz="1600" i="1" spc="290" dirty="0">
                <a:solidFill>
                  <a:srgbClr val="3F3F3F"/>
                </a:solidFill>
                <a:latin typeface="Liberation Sans"/>
                <a:cs typeface="Liberation Sans"/>
              </a:rPr>
              <a:t> </a:t>
            </a:r>
            <a:r>
              <a:rPr sz="1600" i="1" spc="-10" dirty="0">
                <a:solidFill>
                  <a:srgbClr val="3F3F3F"/>
                </a:solidFill>
                <a:latin typeface="Liberation Sans"/>
                <a:cs typeface="Liberation Sans"/>
              </a:rPr>
              <a:t>are</a:t>
            </a:r>
            <a:r>
              <a:rPr sz="1600" i="1" spc="280" dirty="0">
                <a:solidFill>
                  <a:srgbClr val="3F3F3F"/>
                </a:solidFill>
                <a:latin typeface="Liberation Sans"/>
                <a:cs typeface="Liberation Sans"/>
              </a:rPr>
              <a:t> </a:t>
            </a:r>
            <a:r>
              <a:rPr sz="1600" i="1" spc="-10" dirty="0">
                <a:solidFill>
                  <a:srgbClr val="3F3F3F"/>
                </a:solidFill>
                <a:latin typeface="Liberation Sans"/>
                <a:cs typeface="Liberation Sans"/>
              </a:rPr>
              <a:t>generated</a:t>
            </a:r>
            <a:endParaRPr sz="1600">
              <a:latin typeface="Liberation Sans"/>
              <a:cs typeface="Liberation Sans"/>
            </a:endParaRPr>
          </a:p>
          <a:p>
            <a:pPr>
              <a:lnSpc>
                <a:spcPct val="100000"/>
              </a:lnSpc>
              <a:spcBef>
                <a:spcPts val="15"/>
              </a:spcBef>
            </a:pPr>
            <a:endParaRPr sz="1650">
              <a:latin typeface="Liberation Sans"/>
              <a:cs typeface="Liberation Sans"/>
            </a:endParaRPr>
          </a:p>
          <a:p>
            <a:pPr marL="12700" algn="just">
              <a:lnSpc>
                <a:spcPct val="100000"/>
              </a:lnSpc>
            </a:pPr>
            <a:r>
              <a:rPr sz="1600" i="1" spc="-10" dirty="0">
                <a:solidFill>
                  <a:srgbClr val="3F3F3F"/>
                </a:solidFill>
                <a:latin typeface="Liberation Sans"/>
                <a:cs typeface="Liberation Sans"/>
              </a:rPr>
              <a:t>through</a:t>
            </a:r>
            <a:r>
              <a:rPr sz="1600" i="1" spc="160" dirty="0">
                <a:solidFill>
                  <a:srgbClr val="3F3F3F"/>
                </a:solidFill>
                <a:latin typeface="Liberation Sans"/>
                <a:cs typeface="Liberation Sans"/>
              </a:rPr>
              <a:t> </a:t>
            </a:r>
            <a:r>
              <a:rPr sz="1600" i="1" spc="-5" dirty="0">
                <a:solidFill>
                  <a:srgbClr val="3F3F3F"/>
                </a:solidFill>
                <a:latin typeface="Liberation Sans"/>
                <a:cs typeface="Liberation Sans"/>
              </a:rPr>
              <a:t>a</a:t>
            </a:r>
            <a:r>
              <a:rPr sz="1600" i="1" spc="160" dirty="0">
                <a:solidFill>
                  <a:srgbClr val="3F3F3F"/>
                </a:solidFill>
                <a:latin typeface="Liberation Sans"/>
                <a:cs typeface="Liberation Sans"/>
              </a:rPr>
              <a:t> </a:t>
            </a:r>
            <a:r>
              <a:rPr sz="1600" i="1" spc="-5" dirty="0">
                <a:solidFill>
                  <a:srgbClr val="3F3F3F"/>
                </a:solidFill>
                <a:latin typeface="Liberation Sans"/>
                <a:cs typeface="Liberation Sans"/>
              </a:rPr>
              <a:t>spreadsheet</a:t>
            </a:r>
            <a:r>
              <a:rPr sz="1600" i="1" spc="165" dirty="0">
                <a:solidFill>
                  <a:srgbClr val="3F3F3F"/>
                </a:solidFill>
                <a:latin typeface="Liberation Sans"/>
                <a:cs typeface="Liberation Sans"/>
              </a:rPr>
              <a:t> </a:t>
            </a:r>
            <a:r>
              <a:rPr sz="1600" i="1" spc="-5" dirty="0">
                <a:solidFill>
                  <a:srgbClr val="3F3F3F"/>
                </a:solidFill>
                <a:latin typeface="Liberation Sans"/>
                <a:cs typeface="Liberation Sans"/>
              </a:rPr>
              <a:t>application</a:t>
            </a:r>
            <a:r>
              <a:rPr sz="1600" i="1" spc="165" dirty="0">
                <a:solidFill>
                  <a:srgbClr val="3F3F3F"/>
                </a:solidFill>
                <a:latin typeface="Liberation Sans"/>
                <a:cs typeface="Liberation Sans"/>
              </a:rPr>
              <a:t> </a:t>
            </a:r>
            <a:r>
              <a:rPr sz="1600" i="1" spc="-5" dirty="0">
                <a:solidFill>
                  <a:srgbClr val="3F3F3F"/>
                </a:solidFill>
                <a:latin typeface="Liberation Sans"/>
                <a:cs typeface="Liberation Sans"/>
              </a:rPr>
              <a:t>and</a:t>
            </a:r>
            <a:r>
              <a:rPr sz="1600" i="1" spc="160" dirty="0">
                <a:solidFill>
                  <a:srgbClr val="3F3F3F"/>
                </a:solidFill>
                <a:latin typeface="Liberation Sans"/>
                <a:cs typeface="Liberation Sans"/>
              </a:rPr>
              <a:t> </a:t>
            </a:r>
            <a:r>
              <a:rPr sz="1600" i="1" spc="-5" dirty="0">
                <a:solidFill>
                  <a:srgbClr val="3F3F3F"/>
                </a:solidFill>
                <a:latin typeface="Liberation Sans"/>
                <a:cs typeface="Liberation Sans"/>
              </a:rPr>
              <a:t>then</a:t>
            </a:r>
            <a:r>
              <a:rPr sz="1600" i="1" spc="160" dirty="0">
                <a:solidFill>
                  <a:srgbClr val="3F3F3F"/>
                </a:solidFill>
                <a:latin typeface="Liberation Sans"/>
                <a:cs typeface="Liberation Sans"/>
              </a:rPr>
              <a:t> </a:t>
            </a:r>
            <a:r>
              <a:rPr sz="1600" i="1" spc="-5" dirty="0">
                <a:solidFill>
                  <a:srgbClr val="3F3F3F"/>
                </a:solidFill>
                <a:latin typeface="Liberation Sans"/>
                <a:cs typeface="Liberation Sans"/>
              </a:rPr>
              <a:t>printed</a:t>
            </a:r>
            <a:r>
              <a:rPr sz="1600" i="1" spc="165" dirty="0">
                <a:solidFill>
                  <a:srgbClr val="3F3F3F"/>
                </a:solidFill>
                <a:latin typeface="Liberation Sans"/>
                <a:cs typeface="Liberation Sans"/>
              </a:rPr>
              <a:t> </a:t>
            </a:r>
            <a:r>
              <a:rPr sz="1600" i="1" spc="-5" dirty="0">
                <a:solidFill>
                  <a:srgbClr val="3F3F3F"/>
                </a:solidFill>
                <a:latin typeface="Liberation Sans"/>
                <a:cs typeface="Liberation Sans"/>
              </a:rPr>
              <a:t>on</a:t>
            </a:r>
            <a:r>
              <a:rPr sz="1600" i="1" spc="160" dirty="0">
                <a:solidFill>
                  <a:srgbClr val="3F3F3F"/>
                </a:solidFill>
                <a:latin typeface="Liberation Sans"/>
                <a:cs typeface="Liberation Sans"/>
              </a:rPr>
              <a:t> </a:t>
            </a:r>
            <a:r>
              <a:rPr sz="1600" i="1" spc="-5" dirty="0">
                <a:solidFill>
                  <a:srgbClr val="3F3F3F"/>
                </a:solidFill>
                <a:latin typeface="Liberation Sans"/>
                <a:cs typeface="Liberation Sans"/>
              </a:rPr>
              <a:t>a</a:t>
            </a:r>
            <a:r>
              <a:rPr sz="1600" i="1" spc="160" dirty="0">
                <a:solidFill>
                  <a:srgbClr val="3F3F3F"/>
                </a:solidFill>
                <a:latin typeface="Liberation Sans"/>
                <a:cs typeface="Liberation Sans"/>
              </a:rPr>
              <a:t> </a:t>
            </a:r>
            <a:r>
              <a:rPr sz="1600" i="1" spc="-20" dirty="0">
                <a:solidFill>
                  <a:srgbClr val="3F3F3F"/>
                </a:solidFill>
                <a:latin typeface="Liberation Sans"/>
                <a:cs typeface="Liberation Sans"/>
              </a:rPr>
              <a:t>paper,</a:t>
            </a:r>
            <a:r>
              <a:rPr sz="1600" i="1" spc="165" dirty="0">
                <a:solidFill>
                  <a:srgbClr val="3F3F3F"/>
                </a:solidFill>
                <a:latin typeface="Liberation Sans"/>
                <a:cs typeface="Liberation Sans"/>
              </a:rPr>
              <a:t> </a:t>
            </a:r>
            <a:r>
              <a:rPr sz="1600" i="1" spc="-5" dirty="0">
                <a:solidFill>
                  <a:srgbClr val="3F3F3F"/>
                </a:solidFill>
                <a:latin typeface="Liberation Sans"/>
                <a:cs typeface="Liberation Sans"/>
              </a:rPr>
              <a:t>attached</a:t>
            </a:r>
            <a:r>
              <a:rPr sz="1600" i="1" spc="165" dirty="0">
                <a:solidFill>
                  <a:srgbClr val="3F3F3F"/>
                </a:solidFill>
                <a:latin typeface="Liberation Sans"/>
                <a:cs typeface="Liberation Sans"/>
              </a:rPr>
              <a:t> </a:t>
            </a:r>
            <a:r>
              <a:rPr sz="1600" i="1" spc="-5" dirty="0">
                <a:solidFill>
                  <a:srgbClr val="3F3F3F"/>
                </a:solidFill>
                <a:latin typeface="Liberation Sans"/>
                <a:cs typeface="Liberation Sans"/>
              </a:rPr>
              <a:t>to</a:t>
            </a:r>
            <a:r>
              <a:rPr sz="1600" i="1" spc="160" dirty="0">
                <a:solidFill>
                  <a:srgbClr val="3F3F3F"/>
                </a:solidFill>
                <a:latin typeface="Liberation Sans"/>
                <a:cs typeface="Liberation Sans"/>
              </a:rPr>
              <a:t> </a:t>
            </a:r>
            <a:r>
              <a:rPr sz="1600" i="1" spc="-5" dirty="0">
                <a:solidFill>
                  <a:srgbClr val="3F3F3F"/>
                </a:solidFill>
                <a:latin typeface="Liberation Sans"/>
                <a:cs typeface="Liberation Sans"/>
              </a:rPr>
              <a:t>a</a:t>
            </a:r>
            <a:r>
              <a:rPr sz="1600" i="1" spc="160" dirty="0">
                <a:solidFill>
                  <a:srgbClr val="3F3F3F"/>
                </a:solidFill>
                <a:latin typeface="Liberation Sans"/>
                <a:cs typeface="Liberation Sans"/>
              </a:rPr>
              <a:t> </a:t>
            </a:r>
            <a:r>
              <a:rPr sz="1600" i="1" spc="-5" dirty="0">
                <a:solidFill>
                  <a:srgbClr val="3F3F3F"/>
                </a:solidFill>
                <a:latin typeface="Liberation Sans"/>
                <a:cs typeface="Liberation Sans"/>
              </a:rPr>
              <a:t>wall</a:t>
            </a:r>
            <a:r>
              <a:rPr sz="1600" i="1" spc="180" dirty="0">
                <a:solidFill>
                  <a:srgbClr val="3F3F3F"/>
                </a:solidFill>
                <a:latin typeface="Liberation Sans"/>
                <a:cs typeface="Liberation Sans"/>
              </a:rPr>
              <a:t> </a:t>
            </a:r>
            <a:r>
              <a:rPr sz="1600" i="1" spc="-5" dirty="0">
                <a:solidFill>
                  <a:srgbClr val="3F3F3F"/>
                </a:solidFill>
                <a:latin typeface="Liberation Sans"/>
                <a:cs typeface="Liberation Sans"/>
              </a:rPr>
              <a:t>for</a:t>
            </a:r>
            <a:r>
              <a:rPr sz="1600" i="1" spc="160" dirty="0">
                <a:solidFill>
                  <a:srgbClr val="3F3F3F"/>
                </a:solidFill>
                <a:latin typeface="Liberation Sans"/>
                <a:cs typeface="Liberation Sans"/>
              </a:rPr>
              <a:t> </a:t>
            </a:r>
            <a:r>
              <a:rPr sz="1600" i="1" spc="-5" dirty="0">
                <a:solidFill>
                  <a:srgbClr val="3F3F3F"/>
                </a:solidFill>
                <a:latin typeface="Liberation Sans"/>
                <a:cs typeface="Liberation Sans"/>
              </a:rPr>
              <a:t>declaration</a:t>
            </a:r>
            <a:r>
              <a:rPr sz="1600" i="1" spc="170" dirty="0">
                <a:solidFill>
                  <a:srgbClr val="3F3F3F"/>
                </a:solidFill>
                <a:latin typeface="Liberation Sans"/>
                <a:cs typeface="Liberation Sans"/>
              </a:rPr>
              <a:t> </a:t>
            </a:r>
            <a:r>
              <a:rPr sz="1600" i="1" spc="-10" dirty="0">
                <a:solidFill>
                  <a:srgbClr val="3F3F3F"/>
                </a:solidFill>
                <a:latin typeface="Liberation Sans"/>
                <a:cs typeface="Liberation Sans"/>
              </a:rPr>
              <a:t>and</a:t>
            </a:r>
            <a:r>
              <a:rPr sz="1600" i="1" spc="175" dirty="0">
                <a:solidFill>
                  <a:srgbClr val="3F3F3F"/>
                </a:solidFill>
                <a:latin typeface="Liberation Sans"/>
                <a:cs typeface="Liberation Sans"/>
              </a:rPr>
              <a:t> </a:t>
            </a:r>
            <a:r>
              <a:rPr sz="1600" i="1" spc="-5" dirty="0">
                <a:solidFill>
                  <a:srgbClr val="3F3F3F"/>
                </a:solidFill>
                <a:latin typeface="Liberation Sans"/>
                <a:cs typeface="Liberation Sans"/>
              </a:rPr>
              <a:t>then</a:t>
            </a:r>
            <a:r>
              <a:rPr sz="1600" i="1" spc="160" dirty="0">
                <a:solidFill>
                  <a:srgbClr val="3F3F3F"/>
                </a:solidFill>
                <a:latin typeface="Liberation Sans"/>
                <a:cs typeface="Liberation Sans"/>
              </a:rPr>
              <a:t> </a:t>
            </a:r>
            <a:r>
              <a:rPr sz="1600" i="1" spc="-5" dirty="0">
                <a:solidFill>
                  <a:srgbClr val="3F3F3F"/>
                </a:solidFill>
                <a:latin typeface="Liberation Sans"/>
                <a:cs typeface="Liberation Sans"/>
              </a:rPr>
              <a:t>stored.</a:t>
            </a:r>
            <a:endParaRPr sz="1600">
              <a:latin typeface="Liberation Sans"/>
              <a:cs typeface="Liberation Sans"/>
            </a:endParaRPr>
          </a:p>
          <a:p>
            <a:pPr marL="12700" marR="15875" algn="just">
              <a:lnSpc>
                <a:spcPct val="199500"/>
              </a:lnSpc>
              <a:spcBef>
                <a:spcPts val="10"/>
              </a:spcBef>
            </a:pPr>
            <a:r>
              <a:rPr sz="1600" i="1" spc="-5" dirty="0">
                <a:solidFill>
                  <a:srgbClr val="3F3F3F"/>
                </a:solidFill>
                <a:latin typeface="Liberation Sans"/>
                <a:cs typeface="Liberation Sans"/>
              </a:rPr>
              <a:t>Despite having an application </a:t>
            </a:r>
            <a:r>
              <a:rPr sz="1600" i="1" spc="-10" dirty="0">
                <a:solidFill>
                  <a:srgbClr val="3F3F3F"/>
                </a:solidFill>
                <a:latin typeface="Liberation Sans"/>
                <a:cs typeface="Liberation Sans"/>
              </a:rPr>
              <a:t>that generates </a:t>
            </a:r>
            <a:r>
              <a:rPr sz="1600" i="1" spc="-5" dirty="0">
                <a:solidFill>
                  <a:srgbClr val="3F3F3F"/>
                </a:solidFill>
                <a:latin typeface="Liberation Sans"/>
                <a:cs typeface="Liberation Sans"/>
              </a:rPr>
              <a:t>the result, it is </a:t>
            </a:r>
            <a:r>
              <a:rPr sz="1600" i="1" spc="-10" dirty="0">
                <a:solidFill>
                  <a:srgbClr val="3F3F3F"/>
                </a:solidFill>
                <a:latin typeface="Liberation Sans"/>
                <a:cs typeface="Liberation Sans"/>
              </a:rPr>
              <a:t>not </a:t>
            </a:r>
            <a:r>
              <a:rPr sz="1600" i="1" spc="-5" dirty="0">
                <a:solidFill>
                  <a:srgbClr val="3F3F3F"/>
                </a:solidFill>
                <a:latin typeface="Liberation Sans"/>
                <a:cs typeface="Liberation Sans"/>
              </a:rPr>
              <a:t>very effective as the system consumes a lot of time  and human </a:t>
            </a:r>
            <a:r>
              <a:rPr sz="1600" i="1" spc="-10" dirty="0">
                <a:solidFill>
                  <a:srgbClr val="3F3F3F"/>
                </a:solidFill>
                <a:latin typeface="Liberation Sans"/>
                <a:cs typeface="Liberation Sans"/>
              </a:rPr>
              <a:t>resources </a:t>
            </a:r>
            <a:r>
              <a:rPr sz="1600" i="1" spc="-5" dirty="0">
                <a:solidFill>
                  <a:srgbClr val="3F3F3F"/>
                </a:solidFill>
                <a:latin typeface="Liberation Sans"/>
                <a:cs typeface="Liberation Sans"/>
              </a:rPr>
              <a:t>in </a:t>
            </a:r>
            <a:r>
              <a:rPr sz="1600" i="1" spc="-10" dirty="0">
                <a:solidFill>
                  <a:srgbClr val="3F3F3F"/>
                </a:solidFill>
                <a:latin typeface="Liberation Sans"/>
                <a:cs typeface="Liberation Sans"/>
              </a:rPr>
              <a:t>performing </a:t>
            </a:r>
            <a:r>
              <a:rPr sz="1600" i="1" spc="-5" dirty="0">
                <a:solidFill>
                  <a:srgbClr val="3F3F3F"/>
                </a:solidFill>
                <a:latin typeface="Liberation Sans"/>
                <a:cs typeface="Liberation Sans"/>
              </a:rPr>
              <a:t>various tasks, it is </a:t>
            </a:r>
            <a:r>
              <a:rPr sz="1600" i="1" spc="-20" dirty="0">
                <a:solidFill>
                  <a:srgbClr val="3F3F3F"/>
                </a:solidFill>
                <a:latin typeface="Liberation Sans"/>
                <a:cs typeface="Liberation Sans"/>
              </a:rPr>
              <a:t>costly, </a:t>
            </a:r>
            <a:r>
              <a:rPr sz="1600" i="1" spc="-5" dirty="0">
                <a:solidFill>
                  <a:srgbClr val="3F3F3F"/>
                </a:solidFill>
                <a:latin typeface="Liberation Sans"/>
                <a:cs typeface="Liberation Sans"/>
              </a:rPr>
              <a:t>it lacks data security </a:t>
            </a:r>
            <a:r>
              <a:rPr sz="1600" i="1" spc="-10" dirty="0">
                <a:solidFill>
                  <a:srgbClr val="3F3F3F"/>
                </a:solidFill>
                <a:latin typeface="Liberation Sans"/>
                <a:cs typeface="Liberation Sans"/>
              </a:rPr>
              <a:t>and </a:t>
            </a:r>
            <a:r>
              <a:rPr sz="1600" i="1" spc="-15" dirty="0">
                <a:solidFill>
                  <a:srgbClr val="3F3F3F"/>
                </a:solidFill>
                <a:latin typeface="Liberation Sans"/>
                <a:cs typeface="Liberation Sans"/>
              </a:rPr>
              <a:t>efficiency. </a:t>
            </a:r>
            <a:r>
              <a:rPr sz="1600" i="1" spc="-10" dirty="0">
                <a:solidFill>
                  <a:srgbClr val="3F3F3F"/>
                </a:solidFill>
                <a:latin typeface="Liberation Sans"/>
                <a:cs typeface="Liberation Sans"/>
              </a:rPr>
              <a:t>And </a:t>
            </a:r>
            <a:r>
              <a:rPr sz="1600" i="1" spc="-5" dirty="0">
                <a:solidFill>
                  <a:srgbClr val="3F3F3F"/>
                </a:solidFill>
                <a:latin typeface="Liberation Sans"/>
                <a:cs typeface="Liberation Sans"/>
              </a:rPr>
              <a:t>at present, the  institution needs </a:t>
            </a:r>
            <a:r>
              <a:rPr sz="1600" i="1" spc="-10" dirty="0">
                <a:solidFill>
                  <a:srgbClr val="3F3F3F"/>
                </a:solidFill>
                <a:latin typeface="Liberation Sans"/>
                <a:cs typeface="Liberation Sans"/>
              </a:rPr>
              <a:t>an advanced </a:t>
            </a:r>
            <a:r>
              <a:rPr sz="1600" i="1" spc="-5" dirty="0">
                <a:solidFill>
                  <a:srgbClr val="3F3F3F"/>
                </a:solidFill>
                <a:latin typeface="Liberation Sans"/>
                <a:cs typeface="Liberation Sans"/>
              </a:rPr>
              <a:t>and computerized environment. </a:t>
            </a:r>
            <a:r>
              <a:rPr sz="1600" i="1" spc="-10" dirty="0">
                <a:solidFill>
                  <a:srgbClr val="3F3F3F"/>
                </a:solidFill>
                <a:latin typeface="Liberation Sans"/>
                <a:cs typeface="Liberation Sans"/>
              </a:rPr>
              <a:t>And </a:t>
            </a:r>
            <a:r>
              <a:rPr sz="1600" i="1" spc="-5" dirty="0">
                <a:solidFill>
                  <a:srgbClr val="3F3F3F"/>
                </a:solidFill>
                <a:latin typeface="Liberation Sans"/>
                <a:cs typeface="Liberation Sans"/>
              </a:rPr>
              <a:t>once implemented, it will minimize all the  problems </a:t>
            </a:r>
            <a:r>
              <a:rPr sz="1600" i="1" spc="-10" dirty="0">
                <a:solidFill>
                  <a:srgbClr val="3F3F3F"/>
                </a:solidFill>
                <a:latin typeface="Liberation Sans"/>
                <a:cs typeface="Liberation Sans"/>
              </a:rPr>
              <a:t>mentioned</a:t>
            </a:r>
            <a:endParaRPr sz="1600">
              <a:latin typeface="Liberation Sans"/>
              <a:cs typeface="Liberatio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74" y="359536"/>
            <a:ext cx="3482975" cy="513715"/>
          </a:xfrm>
          <a:prstGeom prst="rect">
            <a:avLst/>
          </a:prstGeom>
        </p:spPr>
        <p:txBody>
          <a:bodyPr vert="horz" wrap="square" lIns="0" tIns="12700" rIns="0" bIns="0" rtlCol="0">
            <a:spAutoFit/>
          </a:bodyPr>
          <a:lstStyle/>
          <a:p>
            <a:pPr marL="12700">
              <a:lnSpc>
                <a:spcPct val="100000"/>
              </a:lnSpc>
              <a:spcBef>
                <a:spcPts val="100"/>
              </a:spcBef>
            </a:pPr>
            <a:r>
              <a:rPr b="1" spc="-5" dirty="0">
                <a:solidFill>
                  <a:srgbClr val="3364A3"/>
                </a:solidFill>
                <a:latin typeface="Liberation Sans"/>
                <a:cs typeface="Liberation Sans"/>
              </a:rPr>
              <a:t>PROJECT</a:t>
            </a:r>
            <a:r>
              <a:rPr b="1" spc="-75" dirty="0">
                <a:solidFill>
                  <a:srgbClr val="3364A3"/>
                </a:solidFill>
                <a:latin typeface="Liberation Sans"/>
                <a:cs typeface="Liberation Sans"/>
              </a:rPr>
              <a:t> </a:t>
            </a:r>
            <a:r>
              <a:rPr b="1" dirty="0">
                <a:solidFill>
                  <a:srgbClr val="3364A3"/>
                </a:solidFill>
                <a:latin typeface="Liberation Sans"/>
                <a:cs typeface="Liberation Sans"/>
              </a:rPr>
              <a:t>SCOPE</a:t>
            </a:r>
          </a:p>
        </p:txBody>
      </p:sp>
      <p:sp>
        <p:nvSpPr>
          <p:cNvPr id="3" name="object 3"/>
          <p:cNvSpPr txBox="1"/>
          <p:nvPr/>
        </p:nvSpPr>
        <p:spPr>
          <a:xfrm>
            <a:off x="585622" y="1501470"/>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4" name="object 4"/>
          <p:cNvSpPr txBox="1"/>
          <p:nvPr/>
        </p:nvSpPr>
        <p:spPr>
          <a:xfrm>
            <a:off x="870026" y="1534223"/>
            <a:ext cx="10652760" cy="269240"/>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Liberation Sans"/>
                <a:cs typeface="Liberation Sans"/>
              </a:rPr>
              <a:t>The</a:t>
            </a:r>
            <a:r>
              <a:rPr sz="1600" i="1" spc="195" dirty="0">
                <a:latin typeface="Liberation Sans"/>
                <a:cs typeface="Liberation Sans"/>
              </a:rPr>
              <a:t> </a:t>
            </a:r>
            <a:r>
              <a:rPr sz="1600" i="1" spc="-5" dirty="0">
                <a:latin typeface="Liberation Sans"/>
                <a:cs typeface="Liberation Sans"/>
              </a:rPr>
              <a:t>study</a:t>
            </a:r>
            <a:r>
              <a:rPr sz="1600" i="1" spc="195" dirty="0">
                <a:latin typeface="Liberation Sans"/>
                <a:cs typeface="Liberation Sans"/>
              </a:rPr>
              <a:t> </a:t>
            </a:r>
            <a:r>
              <a:rPr sz="1600" i="1" spc="-5" dirty="0">
                <a:latin typeface="Liberation Sans"/>
                <a:cs typeface="Liberation Sans"/>
              </a:rPr>
              <a:t>aims</a:t>
            </a:r>
            <a:r>
              <a:rPr sz="1600" i="1" spc="195" dirty="0">
                <a:latin typeface="Liberation Sans"/>
                <a:cs typeface="Liberation Sans"/>
              </a:rPr>
              <a:t> </a:t>
            </a:r>
            <a:r>
              <a:rPr sz="1600" i="1" spc="-10" dirty="0">
                <a:latin typeface="Liberation Sans"/>
                <a:cs typeface="Liberation Sans"/>
              </a:rPr>
              <a:t>at</a:t>
            </a:r>
            <a:r>
              <a:rPr sz="1600" i="1" spc="195" dirty="0">
                <a:latin typeface="Liberation Sans"/>
                <a:cs typeface="Liberation Sans"/>
              </a:rPr>
              <a:t> </a:t>
            </a:r>
            <a:r>
              <a:rPr sz="1600" i="1" spc="-5" dirty="0">
                <a:latin typeface="Liberation Sans"/>
                <a:cs typeface="Liberation Sans"/>
              </a:rPr>
              <a:t>developing</a:t>
            </a:r>
            <a:r>
              <a:rPr sz="1600" i="1" spc="185" dirty="0">
                <a:latin typeface="Liberation Sans"/>
                <a:cs typeface="Liberation Sans"/>
              </a:rPr>
              <a:t> </a:t>
            </a:r>
            <a:r>
              <a:rPr sz="1600" i="1" spc="-5" dirty="0">
                <a:latin typeface="Liberation Sans"/>
                <a:cs typeface="Liberation Sans"/>
              </a:rPr>
              <a:t>and</a:t>
            </a:r>
            <a:r>
              <a:rPr sz="1600" i="1" spc="185" dirty="0">
                <a:latin typeface="Liberation Sans"/>
                <a:cs typeface="Liberation Sans"/>
              </a:rPr>
              <a:t> </a:t>
            </a:r>
            <a:r>
              <a:rPr sz="1600" i="1" spc="-5" dirty="0">
                <a:latin typeface="Liberation Sans"/>
                <a:cs typeface="Liberation Sans"/>
              </a:rPr>
              <a:t>implementing</a:t>
            </a:r>
            <a:r>
              <a:rPr sz="1600" i="1" spc="185" dirty="0">
                <a:latin typeface="Liberation Sans"/>
                <a:cs typeface="Liberation Sans"/>
              </a:rPr>
              <a:t> </a:t>
            </a:r>
            <a:r>
              <a:rPr sz="1600" i="1" spc="-5" dirty="0">
                <a:latin typeface="Liberation Sans"/>
                <a:cs typeface="Liberation Sans"/>
              </a:rPr>
              <a:t>a</a:t>
            </a:r>
            <a:r>
              <a:rPr sz="1600" i="1" spc="190" dirty="0">
                <a:latin typeface="Liberation Sans"/>
                <a:cs typeface="Liberation Sans"/>
              </a:rPr>
              <a:t> </a:t>
            </a:r>
            <a:r>
              <a:rPr sz="1600" i="1" spc="-10" dirty="0">
                <a:latin typeface="Liberation Sans"/>
                <a:cs typeface="Liberation Sans"/>
              </a:rPr>
              <a:t>web-based</a:t>
            </a:r>
            <a:r>
              <a:rPr sz="1600" i="1" spc="185" dirty="0">
                <a:latin typeface="Liberation Sans"/>
                <a:cs typeface="Liberation Sans"/>
              </a:rPr>
              <a:t> </a:t>
            </a:r>
            <a:r>
              <a:rPr sz="1600" i="1" spc="-10" dirty="0">
                <a:latin typeface="Liberation Sans"/>
                <a:cs typeface="Liberation Sans"/>
              </a:rPr>
              <a:t>automated</a:t>
            </a:r>
            <a:r>
              <a:rPr sz="1600" i="1" spc="185" dirty="0">
                <a:latin typeface="Liberation Sans"/>
                <a:cs typeface="Liberation Sans"/>
              </a:rPr>
              <a:t> </a:t>
            </a:r>
            <a:r>
              <a:rPr sz="1600" i="1" spc="-5" dirty="0">
                <a:latin typeface="Liberation Sans"/>
                <a:cs typeface="Liberation Sans"/>
              </a:rPr>
              <a:t>student</a:t>
            </a:r>
            <a:r>
              <a:rPr sz="1600" i="1" spc="195" dirty="0">
                <a:latin typeface="Liberation Sans"/>
                <a:cs typeface="Liberation Sans"/>
              </a:rPr>
              <a:t> </a:t>
            </a:r>
            <a:r>
              <a:rPr sz="1600" i="1" spc="-5" dirty="0">
                <a:latin typeface="Liberation Sans"/>
                <a:cs typeface="Liberation Sans"/>
              </a:rPr>
              <a:t>results</a:t>
            </a:r>
            <a:r>
              <a:rPr sz="1600" i="1" spc="195" dirty="0">
                <a:latin typeface="Liberation Sans"/>
                <a:cs typeface="Liberation Sans"/>
              </a:rPr>
              <a:t> </a:t>
            </a:r>
            <a:r>
              <a:rPr sz="1600" i="1" spc="-5" dirty="0">
                <a:latin typeface="Liberation Sans"/>
                <a:cs typeface="Liberation Sans"/>
              </a:rPr>
              <a:t>processing</a:t>
            </a:r>
            <a:r>
              <a:rPr sz="1600" i="1" spc="185" dirty="0">
                <a:latin typeface="Liberation Sans"/>
                <a:cs typeface="Liberation Sans"/>
              </a:rPr>
              <a:t> </a:t>
            </a:r>
            <a:r>
              <a:rPr sz="1600" i="1" spc="-5" dirty="0">
                <a:latin typeface="Liberation Sans"/>
                <a:cs typeface="Liberation Sans"/>
              </a:rPr>
              <a:t>system</a:t>
            </a:r>
            <a:r>
              <a:rPr sz="1600" i="1" spc="185" dirty="0">
                <a:latin typeface="Liberation Sans"/>
                <a:cs typeface="Liberation Sans"/>
              </a:rPr>
              <a:t> </a:t>
            </a:r>
            <a:r>
              <a:rPr sz="1600" i="1" spc="-5" dirty="0">
                <a:latin typeface="Liberation Sans"/>
                <a:cs typeface="Liberation Sans"/>
              </a:rPr>
              <a:t>for</a:t>
            </a:r>
            <a:r>
              <a:rPr sz="1600" i="1" spc="190" dirty="0">
                <a:latin typeface="Liberation Sans"/>
                <a:cs typeface="Liberation Sans"/>
              </a:rPr>
              <a:t> </a:t>
            </a:r>
            <a:r>
              <a:rPr sz="1600" i="1" spc="-5" dirty="0">
                <a:latin typeface="Liberation Sans"/>
                <a:cs typeface="Liberation Sans"/>
              </a:rPr>
              <a:t>the</a:t>
            </a:r>
            <a:endParaRPr sz="1600">
              <a:latin typeface="Liberation Sans"/>
              <a:cs typeface="Liberation Sans"/>
            </a:endParaRPr>
          </a:p>
        </p:txBody>
      </p:sp>
      <p:sp>
        <p:nvSpPr>
          <p:cNvPr id="5" name="object 5"/>
          <p:cNvSpPr txBox="1"/>
          <p:nvPr/>
        </p:nvSpPr>
        <p:spPr>
          <a:xfrm>
            <a:off x="870026" y="2070265"/>
            <a:ext cx="10655935" cy="4551680"/>
          </a:xfrm>
          <a:prstGeom prst="rect">
            <a:avLst/>
          </a:prstGeom>
        </p:spPr>
        <p:txBody>
          <a:bodyPr vert="horz" wrap="square" lIns="0" tIns="12065" rIns="0" bIns="0" rtlCol="0">
            <a:spAutoFit/>
          </a:bodyPr>
          <a:lstStyle/>
          <a:p>
            <a:pPr marL="12700" algn="just">
              <a:lnSpc>
                <a:spcPct val="100000"/>
              </a:lnSpc>
              <a:spcBef>
                <a:spcPts val="95"/>
              </a:spcBef>
            </a:pPr>
            <a:r>
              <a:rPr sz="1600" i="1" spc="-10" dirty="0">
                <a:latin typeface="Liberation Sans"/>
                <a:cs typeface="Liberation Sans"/>
              </a:rPr>
              <a:t>Ghana-India</a:t>
            </a:r>
            <a:r>
              <a:rPr sz="1600" i="1" spc="45" dirty="0">
                <a:latin typeface="Liberation Sans"/>
                <a:cs typeface="Liberation Sans"/>
              </a:rPr>
              <a:t> </a:t>
            </a:r>
            <a:r>
              <a:rPr sz="1600" i="1" spc="-5" dirty="0">
                <a:latin typeface="Liberation Sans"/>
                <a:cs typeface="Liberation Sans"/>
              </a:rPr>
              <a:t>Kofi</a:t>
            </a:r>
            <a:r>
              <a:rPr sz="1600" i="1" spc="5" dirty="0">
                <a:latin typeface="Liberation Sans"/>
                <a:cs typeface="Liberation Sans"/>
              </a:rPr>
              <a:t> </a:t>
            </a:r>
            <a:r>
              <a:rPr sz="1600" i="1" spc="-5" dirty="0">
                <a:latin typeface="Liberation Sans"/>
                <a:cs typeface="Liberation Sans"/>
              </a:rPr>
              <a:t>Annan</a:t>
            </a:r>
            <a:r>
              <a:rPr sz="1600" i="1" spc="60" dirty="0">
                <a:latin typeface="Liberation Sans"/>
                <a:cs typeface="Liberation Sans"/>
              </a:rPr>
              <a:t> </a:t>
            </a:r>
            <a:r>
              <a:rPr sz="1600" i="1" spc="-10" dirty="0">
                <a:latin typeface="Liberation Sans"/>
                <a:cs typeface="Liberation Sans"/>
              </a:rPr>
              <a:t>Centre</a:t>
            </a:r>
            <a:r>
              <a:rPr sz="1600" i="1" spc="60" dirty="0">
                <a:latin typeface="Liberation Sans"/>
                <a:cs typeface="Liberation Sans"/>
              </a:rPr>
              <a:t> </a:t>
            </a:r>
            <a:r>
              <a:rPr sz="1600" i="1" spc="-10" dirty="0">
                <a:latin typeface="Liberation Sans"/>
                <a:cs typeface="Liberation Sans"/>
              </a:rPr>
              <a:t>of</a:t>
            </a:r>
            <a:r>
              <a:rPr sz="1600" i="1" spc="65" dirty="0">
                <a:latin typeface="Liberation Sans"/>
                <a:cs typeface="Liberation Sans"/>
              </a:rPr>
              <a:t> </a:t>
            </a:r>
            <a:r>
              <a:rPr sz="1600" i="1" spc="-5" dirty="0">
                <a:latin typeface="Liberation Sans"/>
                <a:cs typeface="Liberation Sans"/>
              </a:rPr>
              <a:t>Excellence</a:t>
            </a:r>
            <a:r>
              <a:rPr sz="1600" i="1" spc="60" dirty="0">
                <a:latin typeface="Liberation Sans"/>
                <a:cs typeface="Liberation Sans"/>
              </a:rPr>
              <a:t> </a:t>
            </a:r>
            <a:r>
              <a:rPr sz="1600" i="1" spc="-5" dirty="0">
                <a:latin typeface="Liberation Sans"/>
                <a:cs typeface="Liberation Sans"/>
              </a:rPr>
              <a:t>in</a:t>
            </a:r>
            <a:r>
              <a:rPr sz="1600" i="1" spc="50" dirty="0">
                <a:latin typeface="Liberation Sans"/>
                <a:cs typeface="Liberation Sans"/>
              </a:rPr>
              <a:t> </a:t>
            </a:r>
            <a:r>
              <a:rPr sz="1600" i="1" spc="-45" dirty="0">
                <a:latin typeface="Liberation Sans"/>
                <a:cs typeface="Liberation Sans"/>
              </a:rPr>
              <a:t>ICT,</a:t>
            </a:r>
            <a:r>
              <a:rPr sz="1600" i="1" spc="55" dirty="0">
                <a:latin typeface="Liberation Sans"/>
                <a:cs typeface="Liberation Sans"/>
              </a:rPr>
              <a:t> </a:t>
            </a:r>
            <a:r>
              <a:rPr sz="1600" i="1" spc="-5" dirty="0">
                <a:latin typeface="Liberation Sans"/>
                <a:cs typeface="Liberation Sans"/>
              </a:rPr>
              <a:t>replacing</a:t>
            </a:r>
            <a:r>
              <a:rPr sz="1600" i="1" spc="50" dirty="0">
                <a:latin typeface="Liberation Sans"/>
                <a:cs typeface="Liberation Sans"/>
              </a:rPr>
              <a:t> </a:t>
            </a:r>
            <a:r>
              <a:rPr sz="1600" i="1" spc="-5" dirty="0">
                <a:latin typeface="Liberation Sans"/>
                <a:cs typeface="Liberation Sans"/>
              </a:rPr>
              <a:t>the</a:t>
            </a:r>
            <a:r>
              <a:rPr sz="1600" i="1" spc="60" dirty="0">
                <a:latin typeface="Liberation Sans"/>
                <a:cs typeface="Liberation Sans"/>
              </a:rPr>
              <a:t> </a:t>
            </a:r>
            <a:r>
              <a:rPr sz="1600" i="1" spc="-5" dirty="0">
                <a:latin typeface="Liberation Sans"/>
                <a:cs typeface="Liberation Sans"/>
              </a:rPr>
              <a:t>old</a:t>
            </a:r>
            <a:r>
              <a:rPr sz="1600" i="1" spc="60" dirty="0">
                <a:latin typeface="Liberation Sans"/>
                <a:cs typeface="Liberation Sans"/>
              </a:rPr>
              <a:t> </a:t>
            </a:r>
            <a:r>
              <a:rPr sz="1600" i="1" spc="-5" dirty="0">
                <a:latin typeface="Liberation Sans"/>
                <a:cs typeface="Liberation Sans"/>
              </a:rPr>
              <a:t>manually</a:t>
            </a:r>
            <a:r>
              <a:rPr sz="1600" i="1" spc="60" dirty="0">
                <a:latin typeface="Liberation Sans"/>
                <a:cs typeface="Liberation Sans"/>
              </a:rPr>
              <a:t> </a:t>
            </a:r>
            <a:r>
              <a:rPr sz="1600" i="1" spc="-10" dirty="0">
                <a:latin typeface="Liberation Sans"/>
                <a:cs typeface="Liberation Sans"/>
              </a:rPr>
              <a:t>done</a:t>
            </a:r>
            <a:r>
              <a:rPr sz="1600" i="1" spc="60" dirty="0">
                <a:latin typeface="Liberation Sans"/>
                <a:cs typeface="Liberation Sans"/>
              </a:rPr>
              <a:t> </a:t>
            </a:r>
            <a:r>
              <a:rPr sz="1600" i="1" spc="-10" dirty="0">
                <a:latin typeface="Liberation Sans"/>
                <a:cs typeface="Liberation Sans"/>
              </a:rPr>
              <a:t>paper</a:t>
            </a:r>
            <a:r>
              <a:rPr sz="1600" i="1" spc="45" dirty="0">
                <a:latin typeface="Liberation Sans"/>
                <a:cs typeface="Liberation Sans"/>
              </a:rPr>
              <a:t> </a:t>
            </a:r>
            <a:r>
              <a:rPr sz="1600" i="1" spc="-10" dirty="0">
                <a:latin typeface="Liberation Sans"/>
                <a:cs typeface="Liberation Sans"/>
              </a:rPr>
              <a:t>work</a:t>
            </a:r>
            <a:r>
              <a:rPr sz="1600" i="1" spc="60" dirty="0">
                <a:latin typeface="Liberation Sans"/>
                <a:cs typeface="Liberation Sans"/>
              </a:rPr>
              <a:t> </a:t>
            </a:r>
            <a:r>
              <a:rPr sz="1600" i="1" spc="-10" dirty="0">
                <a:latin typeface="Liberation Sans"/>
                <a:cs typeface="Liberation Sans"/>
              </a:rPr>
              <a:t>and</a:t>
            </a:r>
            <a:r>
              <a:rPr sz="1600" i="1" spc="60" dirty="0">
                <a:latin typeface="Liberation Sans"/>
                <a:cs typeface="Liberation Sans"/>
              </a:rPr>
              <a:t> </a:t>
            </a:r>
            <a:r>
              <a:rPr sz="1600" i="1" spc="-5" dirty="0">
                <a:latin typeface="Liberation Sans"/>
                <a:cs typeface="Liberation Sans"/>
              </a:rPr>
              <a:t>to</a:t>
            </a:r>
            <a:r>
              <a:rPr sz="1600" i="1" spc="50" dirty="0">
                <a:latin typeface="Liberation Sans"/>
                <a:cs typeface="Liberation Sans"/>
              </a:rPr>
              <a:t> </a:t>
            </a:r>
            <a:r>
              <a:rPr sz="1600" i="1" spc="-5" dirty="0">
                <a:latin typeface="Liberation Sans"/>
                <a:cs typeface="Liberation Sans"/>
              </a:rPr>
              <a:t>minimize</a:t>
            </a:r>
            <a:r>
              <a:rPr sz="1600" i="1" spc="50" dirty="0">
                <a:latin typeface="Liberation Sans"/>
                <a:cs typeface="Liberation Sans"/>
              </a:rPr>
              <a:t> </a:t>
            </a:r>
            <a:r>
              <a:rPr sz="1600" i="1" spc="-5" dirty="0">
                <a:latin typeface="Liberation Sans"/>
                <a:cs typeface="Liberation Sans"/>
              </a:rPr>
              <a:t>the</a:t>
            </a:r>
            <a:endParaRPr sz="1600">
              <a:latin typeface="Liberation Sans"/>
              <a:cs typeface="Liberation Sans"/>
            </a:endParaRPr>
          </a:p>
          <a:p>
            <a:pPr>
              <a:lnSpc>
                <a:spcPct val="100000"/>
              </a:lnSpc>
              <a:spcBef>
                <a:spcPts val="50"/>
              </a:spcBef>
            </a:pPr>
            <a:endParaRPr sz="1950">
              <a:latin typeface="Liberation Sans"/>
              <a:cs typeface="Liberation Sans"/>
            </a:endParaRPr>
          </a:p>
          <a:p>
            <a:pPr marL="12700" algn="just">
              <a:lnSpc>
                <a:spcPct val="100000"/>
              </a:lnSpc>
            </a:pPr>
            <a:r>
              <a:rPr sz="1600" i="1" spc="-5" dirty="0">
                <a:latin typeface="Liberation Sans"/>
                <a:cs typeface="Liberation Sans"/>
              </a:rPr>
              <a:t>security </a:t>
            </a:r>
            <a:r>
              <a:rPr sz="1600" i="1" spc="114" dirty="0">
                <a:latin typeface="Liberation Sans"/>
                <a:cs typeface="Liberation Sans"/>
              </a:rPr>
              <a:t> </a:t>
            </a:r>
            <a:r>
              <a:rPr sz="1600" i="1" spc="-5" dirty="0">
                <a:latin typeface="Liberation Sans"/>
                <a:cs typeface="Liberation Sans"/>
              </a:rPr>
              <a:t>issues </a:t>
            </a:r>
            <a:r>
              <a:rPr sz="1600" i="1" spc="120" dirty="0">
                <a:latin typeface="Liberation Sans"/>
                <a:cs typeface="Liberation Sans"/>
              </a:rPr>
              <a:t> </a:t>
            </a:r>
            <a:r>
              <a:rPr sz="1600" i="1" spc="-5" dirty="0">
                <a:latin typeface="Liberation Sans"/>
                <a:cs typeface="Liberation Sans"/>
              </a:rPr>
              <a:t>and </a:t>
            </a:r>
            <a:r>
              <a:rPr sz="1600" i="1" spc="110" dirty="0">
                <a:latin typeface="Liberation Sans"/>
                <a:cs typeface="Liberation Sans"/>
              </a:rPr>
              <a:t> </a:t>
            </a:r>
            <a:r>
              <a:rPr sz="1600" i="1" spc="-5" dirty="0">
                <a:latin typeface="Liberation Sans"/>
                <a:cs typeface="Liberation Sans"/>
              </a:rPr>
              <a:t>the </a:t>
            </a:r>
            <a:r>
              <a:rPr sz="1600" i="1" spc="110" dirty="0">
                <a:latin typeface="Liberation Sans"/>
                <a:cs typeface="Liberation Sans"/>
              </a:rPr>
              <a:t> </a:t>
            </a:r>
            <a:r>
              <a:rPr sz="1600" i="1" spc="-5" dirty="0">
                <a:latin typeface="Liberation Sans"/>
                <a:cs typeface="Liberation Sans"/>
              </a:rPr>
              <a:t>problems </a:t>
            </a:r>
            <a:r>
              <a:rPr sz="1600" i="1" spc="120" dirty="0">
                <a:latin typeface="Liberation Sans"/>
                <a:cs typeface="Liberation Sans"/>
              </a:rPr>
              <a:t> </a:t>
            </a:r>
            <a:r>
              <a:rPr sz="1600" i="1" spc="-5" dirty="0">
                <a:latin typeface="Liberation Sans"/>
                <a:cs typeface="Liberation Sans"/>
              </a:rPr>
              <a:t>it </a:t>
            </a:r>
            <a:r>
              <a:rPr sz="1600" i="1" spc="114" dirty="0">
                <a:latin typeface="Liberation Sans"/>
                <a:cs typeface="Liberation Sans"/>
              </a:rPr>
              <a:t> </a:t>
            </a:r>
            <a:r>
              <a:rPr sz="1600" i="1" spc="-5" dirty="0">
                <a:latin typeface="Liberation Sans"/>
                <a:cs typeface="Liberation Sans"/>
              </a:rPr>
              <a:t>possesses. </a:t>
            </a:r>
            <a:r>
              <a:rPr sz="1600" i="1" spc="110" dirty="0">
                <a:latin typeface="Liberation Sans"/>
                <a:cs typeface="Liberation Sans"/>
              </a:rPr>
              <a:t> </a:t>
            </a:r>
            <a:r>
              <a:rPr sz="1600" i="1" spc="-10" dirty="0">
                <a:latin typeface="Liberation Sans"/>
                <a:cs typeface="Liberation Sans"/>
              </a:rPr>
              <a:t>The </a:t>
            </a:r>
            <a:r>
              <a:rPr sz="1600" i="1" spc="114" dirty="0">
                <a:latin typeface="Liberation Sans"/>
                <a:cs typeface="Liberation Sans"/>
              </a:rPr>
              <a:t> </a:t>
            </a:r>
            <a:r>
              <a:rPr sz="1600" i="1" spc="-10" dirty="0">
                <a:latin typeface="Liberation Sans"/>
                <a:cs typeface="Liberation Sans"/>
              </a:rPr>
              <a:t>proposed </a:t>
            </a:r>
            <a:r>
              <a:rPr sz="1600" i="1" spc="114" dirty="0">
                <a:latin typeface="Liberation Sans"/>
                <a:cs typeface="Liberation Sans"/>
              </a:rPr>
              <a:t> </a:t>
            </a:r>
            <a:r>
              <a:rPr sz="1600" i="1" spc="-5" dirty="0">
                <a:latin typeface="Liberation Sans"/>
                <a:cs typeface="Liberation Sans"/>
              </a:rPr>
              <a:t>is </a:t>
            </a:r>
            <a:r>
              <a:rPr sz="1600" i="1" spc="120" dirty="0">
                <a:latin typeface="Liberation Sans"/>
                <a:cs typeface="Liberation Sans"/>
              </a:rPr>
              <a:t> </a:t>
            </a:r>
            <a:r>
              <a:rPr sz="1600" i="1" spc="-5" dirty="0">
                <a:latin typeface="Liberation Sans"/>
                <a:cs typeface="Liberation Sans"/>
              </a:rPr>
              <a:t>a </a:t>
            </a:r>
            <a:r>
              <a:rPr sz="1600" i="1" spc="110" dirty="0">
                <a:latin typeface="Liberation Sans"/>
                <a:cs typeface="Liberation Sans"/>
              </a:rPr>
              <a:t> </a:t>
            </a:r>
            <a:r>
              <a:rPr sz="1600" i="1" spc="-5" dirty="0">
                <a:latin typeface="Liberation Sans"/>
                <a:cs typeface="Liberation Sans"/>
              </a:rPr>
              <a:t>multi-user </a:t>
            </a:r>
            <a:r>
              <a:rPr sz="1600" i="1" spc="110" dirty="0">
                <a:latin typeface="Liberation Sans"/>
                <a:cs typeface="Liberation Sans"/>
              </a:rPr>
              <a:t> </a:t>
            </a:r>
            <a:r>
              <a:rPr sz="1600" i="1" spc="-5" dirty="0">
                <a:latin typeface="Liberation Sans"/>
                <a:cs typeface="Liberation Sans"/>
              </a:rPr>
              <a:t>system, </a:t>
            </a:r>
            <a:r>
              <a:rPr sz="1600" i="1" spc="105" dirty="0">
                <a:latin typeface="Liberation Sans"/>
                <a:cs typeface="Liberation Sans"/>
              </a:rPr>
              <a:t> </a:t>
            </a:r>
            <a:r>
              <a:rPr sz="1600" i="1" spc="-10" dirty="0">
                <a:latin typeface="Liberation Sans"/>
                <a:cs typeface="Liberation Sans"/>
              </a:rPr>
              <a:t>developed </a:t>
            </a:r>
            <a:r>
              <a:rPr sz="1600" i="1" spc="110" dirty="0">
                <a:latin typeface="Liberation Sans"/>
                <a:cs typeface="Liberation Sans"/>
              </a:rPr>
              <a:t> </a:t>
            </a:r>
            <a:r>
              <a:rPr sz="1600" i="1" spc="-5" dirty="0">
                <a:latin typeface="Liberation Sans"/>
                <a:cs typeface="Liberation Sans"/>
              </a:rPr>
              <a:t>using </a:t>
            </a:r>
            <a:r>
              <a:rPr sz="1600" i="1" spc="110" dirty="0">
                <a:latin typeface="Liberation Sans"/>
                <a:cs typeface="Liberation Sans"/>
              </a:rPr>
              <a:t> </a:t>
            </a:r>
            <a:r>
              <a:rPr sz="1600" i="1" dirty="0">
                <a:latin typeface="Liberation Sans"/>
                <a:cs typeface="Liberation Sans"/>
              </a:rPr>
              <a:t>Java</a:t>
            </a:r>
            <a:endParaRPr sz="1600">
              <a:latin typeface="Liberation Sans"/>
              <a:cs typeface="Liberation Sans"/>
            </a:endParaRPr>
          </a:p>
          <a:p>
            <a:pPr marL="12700" marR="5080" algn="just">
              <a:lnSpc>
                <a:spcPct val="219499"/>
              </a:lnSpc>
              <a:spcBef>
                <a:spcPts val="5"/>
              </a:spcBef>
            </a:pPr>
            <a:r>
              <a:rPr sz="1600" i="1" spc="-10" dirty="0">
                <a:latin typeface="Liberation Sans"/>
                <a:cs typeface="Liberation Sans"/>
              </a:rPr>
              <a:t>programming </a:t>
            </a:r>
            <a:r>
              <a:rPr sz="1600" i="1" spc="-5" dirty="0">
                <a:latin typeface="Liberation Sans"/>
                <a:cs typeface="Liberation Sans"/>
              </a:rPr>
              <a:t>language with Apache </a:t>
            </a:r>
            <a:r>
              <a:rPr sz="1600" i="1" spc="-30" dirty="0">
                <a:latin typeface="Liberation Sans"/>
                <a:cs typeface="Liberation Sans"/>
              </a:rPr>
              <a:t>Tomcat </a:t>
            </a:r>
            <a:r>
              <a:rPr sz="1600" i="1" spc="-5" dirty="0">
                <a:latin typeface="Liberation Sans"/>
                <a:cs typeface="Liberation Sans"/>
              </a:rPr>
              <a:t>Server and MySQL DBMS </a:t>
            </a:r>
            <a:r>
              <a:rPr sz="1600" i="1" spc="-10" dirty="0">
                <a:latin typeface="Liberation Sans"/>
                <a:cs typeface="Liberation Sans"/>
              </a:rPr>
              <a:t>(Database Management </a:t>
            </a:r>
            <a:r>
              <a:rPr sz="1600" i="1" spc="-5" dirty="0">
                <a:latin typeface="Liberation Sans"/>
                <a:cs typeface="Liberation Sans"/>
              </a:rPr>
              <a:t>System) support. </a:t>
            </a:r>
            <a:r>
              <a:rPr sz="1600" i="1" spc="-10" dirty="0">
                <a:latin typeface="Liberation Sans"/>
                <a:cs typeface="Liberation Sans"/>
              </a:rPr>
              <a:t>The  </a:t>
            </a:r>
            <a:r>
              <a:rPr sz="1600" i="1" spc="-5" dirty="0">
                <a:latin typeface="Liberation Sans"/>
                <a:cs typeface="Liberation Sans"/>
              </a:rPr>
              <a:t>system is confined to </a:t>
            </a:r>
            <a:r>
              <a:rPr sz="1600" i="1" spc="-10" dirty="0">
                <a:latin typeface="Liberation Sans"/>
                <a:cs typeface="Liberation Sans"/>
              </a:rPr>
              <a:t>and </a:t>
            </a:r>
            <a:r>
              <a:rPr sz="1600" i="1" spc="-5" dirty="0">
                <a:latin typeface="Liberation Sans"/>
                <a:cs typeface="Liberation Sans"/>
              </a:rPr>
              <a:t>intended for the students. </a:t>
            </a:r>
            <a:r>
              <a:rPr sz="1600" i="1" spc="-10" dirty="0">
                <a:latin typeface="Liberation Sans"/>
                <a:cs typeface="Liberation Sans"/>
              </a:rPr>
              <a:t>They </a:t>
            </a:r>
            <a:r>
              <a:rPr sz="1600" i="1" spc="-5" dirty="0">
                <a:latin typeface="Liberation Sans"/>
                <a:cs typeface="Liberation Sans"/>
              </a:rPr>
              <a:t>possess privileges to check their results after he/she is  provided with a specific </a:t>
            </a:r>
            <a:r>
              <a:rPr sz="1600" i="1" spc="-10" dirty="0">
                <a:latin typeface="Liberation Sans"/>
                <a:cs typeface="Liberation Sans"/>
              </a:rPr>
              <a:t>username </a:t>
            </a:r>
            <a:r>
              <a:rPr sz="1600" i="1" spc="-5" dirty="0">
                <a:latin typeface="Liberation Sans"/>
                <a:cs typeface="Liberation Sans"/>
              </a:rPr>
              <a:t>and password for a secure login. The entire system is </a:t>
            </a:r>
            <a:r>
              <a:rPr sz="1600" i="1" spc="-10" dirty="0">
                <a:latin typeface="Liberation Sans"/>
                <a:cs typeface="Liberation Sans"/>
              </a:rPr>
              <a:t>managed </a:t>
            </a:r>
            <a:r>
              <a:rPr sz="1600" i="1" spc="-5" dirty="0">
                <a:latin typeface="Liberation Sans"/>
                <a:cs typeface="Liberation Sans"/>
              </a:rPr>
              <a:t>by a system  </a:t>
            </a:r>
            <a:r>
              <a:rPr sz="1600" i="1" spc="-15" dirty="0">
                <a:latin typeface="Liberation Sans"/>
                <a:cs typeface="Liberation Sans"/>
              </a:rPr>
              <a:t>administrator, </a:t>
            </a:r>
            <a:r>
              <a:rPr sz="1600" i="1" spc="-10" dirty="0">
                <a:latin typeface="Liberation Sans"/>
                <a:cs typeface="Liberation Sans"/>
              </a:rPr>
              <a:t>who </a:t>
            </a:r>
            <a:r>
              <a:rPr sz="1600" i="1" spc="-5" dirty="0">
                <a:latin typeface="Liberation Sans"/>
                <a:cs typeface="Liberation Sans"/>
              </a:rPr>
              <a:t>possesses the full control of the system, to </a:t>
            </a:r>
            <a:r>
              <a:rPr sz="1600" i="1" spc="-10" dirty="0">
                <a:latin typeface="Liberation Sans"/>
                <a:cs typeface="Liberation Sans"/>
              </a:rPr>
              <a:t>read, </a:t>
            </a:r>
            <a:r>
              <a:rPr sz="1600" i="1" spc="-5" dirty="0">
                <a:latin typeface="Liberation Sans"/>
                <a:cs typeface="Liberation Sans"/>
              </a:rPr>
              <a:t>write and execute the results </a:t>
            </a:r>
            <a:r>
              <a:rPr sz="1600" i="1" spc="-10" dirty="0">
                <a:latin typeface="Liberation Sans"/>
                <a:cs typeface="Liberation Sans"/>
              </a:rPr>
              <a:t>and </a:t>
            </a:r>
            <a:r>
              <a:rPr sz="1600" i="1" spc="-5" dirty="0">
                <a:latin typeface="Liberation Sans"/>
                <a:cs typeface="Liberation Sans"/>
              </a:rPr>
              <a:t>to assign  privileges to teachers and students. And the teachers have the privilege to assign the students’ marks, </a:t>
            </a:r>
            <a:r>
              <a:rPr sz="1600" i="1" spc="-10" dirty="0">
                <a:latin typeface="Liberation Sans"/>
                <a:cs typeface="Liberation Sans"/>
              </a:rPr>
              <a:t>through </a:t>
            </a:r>
            <a:r>
              <a:rPr sz="1600" i="1" spc="-5" dirty="0">
                <a:latin typeface="Liberation Sans"/>
                <a:cs typeface="Liberation Sans"/>
              </a:rPr>
              <a:t>which,  a result will </a:t>
            </a:r>
            <a:r>
              <a:rPr sz="1600" i="1" spc="-10" dirty="0">
                <a:latin typeface="Liberation Sans"/>
                <a:cs typeface="Liberation Sans"/>
              </a:rPr>
              <a:t>be generated </a:t>
            </a:r>
            <a:r>
              <a:rPr sz="1600" i="1" spc="-5" dirty="0">
                <a:latin typeface="Liberation Sans"/>
                <a:cs typeface="Liberation Sans"/>
              </a:rPr>
              <a:t>automatically </a:t>
            </a:r>
            <a:r>
              <a:rPr sz="1600" i="1" spc="-10" dirty="0">
                <a:latin typeface="Liberation Sans"/>
                <a:cs typeface="Liberation Sans"/>
              </a:rPr>
              <a:t>and </a:t>
            </a:r>
            <a:r>
              <a:rPr sz="1600" i="1" spc="-5" dirty="0">
                <a:latin typeface="Liberation Sans"/>
                <a:cs typeface="Liberation Sans"/>
              </a:rPr>
              <a:t>each student will have access to their results </a:t>
            </a:r>
            <a:r>
              <a:rPr sz="1600" i="1" spc="-30" dirty="0">
                <a:latin typeface="Liberation Sans"/>
                <a:cs typeface="Liberation Sans"/>
              </a:rPr>
              <a:t>only, </a:t>
            </a:r>
            <a:r>
              <a:rPr sz="1600" i="1" spc="-5" dirty="0">
                <a:latin typeface="Liberation Sans"/>
                <a:cs typeface="Liberation Sans"/>
              </a:rPr>
              <a:t>using their respective  account.</a:t>
            </a:r>
            <a:endParaRPr sz="1600">
              <a:latin typeface="Liberation Sans"/>
              <a:cs typeface="Liberatio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174" y="359536"/>
            <a:ext cx="5083810" cy="513715"/>
          </a:xfrm>
          <a:prstGeom prst="rect">
            <a:avLst/>
          </a:prstGeom>
        </p:spPr>
        <p:txBody>
          <a:bodyPr vert="horz" wrap="square" lIns="0" tIns="12700" rIns="0" bIns="0" rtlCol="0">
            <a:spAutoFit/>
          </a:bodyPr>
          <a:lstStyle/>
          <a:p>
            <a:pPr marL="12700">
              <a:lnSpc>
                <a:spcPct val="100000"/>
              </a:lnSpc>
              <a:spcBef>
                <a:spcPts val="100"/>
              </a:spcBef>
              <a:tabLst>
                <a:tab pos="2157095" algn="l"/>
              </a:tabLst>
            </a:pPr>
            <a:r>
              <a:rPr b="1" spc="-5" dirty="0">
                <a:solidFill>
                  <a:srgbClr val="006FBF"/>
                </a:solidFill>
                <a:latin typeface="Liberation Sans"/>
                <a:cs typeface="Liberation Sans"/>
              </a:rPr>
              <a:t>PROJECT	SIGNIFICANCE</a:t>
            </a:r>
          </a:p>
        </p:txBody>
      </p:sp>
      <p:sp>
        <p:nvSpPr>
          <p:cNvPr id="3" name="object 3"/>
          <p:cNvSpPr txBox="1"/>
          <p:nvPr/>
        </p:nvSpPr>
        <p:spPr>
          <a:xfrm>
            <a:off x="585622" y="1477340"/>
            <a:ext cx="187325" cy="269240"/>
          </a:xfrm>
          <a:prstGeom prst="rect">
            <a:avLst/>
          </a:prstGeom>
        </p:spPr>
        <p:txBody>
          <a:bodyPr vert="horz" wrap="square" lIns="0" tIns="12065" rIns="0" bIns="0" rtlCol="0">
            <a:spAutoFit/>
          </a:bodyPr>
          <a:lstStyle/>
          <a:p>
            <a:pPr marL="12700">
              <a:lnSpc>
                <a:spcPct val="100000"/>
              </a:lnSpc>
              <a:spcBef>
                <a:spcPts val="95"/>
              </a:spcBef>
            </a:pPr>
            <a:r>
              <a:rPr sz="1600" spc="1885" dirty="0">
                <a:latin typeface="OpenSymbol"/>
                <a:cs typeface="OpenSymbol"/>
              </a:rPr>
              <a:t></a:t>
            </a:r>
            <a:endParaRPr sz="1600">
              <a:latin typeface="OpenSymbol"/>
              <a:cs typeface="OpenSymbol"/>
            </a:endParaRPr>
          </a:p>
        </p:txBody>
      </p:sp>
      <p:sp>
        <p:nvSpPr>
          <p:cNvPr id="4" name="object 4"/>
          <p:cNvSpPr txBox="1"/>
          <p:nvPr/>
        </p:nvSpPr>
        <p:spPr>
          <a:xfrm>
            <a:off x="870026" y="1510106"/>
            <a:ext cx="10652760" cy="269240"/>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Liberation Sans"/>
                <a:cs typeface="Liberation Sans"/>
              </a:rPr>
              <a:t>The computerization of the current system will have an impact on the </a:t>
            </a:r>
            <a:r>
              <a:rPr sz="1600" i="1" spc="-10" dirty="0">
                <a:latin typeface="Liberation Sans"/>
                <a:cs typeface="Liberation Sans"/>
              </a:rPr>
              <a:t>way </a:t>
            </a:r>
            <a:r>
              <a:rPr sz="1600" i="1" spc="-5" dirty="0">
                <a:latin typeface="Liberation Sans"/>
                <a:cs typeface="Liberation Sans"/>
              </a:rPr>
              <a:t>the students access their results and, how</a:t>
            </a:r>
            <a:r>
              <a:rPr sz="1600" i="1" spc="400" dirty="0">
                <a:latin typeface="Liberation Sans"/>
                <a:cs typeface="Liberation Sans"/>
              </a:rPr>
              <a:t> </a:t>
            </a:r>
            <a:r>
              <a:rPr sz="1600" i="1" spc="-5" dirty="0">
                <a:latin typeface="Liberation Sans"/>
                <a:cs typeface="Liberation Sans"/>
              </a:rPr>
              <a:t>it</a:t>
            </a:r>
            <a:endParaRPr sz="1600">
              <a:latin typeface="Liberation Sans"/>
              <a:cs typeface="Liberation Sans"/>
            </a:endParaRPr>
          </a:p>
        </p:txBody>
      </p:sp>
      <p:sp>
        <p:nvSpPr>
          <p:cNvPr id="5" name="object 5"/>
          <p:cNvSpPr txBox="1"/>
          <p:nvPr/>
        </p:nvSpPr>
        <p:spPr>
          <a:xfrm>
            <a:off x="870026" y="2020582"/>
            <a:ext cx="10652760" cy="4356735"/>
          </a:xfrm>
          <a:prstGeom prst="rect">
            <a:avLst/>
          </a:prstGeom>
        </p:spPr>
        <p:txBody>
          <a:bodyPr vert="horz" wrap="square" lIns="0" tIns="12065" rIns="0" bIns="0" rtlCol="0">
            <a:spAutoFit/>
          </a:bodyPr>
          <a:lstStyle/>
          <a:p>
            <a:pPr marL="12700" algn="just">
              <a:lnSpc>
                <a:spcPct val="100000"/>
              </a:lnSpc>
              <a:spcBef>
                <a:spcPts val="95"/>
              </a:spcBef>
            </a:pPr>
            <a:r>
              <a:rPr sz="1600" i="1" spc="-5" dirty="0">
                <a:latin typeface="Liberation Sans"/>
                <a:cs typeface="Liberation Sans"/>
              </a:rPr>
              <a:t>is</a:t>
            </a:r>
            <a:r>
              <a:rPr sz="1600" i="1" spc="90" dirty="0">
                <a:latin typeface="Liberation Sans"/>
                <a:cs typeface="Liberation Sans"/>
              </a:rPr>
              <a:t> </a:t>
            </a:r>
            <a:r>
              <a:rPr sz="1600" i="1" spc="-5" dirty="0">
                <a:latin typeface="Liberation Sans"/>
                <a:cs typeface="Liberation Sans"/>
              </a:rPr>
              <a:t>managed</a:t>
            </a:r>
            <a:r>
              <a:rPr sz="1600" i="1" spc="85" dirty="0">
                <a:latin typeface="Liberation Sans"/>
                <a:cs typeface="Liberation Sans"/>
              </a:rPr>
              <a:t> </a:t>
            </a:r>
            <a:r>
              <a:rPr sz="1600" i="1" spc="-5" dirty="0">
                <a:latin typeface="Liberation Sans"/>
                <a:cs typeface="Liberation Sans"/>
              </a:rPr>
              <a:t>and</a:t>
            </a:r>
            <a:r>
              <a:rPr sz="1600" i="1" spc="85" dirty="0">
                <a:latin typeface="Liberation Sans"/>
                <a:cs typeface="Liberation Sans"/>
              </a:rPr>
              <a:t> </a:t>
            </a:r>
            <a:r>
              <a:rPr sz="1600" i="1" spc="-10" dirty="0">
                <a:latin typeface="Liberation Sans"/>
                <a:cs typeface="Liberation Sans"/>
              </a:rPr>
              <a:t>generated</a:t>
            </a:r>
            <a:r>
              <a:rPr sz="1600" i="1" spc="95" dirty="0">
                <a:latin typeface="Liberation Sans"/>
                <a:cs typeface="Liberation Sans"/>
              </a:rPr>
              <a:t> </a:t>
            </a:r>
            <a:r>
              <a:rPr sz="1600" i="1" spc="-5" dirty="0">
                <a:latin typeface="Liberation Sans"/>
                <a:cs typeface="Liberation Sans"/>
              </a:rPr>
              <a:t>by</a:t>
            </a:r>
            <a:r>
              <a:rPr sz="1600" i="1" spc="95" dirty="0">
                <a:latin typeface="Liberation Sans"/>
                <a:cs typeface="Liberation Sans"/>
              </a:rPr>
              <a:t> </a:t>
            </a:r>
            <a:r>
              <a:rPr sz="1600" i="1" spc="-5" dirty="0">
                <a:latin typeface="Liberation Sans"/>
                <a:cs typeface="Liberation Sans"/>
              </a:rPr>
              <a:t>the</a:t>
            </a:r>
            <a:r>
              <a:rPr sz="1600" i="1" spc="90" dirty="0">
                <a:latin typeface="Liberation Sans"/>
                <a:cs typeface="Liberation Sans"/>
              </a:rPr>
              <a:t> </a:t>
            </a:r>
            <a:r>
              <a:rPr sz="1600" i="1" spc="-5" dirty="0">
                <a:latin typeface="Liberation Sans"/>
                <a:cs typeface="Liberation Sans"/>
              </a:rPr>
              <a:t>institution.</a:t>
            </a:r>
            <a:r>
              <a:rPr sz="1600" i="1" spc="90" dirty="0">
                <a:latin typeface="Liberation Sans"/>
                <a:cs typeface="Liberation Sans"/>
              </a:rPr>
              <a:t> </a:t>
            </a:r>
            <a:r>
              <a:rPr sz="1600" i="1" spc="-5" dirty="0">
                <a:latin typeface="Liberation Sans"/>
                <a:cs typeface="Liberation Sans"/>
              </a:rPr>
              <a:t>The</a:t>
            </a:r>
            <a:r>
              <a:rPr sz="1600" i="1" spc="85" dirty="0">
                <a:latin typeface="Liberation Sans"/>
                <a:cs typeface="Liberation Sans"/>
              </a:rPr>
              <a:t> </a:t>
            </a:r>
            <a:r>
              <a:rPr sz="1600" i="1" spc="-5" dirty="0">
                <a:latin typeface="Liberation Sans"/>
                <a:cs typeface="Liberation Sans"/>
              </a:rPr>
              <a:t>system</a:t>
            </a:r>
            <a:r>
              <a:rPr sz="1600" i="1" spc="90" dirty="0">
                <a:latin typeface="Liberation Sans"/>
                <a:cs typeface="Liberation Sans"/>
              </a:rPr>
              <a:t> </a:t>
            </a:r>
            <a:r>
              <a:rPr sz="1600" i="1" spc="-5" dirty="0">
                <a:latin typeface="Liberation Sans"/>
                <a:cs typeface="Liberation Sans"/>
              </a:rPr>
              <a:t>will</a:t>
            </a:r>
            <a:r>
              <a:rPr sz="1600" i="1" spc="100" dirty="0">
                <a:latin typeface="Liberation Sans"/>
                <a:cs typeface="Liberation Sans"/>
              </a:rPr>
              <a:t> </a:t>
            </a:r>
            <a:r>
              <a:rPr sz="1600" i="1" spc="-5" dirty="0">
                <a:latin typeface="Liberation Sans"/>
                <a:cs typeface="Liberation Sans"/>
              </a:rPr>
              <a:t>make</a:t>
            </a:r>
            <a:r>
              <a:rPr sz="1600" i="1" spc="90" dirty="0">
                <a:latin typeface="Liberation Sans"/>
                <a:cs typeface="Liberation Sans"/>
              </a:rPr>
              <a:t> </a:t>
            </a:r>
            <a:r>
              <a:rPr sz="1600" i="1" spc="-5" dirty="0">
                <a:latin typeface="Liberation Sans"/>
                <a:cs typeface="Liberation Sans"/>
              </a:rPr>
              <a:t>the</a:t>
            </a:r>
            <a:r>
              <a:rPr sz="1600" i="1" spc="85" dirty="0">
                <a:latin typeface="Liberation Sans"/>
                <a:cs typeface="Liberation Sans"/>
              </a:rPr>
              <a:t> </a:t>
            </a:r>
            <a:r>
              <a:rPr sz="1600" i="1" spc="-5" dirty="0">
                <a:latin typeface="Liberation Sans"/>
                <a:cs typeface="Liberation Sans"/>
              </a:rPr>
              <a:t>life</a:t>
            </a:r>
            <a:r>
              <a:rPr sz="1600" i="1" spc="95" dirty="0">
                <a:latin typeface="Liberation Sans"/>
                <a:cs typeface="Liberation Sans"/>
              </a:rPr>
              <a:t> </a:t>
            </a:r>
            <a:r>
              <a:rPr sz="1600" i="1" spc="-5" dirty="0">
                <a:latin typeface="Liberation Sans"/>
                <a:cs typeface="Liberation Sans"/>
              </a:rPr>
              <a:t>much</a:t>
            </a:r>
            <a:r>
              <a:rPr sz="1600" i="1" spc="95" dirty="0">
                <a:latin typeface="Liberation Sans"/>
                <a:cs typeface="Liberation Sans"/>
              </a:rPr>
              <a:t> </a:t>
            </a:r>
            <a:r>
              <a:rPr sz="1600" i="1" spc="-5" dirty="0">
                <a:latin typeface="Liberation Sans"/>
                <a:cs typeface="Liberation Sans"/>
              </a:rPr>
              <a:t>easier</a:t>
            </a:r>
            <a:r>
              <a:rPr sz="1600" i="1" spc="80" dirty="0">
                <a:latin typeface="Liberation Sans"/>
                <a:cs typeface="Liberation Sans"/>
              </a:rPr>
              <a:t> </a:t>
            </a:r>
            <a:r>
              <a:rPr sz="1600" i="1" spc="-5" dirty="0">
                <a:latin typeface="Liberation Sans"/>
                <a:cs typeface="Liberation Sans"/>
              </a:rPr>
              <a:t>for</a:t>
            </a:r>
            <a:r>
              <a:rPr sz="1600" i="1" spc="80" dirty="0">
                <a:latin typeface="Liberation Sans"/>
                <a:cs typeface="Liberation Sans"/>
              </a:rPr>
              <a:t> </a:t>
            </a:r>
            <a:r>
              <a:rPr sz="1600" i="1" spc="-5" dirty="0">
                <a:latin typeface="Liberation Sans"/>
                <a:cs typeface="Liberation Sans"/>
              </a:rPr>
              <a:t>the</a:t>
            </a:r>
            <a:r>
              <a:rPr sz="1600" i="1" spc="95" dirty="0">
                <a:latin typeface="Liberation Sans"/>
                <a:cs typeface="Liberation Sans"/>
              </a:rPr>
              <a:t> </a:t>
            </a:r>
            <a:r>
              <a:rPr sz="1600" i="1" spc="-5" dirty="0">
                <a:latin typeface="Liberation Sans"/>
                <a:cs typeface="Liberation Sans"/>
              </a:rPr>
              <a:t>institution</a:t>
            </a:r>
            <a:r>
              <a:rPr sz="1600" i="1" spc="95" dirty="0">
                <a:latin typeface="Liberation Sans"/>
                <a:cs typeface="Liberation Sans"/>
              </a:rPr>
              <a:t> </a:t>
            </a:r>
            <a:r>
              <a:rPr sz="1600" i="1" spc="-10" dirty="0">
                <a:latin typeface="Liberation Sans"/>
                <a:cs typeface="Liberation Sans"/>
              </a:rPr>
              <a:t>as</a:t>
            </a:r>
            <a:r>
              <a:rPr sz="1600" i="1" spc="95" dirty="0">
                <a:latin typeface="Liberation Sans"/>
                <a:cs typeface="Liberation Sans"/>
              </a:rPr>
              <a:t> </a:t>
            </a:r>
            <a:r>
              <a:rPr sz="1600" i="1" spc="-5" dirty="0">
                <a:latin typeface="Liberation Sans"/>
                <a:cs typeface="Liberation Sans"/>
              </a:rPr>
              <a:t>they</a:t>
            </a:r>
            <a:r>
              <a:rPr sz="1600" i="1" spc="95" dirty="0">
                <a:latin typeface="Liberation Sans"/>
                <a:cs typeface="Liberation Sans"/>
              </a:rPr>
              <a:t> </a:t>
            </a:r>
            <a:r>
              <a:rPr sz="1600" i="1" spc="-5" dirty="0">
                <a:latin typeface="Liberation Sans"/>
                <a:cs typeface="Liberation Sans"/>
              </a:rPr>
              <a:t>will</a:t>
            </a:r>
            <a:endParaRPr sz="1600">
              <a:latin typeface="Liberation Sans"/>
              <a:cs typeface="Liberation Sans"/>
            </a:endParaRPr>
          </a:p>
          <a:p>
            <a:pPr>
              <a:lnSpc>
                <a:spcPct val="100000"/>
              </a:lnSpc>
              <a:spcBef>
                <a:spcPts val="35"/>
              </a:spcBef>
            </a:pPr>
            <a:endParaRPr sz="1800">
              <a:latin typeface="Liberation Sans"/>
              <a:cs typeface="Liberation Sans"/>
            </a:endParaRPr>
          </a:p>
          <a:p>
            <a:pPr marL="12700" algn="just">
              <a:lnSpc>
                <a:spcPct val="100000"/>
              </a:lnSpc>
            </a:pPr>
            <a:r>
              <a:rPr sz="1600" i="1" spc="-5" dirty="0">
                <a:latin typeface="Liberation Sans"/>
                <a:cs typeface="Liberation Sans"/>
              </a:rPr>
              <a:t>be</a:t>
            </a:r>
            <a:r>
              <a:rPr sz="1600" i="1" spc="70" dirty="0">
                <a:latin typeface="Liberation Sans"/>
                <a:cs typeface="Liberation Sans"/>
              </a:rPr>
              <a:t> </a:t>
            </a:r>
            <a:r>
              <a:rPr sz="1600" i="1" spc="-5" dirty="0">
                <a:latin typeface="Liberation Sans"/>
                <a:cs typeface="Liberation Sans"/>
              </a:rPr>
              <a:t>able</a:t>
            </a:r>
            <a:r>
              <a:rPr sz="1600" i="1" spc="75" dirty="0">
                <a:latin typeface="Liberation Sans"/>
                <a:cs typeface="Liberation Sans"/>
              </a:rPr>
              <a:t> </a:t>
            </a:r>
            <a:r>
              <a:rPr sz="1600" i="1" spc="-5" dirty="0">
                <a:latin typeface="Liberation Sans"/>
                <a:cs typeface="Liberation Sans"/>
              </a:rPr>
              <a:t>to</a:t>
            </a:r>
            <a:r>
              <a:rPr sz="1600" i="1" spc="75" dirty="0">
                <a:latin typeface="Liberation Sans"/>
                <a:cs typeface="Liberation Sans"/>
              </a:rPr>
              <a:t> </a:t>
            </a:r>
            <a:r>
              <a:rPr sz="1600" i="1" spc="-5" dirty="0">
                <a:latin typeface="Liberation Sans"/>
                <a:cs typeface="Liberation Sans"/>
              </a:rPr>
              <a:t>store</a:t>
            </a:r>
            <a:r>
              <a:rPr sz="1600" i="1" spc="70" dirty="0">
                <a:latin typeface="Liberation Sans"/>
                <a:cs typeface="Liberation Sans"/>
              </a:rPr>
              <a:t> </a:t>
            </a:r>
            <a:r>
              <a:rPr sz="1600" i="1" spc="-5" dirty="0">
                <a:latin typeface="Liberation Sans"/>
                <a:cs typeface="Liberation Sans"/>
              </a:rPr>
              <a:t>data</a:t>
            </a:r>
            <a:r>
              <a:rPr sz="1600" i="1" spc="65" dirty="0">
                <a:latin typeface="Liberation Sans"/>
                <a:cs typeface="Liberation Sans"/>
              </a:rPr>
              <a:t> </a:t>
            </a:r>
            <a:r>
              <a:rPr sz="1600" i="1" spc="-5" dirty="0">
                <a:latin typeface="Liberation Sans"/>
                <a:cs typeface="Liberation Sans"/>
              </a:rPr>
              <a:t>much</a:t>
            </a:r>
            <a:r>
              <a:rPr sz="1600" i="1" spc="65" dirty="0">
                <a:latin typeface="Liberation Sans"/>
                <a:cs typeface="Liberation Sans"/>
              </a:rPr>
              <a:t> </a:t>
            </a:r>
            <a:r>
              <a:rPr sz="1600" i="1" spc="-5" dirty="0">
                <a:latin typeface="Liberation Sans"/>
                <a:cs typeface="Liberation Sans"/>
              </a:rPr>
              <a:t>better</a:t>
            </a:r>
            <a:r>
              <a:rPr sz="1600" i="1" spc="65" dirty="0">
                <a:latin typeface="Liberation Sans"/>
                <a:cs typeface="Liberation Sans"/>
              </a:rPr>
              <a:t> </a:t>
            </a:r>
            <a:r>
              <a:rPr sz="1600" i="1" spc="-5" dirty="0">
                <a:latin typeface="Liberation Sans"/>
                <a:cs typeface="Liberation Sans"/>
              </a:rPr>
              <a:t>than</a:t>
            </a:r>
            <a:r>
              <a:rPr sz="1600" i="1" spc="70" dirty="0">
                <a:latin typeface="Liberation Sans"/>
                <a:cs typeface="Liberation Sans"/>
              </a:rPr>
              <a:t> </a:t>
            </a:r>
            <a:r>
              <a:rPr sz="1600" i="1" spc="-10" dirty="0">
                <a:latin typeface="Liberation Sans"/>
                <a:cs typeface="Liberation Sans"/>
              </a:rPr>
              <a:t>how</a:t>
            </a:r>
            <a:r>
              <a:rPr sz="1600" i="1" spc="70" dirty="0">
                <a:latin typeface="Liberation Sans"/>
                <a:cs typeface="Liberation Sans"/>
              </a:rPr>
              <a:t> </a:t>
            </a:r>
            <a:r>
              <a:rPr sz="1600" i="1" spc="-5" dirty="0">
                <a:latin typeface="Liberation Sans"/>
                <a:cs typeface="Liberation Sans"/>
              </a:rPr>
              <a:t>they</a:t>
            </a:r>
            <a:r>
              <a:rPr sz="1600" i="1" spc="85" dirty="0">
                <a:latin typeface="Liberation Sans"/>
                <a:cs typeface="Liberation Sans"/>
              </a:rPr>
              <a:t> </a:t>
            </a:r>
            <a:r>
              <a:rPr sz="1600" i="1" spc="-10" dirty="0">
                <a:latin typeface="Liberation Sans"/>
                <a:cs typeface="Liberation Sans"/>
              </a:rPr>
              <a:t>were</a:t>
            </a:r>
            <a:r>
              <a:rPr sz="1600" i="1" spc="70" dirty="0">
                <a:latin typeface="Liberation Sans"/>
                <a:cs typeface="Liberation Sans"/>
              </a:rPr>
              <a:t> </a:t>
            </a:r>
            <a:r>
              <a:rPr sz="1600" i="1" spc="-5" dirty="0">
                <a:latin typeface="Liberation Sans"/>
                <a:cs typeface="Liberation Sans"/>
              </a:rPr>
              <a:t>able</a:t>
            </a:r>
            <a:r>
              <a:rPr sz="1600" i="1" spc="75" dirty="0">
                <a:latin typeface="Liberation Sans"/>
                <a:cs typeface="Liberation Sans"/>
              </a:rPr>
              <a:t> </a:t>
            </a:r>
            <a:r>
              <a:rPr sz="1600" i="1" spc="-5" dirty="0">
                <a:latin typeface="Liberation Sans"/>
                <a:cs typeface="Liberation Sans"/>
              </a:rPr>
              <a:t>to</a:t>
            </a:r>
            <a:r>
              <a:rPr sz="1600" i="1" spc="65" dirty="0">
                <a:latin typeface="Liberation Sans"/>
                <a:cs typeface="Liberation Sans"/>
              </a:rPr>
              <a:t> </a:t>
            </a:r>
            <a:r>
              <a:rPr sz="1600" i="1" spc="-5" dirty="0">
                <a:latin typeface="Liberation Sans"/>
                <a:cs typeface="Liberation Sans"/>
              </a:rPr>
              <a:t>do</a:t>
            </a:r>
            <a:r>
              <a:rPr sz="1600" i="1" spc="65" dirty="0">
                <a:latin typeface="Liberation Sans"/>
                <a:cs typeface="Liberation Sans"/>
              </a:rPr>
              <a:t> </a:t>
            </a:r>
            <a:r>
              <a:rPr sz="1600" i="1" spc="-15" dirty="0">
                <a:latin typeface="Liberation Sans"/>
                <a:cs typeface="Liberation Sans"/>
              </a:rPr>
              <a:t>earlier.</a:t>
            </a:r>
            <a:r>
              <a:rPr sz="1600" i="1" spc="65" dirty="0">
                <a:latin typeface="Liberation Sans"/>
                <a:cs typeface="Liberation Sans"/>
              </a:rPr>
              <a:t> </a:t>
            </a:r>
            <a:r>
              <a:rPr sz="1600" i="1" spc="-5" dirty="0">
                <a:latin typeface="Liberation Sans"/>
                <a:cs typeface="Liberation Sans"/>
              </a:rPr>
              <a:t>The</a:t>
            </a:r>
            <a:r>
              <a:rPr sz="1600" i="1" spc="75" dirty="0">
                <a:latin typeface="Liberation Sans"/>
                <a:cs typeface="Liberation Sans"/>
              </a:rPr>
              <a:t> </a:t>
            </a:r>
            <a:r>
              <a:rPr sz="1600" i="1" spc="-5" dirty="0">
                <a:latin typeface="Liberation Sans"/>
                <a:cs typeface="Liberation Sans"/>
              </a:rPr>
              <a:t>students</a:t>
            </a:r>
            <a:r>
              <a:rPr sz="1600" i="1" spc="85" dirty="0">
                <a:latin typeface="Liberation Sans"/>
                <a:cs typeface="Liberation Sans"/>
              </a:rPr>
              <a:t> </a:t>
            </a:r>
            <a:r>
              <a:rPr sz="1600" i="1" spc="-5" dirty="0">
                <a:latin typeface="Liberation Sans"/>
                <a:cs typeface="Liberation Sans"/>
              </a:rPr>
              <a:t>will</a:t>
            </a:r>
            <a:r>
              <a:rPr sz="1600" i="1" spc="70" dirty="0">
                <a:latin typeface="Liberation Sans"/>
                <a:cs typeface="Liberation Sans"/>
              </a:rPr>
              <a:t> </a:t>
            </a:r>
            <a:r>
              <a:rPr sz="1600" i="1" spc="-5" dirty="0">
                <a:latin typeface="Liberation Sans"/>
                <a:cs typeface="Liberation Sans"/>
              </a:rPr>
              <a:t>have</a:t>
            </a:r>
            <a:r>
              <a:rPr sz="1600" i="1" spc="60" dirty="0">
                <a:latin typeface="Liberation Sans"/>
                <a:cs typeface="Liberation Sans"/>
              </a:rPr>
              <a:t> </a:t>
            </a:r>
            <a:r>
              <a:rPr sz="1600" i="1" spc="-5" dirty="0">
                <a:latin typeface="Liberation Sans"/>
                <a:cs typeface="Liberation Sans"/>
              </a:rPr>
              <a:t>a</a:t>
            </a:r>
            <a:r>
              <a:rPr sz="1600" i="1" spc="75" dirty="0">
                <a:latin typeface="Liberation Sans"/>
                <a:cs typeface="Liberation Sans"/>
              </a:rPr>
              <a:t> </a:t>
            </a:r>
            <a:r>
              <a:rPr sz="1600" i="1" spc="-5" dirty="0">
                <a:latin typeface="Liberation Sans"/>
                <a:cs typeface="Liberation Sans"/>
              </a:rPr>
              <a:t>smart</a:t>
            </a:r>
            <a:r>
              <a:rPr sz="1600" i="1" spc="70" dirty="0">
                <a:latin typeface="Liberation Sans"/>
                <a:cs typeface="Liberation Sans"/>
              </a:rPr>
              <a:t> </a:t>
            </a:r>
            <a:r>
              <a:rPr sz="1600" i="1" spc="-10" dirty="0">
                <a:latin typeface="Liberation Sans"/>
                <a:cs typeface="Liberation Sans"/>
              </a:rPr>
              <a:t>management</a:t>
            </a:r>
            <a:endParaRPr sz="1600">
              <a:latin typeface="Liberation Sans"/>
              <a:cs typeface="Liberation Sans"/>
            </a:endParaRPr>
          </a:p>
          <a:p>
            <a:pPr marL="12700" marR="5080" algn="just">
              <a:lnSpc>
                <a:spcPct val="209500"/>
              </a:lnSpc>
              <a:spcBef>
                <a:spcPts val="5"/>
              </a:spcBef>
            </a:pPr>
            <a:r>
              <a:rPr sz="1600" i="1" spc="-5" dirty="0">
                <a:latin typeface="Liberation Sans"/>
                <a:cs typeface="Liberation Sans"/>
              </a:rPr>
              <a:t>of their results </a:t>
            </a:r>
            <a:r>
              <a:rPr sz="1600" i="1" spc="-10" dirty="0">
                <a:latin typeface="Liberation Sans"/>
                <a:cs typeface="Liberation Sans"/>
              </a:rPr>
              <a:t>and </a:t>
            </a:r>
            <a:r>
              <a:rPr sz="1600" i="1" spc="-5" dirty="0">
                <a:latin typeface="Liberation Sans"/>
                <a:cs typeface="Liberation Sans"/>
              </a:rPr>
              <a:t>will be able to keep track </a:t>
            </a:r>
            <a:r>
              <a:rPr sz="1600" i="1" spc="-10" dirty="0">
                <a:latin typeface="Liberation Sans"/>
                <a:cs typeface="Liberation Sans"/>
              </a:rPr>
              <a:t>of </a:t>
            </a:r>
            <a:r>
              <a:rPr sz="1600" i="1" spc="-5" dirty="0">
                <a:latin typeface="Liberation Sans"/>
                <a:cs typeface="Liberation Sans"/>
              </a:rPr>
              <a:t>their progress with an ease of access, from </a:t>
            </a:r>
            <a:r>
              <a:rPr sz="1600" i="1" spc="-10" dirty="0">
                <a:latin typeface="Liberation Sans"/>
                <a:cs typeface="Liberation Sans"/>
              </a:rPr>
              <a:t>anywhere, </a:t>
            </a:r>
            <a:r>
              <a:rPr sz="1600" i="1" spc="-5" dirty="0">
                <a:latin typeface="Liberation Sans"/>
                <a:cs typeface="Liberation Sans"/>
              </a:rPr>
              <a:t>anytime and </a:t>
            </a:r>
            <a:r>
              <a:rPr sz="1600" i="1" spc="-10" dirty="0">
                <a:latin typeface="Liberation Sans"/>
                <a:cs typeface="Liberation Sans"/>
              </a:rPr>
              <a:t>any  </a:t>
            </a:r>
            <a:r>
              <a:rPr sz="1600" i="1" spc="-5" dirty="0">
                <a:latin typeface="Liberation Sans"/>
                <a:cs typeface="Liberation Sans"/>
              </a:rPr>
              <a:t>device that has an internet connection, and just </a:t>
            </a:r>
            <a:r>
              <a:rPr sz="1600" i="1" spc="-10" dirty="0">
                <a:latin typeface="Liberation Sans"/>
                <a:cs typeface="Liberation Sans"/>
              </a:rPr>
              <a:t>by </a:t>
            </a:r>
            <a:r>
              <a:rPr sz="1600" i="1" spc="-5" dirty="0">
                <a:latin typeface="Liberation Sans"/>
                <a:cs typeface="Liberation Sans"/>
              </a:rPr>
              <a:t>entering their respective credentials provided by the institution. </a:t>
            </a:r>
            <a:r>
              <a:rPr sz="1600" i="1" spc="-10" dirty="0">
                <a:latin typeface="Liberation Sans"/>
                <a:cs typeface="Liberation Sans"/>
              </a:rPr>
              <a:t>Not  </a:t>
            </a:r>
            <a:r>
              <a:rPr sz="1600" i="1" spc="-5" dirty="0">
                <a:latin typeface="Liberation Sans"/>
                <a:cs typeface="Liberation Sans"/>
              </a:rPr>
              <a:t>only for the students, but for the instructors </a:t>
            </a:r>
            <a:r>
              <a:rPr sz="1600" i="1" spc="-10" dirty="0">
                <a:latin typeface="Liberation Sans"/>
                <a:cs typeface="Liberation Sans"/>
              </a:rPr>
              <a:t>and </a:t>
            </a:r>
            <a:r>
              <a:rPr sz="1600" i="1" spc="-5" dirty="0">
                <a:latin typeface="Liberation Sans"/>
                <a:cs typeface="Liberation Sans"/>
              </a:rPr>
              <a:t>the </a:t>
            </a:r>
            <a:r>
              <a:rPr sz="1600" i="1" spc="-10" dirty="0">
                <a:latin typeface="Liberation Sans"/>
                <a:cs typeface="Liberation Sans"/>
              </a:rPr>
              <a:t>institution’s </a:t>
            </a:r>
            <a:r>
              <a:rPr sz="1600" i="1" spc="-5" dirty="0">
                <a:latin typeface="Liberation Sans"/>
                <a:cs typeface="Liberation Sans"/>
              </a:rPr>
              <a:t>administration </a:t>
            </a:r>
            <a:r>
              <a:rPr sz="1600" i="1" spc="-10" dirty="0">
                <a:latin typeface="Liberation Sans"/>
                <a:cs typeface="Liberation Sans"/>
              </a:rPr>
              <a:t>managing </a:t>
            </a:r>
            <a:r>
              <a:rPr sz="1600" i="1" spc="-5" dirty="0">
                <a:latin typeface="Liberation Sans"/>
                <a:cs typeface="Liberation Sans"/>
              </a:rPr>
              <a:t>the system as well. </a:t>
            </a:r>
            <a:r>
              <a:rPr sz="1600" i="1" spc="-10" dirty="0">
                <a:latin typeface="Liberation Sans"/>
                <a:cs typeface="Liberation Sans"/>
              </a:rPr>
              <a:t>They </a:t>
            </a:r>
            <a:r>
              <a:rPr sz="1600" i="1" spc="-5" dirty="0">
                <a:latin typeface="Liberation Sans"/>
                <a:cs typeface="Liberation Sans"/>
              </a:rPr>
              <a:t>will  be able to keep their data organized and secure. </a:t>
            </a:r>
            <a:r>
              <a:rPr sz="1600" i="1" spc="-10" dirty="0">
                <a:latin typeface="Liberation Sans"/>
                <a:cs typeface="Liberation Sans"/>
              </a:rPr>
              <a:t>The </a:t>
            </a:r>
            <a:r>
              <a:rPr sz="1600" i="1" spc="-5" dirty="0">
                <a:latin typeface="Liberation Sans"/>
                <a:cs typeface="Liberation Sans"/>
              </a:rPr>
              <a:t>system will allow the instructors to </a:t>
            </a:r>
            <a:r>
              <a:rPr sz="1600" i="1" spc="-10" dirty="0">
                <a:latin typeface="Liberation Sans"/>
                <a:cs typeface="Liberation Sans"/>
              </a:rPr>
              <a:t>grade </a:t>
            </a:r>
            <a:r>
              <a:rPr sz="1600" i="1" spc="-5" dirty="0">
                <a:latin typeface="Liberation Sans"/>
                <a:cs typeface="Liberation Sans"/>
              </a:rPr>
              <a:t>the students even </a:t>
            </a:r>
            <a:r>
              <a:rPr sz="1600" i="1" spc="-10" dirty="0">
                <a:latin typeface="Liberation Sans"/>
                <a:cs typeface="Liberation Sans"/>
              </a:rPr>
              <a:t>from  </a:t>
            </a:r>
            <a:r>
              <a:rPr sz="1600" i="1" spc="-5" dirty="0">
                <a:latin typeface="Liberation Sans"/>
                <a:cs typeface="Liberation Sans"/>
              </a:rPr>
              <a:t>home, then automatically perform the </a:t>
            </a:r>
            <a:r>
              <a:rPr sz="1600" i="1" spc="-10" dirty="0">
                <a:latin typeface="Liberation Sans"/>
                <a:cs typeface="Liberation Sans"/>
              </a:rPr>
              <a:t>grades </a:t>
            </a:r>
            <a:r>
              <a:rPr sz="1600" i="1" spc="-5" dirty="0">
                <a:latin typeface="Liberation Sans"/>
                <a:cs typeface="Liberation Sans"/>
              </a:rPr>
              <a:t>calculation, and the students could easily access </a:t>
            </a:r>
            <a:r>
              <a:rPr sz="1600" i="1" spc="-10" dirty="0">
                <a:latin typeface="Liberation Sans"/>
                <a:cs typeface="Liberation Sans"/>
              </a:rPr>
              <a:t>and </a:t>
            </a:r>
            <a:r>
              <a:rPr sz="1600" i="1" spc="-5" dirty="0">
                <a:latin typeface="Liberation Sans"/>
                <a:cs typeface="Liberation Sans"/>
              </a:rPr>
              <a:t>print them. This  avoids the </a:t>
            </a:r>
            <a:r>
              <a:rPr sz="1600" i="1" spc="-10" dirty="0">
                <a:latin typeface="Liberation Sans"/>
                <a:cs typeface="Liberation Sans"/>
              </a:rPr>
              <a:t>instructors </a:t>
            </a:r>
            <a:r>
              <a:rPr sz="1600" i="1" spc="-5" dirty="0">
                <a:latin typeface="Liberation Sans"/>
                <a:cs typeface="Liberation Sans"/>
              </a:rPr>
              <a:t>from doing all the </a:t>
            </a:r>
            <a:r>
              <a:rPr sz="1600" i="1" spc="-10" dirty="0">
                <a:latin typeface="Liberation Sans"/>
                <a:cs typeface="Liberation Sans"/>
              </a:rPr>
              <a:t>work </a:t>
            </a:r>
            <a:r>
              <a:rPr sz="1600" i="1" spc="-20" dirty="0">
                <a:latin typeface="Liberation Sans"/>
                <a:cs typeface="Liberation Sans"/>
              </a:rPr>
              <a:t>manually, </a:t>
            </a:r>
            <a:r>
              <a:rPr sz="1600" i="1" spc="-5" dirty="0">
                <a:latin typeface="Liberation Sans"/>
                <a:cs typeface="Liberation Sans"/>
              </a:rPr>
              <a:t>and have a better </a:t>
            </a:r>
            <a:r>
              <a:rPr sz="1600" i="1" spc="-10" dirty="0">
                <a:latin typeface="Liberation Sans"/>
                <a:cs typeface="Liberation Sans"/>
              </a:rPr>
              <a:t>work </a:t>
            </a:r>
            <a:r>
              <a:rPr sz="1600" i="1" spc="-5" dirty="0">
                <a:latin typeface="Liberation Sans"/>
                <a:cs typeface="Liberation Sans"/>
              </a:rPr>
              <a:t>quality </a:t>
            </a:r>
            <a:r>
              <a:rPr sz="1600" i="1" spc="-10" dirty="0">
                <a:latin typeface="Liberation Sans"/>
                <a:cs typeface="Liberation Sans"/>
              </a:rPr>
              <a:t>and management </a:t>
            </a:r>
            <a:r>
              <a:rPr sz="1600" i="1" spc="-5" dirty="0">
                <a:latin typeface="Liberation Sans"/>
                <a:cs typeface="Liberation Sans"/>
              </a:rPr>
              <a:t>that </a:t>
            </a:r>
            <a:r>
              <a:rPr sz="1600" i="1" spc="-10" dirty="0">
                <a:latin typeface="Liberation Sans"/>
                <a:cs typeface="Liberation Sans"/>
              </a:rPr>
              <a:t>would  </a:t>
            </a:r>
            <a:r>
              <a:rPr sz="1600" i="1" spc="-5" dirty="0">
                <a:latin typeface="Liberation Sans"/>
                <a:cs typeface="Liberation Sans"/>
              </a:rPr>
              <a:t>reduce time, human </a:t>
            </a:r>
            <a:r>
              <a:rPr sz="1600" i="1" spc="-10" dirty="0">
                <a:latin typeface="Liberation Sans"/>
                <a:cs typeface="Liberation Sans"/>
              </a:rPr>
              <a:t>effort </a:t>
            </a:r>
            <a:r>
              <a:rPr sz="1600" i="1" spc="-5" dirty="0">
                <a:latin typeface="Liberation Sans"/>
                <a:cs typeface="Liberation Sans"/>
              </a:rPr>
              <a:t>and</a:t>
            </a:r>
            <a:r>
              <a:rPr sz="1600" i="1" spc="-20" dirty="0">
                <a:latin typeface="Liberation Sans"/>
                <a:cs typeface="Liberation Sans"/>
              </a:rPr>
              <a:t> </a:t>
            </a:r>
            <a:r>
              <a:rPr sz="1600" i="1" spc="-10" dirty="0">
                <a:latin typeface="Liberation Sans"/>
                <a:cs typeface="Liberation Sans"/>
              </a:rPr>
              <a:t>errors.</a:t>
            </a:r>
            <a:endParaRPr sz="1600">
              <a:latin typeface="Liberation Sans"/>
              <a:cs typeface="Liberation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TotalTime>
  <Words>2377</Words>
  <Application>Microsoft Office PowerPoint</Application>
  <PresentationFormat>Widescreen</PresentationFormat>
  <Paragraphs>194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Lato Heavy</vt:lpstr>
      <vt:lpstr>Liberation Sans</vt:lpstr>
      <vt:lpstr>Liberation Serif</vt:lpstr>
      <vt:lpstr>OpenSymbol</vt:lpstr>
      <vt:lpstr>Office Theme</vt:lpstr>
      <vt:lpstr>AUTOMATED STUDENT RESULTS  PROCESSING SYSTEM DOCUMENTATION</vt:lpstr>
      <vt:lpstr>TABLE OF CONTENT</vt:lpstr>
      <vt:lpstr>TABLE OF CONTENT CONTINUE</vt:lpstr>
      <vt:lpstr>TABLE OF CONTENT CONTINUE</vt:lpstr>
      <vt:lpstr>ABSTRACT</vt:lpstr>
      <vt:lpstr>FOREWORD</vt:lpstr>
      <vt:lpstr>PROBLEM DEFINITION</vt:lpstr>
      <vt:lpstr>PROJECT SCOPE</vt:lpstr>
      <vt:lpstr>PROJECT SIGNIFICANCE</vt:lpstr>
      <vt:lpstr>PROJECT LIMITATIONS</vt:lpstr>
      <vt:lpstr>SYSTEM IMPLEMENTATION</vt:lpstr>
      <vt:lpstr>SYSTEM IMPLEMENTATION CONTINUE</vt:lpstr>
      <vt:lpstr>PROJECT REQUIREMENT DETERMINATION</vt:lpstr>
      <vt:lpstr>PROJECT REQUIREMENT DETERMINATION  CONTINUE</vt:lpstr>
      <vt:lpstr>PROJECT REQUIREMENT DETERMINATION  CONTINUE</vt:lpstr>
      <vt:lpstr>       FLOW CHART OF THE AUTOMATED STUDENT RESULTS  PROCESSING SYSTEM</vt:lpstr>
      <vt:lpstr>PowerPoint Presentation</vt:lpstr>
      <vt:lpstr>ENTITY RELATIONSHIP DIAGRAM</vt:lpstr>
      <vt:lpstr>PowerPoint Presentation</vt:lpstr>
      <vt:lpstr>USER INTERFACE</vt:lpstr>
      <vt:lpstr>PowerPoint Presentation</vt:lpstr>
      <vt:lpstr>PowerPoint Presentation</vt:lpstr>
      <vt:lpstr>FUTURE WORKS</vt:lpstr>
      <vt:lpstr>CONCLUSION</vt:lpstr>
      <vt:lpstr>CONCLUSION CONTINUE</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Danny</dc:creator>
  <cp:lastModifiedBy>Microsoft account</cp:lastModifiedBy>
  <cp:revision>30</cp:revision>
  <dcterms:created xsi:type="dcterms:W3CDTF">2022-03-30T12:42:24Z</dcterms:created>
  <dcterms:modified xsi:type="dcterms:W3CDTF">2022-04-11T16:21:12Z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2021-09-07T00:00:00Z</vt:filetime>
  </property>
  <property fmtid="{D5CDD505-2E9C-101B-9397-08002B2CF9AE}" pid="3" name="Creator">
    <vt:lpwstr>Impress</vt:lpwstr>
  </property>
  <property fmtid="{D5CDD505-2E9C-101B-9397-08002B2CF9AE}" pid="4" name="LastSaved">
    <vt:filetime>2022-03-30T00:00:00Z</vt:filetime>
  </property>
</Properties>
</file>