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Aileron Heavy" pitchFamily="2" charset="77"/>
      <p:regular r:id="rId3"/>
      <p:bold r:id="rId4"/>
    </p:embeddedFont>
    <p:embeddedFont>
      <p:font typeface="Aileron Regular" pitchFamily="2" charset="77"/>
      <p:regular r:id="rId5"/>
    </p:embeddedFont>
    <p:embeddedFont>
      <p:font typeface="Aileron Regular Bold" pitchFamily="2" charset="77"/>
      <p:regular r:id="rId6"/>
      <p:bold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 autoAdjust="0"/>
    <p:restoredTop sz="94648" autoAdjust="0"/>
  </p:normalViewPr>
  <p:slideViewPr>
    <p:cSldViewPr>
      <p:cViewPr varScale="1">
        <p:scale>
          <a:sx n="78" d="100"/>
          <a:sy n="78" d="100"/>
        </p:scale>
        <p:origin x="3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ableStyles" Target="tableStyles.xml"/><Relationship Id="rId5" Type="http://schemas.openxmlformats.org/officeDocument/2006/relationships/font" Target="fonts/font3.fntdata"/><Relationship Id="rId10" Type="http://schemas.openxmlformats.org/officeDocument/2006/relationships/theme" Target="theme/theme1.xml"/><Relationship Id="rId4" Type="http://schemas.openxmlformats.org/officeDocument/2006/relationships/font" Target="fonts/font2.fntdata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065980" y="2078560"/>
            <a:ext cx="242573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pPr algn="ctr"/>
            <a:r>
              <a:rPr lang="en-GB" sz="2100" b="1" dirty="0"/>
              <a:t>Design specification requirement document</a:t>
            </a:r>
          </a:p>
        </p:txBody>
      </p:sp>
      <p:sp>
        <p:nvSpPr>
          <p:cNvPr id="3" name="AutoShape 3"/>
          <p:cNvSpPr/>
          <p:nvPr/>
        </p:nvSpPr>
        <p:spPr>
          <a:xfrm>
            <a:off x="8603045" y="1299378"/>
            <a:ext cx="2222470" cy="6267521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endParaRPr lang="en-GB" b="1"/>
          </a:p>
        </p:txBody>
      </p:sp>
      <p:sp>
        <p:nvSpPr>
          <p:cNvPr id="4" name="AutoShape 4"/>
          <p:cNvSpPr/>
          <p:nvPr/>
        </p:nvSpPr>
        <p:spPr>
          <a:xfrm>
            <a:off x="6375771" y="1040705"/>
            <a:ext cx="2222470" cy="1007335"/>
          </a:xfrm>
          <a:prstGeom prst="rect">
            <a:avLst/>
          </a:prstGeom>
          <a:solidFill>
            <a:srgbClr val="3EDAD8"/>
          </a:solidFill>
        </p:spPr>
        <p:txBody>
          <a:bodyPr/>
          <a:lstStyle/>
          <a:p>
            <a:endParaRPr lang="en-GB" b="1"/>
          </a:p>
        </p:txBody>
      </p:sp>
      <p:sp>
        <p:nvSpPr>
          <p:cNvPr id="5" name="AutoShape 5"/>
          <p:cNvSpPr/>
          <p:nvPr/>
        </p:nvSpPr>
        <p:spPr>
          <a:xfrm>
            <a:off x="4138151" y="1040705"/>
            <a:ext cx="2222470" cy="1007335"/>
          </a:xfrm>
          <a:prstGeom prst="rect">
            <a:avLst/>
          </a:prstGeom>
          <a:solidFill>
            <a:srgbClr val="86EAE9"/>
          </a:solidFill>
        </p:spPr>
        <p:txBody>
          <a:bodyPr/>
          <a:lstStyle/>
          <a:p>
            <a:endParaRPr lang="en-GB" b="1"/>
          </a:p>
        </p:txBody>
      </p:sp>
      <p:sp>
        <p:nvSpPr>
          <p:cNvPr id="6" name="TextBox 6"/>
          <p:cNvSpPr txBox="1"/>
          <p:nvPr/>
        </p:nvSpPr>
        <p:spPr>
          <a:xfrm>
            <a:off x="4526446" y="1351779"/>
            <a:ext cx="1482813" cy="334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38"/>
              </a:lnSpc>
              <a:spcBef>
                <a:spcPct val="0"/>
              </a:spcBef>
            </a:pPr>
            <a:r>
              <a:rPr lang="en-US" sz="2200" b="1" u="none" spc="85">
                <a:solidFill>
                  <a:srgbClr val="FFFFFF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Week 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775900" y="1351779"/>
            <a:ext cx="1482813" cy="334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38"/>
              </a:lnSpc>
              <a:spcBef>
                <a:spcPct val="0"/>
              </a:spcBef>
            </a:pPr>
            <a:r>
              <a:rPr lang="en-US" sz="2200" b="1" u="none" spc="85">
                <a:solidFill>
                  <a:srgbClr val="FFFFFF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Week 3</a:t>
            </a:r>
          </a:p>
        </p:txBody>
      </p:sp>
      <p:sp>
        <p:nvSpPr>
          <p:cNvPr id="8" name="AutoShape 8"/>
          <p:cNvSpPr/>
          <p:nvPr/>
        </p:nvSpPr>
        <p:spPr>
          <a:xfrm>
            <a:off x="8613391" y="1040705"/>
            <a:ext cx="2222470" cy="1007335"/>
          </a:xfrm>
          <a:prstGeom prst="rect">
            <a:avLst/>
          </a:prstGeom>
          <a:solidFill>
            <a:srgbClr val="37C9EF"/>
          </a:solidFill>
        </p:spPr>
        <p:txBody>
          <a:bodyPr/>
          <a:lstStyle/>
          <a:p>
            <a:endParaRPr lang="en-GB" b="1"/>
          </a:p>
        </p:txBody>
      </p:sp>
      <p:sp>
        <p:nvSpPr>
          <p:cNvPr id="9" name="TextBox 9"/>
          <p:cNvSpPr txBox="1"/>
          <p:nvPr/>
        </p:nvSpPr>
        <p:spPr>
          <a:xfrm>
            <a:off x="8958831" y="1351779"/>
            <a:ext cx="1482813" cy="334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38"/>
              </a:lnSpc>
              <a:spcBef>
                <a:spcPct val="0"/>
              </a:spcBef>
            </a:pPr>
            <a:r>
              <a:rPr lang="en-US" sz="2200" b="1" u="none" spc="85">
                <a:solidFill>
                  <a:srgbClr val="FFFFFF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Week 4</a:t>
            </a:r>
          </a:p>
        </p:txBody>
      </p:sp>
      <p:sp>
        <p:nvSpPr>
          <p:cNvPr id="10" name="AutoShape 10"/>
          <p:cNvSpPr/>
          <p:nvPr/>
        </p:nvSpPr>
        <p:spPr>
          <a:xfrm>
            <a:off x="10851012" y="1040705"/>
            <a:ext cx="2222470" cy="1007335"/>
          </a:xfrm>
          <a:prstGeom prst="rect">
            <a:avLst/>
          </a:prstGeom>
          <a:solidFill>
            <a:srgbClr val="2C92D5"/>
          </a:solidFill>
        </p:spPr>
        <p:txBody>
          <a:bodyPr/>
          <a:lstStyle/>
          <a:p>
            <a:endParaRPr lang="en-GB" b="1"/>
          </a:p>
        </p:txBody>
      </p:sp>
      <p:sp>
        <p:nvSpPr>
          <p:cNvPr id="11" name="TextBox 11"/>
          <p:cNvSpPr txBox="1"/>
          <p:nvPr/>
        </p:nvSpPr>
        <p:spPr>
          <a:xfrm>
            <a:off x="11065587" y="1351779"/>
            <a:ext cx="1482813" cy="334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38"/>
              </a:lnSpc>
              <a:spcBef>
                <a:spcPct val="0"/>
              </a:spcBef>
            </a:pPr>
            <a:r>
              <a:rPr lang="en-US" sz="2200" b="1" u="none" spc="85">
                <a:solidFill>
                  <a:srgbClr val="FFFFFF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Week 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98118" y="2514265"/>
            <a:ext cx="1693418" cy="360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sz="2099" b="1" spc="104" dirty="0">
                <a:solidFill>
                  <a:srgbClr val="191919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Anas Fouad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7813" y="3763191"/>
            <a:ext cx="2464399" cy="3600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sz="2099" b="1" spc="104" dirty="0">
                <a:solidFill>
                  <a:srgbClr val="191919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EGBOSI </a:t>
            </a:r>
            <a:r>
              <a:rPr lang="en-US" sz="2099" b="1" spc="104" dirty="0" err="1">
                <a:solidFill>
                  <a:srgbClr val="191919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Sopuru</a:t>
            </a:r>
            <a:endParaRPr lang="en-US" sz="2099" b="1" spc="104" dirty="0">
              <a:solidFill>
                <a:srgbClr val="191919"/>
              </a:solidFill>
              <a:latin typeface="Aileron Regular"/>
              <a:ea typeface="Aileron Regular"/>
              <a:cs typeface="Aileron Regular"/>
              <a:sym typeface="Aileron Regular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498118" y="5057424"/>
            <a:ext cx="1957934" cy="360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sz="2099" b="1" spc="104" dirty="0">
                <a:solidFill>
                  <a:srgbClr val="191919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KUSI David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04602" y="6133656"/>
            <a:ext cx="3121844" cy="7576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sz="2099" b="1" spc="104" dirty="0">
                <a:solidFill>
                  <a:srgbClr val="191919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ADEWOLE </a:t>
            </a:r>
            <a:r>
              <a:rPr lang="en-US" sz="2099" b="1" spc="104" dirty="0" err="1">
                <a:solidFill>
                  <a:srgbClr val="191919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Oluwanifemi</a:t>
            </a:r>
            <a:r>
              <a:rPr lang="en-US" sz="2099" b="1" spc="104" dirty="0">
                <a:solidFill>
                  <a:srgbClr val="191919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98118" y="7456799"/>
            <a:ext cx="1693418" cy="360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sz="2099" b="1" spc="104" dirty="0">
                <a:solidFill>
                  <a:srgbClr val="191919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DARA Victor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77813" y="8801066"/>
            <a:ext cx="2311526" cy="360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49"/>
              </a:lnSpc>
            </a:pPr>
            <a:r>
              <a:rPr lang="en-US" sz="2099" b="1" spc="104" dirty="0">
                <a:solidFill>
                  <a:srgbClr val="191919"/>
                </a:solidFill>
                <a:latin typeface="Aileron Regular"/>
                <a:ea typeface="Aileron Regular"/>
                <a:cs typeface="Aileron Regular"/>
                <a:sym typeface="Aileron Regular"/>
              </a:rPr>
              <a:t>MAKAZI Nelson</a:t>
            </a:r>
          </a:p>
        </p:txBody>
      </p:sp>
      <p:sp>
        <p:nvSpPr>
          <p:cNvPr id="18" name="AutoShape 18"/>
          <p:cNvSpPr/>
          <p:nvPr/>
        </p:nvSpPr>
        <p:spPr>
          <a:xfrm>
            <a:off x="4138151" y="3256259"/>
            <a:ext cx="13376733" cy="9602"/>
          </a:xfrm>
          <a:prstGeom prst="rect">
            <a:avLst/>
          </a:prstGeom>
          <a:solidFill>
            <a:srgbClr val="191919">
              <a:alpha val="60000"/>
            </a:srgbClr>
          </a:solidFill>
        </p:spPr>
        <p:txBody>
          <a:bodyPr/>
          <a:lstStyle/>
          <a:p>
            <a:endParaRPr lang="en-GB" b="1"/>
          </a:p>
        </p:txBody>
      </p:sp>
      <p:sp>
        <p:nvSpPr>
          <p:cNvPr id="19" name="AutoShape 19"/>
          <p:cNvSpPr/>
          <p:nvPr/>
        </p:nvSpPr>
        <p:spPr>
          <a:xfrm>
            <a:off x="4138151" y="4533900"/>
            <a:ext cx="13376733" cy="9555"/>
          </a:xfrm>
          <a:prstGeom prst="rect">
            <a:avLst/>
          </a:prstGeom>
          <a:solidFill>
            <a:srgbClr val="191919">
              <a:alpha val="60000"/>
            </a:srgbClr>
          </a:solidFill>
        </p:spPr>
        <p:txBody>
          <a:bodyPr/>
          <a:lstStyle/>
          <a:p>
            <a:endParaRPr lang="en-GB" b="1"/>
          </a:p>
        </p:txBody>
      </p:sp>
      <p:sp>
        <p:nvSpPr>
          <p:cNvPr id="20" name="AutoShape 20"/>
          <p:cNvSpPr/>
          <p:nvPr/>
        </p:nvSpPr>
        <p:spPr>
          <a:xfrm>
            <a:off x="4138151" y="5795879"/>
            <a:ext cx="13376733" cy="9560"/>
          </a:xfrm>
          <a:prstGeom prst="rect">
            <a:avLst/>
          </a:prstGeom>
          <a:solidFill>
            <a:srgbClr val="191919">
              <a:alpha val="60000"/>
            </a:srgbClr>
          </a:solidFill>
        </p:spPr>
        <p:txBody>
          <a:bodyPr/>
          <a:lstStyle/>
          <a:p>
            <a:endParaRPr lang="en-GB" b="1"/>
          </a:p>
        </p:txBody>
      </p:sp>
      <p:sp>
        <p:nvSpPr>
          <p:cNvPr id="21" name="AutoShape 21"/>
          <p:cNvSpPr/>
          <p:nvPr/>
        </p:nvSpPr>
        <p:spPr>
          <a:xfrm>
            <a:off x="4162644" y="7065664"/>
            <a:ext cx="13376733" cy="9525"/>
          </a:xfrm>
          <a:prstGeom prst="rect">
            <a:avLst/>
          </a:prstGeom>
          <a:solidFill>
            <a:srgbClr val="191919">
              <a:alpha val="60000"/>
            </a:srgbClr>
          </a:solidFill>
        </p:spPr>
        <p:txBody>
          <a:bodyPr/>
          <a:lstStyle/>
          <a:p>
            <a:endParaRPr lang="en-GB" b="1"/>
          </a:p>
        </p:txBody>
      </p:sp>
      <p:grpSp>
        <p:nvGrpSpPr>
          <p:cNvPr id="22" name="Group 22"/>
          <p:cNvGrpSpPr/>
          <p:nvPr/>
        </p:nvGrpSpPr>
        <p:grpSpPr>
          <a:xfrm>
            <a:off x="12136210" y="5909143"/>
            <a:ext cx="1087611" cy="287609"/>
            <a:chOff x="0" y="0"/>
            <a:chExt cx="4802584" cy="1270000"/>
          </a:xfrm>
        </p:grpSpPr>
        <p:sp>
          <p:nvSpPr>
            <p:cNvPr id="23" name="Freeform 23"/>
            <p:cNvSpPr/>
            <p:nvPr/>
          </p:nvSpPr>
          <p:spPr>
            <a:xfrm>
              <a:off x="19812" y="350647"/>
              <a:ext cx="4762325" cy="568579"/>
            </a:xfrm>
            <a:custGeom>
              <a:avLst/>
              <a:gdLst/>
              <a:ahLst/>
              <a:cxnLst/>
              <a:rect l="l" t="t" r="r" b="b"/>
              <a:pathLst>
                <a:path w="4762325" h="568579">
                  <a:moveTo>
                    <a:pt x="4761817" y="284353"/>
                  </a:moveTo>
                  <a:cubicBezTo>
                    <a:pt x="4762325" y="274447"/>
                    <a:pt x="4761309" y="265430"/>
                    <a:pt x="4759404" y="257048"/>
                  </a:cubicBezTo>
                  <a:cubicBezTo>
                    <a:pt x="4740735" y="115189"/>
                    <a:pt x="4627578" y="127"/>
                    <a:pt x="4477718" y="127"/>
                  </a:cubicBezTo>
                  <a:cubicBezTo>
                    <a:pt x="4356052" y="127"/>
                    <a:pt x="4251150" y="80137"/>
                    <a:pt x="4211018" y="188976"/>
                  </a:cubicBezTo>
                  <a:lnTo>
                    <a:pt x="3938756" y="188976"/>
                  </a:lnTo>
                  <a:lnTo>
                    <a:pt x="3022822" y="188976"/>
                  </a:lnTo>
                  <a:lnTo>
                    <a:pt x="1906728" y="188976"/>
                  </a:lnTo>
                  <a:lnTo>
                    <a:pt x="948878" y="188976"/>
                  </a:lnTo>
                  <a:cubicBezTo>
                    <a:pt x="839723" y="188976"/>
                    <a:pt x="709803" y="184658"/>
                    <a:pt x="548894" y="185039"/>
                  </a:cubicBezTo>
                  <a:cubicBezTo>
                    <a:pt x="507619" y="78105"/>
                    <a:pt x="409067" y="0"/>
                    <a:pt x="285496" y="0"/>
                  </a:cubicBezTo>
                  <a:cubicBezTo>
                    <a:pt x="130302" y="254"/>
                    <a:pt x="2286" y="130048"/>
                    <a:pt x="1143" y="284353"/>
                  </a:cubicBezTo>
                  <a:cubicBezTo>
                    <a:pt x="0" y="438658"/>
                    <a:pt x="131953" y="568452"/>
                    <a:pt x="285242" y="568452"/>
                  </a:cubicBezTo>
                  <a:cubicBezTo>
                    <a:pt x="410337" y="568452"/>
                    <a:pt x="509778" y="488442"/>
                    <a:pt x="550164" y="379603"/>
                  </a:cubicBezTo>
                  <a:lnTo>
                    <a:pt x="857785" y="379603"/>
                  </a:lnTo>
                  <a:lnTo>
                    <a:pt x="1773719" y="379603"/>
                  </a:lnTo>
                  <a:lnTo>
                    <a:pt x="2889814" y="379603"/>
                  </a:lnTo>
                  <a:lnTo>
                    <a:pt x="3847664" y="379603"/>
                  </a:lnTo>
                  <a:cubicBezTo>
                    <a:pt x="3953362" y="379603"/>
                    <a:pt x="4059751" y="383667"/>
                    <a:pt x="4211526" y="383540"/>
                  </a:cubicBezTo>
                  <a:cubicBezTo>
                    <a:pt x="4252674" y="490474"/>
                    <a:pt x="4358592" y="568579"/>
                    <a:pt x="4477464" y="568579"/>
                  </a:cubicBezTo>
                  <a:cubicBezTo>
                    <a:pt x="4627324" y="568579"/>
                    <a:pt x="4740481" y="453644"/>
                    <a:pt x="4759150" y="311785"/>
                  </a:cubicBezTo>
                  <a:cubicBezTo>
                    <a:pt x="4761309" y="303403"/>
                    <a:pt x="4762198" y="294259"/>
                    <a:pt x="4761817" y="284353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GB" b="1"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2032767" y="135802"/>
            <a:ext cx="14222465" cy="5582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4716"/>
              </a:lnSpc>
              <a:spcBef>
                <a:spcPct val="0"/>
              </a:spcBef>
            </a:pPr>
            <a:r>
              <a:rPr lang="en-US" sz="3600" b="1" spc="107" dirty="0">
                <a:solidFill>
                  <a:srgbClr val="191919"/>
                </a:solidFill>
                <a:latin typeface="Aileron Heavy"/>
                <a:ea typeface="Aileron Heavy"/>
                <a:cs typeface="Aileron Heavy"/>
                <a:sym typeface="Aileron Heavy"/>
              </a:rPr>
              <a:t>Work Plan</a:t>
            </a:r>
          </a:p>
        </p:txBody>
      </p:sp>
      <p:sp>
        <p:nvSpPr>
          <p:cNvPr id="25" name="AutoShape 25"/>
          <p:cNvSpPr/>
          <p:nvPr/>
        </p:nvSpPr>
        <p:spPr>
          <a:xfrm>
            <a:off x="620716" y="2016949"/>
            <a:ext cx="16894168" cy="9560"/>
          </a:xfrm>
          <a:prstGeom prst="rect">
            <a:avLst/>
          </a:prstGeom>
          <a:solidFill>
            <a:srgbClr val="191919"/>
          </a:solidFill>
        </p:spPr>
        <p:txBody>
          <a:bodyPr/>
          <a:lstStyle/>
          <a:p>
            <a:endParaRPr lang="en-GB" b="1"/>
          </a:p>
        </p:txBody>
      </p:sp>
      <p:sp>
        <p:nvSpPr>
          <p:cNvPr id="27" name="AutoShape 27"/>
          <p:cNvSpPr/>
          <p:nvPr/>
        </p:nvSpPr>
        <p:spPr>
          <a:xfrm>
            <a:off x="13044447" y="1259412"/>
            <a:ext cx="2222470" cy="6267521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endParaRPr lang="en-GB" b="1"/>
          </a:p>
        </p:txBody>
      </p:sp>
      <p:sp>
        <p:nvSpPr>
          <p:cNvPr id="28" name="AutoShape 28"/>
          <p:cNvSpPr/>
          <p:nvPr/>
        </p:nvSpPr>
        <p:spPr>
          <a:xfrm>
            <a:off x="13054794" y="1040705"/>
            <a:ext cx="2222470" cy="1007335"/>
          </a:xfrm>
          <a:prstGeom prst="rect">
            <a:avLst/>
          </a:prstGeom>
          <a:solidFill>
            <a:srgbClr val="37C9EF"/>
          </a:solidFill>
        </p:spPr>
        <p:txBody>
          <a:bodyPr/>
          <a:lstStyle/>
          <a:p>
            <a:endParaRPr lang="en-GB" b="1"/>
          </a:p>
        </p:txBody>
      </p:sp>
      <p:sp>
        <p:nvSpPr>
          <p:cNvPr id="29" name="TextBox 29"/>
          <p:cNvSpPr txBox="1"/>
          <p:nvPr/>
        </p:nvSpPr>
        <p:spPr>
          <a:xfrm>
            <a:off x="13400233" y="1311813"/>
            <a:ext cx="1482813" cy="334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38"/>
              </a:lnSpc>
              <a:spcBef>
                <a:spcPct val="0"/>
              </a:spcBef>
            </a:pPr>
            <a:r>
              <a:rPr lang="en-US" sz="2200" b="1" spc="85">
                <a:solidFill>
                  <a:srgbClr val="FFFFFF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Week 6</a:t>
            </a:r>
          </a:p>
        </p:txBody>
      </p:sp>
      <p:sp>
        <p:nvSpPr>
          <p:cNvPr id="30" name="AutoShape 30"/>
          <p:cNvSpPr/>
          <p:nvPr/>
        </p:nvSpPr>
        <p:spPr>
          <a:xfrm>
            <a:off x="15303530" y="1028700"/>
            <a:ext cx="2222470" cy="1007335"/>
          </a:xfrm>
          <a:prstGeom prst="rect">
            <a:avLst/>
          </a:prstGeom>
          <a:solidFill>
            <a:srgbClr val="2C92D5"/>
          </a:solidFill>
        </p:spPr>
        <p:txBody>
          <a:bodyPr/>
          <a:lstStyle/>
          <a:p>
            <a:endParaRPr lang="en-GB" b="1"/>
          </a:p>
        </p:txBody>
      </p:sp>
      <p:sp>
        <p:nvSpPr>
          <p:cNvPr id="31" name="TextBox 31"/>
          <p:cNvSpPr txBox="1"/>
          <p:nvPr/>
        </p:nvSpPr>
        <p:spPr>
          <a:xfrm>
            <a:off x="15506989" y="1311813"/>
            <a:ext cx="1482813" cy="334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838"/>
              </a:lnSpc>
              <a:spcBef>
                <a:spcPct val="0"/>
              </a:spcBef>
            </a:pPr>
            <a:r>
              <a:rPr lang="en-US" sz="2200" b="1" spc="85">
                <a:solidFill>
                  <a:srgbClr val="FFFFFF"/>
                </a:solidFill>
                <a:latin typeface="Aileron Regular Bold"/>
                <a:ea typeface="Aileron Regular Bold"/>
                <a:cs typeface="Aileron Regular Bold"/>
                <a:sym typeface="Aileron Regular Bold"/>
              </a:rPr>
              <a:t>week 7</a:t>
            </a:r>
          </a:p>
        </p:txBody>
      </p:sp>
      <p:sp>
        <p:nvSpPr>
          <p:cNvPr id="32" name="AutoShape 32"/>
          <p:cNvSpPr/>
          <p:nvPr/>
        </p:nvSpPr>
        <p:spPr>
          <a:xfrm>
            <a:off x="645210" y="2036035"/>
            <a:ext cx="16894168" cy="9560"/>
          </a:xfrm>
          <a:prstGeom prst="rect">
            <a:avLst/>
          </a:prstGeom>
          <a:solidFill>
            <a:srgbClr val="191919"/>
          </a:solidFill>
        </p:spPr>
        <p:txBody>
          <a:bodyPr/>
          <a:lstStyle/>
          <a:p>
            <a:endParaRPr lang="en-GB" b="1"/>
          </a:p>
        </p:txBody>
      </p:sp>
      <p:sp>
        <p:nvSpPr>
          <p:cNvPr id="33" name="AutoShape 33"/>
          <p:cNvSpPr/>
          <p:nvPr/>
        </p:nvSpPr>
        <p:spPr>
          <a:xfrm>
            <a:off x="4162645" y="8343900"/>
            <a:ext cx="13376733" cy="9525"/>
          </a:xfrm>
          <a:prstGeom prst="rect">
            <a:avLst/>
          </a:prstGeom>
          <a:solidFill>
            <a:srgbClr val="191919">
              <a:alpha val="60000"/>
            </a:srgbClr>
          </a:solidFill>
        </p:spPr>
        <p:txBody>
          <a:bodyPr/>
          <a:lstStyle/>
          <a:p>
            <a:endParaRPr lang="en-GB" b="1"/>
          </a:p>
        </p:txBody>
      </p:sp>
      <p:sp>
        <p:nvSpPr>
          <p:cNvPr id="34" name="AutoShape 34"/>
          <p:cNvSpPr/>
          <p:nvPr/>
        </p:nvSpPr>
        <p:spPr>
          <a:xfrm>
            <a:off x="4226598" y="9606953"/>
            <a:ext cx="13376733" cy="9525"/>
          </a:xfrm>
          <a:prstGeom prst="rect">
            <a:avLst/>
          </a:prstGeom>
          <a:solidFill>
            <a:srgbClr val="191919">
              <a:alpha val="60000"/>
            </a:srgbClr>
          </a:solidFill>
        </p:spPr>
        <p:txBody>
          <a:bodyPr/>
          <a:lstStyle/>
          <a:p>
            <a:endParaRPr lang="en-GB" b="1"/>
          </a:p>
        </p:txBody>
      </p:sp>
      <p:sp>
        <p:nvSpPr>
          <p:cNvPr id="35" name="AutoShape 2">
            <a:extLst>
              <a:ext uri="{FF2B5EF4-FFF2-40B4-BE49-F238E27FC236}">
                <a16:creationId xmlns:a16="http://schemas.microsoft.com/office/drawing/2014/main" id="{A059F52C-467B-C620-F751-F53178F4D56B}"/>
              </a:ext>
            </a:extLst>
          </p:cNvPr>
          <p:cNvSpPr/>
          <p:nvPr/>
        </p:nvSpPr>
        <p:spPr>
          <a:xfrm>
            <a:off x="4104968" y="3276448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pPr algn="ctr"/>
            <a:r>
              <a:rPr lang="en-GB" sz="2000" b="1" dirty="0"/>
              <a:t>Design specification requirement document</a:t>
            </a:r>
          </a:p>
        </p:txBody>
      </p:sp>
      <p:sp>
        <p:nvSpPr>
          <p:cNvPr id="36" name="AutoShape 2">
            <a:extLst>
              <a:ext uri="{FF2B5EF4-FFF2-40B4-BE49-F238E27FC236}">
                <a16:creationId xmlns:a16="http://schemas.microsoft.com/office/drawing/2014/main" id="{1840C69F-AF7A-3F2B-C40B-ED240F8B2F10}"/>
              </a:ext>
            </a:extLst>
          </p:cNvPr>
          <p:cNvSpPr/>
          <p:nvPr/>
        </p:nvSpPr>
        <p:spPr>
          <a:xfrm>
            <a:off x="4178330" y="4533900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pPr algn="ctr"/>
            <a:r>
              <a:rPr lang="en-GB" sz="2000" b="1" dirty="0"/>
              <a:t>Design specification requirement document</a:t>
            </a:r>
          </a:p>
        </p:txBody>
      </p:sp>
      <p:sp>
        <p:nvSpPr>
          <p:cNvPr id="37" name="AutoShape 2">
            <a:extLst>
              <a:ext uri="{FF2B5EF4-FFF2-40B4-BE49-F238E27FC236}">
                <a16:creationId xmlns:a16="http://schemas.microsoft.com/office/drawing/2014/main" id="{74EB773D-C6AE-002F-E3F2-958D1237836A}"/>
              </a:ext>
            </a:extLst>
          </p:cNvPr>
          <p:cNvSpPr/>
          <p:nvPr/>
        </p:nvSpPr>
        <p:spPr>
          <a:xfrm>
            <a:off x="4191000" y="5829300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pPr algn="ctr"/>
            <a:r>
              <a:rPr lang="en-GB" sz="2000" b="1" dirty="0"/>
              <a:t>Design specification requirement document</a:t>
            </a:r>
          </a:p>
        </p:txBody>
      </p:sp>
      <p:sp>
        <p:nvSpPr>
          <p:cNvPr id="38" name="AutoShape 2">
            <a:extLst>
              <a:ext uri="{FF2B5EF4-FFF2-40B4-BE49-F238E27FC236}">
                <a16:creationId xmlns:a16="http://schemas.microsoft.com/office/drawing/2014/main" id="{B14CCAFF-2D22-3B8F-BAF7-54B3B9202B1B}"/>
              </a:ext>
            </a:extLst>
          </p:cNvPr>
          <p:cNvSpPr/>
          <p:nvPr/>
        </p:nvSpPr>
        <p:spPr>
          <a:xfrm>
            <a:off x="4226598" y="7097431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pPr algn="ctr"/>
            <a:r>
              <a:rPr lang="en-GB" sz="2000" b="1" dirty="0"/>
              <a:t>Design specification requirement document</a:t>
            </a:r>
          </a:p>
        </p:txBody>
      </p:sp>
      <p:sp>
        <p:nvSpPr>
          <p:cNvPr id="39" name="AutoShape 2">
            <a:extLst>
              <a:ext uri="{FF2B5EF4-FFF2-40B4-BE49-F238E27FC236}">
                <a16:creationId xmlns:a16="http://schemas.microsoft.com/office/drawing/2014/main" id="{8D591F12-5390-DBB1-A569-500268A15985}"/>
              </a:ext>
            </a:extLst>
          </p:cNvPr>
          <p:cNvSpPr/>
          <p:nvPr/>
        </p:nvSpPr>
        <p:spPr>
          <a:xfrm>
            <a:off x="4138151" y="8366427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pPr algn="ctr"/>
            <a:r>
              <a:rPr lang="en-GB" sz="2000" b="1" dirty="0"/>
              <a:t>Design specification requirement document</a:t>
            </a:r>
          </a:p>
        </p:txBody>
      </p:sp>
      <p:sp>
        <p:nvSpPr>
          <p:cNvPr id="40" name="AutoShape 2">
            <a:extLst>
              <a:ext uri="{FF2B5EF4-FFF2-40B4-BE49-F238E27FC236}">
                <a16:creationId xmlns:a16="http://schemas.microsoft.com/office/drawing/2014/main" id="{836177B3-3B14-E194-B683-3226FC9A2D0D}"/>
              </a:ext>
            </a:extLst>
          </p:cNvPr>
          <p:cNvSpPr/>
          <p:nvPr/>
        </p:nvSpPr>
        <p:spPr>
          <a:xfrm>
            <a:off x="6405439" y="2019300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pPr algn="ctr"/>
            <a:r>
              <a:rPr lang="en-GB" sz="2000" b="1" dirty="0"/>
              <a:t>Send SRS document</a:t>
            </a:r>
          </a:p>
        </p:txBody>
      </p:sp>
      <p:sp>
        <p:nvSpPr>
          <p:cNvPr id="41" name="AutoShape 2">
            <a:extLst>
              <a:ext uri="{FF2B5EF4-FFF2-40B4-BE49-F238E27FC236}">
                <a16:creationId xmlns:a16="http://schemas.microsoft.com/office/drawing/2014/main" id="{1D3B7BFD-73E7-CE26-0F0C-5B731B313985}"/>
              </a:ext>
            </a:extLst>
          </p:cNvPr>
          <p:cNvSpPr/>
          <p:nvPr/>
        </p:nvSpPr>
        <p:spPr>
          <a:xfrm>
            <a:off x="8632713" y="2019300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r>
              <a:rPr lang="en-GB" sz="2000" b="1" dirty="0"/>
              <a:t>Frontend Design :</a:t>
            </a:r>
          </a:p>
          <a:p>
            <a:pPr algn="ctr"/>
            <a:r>
              <a:rPr lang="en-GB" sz="2000" b="1" dirty="0"/>
              <a:t>Home Page (Search Bar)</a:t>
            </a:r>
          </a:p>
        </p:txBody>
      </p:sp>
      <p:sp>
        <p:nvSpPr>
          <p:cNvPr id="42" name="AutoShape 2">
            <a:extLst>
              <a:ext uri="{FF2B5EF4-FFF2-40B4-BE49-F238E27FC236}">
                <a16:creationId xmlns:a16="http://schemas.microsoft.com/office/drawing/2014/main" id="{0533203B-D162-6753-22C5-9A208E408A84}"/>
              </a:ext>
            </a:extLst>
          </p:cNvPr>
          <p:cNvSpPr/>
          <p:nvPr/>
        </p:nvSpPr>
        <p:spPr>
          <a:xfrm>
            <a:off x="10845337" y="2023110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pPr algn="ctr"/>
            <a:r>
              <a:rPr lang="en-GB" sz="2000" b="1" dirty="0"/>
              <a:t>Login Page </a:t>
            </a:r>
            <a:br>
              <a:rPr lang="en-GB" sz="2000" b="1" dirty="0"/>
            </a:br>
            <a:r>
              <a:rPr lang="en-GB" sz="2000" b="1" dirty="0"/>
              <a:t>Sign up Page</a:t>
            </a:r>
          </a:p>
          <a:p>
            <a:pPr algn="ctr"/>
            <a:r>
              <a:rPr lang="en-GB" sz="2000" b="1" dirty="0"/>
              <a:t>Profile Page</a:t>
            </a:r>
          </a:p>
        </p:txBody>
      </p:sp>
      <p:sp>
        <p:nvSpPr>
          <p:cNvPr id="43" name="AutoShape 2">
            <a:extLst>
              <a:ext uri="{FF2B5EF4-FFF2-40B4-BE49-F238E27FC236}">
                <a16:creationId xmlns:a16="http://schemas.microsoft.com/office/drawing/2014/main" id="{BBA4E816-F784-931D-BD81-185586A9E387}"/>
              </a:ext>
            </a:extLst>
          </p:cNvPr>
          <p:cNvSpPr/>
          <p:nvPr/>
        </p:nvSpPr>
        <p:spPr>
          <a:xfrm>
            <a:off x="13101122" y="1992031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pPr algn="ctr"/>
            <a:r>
              <a:rPr lang="en-GB" sz="2000" b="1" dirty="0"/>
              <a:t>Advanced Searching and Filtering</a:t>
            </a:r>
          </a:p>
          <a:p>
            <a:pPr algn="ctr"/>
            <a:r>
              <a:rPr lang="en-GB" sz="2000" b="1" dirty="0"/>
              <a:t>Add Menu feature</a:t>
            </a:r>
          </a:p>
          <a:p>
            <a:pPr algn="ctr"/>
            <a:r>
              <a:rPr lang="en-GB" sz="2000" b="1" dirty="0"/>
              <a:t>  </a:t>
            </a:r>
          </a:p>
        </p:txBody>
      </p:sp>
      <p:sp>
        <p:nvSpPr>
          <p:cNvPr id="44" name="AutoShape 2">
            <a:extLst>
              <a:ext uri="{FF2B5EF4-FFF2-40B4-BE49-F238E27FC236}">
                <a16:creationId xmlns:a16="http://schemas.microsoft.com/office/drawing/2014/main" id="{F791E74E-A63F-12A8-4B5A-E3884D7F2355}"/>
              </a:ext>
            </a:extLst>
          </p:cNvPr>
          <p:cNvSpPr/>
          <p:nvPr/>
        </p:nvSpPr>
        <p:spPr>
          <a:xfrm>
            <a:off x="15506989" y="1992031"/>
            <a:ext cx="2155619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r>
              <a:rPr lang="en-GB" sz="2000" b="1" dirty="0"/>
              <a:t>- Post a Job Page</a:t>
            </a:r>
          </a:p>
          <a:p>
            <a:r>
              <a:rPr lang="en-GB" sz="2000" b="1" dirty="0"/>
              <a:t>- Finalizing the frontend for prototype</a:t>
            </a:r>
          </a:p>
        </p:txBody>
      </p:sp>
      <p:sp>
        <p:nvSpPr>
          <p:cNvPr id="45" name="AutoShape 2">
            <a:extLst>
              <a:ext uri="{FF2B5EF4-FFF2-40B4-BE49-F238E27FC236}">
                <a16:creationId xmlns:a16="http://schemas.microsoft.com/office/drawing/2014/main" id="{02755D5D-1D76-4CFD-43AF-BCFD7086139C}"/>
              </a:ext>
            </a:extLst>
          </p:cNvPr>
          <p:cNvSpPr/>
          <p:nvPr/>
        </p:nvSpPr>
        <p:spPr>
          <a:xfrm>
            <a:off x="6405439" y="3287431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r>
              <a:rPr lang="en-GB" sz="2000" b="1" dirty="0"/>
              <a:t>Set up group’s GitHub/ Preliminary research</a:t>
            </a:r>
          </a:p>
        </p:txBody>
      </p:sp>
      <p:sp>
        <p:nvSpPr>
          <p:cNvPr id="46" name="AutoShape 2">
            <a:extLst>
              <a:ext uri="{FF2B5EF4-FFF2-40B4-BE49-F238E27FC236}">
                <a16:creationId xmlns:a16="http://schemas.microsoft.com/office/drawing/2014/main" id="{7A7E87A3-8FBB-0F5B-450E-523CC7292081}"/>
              </a:ext>
            </a:extLst>
          </p:cNvPr>
          <p:cNvSpPr/>
          <p:nvPr/>
        </p:nvSpPr>
        <p:spPr>
          <a:xfrm>
            <a:off x="8632574" y="3287431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r>
              <a:rPr lang="en-GB" sz="2000" b="1" dirty="0"/>
              <a:t>Backend Design: User Registration</a:t>
            </a:r>
          </a:p>
        </p:txBody>
      </p:sp>
      <p:sp>
        <p:nvSpPr>
          <p:cNvPr id="47" name="AutoShape 2">
            <a:extLst>
              <a:ext uri="{FF2B5EF4-FFF2-40B4-BE49-F238E27FC236}">
                <a16:creationId xmlns:a16="http://schemas.microsoft.com/office/drawing/2014/main" id="{F3987E53-7185-5530-DC46-620F33D62F98}"/>
              </a:ext>
            </a:extLst>
          </p:cNvPr>
          <p:cNvSpPr/>
          <p:nvPr/>
        </p:nvSpPr>
        <p:spPr>
          <a:xfrm>
            <a:off x="10744200" y="3287431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r>
              <a:rPr lang="en-GB" sz="2000" b="1" dirty="0"/>
              <a:t>Backend Design: Email verification</a:t>
            </a:r>
          </a:p>
        </p:txBody>
      </p:sp>
      <p:sp>
        <p:nvSpPr>
          <p:cNvPr id="48" name="AutoShape 2">
            <a:extLst>
              <a:ext uri="{FF2B5EF4-FFF2-40B4-BE49-F238E27FC236}">
                <a16:creationId xmlns:a16="http://schemas.microsoft.com/office/drawing/2014/main" id="{61A3380D-F4A8-F867-5F2B-1041CC25F029}"/>
              </a:ext>
            </a:extLst>
          </p:cNvPr>
          <p:cNvSpPr/>
          <p:nvPr/>
        </p:nvSpPr>
        <p:spPr>
          <a:xfrm>
            <a:off x="13049482" y="3272524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r>
              <a:rPr lang="en-GB" sz="2000" b="1" dirty="0"/>
              <a:t>Backend Design: Job posting and Filtering API</a:t>
            </a:r>
          </a:p>
        </p:txBody>
      </p:sp>
      <p:sp>
        <p:nvSpPr>
          <p:cNvPr id="49" name="AutoShape 2">
            <a:extLst>
              <a:ext uri="{FF2B5EF4-FFF2-40B4-BE49-F238E27FC236}">
                <a16:creationId xmlns:a16="http://schemas.microsoft.com/office/drawing/2014/main" id="{287A4475-258D-22C5-7A3C-1033530B0FCE}"/>
              </a:ext>
            </a:extLst>
          </p:cNvPr>
          <p:cNvSpPr/>
          <p:nvPr/>
        </p:nvSpPr>
        <p:spPr>
          <a:xfrm>
            <a:off x="15303530" y="3287431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r>
              <a:rPr lang="en-GB" sz="2000" b="1" dirty="0"/>
              <a:t>Backend Design: Application handling API</a:t>
            </a:r>
          </a:p>
        </p:txBody>
      </p:sp>
      <p:sp>
        <p:nvSpPr>
          <p:cNvPr id="50" name="AutoShape 2">
            <a:extLst>
              <a:ext uri="{FF2B5EF4-FFF2-40B4-BE49-F238E27FC236}">
                <a16:creationId xmlns:a16="http://schemas.microsoft.com/office/drawing/2014/main" id="{1CAAB2DB-CE77-84E5-223F-DDDC85F4E332}"/>
              </a:ext>
            </a:extLst>
          </p:cNvPr>
          <p:cNvSpPr/>
          <p:nvPr/>
        </p:nvSpPr>
        <p:spPr>
          <a:xfrm>
            <a:off x="6405439" y="4533900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r>
              <a:rPr lang="en-GB" sz="2000" b="1" dirty="0"/>
              <a:t>Preliminary Research</a:t>
            </a:r>
          </a:p>
        </p:txBody>
      </p:sp>
      <p:sp>
        <p:nvSpPr>
          <p:cNvPr id="51" name="AutoShape 2">
            <a:extLst>
              <a:ext uri="{FF2B5EF4-FFF2-40B4-BE49-F238E27FC236}">
                <a16:creationId xmlns:a16="http://schemas.microsoft.com/office/drawing/2014/main" id="{986BE39D-EC3F-2C7B-5AB3-68513EC26FF5}"/>
              </a:ext>
            </a:extLst>
          </p:cNvPr>
          <p:cNvSpPr/>
          <p:nvPr/>
        </p:nvSpPr>
        <p:spPr>
          <a:xfrm>
            <a:off x="8610600" y="4561605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r>
              <a:rPr lang="en-GB" sz="2000" b="1" dirty="0"/>
              <a:t>Frontend Design :</a:t>
            </a:r>
          </a:p>
          <a:p>
            <a:r>
              <a:rPr lang="en-GB" sz="2000" b="1" dirty="0"/>
              <a:t>User dashboard</a:t>
            </a:r>
          </a:p>
        </p:txBody>
      </p:sp>
      <p:sp>
        <p:nvSpPr>
          <p:cNvPr id="52" name="AutoShape 2">
            <a:extLst>
              <a:ext uri="{FF2B5EF4-FFF2-40B4-BE49-F238E27FC236}">
                <a16:creationId xmlns:a16="http://schemas.microsoft.com/office/drawing/2014/main" id="{D2812370-F699-9433-BFA4-5D3DCD33EE58}"/>
              </a:ext>
            </a:extLst>
          </p:cNvPr>
          <p:cNvSpPr/>
          <p:nvPr/>
        </p:nvSpPr>
        <p:spPr>
          <a:xfrm>
            <a:off x="10820400" y="4533900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r>
              <a:rPr lang="en-GB" sz="2000" b="1" dirty="0"/>
              <a:t>Frontend Design : User dashboard</a:t>
            </a:r>
          </a:p>
          <a:p>
            <a:endParaRPr lang="en-GB" sz="2000" b="1" dirty="0"/>
          </a:p>
        </p:txBody>
      </p:sp>
      <p:sp>
        <p:nvSpPr>
          <p:cNvPr id="53" name="AutoShape 2">
            <a:extLst>
              <a:ext uri="{FF2B5EF4-FFF2-40B4-BE49-F238E27FC236}">
                <a16:creationId xmlns:a16="http://schemas.microsoft.com/office/drawing/2014/main" id="{F8C209E0-737A-45B3-E2C6-3936CC3715AB}"/>
              </a:ext>
            </a:extLst>
          </p:cNvPr>
          <p:cNvSpPr/>
          <p:nvPr/>
        </p:nvSpPr>
        <p:spPr>
          <a:xfrm>
            <a:off x="13044308" y="4533900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r>
              <a:rPr lang="en-GB" sz="2000" b="1" dirty="0"/>
              <a:t>Frontend Design :</a:t>
            </a:r>
          </a:p>
          <a:p>
            <a:r>
              <a:rPr lang="en-GB" sz="2000" b="1" dirty="0"/>
              <a:t>Job listing</a:t>
            </a:r>
          </a:p>
        </p:txBody>
      </p:sp>
      <p:sp>
        <p:nvSpPr>
          <p:cNvPr id="54" name="AutoShape 2">
            <a:extLst>
              <a:ext uri="{FF2B5EF4-FFF2-40B4-BE49-F238E27FC236}">
                <a16:creationId xmlns:a16="http://schemas.microsoft.com/office/drawing/2014/main" id="{54290221-EF6C-ECE6-4D4A-AE41A70582E6}"/>
              </a:ext>
            </a:extLst>
          </p:cNvPr>
          <p:cNvSpPr/>
          <p:nvPr/>
        </p:nvSpPr>
        <p:spPr>
          <a:xfrm>
            <a:off x="15255824" y="4533900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r>
              <a:rPr lang="en-GB" sz="2000" b="1" dirty="0"/>
              <a:t>Frontend Design :</a:t>
            </a:r>
          </a:p>
          <a:p>
            <a:r>
              <a:rPr lang="en-GB" sz="2000" b="1" dirty="0"/>
              <a:t>Job listing</a:t>
            </a:r>
          </a:p>
        </p:txBody>
      </p:sp>
      <p:sp>
        <p:nvSpPr>
          <p:cNvPr id="55" name="AutoShape 2">
            <a:extLst>
              <a:ext uri="{FF2B5EF4-FFF2-40B4-BE49-F238E27FC236}">
                <a16:creationId xmlns:a16="http://schemas.microsoft.com/office/drawing/2014/main" id="{2DD6B6BB-9D8C-9192-7F22-E4C4116C38A9}"/>
              </a:ext>
            </a:extLst>
          </p:cNvPr>
          <p:cNvSpPr/>
          <p:nvPr/>
        </p:nvSpPr>
        <p:spPr>
          <a:xfrm>
            <a:off x="6390688" y="5814952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r>
              <a:rPr lang="en-GB" b="1" dirty="0"/>
              <a:t>Documented minute/ Preliminary research</a:t>
            </a:r>
          </a:p>
        </p:txBody>
      </p:sp>
      <p:sp>
        <p:nvSpPr>
          <p:cNvPr id="56" name="AutoShape 2">
            <a:extLst>
              <a:ext uri="{FF2B5EF4-FFF2-40B4-BE49-F238E27FC236}">
                <a16:creationId xmlns:a16="http://schemas.microsoft.com/office/drawing/2014/main" id="{EFF272F2-DE6E-244F-B6E5-F875FB6B1F73}"/>
              </a:ext>
            </a:extLst>
          </p:cNvPr>
          <p:cNvSpPr/>
          <p:nvPr/>
        </p:nvSpPr>
        <p:spPr>
          <a:xfrm>
            <a:off x="8530321" y="5780369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r>
              <a:rPr lang="en-GB" b="1" dirty="0"/>
              <a:t>Documentation and Report</a:t>
            </a:r>
          </a:p>
        </p:txBody>
      </p:sp>
      <p:sp>
        <p:nvSpPr>
          <p:cNvPr id="57" name="AutoShape 2">
            <a:extLst>
              <a:ext uri="{FF2B5EF4-FFF2-40B4-BE49-F238E27FC236}">
                <a16:creationId xmlns:a16="http://schemas.microsoft.com/office/drawing/2014/main" id="{9392481E-A3D5-BC94-DBCF-D5718A889E20}"/>
              </a:ext>
            </a:extLst>
          </p:cNvPr>
          <p:cNvSpPr/>
          <p:nvPr/>
        </p:nvSpPr>
        <p:spPr>
          <a:xfrm>
            <a:off x="10820400" y="5802031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r>
              <a:rPr lang="en-GB" sz="2000" b="1" dirty="0"/>
              <a:t>Documentation and Report</a:t>
            </a:r>
          </a:p>
        </p:txBody>
      </p:sp>
      <p:sp>
        <p:nvSpPr>
          <p:cNvPr id="58" name="AutoShape 2">
            <a:extLst>
              <a:ext uri="{FF2B5EF4-FFF2-40B4-BE49-F238E27FC236}">
                <a16:creationId xmlns:a16="http://schemas.microsoft.com/office/drawing/2014/main" id="{476FE2F3-BE4D-388B-7CC0-8AD3B8ED8F70}"/>
              </a:ext>
            </a:extLst>
          </p:cNvPr>
          <p:cNvSpPr/>
          <p:nvPr/>
        </p:nvSpPr>
        <p:spPr>
          <a:xfrm>
            <a:off x="13030200" y="5829300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r>
              <a:rPr lang="en-GB" sz="2000" b="1" dirty="0"/>
              <a:t>Database Design</a:t>
            </a:r>
          </a:p>
        </p:txBody>
      </p:sp>
      <p:sp>
        <p:nvSpPr>
          <p:cNvPr id="59" name="AutoShape 2">
            <a:extLst>
              <a:ext uri="{FF2B5EF4-FFF2-40B4-BE49-F238E27FC236}">
                <a16:creationId xmlns:a16="http://schemas.microsoft.com/office/drawing/2014/main" id="{2BD6EFAA-4C9B-8D0B-65FA-35CED9F66A3C}"/>
              </a:ext>
            </a:extLst>
          </p:cNvPr>
          <p:cNvSpPr/>
          <p:nvPr/>
        </p:nvSpPr>
        <p:spPr>
          <a:xfrm>
            <a:off x="15299538" y="5817073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r>
              <a:rPr lang="en-GB" sz="2000" b="1" dirty="0"/>
              <a:t>Database Design</a:t>
            </a:r>
          </a:p>
        </p:txBody>
      </p:sp>
      <p:sp>
        <p:nvSpPr>
          <p:cNvPr id="60" name="AutoShape 2">
            <a:extLst>
              <a:ext uri="{FF2B5EF4-FFF2-40B4-BE49-F238E27FC236}">
                <a16:creationId xmlns:a16="http://schemas.microsoft.com/office/drawing/2014/main" id="{4066DDB2-EA56-9615-75E5-A5F318BF9E35}"/>
              </a:ext>
            </a:extLst>
          </p:cNvPr>
          <p:cNvSpPr/>
          <p:nvPr/>
        </p:nvSpPr>
        <p:spPr>
          <a:xfrm>
            <a:off x="6405856" y="7097431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r>
              <a:rPr lang="en-GB" sz="2000" b="1" dirty="0"/>
              <a:t>Preliminary research</a:t>
            </a:r>
          </a:p>
        </p:txBody>
      </p:sp>
      <p:sp>
        <p:nvSpPr>
          <p:cNvPr id="61" name="AutoShape 2">
            <a:extLst>
              <a:ext uri="{FF2B5EF4-FFF2-40B4-BE49-F238E27FC236}">
                <a16:creationId xmlns:a16="http://schemas.microsoft.com/office/drawing/2014/main" id="{6BACF0BE-6400-2C2A-8916-09C06EEFF46B}"/>
              </a:ext>
            </a:extLst>
          </p:cNvPr>
          <p:cNvSpPr/>
          <p:nvPr/>
        </p:nvSpPr>
        <p:spPr>
          <a:xfrm>
            <a:off x="8632574" y="7097431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r>
              <a:rPr lang="en-GB" sz="2000" b="1" dirty="0"/>
              <a:t>Documentation and Report</a:t>
            </a:r>
          </a:p>
        </p:txBody>
      </p:sp>
      <p:sp>
        <p:nvSpPr>
          <p:cNvPr id="62" name="AutoShape 2">
            <a:extLst>
              <a:ext uri="{FF2B5EF4-FFF2-40B4-BE49-F238E27FC236}">
                <a16:creationId xmlns:a16="http://schemas.microsoft.com/office/drawing/2014/main" id="{E43A8748-0979-6D7D-55EA-392E5E790C51}"/>
              </a:ext>
            </a:extLst>
          </p:cNvPr>
          <p:cNvSpPr/>
          <p:nvPr/>
        </p:nvSpPr>
        <p:spPr>
          <a:xfrm>
            <a:off x="10815344" y="7097431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r>
              <a:rPr lang="en-GB" sz="2000" b="1" dirty="0"/>
              <a:t>Documentation and Report</a:t>
            </a:r>
          </a:p>
        </p:txBody>
      </p:sp>
      <p:sp>
        <p:nvSpPr>
          <p:cNvPr id="63" name="AutoShape 2">
            <a:extLst>
              <a:ext uri="{FF2B5EF4-FFF2-40B4-BE49-F238E27FC236}">
                <a16:creationId xmlns:a16="http://schemas.microsoft.com/office/drawing/2014/main" id="{F87344BB-53EF-3312-704A-18E3DACE949E}"/>
              </a:ext>
            </a:extLst>
          </p:cNvPr>
          <p:cNvSpPr/>
          <p:nvPr/>
        </p:nvSpPr>
        <p:spPr>
          <a:xfrm>
            <a:off x="13011818" y="7114015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r>
              <a:rPr lang="en-GB" sz="2000" b="1" dirty="0"/>
              <a:t>Database Design</a:t>
            </a:r>
          </a:p>
        </p:txBody>
      </p:sp>
      <p:sp>
        <p:nvSpPr>
          <p:cNvPr id="64" name="AutoShape 2">
            <a:extLst>
              <a:ext uri="{FF2B5EF4-FFF2-40B4-BE49-F238E27FC236}">
                <a16:creationId xmlns:a16="http://schemas.microsoft.com/office/drawing/2014/main" id="{A245240C-B11B-7BB4-0104-0DC6ED98CAA0}"/>
              </a:ext>
            </a:extLst>
          </p:cNvPr>
          <p:cNvSpPr/>
          <p:nvPr/>
        </p:nvSpPr>
        <p:spPr>
          <a:xfrm>
            <a:off x="15285291" y="7097431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r>
              <a:rPr lang="en-GB" sz="2000" b="1" dirty="0"/>
              <a:t>Database Design</a:t>
            </a:r>
          </a:p>
        </p:txBody>
      </p:sp>
      <p:sp>
        <p:nvSpPr>
          <p:cNvPr id="65" name="AutoShape 2">
            <a:extLst>
              <a:ext uri="{FF2B5EF4-FFF2-40B4-BE49-F238E27FC236}">
                <a16:creationId xmlns:a16="http://schemas.microsoft.com/office/drawing/2014/main" id="{89A55EB8-CC9D-934D-7051-0724EB3F4910}"/>
              </a:ext>
            </a:extLst>
          </p:cNvPr>
          <p:cNvSpPr/>
          <p:nvPr/>
        </p:nvSpPr>
        <p:spPr>
          <a:xfrm>
            <a:off x="6540530" y="8343900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r>
              <a:rPr lang="en-GB" sz="2000" b="1" dirty="0"/>
              <a:t>Preliminary research</a:t>
            </a:r>
          </a:p>
        </p:txBody>
      </p:sp>
      <p:sp>
        <p:nvSpPr>
          <p:cNvPr id="66" name="AutoShape 2">
            <a:extLst>
              <a:ext uri="{FF2B5EF4-FFF2-40B4-BE49-F238E27FC236}">
                <a16:creationId xmlns:a16="http://schemas.microsoft.com/office/drawing/2014/main" id="{D9971F36-E2BA-28B7-1F63-5581F7D69688}"/>
              </a:ext>
            </a:extLst>
          </p:cNvPr>
          <p:cNvSpPr/>
          <p:nvPr/>
        </p:nvSpPr>
        <p:spPr>
          <a:xfrm>
            <a:off x="8620058" y="8365562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r>
              <a:rPr lang="en-GB" sz="2000" b="1" dirty="0"/>
              <a:t>Backend Design :</a:t>
            </a:r>
          </a:p>
          <a:p>
            <a:r>
              <a:rPr lang="en-GB" sz="2000" b="1" dirty="0"/>
              <a:t>User registration&amp; email registration</a:t>
            </a:r>
          </a:p>
        </p:txBody>
      </p:sp>
      <p:sp>
        <p:nvSpPr>
          <p:cNvPr id="67" name="AutoShape 2">
            <a:extLst>
              <a:ext uri="{FF2B5EF4-FFF2-40B4-BE49-F238E27FC236}">
                <a16:creationId xmlns:a16="http://schemas.microsoft.com/office/drawing/2014/main" id="{E681D7E6-2A89-4737-6814-ADDB3CE337E4}"/>
              </a:ext>
            </a:extLst>
          </p:cNvPr>
          <p:cNvSpPr/>
          <p:nvPr/>
        </p:nvSpPr>
        <p:spPr>
          <a:xfrm>
            <a:off x="10845134" y="8343900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r>
              <a:rPr lang="en-GB" sz="2000" b="1" dirty="0"/>
              <a:t>Backend Design:</a:t>
            </a:r>
          </a:p>
          <a:p>
            <a:r>
              <a:rPr lang="en-GB" sz="2000" b="1" dirty="0"/>
              <a:t>Login API</a:t>
            </a:r>
          </a:p>
        </p:txBody>
      </p:sp>
      <p:sp>
        <p:nvSpPr>
          <p:cNvPr id="68" name="AutoShape 2">
            <a:extLst>
              <a:ext uri="{FF2B5EF4-FFF2-40B4-BE49-F238E27FC236}">
                <a16:creationId xmlns:a16="http://schemas.microsoft.com/office/drawing/2014/main" id="{FE6C6E74-9088-A2C6-C38F-89942EF0B914}"/>
              </a:ext>
            </a:extLst>
          </p:cNvPr>
          <p:cNvSpPr/>
          <p:nvPr/>
        </p:nvSpPr>
        <p:spPr>
          <a:xfrm>
            <a:off x="13262396" y="8358865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r>
              <a:rPr lang="en-GB" sz="2000" b="1" dirty="0"/>
              <a:t>Backend Design: Role-based access control (RBAC)</a:t>
            </a:r>
          </a:p>
        </p:txBody>
      </p:sp>
      <p:sp>
        <p:nvSpPr>
          <p:cNvPr id="69" name="AutoShape 2">
            <a:extLst>
              <a:ext uri="{FF2B5EF4-FFF2-40B4-BE49-F238E27FC236}">
                <a16:creationId xmlns:a16="http://schemas.microsoft.com/office/drawing/2014/main" id="{431090C8-BA81-5EA1-F1AC-C8F871AC3828}"/>
              </a:ext>
            </a:extLst>
          </p:cNvPr>
          <p:cNvSpPr/>
          <p:nvPr/>
        </p:nvSpPr>
        <p:spPr>
          <a:xfrm>
            <a:off x="15455930" y="8351952"/>
            <a:ext cx="2222470" cy="1246469"/>
          </a:xfrm>
          <a:prstGeom prst="rect">
            <a:avLst/>
          </a:prstGeom>
          <a:solidFill>
            <a:srgbClr val="191919">
              <a:alpha val="1961"/>
            </a:srgbClr>
          </a:solidFill>
        </p:spPr>
        <p:txBody>
          <a:bodyPr/>
          <a:lstStyle/>
          <a:p>
            <a:r>
              <a:rPr lang="en-GB" sz="2000" b="1" dirty="0"/>
              <a:t>Backend Design: Job Status update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199</Words>
  <Application>Microsoft Macintosh PowerPoint</Application>
  <PresentationFormat>Custom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Aileron Regular</vt:lpstr>
      <vt:lpstr>Calibri</vt:lpstr>
      <vt:lpstr>Aileron Regular Bold</vt:lpstr>
      <vt:lpstr>Aileron Heavy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Gantt Chart Presentation</dc:title>
  <dc:creator>Anas Fouad</dc:creator>
  <cp:lastModifiedBy>Sopuru Egbosi</cp:lastModifiedBy>
  <cp:revision>4</cp:revision>
  <dcterms:created xsi:type="dcterms:W3CDTF">2006-08-16T00:00:00Z</dcterms:created>
  <dcterms:modified xsi:type="dcterms:W3CDTF">2025-03-07T14:09:32Z</dcterms:modified>
  <dc:identifier>DAGhBLcN4jI</dc:identifier>
</cp:coreProperties>
</file>