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305" r:id="rId3"/>
    <p:sldId id="299" r:id="rId4"/>
    <p:sldId id="283" r:id="rId5"/>
    <p:sldId id="297" r:id="rId6"/>
    <p:sldId id="268" r:id="rId7"/>
    <p:sldId id="287" r:id="rId8"/>
    <p:sldId id="300" r:id="rId9"/>
    <p:sldId id="306" r:id="rId10"/>
    <p:sldId id="270" r:id="rId11"/>
    <p:sldId id="292" r:id="rId12"/>
    <p:sldId id="285" r:id="rId13"/>
    <p:sldId id="307" r:id="rId14"/>
    <p:sldId id="294" r:id="rId15"/>
    <p:sldId id="296" r:id="rId16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4A0009D-2884-49C7-B877-44806784A7E8}">
          <p14:sldIdLst>
            <p14:sldId id="256"/>
            <p14:sldId id="305"/>
            <p14:sldId id="299"/>
            <p14:sldId id="283"/>
            <p14:sldId id="297"/>
          </p14:sldIdLst>
        </p14:section>
        <p14:section name="Phase One" id="{73FBD3E8-E2EB-433B-9092-57E19CD3915A}">
          <p14:sldIdLst>
            <p14:sldId id="268"/>
            <p14:sldId id="287"/>
            <p14:sldId id="300"/>
            <p14:sldId id="306"/>
          </p14:sldIdLst>
        </p14:section>
        <p14:section name="Phase Two" id="{0D8F3455-BA77-4F26-9B5E-DFEE74F49937}">
          <p14:sldIdLst>
            <p14:sldId id="270"/>
            <p14:sldId id="292"/>
          </p14:sldIdLst>
        </p14:section>
        <p14:section name="Phase Three" id="{3CAB7255-7660-46F2-BE7A-D1A02E6768A0}">
          <p14:sldIdLst>
            <p14:sldId id="285"/>
            <p14:sldId id="307"/>
            <p14:sldId id="294"/>
          </p14:sldIdLst>
        </p14:section>
        <p14:section name="Next Steps" id="{FE611F16-C7B8-4C53-B1F6-FEDA790D3372}">
          <p14:sldIdLst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01" autoAdjust="0"/>
    <p:restoredTop sz="69295" autoAdjust="0"/>
  </p:normalViewPr>
  <p:slideViewPr>
    <p:cSldViewPr snapToGrid="0">
      <p:cViewPr varScale="1">
        <p:scale>
          <a:sx n="79" d="100"/>
          <a:sy n="79" d="100"/>
        </p:scale>
        <p:origin x="1353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3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0E2CA4-744F-44C1-AF8D-32951179B3EC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7573696-C6EB-461E-A870-6B1BC7BB5CD0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A49FEBBF-9866-45F4-B78C-0731FB3BDF07}" type="parTrans" cxnId="{8F9ACBDB-8860-49E3-A094-6E2301D68EC6}">
      <dgm:prSet/>
      <dgm:spPr/>
      <dgm:t>
        <a:bodyPr/>
        <a:lstStyle/>
        <a:p>
          <a:endParaRPr lang="en-US"/>
        </a:p>
      </dgm:t>
    </dgm:pt>
    <dgm:pt modelId="{680A9B4A-9CA0-40AB-B4C2-BF29A3AD51C9}" type="sibTrans" cxnId="{8F9ACBDB-8860-49E3-A094-6E2301D68EC6}">
      <dgm:prSet/>
      <dgm:spPr/>
      <dgm:t>
        <a:bodyPr/>
        <a:lstStyle/>
        <a:p>
          <a:endParaRPr lang="en-US"/>
        </a:p>
      </dgm:t>
    </dgm:pt>
    <dgm:pt modelId="{39F2B261-B7E6-41C9-9A03-BF7A18D5AE07}">
      <dgm:prSet phldrT="[Text]"/>
      <dgm:spPr/>
      <dgm:t>
        <a:bodyPr/>
        <a:lstStyle/>
        <a:p>
          <a:r>
            <a:rPr lang="en-US" dirty="0"/>
            <a:t>Debug</a:t>
          </a:r>
        </a:p>
      </dgm:t>
    </dgm:pt>
    <dgm:pt modelId="{B54D6B98-B7EB-4771-8027-B788EBDD1E43}" type="parTrans" cxnId="{AF635921-B396-40F9-BFC8-CA2383B28137}">
      <dgm:prSet/>
      <dgm:spPr/>
      <dgm:t>
        <a:bodyPr/>
        <a:lstStyle/>
        <a:p>
          <a:endParaRPr lang="en-US"/>
        </a:p>
      </dgm:t>
    </dgm:pt>
    <dgm:pt modelId="{F758DE4A-AF8F-4642-9F20-0910D51B3749}" type="sibTrans" cxnId="{AF635921-B396-40F9-BFC8-CA2383B28137}">
      <dgm:prSet/>
      <dgm:spPr/>
      <dgm:t>
        <a:bodyPr/>
        <a:lstStyle/>
        <a:p>
          <a:endParaRPr lang="en-US"/>
        </a:p>
      </dgm:t>
    </dgm:pt>
    <dgm:pt modelId="{70001328-16F6-40B8-B034-8B63C6347611}">
      <dgm:prSet phldrT="[Text]"/>
      <dgm:spPr/>
      <dgm:t>
        <a:bodyPr/>
        <a:lstStyle/>
        <a:p>
          <a:r>
            <a:rPr lang="en-US" dirty="0"/>
            <a:t>Run</a:t>
          </a:r>
        </a:p>
      </dgm:t>
    </dgm:pt>
    <dgm:pt modelId="{E8C021ED-2D82-4837-8049-A14D44901631}" type="parTrans" cxnId="{B8801F57-4A9F-407D-B9B6-276DC81CBB39}">
      <dgm:prSet/>
      <dgm:spPr/>
      <dgm:t>
        <a:bodyPr/>
        <a:lstStyle/>
        <a:p>
          <a:endParaRPr lang="en-US"/>
        </a:p>
      </dgm:t>
    </dgm:pt>
    <dgm:pt modelId="{C53E6838-5DA5-4754-B4E2-86D13141604E}" type="sibTrans" cxnId="{B8801F57-4A9F-407D-B9B6-276DC81CBB39}">
      <dgm:prSet/>
      <dgm:spPr/>
      <dgm:t>
        <a:bodyPr/>
        <a:lstStyle/>
        <a:p>
          <a:endParaRPr lang="en-US"/>
        </a:p>
      </dgm:t>
    </dgm:pt>
    <dgm:pt modelId="{AD3E5398-E9E0-4E42-BCC9-D8820B90B1FB}">
      <dgm:prSet phldrT="[Text]"/>
      <dgm:spPr/>
      <dgm:t>
        <a:bodyPr/>
        <a:lstStyle/>
        <a:p>
          <a:r>
            <a:rPr lang="en-US" dirty="0"/>
            <a:t>Validate</a:t>
          </a:r>
        </a:p>
      </dgm:t>
    </dgm:pt>
    <dgm:pt modelId="{91E26694-5280-4F38-A99D-2323B823A62E}" type="parTrans" cxnId="{EC471369-68E0-44A4-85EC-EBB9CB2DE6D6}">
      <dgm:prSet/>
      <dgm:spPr/>
      <dgm:t>
        <a:bodyPr/>
        <a:lstStyle/>
        <a:p>
          <a:endParaRPr lang="en-US"/>
        </a:p>
      </dgm:t>
    </dgm:pt>
    <dgm:pt modelId="{5C5FCAE7-DD4A-440A-A309-08B507BDBE4D}" type="sibTrans" cxnId="{EC471369-68E0-44A4-85EC-EBB9CB2DE6D6}">
      <dgm:prSet/>
      <dgm:spPr/>
      <dgm:t>
        <a:bodyPr/>
        <a:lstStyle/>
        <a:p>
          <a:endParaRPr lang="en-US"/>
        </a:p>
      </dgm:t>
    </dgm:pt>
    <dgm:pt modelId="{1CAC3338-C130-4861-AE7B-A69033E92718}" type="pres">
      <dgm:prSet presAssocID="{9C0E2CA4-744F-44C1-AF8D-32951179B3EC}" presName="cycle" presStyleCnt="0">
        <dgm:presLayoutVars>
          <dgm:dir/>
          <dgm:resizeHandles val="exact"/>
        </dgm:presLayoutVars>
      </dgm:prSet>
      <dgm:spPr/>
    </dgm:pt>
    <dgm:pt modelId="{5E965E1B-8117-417A-AF2C-EE3F901C2B1D}" type="pres">
      <dgm:prSet presAssocID="{77573696-C6EB-461E-A870-6B1BC7BB5CD0}" presName="node" presStyleLbl="node1" presStyleIdx="0" presStyleCnt="4">
        <dgm:presLayoutVars>
          <dgm:bulletEnabled val="1"/>
        </dgm:presLayoutVars>
      </dgm:prSet>
      <dgm:spPr/>
    </dgm:pt>
    <dgm:pt modelId="{0EB7CA57-BE36-4B74-B166-DB62B0C2EF0D}" type="pres">
      <dgm:prSet presAssocID="{680A9B4A-9CA0-40AB-B4C2-BF29A3AD51C9}" presName="sibTrans" presStyleLbl="sibTrans2D1" presStyleIdx="0" presStyleCnt="4"/>
      <dgm:spPr/>
    </dgm:pt>
    <dgm:pt modelId="{7B54B8A5-6606-4C3C-9500-31A30500CCD7}" type="pres">
      <dgm:prSet presAssocID="{680A9B4A-9CA0-40AB-B4C2-BF29A3AD51C9}" presName="connectorText" presStyleLbl="sibTrans2D1" presStyleIdx="0" presStyleCnt="4"/>
      <dgm:spPr/>
    </dgm:pt>
    <dgm:pt modelId="{24EFD81F-AA69-44F2-83C2-806B40FDD526}" type="pres">
      <dgm:prSet presAssocID="{70001328-16F6-40B8-B034-8B63C6347611}" presName="node" presStyleLbl="node1" presStyleIdx="1" presStyleCnt="4">
        <dgm:presLayoutVars>
          <dgm:bulletEnabled val="1"/>
        </dgm:presLayoutVars>
      </dgm:prSet>
      <dgm:spPr/>
    </dgm:pt>
    <dgm:pt modelId="{7CC276FD-6F19-4E05-B00B-85069AD9148E}" type="pres">
      <dgm:prSet presAssocID="{C53E6838-5DA5-4754-B4E2-86D13141604E}" presName="sibTrans" presStyleLbl="sibTrans2D1" presStyleIdx="1" presStyleCnt="4"/>
      <dgm:spPr/>
    </dgm:pt>
    <dgm:pt modelId="{A167945A-F89D-4397-9D92-7EC3CFCB3A03}" type="pres">
      <dgm:prSet presAssocID="{C53E6838-5DA5-4754-B4E2-86D13141604E}" presName="connectorText" presStyleLbl="sibTrans2D1" presStyleIdx="1" presStyleCnt="4"/>
      <dgm:spPr/>
    </dgm:pt>
    <dgm:pt modelId="{6CB6C22C-45D1-4921-B019-37E18F399A24}" type="pres">
      <dgm:prSet presAssocID="{AD3E5398-E9E0-4E42-BCC9-D8820B90B1FB}" presName="node" presStyleLbl="node1" presStyleIdx="2" presStyleCnt="4">
        <dgm:presLayoutVars>
          <dgm:bulletEnabled val="1"/>
        </dgm:presLayoutVars>
      </dgm:prSet>
      <dgm:spPr/>
    </dgm:pt>
    <dgm:pt modelId="{E74D0B9F-AA38-4716-BB64-90BE35523337}" type="pres">
      <dgm:prSet presAssocID="{5C5FCAE7-DD4A-440A-A309-08B507BDBE4D}" presName="sibTrans" presStyleLbl="sibTrans2D1" presStyleIdx="2" presStyleCnt="4"/>
      <dgm:spPr/>
    </dgm:pt>
    <dgm:pt modelId="{1284F3CF-717B-486C-9098-5C0FB28AEF94}" type="pres">
      <dgm:prSet presAssocID="{5C5FCAE7-DD4A-440A-A309-08B507BDBE4D}" presName="connectorText" presStyleLbl="sibTrans2D1" presStyleIdx="2" presStyleCnt="4"/>
      <dgm:spPr/>
    </dgm:pt>
    <dgm:pt modelId="{015190AF-6814-4124-9780-D1FE7582EDA2}" type="pres">
      <dgm:prSet presAssocID="{39F2B261-B7E6-41C9-9A03-BF7A18D5AE07}" presName="node" presStyleLbl="node1" presStyleIdx="3" presStyleCnt="4">
        <dgm:presLayoutVars>
          <dgm:bulletEnabled val="1"/>
        </dgm:presLayoutVars>
      </dgm:prSet>
      <dgm:spPr/>
    </dgm:pt>
    <dgm:pt modelId="{2E4547E8-5A26-4145-B8D5-9870E6925ED4}" type="pres">
      <dgm:prSet presAssocID="{F758DE4A-AF8F-4642-9F20-0910D51B3749}" presName="sibTrans" presStyleLbl="sibTrans2D1" presStyleIdx="3" presStyleCnt="4"/>
      <dgm:spPr/>
    </dgm:pt>
    <dgm:pt modelId="{CD52FBA2-DB57-457F-BF9C-C215954791D2}" type="pres">
      <dgm:prSet presAssocID="{F758DE4A-AF8F-4642-9F20-0910D51B3749}" presName="connectorText" presStyleLbl="sibTrans2D1" presStyleIdx="3" presStyleCnt="4"/>
      <dgm:spPr/>
    </dgm:pt>
  </dgm:ptLst>
  <dgm:cxnLst>
    <dgm:cxn modelId="{65127703-01AA-4425-BB14-B3CD3DFD3651}" type="presOf" srcId="{39F2B261-B7E6-41C9-9A03-BF7A18D5AE07}" destId="{015190AF-6814-4124-9780-D1FE7582EDA2}" srcOrd="0" destOrd="0" presId="urn:microsoft.com/office/officeart/2005/8/layout/cycle2"/>
    <dgm:cxn modelId="{AF635921-B396-40F9-BFC8-CA2383B28137}" srcId="{9C0E2CA4-744F-44C1-AF8D-32951179B3EC}" destId="{39F2B261-B7E6-41C9-9A03-BF7A18D5AE07}" srcOrd="3" destOrd="0" parTransId="{B54D6B98-B7EB-4771-8027-B788EBDD1E43}" sibTransId="{F758DE4A-AF8F-4642-9F20-0910D51B3749}"/>
    <dgm:cxn modelId="{EC471369-68E0-44A4-85EC-EBB9CB2DE6D6}" srcId="{9C0E2CA4-744F-44C1-AF8D-32951179B3EC}" destId="{AD3E5398-E9E0-4E42-BCC9-D8820B90B1FB}" srcOrd="2" destOrd="0" parTransId="{91E26694-5280-4F38-A99D-2323B823A62E}" sibTransId="{5C5FCAE7-DD4A-440A-A309-08B507BDBE4D}"/>
    <dgm:cxn modelId="{FDE76C4B-05A4-4779-8429-1169B103A25D}" type="presOf" srcId="{AD3E5398-E9E0-4E42-BCC9-D8820B90B1FB}" destId="{6CB6C22C-45D1-4921-B019-37E18F399A24}" srcOrd="0" destOrd="0" presId="urn:microsoft.com/office/officeart/2005/8/layout/cycle2"/>
    <dgm:cxn modelId="{29BF8D4E-F746-4F70-A459-EAD46BBF6E06}" type="presOf" srcId="{680A9B4A-9CA0-40AB-B4C2-BF29A3AD51C9}" destId="{7B54B8A5-6606-4C3C-9500-31A30500CCD7}" srcOrd="1" destOrd="0" presId="urn:microsoft.com/office/officeart/2005/8/layout/cycle2"/>
    <dgm:cxn modelId="{B8801F57-4A9F-407D-B9B6-276DC81CBB39}" srcId="{9C0E2CA4-744F-44C1-AF8D-32951179B3EC}" destId="{70001328-16F6-40B8-B034-8B63C6347611}" srcOrd="1" destOrd="0" parTransId="{E8C021ED-2D82-4837-8049-A14D44901631}" sibTransId="{C53E6838-5DA5-4754-B4E2-86D13141604E}"/>
    <dgm:cxn modelId="{3E4F0A96-C334-477C-B52C-F2C8445FDAE7}" type="presOf" srcId="{C53E6838-5DA5-4754-B4E2-86D13141604E}" destId="{7CC276FD-6F19-4E05-B00B-85069AD9148E}" srcOrd="0" destOrd="0" presId="urn:microsoft.com/office/officeart/2005/8/layout/cycle2"/>
    <dgm:cxn modelId="{8A104C9B-B492-4325-90FC-E66B0AAAC20A}" type="presOf" srcId="{5C5FCAE7-DD4A-440A-A309-08B507BDBE4D}" destId="{E74D0B9F-AA38-4716-BB64-90BE35523337}" srcOrd="0" destOrd="0" presId="urn:microsoft.com/office/officeart/2005/8/layout/cycle2"/>
    <dgm:cxn modelId="{523E40C3-BAAE-4BDB-B0A6-5B8F9CB17151}" type="presOf" srcId="{9C0E2CA4-744F-44C1-AF8D-32951179B3EC}" destId="{1CAC3338-C130-4861-AE7B-A69033E92718}" srcOrd="0" destOrd="0" presId="urn:microsoft.com/office/officeart/2005/8/layout/cycle2"/>
    <dgm:cxn modelId="{42DE5CC3-82F8-4081-92C7-ABF2A64ED109}" type="presOf" srcId="{680A9B4A-9CA0-40AB-B4C2-BF29A3AD51C9}" destId="{0EB7CA57-BE36-4B74-B166-DB62B0C2EF0D}" srcOrd="0" destOrd="0" presId="urn:microsoft.com/office/officeart/2005/8/layout/cycle2"/>
    <dgm:cxn modelId="{414FB5C9-CBC4-422C-BE77-631634FBFB4E}" type="presOf" srcId="{F758DE4A-AF8F-4642-9F20-0910D51B3749}" destId="{CD52FBA2-DB57-457F-BF9C-C215954791D2}" srcOrd="1" destOrd="0" presId="urn:microsoft.com/office/officeart/2005/8/layout/cycle2"/>
    <dgm:cxn modelId="{8F9ACBDB-8860-49E3-A094-6E2301D68EC6}" srcId="{9C0E2CA4-744F-44C1-AF8D-32951179B3EC}" destId="{77573696-C6EB-461E-A870-6B1BC7BB5CD0}" srcOrd="0" destOrd="0" parTransId="{A49FEBBF-9866-45F4-B78C-0731FB3BDF07}" sibTransId="{680A9B4A-9CA0-40AB-B4C2-BF29A3AD51C9}"/>
    <dgm:cxn modelId="{34F07AE0-2D54-4FFB-8A83-0071D8CC6E3D}" type="presOf" srcId="{C53E6838-5DA5-4754-B4E2-86D13141604E}" destId="{A167945A-F89D-4397-9D92-7EC3CFCB3A03}" srcOrd="1" destOrd="0" presId="urn:microsoft.com/office/officeart/2005/8/layout/cycle2"/>
    <dgm:cxn modelId="{0CD136E1-7BE0-464C-BB7E-5C35997A1A28}" type="presOf" srcId="{5C5FCAE7-DD4A-440A-A309-08B507BDBE4D}" destId="{1284F3CF-717B-486C-9098-5C0FB28AEF94}" srcOrd="1" destOrd="0" presId="urn:microsoft.com/office/officeart/2005/8/layout/cycle2"/>
    <dgm:cxn modelId="{444F7BE8-7D19-4331-9506-8E2843F7D5C0}" type="presOf" srcId="{70001328-16F6-40B8-B034-8B63C6347611}" destId="{24EFD81F-AA69-44F2-83C2-806B40FDD526}" srcOrd="0" destOrd="0" presId="urn:microsoft.com/office/officeart/2005/8/layout/cycle2"/>
    <dgm:cxn modelId="{588A68F6-CB04-4965-95A6-752E31735CBB}" type="presOf" srcId="{77573696-C6EB-461E-A870-6B1BC7BB5CD0}" destId="{5E965E1B-8117-417A-AF2C-EE3F901C2B1D}" srcOrd="0" destOrd="0" presId="urn:microsoft.com/office/officeart/2005/8/layout/cycle2"/>
    <dgm:cxn modelId="{56D189FD-2BFC-4AAC-9330-81727944FDD1}" type="presOf" srcId="{F758DE4A-AF8F-4642-9F20-0910D51B3749}" destId="{2E4547E8-5A26-4145-B8D5-9870E6925ED4}" srcOrd="0" destOrd="0" presId="urn:microsoft.com/office/officeart/2005/8/layout/cycle2"/>
    <dgm:cxn modelId="{0B6EC18C-823B-4AF0-AD3F-31F3F9993358}" type="presParOf" srcId="{1CAC3338-C130-4861-AE7B-A69033E92718}" destId="{5E965E1B-8117-417A-AF2C-EE3F901C2B1D}" srcOrd="0" destOrd="0" presId="urn:microsoft.com/office/officeart/2005/8/layout/cycle2"/>
    <dgm:cxn modelId="{54C2C981-0B3B-4BB6-BFC8-28D571303A4B}" type="presParOf" srcId="{1CAC3338-C130-4861-AE7B-A69033E92718}" destId="{0EB7CA57-BE36-4B74-B166-DB62B0C2EF0D}" srcOrd="1" destOrd="0" presId="urn:microsoft.com/office/officeart/2005/8/layout/cycle2"/>
    <dgm:cxn modelId="{91B40722-0A31-4DE2-ADC0-DDE0756AEF21}" type="presParOf" srcId="{0EB7CA57-BE36-4B74-B166-DB62B0C2EF0D}" destId="{7B54B8A5-6606-4C3C-9500-31A30500CCD7}" srcOrd="0" destOrd="0" presId="urn:microsoft.com/office/officeart/2005/8/layout/cycle2"/>
    <dgm:cxn modelId="{5B215928-6072-4966-9B89-D7EA2D3254F9}" type="presParOf" srcId="{1CAC3338-C130-4861-AE7B-A69033E92718}" destId="{24EFD81F-AA69-44F2-83C2-806B40FDD526}" srcOrd="2" destOrd="0" presId="urn:microsoft.com/office/officeart/2005/8/layout/cycle2"/>
    <dgm:cxn modelId="{10871D6F-C936-49F4-AB6D-1C1018392582}" type="presParOf" srcId="{1CAC3338-C130-4861-AE7B-A69033E92718}" destId="{7CC276FD-6F19-4E05-B00B-85069AD9148E}" srcOrd="3" destOrd="0" presId="urn:microsoft.com/office/officeart/2005/8/layout/cycle2"/>
    <dgm:cxn modelId="{853CFF67-9B61-4387-8491-FEF41DC6F6E8}" type="presParOf" srcId="{7CC276FD-6F19-4E05-B00B-85069AD9148E}" destId="{A167945A-F89D-4397-9D92-7EC3CFCB3A03}" srcOrd="0" destOrd="0" presId="urn:microsoft.com/office/officeart/2005/8/layout/cycle2"/>
    <dgm:cxn modelId="{2A187968-3740-499C-8924-F05F81547CEE}" type="presParOf" srcId="{1CAC3338-C130-4861-AE7B-A69033E92718}" destId="{6CB6C22C-45D1-4921-B019-37E18F399A24}" srcOrd="4" destOrd="0" presId="urn:microsoft.com/office/officeart/2005/8/layout/cycle2"/>
    <dgm:cxn modelId="{17057816-0A68-4030-ACF9-B9CB1CDEE5AD}" type="presParOf" srcId="{1CAC3338-C130-4861-AE7B-A69033E92718}" destId="{E74D0B9F-AA38-4716-BB64-90BE35523337}" srcOrd="5" destOrd="0" presId="urn:microsoft.com/office/officeart/2005/8/layout/cycle2"/>
    <dgm:cxn modelId="{36A42048-FD0C-440E-B6B1-AB68AD037BA1}" type="presParOf" srcId="{E74D0B9F-AA38-4716-BB64-90BE35523337}" destId="{1284F3CF-717B-486C-9098-5C0FB28AEF94}" srcOrd="0" destOrd="0" presId="urn:microsoft.com/office/officeart/2005/8/layout/cycle2"/>
    <dgm:cxn modelId="{289C7868-B179-44B6-B893-A47AFAAB6FCB}" type="presParOf" srcId="{1CAC3338-C130-4861-AE7B-A69033E92718}" destId="{015190AF-6814-4124-9780-D1FE7582EDA2}" srcOrd="6" destOrd="0" presId="urn:microsoft.com/office/officeart/2005/8/layout/cycle2"/>
    <dgm:cxn modelId="{1FF68CE8-2B17-49DC-8AC9-1AE2E6BFBBB1}" type="presParOf" srcId="{1CAC3338-C130-4861-AE7B-A69033E92718}" destId="{2E4547E8-5A26-4145-B8D5-9870E6925ED4}" srcOrd="7" destOrd="0" presId="urn:microsoft.com/office/officeart/2005/8/layout/cycle2"/>
    <dgm:cxn modelId="{314741C0-7585-4841-84D9-D441D1CAA300}" type="presParOf" srcId="{2E4547E8-5A26-4145-B8D5-9870E6925ED4}" destId="{CD52FBA2-DB57-457F-BF9C-C215954791D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65E1B-8117-417A-AF2C-EE3F901C2B1D}">
      <dsp:nvSpPr>
        <dsp:cNvPr id="0" name=""/>
        <dsp:cNvSpPr/>
      </dsp:nvSpPr>
      <dsp:spPr>
        <a:xfrm>
          <a:off x="400454" y="61955"/>
          <a:ext cx="377439" cy="3774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Code</a:t>
          </a:r>
        </a:p>
      </dsp:txBody>
      <dsp:txXfrm>
        <a:off x="455729" y="117230"/>
        <a:ext cx="266889" cy="266889"/>
      </dsp:txXfrm>
    </dsp:sp>
    <dsp:sp modelId="{0EB7CA57-BE36-4B74-B166-DB62B0C2EF0D}">
      <dsp:nvSpPr>
        <dsp:cNvPr id="0" name=""/>
        <dsp:cNvSpPr/>
      </dsp:nvSpPr>
      <dsp:spPr>
        <a:xfrm rot="2700000">
          <a:off x="737339" y="385190"/>
          <a:ext cx="100086" cy="12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741736" y="400051"/>
        <a:ext cx="70060" cy="76431"/>
      </dsp:txXfrm>
    </dsp:sp>
    <dsp:sp modelId="{24EFD81F-AA69-44F2-83C2-806B40FDD526}">
      <dsp:nvSpPr>
        <dsp:cNvPr id="0" name=""/>
        <dsp:cNvSpPr/>
      </dsp:nvSpPr>
      <dsp:spPr>
        <a:xfrm>
          <a:off x="800876" y="462377"/>
          <a:ext cx="377439" cy="377439"/>
        </a:xfrm>
        <a:prstGeom prst="ellipse">
          <a:avLst/>
        </a:prstGeom>
        <a:solidFill>
          <a:schemeClr val="accent2">
            <a:hueOff val="37813"/>
            <a:satOff val="4346"/>
            <a:lumOff val="-346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Run</a:t>
          </a:r>
        </a:p>
      </dsp:txBody>
      <dsp:txXfrm>
        <a:off x="856151" y="517652"/>
        <a:ext cx="266889" cy="266889"/>
      </dsp:txXfrm>
    </dsp:sp>
    <dsp:sp modelId="{7CC276FD-6F19-4E05-B00B-85069AD9148E}">
      <dsp:nvSpPr>
        <dsp:cNvPr id="0" name=""/>
        <dsp:cNvSpPr/>
      </dsp:nvSpPr>
      <dsp:spPr>
        <a:xfrm rot="8100000">
          <a:off x="741345" y="785611"/>
          <a:ext cx="100086" cy="12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7813"/>
            <a:satOff val="4346"/>
            <a:lumOff val="-34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 rot="10800000">
        <a:off x="766974" y="800472"/>
        <a:ext cx="70060" cy="76431"/>
      </dsp:txXfrm>
    </dsp:sp>
    <dsp:sp modelId="{6CB6C22C-45D1-4921-B019-37E18F399A24}">
      <dsp:nvSpPr>
        <dsp:cNvPr id="0" name=""/>
        <dsp:cNvSpPr/>
      </dsp:nvSpPr>
      <dsp:spPr>
        <a:xfrm>
          <a:off x="400454" y="862798"/>
          <a:ext cx="377439" cy="377439"/>
        </a:xfrm>
        <a:prstGeom prst="ellipse">
          <a:avLst/>
        </a:prstGeom>
        <a:solidFill>
          <a:schemeClr val="accent2">
            <a:hueOff val="75626"/>
            <a:satOff val="8693"/>
            <a:lumOff val="-69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Validate</a:t>
          </a:r>
        </a:p>
      </dsp:txBody>
      <dsp:txXfrm>
        <a:off x="455729" y="918073"/>
        <a:ext cx="266889" cy="266889"/>
      </dsp:txXfrm>
    </dsp:sp>
    <dsp:sp modelId="{E74D0B9F-AA38-4716-BB64-90BE35523337}">
      <dsp:nvSpPr>
        <dsp:cNvPr id="0" name=""/>
        <dsp:cNvSpPr/>
      </dsp:nvSpPr>
      <dsp:spPr>
        <a:xfrm rot="13500000">
          <a:off x="340923" y="789617"/>
          <a:ext cx="100086" cy="12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75626"/>
            <a:satOff val="8693"/>
            <a:lumOff val="-69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 rot="10800000">
        <a:off x="366552" y="825710"/>
        <a:ext cx="70060" cy="76431"/>
      </dsp:txXfrm>
    </dsp:sp>
    <dsp:sp modelId="{015190AF-6814-4124-9780-D1FE7582EDA2}">
      <dsp:nvSpPr>
        <dsp:cNvPr id="0" name=""/>
        <dsp:cNvSpPr/>
      </dsp:nvSpPr>
      <dsp:spPr>
        <a:xfrm>
          <a:off x="32" y="462377"/>
          <a:ext cx="377439" cy="377439"/>
        </a:xfrm>
        <a:prstGeom prst="ellipse">
          <a:avLst/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Debug</a:t>
          </a:r>
        </a:p>
      </dsp:txBody>
      <dsp:txXfrm>
        <a:off x="55307" y="517652"/>
        <a:ext cx="266889" cy="266889"/>
      </dsp:txXfrm>
    </dsp:sp>
    <dsp:sp modelId="{2E4547E8-5A26-4145-B8D5-9870E6925ED4}">
      <dsp:nvSpPr>
        <dsp:cNvPr id="0" name=""/>
        <dsp:cNvSpPr/>
      </dsp:nvSpPr>
      <dsp:spPr>
        <a:xfrm rot="18900000">
          <a:off x="336917" y="389196"/>
          <a:ext cx="100086" cy="12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341314" y="425289"/>
        <a:ext cx="70060" cy="76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C3DAA-E1DE-49B6-8079-627AB3F6E0E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32B12-1722-4EDC-9BBA-25A0F0A33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81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32B12-1722-4EDC-9BBA-25A0F0A334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48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rough time estimate.  We’ll tighten it up after phase one.</a:t>
            </a:r>
          </a:p>
          <a:p>
            <a:endParaRPr lang="en-US" dirty="0"/>
          </a:p>
          <a:p>
            <a:r>
              <a:rPr lang="en-US" dirty="0"/>
              <a:t>We can run pre-built containers provided by vendors.</a:t>
            </a:r>
          </a:p>
          <a:p>
            <a:endParaRPr lang="en-US" dirty="0"/>
          </a:p>
          <a:p>
            <a:r>
              <a:rPr lang="en-US" dirty="0"/>
              <a:t>We can run our own containerized applications.</a:t>
            </a:r>
          </a:p>
          <a:p>
            <a:endParaRPr lang="en-US" dirty="0"/>
          </a:p>
          <a:p>
            <a:r>
              <a:rPr lang="en-US" dirty="0"/>
              <a:t>Deployments and configuration handled manually.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32B12-1722-4EDC-9BBA-25A0F0A334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44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VERY rough time estimate</a:t>
            </a:r>
          </a:p>
          <a:p>
            <a:endParaRPr lang="en-US" dirty="0"/>
          </a:p>
          <a:p>
            <a:r>
              <a:rPr lang="en-US" dirty="0"/>
              <a:t>There may be significant costs</a:t>
            </a:r>
          </a:p>
          <a:p>
            <a:endParaRPr lang="en-US" dirty="0"/>
          </a:p>
          <a:p>
            <a:r>
              <a:rPr lang="en-US" dirty="0"/>
              <a:t>We’re pretty busy, so we expect to engage a vendor to do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32B12-1722-4EDC-9BBA-25A0F0A334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67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 people into the pit of success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32B12-1722-4EDC-9BBA-25A0F0A334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59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detailed notes about why this takes so long.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32B12-1722-4EDC-9BBA-25A0F0A334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17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32B12-1722-4EDC-9BBA-25A0F0A334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36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fact, we have containers in house today, but we don’t have a long-term plan to manage them for everyone.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32B12-1722-4EDC-9BBA-25A0F0A334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31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POCs – we’re really talking about making sure the vendors we’re considering are ready for prime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32B12-1722-4EDC-9BBA-25A0F0A334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Core Team – Will be doing or managing the work</a:t>
            </a:r>
          </a:p>
          <a:p>
            <a:endParaRPr lang="en-US" dirty="0"/>
          </a:p>
          <a:p>
            <a:r>
              <a:rPr lang="en-US" dirty="0"/>
              <a:t>Stakeholders – Wil be consulted during the POC planning phase for their input, and will have an opportunity to get their hands on the environments.</a:t>
            </a:r>
          </a:p>
          <a:p>
            <a:endParaRPr lang="en-US" dirty="0"/>
          </a:p>
          <a:p>
            <a:r>
              <a:rPr lang="en-US" dirty="0"/>
              <a:t>Vendors – Of the vendors in the market, we talked to many and think these three have the most mature offerings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32B12-1722-4EDC-9BBA-25A0F0A334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11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feel pretty good about this estimate.</a:t>
            </a:r>
          </a:p>
          <a:p>
            <a:endParaRPr lang="en-US" dirty="0"/>
          </a:p>
          <a:p>
            <a:r>
              <a:rPr lang="en-US" dirty="0"/>
              <a:t>This time should mostly be spent planning, and waiting for vendors</a:t>
            </a:r>
          </a:p>
          <a:p>
            <a:endParaRPr lang="en-US" dirty="0"/>
          </a:p>
          <a:p>
            <a:r>
              <a:rPr lang="en-US" dirty="0"/>
              <a:t>We have had demos with various vendors</a:t>
            </a:r>
          </a:p>
          <a:p>
            <a:endParaRPr lang="en-US" dirty="0"/>
          </a:p>
          <a:p>
            <a:r>
              <a:rPr lang="en-US" dirty="0"/>
              <a:t>We have expressed concerns about security, copy control, license management,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Vendors have addressed those concerns verbally</a:t>
            </a:r>
          </a:p>
          <a:p>
            <a:endParaRPr lang="en-US" dirty="0"/>
          </a:p>
          <a:p>
            <a:r>
              <a:rPr lang="en-US" dirty="0"/>
              <a:t>We want those solutions demonstrated</a:t>
            </a:r>
          </a:p>
          <a:p>
            <a:endParaRPr lang="en-US" dirty="0"/>
          </a:p>
          <a:p>
            <a:r>
              <a:rPr lang="en-US" dirty="0"/>
              <a:t>We want to get our hands on the solutions</a:t>
            </a:r>
          </a:p>
          <a:p>
            <a:endParaRPr lang="en-US" dirty="0"/>
          </a:p>
          <a:p>
            <a:r>
              <a:rPr lang="en-US" dirty="0"/>
              <a:t>We want to get pricing</a:t>
            </a:r>
          </a:p>
          <a:p>
            <a:endParaRPr lang="en-US" dirty="0"/>
          </a:p>
          <a:p>
            <a:r>
              <a:rPr lang="en-US" dirty="0"/>
              <a:t>We want to get SLAs</a:t>
            </a:r>
          </a:p>
          <a:p>
            <a:endParaRPr lang="en-US" dirty="0"/>
          </a:p>
          <a:p>
            <a:r>
              <a:rPr lang="en-US" dirty="0"/>
              <a:t>We want to understand consulting costs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32B12-1722-4EDC-9BBA-25A0F0A334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47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Requirements -</a:t>
            </a:r>
          </a:p>
          <a:p>
            <a:r>
              <a:rPr lang="en-US" dirty="0"/>
              <a:t>For objectivity we’ll present identical requirements to each vendor</a:t>
            </a:r>
          </a:p>
          <a:p>
            <a:endParaRPr lang="en-US" dirty="0"/>
          </a:p>
          <a:p>
            <a:r>
              <a:rPr lang="en-US" dirty="0"/>
              <a:t>We will provide answers to questions to all vendors</a:t>
            </a:r>
          </a:p>
          <a:p>
            <a:endParaRPr lang="en-US" dirty="0"/>
          </a:p>
          <a:p>
            <a:r>
              <a:rPr lang="en-US" dirty="0"/>
              <a:t>We’ll provide the application so they can’t use a canned example</a:t>
            </a:r>
          </a:p>
          <a:p>
            <a:endParaRPr lang="en-US" dirty="0"/>
          </a:p>
          <a:p>
            <a:r>
              <a:rPr lang="en-US" dirty="0"/>
              <a:t>- Demonstrations - </a:t>
            </a:r>
          </a:p>
          <a:p>
            <a:r>
              <a:rPr lang="en-US" dirty="0"/>
              <a:t>We want them to do the demo on our infrastructure</a:t>
            </a:r>
          </a:p>
          <a:p>
            <a:r>
              <a:rPr lang="en-US" dirty="0"/>
              <a:t>We want to keep the environments around for awhile</a:t>
            </a:r>
          </a:p>
          <a:p>
            <a:r>
              <a:rPr lang="en-US" dirty="0"/>
              <a:t>We’ll give environment access to our current container users</a:t>
            </a:r>
          </a:p>
          <a:p>
            <a:r>
              <a:rPr lang="en-US" dirty="0"/>
              <a:t>We’ll try to get this done for free</a:t>
            </a:r>
          </a:p>
          <a:p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- Pricing -</a:t>
            </a:r>
          </a:p>
          <a:p>
            <a:pPr marL="0" indent="0">
              <a:buFontTx/>
              <a:buNone/>
            </a:pPr>
            <a:r>
              <a:rPr lang="en-US" dirty="0"/>
              <a:t>Application pricing</a:t>
            </a:r>
          </a:p>
          <a:p>
            <a:pPr marL="0" indent="0">
              <a:buFontTx/>
              <a:buNone/>
            </a:pPr>
            <a:r>
              <a:rPr lang="en-US" dirty="0"/>
              <a:t>Hardware requirements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32B12-1722-4EDC-9BBA-25A0F0A334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92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32B12-1722-4EDC-9BBA-25A0F0A334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73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understand how our requirements our met</a:t>
            </a:r>
          </a:p>
          <a:p>
            <a:endParaRPr lang="en-US" dirty="0"/>
          </a:p>
          <a:p>
            <a:r>
              <a:rPr lang="en-US" dirty="0"/>
              <a:t>Our teams have had their hands on the solutions</a:t>
            </a:r>
          </a:p>
          <a:p>
            <a:endParaRPr lang="en-US" dirty="0"/>
          </a:p>
          <a:p>
            <a:r>
              <a:rPr lang="en-US" dirty="0"/>
              <a:t>We can better estimate phases two and three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32B12-1722-4EDC-9BBA-25A0F0A334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57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9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1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1550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91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8885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83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84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0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4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3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8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1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9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7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BF61B-F633-497E-89E6-831EB66A686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0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tainers are portable">
            <a:extLst>
              <a:ext uri="{FF2B5EF4-FFF2-40B4-BE49-F238E27FC236}">
                <a16:creationId xmlns:a16="http://schemas.microsoft.com/office/drawing/2014/main" id="{A6AF34FC-EDCC-4ACE-8664-727173BE91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0" t="837" r="17152" b="1"/>
          <a:stretch/>
        </p:blipFill>
        <p:spPr bwMode="auto"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US" sz="4800" dirty="0"/>
              <a:t>Container Proofs of Concept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4202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Two (2 Months)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Container Support</a:t>
            </a:r>
          </a:p>
        </p:txBody>
      </p:sp>
    </p:spTree>
    <p:extLst>
      <p:ext uri="{BB962C8B-B14F-4D97-AF65-F5344CB8AC3E}">
        <p14:creationId xmlns:p14="http://schemas.microsoft.com/office/powerpoint/2010/main" val="1907812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Two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Licensing and support agreements</a:t>
            </a:r>
          </a:p>
          <a:p>
            <a:r>
              <a:rPr lang="en-US" dirty="0"/>
              <a:t>We know how containers are internally paid for</a:t>
            </a:r>
          </a:p>
          <a:p>
            <a:r>
              <a:rPr lang="en-US" dirty="0"/>
              <a:t>Security and compliance review</a:t>
            </a:r>
          </a:p>
          <a:p>
            <a:r>
              <a:rPr lang="en-US" dirty="0"/>
              <a:t>Physical infrastructure is allocated</a:t>
            </a:r>
          </a:p>
          <a:p>
            <a:r>
              <a:rPr lang="en-US" dirty="0"/>
              <a:t>NOC integration is complete</a:t>
            </a:r>
          </a:p>
          <a:p>
            <a:r>
              <a:rPr lang="en-US" dirty="0"/>
              <a:t>Personnel are ready</a:t>
            </a:r>
          </a:p>
        </p:txBody>
      </p:sp>
    </p:spTree>
    <p:extLst>
      <p:ext uri="{BB962C8B-B14F-4D97-AF65-F5344CB8AC3E}">
        <p14:creationId xmlns:p14="http://schemas.microsoft.com/office/powerpoint/2010/main" val="90817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Three (2 – 6 Months)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DevOps Integration</a:t>
            </a:r>
          </a:p>
        </p:txBody>
      </p:sp>
    </p:spTree>
    <p:extLst>
      <p:ext uri="{BB962C8B-B14F-4D97-AF65-F5344CB8AC3E}">
        <p14:creationId xmlns:p14="http://schemas.microsoft.com/office/powerpoint/2010/main" val="732693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Three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Desktop container support</a:t>
            </a:r>
          </a:p>
          <a:p>
            <a:r>
              <a:rPr lang="en-US" dirty="0"/>
              <a:t>Boilerplate for common project types</a:t>
            </a:r>
          </a:p>
          <a:p>
            <a:r>
              <a:rPr lang="en-US" dirty="0"/>
              <a:t>Continuous integration</a:t>
            </a:r>
          </a:p>
          <a:p>
            <a:r>
              <a:rPr lang="en-US" dirty="0"/>
              <a:t>Automated deployments</a:t>
            </a:r>
          </a:p>
        </p:txBody>
      </p:sp>
    </p:spTree>
    <p:extLst>
      <p:ext uri="{BB962C8B-B14F-4D97-AF65-F5344CB8AC3E}">
        <p14:creationId xmlns:p14="http://schemas.microsoft.com/office/powerpoint/2010/main" val="271610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5B40-C168-4DA5-ABDD-C34D9612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as a Service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C36B8B-7FE5-4F02-AF4C-0E97C7590D16}"/>
              </a:ext>
            </a:extLst>
          </p:cNvPr>
          <p:cNvGrpSpPr/>
          <p:nvPr/>
        </p:nvGrpSpPr>
        <p:grpSpPr>
          <a:xfrm>
            <a:off x="310359" y="5019194"/>
            <a:ext cx="1418596" cy="1418596"/>
            <a:chOff x="1281113" y="3599657"/>
            <a:chExt cx="1181100" cy="11811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C7C0B17-C2D1-4837-890D-37AD4ABC3945}"/>
                </a:ext>
              </a:extLst>
            </p:cNvPr>
            <p:cNvSpPr/>
            <p:nvPr/>
          </p:nvSpPr>
          <p:spPr>
            <a:xfrm>
              <a:off x="1281113" y="3599657"/>
              <a:ext cx="1181100" cy="1181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id="{615212E2-BECF-4C73-9FEE-43D5619FD8C3}"/>
                </a:ext>
              </a:extLst>
            </p:cNvPr>
            <p:cNvGraphicFramePr>
              <a:graphicFrameLocks/>
            </p:cNvGraphicFramePr>
            <p:nvPr>
              <p:extLst/>
            </p:nvPr>
          </p:nvGraphicFramePr>
          <p:xfrm>
            <a:off x="1381126" y="3648114"/>
            <a:ext cx="981074" cy="108418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1AC119-65BC-4DE8-BA13-13FABED07CD8}"/>
              </a:ext>
            </a:extLst>
          </p:cNvPr>
          <p:cNvSpPr/>
          <p:nvPr/>
        </p:nvSpPr>
        <p:spPr>
          <a:xfrm>
            <a:off x="3030692" y="3898338"/>
            <a:ext cx="1311319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</a:t>
            </a:r>
          </a:p>
          <a:p>
            <a:pPr algn="ctr"/>
            <a:r>
              <a:rPr lang="en-US" dirty="0"/>
              <a:t>Container</a:t>
            </a:r>
          </a:p>
          <a:p>
            <a:pPr algn="ctr"/>
            <a:r>
              <a:rPr lang="en-US" dirty="0"/>
              <a:t>Registry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8FC4289-3923-4794-9596-AA7C769FEAA5}"/>
              </a:ext>
            </a:extLst>
          </p:cNvPr>
          <p:cNvSpPr/>
          <p:nvPr/>
        </p:nvSpPr>
        <p:spPr>
          <a:xfrm rot="8071927">
            <a:off x="1551971" y="4969051"/>
            <a:ext cx="1655706" cy="197201"/>
          </a:xfrm>
          <a:prstGeom prst="rightArrow">
            <a:avLst>
              <a:gd name="adj1" fmla="val 41487"/>
              <a:gd name="adj2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9F5AB2C-20DB-44A3-BE24-97C42367504E}"/>
              </a:ext>
            </a:extLst>
          </p:cNvPr>
          <p:cNvSpPr/>
          <p:nvPr/>
        </p:nvSpPr>
        <p:spPr>
          <a:xfrm>
            <a:off x="447842" y="1978753"/>
            <a:ext cx="11811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Control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5727905B-D2F3-4919-9E2F-2016A51383A3}"/>
              </a:ext>
            </a:extLst>
          </p:cNvPr>
          <p:cNvSpPr/>
          <p:nvPr/>
        </p:nvSpPr>
        <p:spPr>
          <a:xfrm>
            <a:off x="964732" y="3279898"/>
            <a:ext cx="134619" cy="1657350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1133751-04E3-4490-9974-671FCF404779}"/>
              </a:ext>
            </a:extLst>
          </p:cNvPr>
          <p:cNvSpPr/>
          <p:nvPr/>
        </p:nvSpPr>
        <p:spPr>
          <a:xfrm>
            <a:off x="2251242" y="1978753"/>
            <a:ext cx="11811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75D28AA-C38E-468D-AC13-C500079120D0}"/>
              </a:ext>
            </a:extLst>
          </p:cNvPr>
          <p:cNvSpPr/>
          <p:nvPr/>
        </p:nvSpPr>
        <p:spPr>
          <a:xfrm>
            <a:off x="1682917" y="2487246"/>
            <a:ext cx="514350" cy="11966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9E886BF-F215-4C9F-9034-DF29A2624A98}"/>
              </a:ext>
            </a:extLst>
          </p:cNvPr>
          <p:cNvSpPr/>
          <p:nvPr/>
        </p:nvSpPr>
        <p:spPr>
          <a:xfrm>
            <a:off x="4800110" y="1973126"/>
            <a:ext cx="11811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24AF671-ED6F-4DE2-8599-F51754865287}"/>
              </a:ext>
            </a:extLst>
          </p:cNvPr>
          <p:cNvSpPr/>
          <p:nvPr/>
        </p:nvSpPr>
        <p:spPr>
          <a:xfrm>
            <a:off x="3503618" y="2487246"/>
            <a:ext cx="1181100" cy="13626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DD8A910-9329-48EA-A55A-07C40EEC2889}"/>
              </a:ext>
            </a:extLst>
          </p:cNvPr>
          <p:cNvGrpSpPr/>
          <p:nvPr/>
        </p:nvGrpSpPr>
        <p:grpSpPr>
          <a:xfrm>
            <a:off x="8111707" y="2089951"/>
            <a:ext cx="2715758" cy="4178711"/>
            <a:chOff x="9594360" y="2247900"/>
            <a:chExt cx="2715758" cy="360045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A2FECC2-3392-4972-8C93-CEFDF53F922A}"/>
                </a:ext>
              </a:extLst>
            </p:cNvPr>
            <p:cNvSpPr/>
            <p:nvPr/>
          </p:nvSpPr>
          <p:spPr>
            <a:xfrm>
              <a:off x="9594360" y="2247900"/>
              <a:ext cx="2715758" cy="36004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/>
                <a:t>Container Hosts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255094C-8239-45FE-9F52-E0C787DE338B}"/>
                </a:ext>
              </a:extLst>
            </p:cNvPr>
            <p:cNvSpPr/>
            <p:nvPr/>
          </p:nvSpPr>
          <p:spPr>
            <a:xfrm>
              <a:off x="9753600" y="2852795"/>
              <a:ext cx="2386960" cy="4144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Desktop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13F8BAF-AB23-40D9-B9C0-1332F3FCB0A7}"/>
                </a:ext>
              </a:extLst>
            </p:cNvPr>
            <p:cNvSpPr/>
            <p:nvPr/>
          </p:nvSpPr>
          <p:spPr>
            <a:xfrm>
              <a:off x="9753600" y="3331098"/>
              <a:ext cx="2386960" cy="4144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 Env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BC202CD-E443-4B4A-A779-5E25843DED97}"/>
                </a:ext>
              </a:extLst>
            </p:cNvPr>
            <p:cNvSpPr/>
            <p:nvPr/>
          </p:nvSpPr>
          <p:spPr>
            <a:xfrm>
              <a:off x="9753600" y="3809393"/>
              <a:ext cx="2386960" cy="4144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UAT Env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6113020-BE87-41C8-819D-28B50CF4F79C}"/>
                </a:ext>
              </a:extLst>
            </p:cNvPr>
            <p:cNvSpPr/>
            <p:nvPr/>
          </p:nvSpPr>
          <p:spPr>
            <a:xfrm>
              <a:off x="9753600" y="4665402"/>
              <a:ext cx="2386960" cy="41447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On-Premise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30FAE3B-E988-42C8-90B8-CAAA8DB966D0}"/>
                </a:ext>
              </a:extLst>
            </p:cNvPr>
            <p:cNvSpPr/>
            <p:nvPr/>
          </p:nvSpPr>
          <p:spPr>
            <a:xfrm>
              <a:off x="9753600" y="5143699"/>
              <a:ext cx="2386960" cy="41447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Off-Premise</a:t>
              </a:r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B0412027-4610-4E4C-A277-3954F9A16214}"/>
              </a:ext>
            </a:extLst>
          </p:cNvPr>
          <p:cNvSpPr/>
          <p:nvPr/>
        </p:nvSpPr>
        <p:spPr>
          <a:xfrm rot="13563408">
            <a:off x="2701390" y="3423078"/>
            <a:ext cx="824168" cy="181271"/>
          </a:xfrm>
          <a:prstGeom prst="rightArrow">
            <a:avLst>
              <a:gd name="adj1" fmla="val 41487"/>
              <a:gd name="adj2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59049149-0CD6-4DDF-8C95-44F7F5790F86}"/>
              </a:ext>
            </a:extLst>
          </p:cNvPr>
          <p:cNvSpPr/>
          <p:nvPr/>
        </p:nvSpPr>
        <p:spPr>
          <a:xfrm rot="10800000">
            <a:off x="4442256" y="3230291"/>
            <a:ext cx="753630" cy="1004201"/>
          </a:xfrm>
          <a:prstGeom prst="bentArrow">
            <a:avLst>
              <a:gd name="adj1" fmla="val 10082"/>
              <a:gd name="adj2" fmla="val 8935"/>
              <a:gd name="adj3" fmla="val 16393"/>
              <a:gd name="adj4" fmla="val 4202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55524E52-425B-40DA-B564-831E7FC2229F}"/>
              </a:ext>
            </a:extLst>
          </p:cNvPr>
          <p:cNvSpPr/>
          <p:nvPr/>
        </p:nvSpPr>
        <p:spPr>
          <a:xfrm rot="20735756">
            <a:off x="4402884" y="4096989"/>
            <a:ext cx="3617960" cy="14062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5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5" grpId="0" animBg="1"/>
      <p:bldP spid="17" grpId="0" animBg="1"/>
      <p:bldP spid="20" grpId="0" animBg="1"/>
      <p:bldP spid="19" grpId="0" animBg="1"/>
      <p:bldP spid="26" grpId="0" animBg="1"/>
      <p:bldP spid="27" grpId="0" animBg="1"/>
      <p:bldP spid="32" grpId="0" animBg="1"/>
      <p:bldP spid="7" grpId="0" animBg="1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CCC2-901E-4BA8-8F13-695B7613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72851-E12F-4953-BC40-498F40127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Finalize our team</a:t>
            </a:r>
          </a:p>
          <a:p>
            <a:r>
              <a:rPr lang="en-US" dirty="0"/>
              <a:t>Visit with all stakeholders</a:t>
            </a:r>
          </a:p>
          <a:p>
            <a:r>
              <a:rPr lang="en-US" dirty="0"/>
              <a:t>Write our RFP document</a:t>
            </a:r>
          </a:p>
          <a:p>
            <a:r>
              <a:rPr lang="en-US" dirty="0"/>
              <a:t>Submit RFP to vendors</a:t>
            </a:r>
          </a:p>
          <a:p>
            <a:r>
              <a:rPr lang="en-US" dirty="0"/>
              <a:t>Coordinate vendor presentations</a:t>
            </a:r>
          </a:p>
        </p:txBody>
      </p:sp>
    </p:spTree>
    <p:extLst>
      <p:ext uri="{BB962C8B-B14F-4D97-AF65-F5344CB8AC3E}">
        <p14:creationId xmlns:p14="http://schemas.microsoft.com/office/powerpoint/2010/main" val="78178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2D35B-50CD-4E1E-8514-CBF6829E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C3D71-3C05-486C-A1D5-C3748ED7A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efficient usage of server resources</a:t>
            </a:r>
          </a:p>
          <a:p>
            <a:r>
              <a:rPr lang="en-US" dirty="0"/>
              <a:t>Rapid deployments</a:t>
            </a:r>
          </a:p>
          <a:p>
            <a:r>
              <a:rPr lang="en-US" dirty="0"/>
              <a:t>Simplicity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Rapid iteration for dev teams</a:t>
            </a:r>
          </a:p>
        </p:txBody>
      </p:sp>
    </p:spTree>
    <p:extLst>
      <p:ext uri="{BB962C8B-B14F-4D97-AF65-F5344CB8AC3E}">
        <p14:creationId xmlns:p14="http://schemas.microsoft.com/office/powerpoint/2010/main" val="91282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containers are coming</a:t>
            </a:r>
          </a:p>
          <a:p>
            <a:r>
              <a:rPr lang="en-US" dirty="0"/>
              <a:t>We want to manage one consistent platform</a:t>
            </a:r>
          </a:p>
          <a:p>
            <a:r>
              <a:rPr lang="en-US" dirty="0"/>
              <a:t>We want a ready answer for people</a:t>
            </a:r>
          </a:p>
        </p:txBody>
      </p:sp>
    </p:spTree>
    <p:extLst>
      <p:ext uri="{BB962C8B-B14F-4D97-AF65-F5344CB8AC3E}">
        <p14:creationId xmlns:p14="http://schemas.microsoft.com/office/powerpoint/2010/main" val="291104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One:  Proofs of concept (This conversation)</a:t>
            </a:r>
          </a:p>
          <a:p>
            <a:r>
              <a:rPr lang="en-US" dirty="0"/>
              <a:t>Phase Two:  Basic Container Support</a:t>
            </a:r>
          </a:p>
          <a:p>
            <a:r>
              <a:rPr lang="en-US" dirty="0"/>
              <a:t>Phase Three:  DevOps Integration</a:t>
            </a:r>
          </a:p>
        </p:txBody>
      </p:sp>
    </p:spTree>
    <p:extLst>
      <p:ext uri="{BB962C8B-B14F-4D97-AF65-F5344CB8AC3E}">
        <p14:creationId xmlns:p14="http://schemas.microsoft.com/office/powerpoint/2010/main" val="359515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CCC2-901E-4BA8-8F13-695B7613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72851-E12F-4953-BC40-498F40127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Owner</a:t>
            </a:r>
            <a:r>
              <a:rPr lang="en-US" dirty="0"/>
              <a:t>:  Technical Architecture Group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Driver</a:t>
            </a:r>
            <a:r>
              <a:rPr lang="en-US" dirty="0"/>
              <a:t>:  Eric Burcham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Core Team</a:t>
            </a:r>
            <a:r>
              <a:rPr lang="en-US" dirty="0"/>
              <a:t>:  Eric Burcham, Dylan Clark, Mike Bollman, Lowell Roberts, Stuart Wagner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Stakeholders</a:t>
            </a:r>
            <a:r>
              <a:rPr lang="en-US" dirty="0"/>
              <a:t>:  Big Data, Desktop Support, Development Managers, eBusiness, Engineering, Network Team, NOC, Oracle Team, SCADA, Security and Compliance, Server Team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Vendors</a:t>
            </a:r>
            <a:r>
              <a:rPr lang="en-US" dirty="0"/>
              <a:t>:  Docker Enterprise, Red Hat OpenShift, Rancher</a:t>
            </a:r>
          </a:p>
        </p:txBody>
      </p:sp>
    </p:spTree>
    <p:extLst>
      <p:ext uri="{BB962C8B-B14F-4D97-AF65-F5344CB8AC3E}">
        <p14:creationId xmlns:p14="http://schemas.microsoft.com/office/powerpoint/2010/main" val="274726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One (2 Months)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Proofs of Concept, Cost Analysis, and Vendor Selection</a:t>
            </a:r>
          </a:p>
        </p:txBody>
      </p:sp>
    </p:spTree>
    <p:extLst>
      <p:ext uri="{BB962C8B-B14F-4D97-AF65-F5344CB8AC3E}">
        <p14:creationId xmlns:p14="http://schemas.microsoft.com/office/powerpoint/2010/main" val="81692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 of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requirements</a:t>
            </a:r>
          </a:p>
          <a:p>
            <a:r>
              <a:rPr lang="en-US" dirty="0"/>
              <a:t>Demonstrations</a:t>
            </a:r>
          </a:p>
          <a:p>
            <a:r>
              <a:rPr lang="en-US" dirty="0"/>
              <a:t>Formal pricing</a:t>
            </a:r>
          </a:p>
        </p:txBody>
      </p:sp>
    </p:spTree>
    <p:extLst>
      <p:ext uri="{BB962C8B-B14F-4D97-AF65-F5344CB8AC3E}">
        <p14:creationId xmlns:p14="http://schemas.microsoft.com/office/powerpoint/2010/main" val="138412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1E734-7289-434A-BAB5-8B27CC4D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POC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78B72-CFD0-4AE3-8CBE-2226A85F6A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Automatic Scaling</a:t>
            </a:r>
          </a:p>
          <a:p>
            <a:r>
              <a:rPr lang="en-US" dirty="0"/>
              <a:t>Authentication / Authorization</a:t>
            </a:r>
          </a:p>
          <a:p>
            <a:r>
              <a:rPr lang="en-US" dirty="0"/>
              <a:t>Clustering</a:t>
            </a:r>
          </a:p>
          <a:p>
            <a:r>
              <a:rPr lang="en-US" dirty="0"/>
              <a:t>Copy Control</a:t>
            </a:r>
          </a:p>
          <a:p>
            <a:r>
              <a:rPr lang="en-US" dirty="0"/>
              <a:t>Deployment</a:t>
            </a:r>
          </a:p>
          <a:p>
            <a:r>
              <a:rPr lang="en-US" dirty="0"/>
              <a:t>Desktop Support</a:t>
            </a:r>
          </a:p>
          <a:p>
            <a:r>
              <a:rPr lang="en-US" dirty="0"/>
              <a:t>Health Monitoring</a:t>
            </a:r>
          </a:p>
          <a:p>
            <a:r>
              <a:rPr lang="en-US" dirty="0"/>
              <a:t>High Availability</a:t>
            </a:r>
          </a:p>
          <a:p>
            <a:r>
              <a:rPr lang="en-US" dirty="0"/>
              <a:t>Log Management</a:t>
            </a:r>
          </a:p>
          <a:p>
            <a:r>
              <a:rPr lang="en-US" dirty="0"/>
              <a:t>Management</a:t>
            </a:r>
          </a:p>
          <a:p>
            <a:r>
              <a:rPr lang="en-US" dirty="0"/>
              <a:t>Network Isolation for Testing</a:t>
            </a:r>
          </a:p>
          <a:p>
            <a:r>
              <a:rPr lang="en-US" dirty="0"/>
              <a:t>Orchestration</a:t>
            </a:r>
          </a:p>
          <a:p>
            <a:r>
              <a:rPr lang="en-US" dirty="0"/>
              <a:t>Resource Allocation</a:t>
            </a:r>
          </a:p>
          <a:p>
            <a:r>
              <a:rPr lang="en-US" dirty="0"/>
              <a:t>Security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3743C-EAF7-4DE6-8B8F-A916C4D2A7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Budgeting</a:t>
            </a:r>
          </a:p>
          <a:p>
            <a:r>
              <a:rPr lang="en-US" dirty="0"/>
              <a:t>Change Management</a:t>
            </a:r>
          </a:p>
          <a:p>
            <a:r>
              <a:rPr lang="en-US" dirty="0"/>
              <a:t>Desktop Host Management</a:t>
            </a:r>
          </a:p>
          <a:p>
            <a:r>
              <a:rPr lang="en-US" dirty="0"/>
              <a:t>Image Approval and Management</a:t>
            </a:r>
          </a:p>
          <a:p>
            <a:r>
              <a:rPr lang="en-US" dirty="0"/>
              <a:t>Licensing and Compliance</a:t>
            </a:r>
          </a:p>
          <a:p>
            <a:r>
              <a:rPr lang="en-US" dirty="0"/>
              <a:t>Long-term viability</a:t>
            </a:r>
          </a:p>
          <a:p>
            <a:r>
              <a:rPr lang="en-US" dirty="0"/>
              <a:t>Resource Planning</a:t>
            </a:r>
          </a:p>
          <a:p>
            <a:r>
              <a:rPr lang="en-US" dirty="0"/>
              <a:t>Security Audits</a:t>
            </a:r>
          </a:p>
          <a:p>
            <a:r>
              <a:rPr lang="en-US" dirty="0"/>
              <a:t>Technical Support Quality and Availability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6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8670A-7BD0-4ECB-8A2E-C1AA3E8B9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One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640D5-E93C-4098-B975-52AF38A74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select a primary vendor</a:t>
            </a:r>
          </a:p>
          <a:p>
            <a:r>
              <a:rPr lang="en-US" dirty="0"/>
              <a:t>We have faith in the solution</a:t>
            </a:r>
          </a:p>
          <a:p>
            <a:r>
              <a:rPr lang="en-US" dirty="0"/>
              <a:t>We understand pricing and support</a:t>
            </a:r>
          </a:p>
        </p:txBody>
      </p:sp>
    </p:spTree>
    <p:extLst>
      <p:ext uri="{BB962C8B-B14F-4D97-AF65-F5344CB8AC3E}">
        <p14:creationId xmlns:p14="http://schemas.microsoft.com/office/powerpoint/2010/main" val="82406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713</Words>
  <Application>Microsoft Office PowerPoint</Application>
  <PresentationFormat>Widescreen</PresentationFormat>
  <Paragraphs>172</Paragraphs>
  <Slides>15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Container Proofs of Concept</vt:lpstr>
      <vt:lpstr>A Quick Refresher</vt:lpstr>
      <vt:lpstr>Why Now?</vt:lpstr>
      <vt:lpstr>Three Phases</vt:lpstr>
      <vt:lpstr>The Players</vt:lpstr>
      <vt:lpstr>Phase One (2 Months)</vt:lpstr>
      <vt:lpstr>Proofs of Concept</vt:lpstr>
      <vt:lpstr>POC Scope</vt:lpstr>
      <vt:lpstr>Phase One Outcome</vt:lpstr>
      <vt:lpstr>Phase Two (2 Months)</vt:lpstr>
      <vt:lpstr>Phase Two Outcome</vt:lpstr>
      <vt:lpstr>Phase Three (2 – 6 Months)</vt:lpstr>
      <vt:lpstr>Phase Three Outcome</vt:lpstr>
      <vt:lpstr>Containers as a Service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Proofs of Concept</dc:title>
  <dc:creator>Eric Burcham</dc:creator>
  <cp:lastModifiedBy>Eric Burcham</cp:lastModifiedBy>
  <cp:revision>247</cp:revision>
  <dcterms:created xsi:type="dcterms:W3CDTF">2019-04-09T19:53:30Z</dcterms:created>
  <dcterms:modified xsi:type="dcterms:W3CDTF">2019-05-07T13:47:23Z</dcterms:modified>
</cp:coreProperties>
</file>