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83" r:id="rId4"/>
    <p:sldId id="297" r:id="rId5"/>
    <p:sldId id="284" r:id="rId6"/>
    <p:sldId id="268" r:id="rId7"/>
    <p:sldId id="287" r:id="rId8"/>
    <p:sldId id="298" r:id="rId9"/>
    <p:sldId id="293" r:id="rId10"/>
    <p:sldId id="288" r:id="rId11"/>
    <p:sldId id="289" r:id="rId12"/>
    <p:sldId id="290" r:id="rId13"/>
    <p:sldId id="291" r:id="rId14"/>
    <p:sldId id="270" r:id="rId15"/>
    <p:sldId id="292" r:id="rId16"/>
    <p:sldId id="285" r:id="rId17"/>
    <p:sldId id="294" r:id="rId18"/>
    <p:sldId id="295" r:id="rId19"/>
    <p:sldId id="296" r:id="rId2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4A0009D-2884-49C7-B877-44806784A7E8}">
          <p14:sldIdLst>
            <p14:sldId id="256"/>
            <p14:sldId id="257"/>
            <p14:sldId id="283"/>
            <p14:sldId id="297"/>
            <p14:sldId id="284"/>
          </p14:sldIdLst>
        </p14:section>
        <p14:section name="Phase One" id="{73FBD3E8-E2EB-433B-9092-57E19CD3915A}">
          <p14:sldIdLst>
            <p14:sldId id="268"/>
            <p14:sldId id="287"/>
            <p14:sldId id="298"/>
            <p14:sldId id="293"/>
            <p14:sldId id="288"/>
            <p14:sldId id="289"/>
            <p14:sldId id="290"/>
            <p14:sldId id="291"/>
          </p14:sldIdLst>
        </p14:section>
        <p14:section name="Phase Two" id="{0D8F3455-BA77-4F26-9B5E-DFEE74F49937}">
          <p14:sldIdLst>
            <p14:sldId id="270"/>
            <p14:sldId id="292"/>
          </p14:sldIdLst>
        </p14:section>
        <p14:section name="Phase Three" id="{3CAB7255-7660-46F2-BE7A-D1A02E6768A0}">
          <p14:sldIdLst>
            <p14:sldId id="285"/>
            <p14:sldId id="294"/>
          </p14:sldIdLst>
        </p14:section>
        <p14:section name="Next Steps" id="{FE611F16-C7B8-4C53-B1F6-FEDA790D3372}">
          <p14:sldIdLst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7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0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Monitor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0-4710-84FE-B2C114097C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Memory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B0-4710-84FE-B2C114097C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B0-4710-84FE-B2C114097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702800"/>
        <c:axId val="1176699192"/>
      </c:barChart>
      <c:catAx>
        <c:axId val="11767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699192"/>
        <c:crosses val="autoZero"/>
        <c:auto val="1"/>
        <c:lblAlgn val="ctr"/>
        <c:lblOffset val="100"/>
        <c:noMultiLvlLbl val="0"/>
      </c:catAx>
      <c:valAx>
        <c:axId val="1176699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7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E2CA4-744F-44C1-AF8D-32951179B3EC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573696-C6EB-461E-A870-6B1BC7BB5CD0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A49FEBBF-9866-45F4-B78C-0731FB3BDF07}" type="parTrans" cxnId="{8F9ACBDB-8860-49E3-A094-6E2301D68EC6}">
      <dgm:prSet/>
      <dgm:spPr/>
      <dgm:t>
        <a:bodyPr/>
        <a:lstStyle/>
        <a:p>
          <a:endParaRPr lang="en-US"/>
        </a:p>
      </dgm:t>
    </dgm:pt>
    <dgm:pt modelId="{680A9B4A-9CA0-40AB-B4C2-BF29A3AD51C9}" type="sibTrans" cxnId="{8F9ACBDB-8860-49E3-A094-6E2301D68EC6}">
      <dgm:prSet/>
      <dgm:spPr/>
      <dgm:t>
        <a:bodyPr/>
        <a:lstStyle/>
        <a:p>
          <a:endParaRPr lang="en-US"/>
        </a:p>
      </dgm:t>
    </dgm:pt>
    <dgm:pt modelId="{39F2B261-B7E6-41C9-9A03-BF7A18D5AE07}">
      <dgm:prSet phldrT="[Text]"/>
      <dgm:spPr/>
      <dgm:t>
        <a:bodyPr/>
        <a:lstStyle/>
        <a:p>
          <a:r>
            <a:rPr lang="en-US" dirty="0"/>
            <a:t>Debug</a:t>
          </a:r>
        </a:p>
      </dgm:t>
    </dgm:pt>
    <dgm:pt modelId="{B54D6B98-B7EB-4771-8027-B788EBDD1E43}" type="parTrans" cxnId="{AF635921-B396-40F9-BFC8-CA2383B28137}">
      <dgm:prSet/>
      <dgm:spPr/>
      <dgm:t>
        <a:bodyPr/>
        <a:lstStyle/>
        <a:p>
          <a:endParaRPr lang="en-US"/>
        </a:p>
      </dgm:t>
    </dgm:pt>
    <dgm:pt modelId="{F758DE4A-AF8F-4642-9F20-0910D51B3749}" type="sibTrans" cxnId="{AF635921-B396-40F9-BFC8-CA2383B28137}">
      <dgm:prSet/>
      <dgm:spPr/>
      <dgm:t>
        <a:bodyPr/>
        <a:lstStyle/>
        <a:p>
          <a:endParaRPr lang="en-US"/>
        </a:p>
      </dgm:t>
    </dgm:pt>
    <dgm:pt modelId="{70001328-16F6-40B8-B034-8B63C6347611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E8C021ED-2D82-4837-8049-A14D44901631}" type="parTrans" cxnId="{B8801F57-4A9F-407D-B9B6-276DC81CBB39}">
      <dgm:prSet/>
      <dgm:spPr/>
      <dgm:t>
        <a:bodyPr/>
        <a:lstStyle/>
        <a:p>
          <a:endParaRPr lang="en-US"/>
        </a:p>
      </dgm:t>
    </dgm:pt>
    <dgm:pt modelId="{C53E6838-5DA5-4754-B4E2-86D13141604E}" type="sibTrans" cxnId="{B8801F57-4A9F-407D-B9B6-276DC81CBB39}">
      <dgm:prSet/>
      <dgm:spPr/>
      <dgm:t>
        <a:bodyPr/>
        <a:lstStyle/>
        <a:p>
          <a:endParaRPr lang="en-US"/>
        </a:p>
      </dgm:t>
    </dgm:pt>
    <dgm:pt modelId="{AD3E5398-E9E0-4E42-BCC9-D8820B90B1F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91E26694-5280-4F38-A99D-2323B823A62E}" type="parTrans" cxnId="{EC471369-68E0-44A4-85EC-EBB9CB2DE6D6}">
      <dgm:prSet/>
      <dgm:spPr/>
      <dgm:t>
        <a:bodyPr/>
        <a:lstStyle/>
        <a:p>
          <a:endParaRPr lang="en-US"/>
        </a:p>
      </dgm:t>
    </dgm:pt>
    <dgm:pt modelId="{5C5FCAE7-DD4A-440A-A309-08B507BDBE4D}" type="sibTrans" cxnId="{EC471369-68E0-44A4-85EC-EBB9CB2DE6D6}">
      <dgm:prSet/>
      <dgm:spPr/>
      <dgm:t>
        <a:bodyPr/>
        <a:lstStyle/>
        <a:p>
          <a:endParaRPr lang="en-US"/>
        </a:p>
      </dgm:t>
    </dgm:pt>
    <dgm:pt modelId="{1CAC3338-C130-4861-AE7B-A69033E92718}" type="pres">
      <dgm:prSet presAssocID="{9C0E2CA4-744F-44C1-AF8D-32951179B3E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965E1B-8117-417A-AF2C-EE3F901C2B1D}" type="pres">
      <dgm:prSet presAssocID="{77573696-C6EB-461E-A870-6B1BC7BB5CD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7CA57-BE36-4B74-B166-DB62B0C2EF0D}" type="pres">
      <dgm:prSet presAssocID="{680A9B4A-9CA0-40AB-B4C2-BF29A3AD51C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B54B8A5-6606-4C3C-9500-31A30500CCD7}" type="pres">
      <dgm:prSet presAssocID="{680A9B4A-9CA0-40AB-B4C2-BF29A3AD51C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4EFD81F-AA69-44F2-83C2-806B40FDD526}" type="pres">
      <dgm:prSet presAssocID="{70001328-16F6-40B8-B034-8B63C634761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276FD-6F19-4E05-B00B-85069AD9148E}" type="pres">
      <dgm:prSet presAssocID="{C53E6838-5DA5-4754-B4E2-86D13141604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167945A-F89D-4397-9D92-7EC3CFCB3A03}" type="pres">
      <dgm:prSet presAssocID="{C53E6838-5DA5-4754-B4E2-86D13141604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CB6C22C-45D1-4921-B019-37E18F399A24}" type="pres">
      <dgm:prSet presAssocID="{AD3E5398-E9E0-4E42-BCC9-D8820B90B1F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D0B9F-AA38-4716-BB64-90BE35523337}" type="pres">
      <dgm:prSet presAssocID="{5C5FCAE7-DD4A-440A-A309-08B507BDBE4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1284F3CF-717B-486C-9098-5C0FB28AEF94}" type="pres">
      <dgm:prSet presAssocID="{5C5FCAE7-DD4A-440A-A309-08B507BDBE4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15190AF-6814-4124-9780-D1FE7582EDA2}" type="pres">
      <dgm:prSet presAssocID="{39F2B261-B7E6-41C9-9A03-BF7A18D5AE0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547E8-5A26-4145-B8D5-9870E6925ED4}" type="pres">
      <dgm:prSet presAssocID="{F758DE4A-AF8F-4642-9F20-0910D51B374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D52FBA2-DB57-457F-BF9C-C215954791D2}" type="pres">
      <dgm:prSet presAssocID="{F758DE4A-AF8F-4642-9F20-0910D51B3749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523E40C3-BAAE-4BDB-B0A6-5B8F9CB17151}" type="presOf" srcId="{9C0E2CA4-744F-44C1-AF8D-32951179B3EC}" destId="{1CAC3338-C130-4861-AE7B-A69033E92718}" srcOrd="0" destOrd="0" presId="urn:microsoft.com/office/officeart/2005/8/layout/cycle2"/>
    <dgm:cxn modelId="{FDE76C4B-05A4-4779-8429-1169B103A25D}" type="presOf" srcId="{AD3E5398-E9E0-4E42-BCC9-D8820B90B1FB}" destId="{6CB6C22C-45D1-4921-B019-37E18F399A24}" srcOrd="0" destOrd="0" presId="urn:microsoft.com/office/officeart/2005/8/layout/cycle2"/>
    <dgm:cxn modelId="{34F07AE0-2D54-4FFB-8A83-0071D8CC6E3D}" type="presOf" srcId="{C53E6838-5DA5-4754-B4E2-86D13141604E}" destId="{A167945A-F89D-4397-9D92-7EC3CFCB3A03}" srcOrd="1" destOrd="0" presId="urn:microsoft.com/office/officeart/2005/8/layout/cycle2"/>
    <dgm:cxn modelId="{EC471369-68E0-44A4-85EC-EBB9CB2DE6D6}" srcId="{9C0E2CA4-744F-44C1-AF8D-32951179B3EC}" destId="{AD3E5398-E9E0-4E42-BCC9-D8820B90B1FB}" srcOrd="2" destOrd="0" parTransId="{91E26694-5280-4F38-A99D-2323B823A62E}" sibTransId="{5C5FCAE7-DD4A-440A-A309-08B507BDBE4D}"/>
    <dgm:cxn modelId="{B8801F57-4A9F-407D-B9B6-276DC81CBB39}" srcId="{9C0E2CA4-744F-44C1-AF8D-32951179B3EC}" destId="{70001328-16F6-40B8-B034-8B63C6347611}" srcOrd="1" destOrd="0" parTransId="{E8C021ED-2D82-4837-8049-A14D44901631}" sibTransId="{C53E6838-5DA5-4754-B4E2-86D13141604E}"/>
    <dgm:cxn modelId="{AF635921-B396-40F9-BFC8-CA2383B28137}" srcId="{9C0E2CA4-744F-44C1-AF8D-32951179B3EC}" destId="{39F2B261-B7E6-41C9-9A03-BF7A18D5AE07}" srcOrd="3" destOrd="0" parTransId="{B54D6B98-B7EB-4771-8027-B788EBDD1E43}" sibTransId="{F758DE4A-AF8F-4642-9F20-0910D51B3749}"/>
    <dgm:cxn modelId="{588A68F6-CB04-4965-95A6-752E31735CBB}" type="presOf" srcId="{77573696-C6EB-461E-A870-6B1BC7BB5CD0}" destId="{5E965E1B-8117-417A-AF2C-EE3F901C2B1D}" srcOrd="0" destOrd="0" presId="urn:microsoft.com/office/officeart/2005/8/layout/cycle2"/>
    <dgm:cxn modelId="{8F9ACBDB-8860-49E3-A094-6E2301D68EC6}" srcId="{9C0E2CA4-744F-44C1-AF8D-32951179B3EC}" destId="{77573696-C6EB-461E-A870-6B1BC7BB5CD0}" srcOrd="0" destOrd="0" parTransId="{A49FEBBF-9866-45F4-B78C-0731FB3BDF07}" sibTransId="{680A9B4A-9CA0-40AB-B4C2-BF29A3AD51C9}"/>
    <dgm:cxn modelId="{444F7BE8-7D19-4331-9506-8E2843F7D5C0}" type="presOf" srcId="{70001328-16F6-40B8-B034-8B63C6347611}" destId="{24EFD81F-AA69-44F2-83C2-806B40FDD526}" srcOrd="0" destOrd="0" presId="urn:microsoft.com/office/officeart/2005/8/layout/cycle2"/>
    <dgm:cxn modelId="{29BF8D4E-F746-4F70-A459-EAD46BBF6E06}" type="presOf" srcId="{680A9B4A-9CA0-40AB-B4C2-BF29A3AD51C9}" destId="{7B54B8A5-6606-4C3C-9500-31A30500CCD7}" srcOrd="1" destOrd="0" presId="urn:microsoft.com/office/officeart/2005/8/layout/cycle2"/>
    <dgm:cxn modelId="{65127703-01AA-4425-BB14-B3CD3DFD3651}" type="presOf" srcId="{39F2B261-B7E6-41C9-9A03-BF7A18D5AE07}" destId="{015190AF-6814-4124-9780-D1FE7582EDA2}" srcOrd="0" destOrd="0" presId="urn:microsoft.com/office/officeart/2005/8/layout/cycle2"/>
    <dgm:cxn modelId="{414FB5C9-CBC4-422C-BE77-631634FBFB4E}" type="presOf" srcId="{F758DE4A-AF8F-4642-9F20-0910D51B3749}" destId="{CD52FBA2-DB57-457F-BF9C-C215954791D2}" srcOrd="1" destOrd="0" presId="urn:microsoft.com/office/officeart/2005/8/layout/cycle2"/>
    <dgm:cxn modelId="{42DE5CC3-82F8-4081-92C7-ABF2A64ED109}" type="presOf" srcId="{680A9B4A-9CA0-40AB-B4C2-BF29A3AD51C9}" destId="{0EB7CA57-BE36-4B74-B166-DB62B0C2EF0D}" srcOrd="0" destOrd="0" presId="urn:microsoft.com/office/officeart/2005/8/layout/cycle2"/>
    <dgm:cxn modelId="{3E4F0A96-C334-477C-B52C-F2C8445FDAE7}" type="presOf" srcId="{C53E6838-5DA5-4754-B4E2-86D13141604E}" destId="{7CC276FD-6F19-4E05-B00B-85069AD9148E}" srcOrd="0" destOrd="0" presId="urn:microsoft.com/office/officeart/2005/8/layout/cycle2"/>
    <dgm:cxn modelId="{8A104C9B-B492-4325-90FC-E66B0AAAC20A}" type="presOf" srcId="{5C5FCAE7-DD4A-440A-A309-08B507BDBE4D}" destId="{E74D0B9F-AA38-4716-BB64-90BE35523337}" srcOrd="0" destOrd="0" presId="urn:microsoft.com/office/officeart/2005/8/layout/cycle2"/>
    <dgm:cxn modelId="{0CD136E1-7BE0-464C-BB7E-5C35997A1A28}" type="presOf" srcId="{5C5FCAE7-DD4A-440A-A309-08B507BDBE4D}" destId="{1284F3CF-717B-486C-9098-5C0FB28AEF94}" srcOrd="1" destOrd="0" presId="urn:microsoft.com/office/officeart/2005/8/layout/cycle2"/>
    <dgm:cxn modelId="{56D189FD-2BFC-4AAC-9330-81727944FDD1}" type="presOf" srcId="{F758DE4A-AF8F-4642-9F20-0910D51B3749}" destId="{2E4547E8-5A26-4145-B8D5-9870E6925ED4}" srcOrd="0" destOrd="0" presId="urn:microsoft.com/office/officeart/2005/8/layout/cycle2"/>
    <dgm:cxn modelId="{0B6EC18C-823B-4AF0-AD3F-31F3F9993358}" type="presParOf" srcId="{1CAC3338-C130-4861-AE7B-A69033E92718}" destId="{5E965E1B-8117-417A-AF2C-EE3F901C2B1D}" srcOrd="0" destOrd="0" presId="urn:microsoft.com/office/officeart/2005/8/layout/cycle2"/>
    <dgm:cxn modelId="{54C2C981-0B3B-4BB6-BFC8-28D571303A4B}" type="presParOf" srcId="{1CAC3338-C130-4861-AE7B-A69033E92718}" destId="{0EB7CA57-BE36-4B74-B166-DB62B0C2EF0D}" srcOrd="1" destOrd="0" presId="urn:microsoft.com/office/officeart/2005/8/layout/cycle2"/>
    <dgm:cxn modelId="{91B40722-0A31-4DE2-ADC0-DDE0756AEF21}" type="presParOf" srcId="{0EB7CA57-BE36-4B74-B166-DB62B0C2EF0D}" destId="{7B54B8A5-6606-4C3C-9500-31A30500CCD7}" srcOrd="0" destOrd="0" presId="urn:microsoft.com/office/officeart/2005/8/layout/cycle2"/>
    <dgm:cxn modelId="{5B215928-6072-4966-9B89-D7EA2D3254F9}" type="presParOf" srcId="{1CAC3338-C130-4861-AE7B-A69033E92718}" destId="{24EFD81F-AA69-44F2-83C2-806B40FDD526}" srcOrd="2" destOrd="0" presId="urn:microsoft.com/office/officeart/2005/8/layout/cycle2"/>
    <dgm:cxn modelId="{10871D6F-C936-49F4-AB6D-1C1018392582}" type="presParOf" srcId="{1CAC3338-C130-4861-AE7B-A69033E92718}" destId="{7CC276FD-6F19-4E05-B00B-85069AD9148E}" srcOrd="3" destOrd="0" presId="urn:microsoft.com/office/officeart/2005/8/layout/cycle2"/>
    <dgm:cxn modelId="{853CFF67-9B61-4387-8491-FEF41DC6F6E8}" type="presParOf" srcId="{7CC276FD-6F19-4E05-B00B-85069AD9148E}" destId="{A167945A-F89D-4397-9D92-7EC3CFCB3A03}" srcOrd="0" destOrd="0" presId="urn:microsoft.com/office/officeart/2005/8/layout/cycle2"/>
    <dgm:cxn modelId="{2A187968-3740-499C-8924-F05F81547CEE}" type="presParOf" srcId="{1CAC3338-C130-4861-AE7B-A69033E92718}" destId="{6CB6C22C-45D1-4921-B019-37E18F399A24}" srcOrd="4" destOrd="0" presId="urn:microsoft.com/office/officeart/2005/8/layout/cycle2"/>
    <dgm:cxn modelId="{17057816-0A68-4030-ACF9-B9CB1CDEE5AD}" type="presParOf" srcId="{1CAC3338-C130-4861-AE7B-A69033E92718}" destId="{E74D0B9F-AA38-4716-BB64-90BE35523337}" srcOrd="5" destOrd="0" presId="urn:microsoft.com/office/officeart/2005/8/layout/cycle2"/>
    <dgm:cxn modelId="{36A42048-FD0C-440E-B6B1-AB68AD037BA1}" type="presParOf" srcId="{E74D0B9F-AA38-4716-BB64-90BE35523337}" destId="{1284F3CF-717B-486C-9098-5C0FB28AEF94}" srcOrd="0" destOrd="0" presId="urn:microsoft.com/office/officeart/2005/8/layout/cycle2"/>
    <dgm:cxn modelId="{289C7868-B179-44B6-B893-A47AFAAB6FCB}" type="presParOf" srcId="{1CAC3338-C130-4861-AE7B-A69033E92718}" destId="{015190AF-6814-4124-9780-D1FE7582EDA2}" srcOrd="6" destOrd="0" presId="urn:microsoft.com/office/officeart/2005/8/layout/cycle2"/>
    <dgm:cxn modelId="{1FF68CE8-2B17-49DC-8AC9-1AE2E6BFBBB1}" type="presParOf" srcId="{1CAC3338-C130-4861-AE7B-A69033E92718}" destId="{2E4547E8-5A26-4145-B8D5-9870E6925ED4}" srcOrd="7" destOrd="0" presId="urn:microsoft.com/office/officeart/2005/8/layout/cycle2"/>
    <dgm:cxn modelId="{314741C0-7585-4841-84D9-D441D1CAA300}" type="presParOf" srcId="{2E4547E8-5A26-4145-B8D5-9870E6925ED4}" destId="{CD52FBA2-DB57-457F-BF9C-C215954791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65E1B-8117-417A-AF2C-EE3F901C2B1D}">
      <dsp:nvSpPr>
        <dsp:cNvPr id="0" name=""/>
        <dsp:cNvSpPr/>
      </dsp:nvSpPr>
      <dsp:spPr>
        <a:xfrm>
          <a:off x="400454" y="61955"/>
          <a:ext cx="377439" cy="377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Code</a:t>
          </a:r>
        </a:p>
      </dsp:txBody>
      <dsp:txXfrm>
        <a:off x="455729" y="117230"/>
        <a:ext cx="266889" cy="266889"/>
      </dsp:txXfrm>
    </dsp:sp>
    <dsp:sp modelId="{0EB7CA57-BE36-4B74-B166-DB62B0C2EF0D}">
      <dsp:nvSpPr>
        <dsp:cNvPr id="0" name=""/>
        <dsp:cNvSpPr/>
      </dsp:nvSpPr>
      <dsp:spPr>
        <a:xfrm rot="2700000">
          <a:off x="737339" y="385190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741736" y="400051"/>
        <a:ext cx="70060" cy="76431"/>
      </dsp:txXfrm>
    </dsp:sp>
    <dsp:sp modelId="{24EFD81F-AA69-44F2-83C2-806B40FDD526}">
      <dsp:nvSpPr>
        <dsp:cNvPr id="0" name=""/>
        <dsp:cNvSpPr/>
      </dsp:nvSpPr>
      <dsp:spPr>
        <a:xfrm>
          <a:off x="800876" y="462377"/>
          <a:ext cx="377439" cy="377439"/>
        </a:xfrm>
        <a:prstGeom prst="ellipse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Run</a:t>
          </a:r>
        </a:p>
      </dsp:txBody>
      <dsp:txXfrm>
        <a:off x="856151" y="517652"/>
        <a:ext cx="266889" cy="266889"/>
      </dsp:txXfrm>
    </dsp:sp>
    <dsp:sp modelId="{7CC276FD-6F19-4E05-B00B-85069AD9148E}">
      <dsp:nvSpPr>
        <dsp:cNvPr id="0" name=""/>
        <dsp:cNvSpPr/>
      </dsp:nvSpPr>
      <dsp:spPr>
        <a:xfrm rot="8100000">
          <a:off x="741345" y="785611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10800000">
        <a:off x="766974" y="800472"/>
        <a:ext cx="70060" cy="76431"/>
      </dsp:txXfrm>
    </dsp:sp>
    <dsp:sp modelId="{6CB6C22C-45D1-4921-B019-37E18F399A24}">
      <dsp:nvSpPr>
        <dsp:cNvPr id="0" name=""/>
        <dsp:cNvSpPr/>
      </dsp:nvSpPr>
      <dsp:spPr>
        <a:xfrm>
          <a:off x="400454" y="862798"/>
          <a:ext cx="377439" cy="377439"/>
        </a:xfrm>
        <a:prstGeom prst="ellipse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Validate</a:t>
          </a:r>
        </a:p>
      </dsp:txBody>
      <dsp:txXfrm>
        <a:off x="455729" y="918073"/>
        <a:ext cx="266889" cy="266889"/>
      </dsp:txXfrm>
    </dsp:sp>
    <dsp:sp modelId="{E74D0B9F-AA38-4716-BB64-90BE35523337}">
      <dsp:nvSpPr>
        <dsp:cNvPr id="0" name=""/>
        <dsp:cNvSpPr/>
      </dsp:nvSpPr>
      <dsp:spPr>
        <a:xfrm rot="13500000">
          <a:off x="340923" y="789617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 rot="10800000">
        <a:off x="366552" y="825710"/>
        <a:ext cx="70060" cy="76431"/>
      </dsp:txXfrm>
    </dsp:sp>
    <dsp:sp modelId="{015190AF-6814-4124-9780-D1FE7582EDA2}">
      <dsp:nvSpPr>
        <dsp:cNvPr id="0" name=""/>
        <dsp:cNvSpPr/>
      </dsp:nvSpPr>
      <dsp:spPr>
        <a:xfrm>
          <a:off x="32" y="462377"/>
          <a:ext cx="377439" cy="377439"/>
        </a:xfrm>
        <a:prstGeom prst="ellipse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Debug</a:t>
          </a:r>
        </a:p>
      </dsp:txBody>
      <dsp:txXfrm>
        <a:off x="55307" y="517652"/>
        <a:ext cx="266889" cy="266889"/>
      </dsp:txXfrm>
    </dsp:sp>
    <dsp:sp modelId="{2E4547E8-5A26-4145-B8D5-9870E6925ED4}">
      <dsp:nvSpPr>
        <dsp:cNvPr id="0" name=""/>
        <dsp:cNvSpPr/>
      </dsp:nvSpPr>
      <dsp:spPr>
        <a:xfrm rot="18900000">
          <a:off x="336917" y="389196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341314" y="425289"/>
        <a:ext cx="70060" cy="76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C3DAA-E1DE-49B6-8079-627AB3F6E0E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32B12-1722-4EDC-9BBA-25A0F0A3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Clarify </a:t>
            </a:r>
            <a:r>
              <a:rPr lang="en-US" b="1" dirty="0" smtClean="0"/>
              <a:t>whose</a:t>
            </a:r>
            <a:r>
              <a:rPr lang="en-US" dirty="0" smtClean="0"/>
              <a:t> effort we are talking about.</a:t>
            </a:r>
          </a:p>
          <a:p>
            <a:endParaRPr lang="en-US" dirty="0"/>
          </a:p>
          <a:p>
            <a:r>
              <a:rPr lang="en-US" dirty="0" smtClean="0"/>
              <a:t>Clarify this is calendar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6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55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88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3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F61B-F633-497E-89E6-831EB66A686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ainers are portable">
            <a:extLst>
              <a:ext uri="{FF2B5EF4-FFF2-40B4-BE49-F238E27FC236}">
                <a16:creationId xmlns:a16="http://schemas.microsoft.com/office/drawing/2014/main" id="{A6AF34FC-EDCC-4ACE-8664-727173BE9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0" t="837" r="17152" b="1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Docker Proofs of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Draft Proposal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420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Requirements: 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provide a simple app to Containerize</a:t>
            </a:r>
          </a:p>
          <a:p>
            <a:r>
              <a:rPr lang="en-US" dirty="0" smtClean="0"/>
              <a:t>The app will have two dependencies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120461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Requirements:  The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vendor will run the application on </a:t>
            </a:r>
            <a:r>
              <a:rPr lang="en-US" smtClean="0"/>
              <a:t>a desktop</a:t>
            </a:r>
          </a:p>
          <a:p>
            <a:r>
              <a:rPr lang="en-US" dirty="0" smtClean="0"/>
              <a:t>The vendor will demonstrate solutions to our named concerns</a:t>
            </a:r>
          </a:p>
          <a:p>
            <a:r>
              <a:rPr lang="en-US" dirty="0" smtClean="0"/>
              <a:t>The vendor will give us infrastructure requirements</a:t>
            </a:r>
          </a:p>
          <a:p>
            <a:r>
              <a:rPr lang="en-US" dirty="0" smtClean="0"/>
              <a:t>We will provide the infrastructure</a:t>
            </a:r>
          </a:p>
          <a:p>
            <a:r>
              <a:rPr lang="en-US" dirty="0" smtClean="0"/>
              <a:t>The vendor will install, configure, and demonstrate their solution</a:t>
            </a:r>
          </a:p>
          <a:p>
            <a:pPr lvl="1"/>
            <a:r>
              <a:rPr lang="en-US" dirty="0" smtClean="0"/>
              <a:t>The application will must be deployed</a:t>
            </a:r>
          </a:p>
          <a:p>
            <a:pPr lvl="1"/>
            <a:r>
              <a:rPr lang="en-US" dirty="0" smtClean="0"/>
              <a:t>The application must be reachable on our network</a:t>
            </a:r>
          </a:p>
          <a:p>
            <a:pPr lvl="1"/>
            <a:r>
              <a:rPr lang="en-US" dirty="0" smtClean="0"/>
              <a:t>We want them to show us “the standard way” to do this, step by step</a:t>
            </a:r>
          </a:p>
          <a:p>
            <a:pPr lvl="1"/>
            <a:r>
              <a:rPr lang="en-US" dirty="0" smtClean="0"/>
              <a:t>Auto-scale running containers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0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Requirements:  NOC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 Monitoring</a:t>
            </a:r>
          </a:p>
          <a:p>
            <a:pPr lvl="1"/>
            <a:r>
              <a:rPr lang="en-US" dirty="0" smtClean="0"/>
              <a:t>At the cluster level</a:t>
            </a:r>
          </a:p>
          <a:p>
            <a:pPr lvl="1"/>
            <a:r>
              <a:rPr lang="en-US" dirty="0" smtClean="0"/>
              <a:t>At the host level</a:t>
            </a:r>
          </a:p>
          <a:p>
            <a:pPr lvl="1"/>
            <a:r>
              <a:rPr lang="en-US" dirty="0" smtClean="0"/>
              <a:t>At the container level</a:t>
            </a:r>
          </a:p>
          <a:p>
            <a:pPr lvl="1"/>
            <a:r>
              <a:rPr lang="en-US" dirty="0" smtClean="0"/>
              <a:t>* We prefer to integrate with our current NOC products</a:t>
            </a:r>
          </a:p>
          <a:p>
            <a:r>
              <a:rPr lang="en-US" dirty="0" smtClean="0"/>
              <a:t>Demonstrate Escalation Plans</a:t>
            </a:r>
          </a:p>
          <a:p>
            <a:pPr lvl="1"/>
            <a:r>
              <a:rPr lang="en-US" dirty="0"/>
              <a:t>An application is down</a:t>
            </a:r>
          </a:p>
          <a:p>
            <a:pPr lvl="1"/>
            <a:r>
              <a:rPr lang="en-US" dirty="0" smtClean="0"/>
              <a:t>Scarce resources</a:t>
            </a:r>
          </a:p>
          <a:p>
            <a:r>
              <a:rPr lang="en-US" dirty="0" smtClean="0"/>
              <a:t>Demonstrate Rolling Updates</a:t>
            </a:r>
          </a:p>
          <a:p>
            <a:pPr lvl="1"/>
            <a:r>
              <a:rPr lang="en-US" dirty="0" smtClean="0"/>
              <a:t>Update running containers from an old base OS image to a current one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992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Requirements:  The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explanation of </a:t>
            </a:r>
            <a:r>
              <a:rPr lang="en-US" dirty="0" smtClean="0"/>
              <a:t>licensing</a:t>
            </a:r>
          </a:p>
          <a:p>
            <a:r>
              <a:rPr lang="en-US" dirty="0" smtClean="0"/>
              <a:t>Formal pricing offers</a:t>
            </a:r>
          </a:p>
          <a:p>
            <a:r>
              <a:rPr lang="en-US" dirty="0" smtClean="0"/>
              <a:t>Support details</a:t>
            </a:r>
          </a:p>
          <a:p>
            <a:pPr lvl="1"/>
            <a:r>
              <a:rPr lang="en-US" dirty="0" smtClean="0"/>
              <a:t>What parts of the stack are supported</a:t>
            </a:r>
          </a:p>
          <a:p>
            <a:pPr lvl="1"/>
            <a:r>
              <a:rPr lang="en-US" dirty="0" smtClean="0"/>
              <a:t>SLA</a:t>
            </a:r>
          </a:p>
          <a:p>
            <a:pPr lvl="1"/>
            <a:r>
              <a:rPr lang="en-US" dirty="0" smtClean="0"/>
              <a:t>Pricing</a:t>
            </a:r>
          </a:p>
          <a:p>
            <a:r>
              <a:rPr lang="en-US" dirty="0" smtClean="0"/>
              <a:t>Consulting services</a:t>
            </a:r>
          </a:p>
          <a:p>
            <a:pPr lvl="1"/>
            <a:r>
              <a:rPr lang="en-US" dirty="0" smtClean="0"/>
              <a:t>Their consulting model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8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Two (Medium)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of Vendor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12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really just a new way of deploying applications we buy</a:t>
            </a:r>
          </a:p>
          <a:p>
            <a:r>
              <a:rPr lang="en-US" dirty="0" smtClean="0"/>
              <a:t>Requires planning and training</a:t>
            </a:r>
          </a:p>
          <a:p>
            <a:r>
              <a:rPr lang="en-US" dirty="0" smtClean="0"/>
              <a:t>Requires licensing and support agreements</a:t>
            </a:r>
            <a:endParaRPr lang="en-US" dirty="0"/>
          </a:p>
          <a:p>
            <a:r>
              <a:rPr lang="en-US" dirty="0" smtClean="0"/>
              <a:t>Requires physical infrastructure</a:t>
            </a:r>
          </a:p>
          <a:p>
            <a:r>
              <a:rPr lang="en-US" dirty="0" smtClean="0"/>
              <a:t>Requires installation / configuration of container solution</a:t>
            </a:r>
          </a:p>
          <a:p>
            <a:r>
              <a:rPr lang="en-US" dirty="0" smtClean="0"/>
              <a:t>Requires NOC integration</a:t>
            </a:r>
          </a:p>
        </p:txBody>
      </p:sp>
    </p:spTree>
    <p:extLst>
      <p:ext uri="{BB962C8B-B14F-4D97-AF65-F5344CB8AC3E}">
        <p14:creationId xmlns:p14="http://schemas.microsoft.com/office/powerpoint/2010/main" val="90817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Three (Large)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Development Operations:  Containers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5B40-C168-4DA5-ABDD-C34D9612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as a Service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C36B8B-7FE5-4F02-AF4C-0E97C7590D16}"/>
              </a:ext>
            </a:extLst>
          </p:cNvPr>
          <p:cNvGrpSpPr/>
          <p:nvPr/>
        </p:nvGrpSpPr>
        <p:grpSpPr>
          <a:xfrm>
            <a:off x="310359" y="5019194"/>
            <a:ext cx="1418596" cy="1418596"/>
            <a:chOff x="1281113" y="3599657"/>
            <a:chExt cx="1181100" cy="11811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7C0B17-C2D1-4837-890D-37AD4ABC3945}"/>
                </a:ext>
              </a:extLst>
            </p:cNvPr>
            <p:cNvSpPr/>
            <p:nvPr/>
          </p:nvSpPr>
          <p:spPr>
            <a:xfrm>
              <a:off x="1281113" y="3599657"/>
              <a:ext cx="1181100" cy="118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615212E2-BECF-4C73-9FEE-43D5619FD8C3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1381126" y="3648114"/>
            <a:ext cx="981074" cy="10841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1AC119-65BC-4DE8-BA13-13FABED07CD8}"/>
              </a:ext>
            </a:extLst>
          </p:cNvPr>
          <p:cNvSpPr/>
          <p:nvPr/>
        </p:nvSpPr>
        <p:spPr>
          <a:xfrm>
            <a:off x="3030692" y="3898338"/>
            <a:ext cx="1311319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Registry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FC4289-3923-4794-9596-AA7C769FEAA5}"/>
              </a:ext>
            </a:extLst>
          </p:cNvPr>
          <p:cNvSpPr/>
          <p:nvPr/>
        </p:nvSpPr>
        <p:spPr>
          <a:xfrm rot="8071927">
            <a:off x="1551971" y="4969051"/>
            <a:ext cx="1655706" cy="19720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F5AB2C-20DB-44A3-BE24-97C42367504E}"/>
              </a:ext>
            </a:extLst>
          </p:cNvPr>
          <p:cNvSpPr/>
          <p:nvPr/>
        </p:nvSpPr>
        <p:spPr>
          <a:xfrm>
            <a:off x="4478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Control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5727905B-D2F3-4919-9E2F-2016A51383A3}"/>
              </a:ext>
            </a:extLst>
          </p:cNvPr>
          <p:cNvSpPr/>
          <p:nvPr/>
        </p:nvSpPr>
        <p:spPr>
          <a:xfrm>
            <a:off x="964732" y="3279898"/>
            <a:ext cx="134619" cy="165735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133751-04E3-4490-9974-671FCF404779}"/>
              </a:ext>
            </a:extLst>
          </p:cNvPr>
          <p:cNvSpPr/>
          <p:nvPr/>
        </p:nvSpPr>
        <p:spPr>
          <a:xfrm>
            <a:off x="22512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75D28AA-C38E-468D-AC13-C500079120D0}"/>
              </a:ext>
            </a:extLst>
          </p:cNvPr>
          <p:cNvSpPr/>
          <p:nvPr/>
        </p:nvSpPr>
        <p:spPr>
          <a:xfrm>
            <a:off x="1682917" y="2487246"/>
            <a:ext cx="514350" cy="119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E886BF-F215-4C9F-9034-DF29A2624A98}"/>
              </a:ext>
            </a:extLst>
          </p:cNvPr>
          <p:cNvSpPr/>
          <p:nvPr/>
        </p:nvSpPr>
        <p:spPr>
          <a:xfrm>
            <a:off x="4800110" y="1973126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24AF671-ED6F-4DE2-8599-F51754865287}"/>
              </a:ext>
            </a:extLst>
          </p:cNvPr>
          <p:cNvSpPr/>
          <p:nvPr/>
        </p:nvSpPr>
        <p:spPr>
          <a:xfrm>
            <a:off x="3503618" y="2487246"/>
            <a:ext cx="1181100" cy="13626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D8A910-9329-48EA-A55A-07C40EEC2889}"/>
              </a:ext>
            </a:extLst>
          </p:cNvPr>
          <p:cNvGrpSpPr/>
          <p:nvPr/>
        </p:nvGrpSpPr>
        <p:grpSpPr>
          <a:xfrm>
            <a:off x="9407397" y="1973126"/>
            <a:ext cx="2324590" cy="4178711"/>
            <a:chOff x="9594360" y="2247900"/>
            <a:chExt cx="2324590" cy="360045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A2FECC2-3392-4972-8C93-CEFDF53F922A}"/>
                </a:ext>
              </a:extLst>
            </p:cNvPr>
            <p:cNvSpPr/>
            <p:nvPr/>
          </p:nvSpPr>
          <p:spPr>
            <a:xfrm>
              <a:off x="9594360" y="2247900"/>
              <a:ext cx="2324590" cy="3600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/>
                <a:t>Docker Hosts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55094C-8239-45FE-9F52-E0C787DE338B}"/>
                </a:ext>
              </a:extLst>
            </p:cNvPr>
            <p:cNvSpPr/>
            <p:nvPr/>
          </p:nvSpPr>
          <p:spPr>
            <a:xfrm>
              <a:off x="9753600" y="2852795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Desktop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13F8BAF-AB23-40D9-B9C0-1332F3FCB0A7}"/>
                </a:ext>
              </a:extLst>
            </p:cNvPr>
            <p:cNvSpPr/>
            <p:nvPr/>
          </p:nvSpPr>
          <p:spPr>
            <a:xfrm>
              <a:off x="9753600" y="3331098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Env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C202CD-E443-4B4A-A779-5E25843DED97}"/>
                </a:ext>
              </a:extLst>
            </p:cNvPr>
            <p:cNvSpPr/>
            <p:nvPr/>
          </p:nvSpPr>
          <p:spPr>
            <a:xfrm>
              <a:off x="9753600" y="3809393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UAT Env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113020-BE87-41C8-819D-28B50CF4F79C}"/>
                </a:ext>
              </a:extLst>
            </p:cNvPr>
            <p:cNvSpPr/>
            <p:nvPr/>
          </p:nvSpPr>
          <p:spPr>
            <a:xfrm>
              <a:off x="9753600" y="4665402"/>
              <a:ext cx="1990558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On-Premise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0FAE3B-E988-42C8-90B8-CAAA8DB966D0}"/>
                </a:ext>
              </a:extLst>
            </p:cNvPr>
            <p:cNvSpPr/>
            <p:nvPr/>
          </p:nvSpPr>
          <p:spPr>
            <a:xfrm>
              <a:off x="9753600" y="5143699"/>
              <a:ext cx="1990558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Off-Premise</a:t>
              </a:r>
            </a:p>
          </p:txBody>
        </p:sp>
      </p:grp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EA701DB9-837F-4B0E-9F99-ABD6EDA35C80}"/>
              </a:ext>
            </a:extLst>
          </p:cNvPr>
          <p:cNvGraphicFramePr/>
          <p:nvPr>
            <p:extLst/>
          </p:nvPr>
        </p:nvGraphicFramePr>
        <p:xfrm>
          <a:off x="6658374" y="4486796"/>
          <a:ext cx="2628900" cy="1761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Arrow: Right 31">
            <a:extLst>
              <a:ext uri="{FF2B5EF4-FFF2-40B4-BE49-F238E27FC236}">
                <a16:creationId xmlns:a16="http://schemas.microsoft.com/office/drawing/2014/main" id="{B0412027-4610-4E4C-A277-3954F9A16214}"/>
              </a:ext>
            </a:extLst>
          </p:cNvPr>
          <p:cNvSpPr/>
          <p:nvPr/>
        </p:nvSpPr>
        <p:spPr>
          <a:xfrm rot="13563408">
            <a:off x="2701390" y="3423078"/>
            <a:ext cx="824168" cy="18127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59049149-0CD6-4DDF-8C95-44F7F5790F86}"/>
              </a:ext>
            </a:extLst>
          </p:cNvPr>
          <p:cNvSpPr/>
          <p:nvPr/>
        </p:nvSpPr>
        <p:spPr>
          <a:xfrm rot="10800000">
            <a:off x="4442256" y="3230291"/>
            <a:ext cx="753630" cy="1004201"/>
          </a:xfrm>
          <a:prstGeom prst="bentArrow">
            <a:avLst>
              <a:gd name="adj1" fmla="val 10082"/>
              <a:gd name="adj2" fmla="val 8935"/>
              <a:gd name="adj3" fmla="val 16393"/>
              <a:gd name="adj4" fmla="val 4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5524E52-425B-40DA-B564-831E7FC2229F}"/>
              </a:ext>
            </a:extLst>
          </p:cNvPr>
          <p:cNvSpPr/>
          <p:nvPr/>
        </p:nvSpPr>
        <p:spPr>
          <a:xfrm rot="20735756">
            <a:off x="4383545" y="3924574"/>
            <a:ext cx="5001716" cy="1600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7" grpId="0" animBg="1"/>
      <p:bldP spid="20" grpId="0" animBg="1"/>
      <p:bldP spid="19" grpId="0" animBg="1"/>
      <p:bldP spid="26" grpId="0" animBg="1"/>
      <p:bldP spid="27" grpId="0" animBg="1"/>
      <p:bldGraphic spid="41" grpId="0">
        <p:bldAsOne/>
      </p:bldGraphic>
      <p:bldP spid="32" grpId="0" animBg="1"/>
      <p:bldP spid="7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D0DB-53C6-4764-B2E3-91877326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4704B-B8D3-4826-AE87-70DC1916E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 We have a project on our hands…</a:t>
            </a:r>
          </a:p>
        </p:txBody>
      </p:sp>
    </p:spTree>
    <p:extLst>
      <p:ext uri="{BB962C8B-B14F-4D97-AF65-F5344CB8AC3E}">
        <p14:creationId xmlns:p14="http://schemas.microsoft.com/office/powerpoint/2010/main" val="307295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CC2-901E-4BA8-8F13-695B7613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Moving!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2851-E12F-4953-BC40-498F4012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Finalize our team</a:t>
            </a:r>
          </a:p>
          <a:p>
            <a:r>
              <a:rPr lang="en-US" dirty="0" smtClean="0"/>
              <a:t>Write our RFP document</a:t>
            </a:r>
          </a:p>
          <a:p>
            <a:r>
              <a:rPr lang="en-US" dirty="0" smtClean="0"/>
              <a:t>Submit RFP to vendors</a:t>
            </a:r>
          </a:p>
          <a:p>
            <a:r>
              <a:rPr lang="en-US" dirty="0" smtClean="0"/>
              <a:t>Coordinate vendor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8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</a:t>
            </a:r>
          </a:p>
        </p:txBody>
      </p:sp>
    </p:spTree>
    <p:extLst>
      <p:ext uri="{BB962C8B-B14F-4D97-AF65-F5344CB8AC3E}">
        <p14:creationId xmlns:p14="http://schemas.microsoft.com/office/powerpoint/2010/main" val="329235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One:  Proofs of concept (This talk).</a:t>
            </a:r>
          </a:p>
          <a:p>
            <a:r>
              <a:rPr lang="en-US" dirty="0" smtClean="0"/>
              <a:t>Phase Two:  Support of vendor applications.</a:t>
            </a:r>
          </a:p>
          <a:p>
            <a:r>
              <a:rPr lang="en-US" dirty="0" smtClean="0"/>
              <a:t>Phase Three:  DevOps for 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59515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CC2-901E-4BA8-8F13-695B7613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2851-E12F-4953-BC40-498F4012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Owner</a:t>
            </a:r>
            <a:r>
              <a:rPr lang="en-US" dirty="0"/>
              <a:t>:  Technical Architecture Group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Driver</a:t>
            </a:r>
            <a:r>
              <a:rPr lang="en-US" dirty="0"/>
              <a:t>:  Eric Burcham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Core Team</a:t>
            </a:r>
            <a:r>
              <a:rPr lang="en-US" dirty="0" smtClean="0"/>
              <a:t>:  Eric Burcham, Dylan Clark, Mike Bollman, Lowell Roberts, Mayme Kittman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Project Manager</a:t>
            </a:r>
            <a:r>
              <a:rPr lang="en-US" dirty="0"/>
              <a:t>:  </a:t>
            </a:r>
            <a:r>
              <a:rPr lang="en-US" dirty="0" smtClean="0"/>
              <a:t>TBD.  Not needed for Phase One.</a:t>
            </a:r>
            <a:br>
              <a:rPr lang="en-US" dirty="0" smtClean="0"/>
            </a:br>
            <a:endParaRPr lang="en-US" b="1" dirty="0"/>
          </a:p>
          <a:p>
            <a:pPr marL="0" indent="0">
              <a:buNone/>
            </a:pPr>
            <a:r>
              <a:rPr lang="en-US" b="1" dirty="0"/>
              <a:t>Stakeholders</a:t>
            </a:r>
            <a:r>
              <a:rPr lang="en-US" dirty="0"/>
              <a:t>:  Big Data, Desktop Support, Development Managers, eBusiness, Engineering, </a:t>
            </a:r>
            <a:r>
              <a:rPr lang="en-US" dirty="0" smtClean="0"/>
              <a:t>NOC, Oracle </a:t>
            </a:r>
            <a:r>
              <a:rPr lang="en-US" dirty="0"/>
              <a:t>Team, SCADA, Server Team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Vendors</a:t>
            </a:r>
            <a:r>
              <a:rPr lang="en-US" dirty="0"/>
              <a:t>:  Docker Enterprise, Red Hat OpenShift, </a:t>
            </a:r>
            <a:r>
              <a:rPr lang="en-US" dirty="0" smtClean="0"/>
              <a:t>Rancher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6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T-Shirt </a:t>
            </a:r>
            <a:r>
              <a:rPr lang="en-US" dirty="0" smtClean="0"/>
              <a:t>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Small:  0-2 Weeks</a:t>
            </a:r>
          </a:p>
          <a:p>
            <a:r>
              <a:rPr lang="en-US" dirty="0" smtClean="0"/>
              <a:t>Medium:  2 Weeks – 2 Months</a:t>
            </a:r>
          </a:p>
          <a:p>
            <a:r>
              <a:rPr lang="en-US" dirty="0" smtClean="0"/>
              <a:t>Large:  2 – 6 Months</a:t>
            </a:r>
          </a:p>
          <a:p>
            <a:r>
              <a:rPr lang="en-US" dirty="0" smtClean="0"/>
              <a:t>Extra Large:  More than 6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2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One (Medium)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Proofs of </a:t>
            </a:r>
            <a:r>
              <a:rPr lang="en-US" dirty="0" smtClean="0"/>
              <a:t>Concept, Cost Analysis, </a:t>
            </a:r>
            <a:r>
              <a:rPr lang="en-US" dirty="0"/>
              <a:t>and Vendor Selection</a:t>
            </a:r>
          </a:p>
        </p:txBody>
      </p:sp>
    </p:spTree>
    <p:extLst>
      <p:ext uri="{BB962C8B-B14F-4D97-AF65-F5344CB8AC3E}">
        <p14:creationId xmlns:p14="http://schemas.microsoft.com/office/powerpoint/2010/main" val="81692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for Proposals with Demo POC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present identical requirements to each vendor</a:t>
            </a:r>
          </a:p>
          <a:p>
            <a:r>
              <a:rPr lang="en-US" dirty="0" smtClean="0"/>
              <a:t>We’ll try to get this done for free</a:t>
            </a:r>
          </a:p>
          <a:p>
            <a:r>
              <a:rPr lang="en-US" dirty="0" smtClean="0"/>
              <a:t>We want them to do the demo on our infrastructure</a:t>
            </a:r>
          </a:p>
          <a:p>
            <a:r>
              <a:rPr lang="en-US" dirty="0" smtClean="0"/>
              <a:t>We want to keep the environments around for awhile</a:t>
            </a:r>
          </a:p>
        </p:txBody>
      </p:sp>
    </p:spTree>
    <p:extLst>
      <p:ext uri="{BB962C8B-B14F-4D97-AF65-F5344CB8AC3E}">
        <p14:creationId xmlns:p14="http://schemas.microsoft.com/office/powerpoint/2010/main" val="138412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Automatic Scaling</a:t>
            </a:r>
          </a:p>
          <a:p>
            <a:r>
              <a:rPr lang="en-US" dirty="0" smtClean="0"/>
              <a:t>Clustering</a:t>
            </a:r>
            <a:endParaRPr lang="en-US" dirty="0"/>
          </a:p>
          <a:p>
            <a:r>
              <a:rPr lang="en-US" dirty="0" smtClean="0"/>
              <a:t>Copy Control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Health Monitoring</a:t>
            </a:r>
          </a:p>
          <a:p>
            <a:r>
              <a:rPr lang="en-US" dirty="0" smtClean="0"/>
              <a:t>High Availability</a:t>
            </a:r>
            <a:endParaRPr lang="en-US" dirty="0"/>
          </a:p>
          <a:p>
            <a:r>
              <a:rPr lang="en-US" dirty="0" smtClean="0"/>
              <a:t>Log </a:t>
            </a:r>
            <a:r>
              <a:rPr lang="en-US" dirty="0"/>
              <a:t>Management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Network Isolation for Testing</a:t>
            </a:r>
          </a:p>
          <a:p>
            <a:r>
              <a:rPr lang="en-US" dirty="0" smtClean="0"/>
              <a:t>Orchestration</a:t>
            </a:r>
          </a:p>
          <a:p>
            <a:r>
              <a:rPr lang="en-US" dirty="0" smtClean="0"/>
              <a:t>Resource Allocation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5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/ Authorization</a:t>
            </a:r>
          </a:p>
          <a:p>
            <a:r>
              <a:rPr lang="en-US" dirty="0" smtClean="0"/>
              <a:t>Budgeting</a:t>
            </a:r>
            <a:endParaRPr lang="en-US" dirty="0"/>
          </a:p>
          <a:p>
            <a:r>
              <a:rPr lang="en-US" dirty="0" smtClean="0"/>
              <a:t>Change Management</a:t>
            </a:r>
          </a:p>
          <a:p>
            <a:r>
              <a:rPr lang="en-US" dirty="0" smtClean="0"/>
              <a:t>Desktop Host Management</a:t>
            </a:r>
            <a:endParaRPr lang="en-US" dirty="0"/>
          </a:p>
          <a:p>
            <a:r>
              <a:rPr lang="en-US" dirty="0" smtClean="0"/>
              <a:t>Image Approval and Management</a:t>
            </a:r>
          </a:p>
          <a:p>
            <a:r>
              <a:rPr lang="en-US" dirty="0" smtClean="0"/>
              <a:t>Licensing and Compliance</a:t>
            </a:r>
          </a:p>
          <a:p>
            <a:r>
              <a:rPr lang="en-US" dirty="0" smtClean="0"/>
              <a:t>Resource </a:t>
            </a:r>
            <a:r>
              <a:rPr lang="en-US" dirty="0"/>
              <a:t>Planning</a:t>
            </a:r>
          </a:p>
          <a:p>
            <a:r>
              <a:rPr lang="en-US" dirty="0" smtClean="0"/>
              <a:t>Security Audits</a:t>
            </a:r>
          </a:p>
        </p:txBody>
      </p:sp>
    </p:spTree>
    <p:extLst>
      <p:ext uri="{BB962C8B-B14F-4D97-AF65-F5344CB8AC3E}">
        <p14:creationId xmlns:p14="http://schemas.microsoft.com/office/powerpoint/2010/main" val="6478726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525</Words>
  <Application>Microsoft Office PowerPoint</Application>
  <PresentationFormat>Widescreen</PresentationFormat>
  <Paragraphs>130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Docker Proofs of Concept</vt:lpstr>
      <vt:lpstr>Introduction</vt:lpstr>
      <vt:lpstr>Three Phases</vt:lpstr>
      <vt:lpstr>The Players</vt:lpstr>
      <vt:lpstr>T-Shirt Sizes</vt:lpstr>
      <vt:lpstr>Phase One (Medium)</vt:lpstr>
      <vt:lpstr>Requests for Proposals with Demo POC</vt:lpstr>
      <vt:lpstr>Functional Concerns</vt:lpstr>
      <vt:lpstr>Other Concerns</vt:lpstr>
      <vt:lpstr>Demo Requirements:  The Application</vt:lpstr>
      <vt:lpstr>Demo Requirements:  The Deployment</vt:lpstr>
      <vt:lpstr>Demo Requirements:  NOC Operations</vt:lpstr>
      <vt:lpstr>Demo Requirements:  The Proposal</vt:lpstr>
      <vt:lpstr>Phase Two (Medium)</vt:lpstr>
      <vt:lpstr>Vendor Applications</vt:lpstr>
      <vt:lpstr>Phase Three (Large)</vt:lpstr>
      <vt:lpstr>Containers as a Service</vt:lpstr>
      <vt:lpstr>Next Steps</vt:lpstr>
      <vt:lpstr>Let’s Get Moving!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Proofs of Concept</dc:title>
  <dc:creator>Eric Burcham</dc:creator>
  <cp:lastModifiedBy>Burcham, Eric</cp:lastModifiedBy>
  <cp:revision>117</cp:revision>
  <dcterms:created xsi:type="dcterms:W3CDTF">2019-04-09T19:53:30Z</dcterms:created>
  <dcterms:modified xsi:type="dcterms:W3CDTF">2019-04-17T20:26:54Z</dcterms:modified>
</cp:coreProperties>
</file>