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80" r:id="rId17"/>
    <p:sldId id="274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257"/>
            <p14:sldId id="272"/>
          </p14:sldIdLst>
        </p14:section>
        <p14:section name="Phase One" id="{73FBD3E8-E2EB-433B-9092-57E19CD3915A}">
          <p14:sldIdLst>
            <p14:sldId id="268"/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hase Two" id="{0D8F3455-BA77-4F26-9B5E-DFEE74F49937}">
          <p14:sldIdLst>
            <p14:sldId id="270"/>
            <p14:sldId id="271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Monitor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0-4710-84FE-B2C114097C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0-4710-84FE-B2C114097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0-4710-84FE-B2C114097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702800"/>
        <c:axId val="1176699192"/>
      </c:barChart>
      <c:catAx>
        <c:axId val="11767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699192"/>
        <c:crosses val="autoZero"/>
        <c:auto val="1"/>
        <c:lblAlgn val="ctr"/>
        <c:lblOffset val="100"/>
        <c:noMultiLvlLbl val="0"/>
      </c:catAx>
      <c:valAx>
        <c:axId val="117669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7CA57-BE36-4B74-B166-DB62B0C2EF0D}" type="pres">
      <dgm:prSet presAssocID="{680A9B4A-9CA0-40AB-B4C2-BF29A3AD51C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B54B8A5-6606-4C3C-9500-31A30500CCD7}" type="pres">
      <dgm:prSet presAssocID="{680A9B4A-9CA0-40AB-B4C2-BF29A3AD51C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276FD-6F19-4E05-B00B-85069AD9148E}" type="pres">
      <dgm:prSet presAssocID="{C53E6838-5DA5-4754-B4E2-86D13141604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167945A-F89D-4397-9D92-7EC3CFCB3A03}" type="pres">
      <dgm:prSet presAssocID="{C53E6838-5DA5-4754-B4E2-86D13141604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D0B9F-AA38-4716-BB64-90BE35523337}" type="pres">
      <dgm:prSet presAssocID="{5C5FCAE7-DD4A-440A-A309-08B507BDBE4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284F3CF-717B-486C-9098-5C0FB28AEF94}" type="pres">
      <dgm:prSet presAssocID="{5C5FCAE7-DD4A-440A-A309-08B507BDBE4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547E8-5A26-4145-B8D5-9870E6925ED4}" type="pres">
      <dgm:prSet presAssocID="{F758DE4A-AF8F-4642-9F20-0910D51B374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2FBA2-DB57-457F-BF9C-C215954791D2}" type="pres">
      <dgm:prSet presAssocID="{F758DE4A-AF8F-4642-9F20-0910D51B3749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380710" y="58900"/>
          <a:ext cx="358831" cy="3588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Code</a:t>
          </a:r>
        </a:p>
      </dsp:txBody>
      <dsp:txXfrm>
        <a:off x="433260" y="111450"/>
        <a:ext cx="253731" cy="253731"/>
      </dsp:txXfrm>
    </dsp:sp>
    <dsp:sp modelId="{0EB7CA57-BE36-4B74-B166-DB62B0C2EF0D}">
      <dsp:nvSpPr>
        <dsp:cNvPr id="0" name=""/>
        <dsp:cNvSpPr/>
      </dsp:nvSpPr>
      <dsp:spPr>
        <a:xfrm rot="2700000">
          <a:off x="700986" y="366199"/>
          <a:ext cx="95151" cy="121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705166" y="380328"/>
        <a:ext cx="66606" cy="72663"/>
      </dsp:txXfrm>
    </dsp:sp>
    <dsp:sp modelId="{24EFD81F-AA69-44F2-83C2-806B40FDD526}">
      <dsp:nvSpPr>
        <dsp:cNvPr id="0" name=""/>
        <dsp:cNvSpPr/>
      </dsp:nvSpPr>
      <dsp:spPr>
        <a:xfrm>
          <a:off x="761390" y="439580"/>
          <a:ext cx="358831" cy="358831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Run</a:t>
          </a:r>
        </a:p>
      </dsp:txBody>
      <dsp:txXfrm>
        <a:off x="813940" y="492130"/>
        <a:ext cx="253731" cy="253731"/>
      </dsp:txXfrm>
    </dsp:sp>
    <dsp:sp modelId="{7CC276FD-6F19-4E05-B00B-85069AD9148E}">
      <dsp:nvSpPr>
        <dsp:cNvPr id="0" name=""/>
        <dsp:cNvSpPr/>
      </dsp:nvSpPr>
      <dsp:spPr>
        <a:xfrm rot="8100000">
          <a:off x="704794" y="746878"/>
          <a:ext cx="95151" cy="121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10800000">
        <a:off x="729159" y="761007"/>
        <a:ext cx="66606" cy="72663"/>
      </dsp:txXfrm>
    </dsp:sp>
    <dsp:sp modelId="{6CB6C22C-45D1-4921-B019-37E18F399A24}">
      <dsp:nvSpPr>
        <dsp:cNvPr id="0" name=""/>
        <dsp:cNvSpPr/>
      </dsp:nvSpPr>
      <dsp:spPr>
        <a:xfrm>
          <a:off x="380710" y="820260"/>
          <a:ext cx="358831" cy="358831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Validate</a:t>
          </a:r>
        </a:p>
      </dsp:txBody>
      <dsp:txXfrm>
        <a:off x="433260" y="872810"/>
        <a:ext cx="253731" cy="253731"/>
      </dsp:txXfrm>
    </dsp:sp>
    <dsp:sp modelId="{E74D0B9F-AA38-4716-BB64-90BE35523337}">
      <dsp:nvSpPr>
        <dsp:cNvPr id="0" name=""/>
        <dsp:cNvSpPr/>
      </dsp:nvSpPr>
      <dsp:spPr>
        <a:xfrm rot="13500000">
          <a:off x="324115" y="750687"/>
          <a:ext cx="95151" cy="121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10800000">
        <a:off x="348480" y="785000"/>
        <a:ext cx="66606" cy="72663"/>
      </dsp:txXfrm>
    </dsp:sp>
    <dsp:sp modelId="{015190AF-6814-4124-9780-D1FE7582EDA2}">
      <dsp:nvSpPr>
        <dsp:cNvPr id="0" name=""/>
        <dsp:cNvSpPr/>
      </dsp:nvSpPr>
      <dsp:spPr>
        <a:xfrm>
          <a:off x="31" y="439580"/>
          <a:ext cx="358831" cy="35883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Debug</a:t>
          </a:r>
        </a:p>
      </dsp:txBody>
      <dsp:txXfrm>
        <a:off x="52581" y="492130"/>
        <a:ext cx="253731" cy="253731"/>
      </dsp:txXfrm>
    </dsp:sp>
    <dsp:sp modelId="{2E4547E8-5A26-4145-B8D5-9870E6925ED4}">
      <dsp:nvSpPr>
        <dsp:cNvPr id="0" name=""/>
        <dsp:cNvSpPr/>
      </dsp:nvSpPr>
      <dsp:spPr>
        <a:xfrm rot="18900000">
          <a:off x="320306" y="370007"/>
          <a:ext cx="95151" cy="1211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324486" y="404320"/>
        <a:ext cx="66606" cy="7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1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Proofs of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Draft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Through NOC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failover</a:t>
            </a:r>
          </a:p>
          <a:p>
            <a:r>
              <a:rPr lang="en-US" dirty="0" smtClean="0"/>
              <a:t>Look at alarms</a:t>
            </a:r>
          </a:p>
          <a:p>
            <a:r>
              <a:rPr lang="en-US" dirty="0" smtClean="0"/>
              <a:t>Look at some </a:t>
            </a:r>
            <a:r>
              <a:rPr lang="en-US" dirty="0" smtClean="0"/>
              <a:t>dashboards</a:t>
            </a:r>
          </a:p>
          <a:p>
            <a:r>
              <a:rPr lang="en-US" dirty="0" smtClean="0"/>
              <a:t>Discuss integration with current products</a:t>
            </a:r>
            <a:endParaRPr lang="en-US" dirty="0" smtClean="0"/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Directory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 that we can secure image registries based on Active Directory </a:t>
            </a:r>
            <a:r>
              <a:rPr lang="en-US" dirty="0" smtClean="0"/>
              <a:t>security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our Other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containers make us more or less </a:t>
            </a:r>
            <a:r>
              <a:rPr lang="en-US" dirty="0" smtClean="0"/>
              <a:t>secure?</a:t>
            </a:r>
            <a:endParaRPr lang="en-US" dirty="0" smtClean="0"/>
          </a:p>
          <a:p>
            <a:r>
              <a:rPr lang="en-US" dirty="0" smtClean="0"/>
              <a:t>How do we scale, trend, and plan for future scale?</a:t>
            </a:r>
          </a:p>
          <a:p>
            <a:r>
              <a:rPr lang="en-US" dirty="0" smtClean="0"/>
              <a:t>How do we handle change control?</a:t>
            </a:r>
          </a:p>
          <a:p>
            <a:r>
              <a:rPr lang="en-US" dirty="0" smtClean="0"/>
              <a:t>How do we handle licensing and compliance?</a:t>
            </a:r>
          </a:p>
          <a:p>
            <a:r>
              <a:rPr lang="en-US" dirty="0" smtClean="0"/>
              <a:t>How do we control which images are allowed?</a:t>
            </a:r>
          </a:p>
          <a:p>
            <a:r>
              <a:rPr lang="en-US" dirty="0" smtClean="0"/>
              <a:t>How do we handle patching and rolling upgrades?</a:t>
            </a:r>
          </a:p>
          <a:p>
            <a:r>
              <a:rPr lang="en-US" dirty="0" smtClean="0"/>
              <a:t>How do we isolate desktop machines running containers?</a:t>
            </a:r>
          </a:p>
          <a:p>
            <a:r>
              <a:rPr lang="en-US" dirty="0" smtClean="0"/>
              <a:t>Etc…  We’ll present a formal list to each vendor.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</a:t>
            </a:r>
            <a:r>
              <a:rPr lang="en-US" dirty="0" smtClean="0"/>
              <a:t>Primary Vendor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consider vendors who meet all our requirements.</a:t>
            </a:r>
          </a:p>
          <a:p>
            <a:r>
              <a:rPr lang="en-US" dirty="0" smtClean="0"/>
              <a:t>Consider licensing costs</a:t>
            </a:r>
          </a:p>
          <a:p>
            <a:r>
              <a:rPr lang="en-US" dirty="0" smtClean="0"/>
              <a:t>Consider long-term viability</a:t>
            </a:r>
          </a:p>
          <a:p>
            <a:r>
              <a:rPr lang="en-US" dirty="0" smtClean="0"/>
              <a:t>Consider usability</a:t>
            </a:r>
          </a:p>
          <a:p>
            <a:r>
              <a:rPr lang="en-US" dirty="0" smtClean="0"/>
              <a:t>Consider our gut reactions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Containers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Vendor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Runs vendor applications</a:t>
            </a:r>
          </a:p>
          <a:p>
            <a:r>
              <a:rPr lang="en-US" dirty="0"/>
              <a:t>Need resources deployed</a:t>
            </a:r>
          </a:p>
          <a:p>
            <a:r>
              <a:rPr lang="en-US" dirty="0" smtClean="0"/>
              <a:t>Efficiency </a:t>
            </a:r>
            <a:r>
              <a:rPr lang="en-US" dirty="0" smtClean="0"/>
              <a:t>is good</a:t>
            </a:r>
          </a:p>
          <a:p>
            <a:r>
              <a:rPr lang="en-US" dirty="0" smtClean="0"/>
              <a:t>Need </a:t>
            </a:r>
            <a:r>
              <a:rPr lang="en-US" dirty="0"/>
              <a:t>minimal orchestration</a:t>
            </a:r>
          </a:p>
          <a:p>
            <a:r>
              <a:rPr lang="en-US" dirty="0"/>
              <a:t>Can benefit from automation</a:t>
            </a:r>
          </a:p>
          <a:p>
            <a:r>
              <a:rPr lang="en-US" dirty="0"/>
              <a:t>Need to support many 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Infrequent manual processes 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Development Teams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 our applications</a:t>
            </a:r>
          </a:p>
          <a:p>
            <a:r>
              <a:rPr lang="en-US" dirty="0"/>
              <a:t>Need a pit of success to fall into</a:t>
            </a:r>
          </a:p>
          <a:p>
            <a:r>
              <a:rPr lang="en-US" dirty="0" smtClean="0"/>
              <a:t>Efficiency </a:t>
            </a:r>
            <a:r>
              <a:rPr lang="en-US" dirty="0" smtClean="0"/>
              <a:t>is key</a:t>
            </a:r>
          </a:p>
          <a:p>
            <a:r>
              <a:rPr lang="en-US" dirty="0" smtClean="0"/>
              <a:t>Need </a:t>
            </a:r>
            <a:r>
              <a:rPr lang="en-US" dirty="0"/>
              <a:t>complex orchestration</a:t>
            </a:r>
          </a:p>
          <a:p>
            <a:r>
              <a:rPr lang="en-US" dirty="0"/>
              <a:t>Need lots of things automated</a:t>
            </a:r>
          </a:p>
          <a:p>
            <a:r>
              <a:rPr lang="en-US" dirty="0"/>
              <a:t>Need to support many platforms</a:t>
            </a:r>
          </a:p>
          <a:p>
            <a:r>
              <a:rPr lang="en-US" dirty="0" smtClean="0"/>
              <a:t>Need to iterate </a:t>
            </a:r>
            <a:r>
              <a:rPr lang="en-US" dirty="0" smtClean="0"/>
              <a:t>frequently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Suggested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Phase 1: </a:t>
            </a:r>
            <a:r>
              <a:rPr lang="en-US" b="1" dirty="0" smtClean="0"/>
              <a:t> Support </a:t>
            </a:r>
            <a:r>
              <a:rPr lang="en-US" b="1" dirty="0" smtClean="0"/>
              <a:t>Vendor </a:t>
            </a:r>
            <a:r>
              <a:rPr lang="en-US" b="1" dirty="0" smtClean="0"/>
              <a:t>Application 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the base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 </a:t>
            </a:r>
            <a:r>
              <a:rPr lang="en-US" dirty="0" smtClean="0"/>
              <a:t>supporting manual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Roll out some kind of organizational announcement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Support auto-scaling as needed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Phase </a:t>
            </a:r>
            <a:r>
              <a:rPr lang="en-US" b="1" dirty="0" smtClean="0"/>
              <a:t>2:  Support </a:t>
            </a:r>
            <a:r>
              <a:rPr lang="en-US" b="1" dirty="0" smtClean="0"/>
              <a:t>Development </a:t>
            </a:r>
            <a:r>
              <a:rPr lang="en-US" b="1" dirty="0" smtClean="0"/>
              <a:t>Team Integration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Docker </a:t>
            </a:r>
            <a:r>
              <a:rPr lang="en-US" dirty="0" smtClean="0"/>
              <a:t>for </a:t>
            </a:r>
            <a:r>
              <a:rPr lang="en-US" dirty="0" smtClean="0"/>
              <a:t>Desktop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Integrate devops pipelines as needed</a:t>
            </a:r>
          </a:p>
        </p:txBody>
      </p:sp>
    </p:spTree>
    <p:extLst>
      <p:ext uri="{BB962C8B-B14F-4D97-AF65-F5344CB8AC3E}">
        <p14:creationId xmlns:p14="http://schemas.microsoft.com/office/powerpoint/2010/main" val="18700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Operations:  The </a:t>
            </a:r>
            <a:r>
              <a:rPr lang="en-US" dirty="0"/>
              <a:t>Outer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280287" y="5019194"/>
            <a:ext cx="1348655" cy="1348655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3" y="3898338"/>
            <a:ext cx="1066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1033D-412A-447E-9681-FE0D438898E3}"/>
              </a:ext>
            </a:extLst>
          </p:cNvPr>
          <p:cNvSpPr txBox="1"/>
          <p:nvPr/>
        </p:nvSpPr>
        <p:spPr>
          <a:xfrm>
            <a:off x="360499" y="3785407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br>
              <a:rPr lang="en-US" dirty="0"/>
            </a:br>
            <a:r>
              <a:rPr lang="en-US" dirty="0"/>
              <a:t>Code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4A1CF-283D-4E4A-B08B-06B5D7719510}"/>
              </a:ext>
            </a:extLst>
          </p:cNvPr>
          <p:cNvSpPr txBox="1"/>
          <p:nvPr/>
        </p:nvSpPr>
        <p:spPr>
          <a:xfrm>
            <a:off x="3369220" y="3279898"/>
            <a:ext cx="218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Push/Retrieve Images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225BC12-8E5D-4D2E-BD0A-41900BDDE5B1}"/>
              </a:ext>
            </a:extLst>
          </p:cNvPr>
          <p:cNvSpPr/>
          <p:nvPr/>
        </p:nvSpPr>
        <p:spPr>
          <a:xfrm rot="2885641">
            <a:off x="2737466" y="3471179"/>
            <a:ext cx="861857" cy="136261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A67CB07-5B09-4F19-9B4F-31D344D62DD8}"/>
              </a:ext>
            </a:extLst>
          </p:cNvPr>
          <p:cNvSpPr/>
          <p:nvPr/>
        </p:nvSpPr>
        <p:spPr>
          <a:xfrm>
            <a:off x="7348978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/ Manage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FBB2A63-817B-4429-A310-0EBE7A2AC495}"/>
              </a:ext>
            </a:extLst>
          </p:cNvPr>
          <p:cNvSpPr/>
          <p:nvPr/>
        </p:nvSpPr>
        <p:spPr>
          <a:xfrm>
            <a:off x="6052486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9407397" y="1973126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Docker Hosts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32063" y="269087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Desktop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32063" y="3169171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</a:t>
              </a:r>
              <a:r>
                <a:rPr lang="en-US" dirty="0" err="1" smtClean="0"/>
                <a:t>Env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32063" y="3647467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</a:t>
              </a:r>
              <a:r>
                <a:rPr lang="en-US" dirty="0" err="1"/>
                <a:t>Env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A24083-AED4-4397-85FB-13813AFABCCD}"/>
                </a:ext>
              </a:extLst>
            </p:cNvPr>
            <p:cNvSpPr/>
            <p:nvPr/>
          </p:nvSpPr>
          <p:spPr>
            <a:xfrm>
              <a:off x="9732063" y="4125764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On </a:t>
              </a:r>
              <a:r>
                <a:rPr lang="en-US" dirty="0" err="1" smtClean="0"/>
                <a:t>Premisis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562B93-69A8-46D2-8539-5762C2457EEA}"/>
                </a:ext>
              </a:extLst>
            </p:cNvPr>
            <p:cNvSpPr/>
            <p:nvPr/>
          </p:nvSpPr>
          <p:spPr>
            <a:xfrm>
              <a:off x="9732063" y="4604062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 </a:t>
              </a:r>
              <a:r>
                <a:rPr lang="en-US" dirty="0" err="1" smtClean="0"/>
                <a:t>Premisis</a:t>
              </a:r>
              <a:endParaRPr lang="en-US" dirty="0"/>
            </a:p>
          </p:txBody>
        </p:sp>
      </p:grp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A701DB9-837F-4B0E-9F99-ABD6EDA35C80}"/>
              </a:ext>
            </a:extLst>
          </p:cNvPr>
          <p:cNvGraphicFramePr/>
          <p:nvPr>
            <p:extLst/>
          </p:nvPr>
        </p:nvGraphicFramePr>
        <p:xfrm>
          <a:off x="5390660" y="4084336"/>
          <a:ext cx="2628900" cy="1761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Arrow: Bent 44">
            <a:extLst>
              <a:ext uri="{FF2B5EF4-FFF2-40B4-BE49-F238E27FC236}">
                <a16:creationId xmlns:a16="http://schemas.microsoft.com/office/drawing/2014/main" id="{B809C1CD-B1C3-4D16-B464-CE7D3EFEA763}"/>
              </a:ext>
            </a:extLst>
          </p:cNvPr>
          <p:cNvSpPr/>
          <p:nvPr/>
        </p:nvSpPr>
        <p:spPr>
          <a:xfrm rot="10800000">
            <a:off x="1788180" y="2487244"/>
            <a:ext cx="7217567" cy="3664591"/>
          </a:xfrm>
          <a:prstGeom prst="bentArrow">
            <a:avLst>
              <a:gd name="adj1" fmla="val 1964"/>
              <a:gd name="adj2" fmla="val 2499"/>
              <a:gd name="adj3" fmla="val 4937"/>
              <a:gd name="adj4" fmla="val 437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63F8D76-A497-48E7-BFFC-31B15DB5736B}"/>
              </a:ext>
            </a:extLst>
          </p:cNvPr>
          <p:cNvSpPr/>
          <p:nvPr/>
        </p:nvSpPr>
        <p:spPr>
          <a:xfrm rot="19082273">
            <a:off x="3939542" y="3753524"/>
            <a:ext cx="1707347" cy="111463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18" grpId="0"/>
      <p:bldP spid="20" grpId="0" animBg="1"/>
      <p:bldP spid="19" grpId="0" animBg="1"/>
      <p:bldP spid="25" grpId="0"/>
      <p:bldP spid="26" grpId="0" animBg="1"/>
      <p:bldP spid="27" grpId="0" animBg="1"/>
      <p:bldP spid="24" grpId="0" animBg="1"/>
      <p:bldP spid="29" grpId="0" animBg="1"/>
      <p:bldP spid="30" grpId="0" animBg="1"/>
      <p:bldGraphic spid="41" grpId="0">
        <p:bldAsOne/>
      </p:bldGraphic>
      <p:bldP spid="45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 Tell You What I’m Going to Tell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One:  Minimum Viable Product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Ask vendors to do a demo</a:t>
            </a:r>
          </a:p>
          <a:p>
            <a:r>
              <a:rPr lang="en-US" dirty="0"/>
              <a:t>Dockerize a simple app</a:t>
            </a:r>
          </a:p>
          <a:p>
            <a:r>
              <a:rPr lang="en-US" dirty="0"/>
              <a:t>Deploy the app</a:t>
            </a:r>
          </a:p>
          <a:p>
            <a:r>
              <a:rPr lang="en-US" dirty="0"/>
              <a:t>Monitor the app</a:t>
            </a:r>
          </a:p>
          <a:p>
            <a:r>
              <a:rPr lang="en-US" dirty="0"/>
              <a:t>Walk through NOC features</a:t>
            </a:r>
          </a:p>
          <a:p>
            <a:r>
              <a:rPr lang="en-US" dirty="0"/>
              <a:t>Active Directory Integration</a:t>
            </a:r>
          </a:p>
          <a:p>
            <a:r>
              <a:rPr lang="en-US" dirty="0"/>
              <a:t>Address our other concerns</a:t>
            </a:r>
          </a:p>
          <a:p>
            <a:r>
              <a:rPr lang="en-US" dirty="0"/>
              <a:t>Select a primary vendor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Phase Two:  Containers as a Service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Figure out </a:t>
            </a:r>
            <a:r>
              <a:rPr lang="en-US" dirty="0" smtClean="0"/>
              <a:t>budgeting / licensing</a:t>
            </a:r>
            <a:endParaRPr lang="en-US" dirty="0"/>
          </a:p>
          <a:p>
            <a:r>
              <a:rPr lang="en-US" dirty="0"/>
              <a:t>Engage our vendor</a:t>
            </a:r>
          </a:p>
          <a:p>
            <a:r>
              <a:rPr lang="en-US" dirty="0" smtClean="0"/>
              <a:t>Build out vendor app support</a:t>
            </a:r>
          </a:p>
          <a:p>
            <a:r>
              <a:rPr lang="en-US" dirty="0" smtClean="0"/>
              <a:t>Build </a:t>
            </a:r>
            <a:r>
              <a:rPr lang="en-US" dirty="0"/>
              <a:t>a devops 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Viable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our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a stake?</a:t>
            </a:r>
          </a:p>
          <a:p>
            <a:r>
              <a:rPr lang="en-US" dirty="0" smtClean="0"/>
              <a:t>Who will take ownership?</a:t>
            </a:r>
          </a:p>
          <a:p>
            <a:r>
              <a:rPr lang="en-US" dirty="0" smtClean="0"/>
              <a:t>Where will time come from?</a:t>
            </a:r>
          </a:p>
          <a:p>
            <a:r>
              <a:rPr lang="en-US" dirty="0" smtClean="0"/>
              <a:t>How do we keep costs down?</a:t>
            </a:r>
          </a:p>
          <a:p>
            <a:r>
              <a:rPr lang="en-US" dirty="0" smtClean="0"/>
              <a:t>We have some suggestions…</a:t>
            </a:r>
          </a:p>
        </p:txBody>
      </p:sp>
    </p:spTree>
    <p:extLst>
      <p:ext uri="{BB962C8B-B14F-4D97-AF65-F5344CB8AC3E}">
        <p14:creationId xmlns:p14="http://schemas.microsoft.com/office/powerpoint/2010/main" val="27574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Vendors to Do 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present identical formal requirements to each vendor</a:t>
            </a:r>
          </a:p>
          <a:p>
            <a:r>
              <a:rPr lang="en-US" dirty="0" smtClean="0"/>
              <a:t>We’ll try to get this done for free</a:t>
            </a:r>
          </a:p>
          <a:p>
            <a:r>
              <a:rPr lang="en-US" dirty="0" smtClean="0"/>
              <a:t>We want it to be on our premises</a:t>
            </a:r>
          </a:p>
          <a:p>
            <a:r>
              <a:rPr lang="en-US" dirty="0" smtClean="0"/>
              <a:t>We want to keep it around awhile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Dockerize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simple web application.</a:t>
            </a:r>
          </a:p>
          <a:p>
            <a:r>
              <a:rPr lang="en-US" dirty="0" smtClean="0"/>
              <a:t>Include at least one dependency.</a:t>
            </a:r>
          </a:p>
          <a:p>
            <a:r>
              <a:rPr lang="en-US" dirty="0" smtClean="0"/>
              <a:t>Let the vendor </a:t>
            </a:r>
            <a:r>
              <a:rPr lang="en-US" dirty="0" smtClean="0"/>
              <a:t>demonstrate </a:t>
            </a:r>
            <a:r>
              <a:rPr lang="en-US" dirty="0" smtClean="0"/>
              <a:t>how to make container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vendor install their platform.</a:t>
            </a:r>
          </a:p>
          <a:p>
            <a:r>
              <a:rPr lang="en-US" dirty="0"/>
              <a:t>The application should be deployed to a Kubernetes cluster of some kind.</a:t>
            </a:r>
          </a:p>
          <a:p>
            <a:r>
              <a:rPr lang="en-US" dirty="0" smtClean="0"/>
              <a:t>The application needs to be reachable and testable.</a:t>
            </a:r>
          </a:p>
          <a:p>
            <a:r>
              <a:rPr lang="en-US" dirty="0" smtClean="0"/>
              <a:t>We want them to show us “the standard way” to do this stuff on their platform.</a:t>
            </a:r>
          </a:p>
        </p:txBody>
      </p:sp>
    </p:spTree>
    <p:extLst>
      <p:ext uri="{BB962C8B-B14F-4D97-AF65-F5344CB8AC3E}">
        <p14:creationId xmlns:p14="http://schemas.microsoft.com/office/powerpoint/2010/main" val="40167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Show resource usage at:</a:t>
            </a:r>
          </a:p>
          <a:p>
            <a:r>
              <a:rPr lang="en-US" dirty="0" smtClean="0"/>
              <a:t>The cluster level</a:t>
            </a:r>
          </a:p>
          <a:p>
            <a:r>
              <a:rPr lang="en-US" dirty="0" smtClean="0"/>
              <a:t>The host level</a:t>
            </a:r>
          </a:p>
          <a:p>
            <a:r>
              <a:rPr lang="en-US" dirty="0" smtClean="0"/>
              <a:t>The container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1462</TotalTime>
  <Words>538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Docker Proofs of Concept</vt:lpstr>
      <vt:lpstr>Introduction</vt:lpstr>
      <vt:lpstr>Two Phases</vt:lpstr>
      <vt:lpstr>Phase One</vt:lpstr>
      <vt:lpstr>Consider our Resources</vt:lpstr>
      <vt:lpstr>Ask Vendors to Do a Demo</vt:lpstr>
      <vt:lpstr>Dockerize an Application</vt:lpstr>
      <vt:lpstr>Deploy the Application</vt:lpstr>
      <vt:lpstr>Monitor the Application</vt:lpstr>
      <vt:lpstr>Walk Through NOC Operations</vt:lpstr>
      <vt:lpstr>Active Directory Integration</vt:lpstr>
      <vt:lpstr>Address our Other Concerns</vt:lpstr>
      <vt:lpstr>Select A Primary Vendor</vt:lpstr>
      <vt:lpstr>Phase Two</vt:lpstr>
      <vt:lpstr>Two Scenarios</vt:lpstr>
      <vt:lpstr>A Suggested Approach</vt:lpstr>
      <vt:lpstr>Development Operations:  The Outer Loop</vt:lpstr>
    </vt:vector>
  </TitlesOfParts>
  <Company>Enterprise Products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Burcham, Eric</dc:creator>
  <cp:lastModifiedBy>Burcham, Eric</cp:lastModifiedBy>
  <cp:revision>77</cp:revision>
  <cp:lastPrinted>2019-04-09T18:06:44Z</cp:lastPrinted>
  <dcterms:created xsi:type="dcterms:W3CDTF">2019-04-08T18:59:06Z</dcterms:created>
  <dcterms:modified xsi:type="dcterms:W3CDTF">2019-04-09T19:42:03Z</dcterms:modified>
</cp:coreProperties>
</file>