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80" r:id="rId17"/>
    <p:sldId id="274" r:id="rId18"/>
    <p:sldId id="281" r:id="rId19"/>
    <p:sldId id="282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57"/>
            <p14:sldId id="272"/>
          </p14:sldIdLst>
        </p14:section>
        <p14:section name="Phase One" id="{73FBD3E8-E2EB-433B-9092-57E19CD3915A}">
          <p14:sldIdLst>
            <p14:sldId id="268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hase Two" id="{0D8F3455-BA77-4F26-9B5E-DFEE74F49937}">
          <p14:sldIdLst>
            <p14:sldId id="270"/>
            <p14:sldId id="271"/>
            <p14:sldId id="280"/>
            <p14:sldId id="274"/>
          </p14:sldIdLst>
        </p14:section>
        <p14:section name="Next Steps" id="{3CAB7255-7660-46F2-BE7A-D1A02E6768A0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Monitor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0-4710-84FE-B2C114097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0-4710-84FE-B2C114097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0-4710-84FE-B2C114097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702800"/>
        <c:axId val="1176699192"/>
      </c:barChart>
      <c:catAx>
        <c:axId val="11767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699192"/>
        <c:crosses val="autoZero"/>
        <c:auto val="1"/>
        <c:lblAlgn val="ctr"/>
        <c:lblOffset val="100"/>
        <c:noMultiLvlLbl val="0"/>
      </c:catAx>
      <c:valAx>
        <c:axId val="117669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</dgm:pt>
    <dgm:pt modelId="{0EB7CA57-BE36-4B74-B166-DB62B0C2EF0D}" type="pres">
      <dgm:prSet presAssocID="{680A9B4A-9CA0-40AB-B4C2-BF29A3AD51C9}" presName="sibTrans" presStyleLbl="sibTrans2D1" presStyleIdx="0" presStyleCnt="4"/>
      <dgm:spPr/>
    </dgm:pt>
    <dgm:pt modelId="{7B54B8A5-6606-4C3C-9500-31A30500CCD7}" type="pres">
      <dgm:prSet presAssocID="{680A9B4A-9CA0-40AB-B4C2-BF29A3AD51C9}" presName="connectorText" presStyleLbl="sibTrans2D1" presStyleIdx="0" presStyleCnt="4"/>
      <dgm:spPr/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</dgm:pt>
    <dgm:pt modelId="{7CC276FD-6F19-4E05-B00B-85069AD9148E}" type="pres">
      <dgm:prSet presAssocID="{C53E6838-5DA5-4754-B4E2-86D13141604E}" presName="sibTrans" presStyleLbl="sibTrans2D1" presStyleIdx="1" presStyleCnt="4"/>
      <dgm:spPr/>
    </dgm:pt>
    <dgm:pt modelId="{A167945A-F89D-4397-9D92-7EC3CFCB3A03}" type="pres">
      <dgm:prSet presAssocID="{C53E6838-5DA5-4754-B4E2-86D13141604E}" presName="connectorText" presStyleLbl="sibTrans2D1" presStyleIdx="1" presStyleCnt="4"/>
      <dgm:spPr/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</dgm:pt>
    <dgm:pt modelId="{E74D0B9F-AA38-4716-BB64-90BE35523337}" type="pres">
      <dgm:prSet presAssocID="{5C5FCAE7-DD4A-440A-A309-08B507BDBE4D}" presName="sibTrans" presStyleLbl="sibTrans2D1" presStyleIdx="2" presStyleCnt="4"/>
      <dgm:spPr/>
    </dgm:pt>
    <dgm:pt modelId="{1284F3CF-717B-486C-9098-5C0FB28AEF94}" type="pres">
      <dgm:prSet presAssocID="{5C5FCAE7-DD4A-440A-A309-08B507BDBE4D}" presName="connectorText" presStyleLbl="sibTrans2D1" presStyleIdx="2" presStyleCnt="4"/>
      <dgm:spPr/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</dgm:pt>
    <dgm:pt modelId="{2E4547E8-5A26-4145-B8D5-9870E6925ED4}" type="pres">
      <dgm:prSet presAssocID="{F758DE4A-AF8F-4642-9F20-0910D51B3749}" presName="sibTrans" presStyleLbl="sibTrans2D1" presStyleIdx="3" presStyleCnt="4"/>
      <dgm:spPr/>
    </dgm:pt>
    <dgm:pt modelId="{CD52FBA2-DB57-457F-BF9C-C215954791D2}" type="pres">
      <dgm:prSet presAssocID="{F758DE4A-AF8F-4642-9F20-0910D51B3749}" presName="connectorText" presStyleLbl="sibTrans2D1" presStyleIdx="3" presStyleCnt="4"/>
      <dgm:spPr/>
    </dgm:pt>
  </dgm:ptLst>
  <dgm:cxnLst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NOC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failover</a:t>
            </a:r>
          </a:p>
          <a:p>
            <a:r>
              <a:rPr lang="en-US" dirty="0"/>
              <a:t>Look at alarms</a:t>
            </a:r>
          </a:p>
          <a:p>
            <a:r>
              <a:rPr lang="en-US" dirty="0"/>
              <a:t>Look at some dashboards</a:t>
            </a:r>
          </a:p>
          <a:p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2919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Cluster Security</a:t>
            </a:r>
          </a:p>
          <a:p>
            <a:r>
              <a:rPr lang="en-US" dirty="0"/>
              <a:t>Deployment Security</a:t>
            </a:r>
          </a:p>
          <a:p>
            <a:r>
              <a:rPr lang="en-US" dirty="0"/>
              <a:t>Private Container Registry Security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1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our Other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containers make us more or less secure?</a:t>
            </a:r>
          </a:p>
          <a:p>
            <a:r>
              <a:rPr lang="en-US" dirty="0"/>
              <a:t>How do we scale, trend, and plan for future scale?</a:t>
            </a:r>
          </a:p>
          <a:p>
            <a:r>
              <a:rPr lang="en-US" dirty="0"/>
              <a:t>How do we handle change control?</a:t>
            </a:r>
          </a:p>
          <a:p>
            <a:r>
              <a:rPr lang="en-US" dirty="0"/>
              <a:t>How do we handle licensing and compliance?</a:t>
            </a:r>
          </a:p>
          <a:p>
            <a:r>
              <a:rPr lang="en-US" dirty="0"/>
              <a:t>How do we control which images are allowed?</a:t>
            </a:r>
          </a:p>
          <a:p>
            <a:r>
              <a:rPr lang="en-US" dirty="0"/>
              <a:t>How do we handle patching and rolling upgrades?</a:t>
            </a:r>
          </a:p>
          <a:p>
            <a:r>
              <a:rPr lang="en-US" dirty="0"/>
              <a:t>How do we isolate desktop machines running containers?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66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Vendor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consider vendors who meet all our requirements.</a:t>
            </a:r>
          </a:p>
          <a:p>
            <a:r>
              <a:rPr lang="en-US" dirty="0"/>
              <a:t>Consider licensing costs</a:t>
            </a:r>
          </a:p>
          <a:p>
            <a:r>
              <a:rPr lang="en-US" dirty="0"/>
              <a:t>Consider long-term viability</a:t>
            </a:r>
          </a:p>
          <a:p>
            <a:r>
              <a:rPr lang="en-US" dirty="0"/>
              <a:t>Consider usability</a:t>
            </a:r>
          </a:p>
          <a:p>
            <a:r>
              <a:rPr lang="en-US" dirty="0"/>
              <a:t>Consider our gut reactions</a:t>
            </a:r>
          </a:p>
          <a:p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54238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as a Service</a:t>
            </a:r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Vendor 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Runs vendor applications</a:t>
            </a:r>
          </a:p>
          <a:p>
            <a:r>
              <a:rPr lang="en-US" dirty="0"/>
              <a:t>Need resources deployed</a:t>
            </a:r>
          </a:p>
          <a:p>
            <a:r>
              <a:rPr lang="en-US" dirty="0"/>
              <a:t>Workflow efficiency is good</a:t>
            </a:r>
          </a:p>
          <a:p>
            <a:r>
              <a:rPr lang="en-US" dirty="0"/>
              <a:t>Need minimal orchestration</a:t>
            </a:r>
          </a:p>
          <a:p>
            <a:r>
              <a:rPr lang="en-US" dirty="0"/>
              <a:t>Can benefit from automation</a:t>
            </a:r>
          </a:p>
          <a:p>
            <a:r>
              <a:rPr lang="en-US" dirty="0"/>
              <a:t>Need to support many platforms</a:t>
            </a:r>
          </a:p>
          <a:p>
            <a:r>
              <a:rPr lang="en-US" dirty="0"/>
              <a:t>Infrequent manual processes OK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Development Teams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our applications</a:t>
            </a:r>
          </a:p>
          <a:p>
            <a:r>
              <a:rPr lang="en-US" dirty="0"/>
              <a:t>Need a pit of success to fall into</a:t>
            </a:r>
          </a:p>
          <a:p>
            <a:r>
              <a:rPr lang="en-US" dirty="0"/>
              <a:t>Workflow efficiency is key</a:t>
            </a:r>
          </a:p>
          <a:p>
            <a:r>
              <a:rPr lang="en-US" dirty="0"/>
              <a:t>Need complex orchestration</a:t>
            </a:r>
          </a:p>
          <a:p>
            <a:r>
              <a:rPr lang="en-US" dirty="0"/>
              <a:t>Need lots of things automated</a:t>
            </a:r>
          </a:p>
          <a:p>
            <a:r>
              <a:rPr lang="en-US" dirty="0"/>
              <a:t>Need to support many platforms</a:t>
            </a:r>
          </a:p>
          <a:p>
            <a:r>
              <a:rPr lang="en-US" dirty="0"/>
              <a:t>Need to iterate ASAP</a:t>
            </a:r>
          </a:p>
        </p:txBody>
      </p:sp>
    </p:spTree>
    <p:extLst>
      <p:ext uri="{BB962C8B-B14F-4D97-AF65-F5344CB8AC3E}">
        <p14:creationId xmlns:p14="http://schemas.microsoft.com/office/powerpoint/2010/main" val="25326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Suggested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 1:  Support Vendor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base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Begin supporting manual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Roll out some kind of organizational announcement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 auto-scaling as needed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Phase 2:  Support Development 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Docker for Desktop (consider this much earlier)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devops pipelines as needed</a:t>
            </a:r>
          </a:p>
        </p:txBody>
      </p:sp>
    </p:spTree>
    <p:extLst>
      <p:ext uri="{BB962C8B-B14F-4D97-AF65-F5344CB8AC3E}">
        <p14:creationId xmlns:p14="http://schemas.microsoft.com/office/powerpoint/2010/main" val="18700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Operations:  Outer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9407397" y="1973126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Docker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A701DB9-837F-4B0E-9F99-ABD6EDA35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501418"/>
              </p:ext>
            </p:extLst>
          </p:nvPr>
        </p:nvGraphicFramePr>
        <p:xfrm>
          <a:off x="6658374" y="4486796"/>
          <a:ext cx="2628900" cy="176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383545" y="3924574"/>
            <a:ext cx="5001716" cy="1600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Graphic spid="41" grpId="0">
        <p:bldAsOne/>
      </p:bldGraphic>
      <p:bldP spid="32" grpId="0" animBg="1"/>
      <p:bldP spid="7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D0DB-53C6-4764-B2E3-9187732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4704B-B8D3-4826-AE87-70DC1916E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 We have a project on our hands…</a:t>
            </a:r>
          </a:p>
        </p:txBody>
      </p:sp>
    </p:spTree>
    <p:extLst>
      <p:ext uri="{BB962C8B-B14F-4D97-AF65-F5344CB8AC3E}">
        <p14:creationId xmlns:p14="http://schemas.microsoft.com/office/powerpoint/2010/main" val="261441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Moving!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Owner</a:t>
            </a:r>
            <a:r>
              <a:rPr lang="en-US" dirty="0"/>
              <a:t>:  Technical Architecture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Driver</a:t>
            </a:r>
            <a:r>
              <a:rPr lang="en-US" dirty="0"/>
              <a:t>:  Eric Burcham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Project Manager</a:t>
            </a:r>
            <a:r>
              <a:rPr lang="en-US" dirty="0"/>
              <a:t>:  John Baldwin, Sara Zacharias, Jonathan Borg, Justine Gaston, </a:t>
            </a:r>
            <a:r>
              <a:rPr lang="en-US" dirty="0" err="1"/>
              <a:t>Cherryl</a:t>
            </a:r>
            <a:r>
              <a:rPr lang="en-US" dirty="0"/>
              <a:t> Freeman, Barry </a:t>
            </a:r>
            <a:r>
              <a:rPr lang="en-US" dirty="0" err="1"/>
              <a:t>Yim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  Big Data, Desktop Support, Development Managers, eBusiness, Engineering, Oracle Team, SCADA, Server Team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Vendors</a:t>
            </a:r>
            <a:r>
              <a:rPr lang="en-US" dirty="0"/>
              <a:t>:  Docker Enterprise, </a:t>
            </a:r>
            <a:r>
              <a:rPr lang="en-US"/>
              <a:t>Red Hat OpenShift</a:t>
            </a:r>
            <a:r>
              <a:rPr lang="en-US" dirty="0"/>
              <a:t>, Rancher</a:t>
            </a:r>
          </a:p>
        </p:txBody>
      </p:sp>
    </p:spTree>
    <p:extLst>
      <p:ext uri="{BB962C8B-B14F-4D97-AF65-F5344CB8AC3E}">
        <p14:creationId xmlns:p14="http://schemas.microsoft.com/office/powerpoint/2010/main" val="329735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</a:t>
            </a:r>
          </a:p>
        </p:txBody>
      </p:sp>
    </p:spTree>
    <p:extLst>
      <p:ext uri="{BB962C8B-B14F-4D97-AF65-F5344CB8AC3E}">
        <p14:creationId xmlns:p14="http://schemas.microsoft.com/office/powerpoint/2010/main" val="32923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One:  Minimum Viable Product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vendors to do a demo</a:t>
            </a:r>
          </a:p>
          <a:p>
            <a:r>
              <a:rPr lang="en-US" dirty="0"/>
              <a:t>Dockerize a simple app</a:t>
            </a:r>
          </a:p>
          <a:p>
            <a:r>
              <a:rPr lang="en-US" dirty="0"/>
              <a:t>Deploy the app</a:t>
            </a:r>
          </a:p>
          <a:p>
            <a:r>
              <a:rPr lang="en-US" dirty="0"/>
              <a:t>Monitor the app</a:t>
            </a:r>
          </a:p>
          <a:p>
            <a:r>
              <a:rPr lang="en-US" dirty="0"/>
              <a:t>Walk through NOC features</a:t>
            </a:r>
          </a:p>
          <a:p>
            <a:r>
              <a:rPr lang="en-US" dirty="0"/>
              <a:t>Active Directory Integration</a:t>
            </a:r>
          </a:p>
          <a:p>
            <a:r>
              <a:rPr lang="en-US" dirty="0"/>
              <a:t>Address our other concerns</a:t>
            </a:r>
          </a:p>
          <a:p>
            <a:r>
              <a:rPr lang="en-US" dirty="0"/>
              <a:t>Select a primary vendor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 Two:  Containers as a Service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Figure out budgeting</a:t>
            </a:r>
          </a:p>
          <a:p>
            <a:r>
              <a:rPr lang="en-US" dirty="0"/>
              <a:t>Engage our vendor</a:t>
            </a:r>
          </a:p>
          <a:p>
            <a:r>
              <a:rPr lang="en-US" dirty="0"/>
              <a:t>Build a devops pipeline</a:t>
            </a:r>
          </a:p>
          <a:p>
            <a:r>
              <a:rPr lang="en-US" dirty="0"/>
              <a:t>Include multi-platform support</a:t>
            </a:r>
          </a:p>
          <a:p>
            <a:r>
              <a:rPr lang="en-US" dirty="0"/>
              <a:t>Extensive testing</a:t>
            </a:r>
          </a:p>
          <a:p>
            <a:r>
              <a:rPr lang="en-US" dirty="0"/>
              <a:t>General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our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a stake?</a:t>
            </a:r>
          </a:p>
          <a:p>
            <a:r>
              <a:rPr lang="en-US" dirty="0"/>
              <a:t>Who will take ownership?</a:t>
            </a:r>
          </a:p>
          <a:p>
            <a:r>
              <a:rPr lang="en-US" dirty="0"/>
              <a:t>Where will time come from?</a:t>
            </a:r>
          </a:p>
          <a:p>
            <a:r>
              <a:rPr lang="en-US" dirty="0"/>
              <a:t>How do we keep costs down?</a:t>
            </a:r>
          </a:p>
          <a:p>
            <a:r>
              <a:rPr lang="en-US" dirty="0"/>
              <a:t>We have some suggestions…</a:t>
            </a:r>
          </a:p>
        </p:txBody>
      </p:sp>
    </p:spTree>
    <p:extLst>
      <p:ext uri="{BB962C8B-B14F-4D97-AF65-F5344CB8AC3E}">
        <p14:creationId xmlns:p14="http://schemas.microsoft.com/office/powerpoint/2010/main" val="27574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Vendors to Do a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present identical formal requirements to each vendor</a:t>
            </a:r>
          </a:p>
          <a:p>
            <a:r>
              <a:rPr lang="en-US" dirty="0"/>
              <a:t>We’ll try to get this done for free</a:t>
            </a:r>
          </a:p>
          <a:p>
            <a:r>
              <a:rPr lang="en-US" dirty="0"/>
              <a:t>We want it to be on our premises</a:t>
            </a:r>
          </a:p>
          <a:p>
            <a:r>
              <a:rPr lang="en-US" dirty="0"/>
              <a:t>We want to keep it around awhile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Dockerize an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provide a simple web application.</a:t>
            </a:r>
          </a:p>
          <a:p>
            <a:r>
              <a:rPr lang="en-US" dirty="0"/>
              <a:t>Include at least one dependency.</a:t>
            </a:r>
          </a:p>
          <a:p>
            <a:r>
              <a:rPr lang="en-US" dirty="0"/>
              <a:t>Let the vendor figure demonstrate how to make container images.</a:t>
            </a:r>
          </a:p>
        </p:txBody>
      </p:sp>
    </p:spTree>
    <p:extLst>
      <p:ext uri="{BB962C8B-B14F-4D97-AF65-F5344CB8AC3E}">
        <p14:creationId xmlns:p14="http://schemas.microsoft.com/office/powerpoint/2010/main" val="39831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vendor install their platform.</a:t>
            </a:r>
          </a:p>
          <a:p>
            <a:r>
              <a:rPr lang="en-US" dirty="0"/>
              <a:t>The application should be deployed to a Kubernetes cluster of some kind.</a:t>
            </a:r>
          </a:p>
          <a:p>
            <a:r>
              <a:rPr lang="en-US" dirty="0"/>
              <a:t>The application needs to be reachable and testable.</a:t>
            </a:r>
          </a:p>
          <a:p>
            <a:r>
              <a:rPr lang="en-US" dirty="0"/>
              <a:t>We want them to show us “the standard way” to do this stuff on their platform.</a:t>
            </a:r>
          </a:p>
        </p:txBody>
      </p:sp>
    </p:spTree>
    <p:extLst>
      <p:ext uri="{BB962C8B-B14F-4D97-AF65-F5344CB8AC3E}">
        <p14:creationId xmlns:p14="http://schemas.microsoft.com/office/powerpoint/2010/main" val="40167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Show resource usage at:</a:t>
            </a:r>
          </a:p>
          <a:p>
            <a:r>
              <a:rPr lang="en-US" dirty="0"/>
              <a:t>The cluster level</a:t>
            </a:r>
          </a:p>
          <a:p>
            <a:r>
              <a:rPr lang="en-US" dirty="0"/>
              <a:t>The host level</a:t>
            </a:r>
          </a:p>
          <a:p>
            <a:r>
              <a:rPr lang="en-US" dirty="0"/>
              <a:t>The container level</a:t>
            </a:r>
          </a:p>
        </p:txBody>
      </p:sp>
    </p:spTree>
    <p:extLst>
      <p:ext uri="{BB962C8B-B14F-4D97-AF65-F5344CB8AC3E}">
        <p14:creationId xmlns:p14="http://schemas.microsoft.com/office/powerpoint/2010/main" val="19980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597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Docker Proofs of Concept</vt:lpstr>
      <vt:lpstr>Introduction</vt:lpstr>
      <vt:lpstr>Two Phases</vt:lpstr>
      <vt:lpstr>Phase One</vt:lpstr>
      <vt:lpstr>Consider our Resources</vt:lpstr>
      <vt:lpstr>Ask Vendors to Do a Demo</vt:lpstr>
      <vt:lpstr>Dockerize an Application</vt:lpstr>
      <vt:lpstr>Deploy the Application</vt:lpstr>
      <vt:lpstr>Monitor the Application</vt:lpstr>
      <vt:lpstr>Walk Through NOC Operations</vt:lpstr>
      <vt:lpstr>Active Directory Integration</vt:lpstr>
      <vt:lpstr>Address our Other Concerns</vt:lpstr>
      <vt:lpstr>Select A Vendor</vt:lpstr>
      <vt:lpstr>Phase Two</vt:lpstr>
      <vt:lpstr>Two Scenarios</vt:lpstr>
      <vt:lpstr>A Suggested Approach</vt:lpstr>
      <vt:lpstr>Development Operations:  Outer Loop</vt:lpstr>
      <vt:lpstr>Next Steps</vt:lpstr>
      <vt:lpstr>Let’s Get Moving!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Eric Burcham</cp:lastModifiedBy>
  <cp:revision>30</cp:revision>
  <dcterms:created xsi:type="dcterms:W3CDTF">2019-04-09T19:53:30Z</dcterms:created>
  <dcterms:modified xsi:type="dcterms:W3CDTF">2019-04-09T20:52:04Z</dcterms:modified>
</cp:coreProperties>
</file>