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56" r:id="rId14"/>
    <p:sldId id="280" r:id="rId15"/>
    <p:sldId id="273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93" r:id="rId24"/>
    <p:sldId id="294" r:id="rId25"/>
    <p:sldId id="284" r:id="rId26"/>
    <p:sldId id="285" r:id="rId27"/>
    <p:sldId id="287" r:id="rId28"/>
    <p:sldId id="286" r:id="rId29"/>
    <p:sldId id="288" r:id="rId30"/>
    <p:sldId id="292" r:id="rId31"/>
    <p:sldId id="289" r:id="rId32"/>
    <p:sldId id="290" r:id="rId33"/>
    <p:sldId id="291" r:id="rId34"/>
    <p:sldId id="295" r:id="rId35"/>
    <p:sldId id="297" r:id="rId36"/>
    <p:sldId id="296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Hard Look at Some Concerns" id="{BBBC4B94-5C39-44E3-86B7-9871E92F1E29}">
          <p14:sldIdLst>
            <p14:sldId id="289"/>
            <p14:sldId id="290"/>
            <p14:sldId id="291"/>
            <p14:sldId id="295"/>
          </p14:sldIdLst>
        </p14:section>
        <p14:section name="A Look at Next Steps" id="{054C77BE-76F1-40B4-AE4C-60B66BF73523}">
          <p14:sldIdLst>
            <p14:sldId id="297"/>
            <p14:sldId id="296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3" autoAdjust="0"/>
    <p:restoredTop sz="85696" autoAdjust="0"/>
  </p:normalViewPr>
  <p:slideViewPr>
    <p:cSldViewPr snapToGrid="0">
      <p:cViewPr varScale="1">
        <p:scale>
          <a:sx n="84" d="100"/>
          <a:sy n="84" d="100"/>
        </p:scale>
        <p:origin x="72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Truly 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Awesome Staff!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do a proof of concept for the developer story with docker…</a:t>
            </a:r>
          </a:p>
          <a:p>
            <a:r>
              <a:rPr lang="en-US" dirty="0"/>
              <a:t>These guys already know how to handle:</a:t>
            </a:r>
          </a:p>
          <a:p>
            <a:pPr lvl="1"/>
            <a:r>
              <a:rPr lang="en-US" dirty="0"/>
              <a:t>Application monitoring</a:t>
            </a:r>
          </a:p>
          <a:p>
            <a:pPr lvl="1"/>
            <a:r>
              <a:rPr lang="en-US" dirty="0"/>
              <a:t>Application isolation</a:t>
            </a:r>
          </a:p>
          <a:p>
            <a:pPr lvl="1"/>
            <a:r>
              <a:rPr lang="en-US" dirty="0"/>
              <a:t>License auditing and control</a:t>
            </a:r>
          </a:p>
          <a:p>
            <a:pPr lvl="1"/>
            <a:r>
              <a:rPr lang="en-US" dirty="0"/>
              <a:t>Patching and scheduling patches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AEA-DEDF-4BAC-BBCD-F8EF3CA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Hole 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4E8-D8F2-4795-9026-ECB4D89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b="1" i="1" u="sng" dirty="0">
                <a:solidFill>
                  <a:srgbClr val="FF0000"/>
                </a:solidFill>
              </a:rPr>
              <a:t>SUPER</a:t>
            </a:r>
            <a:r>
              <a:rPr lang="en-US" dirty="0"/>
              <a:t> sad about this.</a:t>
            </a:r>
          </a:p>
          <a:p>
            <a:r>
              <a:rPr lang="en-US" dirty="0"/>
              <a:t>One of the great fears about docker realized.</a:t>
            </a:r>
          </a:p>
          <a:p>
            <a:r>
              <a:rPr lang="en-US" dirty="0"/>
              <a:t>About </a:t>
            </a:r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en-US" dirty="0"/>
              <a:t>Underlying runtime for Docker, Kubernetes, and other container-dependent programs</a:t>
            </a:r>
          </a:p>
          <a:p>
            <a:pPr lvl="1"/>
            <a:r>
              <a:rPr lang="en-US" dirty="0"/>
              <a:t>Created by Docker / Now an open-container initiative specification</a:t>
            </a:r>
          </a:p>
          <a:p>
            <a:pPr lvl="1"/>
            <a:r>
              <a:rPr lang="en-US" dirty="0"/>
              <a:t>Almost every container on earth is running on the </a:t>
            </a:r>
            <a:r>
              <a:rPr lang="en-US" dirty="0" err="1"/>
              <a:t>RunC</a:t>
            </a:r>
            <a:r>
              <a:rPr lang="en-US" dirty="0"/>
              <a:t> runtime</a:t>
            </a:r>
          </a:p>
          <a:p>
            <a:r>
              <a:rPr lang="en-US" dirty="0"/>
              <a:t>Allows a container to overwrite the host </a:t>
            </a:r>
            <a:r>
              <a:rPr lang="en-US" dirty="0" err="1"/>
              <a:t>RunC</a:t>
            </a:r>
            <a:r>
              <a:rPr lang="en-US" dirty="0"/>
              <a:t> binary and gain root-level execution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537397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927C-E550-4E2A-ADE0-79818A37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426-1E18-459B-8C98-051B5B1C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problem was fixed in three days</a:t>
            </a:r>
          </a:p>
          <a:p>
            <a:r>
              <a:rPr lang="en-US" dirty="0"/>
              <a:t>Hosts runtimes were easy to patch</a:t>
            </a:r>
          </a:p>
          <a:p>
            <a:endParaRPr lang="en-US" dirty="0"/>
          </a:p>
          <a:p>
            <a:r>
              <a:rPr lang="en-US" dirty="0"/>
              <a:t>Fortunately, the attacker must be able to run commands within the container as root</a:t>
            </a:r>
          </a:p>
          <a:p>
            <a:r>
              <a:rPr lang="en-US" dirty="0"/>
              <a:t>If the host is secured, and the container is secured from malicious access, the problem is moot</a:t>
            </a:r>
          </a:p>
          <a:p>
            <a:r>
              <a:rPr lang="en-US" dirty="0"/>
              <a:t>This means the container must be based on a malicious root image</a:t>
            </a:r>
          </a:p>
          <a:p>
            <a:r>
              <a:rPr lang="en-US" dirty="0"/>
              <a:t>Lots of sysadmins are lazy and do not examine containers</a:t>
            </a:r>
          </a:p>
          <a:p>
            <a:r>
              <a:rPr lang="en-US" dirty="0"/>
              <a:t>If we adopt containers, we cannot be haphazard about it</a:t>
            </a:r>
          </a:p>
          <a:p>
            <a:r>
              <a:rPr lang="en-US" b="1" dirty="0"/>
              <a:t>The problem highlights the newness of containers and the underlying tech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47-65B7-400F-B428-561CA8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985A-C68E-49C9-8149-6CC065D75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 Think We Should Do</a:t>
            </a:r>
          </a:p>
        </p:txBody>
      </p:sp>
    </p:spTree>
    <p:extLst>
      <p:ext uri="{BB962C8B-B14F-4D97-AF65-F5344CB8AC3E}">
        <p14:creationId xmlns:p14="http://schemas.microsoft.com/office/powerpoint/2010/main" val="211863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01B-4B31-4A93-805C-2E5D3CD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Methodically Address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BAD-2628-4008-8461-B4E0203B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audit licenses?</a:t>
            </a:r>
          </a:p>
          <a:p>
            <a:r>
              <a:rPr lang="en-US" dirty="0"/>
              <a:t>How do we audit base images?</a:t>
            </a:r>
          </a:p>
          <a:p>
            <a:r>
              <a:rPr lang="en-US" dirty="0"/>
              <a:t>How do we monitor running applications?</a:t>
            </a:r>
          </a:p>
          <a:p>
            <a:r>
              <a:rPr lang="en-US" dirty="0"/>
              <a:t>How do we scale effectively?</a:t>
            </a:r>
          </a:p>
          <a:p>
            <a:r>
              <a:rPr lang="en-US" dirty="0"/>
              <a:t>How do we do disaster recovery?</a:t>
            </a:r>
          </a:p>
          <a:p>
            <a:r>
              <a:rPr lang="en-US" dirty="0"/>
              <a:t>How do we provide information to support teams?</a:t>
            </a:r>
          </a:p>
          <a:p>
            <a:r>
              <a:rPr lang="en-US" dirty="0"/>
              <a:t>How do we secure desktops for Docker?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24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69FB-C1B8-43AE-A0E9-2F468C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C4F8-491C-4A5B-A47C-3C5623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(with some caveats) not in a hurry</a:t>
            </a:r>
          </a:p>
          <a:p>
            <a:r>
              <a:rPr lang="en-US" dirty="0"/>
              <a:t>We should evaluate all the offerings</a:t>
            </a:r>
          </a:p>
          <a:p>
            <a:pPr lvl="1"/>
            <a:r>
              <a:rPr lang="en-US" dirty="0"/>
              <a:t>We keep learning new things at every demo</a:t>
            </a:r>
          </a:p>
          <a:p>
            <a:r>
              <a:rPr lang="en-US" dirty="0"/>
              <a:t>We should first consider our existing Enterprise partners</a:t>
            </a:r>
          </a:p>
          <a:p>
            <a:r>
              <a:rPr lang="en-US" dirty="0"/>
              <a:t>We should </a:t>
            </a:r>
            <a:r>
              <a:rPr lang="en-US" i="1" dirty="0"/>
              <a:t>try</a:t>
            </a:r>
            <a:r>
              <a:rPr lang="en-US" dirty="0"/>
              <a:t> to avoid vendor lock-in</a:t>
            </a:r>
          </a:p>
          <a:p>
            <a:r>
              <a:rPr lang="en-US" dirty="0"/>
              <a:t>We should take our time and get it right</a:t>
            </a:r>
          </a:p>
        </p:txBody>
      </p:sp>
    </p:spTree>
    <p:extLst>
      <p:ext uri="{BB962C8B-B14F-4D97-AF65-F5344CB8AC3E}">
        <p14:creationId xmlns:p14="http://schemas.microsoft.com/office/powerpoint/2010/main" val="3992490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Everybody needs to do a little work</a:t>
            </a:r>
          </a:p>
          <a:p>
            <a:pPr lvl="1"/>
            <a:r>
              <a:rPr lang="en-US" dirty="0"/>
              <a:t>If you are the hands-on type, get your hands dirty</a:t>
            </a:r>
          </a:p>
          <a:p>
            <a:pPr lvl="2"/>
            <a:r>
              <a:rPr lang="en-US" dirty="0"/>
              <a:t>Install docker somewhere</a:t>
            </a:r>
          </a:p>
          <a:p>
            <a:pPr lvl="2"/>
            <a:r>
              <a:rPr lang="en-US" dirty="0"/>
              <a:t>Play with it, develop and </a:t>
            </a:r>
            <a:r>
              <a:rPr lang="en-US" dirty="0" err="1"/>
              <a:t>dockerize</a:t>
            </a:r>
            <a:r>
              <a:rPr lang="en-US" dirty="0"/>
              <a:t> an app, build containers, smash ‘</a:t>
            </a:r>
            <a:r>
              <a:rPr lang="en-US" dirty="0" err="1"/>
              <a:t>em</a:t>
            </a:r>
            <a:r>
              <a:rPr lang="en-US" dirty="0"/>
              <a:t>, trash ‘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Go through the Pluralsight courses, especially the deep dives</a:t>
            </a:r>
          </a:p>
          <a:p>
            <a:pPr lvl="2"/>
            <a:r>
              <a:rPr lang="en-US" b="1" i="1" dirty="0"/>
              <a:t>Take some notes</a:t>
            </a:r>
          </a:p>
          <a:p>
            <a:pPr lvl="1"/>
            <a:r>
              <a:rPr lang="en-US" dirty="0"/>
              <a:t>If you are not the hands-on type, do your homework</a:t>
            </a:r>
          </a:p>
          <a:p>
            <a:pPr lvl="2"/>
            <a:r>
              <a:rPr lang="en-US" dirty="0"/>
              <a:t>Go through </a:t>
            </a:r>
            <a:r>
              <a:rPr lang="en-US" i="1" dirty="0"/>
              <a:t>one </a:t>
            </a:r>
            <a:r>
              <a:rPr lang="en-US" dirty="0"/>
              <a:t>Pluralsight course:  </a:t>
            </a:r>
            <a:r>
              <a:rPr lang="en-US" b="1" dirty="0"/>
              <a:t>“Docker and Containers:  The Big Picture”</a:t>
            </a:r>
            <a:r>
              <a:rPr lang="en-US" dirty="0"/>
              <a:t> by Nigel Poulton.  </a:t>
            </a:r>
            <a:r>
              <a:rPr lang="en-US" i="1" dirty="0"/>
              <a:t>This is only about 4 hours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talking about it with your peers and subordinates</a:t>
            </a:r>
          </a:p>
          <a:p>
            <a:pPr lvl="2"/>
            <a:r>
              <a:rPr lang="en-US" dirty="0"/>
              <a:t>Give some time to thinking about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Acceptance is key</a:t>
            </a:r>
          </a:p>
          <a:p>
            <a:r>
              <a:rPr lang="en-US" dirty="0"/>
              <a:t>People are already using them</a:t>
            </a:r>
          </a:p>
          <a:p>
            <a:r>
              <a:rPr lang="en-US" dirty="0"/>
              <a:t>Make a formal analysis so we aren’t caught on our heels</a:t>
            </a:r>
          </a:p>
          <a:p>
            <a:r>
              <a:rPr lang="en-US" dirty="0"/>
              <a:t>Decide on partners and platforms</a:t>
            </a:r>
          </a:p>
          <a:p>
            <a:r>
              <a:rPr lang="en-US" dirty="0"/>
              <a:t>Discuss budgeting across teams</a:t>
            </a:r>
          </a:p>
          <a:p>
            <a:r>
              <a:rPr lang="en-US" dirty="0"/>
              <a:t>Use the Big Data / Data Science team as a launchpad</a:t>
            </a:r>
          </a:p>
          <a:p>
            <a:r>
              <a:rPr lang="en-US" dirty="0"/>
              <a:t>Create boilerplate so it is easy to start new applications with containers</a:t>
            </a:r>
          </a:p>
          <a:p>
            <a:pPr lvl="1"/>
            <a:r>
              <a:rPr lang="en-US" dirty="0"/>
              <a:t>Especially CI / CD (where appropriate)</a:t>
            </a:r>
          </a:p>
        </p:txBody>
      </p:sp>
    </p:spTree>
    <p:extLst>
      <p:ext uri="{BB962C8B-B14F-4D97-AF65-F5344CB8AC3E}">
        <p14:creationId xmlns:p14="http://schemas.microsoft.com/office/powerpoint/2010/main" val="3387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261-F0B1-487A-A833-48FD33D8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D89E-585B-457D-8CC0-4BE8E480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making it official so we don’t have unsupervised pockets </a:t>
            </a:r>
            <a:r>
              <a:rPr lang="en-US"/>
              <a:t>of adoption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Consider starting with developers and </a:t>
            </a:r>
            <a:r>
              <a:rPr lang="en-US" dirty="0" err="1"/>
              <a:t>devops</a:t>
            </a:r>
            <a:r>
              <a:rPr lang="en-US" dirty="0"/>
              <a:t>.  This is who containers were designed for.</a:t>
            </a:r>
          </a:p>
          <a:p>
            <a:pPr>
              <a:lnSpc>
                <a:spcPct val="300000"/>
              </a:lnSpc>
            </a:pPr>
            <a:r>
              <a:rPr lang="en-US" dirty="0"/>
              <a:t>Ignore operations at your peril.  They present many blockers to moving forward, </a:t>
            </a:r>
            <a:r>
              <a:rPr lang="en-US" i="1" dirty="0"/>
              <a:t>as they should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135-32D5-4E30-87C9-8510329A4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7263"/>
            <a:ext cx="5422900" cy="20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4EBA5-B620-4D9F-8750-23D3844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4348163"/>
            <a:ext cx="4719639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1530</Words>
  <Application>Microsoft Office PowerPoint</Application>
  <PresentationFormat>Widescreen</PresentationFormat>
  <Paragraphs>314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Wingdings 2</vt:lpstr>
      <vt:lpstr>Dividend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You Have An Awesome Staff!</vt:lpstr>
      <vt:lpstr>Doomsday Docker Security Hole Uncovered</vt:lpstr>
      <vt:lpstr>Doomsday Docker Security Caveats</vt:lpstr>
      <vt:lpstr>A Quick Look at Next Steps</vt:lpstr>
      <vt:lpstr>Methodically Address Our Concerns</vt:lpstr>
      <vt:lpstr>We Need Some Proofs of Concept</vt:lpstr>
      <vt:lpstr>Individual Preparedness</vt:lpstr>
      <vt:lpstr>Organizational Preparedness</vt:lpstr>
      <vt:lpstr>Organizational Preparedness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92</cp:revision>
  <dcterms:created xsi:type="dcterms:W3CDTF">2019-02-19T11:56:59Z</dcterms:created>
  <dcterms:modified xsi:type="dcterms:W3CDTF">2019-02-19T14:22:06Z</dcterms:modified>
</cp:coreProperties>
</file>