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9" r:id="rId4"/>
    <p:sldId id="260" r:id="rId5"/>
    <p:sldId id="304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303" r:id="rId16"/>
    <p:sldId id="280" r:id="rId17"/>
    <p:sldId id="273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93" r:id="rId26"/>
    <p:sldId id="294" r:id="rId27"/>
    <p:sldId id="284" r:id="rId28"/>
    <p:sldId id="285" r:id="rId29"/>
    <p:sldId id="287" r:id="rId30"/>
    <p:sldId id="286" r:id="rId31"/>
    <p:sldId id="288" r:id="rId32"/>
    <p:sldId id="292" r:id="rId33"/>
    <p:sldId id="289" r:id="rId34"/>
    <p:sldId id="290" r:id="rId35"/>
    <p:sldId id="291" r:id="rId36"/>
    <p:sldId id="295" r:id="rId37"/>
    <p:sldId id="297" r:id="rId38"/>
    <p:sldId id="298" r:id="rId39"/>
    <p:sldId id="296" r:id="rId40"/>
    <p:sldId id="299" r:id="rId41"/>
    <p:sldId id="300" r:id="rId42"/>
    <p:sldId id="301" r:id="rId43"/>
    <p:sldId id="305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6"/>
          </p14:sldIdLst>
        </p14:section>
        <p14:section name="Overview" id="{E58BD2C9-7DC4-410E-8539-5C65E0A6367B}">
          <p14:sldIdLst>
            <p14:sldId id="259"/>
            <p14:sldId id="260"/>
            <p14:sldId id="304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303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93"/>
            <p14:sldId id="294"/>
            <p14:sldId id="284"/>
            <p14:sldId id="285"/>
            <p14:sldId id="287"/>
            <p14:sldId id="286"/>
            <p14:sldId id="288"/>
            <p14:sldId id="292"/>
          </p14:sldIdLst>
        </p14:section>
        <p14:section name="A Hard Look at Some Concerns" id="{BBBC4B94-5C39-44E3-86B7-9871E92F1E29}">
          <p14:sldIdLst>
            <p14:sldId id="289"/>
            <p14:sldId id="290"/>
            <p14:sldId id="291"/>
            <p14:sldId id="295"/>
          </p14:sldIdLst>
        </p14:section>
        <p14:section name="A Look at Next Steps" id="{054C77BE-76F1-40B4-AE4C-60B66BF73523}">
          <p14:sldIdLst>
            <p14:sldId id="297"/>
            <p14:sldId id="298"/>
            <p14:sldId id="296"/>
            <p14:sldId id="299"/>
            <p14:sldId id="300"/>
            <p14:sldId id="301"/>
            <p14:sldId id="305"/>
          </p14:sldIdLst>
        </p14:section>
        <p14:section name="A Q&amp;A Session" id="{5FBB5FF9-8AD7-434B-821A-52152BE7B76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279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E9A-1AF2-4AD7-B0B3-410CF1AD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BA7C-39DC-4480-865C-808A064B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A10D-7270-4BD7-BB77-F11FD17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9690-4527-4970-A456-D74F838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074-F1C9-4769-BC7C-EA34EC9D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283C-14CE-4196-B51E-CE415A1B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07CC-7B20-454F-B2A1-47BC5DA3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5BCF-DC6F-4ACA-BC11-4912E3E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6E59-8CB5-4E06-A35C-7FF724D2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9A01-B0AF-4DD6-A7E7-0BF280D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77C4-BDE8-4E99-83DF-52CDAC1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941E-EAF6-4D7F-BEE9-9DE89B14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B92C-72BD-4F61-B89B-0DB88769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48F8-B59B-44C7-809E-FBF356B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2DE9-2348-4AA9-BCC4-3313E84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9F1D-03A6-40F4-B7C9-9D53D9DE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F65-BC8E-4EB8-A8A0-D1CABA3FB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135D-ADEF-4B68-BAD2-4EBAAAA5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20B2-9A12-4BAD-A523-D5A9476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1C40-403B-4C74-8A70-CFCE968E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A8EC-759B-4B25-84AD-88B00FF9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55FC-0A31-4D45-9685-02DA93F1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FE4-964A-41D6-8858-993DEA5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8A27-6D8E-4098-88DC-B30D798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81626-8DAB-4DB2-AC62-2F8D6A05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52B6-4CDD-4CAE-9181-C6A2E6B5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961-446B-431E-96DD-BDEAE01D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B862-03F7-4867-9036-7DF067C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99C4-B6E8-40C5-8CB2-F94912C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3EC-AB04-4FE6-BB85-32A574B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4A967-E182-48A5-B44D-3A0242D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3C979-E7CE-41AD-AFFD-13412D87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B985C-4AC9-4598-963F-E06DEC0D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ABF3-9565-4273-A96B-45EBF6D2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EB49-6195-43D9-8EEE-5F359846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41FC-EF4A-4641-A8E8-2E9F05CB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CD5-90D2-46BA-90A7-EE182E5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D769-02D5-4F65-90A2-926B87E7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1714-899D-4083-8A05-9D98EA73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B356-3E1E-45EE-A83E-168BB394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CF16-F398-4228-9975-BDED265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DF90-839B-4B2A-9F37-6C061085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5823-E2F0-4A59-BE2B-7E8AD0E5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70999-46F5-4BFC-8994-CF7081D21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38F3-FA53-46CC-99A5-625138A54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FA3-0FB1-46C1-8C0E-CE5113CC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4ED6-7403-4F56-B097-464987EA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7941-6058-4891-8CA9-6FD2813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FA6-0C35-42C7-9593-97378F8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492B-E829-496E-A4AB-EFBA3294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0CE7-B3A1-4DBB-A0D5-3ABDBC3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8CF0-AD52-41E7-9D8D-82AFED7D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3D35-1DC7-4B7E-AECC-BA43C9E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7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EAF6D-0540-4AF9-99FA-E4DEFF68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C0D1A-AFB2-47AC-88A2-62B68639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9850-BCE2-4BAB-8124-210E9DF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5272-3426-4EA3-8525-A8A26DEB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559-0772-4E2A-A934-CA55F065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06718-D6C5-487E-B2EB-24DAF74B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BFB6-E593-46DB-9EF9-EBEEDD28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197F-2C38-4FE8-A1DC-66D6A808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72CA-C8DB-4FE1-9619-3E0CC03F8A1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87A9-5204-41FD-9720-3418731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C14C-363A-40B4-9154-46F11DDB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Introduction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Where I Tell You About Containers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720BC-6EC6-43D2-AB98-7A7AC33F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9" y="1712192"/>
            <a:ext cx="3680824" cy="4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Enter Containers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Quick Comparison With Virtual Machines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42DBAC-03F5-418F-A00C-497D6CC1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9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Virtual Box That Packages Applications With Dependent Components and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Implements a high-level API to provide lightweight isolation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kernel’s functionality to ensure isolation of: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I/O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Little “d” docker – the container runtime and format</a:t>
            </a:r>
          </a:p>
          <a:p>
            <a:pPr>
              <a:lnSpc>
                <a:spcPct val="300000"/>
              </a:lnSpc>
            </a:pPr>
            <a:r>
              <a:rPr lang="en-US" dirty="0"/>
              <a:t>Big “D” Docker – the inventing and driving company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Now one of many competitors in the space</a:t>
            </a:r>
          </a:p>
        </p:txBody>
      </p:sp>
    </p:spTree>
    <p:extLst>
      <p:ext uri="{BB962C8B-B14F-4D97-AF65-F5344CB8AC3E}">
        <p14:creationId xmlns:p14="http://schemas.microsoft.com/office/powerpoint/2010/main" val="38258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Container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Governing body for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Very high-level governance</a:t>
            </a:r>
          </a:p>
          <a:p>
            <a:pPr>
              <a:lnSpc>
                <a:spcPct val="200000"/>
              </a:lnSpc>
            </a:pPr>
            <a:r>
              <a:rPr lang="en-US" dirty="0"/>
              <a:t>Seems to be doing it right (as opposed to the web standards, for example)</a:t>
            </a:r>
          </a:p>
          <a:p>
            <a:pPr>
              <a:lnSpc>
                <a:spcPct val="200000"/>
              </a:lnSpc>
            </a:pPr>
            <a:r>
              <a:rPr lang="en-US" dirty="0"/>
              <a:t>Big “D” Docker contributed the little “d” docker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adopted the format and contributed Kubernetes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As a result we have many options and tools available that play nice</a:t>
            </a:r>
          </a:p>
        </p:txBody>
      </p:sp>
    </p:spTree>
    <p:extLst>
      <p:ext uri="{BB962C8B-B14F-4D97-AF65-F5344CB8AC3E}">
        <p14:creationId xmlns:p14="http://schemas.microsoft.com/office/powerpoint/2010/main" val="434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Resources*</a:t>
            </a:r>
          </a:p>
          <a:p>
            <a:r>
              <a:rPr lang="en-US" dirty="0"/>
              <a:t>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need to install and manage dependencies (I’ll demonstrate this)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When a developer solves a dependency problem, everyone gets it immediately</a:t>
            </a:r>
          </a:p>
          <a:p>
            <a:pPr>
              <a:lnSpc>
                <a:spcPct val="150000"/>
              </a:lnSpc>
            </a:pPr>
            <a:r>
              <a:rPr lang="en-US" dirty="0"/>
              <a:t>Resources for dependencies are only consumed when running the application.  For example on Evolve we run: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Erlang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RabbitMQ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Provides a true “all in one” environment to the developer, without manual intervention</a:t>
            </a:r>
          </a:p>
          <a:p>
            <a:pPr>
              <a:lnSpc>
                <a:spcPct val="300000"/>
              </a:lnSpc>
            </a:pPr>
            <a:r>
              <a:rPr lang="en-US" dirty="0"/>
              <a:t>Resources are only consumed when running the application</a:t>
            </a:r>
          </a:p>
          <a:p>
            <a:pPr>
              <a:lnSpc>
                <a:spcPct val="300000"/>
              </a:lnSpc>
            </a:pPr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pPr>
              <a:lnSpc>
                <a:spcPct val="300000"/>
              </a:lnSpc>
            </a:pPr>
            <a:r>
              <a:rPr lang="en-US" dirty="0"/>
              <a:t>When adding features or bugfixes, you can debug inside the container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A Brief History Lesson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Comparison With Virtual Machines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Look at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A Hard Look at Some Concerns</a:t>
            </a:r>
          </a:p>
          <a:p>
            <a:pPr>
              <a:lnSpc>
                <a:spcPct val="200000"/>
              </a:lnSpc>
            </a:pPr>
            <a:r>
              <a:rPr lang="en-US" dirty="0"/>
              <a:t>A Look at Next Steps</a:t>
            </a:r>
          </a:p>
          <a:p>
            <a:pPr>
              <a:lnSpc>
                <a:spcPct val="200000"/>
              </a:lnSpc>
            </a:pPr>
            <a:r>
              <a:rPr lang="en-US" dirty="0"/>
              <a:t>A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Reduced infrastructure cost</a:t>
            </a:r>
          </a:p>
          <a:p>
            <a:pPr>
              <a:lnSpc>
                <a:spcPct val="200000"/>
              </a:lnSpc>
            </a:pPr>
            <a:r>
              <a:rPr lang="en-US" dirty="0"/>
              <a:t>Tight control of container images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certification of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Excellent tools for automatic 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maintenance burden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CAF-26B9-4F39-9397-1EDAFA8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Rich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50CF-3762-479F-BC36-E37CA42D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2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already stuff: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configuring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securing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automating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NOC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monitoring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262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An Awesome Staff!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wanted to do a proof of concept for the developer story with docker…</a:t>
            </a:r>
          </a:p>
          <a:p>
            <a:r>
              <a:rPr lang="en-US" dirty="0"/>
              <a:t>These guys already know how to handle:</a:t>
            </a:r>
          </a:p>
          <a:p>
            <a:pPr lvl="1"/>
            <a:r>
              <a:rPr lang="en-US" dirty="0"/>
              <a:t>Application monitoring</a:t>
            </a:r>
          </a:p>
          <a:p>
            <a:pPr lvl="1"/>
            <a:r>
              <a:rPr lang="en-US" dirty="0"/>
              <a:t>Application isolation</a:t>
            </a:r>
          </a:p>
          <a:p>
            <a:pPr lvl="1"/>
            <a:r>
              <a:rPr lang="en-US" dirty="0"/>
              <a:t>License auditing and control</a:t>
            </a:r>
          </a:p>
          <a:p>
            <a:pPr lvl="1"/>
            <a:r>
              <a:rPr lang="en-US" dirty="0"/>
              <a:t>Patching and scheduling patches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AEA-DEDF-4BAC-BBCD-F8EF3CA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Hole Uncovered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4E8-D8F2-4795-9026-ECB4D89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b="1" i="1" u="sng" dirty="0">
                <a:solidFill>
                  <a:srgbClr val="FF0000"/>
                </a:solidFill>
              </a:rPr>
              <a:t>SUPER</a:t>
            </a:r>
            <a:r>
              <a:rPr lang="en-US" dirty="0"/>
              <a:t> sad about this.</a:t>
            </a:r>
          </a:p>
          <a:p>
            <a:r>
              <a:rPr lang="en-US" dirty="0"/>
              <a:t>One of the great fears about docker realized.</a:t>
            </a:r>
          </a:p>
          <a:p>
            <a:r>
              <a:rPr lang="en-US" dirty="0"/>
              <a:t>About </a:t>
            </a:r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en-US" dirty="0"/>
              <a:t>Underlying runtime for Docker, Kubernetes, and other container-dependent programs</a:t>
            </a:r>
          </a:p>
          <a:p>
            <a:pPr lvl="1"/>
            <a:r>
              <a:rPr lang="en-US" dirty="0"/>
              <a:t>Created by Docker / Now an open-container initiative specification</a:t>
            </a:r>
          </a:p>
          <a:p>
            <a:pPr lvl="1"/>
            <a:r>
              <a:rPr lang="en-US" dirty="0"/>
              <a:t>Almost every container on earth is running on the </a:t>
            </a:r>
            <a:r>
              <a:rPr lang="en-US" dirty="0" err="1"/>
              <a:t>RunC</a:t>
            </a:r>
            <a:r>
              <a:rPr lang="en-US" dirty="0"/>
              <a:t> runtime</a:t>
            </a:r>
          </a:p>
          <a:p>
            <a:r>
              <a:rPr lang="en-US" dirty="0"/>
              <a:t>Allows a container to overwrite the host </a:t>
            </a:r>
            <a:r>
              <a:rPr lang="en-US" dirty="0" err="1"/>
              <a:t>RunC</a:t>
            </a:r>
            <a:r>
              <a:rPr lang="en-US" dirty="0"/>
              <a:t> binary and gain root-level execution on the host OS</a:t>
            </a:r>
          </a:p>
        </p:txBody>
      </p:sp>
    </p:spTree>
    <p:extLst>
      <p:ext uri="{BB962C8B-B14F-4D97-AF65-F5344CB8AC3E}">
        <p14:creationId xmlns:p14="http://schemas.microsoft.com/office/powerpoint/2010/main" val="25373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927C-E550-4E2A-ADE0-79818A37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426-1E18-459B-8C98-051B5B1C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82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problem highlights the newness of containers and the underlying tech.  However…</a:t>
            </a:r>
          </a:p>
          <a:p>
            <a:r>
              <a:rPr lang="en-US" dirty="0"/>
              <a:t>The community works like it is supposed to.</a:t>
            </a:r>
          </a:p>
          <a:p>
            <a:pPr lvl="1"/>
            <a:r>
              <a:rPr lang="en-US" dirty="0"/>
              <a:t>A researcher found and documented the problem first</a:t>
            </a:r>
          </a:p>
          <a:p>
            <a:pPr lvl="1"/>
            <a:r>
              <a:rPr lang="en-US" dirty="0"/>
              <a:t>No known exploits occurred (as of this writing)</a:t>
            </a:r>
          </a:p>
          <a:p>
            <a:r>
              <a:rPr lang="en-US" dirty="0"/>
              <a:t>The problem was fixed in three days</a:t>
            </a:r>
          </a:p>
          <a:p>
            <a:r>
              <a:rPr lang="en-US" dirty="0"/>
              <a:t>Hosts runtimes were easy to patch</a:t>
            </a:r>
          </a:p>
          <a:p>
            <a:endParaRPr lang="en-US" dirty="0"/>
          </a:p>
          <a:p>
            <a:r>
              <a:rPr lang="en-US" dirty="0"/>
              <a:t>Fortunately, the attacker must be able to run commands within the container as root</a:t>
            </a:r>
          </a:p>
          <a:p>
            <a:r>
              <a:rPr lang="en-US" dirty="0"/>
              <a:t>If the host is secured, and the container is secured from malicious access, the problem is moot</a:t>
            </a:r>
          </a:p>
          <a:p>
            <a:r>
              <a:rPr lang="en-US" dirty="0"/>
              <a:t>This means the container must be based on a malicious root image</a:t>
            </a:r>
          </a:p>
          <a:p>
            <a:r>
              <a:rPr lang="en-US" dirty="0"/>
              <a:t>Lots of sysadmins are lazy and do not examine containers</a:t>
            </a:r>
          </a:p>
          <a:p>
            <a:r>
              <a:rPr lang="en-US" dirty="0"/>
              <a:t>If we adopt containers, we cannot be haphazard about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47-65B7-400F-B428-561CA8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985A-C68E-49C9-8149-6CC065D75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 Think We Should Do</a:t>
            </a:r>
          </a:p>
        </p:txBody>
      </p:sp>
    </p:spTree>
    <p:extLst>
      <p:ext uri="{BB962C8B-B14F-4D97-AF65-F5344CB8AC3E}">
        <p14:creationId xmlns:p14="http://schemas.microsoft.com/office/powerpoint/2010/main" val="211863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69FB-C1B8-43AE-A0E9-2F468C1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Proofs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C4F8-491C-4A5B-A47C-3C56230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(with some caveats) not in a hurry</a:t>
            </a:r>
          </a:p>
          <a:p>
            <a:r>
              <a:rPr lang="en-US" dirty="0"/>
              <a:t>We should evaluate all the offerings</a:t>
            </a:r>
          </a:p>
          <a:p>
            <a:pPr lvl="1"/>
            <a:r>
              <a:rPr lang="en-US" dirty="0"/>
              <a:t>We keep learning new things at every demo</a:t>
            </a:r>
          </a:p>
          <a:p>
            <a:r>
              <a:rPr lang="en-US" dirty="0"/>
              <a:t>We should first consider our existing Enterprise partners</a:t>
            </a:r>
          </a:p>
          <a:p>
            <a:r>
              <a:rPr lang="en-US" dirty="0"/>
              <a:t>We should </a:t>
            </a:r>
            <a:r>
              <a:rPr lang="en-US" i="1" dirty="0"/>
              <a:t>try</a:t>
            </a:r>
            <a:r>
              <a:rPr lang="en-US" dirty="0"/>
              <a:t> to avoid vendor lock-in</a:t>
            </a:r>
          </a:p>
          <a:p>
            <a:r>
              <a:rPr lang="en-US" dirty="0"/>
              <a:t>We should take our time and get it right</a:t>
            </a:r>
          </a:p>
          <a:p>
            <a:endParaRPr lang="en-US" dirty="0"/>
          </a:p>
          <a:p>
            <a:r>
              <a:rPr lang="en-US" dirty="0"/>
              <a:t>This is already being done</a:t>
            </a:r>
          </a:p>
        </p:txBody>
      </p:sp>
    </p:spTree>
    <p:extLst>
      <p:ext uri="{BB962C8B-B14F-4D97-AF65-F5344CB8AC3E}">
        <p14:creationId xmlns:p14="http://schemas.microsoft.com/office/powerpoint/2010/main" val="39924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01B-4B31-4A93-805C-2E5D3CD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Methodically Address Our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6BAD-2628-4008-8461-B4E0203B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lock down public images?</a:t>
            </a:r>
          </a:p>
          <a:p>
            <a:r>
              <a:rPr lang="en-US" dirty="0"/>
              <a:t>How do we audit licenses?</a:t>
            </a:r>
          </a:p>
          <a:p>
            <a:r>
              <a:rPr lang="en-US" dirty="0"/>
              <a:t>How do we audit base images?</a:t>
            </a:r>
          </a:p>
          <a:p>
            <a:r>
              <a:rPr lang="en-US" dirty="0"/>
              <a:t>How do we monitor running applications?</a:t>
            </a:r>
          </a:p>
          <a:p>
            <a:r>
              <a:rPr lang="en-US" dirty="0"/>
              <a:t>How do we scale effectively?</a:t>
            </a:r>
          </a:p>
          <a:p>
            <a:r>
              <a:rPr lang="en-US" dirty="0"/>
              <a:t>How do we do disaster recovery?</a:t>
            </a:r>
          </a:p>
          <a:p>
            <a:r>
              <a:rPr lang="en-US" dirty="0"/>
              <a:t>How do we provide information to support teams?</a:t>
            </a:r>
          </a:p>
          <a:p>
            <a:r>
              <a:rPr lang="en-US" dirty="0"/>
              <a:t>How do we secure desktops for Docker?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12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dirty="0"/>
              <a:t>Everybody needs to do a little work</a:t>
            </a:r>
          </a:p>
          <a:p>
            <a:pPr lvl="1"/>
            <a:r>
              <a:rPr lang="en-US" dirty="0"/>
              <a:t>If you are the hands-on type, get your hands dirty</a:t>
            </a:r>
          </a:p>
          <a:p>
            <a:pPr lvl="2"/>
            <a:r>
              <a:rPr lang="en-US" dirty="0"/>
              <a:t>Install docker somewhere</a:t>
            </a:r>
          </a:p>
          <a:p>
            <a:pPr lvl="2"/>
            <a:r>
              <a:rPr lang="en-US" dirty="0"/>
              <a:t>Play with it, develop and </a:t>
            </a:r>
            <a:r>
              <a:rPr lang="en-US" dirty="0" err="1"/>
              <a:t>dockerize</a:t>
            </a:r>
            <a:r>
              <a:rPr lang="en-US" dirty="0"/>
              <a:t> an app, build containers, smash ‘</a:t>
            </a:r>
            <a:r>
              <a:rPr lang="en-US" dirty="0" err="1"/>
              <a:t>em</a:t>
            </a:r>
            <a:r>
              <a:rPr lang="en-US" dirty="0"/>
              <a:t>, trash ‘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Go through the Pluralsight courses, especially the deep dives</a:t>
            </a:r>
          </a:p>
          <a:p>
            <a:pPr lvl="2"/>
            <a:r>
              <a:rPr lang="en-US" b="1" i="1" dirty="0"/>
              <a:t>Take some notes</a:t>
            </a:r>
          </a:p>
          <a:p>
            <a:pPr lvl="1"/>
            <a:r>
              <a:rPr lang="en-US" dirty="0"/>
              <a:t>If you are not the hands-on type, do your homework</a:t>
            </a:r>
          </a:p>
          <a:p>
            <a:pPr lvl="2"/>
            <a:r>
              <a:rPr lang="en-US" dirty="0"/>
              <a:t>Go through </a:t>
            </a:r>
            <a:r>
              <a:rPr lang="en-US" i="1" dirty="0"/>
              <a:t>one </a:t>
            </a:r>
            <a:r>
              <a:rPr lang="en-US" dirty="0"/>
              <a:t>Pluralsight course:  </a:t>
            </a:r>
            <a:r>
              <a:rPr lang="en-US" b="1" dirty="0"/>
              <a:t>“Docker and Containers:  The Big Picture”</a:t>
            </a:r>
            <a:r>
              <a:rPr lang="en-US" dirty="0"/>
              <a:t> by Nigel Poulton.  </a:t>
            </a:r>
            <a:r>
              <a:rPr lang="en-US" i="1" dirty="0"/>
              <a:t>This is only about 4 hours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Start talking about it with your peers and subordinates</a:t>
            </a:r>
          </a:p>
          <a:p>
            <a:pPr lvl="2"/>
            <a:r>
              <a:rPr lang="en-US" dirty="0"/>
              <a:t>Give some time to thinking about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a Super-Quick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Show SQL Server is not installed</a:t>
            </a:r>
          </a:p>
          <a:p>
            <a:pPr>
              <a:lnSpc>
                <a:spcPct val="200000"/>
              </a:lnSpc>
            </a:pPr>
            <a:r>
              <a:rPr lang="en-US" dirty="0"/>
              <a:t>Use docker to configure SQL Server, no installation or admin intervention required</a:t>
            </a:r>
          </a:p>
        </p:txBody>
      </p:sp>
    </p:spTree>
    <p:extLst>
      <p:ext uri="{BB962C8B-B14F-4D97-AF65-F5344CB8AC3E}">
        <p14:creationId xmlns:p14="http://schemas.microsoft.com/office/powerpoint/2010/main" val="10314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CONTAINERS ARE COMING</a:t>
            </a:r>
          </a:p>
          <a:p>
            <a:r>
              <a:rPr lang="en-US" dirty="0"/>
              <a:t>Acceptance is key</a:t>
            </a:r>
          </a:p>
          <a:p>
            <a:r>
              <a:rPr lang="en-US" dirty="0"/>
              <a:t>People are already using them</a:t>
            </a:r>
          </a:p>
          <a:p>
            <a:r>
              <a:rPr lang="en-US" dirty="0"/>
              <a:t>Make a formal analysis so we aren’t caught on our heels</a:t>
            </a:r>
          </a:p>
          <a:p>
            <a:r>
              <a:rPr lang="en-US" dirty="0"/>
              <a:t>Decide on partners and platforms</a:t>
            </a:r>
          </a:p>
          <a:p>
            <a:r>
              <a:rPr lang="en-US" dirty="0"/>
              <a:t>Discuss budgeting across teams</a:t>
            </a:r>
          </a:p>
          <a:p>
            <a:r>
              <a:rPr lang="en-US" dirty="0"/>
              <a:t>Use the Big Data / Data Science team as a launchpad</a:t>
            </a:r>
          </a:p>
          <a:p>
            <a:r>
              <a:rPr lang="en-US" dirty="0"/>
              <a:t>Create boilerplate so it is easy to start new applications with containers</a:t>
            </a:r>
          </a:p>
          <a:p>
            <a:pPr lvl="1"/>
            <a:r>
              <a:rPr lang="en-US" dirty="0"/>
              <a:t>Especially CI / CD (where appropriate)</a:t>
            </a:r>
          </a:p>
        </p:txBody>
      </p:sp>
    </p:spTree>
    <p:extLst>
      <p:ext uri="{BB962C8B-B14F-4D97-AF65-F5344CB8AC3E}">
        <p14:creationId xmlns:p14="http://schemas.microsoft.com/office/powerpoint/2010/main" val="33873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261-F0B1-487A-A833-48FD33D8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D89E-585B-457D-8CC0-4BE8E480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making it official so we don’t have unsupervised pockets </a:t>
            </a:r>
            <a:r>
              <a:rPr lang="en-US"/>
              <a:t>of adoption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Consider starting with developers and </a:t>
            </a:r>
            <a:r>
              <a:rPr lang="en-US" dirty="0" err="1"/>
              <a:t>devops</a:t>
            </a:r>
            <a:r>
              <a:rPr lang="en-US" dirty="0"/>
              <a:t>.  This is who containers were designed for.</a:t>
            </a:r>
          </a:p>
          <a:p>
            <a:pPr>
              <a:lnSpc>
                <a:spcPct val="300000"/>
              </a:lnSpc>
            </a:pPr>
            <a:r>
              <a:rPr lang="en-US" dirty="0"/>
              <a:t>Ignore operations at your peril.  They present many blockers to moving forward, </a:t>
            </a:r>
            <a:r>
              <a:rPr lang="en-US" i="1" dirty="0"/>
              <a:t>as they should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E4135-32D5-4E30-87C9-8510329A4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7263"/>
            <a:ext cx="5422900" cy="209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4EBA5-B620-4D9F-8750-23D3844E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4348163"/>
            <a:ext cx="4719639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of a Super-Quick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SQL Server</a:t>
            </a:r>
          </a:p>
          <a:p>
            <a:pPr>
              <a:lnSpc>
                <a:spcPct val="200000"/>
              </a:lnSpc>
            </a:pPr>
            <a:r>
              <a:rPr lang="en-US" dirty="0"/>
              <a:t>Demonstrate </a:t>
            </a:r>
            <a:r>
              <a:rPr lang="en-US"/>
              <a:t>a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E48-C215-4F86-8FA6-32913455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Q&amp;A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7BA7-88E9-44E9-A1D8-9AF29CD9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 Expose My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are the core of modern business.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inefficient to deploy an operating system for each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businesses.</a:t>
            </a:r>
          </a:p>
          <a:p>
            <a:pPr>
              <a:lnSpc>
                <a:spcPct val="300000"/>
              </a:lnSpc>
            </a:pPr>
            <a:r>
              <a:rPr lang="en-US" dirty="0"/>
              <a:t>Applications run on servers.</a:t>
            </a:r>
          </a:p>
          <a:p>
            <a:pPr>
              <a:lnSpc>
                <a:spcPct val="300000"/>
              </a:lnSpc>
            </a:pPr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1620</Words>
  <Application>Microsoft Office PowerPoint</Application>
  <PresentationFormat>Widescreen</PresentationFormat>
  <Paragraphs>328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Introduction to Containers</vt:lpstr>
      <vt:lpstr>Presentation Overview</vt:lpstr>
      <vt:lpstr>Presentation Overview</vt:lpstr>
      <vt:lpstr>Beginning of a Super-Quick Demo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What is Docker?</vt:lpstr>
      <vt:lpstr>The Open Container Initiative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Rich Ecosystem</vt:lpstr>
      <vt:lpstr>A Hard Look at Some Concerns</vt:lpstr>
      <vt:lpstr>You Have An Awesome Staff!</vt:lpstr>
      <vt:lpstr>Doomsday Docker Security Hole Uncovered</vt:lpstr>
      <vt:lpstr>Doomsday Docker Security Caveats</vt:lpstr>
      <vt:lpstr>A Quick Look at Next Steps</vt:lpstr>
      <vt:lpstr>We Need Some Proofs of Concept</vt:lpstr>
      <vt:lpstr>Methodically Address Our Concerns</vt:lpstr>
      <vt:lpstr>Individual Preparedness</vt:lpstr>
      <vt:lpstr>Organizational Preparedness</vt:lpstr>
      <vt:lpstr>Organizational Preparedness (Continued)</vt:lpstr>
      <vt:lpstr>Ending of a Super-Quick Demo</vt:lpstr>
      <vt:lpstr>A 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17</cp:revision>
  <dcterms:created xsi:type="dcterms:W3CDTF">2019-02-19T14:43:45Z</dcterms:created>
  <dcterms:modified xsi:type="dcterms:W3CDTF">2019-03-07T17:14:44Z</dcterms:modified>
</cp:coreProperties>
</file>