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69" r:id="rId13"/>
    <p:sldId id="256" r:id="rId14"/>
    <p:sldId id="280" r:id="rId15"/>
    <p:sldId id="273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93" r:id="rId24"/>
    <p:sldId id="294" r:id="rId25"/>
    <p:sldId id="284" r:id="rId26"/>
    <p:sldId id="285" r:id="rId27"/>
    <p:sldId id="287" r:id="rId28"/>
    <p:sldId id="286" r:id="rId29"/>
    <p:sldId id="288" r:id="rId30"/>
    <p:sldId id="292" r:id="rId31"/>
    <p:sldId id="289" r:id="rId32"/>
    <p:sldId id="290" r:id="rId33"/>
    <p:sldId id="291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8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256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93"/>
            <p14:sldId id="294"/>
            <p14:sldId id="284"/>
            <p14:sldId id="285"/>
            <p14:sldId id="287"/>
            <p14:sldId id="286"/>
            <p14:sldId id="288"/>
            <p14:sldId id="292"/>
          </p14:sldIdLst>
        </p14:section>
        <p14:section name="A Look at Some Concerns" id="{BBBC4B94-5C39-44E3-86B7-9871E92F1E29}">
          <p14:sldIdLst>
            <p14:sldId id="289"/>
            <p14:sldId id="290"/>
            <p14:sldId id="291"/>
            <p14:sldId id="295"/>
          </p14:sldIdLst>
        </p14:section>
        <p14:section name="A Look at Next Steps" id="{054C77BE-76F1-40B4-AE4C-60B66BF735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95" d="100"/>
          <a:sy n="95" d="100"/>
        </p:scale>
        <p:origin x="7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9645531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Introduction to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9645531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Where I tell you About Containers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499C-9480-44EB-A52D-7DA18A1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Enter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2BDB-AAC7-4435-9253-340BC77F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Quick Comparison with Virtual Machines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EF670B-CC8F-47E6-A692-4978F0E4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9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Virtual Box That Packages Applications With Dependent Components and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Implements a high-level API to provide lightweight isolation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kernel’s functionality to ensure isolation of: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Block I/O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Little “d” docker – the container runtime and format</a:t>
            </a:r>
          </a:p>
          <a:p>
            <a:pPr>
              <a:lnSpc>
                <a:spcPct val="300000"/>
              </a:lnSpc>
            </a:pPr>
            <a:r>
              <a:rPr lang="en-US" dirty="0"/>
              <a:t>Big “D” Docker – the inventing and driving company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Now one of many competitors in the space</a:t>
            </a:r>
          </a:p>
        </p:txBody>
      </p:sp>
    </p:spTree>
    <p:extLst>
      <p:ext uri="{BB962C8B-B14F-4D97-AF65-F5344CB8AC3E}">
        <p14:creationId xmlns:p14="http://schemas.microsoft.com/office/powerpoint/2010/main" val="38258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Container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Governing body for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Very high-level governance</a:t>
            </a:r>
          </a:p>
          <a:p>
            <a:pPr>
              <a:lnSpc>
                <a:spcPct val="200000"/>
              </a:lnSpc>
            </a:pPr>
            <a:r>
              <a:rPr lang="en-US" dirty="0"/>
              <a:t>Seems to be doing it right (as opposed to the web standards, for example)</a:t>
            </a:r>
          </a:p>
          <a:p>
            <a:pPr>
              <a:lnSpc>
                <a:spcPct val="200000"/>
              </a:lnSpc>
            </a:pPr>
            <a:r>
              <a:rPr lang="en-US" dirty="0"/>
              <a:t>Big “D” Docker contributed the little “d” docker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adopted the format and contributed Kubernetes</a:t>
            </a:r>
          </a:p>
          <a:p>
            <a:pPr>
              <a:lnSpc>
                <a:spcPct val="200000"/>
              </a:lnSpc>
            </a:pPr>
            <a:r>
              <a:rPr lang="en-US" dirty="0"/>
              <a:t>As a result we have many options and tools available that play nice</a:t>
            </a:r>
          </a:p>
        </p:txBody>
      </p:sp>
    </p:spTree>
    <p:extLst>
      <p:ext uri="{BB962C8B-B14F-4D97-AF65-F5344CB8AC3E}">
        <p14:creationId xmlns:p14="http://schemas.microsoft.com/office/powerpoint/2010/main" val="4346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</a:t>
            </a:r>
          </a:p>
          <a:p>
            <a:r>
              <a:rPr lang="en-US" dirty="0"/>
              <a:t>Truly 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need to install and manage dependencies (I’ll demonstrate this)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When a developer solves a dependency problem, everyone gets it immediately</a:t>
            </a:r>
          </a:p>
          <a:p>
            <a:pPr>
              <a:lnSpc>
                <a:spcPct val="150000"/>
              </a:lnSpc>
            </a:pPr>
            <a:r>
              <a:rPr lang="en-US" dirty="0"/>
              <a:t>Resources for dependencies are only consumed when running the application.  For example on Evolve we run: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Erlang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RabbitMQ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Provides a true “all in one” environment to the developer, without manual intervention</a:t>
            </a:r>
          </a:p>
          <a:p>
            <a:pPr>
              <a:lnSpc>
                <a:spcPct val="300000"/>
              </a:lnSpc>
            </a:pPr>
            <a:r>
              <a:rPr lang="en-US" dirty="0"/>
              <a:t>Resources are only consumed when running the application</a:t>
            </a:r>
          </a:p>
          <a:p>
            <a:pPr>
              <a:lnSpc>
                <a:spcPct val="300000"/>
              </a:lnSpc>
            </a:pPr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pPr>
              <a:lnSpc>
                <a:spcPct val="300000"/>
              </a:lnSpc>
            </a:pPr>
            <a:r>
              <a:rPr lang="en-US" dirty="0"/>
              <a:t>When adding features or bugfixes, you can debug inside the container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Reduced infrastructure cost</a:t>
            </a:r>
          </a:p>
          <a:p>
            <a:pPr>
              <a:lnSpc>
                <a:spcPct val="200000"/>
              </a:lnSpc>
            </a:pPr>
            <a:r>
              <a:rPr lang="en-US" dirty="0"/>
              <a:t>Tight control of container images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Required certification of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Excellent tools for automatic 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Reduced maintenance burden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A Brief History Lesson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Comparison With Virtual Machines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Look at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A Hard Look at Some Concerns</a:t>
            </a:r>
          </a:p>
          <a:p>
            <a:pPr>
              <a:lnSpc>
                <a:spcPct val="200000"/>
              </a:lnSpc>
            </a:pPr>
            <a:r>
              <a:rPr lang="en-US" dirty="0"/>
              <a:t>A Look at Next Steps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CAF-26B9-4F39-9397-1EDAFA8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Rich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50CF-3762-479F-BC36-E37CA42D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02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already stuff: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configuring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securing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auditing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automating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NOC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monitoring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262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453-231D-4FBF-AD51-B3D5F8B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 Look at Some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5B7B-725A-4963-A223-054C65D7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To BE Cautious</a:t>
            </a:r>
          </a:p>
        </p:txBody>
      </p:sp>
    </p:spTree>
    <p:extLst>
      <p:ext uri="{BB962C8B-B14F-4D97-AF65-F5344CB8AC3E}">
        <p14:creationId xmlns:p14="http://schemas.microsoft.com/office/powerpoint/2010/main" val="118975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550-AAA2-4E9F-B7E1-52D2806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An Awesome Staff!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8B4-E6A6-46D8-883B-CE5DBAA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wanted to do a proof of concept for the developer story with docker…</a:t>
            </a:r>
          </a:p>
          <a:p>
            <a:r>
              <a:rPr lang="en-US" dirty="0"/>
              <a:t>These guys already know how to handle:</a:t>
            </a:r>
          </a:p>
          <a:p>
            <a:pPr lvl="1"/>
            <a:r>
              <a:rPr lang="en-US" dirty="0"/>
              <a:t>Application monitoring</a:t>
            </a:r>
          </a:p>
          <a:p>
            <a:pPr lvl="1"/>
            <a:r>
              <a:rPr lang="en-US" dirty="0"/>
              <a:t>Application isolation</a:t>
            </a:r>
          </a:p>
          <a:p>
            <a:pPr lvl="1"/>
            <a:r>
              <a:rPr lang="en-US" dirty="0"/>
              <a:t>License auditing and control</a:t>
            </a:r>
          </a:p>
          <a:p>
            <a:pPr lvl="1"/>
            <a:r>
              <a:rPr lang="en-US" dirty="0"/>
              <a:t>Patching and scheduling patches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AEA-DEDF-4BAC-BBCD-F8EF3CA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Hole Uncovered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F4E8-D8F2-4795-9026-ECB4D89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b="1" i="1" u="sng" dirty="0">
                <a:solidFill>
                  <a:srgbClr val="FF0000"/>
                </a:solidFill>
              </a:rPr>
              <a:t>SUPER</a:t>
            </a:r>
            <a:r>
              <a:rPr lang="en-US" dirty="0"/>
              <a:t> sad about this.</a:t>
            </a:r>
          </a:p>
          <a:p>
            <a:r>
              <a:rPr lang="en-US" dirty="0"/>
              <a:t>One of the great fears about docker realized.</a:t>
            </a:r>
          </a:p>
          <a:p>
            <a:r>
              <a:rPr lang="en-US" dirty="0"/>
              <a:t>About </a:t>
            </a:r>
            <a:r>
              <a:rPr lang="en-US" dirty="0" err="1"/>
              <a:t>RunC</a:t>
            </a:r>
            <a:endParaRPr lang="en-US" dirty="0"/>
          </a:p>
          <a:p>
            <a:pPr lvl="1"/>
            <a:r>
              <a:rPr lang="en-US" dirty="0"/>
              <a:t>Underlying runtime for Docker, Kubernetes, and other container-dependent programs</a:t>
            </a:r>
          </a:p>
          <a:p>
            <a:pPr lvl="1"/>
            <a:r>
              <a:rPr lang="en-US" dirty="0"/>
              <a:t>Created by Docker / Now an open-container initiative specification</a:t>
            </a:r>
          </a:p>
          <a:p>
            <a:pPr lvl="1"/>
            <a:r>
              <a:rPr lang="en-US" dirty="0"/>
              <a:t>Almost every container on earth is running on the </a:t>
            </a:r>
            <a:r>
              <a:rPr lang="en-US" dirty="0" err="1"/>
              <a:t>RunC</a:t>
            </a:r>
            <a:r>
              <a:rPr lang="en-US" dirty="0"/>
              <a:t> runtime</a:t>
            </a:r>
          </a:p>
          <a:p>
            <a:r>
              <a:rPr lang="en-US" dirty="0"/>
              <a:t>Allows a container to overwrite the host </a:t>
            </a:r>
            <a:r>
              <a:rPr lang="en-US" dirty="0" err="1"/>
              <a:t>RunC</a:t>
            </a:r>
            <a:r>
              <a:rPr lang="en-US" dirty="0"/>
              <a:t> binary and gain root-level execution on the host OS</a:t>
            </a:r>
          </a:p>
        </p:txBody>
      </p:sp>
    </p:spTree>
    <p:extLst>
      <p:ext uri="{BB962C8B-B14F-4D97-AF65-F5344CB8AC3E}">
        <p14:creationId xmlns:p14="http://schemas.microsoft.com/office/powerpoint/2010/main" val="2537397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927C-E550-4E2A-ADE0-79818A37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B426-1E18-459B-8C98-051B5B1C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problem was fixed in three days</a:t>
            </a:r>
          </a:p>
          <a:p>
            <a:r>
              <a:rPr lang="en-US" dirty="0"/>
              <a:t>Hosts runtimes were easy to patch</a:t>
            </a:r>
          </a:p>
          <a:p>
            <a:endParaRPr lang="en-US" dirty="0"/>
          </a:p>
          <a:p>
            <a:r>
              <a:rPr lang="en-US" dirty="0"/>
              <a:t>Fortunately, the attacker must be able to run commands within the container as root</a:t>
            </a:r>
          </a:p>
          <a:p>
            <a:r>
              <a:rPr lang="en-US" dirty="0"/>
              <a:t>If the host is secured, and the container is secured from malicious access, the problem is moot</a:t>
            </a:r>
          </a:p>
          <a:p>
            <a:r>
              <a:rPr lang="en-US" dirty="0"/>
              <a:t>This means the container must be based on a malicious root image</a:t>
            </a:r>
          </a:p>
          <a:p>
            <a:r>
              <a:rPr lang="en-US" dirty="0"/>
              <a:t>Lots of sysadmins are lazy and do not examine containers</a:t>
            </a:r>
          </a:p>
          <a:p>
            <a:r>
              <a:rPr lang="en-US" dirty="0"/>
              <a:t>If we adopt containers, we cannot be haphazard about it</a:t>
            </a:r>
          </a:p>
          <a:p>
            <a:r>
              <a:rPr lang="en-US" b="1" dirty="0"/>
              <a:t>The problem highlights the newness of containers and the underlying tech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are the core of modern business.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inefficient to deploy an operating system for each application.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businesses.</a:t>
            </a:r>
          </a:p>
          <a:p>
            <a:pPr>
              <a:lnSpc>
                <a:spcPct val="300000"/>
              </a:lnSpc>
            </a:pPr>
            <a:r>
              <a:rPr lang="en-US" dirty="0"/>
              <a:t>Applications run on servers.</a:t>
            </a:r>
          </a:p>
          <a:p>
            <a:pPr>
              <a:lnSpc>
                <a:spcPct val="300000"/>
              </a:lnSpc>
            </a:pPr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1174</Words>
  <Application>Microsoft Office PowerPoint</Application>
  <PresentationFormat>Widescreen</PresentationFormat>
  <Paragraphs>270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Gill Sans MT</vt:lpstr>
      <vt:lpstr>Wingdings 2</vt:lpstr>
      <vt:lpstr>Dividend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What is Docker?</vt:lpstr>
      <vt:lpstr>The Open Container Initiative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  <vt:lpstr>A Rich Ecosystem</vt:lpstr>
      <vt:lpstr>A Hard Look at Some Concerns</vt:lpstr>
      <vt:lpstr>You Have An Awesome Staff!</vt:lpstr>
      <vt:lpstr>Doomsday Docker Security Hole Uncovered</vt:lpstr>
      <vt:lpstr>Doomsday Docker Security 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56</cp:revision>
  <dcterms:created xsi:type="dcterms:W3CDTF">2019-02-19T11:56:59Z</dcterms:created>
  <dcterms:modified xsi:type="dcterms:W3CDTF">2019-02-19T13:56:22Z</dcterms:modified>
</cp:coreProperties>
</file>