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8047AB3-A0EE-43F7-B1AC-2A49581E51DB}">
          <p14:sldIdLst>
            <p14:sldId id="256"/>
            <p14:sldId id="257"/>
            <p14:sldId id="258"/>
            <p14:sldId id="259"/>
          </p14:sldIdLst>
        </p14:section>
        <p14:section name="Architecture and Design" id="{3785DB43-DCDA-45F5-9E57-63726385A184}">
          <p14:sldIdLst>
            <p14:sldId id="261"/>
            <p14:sldId id="262"/>
            <p14:sldId id="263"/>
          </p14:sldIdLst>
        </p14:section>
        <p14:section name="Domain" id="{6DE4261A-B0F7-43FA-8483-5D04B542E7F1}">
          <p14:sldIdLst>
            <p14:sldId id="264"/>
            <p14:sldId id="265"/>
          </p14:sldIdLst>
        </p14:section>
        <p14:section name="Application" id="{14D32C9D-56A0-47B3-9806-EE25A84DCB2E}">
          <p14:sldIdLst>
            <p14:sldId id="266"/>
            <p14:sldId id="268"/>
            <p14:sldId id="269"/>
            <p14:sldId id="267"/>
          </p14:sldIdLst>
        </p14:section>
        <p14:section name="Persistence" id="{C6C25EBB-70C3-465A-A7DD-1AC9B3500E00}">
          <p14:sldIdLst>
            <p14:sldId id="270"/>
            <p14:sldId id="271"/>
          </p14:sldIdLst>
        </p14:section>
        <p14:section name="Infrastructure" id="{9BDD4419-204E-47AC-8DDE-4FA796E8A1B8}">
          <p14:sldIdLst>
            <p14:sldId id="272"/>
          </p14:sldIdLst>
        </p14:section>
        <p14:section name="Presentation" id="{05D85DA7-8732-453F-9CF4-162FECB6466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51418" autoAdjust="0"/>
  </p:normalViewPr>
  <p:slideViewPr>
    <p:cSldViewPr snapToGrid="0">
      <p:cViewPr varScale="1">
        <p:scale>
          <a:sx n="59" d="100"/>
          <a:sy n="59" d="100"/>
        </p:scale>
        <p:origin x="18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2149F-9A05-470F-9A9A-C4FB5B4B77A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384C5-65D9-4499-AA7B-F76C8AC7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Domain Layer – Enterprise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Application Layer – Application Logic and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where interfaces are located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Everything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Persistence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Entities – Should be simple POCO objects.  No annotations.</a:t>
            </a:r>
          </a:p>
          <a:p>
            <a:r>
              <a:rPr lang="en-US" dirty="0"/>
              <a:t>Value Types – Prevent us having to re-build validation everywhere for common types.</a:t>
            </a:r>
          </a:p>
          <a:p>
            <a:r>
              <a:rPr lang="en-US" dirty="0"/>
              <a:t>Exceptions – Provide </a:t>
            </a:r>
            <a:r>
              <a:rPr lang="en-US" i="1" dirty="0"/>
              <a:t>useful</a:t>
            </a:r>
            <a:r>
              <a:rPr lang="en-US" i="0" dirty="0"/>
              <a:t> additional context-aware information.</a:t>
            </a:r>
          </a:p>
          <a:p>
            <a:r>
              <a:rPr lang="en-US" i="0" dirty="0"/>
              <a:t>Collections – Initialize in </a:t>
            </a:r>
            <a:r>
              <a:rPr lang="en-US" i="0" dirty="0" err="1"/>
              <a:t>constrcutors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Commands and Queries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384C5-65D9-4499-AA7B-F76C8AC73A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4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0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11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5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6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7CFA-B75F-4769-AACA-0D5DAAF5848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0FA516-D3F1-4A8B-8D8F-3AEE76F9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ericburcham" TargetMode="External"/><Relationship Id="rId2" Type="http://schemas.openxmlformats.org/officeDocument/2006/relationships/hyperlink" Target="mailto:eburcham@eprod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dMaU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141-20EB-4EFE-AFC6-9F0B12F06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54240-835D-4FA4-8528-A3065CD62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.Net</a:t>
            </a:r>
            <a:r>
              <a:rPr lang="en-US" dirty="0"/>
              <a:t> Core 2.1+</a:t>
            </a:r>
          </a:p>
        </p:txBody>
      </p:sp>
    </p:spTree>
    <p:extLst>
      <p:ext uri="{BB962C8B-B14F-4D97-AF65-F5344CB8AC3E}">
        <p14:creationId xmlns:p14="http://schemas.microsoft.com/office/powerpoint/2010/main" val="409698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Interfaces</a:t>
            </a:r>
          </a:p>
          <a:p>
            <a:pPr marL="0" indent="0">
              <a:buNone/>
            </a:pPr>
            <a:r>
              <a:rPr lang="en-US" dirty="0"/>
              <a:t>Models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Commands and Queries</a:t>
            </a:r>
          </a:p>
          <a:p>
            <a:pPr marL="0" indent="0">
              <a:buNone/>
            </a:pPr>
            <a:r>
              <a:rPr lang="en-US" dirty="0"/>
              <a:t>Validators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0294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D7A3-E9F0-448C-BE2C-E16D9FFC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618B-F78A-4674-A537-7BA63AA4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 Query Responsibility Segregation</a:t>
            </a:r>
          </a:p>
          <a:p>
            <a:pPr marL="0" indent="0">
              <a:buNone/>
            </a:pPr>
            <a:r>
              <a:rPr lang="en-US" dirty="0"/>
              <a:t>Separates reads (Queries) from writes (Commands)</a:t>
            </a:r>
          </a:p>
          <a:p>
            <a:pPr marL="0" indent="0">
              <a:buNone/>
            </a:pPr>
            <a:r>
              <a:rPr lang="en-US" dirty="0"/>
              <a:t>Can maximize performance, scalability, and security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i="1" dirty="0"/>
              <a:t>I don’t give a rip about 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Simplifies your overall design</a:t>
            </a:r>
          </a:p>
          <a:p>
            <a:pPr marL="0" indent="0">
              <a:buNone/>
            </a:pPr>
            <a:r>
              <a:rPr lang="en-US" dirty="0"/>
              <a:t>Easy to add new features – just add new queries and commands</a:t>
            </a:r>
          </a:p>
          <a:p>
            <a:pPr marL="0" indent="0">
              <a:buNone/>
            </a:pPr>
            <a:r>
              <a:rPr lang="en-US" dirty="0"/>
              <a:t>Easy to maintain – changes (often) only affect one command or query</a:t>
            </a:r>
          </a:p>
        </p:txBody>
      </p:sp>
    </p:spTree>
    <p:extLst>
      <p:ext uri="{BB962C8B-B14F-4D97-AF65-F5344CB8AC3E}">
        <p14:creationId xmlns:p14="http://schemas.microsoft.com/office/powerpoint/2010/main" val="39452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5D8-4C81-4324-ABC9-D7CBC92D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MediatR</a:t>
            </a:r>
            <a:r>
              <a:rPr lang="en-US" dirty="0"/>
              <a:t> + CQRS =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170B-4347-47FC-AA71-66FF5514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and Queries are all just requests</a:t>
            </a:r>
          </a:p>
          <a:p>
            <a:pPr marL="0" indent="0">
              <a:buNone/>
            </a:pPr>
            <a:r>
              <a:rPr lang="en-US" dirty="0"/>
              <a:t>Application layer is just a set of request / response objects</a:t>
            </a:r>
          </a:p>
          <a:p>
            <a:pPr marL="0" indent="0">
              <a:buNone/>
            </a:pPr>
            <a:r>
              <a:rPr lang="en-US" dirty="0"/>
              <a:t>You can attach additional behavior before and/or after each request</a:t>
            </a:r>
          </a:p>
          <a:p>
            <a:pPr marL="0" indent="0">
              <a:buNone/>
            </a:pPr>
            <a:r>
              <a:rPr lang="en-US" dirty="0"/>
              <a:t>    Authorization</a:t>
            </a:r>
          </a:p>
          <a:p>
            <a:pPr marL="0" indent="0">
              <a:buNone/>
            </a:pPr>
            <a:r>
              <a:rPr lang="en-US" dirty="0"/>
              <a:t>    Caching</a:t>
            </a:r>
          </a:p>
          <a:p>
            <a:pPr marL="0" indent="0">
              <a:buNone/>
            </a:pPr>
            <a:r>
              <a:rPr lang="en-US" dirty="0"/>
              <a:t>    Logging</a:t>
            </a:r>
          </a:p>
          <a:p>
            <a:pPr marL="0" indent="0">
              <a:buNone/>
            </a:pPr>
            <a:r>
              <a:rPr lang="en-US" dirty="0"/>
              <a:t>    Validation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7FB0DB4C-7D4A-4B43-855A-A13BC7E0D523}"/>
              </a:ext>
            </a:extLst>
          </p:cNvPr>
          <p:cNvSpPr/>
          <p:nvPr/>
        </p:nvSpPr>
        <p:spPr>
          <a:xfrm>
            <a:off x="5181600" y="570706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Independent of infrastructure and data access concerns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CQRS Simplifies your design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Better with </a:t>
            </a:r>
            <a:r>
              <a:rPr lang="en-US" dirty="0" err="1"/>
              <a:t>MediatR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Fluent validation is useful for simple and complex validation scenarios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/>
              <a:t>MediatR</a:t>
            </a:r>
            <a:r>
              <a:rPr lang="en-US" dirty="0"/>
              <a:t> simplifies crosscutting concerns such as logging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2708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DbContext</a:t>
            </a:r>
            <a:r>
              <a:rPr lang="en-US" dirty="0"/>
              <a:t>, Repository, and Unit of Work Patterns</a:t>
            </a:r>
          </a:p>
          <a:p>
            <a:pPr marL="0" indent="0">
              <a:buNone/>
            </a:pPr>
            <a:r>
              <a:rPr lang="en-US" dirty="0"/>
              <a:t>Conventions over configuration</a:t>
            </a:r>
          </a:p>
          <a:p>
            <a:pPr marL="0" indent="0">
              <a:buNone/>
            </a:pPr>
            <a:r>
              <a:rPr lang="en-US" dirty="0"/>
              <a:t>Migrations</a:t>
            </a:r>
          </a:p>
          <a:p>
            <a:pPr marL="0" indent="0">
              <a:buNone/>
            </a:pPr>
            <a:r>
              <a:rPr lang="en-US" dirty="0"/>
              <a:t>Seeding</a:t>
            </a:r>
          </a:p>
          <a:p>
            <a:pPr marL="0" indent="0">
              <a:buNone/>
            </a:pPr>
            <a:r>
              <a:rPr lang="en-US" dirty="0"/>
              <a:t>Abstractions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3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D5BF-881E-4E06-A466-2F7EED50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of Work and Repository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1B7E-3386-4972-9FEA-8B0BAC19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we implement these patterns?</a:t>
            </a:r>
          </a:p>
          <a:p>
            <a:pPr marL="0" indent="0">
              <a:buNone/>
            </a:pPr>
            <a:r>
              <a:rPr lang="en-US" dirty="0"/>
              <a:t>It isn’t always the best choice, because:</a:t>
            </a:r>
          </a:p>
          <a:p>
            <a:r>
              <a:rPr lang="en-US" dirty="0" err="1"/>
              <a:t>DbContext</a:t>
            </a:r>
            <a:r>
              <a:rPr lang="en-US" dirty="0"/>
              <a:t> insulates your code from database changes</a:t>
            </a:r>
          </a:p>
          <a:p>
            <a:r>
              <a:rPr lang="en-US" dirty="0" err="1"/>
              <a:t>DbContext</a:t>
            </a:r>
            <a:r>
              <a:rPr lang="en-US" dirty="0"/>
              <a:t> acts as a unit of work</a:t>
            </a:r>
          </a:p>
          <a:p>
            <a:r>
              <a:rPr lang="en-US" dirty="0" err="1"/>
              <a:t>DbSet</a:t>
            </a:r>
            <a:r>
              <a:rPr lang="en-US" dirty="0"/>
              <a:t> acts as a repository</a:t>
            </a:r>
          </a:p>
          <a:p>
            <a:r>
              <a:rPr lang="en-US" dirty="0"/>
              <a:t>EF Core has feature for unit testing without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However…</a:t>
            </a:r>
          </a:p>
        </p:txBody>
      </p:sp>
    </p:spTree>
    <p:extLst>
      <p:ext uri="{BB962C8B-B14F-4D97-AF65-F5344CB8AC3E}">
        <p14:creationId xmlns:p14="http://schemas.microsoft.com/office/powerpoint/2010/main" val="23024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Remember, abstractions in 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Implementations</a:t>
            </a:r>
          </a:p>
          <a:p>
            <a:pPr marL="0" indent="0">
              <a:buNone/>
            </a:pPr>
            <a:r>
              <a:rPr lang="en-US" dirty="0"/>
              <a:t>    API Clients</a:t>
            </a:r>
          </a:p>
          <a:p>
            <a:pPr marL="0" indent="0">
              <a:buNone/>
            </a:pPr>
            <a:r>
              <a:rPr lang="en-US" dirty="0"/>
              <a:t>    File System</a:t>
            </a:r>
          </a:p>
          <a:p>
            <a:pPr marL="0" indent="0">
              <a:buNone/>
            </a:pPr>
            <a:r>
              <a:rPr lang="en-US" dirty="0"/>
              <a:t>    Email / SMS</a:t>
            </a:r>
          </a:p>
          <a:p>
            <a:pPr marL="0" indent="0">
              <a:buNone/>
            </a:pPr>
            <a:r>
              <a:rPr lang="en-US" dirty="0"/>
              <a:t>    System Clock</a:t>
            </a:r>
          </a:p>
          <a:p>
            <a:pPr marL="0" indent="0">
              <a:buNone/>
            </a:pPr>
            <a:r>
              <a:rPr lang="en-US" dirty="0"/>
              <a:t>    Anything External</a:t>
            </a:r>
          </a:p>
        </p:txBody>
      </p:sp>
    </p:spTree>
    <p:extLst>
      <p:ext uri="{BB962C8B-B14F-4D97-AF65-F5344CB8AC3E}">
        <p14:creationId xmlns:p14="http://schemas.microsoft.com/office/powerpoint/2010/main" val="37365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7BB3-4831-4C08-99A0-6719AFDF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 Burcham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D62B-51FA-497C-ACD3-B8F9246B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Email:  </a:t>
            </a:r>
            <a:r>
              <a:rPr lang="en-US" dirty="0">
                <a:hlinkClick r:id="rId2"/>
              </a:rPr>
              <a:t>eburcham@eprod.com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http://github.com/ericburcham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AA1-4ED5-42FC-8CC9-DE5C49B8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D1D3-25ED-4A4D-A0E1-9C607D36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hlinkClick r:id="rId2"/>
            </a:endParaRPr>
          </a:p>
          <a:p>
            <a:pPr marL="0" indent="0" algn="ctr">
              <a:buNone/>
            </a:pPr>
            <a:r>
              <a:rPr lang="en-US" sz="7200" dirty="0">
                <a:hlinkClick r:id="rId2"/>
              </a:rPr>
              <a:t>https://goo.gl/TdMaUH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06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0AD-5FA4-4775-B4AA-21E76F74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3B7A-9F68-4BD6-B7E3-2896321B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all unofficial</a:t>
            </a:r>
          </a:p>
          <a:p>
            <a:r>
              <a:rPr lang="en-US" dirty="0"/>
              <a:t>This is a work in progress</a:t>
            </a:r>
          </a:p>
          <a:p>
            <a:r>
              <a:rPr lang="en-US" dirty="0"/>
              <a:t>K.I.S.S.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Persistence</a:t>
            </a:r>
          </a:p>
          <a:p>
            <a:r>
              <a:rPr lang="en-US" dirty="0"/>
              <a:t>Infrastructure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37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Testable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Independent of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Independent of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Independent of UI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Independent of External Agency</a:t>
            </a:r>
          </a:p>
        </p:txBody>
      </p:sp>
    </p:spTree>
    <p:extLst>
      <p:ext uri="{BB962C8B-B14F-4D97-AF65-F5344CB8AC3E}">
        <p14:creationId xmlns:p14="http://schemas.microsoft.com/office/powerpoint/2010/main" val="7266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0CAC-3056-47BA-8265-CE8ED1D8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5B5A-A17B-4D4B-A5B6-E3D3ABC2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Cross Platform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Entity Framework Core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Code First / Reverse Engineering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Seeding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59F0-C0B1-429E-9D38-02D8DE09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EC95-3204-4B28-BF9F-380841EB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</a:t>
            </a:r>
            <a:r>
              <a:rPr lang="en-US" dirty="0"/>
              <a:t> contains enterprise-wide types and logic</a:t>
            </a:r>
          </a:p>
          <a:p>
            <a:r>
              <a:rPr lang="en-US" b="1" dirty="0"/>
              <a:t>Application</a:t>
            </a:r>
            <a:r>
              <a:rPr lang="en-US" dirty="0"/>
              <a:t> contains application-specific types and logic</a:t>
            </a:r>
          </a:p>
          <a:p>
            <a:r>
              <a:rPr lang="en-US" b="1" dirty="0"/>
              <a:t>Infrastructure</a:t>
            </a:r>
            <a:r>
              <a:rPr lang="en-US" dirty="0"/>
              <a:t> (+ </a:t>
            </a:r>
            <a:r>
              <a:rPr lang="en-US" b="1" dirty="0"/>
              <a:t>Persistence</a:t>
            </a:r>
            <a:r>
              <a:rPr lang="en-US" dirty="0"/>
              <a:t>) contains all external concerns</a:t>
            </a:r>
          </a:p>
          <a:p>
            <a:r>
              <a:rPr lang="en-US" b="1" dirty="0"/>
              <a:t>Presentation</a:t>
            </a:r>
            <a:r>
              <a:rPr lang="en-US" dirty="0"/>
              <a:t> and </a:t>
            </a:r>
            <a:r>
              <a:rPr lang="en-US" b="1" dirty="0"/>
              <a:t>Infrastructure</a:t>
            </a:r>
            <a:r>
              <a:rPr lang="en-US" dirty="0"/>
              <a:t> depend only on </a:t>
            </a:r>
            <a:r>
              <a:rPr lang="en-US" b="1" dirty="0"/>
              <a:t>Application</a:t>
            </a:r>
          </a:p>
          <a:p>
            <a:r>
              <a:rPr lang="en-US" b="1" dirty="0"/>
              <a:t>Infrastructure</a:t>
            </a:r>
            <a:r>
              <a:rPr lang="en-US" dirty="0"/>
              <a:t> and </a:t>
            </a:r>
            <a:r>
              <a:rPr lang="en-US" b="1" dirty="0"/>
              <a:t>Presentation</a:t>
            </a:r>
            <a:r>
              <a:rPr lang="en-US" dirty="0"/>
              <a:t> components can be replaced with minimal effort.</a:t>
            </a:r>
          </a:p>
        </p:txBody>
      </p:sp>
    </p:spTree>
    <p:extLst>
      <p:ext uri="{BB962C8B-B14F-4D97-AF65-F5344CB8AC3E}">
        <p14:creationId xmlns:p14="http://schemas.microsoft.com/office/powerpoint/2010/main" val="5168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D8E7-6A43-4299-907D-9BA0249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Overview</a:t>
            </a: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E71EEED1-4B45-43F9-B419-D7A88B36F4C4}"/>
              </a:ext>
            </a:extLst>
          </p:cNvPr>
          <p:cNvSpPr/>
          <p:nvPr/>
        </p:nvSpPr>
        <p:spPr>
          <a:xfrm>
            <a:off x="6639535" y="1834622"/>
            <a:ext cx="4874365" cy="4874364"/>
          </a:xfrm>
          <a:prstGeom prst="blockArc">
            <a:avLst>
              <a:gd name="adj1" fmla="val 10800000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6AB1127-5F5C-48FE-A1F9-D691FE898A9D}"/>
              </a:ext>
            </a:extLst>
          </p:cNvPr>
          <p:cNvSpPr/>
          <p:nvPr/>
        </p:nvSpPr>
        <p:spPr>
          <a:xfrm flipV="1">
            <a:off x="6640656" y="1838552"/>
            <a:ext cx="4874365" cy="4874364"/>
          </a:xfrm>
          <a:prstGeom prst="blockArc">
            <a:avLst>
              <a:gd name="adj1" fmla="val 16219981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8182EE53-756B-4A2D-83DD-7A858D1CAF20}"/>
              </a:ext>
            </a:extLst>
          </p:cNvPr>
          <p:cNvSpPr/>
          <p:nvPr/>
        </p:nvSpPr>
        <p:spPr>
          <a:xfrm flipH="1" flipV="1">
            <a:off x="6640094" y="1838002"/>
            <a:ext cx="4874365" cy="4874364"/>
          </a:xfrm>
          <a:prstGeom prst="blockArc">
            <a:avLst>
              <a:gd name="adj1" fmla="val 16183083"/>
              <a:gd name="adj2" fmla="val 0"/>
              <a:gd name="adj3" fmla="val 1417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3B768160-05EA-4308-8DE9-6F4B958F4AD0}"/>
              </a:ext>
            </a:extLst>
          </p:cNvPr>
          <p:cNvSpPr/>
          <p:nvPr/>
        </p:nvSpPr>
        <p:spPr>
          <a:xfrm>
            <a:off x="7334907" y="2531398"/>
            <a:ext cx="3484742" cy="3484740"/>
          </a:xfrm>
          <a:prstGeom prst="donut">
            <a:avLst>
              <a:gd name="adj" fmla="val 2110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632BF4-A365-49C5-90AA-107A908D835E}"/>
              </a:ext>
            </a:extLst>
          </p:cNvPr>
          <p:cNvSpPr/>
          <p:nvPr/>
        </p:nvSpPr>
        <p:spPr>
          <a:xfrm>
            <a:off x="8078232" y="3274723"/>
            <a:ext cx="1998094" cy="1998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D07BD-35F4-4D52-872D-1878379108A2}"/>
              </a:ext>
            </a:extLst>
          </p:cNvPr>
          <p:cNvSpPr txBox="1"/>
          <p:nvPr/>
        </p:nvSpPr>
        <p:spPr>
          <a:xfrm>
            <a:off x="8454204" y="273747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EA6B2-886C-49A8-AD0E-EBBB070F07C3}"/>
              </a:ext>
            </a:extLst>
          </p:cNvPr>
          <p:cNvSpPr txBox="1"/>
          <p:nvPr/>
        </p:nvSpPr>
        <p:spPr>
          <a:xfrm>
            <a:off x="8388290" y="2006213"/>
            <a:ext cx="13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856A3-5C85-4201-B42A-5BDCE9843410}"/>
              </a:ext>
            </a:extLst>
          </p:cNvPr>
          <p:cNvSpPr txBox="1"/>
          <p:nvPr/>
        </p:nvSpPr>
        <p:spPr>
          <a:xfrm rot="2993722">
            <a:off x="6964049" y="5418928"/>
            <a:ext cx="12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7BF82-4852-4145-85E8-985151A29308}"/>
              </a:ext>
            </a:extLst>
          </p:cNvPr>
          <p:cNvSpPr txBox="1"/>
          <p:nvPr/>
        </p:nvSpPr>
        <p:spPr>
          <a:xfrm rot="18967554">
            <a:off x="9859802" y="541892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2F9670-D6FE-40E6-A3ED-7ED09F34CCDA}"/>
              </a:ext>
            </a:extLst>
          </p:cNvPr>
          <p:cNvSpPr/>
          <p:nvPr/>
        </p:nvSpPr>
        <p:spPr>
          <a:xfrm rot="5400000">
            <a:off x="8892048" y="3167342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3559769-707F-409E-A0B6-3F1C187DA4F7}"/>
              </a:ext>
            </a:extLst>
          </p:cNvPr>
          <p:cNvSpPr/>
          <p:nvPr/>
        </p:nvSpPr>
        <p:spPr>
          <a:xfrm rot="5400000">
            <a:off x="8899102" y="2424017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E53732-9890-4E69-9CE7-639F26043EB9}"/>
              </a:ext>
            </a:extLst>
          </p:cNvPr>
          <p:cNvSpPr/>
          <p:nvPr/>
        </p:nvSpPr>
        <p:spPr>
          <a:xfrm rot="18900000">
            <a:off x="7635384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C937-3D1B-4783-949A-3C146E028367}"/>
              </a:ext>
            </a:extLst>
          </p:cNvPr>
          <p:cNvSpPr/>
          <p:nvPr/>
        </p:nvSpPr>
        <p:spPr>
          <a:xfrm rot="13500000">
            <a:off x="10182265" y="5265564"/>
            <a:ext cx="369332" cy="29108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DCD5C-E1B5-4726-98B6-2BEE2675C06C}"/>
              </a:ext>
            </a:extLst>
          </p:cNvPr>
          <p:cNvSpPr txBox="1">
            <a:spLocks/>
          </p:cNvSpPr>
          <p:nvPr/>
        </p:nvSpPr>
        <p:spPr>
          <a:xfrm>
            <a:off x="838200" y="182206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Entities</a:t>
            </a:r>
          </a:p>
          <a:p>
            <a:pPr marL="0" indent="0">
              <a:buNone/>
            </a:pPr>
            <a:r>
              <a:rPr lang="en-US" dirty="0"/>
              <a:t>Value Types</a:t>
            </a:r>
          </a:p>
          <a:p>
            <a:pPr marL="0" indent="0">
              <a:buNone/>
            </a:pPr>
            <a:r>
              <a:rPr lang="en-US" dirty="0"/>
              <a:t>Enumerations</a:t>
            </a:r>
          </a:p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Exceptions</a:t>
            </a:r>
          </a:p>
          <a:p>
            <a:pPr marL="0" indent="0">
              <a:buNone/>
            </a:pPr>
            <a:r>
              <a:rPr lang="en-US" dirty="0"/>
              <a:t>Some Code Examples</a:t>
            </a:r>
          </a:p>
        </p:txBody>
      </p:sp>
    </p:spTree>
    <p:extLst>
      <p:ext uri="{BB962C8B-B14F-4D97-AF65-F5344CB8AC3E}">
        <p14:creationId xmlns:p14="http://schemas.microsoft.com/office/powerpoint/2010/main" val="755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A62-F964-474D-9251-7686BBB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A8D9-E134-4251-9B13-F3DD994E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data annotations sparingly, or not at all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Use value types where appropriate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Initialize all collections and use private setters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Create custom domain exceptions</a:t>
            </a:r>
          </a:p>
        </p:txBody>
      </p:sp>
    </p:spTree>
    <p:extLst>
      <p:ext uri="{BB962C8B-B14F-4D97-AF65-F5344CB8AC3E}">
        <p14:creationId xmlns:p14="http://schemas.microsoft.com/office/powerpoint/2010/main" val="42449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534</Words>
  <Application>Microsoft Office PowerPoint</Application>
  <PresentationFormat>Widescreen</PresentationFormat>
  <Paragraphs>162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Clean Architecture</vt:lpstr>
      <vt:lpstr>Eric Burcham</vt:lpstr>
      <vt:lpstr>Source and Slides</vt:lpstr>
      <vt:lpstr>Overview</vt:lpstr>
      <vt:lpstr>Architecture and Design Overview</vt:lpstr>
      <vt:lpstr>.Net Core Solution</vt:lpstr>
      <vt:lpstr>Key Points</vt:lpstr>
      <vt:lpstr>Domain Overview</vt:lpstr>
      <vt:lpstr>Key Points</vt:lpstr>
      <vt:lpstr>Application Overview</vt:lpstr>
      <vt:lpstr>A Little About CQRS</vt:lpstr>
      <vt:lpstr>MediatR + CQRS = </vt:lpstr>
      <vt:lpstr>Key Points</vt:lpstr>
      <vt:lpstr>Persistence Overview</vt:lpstr>
      <vt:lpstr>Unit of Work and Repository Patterns</vt:lpstr>
      <vt:lpstr>Infrastructure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Burcham</dc:creator>
  <cp:lastModifiedBy>Eric Burcham</cp:lastModifiedBy>
  <cp:revision>45</cp:revision>
  <dcterms:created xsi:type="dcterms:W3CDTF">2018-11-12T15:08:13Z</dcterms:created>
  <dcterms:modified xsi:type="dcterms:W3CDTF">2018-11-12T20:02:48Z</dcterms:modified>
</cp:coreProperties>
</file>