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8047AB3-A0EE-43F7-B1AC-2A49581E51DB}">
          <p14:sldIdLst>
            <p14:sldId id="256"/>
            <p14:sldId id="257"/>
            <p14:sldId id="258"/>
            <p14:sldId id="259"/>
          </p14:sldIdLst>
        </p14:section>
        <p14:section name="Architecture and Design" id="{3785DB43-DCDA-45F5-9E57-63726385A184}">
          <p14:sldIdLst>
            <p14:sldId id="261"/>
            <p14:sldId id="262"/>
            <p14:sldId id="263"/>
          </p14:sldIdLst>
        </p14:section>
        <p14:section name="Domain" id="{6DE4261A-B0F7-43FA-8483-5D04B542E7F1}">
          <p14:sldIdLst>
            <p14:sldId id="264"/>
            <p14:sldId id="265"/>
          </p14:sldIdLst>
        </p14:section>
        <p14:section name="Application" id="{14D32C9D-56A0-47B3-9806-EE25A84DCB2E}">
          <p14:sldIdLst>
            <p14:sldId id="266"/>
            <p14:sldId id="268"/>
            <p14:sldId id="269"/>
            <p14:sldId id="267"/>
          </p14:sldIdLst>
        </p14:section>
        <p14:section name="Persistence" id="{C6C25EBB-70C3-465A-A7DD-1AC9B3500E00}">
          <p14:sldIdLst/>
        </p14:section>
        <p14:section name="Infrastructure" id="{9BDD4419-204E-47AC-8DDE-4FA796E8A1B8}">
          <p14:sldIdLst/>
        </p14:section>
        <p14:section name="Presentation" id="{05D85DA7-8732-453F-9CF4-162FECB6466A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51418" autoAdjust="0"/>
  </p:normalViewPr>
  <p:slideViewPr>
    <p:cSldViewPr snapToGrid="0">
      <p:cViewPr varScale="1">
        <p:scale>
          <a:sx n="59" d="100"/>
          <a:sy n="59" d="100"/>
        </p:scale>
        <p:origin x="185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2149F-9A05-470F-9A9A-C4FB5B4B77A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384C5-65D9-4499-AA7B-F76C8AC73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Domain Layer – Enterprise Logic and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Application Layer – Application Logic and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where interfaces are located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Everything Else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Infrastructure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Persistence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384C5-65D9-4499-AA7B-F76C8AC73A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2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Entities – Should be simple POCO objects.  No annotations.</a:t>
            </a:r>
          </a:p>
          <a:p>
            <a:r>
              <a:rPr lang="en-US" dirty="0"/>
              <a:t>Value Types – Prevent us having to re-build validation everywhere for common types.</a:t>
            </a:r>
          </a:p>
          <a:p>
            <a:r>
              <a:rPr lang="en-US" dirty="0"/>
              <a:t>Exceptions – Provide </a:t>
            </a:r>
            <a:r>
              <a:rPr lang="en-US" i="1" dirty="0"/>
              <a:t>useful</a:t>
            </a:r>
            <a:r>
              <a:rPr lang="en-US" i="0" dirty="0"/>
              <a:t> additional context-aware information.</a:t>
            </a:r>
          </a:p>
          <a:p>
            <a:r>
              <a:rPr lang="en-US" i="0" dirty="0"/>
              <a:t>Collections – Initialize in </a:t>
            </a:r>
            <a:r>
              <a:rPr lang="en-US" i="0" dirty="0" err="1"/>
              <a:t>constrcutors</a:t>
            </a:r>
            <a:r>
              <a:rPr lang="en-US" i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384C5-65D9-4499-AA7B-F76C8AC73A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3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Logic</a:t>
            </a:r>
          </a:p>
          <a:p>
            <a:r>
              <a:rPr lang="en-US" dirty="0"/>
              <a:t>Commands and Queries</a:t>
            </a:r>
          </a:p>
          <a:p>
            <a:r>
              <a:rPr lang="en-US" dirty="0"/>
              <a:t>Validators</a:t>
            </a:r>
          </a:p>
          <a:p>
            <a:r>
              <a:rPr lang="en-US" dirty="0"/>
              <a:t>Exceptions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384C5-65D9-4499-AA7B-F76C8AC73A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6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74D1-39C2-44BC-9F23-AD655FD9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6C2D5-BAE0-40A3-83FE-943530784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1B50C-AFF2-4E48-87EF-4BA85345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9E219-7493-4133-895B-39713B3F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62374-3349-4C44-965A-ADD919A7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2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DEC0-1172-4167-ADC4-56FE3B7D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2B033-784D-4752-8AB2-035C69D0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6F0A-73EA-46DA-8A9B-F5C69225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54875-35D3-4179-97AB-451F2284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E2B3F-9F24-4E32-8392-617B751A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1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ADDBF-A007-40D6-8250-540BB37B4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774B4-A7FF-4F11-9F9E-49AEEC24B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DF316-1808-4760-915E-C9A9FA4E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46DA9-5000-4224-A313-7BDC66B4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5EBF7-4058-4FB5-8468-84C75CEA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8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B792-7C1B-4DBD-BE19-25B43386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898BD-6A9B-47DB-9BCB-BA38AA869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9A7F7-6B15-4800-9BA2-D95F6433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8888A-2986-46F9-84AE-A61BAF1C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66055-52AA-418D-9FC2-C96B83BE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0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8E3F-4D3A-4648-B8A7-28B254B5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04D84-4E99-4878-8293-02277AC01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12A54-FA14-4C90-B159-7C077FEA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16BEF-0FC9-448C-9A94-08C12ACE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A85D8-A0FB-457F-B0BD-0D8B0E83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4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37B8-6D48-41BF-8395-8EB88A13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1708-1D56-4C18-9056-A621F56F4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2B913-E6AC-4F26-BE1B-64C54D7C4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2D06C-E596-4BCB-BED1-2532D695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5847E-4D44-4E80-8DF4-DE51BC3B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2D739-3FCB-48F5-BA52-2A626E23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1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2B45-7694-4FB9-B141-F58B44B0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8F405-0149-40F4-B699-5BB54E5B5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6BF42-530A-4A26-ADBF-883557C0D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47F7C-29DB-4237-A845-657806B72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B26E8-C045-41DB-B6E6-DAA08790E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05BDD-2E29-4290-A2CD-0C64C17E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2D20D2-44EA-47A5-A48A-24B29060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A202E-F5FC-43AA-A4E5-0F041242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3415-1205-4624-B23F-BEB694D7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87DA7-89B9-4A57-9164-9A472D14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6713A-9375-4B92-9061-BADF1135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34233-7556-4AAD-9FE4-70CA9810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3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D3CF3-3496-4F08-B665-75B6185E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FE72D-B5E1-462A-BAD8-8D4E1AC3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29BBB-5F43-4B36-A449-8AFF5E3A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0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6248-20C6-4095-86CF-AD74E71F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15EE4-B921-478B-931B-ABB343488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F8C4F-590C-4AB2-A4BD-EEDA291C9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49565-EA96-485A-8A20-5F24E5F0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CC8B3-12C5-48A8-8D51-439635A1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41EF6-0E7E-4CC0-9E96-12378B54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3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62A8-9BE0-4855-AB2C-0FD89E0B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1BF84-FF5C-4700-84D3-6CF68B7B2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A1815-FAF9-4192-BFF5-FEA43EC94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86B71-EB75-4413-AC7D-E813FFAA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10E63-F56F-43E8-86EF-91E7C2CE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F99BA-F9A9-4997-85A7-7276237B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5186B-ED86-443C-A0F9-15252798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80FF0-F438-49CD-BAA7-D199FFD60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D997C-F593-4AA5-9A98-7C1357D83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040EB-D566-4141-8C81-B3942D122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23300-838C-4291-895A-DA9E95743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8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ericburcham" TargetMode="External"/><Relationship Id="rId2" Type="http://schemas.openxmlformats.org/officeDocument/2006/relationships/hyperlink" Target="mailto:eburcham@eprod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TdMaU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D141-20EB-4EFE-AFC6-9F0B12F06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Clean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54240-835D-4FA4-8528-A3065CD62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.Net</a:t>
            </a:r>
            <a:r>
              <a:rPr lang="en-US" dirty="0"/>
              <a:t> Core 2.1+</a:t>
            </a:r>
          </a:p>
        </p:txBody>
      </p:sp>
    </p:spTree>
    <p:extLst>
      <p:ext uri="{BB962C8B-B14F-4D97-AF65-F5344CB8AC3E}">
        <p14:creationId xmlns:p14="http://schemas.microsoft.com/office/powerpoint/2010/main" val="409698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D8E7-6A43-4299-907D-9BA02491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Overview</a:t>
            </a: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E71EEED1-4B45-43F9-B419-D7A88B36F4C4}"/>
              </a:ext>
            </a:extLst>
          </p:cNvPr>
          <p:cNvSpPr/>
          <p:nvPr/>
        </p:nvSpPr>
        <p:spPr>
          <a:xfrm>
            <a:off x="6639535" y="1834622"/>
            <a:ext cx="4874365" cy="4874364"/>
          </a:xfrm>
          <a:prstGeom prst="blockArc">
            <a:avLst>
              <a:gd name="adj1" fmla="val 10800000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86AB1127-5F5C-48FE-A1F9-D691FE898A9D}"/>
              </a:ext>
            </a:extLst>
          </p:cNvPr>
          <p:cNvSpPr/>
          <p:nvPr/>
        </p:nvSpPr>
        <p:spPr>
          <a:xfrm flipV="1">
            <a:off x="6640656" y="1838552"/>
            <a:ext cx="4874365" cy="4874364"/>
          </a:xfrm>
          <a:prstGeom prst="blockArc">
            <a:avLst>
              <a:gd name="adj1" fmla="val 16219981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8182EE53-756B-4A2D-83DD-7A858D1CAF20}"/>
              </a:ext>
            </a:extLst>
          </p:cNvPr>
          <p:cNvSpPr/>
          <p:nvPr/>
        </p:nvSpPr>
        <p:spPr>
          <a:xfrm flipH="1" flipV="1">
            <a:off x="6640094" y="1838002"/>
            <a:ext cx="4874365" cy="4874364"/>
          </a:xfrm>
          <a:prstGeom prst="blockArc">
            <a:avLst>
              <a:gd name="adj1" fmla="val 16183083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3B768160-05EA-4308-8DE9-6F4B958F4AD0}"/>
              </a:ext>
            </a:extLst>
          </p:cNvPr>
          <p:cNvSpPr/>
          <p:nvPr/>
        </p:nvSpPr>
        <p:spPr>
          <a:xfrm>
            <a:off x="7334907" y="2531398"/>
            <a:ext cx="3484742" cy="3484740"/>
          </a:xfrm>
          <a:prstGeom prst="donut">
            <a:avLst>
              <a:gd name="adj" fmla="val 21109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632BF4-A365-49C5-90AA-107A908D835E}"/>
              </a:ext>
            </a:extLst>
          </p:cNvPr>
          <p:cNvSpPr/>
          <p:nvPr/>
        </p:nvSpPr>
        <p:spPr>
          <a:xfrm>
            <a:off x="8078232" y="3274723"/>
            <a:ext cx="1998094" cy="199809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D07BD-35F4-4D52-872D-1878379108A2}"/>
              </a:ext>
            </a:extLst>
          </p:cNvPr>
          <p:cNvSpPr txBox="1"/>
          <p:nvPr/>
        </p:nvSpPr>
        <p:spPr>
          <a:xfrm>
            <a:off x="8454204" y="2737474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1EA6B2-886C-49A8-AD0E-EBBB070F07C3}"/>
              </a:ext>
            </a:extLst>
          </p:cNvPr>
          <p:cNvSpPr txBox="1"/>
          <p:nvPr/>
        </p:nvSpPr>
        <p:spPr>
          <a:xfrm>
            <a:off x="8388290" y="2006213"/>
            <a:ext cx="13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856A3-5C85-4201-B42A-5BDCE9843410}"/>
              </a:ext>
            </a:extLst>
          </p:cNvPr>
          <p:cNvSpPr txBox="1"/>
          <p:nvPr/>
        </p:nvSpPr>
        <p:spPr>
          <a:xfrm rot="2993722">
            <a:off x="6964049" y="5418928"/>
            <a:ext cx="12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7BF82-4852-4145-85E8-985151A29308}"/>
              </a:ext>
            </a:extLst>
          </p:cNvPr>
          <p:cNvSpPr txBox="1"/>
          <p:nvPr/>
        </p:nvSpPr>
        <p:spPr>
          <a:xfrm rot="18967554">
            <a:off x="9859802" y="5418927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Infrastructure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52F9670-D6FE-40E6-A3ED-7ED09F34CCDA}"/>
              </a:ext>
            </a:extLst>
          </p:cNvPr>
          <p:cNvSpPr/>
          <p:nvPr/>
        </p:nvSpPr>
        <p:spPr>
          <a:xfrm rot="5400000">
            <a:off x="8892048" y="3167342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3559769-707F-409E-A0B6-3F1C187DA4F7}"/>
              </a:ext>
            </a:extLst>
          </p:cNvPr>
          <p:cNvSpPr/>
          <p:nvPr/>
        </p:nvSpPr>
        <p:spPr>
          <a:xfrm rot="5400000">
            <a:off x="8899102" y="2424017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FE53732-9890-4E69-9CE7-639F26043EB9}"/>
              </a:ext>
            </a:extLst>
          </p:cNvPr>
          <p:cNvSpPr/>
          <p:nvPr/>
        </p:nvSpPr>
        <p:spPr>
          <a:xfrm rot="18900000">
            <a:off x="7635384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C3EC937-3D1B-4783-949A-3C146E028367}"/>
              </a:ext>
            </a:extLst>
          </p:cNvPr>
          <p:cNvSpPr/>
          <p:nvPr/>
        </p:nvSpPr>
        <p:spPr>
          <a:xfrm rot="13500000">
            <a:off x="10182265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7BDCD5C-E1B5-4726-98B6-2BEE2675C06C}"/>
              </a:ext>
            </a:extLst>
          </p:cNvPr>
          <p:cNvSpPr txBox="1">
            <a:spLocks/>
          </p:cNvSpPr>
          <p:nvPr/>
        </p:nvSpPr>
        <p:spPr>
          <a:xfrm>
            <a:off x="838200" y="1822067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Interfaces</a:t>
            </a:r>
          </a:p>
          <a:p>
            <a:pPr marL="0" indent="0">
              <a:buNone/>
            </a:pPr>
            <a:r>
              <a:rPr lang="en-US" dirty="0"/>
              <a:t>Models</a:t>
            </a:r>
          </a:p>
          <a:p>
            <a:pPr marL="0" indent="0">
              <a:buNone/>
            </a:pPr>
            <a:r>
              <a:rPr lang="en-US" dirty="0"/>
              <a:t>Logic</a:t>
            </a:r>
          </a:p>
          <a:p>
            <a:pPr marL="0" indent="0">
              <a:buNone/>
            </a:pPr>
            <a:r>
              <a:rPr lang="en-US" dirty="0"/>
              <a:t>Commands and Queries</a:t>
            </a:r>
          </a:p>
          <a:p>
            <a:pPr marL="0" indent="0">
              <a:buNone/>
            </a:pPr>
            <a:r>
              <a:rPr lang="en-US" dirty="0"/>
              <a:t>Validators</a:t>
            </a:r>
          </a:p>
          <a:p>
            <a:pPr marL="0" indent="0">
              <a:buNone/>
            </a:pPr>
            <a:r>
              <a:rPr lang="en-US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10294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D7A3-E9F0-448C-BE2C-E16D9FFC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CQRS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4618B-F78A-4674-A537-7BA63AA4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Command Query Responsibility Segregation</a:t>
            </a:r>
          </a:p>
          <a:p>
            <a:pPr marL="0" indent="0">
              <a:buNone/>
            </a:pPr>
            <a:r>
              <a:rPr lang="en-US" dirty="0"/>
              <a:t>Separates reads (Queries) from writes (Commands)</a:t>
            </a:r>
          </a:p>
          <a:p>
            <a:pPr marL="0" indent="0">
              <a:buNone/>
            </a:pPr>
            <a:r>
              <a:rPr lang="en-US" dirty="0"/>
              <a:t>Can maximize performance, scalability, and security</a:t>
            </a:r>
          </a:p>
          <a:p>
            <a:pPr marL="0" indent="0">
              <a:buNone/>
            </a:pPr>
            <a:r>
              <a:rPr lang="en-US" dirty="0"/>
              <a:t>    (</a:t>
            </a:r>
            <a:r>
              <a:rPr lang="en-US" i="1" dirty="0"/>
              <a:t>I don’t give a rip about this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Simplifies your overall design</a:t>
            </a:r>
          </a:p>
          <a:p>
            <a:pPr marL="0" indent="0">
              <a:buNone/>
            </a:pPr>
            <a:r>
              <a:rPr lang="en-US" dirty="0"/>
              <a:t>Easy to add new features – just add new queries and commands</a:t>
            </a:r>
          </a:p>
          <a:p>
            <a:pPr marL="0" indent="0">
              <a:buNone/>
            </a:pPr>
            <a:r>
              <a:rPr lang="en-US" dirty="0"/>
              <a:t>Easy to maintain – changes (often) only affect one command or query</a:t>
            </a:r>
          </a:p>
        </p:txBody>
      </p:sp>
    </p:spTree>
    <p:extLst>
      <p:ext uri="{BB962C8B-B14F-4D97-AF65-F5344CB8AC3E}">
        <p14:creationId xmlns:p14="http://schemas.microsoft.com/office/powerpoint/2010/main" val="394527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45D8-4C81-4324-ABC9-D7CBC92D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MediatR</a:t>
            </a:r>
            <a:r>
              <a:rPr lang="en-US" dirty="0"/>
              <a:t> + CQRS =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170B-4347-47FC-AA71-66FF55140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Commands and Queries are all just requests</a:t>
            </a:r>
          </a:p>
          <a:p>
            <a:pPr marL="0" indent="0">
              <a:buNone/>
            </a:pPr>
            <a:r>
              <a:rPr lang="en-US" dirty="0"/>
              <a:t>Application layer is just a set of request / response objects</a:t>
            </a:r>
          </a:p>
          <a:p>
            <a:pPr marL="0" indent="0">
              <a:buNone/>
            </a:pPr>
            <a:r>
              <a:rPr lang="en-US" dirty="0"/>
              <a:t>You can attach additional behavior before and/or after each request</a:t>
            </a:r>
          </a:p>
          <a:p>
            <a:pPr marL="0" indent="0">
              <a:buNone/>
            </a:pPr>
            <a:r>
              <a:rPr lang="en-US" dirty="0"/>
              <a:t>    Authorization</a:t>
            </a:r>
          </a:p>
          <a:p>
            <a:pPr marL="0" indent="0">
              <a:buNone/>
            </a:pPr>
            <a:r>
              <a:rPr lang="en-US" dirty="0"/>
              <a:t>    Caching</a:t>
            </a:r>
          </a:p>
          <a:p>
            <a:pPr marL="0" indent="0">
              <a:buNone/>
            </a:pPr>
            <a:r>
              <a:rPr lang="en-US" dirty="0"/>
              <a:t>    Logging</a:t>
            </a:r>
          </a:p>
          <a:p>
            <a:pPr marL="0" indent="0">
              <a:buNone/>
            </a:pPr>
            <a:r>
              <a:rPr lang="en-US" dirty="0"/>
              <a:t>    Validation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7FB0DB4C-7D4A-4B43-855A-A13BC7E0D523}"/>
              </a:ext>
            </a:extLst>
          </p:cNvPr>
          <p:cNvSpPr/>
          <p:nvPr/>
        </p:nvSpPr>
        <p:spPr>
          <a:xfrm>
            <a:off x="5181600" y="570706"/>
            <a:ext cx="914400" cy="91440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DA62-F964-474D-9251-7686BBB4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A8D9-E134-4251-9B13-F3DD994E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Use data annotations sparingly, or not at all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Use value types where appropriate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Initialize all collections and use private setters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Create custom domain exceptions</a:t>
            </a:r>
          </a:p>
        </p:txBody>
      </p:sp>
    </p:spTree>
    <p:extLst>
      <p:ext uri="{BB962C8B-B14F-4D97-AF65-F5344CB8AC3E}">
        <p14:creationId xmlns:p14="http://schemas.microsoft.com/office/powerpoint/2010/main" val="327084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7BB3-4831-4C08-99A0-6719AFDF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Eric Burcham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D62B-51FA-497C-ACD3-B8F9246B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Email:  </a:t>
            </a:r>
            <a:r>
              <a:rPr lang="en-US" dirty="0">
                <a:hlinkClick r:id="rId2"/>
              </a:rPr>
              <a:t>eburcham@eprod.com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 </a:t>
            </a:r>
            <a:r>
              <a:rPr lang="en-US" dirty="0">
                <a:hlinkClick r:id="rId3"/>
              </a:rPr>
              <a:t>http://github.com/ericburcham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2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0AA1-4ED5-42FC-8CC9-DE5C49B8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and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2D1D3-25ED-4A4D-A0E1-9C607D360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>
              <a:hlinkClick r:id="rId2"/>
            </a:endParaRPr>
          </a:p>
          <a:p>
            <a:pPr marL="0" indent="0" algn="ctr">
              <a:buNone/>
            </a:pPr>
            <a:r>
              <a:rPr lang="en-US" sz="7200" dirty="0">
                <a:hlinkClick r:id="rId2"/>
              </a:rPr>
              <a:t>https://goo.gl/TdMaUH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95060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30AD-5FA4-4775-B4AA-21E76F74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3B7A-9F68-4BD6-B7E3-2896321B5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all unofficial</a:t>
            </a:r>
          </a:p>
          <a:p>
            <a:r>
              <a:rPr lang="en-US" dirty="0"/>
              <a:t>K.I.S.S.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Architecture and Design</a:t>
            </a:r>
          </a:p>
          <a:p>
            <a:r>
              <a:rPr lang="en-US" dirty="0"/>
              <a:t>Domain</a:t>
            </a:r>
          </a:p>
          <a:p>
            <a:r>
              <a:rPr lang="en-US" dirty="0"/>
              <a:t>Application</a:t>
            </a:r>
          </a:p>
          <a:p>
            <a:r>
              <a:rPr lang="en-US" dirty="0"/>
              <a:t>Persistence</a:t>
            </a:r>
          </a:p>
          <a:p>
            <a:r>
              <a:rPr lang="en-US" dirty="0"/>
              <a:t>Infrastructure</a:t>
            </a:r>
          </a:p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20376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D8E7-6A43-4299-907D-9BA02491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Design Overview</a:t>
            </a: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E71EEED1-4B45-43F9-B419-D7A88B36F4C4}"/>
              </a:ext>
            </a:extLst>
          </p:cNvPr>
          <p:cNvSpPr/>
          <p:nvPr/>
        </p:nvSpPr>
        <p:spPr>
          <a:xfrm>
            <a:off x="6639535" y="1834622"/>
            <a:ext cx="4874365" cy="4874364"/>
          </a:xfrm>
          <a:prstGeom prst="blockArc">
            <a:avLst>
              <a:gd name="adj1" fmla="val 10800000"/>
              <a:gd name="adj2" fmla="val 0"/>
              <a:gd name="adj3" fmla="val 1417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86AB1127-5F5C-48FE-A1F9-D691FE898A9D}"/>
              </a:ext>
            </a:extLst>
          </p:cNvPr>
          <p:cNvSpPr/>
          <p:nvPr/>
        </p:nvSpPr>
        <p:spPr>
          <a:xfrm flipV="1">
            <a:off x="6640656" y="1838552"/>
            <a:ext cx="4874365" cy="4874364"/>
          </a:xfrm>
          <a:prstGeom prst="blockArc">
            <a:avLst>
              <a:gd name="adj1" fmla="val 16219981"/>
              <a:gd name="adj2" fmla="val 0"/>
              <a:gd name="adj3" fmla="val 1417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8182EE53-756B-4A2D-83DD-7A858D1CAF20}"/>
              </a:ext>
            </a:extLst>
          </p:cNvPr>
          <p:cNvSpPr/>
          <p:nvPr/>
        </p:nvSpPr>
        <p:spPr>
          <a:xfrm flipH="1" flipV="1">
            <a:off x="6640094" y="1838002"/>
            <a:ext cx="4874365" cy="4874364"/>
          </a:xfrm>
          <a:prstGeom prst="blockArc">
            <a:avLst>
              <a:gd name="adj1" fmla="val 16183083"/>
              <a:gd name="adj2" fmla="val 0"/>
              <a:gd name="adj3" fmla="val 1417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3B768160-05EA-4308-8DE9-6F4B958F4AD0}"/>
              </a:ext>
            </a:extLst>
          </p:cNvPr>
          <p:cNvSpPr/>
          <p:nvPr/>
        </p:nvSpPr>
        <p:spPr>
          <a:xfrm>
            <a:off x="7334907" y="2531398"/>
            <a:ext cx="3484742" cy="3484740"/>
          </a:xfrm>
          <a:prstGeom prst="donut">
            <a:avLst>
              <a:gd name="adj" fmla="val 21109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632BF4-A365-49C5-90AA-107A908D835E}"/>
              </a:ext>
            </a:extLst>
          </p:cNvPr>
          <p:cNvSpPr/>
          <p:nvPr/>
        </p:nvSpPr>
        <p:spPr>
          <a:xfrm>
            <a:off x="8078232" y="3274723"/>
            <a:ext cx="1998094" cy="199809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D07BD-35F4-4D52-872D-1878379108A2}"/>
              </a:ext>
            </a:extLst>
          </p:cNvPr>
          <p:cNvSpPr txBox="1"/>
          <p:nvPr/>
        </p:nvSpPr>
        <p:spPr>
          <a:xfrm>
            <a:off x="8454204" y="2737474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1EA6B2-886C-49A8-AD0E-EBBB070F07C3}"/>
              </a:ext>
            </a:extLst>
          </p:cNvPr>
          <p:cNvSpPr txBox="1"/>
          <p:nvPr/>
        </p:nvSpPr>
        <p:spPr>
          <a:xfrm>
            <a:off x="8388290" y="2006213"/>
            <a:ext cx="13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856A3-5C85-4201-B42A-5BDCE9843410}"/>
              </a:ext>
            </a:extLst>
          </p:cNvPr>
          <p:cNvSpPr txBox="1"/>
          <p:nvPr/>
        </p:nvSpPr>
        <p:spPr>
          <a:xfrm rot="2993722">
            <a:off x="6964049" y="5418928"/>
            <a:ext cx="12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7BF82-4852-4145-85E8-985151A29308}"/>
              </a:ext>
            </a:extLst>
          </p:cNvPr>
          <p:cNvSpPr txBox="1"/>
          <p:nvPr/>
        </p:nvSpPr>
        <p:spPr>
          <a:xfrm rot="18967554">
            <a:off x="9859802" y="5418927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Infrastructure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52F9670-D6FE-40E6-A3ED-7ED09F34CCDA}"/>
              </a:ext>
            </a:extLst>
          </p:cNvPr>
          <p:cNvSpPr/>
          <p:nvPr/>
        </p:nvSpPr>
        <p:spPr>
          <a:xfrm rot="5400000">
            <a:off x="8892048" y="3167342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3559769-707F-409E-A0B6-3F1C187DA4F7}"/>
              </a:ext>
            </a:extLst>
          </p:cNvPr>
          <p:cNvSpPr/>
          <p:nvPr/>
        </p:nvSpPr>
        <p:spPr>
          <a:xfrm rot="5400000">
            <a:off x="8899102" y="2424017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FE53732-9890-4E69-9CE7-639F26043EB9}"/>
              </a:ext>
            </a:extLst>
          </p:cNvPr>
          <p:cNvSpPr/>
          <p:nvPr/>
        </p:nvSpPr>
        <p:spPr>
          <a:xfrm rot="18900000">
            <a:off x="7635384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C3EC937-3D1B-4783-949A-3C146E028367}"/>
              </a:ext>
            </a:extLst>
          </p:cNvPr>
          <p:cNvSpPr/>
          <p:nvPr/>
        </p:nvSpPr>
        <p:spPr>
          <a:xfrm rot="13500000">
            <a:off x="10182265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7BDCD5C-E1B5-4726-98B6-2BEE2675C06C}"/>
              </a:ext>
            </a:extLst>
          </p:cNvPr>
          <p:cNvSpPr txBox="1">
            <a:spLocks/>
          </p:cNvSpPr>
          <p:nvPr/>
        </p:nvSpPr>
        <p:spPr>
          <a:xfrm>
            <a:off x="838200" y="1822067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Testable</a:t>
            </a:r>
          </a:p>
          <a:p>
            <a:pPr marL="0" indent="0">
              <a:buNone/>
            </a:pPr>
            <a:r>
              <a:rPr lang="en-US" dirty="0"/>
              <a:t>Independent of Database</a:t>
            </a:r>
          </a:p>
          <a:p>
            <a:pPr marL="0" indent="0">
              <a:buNone/>
            </a:pPr>
            <a:r>
              <a:rPr lang="en-US" dirty="0"/>
              <a:t>Independent of Framework</a:t>
            </a:r>
          </a:p>
          <a:p>
            <a:pPr marL="0" indent="0">
              <a:buNone/>
            </a:pPr>
            <a:r>
              <a:rPr lang="en-US" dirty="0"/>
              <a:t>Independent of UI</a:t>
            </a:r>
          </a:p>
          <a:p>
            <a:pPr marL="0" indent="0">
              <a:buNone/>
            </a:pPr>
            <a:r>
              <a:rPr lang="en-US" dirty="0"/>
              <a:t>Independent of External Agency</a:t>
            </a:r>
          </a:p>
        </p:txBody>
      </p:sp>
    </p:spTree>
    <p:extLst>
      <p:ext uri="{BB962C8B-B14F-4D97-AF65-F5344CB8AC3E}">
        <p14:creationId xmlns:p14="http://schemas.microsoft.com/office/powerpoint/2010/main" val="72669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0CAC-3056-47BA-8265-CE8ED1D8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5B5A-A17B-4D4B-A5B6-E3D3ABC2E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Cross Platform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Entity Framework Core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Code First / Reverse Engineering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Data Seeding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7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59F0-C0B1-429E-9D38-02D8DE09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DEC95-3204-4B28-BF9F-380841EB8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Domain</a:t>
            </a:r>
            <a:r>
              <a:rPr lang="en-US" dirty="0"/>
              <a:t> contains enterprise-wide types and logic</a:t>
            </a:r>
          </a:p>
          <a:p>
            <a:r>
              <a:rPr lang="en-US" b="1" dirty="0"/>
              <a:t>Application</a:t>
            </a:r>
            <a:r>
              <a:rPr lang="en-US" dirty="0"/>
              <a:t> contains application-specific types and logic</a:t>
            </a:r>
          </a:p>
          <a:p>
            <a:r>
              <a:rPr lang="en-US" b="1" dirty="0"/>
              <a:t>Infrastructure</a:t>
            </a:r>
            <a:r>
              <a:rPr lang="en-US" dirty="0"/>
              <a:t> (+ </a:t>
            </a:r>
            <a:r>
              <a:rPr lang="en-US" b="1" dirty="0"/>
              <a:t>Persistence</a:t>
            </a:r>
            <a:r>
              <a:rPr lang="en-US" dirty="0"/>
              <a:t>) contains all external concerns</a:t>
            </a:r>
          </a:p>
          <a:p>
            <a:r>
              <a:rPr lang="en-US" b="1" dirty="0"/>
              <a:t>Presentation</a:t>
            </a:r>
            <a:r>
              <a:rPr lang="en-US" dirty="0"/>
              <a:t> and </a:t>
            </a:r>
            <a:r>
              <a:rPr lang="en-US" b="1" dirty="0"/>
              <a:t>Infrastructure</a:t>
            </a:r>
            <a:r>
              <a:rPr lang="en-US" dirty="0"/>
              <a:t> depend only on </a:t>
            </a:r>
            <a:r>
              <a:rPr lang="en-US" b="1" dirty="0"/>
              <a:t>Application</a:t>
            </a:r>
          </a:p>
          <a:p>
            <a:r>
              <a:rPr lang="en-US" b="1" dirty="0"/>
              <a:t>Infrastructure</a:t>
            </a:r>
            <a:r>
              <a:rPr lang="en-US" dirty="0"/>
              <a:t> and </a:t>
            </a:r>
            <a:r>
              <a:rPr lang="en-US" b="1" dirty="0"/>
              <a:t>Presentation</a:t>
            </a:r>
            <a:r>
              <a:rPr lang="en-US" dirty="0"/>
              <a:t> components can be replaced with minimal effort.</a:t>
            </a:r>
          </a:p>
        </p:txBody>
      </p:sp>
    </p:spTree>
    <p:extLst>
      <p:ext uri="{BB962C8B-B14F-4D97-AF65-F5344CB8AC3E}">
        <p14:creationId xmlns:p14="http://schemas.microsoft.com/office/powerpoint/2010/main" val="5168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D8E7-6A43-4299-907D-9BA02491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Overview</a:t>
            </a: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E71EEED1-4B45-43F9-B419-D7A88B36F4C4}"/>
              </a:ext>
            </a:extLst>
          </p:cNvPr>
          <p:cNvSpPr/>
          <p:nvPr/>
        </p:nvSpPr>
        <p:spPr>
          <a:xfrm>
            <a:off x="6639535" y="1834622"/>
            <a:ext cx="4874365" cy="4874364"/>
          </a:xfrm>
          <a:prstGeom prst="blockArc">
            <a:avLst>
              <a:gd name="adj1" fmla="val 10800000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86AB1127-5F5C-48FE-A1F9-D691FE898A9D}"/>
              </a:ext>
            </a:extLst>
          </p:cNvPr>
          <p:cNvSpPr/>
          <p:nvPr/>
        </p:nvSpPr>
        <p:spPr>
          <a:xfrm flipV="1">
            <a:off x="6640656" y="1838552"/>
            <a:ext cx="4874365" cy="4874364"/>
          </a:xfrm>
          <a:prstGeom prst="blockArc">
            <a:avLst>
              <a:gd name="adj1" fmla="val 16219981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8182EE53-756B-4A2D-83DD-7A858D1CAF20}"/>
              </a:ext>
            </a:extLst>
          </p:cNvPr>
          <p:cNvSpPr/>
          <p:nvPr/>
        </p:nvSpPr>
        <p:spPr>
          <a:xfrm flipH="1" flipV="1">
            <a:off x="6640094" y="1838002"/>
            <a:ext cx="4874365" cy="4874364"/>
          </a:xfrm>
          <a:prstGeom prst="blockArc">
            <a:avLst>
              <a:gd name="adj1" fmla="val 16183083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3B768160-05EA-4308-8DE9-6F4B958F4AD0}"/>
              </a:ext>
            </a:extLst>
          </p:cNvPr>
          <p:cNvSpPr/>
          <p:nvPr/>
        </p:nvSpPr>
        <p:spPr>
          <a:xfrm>
            <a:off x="7334907" y="2531398"/>
            <a:ext cx="3484742" cy="3484740"/>
          </a:xfrm>
          <a:prstGeom prst="donut">
            <a:avLst>
              <a:gd name="adj" fmla="val 2110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632BF4-A365-49C5-90AA-107A908D835E}"/>
              </a:ext>
            </a:extLst>
          </p:cNvPr>
          <p:cNvSpPr/>
          <p:nvPr/>
        </p:nvSpPr>
        <p:spPr>
          <a:xfrm>
            <a:off x="8078232" y="3274723"/>
            <a:ext cx="1998094" cy="199809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D07BD-35F4-4D52-872D-1878379108A2}"/>
              </a:ext>
            </a:extLst>
          </p:cNvPr>
          <p:cNvSpPr txBox="1"/>
          <p:nvPr/>
        </p:nvSpPr>
        <p:spPr>
          <a:xfrm>
            <a:off x="8454204" y="2737474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1EA6B2-886C-49A8-AD0E-EBBB070F07C3}"/>
              </a:ext>
            </a:extLst>
          </p:cNvPr>
          <p:cNvSpPr txBox="1"/>
          <p:nvPr/>
        </p:nvSpPr>
        <p:spPr>
          <a:xfrm>
            <a:off x="8388290" y="2006213"/>
            <a:ext cx="13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856A3-5C85-4201-B42A-5BDCE9843410}"/>
              </a:ext>
            </a:extLst>
          </p:cNvPr>
          <p:cNvSpPr txBox="1"/>
          <p:nvPr/>
        </p:nvSpPr>
        <p:spPr>
          <a:xfrm rot="2993722">
            <a:off x="6964049" y="5418928"/>
            <a:ext cx="12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7BF82-4852-4145-85E8-985151A29308}"/>
              </a:ext>
            </a:extLst>
          </p:cNvPr>
          <p:cNvSpPr txBox="1"/>
          <p:nvPr/>
        </p:nvSpPr>
        <p:spPr>
          <a:xfrm rot="18967554">
            <a:off x="9859802" y="5418927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Infrastructure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52F9670-D6FE-40E6-A3ED-7ED09F34CCDA}"/>
              </a:ext>
            </a:extLst>
          </p:cNvPr>
          <p:cNvSpPr/>
          <p:nvPr/>
        </p:nvSpPr>
        <p:spPr>
          <a:xfrm rot="5400000">
            <a:off x="8892048" y="3167342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3559769-707F-409E-A0B6-3F1C187DA4F7}"/>
              </a:ext>
            </a:extLst>
          </p:cNvPr>
          <p:cNvSpPr/>
          <p:nvPr/>
        </p:nvSpPr>
        <p:spPr>
          <a:xfrm rot="5400000">
            <a:off x="8899102" y="2424017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FE53732-9890-4E69-9CE7-639F26043EB9}"/>
              </a:ext>
            </a:extLst>
          </p:cNvPr>
          <p:cNvSpPr/>
          <p:nvPr/>
        </p:nvSpPr>
        <p:spPr>
          <a:xfrm rot="18900000">
            <a:off x="7635384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C3EC937-3D1B-4783-949A-3C146E028367}"/>
              </a:ext>
            </a:extLst>
          </p:cNvPr>
          <p:cNvSpPr/>
          <p:nvPr/>
        </p:nvSpPr>
        <p:spPr>
          <a:xfrm rot="13500000">
            <a:off x="10182265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7BDCD5C-E1B5-4726-98B6-2BEE2675C06C}"/>
              </a:ext>
            </a:extLst>
          </p:cNvPr>
          <p:cNvSpPr txBox="1">
            <a:spLocks/>
          </p:cNvSpPr>
          <p:nvPr/>
        </p:nvSpPr>
        <p:spPr>
          <a:xfrm>
            <a:off x="838200" y="1822067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Entities</a:t>
            </a:r>
          </a:p>
          <a:p>
            <a:pPr marL="0" indent="0">
              <a:buNone/>
            </a:pPr>
            <a:r>
              <a:rPr lang="en-US" dirty="0"/>
              <a:t>Value Types</a:t>
            </a:r>
          </a:p>
          <a:p>
            <a:pPr marL="0" indent="0">
              <a:buNone/>
            </a:pPr>
            <a:r>
              <a:rPr lang="en-US" dirty="0"/>
              <a:t>Enumerations</a:t>
            </a:r>
          </a:p>
          <a:p>
            <a:pPr marL="0" indent="0">
              <a:buNone/>
            </a:pPr>
            <a:r>
              <a:rPr lang="en-US" dirty="0"/>
              <a:t>Logic</a:t>
            </a:r>
          </a:p>
          <a:p>
            <a:pPr marL="0" indent="0">
              <a:buNone/>
            </a:pPr>
            <a:r>
              <a:rPr lang="en-US" dirty="0"/>
              <a:t>Exceptions</a:t>
            </a:r>
          </a:p>
          <a:p>
            <a:pPr marL="0" indent="0">
              <a:buNone/>
            </a:pPr>
            <a:r>
              <a:rPr lang="en-US" dirty="0"/>
              <a:t>Some Code Examples</a:t>
            </a:r>
          </a:p>
        </p:txBody>
      </p:sp>
    </p:spTree>
    <p:extLst>
      <p:ext uri="{BB962C8B-B14F-4D97-AF65-F5344CB8AC3E}">
        <p14:creationId xmlns:p14="http://schemas.microsoft.com/office/powerpoint/2010/main" val="7553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DA62-F964-474D-9251-7686BBB4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A8D9-E134-4251-9B13-F3DD994E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Use data annotations sparingly, or not at all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Use value types where appropriate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Initialize all collections and use private setters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Create custom domain exceptions</a:t>
            </a:r>
          </a:p>
        </p:txBody>
      </p:sp>
    </p:spTree>
    <p:extLst>
      <p:ext uri="{BB962C8B-B14F-4D97-AF65-F5344CB8AC3E}">
        <p14:creationId xmlns:p14="http://schemas.microsoft.com/office/powerpoint/2010/main" val="42449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399</Words>
  <Application>Microsoft Office PowerPoint</Application>
  <PresentationFormat>Widescreen</PresentationFormat>
  <Paragraphs>112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Clean Architecture</vt:lpstr>
      <vt:lpstr>Eric Burcham</vt:lpstr>
      <vt:lpstr>Source and Slides</vt:lpstr>
      <vt:lpstr>Overview</vt:lpstr>
      <vt:lpstr>Architecture and Design Overview</vt:lpstr>
      <vt:lpstr>.Net Core Solution</vt:lpstr>
      <vt:lpstr>Key Points</vt:lpstr>
      <vt:lpstr>Domain Overview</vt:lpstr>
      <vt:lpstr>Key Points</vt:lpstr>
      <vt:lpstr>Application Overview</vt:lpstr>
      <vt:lpstr>A Little About CQRS</vt:lpstr>
      <vt:lpstr>MediatR + CQRS = </vt:lpstr>
      <vt:lpstr>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Burcham</dc:creator>
  <cp:lastModifiedBy>Eric Burcham</cp:lastModifiedBy>
  <cp:revision>33</cp:revision>
  <dcterms:created xsi:type="dcterms:W3CDTF">2018-11-12T15:08:13Z</dcterms:created>
  <dcterms:modified xsi:type="dcterms:W3CDTF">2018-11-12T17:36:30Z</dcterms:modified>
</cp:coreProperties>
</file>