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047AB3-A0EE-43F7-B1AC-2A49581E51DB}">
          <p14:sldIdLst>
            <p14:sldId id="256"/>
            <p14:sldId id="257"/>
            <p14:sldId id="258"/>
            <p14:sldId id="259"/>
          </p14:sldIdLst>
        </p14:section>
        <p14:section name="Architecture and Design" id="{3785DB43-DCDA-45F5-9E57-63726385A184}">
          <p14:sldIdLst>
            <p14:sldId id="261"/>
            <p14:sldId id="262"/>
            <p14:sldId id="263"/>
          </p14:sldIdLst>
        </p14:section>
        <p14:section name="Domain" id="{6DE4261A-B0F7-43FA-8483-5D04B542E7F1}">
          <p14:sldIdLst>
            <p14:sldId id="264"/>
            <p14:sldId id="265"/>
          </p14:sldIdLst>
        </p14:section>
        <p14:section name="Application" id="{14D32C9D-56A0-47B3-9806-EE25A84DCB2E}">
          <p14:sldIdLst>
            <p14:sldId id="266"/>
            <p14:sldId id="268"/>
            <p14:sldId id="269"/>
            <p14:sldId id="267"/>
          </p14:sldIdLst>
        </p14:section>
        <p14:section name="Persistence" id="{C6C25EBB-70C3-465A-A7DD-1AC9B3500E00}">
          <p14:sldIdLst>
            <p14:sldId id="270"/>
            <p14:sldId id="271"/>
          </p14:sldIdLst>
        </p14:section>
        <p14:section name="Infrastructure" id="{9BDD4419-204E-47AC-8DDE-4FA796E8A1B8}">
          <p14:sldIdLst>
            <p14:sldId id="272"/>
          </p14:sldIdLst>
        </p14:section>
        <p14:section name="Presentation" id="{05D85DA7-8732-453F-9CF4-162FECB6466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1418" autoAdjust="0"/>
  </p:normalViewPr>
  <p:slideViewPr>
    <p:cSldViewPr snapToGrid="0">
      <p:cViewPr varScale="1">
        <p:scale>
          <a:sx n="59" d="100"/>
          <a:sy n="59" d="100"/>
        </p:scale>
        <p:origin x="18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149F-9A05-470F-9A9A-C4FB5B4B77A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84C5-65D9-4499-AA7B-F76C8AC7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Domain Layer – Enterprise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Layer – Application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where interfaces are located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– Should be simple POCO objects.  No annotations.</a:t>
            </a:r>
          </a:p>
          <a:p>
            <a:r>
              <a:rPr lang="en-US" dirty="0"/>
              <a:t>Value Types – Prevent us having to re-build validation everywhere for common types.</a:t>
            </a:r>
          </a:p>
          <a:p>
            <a:r>
              <a:rPr lang="en-US" dirty="0"/>
              <a:t>Exceptions – Provide </a:t>
            </a:r>
            <a:r>
              <a:rPr lang="en-US" i="1" dirty="0"/>
              <a:t>useful</a:t>
            </a:r>
            <a:r>
              <a:rPr lang="en-US" i="0" dirty="0"/>
              <a:t> additional context-aware information.</a:t>
            </a:r>
          </a:p>
          <a:p>
            <a:r>
              <a:rPr lang="en-US" i="0" dirty="0"/>
              <a:t>Collections – Initialize in </a:t>
            </a:r>
            <a:r>
              <a:rPr lang="en-US" i="0" dirty="0" err="1"/>
              <a:t>constrcutors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74D1-39C2-44BC-9F23-AD655FD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C2D5-BAE0-40A3-83FE-9435307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B50C-AFF2-4E48-87EF-4BA85345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E219-7493-4133-895B-39713B3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2374-3349-4C44-965A-ADD919A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EC0-1172-4167-ADC4-56FE3B7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B033-784D-4752-8AB2-035C69D0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6F0A-73EA-46DA-8A9B-F5C6922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4875-35D3-4179-97AB-451F228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2B3F-9F24-4E32-8392-617B751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ADDBF-A007-40D6-8250-540BB37B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774B4-A7FF-4F11-9F9E-49AEEC24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F316-1808-4760-915E-C9A9FA4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6DA9-5000-4224-A313-7BDC66B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EBF7-4058-4FB5-8468-84C75CE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B792-7C1B-4DBD-BE19-25B4338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98BD-6A9B-47DB-9BCB-BA38AA86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A7F7-6B15-4800-9BA2-D95F6433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888A-2986-46F9-84AE-A61BAF1C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055-52AA-418D-9FC2-C96B83B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E3F-4D3A-4648-B8A7-28B254B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4D84-4E99-4878-8293-02277AC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2A54-FA14-4C90-B159-7C077FE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6BEF-0FC9-448C-9A94-08C12ACE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85D8-A0FB-457F-B0BD-0D8B0E83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7B8-6D48-41BF-8395-8EB88A13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708-1D56-4C18-9056-A621F56F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2B913-E6AC-4F26-BE1B-64C54D7C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D06C-E596-4BCB-BED1-2532D69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847E-4D44-4E80-8DF4-DE51BC3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D739-3FCB-48F5-BA52-2A626E2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B45-7694-4FB9-B141-F58B44B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F405-0149-40F4-B699-5BB54E5B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6BF42-530A-4A26-ADBF-883557C0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47F7C-29DB-4237-A845-657806B7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B26E8-C045-41DB-B6E6-DAA08790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05BDD-2E29-4290-A2CD-0C64C17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D20D2-44EA-47A5-A48A-24B29060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A202E-F5FC-43AA-A4E5-0F041242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415-1205-4624-B23F-BEB694D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7DA7-89B9-4A57-9164-9A472D1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713A-9375-4B92-9061-BADF1135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4233-7556-4AAD-9FE4-70CA981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3CF3-3496-4F08-B665-75B6185E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FE72D-B5E1-462A-BAD8-8D4E1AC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9BBB-5F43-4B36-A449-8AFF5E3A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248-20C6-4095-86CF-AD74E71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EE4-B921-478B-931B-ABB34348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F8C4F-590C-4AB2-A4BD-EEDA291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565-EA96-485A-8A20-5F24E5F0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C8B3-12C5-48A8-8D51-439635A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1EF6-0E7E-4CC0-9E96-12378B5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2A8-9BE0-4855-AB2C-0FD89E0B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BF84-FF5C-4700-84D3-6CF68B7B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1815-FAF9-4192-BFF5-FEA43EC9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B71-EB75-4413-AC7D-E813FFA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0E63-F56F-43E8-86EF-91E7C2C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99BA-F9A9-4997-85A7-7276237B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186B-ED86-443C-A0F9-15252798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0FF0-F438-49CD-BAA7-D199FFD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997C-F593-4AA5-9A98-7C1357D8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40EB-D566-4141-8C81-B3942D12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3300-838C-4291-895A-DA9E9574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ericburcham" TargetMode="External"/><Relationship Id="rId2" Type="http://schemas.openxmlformats.org/officeDocument/2006/relationships/hyperlink" Target="mailto:eburcham@eprod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MaU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141-20EB-4EFE-AFC6-9F0B12F0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4240-835D-4FA4-8528-A3065CD6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Core 2.1+</a:t>
            </a:r>
          </a:p>
        </p:txBody>
      </p:sp>
    </p:spTree>
    <p:extLst>
      <p:ext uri="{BB962C8B-B14F-4D97-AF65-F5344CB8AC3E}">
        <p14:creationId xmlns:p14="http://schemas.microsoft.com/office/powerpoint/2010/main" val="409698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Interfaces</a:t>
            </a:r>
          </a:p>
          <a:p>
            <a:pPr marL="0" indent="0">
              <a:buNone/>
            </a:pPr>
            <a:r>
              <a:rPr lang="en-US" dirty="0"/>
              <a:t>Models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Commands and Queries</a:t>
            </a:r>
          </a:p>
          <a:p>
            <a:pPr marL="0" indent="0">
              <a:buNone/>
            </a:pPr>
            <a:r>
              <a:rPr lang="en-US" dirty="0"/>
              <a:t>Validators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294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D7A3-E9F0-448C-BE2C-E16D9FF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618B-F78A-4674-A537-7BA63AA4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Query Responsibility Segregation</a:t>
            </a:r>
          </a:p>
          <a:p>
            <a:pPr marL="0" indent="0">
              <a:buNone/>
            </a:pPr>
            <a:r>
              <a:rPr lang="en-US" dirty="0"/>
              <a:t>Separates reads (Queries) from writes (Commands)</a:t>
            </a:r>
          </a:p>
          <a:p>
            <a:pPr marL="0" indent="0">
              <a:buNone/>
            </a:pPr>
            <a:r>
              <a:rPr lang="en-US" dirty="0"/>
              <a:t>Can maximize performance, scalability, and security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i="1" dirty="0"/>
              <a:t>I don’t give a rip about 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Simplifies your overall design</a:t>
            </a:r>
          </a:p>
          <a:p>
            <a:pPr marL="0" indent="0">
              <a:buNone/>
            </a:pPr>
            <a:r>
              <a:rPr lang="en-US" dirty="0"/>
              <a:t>Easy to add new features – just add new queries and commands</a:t>
            </a:r>
          </a:p>
          <a:p>
            <a:pPr marL="0" indent="0">
              <a:buNone/>
            </a:pPr>
            <a:r>
              <a:rPr lang="en-US" dirty="0"/>
              <a:t>Easy to maintain – changes (often) only affect one command or query</a:t>
            </a:r>
          </a:p>
        </p:txBody>
      </p:sp>
    </p:spTree>
    <p:extLst>
      <p:ext uri="{BB962C8B-B14F-4D97-AF65-F5344CB8AC3E}">
        <p14:creationId xmlns:p14="http://schemas.microsoft.com/office/powerpoint/2010/main" val="3945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5D8-4C81-4324-ABC9-D7CBC92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r>
              <a:rPr lang="en-US" dirty="0"/>
              <a:t> + CQRS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170B-4347-47FC-AA71-66FF5514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and Queries are all just requests</a:t>
            </a:r>
          </a:p>
          <a:p>
            <a:pPr marL="0" indent="0">
              <a:buNone/>
            </a:pPr>
            <a:r>
              <a:rPr lang="en-US" dirty="0"/>
              <a:t>Application layer is just a set of request / response objects</a:t>
            </a:r>
          </a:p>
          <a:p>
            <a:pPr marL="0" indent="0">
              <a:buNone/>
            </a:pPr>
            <a:r>
              <a:rPr lang="en-US" dirty="0"/>
              <a:t>You can attach additional behavior before and/or after each request</a:t>
            </a:r>
          </a:p>
          <a:p>
            <a:pPr marL="0" indent="0">
              <a:buNone/>
            </a:pPr>
            <a:r>
              <a:rPr lang="en-US" dirty="0"/>
              <a:t>    Authorization</a:t>
            </a:r>
          </a:p>
          <a:p>
            <a:pPr marL="0" indent="0">
              <a:buNone/>
            </a:pPr>
            <a:r>
              <a:rPr lang="en-US" dirty="0"/>
              <a:t>    Caching</a:t>
            </a:r>
          </a:p>
          <a:p>
            <a:pPr marL="0" indent="0">
              <a:buNone/>
            </a:pPr>
            <a:r>
              <a:rPr lang="en-US" dirty="0"/>
              <a:t>    Logging</a:t>
            </a:r>
          </a:p>
          <a:p>
            <a:pPr marL="0" indent="0">
              <a:buNone/>
            </a:pPr>
            <a:r>
              <a:rPr lang="en-US" dirty="0"/>
              <a:t>    Validation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FB0DB4C-7D4A-4B43-855A-A13BC7E0D523}"/>
              </a:ext>
            </a:extLst>
          </p:cNvPr>
          <p:cNvSpPr/>
          <p:nvPr/>
        </p:nvSpPr>
        <p:spPr>
          <a:xfrm>
            <a:off x="5181600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Independent of infrastructure and data access concerns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CQRS Simplifies your design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Better with </a:t>
            </a:r>
            <a:r>
              <a:rPr lang="en-US" dirty="0" err="1"/>
              <a:t>MediatR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Fluent validation is useful for simple and complex validation scenarios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MediatR</a:t>
            </a:r>
            <a:r>
              <a:rPr lang="en-US" dirty="0"/>
              <a:t> simplifies crosscutting concerns such as logging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708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DbContext</a:t>
            </a:r>
            <a:r>
              <a:rPr lang="en-US" dirty="0"/>
              <a:t>, Repository, and Unit of Work Patterns</a:t>
            </a:r>
          </a:p>
          <a:p>
            <a:pPr marL="0" indent="0">
              <a:buNone/>
            </a:pPr>
            <a:r>
              <a:rPr lang="en-US" dirty="0"/>
              <a:t>Conventions over configuration</a:t>
            </a:r>
          </a:p>
          <a:p>
            <a:pPr marL="0" indent="0">
              <a:buNone/>
            </a:pPr>
            <a:r>
              <a:rPr lang="en-US" dirty="0"/>
              <a:t>Migrations</a:t>
            </a:r>
          </a:p>
          <a:p>
            <a:pPr marL="0" indent="0">
              <a:buNone/>
            </a:pPr>
            <a:r>
              <a:rPr lang="en-US" dirty="0"/>
              <a:t>Seeding</a:t>
            </a:r>
          </a:p>
          <a:p>
            <a:pPr marL="0" indent="0">
              <a:buNone/>
            </a:pPr>
            <a:r>
              <a:rPr lang="en-US" dirty="0"/>
              <a:t>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D5BF-881E-4E06-A466-2F7EED5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and Repository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1B7E-3386-4972-9FEA-8B0BAC19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we implement these patterns?</a:t>
            </a:r>
          </a:p>
          <a:p>
            <a:pPr marL="0" indent="0">
              <a:buNone/>
            </a:pPr>
            <a:r>
              <a:rPr lang="en-US" dirty="0"/>
              <a:t>It isn’t always the best choice, because:</a:t>
            </a:r>
          </a:p>
          <a:p>
            <a:r>
              <a:rPr lang="en-US" dirty="0" err="1"/>
              <a:t>DbContext</a:t>
            </a:r>
            <a:r>
              <a:rPr lang="en-US" dirty="0"/>
              <a:t> insulates your code from database changes</a:t>
            </a:r>
          </a:p>
          <a:p>
            <a:r>
              <a:rPr lang="en-US" dirty="0" err="1"/>
              <a:t>DbContext</a:t>
            </a:r>
            <a:r>
              <a:rPr lang="en-US" dirty="0"/>
              <a:t> acts as a unit of work</a:t>
            </a:r>
          </a:p>
          <a:p>
            <a:r>
              <a:rPr lang="en-US" dirty="0" err="1"/>
              <a:t>DbSet</a:t>
            </a:r>
            <a:r>
              <a:rPr lang="en-US" dirty="0"/>
              <a:t> acts as a repository</a:t>
            </a:r>
          </a:p>
          <a:p>
            <a:r>
              <a:rPr lang="en-US" dirty="0"/>
              <a:t>EF Core has feature for unit testing without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23024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Remember, </a:t>
            </a:r>
            <a:r>
              <a:rPr lang="en-US"/>
              <a:t>abstractions in Core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Implementations</a:t>
            </a:r>
          </a:p>
          <a:p>
            <a:pPr marL="0" indent="0">
              <a:buNone/>
            </a:pPr>
            <a:r>
              <a:rPr lang="en-US" dirty="0"/>
              <a:t>    API Clients</a:t>
            </a:r>
          </a:p>
          <a:p>
            <a:pPr marL="0" indent="0">
              <a:buNone/>
            </a:pPr>
            <a:r>
              <a:rPr lang="en-US" dirty="0"/>
              <a:t>    File System</a:t>
            </a:r>
          </a:p>
          <a:p>
            <a:pPr marL="0" indent="0">
              <a:buNone/>
            </a:pPr>
            <a:r>
              <a:rPr lang="en-US" dirty="0"/>
              <a:t>    Email / SMS</a:t>
            </a:r>
          </a:p>
          <a:p>
            <a:pPr marL="0" indent="0">
              <a:buNone/>
            </a:pPr>
            <a:r>
              <a:rPr lang="en-US" dirty="0"/>
              <a:t>    System Clock</a:t>
            </a:r>
          </a:p>
          <a:p>
            <a:pPr marL="0" indent="0">
              <a:buNone/>
            </a:pPr>
            <a:r>
              <a:rPr lang="en-US" dirty="0"/>
              <a:t>    Anything External</a:t>
            </a:r>
          </a:p>
        </p:txBody>
      </p:sp>
    </p:spTree>
    <p:extLst>
      <p:ext uri="{BB962C8B-B14F-4D97-AF65-F5344CB8AC3E}">
        <p14:creationId xmlns:p14="http://schemas.microsoft.com/office/powerpoint/2010/main" val="37365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7BB3-4831-4C08-99A0-6719AFD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Burcham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D62B-51FA-497C-ACD3-B8F9246B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eburcham@eprod.com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http://github.com/ericburcham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AA1-4ED5-42FC-8CC9-DE5C49B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1D3-25ED-4A4D-A0E1-9C607D3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hlinkClick r:id="rId2"/>
            </a:endParaRPr>
          </a:p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https://goo.gl/TdMaUH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0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0AD-5FA4-4775-B4AA-21E76F74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3B7A-9F68-4BD6-B7E3-2896321B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all unofficial</a:t>
            </a:r>
          </a:p>
          <a:p>
            <a:r>
              <a:rPr lang="en-US" dirty="0"/>
              <a:t>This is a work in progress</a:t>
            </a:r>
          </a:p>
          <a:p>
            <a:r>
              <a:rPr lang="en-US" dirty="0"/>
              <a:t>K.I.S.S.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37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Testable</a:t>
            </a:r>
          </a:p>
          <a:p>
            <a:pPr marL="0" indent="0">
              <a:buNone/>
            </a:pPr>
            <a:r>
              <a:rPr lang="en-US" dirty="0"/>
              <a:t>Independent of Database</a:t>
            </a:r>
          </a:p>
          <a:p>
            <a:pPr marL="0" indent="0">
              <a:buNone/>
            </a:pPr>
            <a:r>
              <a:rPr lang="en-US" dirty="0"/>
              <a:t>Independent of Framework</a:t>
            </a:r>
          </a:p>
          <a:p>
            <a:pPr marL="0" indent="0">
              <a:buNone/>
            </a:pPr>
            <a:r>
              <a:rPr lang="en-US" dirty="0"/>
              <a:t>Independent of UI</a:t>
            </a:r>
          </a:p>
          <a:p>
            <a:pPr marL="0" indent="0">
              <a:buNone/>
            </a:pPr>
            <a:r>
              <a:rPr lang="en-US" dirty="0"/>
              <a:t>Independent of External Agency</a:t>
            </a:r>
          </a:p>
        </p:txBody>
      </p:sp>
    </p:spTree>
    <p:extLst>
      <p:ext uri="{BB962C8B-B14F-4D97-AF65-F5344CB8AC3E}">
        <p14:creationId xmlns:p14="http://schemas.microsoft.com/office/powerpoint/2010/main" val="726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0CAC-3056-47BA-8265-CE8ED1D8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B5A-A17B-4D4B-A5B6-E3D3ABC2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Cross Platform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Entity Framework Core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Code First / Reverse Engineering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Seeding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9F0-C0B1-429E-9D38-02D8DE0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C95-3204-4B28-BF9F-380841EB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Domain</a:t>
            </a:r>
            <a:r>
              <a:rPr lang="en-US" dirty="0"/>
              <a:t> contains enterprise-wide types and logic</a:t>
            </a:r>
          </a:p>
          <a:p>
            <a:r>
              <a:rPr lang="en-US" b="1" dirty="0"/>
              <a:t>Application</a:t>
            </a:r>
            <a:r>
              <a:rPr lang="en-US" dirty="0"/>
              <a:t> contains application-specific types and logic</a:t>
            </a:r>
          </a:p>
          <a:p>
            <a:r>
              <a:rPr lang="en-US" b="1" dirty="0"/>
              <a:t>Infrastructure</a:t>
            </a:r>
            <a:r>
              <a:rPr lang="en-US" dirty="0"/>
              <a:t> (+ </a:t>
            </a:r>
            <a:r>
              <a:rPr lang="en-US" b="1" dirty="0"/>
              <a:t>Persistence</a:t>
            </a:r>
            <a:r>
              <a:rPr lang="en-US" dirty="0"/>
              <a:t>) contains all external concerns</a:t>
            </a:r>
          </a:p>
          <a:p>
            <a:r>
              <a:rPr lang="en-US" b="1" dirty="0"/>
              <a:t>Presentation</a:t>
            </a:r>
            <a:r>
              <a:rPr lang="en-US" dirty="0"/>
              <a:t> and </a:t>
            </a:r>
            <a:r>
              <a:rPr lang="en-US" b="1" dirty="0"/>
              <a:t>Infrastructure</a:t>
            </a:r>
            <a:r>
              <a:rPr lang="en-US" dirty="0"/>
              <a:t> depend only on </a:t>
            </a:r>
            <a:r>
              <a:rPr lang="en-US" b="1" dirty="0"/>
              <a:t>Application</a:t>
            </a:r>
          </a:p>
          <a:p>
            <a:r>
              <a:rPr lang="en-US" b="1" dirty="0"/>
              <a:t>Infrastructure</a:t>
            </a:r>
            <a:r>
              <a:rPr lang="en-US" dirty="0"/>
              <a:t> and </a:t>
            </a:r>
            <a:r>
              <a:rPr lang="en-US" b="1" dirty="0"/>
              <a:t>Presentation</a:t>
            </a:r>
            <a:r>
              <a:rPr lang="en-US" dirty="0"/>
              <a:t> components can be replaced with minimal effort.</a:t>
            </a:r>
          </a:p>
        </p:txBody>
      </p:sp>
    </p:spTree>
    <p:extLst>
      <p:ext uri="{BB962C8B-B14F-4D97-AF65-F5344CB8AC3E}">
        <p14:creationId xmlns:p14="http://schemas.microsoft.com/office/powerpoint/2010/main" val="516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Value Types</a:t>
            </a:r>
          </a:p>
          <a:p>
            <a:pPr marL="0" indent="0">
              <a:buNone/>
            </a:pPr>
            <a:r>
              <a:rPr lang="en-US" dirty="0"/>
              <a:t>Enumerations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  <a:p>
            <a:pPr marL="0" indent="0">
              <a:buNone/>
            </a:pPr>
            <a:r>
              <a:rPr lang="en-US" dirty="0"/>
              <a:t>Some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755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data annotations sparingly, or not at all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value types where appropriate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Initialize all collections and use private setters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Create custom domain exceptions</a:t>
            </a:r>
          </a:p>
        </p:txBody>
      </p:sp>
    </p:spTree>
    <p:extLst>
      <p:ext uri="{BB962C8B-B14F-4D97-AF65-F5344CB8AC3E}">
        <p14:creationId xmlns:p14="http://schemas.microsoft.com/office/powerpoint/2010/main" val="42449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534</Words>
  <Application>Microsoft Office PowerPoint</Application>
  <PresentationFormat>Widescreen</PresentationFormat>
  <Paragraphs>162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Clean Architecture</vt:lpstr>
      <vt:lpstr>Eric Burcham</vt:lpstr>
      <vt:lpstr>Source and Slides</vt:lpstr>
      <vt:lpstr>Overview</vt:lpstr>
      <vt:lpstr>Architecture and Design Overview</vt:lpstr>
      <vt:lpstr>.Net Core Solution</vt:lpstr>
      <vt:lpstr>Key Points</vt:lpstr>
      <vt:lpstr>Domain Overview</vt:lpstr>
      <vt:lpstr>Key Points</vt:lpstr>
      <vt:lpstr>Application Overview</vt:lpstr>
      <vt:lpstr>A Little About CQRS</vt:lpstr>
      <vt:lpstr>MediatR + CQRS = </vt:lpstr>
      <vt:lpstr>Key Points</vt:lpstr>
      <vt:lpstr>Persistence Overview</vt:lpstr>
      <vt:lpstr>Unit of Work and Repository Patterns</vt:lpstr>
      <vt:lpstr>Infrastructure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44</cp:revision>
  <dcterms:created xsi:type="dcterms:W3CDTF">2018-11-12T15:08:13Z</dcterms:created>
  <dcterms:modified xsi:type="dcterms:W3CDTF">2018-11-12T19:53:28Z</dcterms:modified>
</cp:coreProperties>
</file>