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fntdata" ContentType="application/x-fontdata"/>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7" r:id="rId22"/>
    <p:sldId id="278" r:id="rId23"/>
    <p:sldId id="293" r:id="rId24"/>
    <p:sldId id="294" r:id="rId25"/>
    <p:sldId id="279" r:id="rId26"/>
    <p:sldId id="280" r:id="rId27"/>
    <p:sldId id="283" r:id="rId28"/>
    <p:sldId id="284" r:id="rId29"/>
    <p:sldId id="295" r:id="rId30"/>
  </p:sldIdLst>
  <p:sldSz cx="9144000" cy="6858000" type="screen4x3"/>
  <p:notesSz cx="6858000" cy="9144000"/>
  <p:embeddedFontLst>
    <p:embeddedFont>
      <p:font typeface="Calibri" panose="020F0502020204030204" pitchFamily="34" charset="0"/>
      <p:regular r:id="rId32"/>
      <p:bold r:id="rId33"/>
      <p:italic r:id="rId34"/>
      <p:boldItalic r:id="rId35"/>
    </p:embeddedFont>
    <p:embeddedFont>
      <p:font typeface="Lucida Sans Unicode" panose="020B0602030504020204" pitchFamily="34" charset="0"/>
      <p:regular r:id="rId36"/>
    </p:embeddedFont>
    <p:embeddedFont>
      <p:font typeface="Segoe" panose="020B0604020202020204" charset="0"/>
      <p:regular r:id="rId37"/>
      <p:bold r:id="rId38"/>
      <p:italic r:id="rId39"/>
      <p:boldItalic r:id="rId40"/>
    </p:embeddedFont>
    <p:embeddedFont>
      <p:font typeface="Segoe UI" panose="020B0502040204020203" pitchFamily="34" charset="0"/>
      <p:regular r:id="rId41"/>
      <p:bold r:id="rId42"/>
      <p:italic r:id="rId43"/>
      <p:boldItalic r:id="rId44"/>
    </p:embeddedFont>
    <p:embeddedFont>
      <p:font typeface="Verdana" panose="020B0604030504040204" pitchFamily="34" charset="0"/>
      <p:regular r:id="rId45"/>
      <p:bold r:id="rId46"/>
      <p:italic r:id="rId47"/>
      <p:boldItalic r:id="rId4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E9A448-DBDA-4240-A63F-BC688B2D0960}" v="7" dt="2019-05-15T13:53:36.1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99" autoAdjust="0"/>
    <p:restoredTop sz="94614" autoAdjust="0"/>
  </p:normalViewPr>
  <p:slideViewPr>
    <p:cSldViewPr>
      <p:cViewPr varScale="1">
        <p:scale>
          <a:sx n="105" d="100"/>
          <a:sy n="105" d="100"/>
        </p:scale>
        <p:origin x="1944" y="102"/>
      </p:cViewPr>
      <p:guideLst>
        <p:guide orient="horz" pos="2160"/>
        <p:guide pos="2880"/>
      </p:guideLst>
    </p:cSldViewPr>
  </p:slideViewPr>
  <p:notesTextViewPr>
    <p:cViewPr>
      <p:scale>
        <a:sx n="1" d="1"/>
        <a:sy n="1" d="1"/>
      </p:scale>
      <p:origin x="0" y="0"/>
    </p:cViewPr>
  </p:notesTextViewPr>
  <p:sorterViewPr>
    <p:cViewPr>
      <p:scale>
        <a:sx n="100" d="100"/>
        <a:sy n="100" d="100"/>
      </p:scale>
      <p:origin x="0" y="-594"/>
    </p:cViewPr>
  </p:sorterViewPr>
  <p:notesViewPr>
    <p:cSldViewPr>
      <p:cViewPr varScale="1">
        <p:scale>
          <a:sx n="87" d="100"/>
          <a:sy n="87" d="100"/>
        </p:scale>
        <p:origin x="384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viewProps" Target="viewProps.xml"/><Relationship Id="rId55"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font" Target="fonts/font13.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font" Target="fonts/font17.fntdata"/><Relationship Id="rId56" Type="http://schemas.openxmlformats.org/officeDocument/2006/relationships/customXml" Target="../customXml/item3.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font" Target="fonts/font10.fntdata"/><Relationship Id="rId54"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8767AE-4779-462C-8C0A-41AFA20080FB}" type="datetimeFigureOut">
              <a:rPr lang="en-US" smtClean="0"/>
              <a:t>5/16/2019</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56C407-BC86-4123-8B6B-450E3FDD2FBD}" type="slidenum">
              <a:rPr lang="en-US" smtClean="0"/>
              <a:t>‹#›</a:t>
            </a:fld>
            <a:endParaRPr lang="en-US" dirty="0"/>
          </a:p>
        </p:txBody>
      </p:sp>
    </p:spTree>
    <p:extLst>
      <p:ext uri="{BB962C8B-B14F-4D97-AF65-F5344CB8AC3E}">
        <p14:creationId xmlns:p14="http://schemas.microsoft.com/office/powerpoint/2010/main" val="265302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Presentation:</a:t>
            </a:r>
            <a:r>
              <a:rPr lang="en-US" sz="1000" b="1" dirty="0">
                <a:latin typeface="Arial"/>
                <a:ea typeface="Calibri"/>
                <a:cs typeface="Times New Roman"/>
              </a:rPr>
              <a:t> 60 minutes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Lab:</a:t>
            </a:r>
            <a:r>
              <a:rPr lang="en-US" sz="1000" b="1" dirty="0">
                <a:latin typeface="Arial"/>
                <a:ea typeface="Calibri"/>
                <a:cs typeface="Times New Roman"/>
              </a:rPr>
              <a:t> 45 minutes</a:t>
            </a:r>
            <a:endParaRPr lang="en-US" sz="1000" dirty="0">
              <a:latin typeface="Arial"/>
              <a:ea typeface="Calibri"/>
              <a:cs typeface="Times New Roman"/>
            </a:endParaRPr>
          </a:p>
          <a:p>
            <a:pPr>
              <a:lnSpc>
                <a:spcPct val="115000"/>
              </a:lnSpc>
              <a:spcAft>
                <a:spcPts val="1000"/>
              </a:spcAft>
            </a:pPr>
            <a:r>
              <a:rPr lang="en-US" sz="1000" dirty="0">
                <a:latin typeface="Arial"/>
                <a:ea typeface="Times New Roman"/>
                <a:cs typeface="Times New Roman"/>
              </a:rPr>
              <a:t>After completing this module, students will be able to:</a:t>
            </a:r>
            <a:endParaRPr lang="en-US" sz="1000" dirty="0">
              <a:latin typeface="Arial"/>
              <a:ea typeface="Calibri"/>
              <a:cs typeface="Times New Roman"/>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Segoe UI"/>
              </a:rPr>
              <a:t>Describe Microsoft Exchange Server 2016 management. </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Segoe UI"/>
              </a:rPr>
              <a:t>Describe the Exchange Server 2016 Mailbox server role.</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Segoe UI"/>
              </a:rPr>
              <a:t>Configure mailbox servers.</a:t>
            </a:r>
            <a:endParaRPr lang="en-US" sz="1000" dirty="0">
              <a:effectLst/>
              <a:latin typeface="Arial"/>
              <a:ea typeface="Times New Roman"/>
              <a:cs typeface="Times New Roman"/>
            </a:endParaRPr>
          </a:p>
          <a:p>
            <a:pPr>
              <a:lnSpc>
                <a:spcPct val="115000"/>
              </a:lnSpc>
              <a:spcAft>
                <a:spcPts val="1000"/>
              </a:spcAft>
            </a:pPr>
            <a:r>
              <a:rPr lang="en-US" sz="1000" b="1" dirty="0">
                <a:latin typeface="Arial"/>
                <a:ea typeface="Calibri"/>
                <a:cs typeface="Times New Roman"/>
              </a:rPr>
              <a:t>Required materials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To teach this module, you need the Microsoft PowerPoint file 20345-1A_02.pptx.</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Preparation tasks</a:t>
            </a:r>
            <a:endParaRPr lang="en-US" sz="1000" dirty="0">
              <a:latin typeface="Arial"/>
              <a:ea typeface="Calibri"/>
              <a:cs typeface="Times New Roman"/>
            </a:endParaRPr>
          </a:p>
          <a:p>
            <a:pPr fontAlgn="base">
              <a:lnSpc>
                <a:spcPct val="90000"/>
              </a:lnSpc>
              <a:spcAft>
                <a:spcPts val="720"/>
              </a:spcAft>
            </a:pPr>
            <a:r>
              <a:rPr lang="en-US" sz="1000" dirty="0">
                <a:effectLst/>
                <a:latin typeface="Arial"/>
                <a:ea typeface="Times New Roman"/>
                <a:cs typeface="Segoe UI"/>
              </a:rPr>
              <a:t>To prepare for this module, you should:</a:t>
            </a:r>
            <a:endParaRPr lang="en-US" sz="1000" dirty="0">
              <a:effectLst/>
              <a:latin typeface="Arial"/>
              <a:ea typeface="Times New Roman"/>
            </a:endParaRPr>
          </a:p>
          <a:p>
            <a:pPr marL="342900" marR="0" lvl="0" indent="-342900" fontAlgn="base">
              <a:lnSpc>
                <a:spcPct val="115000"/>
              </a:lnSpc>
              <a:spcBef>
                <a:spcPts val="0"/>
              </a:spcBef>
              <a:spcAft>
                <a:spcPts val="995"/>
              </a:spcAft>
              <a:buSzPts val="950"/>
              <a:buFont typeface="Symbol"/>
              <a:buChar char=""/>
            </a:pPr>
            <a:r>
              <a:rPr lang="en-US" sz="1000" dirty="0">
                <a:effectLst/>
                <a:latin typeface="Arial"/>
                <a:ea typeface="Times New Roman"/>
                <a:cs typeface="Segoe UI"/>
              </a:rPr>
              <a:t>Read all of this module’s materials.</a:t>
            </a:r>
            <a:endParaRPr lang="en-US" sz="1000" dirty="0">
              <a:effectLst/>
              <a:latin typeface="Arial"/>
              <a:ea typeface="Times New Roman"/>
            </a:endParaRPr>
          </a:p>
          <a:p>
            <a:pPr marL="342900" marR="0" lvl="0" indent="-342900" fontAlgn="base">
              <a:lnSpc>
                <a:spcPct val="115000"/>
              </a:lnSpc>
              <a:spcBef>
                <a:spcPts val="0"/>
              </a:spcBef>
              <a:spcAft>
                <a:spcPts val="995"/>
              </a:spcAft>
              <a:buSzPts val="950"/>
              <a:buFont typeface="Symbol"/>
              <a:buChar char=""/>
            </a:pPr>
            <a:r>
              <a:rPr lang="en-US" sz="1000" dirty="0">
                <a:effectLst/>
                <a:latin typeface="Arial"/>
                <a:ea typeface="Times New Roman"/>
                <a:cs typeface="Segoe UI"/>
              </a:rPr>
              <a:t>Practice performing the demonstrations and labs.</a:t>
            </a:r>
            <a:endParaRPr lang="en-US" sz="1000" dirty="0">
              <a:effectLst/>
              <a:latin typeface="Arial"/>
              <a:ea typeface="Times New Roman"/>
            </a:endParaRPr>
          </a:p>
          <a:p>
            <a:pPr marL="342900" marR="0" lvl="0" indent="-342900" fontAlgn="base">
              <a:lnSpc>
                <a:spcPct val="115000"/>
              </a:lnSpc>
              <a:spcBef>
                <a:spcPts val="0"/>
              </a:spcBef>
              <a:spcAft>
                <a:spcPts val="995"/>
              </a:spcAft>
              <a:buSzPts val="950"/>
              <a:buFont typeface="Symbol"/>
              <a:buChar char=""/>
            </a:pPr>
            <a:r>
              <a:rPr lang="en-US" sz="1000" dirty="0">
                <a:effectLst/>
                <a:latin typeface="Arial"/>
                <a:ea typeface="Times New Roman"/>
                <a:cs typeface="Segoe UI"/>
              </a:rPr>
              <a:t>Work through the Module Review and Takeaways section to determine how you will use the information to reinforce student learning and promote knowledge transfer to on-the-job performance.</a:t>
            </a:r>
            <a:endParaRPr lang="en-US" sz="1000" dirty="0">
              <a:effectLst/>
              <a:latin typeface="Arial"/>
              <a:ea typeface="Times New Roman"/>
            </a:endParaRPr>
          </a:p>
          <a:p>
            <a:pPr>
              <a:lnSpc>
                <a:spcPct val="115000"/>
              </a:lnSpc>
              <a:spcAft>
                <a:spcPts val="1000"/>
              </a:spcAft>
            </a:pPr>
            <a:r>
              <a:rPr lang="en-US" sz="1000" dirty="0">
                <a:latin typeface="Arial"/>
                <a:ea typeface="Calibri"/>
                <a:cs typeface="Times New Roman"/>
              </a:rPr>
              <a:t>As you prepare for this class, it is imperative that you complete the labs yourself. This gives you an understanding of how the labs work and the concepts that each covers, so that you can provide meaningful hints to students who might have issues.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4C56C407-BC86-4123-8B6B-450E3FDD2FBD}" type="slidenum">
              <a:rPr lang="en-US" smtClean="0"/>
              <a:t>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Managing Exchange Server 2016 servers</a:t>
            </a:r>
          </a:p>
        </p:txBody>
      </p:sp>
    </p:spTree>
    <p:extLst>
      <p:ext uri="{BB962C8B-B14F-4D97-AF65-F5344CB8AC3E}">
        <p14:creationId xmlns:p14="http://schemas.microsoft.com/office/powerpoint/2010/main" val="30020329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C56C407-BC86-4123-8B6B-450E3FDD2FBD}"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Managing Exchange Server 2016 servers</a:t>
            </a:r>
          </a:p>
        </p:txBody>
      </p:sp>
    </p:spTree>
    <p:extLst>
      <p:ext uri="{BB962C8B-B14F-4D97-AF65-F5344CB8AC3E}">
        <p14:creationId xmlns:p14="http://schemas.microsoft.com/office/powerpoint/2010/main" val="8659818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C56C407-BC86-4123-8B6B-450E3FDD2FBD}"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Managing Exchange Server 2016 servers</a:t>
            </a:r>
          </a:p>
        </p:txBody>
      </p:sp>
    </p:spTree>
    <p:extLst>
      <p:ext uri="{BB962C8B-B14F-4D97-AF65-F5344CB8AC3E}">
        <p14:creationId xmlns:p14="http://schemas.microsoft.com/office/powerpoint/2010/main" val="35376273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C56C407-BC86-4123-8B6B-450E3FDD2FBD}"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Managing Exchange Server 2016 servers</a:t>
            </a:r>
          </a:p>
        </p:txBody>
      </p:sp>
    </p:spTree>
    <p:extLst>
      <p:ext uri="{BB962C8B-B14F-4D97-AF65-F5344CB8AC3E}">
        <p14:creationId xmlns:p14="http://schemas.microsoft.com/office/powerpoint/2010/main" val="40864281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Keep all virtual machines running for the next demonstration.</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To perform this demonstration, you need to start the 20345-1A-LON-DC1 and 20345-1A-LON-EX1 virtual machines. Sign in to both virtual machines as </a:t>
            </a:r>
            <a:r>
              <a:rPr lang="en-US" sz="1000" b="1" dirty="0">
                <a:latin typeface="Arial"/>
                <a:ea typeface="Calibri"/>
                <a:cs typeface="Times New Roman"/>
              </a:rPr>
              <a:t>Adatum\Administrator</a:t>
            </a:r>
            <a:r>
              <a:rPr lang="en-US" sz="1000" dirty="0">
                <a:latin typeface="Arial"/>
                <a:ea typeface="Calibri"/>
                <a:cs typeface="Times New Roman"/>
              </a:rPr>
              <a:t> with the password </a:t>
            </a:r>
            <a:r>
              <a:rPr lang="en-US" sz="1000" b="1" dirty="0">
                <a:latin typeface="Arial"/>
                <a:ea typeface="Calibri"/>
                <a:cs typeface="Times New Roman"/>
              </a:rPr>
              <a:t>Pa$$w0rd</a:t>
            </a:r>
            <a:r>
              <a:rPr lang="en-US" sz="1000" dirty="0">
                <a:latin typeface="Arial"/>
                <a:ea typeface="Calibri"/>
                <a:cs typeface="Times New Roman"/>
              </a:rPr>
              <a:t>.</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On LON-EX1, from the </a:t>
            </a:r>
            <a:r>
              <a:rPr lang="en-US" sz="1000" b="1" dirty="0">
                <a:effectLst/>
                <a:latin typeface="Arial"/>
                <a:ea typeface="Times New Roman"/>
                <a:cs typeface="Times New Roman"/>
              </a:rPr>
              <a:t>Start</a:t>
            </a:r>
            <a:r>
              <a:rPr lang="en-US" sz="1000" dirty="0">
                <a:effectLst/>
                <a:latin typeface="Arial"/>
                <a:ea typeface="Times New Roman"/>
                <a:cs typeface="Times New Roman"/>
              </a:rPr>
              <a:t> screen, open Internet Explorer.</a:t>
            </a: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In the address bar, type </a:t>
            </a:r>
            <a:r>
              <a:rPr lang="en-US" sz="1000" b="1" dirty="0">
                <a:effectLst/>
                <a:latin typeface="Arial"/>
                <a:ea typeface="Times New Roman"/>
                <a:cs typeface="Times New Roman"/>
              </a:rPr>
              <a:t>https://LON-EX1.adatum.com/ecp</a:t>
            </a:r>
            <a:r>
              <a:rPr lang="en-US" sz="1000" dirty="0">
                <a:effectLst/>
                <a:latin typeface="Arial"/>
                <a:ea typeface="Times New Roman"/>
                <a:cs typeface="Times New Roman"/>
              </a:rPr>
              <a:t>, and then press Enter.</a:t>
            </a: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Exchange admin center</a:t>
            </a:r>
            <a:r>
              <a:rPr lang="en-US" sz="1000" dirty="0">
                <a:solidFill>
                  <a:srgbClr val="000000"/>
                </a:solidFill>
                <a:effectLst/>
                <a:latin typeface="Arial"/>
                <a:ea typeface="Times New Roman"/>
                <a:cs typeface="Times New Roman"/>
              </a:rPr>
              <a:t> page, sign in as </a:t>
            </a:r>
            <a:r>
              <a:rPr lang="en-US" sz="1000" b="1" dirty="0">
                <a:effectLst/>
                <a:latin typeface="Arial"/>
                <a:ea typeface="Times New Roman"/>
                <a:cs typeface="Times New Roman"/>
              </a:rPr>
              <a:t>Adatum\Administrator</a:t>
            </a:r>
            <a:r>
              <a:rPr lang="en-US" sz="1000" dirty="0">
                <a:solidFill>
                  <a:srgbClr val="000000"/>
                </a:solidFill>
                <a:effectLst/>
                <a:latin typeface="Arial"/>
                <a:ea typeface="Times New Roman"/>
                <a:cs typeface="Times New Roman"/>
              </a:rPr>
              <a:t> with the password </a:t>
            </a:r>
            <a:r>
              <a:rPr lang="en-US" sz="1000" b="1" dirty="0">
                <a:effectLst/>
                <a:latin typeface="Arial"/>
                <a:ea typeface="Times New Roman"/>
                <a:cs typeface="Times New Roman"/>
              </a:rPr>
              <a:t>Pa$$w0rd</a:t>
            </a:r>
            <a:r>
              <a:rPr lang="en-US" sz="1000" dirty="0">
                <a:solidFill>
                  <a:srgbClr val="000000"/>
                </a:solidFill>
                <a:effectLst/>
                <a:latin typeface="Arial"/>
                <a:ea typeface="Times New Roman"/>
                <a:cs typeface="Times New Roman"/>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If prompted, in the </a:t>
            </a:r>
            <a:r>
              <a:rPr lang="en-US" sz="1000" b="1" dirty="0">
                <a:effectLst/>
                <a:latin typeface="Arial"/>
                <a:ea typeface="Times New Roman"/>
                <a:cs typeface="Times New Roman"/>
              </a:rPr>
              <a:t>Would you like to store your password for adatum.com</a:t>
            </a:r>
            <a:r>
              <a:rPr lang="en-US" sz="1000" dirty="0">
                <a:solidFill>
                  <a:srgbClr val="000000"/>
                </a:solidFill>
                <a:effectLst/>
                <a:latin typeface="Arial"/>
                <a:ea typeface="Times New Roman"/>
                <a:cs typeface="Times New Roman"/>
              </a:rPr>
              <a:t> dialog box, click </a:t>
            </a:r>
            <a:r>
              <a:rPr lang="en-US" sz="1000" b="1" dirty="0">
                <a:effectLst/>
                <a:latin typeface="Arial"/>
                <a:ea typeface="Times New Roman"/>
                <a:cs typeface="Times New Roman"/>
              </a:rPr>
              <a:t>Yes</a:t>
            </a:r>
            <a:r>
              <a:rPr lang="en-US" sz="1000" dirty="0">
                <a:solidFill>
                  <a:srgbClr val="000000"/>
                </a:solidFill>
                <a:effectLst/>
                <a:latin typeface="Arial"/>
                <a:ea typeface="Times New Roman"/>
                <a:cs typeface="Times New Roman"/>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Choose your preferred display language and home time zone below</a:t>
            </a:r>
            <a:r>
              <a:rPr lang="en-US" sz="1000" dirty="0">
                <a:solidFill>
                  <a:srgbClr val="000000"/>
                </a:solidFill>
                <a:effectLst/>
                <a:latin typeface="Arial"/>
                <a:ea typeface="Times New Roman"/>
                <a:cs typeface="Times New Roman"/>
              </a:rPr>
              <a:t> page, in the </a:t>
            </a:r>
            <a:r>
              <a:rPr lang="en-US" sz="1000" b="1" dirty="0">
                <a:effectLst/>
                <a:latin typeface="Arial"/>
                <a:ea typeface="Times New Roman"/>
                <a:cs typeface="Times New Roman"/>
              </a:rPr>
              <a:t>Time zone</a:t>
            </a:r>
            <a:r>
              <a:rPr lang="en-US" sz="1000" dirty="0">
                <a:solidFill>
                  <a:srgbClr val="000000"/>
                </a:solidFill>
                <a:effectLst/>
                <a:latin typeface="Arial"/>
                <a:ea typeface="Times New Roman"/>
                <a:cs typeface="Times New Roman"/>
              </a:rPr>
              <a:t> list, click your time zone and click </a:t>
            </a:r>
            <a:r>
              <a:rPr lang="en-US" sz="1000" b="1" dirty="0">
                <a:effectLst/>
                <a:latin typeface="Arial"/>
                <a:ea typeface="Times New Roman"/>
                <a:cs typeface="Times New Roman"/>
              </a:rPr>
              <a:t>Save</a:t>
            </a:r>
            <a:r>
              <a:rPr lang="en-US" sz="1000" dirty="0">
                <a:solidFill>
                  <a:srgbClr val="000000"/>
                </a:solidFill>
                <a:effectLst/>
                <a:latin typeface="Arial"/>
                <a:ea typeface="Times New Roman"/>
                <a:cs typeface="Times New Roman"/>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Review the options in the Exchange admin center.</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In the Exchange admin center console, click </a:t>
            </a:r>
            <a:r>
              <a:rPr lang="en-US" sz="1000" b="1" dirty="0">
                <a:effectLst/>
                <a:latin typeface="Arial"/>
                <a:ea typeface="Times New Roman"/>
                <a:cs typeface="Times New Roman"/>
              </a:rPr>
              <a:t>recipients</a:t>
            </a:r>
            <a:r>
              <a:rPr lang="en-US" sz="1000" dirty="0">
                <a:solidFill>
                  <a:srgbClr val="000000"/>
                </a:solidFill>
                <a:effectLst/>
                <a:latin typeface="Arial"/>
                <a:ea typeface="Times New Roman"/>
                <a:cs typeface="Times New Roman"/>
              </a:rPr>
              <a:t> in the left pane, and then click </a:t>
            </a:r>
            <a:r>
              <a:rPr lang="en-US" sz="1000" b="1" dirty="0">
                <a:effectLst/>
                <a:latin typeface="Arial"/>
                <a:ea typeface="Times New Roman"/>
                <a:cs typeface="Times New Roman"/>
              </a:rPr>
              <a:t>mailboxes</a:t>
            </a:r>
            <a:r>
              <a:rPr lang="en-US" sz="1000" dirty="0">
                <a:solidFill>
                  <a:srgbClr val="000000"/>
                </a:solidFill>
                <a:effectLst/>
                <a:latin typeface="Arial"/>
                <a:ea typeface="Times New Roman"/>
                <a:cs typeface="Times New Roman"/>
              </a:rPr>
              <a:t> in the central pane.</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Click the </a:t>
            </a:r>
            <a:r>
              <a:rPr lang="en-US" sz="1000" b="1" dirty="0">
                <a:effectLst/>
                <a:latin typeface="Arial"/>
                <a:ea typeface="Times New Roman"/>
                <a:cs typeface="Times New Roman"/>
              </a:rPr>
              <a:t>+</a:t>
            </a:r>
            <a:r>
              <a:rPr lang="en-US" sz="1000" dirty="0">
                <a:solidFill>
                  <a:srgbClr val="000000"/>
                </a:solidFill>
                <a:effectLst/>
                <a:latin typeface="Arial"/>
                <a:ea typeface="Times New Roman"/>
                <a:cs typeface="Times New Roman"/>
              </a:rPr>
              <a:t> sign, and then click </a:t>
            </a:r>
            <a:r>
              <a:rPr lang="en-US" sz="1000" b="1" dirty="0">
                <a:effectLst/>
                <a:latin typeface="Arial"/>
                <a:ea typeface="Times New Roman"/>
                <a:cs typeface="Times New Roman"/>
              </a:rPr>
              <a:t>User mailbox</a:t>
            </a:r>
            <a:r>
              <a:rPr lang="en-US" sz="1000" dirty="0">
                <a:solidFill>
                  <a:srgbClr val="000000"/>
                </a:solidFill>
                <a:effectLst/>
                <a:latin typeface="Arial"/>
                <a:ea typeface="Times New Roman"/>
                <a:cs typeface="Times New Roman"/>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In the </a:t>
            </a:r>
            <a:r>
              <a:rPr lang="en-US" sz="1000" b="1" dirty="0">
                <a:effectLst/>
                <a:latin typeface="Arial"/>
                <a:ea typeface="Times New Roman"/>
                <a:cs typeface="Times New Roman"/>
              </a:rPr>
              <a:t>new user mailbox</a:t>
            </a:r>
            <a:r>
              <a:rPr lang="en-US" sz="1000" dirty="0">
                <a:solidFill>
                  <a:srgbClr val="000000"/>
                </a:solidFill>
                <a:effectLst/>
                <a:latin typeface="Arial"/>
                <a:ea typeface="Times New Roman"/>
                <a:cs typeface="Times New Roman"/>
              </a:rPr>
              <a:t> window, select </a:t>
            </a:r>
            <a:r>
              <a:rPr lang="en-US" sz="1000" b="1" dirty="0">
                <a:effectLst/>
                <a:latin typeface="Arial"/>
                <a:ea typeface="Times New Roman"/>
                <a:cs typeface="Times New Roman"/>
              </a:rPr>
              <a:t>Existing user</a:t>
            </a:r>
            <a:r>
              <a:rPr lang="en-US" sz="1000" dirty="0">
                <a:effectLst/>
                <a:latin typeface="Arial"/>
                <a:ea typeface="Times New Roman"/>
                <a:cs typeface="Times New Roman"/>
              </a:rPr>
              <a:t>,</a:t>
            </a:r>
            <a:r>
              <a:rPr lang="en-US" sz="1000" dirty="0">
                <a:solidFill>
                  <a:srgbClr val="000000"/>
                </a:solidFill>
                <a:effectLst/>
                <a:latin typeface="Arial"/>
                <a:ea typeface="Times New Roman"/>
                <a:cs typeface="Times New Roman"/>
              </a:rPr>
              <a:t> and then click </a:t>
            </a:r>
            <a:r>
              <a:rPr lang="en-US" sz="1000" b="1" dirty="0">
                <a:effectLst/>
                <a:latin typeface="Arial"/>
                <a:ea typeface="Times New Roman"/>
                <a:cs typeface="Times New Roman"/>
              </a:rPr>
              <a:t>Browse</a:t>
            </a:r>
            <a:r>
              <a:rPr lang="en-US" sz="1000" dirty="0">
                <a:solidFill>
                  <a:srgbClr val="000000"/>
                </a:solidFill>
                <a:effectLst/>
                <a:latin typeface="Arial"/>
                <a:ea typeface="Times New Roman"/>
                <a:cs typeface="Times New Roman"/>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In the </a:t>
            </a:r>
            <a:r>
              <a:rPr lang="en-US" sz="1000" b="1" dirty="0">
                <a:effectLst/>
                <a:latin typeface="Arial"/>
                <a:ea typeface="Times New Roman"/>
                <a:cs typeface="Times New Roman"/>
              </a:rPr>
              <a:t>Select User – Entire Forest</a:t>
            </a:r>
            <a:r>
              <a:rPr lang="en-US" sz="1000" dirty="0">
                <a:solidFill>
                  <a:srgbClr val="000000"/>
                </a:solidFill>
                <a:effectLst/>
                <a:latin typeface="Arial"/>
                <a:ea typeface="Times New Roman"/>
                <a:cs typeface="Times New Roman"/>
              </a:rPr>
              <a:t> window, select </a:t>
            </a:r>
            <a:r>
              <a:rPr lang="en-US" sz="1000" b="1" dirty="0">
                <a:effectLst/>
                <a:latin typeface="Arial"/>
                <a:ea typeface="Times New Roman"/>
                <a:cs typeface="Times New Roman"/>
              </a:rPr>
              <a:t>Aidan Delaney</a:t>
            </a:r>
            <a:r>
              <a:rPr lang="en-US" sz="1000" dirty="0">
                <a:solidFill>
                  <a:srgbClr val="000000"/>
                </a:solidFill>
                <a:effectLst/>
                <a:latin typeface="Arial"/>
                <a:ea typeface="Times New Roman"/>
                <a:cs typeface="Times New Roman"/>
              </a:rPr>
              <a:t>, and then click </a:t>
            </a:r>
            <a:r>
              <a:rPr lang="en-US" sz="1000" b="1" dirty="0">
                <a:effectLst/>
                <a:latin typeface="Arial"/>
                <a:ea typeface="Times New Roman"/>
                <a:cs typeface="Times New Roman"/>
              </a:rPr>
              <a:t>OK</a:t>
            </a:r>
            <a:r>
              <a:rPr lang="en-US" sz="1000" dirty="0">
                <a:solidFill>
                  <a:srgbClr val="000000"/>
                </a:solidFill>
                <a:effectLst/>
                <a:latin typeface="Arial"/>
                <a:ea typeface="Times New Roman"/>
                <a:cs typeface="Times New Roman"/>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In the </a:t>
            </a:r>
            <a:r>
              <a:rPr lang="en-US" sz="1000" b="1" dirty="0">
                <a:effectLst/>
                <a:latin typeface="Arial"/>
                <a:ea typeface="Times New Roman"/>
                <a:cs typeface="Times New Roman"/>
              </a:rPr>
              <a:t>Alias</a:t>
            </a:r>
            <a:r>
              <a:rPr lang="en-US" sz="1000" dirty="0">
                <a:solidFill>
                  <a:srgbClr val="000000"/>
                </a:solidFill>
                <a:effectLst/>
                <a:latin typeface="Arial"/>
                <a:ea typeface="Times New Roman"/>
                <a:cs typeface="Times New Roman"/>
              </a:rPr>
              <a:t> text box, type </a:t>
            </a:r>
            <a:r>
              <a:rPr lang="en-US" sz="1000" b="1" dirty="0">
                <a:effectLst/>
                <a:latin typeface="Arial"/>
                <a:ea typeface="Times New Roman"/>
                <a:cs typeface="Times New Roman"/>
              </a:rPr>
              <a:t>AidanD</a:t>
            </a:r>
            <a:r>
              <a:rPr lang="en-US" sz="1000" dirty="0">
                <a:solidFill>
                  <a:srgbClr val="000000"/>
                </a:solidFill>
                <a:effectLst/>
                <a:latin typeface="Arial"/>
                <a:ea typeface="Times New Roman"/>
                <a:cs typeface="Times New Roman"/>
              </a:rPr>
              <a:t>, and then click </a:t>
            </a:r>
            <a:r>
              <a:rPr lang="en-US" sz="1000" b="1" dirty="0">
                <a:effectLst/>
                <a:latin typeface="Arial"/>
                <a:ea typeface="Times New Roman"/>
                <a:cs typeface="Times New Roman"/>
              </a:rPr>
              <a:t>Save</a:t>
            </a:r>
            <a:r>
              <a:rPr lang="en-US" sz="1000" dirty="0">
                <a:solidFill>
                  <a:srgbClr val="000000"/>
                </a:solidFill>
                <a:effectLst/>
                <a:latin typeface="Arial"/>
                <a:ea typeface="Times New Roman"/>
                <a:cs typeface="Times New Roman"/>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Make sure that Aidan Delaney appears in the list of mailboxes.</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C56C407-BC86-4123-8B6B-450E3FDD2FBD}"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Managing Exchange Server 2016 servers</a:t>
            </a:r>
          </a:p>
        </p:txBody>
      </p:sp>
    </p:spTree>
    <p:extLst>
      <p:ext uri="{BB962C8B-B14F-4D97-AF65-F5344CB8AC3E}">
        <p14:creationId xmlns:p14="http://schemas.microsoft.com/office/powerpoint/2010/main" val="13108909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bs-Latn-BA" sz="1000">
                <a:latin typeface="Arial"/>
                <a:ea typeface="Calibri"/>
                <a:cs typeface="Times New Roman"/>
              </a:rPr>
              <a:t>Lead a class discussion about Exchange Management Shell. Discuss how Exchange Management Shell and Exchange Management Console run on Windows PowerShell 3.0, and how Exchange Management Shell uses the Windows PowerShell remoting feature. </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Mention that cmdlets are typically designed around a repetitive administrative task, and that Exchange Management Shell provides more than 700 cmdlets for Exchange Server-specific management tasks. These cmdlets are in addition to the non-Exchange Server system cmdlets included in the basic Windows PowerShell shell design. </a:t>
            </a:r>
          </a:p>
          <a:p>
            <a:pPr>
              <a:lnSpc>
                <a:spcPct val="115000"/>
              </a:lnSpc>
              <a:spcAft>
                <a:spcPts val="1000"/>
              </a:spcAft>
            </a:pPr>
            <a:r>
              <a:rPr lang="en-US" sz="1000" dirty="0">
                <a:latin typeface="Arial"/>
                <a:ea typeface="Calibri"/>
                <a:cs typeface="Times New Roman"/>
              </a:rPr>
              <a:t>Ensure that the students understand that Windows PowerShell is more than just a command-line interface; it also provides a comprehensive scripting engine that you can automate with programs.</a:t>
            </a:r>
          </a:p>
        </p:txBody>
      </p:sp>
      <p:sp>
        <p:nvSpPr>
          <p:cNvPr id="4" name="Slide Number Placeholder 3"/>
          <p:cNvSpPr>
            <a:spLocks noGrp="1"/>
          </p:cNvSpPr>
          <p:nvPr>
            <p:ph type="sldNum" sz="quarter" idx="10"/>
          </p:nvPr>
        </p:nvSpPr>
        <p:spPr/>
        <p:txBody>
          <a:bodyPr/>
          <a:lstStyle/>
          <a:p>
            <a:fld id="{4C56C407-BC86-4123-8B6B-450E3FDD2FBD}"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Managing Exchange Server 2016 servers</a:t>
            </a:r>
          </a:p>
        </p:txBody>
      </p:sp>
    </p:spTree>
    <p:extLst>
      <p:ext uri="{BB962C8B-B14F-4D97-AF65-F5344CB8AC3E}">
        <p14:creationId xmlns:p14="http://schemas.microsoft.com/office/powerpoint/2010/main" val="4085984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C56C407-BC86-4123-8B6B-450E3FDD2FBD}"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Managing Exchange Server 2016 servers</a:t>
            </a:r>
          </a:p>
        </p:txBody>
      </p:sp>
    </p:spTree>
    <p:extLst>
      <p:ext uri="{BB962C8B-B14F-4D97-AF65-F5344CB8AC3E}">
        <p14:creationId xmlns:p14="http://schemas.microsoft.com/office/powerpoint/2010/main" val="35516840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Keep all virtual machines running for the next demonstration.</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To perform this demonstration, you need to have the 20345-1A-LON-DC1 and 20345-1A-LON-EX1 virtual machines (VMs) running. Sign in to both virtual machines as </a:t>
            </a:r>
            <a:r>
              <a:rPr lang="en-US" sz="1000" b="1" dirty="0">
                <a:latin typeface="Arial"/>
                <a:ea typeface="Calibri"/>
                <a:cs typeface="Times New Roman"/>
              </a:rPr>
              <a:t>Adatum\Administrator</a:t>
            </a:r>
            <a:r>
              <a:rPr lang="en-US" sz="1000" dirty="0">
                <a:latin typeface="Arial"/>
                <a:ea typeface="Calibri"/>
                <a:cs typeface="Times New Roman"/>
              </a:rPr>
              <a:t> with the password </a:t>
            </a:r>
            <a:r>
              <a:rPr lang="en-US" sz="1000" b="1" dirty="0">
                <a:latin typeface="Arial"/>
                <a:ea typeface="Calibri"/>
                <a:cs typeface="Times New Roman"/>
              </a:rPr>
              <a:t>Pa$$w0rd</a:t>
            </a:r>
            <a:r>
              <a:rPr lang="en-US" sz="1000" dirty="0">
                <a:latin typeface="Arial"/>
                <a:ea typeface="Calibri"/>
                <a:cs typeface="Times New Roman"/>
              </a:rPr>
              <a:t>. These VMs should already be in an active state after the completion of the previous demonstration.</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On LON-EX1, click the </a:t>
            </a:r>
            <a:r>
              <a:rPr lang="en-US" sz="1000" b="1" dirty="0">
                <a:effectLst/>
                <a:latin typeface="Arial"/>
                <a:ea typeface="Times New Roman"/>
                <a:cs typeface="Times New Roman"/>
              </a:rPr>
              <a:t>Exchange Management Shell </a:t>
            </a:r>
            <a:r>
              <a:rPr lang="en-US" sz="1000" dirty="0">
                <a:effectLst/>
                <a:latin typeface="Arial"/>
                <a:ea typeface="Times New Roman"/>
                <a:cs typeface="Times New Roman"/>
              </a:rPr>
              <a:t>icon on the taskbar.</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Exchange Management Shell window, type the following command, and then press Enter to display a list of Exchange cmdlets:</a:t>
            </a:r>
          </a:p>
          <a:p>
            <a:pPr>
              <a:lnSpc>
                <a:spcPct val="115000"/>
              </a:lnSpc>
              <a:spcBef>
                <a:spcPts val="600"/>
              </a:spcBef>
              <a:spcAft>
                <a:spcPts val="995"/>
              </a:spcAft>
            </a:pPr>
            <a:r>
              <a:rPr lang="en-US" sz="1000" dirty="0">
                <a:effectLst/>
                <a:latin typeface="Arial"/>
                <a:ea typeface="Times New Roman"/>
                <a:cs typeface="Times New Roman"/>
              </a:rPr>
              <a:t>	</a:t>
            </a:r>
            <a:r>
              <a:rPr lang="en-US" sz="1000" b="1" dirty="0">
                <a:effectLst/>
                <a:latin typeface="Arial"/>
                <a:ea typeface="Times New Roman"/>
                <a:cs typeface="Times New Roman"/>
              </a:rPr>
              <a:t>Get-ExCommand | more</a:t>
            </a:r>
          </a:p>
          <a:p>
            <a:pPr marL="342900" marR="0" lvl="0" indent="-342900">
              <a:lnSpc>
                <a:spcPct val="115000"/>
              </a:lnSpc>
              <a:spcBef>
                <a:spcPts val="0"/>
              </a:spcBef>
              <a:spcAft>
                <a:spcPts val="995"/>
              </a:spcAft>
              <a:buFont typeface="+mj-lt"/>
              <a:buAutoNum type="arabicPeriod" startAt="3"/>
            </a:pPr>
            <a:r>
              <a:rPr lang="en-US" sz="1000" dirty="0">
                <a:solidFill>
                  <a:srgbClr val="000000"/>
                </a:solidFill>
                <a:effectLst/>
                <a:latin typeface="Arial"/>
                <a:ea typeface="Times New Roman"/>
                <a:cs typeface="Times New Roman"/>
              </a:rPr>
              <a:t>Use the spacebar to page through the list of Exchange-related cmdlets.</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startAt="3"/>
            </a:pPr>
            <a:r>
              <a:rPr lang="en-US" sz="1000" dirty="0">
                <a:solidFill>
                  <a:srgbClr val="000000"/>
                </a:solidFill>
                <a:effectLst/>
                <a:latin typeface="Arial"/>
                <a:ea typeface="Times New Roman"/>
                <a:cs typeface="Times New Roman"/>
              </a:rPr>
              <a:t>In the Exchange Management Shell window, type the following command, and then press Enter to view all of the Mailbox-related cmdlets:</a:t>
            </a:r>
            <a:endParaRPr lang="en-US" sz="1000" dirty="0">
              <a:effectLst/>
              <a:latin typeface="Arial"/>
              <a:ea typeface="Times New Roman"/>
              <a:cs typeface="Times New Roman"/>
            </a:endParaRPr>
          </a:p>
          <a:p>
            <a:pPr>
              <a:lnSpc>
                <a:spcPct val="115000"/>
              </a:lnSpc>
              <a:spcBef>
                <a:spcPts val="600"/>
              </a:spcBef>
              <a:spcAft>
                <a:spcPts val="995"/>
              </a:spcAft>
            </a:pPr>
            <a:r>
              <a:rPr lang="en-US" sz="1000" dirty="0">
                <a:effectLst/>
                <a:latin typeface="Arial"/>
                <a:ea typeface="Times New Roman"/>
                <a:cs typeface="Times New Roman"/>
              </a:rPr>
              <a:t>	</a:t>
            </a:r>
            <a:r>
              <a:rPr lang="en-US" sz="1000" b="1" dirty="0">
                <a:effectLst/>
                <a:latin typeface="Arial"/>
                <a:ea typeface="Times New Roman"/>
                <a:cs typeface="Times New Roman"/>
              </a:rPr>
              <a:t>Get-Command -noun Mailbox</a:t>
            </a:r>
          </a:p>
          <a:p>
            <a:pPr marL="342900" marR="0" lvl="0" indent="-342900">
              <a:lnSpc>
                <a:spcPct val="115000"/>
              </a:lnSpc>
              <a:spcBef>
                <a:spcPts val="0"/>
              </a:spcBef>
              <a:spcAft>
                <a:spcPts val="995"/>
              </a:spcAft>
              <a:buFont typeface="+mj-lt"/>
              <a:buAutoNum type="arabicPeriod" startAt="5"/>
            </a:pPr>
            <a:r>
              <a:rPr lang="en-US" sz="1000" dirty="0">
                <a:solidFill>
                  <a:srgbClr val="000000"/>
                </a:solidFill>
                <a:effectLst/>
                <a:latin typeface="Arial"/>
                <a:ea typeface="Times New Roman"/>
                <a:cs typeface="Times New Roman"/>
              </a:rPr>
              <a:t>In the Exchange Management Shell window, type the following command, and then press Enter to view information about the </a:t>
            </a:r>
            <a:r>
              <a:rPr lang="en-US" sz="1000" b="1" dirty="0">
                <a:effectLst/>
                <a:latin typeface="Arial"/>
                <a:ea typeface="Times New Roman"/>
                <a:cs typeface="Times New Roman"/>
              </a:rPr>
              <a:t>Enable-Mailbox</a:t>
            </a:r>
            <a:r>
              <a:rPr lang="en-US" sz="1000" dirty="0">
                <a:solidFill>
                  <a:srgbClr val="000000"/>
                </a:solidFill>
                <a:effectLst/>
                <a:latin typeface="Arial"/>
                <a:ea typeface="Times New Roman"/>
                <a:cs typeface="Times New Roman"/>
              </a:rPr>
              <a:t> cmdlet:</a:t>
            </a:r>
            <a:endParaRPr lang="en-US" sz="1000" dirty="0">
              <a:effectLst/>
              <a:latin typeface="Arial"/>
              <a:ea typeface="Times New Roman"/>
              <a:cs typeface="Times New Roman"/>
            </a:endParaRPr>
          </a:p>
          <a:p>
            <a:pPr>
              <a:lnSpc>
                <a:spcPct val="115000"/>
              </a:lnSpc>
              <a:spcBef>
                <a:spcPts val="600"/>
              </a:spcBef>
              <a:spcAft>
                <a:spcPts val="995"/>
              </a:spcAft>
            </a:pPr>
            <a:r>
              <a:rPr lang="en-US" sz="1000" dirty="0">
                <a:effectLst/>
                <a:latin typeface="Arial"/>
                <a:ea typeface="Times New Roman"/>
                <a:cs typeface="Times New Roman"/>
              </a:rPr>
              <a:t>	</a:t>
            </a:r>
            <a:r>
              <a:rPr lang="en-US" sz="1000" b="1" dirty="0">
                <a:effectLst/>
                <a:latin typeface="Arial"/>
                <a:ea typeface="Times New Roman"/>
                <a:cs typeface="Times New Roman"/>
              </a:rPr>
              <a:t>Help Enable-Mailbox | more</a:t>
            </a:r>
          </a:p>
          <a:p>
            <a:pPr marL="342900" marR="0" lvl="0" indent="-342900">
              <a:lnSpc>
                <a:spcPct val="115000"/>
              </a:lnSpc>
              <a:spcBef>
                <a:spcPts val="0"/>
              </a:spcBef>
              <a:spcAft>
                <a:spcPts val="995"/>
              </a:spcAft>
              <a:buFont typeface="+mj-lt"/>
              <a:buAutoNum type="arabicPeriod" startAt="6"/>
            </a:pPr>
            <a:r>
              <a:rPr lang="en-US" sz="1000" dirty="0">
                <a:solidFill>
                  <a:srgbClr val="000000"/>
                </a:solidFill>
                <a:effectLst/>
                <a:latin typeface="Arial"/>
                <a:ea typeface="Times New Roman"/>
                <a:cs typeface="Times New Roman"/>
              </a:rPr>
              <a:t>Use the spacebar to page through the help information on the </a:t>
            </a:r>
            <a:r>
              <a:rPr lang="en-US" sz="1000" b="1" dirty="0">
                <a:effectLst/>
                <a:latin typeface="Arial"/>
                <a:ea typeface="Times New Roman"/>
                <a:cs typeface="Times New Roman"/>
              </a:rPr>
              <a:t>Enable-Mailbox</a:t>
            </a:r>
            <a:r>
              <a:rPr lang="en-US" sz="1000" dirty="0">
                <a:solidFill>
                  <a:srgbClr val="000000"/>
                </a:solidFill>
                <a:effectLst/>
                <a:latin typeface="Arial"/>
                <a:ea typeface="Times New Roman"/>
                <a:cs typeface="Times New Roman"/>
              </a:rPr>
              <a:t> cmdlet.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startAt="6"/>
            </a:pPr>
            <a:r>
              <a:rPr lang="en-US" sz="1000" dirty="0">
                <a:solidFill>
                  <a:srgbClr val="000000"/>
                </a:solidFill>
                <a:effectLst/>
                <a:latin typeface="Arial"/>
                <a:ea typeface="Times New Roman"/>
                <a:cs typeface="Times New Roman"/>
              </a:rPr>
              <a:t>In the Exchange Management Shell window, type the following command, and then press Enter to view information about the </a:t>
            </a:r>
            <a:r>
              <a:rPr lang="en-US" sz="1000" b="1" dirty="0">
                <a:effectLst/>
                <a:latin typeface="Arial"/>
                <a:ea typeface="Times New Roman"/>
                <a:cs typeface="Times New Roman"/>
              </a:rPr>
              <a:t>Enable-Mailbox</a:t>
            </a:r>
            <a:r>
              <a:rPr lang="en-US" sz="1000" dirty="0">
                <a:solidFill>
                  <a:srgbClr val="000000"/>
                </a:solidFill>
                <a:effectLst/>
                <a:latin typeface="Arial"/>
                <a:ea typeface="Times New Roman"/>
                <a:cs typeface="Times New Roman"/>
              </a:rPr>
              <a:t> cmdlet:</a:t>
            </a:r>
            <a:endParaRPr lang="en-US" sz="1000" dirty="0">
              <a:effectLst/>
              <a:latin typeface="Arial"/>
              <a:ea typeface="Times New Roman"/>
              <a:cs typeface="Times New Roman"/>
            </a:endParaRPr>
          </a:p>
          <a:p>
            <a:pPr>
              <a:lnSpc>
                <a:spcPct val="115000"/>
              </a:lnSpc>
              <a:spcBef>
                <a:spcPts val="600"/>
              </a:spcBef>
              <a:spcAft>
                <a:spcPts val="995"/>
              </a:spcAft>
            </a:pPr>
            <a:r>
              <a:rPr lang="en-US" sz="1000" dirty="0">
                <a:effectLst/>
                <a:latin typeface="Arial"/>
                <a:ea typeface="Times New Roman"/>
                <a:cs typeface="Times New Roman"/>
              </a:rPr>
              <a:t>	</a:t>
            </a:r>
            <a:r>
              <a:rPr lang="en-US" sz="1000" b="1" dirty="0">
                <a:effectLst/>
                <a:latin typeface="Arial"/>
                <a:ea typeface="Times New Roman"/>
                <a:cs typeface="Times New Roman"/>
              </a:rPr>
              <a:t>Get-Help Enable-Mailbox -examples | more</a:t>
            </a:r>
          </a:p>
          <a:p>
            <a:pPr marL="342900" marR="0" lvl="0" indent="-342900">
              <a:lnSpc>
                <a:spcPct val="115000"/>
              </a:lnSpc>
              <a:spcBef>
                <a:spcPts val="0"/>
              </a:spcBef>
              <a:spcAft>
                <a:spcPts val="995"/>
              </a:spcAft>
              <a:buFont typeface="+mj-lt"/>
              <a:buAutoNum type="arabicPeriod"/>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C56C407-BC86-4123-8B6B-450E3FDD2FBD}"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Managing Exchange Server 2016 servers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CA" sz="1000" dirty="0">
                <a:latin typeface="Arial"/>
              </a:rPr>
              <a:t>(More notes on the next slide)</a:t>
            </a:r>
          </a:p>
        </p:txBody>
      </p:sp>
    </p:spTree>
    <p:extLst>
      <p:ext uri="{BB962C8B-B14F-4D97-AF65-F5344CB8AC3E}">
        <p14:creationId xmlns:p14="http://schemas.microsoft.com/office/powerpoint/2010/main" val="19735136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C56C407-BC86-4123-8B6B-450E3FDD2FBD}"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Managing Exchange Server 2016 servers</a:t>
            </a:r>
          </a:p>
        </p:txBody>
      </p:sp>
    </p:spTree>
    <p:extLst>
      <p:ext uri="{BB962C8B-B14F-4D97-AF65-F5344CB8AC3E}">
        <p14:creationId xmlns:p14="http://schemas.microsoft.com/office/powerpoint/2010/main" val="1348400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Describe the role of the Mailbox server in Exchange Server 2016. It is very important that you emphasize that the Client Access, Hub Transport, and Unified Messaging server roles are now integrated within the Mailbox server.</a:t>
            </a:r>
          </a:p>
        </p:txBody>
      </p:sp>
      <p:sp>
        <p:nvSpPr>
          <p:cNvPr id="4" name="Slide Number Placeholder 3"/>
          <p:cNvSpPr>
            <a:spLocks noGrp="1"/>
          </p:cNvSpPr>
          <p:nvPr>
            <p:ph type="sldNum" sz="quarter" idx="10"/>
          </p:nvPr>
        </p:nvSpPr>
        <p:spPr/>
        <p:txBody>
          <a:bodyPr/>
          <a:lstStyle/>
          <a:p>
            <a:fld id="{4C56C407-BC86-4123-8B6B-450E3FDD2FBD}"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Managing Exchange Server 2016 servers</a:t>
            </a:r>
          </a:p>
        </p:txBody>
      </p:sp>
    </p:spTree>
    <p:extLst>
      <p:ext uri="{BB962C8B-B14F-4D97-AF65-F5344CB8AC3E}">
        <p14:creationId xmlns:p14="http://schemas.microsoft.com/office/powerpoint/2010/main" val="16852513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Describe the mailbox store in Exchange Server 2016. Introduce the files that make up the Exchange Server mailbox store. Explain the purpose of each file.</a:t>
            </a:r>
          </a:p>
        </p:txBody>
      </p:sp>
      <p:sp>
        <p:nvSpPr>
          <p:cNvPr id="4" name="Slide Number Placeholder 3"/>
          <p:cNvSpPr>
            <a:spLocks noGrp="1"/>
          </p:cNvSpPr>
          <p:nvPr>
            <p:ph type="sldNum" sz="quarter" idx="10"/>
          </p:nvPr>
        </p:nvSpPr>
        <p:spPr/>
        <p:txBody>
          <a:bodyPr/>
          <a:lstStyle/>
          <a:p>
            <a:fld id="{4C56C407-BC86-4123-8B6B-450E3FDD2FBD}"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Managing Exchange Server 2016 servers</a:t>
            </a:r>
          </a:p>
        </p:txBody>
      </p:sp>
    </p:spTree>
    <p:extLst>
      <p:ext uri="{BB962C8B-B14F-4D97-AF65-F5344CB8AC3E}">
        <p14:creationId xmlns:p14="http://schemas.microsoft.com/office/powerpoint/2010/main" val="2271859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Provide an overview of the module.</a:t>
            </a:r>
          </a:p>
        </p:txBody>
      </p:sp>
      <p:sp>
        <p:nvSpPr>
          <p:cNvPr id="4" name="Slide Number Placeholder 3"/>
          <p:cNvSpPr>
            <a:spLocks noGrp="1"/>
          </p:cNvSpPr>
          <p:nvPr>
            <p:ph type="sldNum" sz="quarter" idx="10"/>
          </p:nvPr>
        </p:nvSpPr>
        <p:spPr/>
        <p:txBody>
          <a:bodyPr/>
          <a:lstStyle/>
          <a:p>
            <a:fld id="{4C56C407-BC86-4123-8B6B-450E3FDD2FBD}"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Managing Exchange Server 2016 servers</a:t>
            </a:r>
          </a:p>
        </p:txBody>
      </p:sp>
    </p:spTree>
    <p:extLst>
      <p:ext uri="{BB962C8B-B14F-4D97-AF65-F5344CB8AC3E}">
        <p14:creationId xmlns:p14="http://schemas.microsoft.com/office/powerpoint/2010/main" val="3163232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bs-Latn-BA" sz="1000">
                <a:latin typeface="Arial"/>
                <a:ea typeface="Calibri"/>
                <a:cs typeface="Times New Roman"/>
              </a:rPr>
              <a:t>Discuss the process that the Mailbox server uses when it receives data, as follows: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tabLst>
                <a:tab pos="457200" algn="l"/>
              </a:tabLst>
            </a:pPr>
            <a:r>
              <a:rPr lang="en-US" sz="1000" dirty="0">
                <a:latin typeface="Arial"/>
                <a:ea typeface="Calibri"/>
                <a:cs typeface="Times New Roman"/>
              </a:rPr>
              <a:t>The Mailbox server receives the message.</a:t>
            </a:r>
          </a:p>
          <a:p>
            <a:pPr marL="342900" marR="0" lvl="0" indent="-342900">
              <a:lnSpc>
                <a:spcPct val="115000"/>
              </a:lnSpc>
              <a:spcBef>
                <a:spcPts val="0"/>
              </a:spcBef>
              <a:spcAft>
                <a:spcPts val="995"/>
              </a:spcAft>
              <a:buFont typeface="+mj-lt"/>
              <a:buAutoNum type="arabicPeriod"/>
              <a:tabLst>
                <a:tab pos="457200" algn="l"/>
              </a:tabLst>
            </a:pPr>
            <a:r>
              <a:rPr lang="en-US" sz="1000" dirty="0">
                <a:latin typeface="Arial"/>
                <a:ea typeface="Calibri"/>
                <a:cs typeface="Times New Roman"/>
              </a:rPr>
              <a:t>The Mailbox server writes the message to the current transaction log and memory cache simultaneously.</a:t>
            </a:r>
          </a:p>
          <a:p>
            <a:pPr>
              <a:lnSpc>
                <a:spcPct val="115000"/>
              </a:lnSpc>
              <a:spcAft>
                <a:spcPts val="1000"/>
              </a:spcAft>
            </a:pPr>
            <a:r>
              <a:rPr lang="en-US" sz="1000" b="1" dirty="0">
                <a:latin typeface="Arial"/>
                <a:ea typeface="Calibri"/>
                <a:cs typeface="Times New Roman"/>
              </a:rPr>
              <a:t>Note: </a:t>
            </a:r>
            <a:r>
              <a:rPr lang="en-US" sz="1000" dirty="0">
                <a:latin typeface="Arial"/>
                <a:ea typeface="Calibri"/>
                <a:cs typeface="Times New Roman"/>
              </a:rPr>
              <a:t>If the current transaction log reaches 1 megabyte (MB) of storage, Exchange Server 2016 renames it and creates a new current transaction log.</a:t>
            </a:r>
          </a:p>
          <a:p>
            <a:pPr marL="342900" marR="0" lvl="0" indent="-342900">
              <a:lnSpc>
                <a:spcPct val="115000"/>
              </a:lnSpc>
              <a:spcBef>
                <a:spcPts val="0"/>
              </a:spcBef>
              <a:spcAft>
                <a:spcPts val="995"/>
              </a:spcAft>
              <a:buFont typeface="+mj-lt"/>
              <a:buAutoNum type="arabicPeriod" startAt="3"/>
              <a:tabLst>
                <a:tab pos="457200" algn="l"/>
              </a:tabLst>
            </a:pPr>
            <a:r>
              <a:rPr lang="en-US" sz="1000" dirty="0">
                <a:latin typeface="Arial"/>
                <a:ea typeface="Calibri"/>
                <a:cs typeface="Times New Roman"/>
              </a:rPr>
              <a:t>The Mailbox server writes the transaction from memory cache to the appropriate database. </a:t>
            </a:r>
          </a:p>
          <a:p>
            <a:pPr marL="342900" marR="0" lvl="0" indent="-342900">
              <a:lnSpc>
                <a:spcPct val="115000"/>
              </a:lnSpc>
              <a:spcBef>
                <a:spcPts val="0"/>
              </a:spcBef>
              <a:spcAft>
                <a:spcPts val="995"/>
              </a:spcAft>
              <a:buFont typeface="+mj-lt"/>
              <a:buAutoNum type="arabicPeriod" startAt="3"/>
              <a:tabLst>
                <a:tab pos="457200" algn="l"/>
              </a:tabLst>
            </a:pPr>
            <a:r>
              <a:rPr lang="en-US" sz="1000" dirty="0">
                <a:latin typeface="Arial"/>
                <a:ea typeface="Calibri"/>
                <a:cs typeface="Times New Roman"/>
              </a:rPr>
              <a:t>The Mailbox server updates the checkpoint file to indicate that the transaction was committed successfully to the database.</a:t>
            </a:r>
          </a:p>
          <a:p>
            <a:pPr marL="342900" marR="0" lvl="0" indent="-342900">
              <a:lnSpc>
                <a:spcPct val="115000"/>
              </a:lnSpc>
              <a:spcBef>
                <a:spcPts val="0"/>
              </a:spcBef>
              <a:spcAft>
                <a:spcPts val="995"/>
              </a:spcAft>
              <a:buFont typeface="+mj-lt"/>
              <a:buAutoNum type="arabicPeriod" startAt="3"/>
              <a:tabLst>
                <a:tab pos="457200" algn="l"/>
              </a:tabLst>
            </a:pPr>
            <a:r>
              <a:rPr lang="en-US" sz="1000" dirty="0">
                <a:latin typeface="Arial"/>
                <a:ea typeface="Calibri"/>
                <a:cs typeface="Times New Roman"/>
              </a:rPr>
              <a:t>Clients can access and read the message in the database.</a:t>
            </a:r>
          </a:p>
          <a:p>
            <a:pPr>
              <a:lnSpc>
                <a:spcPct val="115000"/>
              </a:lnSpc>
              <a:spcAft>
                <a:spcPts val="1000"/>
              </a:spcAft>
            </a:pPr>
            <a:r>
              <a:rPr lang="en-US" sz="1000" dirty="0">
                <a:latin typeface="Arial"/>
                <a:ea typeface="Calibri"/>
                <a:cs typeface="Times New Roman"/>
              </a:rPr>
              <a:t>If time permits, identify the files from the previous slide that each step of this process affects.</a:t>
            </a:r>
          </a:p>
        </p:txBody>
      </p:sp>
      <p:sp>
        <p:nvSpPr>
          <p:cNvPr id="4" name="Slide Number Placeholder 3"/>
          <p:cNvSpPr>
            <a:spLocks noGrp="1"/>
          </p:cNvSpPr>
          <p:nvPr>
            <p:ph type="sldNum" sz="quarter" idx="10"/>
          </p:nvPr>
        </p:nvSpPr>
        <p:spPr/>
        <p:txBody>
          <a:bodyPr/>
          <a:lstStyle/>
          <a:p>
            <a:fld id="{4C56C407-BC86-4123-8B6B-450E3FDD2FBD}" type="slidenum">
              <a:rPr lang="en-US" smtClean="0"/>
              <a:t>20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Managing Exchange Server 2016 servers</a:t>
            </a:r>
          </a:p>
        </p:txBody>
      </p:sp>
    </p:spTree>
    <p:extLst>
      <p:ext uri="{BB962C8B-B14F-4D97-AF65-F5344CB8AC3E}">
        <p14:creationId xmlns:p14="http://schemas.microsoft.com/office/powerpoint/2010/main" val="31247194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Discuss transaction log files. Explain why these files are important, and describe their role in backup and restore procedures. In addition, explain what circular logging is, and why we do not recommend using it.</a:t>
            </a:r>
          </a:p>
        </p:txBody>
      </p:sp>
      <p:sp>
        <p:nvSpPr>
          <p:cNvPr id="4" name="Slide Number Placeholder 3"/>
          <p:cNvSpPr>
            <a:spLocks noGrp="1"/>
          </p:cNvSpPr>
          <p:nvPr>
            <p:ph type="sldNum" sz="quarter" idx="10"/>
          </p:nvPr>
        </p:nvSpPr>
        <p:spPr/>
        <p:txBody>
          <a:bodyPr/>
          <a:lstStyle/>
          <a:p>
            <a:fld id="{4C56C407-BC86-4123-8B6B-450E3FDD2FBD}" type="slidenum">
              <a:rPr lang="en-US" smtClean="0"/>
              <a:t>21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Managing Exchange Server 2016 servers</a:t>
            </a:r>
          </a:p>
        </p:txBody>
      </p:sp>
    </p:spTree>
    <p:extLst>
      <p:ext uri="{BB962C8B-B14F-4D97-AF65-F5344CB8AC3E}">
        <p14:creationId xmlns:p14="http://schemas.microsoft.com/office/powerpoint/2010/main" val="14640490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bs-Latn-BA" sz="1000" dirty="0">
                <a:latin typeface="Arial"/>
                <a:ea typeface="Calibri"/>
                <a:cs typeface="Times New Roman"/>
              </a:rPr>
              <a:t>Lead a discussion about disk storage options and about redundant array of independent disks (RAID) technologies. The students should understand the general advantages and disadvantages of each major technology. The basic concepts are the same across all implementations of these technologies.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Stress that because the Exchange Server 2016 disk I/O requirements are lower than in previous Exchange Server versions, more storage options are available. Explain that an organization should ensure that the storage option it selects meets its business and technical requirements for the Exchange Server deployment. Tools are available to approximate usage patterns, such as Load Simulator and Jetstress. Explain that you can use these tools to test the suitability of various hardware configurations in your environment.</a:t>
            </a:r>
          </a:p>
        </p:txBody>
      </p:sp>
      <p:sp>
        <p:nvSpPr>
          <p:cNvPr id="4" name="Slide Number Placeholder 3"/>
          <p:cNvSpPr>
            <a:spLocks noGrp="1"/>
          </p:cNvSpPr>
          <p:nvPr>
            <p:ph type="sldNum" sz="quarter" idx="10"/>
          </p:nvPr>
        </p:nvSpPr>
        <p:spPr/>
        <p:txBody>
          <a:bodyPr/>
          <a:lstStyle/>
          <a:p>
            <a:fld id="{4C56C407-BC86-4123-8B6B-450E3FDD2FBD}" type="slidenum">
              <a:rPr lang="en-US" smtClean="0"/>
              <a:t>22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Managing Exchange Server 2016 servers</a:t>
            </a:r>
          </a:p>
        </p:txBody>
      </p:sp>
    </p:spTree>
    <p:extLst>
      <p:ext uri="{BB962C8B-B14F-4D97-AF65-F5344CB8AC3E}">
        <p14:creationId xmlns:p14="http://schemas.microsoft.com/office/powerpoint/2010/main" val="2532876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bs-Latn-BA" sz="1000" dirty="0">
                <a:latin typeface="Arial"/>
                <a:ea typeface="Calibri"/>
                <a:cs typeface="Times New Roman"/>
              </a:rPr>
              <a:t>Lead a discussion about disk storage options and about redundant array of independent disks (RAID) technologies. The students should understand the general advantages and disadvantages of each major technology. The basic concepts are the same across all implementations of these technologies.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Stress that because the Exchange Server 2016 disk I/O requirements are lower than in previous Exchange Server versions, more storage options are available. Explain that an organization should ensure that the storage option it selects meets its business and technical requirements for the Exchange Server deployment. Tools are available to approximate usage patterns, such as Load Simulator and Jetstress. Explain that you can use these tools to test the suitability of various hardware configurations in your environment.</a:t>
            </a:r>
          </a:p>
        </p:txBody>
      </p:sp>
      <p:sp>
        <p:nvSpPr>
          <p:cNvPr id="4" name="Slide Number Placeholder 3"/>
          <p:cNvSpPr>
            <a:spLocks noGrp="1"/>
          </p:cNvSpPr>
          <p:nvPr>
            <p:ph type="sldNum" sz="quarter" idx="10"/>
          </p:nvPr>
        </p:nvSpPr>
        <p:spPr/>
        <p:txBody>
          <a:bodyPr/>
          <a:lstStyle/>
          <a:p>
            <a:fld id="{4C56C407-BC86-4123-8B6B-450E3FDD2FBD}" type="slidenum">
              <a:rPr lang="en-US" smtClean="0"/>
              <a:t>23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Managing Exchange Server 2016 servers</a:t>
            </a:r>
          </a:p>
        </p:txBody>
      </p:sp>
    </p:spTree>
    <p:extLst>
      <p:ext uri="{BB962C8B-B14F-4D97-AF65-F5344CB8AC3E}">
        <p14:creationId xmlns:p14="http://schemas.microsoft.com/office/powerpoint/2010/main" val="41994521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Provide an overview of the lesson.</a:t>
            </a:r>
          </a:p>
        </p:txBody>
      </p:sp>
      <p:sp>
        <p:nvSpPr>
          <p:cNvPr id="4" name="Slide Number Placeholder 3"/>
          <p:cNvSpPr>
            <a:spLocks noGrp="1"/>
          </p:cNvSpPr>
          <p:nvPr>
            <p:ph type="sldNum" sz="quarter" idx="10"/>
          </p:nvPr>
        </p:nvSpPr>
        <p:spPr/>
        <p:txBody>
          <a:bodyPr/>
          <a:lstStyle/>
          <a:p>
            <a:fld id="{4C56C407-BC86-4123-8B6B-450E3FDD2FBD}" type="slidenum">
              <a:rPr lang="en-US" smtClean="0"/>
              <a:t>25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Managing Exchange Server 2016 servers</a:t>
            </a:r>
          </a:p>
        </p:txBody>
      </p:sp>
    </p:spTree>
    <p:extLst>
      <p:ext uri="{BB962C8B-B14F-4D97-AF65-F5344CB8AC3E}">
        <p14:creationId xmlns:p14="http://schemas.microsoft.com/office/powerpoint/2010/main" val="22228779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Discuss the tasks that you should perform before you put your Mailbox server into production, or before you migrate your data to it. </a:t>
            </a:r>
          </a:p>
        </p:txBody>
      </p:sp>
      <p:sp>
        <p:nvSpPr>
          <p:cNvPr id="4" name="Slide Number Placeholder 3"/>
          <p:cNvSpPr>
            <a:spLocks noGrp="1"/>
          </p:cNvSpPr>
          <p:nvPr>
            <p:ph type="sldNum" sz="quarter" idx="10"/>
          </p:nvPr>
        </p:nvSpPr>
        <p:spPr/>
        <p:txBody>
          <a:bodyPr/>
          <a:lstStyle/>
          <a:p>
            <a:fld id="{4C56C407-BC86-4123-8B6B-450E3FDD2FBD}" type="slidenum">
              <a:rPr lang="en-US" smtClean="0"/>
              <a:t>26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Managing Exchange Server 2016 servers</a:t>
            </a:r>
          </a:p>
        </p:txBody>
      </p:sp>
    </p:spTree>
    <p:extLst>
      <p:ext uri="{BB962C8B-B14F-4D97-AF65-F5344CB8AC3E}">
        <p14:creationId xmlns:p14="http://schemas.microsoft.com/office/powerpoint/2010/main" val="8711353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Explain how you can create and manage mailbox databases in the Exchange admin center and in the Exchange Management Shell. Emphasize that you cannot perform advanced configuration and management in the Exchange admin center. Describe the purpose of the most important cmdlets that you use for Mailbox server management.</a:t>
            </a:r>
          </a:p>
        </p:txBody>
      </p:sp>
      <p:sp>
        <p:nvSpPr>
          <p:cNvPr id="4" name="Slide Number Placeholder 3"/>
          <p:cNvSpPr>
            <a:spLocks noGrp="1"/>
          </p:cNvSpPr>
          <p:nvPr>
            <p:ph type="sldNum" sz="quarter" idx="10"/>
          </p:nvPr>
        </p:nvSpPr>
        <p:spPr/>
        <p:txBody>
          <a:bodyPr/>
          <a:lstStyle/>
          <a:p>
            <a:fld id="{4C56C407-BC86-4123-8B6B-450E3FDD2FBD}" type="slidenum">
              <a:rPr lang="en-US" smtClean="0"/>
              <a:t>27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Managing Exchange Server 2016 servers</a:t>
            </a:r>
          </a:p>
        </p:txBody>
      </p:sp>
    </p:spTree>
    <p:extLst>
      <p:ext uri="{BB962C8B-B14F-4D97-AF65-F5344CB8AC3E}">
        <p14:creationId xmlns:p14="http://schemas.microsoft.com/office/powerpoint/2010/main" val="22294108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Please revert all virtual machines after you have completed this demonstration.</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To perform this demonstration, you need to start the 20345-1A-LON-DC1 and 20345-1A-LON-EX1 virtual machines. These should be running from the previous demonstration. Ensure that you are signed in to the virtual machines as </a:t>
            </a:r>
            <a:r>
              <a:rPr lang="en-US" sz="1000" b="1" dirty="0">
                <a:latin typeface="Arial"/>
                <a:ea typeface="Calibri"/>
                <a:cs typeface="Times New Roman"/>
              </a:rPr>
              <a:t>Adatum\Administrator</a:t>
            </a:r>
            <a:r>
              <a:rPr lang="en-US" sz="1000" dirty="0">
                <a:latin typeface="Arial"/>
                <a:ea typeface="Calibri"/>
                <a:cs typeface="Times New Roman"/>
              </a:rPr>
              <a:t> with the password </a:t>
            </a:r>
            <a:r>
              <a:rPr lang="en-US" sz="1000" b="1" dirty="0">
                <a:latin typeface="Arial"/>
                <a:ea typeface="Calibri"/>
                <a:cs typeface="Times New Roman"/>
              </a:rPr>
              <a:t>Pa$$w0rd</a:t>
            </a:r>
            <a:r>
              <a:rPr lang="en-US" sz="1000" dirty="0">
                <a:latin typeface="Arial"/>
                <a:ea typeface="Calibri"/>
                <a:cs typeface="Times New Roman"/>
              </a:rPr>
              <a:t>.</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Segoe UI"/>
              </a:rPr>
              <a:t>On LON-EX1, in </a:t>
            </a:r>
            <a:r>
              <a:rPr lang="en-US" sz="1000" dirty="0">
                <a:effectLst/>
                <a:latin typeface="Arial"/>
                <a:ea typeface="Times New Roman"/>
                <a:cs typeface="Times New Roman"/>
              </a:rPr>
              <a:t>Server Manager</a:t>
            </a:r>
            <a:r>
              <a:rPr lang="en-US" sz="1000" dirty="0">
                <a:solidFill>
                  <a:srgbClr val="000000"/>
                </a:solidFill>
                <a:effectLst/>
                <a:latin typeface="Arial"/>
                <a:ea typeface="Times New Roman"/>
                <a:cs typeface="Segoe UI"/>
              </a:rPr>
              <a:t>, click </a:t>
            </a:r>
            <a:r>
              <a:rPr lang="en-US" sz="1000" b="1" dirty="0">
                <a:effectLst/>
                <a:latin typeface="Arial"/>
                <a:ea typeface="Times New Roman"/>
                <a:cs typeface="Times New Roman"/>
              </a:rPr>
              <a:t>Tools</a:t>
            </a:r>
            <a:r>
              <a:rPr lang="en-US" sz="1000" dirty="0">
                <a:solidFill>
                  <a:srgbClr val="000000"/>
                </a:solidFill>
                <a:effectLst/>
                <a:latin typeface="Arial"/>
                <a:ea typeface="Times New Roman"/>
                <a:cs typeface="Segoe UI"/>
              </a:rPr>
              <a:t>, and then click </a:t>
            </a:r>
            <a:r>
              <a:rPr lang="en-US" sz="1000" b="1" dirty="0">
                <a:effectLst/>
                <a:latin typeface="Arial"/>
                <a:ea typeface="Times New Roman"/>
                <a:cs typeface="Times New Roman"/>
              </a:rPr>
              <a:t>Computer Management</a:t>
            </a:r>
            <a:r>
              <a:rPr lang="en-US" sz="1000" dirty="0">
                <a:solidFill>
                  <a:srgbClr val="000000"/>
                </a:solidFill>
                <a:effectLst/>
                <a:latin typeface="Arial"/>
                <a:ea typeface="Times New Roman"/>
                <a:cs typeface="Segoe UI"/>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Segoe UI"/>
              </a:rPr>
              <a:t>If necessary, expand </a:t>
            </a:r>
            <a:r>
              <a:rPr lang="en-US" sz="1000" b="1" dirty="0">
                <a:effectLst/>
                <a:latin typeface="Arial"/>
                <a:ea typeface="Times New Roman"/>
                <a:cs typeface="Times New Roman"/>
              </a:rPr>
              <a:t>Storage</a:t>
            </a:r>
            <a:r>
              <a:rPr lang="en-US" sz="1000" dirty="0">
                <a:solidFill>
                  <a:srgbClr val="000000"/>
                </a:solidFill>
                <a:effectLst/>
                <a:latin typeface="Arial"/>
                <a:ea typeface="Times New Roman"/>
                <a:cs typeface="Segoe UI"/>
              </a:rPr>
              <a:t>, and then click </a:t>
            </a:r>
            <a:r>
              <a:rPr lang="en-US" sz="1000" b="1" dirty="0">
                <a:effectLst/>
                <a:latin typeface="Arial"/>
                <a:ea typeface="Times New Roman"/>
                <a:cs typeface="Times New Roman"/>
              </a:rPr>
              <a:t>Disk Management</a:t>
            </a:r>
            <a:r>
              <a:rPr lang="en-US" sz="1000" dirty="0">
                <a:solidFill>
                  <a:srgbClr val="000000"/>
                </a:solidFill>
                <a:effectLst/>
                <a:latin typeface="Arial"/>
                <a:ea typeface="Times New Roman"/>
                <a:cs typeface="Segoe UI"/>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Segoe UI"/>
              </a:rPr>
              <a:t>Right-click </a:t>
            </a:r>
            <a:r>
              <a:rPr lang="en-US" sz="1000" b="1" dirty="0">
                <a:effectLst/>
                <a:latin typeface="Arial"/>
                <a:ea typeface="Times New Roman"/>
                <a:cs typeface="Times New Roman"/>
              </a:rPr>
              <a:t>Disk 1</a:t>
            </a:r>
            <a:r>
              <a:rPr lang="en-US" sz="1000" dirty="0">
                <a:solidFill>
                  <a:srgbClr val="000000"/>
                </a:solidFill>
                <a:effectLst/>
                <a:latin typeface="Arial"/>
                <a:ea typeface="Times New Roman"/>
                <a:cs typeface="Segoe UI"/>
              </a:rPr>
              <a:t>, and then click </a:t>
            </a:r>
            <a:r>
              <a:rPr lang="en-US" sz="1000" b="1" dirty="0">
                <a:effectLst/>
                <a:latin typeface="Arial"/>
                <a:ea typeface="Times New Roman"/>
                <a:cs typeface="Times New Roman"/>
              </a:rPr>
              <a:t>Online</a:t>
            </a:r>
            <a:r>
              <a:rPr lang="en-US" sz="1000" dirty="0">
                <a:solidFill>
                  <a:srgbClr val="000000"/>
                </a:solidFill>
                <a:effectLst/>
                <a:latin typeface="Arial"/>
                <a:ea typeface="Times New Roman"/>
                <a:cs typeface="Segoe UI"/>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Segoe UI"/>
              </a:rPr>
              <a:t>Right-click </a:t>
            </a:r>
            <a:r>
              <a:rPr lang="en-US" sz="1000" b="1" dirty="0">
                <a:effectLst/>
                <a:latin typeface="Arial"/>
                <a:ea typeface="Times New Roman"/>
                <a:cs typeface="Times New Roman"/>
              </a:rPr>
              <a:t>Disk 1</a:t>
            </a:r>
            <a:r>
              <a:rPr lang="en-US" sz="1000" dirty="0">
                <a:solidFill>
                  <a:srgbClr val="000000"/>
                </a:solidFill>
                <a:effectLst/>
                <a:latin typeface="Arial"/>
                <a:ea typeface="Times New Roman"/>
                <a:cs typeface="Segoe UI"/>
              </a:rPr>
              <a:t>, and then click </a:t>
            </a:r>
            <a:r>
              <a:rPr lang="en-US" sz="1000" b="1" dirty="0">
                <a:effectLst/>
                <a:latin typeface="Arial"/>
                <a:ea typeface="Times New Roman"/>
                <a:cs typeface="Times New Roman"/>
              </a:rPr>
              <a:t>Initialize disk</a:t>
            </a:r>
            <a:r>
              <a:rPr lang="en-US" sz="1000" dirty="0">
                <a:solidFill>
                  <a:srgbClr val="000000"/>
                </a:solidFill>
                <a:effectLst/>
                <a:latin typeface="Arial"/>
                <a:ea typeface="Times New Roman"/>
                <a:cs typeface="Segoe UI"/>
              </a:rPr>
              <a:t>. In the </a:t>
            </a:r>
            <a:r>
              <a:rPr lang="en-US" sz="1000" b="1" dirty="0">
                <a:effectLst/>
                <a:latin typeface="Arial"/>
                <a:ea typeface="Times New Roman"/>
                <a:cs typeface="Times New Roman"/>
              </a:rPr>
              <a:t>Initialize Disk</a:t>
            </a:r>
            <a:r>
              <a:rPr lang="en-US" sz="1000" dirty="0">
                <a:solidFill>
                  <a:srgbClr val="000000"/>
                </a:solidFill>
                <a:effectLst/>
                <a:latin typeface="Arial"/>
                <a:ea typeface="Times New Roman"/>
                <a:cs typeface="Segoe UI"/>
              </a:rPr>
              <a:t> dialog box, click </a:t>
            </a:r>
            <a:r>
              <a:rPr lang="en-US" sz="1000" b="1" dirty="0">
                <a:effectLst/>
                <a:latin typeface="Arial"/>
                <a:ea typeface="Times New Roman"/>
                <a:cs typeface="Times New Roman"/>
              </a:rPr>
              <a:t>OK</a:t>
            </a:r>
            <a:r>
              <a:rPr lang="en-US" sz="1000" dirty="0">
                <a:solidFill>
                  <a:srgbClr val="000000"/>
                </a:solidFill>
                <a:effectLst/>
                <a:latin typeface="Arial"/>
                <a:ea typeface="Times New Roman"/>
                <a:cs typeface="Segoe UI"/>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Segoe UI"/>
              </a:rPr>
              <a:t>Right-click the unallocated space next to </a:t>
            </a:r>
            <a:r>
              <a:rPr lang="en-US" sz="1000" b="1" dirty="0">
                <a:effectLst/>
                <a:latin typeface="Arial"/>
                <a:ea typeface="Times New Roman"/>
                <a:cs typeface="Times New Roman"/>
              </a:rPr>
              <a:t>Disk 1</a:t>
            </a:r>
            <a:r>
              <a:rPr lang="en-US" sz="1000" dirty="0">
                <a:solidFill>
                  <a:srgbClr val="000000"/>
                </a:solidFill>
                <a:effectLst/>
                <a:latin typeface="Arial"/>
                <a:ea typeface="Times New Roman"/>
                <a:cs typeface="Segoe UI"/>
              </a:rPr>
              <a:t>, and then click </a:t>
            </a:r>
            <a:r>
              <a:rPr lang="en-US" sz="1000" b="1" dirty="0">
                <a:effectLst/>
                <a:latin typeface="Arial"/>
                <a:ea typeface="Times New Roman"/>
                <a:cs typeface="Times New Roman"/>
              </a:rPr>
              <a:t>New Simple Volume</a:t>
            </a:r>
            <a:r>
              <a:rPr lang="en-US" sz="1000" dirty="0">
                <a:solidFill>
                  <a:srgbClr val="000000"/>
                </a:solidFill>
                <a:effectLst/>
                <a:latin typeface="Arial"/>
                <a:ea typeface="Times New Roman"/>
                <a:cs typeface="Segoe UI"/>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Segoe UI"/>
              </a:rPr>
              <a:t>On the </a:t>
            </a:r>
            <a:r>
              <a:rPr lang="en-US" sz="1000" b="1" dirty="0">
                <a:effectLst/>
                <a:latin typeface="Arial"/>
                <a:ea typeface="Times New Roman"/>
                <a:cs typeface="Times New Roman"/>
              </a:rPr>
              <a:t>Welcome to the New Simple Volume Wizard</a:t>
            </a:r>
            <a:r>
              <a:rPr lang="en-US" sz="1000" dirty="0">
                <a:solidFill>
                  <a:srgbClr val="000000"/>
                </a:solidFill>
                <a:effectLst/>
                <a:latin typeface="Arial"/>
                <a:ea typeface="Times New Roman"/>
                <a:cs typeface="Segoe UI"/>
              </a:rPr>
              <a:t> page, click </a:t>
            </a:r>
            <a:r>
              <a:rPr lang="en-US" sz="1000" b="1" dirty="0">
                <a:effectLst/>
                <a:latin typeface="Arial"/>
                <a:ea typeface="Times New Roman"/>
                <a:cs typeface="Times New Roman"/>
              </a:rPr>
              <a:t>Next</a:t>
            </a:r>
            <a:r>
              <a:rPr lang="en-US" sz="1000" dirty="0">
                <a:solidFill>
                  <a:srgbClr val="000000"/>
                </a:solidFill>
                <a:effectLst/>
                <a:latin typeface="Arial"/>
                <a:ea typeface="Times New Roman"/>
                <a:cs typeface="Segoe UI"/>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Segoe UI"/>
              </a:rPr>
              <a:t>On the </a:t>
            </a:r>
            <a:r>
              <a:rPr lang="en-US" sz="1000" b="1" dirty="0">
                <a:effectLst/>
                <a:latin typeface="Arial"/>
                <a:ea typeface="Times New Roman"/>
                <a:cs typeface="Times New Roman"/>
              </a:rPr>
              <a:t>Specify Volume Size</a:t>
            </a:r>
            <a:r>
              <a:rPr lang="en-US" sz="1000" dirty="0">
                <a:solidFill>
                  <a:srgbClr val="000000"/>
                </a:solidFill>
                <a:effectLst/>
                <a:latin typeface="Arial"/>
                <a:ea typeface="Times New Roman"/>
                <a:cs typeface="Segoe UI"/>
              </a:rPr>
              <a:t> page, click </a:t>
            </a:r>
            <a:r>
              <a:rPr lang="en-US" sz="1000" b="1" dirty="0">
                <a:effectLst/>
                <a:latin typeface="Arial"/>
                <a:ea typeface="Times New Roman"/>
                <a:cs typeface="Times New Roman"/>
              </a:rPr>
              <a:t>Next</a:t>
            </a:r>
            <a:r>
              <a:rPr lang="en-US" sz="1000" dirty="0">
                <a:solidFill>
                  <a:srgbClr val="000000"/>
                </a:solidFill>
                <a:effectLst/>
                <a:latin typeface="Arial"/>
                <a:ea typeface="Times New Roman"/>
                <a:cs typeface="Segoe UI"/>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Segoe UI"/>
              </a:rPr>
              <a:t>On the </a:t>
            </a:r>
            <a:r>
              <a:rPr lang="en-US" sz="1000" b="1" dirty="0">
                <a:effectLst/>
                <a:latin typeface="Arial"/>
                <a:ea typeface="Times New Roman"/>
                <a:cs typeface="Times New Roman"/>
              </a:rPr>
              <a:t>Assign Drive Letter or Path</a:t>
            </a:r>
            <a:r>
              <a:rPr lang="en-US" sz="1000" dirty="0">
                <a:solidFill>
                  <a:srgbClr val="000000"/>
                </a:solidFill>
                <a:effectLst/>
                <a:latin typeface="Arial"/>
                <a:ea typeface="Times New Roman"/>
                <a:cs typeface="Segoe UI"/>
              </a:rPr>
              <a:t> page, click </a:t>
            </a:r>
            <a:r>
              <a:rPr lang="en-US" sz="1000" b="1" dirty="0">
                <a:effectLst/>
                <a:latin typeface="Arial"/>
                <a:ea typeface="Times New Roman"/>
                <a:cs typeface="Times New Roman"/>
              </a:rPr>
              <a:t>Next</a:t>
            </a:r>
            <a:r>
              <a:rPr lang="en-US" sz="1000" dirty="0">
                <a:solidFill>
                  <a:srgbClr val="000000"/>
                </a:solidFill>
                <a:effectLst/>
                <a:latin typeface="Arial"/>
                <a:ea typeface="Times New Roman"/>
                <a:cs typeface="Segoe UI"/>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Segoe UI"/>
              </a:rPr>
              <a:t>On the </a:t>
            </a:r>
            <a:r>
              <a:rPr lang="en-US" sz="1000" b="1" dirty="0">
                <a:effectLst/>
                <a:latin typeface="Arial"/>
                <a:ea typeface="Times New Roman"/>
                <a:cs typeface="Times New Roman"/>
              </a:rPr>
              <a:t>Format Partition</a:t>
            </a:r>
            <a:r>
              <a:rPr lang="en-US" sz="1000" dirty="0">
                <a:solidFill>
                  <a:srgbClr val="000000"/>
                </a:solidFill>
                <a:effectLst/>
                <a:latin typeface="Arial"/>
                <a:ea typeface="Times New Roman"/>
                <a:cs typeface="Segoe UI"/>
              </a:rPr>
              <a:t> page, in the </a:t>
            </a:r>
            <a:r>
              <a:rPr lang="en-US" sz="1000" b="1" dirty="0">
                <a:effectLst/>
                <a:latin typeface="Arial"/>
                <a:ea typeface="Times New Roman"/>
                <a:cs typeface="Times New Roman"/>
              </a:rPr>
              <a:t>Volume Label</a:t>
            </a:r>
            <a:r>
              <a:rPr lang="en-US" sz="1000" dirty="0">
                <a:solidFill>
                  <a:srgbClr val="000000"/>
                </a:solidFill>
                <a:effectLst/>
                <a:latin typeface="Arial"/>
                <a:ea typeface="Times New Roman"/>
                <a:cs typeface="Segoe UI"/>
              </a:rPr>
              <a:t> box, type </a:t>
            </a:r>
            <a:r>
              <a:rPr lang="en-US" sz="1000" b="1" dirty="0">
                <a:effectLst/>
                <a:latin typeface="Arial"/>
                <a:ea typeface="Times New Roman"/>
                <a:cs typeface="Times New Roman"/>
              </a:rPr>
              <a:t>DB2</a:t>
            </a:r>
            <a:r>
              <a:rPr lang="en-US" sz="1000" dirty="0">
                <a:solidFill>
                  <a:srgbClr val="000000"/>
                </a:solidFill>
                <a:effectLst/>
                <a:latin typeface="Arial"/>
                <a:ea typeface="Times New Roman"/>
                <a:cs typeface="Segoe UI"/>
              </a:rPr>
              <a:t>. Select the </a:t>
            </a:r>
            <a:r>
              <a:rPr lang="en-US" sz="1000" b="1" dirty="0">
                <a:effectLst/>
                <a:latin typeface="Arial"/>
                <a:ea typeface="Times New Roman"/>
                <a:cs typeface="Times New Roman"/>
              </a:rPr>
              <a:t>Perform a quick format</a:t>
            </a:r>
            <a:r>
              <a:rPr lang="en-US" sz="1000" dirty="0">
                <a:solidFill>
                  <a:srgbClr val="000000"/>
                </a:solidFill>
                <a:effectLst/>
                <a:latin typeface="Arial"/>
                <a:ea typeface="Times New Roman"/>
                <a:cs typeface="Segoe UI"/>
              </a:rPr>
              <a:t> check box, and then click </a:t>
            </a:r>
            <a:r>
              <a:rPr lang="en-US" sz="1000" b="1" dirty="0">
                <a:effectLst/>
                <a:latin typeface="Arial"/>
                <a:ea typeface="Times New Roman"/>
                <a:cs typeface="Times New Roman"/>
              </a:rPr>
              <a:t>Next</a:t>
            </a:r>
            <a:r>
              <a:rPr lang="en-US" sz="1000" dirty="0">
                <a:solidFill>
                  <a:srgbClr val="000000"/>
                </a:solidFill>
                <a:effectLst/>
                <a:latin typeface="Arial"/>
                <a:ea typeface="Times New Roman"/>
                <a:cs typeface="Segoe UI"/>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Segoe UI"/>
              </a:rPr>
              <a:t>Click </a:t>
            </a:r>
            <a:r>
              <a:rPr lang="en-US" sz="1000" b="1" dirty="0">
                <a:effectLst/>
                <a:latin typeface="Arial"/>
                <a:ea typeface="Times New Roman"/>
                <a:cs typeface="Times New Roman"/>
              </a:rPr>
              <a:t>Finish</a:t>
            </a:r>
            <a:r>
              <a:rPr lang="en-US" sz="1000" dirty="0">
                <a:solidFill>
                  <a:srgbClr val="000000"/>
                </a:solidFill>
                <a:effectLst/>
                <a:latin typeface="Arial"/>
                <a:ea typeface="Times New Roman"/>
                <a:cs typeface="Segoe UI"/>
              </a:rPr>
              <a:t>. (Note: If the Microsoft Windows window pops up with a prompt to format the disk, click </a:t>
            </a:r>
            <a:r>
              <a:rPr lang="en-US" sz="1000" b="1" dirty="0">
                <a:effectLst/>
                <a:latin typeface="Arial"/>
                <a:ea typeface="Times New Roman"/>
                <a:cs typeface="Times New Roman"/>
              </a:rPr>
              <a:t>Cancel</a:t>
            </a:r>
            <a:r>
              <a:rPr lang="en-US" sz="1000" dirty="0">
                <a:solidFill>
                  <a:srgbClr val="000000"/>
                </a:solidFill>
                <a:effectLst/>
                <a:latin typeface="Arial"/>
                <a:ea typeface="Times New Roman"/>
                <a:cs typeface="Segoe UI"/>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Segoe UI"/>
              </a:rPr>
              <a:t>Repeat steps 3 through 10 for </a:t>
            </a:r>
            <a:r>
              <a:rPr lang="en-US" sz="1000" b="1" dirty="0">
                <a:effectLst/>
                <a:latin typeface="Arial"/>
                <a:ea typeface="Times New Roman"/>
                <a:cs typeface="Times New Roman"/>
              </a:rPr>
              <a:t>Disk 2</a:t>
            </a:r>
            <a:r>
              <a:rPr lang="en-US" sz="1000" dirty="0">
                <a:solidFill>
                  <a:srgbClr val="000000"/>
                </a:solidFill>
                <a:effectLst/>
                <a:latin typeface="Arial"/>
                <a:ea typeface="Times New Roman"/>
                <a:cs typeface="Segoe UI"/>
              </a:rPr>
              <a:t>. (Note: Use </a:t>
            </a:r>
            <a:r>
              <a:rPr lang="en-US" sz="1000" b="1" dirty="0">
                <a:effectLst/>
                <a:latin typeface="Arial"/>
                <a:ea typeface="Times New Roman"/>
                <a:cs typeface="Times New Roman"/>
              </a:rPr>
              <a:t>Logs</a:t>
            </a:r>
            <a:r>
              <a:rPr lang="en-US" sz="1000" dirty="0">
                <a:solidFill>
                  <a:srgbClr val="000000"/>
                </a:solidFill>
                <a:effectLst/>
                <a:latin typeface="Arial"/>
                <a:ea typeface="Times New Roman"/>
                <a:cs typeface="Segoe UI"/>
              </a:rPr>
              <a:t> for </a:t>
            </a:r>
            <a:r>
              <a:rPr lang="en-US" sz="1000" b="1" dirty="0">
                <a:effectLst/>
                <a:latin typeface="Arial"/>
                <a:ea typeface="Times New Roman"/>
                <a:cs typeface="Times New Roman"/>
              </a:rPr>
              <a:t>Volume Label</a:t>
            </a:r>
            <a:r>
              <a:rPr lang="en-US" sz="1000" dirty="0">
                <a:solidFill>
                  <a:srgbClr val="000000"/>
                </a:solidFill>
                <a:effectLst/>
                <a:latin typeface="Arial"/>
                <a:ea typeface="Times New Roman"/>
                <a:cs typeface="Segoe UI"/>
              </a:rPr>
              <a:t>). Close the </a:t>
            </a:r>
            <a:r>
              <a:rPr lang="en-US" sz="1000" dirty="0">
                <a:effectLst/>
                <a:latin typeface="Arial"/>
                <a:ea typeface="Times New Roman"/>
                <a:cs typeface="Times New Roman"/>
              </a:rPr>
              <a:t>Computer Management</a:t>
            </a:r>
            <a:r>
              <a:rPr lang="en-US" sz="1000" dirty="0">
                <a:solidFill>
                  <a:srgbClr val="000000"/>
                </a:solidFill>
                <a:effectLst/>
                <a:latin typeface="Arial"/>
                <a:ea typeface="Times New Roman"/>
                <a:cs typeface="Segoe UI"/>
              </a:rPr>
              <a:t> window.</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Segoe UI"/>
              </a:rPr>
              <a:t>Switch to the Exchange Admin Center in </a:t>
            </a:r>
            <a:r>
              <a:rPr lang="en-US" sz="1000" b="1" dirty="0">
                <a:effectLst/>
                <a:latin typeface="Arial"/>
                <a:ea typeface="Times New Roman"/>
                <a:cs typeface="Times New Roman"/>
              </a:rPr>
              <a:t>Internet Explorer</a:t>
            </a:r>
            <a:r>
              <a:rPr lang="en-US" sz="1000" dirty="0">
                <a:solidFill>
                  <a:srgbClr val="000000"/>
                </a:solidFill>
                <a:effectLst/>
                <a:latin typeface="Arial"/>
                <a:ea typeface="Times New Roman"/>
                <a:cs typeface="Segoe UI"/>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Segoe UI"/>
              </a:rPr>
              <a:t>Click </a:t>
            </a:r>
            <a:r>
              <a:rPr lang="en-US" sz="1000" b="1" dirty="0">
                <a:effectLst/>
                <a:latin typeface="Arial"/>
                <a:ea typeface="Times New Roman"/>
                <a:cs typeface="Times New Roman"/>
              </a:rPr>
              <a:t>servers</a:t>
            </a:r>
            <a:r>
              <a:rPr lang="en-US" sz="1000" dirty="0">
                <a:solidFill>
                  <a:srgbClr val="000000"/>
                </a:solidFill>
                <a:effectLst/>
                <a:latin typeface="Arial"/>
                <a:ea typeface="Times New Roman"/>
                <a:cs typeface="Segoe UI"/>
              </a:rPr>
              <a:t> in the feature pane, and then click the </a:t>
            </a:r>
            <a:r>
              <a:rPr lang="en-US" sz="1000" b="1" dirty="0">
                <a:effectLst/>
                <a:latin typeface="Arial"/>
                <a:ea typeface="Times New Roman"/>
                <a:cs typeface="Times New Roman"/>
              </a:rPr>
              <a:t>databases</a:t>
            </a:r>
            <a:r>
              <a:rPr lang="en-US" sz="1000" dirty="0">
                <a:solidFill>
                  <a:srgbClr val="000000"/>
                </a:solidFill>
                <a:effectLst/>
                <a:latin typeface="Arial"/>
                <a:ea typeface="Times New Roman"/>
                <a:cs typeface="Segoe UI"/>
              </a:rPr>
              <a:t> tab.</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C56C407-BC86-4123-8B6B-450E3FDD2FBD}" type="slidenum">
              <a:rPr lang="en-US" smtClean="0"/>
              <a:t>28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Managing Exchange Server 2016 servers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CA" sz="1000" dirty="0">
                <a:latin typeface="Arial"/>
              </a:rPr>
              <a:t>(More notes on the next slide)</a:t>
            </a:r>
          </a:p>
        </p:txBody>
      </p:sp>
    </p:spTree>
    <p:extLst>
      <p:ext uri="{BB962C8B-B14F-4D97-AF65-F5344CB8AC3E}">
        <p14:creationId xmlns:p14="http://schemas.microsoft.com/office/powerpoint/2010/main" val="1765697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Provide an overview of the lesson.</a:t>
            </a:r>
          </a:p>
        </p:txBody>
      </p:sp>
      <p:sp>
        <p:nvSpPr>
          <p:cNvPr id="4" name="Slide Number Placeholder 3"/>
          <p:cNvSpPr>
            <a:spLocks noGrp="1"/>
          </p:cNvSpPr>
          <p:nvPr>
            <p:ph type="sldNum" sz="quarter" idx="10"/>
          </p:nvPr>
        </p:nvSpPr>
        <p:spPr/>
        <p:txBody>
          <a:bodyPr/>
          <a:lstStyle/>
          <a:p>
            <a:fld id="{4C56C407-BC86-4123-8B6B-450E3FDD2FBD}"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Managing Exchange Server 2016 servers</a:t>
            </a:r>
          </a:p>
        </p:txBody>
      </p:sp>
    </p:spTree>
    <p:extLst>
      <p:ext uri="{BB962C8B-B14F-4D97-AF65-F5344CB8AC3E}">
        <p14:creationId xmlns:p14="http://schemas.microsoft.com/office/powerpoint/2010/main" val="4116675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Introduce management techniques for Exchange Server 2016. Do not go into much detail at this point, as you will discuss these topics later.</a:t>
            </a:r>
          </a:p>
        </p:txBody>
      </p:sp>
      <p:sp>
        <p:nvSpPr>
          <p:cNvPr id="4" name="Slide Number Placeholder 3"/>
          <p:cNvSpPr>
            <a:spLocks noGrp="1"/>
          </p:cNvSpPr>
          <p:nvPr>
            <p:ph type="sldNum" sz="quarter" idx="10"/>
          </p:nvPr>
        </p:nvSpPr>
        <p:spPr/>
        <p:txBody>
          <a:bodyPr/>
          <a:lstStyle/>
          <a:p>
            <a:fld id="{4C56C407-BC86-4123-8B6B-450E3FDD2FBD}"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Managing Exchange Server 2016 servers</a:t>
            </a:r>
          </a:p>
        </p:txBody>
      </p:sp>
    </p:spTree>
    <p:extLst>
      <p:ext uri="{BB962C8B-B14F-4D97-AF65-F5344CB8AC3E}">
        <p14:creationId xmlns:p14="http://schemas.microsoft.com/office/powerpoint/2010/main" val="42321777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Describe the Exchange admin center. Discuss the purpose of each node in the left pane, but do not go into technical details, as you will use these nodes for Exchange administration throughout the remainder of this course.</a:t>
            </a:r>
          </a:p>
          <a:p>
            <a:pPr>
              <a:lnSpc>
                <a:spcPct val="115000"/>
              </a:lnSpc>
              <a:spcAft>
                <a:spcPts val="1000"/>
              </a:spcAft>
            </a:pPr>
            <a:r>
              <a:rPr lang="en-US" sz="1000" b="1" dirty="0">
                <a:latin typeface="Arial"/>
                <a:ea typeface="Calibri"/>
                <a:cs typeface="Times New Roman"/>
              </a:rPr>
              <a:t>Note: </a:t>
            </a:r>
            <a:r>
              <a:rPr lang="en-US" sz="1000" dirty="0">
                <a:latin typeface="Arial"/>
                <a:ea typeface="Calibri"/>
                <a:cs typeface="Times New Roman"/>
              </a:rPr>
              <a:t>This topic has seven additional slides, with screenshots of each group of console components, outlined with a red box, including cross-premises navigation, tabs, notification alerts, left navigation links, tool bar, list views, and the details pane.</a:t>
            </a:r>
          </a:p>
        </p:txBody>
      </p:sp>
      <p:sp>
        <p:nvSpPr>
          <p:cNvPr id="4" name="Slide Number Placeholder 3"/>
          <p:cNvSpPr>
            <a:spLocks noGrp="1"/>
          </p:cNvSpPr>
          <p:nvPr>
            <p:ph type="sldNum" sz="quarter" idx="10"/>
          </p:nvPr>
        </p:nvSpPr>
        <p:spPr/>
        <p:txBody>
          <a:bodyPr/>
          <a:lstStyle/>
          <a:p>
            <a:fld id="{4C56C407-BC86-4123-8B6B-450E3FDD2FBD}"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Managing Exchange Server 2016 servers</a:t>
            </a:r>
          </a:p>
        </p:txBody>
      </p:sp>
    </p:spTree>
    <p:extLst>
      <p:ext uri="{BB962C8B-B14F-4D97-AF65-F5344CB8AC3E}">
        <p14:creationId xmlns:p14="http://schemas.microsoft.com/office/powerpoint/2010/main" val="4174779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C56C407-BC86-4123-8B6B-450E3FDD2FBD}" type="slidenum">
              <a:rPr lang="en-US" smtClean="0"/>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Managing Exchange Server 2016 servers</a:t>
            </a:r>
          </a:p>
        </p:txBody>
      </p:sp>
    </p:spTree>
    <p:extLst>
      <p:ext uri="{BB962C8B-B14F-4D97-AF65-F5344CB8AC3E}">
        <p14:creationId xmlns:p14="http://schemas.microsoft.com/office/powerpoint/2010/main" val="32352138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C56C407-BC86-4123-8B6B-450E3FDD2FBD}"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Managing Exchange Server 2016 servers</a:t>
            </a:r>
          </a:p>
        </p:txBody>
      </p:sp>
    </p:spTree>
    <p:extLst>
      <p:ext uri="{BB962C8B-B14F-4D97-AF65-F5344CB8AC3E}">
        <p14:creationId xmlns:p14="http://schemas.microsoft.com/office/powerpoint/2010/main" val="33960446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C56C407-BC86-4123-8B6B-450E3FDD2FBD}"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Managing Exchange Server 2016 servers</a:t>
            </a:r>
          </a:p>
        </p:txBody>
      </p:sp>
    </p:spTree>
    <p:extLst>
      <p:ext uri="{BB962C8B-B14F-4D97-AF65-F5344CB8AC3E}">
        <p14:creationId xmlns:p14="http://schemas.microsoft.com/office/powerpoint/2010/main" val="693685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C56C407-BC86-4123-8B6B-450E3FDD2FBD}"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Managing Exchange Server 2016 servers</a:t>
            </a:r>
          </a:p>
        </p:txBody>
      </p:sp>
    </p:spTree>
    <p:extLst>
      <p:ext uri="{BB962C8B-B14F-4D97-AF65-F5344CB8AC3E}">
        <p14:creationId xmlns:p14="http://schemas.microsoft.com/office/powerpoint/2010/main" val="2339042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65575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2.emf"/></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2.emf"/></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3.emf"/><Relationship Id="rId4" Type="http://schemas.openxmlformats.org/officeDocument/2006/relationships/image" Target="../media/image2.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emf"/><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emf"/><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2.emf"/></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2.emf"/></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2.emf"/></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2.emf"/></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dirty="0"/>
              <a:t>Module 2</a:t>
            </a:r>
          </a:p>
        </p:txBody>
      </p:sp>
      <p:sp>
        <p:nvSpPr>
          <p:cNvPr id="3" name="Subtitle 2"/>
          <p:cNvSpPr>
            <a:spLocks noGrp="1"/>
          </p:cNvSpPr>
          <p:nvPr>
            <p:ph type="subTitle" sz="quarter" idx="1"/>
          </p:nvPr>
        </p:nvSpPr>
        <p:spPr>
          <a:xfrm>
            <a:off x="3200400" y="2895600"/>
            <a:ext cx="5943600" cy="1103872"/>
          </a:xfrm>
        </p:spPr>
        <p:txBody>
          <a:bodyPr/>
          <a:lstStyle/>
          <a:p>
            <a:r>
              <a:rPr lang="en-US" dirty="0"/>
              <a:t>Managing Exchange Server 2016/2019 servers
</a:t>
            </a:r>
          </a:p>
        </p:txBody>
      </p:sp>
    </p:spTree>
    <p:extLst>
      <p:ext uri="{BB962C8B-B14F-4D97-AF65-F5344CB8AC3E}">
        <p14:creationId xmlns:p14="http://schemas.microsoft.com/office/powerpoint/2010/main" val="2795014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bd54b71d-df7b-405f-99b0-8b221e3de9f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Exchange admin center (6 of 8): List view</a:t>
            </a:r>
          </a:p>
        </p:txBody>
      </p:sp>
      <p:pic>
        <p:nvPicPr>
          <p:cNvPr id="4" name="Content Placeholder 1" descr="Screenshot of the Exchange admin center with the list view section highlighted. The categories in the list view include Name, Server Roles, and Version.&#10;&#10;"/>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bwMode="auto">
          <a:xfrm>
            <a:off x="890841" y="1020763"/>
            <a:ext cx="7254369" cy="5148262"/>
          </a:xfrm>
          <a:prstGeom prst="rect">
            <a:avLst/>
          </a:prstGeom>
          <a:noFill/>
          <a:ln w="9525">
            <a:noFill/>
            <a:miter lim="800000"/>
            <a:headEnd/>
            <a:tailEnd/>
          </a:ln>
        </p:spPr>
      </p:pic>
      <p:sp>
        <p:nvSpPr>
          <p:cNvPr id="5" name="Rectangle 4"/>
          <p:cNvSpPr/>
          <p:nvPr/>
        </p:nvSpPr>
        <p:spPr bwMode="auto">
          <a:xfrm>
            <a:off x="2529444" y="2861953"/>
            <a:ext cx="3906981" cy="2956956"/>
          </a:xfrm>
          <a:prstGeom prst="rect">
            <a:avLst/>
          </a:prstGeom>
          <a:noFill/>
          <a:ln w="38100">
            <a:solidFill>
              <a:srgbClr val="FF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2880" tIns="45720" rIns="182880" bIns="45720" numCol="1" spcCol="0" rtlCol="0" fromWordArt="0" anchor="ctr"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AU" sz="1800" b="1" i="0" u="none" strike="noStrike" cap="none" normalizeH="0" baseline="0" dirty="0">
              <a:ln>
                <a:noFill/>
              </a:ln>
              <a:solidFill>
                <a:schemeClr val="tx1"/>
              </a:solidFill>
              <a:effectLst/>
              <a:latin typeface="Verdana" pitchFamily="34" charset="0"/>
            </a:endParaRPr>
          </a:p>
        </p:txBody>
      </p:sp>
      <p:sp>
        <p:nvSpPr>
          <p:cNvPr id="6" name="TextBox 3"/>
          <p:cNvSpPr txBox="1"/>
          <p:nvPr/>
        </p:nvSpPr>
        <p:spPr>
          <a:xfrm>
            <a:off x="4607170" y="5181601"/>
            <a:ext cx="1317990" cy="461665"/>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AU" sz="2400" b="0" dirty="0">
                <a:latin typeface="Segoe" panose="020B0502040504020203" pitchFamily="34" charset="0"/>
              </a:rPr>
              <a:t>List view</a:t>
            </a:r>
          </a:p>
        </p:txBody>
      </p:sp>
      <p:pic>
        <p:nvPicPr>
          <p:cNvPr id="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010" y="6391482"/>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5865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9713866d-311d-425b-875d-26b090f191a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Exchange admin center (7 of 8): Details pane</a:t>
            </a:r>
          </a:p>
        </p:txBody>
      </p:sp>
      <p:pic>
        <p:nvPicPr>
          <p:cNvPr id="4" name="Content Placeholder 1" descr="Screenshot of the Exchange admin center with the details pane (with details about LON-EX1) highlighted.&#10;&#10;"/>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bwMode="auto">
          <a:xfrm>
            <a:off x="890841" y="1020763"/>
            <a:ext cx="7254369" cy="5148262"/>
          </a:xfrm>
          <a:prstGeom prst="rect">
            <a:avLst/>
          </a:prstGeom>
          <a:noFill/>
          <a:ln w="9525">
            <a:noFill/>
            <a:miter lim="800000"/>
            <a:headEnd/>
            <a:tailEnd/>
          </a:ln>
        </p:spPr>
      </p:pic>
      <p:sp>
        <p:nvSpPr>
          <p:cNvPr id="5" name="Rectangle 4"/>
          <p:cNvSpPr/>
          <p:nvPr/>
        </p:nvSpPr>
        <p:spPr bwMode="auto">
          <a:xfrm>
            <a:off x="6472052" y="3126178"/>
            <a:ext cx="1673158" cy="2645229"/>
          </a:xfrm>
          <a:prstGeom prst="rect">
            <a:avLst/>
          </a:prstGeom>
          <a:noFill/>
          <a:ln w="38100">
            <a:solidFill>
              <a:srgbClr val="FF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2880" tIns="45720" rIns="182880" bIns="45720" numCol="1" spcCol="0" rtlCol="0" fromWordArt="0" anchor="ctr"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AU" sz="1800" b="1" i="0" u="none" strike="noStrike" cap="none" normalizeH="0" baseline="0" dirty="0">
              <a:ln>
                <a:noFill/>
              </a:ln>
              <a:solidFill>
                <a:schemeClr val="tx1"/>
              </a:solidFill>
              <a:effectLst/>
              <a:latin typeface="Verdana" pitchFamily="34" charset="0"/>
            </a:endParaRPr>
          </a:p>
        </p:txBody>
      </p:sp>
      <p:sp>
        <p:nvSpPr>
          <p:cNvPr id="6" name="TextBox 3"/>
          <p:cNvSpPr txBox="1"/>
          <p:nvPr/>
        </p:nvSpPr>
        <p:spPr>
          <a:xfrm>
            <a:off x="4607170" y="5181601"/>
            <a:ext cx="1843774" cy="461665"/>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AU" sz="2400" b="0" dirty="0">
                <a:latin typeface="Segoe" panose="020B0502040504020203" pitchFamily="34" charset="0"/>
              </a:rPr>
              <a:t>Details pane</a:t>
            </a:r>
          </a:p>
        </p:txBody>
      </p:sp>
      <p:pic>
        <p:nvPicPr>
          <p:cNvPr id="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010" y="6391482"/>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0875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12c3d50f-be47-4221-9860-666b9301a90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Exchange admin center (8 of 8): Me tile and help</a:t>
            </a:r>
          </a:p>
        </p:txBody>
      </p:sp>
      <p:pic>
        <p:nvPicPr>
          <p:cNvPr id="4" name="Content Placeholder 1" descr="Screenshot of the Exchange admin center with the me tile and help area highlighted.&#10;&#10;"/>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bwMode="auto">
          <a:xfrm>
            <a:off x="890841" y="1020763"/>
            <a:ext cx="7254369" cy="5148262"/>
          </a:xfrm>
          <a:prstGeom prst="rect">
            <a:avLst/>
          </a:prstGeom>
          <a:noFill/>
          <a:ln w="9525">
            <a:noFill/>
            <a:miter lim="800000"/>
            <a:headEnd/>
            <a:tailEnd/>
          </a:ln>
        </p:spPr>
      </p:pic>
      <p:sp>
        <p:nvSpPr>
          <p:cNvPr id="5" name="Rectangle 4"/>
          <p:cNvSpPr/>
          <p:nvPr/>
        </p:nvSpPr>
        <p:spPr bwMode="auto">
          <a:xfrm>
            <a:off x="6911439" y="1368630"/>
            <a:ext cx="1233771" cy="282039"/>
          </a:xfrm>
          <a:prstGeom prst="rect">
            <a:avLst/>
          </a:prstGeom>
          <a:noFill/>
          <a:ln w="38100">
            <a:solidFill>
              <a:srgbClr val="FF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2880" tIns="45720" rIns="182880" bIns="45720" numCol="1" spcCol="0" rtlCol="0" fromWordArt="0" anchor="ctr"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AU" sz="1800" b="1" i="0" u="none" strike="noStrike" cap="none" normalizeH="0" baseline="0" dirty="0">
              <a:ln>
                <a:noFill/>
              </a:ln>
              <a:solidFill>
                <a:schemeClr val="tx1"/>
              </a:solidFill>
              <a:effectLst/>
              <a:latin typeface="Verdana" pitchFamily="34" charset="0"/>
            </a:endParaRPr>
          </a:p>
        </p:txBody>
      </p:sp>
      <p:sp>
        <p:nvSpPr>
          <p:cNvPr id="6" name="TextBox 3"/>
          <p:cNvSpPr txBox="1"/>
          <p:nvPr/>
        </p:nvSpPr>
        <p:spPr>
          <a:xfrm>
            <a:off x="3997570" y="5181601"/>
            <a:ext cx="2385589" cy="461665"/>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AU" sz="2400" b="0" dirty="0">
                <a:latin typeface="Segoe" panose="020B0502040504020203" pitchFamily="34" charset="0"/>
              </a:rPr>
              <a:t>Me tile and help</a:t>
            </a:r>
          </a:p>
        </p:txBody>
      </p:sp>
      <p:pic>
        <p:nvPicPr>
          <p:cNvPr id="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010" y="6391482"/>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368" y="6391481"/>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6122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44c4df9a-6536-41fb-a762-f35db4f7940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Using the Exchange Server admin center</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use Exchange administration tools to manage Exchange Server 2016/2019</a:t>
            </a:r>
          </a:p>
          <a:p>
            <a:endParaRPr lang="en-US" dirty="0"/>
          </a:p>
        </p:txBody>
      </p:sp>
    </p:spTree>
    <p:extLst>
      <p:ext uri="{BB962C8B-B14F-4D97-AF65-F5344CB8AC3E}">
        <p14:creationId xmlns:p14="http://schemas.microsoft.com/office/powerpoint/2010/main" val="420291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PowerShell and the Exchange Management Shell</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Exchange Management Shell is a command-line interface for administering Exchange Server </a:t>
            </a:r>
            <a:r>
              <a:rPr lang="bs-Latn-BA" dirty="0"/>
              <a:t>201</a:t>
            </a:r>
            <a:r>
              <a:rPr lang="en-AU" dirty="0"/>
              <a:t>6/2019</a:t>
            </a:r>
          </a:p>
          <a:p>
            <a:r>
              <a:rPr lang="en-US" dirty="0"/>
              <a:t>Exchange Management Shell</a:t>
            </a:r>
            <a:r>
              <a:rPr lang="bs-Latn-BA" dirty="0"/>
              <a:t> </a:t>
            </a:r>
            <a:r>
              <a:rPr lang="en-US" dirty="0"/>
              <a:t>includes the following features:</a:t>
            </a:r>
          </a:p>
          <a:p>
            <a:pPr lvl="1"/>
            <a:r>
              <a:rPr lang="en-US" dirty="0"/>
              <a:t>Provides several hundred cmdlets for Exchange Server 201</a:t>
            </a:r>
            <a:r>
              <a:rPr lang="en-AU" dirty="0"/>
              <a:t>6/2019</a:t>
            </a:r>
            <a:r>
              <a:rPr lang="en-US" dirty="0"/>
              <a:t> administration</a:t>
            </a:r>
          </a:p>
          <a:p>
            <a:pPr lvl="1"/>
            <a:r>
              <a:rPr lang="en-US" dirty="0"/>
              <a:t>Offers an extensible scripting engine</a:t>
            </a:r>
          </a:p>
          <a:p>
            <a:pPr lvl="1"/>
            <a:r>
              <a:rPr lang="en-US" dirty="0"/>
              <a:t>Applies RBAC permissions</a:t>
            </a:r>
          </a:p>
          <a:p>
            <a:endParaRPr lang="en-US" dirty="0"/>
          </a:p>
        </p:txBody>
      </p:sp>
    </p:spTree>
    <p:extLst>
      <p:ext uri="{BB962C8B-B14F-4D97-AF65-F5344CB8AC3E}">
        <p14:creationId xmlns:p14="http://schemas.microsoft.com/office/powerpoint/2010/main" val="2654501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417856cf-c46b-4014-9a46-023fc4da903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Exchange Management Shell</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spcBef>
                <a:spcPts val="0"/>
              </a:spcBef>
            </a:pPr>
            <a:r>
              <a:rPr lang="en-US" sz="2000" b="1" dirty="0">
                <a:latin typeface="Lucida Sans Unicode" panose="020B0602030504020204" pitchFamily="34" charset="0"/>
                <a:cs typeface="Lucida Sans Unicode" panose="020B0602030504020204" pitchFamily="34" charset="0"/>
              </a:rPr>
              <a:t>Enable-Mailbox -Identity adatum\Bart </a:t>
            </a:r>
            <a:br>
              <a:rPr lang="en-US" sz="2000" dirty="0"/>
            </a:br>
            <a:endParaRPr lang="en-US" sz="2000" dirty="0"/>
          </a:p>
          <a:p>
            <a:pPr>
              <a:spcBef>
                <a:spcPts val="0"/>
              </a:spcBef>
            </a:pPr>
            <a:r>
              <a:rPr lang="en-US" sz="2000" b="1" dirty="0">
                <a:latin typeface="Lucida Sans Unicode" panose="020B0602030504020204" pitchFamily="34" charset="0"/>
                <a:cs typeface="Lucida Sans Unicode" panose="020B0602030504020204" pitchFamily="34" charset="0"/>
              </a:rPr>
              <a:t>New-MailboxExportRequest -Mailbox Bart -FilePath </a:t>
            </a:r>
            <a:br>
              <a:rPr lang="en-US" sz="2000" b="1" dirty="0">
                <a:latin typeface="Lucida Sans Unicode" panose="020B0602030504020204" pitchFamily="34" charset="0"/>
                <a:cs typeface="Lucida Sans Unicode" panose="020B0602030504020204" pitchFamily="34" charset="0"/>
              </a:rPr>
            </a:br>
            <a:r>
              <a:rPr lang="en-US" sz="2000" b="1" dirty="0">
                <a:latin typeface="Lucida Sans Unicode" panose="020B0602030504020204" pitchFamily="34" charset="0"/>
                <a:cs typeface="Lucida Sans Unicode" panose="020B0602030504020204" pitchFamily="34" charset="0"/>
              </a:rPr>
              <a:t>\\LON-EX1\PSTFileShare\Bart_Mailbox.pst</a:t>
            </a:r>
            <a:br>
              <a:rPr lang="en-US" sz="2000" dirty="0"/>
            </a:br>
            <a:endParaRPr lang="en-US" sz="2000" dirty="0"/>
          </a:p>
          <a:p>
            <a:pPr>
              <a:spcBef>
                <a:spcPts val="0"/>
              </a:spcBef>
            </a:pPr>
            <a:r>
              <a:rPr lang="en-US" sz="2000" b="1" dirty="0">
                <a:latin typeface="Lucida Sans Unicode" panose="020B0602030504020204" pitchFamily="34" charset="0"/>
                <a:cs typeface="Lucida Sans Unicode" panose="020B0602030504020204" pitchFamily="34" charset="0"/>
              </a:rPr>
              <a:t>Get-MailboxStatistics -Database MailboxDatabase </a:t>
            </a:r>
            <a:br>
              <a:rPr lang="en-US" sz="2000" b="1" dirty="0"/>
            </a:br>
            <a:endParaRPr lang="en-US" sz="2000" b="1" dirty="0"/>
          </a:p>
          <a:p>
            <a:pPr>
              <a:spcBef>
                <a:spcPts val="0"/>
              </a:spcBef>
            </a:pPr>
            <a:r>
              <a:rPr lang="en-US" sz="2000" b="1" dirty="0">
                <a:latin typeface="Lucida Sans Unicode" panose="020B0602030504020204" pitchFamily="34" charset="0"/>
                <a:cs typeface="Lucida Sans Unicode" panose="020B0602030504020204" pitchFamily="34" charset="0"/>
              </a:rPr>
              <a:t>New-MailboxDatabase -Name MailboxDatabase -Server </a:t>
            </a:r>
            <a:br>
              <a:rPr lang="en-US" sz="2000" b="1" dirty="0">
                <a:latin typeface="Lucida Sans Unicode" panose="020B0602030504020204" pitchFamily="34" charset="0"/>
                <a:cs typeface="Lucida Sans Unicode" panose="020B0602030504020204" pitchFamily="34" charset="0"/>
              </a:rPr>
            </a:br>
            <a:r>
              <a:rPr lang="en-US" sz="2000" b="1" dirty="0">
                <a:latin typeface="Lucida Sans Unicode" panose="020B0602030504020204" pitchFamily="34" charset="0"/>
                <a:cs typeface="Lucida Sans Unicode" panose="020B0602030504020204" pitchFamily="34" charset="0"/>
              </a:rPr>
              <a:t>LON-Ex1 </a:t>
            </a:r>
            <a:br>
              <a:rPr lang="en-US" sz="2000" dirty="0">
                <a:latin typeface="Lucida Sans Unicode" panose="020B0602030504020204" pitchFamily="34" charset="0"/>
                <a:cs typeface="Lucida Sans Unicode" panose="020B0602030504020204" pitchFamily="34" charset="0"/>
              </a:rPr>
            </a:br>
            <a:endParaRPr lang="en-US" sz="2000" dirty="0">
              <a:latin typeface="Lucida Sans Unicode" panose="020B0602030504020204" pitchFamily="34" charset="0"/>
              <a:cs typeface="Lucida Sans Unicode" panose="020B0602030504020204" pitchFamily="34" charset="0"/>
            </a:endParaRPr>
          </a:p>
          <a:p>
            <a:pPr>
              <a:spcBef>
                <a:spcPts val="0"/>
              </a:spcBef>
            </a:pPr>
            <a:r>
              <a:rPr lang="en-US" sz="2000" b="1" dirty="0">
                <a:latin typeface="Lucida Sans Unicode" panose="020B0602030504020204" pitchFamily="34" charset="0"/>
                <a:cs typeface="Lucida Sans Unicode" panose="020B0602030504020204" pitchFamily="34" charset="0"/>
              </a:rPr>
              <a:t>Get-ExchangeServer -Status | Format-List </a:t>
            </a:r>
            <a:br>
              <a:rPr lang="en-US" sz="2000" dirty="0">
                <a:latin typeface="Lucida Sans Unicode" panose="020B0602030504020204" pitchFamily="34" charset="0"/>
                <a:cs typeface="Lucida Sans Unicode" panose="020B0602030504020204" pitchFamily="34" charset="0"/>
              </a:rPr>
            </a:br>
            <a:endParaRPr lang="en-US" sz="2000" dirty="0">
              <a:latin typeface="Lucida Sans Unicode" panose="020B0602030504020204" pitchFamily="34" charset="0"/>
              <a:cs typeface="Lucida Sans Unicode" panose="020B0602030504020204" pitchFamily="34" charset="0"/>
            </a:endParaRPr>
          </a:p>
          <a:p>
            <a:pPr>
              <a:spcBef>
                <a:spcPts val="0"/>
              </a:spcBef>
            </a:pPr>
            <a:r>
              <a:rPr lang="en-US" sz="2000" b="1" dirty="0">
                <a:latin typeface="Lucida Sans Unicode" panose="020B0602030504020204" pitchFamily="34" charset="0"/>
                <a:cs typeface="Lucida Sans Unicode" panose="020B0602030504020204" pitchFamily="34" charset="0"/>
              </a:rPr>
              <a:t>New-DynamicDistributionGroup -Name DDG -Alias </a:t>
            </a:r>
            <a:r>
              <a:rPr lang="en-US" sz="2000" b="1" dirty="0" err="1">
                <a:latin typeface="Lucida Sans Unicode" panose="020B0602030504020204" pitchFamily="34" charset="0"/>
                <a:cs typeface="Lucida Sans Unicode" panose="020B0602030504020204" pitchFamily="34" charset="0"/>
              </a:rPr>
              <a:t>DDGAlias</a:t>
            </a:r>
            <a:r>
              <a:rPr lang="en-US" sz="2000" b="1" dirty="0">
                <a:latin typeface="Lucida Sans Unicode" panose="020B0602030504020204" pitchFamily="34" charset="0"/>
                <a:cs typeface="Lucida Sans Unicode" panose="020B0602030504020204" pitchFamily="34" charset="0"/>
              </a:rPr>
              <a:t> </a:t>
            </a:r>
            <a:br>
              <a:rPr lang="en-US" sz="2000" b="1" dirty="0">
                <a:latin typeface="Lucida Sans Unicode" panose="020B0602030504020204" pitchFamily="34" charset="0"/>
                <a:cs typeface="Lucida Sans Unicode" panose="020B0602030504020204" pitchFamily="34" charset="0"/>
              </a:rPr>
            </a:br>
            <a:r>
              <a:rPr lang="en-US" sz="2000" b="1" dirty="0">
                <a:latin typeface="Lucida Sans Unicode" panose="020B0602030504020204" pitchFamily="34" charset="0"/>
                <a:cs typeface="Lucida Sans Unicode" panose="020B0602030504020204" pitchFamily="34" charset="0"/>
              </a:rPr>
              <a:t>-OrganizationalUnit OU -IncludedRecipients MailboxUsers </a:t>
            </a:r>
            <a:br>
              <a:rPr lang="en-US" sz="2000" dirty="0">
                <a:latin typeface="Lucida Sans Unicode" panose="020B0602030504020204" pitchFamily="34" charset="0"/>
                <a:cs typeface="Lucida Sans Unicode" panose="020B0602030504020204" pitchFamily="34" charset="0"/>
              </a:rPr>
            </a:br>
            <a:endParaRPr lang="en-US" sz="2000" dirty="0">
              <a:latin typeface="Lucida Sans Unicode" panose="020B0602030504020204" pitchFamily="34" charset="0"/>
              <a:cs typeface="Lucida Sans Unicode" panose="020B0602030504020204" pitchFamily="34" charset="0"/>
            </a:endParaRPr>
          </a:p>
          <a:p>
            <a:pPr>
              <a:spcBef>
                <a:spcPts val="0"/>
              </a:spcBef>
            </a:pPr>
            <a:r>
              <a:rPr lang="en-US" sz="2000" b="1" dirty="0">
                <a:latin typeface="Lucida Sans Unicode" panose="020B0602030504020204" pitchFamily="34" charset="0"/>
                <a:cs typeface="Lucida Sans Unicode" panose="020B0602030504020204" pitchFamily="34" charset="0"/>
              </a:rPr>
              <a:t>New-MoveRequest -Identity 'user1'-TargetDatabase Executives</a:t>
            </a:r>
            <a:r>
              <a:rPr lang="en-US" sz="2000" dirty="0"/>
              <a:t> </a:t>
            </a:r>
          </a:p>
          <a:p>
            <a:pPr>
              <a:spcBef>
                <a:spcPts val="0"/>
              </a:spcBef>
            </a:pPr>
            <a:endParaRPr lang="en-US" dirty="0"/>
          </a:p>
        </p:txBody>
      </p:sp>
    </p:spTree>
    <p:extLst>
      <p:ext uri="{BB962C8B-B14F-4D97-AF65-F5344CB8AC3E}">
        <p14:creationId xmlns:p14="http://schemas.microsoft.com/office/powerpoint/2010/main" val="40027179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29ebe170-85d6-43d8-b103-d0550e0ca83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How to use help in the Exchange Management Shell</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use the built-in help functionality of Exchange Management Shell</a:t>
            </a:r>
          </a:p>
        </p:txBody>
      </p:sp>
    </p:spTree>
    <p:extLst>
      <p:ext uri="{BB962C8B-B14F-4D97-AF65-F5344CB8AC3E}">
        <p14:creationId xmlns:p14="http://schemas.microsoft.com/office/powerpoint/2010/main" val="336581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 Overview of the Exchange 2019 Mailbox server</a:t>
            </a:r>
          </a:p>
        </p:txBody>
      </p:sp>
      <p:sp>
        <p:nvSpPr>
          <p:cNvPr id="3" name="Text Placeholder 2"/>
          <p:cNvSpPr>
            <a:spLocks noGrp="1"/>
          </p:cNvSpPr>
          <p:nvPr>
            <p:ph type="body" idx="1"/>
          </p:nvPr>
        </p:nvSpPr>
        <p:spPr/>
        <p:txBody>
          <a:bodyPr/>
          <a:lstStyle/>
          <a:p>
            <a:r>
              <a:rPr lang="en-US" dirty="0"/>
              <a:t>The Mailbox server role in Exchange Server 
Interaction of the role services and components in Mailbox server
Mailbox databases in Exchange Server
How mailbox databases are updated
Database log considerations
Storage options for the Exchange Server 2016 Mailbox server role</a:t>
            </a:r>
          </a:p>
          <a:p>
            <a:r>
              <a:rPr lang="en-US" dirty="0"/>
              <a:t>Storage options for the Exchange Server 2019 Mailbox server role</a:t>
            </a:r>
          </a:p>
        </p:txBody>
      </p:sp>
    </p:spTree>
    <p:extLst>
      <p:ext uri="{BB962C8B-B14F-4D97-AF65-F5344CB8AC3E}">
        <p14:creationId xmlns:p14="http://schemas.microsoft.com/office/powerpoint/2010/main" val="15073937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Mailbox server role in Exchange Server</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bs-Latn-BA" sz="2400" dirty="0"/>
              <a:t>In Exchange Server 201</a:t>
            </a:r>
            <a:r>
              <a:rPr lang="en-AU" sz="2400" dirty="0"/>
              <a:t>6</a:t>
            </a:r>
            <a:r>
              <a:rPr lang="bs-Latn-BA" sz="2400" dirty="0"/>
              <a:t>, </a:t>
            </a:r>
            <a:r>
              <a:rPr lang="en-US" sz="2400" dirty="0"/>
              <a:t>the </a:t>
            </a:r>
            <a:r>
              <a:rPr lang="bs-Latn-BA" sz="2400" dirty="0"/>
              <a:t>Mailbox </a:t>
            </a:r>
            <a:r>
              <a:rPr lang="en-US" sz="2400" dirty="0"/>
              <a:t>s</a:t>
            </a:r>
            <a:r>
              <a:rPr lang="bs-Latn-BA" sz="2400" dirty="0"/>
              <a:t>erver role provides:</a:t>
            </a:r>
          </a:p>
          <a:p>
            <a:pPr lvl="1"/>
            <a:r>
              <a:rPr lang="bs-Latn-BA" sz="2000" dirty="0"/>
              <a:t>Hosting for mailbox databases</a:t>
            </a:r>
            <a:endParaRPr lang="en-US" sz="2000" dirty="0"/>
          </a:p>
          <a:p>
            <a:pPr marL="288925" lvl="1" indent="0">
              <a:buNone/>
            </a:pPr>
            <a:endParaRPr lang="bs-Latn-BA" sz="100" dirty="0"/>
          </a:p>
          <a:p>
            <a:pPr lvl="1"/>
            <a:r>
              <a:rPr lang="bs-Latn-BA" sz="2000" dirty="0"/>
              <a:t>Hosting for public folder</a:t>
            </a:r>
            <a:r>
              <a:rPr lang="en-AU" sz="2000" dirty="0"/>
              <a:t> mailboxes</a:t>
            </a:r>
            <a:endParaRPr lang="en-US" sz="2000" dirty="0"/>
          </a:p>
          <a:p>
            <a:pPr marL="288925" lvl="1" indent="0">
              <a:buNone/>
            </a:pPr>
            <a:endParaRPr lang="bs-Latn-BA" sz="100" dirty="0"/>
          </a:p>
          <a:p>
            <a:pPr lvl="1"/>
            <a:r>
              <a:rPr lang="bs-Latn-BA" sz="2000" dirty="0"/>
              <a:t>Transport and message routing services:</a:t>
            </a:r>
          </a:p>
          <a:p>
            <a:pPr lvl="2"/>
            <a:r>
              <a:rPr lang="bs-Latn-BA" dirty="0"/>
              <a:t>Hub Transport service</a:t>
            </a:r>
            <a:endParaRPr lang="en-US" dirty="0"/>
          </a:p>
          <a:p>
            <a:pPr marL="681037" lvl="2" indent="0">
              <a:buNone/>
            </a:pPr>
            <a:endParaRPr lang="bs-Latn-BA" sz="100" dirty="0"/>
          </a:p>
          <a:p>
            <a:pPr lvl="2"/>
            <a:r>
              <a:rPr lang="bs-Latn-BA" dirty="0"/>
              <a:t>Mailbox Transport services</a:t>
            </a:r>
            <a:endParaRPr lang="en-US" dirty="0"/>
          </a:p>
          <a:p>
            <a:pPr marL="285750" lvl="1" indent="0">
              <a:buNone/>
            </a:pPr>
            <a:endParaRPr lang="bs-Latn-BA" sz="100" dirty="0"/>
          </a:p>
          <a:p>
            <a:pPr lvl="1"/>
            <a:r>
              <a:rPr lang="en-US" sz="2000" dirty="0"/>
              <a:t>UM </a:t>
            </a:r>
            <a:r>
              <a:rPr lang="bs-Latn-BA" sz="2000" dirty="0"/>
              <a:t>service</a:t>
            </a:r>
            <a:endParaRPr lang="en-US" sz="2000" dirty="0"/>
          </a:p>
          <a:p>
            <a:pPr marL="288925" lvl="1" indent="0">
              <a:buNone/>
            </a:pPr>
            <a:endParaRPr lang="bs-Latn-BA" sz="100" dirty="0"/>
          </a:p>
          <a:p>
            <a:pPr lvl="1"/>
            <a:r>
              <a:rPr lang="bs-Latn-BA" sz="2000" dirty="0"/>
              <a:t>High</a:t>
            </a:r>
            <a:r>
              <a:rPr lang="en-US" sz="2000" dirty="0"/>
              <a:t>-</a:t>
            </a:r>
            <a:r>
              <a:rPr lang="bs-Latn-BA" sz="2000" dirty="0"/>
              <a:t>availability services</a:t>
            </a:r>
            <a:br>
              <a:rPr lang="en-US" sz="2000" dirty="0"/>
            </a:br>
            <a:endParaRPr lang="bs-Latn-BA" sz="2000" dirty="0"/>
          </a:p>
          <a:p>
            <a:r>
              <a:rPr lang="en-US" sz="2400" dirty="0"/>
              <a:t>Exchange Server 2019 provides the same functionalities except for the UM service</a:t>
            </a:r>
            <a:endParaRPr lang="en-US" sz="2000" dirty="0"/>
          </a:p>
          <a:p>
            <a:endParaRPr lang="en-US" dirty="0"/>
          </a:p>
        </p:txBody>
      </p:sp>
    </p:spTree>
    <p:extLst>
      <p:ext uri="{BB962C8B-B14F-4D97-AF65-F5344CB8AC3E}">
        <p14:creationId xmlns:p14="http://schemas.microsoft.com/office/powerpoint/2010/main" val="1402521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Mailbox databases in Exchange Server</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bs-Latn-BA" dirty="0"/>
              <a:t>Mailbox store</a:t>
            </a:r>
            <a:r>
              <a:rPr lang="en-US" dirty="0"/>
              <a:t>s</a:t>
            </a:r>
            <a:r>
              <a:rPr lang="bs-Latn-BA" dirty="0"/>
              <a:t> in Exchange Server consist of following files:</a:t>
            </a:r>
          </a:p>
          <a:p>
            <a:pPr lvl="1"/>
            <a:r>
              <a:rPr lang="en-US" dirty="0"/>
              <a:t>Mailbox database (.edb file)</a:t>
            </a:r>
          </a:p>
          <a:p>
            <a:pPr lvl="1"/>
            <a:endParaRPr lang="bs-Latn-BA" sz="100" dirty="0"/>
          </a:p>
          <a:p>
            <a:pPr lvl="1"/>
            <a:r>
              <a:rPr lang="en-US" dirty="0"/>
              <a:t>Transaction log (.log file)</a:t>
            </a:r>
          </a:p>
          <a:p>
            <a:pPr marL="288925" lvl="1" indent="0">
              <a:buNone/>
            </a:pPr>
            <a:endParaRPr lang="bs-Latn-BA" sz="100" dirty="0"/>
          </a:p>
          <a:p>
            <a:pPr lvl="1"/>
            <a:r>
              <a:rPr lang="en-US" dirty="0"/>
              <a:t>Checkpoint file (.chk)</a:t>
            </a:r>
          </a:p>
          <a:p>
            <a:pPr marL="288925" lvl="1" indent="0">
              <a:buNone/>
            </a:pPr>
            <a:endParaRPr lang="bs-Latn-BA" sz="100" dirty="0"/>
          </a:p>
          <a:p>
            <a:pPr lvl="1"/>
            <a:r>
              <a:rPr lang="en-US" dirty="0"/>
              <a:t>Temporary file (Tmp.edb)</a:t>
            </a:r>
          </a:p>
          <a:p>
            <a:pPr marL="288925" lvl="1" indent="0">
              <a:buNone/>
            </a:pPr>
            <a:endParaRPr lang="bs-Latn-BA" sz="100" dirty="0"/>
          </a:p>
          <a:p>
            <a:pPr lvl="1"/>
            <a:r>
              <a:rPr lang="en-US" dirty="0"/>
              <a:t>Reserve log files (E##res0001.jrs - E##res000A.log per database, where ## is the log prefix)</a:t>
            </a:r>
            <a:endParaRPr lang="bs-Latn-BA" dirty="0"/>
          </a:p>
          <a:p>
            <a:pPr lvl="1"/>
            <a:endParaRPr lang="bs-Latn-BA" sz="1000" dirty="0"/>
          </a:p>
          <a:p>
            <a:r>
              <a:rPr lang="bs-Latn-BA" dirty="0"/>
              <a:t>Administrator</a:t>
            </a:r>
            <a:r>
              <a:rPr lang="en-US" dirty="0"/>
              <a:t>s</a:t>
            </a:r>
            <a:r>
              <a:rPr lang="bs-Latn-BA" dirty="0"/>
              <a:t> rarely interact directly with these files</a:t>
            </a:r>
            <a:r>
              <a:rPr lang="en-US" dirty="0"/>
              <a:t>,</a:t>
            </a:r>
            <a:r>
              <a:rPr lang="bs-Latn-BA" dirty="0"/>
              <a:t> except during backup and restore procedures</a:t>
            </a:r>
            <a:endParaRPr lang="en-US" dirty="0"/>
          </a:p>
          <a:p>
            <a:endParaRPr lang="en-US" dirty="0"/>
          </a:p>
        </p:txBody>
      </p:sp>
    </p:spTree>
    <p:extLst>
      <p:ext uri="{BB962C8B-B14F-4D97-AF65-F5344CB8AC3E}">
        <p14:creationId xmlns:p14="http://schemas.microsoft.com/office/powerpoint/2010/main" val="1199001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Overview</a:t>
            </a:r>
          </a:p>
        </p:txBody>
      </p:sp>
      <p:sp>
        <p:nvSpPr>
          <p:cNvPr id="3" name="Text Placeholder 2"/>
          <p:cNvSpPr>
            <a:spLocks noGrp="1"/>
          </p:cNvSpPr>
          <p:nvPr>
            <p:ph type="body" idx="1"/>
          </p:nvPr>
        </p:nvSpPr>
        <p:spPr>
          <a:xfrm>
            <a:off x="343694" y="1021215"/>
            <a:ext cx="8456612" cy="5147356"/>
          </a:xfrm>
        </p:spPr>
        <p:txBody>
          <a:bodyPr/>
          <a:lstStyle/>
          <a:p>
            <a:r>
              <a:rPr lang="en-US" dirty="0"/>
              <a:t>Exchange Server 2016/2019 management
Overview of the Exchange 2016/2019 Mailbox server
Configuring Mailbox servers</a:t>
            </a:r>
          </a:p>
        </p:txBody>
      </p:sp>
    </p:spTree>
    <p:extLst>
      <p:ext uri="{BB962C8B-B14F-4D97-AF65-F5344CB8AC3E}">
        <p14:creationId xmlns:p14="http://schemas.microsoft.com/office/powerpoint/2010/main" val="31188806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bbfbaa78-e6d8-4654-a2bb-f4a97e60b05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mailbox databases are updated</a:t>
            </a:r>
          </a:p>
        </p:txBody>
      </p:sp>
      <p:sp>
        <p:nvSpPr>
          <p:cNvPr id="4" name="Rectangle 3"/>
          <p:cNvSpPr/>
          <p:nvPr/>
        </p:nvSpPr>
        <p:spPr bwMode="auto">
          <a:xfrm>
            <a:off x="267072" y="1116106"/>
            <a:ext cx="8540752" cy="5109882"/>
          </a:xfrm>
          <a:prstGeom prst="rect">
            <a:avLst/>
          </a:prstGeom>
          <a:solidFill>
            <a:srgbClr val="3E8CC6"/>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Verdana" pitchFamily="34" charset="0"/>
            </a:endParaRPr>
          </a:p>
        </p:txBody>
      </p:sp>
      <p:grpSp>
        <p:nvGrpSpPr>
          <p:cNvPr id="5" name="Group 4"/>
          <p:cNvGrpSpPr>
            <a:grpSpLocks/>
          </p:cNvGrpSpPr>
          <p:nvPr/>
        </p:nvGrpSpPr>
        <p:grpSpPr bwMode="auto">
          <a:xfrm>
            <a:off x="873201" y="1378362"/>
            <a:ext cx="1543304" cy="1104900"/>
            <a:chOff x="876" y="1491"/>
            <a:chExt cx="971" cy="696"/>
          </a:xfrm>
        </p:grpSpPr>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231" y="1491"/>
              <a:ext cx="373" cy="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417" y="1750"/>
              <a:ext cx="430"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AutoShape 25"/>
            <p:cNvSpPr>
              <a:spLocks noChangeArrowheads="1"/>
            </p:cNvSpPr>
            <p:nvPr/>
          </p:nvSpPr>
          <p:spPr bwMode="auto">
            <a:xfrm>
              <a:off x="876" y="1509"/>
              <a:ext cx="202" cy="236"/>
            </a:xfrm>
            <a:prstGeom prst="roundRect">
              <a:avLst>
                <a:gd name="adj" fmla="val 0"/>
              </a:avLst>
            </a:prstGeom>
            <a:noFill/>
            <a:ln w="9525">
              <a:no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defRPr/>
              </a:pPr>
              <a:r>
                <a:rPr lang="en-US" sz="2800" b="0" dirty="0">
                  <a:latin typeface="Segoe UI" panose="020B0502040204020203" pitchFamily="34" charset="0"/>
                  <a:cs typeface="Segoe UI" panose="020B0502040204020203" pitchFamily="34" charset="0"/>
                </a:rPr>
                <a:t>1.</a:t>
              </a:r>
            </a:p>
          </p:txBody>
        </p:sp>
      </p:grpSp>
      <p:grpSp>
        <p:nvGrpSpPr>
          <p:cNvPr id="9" name="Group 8"/>
          <p:cNvGrpSpPr>
            <a:grpSpLocks/>
          </p:cNvGrpSpPr>
          <p:nvPr/>
        </p:nvGrpSpPr>
        <p:grpSpPr bwMode="auto">
          <a:xfrm>
            <a:off x="1474788" y="3711580"/>
            <a:ext cx="3768725" cy="1562102"/>
            <a:chOff x="929" y="2338"/>
            <a:chExt cx="2373" cy="984"/>
          </a:xfrm>
        </p:grpSpPr>
        <p:sp>
          <p:nvSpPr>
            <p:cNvPr id="10" name="AutoShape 36"/>
            <p:cNvSpPr>
              <a:spLocks noChangeArrowheads="1"/>
            </p:cNvSpPr>
            <p:nvPr/>
          </p:nvSpPr>
          <p:spPr bwMode="auto">
            <a:xfrm>
              <a:off x="1646" y="2338"/>
              <a:ext cx="1151" cy="217"/>
            </a:xfrm>
            <a:prstGeom prst="roundRect">
              <a:avLst>
                <a:gd name="adj" fmla="val 4167"/>
              </a:avLst>
            </a:prstGeom>
            <a:noFill/>
            <a:ln w="9525">
              <a:noFill/>
              <a:round/>
              <a:headEnd/>
              <a:tailEnd/>
            </a:ln>
            <a:effectLst/>
          </p:spPr>
          <p:txBody>
            <a:bodyPr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defRPr/>
              </a:pPr>
              <a:r>
                <a:rPr lang="en-US" sz="1600" b="0" dirty="0">
                  <a:latin typeface="Segoe UI" panose="020B0502040204020203" pitchFamily="34" charset="0"/>
                  <a:cs typeface="Segoe UI" panose="020B0502040204020203" pitchFamily="34" charset="0"/>
                </a:rPr>
                <a:t>Write message</a:t>
              </a:r>
            </a:p>
          </p:txBody>
        </p:sp>
        <p:pic>
          <p:nvPicPr>
            <p:cNvPr id="11" name="Picture 10"/>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616" y="2914"/>
              <a:ext cx="278"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1237" y="2375"/>
              <a:ext cx="369" cy="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AutoShape 26"/>
            <p:cNvSpPr>
              <a:spLocks noChangeArrowheads="1"/>
            </p:cNvSpPr>
            <p:nvPr/>
          </p:nvSpPr>
          <p:spPr bwMode="auto">
            <a:xfrm>
              <a:off x="929" y="2619"/>
              <a:ext cx="202" cy="236"/>
            </a:xfrm>
            <a:prstGeom prst="roundRect">
              <a:avLst>
                <a:gd name="adj" fmla="val 0"/>
              </a:avLst>
            </a:prstGeom>
            <a:noFill/>
            <a:ln w="9525">
              <a:no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defRPr/>
              </a:pPr>
              <a:r>
                <a:rPr lang="en-US" sz="2800" b="0" dirty="0">
                  <a:latin typeface="Segoe UI" panose="020B0502040204020203" pitchFamily="34" charset="0"/>
                  <a:cs typeface="Segoe UI" panose="020B0502040204020203" pitchFamily="34" charset="0"/>
                </a:rPr>
                <a:t>2.</a:t>
              </a:r>
            </a:p>
          </p:txBody>
        </p:sp>
        <p:pic>
          <p:nvPicPr>
            <p:cNvPr id="14" name="Picture 13"/>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2747" y="2627"/>
              <a:ext cx="555"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 name="AutoShape 36"/>
          <p:cNvSpPr>
            <a:spLocks noChangeArrowheads="1"/>
          </p:cNvSpPr>
          <p:nvPr/>
        </p:nvSpPr>
        <p:spPr bwMode="auto">
          <a:xfrm>
            <a:off x="419100" y="2395945"/>
            <a:ext cx="1803400" cy="596086"/>
          </a:xfrm>
          <a:prstGeom prst="roundRect">
            <a:avLst>
              <a:gd name="adj" fmla="val 4167"/>
            </a:avLst>
          </a:prstGeom>
          <a:noFill/>
          <a:ln w="9525">
            <a:noFill/>
            <a:round/>
            <a:headEnd/>
            <a:tailEnd/>
          </a:ln>
          <a:effectLst/>
        </p:spPr>
        <p:txBody>
          <a:bodyPr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defRPr/>
            </a:pPr>
            <a:r>
              <a:rPr lang="en-US" sz="1600" b="0" dirty="0">
                <a:latin typeface="Segoe UI" panose="020B0502040204020203" pitchFamily="34" charset="0"/>
                <a:cs typeface="Segoe UI" panose="020B0502040204020203" pitchFamily="34" charset="0"/>
              </a:rPr>
              <a:t>Receive a message</a:t>
            </a:r>
          </a:p>
        </p:txBody>
      </p:sp>
      <p:grpSp>
        <p:nvGrpSpPr>
          <p:cNvPr id="16" name="Group 15"/>
          <p:cNvGrpSpPr>
            <a:grpSpLocks/>
          </p:cNvGrpSpPr>
          <p:nvPr/>
        </p:nvGrpSpPr>
        <p:grpSpPr bwMode="auto">
          <a:xfrm>
            <a:off x="3663949" y="1862142"/>
            <a:ext cx="1377950" cy="1074740"/>
            <a:chOff x="2308" y="1173"/>
            <a:chExt cx="868" cy="677"/>
          </a:xfrm>
        </p:grpSpPr>
        <p:pic>
          <p:nvPicPr>
            <p:cNvPr id="17" name="Picture 16"/>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2574" y="1595"/>
              <a:ext cx="562"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AutoShape 28"/>
            <p:cNvSpPr>
              <a:spLocks noChangeArrowheads="1"/>
            </p:cNvSpPr>
            <p:nvPr/>
          </p:nvSpPr>
          <p:spPr bwMode="auto">
            <a:xfrm>
              <a:off x="2308" y="1592"/>
              <a:ext cx="202" cy="236"/>
            </a:xfrm>
            <a:prstGeom prst="roundRect">
              <a:avLst>
                <a:gd name="adj" fmla="val 0"/>
              </a:avLst>
            </a:prstGeom>
            <a:noFill/>
            <a:ln w="9525">
              <a:no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defRPr/>
              </a:pPr>
              <a:r>
                <a:rPr lang="en-US" sz="2800" b="0" dirty="0">
                  <a:latin typeface="Segoe UI" panose="020B0502040204020203" pitchFamily="34" charset="0"/>
                  <a:cs typeface="Segoe UI" panose="020B0502040204020203" pitchFamily="34" charset="0"/>
                </a:rPr>
                <a:t>3.</a:t>
              </a:r>
            </a:p>
          </p:txBody>
        </p:sp>
        <p:sp>
          <p:nvSpPr>
            <p:cNvPr id="19" name="AutoShape 36"/>
            <p:cNvSpPr>
              <a:spLocks noChangeArrowheads="1"/>
            </p:cNvSpPr>
            <p:nvPr/>
          </p:nvSpPr>
          <p:spPr bwMode="auto">
            <a:xfrm>
              <a:off x="2336" y="1173"/>
              <a:ext cx="840" cy="375"/>
            </a:xfrm>
            <a:prstGeom prst="roundRect">
              <a:avLst>
                <a:gd name="adj" fmla="val 4167"/>
              </a:avLst>
            </a:prstGeom>
            <a:noFill/>
            <a:ln w="9525">
              <a:noFill/>
              <a:round/>
              <a:headEnd/>
              <a:tailEnd/>
            </a:ln>
            <a:effectLst/>
          </p:spPr>
          <p:txBody>
            <a:bodyPr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defRPr/>
              </a:pPr>
              <a:r>
                <a:rPr lang="en-US" sz="1600" b="0" dirty="0">
                  <a:latin typeface="Segoe UI" panose="020B0502040204020203" pitchFamily="34" charset="0"/>
                  <a:cs typeface="Segoe UI" panose="020B0502040204020203" pitchFamily="34" charset="0"/>
                </a:rPr>
                <a:t>Write to the database</a:t>
              </a:r>
            </a:p>
          </p:txBody>
        </p:sp>
      </p:grpSp>
      <p:grpSp>
        <p:nvGrpSpPr>
          <p:cNvPr id="20" name="Group 19"/>
          <p:cNvGrpSpPr>
            <a:grpSpLocks/>
          </p:cNvGrpSpPr>
          <p:nvPr/>
        </p:nvGrpSpPr>
        <p:grpSpPr bwMode="auto">
          <a:xfrm>
            <a:off x="5878515" y="1346200"/>
            <a:ext cx="1157288" cy="1482239"/>
            <a:chOff x="5878515" y="1346200"/>
            <a:chExt cx="1157288" cy="1482017"/>
          </a:xfrm>
        </p:grpSpPr>
        <p:grpSp>
          <p:nvGrpSpPr>
            <p:cNvPr id="21" name="Group 20"/>
            <p:cNvGrpSpPr>
              <a:grpSpLocks/>
            </p:cNvGrpSpPr>
            <p:nvPr/>
          </p:nvGrpSpPr>
          <p:grpSpPr bwMode="auto">
            <a:xfrm>
              <a:off x="5878515" y="1346200"/>
              <a:ext cx="1157288" cy="1055688"/>
              <a:chOff x="3703" y="848"/>
              <a:chExt cx="729" cy="665"/>
            </a:xfrm>
          </p:grpSpPr>
          <p:pic>
            <p:nvPicPr>
              <p:cNvPr id="23" name="Picture 22"/>
              <p:cNvPicPr>
                <a:picLocks noChangeAspect="1" noChangeArrowheads="1"/>
              </p:cNvPicPr>
              <p:nvPr/>
            </p:nvPicPr>
            <p:blipFill>
              <a:blip r:embed="rId9" cstate="print">
                <a:extLst>
                  <a:ext uri="{28A0092B-C50C-407E-A947-70E740481C1C}">
                    <a14:useLocalDpi xmlns:a14="http://schemas.microsoft.com/office/drawing/2010/main" val="0"/>
                  </a:ext>
                </a:extLst>
              </a:blip>
              <a:stretch>
                <a:fillRect/>
              </a:stretch>
            </p:blipFill>
            <p:spPr bwMode="auto">
              <a:xfrm>
                <a:off x="4011" y="960"/>
                <a:ext cx="421" cy="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AutoShape 29"/>
              <p:cNvSpPr>
                <a:spLocks noChangeArrowheads="1"/>
              </p:cNvSpPr>
              <p:nvPr/>
            </p:nvSpPr>
            <p:spPr bwMode="auto">
              <a:xfrm>
                <a:off x="3703" y="848"/>
                <a:ext cx="202" cy="236"/>
              </a:xfrm>
              <a:prstGeom prst="roundRect">
                <a:avLst>
                  <a:gd name="adj" fmla="val 0"/>
                </a:avLst>
              </a:prstGeom>
              <a:noFill/>
              <a:ln w="9525">
                <a:no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defRPr/>
                </a:pPr>
                <a:r>
                  <a:rPr lang="en-US" sz="2800" b="0" dirty="0">
                    <a:latin typeface="Segoe UI" panose="020B0502040204020203" pitchFamily="34" charset="0"/>
                    <a:cs typeface="Segoe UI" panose="020B0502040204020203" pitchFamily="34" charset="0"/>
                  </a:rPr>
                  <a:t>4.</a:t>
                </a:r>
              </a:p>
            </p:txBody>
          </p:sp>
        </p:grpSp>
        <p:sp>
          <p:nvSpPr>
            <p:cNvPr id="22" name="AutoShape 36"/>
            <p:cNvSpPr>
              <a:spLocks noChangeArrowheads="1"/>
            </p:cNvSpPr>
            <p:nvPr/>
          </p:nvSpPr>
          <p:spPr bwMode="auto">
            <a:xfrm>
              <a:off x="5918200" y="2483166"/>
              <a:ext cx="990600" cy="345051"/>
            </a:xfrm>
            <a:prstGeom prst="roundRect">
              <a:avLst>
                <a:gd name="adj" fmla="val 4167"/>
              </a:avLst>
            </a:prstGeom>
            <a:noFill/>
            <a:ln w="9525">
              <a:noFill/>
              <a:round/>
              <a:headEnd/>
              <a:tailEnd/>
            </a:ln>
            <a:effectLst/>
          </p:spPr>
          <p:txBody>
            <a:bodyPr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defRPr/>
              </a:pPr>
              <a:r>
                <a:rPr lang="en-US" sz="1600" b="0" dirty="0">
                  <a:latin typeface="Segoe UI" panose="020B0502040204020203" pitchFamily="34" charset="0"/>
                  <a:cs typeface="Segoe UI" panose="020B0502040204020203" pitchFamily="34" charset="0"/>
                </a:rPr>
                <a:t>Update</a:t>
              </a:r>
            </a:p>
          </p:txBody>
        </p:sp>
      </p:grpSp>
      <p:grpSp>
        <p:nvGrpSpPr>
          <p:cNvPr id="25" name="Group 24"/>
          <p:cNvGrpSpPr>
            <a:grpSpLocks/>
          </p:cNvGrpSpPr>
          <p:nvPr/>
        </p:nvGrpSpPr>
        <p:grpSpPr bwMode="auto">
          <a:xfrm>
            <a:off x="6273294" y="3854541"/>
            <a:ext cx="1803911" cy="1704392"/>
            <a:chOff x="6272214" y="3854451"/>
            <a:chExt cx="1804986" cy="1704269"/>
          </a:xfrm>
        </p:grpSpPr>
        <p:grpSp>
          <p:nvGrpSpPr>
            <p:cNvPr id="26" name="Group 25"/>
            <p:cNvGrpSpPr>
              <a:grpSpLocks/>
            </p:cNvGrpSpPr>
            <p:nvPr/>
          </p:nvGrpSpPr>
          <p:grpSpPr bwMode="auto">
            <a:xfrm>
              <a:off x="6272214" y="3854451"/>
              <a:ext cx="1679576" cy="1095375"/>
              <a:chOff x="3951" y="2428"/>
              <a:chExt cx="1058" cy="690"/>
            </a:xfrm>
          </p:grpSpPr>
          <p:pic>
            <p:nvPicPr>
              <p:cNvPr id="28" name="Picture 27"/>
              <p:cNvPicPr>
                <a:picLocks noChangeAspect="1" noChangeArrowheads="1"/>
              </p:cNvPicPr>
              <p:nvPr/>
            </p:nvPicPr>
            <p:blipFill>
              <a:blip r:embed="rId10" cstate="print">
                <a:extLst>
                  <a:ext uri="{28A0092B-C50C-407E-A947-70E740481C1C}">
                    <a14:useLocalDpi xmlns:a14="http://schemas.microsoft.com/office/drawing/2010/main" val="0"/>
                  </a:ext>
                </a:extLst>
              </a:blip>
              <a:stretch>
                <a:fillRect/>
              </a:stretch>
            </p:blipFill>
            <p:spPr bwMode="auto">
              <a:xfrm>
                <a:off x="4266" y="2554"/>
                <a:ext cx="743" cy="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AutoShape 30"/>
              <p:cNvSpPr>
                <a:spLocks noChangeArrowheads="1"/>
              </p:cNvSpPr>
              <p:nvPr/>
            </p:nvSpPr>
            <p:spPr bwMode="auto">
              <a:xfrm>
                <a:off x="3951" y="2428"/>
                <a:ext cx="202" cy="236"/>
              </a:xfrm>
              <a:prstGeom prst="roundRect">
                <a:avLst>
                  <a:gd name="adj" fmla="val 0"/>
                </a:avLst>
              </a:prstGeom>
              <a:noFill/>
              <a:ln w="9525">
                <a:no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defRPr/>
                </a:pPr>
                <a:r>
                  <a:rPr lang="en-US" sz="2800" b="0" dirty="0">
                    <a:latin typeface="Segoe UI" panose="020B0502040204020203" pitchFamily="34" charset="0"/>
                    <a:cs typeface="Segoe UI" panose="020B0502040204020203" pitchFamily="34" charset="0"/>
                  </a:rPr>
                  <a:t>5.</a:t>
                </a:r>
              </a:p>
            </p:txBody>
          </p:sp>
        </p:grpSp>
        <p:sp>
          <p:nvSpPr>
            <p:cNvPr id="27" name="AutoShape 36"/>
            <p:cNvSpPr>
              <a:spLocks noChangeArrowheads="1"/>
            </p:cNvSpPr>
            <p:nvPr/>
          </p:nvSpPr>
          <p:spPr bwMode="auto">
            <a:xfrm>
              <a:off x="6655540" y="5213642"/>
              <a:ext cx="1421660" cy="345078"/>
            </a:xfrm>
            <a:prstGeom prst="roundRect">
              <a:avLst>
                <a:gd name="adj" fmla="val 4167"/>
              </a:avLst>
            </a:prstGeom>
            <a:noFill/>
            <a:ln w="9525">
              <a:noFill/>
              <a:round/>
              <a:headEnd/>
              <a:tailEnd/>
            </a:ln>
            <a:effectLst/>
          </p:spPr>
          <p:txBody>
            <a:bodyPr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defRPr/>
              </a:pPr>
              <a:r>
                <a:rPr lang="en-US" sz="1600" b="0" dirty="0">
                  <a:latin typeface="Segoe UI" panose="020B0502040204020203" pitchFamily="34" charset="0"/>
                  <a:cs typeface="Segoe UI" panose="020B0502040204020203" pitchFamily="34" charset="0"/>
                </a:rPr>
                <a:t>Client access</a:t>
              </a:r>
            </a:p>
          </p:txBody>
        </p:sp>
      </p:grpSp>
      <p:pic>
        <p:nvPicPr>
          <p:cNvPr id="30" name="Picture 29" descr="C:\Users\Sally\Desktop\ID Resources\MSTP\SRTech_Reference\Graphics for IDs\Microsoft Illustrations\User_Green_half.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25679" y="4274697"/>
            <a:ext cx="951521" cy="970403"/>
          </a:xfrm>
          <a:prstGeom prst="rect">
            <a:avLst/>
          </a:prstGeom>
          <a:noFill/>
          <a:extLst>
            <a:ext uri="{909E8E84-426E-40DD-AFC4-6F175D3DCCD1}">
              <a14:hiddenFill xmlns:a14="http://schemas.microsoft.com/office/drawing/2010/main">
                <a:solidFill>
                  <a:srgbClr val="FFFFFF"/>
                </a:solidFill>
              </a14:hiddenFill>
            </a:ext>
          </a:extLst>
        </p:spPr>
      </p:pic>
      <p:cxnSp>
        <p:nvCxnSpPr>
          <p:cNvPr id="31" name="Straight Arrow Connector 30"/>
          <p:cNvCxnSpPr/>
          <p:nvPr/>
        </p:nvCxnSpPr>
        <p:spPr bwMode="auto">
          <a:xfrm>
            <a:off x="2222500" y="2402046"/>
            <a:ext cx="703580" cy="1135699"/>
          </a:xfrm>
          <a:prstGeom prst="straightConnector1">
            <a:avLst/>
          </a:prstGeom>
          <a:gradFill rotWithShape="1">
            <a:gsLst>
              <a:gs pos="0">
                <a:srgbClr val="E4CD9A"/>
              </a:gs>
              <a:gs pos="100000">
                <a:srgbClr val="EEEFD7"/>
              </a:gs>
            </a:gsLst>
            <a:lin ang="2700000" scaled="1"/>
          </a:gradFill>
          <a:ln w="57150" cap="flat" cmpd="sng" algn="ctr">
            <a:solidFill>
              <a:srgbClr val="FF0000"/>
            </a:solidFill>
            <a:prstDash val="solid"/>
            <a:round/>
            <a:headEnd type="none" w="med" len="med"/>
            <a:tailEnd type="arrow"/>
          </a:ln>
          <a:effectLst/>
        </p:spPr>
      </p:cxnSp>
      <p:cxnSp>
        <p:nvCxnSpPr>
          <p:cNvPr id="32" name="Straight Arrow Connector 31"/>
          <p:cNvCxnSpPr/>
          <p:nvPr/>
        </p:nvCxnSpPr>
        <p:spPr bwMode="auto">
          <a:xfrm>
            <a:off x="2726690" y="4157665"/>
            <a:ext cx="1635389" cy="178594"/>
          </a:xfrm>
          <a:prstGeom prst="straightConnector1">
            <a:avLst/>
          </a:prstGeom>
          <a:gradFill rotWithShape="1">
            <a:gsLst>
              <a:gs pos="0">
                <a:srgbClr val="E4CD9A"/>
              </a:gs>
              <a:gs pos="100000">
                <a:srgbClr val="EEEFD7"/>
              </a:gs>
            </a:gsLst>
            <a:lin ang="2700000" scaled="1"/>
          </a:gradFill>
          <a:ln w="57150" cap="flat" cmpd="sng" algn="ctr">
            <a:solidFill>
              <a:srgbClr val="FF0000"/>
            </a:solidFill>
            <a:prstDash val="solid"/>
            <a:round/>
            <a:headEnd type="none" w="med" len="med"/>
            <a:tailEnd type="arrow"/>
          </a:ln>
          <a:effectLst/>
        </p:spPr>
      </p:cxnSp>
      <p:cxnSp>
        <p:nvCxnSpPr>
          <p:cNvPr id="33" name="Straight Arrow Connector 32"/>
          <p:cNvCxnSpPr/>
          <p:nvPr/>
        </p:nvCxnSpPr>
        <p:spPr bwMode="auto">
          <a:xfrm>
            <a:off x="2726690" y="4336259"/>
            <a:ext cx="1359535" cy="423639"/>
          </a:xfrm>
          <a:prstGeom prst="straightConnector1">
            <a:avLst/>
          </a:prstGeom>
          <a:gradFill rotWithShape="1">
            <a:gsLst>
              <a:gs pos="0">
                <a:srgbClr val="E4CD9A"/>
              </a:gs>
              <a:gs pos="100000">
                <a:srgbClr val="EEEFD7"/>
              </a:gs>
            </a:gsLst>
            <a:lin ang="2700000" scaled="1"/>
          </a:gradFill>
          <a:ln w="57150" cap="flat" cmpd="sng" algn="ctr">
            <a:solidFill>
              <a:srgbClr val="FF0000"/>
            </a:solidFill>
            <a:prstDash val="solid"/>
            <a:round/>
            <a:headEnd type="none" w="med" len="med"/>
            <a:tailEnd type="arrow"/>
          </a:ln>
          <a:effectLst/>
        </p:spPr>
      </p:cxnSp>
      <p:cxnSp>
        <p:nvCxnSpPr>
          <p:cNvPr id="34" name="Straight Arrow Connector 33"/>
          <p:cNvCxnSpPr/>
          <p:nvPr/>
        </p:nvCxnSpPr>
        <p:spPr bwMode="auto">
          <a:xfrm flipH="1" flipV="1">
            <a:off x="4532312" y="2936876"/>
            <a:ext cx="446088" cy="1119190"/>
          </a:xfrm>
          <a:prstGeom prst="straightConnector1">
            <a:avLst/>
          </a:prstGeom>
          <a:gradFill rotWithShape="1">
            <a:gsLst>
              <a:gs pos="0">
                <a:srgbClr val="E4CD9A"/>
              </a:gs>
              <a:gs pos="100000">
                <a:srgbClr val="EEEFD7"/>
              </a:gs>
            </a:gsLst>
            <a:lin ang="2700000" scaled="1"/>
          </a:gradFill>
          <a:ln w="57150" cap="flat" cmpd="sng" algn="ctr">
            <a:solidFill>
              <a:srgbClr val="FF0000"/>
            </a:solidFill>
            <a:prstDash val="solid"/>
            <a:round/>
            <a:headEnd type="none" w="med" len="med"/>
            <a:tailEnd type="arrow"/>
          </a:ln>
          <a:effectLst/>
        </p:spPr>
      </p:cxnSp>
      <p:cxnSp>
        <p:nvCxnSpPr>
          <p:cNvPr id="35" name="Straight Arrow Connector 34"/>
          <p:cNvCxnSpPr/>
          <p:nvPr/>
        </p:nvCxnSpPr>
        <p:spPr bwMode="auto">
          <a:xfrm>
            <a:off x="5089768" y="2828439"/>
            <a:ext cx="1343761" cy="1026107"/>
          </a:xfrm>
          <a:prstGeom prst="straightConnector1">
            <a:avLst/>
          </a:prstGeom>
          <a:gradFill rotWithShape="1">
            <a:gsLst>
              <a:gs pos="0">
                <a:srgbClr val="E4CD9A"/>
              </a:gs>
              <a:gs pos="100000">
                <a:srgbClr val="EEEFD7"/>
              </a:gs>
            </a:gsLst>
            <a:lin ang="2700000" scaled="1"/>
          </a:gradFill>
          <a:ln w="57150" cap="flat" cmpd="sng" algn="ctr">
            <a:solidFill>
              <a:srgbClr val="FF0000"/>
            </a:solidFill>
            <a:prstDash val="solid"/>
            <a:round/>
            <a:headEnd type="none" w="med" len="med"/>
            <a:tailEnd type="arrow"/>
          </a:ln>
          <a:effectLst/>
        </p:spPr>
      </p:cxnSp>
      <p:cxnSp>
        <p:nvCxnSpPr>
          <p:cNvPr id="36" name="Straight Arrow Connector 35"/>
          <p:cNvCxnSpPr/>
          <p:nvPr/>
        </p:nvCxnSpPr>
        <p:spPr bwMode="auto">
          <a:xfrm flipV="1">
            <a:off x="5089768" y="1963037"/>
            <a:ext cx="1277697" cy="569026"/>
          </a:xfrm>
          <a:prstGeom prst="straightConnector1">
            <a:avLst/>
          </a:prstGeom>
          <a:gradFill rotWithShape="1">
            <a:gsLst>
              <a:gs pos="0">
                <a:srgbClr val="E4CD9A"/>
              </a:gs>
              <a:gs pos="100000">
                <a:srgbClr val="EEEFD7"/>
              </a:gs>
            </a:gsLst>
            <a:lin ang="2700000" scaled="1"/>
          </a:gradFill>
          <a:ln w="57150" cap="flat" cmpd="sng" algn="ctr">
            <a:solidFill>
              <a:srgbClr val="FF0000"/>
            </a:solidFill>
            <a:prstDash val="solid"/>
            <a:round/>
            <a:headEnd type="none" w="med" len="med"/>
            <a:tailEnd type="arrow"/>
          </a:ln>
          <a:effectLst/>
        </p:spPr>
      </p:cxnSp>
      <p:sp>
        <p:nvSpPr>
          <p:cNvPr id="37" name="TextBox 1"/>
          <p:cNvSpPr txBox="1"/>
          <p:nvPr/>
        </p:nvSpPr>
        <p:spPr>
          <a:xfrm>
            <a:off x="3547371" y="5245100"/>
            <a:ext cx="1551835" cy="338554"/>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b="0" dirty="0">
                <a:latin typeface="Segoe UI" panose="020B0502040204020203" pitchFamily="34" charset="0"/>
                <a:cs typeface="Segoe UI" panose="020B0502040204020203" pitchFamily="34" charset="0"/>
              </a:rPr>
              <a:t>Transaction log</a:t>
            </a:r>
          </a:p>
        </p:txBody>
      </p:sp>
      <p:sp>
        <p:nvSpPr>
          <p:cNvPr id="38" name="TextBox 35"/>
          <p:cNvSpPr txBox="1"/>
          <p:nvPr/>
        </p:nvSpPr>
        <p:spPr>
          <a:xfrm>
            <a:off x="4721452" y="4555642"/>
            <a:ext cx="1524969" cy="338554"/>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b="0" dirty="0">
                <a:latin typeface="Segoe UI" panose="020B0502040204020203" pitchFamily="34" charset="0"/>
                <a:cs typeface="Segoe UI" panose="020B0502040204020203" pitchFamily="34" charset="0"/>
              </a:rPr>
              <a:t>Memory cache</a:t>
            </a:r>
          </a:p>
        </p:txBody>
      </p:sp>
    </p:spTree>
    <p:extLst>
      <p:ext uri="{BB962C8B-B14F-4D97-AF65-F5344CB8AC3E}">
        <p14:creationId xmlns:p14="http://schemas.microsoft.com/office/powerpoint/2010/main" val="16309401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8ca9f0a3-6983-4de4-8a0f-9ccff5079bb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log considerations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SzPct val="100000"/>
            </a:pPr>
            <a:r>
              <a:rPr lang="en-US" sz="2000" dirty="0"/>
              <a:t>Each change performed</a:t>
            </a:r>
            <a:r>
              <a:rPr lang="bs-Latn-BA" sz="2000" dirty="0"/>
              <a:t> in </a:t>
            </a:r>
            <a:r>
              <a:rPr lang="en-US" sz="2000" dirty="0"/>
              <a:t>a mailbox database must be logged in the transaction log file </a:t>
            </a:r>
            <a:r>
              <a:rPr lang="bs-Latn-BA" sz="2000" dirty="0"/>
              <a:t>before it is commit</a:t>
            </a:r>
            <a:r>
              <a:rPr lang="en-US" sz="2000" dirty="0"/>
              <a:t>t</a:t>
            </a:r>
            <a:r>
              <a:rPr lang="bs-Latn-BA" sz="2000" dirty="0"/>
              <a:t>ed to the database</a:t>
            </a:r>
            <a:br>
              <a:rPr lang="en-US" sz="2000" dirty="0"/>
            </a:br>
            <a:endParaRPr lang="bs-Latn-BA" sz="100" dirty="0"/>
          </a:p>
          <a:p>
            <a:pPr>
              <a:spcBef>
                <a:spcPts val="1200"/>
              </a:spcBef>
              <a:buSzPct val="100000"/>
            </a:pPr>
            <a:r>
              <a:rPr lang="bs-Latn-BA" sz="2000" dirty="0"/>
              <a:t>Each transaction log</a:t>
            </a:r>
            <a:r>
              <a:rPr lang="en-US" sz="2000" dirty="0"/>
              <a:t> file</a:t>
            </a:r>
            <a:r>
              <a:rPr lang="bs-Latn-BA" sz="2000" dirty="0"/>
              <a:t> is 1</a:t>
            </a:r>
            <a:r>
              <a:rPr lang="en-US" sz="2000" dirty="0"/>
              <a:t> </a:t>
            </a:r>
            <a:r>
              <a:rPr lang="bs-Latn-BA" sz="2000" dirty="0"/>
              <a:t>MB in size</a:t>
            </a:r>
            <a:endParaRPr lang="en-US" sz="2000" dirty="0"/>
          </a:p>
          <a:p>
            <a:pPr>
              <a:buSzPct val="100000"/>
            </a:pPr>
            <a:endParaRPr lang="bs-Latn-BA" sz="100" dirty="0"/>
          </a:p>
          <a:p>
            <a:pPr>
              <a:spcBef>
                <a:spcPts val="1200"/>
              </a:spcBef>
              <a:buSzPct val="100000"/>
            </a:pPr>
            <a:r>
              <a:rPr lang="en-US" sz="2000" dirty="0"/>
              <a:t>Transaction log files are not deleted automatically</a:t>
            </a:r>
          </a:p>
          <a:p>
            <a:pPr marL="458470" lvl="1" indent="-169545">
              <a:buSzPct val="100000"/>
            </a:pPr>
            <a:r>
              <a:rPr lang="bs-Latn-BA" sz="1800" dirty="0"/>
              <a:t>C</a:t>
            </a:r>
            <a:r>
              <a:rPr lang="en-US" sz="1800" dirty="0"/>
              <a:t>ircular logging</a:t>
            </a:r>
            <a:r>
              <a:rPr lang="bs-Latn-BA" sz="1800" dirty="0"/>
              <a:t> can be used, but it is not recommended</a:t>
            </a:r>
            <a:br>
              <a:rPr lang="en-US" sz="1800" dirty="0"/>
            </a:br>
            <a:endParaRPr lang="bs-Latn-BA" sz="100" dirty="0"/>
          </a:p>
          <a:p>
            <a:pPr>
              <a:spcBef>
                <a:spcPts val="1200"/>
              </a:spcBef>
              <a:buSzPct val="100000"/>
            </a:pPr>
            <a:r>
              <a:rPr lang="bs-Latn-BA" sz="2000" dirty="0">
                <a:latin typeface="Segoe UI"/>
                <a:cs typeface="Segoe UI"/>
              </a:rPr>
              <a:t>Follow these guidelines </a:t>
            </a:r>
            <a:r>
              <a:rPr lang="bs-Latn-BA" sz="2000" dirty="0" err="1">
                <a:latin typeface="Segoe UI"/>
                <a:cs typeface="Segoe UI"/>
              </a:rPr>
              <a:t>for</a:t>
            </a:r>
            <a:r>
              <a:rPr lang="bs-Latn-BA" sz="2000" dirty="0">
                <a:latin typeface="Segoe UI"/>
                <a:cs typeface="Segoe UI"/>
              </a:rPr>
              <a:t> </a:t>
            </a:r>
            <a:r>
              <a:rPr lang="bs-Latn-BA" sz="2000" dirty="0" err="1">
                <a:latin typeface="Segoe UI"/>
                <a:cs typeface="Segoe UI"/>
              </a:rPr>
              <a:t>log</a:t>
            </a:r>
            <a:r>
              <a:rPr lang="en-US" sz="2000" dirty="0">
                <a:latin typeface="Segoe UI"/>
                <a:cs typeface="Segoe UI"/>
              </a:rPr>
              <a:t> file</a:t>
            </a:r>
            <a:r>
              <a:rPr lang="bs-Latn-BA" sz="2000" dirty="0">
                <a:latin typeface="Segoe UI"/>
                <a:cs typeface="Segoe UI"/>
              </a:rPr>
              <a:t>s:</a:t>
            </a:r>
            <a:endParaRPr lang="bs-Latn-BA" sz="2000" dirty="0"/>
          </a:p>
          <a:p>
            <a:pPr marL="458470" lvl="1" indent="-169545">
              <a:buSzPct val="100000"/>
            </a:pPr>
            <a:r>
              <a:rPr lang="en-US" sz="1800" dirty="0">
                <a:latin typeface="Segoe UI"/>
                <a:cs typeface="Segoe UI"/>
              </a:rPr>
              <a:t>Regularly perform Exchange Server backups (non-</a:t>
            </a:r>
            <a:r>
              <a:rPr lang="en-US" sz="1800" dirty="0" err="1">
                <a:latin typeface="Segoe UI"/>
                <a:cs typeface="Segoe UI"/>
              </a:rPr>
              <a:t>ndp</a:t>
            </a:r>
            <a:r>
              <a:rPr lang="en-US" sz="1800" dirty="0">
                <a:latin typeface="Segoe UI"/>
                <a:cs typeface="Segoe UI"/>
              </a:rPr>
              <a:t> only)</a:t>
            </a:r>
          </a:p>
          <a:p>
            <a:pPr marL="458470" lvl="1" indent="-169545">
              <a:buSzPct val="100000"/>
            </a:pPr>
            <a:endParaRPr lang="en-US" sz="100" dirty="0"/>
          </a:p>
          <a:p>
            <a:pPr marL="458470" lvl="1" indent="-169545">
              <a:buSzPct val="100000"/>
            </a:pPr>
            <a:r>
              <a:rPr lang="en-US" sz="1800" dirty="0"/>
              <a:t>Move transaction logs to a dedicated drive</a:t>
            </a:r>
            <a:r>
              <a:rPr lang="bs-Latn-BA" sz="1800" dirty="0"/>
              <a:t> (</a:t>
            </a:r>
            <a:r>
              <a:rPr lang="en-US" sz="1800" dirty="0"/>
              <a:t>does not </a:t>
            </a:r>
            <a:r>
              <a:rPr lang="bs-Latn-BA" sz="1800" dirty="0"/>
              <a:t>apply if you are </a:t>
            </a:r>
            <a:br>
              <a:rPr lang="en-US" sz="1800" dirty="0"/>
            </a:br>
            <a:r>
              <a:rPr lang="bs-Latn-BA" sz="1800" dirty="0"/>
              <a:t>using DAGs)</a:t>
            </a:r>
            <a:endParaRPr lang="en-US" sz="1800" dirty="0"/>
          </a:p>
          <a:p>
            <a:pPr marL="458470" lvl="1" indent="-169545">
              <a:buSzPct val="100000"/>
            </a:pPr>
            <a:endParaRPr lang="en-US" sz="100" dirty="0"/>
          </a:p>
          <a:p>
            <a:pPr marL="458470" lvl="1" indent="-169545">
              <a:buSzPct val="100000"/>
            </a:pPr>
            <a:r>
              <a:rPr lang="en-US" sz="1800" dirty="0">
                <a:latin typeface="Segoe UI"/>
                <a:cs typeface="Segoe UI"/>
              </a:rPr>
              <a:t>Place transaction log files on a redundant disk array (non-</a:t>
            </a:r>
            <a:r>
              <a:rPr lang="en-US" sz="1800" dirty="0" err="1">
                <a:latin typeface="Segoe UI"/>
                <a:cs typeface="Segoe UI"/>
              </a:rPr>
              <a:t>ndp</a:t>
            </a:r>
            <a:r>
              <a:rPr lang="en-US" sz="1800" dirty="0">
                <a:latin typeface="Segoe UI"/>
                <a:cs typeface="Segoe UI"/>
              </a:rPr>
              <a:t> only)</a:t>
            </a:r>
            <a:endParaRPr lang="en-US" sz="1800" dirty="0"/>
          </a:p>
          <a:p>
            <a:pPr marL="458470" lvl="1" indent="-169545">
              <a:buSzPct val="100000"/>
            </a:pPr>
            <a:endParaRPr lang="en-US" sz="100" dirty="0"/>
          </a:p>
          <a:p>
            <a:pPr marL="458470" lvl="1" indent="-169545">
              <a:buSzPct val="100000"/>
            </a:pPr>
            <a:r>
              <a:rPr lang="en-US" sz="1800" dirty="0"/>
              <a:t>Ensure</a:t>
            </a:r>
            <a:r>
              <a:rPr lang="bs-Latn-BA" sz="1800" dirty="0"/>
              <a:t> </a:t>
            </a:r>
            <a:r>
              <a:rPr lang="en-US" sz="1800" dirty="0"/>
              <a:t>enough free disk space</a:t>
            </a:r>
            <a:r>
              <a:rPr lang="bs-Latn-BA" sz="1800" dirty="0"/>
              <a:t> </a:t>
            </a:r>
            <a:r>
              <a:rPr lang="en-US" sz="1800" dirty="0"/>
              <a:t>is available </a:t>
            </a:r>
            <a:r>
              <a:rPr lang="bs-Latn-BA" sz="1800" dirty="0"/>
              <a:t>on </a:t>
            </a:r>
            <a:r>
              <a:rPr lang="en-US" sz="1800" dirty="0"/>
              <a:t>the </a:t>
            </a:r>
            <a:r>
              <a:rPr lang="bs-Latn-BA" sz="1800" dirty="0"/>
              <a:t>log disk</a:t>
            </a:r>
            <a:r>
              <a:rPr lang="en-US" sz="1800" dirty="0"/>
              <a:t> </a:t>
            </a:r>
          </a:p>
          <a:p>
            <a:pPr marL="458470" lvl="1" indent="-169545">
              <a:buSzPct val="100000"/>
            </a:pPr>
            <a:endParaRPr lang="en-US" sz="100" dirty="0"/>
          </a:p>
          <a:p>
            <a:pPr marL="458470" lvl="1" indent="-169545">
              <a:buSzPct val="100000"/>
            </a:pPr>
            <a:r>
              <a:rPr lang="en-US" sz="1800" dirty="0"/>
              <a:t>Do not use compression </a:t>
            </a:r>
            <a:r>
              <a:rPr lang="bs-Latn-BA" sz="1800" dirty="0"/>
              <a:t>on </a:t>
            </a:r>
            <a:r>
              <a:rPr lang="en-US" sz="1800" dirty="0"/>
              <a:t>the </a:t>
            </a:r>
            <a:r>
              <a:rPr lang="bs-Latn-BA" sz="1800" dirty="0"/>
              <a:t>volume with </a:t>
            </a:r>
            <a:r>
              <a:rPr lang="en-US" sz="1800" dirty="0"/>
              <a:t>the </a:t>
            </a:r>
            <a:r>
              <a:rPr lang="bs-Latn-BA" sz="1800" dirty="0"/>
              <a:t>logs</a:t>
            </a:r>
            <a:endParaRPr lang="en-US" sz="1800" dirty="0"/>
          </a:p>
          <a:p>
            <a:endParaRPr lang="en-US" dirty="0"/>
          </a:p>
        </p:txBody>
      </p:sp>
    </p:spTree>
    <p:extLst>
      <p:ext uri="{BB962C8B-B14F-4D97-AF65-F5344CB8AC3E}">
        <p14:creationId xmlns:p14="http://schemas.microsoft.com/office/powerpoint/2010/main" val="37745689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18dc1e5f-aa68-490f-895d-f49b909a41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options for the Exchange Server 2016 Mailbox server role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236538" indent="-236538"/>
            <a:r>
              <a:rPr lang="bs-Latn-BA" dirty="0"/>
              <a:t>Disk storage options:</a:t>
            </a:r>
          </a:p>
          <a:p>
            <a:pPr marL="574675" lvl="1" indent="-285750"/>
            <a:r>
              <a:rPr lang="bs-Latn-BA" dirty="0"/>
              <a:t>DAS</a:t>
            </a:r>
            <a:endParaRPr lang="en-US" dirty="0"/>
          </a:p>
          <a:p>
            <a:pPr marL="288925" lvl="1" indent="0">
              <a:buNone/>
            </a:pPr>
            <a:endParaRPr lang="bs-Latn-BA" sz="100" dirty="0"/>
          </a:p>
          <a:p>
            <a:pPr marL="574675" lvl="1" indent="-285750"/>
            <a:r>
              <a:rPr lang="bs-Latn-BA" dirty="0"/>
              <a:t>SAN</a:t>
            </a:r>
          </a:p>
          <a:p>
            <a:pPr marL="236538" indent="-236538">
              <a:spcBef>
                <a:spcPts val="1200"/>
              </a:spcBef>
            </a:pPr>
            <a:r>
              <a:rPr lang="bs-Latn-BA" dirty="0"/>
              <a:t>RAID options:</a:t>
            </a:r>
          </a:p>
          <a:p>
            <a:pPr marL="574675" lvl="1" indent="-285750"/>
            <a:r>
              <a:rPr lang="en-US" dirty="0"/>
              <a:t>RAID 0 ― Striping</a:t>
            </a:r>
          </a:p>
          <a:p>
            <a:pPr marL="288925" lvl="1" indent="0">
              <a:buNone/>
            </a:pPr>
            <a:endParaRPr lang="en-US" sz="100" dirty="0"/>
          </a:p>
          <a:p>
            <a:pPr marL="574675" lvl="1" indent="-285750"/>
            <a:r>
              <a:rPr lang="en-US" dirty="0"/>
              <a:t>RAID 1 ― Mirroring</a:t>
            </a:r>
          </a:p>
          <a:p>
            <a:pPr marL="288925" lvl="1" indent="0">
              <a:buNone/>
            </a:pPr>
            <a:endParaRPr lang="en-US" sz="100" dirty="0"/>
          </a:p>
          <a:p>
            <a:pPr marL="574675" lvl="1" indent="-285750"/>
            <a:r>
              <a:rPr lang="en-US" dirty="0"/>
              <a:t>RAID 5 ― Striping with parity</a:t>
            </a:r>
          </a:p>
          <a:p>
            <a:pPr marL="288925" lvl="1" indent="0">
              <a:buNone/>
            </a:pPr>
            <a:endParaRPr lang="en-US" sz="100" dirty="0"/>
          </a:p>
          <a:p>
            <a:pPr marL="574675" lvl="1" indent="-285750"/>
            <a:r>
              <a:rPr lang="en-US" dirty="0"/>
              <a:t>RAID 0+1 ― Mirrored striped sets</a:t>
            </a:r>
          </a:p>
          <a:p>
            <a:pPr marL="288925" lvl="1" indent="0">
              <a:buNone/>
            </a:pPr>
            <a:endParaRPr lang="en-US" sz="100" dirty="0"/>
          </a:p>
          <a:p>
            <a:pPr marL="574675" lvl="1" indent="-285750"/>
            <a:r>
              <a:rPr lang="en-US" dirty="0"/>
              <a:t>RAID 6 ― Striping with double parity</a:t>
            </a:r>
          </a:p>
          <a:p>
            <a:pPr marL="288925" lvl="1" indent="0">
              <a:buNone/>
            </a:pPr>
            <a:endParaRPr lang="en-US" sz="100" dirty="0"/>
          </a:p>
          <a:p>
            <a:pPr marL="574675" lvl="1" indent="-285750"/>
            <a:r>
              <a:rPr lang="en-US" dirty="0"/>
              <a:t>RAID 1+0 or RAID 10 ― Mirrored sets in a striped set</a:t>
            </a:r>
          </a:p>
          <a:p>
            <a:pPr marL="288925" lvl="1" indent="0">
              <a:buNone/>
            </a:pPr>
            <a:endParaRPr lang="en-US" sz="100" dirty="0"/>
          </a:p>
          <a:p>
            <a:pPr marL="574675" lvl="1" indent="-285750"/>
            <a:r>
              <a:rPr lang="en-US" dirty="0"/>
              <a:t>JBOD</a:t>
            </a:r>
          </a:p>
          <a:p>
            <a:endParaRPr lang="en-US" dirty="0"/>
          </a:p>
        </p:txBody>
      </p:sp>
    </p:spTree>
    <p:extLst>
      <p:ext uri="{BB962C8B-B14F-4D97-AF65-F5344CB8AC3E}">
        <p14:creationId xmlns:p14="http://schemas.microsoft.com/office/powerpoint/2010/main" val="30014465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options for the Exchange Server 2019 Mailbox server role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236538" indent="-236538"/>
            <a:r>
              <a:rPr lang="en-US" dirty="0"/>
              <a:t>Storage options for Exchange Server 2019 are basically the same as for Exchange Server 2016</a:t>
            </a:r>
          </a:p>
          <a:p>
            <a:pPr marL="236538" indent="-236538"/>
            <a:r>
              <a:rPr lang="en-US" dirty="0"/>
              <a:t>However, in Exchange Server 2019 support for tiered storage was added</a:t>
            </a:r>
          </a:p>
          <a:p>
            <a:pPr marL="520701" lvl="1" indent="-236538"/>
            <a:r>
              <a:rPr lang="en-US" dirty="0"/>
              <a:t>Allows the use of SSDs for fast retrieval of mailbox metadata</a:t>
            </a:r>
          </a:p>
          <a:p>
            <a:pPr marL="520701" lvl="1" indent="-236538"/>
            <a:r>
              <a:rPr lang="en-US" dirty="0"/>
              <a:t>Only supported in a DAG environment with </a:t>
            </a:r>
            <a:r>
              <a:rPr lang="en-US" dirty="0" err="1"/>
              <a:t>autoreseed</a:t>
            </a:r>
            <a:r>
              <a:rPr lang="en-US" dirty="0"/>
              <a:t> enabled</a:t>
            </a:r>
          </a:p>
          <a:p>
            <a:pPr marL="236538" indent="-236538"/>
            <a:endParaRPr lang="en-US" dirty="0"/>
          </a:p>
          <a:p>
            <a:pPr marL="0" indent="0">
              <a:buNone/>
            </a:pPr>
            <a:endParaRPr lang="en-US" dirty="0"/>
          </a:p>
          <a:p>
            <a:endParaRPr lang="en-US" dirty="0"/>
          </a:p>
        </p:txBody>
      </p:sp>
    </p:spTree>
    <p:extLst>
      <p:ext uri="{BB962C8B-B14F-4D97-AF65-F5344CB8AC3E}">
        <p14:creationId xmlns:p14="http://schemas.microsoft.com/office/powerpoint/2010/main" val="18832110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E3A0F-4123-4529-9678-FE241BE325D5}"/>
              </a:ext>
            </a:extLst>
          </p:cNvPr>
          <p:cNvSpPr>
            <a:spLocks noGrp="1"/>
          </p:cNvSpPr>
          <p:nvPr>
            <p:ph type="title"/>
          </p:nvPr>
        </p:nvSpPr>
        <p:spPr/>
        <p:txBody>
          <a:bodyPr/>
          <a:lstStyle/>
          <a:p>
            <a:r>
              <a:rPr lang="en-US" dirty="0"/>
              <a:t>Exchange Server 2019 Meta Cached Database</a:t>
            </a:r>
            <a:endParaRPr lang="de-AT" dirty="0"/>
          </a:p>
        </p:txBody>
      </p:sp>
      <p:sp>
        <p:nvSpPr>
          <p:cNvPr id="3" name="Content Placeholder 2">
            <a:extLst>
              <a:ext uri="{FF2B5EF4-FFF2-40B4-BE49-F238E27FC236}">
                <a16:creationId xmlns:a16="http://schemas.microsoft.com/office/drawing/2014/main" id="{97D357E7-1763-4222-AD23-A9AA55C66C7C}"/>
              </a:ext>
            </a:extLst>
          </p:cNvPr>
          <p:cNvSpPr>
            <a:spLocks noGrp="1"/>
          </p:cNvSpPr>
          <p:nvPr>
            <p:ph idx="1"/>
          </p:nvPr>
        </p:nvSpPr>
        <p:spPr/>
        <p:txBody>
          <a:bodyPr/>
          <a:lstStyle/>
          <a:p>
            <a:r>
              <a:rPr lang="en-US" dirty="0"/>
              <a:t>Metadata of mailboxes is promoted to an additional Database (Meta Cache DB)</a:t>
            </a:r>
          </a:p>
          <a:p>
            <a:r>
              <a:rPr lang="en-US" dirty="0"/>
              <a:t>The Meta Cache DB (MCDB) is placed on fast SSD storage</a:t>
            </a:r>
          </a:p>
          <a:p>
            <a:pPr lvl="1"/>
            <a:r>
              <a:rPr lang="en-US" dirty="0"/>
              <a:t>Improves logon to exchange server for users</a:t>
            </a:r>
          </a:p>
          <a:p>
            <a:pPr lvl="1"/>
            <a:r>
              <a:rPr lang="en-US" dirty="0"/>
              <a:t>Fast retrieval of small items</a:t>
            </a:r>
          </a:p>
          <a:p>
            <a:r>
              <a:rPr lang="en-US" dirty="0"/>
              <a:t>If MCDB is unavailable, data is provided from “normal” DB</a:t>
            </a:r>
          </a:p>
          <a:p>
            <a:endParaRPr lang="de-AT" dirty="0"/>
          </a:p>
        </p:txBody>
      </p:sp>
    </p:spTree>
    <p:extLst>
      <p:ext uri="{BB962C8B-B14F-4D97-AF65-F5344CB8AC3E}">
        <p14:creationId xmlns:p14="http://schemas.microsoft.com/office/powerpoint/2010/main" val="41331440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3: Configuring Mailbox servers</a:t>
            </a:r>
          </a:p>
        </p:txBody>
      </p:sp>
      <p:sp>
        <p:nvSpPr>
          <p:cNvPr id="3" name="Text Placeholder 2"/>
          <p:cNvSpPr>
            <a:spLocks noGrp="1"/>
          </p:cNvSpPr>
          <p:nvPr>
            <p:ph type="body" idx="1"/>
          </p:nvPr>
        </p:nvSpPr>
        <p:spPr/>
        <p:txBody>
          <a:bodyPr/>
          <a:lstStyle/>
          <a:p>
            <a:r>
              <a:rPr lang="en-US" dirty="0">
                <a:latin typeface="Segoe UI"/>
                <a:cs typeface="Segoe UI"/>
              </a:rPr>
              <a:t>Initial Mailbox server configuration tasks</a:t>
            </a:r>
            <a:endParaRPr lang="de-DE"/>
          </a:p>
          <a:p>
            <a:r>
              <a:rPr lang="en-US" dirty="0">
                <a:latin typeface="Segoe UI"/>
                <a:cs typeface="Segoe UI"/>
              </a:rPr>
              <a:t>Configuring storage for Exchange Server</a:t>
            </a:r>
            <a:endParaRPr lang="en-US"/>
          </a:p>
          <a:p>
            <a:r>
              <a:rPr lang="en-US" dirty="0">
                <a:latin typeface="Segoe UI"/>
                <a:cs typeface="Segoe UI"/>
              </a:rPr>
              <a:t>Creating and managing mailbox databases and logs</a:t>
            </a:r>
            <a:endParaRPr lang="en-US" dirty="0"/>
          </a:p>
          <a:p>
            <a:r>
              <a:rPr lang="en-US" dirty="0">
                <a:latin typeface="Segoe UI"/>
                <a:cs typeface="Segoe UI"/>
              </a:rPr>
              <a:t>Demonstration: Creating and managing mailbox databases</a:t>
            </a:r>
            <a:endParaRPr lang="en-US"/>
          </a:p>
        </p:txBody>
      </p:sp>
    </p:spTree>
    <p:extLst>
      <p:ext uri="{BB962C8B-B14F-4D97-AF65-F5344CB8AC3E}">
        <p14:creationId xmlns:p14="http://schemas.microsoft.com/office/powerpoint/2010/main" val="8127460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 Mailbox server configuration tasks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bs-Latn-BA" dirty="0"/>
              <a:t>Before you put your Exchange 201</a:t>
            </a:r>
            <a:r>
              <a:rPr lang="en-AU" dirty="0"/>
              <a:t>6/2019</a:t>
            </a:r>
            <a:r>
              <a:rPr lang="bs-Latn-BA" dirty="0"/>
              <a:t> Mailbox server into production, perform </a:t>
            </a:r>
            <a:r>
              <a:rPr lang="en-US" dirty="0"/>
              <a:t>the </a:t>
            </a:r>
            <a:r>
              <a:rPr lang="bs-Latn-BA" dirty="0"/>
              <a:t>following tasks:</a:t>
            </a:r>
            <a:endParaRPr lang="bs-Latn-BA" sz="1400" dirty="0"/>
          </a:p>
          <a:p>
            <a:pPr lvl="1"/>
            <a:r>
              <a:rPr lang="en-US" sz="2800" dirty="0"/>
              <a:t>Secure the server</a:t>
            </a:r>
          </a:p>
          <a:p>
            <a:pPr lvl="1"/>
            <a:r>
              <a:rPr lang="en-US" sz="2800" dirty="0"/>
              <a:t>Create and configure the databases</a:t>
            </a:r>
          </a:p>
          <a:p>
            <a:pPr lvl="1"/>
            <a:r>
              <a:rPr lang="en-US" sz="2800" dirty="0"/>
              <a:t>Configure high availability</a:t>
            </a:r>
          </a:p>
          <a:p>
            <a:pPr lvl="1"/>
            <a:r>
              <a:rPr lang="en-US" sz="2800" dirty="0"/>
              <a:t>Configure the public folders</a:t>
            </a:r>
          </a:p>
          <a:p>
            <a:pPr lvl="1"/>
            <a:r>
              <a:rPr lang="en-US" sz="2800" dirty="0"/>
              <a:t>Configure the recipients, including resource mailboxes</a:t>
            </a:r>
          </a:p>
          <a:p>
            <a:pPr lvl="1"/>
            <a:r>
              <a:rPr lang="en-US" sz="2800" dirty="0"/>
              <a:t>Configure the offline address book</a:t>
            </a:r>
          </a:p>
          <a:p>
            <a:pPr lvl="1"/>
            <a:r>
              <a:rPr lang="en-US" sz="2800" dirty="0"/>
              <a:t>Implement an antivirus solution</a:t>
            </a:r>
          </a:p>
          <a:p>
            <a:endParaRPr lang="en-US" dirty="0"/>
          </a:p>
        </p:txBody>
      </p:sp>
    </p:spTree>
    <p:extLst>
      <p:ext uri="{BB962C8B-B14F-4D97-AF65-F5344CB8AC3E}">
        <p14:creationId xmlns:p14="http://schemas.microsoft.com/office/powerpoint/2010/main" val="18537794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302625" cy="740664"/>
          </a:xfrm>
        </p:spPr>
        <p:txBody>
          <a:bodyPr/>
          <a:lstStyle/>
          <a:p>
            <a:r>
              <a:rPr lang="en-US" dirty="0"/>
              <a:t>Creating and managing mailbox databases and logs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spcBef>
                <a:spcPts val="0"/>
              </a:spcBef>
            </a:pPr>
            <a:r>
              <a:rPr lang="bs-Latn-BA" sz="2400" dirty="0"/>
              <a:t>You can create and manage mailbox databases by using </a:t>
            </a:r>
            <a:r>
              <a:rPr lang="en-US" sz="2400" dirty="0"/>
              <a:t>the </a:t>
            </a:r>
            <a:r>
              <a:rPr lang="bs-Latn-BA" sz="2400" dirty="0"/>
              <a:t>E</a:t>
            </a:r>
            <a:r>
              <a:rPr lang="en-US" sz="2400" dirty="0"/>
              <a:t>xchange admin center </a:t>
            </a:r>
            <a:r>
              <a:rPr lang="bs-Latn-BA" sz="2400" dirty="0"/>
              <a:t>or E</a:t>
            </a:r>
            <a:r>
              <a:rPr lang="en-US" sz="2400" dirty="0"/>
              <a:t>xchange </a:t>
            </a:r>
            <a:r>
              <a:rPr lang="bs-Latn-BA" sz="2400" dirty="0"/>
              <a:t>M</a:t>
            </a:r>
            <a:r>
              <a:rPr lang="en-US" sz="2400" dirty="0"/>
              <a:t>anagement </a:t>
            </a:r>
            <a:r>
              <a:rPr lang="bs-Latn-BA" sz="2400" dirty="0"/>
              <a:t>S</a:t>
            </a:r>
            <a:r>
              <a:rPr lang="en-US" sz="2400" dirty="0"/>
              <a:t>hell</a:t>
            </a:r>
            <a:br>
              <a:rPr lang="en-US" sz="2400" dirty="0"/>
            </a:br>
            <a:endParaRPr lang="bs-Latn-BA" sz="100" dirty="0"/>
          </a:p>
          <a:p>
            <a:pPr>
              <a:spcBef>
                <a:spcPts val="0"/>
              </a:spcBef>
            </a:pPr>
            <a:r>
              <a:rPr lang="en-US" sz="2400" dirty="0"/>
              <a:t>You use the Exchange admin center </a:t>
            </a:r>
            <a:r>
              <a:rPr lang="bs-Latn-BA" sz="2400" dirty="0"/>
              <a:t>is used for basic management</a:t>
            </a:r>
            <a:br>
              <a:rPr lang="en-US" sz="2400" dirty="0"/>
            </a:br>
            <a:endParaRPr lang="bs-Latn-BA" sz="100" dirty="0"/>
          </a:p>
          <a:p>
            <a:pPr>
              <a:spcBef>
                <a:spcPts val="0"/>
              </a:spcBef>
            </a:pPr>
            <a:r>
              <a:rPr lang="en-US" sz="2400" dirty="0"/>
              <a:t>You use the </a:t>
            </a:r>
            <a:r>
              <a:rPr lang="bs-Latn-BA" sz="2400" dirty="0"/>
              <a:t>E</a:t>
            </a:r>
            <a:r>
              <a:rPr lang="en-US" sz="2400" dirty="0"/>
              <a:t>xchange </a:t>
            </a:r>
            <a:r>
              <a:rPr lang="bs-Latn-BA" sz="2400" dirty="0"/>
              <a:t>M</a:t>
            </a:r>
            <a:r>
              <a:rPr lang="en-US" sz="2400" dirty="0"/>
              <a:t>anagement </a:t>
            </a:r>
            <a:r>
              <a:rPr lang="bs-Latn-BA" sz="2400" dirty="0"/>
              <a:t>S</a:t>
            </a:r>
            <a:r>
              <a:rPr lang="en-US" sz="2400" dirty="0"/>
              <a:t>hell</a:t>
            </a:r>
            <a:r>
              <a:rPr lang="bs-Latn-BA" sz="2400" dirty="0"/>
              <a:t> is used for advanced mailbox database management</a:t>
            </a:r>
            <a:br>
              <a:rPr lang="en-US" sz="2400" dirty="0"/>
            </a:br>
            <a:endParaRPr lang="bs-Latn-BA" sz="100" dirty="0"/>
          </a:p>
          <a:p>
            <a:pPr>
              <a:spcBef>
                <a:spcPts val="0"/>
              </a:spcBef>
            </a:pPr>
            <a:r>
              <a:rPr lang="bs-Latn-BA" sz="2400" dirty="0"/>
              <a:t>You cannot use</a:t>
            </a:r>
            <a:r>
              <a:rPr lang="en-US" sz="2400" dirty="0"/>
              <a:t> the</a:t>
            </a:r>
            <a:r>
              <a:rPr lang="bs-Latn-BA" sz="2400" dirty="0"/>
              <a:t> </a:t>
            </a:r>
            <a:r>
              <a:rPr lang="en-US" sz="2400" dirty="0"/>
              <a:t>Exchange admin center </a:t>
            </a:r>
            <a:r>
              <a:rPr lang="bs-Latn-BA" sz="2400" dirty="0"/>
              <a:t>to move mailbox database</a:t>
            </a:r>
            <a:r>
              <a:rPr lang="en-US" sz="2400" dirty="0"/>
              <a:t>s</a:t>
            </a:r>
            <a:br>
              <a:rPr lang="en-US" sz="2400" dirty="0"/>
            </a:br>
            <a:endParaRPr lang="bs-Latn-BA" sz="100" dirty="0"/>
          </a:p>
          <a:p>
            <a:pPr>
              <a:spcBef>
                <a:spcPts val="0"/>
              </a:spcBef>
            </a:pPr>
            <a:r>
              <a:rPr lang="bs-Latn-BA" sz="2400" dirty="0"/>
              <a:t>Useful </a:t>
            </a:r>
            <a:r>
              <a:rPr lang="en-US" sz="2400" dirty="0"/>
              <a:t>Exchange Management Shell </a:t>
            </a:r>
            <a:r>
              <a:rPr lang="bs-Latn-BA" sz="2400" dirty="0"/>
              <a:t>cmdlet</a:t>
            </a:r>
            <a:r>
              <a:rPr lang="en-US" sz="2400" dirty="0"/>
              <a:t>s include</a:t>
            </a:r>
            <a:r>
              <a:rPr lang="bs-Latn-BA" sz="2400" dirty="0"/>
              <a:t>:</a:t>
            </a:r>
          </a:p>
          <a:p>
            <a:pPr lvl="1">
              <a:spcBef>
                <a:spcPts val="0"/>
              </a:spcBef>
            </a:pPr>
            <a:r>
              <a:rPr lang="bs-Latn-BA" sz="2000" b="1" dirty="0">
                <a:latin typeface="Lucida Sans Unicode" panose="020B0602030504020204" pitchFamily="34" charset="0"/>
                <a:cs typeface="Lucida Sans Unicode" panose="020B0602030504020204" pitchFamily="34" charset="0"/>
              </a:rPr>
              <a:t>New-MailboxDatabase</a:t>
            </a:r>
          </a:p>
          <a:p>
            <a:pPr lvl="1">
              <a:spcBef>
                <a:spcPts val="0"/>
              </a:spcBef>
            </a:pPr>
            <a:r>
              <a:rPr lang="bs-Latn-BA" sz="2000" b="1" dirty="0">
                <a:latin typeface="Lucida Sans Unicode" panose="020B0602030504020204" pitchFamily="34" charset="0"/>
                <a:cs typeface="Lucida Sans Unicode" panose="020B0602030504020204" pitchFamily="34" charset="0"/>
              </a:rPr>
              <a:t>Get-MailboxDatabase</a:t>
            </a:r>
          </a:p>
          <a:p>
            <a:pPr lvl="1">
              <a:spcBef>
                <a:spcPts val="0"/>
              </a:spcBef>
            </a:pPr>
            <a:r>
              <a:rPr lang="bs-Latn-BA" sz="2000" b="1" dirty="0">
                <a:latin typeface="Lucida Sans Unicode" panose="020B0602030504020204" pitchFamily="34" charset="0"/>
                <a:cs typeface="Lucida Sans Unicode" panose="020B0602030504020204" pitchFamily="34" charset="0"/>
              </a:rPr>
              <a:t>Set-MailboxDatabase</a:t>
            </a:r>
          </a:p>
          <a:p>
            <a:pPr lvl="1">
              <a:spcBef>
                <a:spcPts val="0"/>
              </a:spcBef>
            </a:pPr>
            <a:r>
              <a:rPr lang="bs-Latn-BA" sz="2000" b="1" dirty="0">
                <a:latin typeface="Lucida Sans Unicode" panose="020B0602030504020204" pitchFamily="34" charset="0"/>
                <a:cs typeface="Lucida Sans Unicode" panose="020B0602030504020204" pitchFamily="34" charset="0"/>
              </a:rPr>
              <a:t>Move-DatabasePath</a:t>
            </a:r>
            <a:endParaRPr lang="en-US" sz="2000" b="1" dirty="0">
              <a:latin typeface="Lucida Sans Unicode" panose="020B0602030504020204" pitchFamily="34" charset="0"/>
              <a:cs typeface="Lucida Sans Unicode" panose="020B0602030504020204" pitchFamily="34" charset="0"/>
            </a:endParaRPr>
          </a:p>
          <a:p>
            <a:endParaRPr lang="en-US" dirty="0"/>
          </a:p>
        </p:txBody>
      </p:sp>
    </p:spTree>
    <p:extLst>
      <p:ext uri="{BB962C8B-B14F-4D97-AF65-F5344CB8AC3E}">
        <p14:creationId xmlns:p14="http://schemas.microsoft.com/office/powerpoint/2010/main" val="12456047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71b6e8ba-b170-4d97-97f4-145251cefa8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Creating and managing mailbox databases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bs-Latn-BA" dirty="0"/>
              <a:t>In this demonstration, you</a:t>
            </a:r>
            <a:r>
              <a:rPr lang="en-US" dirty="0"/>
              <a:t> will see</a:t>
            </a:r>
            <a:r>
              <a:rPr lang="bs-Latn-BA" dirty="0"/>
              <a:t> how to create and manage mailbox database</a:t>
            </a:r>
            <a:r>
              <a:rPr lang="en-US" dirty="0"/>
              <a:t>s</a:t>
            </a:r>
          </a:p>
          <a:p>
            <a:endParaRPr lang="en-US" dirty="0"/>
          </a:p>
        </p:txBody>
      </p:sp>
    </p:spTree>
    <p:extLst>
      <p:ext uri="{BB962C8B-B14F-4D97-AF65-F5344CB8AC3E}">
        <p14:creationId xmlns:p14="http://schemas.microsoft.com/office/powerpoint/2010/main" val="5798052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56C49-E7ED-4E74-8F08-7E6E31265CBF}"/>
              </a:ext>
            </a:extLst>
          </p:cNvPr>
          <p:cNvSpPr>
            <a:spLocks noGrp="1"/>
          </p:cNvSpPr>
          <p:nvPr>
            <p:ph type="title"/>
          </p:nvPr>
        </p:nvSpPr>
        <p:spPr/>
        <p:txBody>
          <a:bodyPr/>
          <a:lstStyle/>
          <a:p>
            <a:endParaRPr lang="de-AT"/>
          </a:p>
        </p:txBody>
      </p:sp>
      <p:sp>
        <p:nvSpPr>
          <p:cNvPr id="3" name="Text Placeholder 2">
            <a:extLst>
              <a:ext uri="{FF2B5EF4-FFF2-40B4-BE49-F238E27FC236}">
                <a16:creationId xmlns:a16="http://schemas.microsoft.com/office/drawing/2014/main" id="{BEE1179C-BC15-4A4C-BCFD-6C76B6AA8B01}"/>
              </a:ext>
            </a:extLst>
          </p:cNvPr>
          <p:cNvSpPr>
            <a:spLocks noGrp="1"/>
          </p:cNvSpPr>
          <p:nvPr>
            <p:ph type="body" idx="1"/>
          </p:nvPr>
        </p:nvSpPr>
        <p:spPr>
          <a:xfrm>
            <a:off x="722313" y="2906713"/>
            <a:ext cx="7772400" cy="1500187"/>
          </a:xfrm>
        </p:spPr>
        <p:txBody>
          <a:bodyPr/>
          <a:lstStyle/>
          <a:p>
            <a:r>
              <a:rPr lang="en-US" sz="6600" dirty="0"/>
              <a:t>LAB 2: </a:t>
            </a:r>
            <a:r>
              <a:rPr lang="en-US" sz="6600" dirty="0" err="1"/>
              <a:t>Datenbanken</a:t>
            </a:r>
            <a:endParaRPr lang="de-AT" sz="6600" dirty="0"/>
          </a:p>
        </p:txBody>
      </p:sp>
    </p:spTree>
    <p:extLst>
      <p:ext uri="{BB962C8B-B14F-4D97-AF65-F5344CB8AC3E}">
        <p14:creationId xmlns:p14="http://schemas.microsoft.com/office/powerpoint/2010/main" val="2122968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226425" cy="740664"/>
          </a:xfrm>
        </p:spPr>
        <p:txBody>
          <a:bodyPr/>
          <a:lstStyle/>
          <a:p>
            <a:r>
              <a:rPr lang="en-US" dirty="0"/>
              <a:t>Lesson</a:t>
            </a:r>
            <a:r>
              <a:rPr lang="fr-FR" dirty="0"/>
              <a:t> 1: Exchange Server 2016/2019 management</a:t>
            </a:r>
            <a:endParaRPr lang="en-US" dirty="0"/>
          </a:p>
        </p:txBody>
      </p:sp>
      <p:sp>
        <p:nvSpPr>
          <p:cNvPr id="3" name="Text Placeholder 2"/>
          <p:cNvSpPr>
            <a:spLocks noGrp="1"/>
          </p:cNvSpPr>
          <p:nvPr>
            <p:ph type="body" idx="1"/>
          </p:nvPr>
        </p:nvSpPr>
        <p:spPr/>
        <p:txBody>
          <a:bodyPr/>
          <a:lstStyle/>
          <a:p>
            <a:r>
              <a:rPr lang="en-US" dirty="0"/>
              <a:t>Management tools for Exchange Server 2016/2019
Exchange admin center
Demonstration: Using the Exchange Server admin center
Windows PowerShell and the Exchange Management Shell
Examples of Exchange Management Shell
Demonstration: How to use help in the Exchange Management Shell</a:t>
            </a:r>
          </a:p>
        </p:txBody>
      </p:sp>
    </p:spTree>
    <p:extLst>
      <p:ext uri="{BB962C8B-B14F-4D97-AF65-F5344CB8AC3E}">
        <p14:creationId xmlns:p14="http://schemas.microsoft.com/office/powerpoint/2010/main" val="4100586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117569" cy="740664"/>
          </a:xfrm>
        </p:spPr>
        <p:txBody>
          <a:bodyPr/>
          <a:lstStyle/>
          <a:p>
            <a:r>
              <a:rPr lang="en-US" dirty="0"/>
              <a:t>Management tools for Exchange Server 2016/2019</a:t>
            </a:r>
          </a:p>
        </p:txBody>
      </p:sp>
      <p:sp>
        <p:nvSpPr>
          <p:cNvPr id="4" name="Content Placeholder 2"/>
          <p:cNvSpPr>
            <a:spLocks noGrp="1"/>
          </p:cNvSpPr>
          <p:nvPr/>
        </p:nvSpPr>
        <p:spPr bwMode="auto">
          <a:xfrm>
            <a:off x="458788" y="1021215"/>
            <a:ext cx="838041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spcBef>
                <a:spcPts val="800"/>
              </a:spcBef>
              <a:buNone/>
            </a:pPr>
            <a:r>
              <a:rPr lang="bs-Latn-BA" dirty="0"/>
              <a:t>Methods for Exchange Server 201</a:t>
            </a:r>
            <a:r>
              <a:rPr lang="en-AU" dirty="0"/>
              <a:t>6/2019</a:t>
            </a:r>
            <a:r>
              <a:rPr lang="bs-Latn-BA" dirty="0"/>
              <a:t> management</a:t>
            </a:r>
            <a:r>
              <a:rPr lang="en-US" dirty="0"/>
              <a:t> include</a:t>
            </a:r>
            <a:r>
              <a:rPr lang="bs-Latn-BA" dirty="0"/>
              <a:t>:</a:t>
            </a:r>
          </a:p>
          <a:p>
            <a:pPr marL="228600" lvl="1">
              <a:spcBef>
                <a:spcPts val="800"/>
              </a:spcBef>
            </a:pPr>
            <a:r>
              <a:rPr lang="bs-Latn-BA" dirty="0"/>
              <a:t>Exchange </a:t>
            </a:r>
            <a:r>
              <a:rPr lang="en-US" dirty="0"/>
              <a:t>a</a:t>
            </a:r>
            <a:r>
              <a:rPr lang="bs-Latn-BA" dirty="0"/>
              <a:t>dmin </a:t>
            </a:r>
            <a:r>
              <a:rPr lang="en-US" dirty="0"/>
              <a:t>c</a:t>
            </a:r>
            <a:r>
              <a:rPr lang="bs-Latn-BA" dirty="0"/>
              <a:t>enter</a:t>
            </a:r>
            <a:r>
              <a:rPr lang="en-US" dirty="0"/>
              <a:t>:</a:t>
            </a:r>
            <a:endParaRPr lang="en-AU" dirty="0"/>
          </a:p>
          <a:p>
            <a:pPr marL="457200" lvl="2">
              <a:spcBef>
                <a:spcPts val="800"/>
              </a:spcBef>
            </a:pPr>
            <a:r>
              <a:rPr lang="en-AU" sz="2400" dirty="0"/>
              <a:t>A graphical management environment</a:t>
            </a:r>
          </a:p>
          <a:p>
            <a:pPr marL="457200" lvl="2">
              <a:spcBef>
                <a:spcPts val="800"/>
              </a:spcBef>
            </a:pPr>
            <a:r>
              <a:rPr lang="en-AU" sz="2400" dirty="0"/>
              <a:t>Accessed through a compatible web browser</a:t>
            </a:r>
            <a:endParaRPr lang="bs-Latn-BA" sz="2400" dirty="0"/>
          </a:p>
          <a:p>
            <a:pPr marL="228600" lvl="1">
              <a:spcBef>
                <a:spcPts val="800"/>
              </a:spcBef>
            </a:pPr>
            <a:r>
              <a:rPr lang="bs-Latn-BA" dirty="0"/>
              <a:t>Exchange Management Shell</a:t>
            </a:r>
            <a:r>
              <a:rPr lang="en-US" dirty="0"/>
              <a:t>:</a:t>
            </a:r>
            <a:endParaRPr lang="en-AU" dirty="0"/>
          </a:p>
          <a:p>
            <a:pPr marL="457200" lvl="2">
              <a:spcBef>
                <a:spcPts val="800"/>
              </a:spcBef>
            </a:pPr>
            <a:r>
              <a:rPr lang="en-AU" sz="2400" dirty="0"/>
              <a:t>A command-line environment</a:t>
            </a:r>
          </a:p>
          <a:p>
            <a:pPr marL="457200" lvl="2">
              <a:spcBef>
                <a:spcPts val="800"/>
              </a:spcBef>
            </a:pPr>
            <a:r>
              <a:rPr lang="en-AU" sz="2400" dirty="0"/>
              <a:t>Useful for scripting and automating Exchange management tasks</a:t>
            </a:r>
            <a:endParaRPr lang="bs-Latn-BA" sz="2400" dirty="0"/>
          </a:p>
          <a:p>
            <a:pPr>
              <a:spcBef>
                <a:spcPts val="800"/>
              </a:spcBef>
            </a:pPr>
            <a:endParaRPr lang="en-US" dirty="0"/>
          </a:p>
        </p:txBody>
      </p:sp>
    </p:spTree>
    <p:extLst>
      <p:ext uri="{BB962C8B-B14F-4D97-AF65-F5344CB8AC3E}">
        <p14:creationId xmlns:p14="http://schemas.microsoft.com/office/powerpoint/2010/main" val="3904626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Exchange admin center</a:t>
            </a:r>
          </a:p>
        </p:txBody>
      </p:sp>
      <p:pic>
        <p:nvPicPr>
          <p:cNvPr id="4" name="Content Placeholder 2" descr="Screenshot of the Exchange admin center. In the left pane is a list of the following components:&#10;• Recipients&#10;• Permission&#10;• Compliance management&#10;• Organization&#10;• Protection&#10;• Mail flow&#10;• Mobile&#10;• Public Folders&#10;• Unified Messaging&#10;• Servers&#10;• Hybrids&#10;• Tools&#10;At the top of the screen are the following tabs:&#10;• Servers&#10;• Databases&#10;• Database availability groups&#10;• Virtual directories&#10;• Certificates&#10;The server component is selected, and in the center pane are the NAME, SERVER ROLES, and VERSION categories. There are two servers listed, LON-EX1 and LON-EX2, and the LON-EX1 server is highlighted. &#10;&#10;"/>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bwMode="auto">
          <a:xfrm>
            <a:off x="890841" y="1020763"/>
            <a:ext cx="7254369" cy="5148262"/>
          </a:xfrm>
          <a:prstGeom prst="rect">
            <a:avLst/>
          </a:prstGeom>
          <a:noFill/>
          <a:ln w="9525">
            <a:noFill/>
            <a:miter lim="800000"/>
            <a:headEnd/>
            <a:tailEnd/>
          </a:ln>
        </p:spPr>
      </p:pic>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010" y="6391482"/>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752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d670393d-4f3f-41fe-8656-ac810b5bd9d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Exchange admin center (2 of 8): Cross-premises navigation</a:t>
            </a:r>
          </a:p>
        </p:txBody>
      </p:sp>
      <p:pic>
        <p:nvPicPr>
          <p:cNvPr id="4" name="Content Placeholder 1" descr="Screenshot of the Exchange admin center. The cross-premises navigation area is selected, highlighting Enterprise and Office 365. &#10;&#10;"/>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bwMode="auto">
          <a:xfrm>
            <a:off x="890841" y="1020763"/>
            <a:ext cx="7254369" cy="5148262"/>
          </a:xfrm>
          <a:prstGeom prst="rect">
            <a:avLst/>
          </a:prstGeom>
          <a:noFill/>
          <a:ln w="9525">
            <a:noFill/>
            <a:miter lim="800000"/>
            <a:headEnd/>
            <a:tailEnd/>
          </a:ln>
        </p:spPr>
      </p:pic>
      <p:sp>
        <p:nvSpPr>
          <p:cNvPr id="5" name="Rectangle 4"/>
          <p:cNvSpPr/>
          <p:nvPr/>
        </p:nvSpPr>
        <p:spPr bwMode="auto">
          <a:xfrm>
            <a:off x="1116281" y="1377538"/>
            <a:ext cx="1092529" cy="273132"/>
          </a:xfrm>
          <a:prstGeom prst="rect">
            <a:avLst/>
          </a:prstGeom>
          <a:noFill/>
          <a:ln w="38100">
            <a:solidFill>
              <a:srgbClr val="FF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AU" sz="1800" b="1" i="0" u="none" strike="noStrike" cap="none" normalizeH="0" baseline="0" dirty="0">
              <a:ln>
                <a:noFill/>
              </a:ln>
              <a:solidFill>
                <a:schemeClr val="tx1"/>
              </a:solidFill>
              <a:effectLst/>
              <a:latin typeface="Verdana" pitchFamily="34" charset="0"/>
            </a:endParaRPr>
          </a:p>
        </p:txBody>
      </p:sp>
      <p:sp>
        <p:nvSpPr>
          <p:cNvPr id="6" name="TextBox 3"/>
          <p:cNvSpPr txBox="1"/>
          <p:nvPr/>
        </p:nvSpPr>
        <p:spPr>
          <a:xfrm>
            <a:off x="4607170" y="5181601"/>
            <a:ext cx="3706399" cy="461665"/>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AU" sz="2400" b="0" dirty="0">
                <a:latin typeface="Segoe" panose="020B0502040504020203" pitchFamily="34" charset="0"/>
              </a:rPr>
              <a:t>Cross-premises navigation</a:t>
            </a:r>
          </a:p>
        </p:txBody>
      </p:sp>
      <p:pic>
        <p:nvPicPr>
          <p:cNvPr id="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010" y="6391482"/>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473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467df42c-123d-4da1-b51f-bb3dae0725c1">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378825" cy="740664"/>
          </a:xfrm>
        </p:spPr>
        <p:txBody>
          <a:bodyPr/>
          <a:lstStyle/>
          <a:p>
            <a:r>
              <a:rPr lang="en-US" dirty="0"/>
              <a:t>Exchange admin center (3 of 8): Left navigation links</a:t>
            </a:r>
          </a:p>
        </p:txBody>
      </p:sp>
      <p:pic>
        <p:nvPicPr>
          <p:cNvPr id="4" name="Content Placeholder 1" descr="Screenshot of the Exchange admin center with the left navigation links selected. These links include:&#10;• Recipients&#10;• Permission&#10;• Compliance management&#10;• Organization&#10;• Protection&#10;• Mail flow&#10;• Mobile&#10;• Public Folders&#10;• Unified Messaging&#10;• Servers&#10;• Hybrids&#10;• Tools&#10;"/>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bwMode="auto">
          <a:xfrm>
            <a:off x="890841" y="1020763"/>
            <a:ext cx="7254369" cy="5148262"/>
          </a:xfrm>
          <a:prstGeom prst="rect">
            <a:avLst/>
          </a:prstGeom>
          <a:noFill/>
          <a:ln w="9525">
            <a:noFill/>
            <a:miter lim="800000"/>
            <a:headEnd/>
            <a:tailEnd/>
          </a:ln>
        </p:spPr>
      </p:pic>
      <p:sp>
        <p:nvSpPr>
          <p:cNvPr id="5" name="Rectangle 4"/>
          <p:cNvSpPr/>
          <p:nvPr/>
        </p:nvSpPr>
        <p:spPr bwMode="auto">
          <a:xfrm>
            <a:off x="890841" y="1983179"/>
            <a:ext cx="1424847" cy="3621973"/>
          </a:xfrm>
          <a:prstGeom prst="rect">
            <a:avLst/>
          </a:prstGeom>
          <a:noFill/>
          <a:ln w="38100">
            <a:solidFill>
              <a:srgbClr val="FF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AU" sz="1800" b="1" i="0" u="none" strike="noStrike" cap="none" normalizeH="0" baseline="0" dirty="0">
              <a:ln>
                <a:noFill/>
              </a:ln>
              <a:solidFill>
                <a:schemeClr val="tx1"/>
              </a:solidFill>
              <a:effectLst/>
              <a:latin typeface="Verdana" pitchFamily="34" charset="0"/>
            </a:endParaRPr>
          </a:p>
        </p:txBody>
      </p:sp>
      <p:sp>
        <p:nvSpPr>
          <p:cNvPr id="6" name="TextBox 3"/>
          <p:cNvSpPr txBox="1"/>
          <p:nvPr/>
        </p:nvSpPr>
        <p:spPr>
          <a:xfrm>
            <a:off x="4607170" y="5181601"/>
            <a:ext cx="2881686" cy="461665"/>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AU" sz="2400" b="0" dirty="0">
                <a:latin typeface="Segoe" panose="020B0502040504020203" pitchFamily="34" charset="0"/>
              </a:rPr>
              <a:t>Left navigation links</a:t>
            </a:r>
          </a:p>
        </p:txBody>
      </p:sp>
      <p:pic>
        <p:nvPicPr>
          <p:cNvPr id="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010" y="6391482"/>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9941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aa8bd1d8-ac3f-41fe-8f48-e6ccac1a1a7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Exchange admin center (4 of 8): Tabs</a:t>
            </a:r>
          </a:p>
        </p:txBody>
      </p:sp>
      <p:pic>
        <p:nvPicPr>
          <p:cNvPr id="4" name="Content Placeholder 1" descr="Screenshot of the Exchange admin center with the tabs section highlighted. These tabs include:&#10;• Servers&#10;• Databases&#10;• Database availability groups&#10;• Virtual directories&#10;• Certificates&#10;"/>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bwMode="auto">
          <a:xfrm>
            <a:off x="890841" y="1020763"/>
            <a:ext cx="7254369" cy="5148262"/>
          </a:xfrm>
          <a:prstGeom prst="rect">
            <a:avLst/>
          </a:prstGeom>
          <a:noFill/>
          <a:ln w="9525">
            <a:noFill/>
            <a:miter lim="800000"/>
            <a:headEnd/>
            <a:tailEnd/>
          </a:ln>
        </p:spPr>
      </p:pic>
      <p:sp>
        <p:nvSpPr>
          <p:cNvPr id="5" name="Rectangle 4"/>
          <p:cNvSpPr/>
          <p:nvPr/>
        </p:nvSpPr>
        <p:spPr bwMode="auto">
          <a:xfrm>
            <a:off x="2505694" y="2018806"/>
            <a:ext cx="4548249" cy="320634"/>
          </a:xfrm>
          <a:prstGeom prst="rect">
            <a:avLst/>
          </a:prstGeom>
          <a:noFill/>
          <a:ln w="38100">
            <a:solidFill>
              <a:srgbClr val="FF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2880" tIns="45720" rIns="182880" bIns="45720" numCol="1" spcCol="0" rtlCol="0" fromWordArt="0" anchor="ctr"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AU" sz="1800" b="1" i="0" u="none" strike="noStrike" cap="none" normalizeH="0" baseline="0" dirty="0">
              <a:ln>
                <a:noFill/>
              </a:ln>
              <a:solidFill>
                <a:schemeClr val="tx1"/>
              </a:solidFill>
              <a:effectLst/>
              <a:latin typeface="Verdana" pitchFamily="34" charset="0"/>
            </a:endParaRPr>
          </a:p>
        </p:txBody>
      </p:sp>
      <p:sp>
        <p:nvSpPr>
          <p:cNvPr id="6" name="TextBox 3"/>
          <p:cNvSpPr txBox="1"/>
          <p:nvPr/>
        </p:nvSpPr>
        <p:spPr>
          <a:xfrm>
            <a:off x="4607170" y="5181601"/>
            <a:ext cx="769185" cy="461665"/>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AU" sz="2400" b="0" dirty="0">
                <a:latin typeface="Segoe" panose="020B0502040504020203" pitchFamily="34" charset="0"/>
              </a:rPr>
              <a:t>Tabs</a:t>
            </a:r>
          </a:p>
        </p:txBody>
      </p:sp>
      <p:pic>
        <p:nvPicPr>
          <p:cNvPr id="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010" y="6391482"/>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3708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64ac09cf-9d24-4d79-9269-019d0091108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Exchange admin center (5 of 8): Toolbar</a:t>
            </a:r>
          </a:p>
        </p:txBody>
      </p:sp>
      <p:pic>
        <p:nvPicPr>
          <p:cNvPr id="4" name="Content Placeholder 1" descr="Screenshot of the Exchange admin center with the tool bar section highlighted. On the toolbar is a pencil for editing, a magnifying glass to search, and a refresh arrow icon to refresh the page.&#10;&#10;"/>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bwMode="auto">
          <a:xfrm>
            <a:off x="561485" y="1089805"/>
            <a:ext cx="7254369" cy="5148262"/>
          </a:xfrm>
          <a:prstGeom prst="rect">
            <a:avLst/>
          </a:prstGeom>
          <a:noFill/>
          <a:ln w="9525">
            <a:noFill/>
            <a:miter lim="800000"/>
            <a:headEnd/>
            <a:tailEnd/>
          </a:ln>
        </p:spPr>
      </p:pic>
      <p:sp>
        <p:nvSpPr>
          <p:cNvPr id="5" name="Rectangle 4"/>
          <p:cNvSpPr/>
          <p:nvPr/>
        </p:nvSpPr>
        <p:spPr bwMode="auto">
          <a:xfrm>
            <a:off x="1992926" y="2693306"/>
            <a:ext cx="1092529" cy="273132"/>
          </a:xfrm>
          <a:prstGeom prst="rect">
            <a:avLst/>
          </a:prstGeom>
          <a:noFill/>
          <a:ln w="38100">
            <a:solidFill>
              <a:srgbClr val="FF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2880" tIns="45720" rIns="182880" bIns="45720" numCol="1" spcCol="0" rtlCol="0" fromWordArt="0" anchor="ctr"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AU" sz="1800" b="1" i="0" u="none" strike="noStrike" cap="none" normalizeH="0" baseline="0" dirty="0">
              <a:ln>
                <a:noFill/>
              </a:ln>
              <a:solidFill>
                <a:schemeClr val="tx1"/>
              </a:solidFill>
              <a:effectLst/>
              <a:latin typeface="Verdana" pitchFamily="34" charset="0"/>
            </a:endParaRPr>
          </a:p>
        </p:txBody>
      </p:sp>
      <p:sp>
        <p:nvSpPr>
          <p:cNvPr id="6" name="TextBox 3"/>
          <p:cNvSpPr txBox="1"/>
          <p:nvPr/>
        </p:nvSpPr>
        <p:spPr>
          <a:xfrm>
            <a:off x="4607170" y="5181601"/>
            <a:ext cx="1188467" cy="461665"/>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AU" sz="2400" b="0" dirty="0">
                <a:latin typeface="Segoe" panose="020B0502040504020203" pitchFamily="34" charset="0"/>
              </a:rPr>
              <a:t>Toolbar</a:t>
            </a:r>
          </a:p>
        </p:txBody>
      </p:sp>
      <p:pic>
        <p:nvPicPr>
          <p:cNvPr id="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010" y="6391482"/>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9835174"/>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ED6F75BC7090174AA980D673A413155B" ma:contentTypeVersion="17" ma:contentTypeDescription="Ein neues Dokument erstellen." ma:contentTypeScope="" ma:versionID="d79b8df0974a88a32e0e6d1a937553f8">
  <xsd:schema xmlns:xsd="http://www.w3.org/2001/XMLSchema" xmlns:xs="http://www.w3.org/2001/XMLSchema" xmlns:p="http://schemas.microsoft.com/office/2006/metadata/properties" xmlns:ns2="6e26bd3e-26a1-49ef-a711-f93878600d1b" xmlns:ns3="3b7c1a63-589f-43fc-8fe7-5d1c1c7abab8" targetNamespace="http://schemas.microsoft.com/office/2006/metadata/properties" ma:root="true" ma:fieldsID="607ef667033e2fcc1d49a25f9c3e70d4" ns2:_="" ns3:_="">
    <xsd:import namespace="6e26bd3e-26a1-49ef-a711-f93878600d1b"/>
    <xsd:import namespace="3b7c1a63-589f-43fc-8fe7-5d1c1c7abab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element ref="ns2:lcf76f155ced4ddcb4097134ff3c332f" minOccurs="0"/>
                <xsd:element ref="ns3:TaxCatchAll"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26bd3e-26a1-49ef-a711-f93878600d1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lcf76f155ced4ddcb4097134ff3c332f" ma:index="20" nillable="true" ma:taxonomy="true" ma:internalName="lcf76f155ced4ddcb4097134ff3c332f" ma:taxonomyFieldName="MediaServiceImageTags" ma:displayName="Bildmarkierungen" ma:readOnly="false" ma:fieldId="{5cf76f15-5ced-4ddc-b409-7134ff3c332f}" ma:taxonomyMulti="true" ma:sspId="9498cc76-508d-4fbb-bc6c-49557131ae20" ma:termSetId="09814cd3-568e-fe90-9814-8d621ff8fb84" ma:anchorId="fba54fb3-c3e1-fe81-a776-ca4b69148c4d" ma:open="true" ma:isKeyword="false">
      <xsd:complexType>
        <xsd:sequence>
          <xsd:element ref="pc:Terms" minOccurs="0" maxOccurs="1"/>
        </xsd:sequence>
      </xsd:complexType>
    </xsd:element>
    <xsd:element name="MediaServiceSearchProperties" ma:index="22" nillable="true" ma:displayName="MediaServiceSearchProperties" ma:hidden="true" ma:internalName="MediaServiceSearchProperties" ma:readOnly="true">
      <xsd:simpleType>
        <xsd:restriction base="dms:Note"/>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b7c1a63-589f-43fc-8fe7-5d1c1c7abab8" elementFormDefault="qualified">
    <xsd:import namespace="http://schemas.microsoft.com/office/2006/documentManagement/types"/>
    <xsd:import namespace="http://schemas.microsoft.com/office/infopath/2007/PartnerControls"/>
    <xsd:element name="SharedWithUsers" ma:index="16"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Freigegeben für - Details" ma:internalName="SharedWithDetails" ma:readOnly="true">
      <xsd:simpleType>
        <xsd:restriction base="dms:Note">
          <xsd:maxLength value="255"/>
        </xsd:restriction>
      </xsd:simpleType>
    </xsd:element>
    <xsd:element name="TaxCatchAll" ma:index="21" nillable="true" ma:displayName="Taxonomy Catch All Column" ma:hidden="true" ma:list="{2d238b17-f641-45d9-bb30-b1253a3a4e6a}" ma:internalName="TaxCatchAll" ma:showField="CatchAllData" ma:web="3b7c1a63-589f-43fc-8fe7-5d1c1c7abab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6e26bd3e-26a1-49ef-a711-f93878600d1b">
      <Terms xmlns="http://schemas.microsoft.com/office/infopath/2007/PartnerControls"/>
    </lcf76f155ced4ddcb4097134ff3c332f>
    <TaxCatchAll xmlns="3b7c1a63-589f-43fc-8fe7-5d1c1c7abab8" xsi:nil="true"/>
  </documentManagement>
</p:properties>
</file>

<file path=customXml/itemProps1.xml><?xml version="1.0" encoding="utf-8"?>
<ds:datastoreItem xmlns:ds="http://schemas.openxmlformats.org/officeDocument/2006/customXml" ds:itemID="{FEF22373-0380-4A03-8D9A-1AED38B9BA28}"/>
</file>

<file path=customXml/itemProps2.xml><?xml version="1.0" encoding="utf-8"?>
<ds:datastoreItem xmlns:ds="http://schemas.openxmlformats.org/officeDocument/2006/customXml" ds:itemID="{486930CD-5F44-41D2-85A2-D0879A4D9072}"/>
</file>

<file path=customXml/itemProps3.xml><?xml version="1.0" encoding="utf-8"?>
<ds:datastoreItem xmlns:ds="http://schemas.openxmlformats.org/officeDocument/2006/customXml" ds:itemID="{4F3F60E2-346A-49C3-B39B-27A27FCC8053}"/>
</file>

<file path=docProps/app.xml><?xml version="1.0" encoding="utf-8"?>
<Properties xmlns="http://schemas.openxmlformats.org/officeDocument/2006/extended-properties" xmlns:vt="http://schemas.openxmlformats.org/officeDocument/2006/docPropsVTypes">
  <Template>NG_MOC_Core_ModuleNew</Template>
  <TotalTime>0</TotalTime>
  <Words>2663</Words>
  <Application>Microsoft Office PowerPoint</Application>
  <PresentationFormat>On-screen Show (4:3)</PresentationFormat>
  <Paragraphs>342</Paragraphs>
  <Slides>29</Slides>
  <Notes>27</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NG_MOC_Core_ModuleNew2</vt:lpstr>
      <vt:lpstr>Module 2</vt:lpstr>
      <vt:lpstr>Module Overview</vt:lpstr>
      <vt:lpstr>Lesson 1: Exchange Server 2016/2019 management</vt:lpstr>
      <vt:lpstr>Management tools for Exchange Server 2016/2019</vt:lpstr>
      <vt:lpstr>Exchange admin center</vt:lpstr>
      <vt:lpstr>Exchange admin center (2 of 8): Cross-premises navigation</vt:lpstr>
      <vt:lpstr>Exchange admin center (3 of 8): Left navigation links</vt:lpstr>
      <vt:lpstr>Exchange admin center (4 of 8): Tabs</vt:lpstr>
      <vt:lpstr>Exchange admin center (5 of 8): Toolbar</vt:lpstr>
      <vt:lpstr>Exchange admin center (6 of 8): List view</vt:lpstr>
      <vt:lpstr>Exchange admin center (7 of 8): Details pane</vt:lpstr>
      <vt:lpstr>Exchange admin center (8 of 8): Me tile and help</vt:lpstr>
      <vt:lpstr>Demonstration: Using the Exchange Server admin center</vt:lpstr>
      <vt:lpstr>Windows PowerShell and the Exchange Management Shell</vt:lpstr>
      <vt:lpstr>Examples of Exchange Management Shell</vt:lpstr>
      <vt:lpstr>Demonstration: How to use help in the Exchange Management Shell</vt:lpstr>
      <vt:lpstr>Lesson 2: Overview of the Exchange 2019 Mailbox server</vt:lpstr>
      <vt:lpstr>The Mailbox server role in Exchange Server</vt:lpstr>
      <vt:lpstr>Mailbox databases in Exchange Server</vt:lpstr>
      <vt:lpstr>How mailbox databases are updated</vt:lpstr>
      <vt:lpstr>Database log considerations</vt:lpstr>
      <vt:lpstr>Storage options for the Exchange Server 2016 Mailbox server role</vt:lpstr>
      <vt:lpstr>Storage options for the Exchange Server 2019 Mailbox server role</vt:lpstr>
      <vt:lpstr>Exchange Server 2019 Meta Cached Database</vt:lpstr>
      <vt:lpstr>Lesson 3: Configuring Mailbox servers</vt:lpstr>
      <vt:lpstr>Initial Mailbox server configuration tasks</vt:lpstr>
      <vt:lpstr>Creating and managing mailbox databases and logs</vt:lpstr>
      <vt:lpstr>Demonstration: Creating and managing mailbox databases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2</dc:title>
  <dc:creator/>
  <cp:lastModifiedBy/>
  <cp:revision>18</cp:revision>
  <dcterms:created xsi:type="dcterms:W3CDTF">2016-04-06T19:32:01Z</dcterms:created>
  <dcterms:modified xsi:type="dcterms:W3CDTF">2019-05-17T06:13:52Z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0x010100ED6F75BC7090174AA980D673A413155B</vt:lpwstr>
  </property>
  <property fmtid="{D5CDD505-2E9C-101B-9397-08002B2CF9AE}" pid="3" name="MediaServiceImageTags">
    <vt:lpwstr/>
  </property>
</Properties>
</file>