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8" r:id="rId21"/>
    <p:sldId id="279" r:id="rId22"/>
    <p:sldId id="280" r:id="rId23"/>
    <p:sldId id="281" r:id="rId24"/>
    <p:sldId id="282" r:id="rId25"/>
    <p:sldId id="299" r:id="rId26"/>
    <p:sldId id="283" r:id="rId27"/>
    <p:sldId id="284" r:id="rId28"/>
    <p:sldId id="285" r:id="rId29"/>
    <p:sldId id="286" r:id="rId30"/>
    <p:sldId id="287" r:id="rId31"/>
    <p:sldId id="290" r:id="rId32"/>
    <p:sldId id="291" r:id="rId33"/>
    <p:sldId id="292" r:id="rId34"/>
    <p:sldId id="293" r:id="rId35"/>
    <p:sldId id="294" r:id="rId36"/>
    <p:sldId id="295" r:id="rId37"/>
    <p:sldId id="296" r:id="rId38"/>
    <p:sldId id="297" r:id="rId39"/>
    <p:sldId id="298" r:id="rId40"/>
    <p:sldId id="300" r:id="rId41"/>
    <p:sldId id="288" r:id="rId42"/>
    <p:sldId id="302" r:id="rId43"/>
    <p:sldId id="289" r:id="rId44"/>
    <p:sldId id="301" r:id="rId45"/>
  </p:sldIdLst>
  <p:sldSz cx="9144000" cy="6858000" type="screen4x3"/>
  <p:notesSz cx="6858000" cy="9144000"/>
  <p:embeddedFontLst>
    <p:embeddedFont>
      <p:font typeface="Calibri" panose="020F0502020204030204" pitchFamily="34" charset="0"/>
      <p:regular r:id="rId47"/>
      <p:bold r:id="rId48"/>
      <p:italic r:id="rId49"/>
      <p:boldItalic r:id="rId50"/>
    </p:embeddedFont>
    <p:embeddedFont>
      <p:font typeface="Lucida Sans Unicode" panose="020B0602030504020204" pitchFamily="34" charset="0"/>
      <p:regular r:id="rId51"/>
    </p:embeddedFont>
    <p:embeddedFont>
      <p:font typeface="Segoe UI" panose="020B0502040204020203" pitchFamily="34" charset="0"/>
      <p:regular r:id="rId52"/>
      <p:bold r:id="rId53"/>
      <p:italic r:id="rId54"/>
      <p:boldItalic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A9E46-5D52-42F6-A1FA-6A90ED897773}" v="4" dt="2019-05-15T14:14:55.788"/>
    <p1510:client id="{C89BC1F7-4C69-4E1B-9769-D559BBB2026C}" v="5" dt="2019-05-15T14:38:38.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14" autoAdjust="0"/>
  </p:normalViewPr>
  <p:slideViewPr>
    <p:cSldViewPr>
      <p:cViewPr varScale="1">
        <p:scale>
          <a:sx n="105" d="100"/>
          <a:sy n="105" d="100"/>
        </p:scale>
        <p:origin x="1560"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7F686-FFA2-4E58-8E8D-01F56BECD5B5}" type="datetimeFigureOut">
              <a:rPr lang="en-US" smtClean="0"/>
              <a:t>5/16/2019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89494A-00DC-4577-9901-88ACE9AA02C6}" type="slidenum">
              <a:rPr lang="en-US" smtClean="0"/>
              <a:t>‹#›</a:t>
            </a:fld>
            <a:endParaRPr lang="en-US" dirty="0"/>
          </a:p>
        </p:txBody>
      </p:sp>
    </p:spTree>
    <p:extLst>
      <p:ext uri="{BB962C8B-B14F-4D97-AF65-F5344CB8AC3E}">
        <p14:creationId xmlns:p14="http://schemas.microsoft.com/office/powerpoint/2010/main" val="2259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120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client access services in Microsoft Exchange Server 2016.</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client services.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client connectivity and publishing of Exchange Server 2016 services.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Microsoft Outlook on the web.</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mobile messaging on Exchange Server 2016.</a:t>
            </a:r>
          </a:p>
          <a:p>
            <a:pPr>
              <a:lnSpc>
                <a:spcPct val="115000"/>
              </a:lnSpc>
              <a:spcAft>
                <a:spcPts val="995"/>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To teach this module, you need the Microsoft PowerPoint file 20345-1A_05.pptx.</a:t>
            </a:r>
          </a:p>
          <a:p>
            <a:pPr>
              <a:lnSpc>
                <a:spcPct val="115000"/>
              </a:lnSpc>
              <a:spcAft>
                <a:spcPts val="995"/>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589494A-00DC-4577-9901-88ACE9AA02C6}"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86427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Autodiscover is not available, you can configure Outlook 2016 clients manually with the correct server name.</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There are often users in your organization that are away for extended periods of time. While those users are away, they are not checking email. To warn other users that they are away for an extended period of time, you want to implement MailTips. How should you do this? </a:t>
            </a:r>
          </a:p>
          <a:p>
            <a:pPr>
              <a:lnSpc>
                <a:spcPct val="115000"/>
              </a:lnSpc>
              <a:spcAft>
                <a:spcPts val="1000"/>
              </a:spcAft>
            </a:pPr>
            <a:r>
              <a:rPr lang="en-US" sz="1000" dirty="0">
                <a:latin typeface="Arial"/>
                <a:ea typeface="Calibri"/>
                <a:cs typeface="Times New Roman"/>
              </a:rPr>
              <a:t>(   )Option 1: Configure a MailTip for an Extended Leave group and add users to the group when they leave.</a:t>
            </a:r>
          </a:p>
          <a:p>
            <a:pPr>
              <a:lnSpc>
                <a:spcPct val="115000"/>
              </a:lnSpc>
              <a:spcAft>
                <a:spcPts val="1000"/>
              </a:spcAft>
            </a:pPr>
            <a:r>
              <a:rPr lang="en-US" sz="1000" dirty="0">
                <a:latin typeface="Arial"/>
                <a:ea typeface="Calibri"/>
                <a:cs typeface="Times New Roman"/>
              </a:rPr>
              <a:t>(   )Option 2: Create a MailTip object with a standard message and associate the MailTip object with each user when the absence starts.</a:t>
            </a:r>
          </a:p>
          <a:p>
            <a:pPr>
              <a:lnSpc>
                <a:spcPct val="115000"/>
              </a:lnSpc>
              <a:spcAft>
                <a:spcPts val="1000"/>
              </a:spcAft>
            </a:pPr>
            <a:r>
              <a:rPr lang="en-US" sz="1000" dirty="0">
                <a:latin typeface="Arial"/>
                <a:ea typeface="Calibri"/>
                <a:cs typeface="Times New Roman"/>
              </a:rPr>
              <a:t>(   )Option 3: Create a MailTip policy with a standard message and associate the MailTip policy with each user when the absence starts.</a:t>
            </a:r>
          </a:p>
          <a:p>
            <a:pPr>
              <a:lnSpc>
                <a:spcPct val="115000"/>
              </a:lnSpc>
              <a:spcAft>
                <a:spcPts val="1000"/>
              </a:spcAft>
            </a:pPr>
            <a:r>
              <a:rPr lang="en-US" sz="1000" dirty="0">
                <a:latin typeface="Arial"/>
                <a:ea typeface="Calibri"/>
                <a:cs typeface="Times New Roman"/>
              </a:rPr>
              <a:t>(   )Option 4: Associate the MailTip with an organizational unit (OU) and move users to the OU when the absence starts.</a:t>
            </a:r>
          </a:p>
          <a:p>
            <a:pPr>
              <a:lnSpc>
                <a:spcPct val="115000"/>
              </a:lnSpc>
              <a:spcAft>
                <a:spcPts val="1000"/>
              </a:spcAft>
            </a:pPr>
            <a:r>
              <a:rPr lang="en-US" sz="1000" dirty="0">
                <a:latin typeface="Arial"/>
                <a:ea typeface="Calibri"/>
                <a:cs typeface="Times New Roman"/>
              </a:rPr>
              <a:t>(√) Option 5: Set a MailTip for each specific user when the absence starts.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110284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How clients find Autodiscover is a major point of confusion for many students. Be sure that they understand that domain joined clients do not use Domain Name System (DNS) to locate Autodiscover when they are on the internal network.</a:t>
            </a:r>
          </a:p>
        </p:txBody>
      </p:sp>
      <p:sp>
        <p:nvSpPr>
          <p:cNvPr id="4" name="Slide Number Placeholder 3"/>
          <p:cNvSpPr>
            <a:spLocks noGrp="1"/>
          </p:cNvSpPr>
          <p:nvPr>
            <p:ph type="sldNum" sz="quarter" idx="10"/>
          </p:nvPr>
        </p:nvSpPr>
        <p:spPr/>
        <p:txBody>
          <a:bodyPr/>
          <a:lstStyle/>
          <a:p>
            <a:fld id="{C589494A-00DC-4577-9901-88ACE9AA02C6}"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12654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Stress to students that most of the time, the only configuration they need to perform for Autodiscover is setting the </a:t>
            </a:r>
            <a:r>
              <a:rPr lang="en-US" sz="1000" b="1" dirty="0">
                <a:latin typeface="Arial"/>
                <a:ea typeface="Calibri"/>
                <a:cs typeface="Times New Roman"/>
              </a:rPr>
              <a:t>AutoDiscoveryServiceInternalURI</a:t>
            </a:r>
            <a:r>
              <a:rPr lang="en-US" sz="1000" dirty="0">
                <a:latin typeface="Arial"/>
                <a:ea typeface="Calibri"/>
                <a:cs typeface="Times New Roman"/>
              </a:rPr>
              <a:t> parameter on the service connection point (SCP) object and the autodiscover.e-maildomain host record.</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Students might ask why the attribute says URI when you are configuring a URL. For more information, refer to URL vs URI vs URN: http://aka.ms/chx00q.</a:t>
            </a:r>
          </a:p>
        </p:txBody>
      </p:sp>
      <p:sp>
        <p:nvSpPr>
          <p:cNvPr id="4" name="Slide Number Placeholder 3"/>
          <p:cNvSpPr>
            <a:spLocks noGrp="1"/>
          </p:cNvSpPr>
          <p:nvPr>
            <p:ph type="sldNum" sz="quarter" idx="10"/>
          </p:nvPr>
        </p:nvSpPr>
        <p:spPr/>
        <p:txBody>
          <a:bodyPr/>
          <a:lstStyle/>
          <a:p>
            <a:fld id="{C589494A-00DC-4577-9901-88ACE9AA02C6}"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05003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how clients use the Availability service to scheduled meetings. Ensure that students know that the Availability service is part of Exchange Web Services.</a:t>
            </a:r>
          </a:p>
        </p:txBody>
      </p:sp>
      <p:sp>
        <p:nvSpPr>
          <p:cNvPr id="4" name="Slide Number Placeholder 3"/>
          <p:cNvSpPr>
            <a:spLocks noGrp="1"/>
          </p:cNvSpPr>
          <p:nvPr>
            <p:ph type="sldNum" sz="quarter" idx="10"/>
          </p:nvPr>
        </p:nvSpPr>
        <p:spPr/>
        <p:txBody>
          <a:bodyPr/>
          <a:lstStyle/>
          <a:p>
            <a:fld id="{C589494A-00DC-4577-9901-88ACE9AA02C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42079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bs-Latn-BA" sz="1000">
                <a:latin typeface="Arial"/>
                <a:ea typeface="Calibri"/>
                <a:cs typeface="Times New Roman"/>
              </a:rPr>
              <a:t>MailTips were introduced in Exchange </a:t>
            </a:r>
            <a:r>
              <a:rPr lang="en-US" sz="1000" dirty="0">
                <a:latin typeface="Arial"/>
                <a:ea typeface="Calibri"/>
                <a:cs typeface="Times New Roman"/>
              </a:rPr>
              <a:t>Server</a:t>
            </a:r>
            <a:r>
              <a:rPr lang="bs-Latn-BA" sz="1000">
                <a:latin typeface="Arial"/>
                <a:ea typeface="Calibri"/>
                <a:cs typeface="Times New Roman"/>
              </a:rPr>
              <a:t> 2010, and the students might question the importance of this feature. To encourage them to think about this feature, ask them how much time they, or the help-desk personnel in their organization, spend troubleshooting nondelivery reports. Also, ask the students how many of those nondelivery reports result from user mistakes, or because the sender was not aware of a particular limitation or setting. MailTips are designed to alert users about limitations or issues that might affect the delivery of the message, thus reducing help-desk calls.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09500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a MailTip</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click </a:t>
            </a:r>
            <a:r>
              <a:rPr lang="en-US" sz="1000" b="1" dirty="0">
                <a:effectLst/>
                <a:latin typeface="Arial"/>
                <a:ea typeface="Times New Roman"/>
                <a:cs typeface="Times New Roman"/>
              </a:rPr>
              <a:t>recipients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mailboxes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list of mailboxes, click on </a:t>
            </a:r>
            <a:r>
              <a:rPr lang="en-US" sz="1000" b="1" dirty="0">
                <a:effectLst/>
                <a:latin typeface="Arial"/>
                <a:ea typeface="Times New Roman"/>
                <a:cs typeface="Times New Roman"/>
              </a:rPr>
              <a:t>Alex Darrow</a:t>
            </a:r>
            <a:r>
              <a:rPr lang="en-US" sz="1000" dirty="0">
                <a:effectLst/>
                <a:latin typeface="Arial"/>
                <a:ea typeface="Times New Roman"/>
                <a:cs typeface="Times New Roman"/>
              </a:rPr>
              <a:t>, and then click on the pencil icon on the toolbar.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Alex Darrow</a:t>
            </a:r>
            <a:r>
              <a:rPr lang="en-US" sz="1000" dirty="0">
                <a:effectLst/>
                <a:latin typeface="Arial"/>
                <a:ea typeface="Times New Roman"/>
                <a:cs typeface="Times New Roman"/>
              </a:rPr>
              <a:t> window, click </a:t>
            </a:r>
            <a:r>
              <a:rPr lang="en-US" sz="1000" b="1" dirty="0">
                <a:effectLst/>
                <a:latin typeface="Arial"/>
                <a:ea typeface="Times New Roman"/>
                <a:cs typeface="Times New Roman"/>
              </a:rPr>
              <a:t>MailTip</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textbox for MailTip, type </a:t>
            </a:r>
            <a:r>
              <a:rPr lang="en-US" sz="1000" b="1" dirty="0">
                <a:effectLst/>
                <a:latin typeface="Arial"/>
                <a:ea typeface="Times New Roman"/>
                <a:cs typeface="Times New Roman"/>
              </a:rPr>
              <a:t>This person is on extended leave</a:t>
            </a:r>
            <a:r>
              <a:rPr lang="en-US" sz="1000" dirty="0">
                <a:effectLst/>
                <a:latin typeface="Arial"/>
                <a:ea typeface="Times New Roman"/>
                <a:cs typeface="Times New Roman"/>
              </a:rPr>
              <a:t> and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p>
          <a:p>
            <a:pPr>
              <a:lnSpc>
                <a:spcPts val="1300"/>
              </a:lnSpc>
              <a:spcBef>
                <a:spcPts val="900"/>
              </a:spcBef>
              <a:spcAft>
                <a:spcPts val="300"/>
              </a:spcAft>
            </a:pPr>
            <a:r>
              <a:rPr lang="en-US" sz="1000" b="1" dirty="0">
                <a:effectLst/>
                <a:latin typeface="Arial"/>
                <a:ea typeface="Times New Roman"/>
                <a:cs typeface="Segoe UI"/>
              </a:rPr>
              <a:t>Test a MailTip</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LON-DC1, open </a:t>
            </a:r>
            <a:r>
              <a:rPr lang="en-US" sz="1000" b="1" dirty="0">
                <a:effectLst/>
                <a:latin typeface="Arial"/>
                <a:ea typeface="Times New Roman"/>
                <a:cs typeface="Times New Roman"/>
              </a:rPr>
              <a:t>Internet Explorer</a:t>
            </a:r>
            <a:r>
              <a:rPr lang="en-US" sz="1000" dirty="0">
                <a:solidFill>
                  <a:srgbClr val="000000"/>
                </a:solidFill>
                <a:effectLst/>
                <a:latin typeface="Arial"/>
                <a:ea typeface="Times New Roman"/>
                <a:cs typeface="Segoe UI"/>
              </a:rPr>
              <a:t>, and type </a:t>
            </a:r>
            <a:r>
              <a:rPr lang="en-US" sz="1000" b="1" dirty="0">
                <a:effectLst/>
                <a:latin typeface="Arial"/>
                <a:ea typeface="Times New Roman"/>
                <a:cs typeface="Times New Roman"/>
              </a:rPr>
              <a:t>https://lon-ex1.adatum.com/owa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Sign in as </a:t>
            </a:r>
            <a:r>
              <a:rPr lang="en-US" sz="1000" b="1" dirty="0">
                <a:effectLst/>
                <a:latin typeface="Arial"/>
                <a:ea typeface="Times New Roman"/>
                <a:cs typeface="Times New Roman"/>
              </a:rPr>
              <a:t>Adatum\Amr</a:t>
            </a:r>
            <a:r>
              <a:rPr lang="en-US" sz="1000" dirty="0">
                <a:solidFill>
                  <a:srgbClr val="000000"/>
                </a:solidFill>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Language and time zone</a:t>
            </a:r>
            <a:r>
              <a:rPr lang="en-US" sz="1000" dirty="0">
                <a:solidFill>
                  <a:srgbClr val="000000"/>
                </a:solidFill>
                <a:effectLst/>
                <a:latin typeface="Arial"/>
                <a:ea typeface="Times New Roman"/>
                <a:cs typeface="Segoe UI"/>
              </a:rPr>
              <a:t> page, select </a:t>
            </a:r>
            <a:r>
              <a:rPr lang="en-US" sz="1000" b="1" dirty="0">
                <a:effectLst/>
                <a:latin typeface="Arial"/>
                <a:ea typeface="Times New Roman"/>
                <a:cs typeface="Times New Roman"/>
              </a:rPr>
              <a:t>English (United States)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a:t>
            </a:r>
            <a:r>
              <a:rPr lang="en-US" sz="1000" b="1" dirty="0">
                <a:effectLst/>
                <a:latin typeface="Arial"/>
                <a:ea typeface="Times New Roman"/>
                <a:cs typeface="Times New Roman"/>
              </a:rPr>
              <a:t> Time zone </a:t>
            </a:r>
            <a:r>
              <a:rPr lang="en-US" sz="1000" dirty="0">
                <a:effectLst/>
                <a:latin typeface="Arial"/>
                <a:ea typeface="Times New Roman"/>
                <a:cs typeface="Times New Roman"/>
              </a:rPr>
              <a:t>box,</a:t>
            </a:r>
            <a:r>
              <a:rPr lang="en-US" sz="1000" dirty="0">
                <a:solidFill>
                  <a:srgbClr val="000000"/>
                </a:solidFill>
                <a:effectLst/>
                <a:latin typeface="Arial"/>
                <a:ea typeface="Times New Roman"/>
                <a:cs typeface="Segoe UI"/>
              </a:rPr>
              <a:t> select </a:t>
            </a:r>
            <a:r>
              <a:rPr lang="en-US" sz="1000" b="1" dirty="0">
                <a:effectLst/>
                <a:latin typeface="Arial"/>
                <a:ea typeface="Times New Roman"/>
                <a:cs typeface="Times New Roman"/>
              </a:rPr>
              <a:t>(UTC -8:00) Pacific Time (US &amp; Canada)</a:t>
            </a:r>
            <a:r>
              <a:rPr lang="en-US" sz="1000" dirty="0">
                <a:solidFill>
                  <a:srgbClr val="000000"/>
                </a:solidFill>
                <a:effectLst/>
                <a:latin typeface="Arial"/>
                <a:ea typeface="Times New Roman"/>
                <a:cs typeface="Segoe UI"/>
              </a:rPr>
              <a:t> and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In the Mail window, click </a:t>
            </a:r>
            <a:r>
              <a:rPr lang="en-US" sz="1000" b="1" dirty="0">
                <a:effectLst/>
                <a:latin typeface="Arial"/>
                <a:ea typeface="Times New Roman"/>
                <a:cs typeface="Times New Roman"/>
              </a:rPr>
              <a:t>New</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To</a:t>
            </a:r>
            <a:r>
              <a:rPr lang="en-US" sz="1000" dirty="0">
                <a:solidFill>
                  <a:srgbClr val="000000"/>
                </a:solidFill>
                <a:effectLst/>
                <a:latin typeface="Arial"/>
                <a:ea typeface="Times New Roman"/>
                <a:cs typeface="Segoe UI"/>
              </a:rPr>
              <a:t> field, type </a:t>
            </a:r>
            <a:r>
              <a:rPr lang="en-US" sz="1000" b="1" dirty="0">
                <a:effectLst/>
                <a:latin typeface="Arial"/>
                <a:ea typeface="Times New Roman"/>
                <a:cs typeface="Times New Roman"/>
              </a:rPr>
              <a:t>Alex</a:t>
            </a:r>
            <a:r>
              <a:rPr lang="en-US" sz="1000" dirty="0">
                <a:solidFill>
                  <a:srgbClr val="000000"/>
                </a:solidFill>
                <a:effectLst/>
                <a:latin typeface="Arial"/>
                <a:ea typeface="Times New Roman"/>
                <a:cs typeface="Segoe UI"/>
              </a:rPr>
              <a:t>, and press </a:t>
            </a:r>
            <a:r>
              <a:rPr lang="en-US" sz="1000" b="1" dirty="0">
                <a:effectLst/>
                <a:latin typeface="Arial"/>
                <a:ea typeface="Times New Roman"/>
                <a:cs typeface="Times New Roman"/>
              </a:rPr>
              <a:t>Tab</a:t>
            </a:r>
            <a:r>
              <a:rPr lang="en-US" sz="1000" dirty="0">
                <a:solidFill>
                  <a:srgbClr val="000000"/>
                </a:solidFill>
                <a:effectLst/>
                <a:latin typeface="Arial"/>
                <a:ea typeface="Times New Roman"/>
                <a:cs typeface="Segoe UI"/>
              </a:rPr>
              <a:t>. Ensure that the field is populated with Alex Darrow.</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Click in the </a:t>
            </a:r>
            <a:r>
              <a:rPr lang="en-US" sz="1000" b="1" dirty="0">
                <a:effectLst/>
                <a:latin typeface="Arial"/>
                <a:ea typeface="Times New Roman"/>
                <a:cs typeface="Times New Roman"/>
              </a:rPr>
              <a:t>Subject</a:t>
            </a:r>
            <a:r>
              <a:rPr lang="en-US" sz="1000" dirty="0">
                <a:solidFill>
                  <a:srgbClr val="000000"/>
                </a:solidFill>
                <a:effectLst/>
                <a:latin typeface="Arial"/>
                <a:ea typeface="Times New Roman"/>
                <a:cs typeface="Segoe UI"/>
              </a:rPr>
              <a:t> field. Ensure that the MailTip appears.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Close Internet Explorer.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35399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MAPI over HTTP is enabled, older clients are still able to use Outlook Anywhere.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is it beneficial to use mobile versions of Outlook with Exchange ActiveSync instead of the native messaging client on a mobile device?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Each vendor that implements Exchange ActiveSync includes various levels of functionality. All of them provide basic access to messages, calendar, and contacts. The mobile versions of Outlook for Android and iOS provide enhanced levels of functionality over the native messaging client.</a:t>
            </a:r>
          </a:p>
        </p:txBody>
      </p:sp>
      <p:sp>
        <p:nvSpPr>
          <p:cNvPr id="4" name="Slide Number Placeholder 3"/>
          <p:cNvSpPr>
            <a:spLocks noGrp="1"/>
          </p:cNvSpPr>
          <p:nvPr>
            <p:ph type="sldNum" sz="quarter" idx="10"/>
          </p:nvPr>
        </p:nvSpPr>
        <p:spPr/>
        <p:txBody>
          <a:bodyPr/>
          <a:lstStyle/>
          <a:p>
            <a:fld id="{C589494A-00DC-4577-9901-88ACE9AA02C6}"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04892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It is important to make sure that students understand when Outlook clients use MAPI over HTTP or when they use Outlook Anywhere. This information is important when troubleshooting connectivity problems.</a:t>
            </a:r>
          </a:p>
        </p:txBody>
      </p:sp>
      <p:sp>
        <p:nvSpPr>
          <p:cNvPr id="4" name="Slide Number Placeholder 3"/>
          <p:cNvSpPr>
            <a:spLocks noGrp="1"/>
          </p:cNvSpPr>
          <p:nvPr>
            <p:ph type="sldNum" sz="quarter" idx="10"/>
          </p:nvPr>
        </p:nvSpPr>
        <p:spPr/>
        <p:txBody>
          <a:bodyPr/>
          <a:lstStyle/>
          <a:p>
            <a:fld id="{C589494A-00DC-4577-9901-88ACE9AA02C6}"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673397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even though external connectivity uses the same protocols, additional network configuration is required to allow secure access from the Internet. Ensure that students are aware that </a:t>
            </a:r>
            <a:r>
              <a:rPr lang="en-US" sz="1000" b="1" dirty="0">
                <a:latin typeface="Arial"/>
                <a:ea typeface="Calibri"/>
                <a:cs typeface="Times New Roman"/>
              </a:rPr>
              <a:t>MAPIBlocklOutlookExternalConnectivity</a:t>
            </a:r>
            <a:r>
              <a:rPr lang="en-US" sz="1000" dirty="0">
                <a:latin typeface="Arial"/>
                <a:ea typeface="Calibri"/>
                <a:cs typeface="Times New Roman"/>
              </a:rPr>
              <a:t> is a new capability in Exchange 2016 that was not possible with Exchange 2013 and earlier.  </a:t>
            </a:r>
          </a:p>
        </p:txBody>
      </p:sp>
      <p:sp>
        <p:nvSpPr>
          <p:cNvPr id="4" name="Slide Number Placeholder 3"/>
          <p:cNvSpPr>
            <a:spLocks noGrp="1"/>
          </p:cNvSpPr>
          <p:nvPr>
            <p:ph type="sldNum" sz="quarter" idx="10"/>
          </p:nvPr>
        </p:nvSpPr>
        <p:spPr/>
        <p:txBody>
          <a:bodyPr/>
          <a:lstStyle/>
          <a:p>
            <a:fld id="{C589494A-00DC-4577-9901-88ACE9AA02C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134706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connectivity methods that non-Outlook clients can use. The following topics explain these methods in more detail.</a:t>
            </a:r>
          </a:p>
        </p:txBody>
      </p:sp>
      <p:sp>
        <p:nvSpPr>
          <p:cNvPr id="4" name="Slide Number Placeholder 3"/>
          <p:cNvSpPr>
            <a:spLocks noGrp="1"/>
          </p:cNvSpPr>
          <p:nvPr>
            <p:ph type="sldNum" sz="quarter" idx="10"/>
          </p:nvPr>
        </p:nvSpPr>
        <p:spPr/>
        <p:txBody>
          <a:bodyPr/>
          <a:lstStyle/>
          <a:p>
            <a:fld id="{C589494A-00DC-4577-9901-88ACE9AA02C6}"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33210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C589494A-00DC-4577-9901-88ACE9AA02C6}"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765775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functionality in Outlook on the web is very similar to Outlook Web App in Exchange Server 2013. If students are already familiar with Outlook Web App, do not spend too much time on this topic.</a:t>
            </a:r>
          </a:p>
        </p:txBody>
      </p:sp>
      <p:sp>
        <p:nvSpPr>
          <p:cNvPr id="4" name="Slide Number Placeholder 3"/>
          <p:cNvSpPr>
            <a:spLocks noGrp="1"/>
          </p:cNvSpPr>
          <p:nvPr>
            <p:ph type="sldNum" sz="quarter" idx="10"/>
          </p:nvPr>
        </p:nvSpPr>
        <p:spPr/>
        <p:txBody>
          <a:bodyPr/>
          <a:lstStyle/>
          <a:p>
            <a:fld id="{C589494A-00DC-4577-9901-88ACE9AA02C6}"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86736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Stress to students that Exchange ActiveSync can be used by many devices. </a:t>
            </a:r>
          </a:p>
        </p:txBody>
      </p:sp>
      <p:sp>
        <p:nvSpPr>
          <p:cNvPr id="4" name="Slide Number Placeholder 3"/>
          <p:cNvSpPr>
            <a:spLocks noGrp="1"/>
          </p:cNvSpPr>
          <p:nvPr>
            <p:ph type="sldNum" sz="quarter" idx="10"/>
          </p:nvPr>
        </p:nvSpPr>
        <p:spPr/>
        <p:txBody>
          <a:bodyPr/>
          <a:lstStyle/>
          <a:p>
            <a:fld id="{C589494A-00DC-4577-9901-88ACE9AA02C6}"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661286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to students that the experience provided on mobile devices is enhanced by using Outlook on the mobile device instead of the default email client.</a:t>
            </a:r>
          </a:p>
        </p:txBody>
      </p:sp>
      <p:sp>
        <p:nvSpPr>
          <p:cNvPr id="4" name="Slide Number Placeholder 3"/>
          <p:cNvSpPr>
            <a:spLocks noGrp="1"/>
          </p:cNvSpPr>
          <p:nvPr>
            <p:ph type="sldNum" sz="quarter" idx="10"/>
          </p:nvPr>
        </p:nvSpPr>
        <p:spPr/>
        <p:txBody>
          <a:bodyPr/>
          <a:lstStyle/>
          <a:p>
            <a:fld id="{C589494A-00DC-4577-9901-88ACE9AA02C6}"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148865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At this time, there is no DNS record for mail.adatum.com. If you want to demonstrate using Outlook with these settings, you will need to create a host record for mail.adatum.com that resolves to 172.16.0.14.</a:t>
            </a:r>
          </a:p>
          <a:p>
            <a:pPr>
              <a:lnSpc>
                <a:spcPct val="115000"/>
              </a:lnSpc>
              <a:spcAft>
                <a:spcPts val="1000"/>
              </a:spcAft>
            </a:pPr>
            <a:r>
              <a:rPr lang="en-US" sz="1000" dirty="0">
                <a:latin typeface="Arial"/>
                <a:ea typeface="Calibri"/>
                <a:cs typeface="Times New Roman"/>
              </a:rPr>
              <a:t>Leave the virtual machines open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MAPI over HTTP</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open Exchange Management Shell.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Exchange Management Shell, type </a:t>
            </a:r>
            <a:r>
              <a:rPr lang="en-US" sz="1000" b="1" dirty="0">
                <a:effectLst/>
                <a:latin typeface="Arial"/>
                <a:ea typeface="Times New Roman"/>
                <a:cs typeface="Times New Roman"/>
              </a:rPr>
              <a:t>Get-MapiVirtualDirectory –Server lon-ex1</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a:t>
            </a:r>
            <a:r>
              <a:rPr lang="en-US" sz="1000" b="1" dirty="0">
                <a:effectLst/>
                <a:latin typeface="Arial"/>
                <a:ea typeface="Times New Roman"/>
                <a:cs typeface="Times New Roman"/>
              </a:rPr>
              <a:t>Set-MapiVirtualDirectory –Identity “LON-EX1\mapi (Default Web Site)” –InternalURL https://mail.adatum.com/mapi -ExternalUrl https://mail.adatum.com/mapi</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Exchange Management Shell</a:t>
            </a:r>
          </a:p>
          <a:p>
            <a:pPr>
              <a:lnSpc>
                <a:spcPts val="1300"/>
              </a:lnSpc>
              <a:spcBef>
                <a:spcPts val="900"/>
              </a:spcBef>
              <a:spcAft>
                <a:spcPts val="300"/>
              </a:spcAft>
            </a:pPr>
            <a:r>
              <a:rPr lang="en-US" sz="1000" b="1" dirty="0">
                <a:effectLst/>
                <a:latin typeface="Arial"/>
                <a:ea typeface="Times New Roman"/>
                <a:cs typeface="Segoe UI"/>
              </a:rPr>
              <a:t>Configure Outlook Anywhere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Exchange admin center, click </a:t>
            </a:r>
            <a:r>
              <a:rPr lang="en-US" sz="1000" b="1" dirty="0">
                <a:effectLst/>
                <a:latin typeface="Arial"/>
                <a:ea typeface="Times New Roman"/>
                <a:cs typeface="Times New Roman"/>
              </a:rPr>
              <a:t>servers</a:t>
            </a:r>
            <a:r>
              <a:rPr lang="en-US" sz="1000" dirty="0">
                <a:effectLst/>
                <a:latin typeface="Arial"/>
                <a:ea typeface="Times New Roman"/>
                <a:cs typeface="Times New Roman"/>
              </a:rPr>
              <a:t> and click the </a:t>
            </a:r>
            <a:r>
              <a:rPr lang="en-US" sz="1000" b="1" dirty="0">
                <a:effectLst/>
                <a:latin typeface="Arial"/>
                <a:ea typeface="Times New Roman"/>
                <a:cs typeface="Times New Roman"/>
              </a:rPr>
              <a:t>servers </a:t>
            </a:r>
            <a:r>
              <a:rPr lang="en-US" sz="1000" dirty="0">
                <a:effectLst/>
                <a:latin typeface="Arial"/>
                <a:ea typeface="Times New Roman"/>
                <a:cs typeface="Times New Roman"/>
              </a:rPr>
              <a:t>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Double-click </a:t>
            </a:r>
            <a:r>
              <a:rPr lang="en-US" sz="1000" b="1" dirty="0">
                <a:effectLst/>
                <a:latin typeface="Arial"/>
                <a:ea typeface="Times New Roman"/>
                <a:cs typeface="Times New Roman"/>
              </a:rPr>
              <a:t>LON-EX1</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LON-EX1 window, click the </a:t>
            </a:r>
            <a:r>
              <a:rPr lang="en-US" sz="1000" b="1" dirty="0">
                <a:effectLst/>
                <a:latin typeface="Arial"/>
                <a:ea typeface="Times New Roman"/>
                <a:cs typeface="Times New Roman"/>
              </a:rPr>
              <a:t>Outlook Anywhere</a:t>
            </a:r>
            <a:r>
              <a:rPr lang="en-US" sz="1000" dirty="0">
                <a:effectLst/>
                <a:latin typeface="Arial"/>
                <a:ea typeface="Times New Roman"/>
                <a:cs typeface="Times New Roman"/>
              </a:rPr>
              <a:t> 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Specify the external host name (for example, contso.com) that users will use to connect to your organization </a:t>
            </a:r>
            <a:r>
              <a:rPr lang="en-US" sz="1000" dirty="0">
                <a:effectLst/>
                <a:latin typeface="Arial"/>
                <a:ea typeface="Times New Roman"/>
                <a:cs typeface="Times New Roman"/>
              </a:rPr>
              <a:t>box, type </a:t>
            </a:r>
            <a:r>
              <a:rPr lang="en-US" sz="1000" b="1" dirty="0">
                <a:effectLst/>
                <a:latin typeface="Arial"/>
                <a:ea typeface="Times New Roman"/>
                <a:cs typeface="Times New Roman"/>
              </a:rPr>
              <a:t>mail.adatum.com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b="1" dirty="0">
                <a:effectLst/>
                <a:latin typeface="Arial"/>
                <a:ea typeface="Times New Roman"/>
                <a:cs typeface="Times New Roman"/>
              </a:rPr>
              <a:t>Specify the internal host name (for example, contso.com) that users will use to connect to your organization </a:t>
            </a:r>
            <a:r>
              <a:rPr lang="en-US" sz="1000" dirty="0">
                <a:effectLst/>
                <a:latin typeface="Arial"/>
                <a:ea typeface="Times New Roman"/>
                <a:cs typeface="Times New Roman"/>
              </a:rPr>
              <a:t>box, type </a:t>
            </a:r>
            <a:r>
              <a:rPr lang="en-US" sz="1000" b="1" dirty="0">
                <a:effectLst/>
                <a:latin typeface="Arial"/>
                <a:ea typeface="Times New Roman"/>
                <a:cs typeface="Times New Roman"/>
              </a:rPr>
              <a:t>mail.adatum.com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736724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meant to be an overview of many different authentication issues rather than an exhaustive discussion of security topics. However, feel free to discuss some of these topics in more depth if students are interested in them.</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For more information, refer to SSL Server Test:</a:t>
            </a:r>
          </a:p>
          <a:p>
            <a:pPr>
              <a:lnSpc>
                <a:spcPct val="115000"/>
              </a:lnSpc>
              <a:spcAft>
                <a:spcPts val="1000"/>
              </a:spcAft>
            </a:pPr>
            <a:r>
              <a:rPr lang="en-US" sz="1000" dirty="0">
                <a:latin typeface="Arial"/>
                <a:ea typeface="Calibri"/>
                <a:cs typeface="Times New Roman"/>
              </a:rPr>
              <a:t>http://aka.ms/ofmd32</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For more information refer to IIS Crypto:</a:t>
            </a:r>
          </a:p>
          <a:p>
            <a:pPr>
              <a:lnSpc>
                <a:spcPct val="115000"/>
              </a:lnSpc>
              <a:spcAft>
                <a:spcPts val="1000"/>
              </a:spcAft>
            </a:pPr>
            <a:r>
              <a:rPr lang="en-US" sz="1000" dirty="0">
                <a:latin typeface="Arial"/>
                <a:ea typeface="Calibri"/>
                <a:cs typeface="Times New Roman"/>
              </a:rPr>
              <a:t>http://aka.ms/mdr003</a:t>
            </a:r>
          </a:p>
        </p:txBody>
      </p:sp>
      <p:sp>
        <p:nvSpPr>
          <p:cNvPr id="4" name="Slide Number Placeholder 3"/>
          <p:cNvSpPr>
            <a:spLocks noGrp="1"/>
          </p:cNvSpPr>
          <p:nvPr>
            <p:ph type="sldNum" sz="quarter" idx="10"/>
          </p:nvPr>
        </p:nvSpPr>
        <p:spPr/>
        <p:txBody>
          <a:bodyPr/>
          <a:lstStyle/>
          <a:p>
            <a:fld id="{C589494A-00DC-4577-9901-88ACE9AA02C6}"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6532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installing an add-in for Outlook, it is automatically available in both Outlook and Outlook on the web.</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default configuration, why is the ability to differentiate between private and public computers not very useful?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Exchange Server 2016, the option to select private or public computer is hidden by default. In practice, this means that most users will never get the opportunity to select public computer, as private computer is the default. </a:t>
            </a:r>
          </a:p>
        </p:txBody>
      </p:sp>
      <p:sp>
        <p:nvSpPr>
          <p:cNvPr id="4" name="Slide Number Placeholder 3"/>
          <p:cNvSpPr>
            <a:spLocks noGrp="1"/>
          </p:cNvSpPr>
          <p:nvPr>
            <p:ph type="sldNum" sz="quarter" idx="10"/>
          </p:nvPr>
        </p:nvSpPr>
        <p:spPr/>
        <p:txBody>
          <a:bodyPr/>
          <a:lstStyle/>
          <a:p>
            <a:fld id="{C589494A-00DC-4577-9901-88ACE9AA02C6}"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174890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Most of the information here is similar to Exchange Server 2010 and Exchange Server 2013. A key difference from Exchange Server 2010 is that the public and private computer option is hidden by default.</a:t>
            </a:r>
          </a:p>
        </p:txBody>
      </p:sp>
      <p:sp>
        <p:nvSpPr>
          <p:cNvPr id="4" name="Slide Number Placeholder 3"/>
          <p:cNvSpPr>
            <a:spLocks noGrp="1"/>
          </p:cNvSpPr>
          <p:nvPr>
            <p:ph type="sldNum" sz="quarter" idx="10"/>
          </p:nvPr>
        </p:nvSpPr>
        <p:spPr/>
        <p:txBody>
          <a:bodyPr/>
          <a:lstStyle/>
          <a:p>
            <a:fld id="{C589494A-00DC-4577-9901-88ACE9AA02C6}"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79083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Settings on the Outlook Web App Virtual Directory</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a:t>
            </a:r>
            <a:r>
              <a:rPr lang="en-US" sz="1000" dirty="0">
                <a:solidFill>
                  <a:srgbClr val="000000"/>
                </a:solidFill>
                <a:effectLst/>
                <a:latin typeface="Arial"/>
                <a:ea typeface="Times New Roman"/>
                <a:cs typeface="Times New Roman"/>
              </a:rPr>
              <a:t>lick </a:t>
            </a:r>
            <a:r>
              <a:rPr lang="en-US" sz="1000" b="1" dirty="0">
                <a:effectLst/>
                <a:latin typeface="Arial"/>
                <a:ea typeface="Times New Roman"/>
                <a:cs typeface="Times New Roman"/>
              </a:rPr>
              <a:t>servers</a:t>
            </a:r>
            <a:r>
              <a:rPr lang="en-US" sz="1000" dirty="0">
                <a:solidFill>
                  <a:srgbClr val="000000"/>
                </a:solidFill>
                <a:effectLst/>
                <a:latin typeface="Arial"/>
                <a:ea typeface="Times New Roman"/>
                <a:cs typeface="Times New Roman"/>
              </a:rPr>
              <a:t> in left navigation pane and click </a:t>
            </a:r>
            <a:r>
              <a:rPr lang="en-US" sz="1000" b="1" dirty="0">
                <a:effectLst/>
                <a:latin typeface="Arial"/>
                <a:ea typeface="Times New Roman"/>
                <a:cs typeface="Times New Roman"/>
              </a:rPr>
              <a:t>virtual directories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Select the </a:t>
            </a:r>
            <a:r>
              <a:rPr lang="en-US" sz="1000" b="1" dirty="0">
                <a:effectLst/>
                <a:latin typeface="Arial"/>
                <a:ea typeface="Times New Roman"/>
                <a:cs typeface="Times New Roman"/>
              </a:rPr>
              <a:t>owa (Default Web Site)</a:t>
            </a:r>
            <a:r>
              <a:rPr lang="en-US" sz="1000" dirty="0">
                <a:solidFill>
                  <a:srgbClr val="000000"/>
                </a:solidFill>
                <a:effectLst/>
                <a:latin typeface="Arial"/>
                <a:ea typeface="Times New Roman"/>
                <a:cs typeface="Times New Roman"/>
              </a:rPr>
              <a:t> virtual directory for LON-EX1, 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 on the toolbar.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General</a:t>
            </a:r>
            <a:r>
              <a:rPr lang="en-US" sz="1000" dirty="0">
                <a:solidFill>
                  <a:srgbClr val="000000"/>
                </a:solidFill>
                <a:effectLst/>
                <a:latin typeface="Arial"/>
                <a:ea typeface="Times New Roman"/>
                <a:cs typeface="Times New Roman"/>
              </a:rPr>
              <a:t> tab, in the </a:t>
            </a:r>
            <a:r>
              <a:rPr lang="en-US" sz="1000" b="1" dirty="0">
                <a:effectLst/>
                <a:latin typeface="Arial"/>
                <a:ea typeface="Times New Roman"/>
                <a:cs typeface="Times New Roman"/>
              </a:rPr>
              <a:t>Internal URL</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External URL</a:t>
            </a:r>
            <a:r>
              <a:rPr lang="en-US" sz="1000" dirty="0">
                <a:solidFill>
                  <a:srgbClr val="000000"/>
                </a:solidFill>
                <a:effectLst/>
                <a:latin typeface="Arial"/>
                <a:ea typeface="Times New Roman"/>
                <a:cs typeface="Times New Roman"/>
              </a:rPr>
              <a:t> boxes, type </a:t>
            </a:r>
            <a:r>
              <a:rPr lang="en-US" sz="1000" b="1" dirty="0">
                <a:effectLst/>
                <a:latin typeface="Arial"/>
                <a:ea typeface="Times New Roman"/>
                <a:cs typeface="Times New Roman"/>
              </a:rPr>
              <a:t>https://mail.adatum.com/owa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authentication</a:t>
            </a:r>
            <a:r>
              <a:rPr lang="en-US" sz="1000" dirty="0">
                <a:solidFill>
                  <a:srgbClr val="000000"/>
                </a:solidFill>
                <a:effectLst/>
                <a:latin typeface="Arial"/>
                <a:ea typeface="Times New Roman"/>
                <a:cs typeface="Times New Roman"/>
              </a:rPr>
              <a:t> tab and review the settings.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features </a:t>
            </a:r>
            <a:r>
              <a:rPr lang="en-US" sz="1000" dirty="0">
                <a:effectLst/>
                <a:latin typeface="Arial"/>
                <a:ea typeface="Times New Roman"/>
                <a:cs typeface="Times New Roman"/>
              </a:rPr>
              <a:t>tab</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Clear the </a:t>
            </a:r>
            <a:r>
              <a:rPr lang="en-US" sz="1000" b="1" dirty="0">
                <a:effectLst/>
                <a:latin typeface="Arial"/>
                <a:ea typeface="Times New Roman"/>
                <a:cs typeface="Times New Roman"/>
              </a:rPr>
              <a:t>Journaling</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Themes</a:t>
            </a:r>
            <a:r>
              <a:rPr lang="en-US" sz="1000" dirty="0">
                <a:solidFill>
                  <a:srgbClr val="000000"/>
                </a:solidFill>
                <a:effectLst/>
                <a:latin typeface="Arial"/>
                <a:ea typeface="Times New Roman"/>
                <a:cs typeface="Times New Roman"/>
              </a:rPr>
              <a:t> checkboxes to disable these functionalities.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file access </a:t>
            </a:r>
            <a:r>
              <a:rPr lang="en-US" sz="1000" dirty="0">
                <a:effectLst/>
                <a:latin typeface="Arial"/>
                <a:ea typeface="Times New Roman"/>
                <a:cs typeface="Times New Roman"/>
              </a:rPr>
              <a:t>tab</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Clear the </a:t>
            </a:r>
            <a:r>
              <a:rPr lang="en-US" sz="1000" b="1" dirty="0">
                <a:effectLst/>
                <a:latin typeface="Arial"/>
                <a:ea typeface="Times New Roman"/>
                <a:cs typeface="Times New Roman"/>
              </a:rPr>
              <a:t>Direct file access </a:t>
            </a:r>
            <a:r>
              <a:rPr lang="en-US" sz="1000" dirty="0">
                <a:effectLst/>
                <a:latin typeface="Arial"/>
                <a:ea typeface="Times New Roman"/>
                <a:cs typeface="Times New Roman"/>
              </a:rPr>
              <a:t>checkbox</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in the</a:t>
            </a:r>
            <a:r>
              <a:rPr lang="en-US" sz="1000" b="1" dirty="0">
                <a:effectLst/>
                <a:latin typeface="Arial"/>
                <a:ea typeface="Times New Roman"/>
                <a:cs typeface="Times New Roman"/>
              </a:rPr>
              <a:t> Public or shared computer</a:t>
            </a:r>
            <a:r>
              <a:rPr lang="en-US" sz="1000" dirty="0">
                <a:solidFill>
                  <a:srgbClr val="000000"/>
                </a:solidFill>
                <a:effectLst/>
                <a:latin typeface="Arial"/>
                <a:ea typeface="Times New Roman"/>
                <a:cs typeface="Times New Roman"/>
              </a:rPr>
              <a:t> section.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warning window, click </a:t>
            </a:r>
            <a:r>
              <a:rPr lang="en-US" sz="1000" b="1" dirty="0">
                <a:effectLst/>
                <a:latin typeface="Arial"/>
                <a:ea typeface="Times New Roman"/>
                <a:cs typeface="Times New Roman"/>
              </a:rPr>
              <a:t>OK</a:t>
            </a:r>
            <a:r>
              <a:rPr lang="en-US" sz="1000" dirty="0">
                <a:effectLst/>
                <a:latin typeface="Arial"/>
                <a:ea typeface="Times New Roman"/>
                <a:cs typeface="Times New Roman"/>
              </a:rPr>
              <a:t>. Note that this should also be changed for the ecp virtual directory.</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28530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virtual machines for the course do not have access to the Internet. Therefore, you cannot demonstrate installing an application. However, if you have an Office 365 tenant, you can demonstrate application installation as the user interface is the same.</a:t>
            </a:r>
          </a:p>
        </p:txBody>
      </p:sp>
      <p:sp>
        <p:nvSpPr>
          <p:cNvPr id="4" name="Slide Number Placeholder 3"/>
          <p:cNvSpPr>
            <a:spLocks noGrp="1"/>
          </p:cNvSpPr>
          <p:nvPr>
            <p:ph type="sldNum" sz="quarter" idx="10"/>
          </p:nvPr>
        </p:nvSpPr>
        <p:spPr/>
        <p:txBody>
          <a:bodyPr/>
          <a:lstStyle/>
          <a:p>
            <a:fld id="{C589494A-00DC-4577-9901-88ACE9AA02C6}"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474210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If required, sign in to all virtual machines using </a:t>
            </a:r>
            <a:br>
              <a:rPr lang="en-US" sz="1000" dirty="0">
                <a:latin typeface="Arial"/>
                <a:ea typeface="Calibri"/>
                <a:cs typeface="Times New Roman"/>
              </a:rPr>
            </a:br>
            <a:r>
              <a:rPr lang="en-US" sz="1000" dirty="0">
                <a:latin typeface="Arial"/>
                <a:ea typeface="Calibri"/>
                <a:cs typeface="Times New Roman"/>
              </a:rPr>
              <a:t>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Review the default add-ins for Outlook in Exchange admin center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click </a:t>
            </a:r>
            <a:r>
              <a:rPr lang="en-US" sz="1000" b="1" dirty="0">
                <a:effectLst/>
                <a:latin typeface="Arial"/>
                <a:ea typeface="Times New Roman"/>
                <a:cs typeface="Times New Roman"/>
              </a:rPr>
              <a:t>organization</a:t>
            </a:r>
            <a:r>
              <a:rPr lang="en-US" sz="1000" dirty="0">
                <a:effectLst/>
                <a:latin typeface="Arial"/>
                <a:ea typeface="Times New Roman"/>
                <a:cs typeface="Times New Roman"/>
              </a:rPr>
              <a:t> and click the </a:t>
            </a:r>
            <a:r>
              <a:rPr lang="en-US" sz="1000" b="1" dirty="0">
                <a:effectLst/>
                <a:latin typeface="Arial"/>
                <a:ea typeface="Times New Roman"/>
                <a:cs typeface="Times New Roman"/>
              </a:rPr>
              <a:t>add-ins</a:t>
            </a:r>
            <a:r>
              <a:rPr lang="en-US" sz="1000" dirty="0">
                <a:effectLst/>
                <a:latin typeface="Arial"/>
                <a:ea typeface="Times New Roman"/>
                <a:cs typeface="Times New Roman"/>
              </a:rPr>
              <a:t> 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the </a:t>
            </a:r>
            <a:r>
              <a:rPr lang="en-US" sz="1000" b="1" dirty="0">
                <a:effectLst/>
                <a:latin typeface="Arial"/>
                <a:ea typeface="Times New Roman"/>
                <a:cs typeface="Times New Roman"/>
              </a:rPr>
              <a:t>+</a:t>
            </a:r>
            <a:r>
              <a:rPr lang="en-US" sz="1000" dirty="0">
                <a:effectLst/>
                <a:latin typeface="Arial"/>
                <a:ea typeface="Times New Roman"/>
                <a:cs typeface="Times New Roman"/>
              </a:rPr>
              <a:t> button to view the options for adding new add-ins.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Double-click </a:t>
            </a:r>
            <a:r>
              <a:rPr lang="en-US" sz="1000" b="1" dirty="0">
                <a:effectLst/>
                <a:latin typeface="Arial"/>
                <a:ea typeface="Times New Roman"/>
                <a:cs typeface="Times New Roman"/>
              </a:rPr>
              <a:t>Unsubscribe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Unsubscribe</a:t>
            </a:r>
            <a:r>
              <a:rPr lang="en-US" sz="1000" b="1" dirty="0">
                <a:effectLst/>
                <a:latin typeface="Arial"/>
                <a:ea typeface="Times New Roman"/>
                <a:cs typeface="Times New Roman"/>
              </a:rPr>
              <a:t> </a:t>
            </a:r>
            <a:r>
              <a:rPr lang="en-US" sz="1000" dirty="0">
                <a:effectLst/>
                <a:latin typeface="Arial"/>
                <a:ea typeface="Times New Roman"/>
                <a:cs typeface="Times New Roman"/>
              </a:rPr>
              <a:t>window, clear the </a:t>
            </a:r>
            <a:r>
              <a:rPr lang="en-US" sz="1000" b="1" dirty="0">
                <a:effectLst/>
                <a:latin typeface="Arial"/>
                <a:ea typeface="Times New Roman"/>
                <a:cs typeface="Times New Roman"/>
              </a:rPr>
              <a:t>Make this add-in available to users in your organization </a:t>
            </a:r>
            <a:r>
              <a:rPr lang="en-US" sz="1000" dirty="0">
                <a:effectLst/>
                <a:latin typeface="Arial"/>
                <a:ea typeface="Times New Roman"/>
                <a:cs typeface="Times New Roman"/>
              </a:rPr>
              <a:t>checkbox and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p>
          <a:p>
            <a:pPr>
              <a:lnSpc>
                <a:spcPts val="1300"/>
              </a:lnSpc>
              <a:spcBef>
                <a:spcPts val="900"/>
              </a:spcBef>
              <a:spcAft>
                <a:spcPts val="300"/>
              </a:spcAft>
            </a:pPr>
            <a:r>
              <a:rPr lang="en-US" sz="1000" b="1" dirty="0">
                <a:effectLst/>
                <a:latin typeface="Arial"/>
                <a:ea typeface="Times New Roman"/>
                <a:cs typeface="Segoe UI"/>
              </a:rPr>
              <a:t>View the add-ins for Outlook in Outlook on the web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LON-DC1, in Internet Explorer, in the address bar, type </a:t>
            </a:r>
            <a:r>
              <a:rPr lang="en-US" sz="1000" b="1" dirty="0">
                <a:effectLst/>
                <a:latin typeface="Arial"/>
                <a:ea typeface="Times New Roman"/>
                <a:cs typeface="Times New Roman"/>
              </a:rPr>
              <a:t>https://lon-ex1.adatum.com/owa</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as </a:t>
            </a:r>
            <a:r>
              <a:rPr lang="en-US" sz="1000" b="1" dirty="0">
                <a:effectLst/>
                <a:latin typeface="Arial"/>
                <a:ea typeface="Times New Roman"/>
                <a:cs typeface="Times New Roman"/>
              </a:rPr>
              <a:t>Adatum\Amr</a:t>
            </a:r>
            <a:r>
              <a:rPr lang="en-US" sz="1000" dirty="0">
                <a:effectLst/>
                <a:latin typeface="Arial"/>
                <a:ea typeface="Times New Roman"/>
                <a:cs typeface="Times New Roman"/>
              </a:rPr>
              <a:t> with a password of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Mail window, click the settings button and click </a:t>
            </a:r>
            <a:r>
              <a:rPr lang="en-US" sz="1000" b="1" dirty="0">
                <a:effectLst/>
                <a:latin typeface="Arial"/>
                <a:ea typeface="Times New Roman"/>
                <a:cs typeface="Times New Roman"/>
              </a:rPr>
              <a:t>Options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Options, click </a:t>
            </a:r>
            <a:r>
              <a:rPr lang="en-US" sz="1000" b="1" dirty="0">
                <a:effectLst/>
                <a:latin typeface="Arial"/>
                <a:ea typeface="Times New Roman"/>
                <a:cs typeface="Times New Roman"/>
              </a:rPr>
              <a:t>General </a:t>
            </a:r>
            <a:r>
              <a:rPr lang="en-US" sz="1000" dirty="0">
                <a:effectLst/>
                <a:latin typeface="Arial"/>
                <a:ea typeface="Times New Roman"/>
                <a:cs typeface="Times New Roman"/>
              </a:rPr>
              <a:t>and then click </a:t>
            </a:r>
            <a:r>
              <a:rPr lang="en-US" sz="1000" b="1" dirty="0">
                <a:effectLst/>
                <a:latin typeface="Arial"/>
                <a:ea typeface="Times New Roman"/>
                <a:cs typeface="Times New Roman"/>
              </a:rPr>
              <a:t>Manage add-ins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Review the list of add-ins and verify that </a:t>
            </a:r>
            <a:r>
              <a:rPr lang="en-US" sz="1000" b="1" dirty="0">
                <a:effectLst/>
                <a:latin typeface="Arial"/>
                <a:ea typeface="Times New Roman"/>
                <a:cs typeface="Times New Roman"/>
              </a:rPr>
              <a:t>Unsubscribe </a:t>
            </a:r>
            <a:r>
              <a:rPr lang="en-US" sz="1000" dirty="0">
                <a:effectLst/>
                <a:latin typeface="Arial"/>
                <a:ea typeface="Times New Roman"/>
                <a:cs typeface="Times New Roman"/>
              </a:rPr>
              <a:t>is not listed.</a:t>
            </a:r>
          </a:p>
        </p:txBody>
      </p:sp>
      <p:sp>
        <p:nvSpPr>
          <p:cNvPr id="4" name="Slide Number Placeholder 3"/>
          <p:cNvSpPr>
            <a:spLocks noGrp="1"/>
          </p:cNvSpPr>
          <p:nvPr>
            <p:ph type="sldNum" sz="quarter" idx="10"/>
          </p:nvPr>
        </p:nvSpPr>
        <p:spPr/>
        <p:txBody>
          <a:bodyPr/>
          <a:lstStyle/>
          <a:p>
            <a:fld id="{C589494A-00DC-4577-9901-88ACE9AA02C6}"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88676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POP3 and IMAP4 are automatically enabled on a server that runs Exchange Server 2016.</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the new certificate wizard identify the names that should be included in the certificate?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new certificate wizard identifies the names required on the certificate by reading the internal and external URLs that are assigned to services. If the wizard selects unexpected names, you should ensure that all of your services are configured correctly.</a:t>
            </a:r>
          </a:p>
        </p:txBody>
      </p:sp>
      <p:sp>
        <p:nvSpPr>
          <p:cNvPr id="4" name="Slide Number Placeholder 3"/>
          <p:cNvSpPr>
            <a:spLocks noGrp="1"/>
          </p:cNvSpPr>
          <p:nvPr>
            <p:ph type="sldNum" sz="quarter" idx="10"/>
          </p:nvPr>
        </p:nvSpPr>
        <p:spPr/>
        <p:txBody>
          <a:bodyPr/>
          <a:lstStyle/>
          <a:p>
            <a:fld id="{C589494A-00DC-4577-9901-88ACE9AA02C6}"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710448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Define offline access for Outlook on the web and describe some of the security concerns.</a:t>
            </a:r>
          </a:p>
        </p:txBody>
      </p:sp>
      <p:sp>
        <p:nvSpPr>
          <p:cNvPr id="4" name="Slide Number Placeholder 3"/>
          <p:cNvSpPr>
            <a:spLocks noGrp="1"/>
          </p:cNvSpPr>
          <p:nvPr>
            <p:ph type="sldNum" sz="quarter" idx="10"/>
          </p:nvPr>
        </p:nvSpPr>
        <p:spPr/>
        <p:txBody>
          <a:bodyPr/>
          <a:lstStyle/>
          <a:p>
            <a:fld id="{C589494A-00DC-4577-9901-88ACE9AA02C6}"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13497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If required, sign in to all virtual machines using </a:t>
            </a:r>
            <a:br>
              <a:rPr lang="en-US" sz="1000" dirty="0">
                <a:latin typeface="Arial"/>
                <a:ea typeface="Calibri"/>
                <a:cs typeface="Times New Roman"/>
              </a:rPr>
            </a:br>
            <a:r>
              <a:rPr lang="en-US" sz="1000" dirty="0">
                <a:latin typeface="Arial"/>
                <a:ea typeface="Calibri"/>
                <a:cs typeface="Times New Roman"/>
              </a:rPr>
              <a:t>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p>
          <a:p>
            <a:pPr lvl="0">
              <a:lnSpc>
                <a:spcPts val="1300"/>
              </a:lnSpc>
              <a:spcBef>
                <a:spcPts val="900"/>
              </a:spcBef>
              <a:spcAft>
                <a:spcPts val="300"/>
              </a:spcAft>
            </a:pPr>
            <a:r>
              <a:rPr lang="en-US" sz="1000" b="1" dirty="0">
                <a:solidFill>
                  <a:prstClr val="black"/>
                </a:solidFill>
                <a:latin typeface="Arial"/>
                <a:ea typeface="Times New Roman"/>
                <a:cs typeface="Segoe UI"/>
              </a:rPr>
              <a:t>Enable offline access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LON-DC1, in Outlook on the web, while signed in as Amr, click Settings and click </a:t>
            </a:r>
            <a:r>
              <a:rPr lang="en-US" sz="1000" b="1" dirty="0">
                <a:solidFill>
                  <a:prstClr val="black"/>
                </a:solidFill>
                <a:latin typeface="Arial"/>
                <a:ea typeface="Times New Roman"/>
                <a:cs typeface="Times New Roman"/>
              </a:rPr>
              <a:t>Offline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Select the </a:t>
            </a:r>
            <a:r>
              <a:rPr lang="en-US" sz="1000" b="1" dirty="0">
                <a:solidFill>
                  <a:prstClr val="black"/>
                </a:solidFill>
                <a:latin typeface="Arial"/>
                <a:ea typeface="Times New Roman"/>
                <a:cs typeface="Times New Roman"/>
              </a:rPr>
              <a:t>Turn on offline access </a:t>
            </a:r>
            <a:r>
              <a:rPr lang="en-US" sz="1000" dirty="0">
                <a:solidFill>
                  <a:prstClr val="black"/>
                </a:solidFill>
                <a:latin typeface="Arial"/>
                <a:ea typeface="Times New Roman"/>
                <a:cs typeface="Times New Roman"/>
              </a:rPr>
              <a:t>checkbox.</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Offline access setup wizard, for the question, </a:t>
            </a:r>
            <a:r>
              <a:rPr lang="en-US" sz="1000" b="1" dirty="0">
                <a:solidFill>
                  <a:prstClr val="black"/>
                </a:solidFill>
                <a:latin typeface="Arial"/>
                <a:ea typeface="Times New Roman"/>
                <a:cs typeface="Times New Roman"/>
              </a:rPr>
              <a:t>Are you the only person who uses this computer?</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Wait for the pop-up requesting permission for adatum.com to use additional storage, and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a:solidFill>
                  <a:prstClr val="black"/>
                </a:solidFill>
                <a:latin typeface="Arial"/>
                <a:ea typeface="Times New Roman"/>
                <a:cs typeface="Segoe UI"/>
              </a:rPr>
              <a:t>Test offline access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LON-DC1, in Server Manager, click </a:t>
            </a:r>
            <a:r>
              <a:rPr lang="en-US" sz="1000" b="1" dirty="0">
                <a:solidFill>
                  <a:prstClr val="black"/>
                </a:solidFill>
                <a:latin typeface="Arial"/>
                <a:ea typeface="Times New Roman"/>
                <a:cs typeface="Times New Roman"/>
              </a:rPr>
              <a:t>Local Server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172.16.0.10, IPv6 enabled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Network Connections window, right-click </a:t>
            </a:r>
            <a:r>
              <a:rPr lang="en-US" sz="1000" b="1" dirty="0">
                <a:solidFill>
                  <a:prstClr val="black"/>
                </a:solidFill>
                <a:latin typeface="Arial"/>
                <a:ea typeface="Times New Roman"/>
                <a:cs typeface="Times New Roman"/>
              </a:rPr>
              <a:t>Ethernet</a:t>
            </a:r>
            <a:r>
              <a:rPr lang="en-US" sz="1000" dirty="0">
                <a:solidFill>
                  <a:prstClr val="black"/>
                </a:solidFill>
                <a:latin typeface="Arial"/>
                <a:ea typeface="Times New Roman"/>
                <a:cs typeface="Times New Roman"/>
              </a:rPr>
              <a:t> and click </a:t>
            </a:r>
            <a:r>
              <a:rPr lang="en-US" sz="1000" b="1" dirty="0">
                <a:solidFill>
                  <a:prstClr val="black"/>
                </a:solidFill>
                <a:latin typeface="Arial"/>
                <a:ea typeface="Times New Roman"/>
                <a:cs typeface="Times New Roman"/>
              </a:rPr>
              <a:t>Disable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Open Internet Explorer, in the address bar, type </a:t>
            </a:r>
            <a:r>
              <a:rPr lang="en-US" sz="1000" b="1" dirty="0">
                <a:solidFill>
                  <a:prstClr val="black"/>
                </a:solidFill>
                <a:latin typeface="Arial"/>
                <a:ea typeface="Times New Roman"/>
                <a:cs typeface="Times New Roman"/>
              </a:rPr>
              <a:t>https://lon-ex1.adatum.com/owa</a:t>
            </a:r>
            <a:r>
              <a:rPr lang="en-US" sz="1000" dirty="0">
                <a:solidFill>
                  <a:prstClr val="black"/>
                </a:solidFill>
                <a:latin typeface="Arial"/>
                <a:ea typeface="Times New Roman"/>
                <a:cs typeface="Times New Roman"/>
              </a:rPr>
              <a:t> and press Enter.</a:t>
            </a:r>
          </a:p>
          <a:p>
            <a:pPr>
              <a:lnSpc>
                <a:spcPct val="115000"/>
              </a:lnSpc>
              <a:spcAft>
                <a:spcPts val="1000"/>
              </a:spcAft>
            </a:pP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2836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 has recently migrated to Exchange Server 2016 from a non-Microsoft messaging platform. A co-worker with previous Exchange Server experience is very concerned about the number of mobile device associations that a user can have. In a position with another organization, they often had users hit the limit for device associates and this resulted in calls to the help desk, which were difficult to figure out. How many device associations can a user have in Exchange Server 2016?</a:t>
            </a:r>
          </a:p>
          <a:p>
            <a:pPr>
              <a:lnSpc>
                <a:spcPct val="115000"/>
              </a:lnSpc>
              <a:spcAft>
                <a:spcPts val="1000"/>
              </a:spcAft>
            </a:pPr>
            <a:r>
              <a:rPr lang="en-US" sz="1000" dirty="0">
                <a:latin typeface="Arial"/>
                <a:ea typeface="Calibri"/>
                <a:cs typeface="Times New Roman"/>
              </a:rPr>
              <a:t>(   )Option 1: 5</a:t>
            </a:r>
          </a:p>
          <a:p>
            <a:pPr>
              <a:lnSpc>
                <a:spcPct val="115000"/>
              </a:lnSpc>
              <a:spcAft>
                <a:spcPts val="1000"/>
              </a:spcAft>
            </a:pPr>
            <a:r>
              <a:rPr lang="en-US" sz="1000" dirty="0">
                <a:latin typeface="Arial"/>
                <a:ea typeface="Calibri"/>
                <a:cs typeface="Times New Roman"/>
              </a:rPr>
              <a:t>(   )Option 2: 10</a:t>
            </a:r>
          </a:p>
          <a:p>
            <a:pPr>
              <a:lnSpc>
                <a:spcPct val="115000"/>
              </a:lnSpc>
              <a:spcAft>
                <a:spcPts val="1000"/>
              </a:spcAft>
            </a:pPr>
            <a:r>
              <a:rPr lang="en-US" sz="1000" dirty="0">
                <a:latin typeface="Arial"/>
                <a:ea typeface="Calibri"/>
                <a:cs typeface="Times New Roman"/>
              </a:rPr>
              <a:t>(   )Option 3: 25</a:t>
            </a:r>
          </a:p>
          <a:p>
            <a:pPr>
              <a:lnSpc>
                <a:spcPct val="115000"/>
              </a:lnSpc>
              <a:spcAft>
                <a:spcPts val="1000"/>
              </a:spcAft>
            </a:pPr>
            <a:r>
              <a:rPr lang="en-US" sz="1000" dirty="0">
                <a:latin typeface="Arial"/>
                <a:ea typeface="Calibri"/>
                <a:cs typeface="Times New Roman"/>
              </a:rPr>
              <a:t>(   )Option 4: 50</a:t>
            </a:r>
          </a:p>
          <a:p>
            <a:pPr>
              <a:lnSpc>
                <a:spcPct val="115000"/>
              </a:lnSpc>
              <a:spcAft>
                <a:spcPts val="1000"/>
              </a:spcAft>
            </a:pPr>
            <a:r>
              <a:rPr lang="en-US" sz="1000" dirty="0">
                <a:latin typeface="Arial"/>
                <a:ea typeface="Calibri"/>
                <a:cs typeface="Times New Roman"/>
              </a:rPr>
              <a:t>(√) Option -5: 100</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do not need Intune to manage mobile devices with Configuration Manager.</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C589494A-00DC-4577-9901-88ACE9AA02C6}"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145614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note of the 30-minute timeout setting for HTTPS connections on firewalls. Many organizations are using an idle timeout of 5 minutes or less on their firewalls.</a:t>
            </a:r>
          </a:p>
        </p:txBody>
      </p:sp>
      <p:sp>
        <p:nvSpPr>
          <p:cNvPr id="4" name="Slide Number Placeholder 3"/>
          <p:cNvSpPr>
            <a:spLocks noGrp="1"/>
          </p:cNvSpPr>
          <p:nvPr>
            <p:ph type="sldNum" sz="quarter" idx="10"/>
          </p:nvPr>
        </p:nvSpPr>
        <p:spPr/>
        <p:txBody>
          <a:bodyPr/>
          <a:lstStyle/>
          <a:p>
            <a:fld id="{C589494A-00DC-4577-9901-88ACE9AA02C6}"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723254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why settings enforced by mobile device mailbox policies are important.</a:t>
            </a:r>
          </a:p>
        </p:txBody>
      </p:sp>
      <p:sp>
        <p:nvSpPr>
          <p:cNvPr id="4" name="Slide Number Placeholder 3"/>
          <p:cNvSpPr>
            <a:spLocks noGrp="1"/>
          </p:cNvSpPr>
          <p:nvPr>
            <p:ph type="sldNum" sz="quarter" idx="10"/>
          </p:nvPr>
        </p:nvSpPr>
        <p:spPr/>
        <p:txBody>
          <a:bodyPr/>
          <a:lstStyle/>
          <a:p>
            <a:fld id="{C589494A-00DC-4577-9901-88ACE9AA02C6}"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096144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with students whether they think that controlling device types or operating systems (OSs) is important.</a:t>
            </a:r>
          </a:p>
        </p:txBody>
      </p:sp>
      <p:sp>
        <p:nvSpPr>
          <p:cNvPr id="4" name="Slide Number Placeholder 3"/>
          <p:cNvSpPr>
            <a:spLocks noGrp="1"/>
          </p:cNvSpPr>
          <p:nvPr>
            <p:ph type="sldNum" sz="quarter" idx="10"/>
          </p:nvPr>
        </p:nvSpPr>
        <p:spPr/>
        <p:txBody>
          <a:bodyPr/>
          <a:lstStyle/>
          <a:p>
            <a:fld id="{C589494A-00DC-4577-9901-88ACE9AA02C6}"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368877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management options for Exchange ActiveSync devices. Ask students about the process used in their organization when devices are lost or stolen.</a:t>
            </a:r>
          </a:p>
        </p:txBody>
      </p:sp>
      <p:sp>
        <p:nvSpPr>
          <p:cNvPr id="4" name="Slide Number Placeholder 3"/>
          <p:cNvSpPr>
            <a:spLocks noGrp="1"/>
          </p:cNvSpPr>
          <p:nvPr>
            <p:ph type="sldNum" sz="quarter" idx="10"/>
          </p:nvPr>
        </p:nvSpPr>
        <p:spPr/>
        <p:txBody>
          <a:bodyPr/>
          <a:lstStyle/>
          <a:p>
            <a:fld id="{C589494A-00DC-4577-9901-88ACE9AA02C6}"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97119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you have additional time, you can also show students the mobile device settings in the properties of a user. You can point out how to perform a remote wipe.</a:t>
            </a:r>
          </a:p>
          <a:p>
            <a:pPr>
              <a:lnSpc>
                <a:spcPct val="115000"/>
              </a:lnSpc>
              <a:spcAft>
                <a:spcPts val="1000"/>
              </a:spcAft>
            </a:pPr>
            <a:r>
              <a:rPr lang="en-US" sz="1000" dirty="0">
                <a:latin typeface="Arial"/>
                <a:ea typeface="Calibri"/>
                <a:cs typeface="Times New Roman"/>
              </a:rPr>
              <a:t>When the demonstration is complete, revert all of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If required, sign in to all virtual machines using </a:t>
            </a:r>
            <a:br>
              <a:rPr lang="en-US" sz="1000" dirty="0">
                <a:latin typeface="Arial"/>
                <a:ea typeface="Calibri"/>
                <a:cs typeface="Times New Roman"/>
              </a:rPr>
            </a:br>
            <a:r>
              <a:rPr lang="en-US" sz="1000" dirty="0">
                <a:latin typeface="Arial"/>
                <a:ea typeface="Calibri"/>
                <a:cs typeface="Times New Roman"/>
              </a:rPr>
              <a:t>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click </a:t>
            </a:r>
            <a:r>
              <a:rPr lang="en-US" sz="1000" b="1" dirty="0">
                <a:effectLst/>
                <a:latin typeface="Arial"/>
                <a:ea typeface="Times New Roman"/>
                <a:cs typeface="Times New Roman"/>
              </a:rPr>
              <a:t>mobile</a:t>
            </a:r>
            <a:r>
              <a:rPr lang="en-US" sz="1000" dirty="0">
                <a:effectLst/>
                <a:latin typeface="Arial"/>
                <a:ea typeface="Times New Roman"/>
                <a:cs typeface="Times New Roman"/>
              </a:rPr>
              <a:t> and then click the </a:t>
            </a:r>
            <a:r>
              <a:rPr lang="en-US" sz="1000" b="1" dirty="0">
                <a:effectLst/>
                <a:latin typeface="Arial"/>
                <a:ea typeface="Times New Roman"/>
                <a:cs typeface="Times New Roman"/>
              </a:rPr>
              <a:t>mobile device access</a:t>
            </a:r>
            <a:r>
              <a:rPr lang="en-US" sz="1000" dirty="0">
                <a:effectLst/>
                <a:latin typeface="Arial"/>
                <a:ea typeface="Times New Roman"/>
                <a:cs typeface="Times New Roman"/>
              </a:rPr>
              <a:t> 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Exchange ActiveSync Access Settings</a:t>
            </a:r>
            <a:r>
              <a:rPr lang="en-US" sz="1000" dirty="0">
                <a:effectLst/>
                <a:latin typeface="Arial"/>
                <a:ea typeface="Times New Roman"/>
                <a:cs typeface="Times New Roman"/>
              </a:rPr>
              <a:t>, click </a:t>
            </a:r>
            <a:r>
              <a:rPr lang="en-US" sz="1000" b="1" dirty="0">
                <a:effectLst/>
                <a:latin typeface="Arial"/>
                <a:ea typeface="Times New Roman"/>
                <a:cs typeface="Times New Roman"/>
              </a:rPr>
              <a:t>Edit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ActiveSync access settings window, under </a:t>
            </a:r>
            <a:r>
              <a:rPr lang="en-US" sz="1000" b="1" dirty="0">
                <a:effectLst/>
                <a:latin typeface="Arial"/>
                <a:ea typeface="Times New Roman"/>
                <a:cs typeface="Times New Roman"/>
              </a:rPr>
              <a:t>Connection Settings</a:t>
            </a:r>
            <a:r>
              <a:rPr lang="en-US" sz="1000" dirty="0">
                <a:effectLst/>
                <a:latin typeface="Arial"/>
                <a:ea typeface="Times New Roman"/>
                <a:cs typeface="Times New Roman"/>
              </a:rPr>
              <a:t>, click </a:t>
            </a:r>
            <a:r>
              <a:rPr lang="en-US" sz="1000" b="1" dirty="0">
                <a:effectLst/>
                <a:latin typeface="Arial"/>
                <a:ea typeface="Times New Roman"/>
                <a:cs typeface="Times New Roman"/>
              </a:rPr>
              <a:t>Quarantine – Let me decide to block or allow later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Quarantine Notification Email Messages</a:t>
            </a:r>
            <a:r>
              <a:rPr lang="en-US" sz="1000" dirty="0">
                <a:effectLst/>
                <a:latin typeface="Arial"/>
                <a:ea typeface="Times New Roman"/>
                <a:cs typeface="Times New Roman"/>
              </a:rPr>
              <a:t>, click </a:t>
            </a:r>
            <a:r>
              <a:rPr lang="en-US" sz="1000" b="1" dirty="0">
                <a:effectLst/>
                <a:latin typeface="Arial"/>
                <a:ea typeface="Times New Roman"/>
                <a:cs typeface="Times New Roman"/>
              </a:rPr>
              <a: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Select Administrators window, click </a:t>
            </a:r>
            <a:r>
              <a:rPr lang="en-US" sz="1000" b="1" dirty="0">
                <a:effectLst/>
                <a:latin typeface="Arial"/>
                <a:ea typeface="Times New Roman"/>
                <a:cs typeface="Times New Roman"/>
              </a:rPr>
              <a:t>Administrator</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and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ActiveSync access settings window,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Exchange Management Shell, type </a:t>
            </a:r>
            <a:r>
              <a:rPr lang="en-US" sz="1000" b="1" dirty="0">
                <a:effectLst/>
                <a:latin typeface="Arial"/>
                <a:ea typeface="Times New Roman"/>
                <a:cs typeface="Times New Roman"/>
              </a:rPr>
              <a:t>New-ActiveSyncDeviceAccessRule –Characteristic DeviceOS –QueryString “Android 3.0.0” –AccessLevel Block</a:t>
            </a:r>
            <a:r>
              <a:rPr lang="en-US" sz="1000" dirty="0">
                <a:effectLst/>
                <a:latin typeface="Arial"/>
                <a:ea typeface="Times New Roman"/>
                <a:cs typeface="Times New Roman"/>
              </a:rPr>
              <a:t> and press Enter.</a:t>
            </a:r>
          </a:p>
        </p:txBody>
      </p:sp>
      <p:sp>
        <p:nvSpPr>
          <p:cNvPr id="4" name="Slide Number Placeholder 3"/>
          <p:cNvSpPr>
            <a:spLocks noGrp="1"/>
          </p:cNvSpPr>
          <p:nvPr>
            <p:ph type="sldNum" sz="quarter" idx="10"/>
          </p:nvPr>
        </p:nvSpPr>
        <p:spPr/>
        <p:txBody>
          <a:bodyPr/>
          <a:lstStyle/>
          <a:p>
            <a:fld id="{C589494A-00DC-4577-9901-88ACE9AA02C6}"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773468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additional management functionality for mobile devices that is available in Microsoft Intune. Discuss with students whether they would like to have that level of functionality for their organization.</a:t>
            </a:r>
          </a:p>
        </p:txBody>
      </p:sp>
      <p:sp>
        <p:nvSpPr>
          <p:cNvPr id="4" name="Slide Number Placeholder 3"/>
          <p:cNvSpPr>
            <a:spLocks noGrp="1"/>
          </p:cNvSpPr>
          <p:nvPr>
            <p:ph type="sldNum" sz="quarter" idx="10"/>
          </p:nvPr>
        </p:nvSpPr>
        <p:spPr/>
        <p:txBody>
          <a:bodyPr/>
          <a:lstStyle/>
          <a:p>
            <a:fld id="{C589494A-00DC-4577-9901-88ACE9AA02C6}"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08798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to students how it could be beneficial to allow viewing and editing of Microsoft Office documents in Outlook on the web.</a:t>
            </a:r>
          </a:p>
        </p:txBody>
      </p:sp>
      <p:sp>
        <p:nvSpPr>
          <p:cNvPr id="4" name="Slide Number Placeholder 3"/>
          <p:cNvSpPr>
            <a:spLocks noGrp="1"/>
          </p:cNvSpPr>
          <p:nvPr>
            <p:ph type="sldNum" sz="quarter" idx="10"/>
          </p:nvPr>
        </p:nvSpPr>
        <p:spPr/>
        <p:txBody>
          <a:bodyPr/>
          <a:lstStyle/>
          <a:p>
            <a:fld id="{C589494A-00DC-4577-9901-88ACE9AA02C6}"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10801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topic does not discuss earlier connectivity for Outlook clients. However, depending on the experience of your students, compare the Exchange Server 2016 communication processes with previous versions of Exchange Server:</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Exchange Server 2013. Similar communication process, but used Outlook Anywhere by default for Outlook connectivity instead of </a:t>
            </a:r>
            <a:r>
              <a:rPr lang="en-US" sz="1000" dirty="0">
                <a:effectLst/>
                <a:latin typeface="Arial"/>
                <a:ea typeface="Times New Roman"/>
                <a:cs typeface="Times New Roman"/>
              </a:rPr>
              <a:t>Messaging Application Programming Interface (</a:t>
            </a:r>
            <a:r>
              <a:rPr lang="en-US" sz="1000" dirty="0">
                <a:solidFill>
                  <a:srgbClr val="000000"/>
                </a:solidFill>
                <a:effectLst/>
                <a:latin typeface="Arial"/>
                <a:ea typeface="Times New Roman"/>
                <a:cs typeface="Times New Roman"/>
              </a:rPr>
              <a:t>MAPI) over HTTP.</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Exchange Server 2010. Client access services were the endpoints that maintained client state instead of proxying to backend services. This made failover for high availability more difficult. In addition, Outlook clients connected directly to the</a:t>
            </a:r>
            <a:r>
              <a:rPr lang="en-US" sz="1000" dirty="0">
                <a:effectLst/>
                <a:latin typeface="Arial"/>
                <a:ea typeface="Times New Roman"/>
                <a:cs typeface="Times New Roman"/>
              </a:rPr>
              <a:t> </a:t>
            </a:r>
            <a:r>
              <a:rPr lang="en-US" sz="1000" dirty="0">
                <a:solidFill>
                  <a:srgbClr val="000000"/>
                </a:solidFill>
                <a:effectLst/>
                <a:latin typeface="Arial"/>
                <a:ea typeface="Times New Roman"/>
                <a:cs typeface="Times New Roman"/>
              </a:rPr>
              <a:t>Remote procedure call (RPC) client access service by using RPC.</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737434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demonstration assumes that you created the Remote Users Policy in an earlier demonstration.</a:t>
            </a:r>
          </a:p>
          <a:p>
            <a:pPr>
              <a:lnSpc>
                <a:spcPct val="115000"/>
              </a:lnSpc>
              <a:spcAft>
                <a:spcPts val="1000"/>
              </a:spcAft>
            </a:pPr>
            <a:r>
              <a:rPr lang="en-US" sz="1000" dirty="0">
                <a:latin typeface="Arial"/>
                <a:ea typeface="Calibri"/>
                <a:cs typeface="Times New Roman"/>
              </a:rPr>
              <a:t>Leave this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Management Shell, type </a:t>
            </a:r>
            <a:r>
              <a:rPr lang="en-US" sz="1000" b="1" dirty="0">
                <a:effectLst/>
                <a:latin typeface="Arial"/>
                <a:ea typeface="Times New Roman"/>
                <a:cs typeface="Times New Roman"/>
              </a:rPr>
              <a:t>Get-OrganizationConfig | FL *WAC*</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a:t>
            </a:r>
            <a:r>
              <a:rPr lang="en-US" sz="1000" b="1" dirty="0">
                <a:effectLst/>
                <a:latin typeface="Arial"/>
                <a:ea typeface="Times New Roman"/>
                <a:cs typeface="Times New Roman"/>
              </a:rPr>
              <a:t>Set-OrganizationConfig –WACDiscoveryEndpoint https://office.adatum.com/hosting/discovery</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Get-OwaVirtualDirectory –Server LON-EX1 | FL *WAC*</a:t>
            </a:r>
            <a:r>
              <a:rPr lang="en-US" sz="1000" dirty="0">
                <a:solidFill>
                  <a:srgbClr val="000000"/>
                </a:solidFill>
                <a:effectLst/>
                <a:latin typeface="Arial"/>
                <a:ea typeface="Times New Roman"/>
                <a:cs typeface="Times New Roman"/>
              </a:rPr>
              <a:t> and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configuration settings for the virtual directory on LON-EX1</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Get-OwaMailboxPolicy “Remote Users Policy” | FL *WAC*</a:t>
            </a:r>
            <a:r>
              <a:rPr lang="en-US" sz="1000" dirty="0">
                <a:solidFill>
                  <a:srgbClr val="000000"/>
                </a:solidFill>
                <a:effectLst/>
                <a:latin typeface="Arial"/>
                <a:ea typeface="Times New Roman"/>
                <a:cs typeface="Times New Roman"/>
              </a:rPr>
              <a:t> and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settings for the Remote Users Policy.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4177905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configurable options for a client access server. Do not go into too much detail, as you will configure these options and settings in later modules.</a:t>
            </a:r>
          </a:p>
        </p:txBody>
      </p:sp>
      <p:sp>
        <p:nvSpPr>
          <p:cNvPr id="4" name="Slide Number Placeholder 3"/>
          <p:cNvSpPr>
            <a:spLocks noGrp="1"/>
          </p:cNvSpPr>
          <p:nvPr>
            <p:ph type="sldNum" sz="quarter" idx="10"/>
          </p:nvPr>
        </p:nvSpPr>
        <p:spPr/>
        <p:txBody>
          <a:bodyPr/>
          <a:lstStyle/>
          <a:p>
            <a:fld id="{C589494A-00DC-4577-9901-88ACE9AA02C6}"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91567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course does not cover multisite Exchange server implementations in detail. 20345-2A Designing </a:t>
            </a:r>
            <a:br>
              <a:rPr lang="en-US" sz="1000" dirty="0">
                <a:latin typeface="Arial"/>
                <a:ea typeface="Calibri"/>
                <a:cs typeface="Times New Roman"/>
              </a:rPr>
            </a:br>
            <a:r>
              <a:rPr lang="en-US" sz="1000" dirty="0">
                <a:latin typeface="Arial"/>
                <a:ea typeface="Calibri"/>
                <a:cs typeface="Times New Roman"/>
              </a:rPr>
              <a:t>and Implementing Exchange Server 2016 covers multisite deployments. Discuss enough multisite implementation information so that students understand the purpose of the external URL setting, but </a:t>
            </a:r>
            <a:br>
              <a:rPr lang="en-US" sz="1000" dirty="0">
                <a:latin typeface="Arial"/>
                <a:ea typeface="Calibri"/>
                <a:cs typeface="Times New Roman"/>
              </a:rPr>
            </a:br>
            <a:r>
              <a:rPr lang="en-US" sz="1000" dirty="0">
                <a:latin typeface="Arial"/>
                <a:ea typeface="Calibri"/>
                <a:cs typeface="Times New Roman"/>
              </a:rPr>
              <a:t>do not spend a lot of time on it.</a:t>
            </a:r>
          </a:p>
        </p:txBody>
      </p:sp>
      <p:sp>
        <p:nvSpPr>
          <p:cNvPr id="4" name="Slide Number Placeholder 3"/>
          <p:cNvSpPr>
            <a:spLocks noGrp="1"/>
          </p:cNvSpPr>
          <p:nvPr>
            <p:ph type="sldNum" sz="quarter" idx="10"/>
          </p:nvPr>
        </p:nvSpPr>
        <p:spPr/>
        <p:txBody>
          <a:bodyPr/>
          <a:lstStyle/>
          <a:p>
            <a:fld id="{C589494A-00DC-4577-9901-88ACE9AA02C6}"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59279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while a self-signed certificate is the default, it is not a good solution for the clients. Then discuss how to use internal or public certificate authorities (CAs). If you have time, ask students where their organization typically gets certificates and exploring the pricing of certificates on some public CAs.</a:t>
            </a:r>
          </a:p>
        </p:txBody>
      </p:sp>
      <p:sp>
        <p:nvSpPr>
          <p:cNvPr id="4" name="Slide Number Placeholder 3"/>
          <p:cNvSpPr>
            <a:spLocks noGrp="1"/>
          </p:cNvSpPr>
          <p:nvPr>
            <p:ph type="sldNum" sz="quarter" idx="10"/>
          </p:nvPr>
        </p:nvSpPr>
        <p:spPr/>
        <p:txBody>
          <a:bodyPr/>
          <a:lstStyle/>
          <a:p>
            <a:fld id="{C589494A-00DC-4577-9901-88ACE9AA02C6}"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68851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you do not need to manually update the certificate names if you configure the internal and external URLs properly for all services. In addition, a public CA will not allow the LON-EX1 name that does not include the domain; therefore, the server name is typically removed.</a:t>
            </a:r>
          </a:p>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Start each machine and sign into it before starting </a:t>
            </a:r>
            <a:br>
              <a:rPr lang="en-US" sz="1000" dirty="0">
                <a:latin typeface="Arial"/>
                <a:ea typeface="Calibri"/>
                <a:cs typeface="Times New Roman"/>
              </a:rPr>
            </a:br>
            <a:r>
              <a:rPr lang="en-US" sz="1000" dirty="0">
                <a:latin typeface="Arial"/>
                <a:ea typeface="Calibri"/>
                <a:cs typeface="Times New Roman"/>
              </a:rPr>
              <a:t>the next virtual machine. Sign into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a:t>
            </a:r>
            <a:br>
              <a:rPr lang="en-US" sz="1000" dirty="0">
                <a:latin typeface="Arial"/>
                <a:ea typeface="Calibri"/>
                <a:cs typeface="Times New Roman"/>
              </a:rPr>
            </a:br>
            <a:r>
              <a:rPr lang="en-US" sz="1000" dirty="0">
                <a:latin typeface="Arial"/>
                <a:ea typeface="Calibri"/>
                <a:cs typeface="Times New Roman"/>
              </a:rPr>
              <a:t>the password </a:t>
            </a:r>
            <a:r>
              <a:rPr lang="en-US" sz="1000" b="1" dirty="0">
                <a:latin typeface="Arial"/>
                <a:ea typeface="Calibri"/>
                <a:cs typeface="Times New Roman"/>
              </a:rPr>
              <a:t>Pa$$w0rd</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Ensure that you start your virtual machines a few minutes prior to conducting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DNS record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LON-DC1, in Server Manager,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click </a:t>
            </a:r>
            <a:r>
              <a:rPr lang="en-US" sz="1000" b="1" dirty="0">
                <a:effectLst/>
                <a:latin typeface="Arial"/>
                <a:ea typeface="Times New Roman"/>
                <a:cs typeface="Times New Roman"/>
              </a:rPr>
              <a:t>DNS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DNS Manager, expand </a:t>
            </a:r>
            <a:r>
              <a:rPr lang="en-US" sz="1000" b="1" dirty="0">
                <a:effectLst/>
                <a:latin typeface="Arial"/>
                <a:ea typeface="Times New Roman"/>
                <a:cs typeface="Times New Roman"/>
              </a:rPr>
              <a:t>LON-DC1</a:t>
            </a:r>
            <a:r>
              <a:rPr lang="en-US" sz="1000" dirty="0">
                <a:effectLst/>
                <a:latin typeface="Arial"/>
                <a:ea typeface="Times New Roman"/>
                <a:cs typeface="Times New Roman"/>
              </a:rPr>
              <a:t>, expand </a:t>
            </a:r>
            <a:r>
              <a:rPr lang="en-US" sz="1000" b="1" dirty="0">
                <a:effectLst/>
                <a:latin typeface="Arial"/>
                <a:ea typeface="Times New Roman"/>
                <a:cs typeface="Times New Roman"/>
              </a:rPr>
              <a:t>Forward Lookup Zones</a:t>
            </a:r>
            <a:r>
              <a:rPr lang="en-US" sz="1000" dirty="0">
                <a:effectLst/>
                <a:latin typeface="Arial"/>
                <a:ea typeface="Times New Roman"/>
                <a:cs typeface="Times New Roman"/>
              </a:rPr>
              <a:t>, and click </a:t>
            </a:r>
            <a:r>
              <a:rPr lang="en-US" sz="1000" b="1" dirty="0">
                <a:effectLst/>
                <a:latin typeface="Arial"/>
                <a:ea typeface="Times New Roman"/>
                <a:cs typeface="Times New Roman"/>
              </a:rPr>
              <a:t>Adatum.com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Adatum.com</a:t>
            </a:r>
            <a:r>
              <a:rPr lang="en-US" sz="1000" dirty="0">
                <a:effectLst/>
                <a:latin typeface="Arial"/>
                <a:ea typeface="Times New Roman"/>
                <a:cs typeface="Times New Roman"/>
              </a:rPr>
              <a:t> and click </a:t>
            </a:r>
            <a:r>
              <a:rPr lang="en-US" sz="1000" b="1" dirty="0">
                <a:effectLst/>
                <a:latin typeface="Arial"/>
                <a:ea typeface="Times New Roman"/>
                <a:cs typeface="Times New Roman"/>
              </a:rPr>
              <a:t>New Host (A or AAAA)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New Host window,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box, type </a:t>
            </a:r>
            <a:r>
              <a:rPr lang="en-US" sz="1000" b="1" dirty="0">
                <a:effectLst/>
                <a:latin typeface="Arial"/>
                <a:ea typeface="Times New Roman"/>
                <a:cs typeface="Times New Roman"/>
              </a:rPr>
              <a:t>mail</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IP address</a:t>
            </a:r>
            <a:r>
              <a:rPr lang="en-US" sz="1000" dirty="0">
                <a:effectLst/>
                <a:latin typeface="Arial"/>
                <a:ea typeface="Times New Roman"/>
                <a:cs typeface="Times New Roman"/>
              </a:rPr>
              <a:t> box, type </a:t>
            </a:r>
            <a:r>
              <a:rPr lang="en-US" sz="1000" b="1" dirty="0">
                <a:effectLst/>
                <a:latin typeface="Arial"/>
                <a:ea typeface="Times New Roman"/>
                <a:cs typeface="Times New Roman"/>
              </a:rPr>
              <a:t>172.16.0.14</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 Host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DNS dialog box,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New Host window, click </a:t>
            </a:r>
            <a:r>
              <a:rPr lang="en-US" sz="1000" b="1" dirty="0">
                <a:effectLst/>
                <a:latin typeface="Arial"/>
                <a:ea typeface="Times New Roman"/>
                <a:cs typeface="Times New Roman"/>
              </a:rPr>
              <a:t>Done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DNS Manager.</a:t>
            </a:r>
          </a:p>
        </p:txBody>
      </p:sp>
      <p:sp>
        <p:nvSpPr>
          <p:cNvPr id="4" name="Slide Number Placeholder 3"/>
          <p:cNvSpPr>
            <a:spLocks noGrp="1"/>
          </p:cNvSpPr>
          <p:nvPr>
            <p:ph type="sldNum" sz="quarter" idx="10"/>
          </p:nvPr>
        </p:nvSpPr>
        <p:spPr/>
        <p:txBody>
          <a:bodyPr/>
          <a:lstStyle/>
          <a:p>
            <a:fld id="{C589494A-00DC-4577-9901-88ACE9AA02C6}"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38012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Many organizations no longer use Post Office Protocol version3 (POP3) and Internet Message Access Protocol 4 (IMAP4). However, if some students in your class do, ensure they understand the configuration well enough to use it in their organization. It should be intuitive but you might want to clarify to students which servers in a multi-server deployment need to have these services running</a:t>
            </a:r>
          </a:p>
        </p:txBody>
      </p:sp>
      <p:sp>
        <p:nvSpPr>
          <p:cNvPr id="4" name="Slide Number Placeholder 3"/>
          <p:cNvSpPr>
            <a:spLocks noGrp="1"/>
          </p:cNvSpPr>
          <p:nvPr>
            <p:ph type="sldNum" sz="quarter" idx="10"/>
          </p:nvPr>
        </p:nvSpPr>
        <p:spPr/>
        <p:txBody>
          <a:bodyPr/>
          <a:lstStyle/>
          <a:p>
            <a:fld id="{C589494A-00DC-4577-9901-88ACE9AA02C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867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53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4</a:t>
            </a:r>
            <a:endParaRPr lang="en-US" dirty="0"/>
          </a:p>
        </p:txBody>
      </p:sp>
      <p:sp>
        <p:nvSpPr>
          <p:cNvPr id="3" name="Subtitle 2"/>
          <p:cNvSpPr>
            <a:spLocks noGrp="1"/>
          </p:cNvSpPr>
          <p:nvPr>
            <p:ph type="subTitle" sz="quarter" idx="1"/>
          </p:nvPr>
        </p:nvSpPr>
        <p:spPr/>
        <p:txBody>
          <a:bodyPr/>
          <a:lstStyle/>
          <a:p>
            <a:r>
              <a:rPr lang="en-US" dirty="0"/>
              <a:t>Implementing client connectivity
</a:t>
            </a:r>
          </a:p>
        </p:txBody>
      </p:sp>
    </p:spTree>
    <p:extLst>
      <p:ext uri="{BB962C8B-B14F-4D97-AF65-F5344CB8AC3E}">
        <p14:creationId xmlns:p14="http://schemas.microsoft.com/office/powerpoint/2010/main" val="294383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client services</a:t>
            </a:r>
          </a:p>
        </p:txBody>
      </p:sp>
      <p:sp>
        <p:nvSpPr>
          <p:cNvPr id="3" name="Text Placeholder 2"/>
          <p:cNvSpPr>
            <a:spLocks noGrp="1"/>
          </p:cNvSpPr>
          <p:nvPr>
            <p:ph type="body" idx="1"/>
          </p:nvPr>
        </p:nvSpPr>
        <p:spPr/>
        <p:txBody>
          <a:bodyPr/>
          <a:lstStyle/>
          <a:p>
            <a:r>
              <a:rPr lang="en-US" dirty="0"/>
              <a:t>What is Autodiscover?
Configuring Autodiscover
What is the Availability service?
What are MailTips?
Demonstration: Configuring MailTips</a:t>
            </a:r>
          </a:p>
        </p:txBody>
      </p:sp>
    </p:spTree>
    <p:extLst>
      <p:ext uri="{BB962C8B-B14F-4D97-AF65-F5344CB8AC3E}">
        <p14:creationId xmlns:p14="http://schemas.microsoft.com/office/powerpoint/2010/main" val="45815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Autodiscover?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Autodiscover is used to automatically configure clients for connectivity to Exchange Server</a:t>
            </a:r>
          </a:p>
          <a:p>
            <a:r>
              <a:rPr lang="en-CA" dirty="0"/>
              <a:t>Domain joined clients:</a:t>
            </a:r>
          </a:p>
          <a:p>
            <a:pPr lvl="1"/>
            <a:r>
              <a:rPr lang="en-CA" dirty="0"/>
              <a:t>Find Autodiscover based on a service connection point  object</a:t>
            </a:r>
          </a:p>
          <a:p>
            <a:r>
              <a:rPr lang="en-CA" dirty="0"/>
              <a:t>Non-domain joined clients:</a:t>
            </a:r>
          </a:p>
          <a:p>
            <a:pPr lvl="1"/>
            <a:r>
              <a:rPr lang="en-CA" dirty="0"/>
              <a:t>Find Autodiscover based on DNS lookups</a:t>
            </a:r>
          </a:p>
          <a:p>
            <a:r>
              <a:rPr lang="en-CA" dirty="0"/>
              <a:t>Autodiscover process:</a:t>
            </a:r>
          </a:p>
          <a:p>
            <a:pPr marL="746125" lvl="1" indent="-457200">
              <a:buFont typeface="+mj-lt"/>
              <a:buAutoNum type="arabicPeriod"/>
            </a:pPr>
            <a:r>
              <a:rPr lang="en-CA" dirty="0"/>
              <a:t>The client sends an Autodiscover request</a:t>
            </a:r>
          </a:p>
          <a:p>
            <a:pPr marL="746125" lvl="1" indent="-457200">
              <a:buFont typeface="+mj-lt"/>
              <a:buAutoNum type="arabicPeriod"/>
            </a:pPr>
            <a:r>
              <a:rPr lang="en-CA" dirty="0"/>
              <a:t>Autodiscover processes the request</a:t>
            </a:r>
          </a:p>
          <a:p>
            <a:pPr marL="746125" lvl="1" indent="-457200">
              <a:buFont typeface="+mj-lt"/>
              <a:buAutoNum type="arabicPeriod"/>
            </a:pPr>
            <a:r>
              <a:rPr lang="en-CA" dirty="0"/>
              <a:t>Autodiscover.xml is returned to the client</a:t>
            </a:r>
          </a:p>
          <a:p>
            <a:pPr marL="746125" lvl="1" indent="-457200">
              <a:buFont typeface="+mj-lt"/>
              <a:buAutoNum type="arabicPeriod"/>
            </a:pPr>
            <a:r>
              <a:rPr lang="en-CA" dirty="0"/>
              <a:t>The client is configured</a:t>
            </a:r>
            <a:endParaRPr lang="en-US" dirty="0"/>
          </a:p>
        </p:txBody>
      </p:sp>
    </p:spTree>
    <p:extLst>
      <p:ext uri="{BB962C8B-B14F-4D97-AF65-F5344CB8AC3E}">
        <p14:creationId xmlns:p14="http://schemas.microsoft.com/office/powerpoint/2010/main" val="217108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Autodiscover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For Autodiscover, you can configure:</a:t>
            </a:r>
          </a:p>
          <a:p>
            <a:pPr lvl="1"/>
            <a:r>
              <a:rPr lang="en-CA" dirty="0"/>
              <a:t>The Internal URL on the service connection point object</a:t>
            </a:r>
          </a:p>
          <a:p>
            <a:pPr lvl="1"/>
            <a:r>
              <a:rPr lang="en-CA" dirty="0"/>
              <a:t>Site affinity on the service connection point object</a:t>
            </a:r>
          </a:p>
          <a:p>
            <a:pPr lvl="1"/>
            <a:r>
              <a:rPr lang="en-CA" dirty="0"/>
              <a:t>DNS for non-domain joined clients</a:t>
            </a:r>
          </a:p>
          <a:p>
            <a:pPr lvl="1"/>
            <a:r>
              <a:rPr lang="en-CA" dirty="0"/>
              <a:t>Autodiscover virtual directories</a:t>
            </a:r>
          </a:p>
          <a:p>
            <a:pPr lvl="1"/>
            <a:r>
              <a:rPr lang="en-CA" dirty="0"/>
              <a:t>Outlook providers</a:t>
            </a:r>
          </a:p>
          <a:p>
            <a:r>
              <a:rPr lang="en-CA" dirty="0"/>
              <a:t>Test Autodiscover by using:</a:t>
            </a:r>
          </a:p>
          <a:p>
            <a:pPr lvl="1"/>
            <a:r>
              <a:rPr lang="en-CA" dirty="0"/>
              <a:t>Test E-Mail Autoconfiguration in Outlook</a:t>
            </a:r>
          </a:p>
          <a:p>
            <a:pPr lvl="1"/>
            <a:r>
              <a:rPr lang="en-CA" dirty="0"/>
              <a:t>Microsoft Remote Connectivity Analyzer</a:t>
            </a:r>
          </a:p>
          <a:p>
            <a:pPr lvl="1"/>
            <a:r>
              <a:rPr lang="en-CA" dirty="0"/>
              <a:t>Test-OutlookWebServices</a:t>
            </a:r>
          </a:p>
          <a:p>
            <a:pPr lvl="1"/>
            <a:endParaRPr lang="en-CA" dirty="0"/>
          </a:p>
        </p:txBody>
      </p:sp>
    </p:spTree>
    <p:extLst>
      <p:ext uri="{BB962C8B-B14F-4D97-AF65-F5344CB8AC3E}">
        <p14:creationId xmlns:p14="http://schemas.microsoft.com/office/powerpoint/2010/main" val="309616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Availability service?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The Availability service:</a:t>
            </a:r>
          </a:p>
          <a:p>
            <a:pPr lvl="1"/>
            <a:r>
              <a:rPr lang="en-CA" dirty="0"/>
              <a:t>Retrieves live free/busy information for mailboxes in the local Exchange organization and external Exchange organizations</a:t>
            </a:r>
          </a:p>
          <a:p>
            <a:pPr lvl="1"/>
            <a:r>
              <a:rPr lang="en-CA" dirty="0"/>
              <a:t>Displays working hours of meeting attendees</a:t>
            </a:r>
          </a:p>
          <a:p>
            <a:pPr lvl="1"/>
            <a:r>
              <a:rPr lang="en-CA" dirty="0"/>
              <a:t>Provides meeting time suggestions</a:t>
            </a:r>
          </a:p>
          <a:p>
            <a:r>
              <a:rPr lang="en-CA" dirty="0"/>
              <a:t>Set the Internal and External URLs</a:t>
            </a:r>
          </a:p>
          <a:p>
            <a:pPr lvl="1"/>
            <a:r>
              <a:rPr lang="en-CA" dirty="0"/>
              <a:t>Part of Exchange Web Services </a:t>
            </a:r>
          </a:p>
          <a:p>
            <a:pPr lvl="1"/>
            <a:r>
              <a:rPr lang="en-CA" dirty="0"/>
              <a:t>Can configure in Exchange admin center</a:t>
            </a:r>
          </a:p>
          <a:p>
            <a:pPr lvl="1"/>
            <a:r>
              <a:rPr lang="en-CA" dirty="0"/>
              <a:t>Can configure by using</a:t>
            </a:r>
          </a:p>
          <a:p>
            <a:pPr marL="681037" lvl="2" indent="0">
              <a:buNone/>
            </a:pPr>
            <a:r>
              <a:rPr lang="en-CA" b="1" dirty="0">
                <a:latin typeface="Lucida Sans Unicode" panose="020B0602030504020204" pitchFamily="34" charset="0"/>
                <a:cs typeface="Lucida Sans Unicode" panose="020B0602030504020204" pitchFamily="34" charset="0"/>
              </a:rPr>
              <a:t>Set-</a:t>
            </a:r>
            <a:r>
              <a:rPr lang="en-CA" b="1" dirty="0" err="1">
                <a:latin typeface="Lucida Sans Unicode" panose="020B0602030504020204" pitchFamily="34" charset="0"/>
                <a:cs typeface="Lucida Sans Unicode" panose="020B0602030504020204" pitchFamily="34" charset="0"/>
              </a:rPr>
              <a:t>WebServicesVirtualDirectory</a:t>
            </a:r>
            <a:endParaRPr lang="en-US" b="1"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2774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4e9d43b-f03f-4f2a-b22a-1244096fe5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MailTips?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MailTips provide useful information before a message is sent</a:t>
            </a:r>
          </a:p>
          <a:p>
            <a:r>
              <a:rPr lang="en-CA" dirty="0"/>
              <a:t>Default MailTips include:</a:t>
            </a:r>
          </a:p>
          <a:p>
            <a:pPr lvl="1"/>
            <a:r>
              <a:rPr lang="en-CA" dirty="0"/>
              <a:t>Mailbox Full</a:t>
            </a:r>
          </a:p>
          <a:p>
            <a:pPr lvl="1"/>
            <a:r>
              <a:rPr lang="en-CA" dirty="0"/>
              <a:t>Automatic Replies</a:t>
            </a:r>
          </a:p>
          <a:p>
            <a:pPr lvl="1"/>
            <a:r>
              <a:rPr lang="en-CA" dirty="0"/>
              <a:t>Restricted Recipient</a:t>
            </a:r>
          </a:p>
          <a:p>
            <a:pPr lvl="1"/>
            <a:r>
              <a:rPr lang="en-CA" dirty="0"/>
              <a:t>External Recipients</a:t>
            </a:r>
          </a:p>
          <a:p>
            <a:pPr lvl="1"/>
            <a:r>
              <a:rPr lang="en-CA" dirty="0"/>
              <a:t>Large Audience</a:t>
            </a:r>
          </a:p>
          <a:p>
            <a:r>
              <a:rPr lang="en-CA" dirty="0"/>
              <a:t>You can create custom MailTips for recipients</a:t>
            </a:r>
          </a:p>
          <a:p>
            <a:r>
              <a:rPr lang="en-CA" dirty="0"/>
              <a:t>MailTips functionality is provided by Exchange Web Services </a:t>
            </a:r>
            <a:endParaRPr lang="en-US" dirty="0"/>
          </a:p>
        </p:txBody>
      </p:sp>
    </p:spTree>
    <p:extLst>
      <p:ext uri="{BB962C8B-B14F-4D97-AF65-F5344CB8AC3E}">
        <p14:creationId xmlns:p14="http://schemas.microsoft.com/office/powerpoint/2010/main" val="238046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e1a29f9-da62-4dc4-b1b8-c5ced5036b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MailTips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MailTips</a:t>
            </a:r>
            <a:endParaRPr lang="en-US" dirty="0"/>
          </a:p>
        </p:txBody>
      </p:sp>
    </p:spTree>
    <p:extLst>
      <p:ext uri="{BB962C8B-B14F-4D97-AF65-F5344CB8AC3E}">
        <p14:creationId xmlns:p14="http://schemas.microsoft.com/office/powerpoint/2010/main" val="203747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7b54547-7499-40cb-9dfd-bc0e90ae6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Client connectivity and publishing of Exchange Server 2016 services</a:t>
            </a:r>
          </a:p>
        </p:txBody>
      </p:sp>
      <p:sp>
        <p:nvSpPr>
          <p:cNvPr id="3" name="Text Placeholder 2"/>
          <p:cNvSpPr>
            <a:spLocks noGrp="1"/>
          </p:cNvSpPr>
          <p:nvPr>
            <p:ph type="body" idx="1"/>
          </p:nvPr>
        </p:nvSpPr>
        <p:spPr/>
        <p:txBody>
          <a:bodyPr/>
          <a:lstStyle/>
          <a:p>
            <a:r>
              <a:rPr lang="en-US" dirty="0"/>
              <a:t>Connecting internal Outlook clients to Exchange Server
Connecting external Outlook clients to Exchange Server
Connecting non-Outlook clients to Exchange Server
What is Outlook on the web?
What is Exchange ActiveSync?
Outlook clients for mobile devices
Demonstration: Configuring client connectivity options
Exchange Server security guidelines</a:t>
            </a:r>
          </a:p>
        </p:txBody>
      </p:sp>
    </p:spTree>
    <p:extLst>
      <p:ext uri="{BB962C8B-B14F-4D97-AF65-F5344CB8AC3E}">
        <p14:creationId xmlns:p14="http://schemas.microsoft.com/office/powerpoint/2010/main" val="368869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5c5b1c8-f08d-4469-ab60-36602e3a950a">
    <p:spTree>
      <p:nvGrpSpPr>
        <p:cNvPr id="1" name=""/>
        <p:cNvGrpSpPr/>
        <p:nvPr/>
      </p:nvGrpSpPr>
      <p:grpSpPr>
        <a:xfrm>
          <a:off x="0" y="0"/>
          <a:ext cx="0" cy="0"/>
          <a:chOff x="0" y="0"/>
          <a:chExt cx="0" cy="0"/>
        </a:xfrm>
      </p:grpSpPr>
      <p:sp>
        <p:nvSpPr>
          <p:cNvPr id="2" name="Title 1"/>
          <p:cNvSpPr>
            <a:spLocks noGrp="1"/>
          </p:cNvSpPr>
          <p:nvPr>
            <p:ph type="title"/>
          </p:nvPr>
        </p:nvSpPr>
        <p:spPr>
          <a:xfrm>
            <a:off x="192087" y="-2"/>
            <a:ext cx="8759826" cy="740664"/>
          </a:xfrm>
        </p:spPr>
        <p:txBody>
          <a:bodyPr/>
          <a:lstStyle/>
          <a:p>
            <a:r>
              <a:rPr lang="en-US" dirty="0"/>
              <a:t>Connecting internal Outlook clients to Exchange Server</a:t>
            </a:r>
          </a:p>
        </p:txBody>
      </p:sp>
      <p:sp>
        <p:nvSpPr>
          <p:cNvPr id="4" name="Content Placeholder 2"/>
          <p:cNvSpPr>
            <a:spLocks noGrp="1"/>
          </p:cNvSpPr>
          <p:nvPr/>
        </p:nvSpPr>
        <p:spPr bwMode="auto">
          <a:xfrm>
            <a:off x="458788" y="1021215"/>
            <a:ext cx="8532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CA" sz="2400" dirty="0"/>
              <a:t>Autodiscover is used to configure Outlook</a:t>
            </a:r>
            <a:endParaRPr lang="en-US" sz="2400" dirty="0"/>
          </a:p>
          <a:p>
            <a:pPr>
              <a:spcBef>
                <a:spcPts val="0"/>
              </a:spcBef>
            </a:pPr>
            <a:r>
              <a:rPr lang="en-CA" sz="2400" dirty="0"/>
              <a:t>Outlook connectivity protocols:</a:t>
            </a:r>
          </a:p>
          <a:p>
            <a:pPr lvl="1">
              <a:spcBef>
                <a:spcPts val="0"/>
              </a:spcBef>
            </a:pPr>
            <a:r>
              <a:rPr lang="en-CA" sz="2000" dirty="0"/>
              <a:t>MAPI over HTTP</a:t>
            </a:r>
          </a:p>
          <a:p>
            <a:pPr lvl="1">
              <a:spcBef>
                <a:spcPts val="0"/>
              </a:spcBef>
            </a:pPr>
            <a:r>
              <a:rPr lang="en-CA" sz="2000" dirty="0"/>
              <a:t>Outlook Anywhere</a:t>
            </a:r>
          </a:p>
          <a:p>
            <a:pPr>
              <a:spcBef>
                <a:spcPts val="0"/>
              </a:spcBef>
            </a:pPr>
            <a:r>
              <a:rPr lang="en-CA" sz="2400" dirty="0"/>
              <a:t>Enable MAPI over HTTP</a:t>
            </a:r>
          </a:p>
          <a:p>
            <a:pPr lvl="1">
              <a:spcBef>
                <a:spcPts val="0"/>
              </a:spcBef>
            </a:pPr>
            <a:r>
              <a:rPr lang="en-US" sz="1800" b="1" dirty="0">
                <a:latin typeface="Lucida Sans Unicode" panose="020B0602030504020204" pitchFamily="34" charset="0"/>
                <a:cs typeface="Lucida Sans Unicode" panose="020B0602030504020204" pitchFamily="34" charset="0"/>
              </a:rPr>
              <a:t>Set-OrganizationConfig -MapiHttpEnabled $true</a:t>
            </a:r>
          </a:p>
          <a:p>
            <a:pPr lvl="1">
              <a:spcBef>
                <a:spcPts val="0"/>
              </a:spcBef>
            </a:pPr>
            <a:r>
              <a:rPr lang="en-US" sz="1800" b="1" dirty="0">
                <a:latin typeface="Lucida Sans Unicode" panose="020B0602030504020204" pitchFamily="34" charset="0"/>
                <a:cs typeface="Lucida Sans Unicode" panose="020B0602030504020204" pitchFamily="34" charset="0"/>
              </a:rPr>
              <a:t>Set-CasMailbox -Identity </a:t>
            </a:r>
            <a:r>
              <a:rPr lang="en-US" sz="1800" b="1" i="1" dirty="0">
                <a:latin typeface="Lucida Sans Unicode" panose="020B0602030504020204" pitchFamily="34" charset="0"/>
                <a:cs typeface="Lucida Sans Unicode" panose="020B0602030504020204" pitchFamily="34" charset="0"/>
              </a:rPr>
              <a:t>mailbox</a:t>
            </a:r>
            <a:r>
              <a:rPr lang="en-US" sz="1800" b="1" dirty="0">
                <a:latin typeface="Lucida Sans Unicode" panose="020B0602030504020204" pitchFamily="34" charset="0"/>
                <a:cs typeface="Lucida Sans Unicode" panose="020B0602030504020204" pitchFamily="34" charset="0"/>
              </a:rPr>
              <a:t> -MapiHttpEnabled $true</a:t>
            </a:r>
          </a:p>
          <a:p>
            <a:pPr>
              <a:spcBef>
                <a:spcPts val="0"/>
              </a:spcBef>
            </a:pPr>
            <a:r>
              <a:rPr lang="en-CA" sz="2400" dirty="0"/>
              <a:t>Configure MAPI over HTTP URLs</a:t>
            </a:r>
          </a:p>
          <a:p>
            <a:pPr lvl="1">
              <a:spcBef>
                <a:spcPts val="0"/>
              </a:spcBef>
            </a:pPr>
            <a:r>
              <a:rPr lang="en-US" sz="1800" b="1" dirty="0">
                <a:latin typeface="Lucida Sans Unicode" panose="020B0602030504020204" pitchFamily="34" charset="0"/>
                <a:cs typeface="Lucida Sans Unicode" panose="020B0602030504020204" pitchFamily="34" charset="0"/>
              </a:rPr>
              <a:t>Set-MapiVirtualDirectory –Identity “</a:t>
            </a:r>
            <a:r>
              <a:rPr lang="en-US" sz="1800" b="1" i="1" dirty="0">
                <a:latin typeface="Lucida Sans Unicode" panose="020B0602030504020204" pitchFamily="34" charset="0"/>
                <a:cs typeface="Lucida Sans Unicode" panose="020B0602030504020204" pitchFamily="34" charset="0"/>
              </a:rPr>
              <a:t>ServerName</a:t>
            </a:r>
            <a:r>
              <a:rPr lang="en-US" sz="1800" b="1" dirty="0">
                <a:latin typeface="Lucida Sans Unicode" panose="020B0602030504020204" pitchFamily="34" charset="0"/>
                <a:cs typeface="Lucida Sans Unicode" panose="020B0602030504020204" pitchFamily="34" charset="0"/>
              </a:rPr>
              <a:t>\mapi (Default Web Site)” </a:t>
            </a:r>
            <a:br>
              <a:rPr lang="en-US" sz="1800" b="1" dirty="0">
                <a:latin typeface="Lucida Sans Unicode" panose="020B0602030504020204" pitchFamily="34" charset="0"/>
                <a:cs typeface="Lucida Sans Unicode" panose="020B0602030504020204" pitchFamily="34" charset="0"/>
              </a:rPr>
            </a:br>
            <a:r>
              <a:rPr lang="en-US" sz="1800" b="1" dirty="0">
                <a:latin typeface="Lucida Sans Unicode" panose="020B0602030504020204" pitchFamily="34" charset="0"/>
                <a:cs typeface="Lucida Sans Unicode" panose="020B0602030504020204" pitchFamily="34" charset="0"/>
              </a:rPr>
              <a:t>-InternalUrl https://</a:t>
            </a:r>
            <a:r>
              <a:rPr lang="en-US" sz="1800" b="1" i="1" dirty="0">
                <a:latin typeface="Lucida Sans Unicode" panose="020B0602030504020204" pitchFamily="34" charset="0"/>
                <a:cs typeface="Lucida Sans Unicode" panose="020B0602030504020204" pitchFamily="34" charset="0"/>
              </a:rPr>
              <a:t>ServerFqdn</a:t>
            </a:r>
            <a:r>
              <a:rPr lang="en-US" sz="1800" b="1" dirty="0">
                <a:latin typeface="Lucida Sans Unicode" panose="020B0602030504020204" pitchFamily="34" charset="0"/>
                <a:cs typeface="Lucida Sans Unicode" panose="020B0602030504020204" pitchFamily="34" charset="0"/>
              </a:rPr>
              <a:t>/mapi -ExternalUrl https://</a:t>
            </a:r>
            <a:r>
              <a:rPr lang="en-US" sz="1800" b="1" i="1" dirty="0">
                <a:latin typeface="Lucida Sans Unicode" panose="020B0602030504020204" pitchFamily="34" charset="0"/>
                <a:cs typeface="Lucida Sans Unicode" panose="020B0602030504020204" pitchFamily="34" charset="0"/>
              </a:rPr>
              <a:t>ServerFqdn</a:t>
            </a:r>
            <a:r>
              <a:rPr lang="en-US" sz="1800" b="1" dirty="0">
                <a:latin typeface="Lucida Sans Unicode" panose="020B0602030504020204" pitchFamily="34" charset="0"/>
                <a:cs typeface="Lucida Sans Unicode" panose="020B0602030504020204" pitchFamily="34" charset="0"/>
              </a:rPr>
              <a:t>/mapi</a:t>
            </a:r>
          </a:p>
          <a:p>
            <a:pPr>
              <a:spcBef>
                <a:spcPts val="0"/>
              </a:spcBef>
            </a:pPr>
            <a:r>
              <a:rPr lang="en-CA" sz="2400" dirty="0"/>
              <a:t>Configure Outlook Anywhere</a:t>
            </a:r>
          </a:p>
          <a:p>
            <a:pPr lvl="1">
              <a:spcBef>
                <a:spcPts val="0"/>
              </a:spcBef>
            </a:pPr>
            <a:r>
              <a:rPr lang="en-US" sz="1800" b="1" dirty="0">
                <a:latin typeface="Lucida Sans Unicode" panose="020B0602030504020204" pitchFamily="34" charset="0"/>
                <a:cs typeface="Lucida Sans Unicode" panose="020B0602030504020204" pitchFamily="34" charset="0"/>
              </a:rPr>
              <a:t>Set-OutlookAnywhere -Identity “</a:t>
            </a:r>
            <a:r>
              <a:rPr lang="en-US" sz="1800" b="1" i="1" dirty="0">
                <a:latin typeface="Lucida Sans Unicode" panose="020B0602030504020204" pitchFamily="34" charset="0"/>
                <a:cs typeface="Lucida Sans Unicode" panose="020B0602030504020204" pitchFamily="34" charset="0"/>
              </a:rPr>
              <a:t>ServerName</a:t>
            </a:r>
            <a:r>
              <a:rPr lang="en-US" sz="1800" b="1" dirty="0">
                <a:latin typeface="Lucida Sans Unicode" panose="020B0602030504020204" pitchFamily="34" charset="0"/>
                <a:cs typeface="Lucida Sans Unicode" panose="020B0602030504020204" pitchFamily="34" charset="0"/>
              </a:rPr>
              <a:t>\rpc (Default Web Site)” </a:t>
            </a:r>
            <a:br>
              <a:rPr lang="en-US" sz="1800" b="1" dirty="0">
                <a:latin typeface="Lucida Sans Unicode" panose="020B0602030504020204" pitchFamily="34" charset="0"/>
                <a:cs typeface="Lucida Sans Unicode" panose="020B0602030504020204" pitchFamily="34" charset="0"/>
              </a:rPr>
            </a:br>
            <a:r>
              <a:rPr lang="en-US" sz="1800" b="1" dirty="0">
                <a:latin typeface="Lucida Sans Unicode" panose="020B0602030504020204" pitchFamily="34" charset="0"/>
                <a:cs typeface="Lucida Sans Unicode" panose="020B0602030504020204" pitchFamily="34" charset="0"/>
              </a:rPr>
              <a:t>-InternalHostname </a:t>
            </a:r>
            <a:r>
              <a:rPr lang="en-US" sz="1800" b="1" i="1" dirty="0">
                <a:latin typeface="Lucida Sans Unicode" panose="020B0602030504020204" pitchFamily="34" charset="0"/>
                <a:cs typeface="Lucida Sans Unicode" panose="020B0602030504020204" pitchFamily="34" charset="0"/>
              </a:rPr>
              <a:t>ServerFqdn</a:t>
            </a:r>
            <a:r>
              <a:rPr lang="en-US" sz="1800" b="1" dirty="0">
                <a:latin typeface="Lucida Sans Unicode" panose="020B0602030504020204" pitchFamily="34" charset="0"/>
                <a:cs typeface="Lucida Sans Unicode" panose="020B0602030504020204" pitchFamily="34" charset="0"/>
              </a:rPr>
              <a:t> -ExternalHostname </a:t>
            </a:r>
            <a:r>
              <a:rPr lang="en-US" sz="1800" b="1" i="1" dirty="0">
                <a:latin typeface="Lucida Sans Unicode" panose="020B0602030504020204" pitchFamily="34" charset="0"/>
                <a:cs typeface="Lucida Sans Unicode" panose="020B0602030504020204" pitchFamily="34" charset="0"/>
              </a:rPr>
              <a:t>ServerFqdn</a:t>
            </a:r>
            <a:br>
              <a:rPr lang="en-US" sz="1800" b="1" i="1" dirty="0">
                <a:latin typeface="Lucida Sans Unicode" panose="020B0602030504020204" pitchFamily="34" charset="0"/>
                <a:cs typeface="Lucida Sans Unicode" panose="020B0602030504020204" pitchFamily="34" charset="0"/>
              </a:rPr>
            </a:br>
            <a:r>
              <a:rPr lang="en-US" sz="1800" b="1" dirty="0">
                <a:latin typeface="Lucida Sans Unicode" panose="020B0602030504020204" pitchFamily="34" charset="0"/>
                <a:cs typeface="Lucida Sans Unicode" panose="020B0602030504020204" pitchFamily="34" charset="0"/>
              </a:rPr>
              <a:t>-InternalClientsRequireSsl $true</a:t>
            </a:r>
          </a:p>
          <a:p>
            <a:pPr lvl="1"/>
            <a:endParaRPr lang="en-US" dirty="0"/>
          </a:p>
          <a:p>
            <a:pPr lvl="1"/>
            <a:endParaRPr lang="en-CA" dirty="0"/>
          </a:p>
          <a:p>
            <a:pPr lvl="1"/>
            <a:endParaRPr lang="en-CA" dirty="0"/>
          </a:p>
        </p:txBody>
      </p:sp>
    </p:spTree>
    <p:extLst>
      <p:ext uri="{BB962C8B-B14F-4D97-AF65-F5344CB8AC3E}">
        <p14:creationId xmlns:p14="http://schemas.microsoft.com/office/powerpoint/2010/main" val="63395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345f30a-8eae-455a-a9ca-2fd023b068b9">
    <p:spTree>
      <p:nvGrpSpPr>
        <p:cNvPr id="1" name=""/>
        <p:cNvGrpSpPr/>
        <p:nvPr/>
      </p:nvGrpSpPr>
      <p:grpSpPr>
        <a:xfrm>
          <a:off x="0" y="0"/>
          <a:ext cx="0" cy="0"/>
          <a:chOff x="0" y="0"/>
          <a:chExt cx="0" cy="0"/>
        </a:xfrm>
      </p:grpSpPr>
      <p:sp>
        <p:nvSpPr>
          <p:cNvPr id="2" name="Title 1"/>
          <p:cNvSpPr>
            <a:spLocks noGrp="1"/>
          </p:cNvSpPr>
          <p:nvPr>
            <p:ph type="title"/>
          </p:nvPr>
        </p:nvSpPr>
        <p:spPr>
          <a:xfrm>
            <a:off x="164785" y="-2"/>
            <a:ext cx="8814431" cy="740664"/>
          </a:xfrm>
        </p:spPr>
        <p:txBody>
          <a:bodyPr/>
          <a:lstStyle/>
          <a:p>
            <a:r>
              <a:rPr lang="en-US" dirty="0"/>
              <a:t>Connecting external Outlook clients to Exchange Server</a:t>
            </a:r>
          </a:p>
        </p:txBody>
      </p:sp>
      <p:grpSp>
        <p:nvGrpSpPr>
          <p:cNvPr id="4" name="Group 3" descr="An Outlook client on the far right is communicating from the Internet through a firewall to a reverse proxy in a perimeter network in the center. The reverse proxy then communicates with an Exchange server on the far left that is on the internal network.&#10;&#10;"/>
          <p:cNvGrpSpPr/>
          <p:nvPr/>
        </p:nvGrpSpPr>
        <p:grpSpPr>
          <a:xfrm>
            <a:off x="-98437" y="1261645"/>
            <a:ext cx="9242437" cy="3278728"/>
            <a:chOff x="1301419" y="1309791"/>
            <a:chExt cx="9242437" cy="3278728"/>
          </a:xfrm>
        </p:grpSpPr>
        <p:cxnSp>
          <p:nvCxnSpPr>
            <p:cNvPr id="5" name="Straight Connector 4"/>
            <p:cNvCxnSpPr/>
            <p:nvPr/>
          </p:nvCxnSpPr>
          <p:spPr>
            <a:xfrm>
              <a:off x="4577461" y="1956122"/>
              <a:ext cx="21593" cy="24769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1850720" y="2592459"/>
              <a:ext cx="619953" cy="1166969"/>
            </a:xfrm>
            <a:prstGeom prst="rect">
              <a:avLst/>
            </a:prstGeom>
          </p:spPr>
        </p:pic>
        <p:grpSp>
          <p:nvGrpSpPr>
            <p:cNvPr id="7" name="Group 6"/>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95" name="Rectangle 94"/>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6" name="Isosceles Triangle 95"/>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8" name="Group 7"/>
            <p:cNvGrpSpPr>
              <a:grpSpLocks noChangeAspect="1"/>
            </p:cNvGrpSpPr>
            <p:nvPr/>
          </p:nvGrpSpPr>
          <p:grpSpPr>
            <a:xfrm rot="1606470">
              <a:off x="5731872" y="2721199"/>
              <a:ext cx="806027" cy="731269"/>
              <a:chOff x="6420582" y="2813381"/>
              <a:chExt cx="1091869" cy="990600"/>
            </a:xfrm>
          </p:grpSpPr>
          <p:sp>
            <p:nvSpPr>
              <p:cNvPr id="90" name="Oval 89"/>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1" name="Down Arrow 90"/>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2" name="Down Arrow 91"/>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Down Arrow 92"/>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Down Arrow 93"/>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a:grpSpLocks noChangeAspect="1"/>
            </p:cNvGrpSpPr>
            <p:nvPr/>
          </p:nvGrpSpPr>
          <p:grpSpPr bwMode="auto">
            <a:xfrm>
              <a:off x="8942044" y="2676007"/>
              <a:ext cx="1444109" cy="885464"/>
              <a:chOff x="5876" y="1210"/>
              <a:chExt cx="1657" cy="1016"/>
            </a:xfrm>
          </p:grpSpPr>
          <p:sp>
            <p:nvSpPr>
              <p:cNvPr id="21" name="AutoShape 3"/>
              <p:cNvSpPr>
                <a:spLocks noChangeAspect="1" noChangeArrowheads="1" noTextEdit="1"/>
              </p:cNvSpPr>
              <p:nvPr/>
            </p:nvSpPr>
            <p:spPr bwMode="auto">
              <a:xfrm>
                <a:off x="5876" y="121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2" name="Rectangle 21"/>
              <p:cNvSpPr>
                <a:spLocks noChangeArrowheads="1"/>
              </p:cNvSpPr>
              <p:nvPr/>
            </p:nvSpPr>
            <p:spPr bwMode="auto">
              <a:xfrm>
                <a:off x="6183" y="1210"/>
                <a:ext cx="1043" cy="68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3" name="Freeform 22"/>
              <p:cNvSpPr>
                <a:spLocks/>
              </p:cNvSpPr>
              <p:nvPr/>
            </p:nvSpPr>
            <p:spPr bwMode="auto">
              <a:xfrm>
                <a:off x="5880" y="1902"/>
                <a:ext cx="1649" cy="296"/>
              </a:xfrm>
              <a:custGeom>
                <a:avLst/>
                <a:gdLst>
                  <a:gd name="T0" fmla="*/ 1649 w 1649"/>
                  <a:gd name="T1" fmla="*/ 296 h 296"/>
                  <a:gd name="T2" fmla="*/ 0 w 1649"/>
                  <a:gd name="T3" fmla="*/ 296 h 296"/>
                  <a:gd name="T4" fmla="*/ 303 w 1649"/>
                  <a:gd name="T5" fmla="*/ 0 h 296"/>
                  <a:gd name="T6" fmla="*/ 1346 w 1649"/>
                  <a:gd name="T7" fmla="*/ 0 h 296"/>
                  <a:gd name="T8" fmla="*/ 1649 w 1649"/>
                  <a:gd name="T9" fmla="*/ 296 h 296"/>
                </a:gdLst>
                <a:ahLst/>
                <a:cxnLst>
                  <a:cxn ang="0">
                    <a:pos x="T0" y="T1"/>
                  </a:cxn>
                  <a:cxn ang="0">
                    <a:pos x="T2" y="T3"/>
                  </a:cxn>
                  <a:cxn ang="0">
                    <a:pos x="T4" y="T5"/>
                  </a:cxn>
                  <a:cxn ang="0">
                    <a:pos x="T6" y="T7"/>
                  </a:cxn>
                  <a:cxn ang="0">
                    <a:pos x="T8" y="T9"/>
                  </a:cxn>
                </a:cxnLst>
                <a:rect l="0" t="0" r="r" b="b"/>
                <a:pathLst>
                  <a:path w="1649" h="296">
                    <a:moveTo>
                      <a:pt x="1649" y="296"/>
                    </a:moveTo>
                    <a:lnTo>
                      <a:pt x="0" y="296"/>
                    </a:lnTo>
                    <a:lnTo>
                      <a:pt x="303" y="0"/>
                    </a:lnTo>
                    <a:lnTo>
                      <a:pt x="1346" y="0"/>
                    </a:lnTo>
                    <a:lnTo>
                      <a:pt x="1649" y="29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4" name="Rectangle 23"/>
              <p:cNvSpPr>
                <a:spLocks noChangeArrowheads="1"/>
              </p:cNvSpPr>
              <p:nvPr/>
            </p:nvSpPr>
            <p:spPr bwMode="auto">
              <a:xfrm>
                <a:off x="5880" y="2198"/>
                <a:ext cx="1649" cy="2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5" name="Oval 24"/>
              <p:cNvSpPr>
                <a:spLocks noChangeArrowheads="1"/>
              </p:cNvSpPr>
              <p:nvPr/>
            </p:nvSpPr>
            <p:spPr bwMode="auto">
              <a:xfrm>
                <a:off x="6693" y="122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6" name="Freeform 25"/>
              <p:cNvSpPr>
                <a:spLocks/>
              </p:cNvSpPr>
              <p:nvPr/>
            </p:nvSpPr>
            <p:spPr bwMode="auto">
              <a:xfrm>
                <a:off x="6522" y="2093"/>
                <a:ext cx="389" cy="74"/>
              </a:xfrm>
              <a:custGeom>
                <a:avLst/>
                <a:gdLst>
                  <a:gd name="T0" fmla="*/ 373 w 389"/>
                  <a:gd name="T1" fmla="*/ 0 h 74"/>
                  <a:gd name="T2" fmla="*/ 15 w 389"/>
                  <a:gd name="T3" fmla="*/ 0 h 74"/>
                  <a:gd name="T4" fmla="*/ 0 w 389"/>
                  <a:gd name="T5" fmla="*/ 74 h 74"/>
                  <a:gd name="T6" fmla="*/ 389 w 389"/>
                  <a:gd name="T7" fmla="*/ 74 h 74"/>
                  <a:gd name="T8" fmla="*/ 373 w 389"/>
                  <a:gd name="T9" fmla="*/ 0 h 74"/>
                </a:gdLst>
                <a:ahLst/>
                <a:cxnLst>
                  <a:cxn ang="0">
                    <a:pos x="T0" y="T1"/>
                  </a:cxn>
                  <a:cxn ang="0">
                    <a:pos x="T2" y="T3"/>
                  </a:cxn>
                  <a:cxn ang="0">
                    <a:pos x="T4" y="T5"/>
                  </a:cxn>
                  <a:cxn ang="0">
                    <a:pos x="T6" y="T7"/>
                  </a:cxn>
                  <a:cxn ang="0">
                    <a:pos x="T8" y="T9"/>
                  </a:cxn>
                </a:cxnLst>
                <a:rect l="0" t="0" r="r" b="b"/>
                <a:pathLst>
                  <a:path w="389" h="74">
                    <a:moveTo>
                      <a:pt x="373" y="0"/>
                    </a:moveTo>
                    <a:lnTo>
                      <a:pt x="15" y="0"/>
                    </a:lnTo>
                    <a:lnTo>
                      <a:pt x="0" y="74"/>
                    </a:lnTo>
                    <a:lnTo>
                      <a:pt x="389" y="74"/>
                    </a:lnTo>
                    <a:lnTo>
                      <a:pt x="373"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7" name="Freeform 26"/>
              <p:cNvSpPr>
                <a:spLocks/>
              </p:cNvSpPr>
              <p:nvPr/>
            </p:nvSpPr>
            <p:spPr bwMode="auto">
              <a:xfrm>
                <a:off x="6067" y="1925"/>
                <a:ext cx="1279" cy="144"/>
              </a:xfrm>
              <a:custGeom>
                <a:avLst/>
                <a:gdLst>
                  <a:gd name="T0" fmla="*/ 1139 w 1279"/>
                  <a:gd name="T1" fmla="*/ 0 h 144"/>
                  <a:gd name="T2" fmla="*/ 136 w 1279"/>
                  <a:gd name="T3" fmla="*/ 0 h 144"/>
                  <a:gd name="T4" fmla="*/ 0 w 1279"/>
                  <a:gd name="T5" fmla="*/ 144 h 144"/>
                  <a:gd name="T6" fmla="*/ 1279 w 1279"/>
                  <a:gd name="T7" fmla="*/ 144 h 144"/>
                  <a:gd name="T8" fmla="*/ 1139 w 1279"/>
                  <a:gd name="T9" fmla="*/ 0 h 144"/>
                </a:gdLst>
                <a:ahLst/>
                <a:cxnLst>
                  <a:cxn ang="0">
                    <a:pos x="T0" y="T1"/>
                  </a:cxn>
                  <a:cxn ang="0">
                    <a:pos x="T2" y="T3"/>
                  </a:cxn>
                  <a:cxn ang="0">
                    <a:pos x="T4" y="T5"/>
                  </a:cxn>
                  <a:cxn ang="0">
                    <a:pos x="T6" y="T7"/>
                  </a:cxn>
                  <a:cxn ang="0">
                    <a:pos x="T8" y="T9"/>
                  </a:cxn>
                </a:cxnLst>
                <a:rect l="0" t="0" r="r" b="b"/>
                <a:pathLst>
                  <a:path w="1279" h="144">
                    <a:moveTo>
                      <a:pt x="1139" y="0"/>
                    </a:moveTo>
                    <a:lnTo>
                      <a:pt x="136" y="0"/>
                    </a:lnTo>
                    <a:lnTo>
                      <a:pt x="0" y="144"/>
                    </a:lnTo>
                    <a:lnTo>
                      <a:pt x="1279" y="144"/>
                    </a:lnTo>
                    <a:lnTo>
                      <a:pt x="11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8" name="Rectangle 27"/>
              <p:cNvSpPr>
                <a:spLocks noChangeArrowheads="1"/>
              </p:cNvSpPr>
              <p:nvPr/>
            </p:nvSpPr>
            <p:spPr bwMode="auto">
              <a:xfrm>
                <a:off x="6086" y="2019"/>
                <a:ext cx="1241" cy="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6125" y="1984"/>
                <a:ext cx="1171" cy="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0" name="Rectangle 29"/>
              <p:cNvSpPr>
                <a:spLocks noChangeArrowheads="1"/>
              </p:cNvSpPr>
              <p:nvPr/>
            </p:nvSpPr>
            <p:spPr bwMode="auto">
              <a:xfrm>
                <a:off x="6148" y="1948"/>
                <a:ext cx="1113" cy="4"/>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1" name="Freeform 30"/>
              <p:cNvSpPr>
                <a:spLocks/>
              </p:cNvSpPr>
              <p:nvPr/>
            </p:nvSpPr>
            <p:spPr bwMode="auto">
              <a:xfrm>
                <a:off x="6992" y="1913"/>
                <a:ext cx="152" cy="180"/>
              </a:xfrm>
              <a:custGeom>
                <a:avLst/>
                <a:gdLst>
                  <a:gd name="T0" fmla="*/ 39 w 152"/>
                  <a:gd name="T1" fmla="*/ 0 h 180"/>
                  <a:gd name="T2" fmla="*/ 152 w 152"/>
                  <a:gd name="T3" fmla="*/ 180 h 180"/>
                  <a:gd name="T4" fmla="*/ 102 w 152"/>
                  <a:gd name="T5" fmla="*/ 180 h 180"/>
                  <a:gd name="T6" fmla="*/ 0 w 152"/>
                  <a:gd name="T7" fmla="*/ 0 h 180"/>
                  <a:gd name="T8" fmla="*/ 39 w 152"/>
                  <a:gd name="T9" fmla="*/ 0 h 180"/>
                </a:gdLst>
                <a:ahLst/>
                <a:cxnLst>
                  <a:cxn ang="0">
                    <a:pos x="T0" y="T1"/>
                  </a:cxn>
                  <a:cxn ang="0">
                    <a:pos x="T2" y="T3"/>
                  </a:cxn>
                  <a:cxn ang="0">
                    <a:pos x="T4" y="T5"/>
                  </a:cxn>
                  <a:cxn ang="0">
                    <a:pos x="T6" y="T7"/>
                  </a:cxn>
                  <a:cxn ang="0">
                    <a:pos x="T8" y="T9"/>
                  </a:cxn>
                </a:cxnLst>
                <a:rect l="0" t="0" r="r" b="b"/>
                <a:pathLst>
                  <a:path w="152" h="180">
                    <a:moveTo>
                      <a:pt x="39" y="0"/>
                    </a:moveTo>
                    <a:lnTo>
                      <a:pt x="152" y="180"/>
                    </a:lnTo>
                    <a:lnTo>
                      <a:pt x="102" y="180"/>
                    </a:lnTo>
                    <a:lnTo>
                      <a:pt x="0" y="0"/>
                    </a:lnTo>
                    <a:lnTo>
                      <a:pt x="3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2" name="Freeform 31"/>
              <p:cNvSpPr>
                <a:spLocks/>
              </p:cNvSpPr>
              <p:nvPr/>
            </p:nvSpPr>
            <p:spPr bwMode="auto">
              <a:xfrm>
                <a:off x="6495" y="2023"/>
                <a:ext cx="19" cy="54"/>
              </a:xfrm>
              <a:custGeom>
                <a:avLst/>
                <a:gdLst>
                  <a:gd name="T0" fmla="*/ 3 w 19"/>
                  <a:gd name="T1" fmla="*/ 54 h 54"/>
                  <a:gd name="T2" fmla="*/ 0 w 19"/>
                  <a:gd name="T3" fmla="*/ 50 h 54"/>
                  <a:gd name="T4" fmla="*/ 15 w 19"/>
                  <a:gd name="T5" fmla="*/ 0 h 54"/>
                  <a:gd name="T6" fmla="*/ 19 w 19"/>
                  <a:gd name="T7" fmla="*/ 4 h 54"/>
                  <a:gd name="T8" fmla="*/ 3 w 19"/>
                  <a:gd name="T9" fmla="*/ 54 h 54"/>
                </a:gdLst>
                <a:ahLst/>
                <a:cxnLst>
                  <a:cxn ang="0">
                    <a:pos x="T0" y="T1"/>
                  </a:cxn>
                  <a:cxn ang="0">
                    <a:pos x="T2" y="T3"/>
                  </a:cxn>
                  <a:cxn ang="0">
                    <a:pos x="T4" y="T5"/>
                  </a:cxn>
                  <a:cxn ang="0">
                    <a:pos x="T6" y="T7"/>
                  </a:cxn>
                  <a:cxn ang="0">
                    <a:pos x="T8" y="T9"/>
                  </a:cxn>
                </a:cxnLst>
                <a:rect l="0" t="0" r="r" b="b"/>
                <a:pathLst>
                  <a:path w="19" h="54">
                    <a:moveTo>
                      <a:pt x="3" y="54"/>
                    </a:moveTo>
                    <a:lnTo>
                      <a:pt x="0" y="50"/>
                    </a:lnTo>
                    <a:lnTo>
                      <a:pt x="15" y="0"/>
                    </a:lnTo>
                    <a:lnTo>
                      <a:pt x="19" y="4"/>
                    </a:lnTo>
                    <a:lnTo>
                      <a:pt x="3"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3" name="Freeform 32"/>
              <p:cNvSpPr>
                <a:spLocks/>
              </p:cNvSpPr>
              <p:nvPr/>
            </p:nvSpPr>
            <p:spPr bwMode="auto">
              <a:xfrm>
                <a:off x="6903" y="2023"/>
                <a:ext cx="23" cy="50"/>
              </a:xfrm>
              <a:custGeom>
                <a:avLst/>
                <a:gdLst>
                  <a:gd name="T0" fmla="*/ 16 w 23"/>
                  <a:gd name="T1" fmla="*/ 50 h 50"/>
                  <a:gd name="T2" fmla="*/ 0 w 23"/>
                  <a:gd name="T3" fmla="*/ 4 h 50"/>
                  <a:gd name="T4" fmla="*/ 8 w 23"/>
                  <a:gd name="T5" fmla="*/ 0 h 50"/>
                  <a:gd name="T6" fmla="*/ 23 w 23"/>
                  <a:gd name="T7" fmla="*/ 50 h 50"/>
                  <a:gd name="T8" fmla="*/ 16 w 23"/>
                  <a:gd name="T9" fmla="*/ 50 h 50"/>
                </a:gdLst>
                <a:ahLst/>
                <a:cxnLst>
                  <a:cxn ang="0">
                    <a:pos x="T0" y="T1"/>
                  </a:cxn>
                  <a:cxn ang="0">
                    <a:pos x="T2" y="T3"/>
                  </a:cxn>
                  <a:cxn ang="0">
                    <a:pos x="T4" y="T5"/>
                  </a:cxn>
                  <a:cxn ang="0">
                    <a:pos x="T6" y="T7"/>
                  </a:cxn>
                  <a:cxn ang="0">
                    <a:pos x="T8" y="T9"/>
                  </a:cxn>
                </a:cxnLst>
                <a:rect l="0" t="0" r="r" b="b"/>
                <a:pathLst>
                  <a:path w="23" h="50">
                    <a:moveTo>
                      <a:pt x="16" y="50"/>
                    </a:moveTo>
                    <a:lnTo>
                      <a:pt x="0" y="4"/>
                    </a:lnTo>
                    <a:lnTo>
                      <a:pt x="8" y="0"/>
                    </a:lnTo>
                    <a:lnTo>
                      <a:pt x="23" y="50"/>
                    </a:lnTo>
                    <a:lnTo>
                      <a:pt x="16"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4" name="Freeform 33"/>
              <p:cNvSpPr>
                <a:spLocks/>
              </p:cNvSpPr>
              <p:nvPr/>
            </p:nvSpPr>
            <p:spPr bwMode="auto">
              <a:xfrm>
                <a:off x="6440" y="2023"/>
                <a:ext cx="27" cy="58"/>
              </a:xfrm>
              <a:custGeom>
                <a:avLst/>
                <a:gdLst>
                  <a:gd name="T0" fmla="*/ 4 w 27"/>
                  <a:gd name="T1" fmla="*/ 58 h 58"/>
                  <a:gd name="T2" fmla="*/ 0 w 27"/>
                  <a:gd name="T3" fmla="*/ 54 h 58"/>
                  <a:gd name="T4" fmla="*/ 20 w 27"/>
                  <a:gd name="T5" fmla="*/ 0 h 58"/>
                  <a:gd name="T6" fmla="*/ 27 w 27"/>
                  <a:gd name="T7" fmla="*/ 4 h 58"/>
                  <a:gd name="T8" fmla="*/ 4 w 27"/>
                  <a:gd name="T9" fmla="*/ 58 h 58"/>
                </a:gdLst>
                <a:ahLst/>
                <a:cxnLst>
                  <a:cxn ang="0">
                    <a:pos x="T0" y="T1"/>
                  </a:cxn>
                  <a:cxn ang="0">
                    <a:pos x="T2" y="T3"/>
                  </a:cxn>
                  <a:cxn ang="0">
                    <a:pos x="T4" y="T5"/>
                  </a:cxn>
                  <a:cxn ang="0">
                    <a:pos x="T6" y="T7"/>
                  </a:cxn>
                  <a:cxn ang="0">
                    <a:pos x="T8" y="T9"/>
                  </a:cxn>
                </a:cxnLst>
                <a:rect l="0" t="0" r="r" b="b"/>
                <a:pathLst>
                  <a:path w="27" h="58">
                    <a:moveTo>
                      <a:pt x="4" y="58"/>
                    </a:moveTo>
                    <a:lnTo>
                      <a:pt x="0" y="54"/>
                    </a:lnTo>
                    <a:lnTo>
                      <a:pt x="20" y="0"/>
                    </a:lnTo>
                    <a:lnTo>
                      <a:pt x="27"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5" name="Freeform 34"/>
              <p:cNvSpPr>
                <a:spLocks/>
              </p:cNvSpPr>
              <p:nvPr/>
            </p:nvSpPr>
            <p:spPr bwMode="auto">
              <a:xfrm>
                <a:off x="6389" y="2023"/>
                <a:ext cx="28" cy="54"/>
              </a:xfrm>
              <a:custGeom>
                <a:avLst/>
                <a:gdLst>
                  <a:gd name="T0" fmla="*/ 4 w 28"/>
                  <a:gd name="T1" fmla="*/ 54 h 54"/>
                  <a:gd name="T2" fmla="*/ 0 w 28"/>
                  <a:gd name="T3" fmla="*/ 50 h 54"/>
                  <a:gd name="T4" fmla="*/ 24 w 28"/>
                  <a:gd name="T5" fmla="*/ 0 h 54"/>
                  <a:gd name="T6" fmla="*/ 28 w 28"/>
                  <a:gd name="T7" fmla="*/ 4 h 54"/>
                  <a:gd name="T8" fmla="*/ 4 w 28"/>
                  <a:gd name="T9" fmla="*/ 54 h 54"/>
                </a:gdLst>
                <a:ahLst/>
                <a:cxnLst>
                  <a:cxn ang="0">
                    <a:pos x="T0" y="T1"/>
                  </a:cxn>
                  <a:cxn ang="0">
                    <a:pos x="T2" y="T3"/>
                  </a:cxn>
                  <a:cxn ang="0">
                    <a:pos x="T4" y="T5"/>
                  </a:cxn>
                  <a:cxn ang="0">
                    <a:pos x="T6" y="T7"/>
                  </a:cxn>
                  <a:cxn ang="0">
                    <a:pos x="T8" y="T9"/>
                  </a:cxn>
                </a:cxnLst>
                <a:rect l="0" t="0" r="r" b="b"/>
                <a:pathLst>
                  <a:path w="28" h="54">
                    <a:moveTo>
                      <a:pt x="4" y="54"/>
                    </a:moveTo>
                    <a:lnTo>
                      <a:pt x="0" y="50"/>
                    </a:lnTo>
                    <a:lnTo>
                      <a:pt x="24" y="0"/>
                    </a:lnTo>
                    <a:lnTo>
                      <a:pt x="28" y="4"/>
                    </a:lnTo>
                    <a:lnTo>
                      <a:pt x="4"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6" name="Freeform 35"/>
              <p:cNvSpPr>
                <a:spLocks/>
              </p:cNvSpPr>
              <p:nvPr/>
            </p:nvSpPr>
            <p:spPr bwMode="auto">
              <a:xfrm>
                <a:off x="6331" y="2027"/>
                <a:ext cx="35" cy="54"/>
              </a:xfrm>
              <a:custGeom>
                <a:avLst/>
                <a:gdLst>
                  <a:gd name="T0" fmla="*/ 8 w 35"/>
                  <a:gd name="T1" fmla="*/ 54 h 54"/>
                  <a:gd name="T2" fmla="*/ 0 w 35"/>
                  <a:gd name="T3" fmla="*/ 50 h 54"/>
                  <a:gd name="T4" fmla="*/ 31 w 35"/>
                  <a:gd name="T5" fmla="*/ 0 h 54"/>
                  <a:gd name="T6" fmla="*/ 35 w 35"/>
                  <a:gd name="T7" fmla="*/ 3 h 54"/>
                  <a:gd name="T8" fmla="*/ 8 w 35"/>
                  <a:gd name="T9" fmla="*/ 54 h 54"/>
                </a:gdLst>
                <a:ahLst/>
                <a:cxnLst>
                  <a:cxn ang="0">
                    <a:pos x="T0" y="T1"/>
                  </a:cxn>
                  <a:cxn ang="0">
                    <a:pos x="T2" y="T3"/>
                  </a:cxn>
                  <a:cxn ang="0">
                    <a:pos x="T4" y="T5"/>
                  </a:cxn>
                  <a:cxn ang="0">
                    <a:pos x="T6" y="T7"/>
                  </a:cxn>
                  <a:cxn ang="0">
                    <a:pos x="T8" y="T9"/>
                  </a:cxn>
                </a:cxnLst>
                <a:rect l="0" t="0" r="r" b="b"/>
                <a:pathLst>
                  <a:path w="35" h="54">
                    <a:moveTo>
                      <a:pt x="8" y="54"/>
                    </a:moveTo>
                    <a:lnTo>
                      <a:pt x="0" y="50"/>
                    </a:lnTo>
                    <a:lnTo>
                      <a:pt x="31" y="0"/>
                    </a:lnTo>
                    <a:lnTo>
                      <a:pt x="35" y="3"/>
                    </a:lnTo>
                    <a:lnTo>
                      <a:pt x="8"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7" name="Freeform 36"/>
              <p:cNvSpPr>
                <a:spLocks/>
              </p:cNvSpPr>
              <p:nvPr/>
            </p:nvSpPr>
            <p:spPr bwMode="auto">
              <a:xfrm>
                <a:off x="6226" y="2023"/>
                <a:ext cx="43" cy="58"/>
              </a:xfrm>
              <a:custGeom>
                <a:avLst/>
                <a:gdLst>
                  <a:gd name="T0" fmla="*/ 4 w 43"/>
                  <a:gd name="T1" fmla="*/ 58 h 58"/>
                  <a:gd name="T2" fmla="*/ 0 w 43"/>
                  <a:gd name="T3" fmla="*/ 54 h 58"/>
                  <a:gd name="T4" fmla="*/ 39 w 43"/>
                  <a:gd name="T5" fmla="*/ 0 h 58"/>
                  <a:gd name="T6" fmla="*/ 43 w 43"/>
                  <a:gd name="T7" fmla="*/ 4 h 58"/>
                  <a:gd name="T8" fmla="*/ 4 w 43"/>
                  <a:gd name="T9" fmla="*/ 58 h 58"/>
                </a:gdLst>
                <a:ahLst/>
                <a:cxnLst>
                  <a:cxn ang="0">
                    <a:pos x="T0" y="T1"/>
                  </a:cxn>
                  <a:cxn ang="0">
                    <a:pos x="T2" y="T3"/>
                  </a:cxn>
                  <a:cxn ang="0">
                    <a:pos x="T4" y="T5"/>
                  </a:cxn>
                  <a:cxn ang="0">
                    <a:pos x="T6" y="T7"/>
                  </a:cxn>
                  <a:cxn ang="0">
                    <a:pos x="T8" y="T9"/>
                  </a:cxn>
                </a:cxnLst>
                <a:rect l="0" t="0" r="r" b="b"/>
                <a:pathLst>
                  <a:path w="43" h="58">
                    <a:moveTo>
                      <a:pt x="4" y="58"/>
                    </a:moveTo>
                    <a:lnTo>
                      <a:pt x="0" y="54"/>
                    </a:lnTo>
                    <a:lnTo>
                      <a:pt x="39" y="0"/>
                    </a:lnTo>
                    <a:lnTo>
                      <a:pt x="43"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8" name="Freeform 37"/>
              <p:cNvSpPr>
                <a:spLocks/>
              </p:cNvSpPr>
              <p:nvPr/>
            </p:nvSpPr>
            <p:spPr bwMode="auto">
              <a:xfrm>
                <a:off x="6954" y="2023"/>
                <a:ext cx="23" cy="50"/>
              </a:xfrm>
              <a:custGeom>
                <a:avLst/>
                <a:gdLst>
                  <a:gd name="T0" fmla="*/ 19 w 23"/>
                  <a:gd name="T1" fmla="*/ 50 h 50"/>
                  <a:gd name="T2" fmla="*/ 0 w 23"/>
                  <a:gd name="T3" fmla="*/ 4 h 50"/>
                  <a:gd name="T4" fmla="*/ 3 w 23"/>
                  <a:gd name="T5" fmla="*/ 0 h 50"/>
                  <a:gd name="T6" fmla="*/ 23 w 23"/>
                  <a:gd name="T7" fmla="*/ 50 h 50"/>
                  <a:gd name="T8" fmla="*/ 19 w 23"/>
                  <a:gd name="T9" fmla="*/ 50 h 50"/>
                </a:gdLst>
                <a:ahLst/>
                <a:cxnLst>
                  <a:cxn ang="0">
                    <a:pos x="T0" y="T1"/>
                  </a:cxn>
                  <a:cxn ang="0">
                    <a:pos x="T2" y="T3"/>
                  </a:cxn>
                  <a:cxn ang="0">
                    <a:pos x="T4" y="T5"/>
                  </a:cxn>
                  <a:cxn ang="0">
                    <a:pos x="T6" y="T7"/>
                  </a:cxn>
                  <a:cxn ang="0">
                    <a:pos x="T8" y="T9"/>
                  </a:cxn>
                </a:cxnLst>
                <a:rect l="0" t="0" r="r" b="b"/>
                <a:pathLst>
                  <a:path w="23" h="50">
                    <a:moveTo>
                      <a:pt x="19" y="50"/>
                    </a:moveTo>
                    <a:lnTo>
                      <a:pt x="0" y="4"/>
                    </a:lnTo>
                    <a:lnTo>
                      <a:pt x="3" y="0"/>
                    </a:lnTo>
                    <a:lnTo>
                      <a:pt x="23" y="50"/>
                    </a:lnTo>
                    <a:lnTo>
                      <a:pt x="19"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9" name="Freeform 38"/>
              <p:cNvSpPr>
                <a:spLocks/>
              </p:cNvSpPr>
              <p:nvPr/>
            </p:nvSpPr>
            <p:spPr bwMode="auto">
              <a:xfrm>
                <a:off x="7000" y="2023"/>
                <a:ext cx="31" cy="50"/>
              </a:xfrm>
              <a:custGeom>
                <a:avLst/>
                <a:gdLst>
                  <a:gd name="T0" fmla="*/ 24 w 31"/>
                  <a:gd name="T1" fmla="*/ 50 h 50"/>
                  <a:gd name="T2" fmla="*/ 0 w 31"/>
                  <a:gd name="T3" fmla="*/ 4 h 50"/>
                  <a:gd name="T4" fmla="*/ 8 w 31"/>
                  <a:gd name="T5" fmla="*/ 0 h 50"/>
                  <a:gd name="T6" fmla="*/ 31 w 31"/>
                  <a:gd name="T7" fmla="*/ 50 h 50"/>
                  <a:gd name="T8" fmla="*/ 24 w 31"/>
                  <a:gd name="T9" fmla="*/ 50 h 50"/>
                </a:gdLst>
                <a:ahLst/>
                <a:cxnLst>
                  <a:cxn ang="0">
                    <a:pos x="T0" y="T1"/>
                  </a:cxn>
                  <a:cxn ang="0">
                    <a:pos x="T2" y="T3"/>
                  </a:cxn>
                  <a:cxn ang="0">
                    <a:pos x="T4" y="T5"/>
                  </a:cxn>
                  <a:cxn ang="0">
                    <a:pos x="T6" y="T7"/>
                  </a:cxn>
                  <a:cxn ang="0">
                    <a:pos x="T8" y="T9"/>
                  </a:cxn>
                </a:cxnLst>
                <a:rect l="0" t="0" r="r" b="b"/>
                <a:pathLst>
                  <a:path w="31" h="50">
                    <a:moveTo>
                      <a:pt x="24" y="50"/>
                    </a:moveTo>
                    <a:lnTo>
                      <a:pt x="0" y="4"/>
                    </a:lnTo>
                    <a:lnTo>
                      <a:pt x="8" y="0"/>
                    </a:lnTo>
                    <a:lnTo>
                      <a:pt x="31" y="50"/>
                    </a:lnTo>
                    <a:lnTo>
                      <a:pt x="24"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0" name="Freeform 39"/>
              <p:cNvSpPr>
                <a:spLocks/>
              </p:cNvSpPr>
              <p:nvPr/>
            </p:nvSpPr>
            <p:spPr bwMode="auto">
              <a:xfrm>
                <a:off x="7148" y="2023"/>
                <a:ext cx="51" cy="66"/>
              </a:xfrm>
              <a:custGeom>
                <a:avLst/>
                <a:gdLst>
                  <a:gd name="T0" fmla="*/ 43 w 51"/>
                  <a:gd name="T1" fmla="*/ 66 h 66"/>
                  <a:gd name="T2" fmla="*/ 0 w 51"/>
                  <a:gd name="T3" fmla="*/ 4 h 66"/>
                  <a:gd name="T4" fmla="*/ 8 w 51"/>
                  <a:gd name="T5" fmla="*/ 0 h 66"/>
                  <a:gd name="T6" fmla="*/ 51 w 51"/>
                  <a:gd name="T7" fmla="*/ 62 h 66"/>
                  <a:gd name="T8" fmla="*/ 43 w 51"/>
                  <a:gd name="T9" fmla="*/ 66 h 66"/>
                </a:gdLst>
                <a:ahLst/>
                <a:cxnLst>
                  <a:cxn ang="0">
                    <a:pos x="T0" y="T1"/>
                  </a:cxn>
                  <a:cxn ang="0">
                    <a:pos x="T2" y="T3"/>
                  </a:cxn>
                  <a:cxn ang="0">
                    <a:pos x="T4" y="T5"/>
                  </a:cxn>
                  <a:cxn ang="0">
                    <a:pos x="T6" y="T7"/>
                  </a:cxn>
                  <a:cxn ang="0">
                    <a:pos x="T8" y="T9"/>
                  </a:cxn>
                </a:cxnLst>
                <a:rect l="0" t="0" r="r" b="b"/>
                <a:pathLst>
                  <a:path w="51" h="66">
                    <a:moveTo>
                      <a:pt x="43" y="66"/>
                    </a:moveTo>
                    <a:lnTo>
                      <a:pt x="0" y="4"/>
                    </a:lnTo>
                    <a:lnTo>
                      <a:pt x="8" y="0"/>
                    </a:lnTo>
                    <a:lnTo>
                      <a:pt x="51" y="62"/>
                    </a:lnTo>
                    <a:lnTo>
                      <a:pt x="43" y="6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1" name="Freeform 40"/>
              <p:cNvSpPr>
                <a:spLocks/>
              </p:cNvSpPr>
              <p:nvPr/>
            </p:nvSpPr>
            <p:spPr bwMode="auto">
              <a:xfrm>
                <a:off x="7199" y="2023"/>
                <a:ext cx="46" cy="54"/>
              </a:xfrm>
              <a:custGeom>
                <a:avLst/>
                <a:gdLst>
                  <a:gd name="T0" fmla="*/ 39 w 46"/>
                  <a:gd name="T1" fmla="*/ 54 h 54"/>
                  <a:gd name="T2" fmla="*/ 0 w 46"/>
                  <a:gd name="T3" fmla="*/ 4 h 54"/>
                  <a:gd name="T4" fmla="*/ 4 w 46"/>
                  <a:gd name="T5" fmla="*/ 0 h 54"/>
                  <a:gd name="T6" fmla="*/ 46 w 46"/>
                  <a:gd name="T7" fmla="*/ 50 h 54"/>
                  <a:gd name="T8" fmla="*/ 39 w 46"/>
                  <a:gd name="T9" fmla="*/ 54 h 54"/>
                </a:gdLst>
                <a:ahLst/>
                <a:cxnLst>
                  <a:cxn ang="0">
                    <a:pos x="T0" y="T1"/>
                  </a:cxn>
                  <a:cxn ang="0">
                    <a:pos x="T2" y="T3"/>
                  </a:cxn>
                  <a:cxn ang="0">
                    <a:pos x="T4" y="T5"/>
                  </a:cxn>
                  <a:cxn ang="0">
                    <a:pos x="T6" y="T7"/>
                  </a:cxn>
                  <a:cxn ang="0">
                    <a:pos x="T8" y="T9"/>
                  </a:cxn>
                </a:cxnLst>
                <a:rect l="0" t="0" r="r" b="b"/>
                <a:pathLst>
                  <a:path w="46" h="54">
                    <a:moveTo>
                      <a:pt x="39" y="54"/>
                    </a:moveTo>
                    <a:lnTo>
                      <a:pt x="0" y="4"/>
                    </a:lnTo>
                    <a:lnTo>
                      <a:pt x="4" y="0"/>
                    </a:lnTo>
                    <a:lnTo>
                      <a:pt x="46" y="50"/>
                    </a:lnTo>
                    <a:lnTo>
                      <a:pt x="39"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2" name="Freeform 41"/>
              <p:cNvSpPr>
                <a:spLocks/>
              </p:cNvSpPr>
              <p:nvPr/>
            </p:nvSpPr>
            <p:spPr bwMode="auto">
              <a:xfrm>
                <a:off x="7125" y="1984"/>
                <a:ext cx="31" cy="43"/>
              </a:xfrm>
              <a:custGeom>
                <a:avLst/>
                <a:gdLst>
                  <a:gd name="T0" fmla="*/ 23 w 31"/>
                  <a:gd name="T1" fmla="*/ 43 h 43"/>
                  <a:gd name="T2" fmla="*/ 0 w 31"/>
                  <a:gd name="T3" fmla="*/ 3 h 43"/>
                  <a:gd name="T4" fmla="*/ 4 w 31"/>
                  <a:gd name="T5" fmla="*/ 0 h 43"/>
                  <a:gd name="T6" fmla="*/ 31 w 31"/>
                  <a:gd name="T7" fmla="*/ 39 h 43"/>
                  <a:gd name="T8" fmla="*/ 23 w 31"/>
                  <a:gd name="T9" fmla="*/ 43 h 43"/>
                </a:gdLst>
                <a:ahLst/>
                <a:cxnLst>
                  <a:cxn ang="0">
                    <a:pos x="T0" y="T1"/>
                  </a:cxn>
                  <a:cxn ang="0">
                    <a:pos x="T2" y="T3"/>
                  </a:cxn>
                  <a:cxn ang="0">
                    <a:pos x="T4" y="T5"/>
                  </a:cxn>
                  <a:cxn ang="0">
                    <a:pos x="T6" y="T7"/>
                  </a:cxn>
                  <a:cxn ang="0">
                    <a:pos x="T8" y="T9"/>
                  </a:cxn>
                </a:cxnLst>
                <a:rect l="0" t="0" r="r" b="b"/>
                <a:pathLst>
                  <a:path w="31" h="43">
                    <a:moveTo>
                      <a:pt x="23" y="43"/>
                    </a:moveTo>
                    <a:lnTo>
                      <a:pt x="0" y="3"/>
                    </a:lnTo>
                    <a:lnTo>
                      <a:pt x="4" y="0"/>
                    </a:lnTo>
                    <a:lnTo>
                      <a:pt x="31" y="39"/>
                    </a:lnTo>
                    <a:lnTo>
                      <a:pt x="23"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3" name="Freeform 42"/>
              <p:cNvSpPr>
                <a:spLocks/>
              </p:cNvSpPr>
              <p:nvPr/>
            </p:nvSpPr>
            <p:spPr bwMode="auto">
              <a:xfrm>
                <a:off x="7117" y="1917"/>
                <a:ext cx="27" cy="35"/>
              </a:xfrm>
              <a:custGeom>
                <a:avLst/>
                <a:gdLst>
                  <a:gd name="T0" fmla="*/ 23 w 27"/>
                  <a:gd name="T1" fmla="*/ 35 h 35"/>
                  <a:gd name="T2" fmla="*/ 0 w 27"/>
                  <a:gd name="T3" fmla="*/ 4 h 35"/>
                  <a:gd name="T4" fmla="*/ 4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4"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4" name="Freeform 43"/>
              <p:cNvSpPr>
                <a:spLocks/>
              </p:cNvSpPr>
              <p:nvPr/>
            </p:nvSpPr>
            <p:spPr bwMode="auto">
              <a:xfrm>
                <a:off x="7074" y="1917"/>
                <a:ext cx="27" cy="35"/>
              </a:xfrm>
              <a:custGeom>
                <a:avLst/>
                <a:gdLst>
                  <a:gd name="T0" fmla="*/ 23 w 27"/>
                  <a:gd name="T1" fmla="*/ 35 h 35"/>
                  <a:gd name="T2" fmla="*/ 0 w 27"/>
                  <a:gd name="T3" fmla="*/ 4 h 35"/>
                  <a:gd name="T4" fmla="*/ 8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8"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5" name="Freeform 44"/>
              <p:cNvSpPr>
                <a:spLocks/>
              </p:cNvSpPr>
              <p:nvPr/>
            </p:nvSpPr>
            <p:spPr bwMode="auto">
              <a:xfrm>
                <a:off x="7140" y="1948"/>
                <a:ext cx="35" cy="39"/>
              </a:xfrm>
              <a:custGeom>
                <a:avLst/>
                <a:gdLst>
                  <a:gd name="T0" fmla="*/ 31 w 35"/>
                  <a:gd name="T1" fmla="*/ 39 h 39"/>
                  <a:gd name="T2" fmla="*/ 0 w 35"/>
                  <a:gd name="T3" fmla="*/ 4 h 39"/>
                  <a:gd name="T4" fmla="*/ 4 w 35"/>
                  <a:gd name="T5" fmla="*/ 0 h 39"/>
                  <a:gd name="T6" fmla="*/ 35 w 35"/>
                  <a:gd name="T7" fmla="*/ 36 h 39"/>
                  <a:gd name="T8" fmla="*/ 31 w 35"/>
                  <a:gd name="T9" fmla="*/ 39 h 39"/>
                </a:gdLst>
                <a:ahLst/>
                <a:cxnLst>
                  <a:cxn ang="0">
                    <a:pos x="T0" y="T1"/>
                  </a:cxn>
                  <a:cxn ang="0">
                    <a:pos x="T2" y="T3"/>
                  </a:cxn>
                  <a:cxn ang="0">
                    <a:pos x="T4" y="T5"/>
                  </a:cxn>
                  <a:cxn ang="0">
                    <a:pos x="T6" y="T7"/>
                  </a:cxn>
                  <a:cxn ang="0">
                    <a:pos x="T8" y="T9"/>
                  </a:cxn>
                </a:cxnLst>
                <a:rect l="0" t="0" r="r" b="b"/>
                <a:pathLst>
                  <a:path w="35" h="39">
                    <a:moveTo>
                      <a:pt x="31" y="39"/>
                    </a:moveTo>
                    <a:lnTo>
                      <a:pt x="0" y="4"/>
                    </a:lnTo>
                    <a:lnTo>
                      <a:pt x="4" y="0"/>
                    </a:lnTo>
                    <a:lnTo>
                      <a:pt x="35" y="36"/>
                    </a:lnTo>
                    <a:lnTo>
                      <a:pt x="3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6" name="Freeform 45"/>
              <p:cNvSpPr>
                <a:spLocks/>
              </p:cNvSpPr>
              <p:nvPr/>
            </p:nvSpPr>
            <p:spPr bwMode="auto">
              <a:xfrm>
                <a:off x="6965" y="1987"/>
                <a:ext cx="16" cy="36"/>
              </a:xfrm>
              <a:custGeom>
                <a:avLst/>
                <a:gdLst>
                  <a:gd name="T0" fmla="*/ 16 w 16"/>
                  <a:gd name="T1" fmla="*/ 36 h 36"/>
                  <a:gd name="T2" fmla="*/ 0 w 16"/>
                  <a:gd name="T3" fmla="*/ 0 h 36"/>
                  <a:gd name="T4" fmla="*/ 16 w 16"/>
                  <a:gd name="T5" fmla="*/ 36 h 36"/>
                </a:gdLst>
                <a:ahLst/>
                <a:cxnLst>
                  <a:cxn ang="0">
                    <a:pos x="T0" y="T1"/>
                  </a:cxn>
                  <a:cxn ang="0">
                    <a:pos x="T2" y="T3"/>
                  </a:cxn>
                  <a:cxn ang="0">
                    <a:pos x="T4" y="T5"/>
                  </a:cxn>
                </a:cxnLst>
                <a:rect l="0" t="0" r="r" b="b"/>
                <a:pathLst>
                  <a:path w="16" h="36">
                    <a:moveTo>
                      <a:pt x="16" y="36"/>
                    </a:moveTo>
                    <a:lnTo>
                      <a:pt x="0" y="0"/>
                    </a:lnTo>
                    <a:lnTo>
                      <a:pt x="16" y="3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7" name="Line 30"/>
              <p:cNvSpPr>
                <a:spLocks noChangeShapeType="1"/>
              </p:cNvSpPr>
              <p:nvPr/>
            </p:nvSpPr>
            <p:spPr bwMode="auto">
              <a:xfrm flipH="1" flipV="1">
                <a:off x="6965" y="1987"/>
                <a:ext cx="16" cy="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8" name="Freeform 47"/>
              <p:cNvSpPr>
                <a:spLocks/>
              </p:cNvSpPr>
              <p:nvPr/>
            </p:nvSpPr>
            <p:spPr bwMode="auto">
              <a:xfrm>
                <a:off x="6915" y="1987"/>
                <a:ext cx="19" cy="40"/>
              </a:xfrm>
              <a:custGeom>
                <a:avLst/>
                <a:gdLst>
                  <a:gd name="T0" fmla="*/ 11 w 19"/>
                  <a:gd name="T1" fmla="*/ 40 h 40"/>
                  <a:gd name="T2" fmla="*/ 0 w 19"/>
                  <a:gd name="T3" fmla="*/ 0 h 40"/>
                  <a:gd name="T4" fmla="*/ 7 w 19"/>
                  <a:gd name="T5" fmla="*/ 0 h 40"/>
                  <a:gd name="T6" fmla="*/ 19 w 19"/>
                  <a:gd name="T7" fmla="*/ 36 h 40"/>
                  <a:gd name="T8" fmla="*/ 11 w 19"/>
                  <a:gd name="T9" fmla="*/ 40 h 40"/>
                </a:gdLst>
                <a:ahLst/>
                <a:cxnLst>
                  <a:cxn ang="0">
                    <a:pos x="T0" y="T1"/>
                  </a:cxn>
                  <a:cxn ang="0">
                    <a:pos x="T2" y="T3"/>
                  </a:cxn>
                  <a:cxn ang="0">
                    <a:pos x="T4" y="T5"/>
                  </a:cxn>
                  <a:cxn ang="0">
                    <a:pos x="T6" y="T7"/>
                  </a:cxn>
                  <a:cxn ang="0">
                    <a:pos x="T8" y="T9"/>
                  </a:cxn>
                </a:cxnLst>
                <a:rect l="0" t="0" r="r" b="b"/>
                <a:pathLst>
                  <a:path w="19" h="40">
                    <a:moveTo>
                      <a:pt x="11" y="40"/>
                    </a:moveTo>
                    <a:lnTo>
                      <a:pt x="0" y="0"/>
                    </a:lnTo>
                    <a:lnTo>
                      <a:pt x="7" y="0"/>
                    </a:lnTo>
                    <a:lnTo>
                      <a:pt x="19" y="36"/>
                    </a:lnTo>
                    <a:lnTo>
                      <a:pt x="11"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9" name="Freeform 48"/>
              <p:cNvSpPr>
                <a:spLocks/>
              </p:cNvSpPr>
              <p:nvPr/>
            </p:nvSpPr>
            <p:spPr bwMode="auto">
              <a:xfrm>
                <a:off x="6868" y="1987"/>
                <a:ext cx="16" cy="40"/>
              </a:xfrm>
              <a:custGeom>
                <a:avLst/>
                <a:gdLst>
                  <a:gd name="T0" fmla="*/ 12 w 16"/>
                  <a:gd name="T1" fmla="*/ 40 h 40"/>
                  <a:gd name="T2" fmla="*/ 0 w 16"/>
                  <a:gd name="T3" fmla="*/ 0 h 40"/>
                  <a:gd name="T4" fmla="*/ 8 w 16"/>
                  <a:gd name="T5" fmla="*/ 0 h 40"/>
                  <a:gd name="T6" fmla="*/ 16 w 16"/>
                  <a:gd name="T7" fmla="*/ 36 h 40"/>
                  <a:gd name="T8" fmla="*/ 12 w 16"/>
                  <a:gd name="T9" fmla="*/ 40 h 40"/>
                </a:gdLst>
                <a:ahLst/>
                <a:cxnLst>
                  <a:cxn ang="0">
                    <a:pos x="T0" y="T1"/>
                  </a:cxn>
                  <a:cxn ang="0">
                    <a:pos x="T2" y="T3"/>
                  </a:cxn>
                  <a:cxn ang="0">
                    <a:pos x="T4" y="T5"/>
                  </a:cxn>
                  <a:cxn ang="0">
                    <a:pos x="T6" y="T7"/>
                  </a:cxn>
                  <a:cxn ang="0">
                    <a:pos x="T8" y="T9"/>
                  </a:cxn>
                </a:cxnLst>
                <a:rect l="0" t="0" r="r" b="b"/>
                <a:pathLst>
                  <a:path w="16" h="40">
                    <a:moveTo>
                      <a:pt x="12" y="40"/>
                    </a:moveTo>
                    <a:lnTo>
                      <a:pt x="0" y="0"/>
                    </a:lnTo>
                    <a:lnTo>
                      <a:pt x="8" y="0"/>
                    </a:lnTo>
                    <a:lnTo>
                      <a:pt x="16" y="36"/>
                    </a:lnTo>
                    <a:lnTo>
                      <a:pt x="12"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0" name="Freeform 49"/>
              <p:cNvSpPr>
                <a:spLocks/>
              </p:cNvSpPr>
              <p:nvPr/>
            </p:nvSpPr>
            <p:spPr bwMode="auto">
              <a:xfrm>
                <a:off x="6821" y="1987"/>
                <a:ext cx="16" cy="40"/>
              </a:xfrm>
              <a:custGeom>
                <a:avLst/>
                <a:gdLst>
                  <a:gd name="T0" fmla="*/ 8 w 16"/>
                  <a:gd name="T1" fmla="*/ 40 h 40"/>
                  <a:gd name="T2" fmla="*/ 0 w 16"/>
                  <a:gd name="T3" fmla="*/ 0 h 40"/>
                  <a:gd name="T4" fmla="*/ 8 w 16"/>
                  <a:gd name="T5" fmla="*/ 0 h 40"/>
                  <a:gd name="T6" fmla="*/ 16 w 16"/>
                  <a:gd name="T7" fmla="*/ 36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0"/>
                    </a:lnTo>
                    <a:lnTo>
                      <a:pt x="8" y="0"/>
                    </a:lnTo>
                    <a:lnTo>
                      <a:pt x="16" y="36"/>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1" name="Freeform 50"/>
              <p:cNvSpPr>
                <a:spLocks/>
              </p:cNvSpPr>
              <p:nvPr/>
            </p:nvSpPr>
            <p:spPr bwMode="auto">
              <a:xfrm>
                <a:off x="6775" y="1987"/>
                <a:ext cx="11" cy="36"/>
              </a:xfrm>
              <a:custGeom>
                <a:avLst/>
                <a:gdLst>
                  <a:gd name="T0" fmla="*/ 7 w 11"/>
                  <a:gd name="T1" fmla="*/ 36 h 36"/>
                  <a:gd name="T2" fmla="*/ 0 w 11"/>
                  <a:gd name="T3" fmla="*/ 0 h 36"/>
                  <a:gd name="T4" fmla="*/ 7 w 11"/>
                  <a:gd name="T5" fmla="*/ 0 h 36"/>
                  <a:gd name="T6" fmla="*/ 11 w 11"/>
                  <a:gd name="T7" fmla="*/ 36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0"/>
                    </a:lnTo>
                    <a:lnTo>
                      <a:pt x="7" y="0"/>
                    </a:lnTo>
                    <a:lnTo>
                      <a:pt x="11" y="36"/>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2" name="Freeform 51"/>
              <p:cNvSpPr>
                <a:spLocks/>
              </p:cNvSpPr>
              <p:nvPr/>
            </p:nvSpPr>
            <p:spPr bwMode="auto">
              <a:xfrm>
                <a:off x="6732" y="1991"/>
                <a:ext cx="8" cy="32"/>
              </a:xfrm>
              <a:custGeom>
                <a:avLst/>
                <a:gdLst>
                  <a:gd name="T0" fmla="*/ 0 w 8"/>
                  <a:gd name="T1" fmla="*/ 32 h 32"/>
                  <a:gd name="T2" fmla="*/ 0 w 8"/>
                  <a:gd name="T3" fmla="*/ 0 h 32"/>
                  <a:gd name="T4" fmla="*/ 4 w 8"/>
                  <a:gd name="T5" fmla="*/ 0 h 32"/>
                  <a:gd name="T6" fmla="*/ 8 w 8"/>
                  <a:gd name="T7" fmla="*/ 32 h 32"/>
                  <a:gd name="T8" fmla="*/ 0 w 8"/>
                  <a:gd name="T9" fmla="*/ 32 h 32"/>
                </a:gdLst>
                <a:ahLst/>
                <a:cxnLst>
                  <a:cxn ang="0">
                    <a:pos x="T0" y="T1"/>
                  </a:cxn>
                  <a:cxn ang="0">
                    <a:pos x="T2" y="T3"/>
                  </a:cxn>
                  <a:cxn ang="0">
                    <a:pos x="T4" y="T5"/>
                  </a:cxn>
                  <a:cxn ang="0">
                    <a:pos x="T6" y="T7"/>
                  </a:cxn>
                  <a:cxn ang="0">
                    <a:pos x="T8" y="T9"/>
                  </a:cxn>
                </a:cxnLst>
                <a:rect l="0" t="0" r="r" b="b"/>
                <a:pathLst>
                  <a:path w="8" h="32">
                    <a:moveTo>
                      <a:pt x="0" y="32"/>
                    </a:moveTo>
                    <a:lnTo>
                      <a:pt x="0" y="0"/>
                    </a:lnTo>
                    <a:lnTo>
                      <a:pt x="4" y="0"/>
                    </a:lnTo>
                    <a:lnTo>
                      <a:pt x="8" y="32"/>
                    </a:lnTo>
                    <a:lnTo>
                      <a:pt x="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3" name="Rectangle 52"/>
              <p:cNvSpPr>
                <a:spLocks noChangeArrowheads="1"/>
              </p:cNvSpPr>
              <p:nvPr/>
            </p:nvSpPr>
            <p:spPr bwMode="auto">
              <a:xfrm>
                <a:off x="6681" y="1987"/>
                <a:ext cx="8" cy="36"/>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4" name="Freeform 53"/>
              <p:cNvSpPr>
                <a:spLocks/>
              </p:cNvSpPr>
              <p:nvPr/>
            </p:nvSpPr>
            <p:spPr bwMode="auto">
              <a:xfrm>
                <a:off x="6631" y="1987"/>
                <a:ext cx="11" cy="36"/>
              </a:xfrm>
              <a:custGeom>
                <a:avLst/>
                <a:gdLst>
                  <a:gd name="T0" fmla="*/ 7 w 11"/>
                  <a:gd name="T1" fmla="*/ 36 h 36"/>
                  <a:gd name="T2" fmla="*/ 0 w 11"/>
                  <a:gd name="T3" fmla="*/ 36 h 36"/>
                  <a:gd name="T4" fmla="*/ 4 w 11"/>
                  <a:gd name="T5" fmla="*/ 0 h 36"/>
                  <a:gd name="T6" fmla="*/ 11 w 11"/>
                  <a:gd name="T7" fmla="*/ 0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36"/>
                    </a:lnTo>
                    <a:lnTo>
                      <a:pt x="4" y="0"/>
                    </a:lnTo>
                    <a:lnTo>
                      <a:pt x="11" y="0"/>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5" name="Freeform 54"/>
              <p:cNvSpPr>
                <a:spLocks/>
              </p:cNvSpPr>
              <p:nvPr/>
            </p:nvSpPr>
            <p:spPr bwMode="auto">
              <a:xfrm>
                <a:off x="6584" y="1987"/>
                <a:ext cx="12" cy="36"/>
              </a:xfrm>
              <a:custGeom>
                <a:avLst/>
                <a:gdLst>
                  <a:gd name="T0" fmla="*/ 4 w 12"/>
                  <a:gd name="T1" fmla="*/ 36 h 36"/>
                  <a:gd name="T2" fmla="*/ 0 w 12"/>
                  <a:gd name="T3" fmla="*/ 36 h 36"/>
                  <a:gd name="T4" fmla="*/ 8 w 12"/>
                  <a:gd name="T5" fmla="*/ 0 h 36"/>
                  <a:gd name="T6" fmla="*/ 12 w 12"/>
                  <a:gd name="T7" fmla="*/ 0 h 36"/>
                  <a:gd name="T8" fmla="*/ 4 w 12"/>
                  <a:gd name="T9" fmla="*/ 36 h 36"/>
                </a:gdLst>
                <a:ahLst/>
                <a:cxnLst>
                  <a:cxn ang="0">
                    <a:pos x="T0" y="T1"/>
                  </a:cxn>
                  <a:cxn ang="0">
                    <a:pos x="T2" y="T3"/>
                  </a:cxn>
                  <a:cxn ang="0">
                    <a:pos x="T4" y="T5"/>
                  </a:cxn>
                  <a:cxn ang="0">
                    <a:pos x="T6" y="T7"/>
                  </a:cxn>
                  <a:cxn ang="0">
                    <a:pos x="T8" y="T9"/>
                  </a:cxn>
                </a:cxnLst>
                <a:rect l="0" t="0" r="r" b="b"/>
                <a:pathLst>
                  <a:path w="12" h="36">
                    <a:moveTo>
                      <a:pt x="4" y="36"/>
                    </a:moveTo>
                    <a:lnTo>
                      <a:pt x="0" y="36"/>
                    </a:lnTo>
                    <a:lnTo>
                      <a:pt x="8" y="0"/>
                    </a:lnTo>
                    <a:lnTo>
                      <a:pt x="12" y="0"/>
                    </a:lnTo>
                    <a:lnTo>
                      <a:pt x="4"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6" name="Freeform 55"/>
              <p:cNvSpPr>
                <a:spLocks/>
              </p:cNvSpPr>
              <p:nvPr/>
            </p:nvSpPr>
            <p:spPr bwMode="auto">
              <a:xfrm>
                <a:off x="6533" y="1987"/>
                <a:ext cx="16" cy="40"/>
              </a:xfrm>
              <a:custGeom>
                <a:avLst/>
                <a:gdLst>
                  <a:gd name="T0" fmla="*/ 8 w 16"/>
                  <a:gd name="T1" fmla="*/ 40 h 40"/>
                  <a:gd name="T2" fmla="*/ 0 w 16"/>
                  <a:gd name="T3" fmla="*/ 36 h 40"/>
                  <a:gd name="T4" fmla="*/ 12 w 16"/>
                  <a:gd name="T5" fmla="*/ 0 h 40"/>
                  <a:gd name="T6" fmla="*/ 16 w 16"/>
                  <a:gd name="T7" fmla="*/ 0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36"/>
                    </a:lnTo>
                    <a:lnTo>
                      <a:pt x="12" y="0"/>
                    </a:lnTo>
                    <a:lnTo>
                      <a:pt x="16" y="0"/>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7" name="Freeform 56"/>
              <p:cNvSpPr>
                <a:spLocks/>
              </p:cNvSpPr>
              <p:nvPr/>
            </p:nvSpPr>
            <p:spPr bwMode="auto">
              <a:xfrm>
                <a:off x="6487" y="1987"/>
                <a:ext cx="15" cy="40"/>
              </a:xfrm>
              <a:custGeom>
                <a:avLst/>
                <a:gdLst>
                  <a:gd name="T0" fmla="*/ 4 w 15"/>
                  <a:gd name="T1" fmla="*/ 40 h 40"/>
                  <a:gd name="T2" fmla="*/ 0 w 15"/>
                  <a:gd name="T3" fmla="*/ 36 h 40"/>
                  <a:gd name="T4" fmla="*/ 11 w 15"/>
                  <a:gd name="T5" fmla="*/ 0 h 40"/>
                  <a:gd name="T6" fmla="*/ 15 w 15"/>
                  <a:gd name="T7" fmla="*/ 0 h 40"/>
                  <a:gd name="T8" fmla="*/ 4 w 15"/>
                  <a:gd name="T9" fmla="*/ 40 h 40"/>
                </a:gdLst>
                <a:ahLst/>
                <a:cxnLst>
                  <a:cxn ang="0">
                    <a:pos x="T0" y="T1"/>
                  </a:cxn>
                  <a:cxn ang="0">
                    <a:pos x="T2" y="T3"/>
                  </a:cxn>
                  <a:cxn ang="0">
                    <a:pos x="T4" y="T5"/>
                  </a:cxn>
                  <a:cxn ang="0">
                    <a:pos x="T6" y="T7"/>
                  </a:cxn>
                  <a:cxn ang="0">
                    <a:pos x="T8" y="T9"/>
                  </a:cxn>
                </a:cxnLst>
                <a:rect l="0" t="0" r="r" b="b"/>
                <a:pathLst>
                  <a:path w="15" h="40">
                    <a:moveTo>
                      <a:pt x="4" y="40"/>
                    </a:moveTo>
                    <a:lnTo>
                      <a:pt x="0" y="36"/>
                    </a:lnTo>
                    <a:lnTo>
                      <a:pt x="11" y="0"/>
                    </a:lnTo>
                    <a:lnTo>
                      <a:pt x="15"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8" name="Rectangle 57"/>
              <p:cNvSpPr>
                <a:spLocks noChangeArrowheads="1"/>
              </p:cNvSpPr>
              <p:nvPr/>
            </p:nvSpPr>
            <p:spPr bwMode="auto">
              <a:xfrm>
                <a:off x="6218" y="1265"/>
                <a:ext cx="973" cy="59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9" name="Freeform 58"/>
              <p:cNvSpPr>
                <a:spLocks/>
              </p:cNvSpPr>
              <p:nvPr/>
            </p:nvSpPr>
            <p:spPr bwMode="auto">
              <a:xfrm>
                <a:off x="6436" y="1987"/>
                <a:ext cx="20" cy="40"/>
              </a:xfrm>
              <a:custGeom>
                <a:avLst/>
                <a:gdLst>
                  <a:gd name="T0" fmla="*/ 4 w 20"/>
                  <a:gd name="T1" fmla="*/ 40 h 40"/>
                  <a:gd name="T2" fmla="*/ 0 w 20"/>
                  <a:gd name="T3" fmla="*/ 36 h 40"/>
                  <a:gd name="T4" fmla="*/ 16 w 20"/>
                  <a:gd name="T5" fmla="*/ 0 h 40"/>
                  <a:gd name="T6" fmla="*/ 20 w 20"/>
                  <a:gd name="T7" fmla="*/ 0 h 40"/>
                  <a:gd name="T8" fmla="*/ 4 w 20"/>
                  <a:gd name="T9" fmla="*/ 40 h 40"/>
                </a:gdLst>
                <a:ahLst/>
                <a:cxnLst>
                  <a:cxn ang="0">
                    <a:pos x="T0" y="T1"/>
                  </a:cxn>
                  <a:cxn ang="0">
                    <a:pos x="T2" y="T3"/>
                  </a:cxn>
                  <a:cxn ang="0">
                    <a:pos x="T4" y="T5"/>
                  </a:cxn>
                  <a:cxn ang="0">
                    <a:pos x="T6" y="T7"/>
                  </a:cxn>
                  <a:cxn ang="0">
                    <a:pos x="T8" y="T9"/>
                  </a:cxn>
                </a:cxnLst>
                <a:rect l="0" t="0" r="r" b="b"/>
                <a:pathLst>
                  <a:path w="20" h="40">
                    <a:moveTo>
                      <a:pt x="4" y="40"/>
                    </a:moveTo>
                    <a:lnTo>
                      <a:pt x="0" y="36"/>
                    </a:lnTo>
                    <a:lnTo>
                      <a:pt x="16" y="0"/>
                    </a:lnTo>
                    <a:lnTo>
                      <a:pt x="20"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0" name="Freeform 59"/>
              <p:cNvSpPr>
                <a:spLocks/>
              </p:cNvSpPr>
              <p:nvPr/>
            </p:nvSpPr>
            <p:spPr bwMode="auto">
              <a:xfrm>
                <a:off x="6389" y="1987"/>
                <a:ext cx="24" cy="40"/>
              </a:xfrm>
              <a:custGeom>
                <a:avLst/>
                <a:gdLst>
                  <a:gd name="T0" fmla="*/ 4 w 24"/>
                  <a:gd name="T1" fmla="*/ 40 h 40"/>
                  <a:gd name="T2" fmla="*/ 0 w 24"/>
                  <a:gd name="T3" fmla="*/ 36 h 40"/>
                  <a:gd name="T4" fmla="*/ 16 w 24"/>
                  <a:gd name="T5" fmla="*/ 0 h 40"/>
                  <a:gd name="T6" fmla="*/ 24 w 24"/>
                  <a:gd name="T7" fmla="*/ 0 h 40"/>
                  <a:gd name="T8" fmla="*/ 4 w 24"/>
                  <a:gd name="T9" fmla="*/ 40 h 40"/>
                </a:gdLst>
                <a:ahLst/>
                <a:cxnLst>
                  <a:cxn ang="0">
                    <a:pos x="T0" y="T1"/>
                  </a:cxn>
                  <a:cxn ang="0">
                    <a:pos x="T2" y="T3"/>
                  </a:cxn>
                  <a:cxn ang="0">
                    <a:pos x="T4" y="T5"/>
                  </a:cxn>
                  <a:cxn ang="0">
                    <a:pos x="T6" y="T7"/>
                  </a:cxn>
                  <a:cxn ang="0">
                    <a:pos x="T8" y="T9"/>
                  </a:cxn>
                </a:cxnLst>
                <a:rect l="0" t="0" r="r" b="b"/>
                <a:pathLst>
                  <a:path w="24" h="40">
                    <a:moveTo>
                      <a:pt x="4" y="40"/>
                    </a:moveTo>
                    <a:lnTo>
                      <a:pt x="0" y="36"/>
                    </a:lnTo>
                    <a:lnTo>
                      <a:pt x="16" y="0"/>
                    </a:lnTo>
                    <a:lnTo>
                      <a:pt x="24"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1" name="Freeform 60"/>
              <p:cNvSpPr>
                <a:spLocks/>
              </p:cNvSpPr>
              <p:nvPr/>
            </p:nvSpPr>
            <p:spPr bwMode="auto">
              <a:xfrm>
                <a:off x="6339" y="1987"/>
                <a:ext cx="27" cy="40"/>
              </a:xfrm>
              <a:custGeom>
                <a:avLst/>
                <a:gdLst>
                  <a:gd name="T0" fmla="*/ 4 w 27"/>
                  <a:gd name="T1" fmla="*/ 40 h 40"/>
                  <a:gd name="T2" fmla="*/ 0 w 27"/>
                  <a:gd name="T3" fmla="*/ 36 h 40"/>
                  <a:gd name="T4" fmla="*/ 19 w 27"/>
                  <a:gd name="T5" fmla="*/ 0 h 40"/>
                  <a:gd name="T6" fmla="*/ 27 w 27"/>
                  <a:gd name="T7" fmla="*/ 0 h 40"/>
                  <a:gd name="T8" fmla="*/ 4 w 27"/>
                  <a:gd name="T9" fmla="*/ 40 h 40"/>
                </a:gdLst>
                <a:ahLst/>
                <a:cxnLst>
                  <a:cxn ang="0">
                    <a:pos x="T0" y="T1"/>
                  </a:cxn>
                  <a:cxn ang="0">
                    <a:pos x="T2" y="T3"/>
                  </a:cxn>
                  <a:cxn ang="0">
                    <a:pos x="T4" y="T5"/>
                  </a:cxn>
                  <a:cxn ang="0">
                    <a:pos x="T6" y="T7"/>
                  </a:cxn>
                  <a:cxn ang="0">
                    <a:pos x="T8" y="T9"/>
                  </a:cxn>
                </a:cxnLst>
                <a:rect l="0" t="0" r="r" b="b"/>
                <a:pathLst>
                  <a:path w="27" h="40">
                    <a:moveTo>
                      <a:pt x="4" y="40"/>
                    </a:moveTo>
                    <a:lnTo>
                      <a:pt x="0" y="36"/>
                    </a:lnTo>
                    <a:lnTo>
                      <a:pt x="19" y="0"/>
                    </a:lnTo>
                    <a:lnTo>
                      <a:pt x="27"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2" name="Freeform 61"/>
              <p:cNvSpPr>
                <a:spLocks/>
              </p:cNvSpPr>
              <p:nvPr/>
            </p:nvSpPr>
            <p:spPr bwMode="auto">
              <a:xfrm>
                <a:off x="6288" y="1984"/>
                <a:ext cx="31" cy="43"/>
              </a:xfrm>
              <a:custGeom>
                <a:avLst/>
                <a:gdLst>
                  <a:gd name="T0" fmla="*/ 8 w 31"/>
                  <a:gd name="T1" fmla="*/ 43 h 43"/>
                  <a:gd name="T2" fmla="*/ 0 w 31"/>
                  <a:gd name="T3" fmla="*/ 39 h 43"/>
                  <a:gd name="T4" fmla="*/ 24 w 31"/>
                  <a:gd name="T5" fmla="*/ 0 h 43"/>
                  <a:gd name="T6" fmla="*/ 31 w 31"/>
                  <a:gd name="T7" fmla="*/ 3 h 43"/>
                  <a:gd name="T8" fmla="*/ 8 w 31"/>
                  <a:gd name="T9" fmla="*/ 43 h 43"/>
                </a:gdLst>
                <a:ahLst/>
                <a:cxnLst>
                  <a:cxn ang="0">
                    <a:pos x="T0" y="T1"/>
                  </a:cxn>
                  <a:cxn ang="0">
                    <a:pos x="T2" y="T3"/>
                  </a:cxn>
                  <a:cxn ang="0">
                    <a:pos x="T4" y="T5"/>
                  </a:cxn>
                  <a:cxn ang="0">
                    <a:pos x="T6" y="T7"/>
                  </a:cxn>
                  <a:cxn ang="0">
                    <a:pos x="T8" y="T9"/>
                  </a:cxn>
                </a:cxnLst>
                <a:rect l="0" t="0" r="r" b="b"/>
                <a:pathLst>
                  <a:path w="31" h="43">
                    <a:moveTo>
                      <a:pt x="8" y="43"/>
                    </a:moveTo>
                    <a:lnTo>
                      <a:pt x="0" y="39"/>
                    </a:lnTo>
                    <a:lnTo>
                      <a:pt x="24" y="0"/>
                    </a:lnTo>
                    <a:lnTo>
                      <a:pt x="31" y="3"/>
                    </a:lnTo>
                    <a:lnTo>
                      <a:pt x="8"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3" name="Freeform 62"/>
              <p:cNvSpPr>
                <a:spLocks/>
              </p:cNvSpPr>
              <p:nvPr/>
            </p:nvSpPr>
            <p:spPr bwMode="auto">
              <a:xfrm>
                <a:off x="6242" y="1984"/>
                <a:ext cx="31" cy="43"/>
              </a:xfrm>
              <a:custGeom>
                <a:avLst/>
                <a:gdLst>
                  <a:gd name="T0" fmla="*/ 4 w 31"/>
                  <a:gd name="T1" fmla="*/ 43 h 43"/>
                  <a:gd name="T2" fmla="*/ 0 w 31"/>
                  <a:gd name="T3" fmla="*/ 39 h 43"/>
                  <a:gd name="T4" fmla="*/ 27 w 31"/>
                  <a:gd name="T5" fmla="*/ 0 h 43"/>
                  <a:gd name="T6" fmla="*/ 31 w 31"/>
                  <a:gd name="T7" fmla="*/ 3 h 43"/>
                  <a:gd name="T8" fmla="*/ 4 w 31"/>
                  <a:gd name="T9" fmla="*/ 43 h 43"/>
                </a:gdLst>
                <a:ahLst/>
                <a:cxnLst>
                  <a:cxn ang="0">
                    <a:pos x="T0" y="T1"/>
                  </a:cxn>
                  <a:cxn ang="0">
                    <a:pos x="T2" y="T3"/>
                  </a:cxn>
                  <a:cxn ang="0">
                    <a:pos x="T4" y="T5"/>
                  </a:cxn>
                  <a:cxn ang="0">
                    <a:pos x="T6" y="T7"/>
                  </a:cxn>
                  <a:cxn ang="0">
                    <a:pos x="T8" y="T9"/>
                  </a:cxn>
                </a:cxnLst>
                <a:rect l="0" t="0" r="r" b="b"/>
                <a:pathLst>
                  <a:path w="31" h="43">
                    <a:moveTo>
                      <a:pt x="4" y="43"/>
                    </a:moveTo>
                    <a:lnTo>
                      <a:pt x="0" y="39"/>
                    </a:lnTo>
                    <a:lnTo>
                      <a:pt x="27" y="0"/>
                    </a:lnTo>
                    <a:lnTo>
                      <a:pt x="31" y="3"/>
                    </a:lnTo>
                    <a:lnTo>
                      <a:pt x="4"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4" name="Freeform 63"/>
              <p:cNvSpPr>
                <a:spLocks/>
              </p:cNvSpPr>
              <p:nvPr/>
            </p:nvSpPr>
            <p:spPr bwMode="auto">
              <a:xfrm>
                <a:off x="6938" y="1948"/>
                <a:ext cx="19" cy="39"/>
              </a:xfrm>
              <a:custGeom>
                <a:avLst/>
                <a:gdLst>
                  <a:gd name="T0" fmla="*/ 16 w 19"/>
                  <a:gd name="T1" fmla="*/ 39 h 39"/>
                  <a:gd name="T2" fmla="*/ 0 w 19"/>
                  <a:gd name="T3" fmla="*/ 4 h 39"/>
                  <a:gd name="T4" fmla="*/ 4 w 19"/>
                  <a:gd name="T5" fmla="*/ 0 h 39"/>
                  <a:gd name="T6" fmla="*/ 19 w 19"/>
                  <a:gd name="T7" fmla="*/ 39 h 39"/>
                  <a:gd name="T8" fmla="*/ 16 w 19"/>
                  <a:gd name="T9" fmla="*/ 39 h 39"/>
                </a:gdLst>
                <a:ahLst/>
                <a:cxnLst>
                  <a:cxn ang="0">
                    <a:pos x="T0" y="T1"/>
                  </a:cxn>
                  <a:cxn ang="0">
                    <a:pos x="T2" y="T3"/>
                  </a:cxn>
                  <a:cxn ang="0">
                    <a:pos x="T4" y="T5"/>
                  </a:cxn>
                  <a:cxn ang="0">
                    <a:pos x="T6" y="T7"/>
                  </a:cxn>
                  <a:cxn ang="0">
                    <a:pos x="T8" y="T9"/>
                  </a:cxn>
                </a:cxnLst>
                <a:rect l="0" t="0" r="r" b="b"/>
                <a:pathLst>
                  <a:path w="19" h="39">
                    <a:moveTo>
                      <a:pt x="16" y="39"/>
                    </a:moveTo>
                    <a:lnTo>
                      <a:pt x="0" y="4"/>
                    </a:lnTo>
                    <a:lnTo>
                      <a:pt x="4" y="0"/>
                    </a:lnTo>
                    <a:lnTo>
                      <a:pt x="19" y="39"/>
                    </a:lnTo>
                    <a:lnTo>
                      <a:pt x="16"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5" name="Freeform 64"/>
              <p:cNvSpPr>
                <a:spLocks/>
              </p:cNvSpPr>
              <p:nvPr/>
            </p:nvSpPr>
            <p:spPr bwMode="auto">
              <a:xfrm>
                <a:off x="6895" y="1948"/>
                <a:ext cx="16" cy="39"/>
              </a:xfrm>
              <a:custGeom>
                <a:avLst/>
                <a:gdLst>
                  <a:gd name="T0" fmla="*/ 12 w 16"/>
                  <a:gd name="T1" fmla="*/ 39 h 39"/>
                  <a:gd name="T2" fmla="*/ 0 w 16"/>
                  <a:gd name="T3" fmla="*/ 4 h 39"/>
                  <a:gd name="T4" fmla="*/ 4 w 16"/>
                  <a:gd name="T5" fmla="*/ 0 h 39"/>
                  <a:gd name="T6" fmla="*/ 16 w 16"/>
                  <a:gd name="T7" fmla="*/ 39 h 39"/>
                  <a:gd name="T8" fmla="*/ 12 w 16"/>
                  <a:gd name="T9" fmla="*/ 39 h 39"/>
                </a:gdLst>
                <a:ahLst/>
                <a:cxnLst>
                  <a:cxn ang="0">
                    <a:pos x="T0" y="T1"/>
                  </a:cxn>
                  <a:cxn ang="0">
                    <a:pos x="T2" y="T3"/>
                  </a:cxn>
                  <a:cxn ang="0">
                    <a:pos x="T4" y="T5"/>
                  </a:cxn>
                  <a:cxn ang="0">
                    <a:pos x="T6" y="T7"/>
                  </a:cxn>
                  <a:cxn ang="0">
                    <a:pos x="T8" y="T9"/>
                  </a:cxn>
                </a:cxnLst>
                <a:rect l="0" t="0" r="r" b="b"/>
                <a:pathLst>
                  <a:path w="16" h="39">
                    <a:moveTo>
                      <a:pt x="12" y="39"/>
                    </a:moveTo>
                    <a:lnTo>
                      <a:pt x="0" y="4"/>
                    </a:lnTo>
                    <a:lnTo>
                      <a:pt x="4" y="0"/>
                    </a:lnTo>
                    <a:lnTo>
                      <a:pt x="16" y="39"/>
                    </a:lnTo>
                    <a:lnTo>
                      <a:pt x="12"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6" name="Freeform 65"/>
              <p:cNvSpPr>
                <a:spLocks/>
              </p:cNvSpPr>
              <p:nvPr/>
            </p:nvSpPr>
            <p:spPr bwMode="auto">
              <a:xfrm>
                <a:off x="6849" y="1948"/>
                <a:ext cx="15" cy="39"/>
              </a:xfrm>
              <a:custGeom>
                <a:avLst/>
                <a:gdLst>
                  <a:gd name="T0" fmla="*/ 11 w 15"/>
                  <a:gd name="T1" fmla="*/ 39 h 39"/>
                  <a:gd name="T2" fmla="*/ 0 w 15"/>
                  <a:gd name="T3" fmla="*/ 4 h 39"/>
                  <a:gd name="T4" fmla="*/ 7 w 15"/>
                  <a:gd name="T5" fmla="*/ 0 h 39"/>
                  <a:gd name="T6" fmla="*/ 15 w 15"/>
                  <a:gd name="T7" fmla="*/ 39 h 39"/>
                  <a:gd name="T8" fmla="*/ 11 w 15"/>
                  <a:gd name="T9" fmla="*/ 39 h 39"/>
                </a:gdLst>
                <a:ahLst/>
                <a:cxnLst>
                  <a:cxn ang="0">
                    <a:pos x="T0" y="T1"/>
                  </a:cxn>
                  <a:cxn ang="0">
                    <a:pos x="T2" y="T3"/>
                  </a:cxn>
                  <a:cxn ang="0">
                    <a:pos x="T4" y="T5"/>
                  </a:cxn>
                  <a:cxn ang="0">
                    <a:pos x="T6" y="T7"/>
                  </a:cxn>
                  <a:cxn ang="0">
                    <a:pos x="T8" y="T9"/>
                  </a:cxn>
                </a:cxnLst>
                <a:rect l="0" t="0" r="r" b="b"/>
                <a:pathLst>
                  <a:path w="15" h="39">
                    <a:moveTo>
                      <a:pt x="11" y="39"/>
                    </a:moveTo>
                    <a:lnTo>
                      <a:pt x="0" y="4"/>
                    </a:lnTo>
                    <a:lnTo>
                      <a:pt x="7" y="0"/>
                    </a:lnTo>
                    <a:lnTo>
                      <a:pt x="15" y="39"/>
                    </a:lnTo>
                    <a:lnTo>
                      <a:pt x="1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7" name="Freeform 66"/>
              <p:cNvSpPr>
                <a:spLocks/>
              </p:cNvSpPr>
              <p:nvPr/>
            </p:nvSpPr>
            <p:spPr bwMode="auto">
              <a:xfrm>
                <a:off x="6806" y="1948"/>
                <a:ext cx="11" cy="39"/>
              </a:xfrm>
              <a:custGeom>
                <a:avLst/>
                <a:gdLst>
                  <a:gd name="T0" fmla="*/ 8 w 11"/>
                  <a:gd name="T1" fmla="*/ 39 h 39"/>
                  <a:gd name="T2" fmla="*/ 0 w 11"/>
                  <a:gd name="T3" fmla="*/ 0 h 39"/>
                  <a:gd name="T4" fmla="*/ 8 w 11"/>
                  <a:gd name="T5" fmla="*/ 0 h 39"/>
                  <a:gd name="T6" fmla="*/ 11 w 11"/>
                  <a:gd name="T7" fmla="*/ 39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0"/>
                    </a:lnTo>
                    <a:lnTo>
                      <a:pt x="8" y="0"/>
                    </a:lnTo>
                    <a:lnTo>
                      <a:pt x="11" y="39"/>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8" name="Freeform 67"/>
              <p:cNvSpPr>
                <a:spLocks/>
              </p:cNvSpPr>
              <p:nvPr/>
            </p:nvSpPr>
            <p:spPr bwMode="auto">
              <a:xfrm>
                <a:off x="6763" y="1948"/>
                <a:ext cx="12" cy="39"/>
              </a:xfrm>
              <a:custGeom>
                <a:avLst/>
                <a:gdLst>
                  <a:gd name="T0" fmla="*/ 4 w 12"/>
                  <a:gd name="T1" fmla="*/ 39 h 39"/>
                  <a:gd name="T2" fmla="*/ 0 w 12"/>
                  <a:gd name="T3" fmla="*/ 0 h 39"/>
                  <a:gd name="T4" fmla="*/ 8 w 12"/>
                  <a:gd name="T5" fmla="*/ 0 h 39"/>
                  <a:gd name="T6" fmla="*/ 12 w 12"/>
                  <a:gd name="T7" fmla="*/ 39 h 39"/>
                  <a:gd name="T8" fmla="*/ 4 w 12"/>
                  <a:gd name="T9" fmla="*/ 39 h 39"/>
                </a:gdLst>
                <a:ahLst/>
                <a:cxnLst>
                  <a:cxn ang="0">
                    <a:pos x="T0" y="T1"/>
                  </a:cxn>
                  <a:cxn ang="0">
                    <a:pos x="T2" y="T3"/>
                  </a:cxn>
                  <a:cxn ang="0">
                    <a:pos x="T4" y="T5"/>
                  </a:cxn>
                  <a:cxn ang="0">
                    <a:pos x="T6" y="T7"/>
                  </a:cxn>
                  <a:cxn ang="0">
                    <a:pos x="T8" y="T9"/>
                  </a:cxn>
                </a:cxnLst>
                <a:rect l="0" t="0" r="r" b="b"/>
                <a:pathLst>
                  <a:path w="12" h="39">
                    <a:moveTo>
                      <a:pt x="4" y="39"/>
                    </a:moveTo>
                    <a:lnTo>
                      <a:pt x="0" y="0"/>
                    </a:lnTo>
                    <a:lnTo>
                      <a:pt x="8" y="0"/>
                    </a:lnTo>
                    <a:lnTo>
                      <a:pt x="12" y="39"/>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9" name="Rectangle 68"/>
              <p:cNvSpPr>
                <a:spLocks noChangeArrowheads="1"/>
              </p:cNvSpPr>
              <p:nvPr/>
            </p:nvSpPr>
            <p:spPr bwMode="auto">
              <a:xfrm>
                <a:off x="6720" y="1948"/>
                <a:ext cx="8" cy="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0" name="Freeform 69"/>
              <p:cNvSpPr>
                <a:spLocks/>
              </p:cNvSpPr>
              <p:nvPr/>
            </p:nvSpPr>
            <p:spPr bwMode="auto">
              <a:xfrm>
                <a:off x="6673" y="1948"/>
                <a:ext cx="8" cy="39"/>
              </a:xfrm>
              <a:custGeom>
                <a:avLst/>
                <a:gdLst>
                  <a:gd name="T0" fmla="*/ 8 w 8"/>
                  <a:gd name="T1" fmla="*/ 39 h 39"/>
                  <a:gd name="T2" fmla="*/ 0 w 8"/>
                  <a:gd name="T3" fmla="*/ 39 h 39"/>
                  <a:gd name="T4" fmla="*/ 4 w 8"/>
                  <a:gd name="T5" fmla="*/ 0 h 39"/>
                  <a:gd name="T6" fmla="*/ 8 w 8"/>
                  <a:gd name="T7" fmla="*/ 0 h 39"/>
                  <a:gd name="T8" fmla="*/ 8 w 8"/>
                  <a:gd name="T9" fmla="*/ 39 h 39"/>
                </a:gdLst>
                <a:ahLst/>
                <a:cxnLst>
                  <a:cxn ang="0">
                    <a:pos x="T0" y="T1"/>
                  </a:cxn>
                  <a:cxn ang="0">
                    <a:pos x="T2" y="T3"/>
                  </a:cxn>
                  <a:cxn ang="0">
                    <a:pos x="T4" y="T5"/>
                  </a:cxn>
                  <a:cxn ang="0">
                    <a:pos x="T6" y="T7"/>
                  </a:cxn>
                  <a:cxn ang="0">
                    <a:pos x="T8" y="T9"/>
                  </a:cxn>
                </a:cxnLst>
                <a:rect l="0" t="0" r="r" b="b"/>
                <a:pathLst>
                  <a:path w="8" h="39">
                    <a:moveTo>
                      <a:pt x="8" y="39"/>
                    </a:moveTo>
                    <a:lnTo>
                      <a:pt x="0" y="39"/>
                    </a:lnTo>
                    <a:lnTo>
                      <a:pt x="4" y="0"/>
                    </a:lnTo>
                    <a:lnTo>
                      <a:pt x="8"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1" name="Freeform 70"/>
              <p:cNvSpPr>
                <a:spLocks/>
              </p:cNvSpPr>
              <p:nvPr/>
            </p:nvSpPr>
            <p:spPr bwMode="auto">
              <a:xfrm>
                <a:off x="6627" y="1948"/>
                <a:ext cx="11" cy="39"/>
              </a:xfrm>
              <a:custGeom>
                <a:avLst/>
                <a:gdLst>
                  <a:gd name="T0" fmla="*/ 8 w 11"/>
                  <a:gd name="T1" fmla="*/ 39 h 39"/>
                  <a:gd name="T2" fmla="*/ 0 w 11"/>
                  <a:gd name="T3" fmla="*/ 39 h 39"/>
                  <a:gd name="T4" fmla="*/ 4 w 11"/>
                  <a:gd name="T5" fmla="*/ 0 h 39"/>
                  <a:gd name="T6" fmla="*/ 11 w 11"/>
                  <a:gd name="T7" fmla="*/ 0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39"/>
                    </a:lnTo>
                    <a:lnTo>
                      <a:pt x="4" y="0"/>
                    </a:lnTo>
                    <a:lnTo>
                      <a:pt x="11"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2" name="Freeform 71"/>
              <p:cNvSpPr>
                <a:spLocks/>
              </p:cNvSpPr>
              <p:nvPr/>
            </p:nvSpPr>
            <p:spPr bwMode="auto">
              <a:xfrm>
                <a:off x="6580" y="1948"/>
                <a:ext cx="16" cy="39"/>
              </a:xfrm>
              <a:custGeom>
                <a:avLst/>
                <a:gdLst>
                  <a:gd name="T0" fmla="*/ 8 w 16"/>
                  <a:gd name="T1" fmla="*/ 39 h 39"/>
                  <a:gd name="T2" fmla="*/ 0 w 16"/>
                  <a:gd name="T3" fmla="*/ 39 h 39"/>
                  <a:gd name="T4" fmla="*/ 8 w 16"/>
                  <a:gd name="T5" fmla="*/ 0 h 39"/>
                  <a:gd name="T6" fmla="*/ 16 w 16"/>
                  <a:gd name="T7" fmla="*/ 4 h 39"/>
                  <a:gd name="T8" fmla="*/ 8 w 16"/>
                  <a:gd name="T9" fmla="*/ 39 h 39"/>
                </a:gdLst>
                <a:ahLst/>
                <a:cxnLst>
                  <a:cxn ang="0">
                    <a:pos x="T0" y="T1"/>
                  </a:cxn>
                  <a:cxn ang="0">
                    <a:pos x="T2" y="T3"/>
                  </a:cxn>
                  <a:cxn ang="0">
                    <a:pos x="T4" y="T5"/>
                  </a:cxn>
                  <a:cxn ang="0">
                    <a:pos x="T6" y="T7"/>
                  </a:cxn>
                  <a:cxn ang="0">
                    <a:pos x="T8" y="T9"/>
                  </a:cxn>
                </a:cxnLst>
                <a:rect l="0" t="0" r="r" b="b"/>
                <a:pathLst>
                  <a:path w="16" h="39">
                    <a:moveTo>
                      <a:pt x="8" y="39"/>
                    </a:moveTo>
                    <a:lnTo>
                      <a:pt x="0" y="39"/>
                    </a:lnTo>
                    <a:lnTo>
                      <a:pt x="8" y="0"/>
                    </a:lnTo>
                    <a:lnTo>
                      <a:pt x="16"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3" name="Freeform 72"/>
              <p:cNvSpPr>
                <a:spLocks/>
              </p:cNvSpPr>
              <p:nvPr/>
            </p:nvSpPr>
            <p:spPr bwMode="auto">
              <a:xfrm>
                <a:off x="6533" y="1948"/>
                <a:ext cx="20" cy="39"/>
              </a:xfrm>
              <a:custGeom>
                <a:avLst/>
                <a:gdLst>
                  <a:gd name="T0" fmla="*/ 8 w 20"/>
                  <a:gd name="T1" fmla="*/ 39 h 39"/>
                  <a:gd name="T2" fmla="*/ 0 w 20"/>
                  <a:gd name="T3" fmla="*/ 39 h 39"/>
                  <a:gd name="T4" fmla="*/ 12 w 20"/>
                  <a:gd name="T5" fmla="*/ 0 h 39"/>
                  <a:gd name="T6" fmla="*/ 20 w 20"/>
                  <a:gd name="T7" fmla="*/ 4 h 39"/>
                  <a:gd name="T8" fmla="*/ 8 w 20"/>
                  <a:gd name="T9" fmla="*/ 39 h 39"/>
                </a:gdLst>
                <a:ahLst/>
                <a:cxnLst>
                  <a:cxn ang="0">
                    <a:pos x="T0" y="T1"/>
                  </a:cxn>
                  <a:cxn ang="0">
                    <a:pos x="T2" y="T3"/>
                  </a:cxn>
                  <a:cxn ang="0">
                    <a:pos x="T4" y="T5"/>
                  </a:cxn>
                  <a:cxn ang="0">
                    <a:pos x="T6" y="T7"/>
                  </a:cxn>
                  <a:cxn ang="0">
                    <a:pos x="T8" y="T9"/>
                  </a:cxn>
                </a:cxnLst>
                <a:rect l="0" t="0" r="r" b="b"/>
                <a:pathLst>
                  <a:path w="20" h="39">
                    <a:moveTo>
                      <a:pt x="8" y="39"/>
                    </a:moveTo>
                    <a:lnTo>
                      <a:pt x="0" y="39"/>
                    </a:lnTo>
                    <a:lnTo>
                      <a:pt x="12" y="0"/>
                    </a:lnTo>
                    <a:lnTo>
                      <a:pt x="20"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4" name="Freeform 73"/>
              <p:cNvSpPr>
                <a:spLocks/>
              </p:cNvSpPr>
              <p:nvPr/>
            </p:nvSpPr>
            <p:spPr bwMode="auto">
              <a:xfrm>
                <a:off x="6487" y="1948"/>
                <a:ext cx="19" cy="39"/>
              </a:xfrm>
              <a:custGeom>
                <a:avLst/>
                <a:gdLst>
                  <a:gd name="T0" fmla="*/ 8 w 19"/>
                  <a:gd name="T1" fmla="*/ 39 h 39"/>
                  <a:gd name="T2" fmla="*/ 0 w 19"/>
                  <a:gd name="T3" fmla="*/ 39 h 39"/>
                  <a:gd name="T4" fmla="*/ 15 w 19"/>
                  <a:gd name="T5" fmla="*/ 0 h 39"/>
                  <a:gd name="T6" fmla="*/ 19 w 19"/>
                  <a:gd name="T7" fmla="*/ 4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lnTo>
                      <a:pt x="0" y="39"/>
                    </a:lnTo>
                    <a:lnTo>
                      <a:pt x="15" y="0"/>
                    </a:lnTo>
                    <a:lnTo>
                      <a:pt x="19"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5" name="Freeform 74"/>
              <p:cNvSpPr>
                <a:spLocks/>
              </p:cNvSpPr>
              <p:nvPr/>
            </p:nvSpPr>
            <p:spPr bwMode="auto">
              <a:xfrm>
                <a:off x="6444" y="1948"/>
                <a:ext cx="19" cy="39"/>
              </a:xfrm>
              <a:custGeom>
                <a:avLst/>
                <a:gdLst>
                  <a:gd name="T0" fmla="*/ 4 w 19"/>
                  <a:gd name="T1" fmla="*/ 39 h 39"/>
                  <a:gd name="T2" fmla="*/ 0 w 19"/>
                  <a:gd name="T3" fmla="*/ 39 h 39"/>
                  <a:gd name="T4" fmla="*/ 16 w 19"/>
                  <a:gd name="T5" fmla="*/ 0 h 39"/>
                  <a:gd name="T6" fmla="*/ 19 w 19"/>
                  <a:gd name="T7" fmla="*/ 4 h 39"/>
                  <a:gd name="T8" fmla="*/ 4 w 19"/>
                  <a:gd name="T9" fmla="*/ 39 h 39"/>
                </a:gdLst>
                <a:ahLst/>
                <a:cxnLst>
                  <a:cxn ang="0">
                    <a:pos x="T0" y="T1"/>
                  </a:cxn>
                  <a:cxn ang="0">
                    <a:pos x="T2" y="T3"/>
                  </a:cxn>
                  <a:cxn ang="0">
                    <a:pos x="T4" y="T5"/>
                  </a:cxn>
                  <a:cxn ang="0">
                    <a:pos x="T6" y="T7"/>
                  </a:cxn>
                  <a:cxn ang="0">
                    <a:pos x="T8" y="T9"/>
                  </a:cxn>
                </a:cxnLst>
                <a:rect l="0" t="0" r="r" b="b"/>
                <a:pathLst>
                  <a:path w="19" h="39">
                    <a:moveTo>
                      <a:pt x="4" y="39"/>
                    </a:moveTo>
                    <a:lnTo>
                      <a:pt x="0" y="39"/>
                    </a:lnTo>
                    <a:lnTo>
                      <a:pt x="16" y="0"/>
                    </a:lnTo>
                    <a:lnTo>
                      <a:pt x="19" y="4"/>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6" name="Freeform 75"/>
              <p:cNvSpPr>
                <a:spLocks/>
              </p:cNvSpPr>
              <p:nvPr/>
            </p:nvSpPr>
            <p:spPr bwMode="auto">
              <a:xfrm>
                <a:off x="6304" y="1948"/>
                <a:ext cx="31" cy="39"/>
              </a:xfrm>
              <a:custGeom>
                <a:avLst/>
                <a:gdLst>
                  <a:gd name="T0" fmla="*/ 8 w 31"/>
                  <a:gd name="T1" fmla="*/ 39 h 39"/>
                  <a:gd name="T2" fmla="*/ 0 w 31"/>
                  <a:gd name="T3" fmla="*/ 36 h 39"/>
                  <a:gd name="T4" fmla="*/ 27 w 31"/>
                  <a:gd name="T5" fmla="*/ 0 h 39"/>
                  <a:gd name="T6" fmla="*/ 31 w 31"/>
                  <a:gd name="T7" fmla="*/ 4 h 39"/>
                  <a:gd name="T8" fmla="*/ 8 w 31"/>
                  <a:gd name="T9" fmla="*/ 39 h 39"/>
                </a:gdLst>
                <a:ahLst/>
                <a:cxnLst>
                  <a:cxn ang="0">
                    <a:pos x="T0" y="T1"/>
                  </a:cxn>
                  <a:cxn ang="0">
                    <a:pos x="T2" y="T3"/>
                  </a:cxn>
                  <a:cxn ang="0">
                    <a:pos x="T4" y="T5"/>
                  </a:cxn>
                  <a:cxn ang="0">
                    <a:pos x="T6" y="T7"/>
                  </a:cxn>
                  <a:cxn ang="0">
                    <a:pos x="T8" y="T9"/>
                  </a:cxn>
                </a:cxnLst>
                <a:rect l="0" t="0" r="r" b="b"/>
                <a:pathLst>
                  <a:path w="31" h="39">
                    <a:moveTo>
                      <a:pt x="8" y="39"/>
                    </a:moveTo>
                    <a:lnTo>
                      <a:pt x="0" y="36"/>
                    </a:lnTo>
                    <a:lnTo>
                      <a:pt x="27" y="0"/>
                    </a:lnTo>
                    <a:lnTo>
                      <a:pt x="31"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7" name="Freeform 76"/>
              <p:cNvSpPr>
                <a:spLocks/>
              </p:cNvSpPr>
              <p:nvPr/>
            </p:nvSpPr>
            <p:spPr bwMode="auto">
              <a:xfrm>
                <a:off x="6479" y="1917"/>
                <a:ext cx="19" cy="35"/>
              </a:xfrm>
              <a:custGeom>
                <a:avLst/>
                <a:gdLst>
                  <a:gd name="T0" fmla="*/ 8 w 19"/>
                  <a:gd name="T1" fmla="*/ 35 h 35"/>
                  <a:gd name="T2" fmla="*/ 0 w 19"/>
                  <a:gd name="T3" fmla="*/ 31 h 35"/>
                  <a:gd name="T4" fmla="*/ 16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6"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8" name="Freeform 77"/>
              <p:cNvSpPr>
                <a:spLocks/>
              </p:cNvSpPr>
              <p:nvPr/>
            </p:nvSpPr>
            <p:spPr bwMode="auto">
              <a:xfrm>
                <a:off x="6436" y="1917"/>
                <a:ext cx="24" cy="35"/>
              </a:xfrm>
              <a:custGeom>
                <a:avLst/>
                <a:gdLst>
                  <a:gd name="T0" fmla="*/ 8 w 24"/>
                  <a:gd name="T1" fmla="*/ 35 h 35"/>
                  <a:gd name="T2" fmla="*/ 0 w 24"/>
                  <a:gd name="T3" fmla="*/ 31 h 35"/>
                  <a:gd name="T4" fmla="*/ 20 w 24"/>
                  <a:gd name="T5" fmla="*/ 0 h 35"/>
                  <a:gd name="T6" fmla="*/ 24 w 24"/>
                  <a:gd name="T7" fmla="*/ 0 h 35"/>
                  <a:gd name="T8" fmla="*/ 8 w 24"/>
                  <a:gd name="T9" fmla="*/ 35 h 35"/>
                </a:gdLst>
                <a:ahLst/>
                <a:cxnLst>
                  <a:cxn ang="0">
                    <a:pos x="T0" y="T1"/>
                  </a:cxn>
                  <a:cxn ang="0">
                    <a:pos x="T2" y="T3"/>
                  </a:cxn>
                  <a:cxn ang="0">
                    <a:pos x="T4" y="T5"/>
                  </a:cxn>
                  <a:cxn ang="0">
                    <a:pos x="T6" y="T7"/>
                  </a:cxn>
                  <a:cxn ang="0">
                    <a:pos x="T8" y="T9"/>
                  </a:cxn>
                </a:cxnLst>
                <a:rect l="0" t="0" r="r" b="b"/>
                <a:pathLst>
                  <a:path w="24" h="35">
                    <a:moveTo>
                      <a:pt x="8" y="35"/>
                    </a:moveTo>
                    <a:lnTo>
                      <a:pt x="0" y="31"/>
                    </a:lnTo>
                    <a:lnTo>
                      <a:pt x="20" y="0"/>
                    </a:lnTo>
                    <a:lnTo>
                      <a:pt x="24"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9" name="Freeform 78"/>
              <p:cNvSpPr>
                <a:spLocks/>
              </p:cNvSpPr>
              <p:nvPr/>
            </p:nvSpPr>
            <p:spPr bwMode="auto">
              <a:xfrm>
                <a:off x="6522" y="1917"/>
                <a:ext cx="19" cy="35"/>
              </a:xfrm>
              <a:custGeom>
                <a:avLst/>
                <a:gdLst>
                  <a:gd name="T0" fmla="*/ 8 w 19"/>
                  <a:gd name="T1" fmla="*/ 35 h 35"/>
                  <a:gd name="T2" fmla="*/ 0 w 19"/>
                  <a:gd name="T3" fmla="*/ 31 h 35"/>
                  <a:gd name="T4" fmla="*/ 11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1"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0" name="Freeform 79"/>
              <p:cNvSpPr>
                <a:spLocks/>
              </p:cNvSpPr>
              <p:nvPr/>
            </p:nvSpPr>
            <p:spPr bwMode="auto">
              <a:xfrm>
                <a:off x="6568" y="1921"/>
                <a:ext cx="12" cy="31"/>
              </a:xfrm>
              <a:custGeom>
                <a:avLst/>
                <a:gdLst>
                  <a:gd name="T0" fmla="*/ 4 w 12"/>
                  <a:gd name="T1" fmla="*/ 31 h 31"/>
                  <a:gd name="T2" fmla="*/ 0 w 12"/>
                  <a:gd name="T3" fmla="*/ 27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27"/>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1" name="Freeform 80"/>
              <p:cNvSpPr>
                <a:spLocks/>
              </p:cNvSpPr>
              <p:nvPr/>
            </p:nvSpPr>
            <p:spPr bwMode="auto">
              <a:xfrm>
                <a:off x="6611" y="1917"/>
                <a:ext cx="12" cy="31"/>
              </a:xfrm>
              <a:custGeom>
                <a:avLst/>
                <a:gdLst>
                  <a:gd name="T0" fmla="*/ 4 w 12"/>
                  <a:gd name="T1" fmla="*/ 31 h 31"/>
                  <a:gd name="T2" fmla="*/ 0 w 12"/>
                  <a:gd name="T3" fmla="*/ 31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31"/>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2" name="Freeform 81"/>
              <p:cNvSpPr>
                <a:spLocks/>
              </p:cNvSpPr>
              <p:nvPr/>
            </p:nvSpPr>
            <p:spPr bwMode="auto">
              <a:xfrm>
                <a:off x="6654" y="1921"/>
                <a:ext cx="12" cy="27"/>
              </a:xfrm>
              <a:custGeom>
                <a:avLst/>
                <a:gdLst>
                  <a:gd name="T0" fmla="*/ 8 w 12"/>
                  <a:gd name="T1" fmla="*/ 27 h 27"/>
                  <a:gd name="T2" fmla="*/ 0 w 12"/>
                  <a:gd name="T3" fmla="*/ 27 h 27"/>
                  <a:gd name="T4" fmla="*/ 4 w 12"/>
                  <a:gd name="T5" fmla="*/ 0 h 27"/>
                  <a:gd name="T6" fmla="*/ 12 w 12"/>
                  <a:gd name="T7" fmla="*/ 0 h 27"/>
                  <a:gd name="T8" fmla="*/ 8 w 12"/>
                  <a:gd name="T9" fmla="*/ 27 h 27"/>
                </a:gdLst>
                <a:ahLst/>
                <a:cxnLst>
                  <a:cxn ang="0">
                    <a:pos x="T0" y="T1"/>
                  </a:cxn>
                  <a:cxn ang="0">
                    <a:pos x="T2" y="T3"/>
                  </a:cxn>
                  <a:cxn ang="0">
                    <a:pos x="T4" y="T5"/>
                  </a:cxn>
                  <a:cxn ang="0">
                    <a:pos x="T6" y="T7"/>
                  </a:cxn>
                  <a:cxn ang="0">
                    <a:pos x="T8" y="T9"/>
                  </a:cxn>
                </a:cxnLst>
                <a:rect l="0" t="0" r="r" b="b"/>
                <a:pathLst>
                  <a:path w="12" h="27">
                    <a:moveTo>
                      <a:pt x="8" y="27"/>
                    </a:moveTo>
                    <a:lnTo>
                      <a:pt x="0" y="27"/>
                    </a:lnTo>
                    <a:lnTo>
                      <a:pt x="4" y="0"/>
                    </a:lnTo>
                    <a:lnTo>
                      <a:pt x="12"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3" name="Freeform 82"/>
              <p:cNvSpPr>
                <a:spLocks/>
              </p:cNvSpPr>
              <p:nvPr/>
            </p:nvSpPr>
            <p:spPr bwMode="auto">
              <a:xfrm>
                <a:off x="6697" y="1921"/>
                <a:ext cx="8" cy="27"/>
              </a:xfrm>
              <a:custGeom>
                <a:avLst/>
                <a:gdLst>
                  <a:gd name="T0" fmla="*/ 8 w 8"/>
                  <a:gd name="T1" fmla="*/ 27 h 27"/>
                  <a:gd name="T2" fmla="*/ 0 w 8"/>
                  <a:gd name="T3" fmla="*/ 27 h 27"/>
                  <a:gd name="T4" fmla="*/ 4 w 8"/>
                  <a:gd name="T5" fmla="*/ 0 h 27"/>
                  <a:gd name="T6" fmla="*/ 8 w 8"/>
                  <a:gd name="T7" fmla="*/ 0 h 27"/>
                  <a:gd name="T8" fmla="*/ 8 w 8"/>
                  <a:gd name="T9" fmla="*/ 27 h 27"/>
                </a:gdLst>
                <a:ahLst/>
                <a:cxnLst>
                  <a:cxn ang="0">
                    <a:pos x="T0" y="T1"/>
                  </a:cxn>
                  <a:cxn ang="0">
                    <a:pos x="T2" y="T3"/>
                  </a:cxn>
                  <a:cxn ang="0">
                    <a:pos x="T4" y="T5"/>
                  </a:cxn>
                  <a:cxn ang="0">
                    <a:pos x="T6" y="T7"/>
                  </a:cxn>
                  <a:cxn ang="0">
                    <a:pos x="T8" y="T9"/>
                  </a:cxn>
                </a:cxnLst>
                <a:rect l="0" t="0" r="r" b="b"/>
                <a:pathLst>
                  <a:path w="8" h="27">
                    <a:moveTo>
                      <a:pt x="8" y="27"/>
                    </a:moveTo>
                    <a:lnTo>
                      <a:pt x="0" y="27"/>
                    </a:lnTo>
                    <a:lnTo>
                      <a:pt x="4" y="0"/>
                    </a:lnTo>
                    <a:lnTo>
                      <a:pt x="8"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4" name="Freeform 83"/>
              <p:cNvSpPr>
                <a:spLocks/>
              </p:cNvSpPr>
              <p:nvPr/>
            </p:nvSpPr>
            <p:spPr bwMode="auto">
              <a:xfrm>
                <a:off x="6740" y="1921"/>
                <a:ext cx="7" cy="27"/>
              </a:xfrm>
              <a:custGeom>
                <a:avLst/>
                <a:gdLst>
                  <a:gd name="T0" fmla="*/ 3 w 7"/>
                  <a:gd name="T1" fmla="*/ 27 h 27"/>
                  <a:gd name="T2" fmla="*/ 0 w 7"/>
                  <a:gd name="T3" fmla="*/ 0 h 27"/>
                  <a:gd name="T4" fmla="*/ 7 w 7"/>
                  <a:gd name="T5" fmla="*/ 0 h 27"/>
                  <a:gd name="T6" fmla="*/ 7 w 7"/>
                  <a:gd name="T7" fmla="*/ 27 h 27"/>
                  <a:gd name="T8" fmla="*/ 3 w 7"/>
                  <a:gd name="T9" fmla="*/ 27 h 27"/>
                </a:gdLst>
                <a:ahLst/>
                <a:cxnLst>
                  <a:cxn ang="0">
                    <a:pos x="T0" y="T1"/>
                  </a:cxn>
                  <a:cxn ang="0">
                    <a:pos x="T2" y="T3"/>
                  </a:cxn>
                  <a:cxn ang="0">
                    <a:pos x="T4" y="T5"/>
                  </a:cxn>
                  <a:cxn ang="0">
                    <a:pos x="T6" y="T7"/>
                  </a:cxn>
                  <a:cxn ang="0">
                    <a:pos x="T8" y="T9"/>
                  </a:cxn>
                </a:cxnLst>
                <a:rect l="0" t="0" r="r" b="b"/>
                <a:pathLst>
                  <a:path w="7" h="27">
                    <a:moveTo>
                      <a:pt x="3" y="27"/>
                    </a:moveTo>
                    <a:lnTo>
                      <a:pt x="0" y="0"/>
                    </a:lnTo>
                    <a:lnTo>
                      <a:pt x="7" y="0"/>
                    </a:lnTo>
                    <a:lnTo>
                      <a:pt x="7" y="27"/>
                    </a:lnTo>
                    <a:lnTo>
                      <a:pt x="3"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5" name="Freeform 84"/>
              <p:cNvSpPr>
                <a:spLocks/>
              </p:cNvSpPr>
              <p:nvPr/>
            </p:nvSpPr>
            <p:spPr bwMode="auto">
              <a:xfrm>
                <a:off x="6782" y="1917"/>
                <a:ext cx="8" cy="31"/>
              </a:xfrm>
              <a:custGeom>
                <a:avLst/>
                <a:gdLst>
                  <a:gd name="T0" fmla="*/ 4 w 8"/>
                  <a:gd name="T1" fmla="*/ 31 h 31"/>
                  <a:gd name="T2" fmla="*/ 0 w 8"/>
                  <a:gd name="T3" fmla="*/ 0 h 31"/>
                  <a:gd name="T4" fmla="*/ 4 w 8"/>
                  <a:gd name="T5" fmla="*/ 0 h 31"/>
                  <a:gd name="T6" fmla="*/ 8 w 8"/>
                  <a:gd name="T7" fmla="*/ 31 h 31"/>
                  <a:gd name="T8" fmla="*/ 4 w 8"/>
                  <a:gd name="T9" fmla="*/ 31 h 31"/>
                </a:gdLst>
                <a:ahLst/>
                <a:cxnLst>
                  <a:cxn ang="0">
                    <a:pos x="T0" y="T1"/>
                  </a:cxn>
                  <a:cxn ang="0">
                    <a:pos x="T2" y="T3"/>
                  </a:cxn>
                  <a:cxn ang="0">
                    <a:pos x="T4" y="T5"/>
                  </a:cxn>
                  <a:cxn ang="0">
                    <a:pos x="T6" y="T7"/>
                  </a:cxn>
                  <a:cxn ang="0">
                    <a:pos x="T8" y="T9"/>
                  </a:cxn>
                </a:cxnLst>
                <a:rect l="0" t="0" r="r" b="b"/>
                <a:pathLst>
                  <a:path w="8" h="31">
                    <a:moveTo>
                      <a:pt x="4" y="31"/>
                    </a:moveTo>
                    <a:lnTo>
                      <a:pt x="0" y="0"/>
                    </a:lnTo>
                    <a:lnTo>
                      <a:pt x="4" y="0"/>
                    </a:lnTo>
                    <a:lnTo>
                      <a:pt x="8" y="31"/>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6" name="Freeform 85"/>
              <p:cNvSpPr>
                <a:spLocks/>
              </p:cNvSpPr>
              <p:nvPr/>
            </p:nvSpPr>
            <p:spPr bwMode="auto">
              <a:xfrm>
                <a:off x="6821" y="1917"/>
                <a:ext cx="12" cy="35"/>
              </a:xfrm>
              <a:custGeom>
                <a:avLst/>
                <a:gdLst>
                  <a:gd name="T0" fmla="*/ 8 w 12"/>
                  <a:gd name="T1" fmla="*/ 35 h 35"/>
                  <a:gd name="T2" fmla="*/ 0 w 12"/>
                  <a:gd name="T3" fmla="*/ 0 h 35"/>
                  <a:gd name="T4" fmla="*/ 8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0"/>
                    </a:lnTo>
                    <a:lnTo>
                      <a:pt x="8"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7" name="Freeform 86"/>
              <p:cNvSpPr>
                <a:spLocks/>
              </p:cNvSpPr>
              <p:nvPr/>
            </p:nvSpPr>
            <p:spPr bwMode="auto">
              <a:xfrm>
                <a:off x="6864" y="1917"/>
                <a:ext cx="12" cy="35"/>
              </a:xfrm>
              <a:custGeom>
                <a:avLst/>
                <a:gdLst>
                  <a:gd name="T0" fmla="*/ 8 w 12"/>
                  <a:gd name="T1" fmla="*/ 35 h 35"/>
                  <a:gd name="T2" fmla="*/ 0 w 12"/>
                  <a:gd name="T3" fmla="*/ 4 h 35"/>
                  <a:gd name="T4" fmla="*/ 4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4"/>
                    </a:lnTo>
                    <a:lnTo>
                      <a:pt x="4"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8" name="Freeform 87"/>
              <p:cNvSpPr>
                <a:spLocks/>
              </p:cNvSpPr>
              <p:nvPr/>
            </p:nvSpPr>
            <p:spPr bwMode="auto">
              <a:xfrm>
                <a:off x="6903" y="1917"/>
                <a:ext cx="19" cy="35"/>
              </a:xfrm>
              <a:custGeom>
                <a:avLst/>
                <a:gdLst>
                  <a:gd name="T0" fmla="*/ 12 w 19"/>
                  <a:gd name="T1" fmla="*/ 35 h 35"/>
                  <a:gd name="T2" fmla="*/ 0 w 19"/>
                  <a:gd name="T3" fmla="*/ 0 h 35"/>
                  <a:gd name="T4" fmla="*/ 4 w 19"/>
                  <a:gd name="T5" fmla="*/ 0 h 35"/>
                  <a:gd name="T6" fmla="*/ 19 w 19"/>
                  <a:gd name="T7" fmla="*/ 31 h 35"/>
                  <a:gd name="T8" fmla="*/ 12 w 19"/>
                  <a:gd name="T9" fmla="*/ 35 h 35"/>
                </a:gdLst>
                <a:ahLst/>
                <a:cxnLst>
                  <a:cxn ang="0">
                    <a:pos x="T0" y="T1"/>
                  </a:cxn>
                  <a:cxn ang="0">
                    <a:pos x="T2" y="T3"/>
                  </a:cxn>
                  <a:cxn ang="0">
                    <a:pos x="T4" y="T5"/>
                  </a:cxn>
                  <a:cxn ang="0">
                    <a:pos x="T6" y="T7"/>
                  </a:cxn>
                  <a:cxn ang="0">
                    <a:pos x="T8" y="T9"/>
                  </a:cxn>
                </a:cxnLst>
                <a:rect l="0" t="0" r="r" b="b"/>
                <a:pathLst>
                  <a:path w="19" h="35">
                    <a:moveTo>
                      <a:pt x="12" y="35"/>
                    </a:moveTo>
                    <a:lnTo>
                      <a:pt x="0" y="0"/>
                    </a:lnTo>
                    <a:lnTo>
                      <a:pt x="4" y="0"/>
                    </a:lnTo>
                    <a:lnTo>
                      <a:pt x="19" y="31"/>
                    </a:lnTo>
                    <a:lnTo>
                      <a:pt x="1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9" name="Freeform 88"/>
              <p:cNvSpPr>
                <a:spLocks/>
              </p:cNvSpPr>
              <p:nvPr/>
            </p:nvSpPr>
            <p:spPr bwMode="auto">
              <a:xfrm>
                <a:off x="6308" y="1917"/>
                <a:ext cx="27" cy="35"/>
              </a:xfrm>
              <a:custGeom>
                <a:avLst/>
                <a:gdLst>
                  <a:gd name="T0" fmla="*/ 4 w 27"/>
                  <a:gd name="T1" fmla="*/ 35 h 35"/>
                  <a:gd name="T2" fmla="*/ 0 w 27"/>
                  <a:gd name="T3" fmla="*/ 31 h 35"/>
                  <a:gd name="T4" fmla="*/ 23 w 27"/>
                  <a:gd name="T5" fmla="*/ 0 h 35"/>
                  <a:gd name="T6" fmla="*/ 27 w 27"/>
                  <a:gd name="T7" fmla="*/ 4 h 35"/>
                  <a:gd name="T8" fmla="*/ 4 w 27"/>
                  <a:gd name="T9" fmla="*/ 35 h 35"/>
                </a:gdLst>
                <a:ahLst/>
                <a:cxnLst>
                  <a:cxn ang="0">
                    <a:pos x="T0" y="T1"/>
                  </a:cxn>
                  <a:cxn ang="0">
                    <a:pos x="T2" y="T3"/>
                  </a:cxn>
                  <a:cxn ang="0">
                    <a:pos x="T4" y="T5"/>
                  </a:cxn>
                  <a:cxn ang="0">
                    <a:pos x="T6" y="T7"/>
                  </a:cxn>
                  <a:cxn ang="0">
                    <a:pos x="T8" y="T9"/>
                  </a:cxn>
                </a:cxnLst>
                <a:rect l="0" t="0" r="r" b="b"/>
                <a:pathLst>
                  <a:path w="27" h="35">
                    <a:moveTo>
                      <a:pt x="4" y="35"/>
                    </a:moveTo>
                    <a:lnTo>
                      <a:pt x="0" y="31"/>
                    </a:lnTo>
                    <a:lnTo>
                      <a:pt x="23" y="0"/>
                    </a:lnTo>
                    <a:lnTo>
                      <a:pt x="27" y="4"/>
                    </a:lnTo>
                    <a:lnTo>
                      <a:pt x="4"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grpSp>
        <p:sp>
          <p:nvSpPr>
            <p:cNvPr id="10" name="TextBox 11"/>
            <p:cNvSpPr txBox="1"/>
            <p:nvPr/>
          </p:nvSpPr>
          <p:spPr>
            <a:xfrm>
              <a:off x="1301419" y="388063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Exchange Server</a:t>
              </a:r>
              <a:endParaRPr lang="en-US" sz="2000" b="0" dirty="0">
                <a:latin typeface="Segoe UI" panose="020B0502040204020203" pitchFamily="34" charset="0"/>
                <a:cs typeface="Segoe UI" panose="020B0502040204020203" pitchFamily="34" charset="0"/>
              </a:endParaRPr>
            </a:p>
          </p:txBody>
        </p:sp>
        <p:sp>
          <p:nvSpPr>
            <p:cNvPr id="11" name="TextBox 12"/>
            <p:cNvSpPr txBox="1"/>
            <p:nvPr/>
          </p:nvSpPr>
          <p:spPr>
            <a:xfrm>
              <a:off x="5307122" y="388063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Reverse Proxy</a:t>
              </a:r>
              <a:endParaRPr lang="en-US" sz="2000" b="0" dirty="0">
                <a:latin typeface="Segoe UI" panose="020B0502040204020203" pitchFamily="34" charset="0"/>
                <a:cs typeface="Segoe UI" panose="020B0502040204020203" pitchFamily="34" charset="0"/>
              </a:endParaRPr>
            </a:p>
          </p:txBody>
        </p:sp>
        <p:sp>
          <p:nvSpPr>
            <p:cNvPr id="12" name="TextBox 13"/>
            <p:cNvSpPr txBox="1"/>
            <p:nvPr/>
          </p:nvSpPr>
          <p:spPr>
            <a:xfrm>
              <a:off x="8825302" y="388063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Outlook Client</a:t>
              </a:r>
              <a:endParaRPr lang="en-US" sz="2000" b="0" dirty="0">
                <a:latin typeface="Segoe UI" panose="020B0502040204020203" pitchFamily="34" charset="0"/>
                <a:cs typeface="Segoe UI" panose="020B0502040204020203" pitchFamily="34" charset="0"/>
              </a:endParaRPr>
            </a:p>
          </p:txBody>
        </p:sp>
        <p:cxnSp>
          <p:nvCxnSpPr>
            <p:cNvPr id="13" name="Straight Connector 12"/>
            <p:cNvCxnSpPr/>
            <p:nvPr/>
          </p:nvCxnSpPr>
          <p:spPr>
            <a:xfrm>
              <a:off x="7635199" y="1956122"/>
              <a:ext cx="21593" cy="24769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5"/>
            <p:cNvSpPr txBox="1"/>
            <p:nvPr/>
          </p:nvSpPr>
          <p:spPr>
            <a:xfrm>
              <a:off x="1301419" y="131298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Internal Network</a:t>
              </a:r>
              <a:endParaRPr lang="en-US" sz="2000" b="0" dirty="0">
                <a:latin typeface="Segoe UI" panose="020B0502040204020203" pitchFamily="34" charset="0"/>
                <a:cs typeface="Segoe UI" panose="020B0502040204020203" pitchFamily="34" charset="0"/>
              </a:endParaRPr>
            </a:p>
          </p:txBody>
        </p:sp>
        <p:sp>
          <p:nvSpPr>
            <p:cNvPr id="15" name="TextBox 16"/>
            <p:cNvSpPr txBox="1"/>
            <p:nvPr/>
          </p:nvSpPr>
          <p:spPr>
            <a:xfrm>
              <a:off x="5265282" y="1309791"/>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Perimeter Network</a:t>
              </a:r>
              <a:endParaRPr lang="en-US" sz="2000" b="0" dirty="0">
                <a:latin typeface="Segoe UI" panose="020B0502040204020203" pitchFamily="34" charset="0"/>
                <a:cs typeface="Segoe UI" panose="020B0502040204020203" pitchFamily="34" charset="0"/>
              </a:endParaRPr>
            </a:p>
          </p:txBody>
        </p:sp>
        <p:sp>
          <p:nvSpPr>
            <p:cNvPr id="16" name="TextBox 17"/>
            <p:cNvSpPr txBox="1"/>
            <p:nvPr/>
          </p:nvSpPr>
          <p:spPr>
            <a:xfrm>
              <a:off x="8771268" y="1309791"/>
              <a:ext cx="1718554"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Internet</a:t>
              </a:r>
              <a:endParaRPr lang="en-US" sz="2000" b="0" dirty="0">
                <a:latin typeface="Segoe UI" panose="020B0502040204020203" pitchFamily="34" charset="0"/>
                <a:cs typeface="Segoe UI" panose="020B0502040204020203" pitchFamily="34" charset="0"/>
              </a:endParaRPr>
            </a:p>
          </p:txBody>
        </p:sp>
        <p:cxnSp>
          <p:nvCxnSpPr>
            <p:cNvPr id="17" name="Straight Connector 16"/>
            <p:cNvCxnSpPr/>
            <p:nvPr/>
          </p:nvCxnSpPr>
          <p:spPr>
            <a:xfrm flipH="1">
              <a:off x="2970701" y="3124231"/>
              <a:ext cx="710233" cy="11575"/>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73619" y="3092192"/>
              <a:ext cx="710233" cy="11575"/>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96446" y="3075567"/>
              <a:ext cx="348647" cy="5787"/>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67479" y="3075567"/>
              <a:ext cx="348647" cy="5787"/>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14611" y="5415635"/>
            <a:ext cx="9144000" cy="107721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cs typeface="Segoe UI" panose="020B0502040204020203" pitchFamily="34" charset="0"/>
              </a:rPr>
              <a:t>You can disable external Outlook connectivity:</a:t>
            </a:r>
          </a:p>
          <a:p>
            <a:br>
              <a:rPr lang="en-US" dirty="0">
                <a:latin typeface="Lucida Sans Unicode" panose="020B0602030504020204" pitchFamily="34" charset="0"/>
                <a:cs typeface="Lucida Sans Unicode" panose="020B0602030504020204" pitchFamily="34" charset="0"/>
              </a:rPr>
            </a:br>
            <a:r>
              <a:rPr lang="en-US" dirty="0">
                <a:latin typeface="Lucida Sans Unicode" panose="020B0602030504020204" pitchFamily="34" charset="0"/>
                <a:cs typeface="Lucida Sans Unicode" panose="020B0602030504020204" pitchFamily="34" charset="0"/>
              </a:rPr>
              <a:t>Set-CasMailbox -Identity </a:t>
            </a:r>
            <a:r>
              <a:rPr lang="en-US" i="1" dirty="0">
                <a:latin typeface="Lucida Sans Unicode" panose="020B0602030504020204" pitchFamily="34" charset="0"/>
                <a:cs typeface="Lucida Sans Unicode" panose="020B0602030504020204" pitchFamily="34" charset="0"/>
              </a:rPr>
              <a:t>mailbox</a:t>
            </a:r>
            <a:r>
              <a:rPr lang="en-US" dirty="0">
                <a:latin typeface="Lucida Sans Unicode" panose="020B0602030504020204" pitchFamily="34" charset="0"/>
                <a:cs typeface="Lucida Sans Unicode" panose="020B0602030504020204" pitchFamily="34" charset="0"/>
              </a:rPr>
              <a:t> -MapiBlockOutlookExternalConnectivity $true</a:t>
            </a:r>
          </a:p>
        </p:txBody>
      </p:sp>
      <p:pic>
        <p:nvPicPr>
          <p:cNvPr id="98" name="Picture 9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3389" y="3950102"/>
            <a:ext cx="1252971" cy="822031"/>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1948" y="3947114"/>
            <a:ext cx="1252971" cy="82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46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4bb23b2-d5c7-409d-9e0e-e8ce3dd85a2f">
    <p:spTree>
      <p:nvGrpSpPr>
        <p:cNvPr id="1" name=""/>
        <p:cNvGrpSpPr/>
        <p:nvPr/>
      </p:nvGrpSpPr>
      <p:grpSpPr>
        <a:xfrm>
          <a:off x="0" y="0"/>
          <a:ext cx="0" cy="0"/>
          <a:chOff x="0" y="0"/>
          <a:chExt cx="0" cy="0"/>
        </a:xfrm>
      </p:grpSpPr>
      <p:sp>
        <p:nvSpPr>
          <p:cNvPr id="2" name="Title 1"/>
          <p:cNvSpPr>
            <a:spLocks noGrp="1"/>
          </p:cNvSpPr>
          <p:nvPr>
            <p:ph type="title"/>
          </p:nvPr>
        </p:nvSpPr>
        <p:spPr>
          <a:xfrm>
            <a:off x="420687" y="-2"/>
            <a:ext cx="8302626" cy="740664"/>
          </a:xfrm>
        </p:spPr>
        <p:txBody>
          <a:bodyPr/>
          <a:lstStyle/>
          <a:p>
            <a:r>
              <a:rPr lang="en-US" dirty="0"/>
              <a:t>Connecting non-Outlook clients to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Non-Outlook client can use:</a:t>
            </a:r>
          </a:p>
          <a:p>
            <a:pPr lvl="1"/>
            <a:r>
              <a:rPr lang="en-CA" dirty="0"/>
              <a:t>Outlook on the web</a:t>
            </a:r>
          </a:p>
          <a:p>
            <a:pPr lvl="1"/>
            <a:r>
              <a:rPr lang="en-CA" dirty="0"/>
              <a:t>POP3</a:t>
            </a:r>
          </a:p>
          <a:p>
            <a:pPr lvl="1"/>
            <a:r>
              <a:rPr lang="en-CA" dirty="0"/>
              <a:t>IMAP4</a:t>
            </a:r>
          </a:p>
          <a:p>
            <a:pPr lvl="1"/>
            <a:r>
              <a:rPr lang="en-CA" dirty="0"/>
              <a:t>Exchange ActiveSync</a:t>
            </a:r>
          </a:p>
          <a:p>
            <a:endParaRPr lang="en-CA" dirty="0"/>
          </a:p>
          <a:p>
            <a:r>
              <a:rPr lang="en-CA" dirty="0"/>
              <a:t>Non-Outlook clients have less features than Outlook</a:t>
            </a:r>
          </a:p>
          <a:p>
            <a:r>
              <a:rPr lang="en-CA" dirty="0"/>
              <a:t>Outlook on the web has the best feature set</a:t>
            </a:r>
            <a:endParaRPr lang="en-US" dirty="0"/>
          </a:p>
        </p:txBody>
      </p:sp>
    </p:spTree>
    <p:extLst>
      <p:ext uri="{BB962C8B-B14F-4D97-AF65-F5344CB8AC3E}">
        <p14:creationId xmlns:p14="http://schemas.microsoft.com/office/powerpoint/2010/main" val="308781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Configuring client access services in Exchange Server
Managing client services
Client connectivity and publishing of Exchange Server services
Configuring Outlook on the web
Configuring mobile messaging on Exchange Server</a:t>
            </a:r>
          </a:p>
        </p:txBody>
      </p:sp>
    </p:spTree>
    <p:extLst>
      <p:ext uri="{BB962C8B-B14F-4D97-AF65-F5344CB8AC3E}">
        <p14:creationId xmlns:p14="http://schemas.microsoft.com/office/powerpoint/2010/main" val="1532448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8cc4b16-6472-4b19-82a5-7b021b769e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Outlook on the web:</a:t>
            </a:r>
          </a:p>
          <a:p>
            <a:pPr lvl="1"/>
            <a:r>
              <a:rPr lang="en-CA" dirty="0"/>
              <a:t>Provides access to mailboxes through a web browser</a:t>
            </a:r>
          </a:p>
          <a:p>
            <a:pPr lvl="1"/>
            <a:r>
              <a:rPr lang="en-CA" dirty="0"/>
              <a:t>replaces Outlook Web App</a:t>
            </a:r>
          </a:p>
          <a:p>
            <a:r>
              <a:rPr lang="en-CA" dirty="0"/>
              <a:t>New features:</a:t>
            </a:r>
          </a:p>
          <a:p>
            <a:pPr lvl="1"/>
            <a:r>
              <a:rPr lang="en-CA" dirty="0"/>
              <a:t>Pin</a:t>
            </a:r>
          </a:p>
          <a:p>
            <a:pPr lvl="1"/>
            <a:r>
              <a:rPr lang="en-CA" dirty="0"/>
              <a:t>Sweep</a:t>
            </a:r>
          </a:p>
          <a:p>
            <a:pPr lvl="1"/>
            <a:r>
              <a:rPr lang="en-CA" dirty="0"/>
              <a:t>Undo</a:t>
            </a:r>
          </a:p>
          <a:p>
            <a:pPr lvl="1"/>
            <a:r>
              <a:rPr lang="en-CA" dirty="0"/>
              <a:t>Better rendering on mobile devices</a:t>
            </a:r>
          </a:p>
          <a:p>
            <a:r>
              <a:rPr lang="en-CA" dirty="0"/>
              <a:t>Benefits:</a:t>
            </a:r>
          </a:p>
          <a:p>
            <a:pPr lvl="1"/>
            <a:r>
              <a:rPr lang="en-CA" dirty="0"/>
              <a:t>Simple network configuration</a:t>
            </a:r>
          </a:p>
          <a:p>
            <a:pPr lvl="1"/>
            <a:r>
              <a:rPr lang="en-CA" dirty="0"/>
              <a:t>No client to deploy</a:t>
            </a:r>
          </a:p>
          <a:p>
            <a:pPr lvl="1"/>
            <a:r>
              <a:rPr lang="en-CA" dirty="0"/>
              <a:t>Access to the latest Exchange Server features</a:t>
            </a:r>
            <a:endParaRPr lang="en-US" dirty="0"/>
          </a:p>
        </p:txBody>
      </p:sp>
    </p:spTree>
    <p:extLst>
      <p:ext uri="{BB962C8B-B14F-4D97-AF65-F5344CB8AC3E}">
        <p14:creationId xmlns:p14="http://schemas.microsoft.com/office/powerpoint/2010/main" val="106716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e5482e9-7a3f-46ce-a9ed-c9974d312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Exchange ActiveSync?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ActiveSync:</a:t>
            </a:r>
          </a:p>
          <a:p>
            <a:pPr marL="458470" lvl="1" indent="-169545"/>
            <a:r>
              <a:rPr lang="en-CA" dirty="0"/>
              <a:t>Allows mobile devices to synchronize email, calendars, and contacts</a:t>
            </a:r>
          </a:p>
          <a:p>
            <a:pPr marL="458470" lvl="1" indent="-169545"/>
            <a:r>
              <a:rPr lang="en-CA" dirty="0"/>
              <a:t>Is implemented on multiple client types</a:t>
            </a:r>
          </a:p>
          <a:p>
            <a:pPr lvl="2" indent="-172720"/>
            <a:r>
              <a:rPr lang="en-CA" dirty="0"/>
              <a:t>Android</a:t>
            </a:r>
          </a:p>
          <a:p>
            <a:pPr lvl="2" indent="-172720"/>
            <a:r>
              <a:rPr lang="en-CA" dirty="0"/>
              <a:t>iOS</a:t>
            </a:r>
          </a:p>
          <a:p>
            <a:r>
              <a:rPr lang="en-CA" dirty="0"/>
              <a:t>Features can vary by client type</a:t>
            </a:r>
          </a:p>
          <a:p>
            <a:r>
              <a:rPr lang="en-CA" dirty="0">
                <a:latin typeface="Segoe UI"/>
                <a:cs typeface="Segoe UI"/>
              </a:rPr>
              <a:t>Autodiscover functionality might not be the same as for Outlook.</a:t>
            </a:r>
            <a:endParaRPr lang="en-CA" dirty="0"/>
          </a:p>
          <a:p>
            <a:pPr marL="458470" lvl="1" indent="-169545"/>
            <a:endParaRPr lang="en-US" dirty="0"/>
          </a:p>
        </p:txBody>
      </p:sp>
    </p:spTree>
    <p:extLst>
      <p:ext uri="{BB962C8B-B14F-4D97-AF65-F5344CB8AC3E}">
        <p14:creationId xmlns:p14="http://schemas.microsoft.com/office/powerpoint/2010/main" val="14853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d5e47e-b71d-4fa9-9741-62e0226fd2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Outlook clients for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Outlook clients for mobile devices to provide a better user experience</a:t>
            </a:r>
          </a:p>
          <a:p>
            <a:endParaRPr lang="en-CA" dirty="0"/>
          </a:p>
          <a:p>
            <a:r>
              <a:rPr lang="en-CA" dirty="0"/>
              <a:t>Available Outlook clients for mobile devices:</a:t>
            </a:r>
          </a:p>
          <a:p>
            <a:pPr lvl="1"/>
            <a:r>
              <a:rPr lang="en-CA" dirty="0"/>
              <a:t>Outlook for iOS</a:t>
            </a:r>
          </a:p>
          <a:p>
            <a:pPr lvl="1"/>
            <a:r>
              <a:rPr lang="en-CA" dirty="0"/>
              <a:t>Outlook for Android </a:t>
            </a:r>
          </a:p>
        </p:txBody>
      </p:sp>
    </p:spTree>
    <p:extLst>
      <p:ext uri="{BB962C8B-B14F-4D97-AF65-F5344CB8AC3E}">
        <p14:creationId xmlns:p14="http://schemas.microsoft.com/office/powerpoint/2010/main" val="17212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8578952-b80d-4bb2-b862-5f4b522c67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client connectivity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client connectivity options</a:t>
            </a:r>
            <a:endParaRPr lang="en-US" dirty="0"/>
          </a:p>
        </p:txBody>
      </p:sp>
    </p:spTree>
    <p:extLst>
      <p:ext uri="{BB962C8B-B14F-4D97-AF65-F5344CB8AC3E}">
        <p14:creationId xmlns:p14="http://schemas.microsoft.com/office/powerpoint/2010/main" val="393136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1345693-8e41-4b95-bb2f-16abfd669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security guidelines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General security recommendations:</a:t>
            </a:r>
          </a:p>
          <a:p>
            <a:pPr lvl="1"/>
            <a:r>
              <a:rPr lang="en-CA" dirty="0"/>
              <a:t>Avoid running additional software on Exchange servers</a:t>
            </a:r>
          </a:p>
          <a:p>
            <a:pPr lvl="1"/>
            <a:r>
              <a:rPr lang="en-CA" dirty="0"/>
              <a:t>Apply updates regularly</a:t>
            </a:r>
          </a:p>
          <a:p>
            <a:pPr lvl="1"/>
            <a:r>
              <a:rPr lang="en-CA" dirty="0"/>
              <a:t>Install and maintain antivirus software</a:t>
            </a:r>
          </a:p>
          <a:p>
            <a:r>
              <a:rPr lang="en-CA" dirty="0"/>
              <a:t>Encrypt communication by using TLS or VPN</a:t>
            </a:r>
          </a:p>
          <a:p>
            <a:r>
              <a:rPr lang="en-CA" dirty="0"/>
              <a:t>Reverse proxy benefits:</a:t>
            </a:r>
          </a:p>
          <a:p>
            <a:pPr lvl="1"/>
            <a:r>
              <a:rPr lang="en-CA" dirty="0"/>
              <a:t>Filter application access</a:t>
            </a:r>
          </a:p>
          <a:p>
            <a:pPr lvl="1"/>
            <a:r>
              <a:rPr lang="en-CA" dirty="0"/>
              <a:t>Preauthentication</a:t>
            </a:r>
          </a:p>
          <a:p>
            <a:pPr lvl="1"/>
            <a:r>
              <a:rPr lang="en-CA" dirty="0"/>
              <a:t>SSL offloading and bridging</a:t>
            </a:r>
          </a:p>
          <a:p>
            <a:r>
              <a:rPr lang="en-CA" dirty="0"/>
              <a:t>Strengthen authentication by using:</a:t>
            </a:r>
          </a:p>
          <a:p>
            <a:pPr lvl="1"/>
            <a:r>
              <a:rPr lang="en-CA" dirty="0"/>
              <a:t>Strong passwords</a:t>
            </a:r>
          </a:p>
          <a:p>
            <a:pPr lvl="1"/>
            <a:r>
              <a:rPr lang="en-CA" dirty="0"/>
              <a:t>Multi-factor authentication</a:t>
            </a:r>
            <a:endParaRPr lang="en-US" dirty="0"/>
          </a:p>
        </p:txBody>
      </p:sp>
    </p:spTree>
    <p:extLst>
      <p:ext uri="{BB962C8B-B14F-4D97-AF65-F5344CB8AC3E}">
        <p14:creationId xmlns:p14="http://schemas.microsoft.com/office/powerpoint/2010/main" val="333271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D1A-5751-4DE5-94E3-5370D2BA759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9ED3A2D-7596-4B7B-9BB9-EC53B2C9F9E6}"/>
              </a:ext>
            </a:extLst>
          </p:cNvPr>
          <p:cNvSpPr>
            <a:spLocks noGrp="1"/>
          </p:cNvSpPr>
          <p:nvPr>
            <p:ph type="body" idx="1"/>
          </p:nvPr>
        </p:nvSpPr>
        <p:spPr/>
        <p:txBody>
          <a:bodyPr/>
          <a:lstStyle/>
          <a:p>
            <a:r>
              <a:rPr lang="en-US" sz="6600" dirty="0"/>
              <a:t>LAB 4 – </a:t>
            </a:r>
            <a:r>
              <a:rPr lang="en-US" sz="6600" dirty="0" err="1"/>
              <a:t>Übung</a:t>
            </a:r>
            <a:r>
              <a:rPr lang="en-US" sz="6600" dirty="0"/>
              <a:t> 1 &amp; 2</a:t>
            </a:r>
            <a:endParaRPr lang="de-AT" sz="6600" dirty="0"/>
          </a:p>
        </p:txBody>
      </p:sp>
    </p:spTree>
    <p:extLst>
      <p:ext uri="{BB962C8B-B14F-4D97-AF65-F5344CB8AC3E}">
        <p14:creationId xmlns:p14="http://schemas.microsoft.com/office/powerpoint/2010/main" val="1340566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Configuring Outlook on the web</a:t>
            </a:r>
          </a:p>
        </p:txBody>
      </p:sp>
      <p:sp>
        <p:nvSpPr>
          <p:cNvPr id="3" name="Text Placeholder 2"/>
          <p:cNvSpPr>
            <a:spLocks noGrp="1"/>
          </p:cNvSpPr>
          <p:nvPr>
            <p:ph type="body" idx="1"/>
          </p:nvPr>
        </p:nvSpPr>
        <p:spPr/>
        <p:txBody>
          <a:bodyPr/>
          <a:lstStyle/>
          <a:p>
            <a:r>
              <a:rPr lang="en-US" dirty="0"/>
              <a:t>Configuration options for Outlook on the web
Demonstration: Configuring options for Outlook on the web
Add-Ins for Outlook
Demonstration: Using add-ins for Outlook
What is Office Online Server integration?
Demonstration: Configuring Office Online Server integration
What is Outlook on the web offline access?
Demonstration: Using Outlook on the web offline access</a:t>
            </a:r>
          </a:p>
        </p:txBody>
      </p:sp>
    </p:spTree>
    <p:extLst>
      <p:ext uri="{BB962C8B-B14F-4D97-AF65-F5344CB8AC3E}">
        <p14:creationId xmlns:p14="http://schemas.microsoft.com/office/powerpoint/2010/main" val="171198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options for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Authentication options:</a:t>
            </a:r>
          </a:p>
          <a:p>
            <a:pPr lvl="1"/>
            <a:r>
              <a:rPr lang="en-CA" dirty="0"/>
              <a:t>Forms-based authentication is default</a:t>
            </a:r>
          </a:p>
          <a:p>
            <a:pPr lvl="1"/>
            <a:r>
              <a:rPr lang="en-CA" dirty="0"/>
              <a:t>Can also use integrated Windows authentication, digest authentication, or basic authentication</a:t>
            </a:r>
          </a:p>
          <a:p>
            <a:r>
              <a:rPr lang="en-CA" dirty="0"/>
              <a:t>You can enable or disable specific features</a:t>
            </a:r>
          </a:p>
          <a:p>
            <a:r>
              <a:rPr lang="en-CA" dirty="0"/>
              <a:t>Public and private computer selection is disabled by default</a:t>
            </a:r>
          </a:p>
          <a:p>
            <a:r>
              <a:rPr lang="en-CA" dirty="0"/>
              <a:t>Control access to attachments with file access settings</a:t>
            </a:r>
          </a:p>
          <a:p>
            <a:r>
              <a:rPr lang="en-US" dirty="0"/>
              <a:t>Control features, file access, and offline settings per user by using Outlook Web App policies</a:t>
            </a:r>
          </a:p>
        </p:txBody>
      </p:sp>
    </p:spTree>
    <p:extLst>
      <p:ext uri="{BB962C8B-B14F-4D97-AF65-F5344CB8AC3E}">
        <p14:creationId xmlns:p14="http://schemas.microsoft.com/office/powerpoint/2010/main" val="406216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d4b84aa9-1834-4184-8ece-6e58b3c3e6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options for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Outlook on the web options and policies</a:t>
            </a:r>
            <a:endParaRPr lang="en-US" dirty="0"/>
          </a:p>
        </p:txBody>
      </p:sp>
    </p:spTree>
    <p:extLst>
      <p:ext uri="{BB962C8B-B14F-4D97-AF65-F5344CB8AC3E}">
        <p14:creationId xmlns:p14="http://schemas.microsoft.com/office/powerpoint/2010/main" val="2992641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Add-Ins for Outlook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Add-ins for Outlook extend the functionality of Outlook and Outlook on the web</a:t>
            </a:r>
          </a:p>
          <a:p>
            <a:r>
              <a:rPr lang="en-CA" dirty="0"/>
              <a:t>Included add-ins for Outlook:</a:t>
            </a:r>
          </a:p>
          <a:p>
            <a:pPr lvl="1"/>
            <a:r>
              <a:rPr lang="en-CA" dirty="0"/>
              <a:t>Action Items</a:t>
            </a:r>
          </a:p>
          <a:p>
            <a:pPr lvl="1"/>
            <a:r>
              <a:rPr lang="en-CA" dirty="0"/>
              <a:t>Bing Maps</a:t>
            </a:r>
          </a:p>
          <a:p>
            <a:pPr lvl="1"/>
            <a:r>
              <a:rPr lang="en-CA" dirty="0"/>
              <a:t>My Templates</a:t>
            </a:r>
          </a:p>
          <a:p>
            <a:pPr lvl="1"/>
            <a:r>
              <a:rPr lang="en-CA" dirty="0"/>
              <a:t>Suggested Meetings</a:t>
            </a:r>
          </a:p>
          <a:p>
            <a:pPr lvl="1"/>
            <a:r>
              <a:rPr lang="en-CA" dirty="0"/>
              <a:t>Unsubscribe</a:t>
            </a:r>
          </a:p>
          <a:p>
            <a:r>
              <a:rPr lang="en-CA" dirty="0"/>
              <a:t>Administrators install in Exchange admin center or Exchange Management Shell</a:t>
            </a:r>
          </a:p>
          <a:p>
            <a:r>
              <a:rPr lang="en-CA" dirty="0"/>
              <a:t>Users install in Outlook on the web options</a:t>
            </a:r>
          </a:p>
        </p:txBody>
      </p:sp>
    </p:spTree>
    <p:extLst>
      <p:ext uri="{BB962C8B-B14F-4D97-AF65-F5344CB8AC3E}">
        <p14:creationId xmlns:p14="http://schemas.microsoft.com/office/powerpoint/2010/main" val="374462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Configuring client access services in Exchange Server 2016</a:t>
            </a:r>
          </a:p>
        </p:txBody>
      </p:sp>
      <p:sp>
        <p:nvSpPr>
          <p:cNvPr id="3" name="Text Placeholder 2"/>
          <p:cNvSpPr>
            <a:spLocks noGrp="1"/>
          </p:cNvSpPr>
          <p:nvPr>
            <p:ph type="body" idx="1"/>
          </p:nvPr>
        </p:nvSpPr>
        <p:spPr/>
        <p:txBody>
          <a:bodyPr/>
          <a:lstStyle/>
          <a:p>
            <a:r>
              <a:rPr lang="en-US" dirty="0"/>
              <a:t>How client access services work in Exchange Server
Configuring client access services
Configuring and managing namespaces
Configuring certificates on Exchange Server
Demonstration: Managing certificates
Configuring POP3 and IMAP4 client access</a:t>
            </a:r>
          </a:p>
        </p:txBody>
      </p:sp>
    </p:spTree>
    <p:extLst>
      <p:ext uri="{BB962C8B-B14F-4D97-AF65-F5344CB8AC3E}">
        <p14:creationId xmlns:p14="http://schemas.microsoft.com/office/powerpoint/2010/main" val="389007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8cf8450-c996-4bc2-8593-3204e19d0a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add-ins for Outlook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manage and use add-ins for Outlook</a:t>
            </a:r>
            <a:endParaRPr lang="en-US" dirty="0"/>
          </a:p>
        </p:txBody>
      </p:sp>
    </p:spTree>
    <p:extLst>
      <p:ext uri="{BB962C8B-B14F-4D97-AF65-F5344CB8AC3E}">
        <p14:creationId xmlns:p14="http://schemas.microsoft.com/office/powerpoint/2010/main" val="422684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Outlook on the web offline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Offline access for Outlook on the web allows offline access to mailboxes</a:t>
            </a:r>
          </a:p>
          <a:p>
            <a:endParaRPr lang="en-CA" dirty="0"/>
          </a:p>
          <a:p>
            <a:r>
              <a:rPr lang="en-CA" dirty="0"/>
              <a:t>Offline access for Outlook on the web:</a:t>
            </a:r>
          </a:p>
          <a:p>
            <a:pPr lvl="1"/>
            <a:r>
              <a:rPr lang="en-CA" dirty="0"/>
              <a:t>Works only with selected browsers</a:t>
            </a:r>
          </a:p>
          <a:p>
            <a:pPr lvl="1"/>
            <a:r>
              <a:rPr lang="en-CA" dirty="0"/>
              <a:t>Caches part of the mailbox content</a:t>
            </a:r>
          </a:p>
          <a:p>
            <a:pPr lvl="1"/>
            <a:r>
              <a:rPr lang="en-CA" dirty="0"/>
              <a:t>Allows users to perform selected tasks</a:t>
            </a:r>
          </a:p>
          <a:p>
            <a:pPr lvl="1"/>
            <a:r>
              <a:rPr lang="en-CA" dirty="0"/>
              <a:t>Is enabled per-computer</a:t>
            </a:r>
          </a:p>
          <a:p>
            <a:pPr lvl="1"/>
            <a:r>
              <a:rPr lang="en-CA" dirty="0"/>
              <a:t>Can be controlled by using Outlook Web Access policies and Outlook Web App virtual directory</a:t>
            </a:r>
            <a:endParaRPr lang="en-US" dirty="0"/>
          </a:p>
        </p:txBody>
      </p:sp>
    </p:spTree>
    <p:extLst>
      <p:ext uri="{BB962C8B-B14F-4D97-AF65-F5344CB8AC3E}">
        <p14:creationId xmlns:p14="http://schemas.microsoft.com/office/powerpoint/2010/main" val="2721193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Outlook on the web offline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use offline access for Outlook on the web</a:t>
            </a:r>
            <a:endParaRPr lang="en-US" dirty="0"/>
          </a:p>
        </p:txBody>
      </p:sp>
    </p:spTree>
    <p:extLst>
      <p:ext uri="{BB962C8B-B14F-4D97-AF65-F5344CB8AC3E}">
        <p14:creationId xmlns:p14="http://schemas.microsoft.com/office/powerpoint/2010/main" val="2389894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Configuring mobile messaging</a:t>
            </a:r>
          </a:p>
        </p:txBody>
      </p:sp>
      <p:sp>
        <p:nvSpPr>
          <p:cNvPr id="3" name="Text Placeholder 2"/>
          <p:cNvSpPr>
            <a:spLocks noGrp="1"/>
          </p:cNvSpPr>
          <p:nvPr>
            <p:ph type="body" idx="1"/>
          </p:nvPr>
        </p:nvSpPr>
        <p:spPr/>
        <p:txBody>
          <a:bodyPr/>
          <a:lstStyle/>
          <a:p>
            <a:r>
              <a:rPr lang="en-US" dirty="0"/>
              <a:t>How Exchange ActiveSync works
Managing mobile devices by using Exchange ActiveSync policies
What is mobile device quarantine?
Managing mobile devices
Demonstration: Managing access for mobile devices
Alternatives for mobile device management</a:t>
            </a:r>
          </a:p>
        </p:txBody>
      </p:sp>
    </p:spTree>
    <p:extLst>
      <p:ext uri="{BB962C8B-B14F-4D97-AF65-F5344CB8AC3E}">
        <p14:creationId xmlns:p14="http://schemas.microsoft.com/office/powerpoint/2010/main" val="4157467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Exchange ActiveSync works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ActiveSync devices can be configured by using:</a:t>
            </a:r>
          </a:p>
          <a:p>
            <a:pPr marL="458470" lvl="1" indent="-169545"/>
            <a:r>
              <a:rPr lang="en-CA" dirty="0"/>
              <a:t>Autodiscover</a:t>
            </a:r>
          </a:p>
          <a:p>
            <a:pPr marL="458470" lvl="1" indent="-169545"/>
            <a:r>
              <a:rPr lang="en-CA" dirty="0"/>
              <a:t>Manually</a:t>
            </a:r>
          </a:p>
          <a:p>
            <a:r>
              <a:rPr lang="en-CA" dirty="0"/>
              <a:t>You specify how much data is synchronized</a:t>
            </a:r>
          </a:p>
          <a:p>
            <a:r>
              <a:rPr lang="en-CA" dirty="0"/>
              <a:t>Direct Push:</a:t>
            </a:r>
          </a:p>
          <a:p>
            <a:pPr marL="458470" lvl="1" indent="-169545"/>
            <a:r>
              <a:rPr lang="en-CA" dirty="0">
                <a:latin typeface="Segoe UI"/>
                <a:cs typeface="Segoe UI"/>
              </a:rPr>
              <a:t>Uses a long standing HTTPS connection</a:t>
            </a:r>
          </a:p>
          <a:p>
            <a:pPr marL="458470" lvl="1" indent="-169545"/>
            <a:r>
              <a:rPr lang="en-CA" dirty="0"/>
              <a:t>Notifies clients when items are updated</a:t>
            </a:r>
          </a:p>
          <a:p>
            <a:pPr marL="458470" lvl="1" indent="-169545"/>
            <a:r>
              <a:rPr lang="en-CA" dirty="0"/>
              <a:t>Is optimized for idle HTTPS connections of 30 minutes</a:t>
            </a:r>
          </a:p>
          <a:p>
            <a:pPr marL="458470" lvl="1" indent="-169545"/>
            <a:r>
              <a:rPr lang="en-CA" dirty="0">
                <a:latin typeface="Segoe UI"/>
                <a:cs typeface="Segoe UI"/>
              </a:rPr>
              <a:t>Most customers need specific FW configuration to allow that.</a:t>
            </a:r>
            <a:endParaRPr lang="en-CA" dirty="0"/>
          </a:p>
          <a:p>
            <a:endParaRPr lang="en-US" dirty="0"/>
          </a:p>
        </p:txBody>
      </p:sp>
    </p:spTree>
    <p:extLst>
      <p:ext uri="{BB962C8B-B14F-4D97-AF65-F5344CB8AC3E}">
        <p14:creationId xmlns:p14="http://schemas.microsoft.com/office/powerpoint/2010/main" val="2489926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mobile devices by using Exchange ActiveSync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mobile device mailbox policies to enforce security settings on mobile devices</a:t>
            </a:r>
          </a:p>
          <a:p>
            <a:endParaRPr lang="en-CA" dirty="0"/>
          </a:p>
          <a:p>
            <a:r>
              <a:rPr lang="en-CA" dirty="0"/>
              <a:t>Mobile device mailbox policy settings:</a:t>
            </a:r>
          </a:p>
          <a:p>
            <a:pPr lvl="1"/>
            <a:r>
              <a:rPr lang="en-CA" dirty="0"/>
              <a:t>Device password requirements</a:t>
            </a:r>
          </a:p>
          <a:p>
            <a:pPr lvl="1"/>
            <a:r>
              <a:rPr lang="en-CA" dirty="0"/>
              <a:t>Encryption requirements</a:t>
            </a:r>
          </a:p>
          <a:p>
            <a:pPr lvl="1"/>
            <a:r>
              <a:rPr lang="en-CA" dirty="0"/>
              <a:t>Local wipe options</a:t>
            </a:r>
          </a:p>
          <a:p>
            <a:pPr lvl="1"/>
            <a:r>
              <a:rPr lang="en-CA" dirty="0"/>
              <a:t>Device inactivity settings</a:t>
            </a:r>
          </a:p>
          <a:p>
            <a:pPr lvl="1"/>
            <a:r>
              <a:rPr lang="en-CA" dirty="0"/>
              <a:t>Password lifecycle settings</a:t>
            </a:r>
            <a:endParaRPr lang="en-US" dirty="0"/>
          </a:p>
        </p:txBody>
      </p:sp>
    </p:spTree>
    <p:extLst>
      <p:ext uri="{BB962C8B-B14F-4D97-AF65-F5344CB8AC3E}">
        <p14:creationId xmlns:p14="http://schemas.microsoft.com/office/powerpoint/2010/main" val="386301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mobile device quarantine?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Mobile device states:</a:t>
            </a:r>
          </a:p>
          <a:p>
            <a:pPr lvl="1"/>
            <a:r>
              <a:rPr lang="en-CA" dirty="0"/>
              <a:t>Allowed</a:t>
            </a:r>
          </a:p>
          <a:p>
            <a:pPr lvl="1"/>
            <a:r>
              <a:rPr lang="en-CA" dirty="0"/>
              <a:t>Blocked</a:t>
            </a:r>
          </a:p>
          <a:p>
            <a:pPr lvl="1"/>
            <a:r>
              <a:rPr lang="en-CA" dirty="0"/>
              <a:t>Quarantined</a:t>
            </a:r>
          </a:p>
          <a:p>
            <a:r>
              <a:rPr lang="en-CA" dirty="0"/>
              <a:t>All devices types are allowed by default</a:t>
            </a:r>
          </a:p>
          <a:p>
            <a:r>
              <a:rPr lang="en-CA" dirty="0"/>
              <a:t>You can:</a:t>
            </a:r>
          </a:p>
          <a:p>
            <a:pPr lvl="1"/>
            <a:r>
              <a:rPr lang="en-CA" dirty="0"/>
              <a:t>Set the default device state for the organization</a:t>
            </a:r>
          </a:p>
          <a:p>
            <a:pPr lvl="1"/>
            <a:r>
              <a:rPr lang="en-CA" dirty="0"/>
              <a:t>Create mobile device access rules</a:t>
            </a:r>
            <a:endParaRPr lang="en-US" dirty="0"/>
          </a:p>
        </p:txBody>
      </p:sp>
    </p:spTree>
    <p:extLst>
      <p:ext uri="{BB962C8B-B14F-4D97-AF65-F5344CB8AC3E}">
        <p14:creationId xmlns:p14="http://schemas.microsoft.com/office/powerpoint/2010/main" val="260990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remote wipe to remove data from lost or stolen mobile devices</a:t>
            </a:r>
          </a:p>
          <a:p>
            <a:r>
              <a:rPr lang="en-CA" dirty="0"/>
              <a:t>Set the number of device associations allowed for a user in a throttling policy</a:t>
            </a:r>
          </a:p>
          <a:p>
            <a:r>
              <a:rPr lang="en-CA" dirty="0"/>
              <a:t>Use debug logging to troubleshoot synchronization problems</a:t>
            </a:r>
          </a:p>
          <a:p>
            <a:r>
              <a:rPr lang="en-CA" dirty="0"/>
              <a:t>Ensure that users are not members of protected groups</a:t>
            </a:r>
          </a:p>
          <a:p>
            <a:endParaRPr lang="en-US" dirty="0"/>
          </a:p>
        </p:txBody>
      </p:sp>
    </p:spTree>
    <p:extLst>
      <p:ext uri="{BB962C8B-B14F-4D97-AF65-F5344CB8AC3E}">
        <p14:creationId xmlns:p14="http://schemas.microsoft.com/office/powerpoint/2010/main" val="2228257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Demonstration: Managing access for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manage access for mobile devices</a:t>
            </a:r>
            <a:endParaRPr lang="en-US" dirty="0"/>
          </a:p>
        </p:txBody>
      </p:sp>
    </p:spTree>
    <p:extLst>
      <p:ext uri="{BB962C8B-B14F-4D97-AF65-F5344CB8AC3E}">
        <p14:creationId xmlns:p14="http://schemas.microsoft.com/office/powerpoint/2010/main" val="3803053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Alternatives for mobile device management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Server provides basic management for mobile devices</a:t>
            </a:r>
          </a:p>
          <a:p>
            <a:r>
              <a:rPr lang="en-CA" dirty="0"/>
              <a:t>Intune can:</a:t>
            </a:r>
          </a:p>
          <a:p>
            <a:pPr lvl="1"/>
            <a:r>
              <a:rPr lang="en-CA" dirty="0"/>
              <a:t>Deploy certificates and VPN profiles</a:t>
            </a:r>
          </a:p>
          <a:p>
            <a:pPr lvl="1"/>
            <a:r>
              <a:rPr lang="en-CA" dirty="0"/>
              <a:t>Manage password and perform remote wipe</a:t>
            </a:r>
          </a:p>
          <a:p>
            <a:pPr lvl="1"/>
            <a:r>
              <a:rPr lang="en-CA" dirty="0"/>
              <a:t>Enable enhanced security configurations such as Kiosk Mode for Android devices</a:t>
            </a:r>
          </a:p>
          <a:p>
            <a:pPr lvl="1"/>
            <a:r>
              <a:rPr lang="en-CA" dirty="0"/>
              <a:t>Deploy and manage applications</a:t>
            </a:r>
          </a:p>
          <a:p>
            <a:pPr lvl="1"/>
            <a:r>
              <a:rPr lang="en-CA" dirty="0"/>
              <a:t>Integrate with Configuration Manager</a:t>
            </a:r>
          </a:p>
          <a:p>
            <a:pPr lvl="1"/>
            <a:endParaRPr lang="en-US" dirty="0"/>
          </a:p>
        </p:txBody>
      </p:sp>
    </p:spTree>
    <p:extLst>
      <p:ext uri="{BB962C8B-B14F-4D97-AF65-F5344CB8AC3E}">
        <p14:creationId xmlns:p14="http://schemas.microsoft.com/office/powerpoint/2010/main" val="385656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58788" y="-2"/>
            <a:ext cx="8226425" cy="740664"/>
          </a:xfrm>
        </p:spPr>
        <p:txBody>
          <a:bodyPr/>
          <a:lstStyle/>
          <a:p>
            <a:r>
              <a:rPr lang="en-US" dirty="0"/>
              <a:t>How client access services work in Exchange Server</a:t>
            </a:r>
          </a:p>
        </p:txBody>
      </p:sp>
      <p:grpSp>
        <p:nvGrpSpPr>
          <p:cNvPr id="4" name="Group 3" descr="The left side of this graphic depicts the various clients connecting to the Exchange 2016 Mailbox server. These include mobile devices, Outlook, POP3, IMAP4, and SMTP.&#10;&#10;The center part of the graphic is client access services, which are proxies for the backend services. Proxies are listed for HTTP, IIS, POP3, IMAP4, Front end transport, and Unified Messaging (UM) call router.&#10;&#10;The right side of the graphic depicts the back end services. These include IIS, POP3, IMAP4, transport, and UM.&#10;&#10;"/>
          <p:cNvGrpSpPr/>
          <p:nvPr/>
        </p:nvGrpSpPr>
        <p:grpSpPr>
          <a:xfrm>
            <a:off x="249382" y="823609"/>
            <a:ext cx="8729803" cy="5882358"/>
            <a:chOff x="-119203" y="137443"/>
            <a:chExt cx="8729803" cy="5882358"/>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53" y="2630833"/>
              <a:ext cx="863647" cy="4344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ally\Desktop\ID Resources\MSTP\SRTech_Reference\Graphics for IDs\Microsoft Illustrations\Webs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42" y="2087656"/>
              <a:ext cx="417769" cy="3259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ally\Desktop\ID Resources\MSTP\SRTech_Reference\Graphics for IDs\Microsoft Illustrations\World_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994" y="2078947"/>
              <a:ext cx="433051" cy="5604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770588" y="452527"/>
              <a:ext cx="6840012" cy="762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Exchange Mailbox server </a:t>
              </a:r>
            </a:p>
          </p:txBody>
        </p:sp>
        <p:pic>
          <p:nvPicPr>
            <p:cNvPr id="9"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0994" y="225317"/>
              <a:ext cx="231067" cy="6715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2061" y="137443"/>
              <a:ext cx="404868" cy="3893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66689" y="555655"/>
              <a:ext cx="445293" cy="29606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770588" y="1192423"/>
              <a:ext cx="6840012" cy="4827378"/>
            </a:xfrm>
            <a:prstGeom prst="rect">
              <a:avLst/>
            </a:prstGeom>
            <a:solidFill>
              <a:srgbClr val="FFFF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 name="Rectangle 12"/>
            <p:cNvSpPr/>
            <p:nvPr/>
          </p:nvSpPr>
          <p:spPr>
            <a:xfrm>
              <a:off x="1930785" y="1366927"/>
              <a:ext cx="1803015" cy="4500474"/>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3"/>
            <p:cNvSpPr/>
            <p:nvPr/>
          </p:nvSpPr>
          <p:spPr>
            <a:xfrm>
              <a:off x="4347820" y="1366925"/>
              <a:ext cx="4110380" cy="4500475"/>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TextBox 73"/>
            <p:cNvSpPr txBox="1"/>
            <p:nvPr/>
          </p:nvSpPr>
          <p:spPr>
            <a:xfrm>
              <a:off x="1862314" y="1403828"/>
              <a:ext cx="2713757"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Client access services</a:t>
              </a:r>
            </a:p>
          </p:txBody>
        </p:sp>
        <p:sp>
          <p:nvSpPr>
            <p:cNvPr id="16" name="TextBox 74"/>
            <p:cNvSpPr txBox="1"/>
            <p:nvPr/>
          </p:nvSpPr>
          <p:spPr>
            <a:xfrm>
              <a:off x="4347821" y="1349021"/>
              <a:ext cx="2057400"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Backend services</a:t>
              </a:r>
            </a:p>
          </p:txBody>
        </p:sp>
        <p:sp>
          <p:nvSpPr>
            <p:cNvPr id="17" name="Rectangle 16"/>
            <p:cNvSpPr/>
            <p:nvPr/>
          </p:nvSpPr>
          <p:spPr>
            <a:xfrm>
              <a:off x="1991630" y="1715286"/>
              <a:ext cx="1697088" cy="30274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HTTP proxy</a:t>
              </a:r>
            </a:p>
          </p:txBody>
        </p:sp>
        <p:sp>
          <p:nvSpPr>
            <p:cNvPr id="18" name="Rectangle 17"/>
            <p:cNvSpPr/>
            <p:nvPr/>
          </p:nvSpPr>
          <p:spPr>
            <a:xfrm>
              <a:off x="1991630" y="2102482"/>
              <a:ext cx="1697088" cy="30274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IIS</a:t>
              </a:r>
            </a:p>
          </p:txBody>
        </p:sp>
        <p:sp>
          <p:nvSpPr>
            <p:cNvPr id="19" name="Rectangle 18"/>
            <p:cNvSpPr/>
            <p:nvPr/>
          </p:nvSpPr>
          <p:spPr>
            <a:xfrm>
              <a:off x="2031996" y="3621366"/>
              <a:ext cx="1464736" cy="480786"/>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POP3</a:t>
              </a:r>
            </a:p>
          </p:txBody>
        </p:sp>
        <p:sp>
          <p:nvSpPr>
            <p:cNvPr id="20" name="Rectangle 19"/>
            <p:cNvSpPr/>
            <p:nvPr/>
          </p:nvSpPr>
          <p:spPr>
            <a:xfrm>
              <a:off x="2031996" y="4134765"/>
              <a:ext cx="1464736" cy="50379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IMAP4</a:t>
              </a:r>
            </a:p>
          </p:txBody>
        </p:sp>
        <p:sp>
          <p:nvSpPr>
            <p:cNvPr id="21" name="Rectangle 20"/>
            <p:cNvSpPr/>
            <p:nvPr/>
          </p:nvSpPr>
          <p:spPr>
            <a:xfrm>
              <a:off x="2031568" y="4683266"/>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Front end transport</a:t>
              </a:r>
            </a:p>
          </p:txBody>
        </p:sp>
        <p:sp>
          <p:nvSpPr>
            <p:cNvPr id="22" name="Rectangle 21"/>
            <p:cNvSpPr/>
            <p:nvPr/>
          </p:nvSpPr>
          <p:spPr>
            <a:xfrm>
              <a:off x="2031568" y="5254255"/>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UM call router</a:t>
              </a:r>
            </a:p>
          </p:txBody>
        </p:sp>
        <p:sp>
          <p:nvSpPr>
            <p:cNvPr id="23" name="Rectangle 22"/>
            <p:cNvSpPr/>
            <p:nvPr/>
          </p:nvSpPr>
          <p:spPr>
            <a:xfrm>
              <a:off x="4422357" y="1705481"/>
              <a:ext cx="3959643" cy="30274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IIS</a:t>
              </a:r>
            </a:p>
          </p:txBody>
        </p:sp>
        <p:cxnSp>
          <p:nvCxnSpPr>
            <p:cNvPr id="24" name="Straight Arrow Connector 23"/>
            <p:cNvCxnSpPr/>
            <p:nvPr/>
          </p:nvCxnSpPr>
          <p:spPr>
            <a:xfrm>
              <a:off x="3688718" y="1881150"/>
              <a:ext cx="733638" cy="0"/>
            </a:xfrm>
            <a:prstGeom prst="straightConnector1">
              <a:avLst/>
            </a:prstGeom>
            <a:noFill/>
            <a:ln w="38100" cap="flat" cmpd="sng" algn="ctr">
              <a:solidFill>
                <a:srgbClr val="92D050"/>
              </a:solidFill>
              <a:prstDash val="solid"/>
              <a:headEnd type="triangle"/>
              <a:tailEnd type="triangle"/>
            </a:ln>
            <a:effectLst/>
          </p:spPr>
        </p:cxnSp>
        <p:sp>
          <p:nvSpPr>
            <p:cNvPr id="25" name="Rectangle 24"/>
            <p:cNvSpPr/>
            <p:nvPr/>
          </p:nvSpPr>
          <p:spPr>
            <a:xfrm>
              <a:off x="4422357" y="2049349"/>
              <a:ext cx="1066800" cy="97607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Remote PowerShell</a:t>
              </a:r>
            </a:p>
          </p:txBody>
        </p:sp>
        <p:sp>
          <p:nvSpPr>
            <p:cNvPr id="26" name="Rectangle 25"/>
            <p:cNvSpPr/>
            <p:nvPr/>
          </p:nvSpPr>
          <p:spPr>
            <a:xfrm>
              <a:off x="6500181" y="2059244"/>
              <a:ext cx="1877465" cy="966177"/>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Exchange ActiveSync, Exchange admin center, OAB,         Outlook on the web  </a:t>
              </a:r>
            </a:p>
          </p:txBody>
        </p:sp>
        <p:sp>
          <p:nvSpPr>
            <p:cNvPr id="27" name="Rectangle 26"/>
            <p:cNvSpPr/>
            <p:nvPr/>
          </p:nvSpPr>
          <p:spPr>
            <a:xfrm>
              <a:off x="5540619" y="2059244"/>
              <a:ext cx="908099" cy="379156"/>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RPC proxy</a:t>
              </a:r>
            </a:p>
          </p:txBody>
        </p:sp>
        <p:sp>
          <p:nvSpPr>
            <p:cNvPr id="28" name="Rectangle 27"/>
            <p:cNvSpPr/>
            <p:nvPr/>
          </p:nvSpPr>
          <p:spPr>
            <a:xfrm>
              <a:off x="5563694" y="2722554"/>
              <a:ext cx="885023" cy="30286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RPC CA</a:t>
              </a:r>
            </a:p>
          </p:txBody>
        </p:sp>
        <p:sp>
          <p:nvSpPr>
            <p:cNvPr id="29" name="Rectangle 28"/>
            <p:cNvSpPr/>
            <p:nvPr/>
          </p:nvSpPr>
          <p:spPr>
            <a:xfrm>
              <a:off x="4431066" y="3621366"/>
              <a:ext cx="1464736" cy="48829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POP3 backend</a:t>
              </a:r>
            </a:p>
          </p:txBody>
        </p:sp>
        <p:sp>
          <p:nvSpPr>
            <p:cNvPr id="30" name="Rectangle 29"/>
            <p:cNvSpPr/>
            <p:nvPr/>
          </p:nvSpPr>
          <p:spPr>
            <a:xfrm>
              <a:off x="4431066" y="4142270"/>
              <a:ext cx="1464736" cy="496293"/>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IMAP4 backend</a:t>
              </a:r>
            </a:p>
          </p:txBody>
        </p:sp>
        <p:sp>
          <p:nvSpPr>
            <p:cNvPr id="31" name="Rectangle 30"/>
            <p:cNvSpPr/>
            <p:nvPr/>
          </p:nvSpPr>
          <p:spPr>
            <a:xfrm>
              <a:off x="4431066" y="4682593"/>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Transport</a:t>
              </a:r>
            </a:p>
          </p:txBody>
        </p:sp>
        <p:sp>
          <p:nvSpPr>
            <p:cNvPr id="32" name="Rectangle 31"/>
            <p:cNvSpPr/>
            <p:nvPr/>
          </p:nvSpPr>
          <p:spPr>
            <a:xfrm>
              <a:off x="4431066" y="5253023"/>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UM </a:t>
              </a:r>
            </a:p>
          </p:txBody>
        </p:sp>
        <p:pic>
          <p:nvPicPr>
            <p:cNvPr id="33" name="Picture 32" descr="C:\Users\Sally\Desktop\ID Resources\MSTP\SRTech_Reference\Graphics for IDs\Microsoft Illustrations\Database_sta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2444" y="4771056"/>
              <a:ext cx="432938" cy="44514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Users\Sally\Desktop\ID Resources\MSTP\SRTech_Reference\Graphics for IDs\Microsoft Illustrations\Database_sta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2444" y="3912192"/>
              <a:ext cx="432938" cy="4451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93"/>
            <p:cNvSpPr txBox="1"/>
            <p:nvPr/>
          </p:nvSpPr>
          <p:spPr>
            <a:xfrm>
              <a:off x="6829313" y="4302587"/>
              <a:ext cx="1219200"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Mailbox database</a:t>
              </a:r>
            </a:p>
          </p:txBody>
        </p:sp>
        <p:sp>
          <p:nvSpPr>
            <p:cNvPr id="36" name="TextBox 94"/>
            <p:cNvSpPr txBox="1"/>
            <p:nvPr/>
          </p:nvSpPr>
          <p:spPr>
            <a:xfrm>
              <a:off x="6778229" y="5210111"/>
              <a:ext cx="1321367"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Delivery queue</a:t>
              </a:r>
            </a:p>
          </p:txBody>
        </p:sp>
        <p:sp>
          <p:nvSpPr>
            <p:cNvPr id="37" name="TextBox 95"/>
            <p:cNvSpPr txBox="1"/>
            <p:nvPr/>
          </p:nvSpPr>
          <p:spPr>
            <a:xfrm>
              <a:off x="3706873" y="1866657"/>
              <a:ext cx="79360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HTTP/ HTTPS</a:t>
              </a:r>
            </a:p>
          </p:txBody>
        </p:sp>
        <p:cxnSp>
          <p:nvCxnSpPr>
            <p:cNvPr id="38" name="Straight Arrow Connector 37"/>
            <p:cNvCxnSpPr>
              <a:stCxn id="19" idx="3"/>
              <a:endCxn id="29" idx="1"/>
            </p:cNvCxnSpPr>
            <p:nvPr/>
          </p:nvCxnSpPr>
          <p:spPr>
            <a:xfrm>
              <a:off x="3496732" y="3861759"/>
              <a:ext cx="934334" cy="3753"/>
            </a:xfrm>
            <a:prstGeom prst="straightConnector1">
              <a:avLst/>
            </a:prstGeom>
            <a:noFill/>
            <a:ln w="38100" cap="flat" cmpd="sng" algn="ctr">
              <a:solidFill>
                <a:srgbClr val="7030A0"/>
              </a:solidFill>
              <a:prstDash val="solid"/>
              <a:headEnd type="triangle"/>
              <a:tailEnd type="triangle"/>
            </a:ln>
            <a:effectLst/>
          </p:spPr>
        </p:cxnSp>
        <p:cxnSp>
          <p:nvCxnSpPr>
            <p:cNvPr id="39" name="Straight Arrow Connector 38"/>
            <p:cNvCxnSpPr/>
            <p:nvPr/>
          </p:nvCxnSpPr>
          <p:spPr>
            <a:xfrm>
              <a:off x="3496732" y="4381286"/>
              <a:ext cx="934334" cy="3753"/>
            </a:xfrm>
            <a:prstGeom prst="straightConnector1">
              <a:avLst/>
            </a:prstGeom>
            <a:noFill/>
            <a:ln w="38100" cap="flat" cmpd="sng" algn="ctr">
              <a:solidFill>
                <a:srgbClr val="0070C0"/>
              </a:solidFill>
              <a:prstDash val="solid"/>
              <a:headEnd type="triangle"/>
              <a:tailEnd type="triangle"/>
            </a:ln>
            <a:effectLst/>
          </p:spPr>
        </p:cxnSp>
        <p:cxnSp>
          <p:nvCxnSpPr>
            <p:cNvPr id="40" name="Straight Arrow Connector 39"/>
            <p:cNvCxnSpPr/>
            <p:nvPr/>
          </p:nvCxnSpPr>
          <p:spPr>
            <a:xfrm>
              <a:off x="3485342" y="4931257"/>
              <a:ext cx="934334" cy="3753"/>
            </a:xfrm>
            <a:prstGeom prst="straightConnector1">
              <a:avLst/>
            </a:prstGeom>
            <a:noFill/>
            <a:ln w="38100" cap="flat" cmpd="sng" algn="ctr">
              <a:solidFill>
                <a:srgbClr val="4BACC6">
                  <a:lumMod val="60000"/>
                  <a:lumOff val="40000"/>
                </a:srgbClr>
              </a:solidFill>
              <a:prstDash val="solid"/>
              <a:headEnd type="triangle"/>
              <a:tailEnd type="triangle"/>
            </a:ln>
            <a:effectLst/>
          </p:spPr>
        </p:cxnSp>
        <p:sp>
          <p:nvSpPr>
            <p:cNvPr id="41" name="Rectangle 40"/>
            <p:cNvSpPr/>
            <p:nvPr/>
          </p:nvSpPr>
          <p:spPr>
            <a:xfrm>
              <a:off x="1012628" y="1593669"/>
              <a:ext cx="304800" cy="427373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2" name="TextBox 100"/>
            <p:cNvSpPr txBox="1"/>
            <p:nvPr/>
          </p:nvSpPr>
          <p:spPr>
            <a:xfrm>
              <a:off x="958610" y="1599508"/>
              <a:ext cx="400110" cy="1900223"/>
            </a:xfrm>
            <a:prstGeom prst="rect">
              <a:avLst/>
            </a:prstGeom>
            <a:noFill/>
          </p:spPr>
          <p:txBody>
            <a:bodyPr vert="vert270"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Load balancer</a:t>
              </a:r>
            </a:p>
          </p:txBody>
        </p:sp>
        <p:pic>
          <p:nvPicPr>
            <p:cNvPr id="43" name="Picture 42" descr="C:\Users\Sally\Desktop\ID Resources\MSTP\SRTech_Reference\Graphics for IDs\Microsoft Illustrations\smartphone_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3186" y="1366925"/>
              <a:ext cx="309426" cy="55648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142" y="3713725"/>
              <a:ext cx="445293" cy="2960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7680" y="4221911"/>
              <a:ext cx="445293" cy="29606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761" y="4783223"/>
              <a:ext cx="445293" cy="296068"/>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flipV="1">
              <a:off x="753837" y="2243194"/>
              <a:ext cx="1250918" cy="1966"/>
            </a:xfrm>
            <a:prstGeom prst="straightConnector1">
              <a:avLst/>
            </a:prstGeom>
            <a:noFill/>
            <a:ln w="38100" cap="flat" cmpd="sng" algn="ctr">
              <a:solidFill>
                <a:srgbClr val="92D050"/>
              </a:solidFill>
              <a:prstDash val="solid"/>
              <a:tailEnd type="triangle"/>
            </a:ln>
            <a:effectLst/>
          </p:spPr>
        </p:cxnSp>
        <p:sp>
          <p:nvSpPr>
            <p:cNvPr id="48" name="Right Bracket 47"/>
            <p:cNvSpPr/>
            <p:nvPr/>
          </p:nvSpPr>
          <p:spPr>
            <a:xfrm>
              <a:off x="724427" y="1642863"/>
              <a:ext cx="149212" cy="1283726"/>
            </a:xfrm>
            <a:prstGeom prst="rightBracket">
              <a:avLst/>
            </a:prstGeom>
            <a:noFill/>
            <a:ln w="38100" cap="flat" cmpd="sng" algn="ctr">
              <a:solidFill>
                <a:srgbClr val="92D05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49" name="TextBox 107"/>
            <p:cNvSpPr txBox="1"/>
            <p:nvPr/>
          </p:nvSpPr>
          <p:spPr>
            <a:xfrm>
              <a:off x="220178" y="3946865"/>
              <a:ext cx="690097"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POP3</a:t>
              </a:r>
            </a:p>
          </p:txBody>
        </p:sp>
        <p:sp>
          <p:nvSpPr>
            <p:cNvPr id="50" name="TextBox 108"/>
            <p:cNvSpPr txBox="1"/>
            <p:nvPr/>
          </p:nvSpPr>
          <p:spPr>
            <a:xfrm>
              <a:off x="186513" y="4460332"/>
              <a:ext cx="79188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IMAP4</a:t>
              </a:r>
            </a:p>
          </p:txBody>
        </p:sp>
        <p:sp>
          <p:nvSpPr>
            <p:cNvPr id="51" name="TextBox 109"/>
            <p:cNvSpPr txBox="1"/>
            <p:nvPr/>
          </p:nvSpPr>
          <p:spPr>
            <a:xfrm>
              <a:off x="-119203" y="5103527"/>
              <a:ext cx="1250457"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clients (authenticated)</a:t>
              </a:r>
            </a:p>
          </p:txBody>
        </p:sp>
        <p:sp>
          <p:nvSpPr>
            <p:cNvPr id="52" name="TextBox 110"/>
            <p:cNvSpPr txBox="1"/>
            <p:nvPr/>
          </p:nvSpPr>
          <p:spPr>
            <a:xfrm>
              <a:off x="1266987" y="2217862"/>
              <a:ext cx="79360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HTTP/ HTTPS</a:t>
              </a:r>
            </a:p>
          </p:txBody>
        </p:sp>
        <p:cxnSp>
          <p:nvCxnSpPr>
            <p:cNvPr id="53" name="Straight Arrow Connector 52"/>
            <p:cNvCxnSpPr/>
            <p:nvPr/>
          </p:nvCxnSpPr>
          <p:spPr>
            <a:xfrm>
              <a:off x="6019800" y="2438400"/>
              <a:ext cx="0" cy="284154"/>
            </a:xfrm>
            <a:prstGeom prst="straightConnector1">
              <a:avLst/>
            </a:prstGeom>
            <a:noFill/>
            <a:ln w="38100" cap="flat" cmpd="sng" algn="ctr">
              <a:solidFill>
                <a:sysClr val="windowText" lastClr="000000"/>
              </a:solidFill>
              <a:prstDash val="solid"/>
              <a:tailEnd type="triangle"/>
            </a:ln>
            <a:effectLst/>
          </p:spPr>
        </p:cxnSp>
        <p:cxnSp>
          <p:nvCxnSpPr>
            <p:cNvPr id="54" name="Straight Arrow Connector 53"/>
            <p:cNvCxnSpPr>
              <a:stCxn id="44" idx="3"/>
              <a:endCxn id="19" idx="1"/>
            </p:cNvCxnSpPr>
            <p:nvPr/>
          </p:nvCxnSpPr>
          <p:spPr>
            <a:xfrm>
              <a:off x="742435" y="3861759"/>
              <a:ext cx="1289561" cy="0"/>
            </a:xfrm>
            <a:prstGeom prst="straightConnector1">
              <a:avLst/>
            </a:prstGeom>
            <a:noFill/>
            <a:ln w="38100" cap="flat" cmpd="sng" algn="ctr">
              <a:solidFill>
                <a:srgbClr val="7030A0"/>
              </a:solidFill>
              <a:prstDash val="solid"/>
              <a:tailEnd type="triangle"/>
            </a:ln>
            <a:effectLst/>
          </p:spPr>
        </p:cxnSp>
        <p:cxnSp>
          <p:nvCxnSpPr>
            <p:cNvPr id="55" name="Straight Arrow Connector 54"/>
            <p:cNvCxnSpPr/>
            <p:nvPr/>
          </p:nvCxnSpPr>
          <p:spPr>
            <a:xfrm>
              <a:off x="742435" y="4372085"/>
              <a:ext cx="1289561" cy="0"/>
            </a:xfrm>
            <a:prstGeom prst="straightConnector1">
              <a:avLst/>
            </a:prstGeom>
            <a:noFill/>
            <a:ln w="38100" cap="flat" cmpd="sng" algn="ctr">
              <a:solidFill>
                <a:srgbClr val="0070C0"/>
              </a:solidFill>
              <a:prstDash val="solid"/>
              <a:tailEnd type="triangle"/>
            </a:ln>
            <a:effectLst/>
          </p:spPr>
        </p:cxnSp>
        <p:cxnSp>
          <p:nvCxnSpPr>
            <p:cNvPr id="56" name="Straight Arrow Connector 55"/>
            <p:cNvCxnSpPr/>
            <p:nvPr/>
          </p:nvCxnSpPr>
          <p:spPr>
            <a:xfrm>
              <a:off x="734515" y="4931257"/>
              <a:ext cx="1289561" cy="0"/>
            </a:xfrm>
            <a:prstGeom prst="straightConnector1">
              <a:avLst/>
            </a:prstGeom>
            <a:noFill/>
            <a:ln w="38100" cap="flat" cmpd="sng" algn="ctr">
              <a:solidFill>
                <a:srgbClr val="4BACC6">
                  <a:lumMod val="60000"/>
                  <a:lumOff val="40000"/>
                </a:srgbClr>
              </a:solidFill>
              <a:prstDash val="solid"/>
              <a:tailEnd type="triangle"/>
            </a:ln>
            <a:effectLst/>
          </p:spPr>
        </p:cxnSp>
        <p:sp>
          <p:nvSpPr>
            <p:cNvPr id="57" name="TextBox 115"/>
            <p:cNvSpPr txBox="1"/>
            <p:nvPr/>
          </p:nvSpPr>
          <p:spPr>
            <a:xfrm>
              <a:off x="3726066" y="4931253"/>
              <a:ext cx="685876"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SMTP</a:t>
              </a:r>
            </a:p>
          </p:txBody>
        </p:sp>
        <p:sp>
          <p:nvSpPr>
            <p:cNvPr id="58" name="TextBox 116"/>
            <p:cNvSpPr txBox="1"/>
            <p:nvPr/>
          </p:nvSpPr>
          <p:spPr>
            <a:xfrm>
              <a:off x="1230811" y="4911865"/>
              <a:ext cx="685876"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SMTP</a:t>
              </a:r>
            </a:p>
          </p:txBody>
        </p:sp>
        <p:sp>
          <p:nvSpPr>
            <p:cNvPr id="59" name="TextBox 117"/>
            <p:cNvSpPr txBox="1"/>
            <p:nvPr/>
          </p:nvSpPr>
          <p:spPr>
            <a:xfrm>
              <a:off x="1262584" y="4363609"/>
              <a:ext cx="79188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IMAP4</a:t>
              </a:r>
            </a:p>
          </p:txBody>
        </p:sp>
        <p:sp>
          <p:nvSpPr>
            <p:cNvPr id="60" name="TextBox 118"/>
            <p:cNvSpPr txBox="1"/>
            <p:nvPr/>
          </p:nvSpPr>
          <p:spPr>
            <a:xfrm>
              <a:off x="1286030" y="3835685"/>
              <a:ext cx="690097"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POP3</a:t>
              </a:r>
            </a:p>
          </p:txBody>
        </p:sp>
        <p:sp>
          <p:nvSpPr>
            <p:cNvPr id="61" name="TextBox 119"/>
            <p:cNvSpPr txBox="1"/>
            <p:nvPr/>
          </p:nvSpPr>
          <p:spPr>
            <a:xfrm>
              <a:off x="3747179" y="3874395"/>
              <a:ext cx="690097"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POP3</a:t>
              </a:r>
            </a:p>
          </p:txBody>
        </p:sp>
        <p:sp>
          <p:nvSpPr>
            <p:cNvPr id="62" name="TextBox 120"/>
            <p:cNvSpPr txBox="1"/>
            <p:nvPr/>
          </p:nvSpPr>
          <p:spPr>
            <a:xfrm>
              <a:off x="3721222" y="4394071"/>
              <a:ext cx="79188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IMAP4</a:t>
              </a:r>
            </a:p>
          </p:txBody>
        </p:sp>
      </p:grpSp>
    </p:spTree>
    <p:extLst>
      <p:ext uri="{BB962C8B-B14F-4D97-AF65-F5344CB8AC3E}">
        <p14:creationId xmlns:p14="http://schemas.microsoft.com/office/powerpoint/2010/main" val="4287512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D1A-5751-4DE5-94E3-5370D2BA759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9ED3A2D-7596-4B7B-9BB9-EC53B2C9F9E6}"/>
              </a:ext>
            </a:extLst>
          </p:cNvPr>
          <p:cNvSpPr>
            <a:spLocks noGrp="1"/>
          </p:cNvSpPr>
          <p:nvPr>
            <p:ph type="body" idx="1"/>
          </p:nvPr>
        </p:nvSpPr>
        <p:spPr/>
        <p:txBody>
          <a:bodyPr/>
          <a:lstStyle/>
          <a:p>
            <a:r>
              <a:rPr lang="en-US" sz="6600" dirty="0"/>
              <a:t>LAB 4 – </a:t>
            </a:r>
            <a:r>
              <a:rPr lang="en-US" sz="6600" dirty="0" err="1"/>
              <a:t>Übung</a:t>
            </a:r>
            <a:r>
              <a:rPr lang="en-US" sz="6600" dirty="0"/>
              <a:t> 3 &amp; 4</a:t>
            </a:r>
            <a:endParaRPr lang="de-AT" sz="6600" dirty="0"/>
          </a:p>
        </p:txBody>
      </p:sp>
    </p:spTree>
    <p:extLst>
      <p:ext uri="{BB962C8B-B14F-4D97-AF65-F5344CB8AC3E}">
        <p14:creationId xmlns:p14="http://schemas.microsoft.com/office/powerpoint/2010/main" val="163925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Office Online Server integration?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Office Online Server:</a:t>
            </a:r>
          </a:p>
          <a:p>
            <a:pPr lvl="1"/>
            <a:r>
              <a:rPr lang="en-CA" dirty="0"/>
              <a:t>Provides web-based viewing and editing of Microsoft Office formatted documents</a:t>
            </a:r>
          </a:p>
          <a:p>
            <a:pPr lvl="1"/>
            <a:r>
              <a:rPr lang="en-CA" dirty="0"/>
              <a:t>Integrates with Exchange Server to allow viewing and editing of attachments</a:t>
            </a:r>
          </a:p>
          <a:p>
            <a:r>
              <a:rPr lang="en-CA" dirty="0"/>
              <a:t>To configure Exchange Server to use Office Online Server:</a:t>
            </a:r>
          </a:p>
          <a:p>
            <a:pPr marL="288925" lvl="1" indent="0">
              <a:buNone/>
            </a:pPr>
            <a:r>
              <a:rPr lang="en-CA" b="1" dirty="0">
                <a:latin typeface="Lucida Sans Unicode" panose="020B0602030504020204" pitchFamily="34" charset="0"/>
                <a:cs typeface="Lucida Sans Unicode" panose="020B0602030504020204" pitchFamily="34" charset="0"/>
              </a:rPr>
              <a:t>Set-OrganizationConfig –WACDiscoveryEndpoint https://</a:t>
            </a:r>
            <a:r>
              <a:rPr lang="en-CA" b="1" i="1" dirty="0">
                <a:latin typeface="Lucida Sans Unicode" panose="020B0602030504020204" pitchFamily="34" charset="0"/>
                <a:cs typeface="Lucida Sans Unicode" panose="020B0602030504020204" pitchFamily="34" charset="0"/>
              </a:rPr>
              <a:t>ServerFqdn</a:t>
            </a:r>
            <a:r>
              <a:rPr lang="en-CA" b="1" dirty="0">
                <a:latin typeface="Lucida Sans Unicode" panose="020B0602030504020204" pitchFamily="34" charset="0"/>
                <a:cs typeface="Lucida Sans Unicode" panose="020B0602030504020204" pitchFamily="34" charset="0"/>
              </a:rPr>
              <a:t>/hosting/discover</a:t>
            </a:r>
          </a:p>
          <a:p>
            <a:pPr lvl="1"/>
            <a:endParaRPr lang="en-US" dirty="0"/>
          </a:p>
        </p:txBody>
      </p:sp>
    </p:spTree>
    <p:extLst>
      <p:ext uri="{BB962C8B-B14F-4D97-AF65-F5344CB8AC3E}">
        <p14:creationId xmlns:p14="http://schemas.microsoft.com/office/powerpoint/2010/main" val="368149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3638-C31B-47B7-BE5F-C72968B997C5}"/>
              </a:ext>
            </a:extLst>
          </p:cNvPr>
          <p:cNvSpPr>
            <a:spLocks noGrp="1"/>
          </p:cNvSpPr>
          <p:nvPr>
            <p:ph type="title"/>
          </p:nvPr>
        </p:nvSpPr>
        <p:spPr/>
        <p:txBody>
          <a:bodyPr/>
          <a:lstStyle/>
          <a:p>
            <a:r>
              <a:rPr lang="de-DE" dirty="0" err="1">
                <a:latin typeface="Segoe UI"/>
                <a:cs typeface="Segoe UI"/>
              </a:rPr>
              <a:t>How</a:t>
            </a:r>
            <a:r>
              <a:rPr lang="de-DE" dirty="0">
                <a:latin typeface="Segoe UI"/>
                <a:cs typeface="Segoe UI"/>
              </a:rPr>
              <a:t> OOS </a:t>
            </a:r>
            <a:r>
              <a:rPr lang="de-DE" dirty="0" err="1">
                <a:latin typeface="Segoe UI"/>
                <a:cs typeface="Segoe UI"/>
              </a:rPr>
              <a:t>works</a:t>
            </a:r>
            <a:endParaRPr lang="de-DE" dirty="0" err="1"/>
          </a:p>
        </p:txBody>
      </p:sp>
      <p:pic>
        <p:nvPicPr>
          <p:cNvPr id="3" name="Picture 3" descr="Ein Bild, das Screenshot enthält.&#10;&#10;Mit hoher Zuverlässigkeit generierte Beschreibung">
            <a:extLst>
              <a:ext uri="{FF2B5EF4-FFF2-40B4-BE49-F238E27FC236}">
                <a16:creationId xmlns:a16="http://schemas.microsoft.com/office/drawing/2014/main" id="{E7478828-8708-495A-BB14-DBFD1FD73FA2}"/>
              </a:ext>
            </a:extLst>
          </p:cNvPr>
          <p:cNvPicPr>
            <a:picLocks noChangeAspect="1"/>
          </p:cNvPicPr>
          <p:nvPr/>
        </p:nvPicPr>
        <p:blipFill>
          <a:blip r:embed="rId2"/>
          <a:stretch>
            <a:fillRect/>
          </a:stretch>
        </p:blipFill>
        <p:spPr>
          <a:xfrm>
            <a:off x="3426864" y="241410"/>
            <a:ext cx="5601028" cy="4430767"/>
          </a:xfrm>
          <a:prstGeom prst="rect">
            <a:avLst/>
          </a:prstGeom>
        </p:spPr>
      </p:pic>
      <p:sp>
        <p:nvSpPr>
          <p:cNvPr id="5" name="TextBox 4">
            <a:extLst>
              <a:ext uri="{FF2B5EF4-FFF2-40B4-BE49-F238E27FC236}">
                <a16:creationId xmlns:a16="http://schemas.microsoft.com/office/drawing/2014/main" id="{DF9DA530-8B9B-4050-B556-5D6E9B43C980}"/>
              </a:ext>
            </a:extLst>
          </p:cNvPr>
          <p:cNvSpPr txBox="1"/>
          <p:nvPr/>
        </p:nvSpPr>
        <p:spPr>
          <a:xfrm>
            <a:off x="270642" y="848711"/>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dirty="0"/>
              <a:t>In </a:t>
            </a:r>
            <a:r>
              <a:rPr lang="en-US" dirty="0" err="1"/>
              <a:t>OotW</a:t>
            </a:r>
            <a:r>
              <a:rPr lang="en-US" dirty="0"/>
              <a:t> the user clicks the attachment or the ‘View’ button.</a:t>
            </a:r>
          </a:p>
          <a:p>
            <a:pPr>
              <a:buAutoNum type="arabicPeriod"/>
            </a:pPr>
            <a:r>
              <a:rPr lang="en-US" dirty="0"/>
              <a:t>The Exchange retrieves discovery info for file type directly at the OOS.</a:t>
            </a:r>
            <a:endParaRPr lang="en-US" dirty="0">
              <a:ea typeface="Verdana"/>
              <a:cs typeface="Verdana"/>
            </a:endParaRPr>
          </a:p>
          <a:p>
            <a:pPr>
              <a:buAutoNum type="arabicPeriod"/>
            </a:pPr>
            <a:r>
              <a:rPr lang="en-US" dirty="0"/>
              <a:t>OOS returns the discovery info directly to the Exchange server with a unique URL.</a:t>
            </a:r>
            <a:endParaRPr lang="en-US" dirty="0">
              <a:ea typeface="Verdana"/>
              <a:cs typeface="Verdana"/>
            </a:endParaRPr>
          </a:p>
        </p:txBody>
      </p:sp>
      <p:sp>
        <p:nvSpPr>
          <p:cNvPr id="6" name="TextBox 5">
            <a:extLst>
              <a:ext uri="{FF2B5EF4-FFF2-40B4-BE49-F238E27FC236}">
                <a16:creationId xmlns:a16="http://schemas.microsoft.com/office/drawing/2014/main" id="{7B21BCFE-5C96-4E38-83A5-1F6EB38A7105}"/>
              </a:ext>
            </a:extLst>
          </p:cNvPr>
          <p:cNvSpPr txBox="1"/>
          <p:nvPr/>
        </p:nvSpPr>
        <p:spPr>
          <a:xfrm>
            <a:off x="257504" y="4776952"/>
            <a:ext cx="872095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 Exchange creates an &lt;iframe&gt;, loading the unique URL retrieved in the previous step. This is returned to the </a:t>
            </a:r>
            <a:r>
              <a:rPr lang="en-US" dirty="0" err="1">
                <a:ea typeface="+mn-lt"/>
                <a:cs typeface="+mn-lt"/>
              </a:rPr>
              <a:t>OotW</a:t>
            </a:r>
            <a:r>
              <a:rPr lang="en-US" dirty="0">
                <a:ea typeface="+mn-lt"/>
                <a:cs typeface="+mn-lt"/>
              </a:rPr>
              <a:t> client.</a:t>
            </a:r>
            <a:endParaRPr lang="de-DE" dirty="0">
              <a:ea typeface="+mn-lt"/>
              <a:cs typeface="+mn-lt"/>
            </a:endParaRPr>
          </a:p>
          <a:p>
            <a:r>
              <a:rPr lang="en-US" dirty="0">
                <a:ea typeface="+mn-lt"/>
                <a:cs typeface="+mn-lt"/>
              </a:rPr>
              <a:t>5. The </a:t>
            </a:r>
            <a:r>
              <a:rPr lang="en-US" dirty="0" err="1">
                <a:ea typeface="+mn-lt"/>
                <a:cs typeface="+mn-lt"/>
              </a:rPr>
              <a:t>OotW</a:t>
            </a:r>
            <a:r>
              <a:rPr lang="en-US" dirty="0">
                <a:ea typeface="+mn-lt"/>
                <a:cs typeface="+mn-lt"/>
              </a:rPr>
              <a:t> client uses the unique URL (with a token) to access the OOS directly within the &lt;</a:t>
            </a:r>
            <a:r>
              <a:rPr lang="en-US" dirty="0" err="1">
                <a:ea typeface="+mn-lt"/>
                <a:cs typeface="+mn-lt"/>
              </a:rPr>
              <a:t>iFrame</a:t>
            </a:r>
            <a:r>
              <a:rPr lang="en-US" dirty="0">
                <a:ea typeface="+mn-lt"/>
                <a:cs typeface="+mn-lt"/>
              </a:rPr>
              <a:t>&gt;</a:t>
            </a:r>
            <a:endParaRPr lang="de-DE">
              <a:ea typeface="+mn-lt"/>
              <a:cs typeface="+mn-lt"/>
            </a:endParaRPr>
          </a:p>
          <a:p>
            <a:r>
              <a:rPr lang="en-US" dirty="0">
                <a:ea typeface="+mn-lt"/>
                <a:cs typeface="+mn-lt"/>
              </a:rPr>
              <a:t>6. Exchange transfers the attachment directly to OOS.</a:t>
            </a:r>
          </a:p>
          <a:p>
            <a:r>
              <a:rPr lang="en-US" dirty="0">
                <a:ea typeface="+mn-lt"/>
                <a:cs typeface="+mn-lt"/>
              </a:rPr>
              <a:t>7. OOS renders the contents and returns this directly to the client.</a:t>
            </a:r>
          </a:p>
          <a:p>
            <a:pPr algn="l"/>
            <a:endParaRPr lang="de-DE" dirty="0">
              <a:ea typeface="Verdana"/>
              <a:cs typeface="Verdana"/>
            </a:endParaRPr>
          </a:p>
        </p:txBody>
      </p:sp>
    </p:spTree>
    <p:extLst>
      <p:ext uri="{BB962C8B-B14F-4D97-AF65-F5344CB8AC3E}">
        <p14:creationId xmlns:p14="http://schemas.microsoft.com/office/powerpoint/2010/main" val="11655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fc171b8-1e03-4dcd-904a-6ee37ec073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Office Online Server integration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Office Online Server integration</a:t>
            </a:r>
            <a:endParaRPr lang="en-US" dirty="0"/>
          </a:p>
        </p:txBody>
      </p:sp>
    </p:spTree>
    <p:extLst>
      <p:ext uri="{BB962C8B-B14F-4D97-AF65-F5344CB8AC3E}">
        <p14:creationId xmlns:p14="http://schemas.microsoft.com/office/powerpoint/2010/main" val="3899745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D1A-5751-4DE5-94E3-5370D2BA759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9ED3A2D-7596-4B7B-9BB9-EC53B2C9F9E6}"/>
              </a:ext>
            </a:extLst>
          </p:cNvPr>
          <p:cNvSpPr>
            <a:spLocks noGrp="1"/>
          </p:cNvSpPr>
          <p:nvPr>
            <p:ph type="body" idx="1"/>
          </p:nvPr>
        </p:nvSpPr>
        <p:spPr/>
        <p:txBody>
          <a:bodyPr/>
          <a:lstStyle/>
          <a:p>
            <a:r>
              <a:rPr lang="en-US" sz="6600" dirty="0"/>
              <a:t>LAB 4 – </a:t>
            </a:r>
            <a:r>
              <a:rPr lang="en-US" sz="6600" dirty="0" err="1"/>
              <a:t>Übung</a:t>
            </a:r>
            <a:r>
              <a:rPr lang="en-US" sz="6600"/>
              <a:t> 5</a:t>
            </a:r>
            <a:endParaRPr lang="de-AT" sz="6600" dirty="0"/>
          </a:p>
        </p:txBody>
      </p:sp>
    </p:spTree>
    <p:extLst>
      <p:ext uri="{BB962C8B-B14F-4D97-AF65-F5344CB8AC3E}">
        <p14:creationId xmlns:p14="http://schemas.microsoft.com/office/powerpoint/2010/main" val="181967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client access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You can configure the following options for client access:</a:t>
            </a:r>
          </a:p>
          <a:p>
            <a:pPr lvl="1"/>
            <a:r>
              <a:rPr lang="en-CA" dirty="0"/>
              <a:t>Virtual directory settings</a:t>
            </a:r>
          </a:p>
          <a:p>
            <a:pPr lvl="1"/>
            <a:r>
              <a:rPr lang="en-CA" dirty="0"/>
              <a:t>Certificates</a:t>
            </a:r>
          </a:p>
          <a:p>
            <a:pPr lvl="1"/>
            <a:r>
              <a:rPr lang="en-CA" dirty="0"/>
              <a:t>Mobile device settings</a:t>
            </a:r>
          </a:p>
          <a:p>
            <a:pPr lvl="1"/>
            <a:r>
              <a:rPr lang="en-CA" dirty="0"/>
              <a:t>Mail flow</a:t>
            </a:r>
          </a:p>
          <a:p>
            <a:pPr lvl="1"/>
            <a:r>
              <a:rPr lang="en-CA" dirty="0"/>
              <a:t>Antimalware protection</a:t>
            </a:r>
          </a:p>
          <a:p>
            <a:pPr lvl="1"/>
            <a:r>
              <a:rPr lang="en-CA" dirty="0"/>
              <a:t>Outlook Anywhere options</a:t>
            </a:r>
          </a:p>
          <a:p>
            <a:pPr lvl="1"/>
            <a:endParaRPr lang="en-US" dirty="0"/>
          </a:p>
        </p:txBody>
      </p:sp>
    </p:spTree>
    <p:extLst>
      <p:ext uri="{BB962C8B-B14F-4D97-AF65-F5344CB8AC3E}">
        <p14:creationId xmlns:p14="http://schemas.microsoft.com/office/powerpoint/2010/main" val="244232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659f25-a10c-45b3-bad7-e73193ef54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and managing namespaces</a:t>
            </a:r>
          </a:p>
        </p:txBody>
      </p:sp>
      <p:sp>
        <p:nvSpPr>
          <p:cNvPr id="4" name="Content Placeholder 2"/>
          <p:cNvSpPr>
            <a:spLocks noGrp="1"/>
          </p:cNvSpPr>
          <p:nvPr/>
        </p:nvSpPr>
        <p:spPr bwMode="auto">
          <a:xfrm>
            <a:off x="458788" y="1021215"/>
            <a:ext cx="8075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Client access namespaces:</a:t>
            </a:r>
          </a:p>
          <a:p>
            <a:pPr lvl="1"/>
            <a:r>
              <a:rPr lang="en-CA" dirty="0"/>
              <a:t>Define URLs used by clients to access Exchange Server</a:t>
            </a:r>
          </a:p>
          <a:p>
            <a:pPr lvl="1"/>
            <a:r>
              <a:rPr lang="en-CA" dirty="0"/>
              <a:t>Are shared by servers in the same site</a:t>
            </a:r>
          </a:p>
          <a:p>
            <a:pPr lvl="1"/>
            <a:r>
              <a:rPr lang="en-CA" dirty="0"/>
              <a:t>Are independent from AD DS domain names and SMTP domains</a:t>
            </a:r>
          </a:p>
          <a:p>
            <a:r>
              <a:rPr lang="en-CA" dirty="0"/>
              <a:t>Internal URLs are configured on all servers</a:t>
            </a:r>
          </a:p>
          <a:p>
            <a:r>
              <a:rPr lang="en-CA" dirty="0"/>
              <a:t>External URLs are configured only on servers accessible from the Internet</a:t>
            </a:r>
          </a:p>
          <a:p>
            <a:r>
              <a:rPr lang="en-CA" dirty="0"/>
              <a:t>Select a meaningful namespace</a:t>
            </a:r>
          </a:p>
          <a:p>
            <a:endParaRPr lang="en-CA" dirty="0"/>
          </a:p>
          <a:p>
            <a:pPr lvl="1"/>
            <a:endParaRPr lang="en-US" dirty="0"/>
          </a:p>
        </p:txBody>
      </p:sp>
    </p:spTree>
    <p:extLst>
      <p:ext uri="{BB962C8B-B14F-4D97-AF65-F5344CB8AC3E}">
        <p14:creationId xmlns:p14="http://schemas.microsoft.com/office/powerpoint/2010/main" val="39125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certificates on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Certificates for Exchange Server must be trusted</a:t>
            </a:r>
          </a:p>
          <a:p>
            <a:r>
              <a:rPr lang="en-CA" dirty="0"/>
              <a:t>Certificate sources:</a:t>
            </a:r>
          </a:p>
          <a:p>
            <a:pPr lvl="1"/>
            <a:r>
              <a:rPr lang="en-CA" dirty="0"/>
              <a:t>Public CA</a:t>
            </a:r>
          </a:p>
          <a:p>
            <a:pPr lvl="1"/>
            <a:r>
              <a:rPr lang="en-CA" dirty="0"/>
              <a:t>Internal CA</a:t>
            </a:r>
          </a:p>
          <a:p>
            <a:pPr lvl="1"/>
            <a:r>
              <a:rPr lang="en-CA" dirty="0"/>
              <a:t>Self-signed</a:t>
            </a:r>
          </a:p>
          <a:p>
            <a:r>
              <a:rPr lang="en-CA" dirty="0"/>
              <a:t>Support multiple names in a certificate by using:</a:t>
            </a:r>
          </a:p>
          <a:p>
            <a:pPr lvl="1"/>
            <a:r>
              <a:rPr lang="en-CA" dirty="0"/>
              <a:t>SAN certificate</a:t>
            </a:r>
          </a:p>
          <a:p>
            <a:pPr lvl="1"/>
            <a:r>
              <a:rPr lang="en-CA" dirty="0"/>
              <a:t>Wildcard certificate</a:t>
            </a:r>
            <a:endParaRPr lang="en-US" dirty="0"/>
          </a:p>
        </p:txBody>
      </p:sp>
    </p:spTree>
    <p:extLst>
      <p:ext uri="{BB962C8B-B14F-4D97-AF65-F5344CB8AC3E}">
        <p14:creationId xmlns:p14="http://schemas.microsoft.com/office/powerpoint/2010/main" val="29200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1f95db4-edc7-437c-b9a6-3113177b19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certificates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manage certificates</a:t>
            </a:r>
            <a:endParaRPr lang="en-US" dirty="0"/>
          </a:p>
        </p:txBody>
      </p:sp>
    </p:spTree>
    <p:extLst>
      <p:ext uri="{BB962C8B-B14F-4D97-AF65-F5344CB8AC3E}">
        <p14:creationId xmlns:p14="http://schemas.microsoft.com/office/powerpoint/2010/main" val="412404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90046f-c6d9-4415-9c3f-da0d79dabe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POP3 and IMAP4 client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Server includes POP3 and IMAP4</a:t>
            </a:r>
          </a:p>
          <a:p>
            <a:r>
              <a:rPr lang="en-CA" dirty="0"/>
              <a:t>You need to configure services to start:</a:t>
            </a:r>
          </a:p>
          <a:p>
            <a:pPr lvl="1"/>
            <a:r>
              <a:rPr lang="en-CA" b="1" dirty="0">
                <a:latin typeface="Lucida Sans Unicode" panose="020B0602030504020204" pitchFamily="34" charset="0"/>
                <a:cs typeface="Lucida Sans Unicode" panose="020B0602030504020204" pitchFamily="34" charset="0"/>
              </a:rPr>
              <a:t>MSExchangePop3</a:t>
            </a:r>
          </a:p>
          <a:p>
            <a:pPr lvl="1"/>
            <a:r>
              <a:rPr lang="en-CA" b="1" dirty="0">
                <a:latin typeface="Lucida Sans Unicode" panose="020B0602030504020204" pitchFamily="34" charset="0"/>
                <a:cs typeface="Lucida Sans Unicode" panose="020B0602030504020204" pitchFamily="34" charset="0"/>
              </a:rPr>
              <a:t>MSExchangePOP3BE</a:t>
            </a:r>
          </a:p>
          <a:p>
            <a:pPr lvl="1"/>
            <a:r>
              <a:rPr lang="en-CA" b="1" dirty="0">
                <a:latin typeface="Lucida Sans Unicode" panose="020B0602030504020204" pitchFamily="34" charset="0"/>
                <a:cs typeface="Lucida Sans Unicode" panose="020B0602030504020204" pitchFamily="34" charset="0"/>
              </a:rPr>
              <a:t>MSExchangeImap4</a:t>
            </a:r>
          </a:p>
          <a:p>
            <a:pPr lvl="1"/>
            <a:r>
              <a:rPr lang="en-CA" b="1" dirty="0">
                <a:latin typeface="Lucida Sans Unicode" panose="020B0602030504020204" pitchFamily="34" charset="0"/>
                <a:cs typeface="Lucida Sans Unicode" panose="020B0602030504020204" pitchFamily="34" charset="0"/>
              </a:rPr>
              <a:t>MSExchangeIMAP4BE</a:t>
            </a:r>
          </a:p>
          <a:p>
            <a:r>
              <a:rPr lang="en-CA" dirty="0"/>
              <a:t>You can configure settings for POP3 and IMAP4:</a:t>
            </a:r>
          </a:p>
          <a:p>
            <a:pPr lvl="1"/>
            <a:r>
              <a:rPr lang="en-CA" dirty="0"/>
              <a:t>Bindings</a:t>
            </a:r>
          </a:p>
          <a:p>
            <a:pPr lvl="1"/>
            <a:r>
              <a:rPr lang="en-CA" dirty="0"/>
              <a:t>Authentication</a:t>
            </a:r>
          </a:p>
          <a:p>
            <a:pPr lvl="1"/>
            <a:r>
              <a:rPr lang="en-CA" dirty="0"/>
              <a:t>Connection</a:t>
            </a:r>
          </a:p>
          <a:p>
            <a:pPr lvl="1"/>
            <a:r>
              <a:rPr lang="en-CA" dirty="0"/>
              <a:t>Retrieval</a:t>
            </a:r>
          </a:p>
          <a:p>
            <a:r>
              <a:rPr lang="en-CA" dirty="0"/>
              <a:t>Can be enabled or disabled for each user</a:t>
            </a:r>
            <a:endParaRPr lang="en-US" dirty="0"/>
          </a:p>
        </p:txBody>
      </p:sp>
    </p:spTree>
    <p:extLst>
      <p:ext uri="{BB962C8B-B14F-4D97-AF65-F5344CB8AC3E}">
        <p14:creationId xmlns:p14="http://schemas.microsoft.com/office/powerpoint/2010/main" val="403170702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26406299-7052-494D-B975-D13D8109CC32}"/>
</file>

<file path=customXml/itemProps2.xml><?xml version="1.0" encoding="utf-8"?>
<ds:datastoreItem xmlns:ds="http://schemas.openxmlformats.org/officeDocument/2006/customXml" ds:itemID="{300F89D3-2298-414A-B1A5-3125E4195419}"/>
</file>

<file path=customXml/itemProps3.xml><?xml version="1.0" encoding="utf-8"?>
<ds:datastoreItem xmlns:ds="http://schemas.openxmlformats.org/officeDocument/2006/customXml" ds:itemID="{57E3EA58-0E1A-4C92-9FEB-EDA78CB9E6D3}"/>
</file>

<file path=docProps/app.xml><?xml version="1.0" encoding="utf-8"?>
<Properties xmlns="http://schemas.openxmlformats.org/officeDocument/2006/extended-properties" xmlns:vt="http://schemas.openxmlformats.org/officeDocument/2006/docPropsVTypes">
  <Template>NG_MOC_Core_ModuleNew</Template>
  <TotalTime>0</TotalTime>
  <Words>4713</Words>
  <Application>Microsoft Office PowerPoint</Application>
  <PresentationFormat>On-screen Show (4:3)</PresentationFormat>
  <Paragraphs>634</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NG_MOC_Core_ModuleNew2</vt:lpstr>
      <vt:lpstr>Module 4</vt:lpstr>
      <vt:lpstr>Module Overview</vt:lpstr>
      <vt:lpstr>Lesson 1: Configuring client access services in Exchange Server 2016</vt:lpstr>
      <vt:lpstr>How client access services work in Exchange Server</vt:lpstr>
      <vt:lpstr>Configuring client access services</vt:lpstr>
      <vt:lpstr>Configuring and managing namespaces</vt:lpstr>
      <vt:lpstr>Configuring certificates on Exchange Server</vt:lpstr>
      <vt:lpstr>Demonstration: Managing certificates</vt:lpstr>
      <vt:lpstr>Configuring POP3 and IMAP4 client access</vt:lpstr>
      <vt:lpstr>Lesson 2: Managing client services</vt:lpstr>
      <vt:lpstr>What is Autodiscover?</vt:lpstr>
      <vt:lpstr>Configuring Autodiscover</vt:lpstr>
      <vt:lpstr>What is the Availability service?</vt:lpstr>
      <vt:lpstr>What are MailTips?</vt:lpstr>
      <vt:lpstr>Demonstration: Configuring MailTips</vt:lpstr>
      <vt:lpstr>Lesson 3: Client connectivity and publishing of Exchange Server 2016 services</vt:lpstr>
      <vt:lpstr>Connecting internal Outlook clients to Exchange Server</vt:lpstr>
      <vt:lpstr>Connecting external Outlook clients to Exchange Server</vt:lpstr>
      <vt:lpstr>Connecting non-Outlook clients to Exchange Server</vt:lpstr>
      <vt:lpstr>What is Outlook on the web?</vt:lpstr>
      <vt:lpstr>What is Exchange ActiveSync?</vt:lpstr>
      <vt:lpstr>Outlook clients for mobile devices</vt:lpstr>
      <vt:lpstr>Demonstration: Configuring client connectivity options</vt:lpstr>
      <vt:lpstr>Exchange Server security guidelines</vt:lpstr>
      <vt:lpstr>PowerPoint Presentation</vt:lpstr>
      <vt:lpstr>Lesson 4: Configuring Outlook on the web</vt:lpstr>
      <vt:lpstr>Configuration options for Outlook on the web</vt:lpstr>
      <vt:lpstr>Demonstration: Configuring options for Outlook on the web</vt:lpstr>
      <vt:lpstr>Add-Ins for Outlook</vt:lpstr>
      <vt:lpstr>Demonstration: Using add-ins for Outlook</vt:lpstr>
      <vt:lpstr>What is Outlook on the web offline access?</vt:lpstr>
      <vt:lpstr>Demonstration: Using Outlook on the web offline access</vt:lpstr>
      <vt:lpstr>Lesson 5: Configuring mobile messaging</vt:lpstr>
      <vt:lpstr>How Exchange ActiveSync works</vt:lpstr>
      <vt:lpstr>Managing mobile devices by using Exchange ActiveSync policies</vt:lpstr>
      <vt:lpstr>What is mobile device quarantine?</vt:lpstr>
      <vt:lpstr>Managing mobile devices</vt:lpstr>
      <vt:lpstr>Demonstration: Managing access for mobile devices</vt:lpstr>
      <vt:lpstr>Alternatives for mobile device management</vt:lpstr>
      <vt:lpstr>PowerPoint Presentation</vt:lpstr>
      <vt:lpstr>What is Office Online Server integration?</vt:lpstr>
      <vt:lpstr>How OOS works</vt:lpstr>
      <vt:lpstr>Demonstration: Configuring Office Online Server integration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
  <cp:lastModifiedBy/>
  <cp:revision>44</cp:revision>
  <dcterms:created xsi:type="dcterms:W3CDTF">2016-04-06T20:31:38Z</dcterms:created>
  <dcterms:modified xsi:type="dcterms:W3CDTF">2019-05-17T06:32:31Z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