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4"/>
  </p:sldMasterIdLst>
  <p:notesMasterIdLst>
    <p:notesMasterId r:id="rId44"/>
  </p:notesMasterIdLst>
  <p:sldIdLst>
    <p:sldId id="256" r:id="rId5"/>
    <p:sldId id="257" r:id="rId6"/>
    <p:sldId id="279" r:id="rId7"/>
    <p:sldId id="280" r:id="rId8"/>
    <p:sldId id="314"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313" r:id="rId43"/>
  </p:sldIdLst>
  <p:sldSz cx="9144000" cy="6858000" type="screen4x3"/>
  <p:notesSz cx="6858000" cy="9144000"/>
  <p:embeddedFontLst>
    <p:embeddedFont>
      <p:font typeface="Segoe UI" panose="020B0502040204020203" pitchFamily="34" charset="0"/>
      <p:regular r:id="rId45"/>
      <p:bold r:id="rId46"/>
      <p:italic r:id="rId47"/>
      <p:boldItalic r:id="rId48"/>
    </p:embeddedFont>
    <p:embeddedFont>
      <p:font typeface="Verdana" panose="020B0604030504040204" pitchFamily="34" charset="0"/>
      <p:regular r:id="rId49"/>
      <p:bold r:id="rId50"/>
      <p:italic r:id="rId51"/>
      <p:boldItalic r:id="rId52"/>
    </p:embeddedFont>
  </p:embeddedFontLst>
  <p:custDataLst>
    <p:tags r:id="rId5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08E875-13B4-4CFD-898C-CFDCDCA845D2}" v="1" dt="2019-07-16T08:08:44.4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63" autoAdjust="0"/>
    <p:restoredTop sz="94614" autoAdjust="0"/>
  </p:normalViewPr>
  <p:slideViewPr>
    <p:cSldViewPr>
      <p:cViewPr varScale="1">
        <p:scale>
          <a:sx n="112" d="100"/>
          <a:sy n="112" d="100"/>
        </p:scale>
        <p:origin x="1332" y="96"/>
      </p:cViewPr>
      <p:guideLst>
        <p:guide orient="horz" pos="2160"/>
        <p:guide pos="2880"/>
      </p:guideLst>
    </p:cSldViewPr>
  </p:slideViewPr>
  <p:notesTextViewPr>
    <p:cViewPr>
      <p:scale>
        <a:sx n="1" d="1"/>
        <a:sy n="1" d="1"/>
      </p:scale>
      <p:origin x="0" y="0"/>
    </p:cViewPr>
  </p:notesTextViewPr>
  <p:sorterViewPr>
    <p:cViewPr>
      <p:scale>
        <a:sx n="100" d="100"/>
        <a:sy n="100" d="100"/>
      </p:scale>
      <p:origin x="0" y="-6990"/>
    </p:cViewPr>
  </p:sorterViewPr>
  <p:notesViewPr>
    <p:cSldViewPr>
      <p:cViewPr varScale="1">
        <p:scale>
          <a:sx n="86" d="100"/>
          <a:sy n="86" d="100"/>
        </p:scale>
        <p:origin x="3786" y="90"/>
      </p:cViewPr>
      <p:guideLst>
        <p:guide orient="horz" pos="2880"/>
        <p:guide pos="2160"/>
      </p:guideLst>
    </p:cSldViewPr>
  </p:notesViewPr>
  <p:gridSpacing cx="90012" cy="90012"/>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2.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1.fntdata"/><Relationship Id="rId53" Type="http://schemas.openxmlformats.org/officeDocument/2006/relationships/tags" Target="tags/tag1.xml"/><Relationship Id="rId58"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5.fntdata"/><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52"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4.fntdata"/><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7.fntdata"/><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31D826-0908-4788-BD10-F8B2C7414880}" type="datetimeFigureOut">
              <a:rPr lang="en-GB" smtClean="0"/>
              <a:t>04/06/2024</a:t>
            </a:fld>
            <a:endParaRPr lang="en-GB"/>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74F88D-3A6E-478C-9BD5-37FF4A6C8DC0}" type="slidenum">
              <a:rPr lang="en-GB" smtClean="0"/>
              <a:t>‹#›</a:t>
            </a:fld>
            <a:endParaRPr lang="en-GB"/>
          </a:p>
        </p:txBody>
      </p:sp>
    </p:spTree>
    <p:extLst>
      <p:ext uri="{BB962C8B-B14F-4D97-AF65-F5344CB8AC3E}">
        <p14:creationId xmlns:p14="http://schemas.microsoft.com/office/powerpoint/2010/main" val="1111415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aka.ms/fdrdud"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a:latin typeface="Arial"/>
                <a:ea typeface="Calibri"/>
                <a:cs typeface="Arial"/>
              </a:rPr>
              <a:t>Presentation</a:t>
            </a:r>
            <a:r>
              <a:rPr lang="en-GB" sz="1000" b="1">
                <a:latin typeface="Arial"/>
                <a:ea typeface="Calibri"/>
                <a:cs typeface="Arial"/>
              </a:rPr>
              <a:t>: 60 minutes</a:t>
            </a:r>
            <a:endParaRPr lang="en-GB" sz="1000">
              <a:latin typeface="Arial"/>
              <a:ea typeface="Calibri"/>
              <a:cs typeface="Arial"/>
            </a:endParaRPr>
          </a:p>
          <a:p>
            <a:pPr>
              <a:lnSpc>
                <a:spcPct val="115000"/>
              </a:lnSpc>
              <a:spcAft>
                <a:spcPts val="1000"/>
              </a:spcAft>
            </a:pPr>
            <a:r>
              <a:rPr lang="en-GB" sz="1000">
                <a:latin typeface="Arial"/>
                <a:ea typeface="Calibri"/>
                <a:cs typeface="Arial"/>
              </a:rPr>
              <a:t>Demonstration</a:t>
            </a:r>
            <a:r>
              <a:rPr lang="en-GB" sz="1000" b="1">
                <a:latin typeface="Arial"/>
                <a:ea typeface="Calibri"/>
                <a:cs typeface="Arial"/>
              </a:rPr>
              <a:t>: 15 minutes</a:t>
            </a:r>
            <a:endParaRPr lang="en-GB" sz="1000">
              <a:latin typeface="Arial"/>
              <a:ea typeface="Calibri"/>
              <a:cs typeface="Arial"/>
            </a:endParaRPr>
          </a:p>
          <a:p>
            <a:pPr>
              <a:lnSpc>
                <a:spcPct val="115000"/>
              </a:lnSpc>
              <a:spcAft>
                <a:spcPts val="1000"/>
              </a:spcAft>
            </a:pPr>
            <a:r>
              <a:rPr lang="en-GB" sz="1000">
                <a:latin typeface="Arial"/>
                <a:ea typeface="Calibri"/>
                <a:cs typeface="Arial"/>
              </a:rPr>
              <a:t>Lab</a:t>
            </a:r>
            <a:r>
              <a:rPr lang="en-GB" sz="1000" b="1">
                <a:latin typeface="Arial"/>
                <a:ea typeface="Calibri"/>
                <a:cs typeface="Arial"/>
              </a:rPr>
              <a:t>: 70 minutes</a:t>
            </a:r>
            <a:endParaRPr lang="en-GB" sz="1000">
              <a:latin typeface="Arial"/>
              <a:ea typeface="Calibri"/>
              <a:cs typeface="Arial"/>
            </a:endParaRPr>
          </a:p>
          <a:p>
            <a:pPr>
              <a:lnSpc>
                <a:spcPct val="115000"/>
              </a:lnSpc>
              <a:spcAft>
                <a:spcPts val="1000"/>
              </a:spcAft>
            </a:pPr>
            <a:r>
              <a:rPr lang="en-GB" sz="1000">
                <a:latin typeface="Arial"/>
                <a:ea typeface="Calibri"/>
                <a:cs typeface="Arial"/>
              </a:rPr>
              <a:t>After completing this module, students will be able to:</a:t>
            </a:r>
          </a:p>
          <a:p>
            <a:pPr marL="342900" lvl="0" indent="-342900">
              <a:lnSpc>
                <a:spcPct val="115000"/>
              </a:lnSpc>
              <a:spcAft>
                <a:spcPts val="995"/>
              </a:spcAft>
              <a:buFont typeface="Symbol"/>
              <a:buChar char=""/>
            </a:pPr>
            <a:r>
              <a:rPr lang="en-US" sz="1000">
                <a:solidFill>
                  <a:srgbClr val="000000"/>
                </a:solidFill>
                <a:effectLst/>
                <a:latin typeface="Arial"/>
                <a:ea typeface="Times New Roman"/>
                <a:cs typeface="Times New Roman"/>
              </a:rPr>
              <a:t>Describe the different Microsoft Exchange Server 2016 recipients.</a:t>
            </a:r>
            <a:endParaRPr lang="en-GB" sz="1000">
              <a:effectLst/>
              <a:latin typeface="Arial"/>
              <a:ea typeface="Times New Roman"/>
              <a:cs typeface="Times New Roman"/>
            </a:endParaRPr>
          </a:p>
          <a:p>
            <a:pPr marL="342900" lvl="0" indent="-342900">
              <a:lnSpc>
                <a:spcPct val="115000"/>
              </a:lnSpc>
              <a:spcAft>
                <a:spcPts val="995"/>
              </a:spcAft>
              <a:buFont typeface="Symbol"/>
              <a:buChar char=""/>
            </a:pPr>
            <a:r>
              <a:rPr lang="en-US" sz="1000">
                <a:solidFill>
                  <a:srgbClr val="000000"/>
                </a:solidFill>
                <a:effectLst/>
                <a:latin typeface="Arial"/>
                <a:ea typeface="Times New Roman"/>
                <a:cs typeface="Times New Roman"/>
              </a:rPr>
              <a:t>Manage Exchange Server 2016 recipients.</a:t>
            </a:r>
            <a:endParaRPr lang="en-GB" sz="1000">
              <a:effectLst/>
              <a:latin typeface="Arial"/>
              <a:ea typeface="Times New Roman"/>
              <a:cs typeface="Times New Roman"/>
            </a:endParaRPr>
          </a:p>
          <a:p>
            <a:pPr marL="342900" lvl="0" indent="-342900">
              <a:lnSpc>
                <a:spcPct val="115000"/>
              </a:lnSpc>
              <a:spcAft>
                <a:spcPts val="995"/>
              </a:spcAft>
              <a:buFont typeface="Symbol"/>
              <a:buChar char=""/>
            </a:pPr>
            <a:r>
              <a:rPr lang="en-US" sz="1000">
                <a:solidFill>
                  <a:srgbClr val="000000"/>
                </a:solidFill>
                <a:effectLst/>
                <a:latin typeface="Arial"/>
                <a:ea typeface="Times New Roman"/>
                <a:cs typeface="Times New Roman"/>
              </a:rPr>
              <a:t>Configure address lists and policies.</a:t>
            </a:r>
            <a:endParaRPr lang="en-GB" sz="1000">
              <a:effectLst/>
              <a:latin typeface="Arial"/>
              <a:ea typeface="Times New Roman"/>
              <a:cs typeface="Times New Roman"/>
            </a:endParaRPr>
          </a:p>
          <a:p>
            <a:pPr>
              <a:lnSpc>
                <a:spcPct val="115000"/>
              </a:lnSpc>
              <a:spcAft>
                <a:spcPts val="1000"/>
              </a:spcAft>
            </a:pPr>
            <a:r>
              <a:rPr lang="en-GB" sz="1000" b="1">
                <a:latin typeface="Arial"/>
                <a:ea typeface="Calibri"/>
                <a:cs typeface="Arial"/>
              </a:rPr>
              <a:t>Required materials</a:t>
            </a:r>
            <a:endParaRPr lang="en-GB" sz="1000">
              <a:latin typeface="Arial"/>
              <a:ea typeface="Calibri"/>
              <a:cs typeface="Arial"/>
            </a:endParaRPr>
          </a:p>
          <a:p>
            <a:pPr>
              <a:lnSpc>
                <a:spcPct val="115000"/>
              </a:lnSpc>
              <a:spcAft>
                <a:spcPts val="1000"/>
              </a:spcAft>
            </a:pPr>
            <a:r>
              <a:rPr lang="en-GB" sz="1000">
                <a:latin typeface="Arial"/>
                <a:ea typeface="Calibri"/>
                <a:cs typeface="Arial"/>
              </a:rPr>
              <a:t>To teach this module, you need the Microsoft PowerPoint file 20345-1A_03.pptx.</a:t>
            </a:r>
          </a:p>
          <a:p>
            <a:pPr>
              <a:lnSpc>
                <a:spcPct val="115000"/>
              </a:lnSpc>
              <a:spcAft>
                <a:spcPts val="1000"/>
              </a:spcAft>
            </a:pPr>
            <a:r>
              <a:rPr lang="en-GB" sz="1000" b="1">
                <a:latin typeface="Arial"/>
                <a:ea typeface="Calibri"/>
                <a:cs typeface="Arial"/>
              </a:rPr>
              <a:t>Preparation tasks</a:t>
            </a:r>
            <a:endParaRPr lang="en-GB" sz="1000">
              <a:latin typeface="Arial"/>
              <a:ea typeface="Calibri"/>
              <a:cs typeface="Arial"/>
            </a:endParaRPr>
          </a:p>
          <a:p>
            <a:pPr>
              <a:lnSpc>
                <a:spcPct val="115000"/>
              </a:lnSpc>
              <a:spcAft>
                <a:spcPts val="1000"/>
              </a:spcAft>
            </a:pPr>
            <a:r>
              <a:rPr lang="en-GB" sz="1000">
                <a:latin typeface="Arial"/>
                <a:ea typeface="Calibri"/>
                <a:cs typeface="Arial"/>
              </a:rPr>
              <a:t>To prepare for this module:</a:t>
            </a:r>
          </a:p>
          <a:p>
            <a:pPr marL="342900" lvl="0" indent="-342900">
              <a:lnSpc>
                <a:spcPct val="115000"/>
              </a:lnSpc>
              <a:spcAft>
                <a:spcPts val="995"/>
              </a:spcAft>
              <a:buFont typeface="Symbol"/>
              <a:buChar char=""/>
            </a:pPr>
            <a:r>
              <a:rPr lang="en-US" sz="1000">
                <a:effectLst/>
                <a:latin typeface="Arial"/>
                <a:ea typeface="Times New Roman"/>
                <a:cs typeface="Times New Roman"/>
              </a:rPr>
              <a:t>Read all of the materials for this module.</a:t>
            </a:r>
            <a:endParaRPr lang="en-GB" sz="1000">
              <a:effectLst/>
              <a:latin typeface="Arial"/>
              <a:ea typeface="Times New Roman"/>
              <a:cs typeface="Times New Roman"/>
            </a:endParaRPr>
          </a:p>
          <a:p>
            <a:pPr marL="342900" lvl="0" indent="-342900">
              <a:lnSpc>
                <a:spcPct val="115000"/>
              </a:lnSpc>
              <a:spcAft>
                <a:spcPts val="995"/>
              </a:spcAft>
              <a:buFont typeface="Symbol"/>
              <a:buChar char=""/>
            </a:pPr>
            <a:r>
              <a:rPr lang="en-US" sz="1000">
                <a:effectLst/>
                <a:latin typeface="Arial"/>
                <a:ea typeface="Times New Roman"/>
                <a:cs typeface="Times New Roman"/>
              </a:rPr>
              <a:t>Practice performing the demonstrations and labs.</a:t>
            </a:r>
            <a:endParaRPr lang="en-GB" sz="1000">
              <a:effectLst/>
              <a:latin typeface="Arial"/>
              <a:ea typeface="Times New Roman"/>
              <a:cs typeface="Times New Roman"/>
            </a:endParaRPr>
          </a:p>
          <a:p>
            <a:pPr marL="342900" lvl="0" indent="-342900">
              <a:lnSpc>
                <a:spcPct val="115000"/>
              </a:lnSpc>
              <a:spcAft>
                <a:spcPts val="995"/>
              </a:spcAft>
              <a:buFont typeface="Symbol"/>
              <a:buChar char=""/>
            </a:pPr>
            <a:r>
              <a:rPr lang="en-US" sz="1000">
                <a:effectLst/>
                <a:latin typeface="Arial"/>
                <a:ea typeface="Times New Roman"/>
                <a:cs typeface="Times New Roman"/>
              </a:rPr>
              <a:t>Work through the Module Review and Takeaways section, and determine how you will use the information to reinforce student learning and promote knowledge transfer to on-the-job performance.</a:t>
            </a:r>
            <a:endParaRPr lang="en-GB" sz="1000">
              <a:effectLst/>
              <a:latin typeface="Arial"/>
              <a:ea typeface="Times New Roman"/>
              <a:cs typeface="Times New Roman"/>
            </a:endParaRPr>
          </a:p>
          <a:p>
            <a:pPr>
              <a:lnSpc>
                <a:spcPct val="115000"/>
              </a:lnSpc>
              <a:spcAft>
                <a:spcPts val="1000"/>
              </a:spcAft>
            </a:pPr>
            <a:r>
              <a:rPr lang="en-CA" sz="1000">
                <a:latin typeface="Arial"/>
                <a:ea typeface="Calibri"/>
                <a:cs typeface="Arial"/>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  </a:t>
            </a:r>
            <a:endParaRPr lang="en-GB" sz="1000">
              <a:latin typeface="Arial"/>
              <a:ea typeface="Calibri"/>
              <a:cs typeface="Arial"/>
            </a:endParaRPr>
          </a:p>
        </p:txBody>
      </p:sp>
      <p:sp>
        <p:nvSpPr>
          <p:cNvPr id="4" name="Slide Number Placeholder 3"/>
          <p:cNvSpPr>
            <a:spLocks noGrp="1"/>
          </p:cNvSpPr>
          <p:nvPr>
            <p:ph type="sldNum" sz="quarter" idx="10"/>
          </p:nvPr>
        </p:nvSpPr>
        <p:spPr/>
        <p:txBody>
          <a:bodyPr/>
          <a:lstStyle/>
          <a:p>
            <a:fld id="{B174F88D-3A6E-478C-9BD5-37FF4A6C8DC0}" type="slidenum">
              <a:rPr lang="en-GB" smtClean="0"/>
              <a:t>1</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2227958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Arial"/>
              </a:rPr>
              <a:t> </a:t>
            </a:r>
          </a:p>
        </p:txBody>
      </p:sp>
      <p:sp>
        <p:nvSpPr>
          <p:cNvPr id="4" name="Slide Number Placeholder 3"/>
          <p:cNvSpPr>
            <a:spLocks noGrp="1"/>
          </p:cNvSpPr>
          <p:nvPr>
            <p:ph type="sldNum" sz="quarter" idx="10"/>
          </p:nvPr>
        </p:nvSpPr>
        <p:spPr/>
        <p:txBody>
          <a:bodyPr/>
          <a:lstStyle/>
          <a:p>
            <a:fld id="{B174F88D-3A6E-478C-9BD5-37FF4A6C8DC0}" type="slidenum">
              <a:rPr lang="en-GB" smtClean="0"/>
              <a:t>11</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2122197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Arial"/>
              </a:rPr>
              <a:t> </a:t>
            </a:r>
          </a:p>
        </p:txBody>
      </p:sp>
      <p:sp>
        <p:nvSpPr>
          <p:cNvPr id="4" name="Slide Number Placeholder 3"/>
          <p:cNvSpPr>
            <a:spLocks noGrp="1"/>
          </p:cNvSpPr>
          <p:nvPr>
            <p:ph type="sldNum" sz="quarter" idx="10"/>
          </p:nvPr>
        </p:nvSpPr>
        <p:spPr/>
        <p:txBody>
          <a:bodyPr/>
          <a:lstStyle/>
          <a:p>
            <a:fld id="{B174F88D-3A6E-478C-9BD5-37FF4A6C8DC0}" type="slidenum">
              <a:rPr lang="en-GB" smtClean="0"/>
              <a:t>12</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3005880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Arial"/>
              </a:rPr>
              <a:t> </a:t>
            </a:r>
          </a:p>
        </p:txBody>
      </p:sp>
      <p:sp>
        <p:nvSpPr>
          <p:cNvPr id="4" name="Slide Number Placeholder 3"/>
          <p:cNvSpPr>
            <a:spLocks noGrp="1"/>
          </p:cNvSpPr>
          <p:nvPr>
            <p:ph type="sldNum" sz="quarter" idx="10"/>
          </p:nvPr>
        </p:nvSpPr>
        <p:spPr/>
        <p:txBody>
          <a:bodyPr/>
          <a:lstStyle/>
          <a:p>
            <a:fld id="{B174F88D-3A6E-478C-9BD5-37FF4A6C8DC0}" type="slidenum">
              <a:rPr lang="en-GB" smtClean="0"/>
              <a:t>13</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249769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a:latin typeface="Arial"/>
                <a:ea typeface="Calibri"/>
                <a:cs typeface="Arial"/>
              </a:rPr>
              <a:t>Ask the students to describe the difference between security groups and distribution groups. Discuss the implications of mail-enabling security groups. For example, security groups can be used to provide access to network resources, so the membership of security groups is usually controlled strictly. The same groups might or might not have the right membership for email distribution. </a:t>
            </a:r>
          </a:p>
        </p:txBody>
      </p:sp>
      <p:sp>
        <p:nvSpPr>
          <p:cNvPr id="4" name="Slide Number Placeholder 3"/>
          <p:cNvSpPr>
            <a:spLocks noGrp="1"/>
          </p:cNvSpPr>
          <p:nvPr>
            <p:ph type="sldNum" sz="quarter" idx="10"/>
          </p:nvPr>
        </p:nvSpPr>
        <p:spPr/>
        <p:txBody>
          <a:bodyPr/>
          <a:lstStyle/>
          <a:p>
            <a:fld id="{B174F88D-3A6E-478C-9BD5-37FF4A6C8DC0}" type="slidenum">
              <a:rPr lang="en-GB" smtClean="0"/>
              <a:t>14</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4273431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Arial"/>
              </a:rPr>
              <a:t> </a:t>
            </a:r>
          </a:p>
        </p:txBody>
      </p:sp>
      <p:sp>
        <p:nvSpPr>
          <p:cNvPr id="4" name="Slide Number Placeholder 3"/>
          <p:cNvSpPr>
            <a:spLocks noGrp="1"/>
          </p:cNvSpPr>
          <p:nvPr>
            <p:ph type="sldNum" sz="quarter" idx="10"/>
          </p:nvPr>
        </p:nvSpPr>
        <p:spPr/>
        <p:txBody>
          <a:bodyPr/>
          <a:lstStyle/>
          <a:p>
            <a:fld id="{B174F88D-3A6E-478C-9BD5-37FF4A6C8DC0}" type="slidenum">
              <a:rPr lang="en-GB" smtClean="0"/>
              <a:t>15</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1012295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Arial"/>
              </a:rPr>
              <a:t> </a:t>
            </a:r>
          </a:p>
        </p:txBody>
      </p:sp>
      <p:sp>
        <p:nvSpPr>
          <p:cNvPr id="4" name="Slide Number Placeholder 3"/>
          <p:cNvSpPr>
            <a:spLocks noGrp="1"/>
          </p:cNvSpPr>
          <p:nvPr>
            <p:ph type="sldNum" sz="quarter" idx="10"/>
          </p:nvPr>
        </p:nvSpPr>
        <p:spPr/>
        <p:txBody>
          <a:bodyPr/>
          <a:lstStyle/>
          <a:p>
            <a:fld id="{B174F88D-3A6E-478C-9BD5-37FF4A6C8DC0}" type="slidenum">
              <a:rPr lang="en-GB" smtClean="0"/>
              <a:t>16</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3406316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Arial"/>
              </a:rPr>
              <a:t> </a:t>
            </a:r>
          </a:p>
        </p:txBody>
      </p:sp>
      <p:sp>
        <p:nvSpPr>
          <p:cNvPr id="4" name="Slide Number Placeholder 3"/>
          <p:cNvSpPr>
            <a:spLocks noGrp="1"/>
          </p:cNvSpPr>
          <p:nvPr>
            <p:ph type="sldNum" sz="quarter" idx="10"/>
          </p:nvPr>
        </p:nvSpPr>
        <p:spPr/>
        <p:txBody>
          <a:bodyPr/>
          <a:lstStyle/>
          <a:p>
            <a:fld id="{B174F88D-3A6E-478C-9BD5-37FF4A6C8DC0}" type="slidenum">
              <a:rPr lang="en-GB" smtClean="0"/>
              <a:t>17</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28595583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Arial"/>
              </a:rPr>
              <a:t>Do not spend too much time on this slide. Instead, move on to the next topic, which is a demonstration that covers many of the configuration options mentioned in this topic. </a:t>
            </a:r>
          </a:p>
        </p:txBody>
      </p:sp>
      <p:sp>
        <p:nvSpPr>
          <p:cNvPr id="4" name="Slide Number Placeholder 3"/>
          <p:cNvSpPr>
            <a:spLocks noGrp="1"/>
          </p:cNvSpPr>
          <p:nvPr>
            <p:ph type="sldNum" sz="quarter" idx="10"/>
          </p:nvPr>
        </p:nvSpPr>
        <p:spPr/>
        <p:txBody>
          <a:bodyPr/>
          <a:lstStyle/>
          <a:p>
            <a:fld id="{B174F88D-3A6E-478C-9BD5-37FF4A6C8DC0}" type="slidenum">
              <a:rPr lang="en-GB" smtClean="0"/>
              <a:t>18</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3220066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Arial"/>
              </a:rPr>
              <a:t>Leave the virtual machines running after you complete the demonstration. </a:t>
            </a:r>
          </a:p>
          <a:p>
            <a:pPr>
              <a:lnSpc>
                <a:spcPct val="115000"/>
              </a:lnSpc>
              <a:spcAft>
                <a:spcPts val="1000"/>
              </a:spcAft>
            </a:pPr>
            <a:r>
              <a:rPr lang="en-GB" sz="1000" b="1" dirty="0">
                <a:latin typeface="Arial"/>
                <a:ea typeface="Calibri"/>
                <a:cs typeface="Arial"/>
              </a:rPr>
              <a:t>Preparation Steps</a:t>
            </a:r>
            <a:endParaRPr lang="en-GB" sz="1000" dirty="0">
              <a:latin typeface="Arial"/>
              <a:ea typeface="Calibri"/>
              <a:cs typeface="Arial"/>
            </a:endParaRPr>
          </a:p>
          <a:p>
            <a:pPr>
              <a:lnSpc>
                <a:spcPct val="115000"/>
              </a:lnSpc>
              <a:spcAft>
                <a:spcPts val="1000"/>
              </a:spcAft>
            </a:pPr>
            <a:r>
              <a:rPr lang="en-GB" sz="1000" dirty="0">
                <a:latin typeface="Arial"/>
                <a:ea typeface="Calibri"/>
                <a:cs typeface="Arial"/>
              </a:rPr>
              <a:t>To perform this demonstration, ensure that the </a:t>
            </a:r>
            <a:r>
              <a:rPr lang="en-GB" sz="1000" b="1" dirty="0">
                <a:latin typeface="Arial"/>
                <a:ea typeface="Calibri"/>
                <a:cs typeface="Arial"/>
              </a:rPr>
              <a:t>20345-1A-LON-DC1, 20345-1A-LON-EX1</a:t>
            </a:r>
            <a:r>
              <a:rPr lang="en-GB" sz="1000" dirty="0">
                <a:latin typeface="Arial"/>
                <a:ea typeface="Calibri"/>
                <a:cs typeface="Arial"/>
              </a:rPr>
              <a:t> and </a:t>
            </a:r>
            <a:br>
              <a:rPr lang="en-GB" sz="1000" dirty="0">
                <a:latin typeface="Arial"/>
                <a:ea typeface="Calibri"/>
                <a:cs typeface="Arial"/>
              </a:rPr>
            </a:br>
            <a:r>
              <a:rPr lang="en-GB" sz="1000" b="1" dirty="0">
                <a:latin typeface="Arial"/>
                <a:ea typeface="Calibri"/>
                <a:cs typeface="Arial"/>
              </a:rPr>
              <a:t>20345-1A-LON-EX2</a:t>
            </a:r>
            <a:r>
              <a:rPr lang="en-GB" sz="1000" dirty="0">
                <a:latin typeface="Arial"/>
                <a:ea typeface="Calibri"/>
                <a:cs typeface="Arial"/>
              </a:rPr>
              <a:t> virtual machines are running. Start each virtual machine and sign in to it before starting the next virtual machine. Sign into all virtual machines by using the </a:t>
            </a:r>
            <a:r>
              <a:rPr lang="en-GB" sz="1000" b="1" dirty="0">
                <a:latin typeface="Arial"/>
                <a:ea typeface="Calibri"/>
                <a:cs typeface="Arial"/>
              </a:rPr>
              <a:t>Adatum\Administrator</a:t>
            </a:r>
            <a:r>
              <a:rPr lang="en-GB" sz="1000" dirty="0">
                <a:latin typeface="Arial"/>
                <a:ea typeface="Calibri"/>
                <a:cs typeface="Arial"/>
              </a:rPr>
              <a:t> account with the password </a:t>
            </a:r>
            <a:r>
              <a:rPr lang="en-GB" sz="1000" b="1" dirty="0">
                <a:latin typeface="Arial"/>
                <a:ea typeface="Calibri"/>
                <a:cs typeface="Arial"/>
              </a:rPr>
              <a:t>Pa$$w0rd</a:t>
            </a:r>
            <a:r>
              <a:rPr lang="en-GB" sz="1000" dirty="0">
                <a:latin typeface="Arial"/>
                <a:ea typeface="Calibri"/>
                <a:cs typeface="Arial"/>
              </a:rPr>
              <a:t>. </a:t>
            </a:r>
          </a:p>
          <a:p>
            <a:pPr>
              <a:lnSpc>
                <a:spcPct val="115000"/>
              </a:lnSpc>
              <a:spcAft>
                <a:spcPts val="1000"/>
              </a:spcAft>
            </a:pPr>
            <a:r>
              <a:rPr lang="en-GB" sz="1000" b="1" dirty="0">
                <a:latin typeface="Arial"/>
                <a:ea typeface="Calibri"/>
                <a:cs typeface="Arial"/>
              </a:rPr>
              <a:t>Important</a:t>
            </a:r>
            <a:r>
              <a:rPr lang="en-GB" sz="1000" dirty="0">
                <a:latin typeface="Arial"/>
                <a:ea typeface="Calibri"/>
                <a:cs typeface="Arial"/>
              </a:rPr>
              <a:t>: Ensure that you start your virtual machines at least 10 minutes prior to conducting the demonstration. Demonstration Steps</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LON-EX1, click </a:t>
            </a:r>
            <a:r>
              <a:rPr lang="en-US" sz="1000" b="1" dirty="0">
                <a:effectLst/>
                <a:latin typeface="Arial"/>
                <a:ea typeface="Times New Roman"/>
                <a:cs typeface="Times New Roman"/>
              </a:rPr>
              <a:t>Start</a:t>
            </a:r>
            <a:r>
              <a:rPr lang="en-US" sz="1000" dirty="0">
                <a:effectLst/>
                <a:latin typeface="Arial"/>
                <a:ea typeface="Times New Roman"/>
                <a:cs typeface="Times New Roman"/>
              </a:rPr>
              <a:t>, click </a:t>
            </a:r>
            <a:r>
              <a:rPr lang="en-US" sz="1000" b="1" dirty="0">
                <a:effectLst/>
                <a:latin typeface="Arial"/>
                <a:ea typeface="Times New Roman"/>
                <a:cs typeface="Times New Roman"/>
              </a:rPr>
              <a:t>Internet Explorer</a:t>
            </a:r>
            <a:r>
              <a:rPr lang="en-US" sz="1000" dirty="0">
                <a:effectLst/>
                <a:latin typeface="Arial"/>
                <a:ea typeface="Times New Roman"/>
                <a:cs typeface="Times New Roman"/>
              </a:rPr>
              <a:t>, type </a:t>
            </a:r>
            <a:r>
              <a:rPr lang="en-US" sz="1000" b="1" dirty="0">
                <a:effectLst/>
                <a:latin typeface="Arial"/>
                <a:ea typeface="Times New Roman"/>
                <a:cs typeface="Times New Roman"/>
              </a:rPr>
              <a:t>https://lon-ex1.adatum.com/ecp</a:t>
            </a:r>
            <a:r>
              <a:rPr lang="en-US" sz="1000" dirty="0">
                <a:effectLst/>
                <a:latin typeface="Arial"/>
                <a:ea typeface="Times New Roman"/>
                <a:cs typeface="Times New Roman"/>
              </a:rPr>
              <a:t> in the address bar, and then press Enter. </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Sign in as </a:t>
            </a:r>
            <a:r>
              <a:rPr lang="en-US" sz="1000" b="1" dirty="0">
                <a:effectLst/>
                <a:latin typeface="Arial"/>
                <a:ea typeface="Times New Roman"/>
                <a:cs typeface="Times New Roman"/>
              </a:rPr>
              <a:t>Adatum\Administrator</a:t>
            </a:r>
            <a:r>
              <a:rPr lang="en-US" sz="1000" dirty="0">
                <a:effectLst/>
                <a:latin typeface="Arial"/>
                <a:ea typeface="Times New Roman"/>
                <a:cs typeface="Times New Roman"/>
              </a:rPr>
              <a:t> by using the password </a:t>
            </a:r>
            <a:r>
              <a:rPr lang="en-US" sz="1000" b="1" dirty="0">
                <a:effectLst/>
                <a:latin typeface="Arial"/>
                <a:ea typeface="Times New Roman"/>
                <a:cs typeface="Times New Roman"/>
              </a:rPr>
              <a:t>Pa$$w0rd</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the </a:t>
            </a:r>
            <a:r>
              <a:rPr lang="en-US" sz="1000" b="1" dirty="0">
                <a:effectLst/>
                <a:latin typeface="Arial"/>
                <a:ea typeface="Times New Roman"/>
                <a:cs typeface="Times New Roman"/>
              </a:rPr>
              <a:t>Choose your preferred display language and home time zone below</a:t>
            </a:r>
            <a:r>
              <a:rPr lang="en-US" sz="1000" dirty="0">
                <a:effectLst/>
                <a:latin typeface="Arial"/>
                <a:ea typeface="Times New Roman"/>
                <a:cs typeface="Times New Roman"/>
              </a:rPr>
              <a:t>, in the </a:t>
            </a:r>
            <a:r>
              <a:rPr lang="en-US" sz="1000" b="1" dirty="0">
                <a:effectLst/>
                <a:latin typeface="Arial"/>
                <a:ea typeface="Times New Roman"/>
                <a:cs typeface="Times New Roman"/>
              </a:rPr>
              <a:t>Time Zone</a:t>
            </a:r>
            <a:r>
              <a:rPr lang="en-US" sz="1000" dirty="0">
                <a:effectLst/>
                <a:latin typeface="Arial"/>
                <a:ea typeface="Times New Roman"/>
                <a:cs typeface="Times New Roman"/>
              </a:rPr>
              <a:t> menu, select your time zone, and then click </a:t>
            </a:r>
            <a:r>
              <a:rPr lang="en-US" sz="1000" b="1" dirty="0">
                <a:effectLst/>
                <a:latin typeface="Arial"/>
                <a:ea typeface="Times New Roman"/>
                <a:cs typeface="Times New Roman"/>
              </a:rPr>
              <a:t>Save</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Feature pane, click </a:t>
            </a:r>
            <a:r>
              <a:rPr lang="en-US" sz="1000" b="1" dirty="0">
                <a:effectLst/>
                <a:latin typeface="Arial"/>
                <a:ea typeface="Times New Roman"/>
                <a:cs typeface="Times New Roman"/>
              </a:rPr>
              <a:t>recipients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the toolbar, click </a:t>
            </a:r>
            <a:r>
              <a:rPr lang="en-US" sz="1000" b="1" dirty="0">
                <a:effectLst/>
                <a:latin typeface="Arial"/>
                <a:ea typeface="Times New Roman"/>
                <a:cs typeface="Times New Roman"/>
              </a:rPr>
              <a:t>New</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User mailbox</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new user mailbox</a:t>
            </a:r>
            <a:r>
              <a:rPr lang="en-US" sz="1000" dirty="0">
                <a:effectLst/>
                <a:latin typeface="Arial"/>
                <a:ea typeface="Times New Roman"/>
                <a:cs typeface="Times New Roman"/>
              </a:rPr>
              <a:t> dialog box, fill in the following information:</a:t>
            </a:r>
            <a:endParaRPr lang="en-GB" sz="1000" dirty="0">
              <a:effectLst/>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Alias: </a:t>
            </a:r>
            <a:r>
              <a:rPr lang="en-US" sz="1000" b="1" dirty="0">
                <a:effectLst/>
                <a:latin typeface="Arial"/>
                <a:ea typeface="Times New Roman"/>
                <a:cs typeface="Times New Roman"/>
              </a:rPr>
              <a:t>Alice</a:t>
            </a:r>
            <a:endParaRPr lang="en-GB" sz="1000" dirty="0">
              <a:effectLst/>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New User: Click </a:t>
            </a:r>
            <a:r>
              <a:rPr lang="en-US" sz="1000" b="1" dirty="0">
                <a:effectLst/>
                <a:latin typeface="Arial"/>
                <a:ea typeface="Times New Roman"/>
                <a:cs typeface="Times New Roman"/>
              </a:rPr>
              <a:t>New user</a:t>
            </a:r>
            <a:endParaRPr lang="en-GB" sz="1000" dirty="0">
              <a:effectLst/>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First name: </a:t>
            </a:r>
            <a:r>
              <a:rPr lang="en-US" sz="1000" b="1" dirty="0">
                <a:effectLst/>
                <a:latin typeface="Arial"/>
                <a:ea typeface="Times New Roman"/>
                <a:cs typeface="Times New Roman"/>
              </a:rPr>
              <a:t>Alice</a:t>
            </a:r>
            <a:endParaRPr lang="en-GB" sz="1000" dirty="0">
              <a:effectLst/>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Last name: </a:t>
            </a:r>
            <a:r>
              <a:rPr lang="en-US" sz="1000" b="1" dirty="0" err="1">
                <a:effectLst/>
                <a:latin typeface="Arial"/>
                <a:ea typeface="Times New Roman"/>
                <a:cs typeface="Times New Roman"/>
              </a:rPr>
              <a:t>Ciccu</a:t>
            </a:r>
            <a:endParaRPr lang="en-GB" sz="1000" dirty="0">
              <a:effectLst/>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Organizational unit: click </a:t>
            </a:r>
            <a:r>
              <a:rPr lang="en-US" sz="1000" b="1" dirty="0">
                <a:effectLst/>
                <a:latin typeface="Arial"/>
                <a:ea typeface="Times New Roman"/>
                <a:cs typeface="Times New Roman"/>
              </a:rPr>
              <a:t>browse</a:t>
            </a:r>
            <a:r>
              <a:rPr lang="en-US" sz="1000" dirty="0">
                <a:effectLst/>
                <a:latin typeface="Arial"/>
                <a:ea typeface="Times New Roman"/>
                <a:cs typeface="Times New Roman"/>
              </a:rPr>
              <a:t>, in the </a:t>
            </a:r>
            <a:r>
              <a:rPr lang="en-US" sz="1000" b="1" dirty="0">
                <a:effectLst/>
                <a:latin typeface="Arial"/>
                <a:ea typeface="Times New Roman"/>
                <a:cs typeface="Times New Roman"/>
              </a:rPr>
              <a:t>select an organizational unit</a:t>
            </a:r>
            <a:r>
              <a:rPr lang="en-US" sz="1000" dirty="0">
                <a:effectLst/>
                <a:latin typeface="Arial"/>
                <a:ea typeface="Times New Roman"/>
                <a:cs typeface="Times New Roman"/>
              </a:rPr>
              <a:t> dialog box, click </a:t>
            </a:r>
            <a:r>
              <a:rPr lang="en-US" sz="1000" b="1" dirty="0">
                <a:effectLst/>
                <a:latin typeface="Arial"/>
                <a:ea typeface="Times New Roman"/>
                <a:cs typeface="Times New Roman"/>
              </a:rPr>
              <a:t>Research</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ok</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174F88D-3A6E-478C-9BD5-37FF4A6C8DC0}" type="slidenum">
              <a:rPr lang="en-GB" smtClean="0"/>
              <a:t>19</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a:latin typeface="Arial"/>
              </a:rPr>
              <a:t>(More notes on the next slide)</a:t>
            </a:r>
            <a:endParaRPr lang="en-GB" sz="1000">
              <a:latin typeface="Arial"/>
            </a:endParaRPr>
          </a:p>
        </p:txBody>
      </p:sp>
    </p:spTree>
    <p:extLst>
      <p:ext uri="{BB962C8B-B14F-4D97-AF65-F5344CB8AC3E}">
        <p14:creationId xmlns:p14="http://schemas.microsoft.com/office/powerpoint/2010/main" val="2456136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Arial"/>
              </a:rPr>
              <a:t> </a:t>
            </a:r>
          </a:p>
        </p:txBody>
      </p:sp>
      <p:sp>
        <p:nvSpPr>
          <p:cNvPr id="4" name="Slide Number Placeholder 3"/>
          <p:cNvSpPr>
            <a:spLocks noGrp="1"/>
          </p:cNvSpPr>
          <p:nvPr>
            <p:ph type="sldNum" sz="quarter" idx="10"/>
          </p:nvPr>
        </p:nvSpPr>
        <p:spPr/>
        <p:txBody>
          <a:bodyPr/>
          <a:lstStyle/>
          <a:p>
            <a:fld id="{B174F88D-3A6E-478C-9BD5-37FF4A6C8DC0}" type="slidenum">
              <a:rPr lang="en-GB" smtClean="0"/>
              <a:t>20</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2906830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Arial"/>
              </a:rPr>
              <a:t> </a:t>
            </a:r>
          </a:p>
        </p:txBody>
      </p:sp>
      <p:sp>
        <p:nvSpPr>
          <p:cNvPr id="4" name="Slide Number Placeholder 3"/>
          <p:cNvSpPr>
            <a:spLocks noGrp="1"/>
          </p:cNvSpPr>
          <p:nvPr>
            <p:ph type="sldNum" sz="quarter" idx="10"/>
          </p:nvPr>
        </p:nvSpPr>
        <p:spPr/>
        <p:txBody>
          <a:bodyPr/>
          <a:lstStyle/>
          <a:p>
            <a:fld id="{B174F88D-3A6E-478C-9BD5-37FF4A6C8DC0}" type="slidenum">
              <a:rPr lang="en-GB" smtClean="0"/>
              <a:t>2</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2556779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a:latin typeface="Arial"/>
                <a:ea typeface="Calibri"/>
                <a:cs typeface="Arial"/>
              </a:rPr>
              <a:t>Question</a:t>
            </a:r>
            <a:endParaRPr lang="en-GB" sz="1000">
              <a:latin typeface="Arial"/>
              <a:ea typeface="Calibri"/>
              <a:cs typeface="Arial"/>
            </a:endParaRPr>
          </a:p>
          <a:p>
            <a:pPr>
              <a:lnSpc>
                <a:spcPct val="115000"/>
              </a:lnSpc>
              <a:spcAft>
                <a:spcPts val="1000"/>
              </a:spcAft>
            </a:pPr>
            <a:r>
              <a:rPr lang="en-GB" sz="1000">
                <a:latin typeface="Arial"/>
                <a:ea typeface="Calibri"/>
                <a:cs typeface="Arial"/>
              </a:rPr>
              <a:t>When configuring multiple delegates for a resource mailbox, you can specify a group instead of multiple users. What are the requirements for a resource delegate group?</a:t>
            </a:r>
          </a:p>
          <a:p>
            <a:pPr>
              <a:lnSpc>
                <a:spcPct val="115000"/>
              </a:lnSpc>
              <a:spcAft>
                <a:spcPts val="1000"/>
              </a:spcAft>
            </a:pPr>
            <a:r>
              <a:rPr lang="en-GB" sz="1000" b="1">
                <a:latin typeface="Arial"/>
                <a:ea typeface="Calibri"/>
                <a:cs typeface="Arial"/>
              </a:rPr>
              <a:t>Answer</a:t>
            </a:r>
            <a:endParaRPr lang="en-GB" sz="1000">
              <a:latin typeface="Arial"/>
              <a:ea typeface="Calibri"/>
              <a:cs typeface="Arial"/>
            </a:endParaRPr>
          </a:p>
          <a:p>
            <a:pPr>
              <a:lnSpc>
                <a:spcPct val="115000"/>
              </a:lnSpc>
              <a:spcAft>
                <a:spcPts val="1000"/>
              </a:spcAft>
            </a:pPr>
            <a:r>
              <a:rPr lang="en-GB" sz="1000">
                <a:latin typeface="Arial"/>
                <a:ea typeface="Calibri"/>
                <a:cs typeface="Arial"/>
              </a:rPr>
              <a:t>A resource delegate group should be a mail-enabled security group.</a:t>
            </a:r>
          </a:p>
        </p:txBody>
      </p:sp>
      <p:sp>
        <p:nvSpPr>
          <p:cNvPr id="4" name="Slide Number Placeholder 3"/>
          <p:cNvSpPr>
            <a:spLocks noGrp="1"/>
          </p:cNvSpPr>
          <p:nvPr>
            <p:ph type="sldNum" sz="quarter" idx="10"/>
          </p:nvPr>
        </p:nvSpPr>
        <p:spPr/>
        <p:txBody>
          <a:bodyPr/>
          <a:lstStyle/>
          <a:p>
            <a:fld id="{B174F88D-3A6E-478C-9BD5-37FF4A6C8DC0}" type="slidenum">
              <a:rPr lang="en-GB" smtClean="0"/>
              <a:t>21</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30875962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Arial"/>
              </a:rPr>
              <a:t>Leave the virtual machines running after you have completed the demonstration.</a:t>
            </a:r>
          </a:p>
          <a:p>
            <a:pPr>
              <a:lnSpc>
                <a:spcPct val="115000"/>
              </a:lnSpc>
              <a:spcAft>
                <a:spcPts val="1000"/>
              </a:spcAft>
            </a:pPr>
            <a:r>
              <a:rPr lang="en-GB" sz="1000" b="1" dirty="0">
                <a:latin typeface="Arial"/>
                <a:ea typeface="Calibri"/>
                <a:cs typeface="Arial"/>
              </a:rPr>
              <a:t>Preparation Steps</a:t>
            </a:r>
            <a:endParaRPr lang="en-GB" sz="1000" dirty="0">
              <a:latin typeface="Arial"/>
              <a:ea typeface="Calibri"/>
              <a:cs typeface="Arial"/>
            </a:endParaRPr>
          </a:p>
          <a:p>
            <a:pPr>
              <a:lnSpc>
                <a:spcPct val="115000"/>
              </a:lnSpc>
              <a:spcAft>
                <a:spcPts val="1000"/>
              </a:spcAft>
            </a:pPr>
            <a:r>
              <a:rPr lang="en-GB" sz="1000" dirty="0">
                <a:latin typeface="Arial"/>
                <a:ea typeface="Calibri"/>
                <a:cs typeface="Arial"/>
              </a:rPr>
              <a:t>Virtual machines </a:t>
            </a:r>
            <a:r>
              <a:rPr lang="en-GB" sz="1000" b="1" dirty="0">
                <a:latin typeface="Arial"/>
                <a:ea typeface="Calibri"/>
                <a:cs typeface="Arial"/>
              </a:rPr>
              <a:t>20345-1A-LON-DC1</a:t>
            </a:r>
            <a:r>
              <a:rPr lang="en-GB" sz="1000" dirty="0">
                <a:latin typeface="Arial"/>
                <a:ea typeface="Calibri"/>
                <a:cs typeface="Arial"/>
              </a:rPr>
              <a:t>, </a:t>
            </a:r>
            <a:r>
              <a:rPr lang="en-GB" sz="1000" b="1" dirty="0">
                <a:latin typeface="Arial"/>
                <a:ea typeface="Calibri"/>
                <a:cs typeface="Arial"/>
              </a:rPr>
              <a:t>20345-1A-LON-EX1</a:t>
            </a:r>
            <a:r>
              <a:rPr lang="en-GB" sz="1000" dirty="0">
                <a:latin typeface="Arial"/>
                <a:ea typeface="Calibri"/>
                <a:cs typeface="Arial"/>
              </a:rPr>
              <a:t>, </a:t>
            </a:r>
            <a:r>
              <a:rPr lang="en-GB" sz="1000" b="1" dirty="0">
                <a:latin typeface="Arial"/>
                <a:ea typeface="Calibri"/>
                <a:cs typeface="Arial"/>
              </a:rPr>
              <a:t>20345-1A-LON-EX2, 20345-1A-LON-CL1</a:t>
            </a:r>
            <a:r>
              <a:rPr lang="en-GB" sz="1000" dirty="0">
                <a:latin typeface="Arial"/>
                <a:ea typeface="Calibri"/>
                <a:cs typeface="Arial"/>
              </a:rPr>
              <a:t> are required to complete this demonstration. Sign in to the virtual machines as </a:t>
            </a:r>
            <a:r>
              <a:rPr lang="en-GB" sz="1000" b="1" dirty="0">
                <a:latin typeface="Arial"/>
                <a:ea typeface="Calibri"/>
                <a:cs typeface="Arial"/>
              </a:rPr>
              <a:t>Adatum\Administrator</a:t>
            </a:r>
            <a:r>
              <a:rPr lang="en-GB" sz="1000" dirty="0">
                <a:latin typeface="Arial"/>
                <a:ea typeface="Calibri"/>
                <a:cs typeface="Arial"/>
              </a:rPr>
              <a:t> with the password </a:t>
            </a:r>
            <a:r>
              <a:rPr lang="en-GB" sz="1000" b="1" dirty="0">
                <a:latin typeface="Arial"/>
                <a:ea typeface="Calibri"/>
                <a:cs typeface="Arial"/>
              </a:rPr>
              <a:t>Pa$$w0rd</a:t>
            </a:r>
            <a:r>
              <a:rPr lang="en-GB" sz="1000" dirty="0">
                <a:latin typeface="Arial"/>
                <a:ea typeface="Calibri"/>
                <a:cs typeface="Arial"/>
              </a:rPr>
              <a:t>. Do not sign in to </a:t>
            </a:r>
            <a:r>
              <a:rPr lang="en-GB" sz="1000" b="1" dirty="0">
                <a:latin typeface="Arial"/>
                <a:ea typeface="Calibri"/>
                <a:cs typeface="Arial"/>
              </a:rPr>
              <a:t>LON-CL1</a:t>
            </a:r>
            <a:r>
              <a:rPr lang="en-GB" sz="1000" dirty="0">
                <a:latin typeface="Arial"/>
                <a:ea typeface="Calibri"/>
                <a:cs typeface="Arial"/>
              </a:rPr>
              <a:t> until directed to do so.</a:t>
            </a:r>
          </a:p>
          <a:p>
            <a:pPr>
              <a:lnSpc>
                <a:spcPct val="115000"/>
              </a:lnSpc>
              <a:spcAft>
                <a:spcPts val="1000"/>
              </a:spcAft>
            </a:pPr>
            <a:r>
              <a:rPr lang="en-GB" sz="1000" b="1" dirty="0">
                <a:latin typeface="Arial"/>
                <a:ea typeface="Calibri"/>
                <a:cs typeface="Arial"/>
              </a:rPr>
              <a:t>Demonstration Steps</a:t>
            </a:r>
            <a:endParaRPr lang="en-GB" sz="1000" dirty="0">
              <a:latin typeface="Arial"/>
              <a:ea typeface="Calibri"/>
              <a:cs typeface="Arial"/>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LON-EX1</a:t>
            </a:r>
            <a:r>
              <a:rPr lang="en-US" sz="1000" dirty="0">
                <a:effectLst/>
                <a:latin typeface="Arial"/>
                <a:ea typeface="Times New Roman"/>
                <a:cs typeface="Times New Roman"/>
              </a:rPr>
              <a:t>, in the </a:t>
            </a:r>
            <a:r>
              <a:rPr lang="en-US" sz="1000" b="1" dirty="0">
                <a:effectLst/>
                <a:latin typeface="Arial"/>
                <a:ea typeface="Times New Roman"/>
                <a:cs typeface="Times New Roman"/>
              </a:rPr>
              <a:t>Exchange Administration Center</a:t>
            </a:r>
            <a:r>
              <a:rPr lang="en-US" sz="1000" dirty="0">
                <a:effectLst/>
                <a:latin typeface="Arial"/>
                <a:ea typeface="Times New Roman"/>
                <a:cs typeface="Times New Roman"/>
              </a:rPr>
              <a:t>, on </a:t>
            </a:r>
            <a:r>
              <a:rPr lang="en-US" sz="1000" b="1" dirty="0">
                <a:effectLst/>
                <a:latin typeface="Arial"/>
                <a:ea typeface="Times New Roman"/>
                <a:cs typeface="Times New Roman"/>
              </a:rPr>
              <a:t>recipients</a:t>
            </a:r>
            <a:r>
              <a:rPr lang="en-US" sz="1000" dirty="0">
                <a:effectLst/>
                <a:latin typeface="Arial"/>
                <a:ea typeface="Times New Roman"/>
                <a:cs typeface="Times New Roman"/>
              </a:rPr>
              <a:t>, click the </a:t>
            </a:r>
            <a:r>
              <a:rPr lang="en-US" sz="1000" b="1" dirty="0">
                <a:effectLst/>
                <a:latin typeface="Arial"/>
                <a:ea typeface="Times New Roman"/>
                <a:cs typeface="Times New Roman"/>
              </a:rPr>
              <a:t>resources</a:t>
            </a:r>
            <a:r>
              <a:rPr lang="en-US" sz="1000" dirty="0">
                <a:effectLst/>
                <a:latin typeface="Arial"/>
                <a:ea typeface="Times New Roman"/>
                <a:cs typeface="Times New Roman"/>
              </a:rPr>
              <a:t> page.</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Click the drop-down arrow next to </a:t>
            </a:r>
            <a:r>
              <a:rPr lang="en-US" sz="1000" b="1" dirty="0">
                <a:effectLst/>
                <a:latin typeface="Arial"/>
                <a:ea typeface="Times New Roman"/>
                <a:cs typeface="Times New Roman"/>
              </a:rPr>
              <a:t>New</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Room mailbox</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Fill in the following information:</a:t>
            </a:r>
            <a:endParaRPr lang="en-GB" sz="1000" dirty="0">
              <a:effectLst/>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Room name: </a:t>
            </a:r>
            <a:r>
              <a:rPr lang="en-US" sz="1000" b="1" dirty="0">
                <a:effectLst/>
                <a:latin typeface="Arial"/>
                <a:ea typeface="Times New Roman"/>
                <a:cs typeface="Times New Roman"/>
              </a:rPr>
              <a:t>Conference Room 1</a:t>
            </a:r>
            <a:endParaRPr lang="en-GB" sz="1000" dirty="0">
              <a:effectLst/>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Alias: </a:t>
            </a:r>
            <a:r>
              <a:rPr lang="en-US" sz="1000" b="1" dirty="0">
                <a:effectLst/>
                <a:latin typeface="Arial"/>
                <a:ea typeface="Times New Roman"/>
                <a:cs typeface="Times New Roman"/>
              </a:rPr>
              <a:t>ConferenceRoom1</a:t>
            </a:r>
            <a:endParaRPr lang="en-GB" sz="1000" dirty="0">
              <a:effectLst/>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Organizational unit: Click </a:t>
            </a:r>
            <a:r>
              <a:rPr lang="en-US" sz="1000" b="1" dirty="0">
                <a:effectLst/>
                <a:latin typeface="Arial"/>
                <a:ea typeface="Times New Roman"/>
                <a:cs typeface="Times New Roman"/>
              </a:rPr>
              <a:t>browse</a:t>
            </a:r>
            <a:r>
              <a:rPr lang="en-US" sz="1000" dirty="0">
                <a:effectLst/>
                <a:latin typeface="Arial"/>
                <a:ea typeface="Times New Roman"/>
                <a:cs typeface="Times New Roman"/>
              </a:rPr>
              <a:t>, click </a:t>
            </a:r>
            <a:r>
              <a:rPr lang="en-US" sz="1000" b="1" dirty="0">
                <a:effectLst/>
                <a:latin typeface="Arial"/>
                <a:ea typeface="Times New Roman"/>
                <a:cs typeface="Times New Roman"/>
              </a:rPr>
              <a:t>Sales</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ok</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Location: </a:t>
            </a:r>
            <a:r>
              <a:rPr lang="en-US" sz="1000" b="1" dirty="0">
                <a:effectLst/>
                <a:latin typeface="Arial"/>
                <a:ea typeface="Times New Roman"/>
                <a:cs typeface="Times New Roman"/>
              </a:rPr>
              <a:t>London</a:t>
            </a:r>
            <a:endParaRPr lang="en-GB" sz="1000" dirty="0">
              <a:effectLst/>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Capacity: </a:t>
            </a:r>
            <a:r>
              <a:rPr lang="en-US" sz="1000" b="1" dirty="0">
                <a:effectLst/>
                <a:latin typeface="Arial"/>
                <a:ea typeface="Times New Roman"/>
                <a:cs typeface="Times New Roman"/>
              </a:rPr>
              <a:t>20</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Click </a:t>
            </a:r>
            <a:r>
              <a:rPr lang="en-US" sz="1000" b="1" dirty="0">
                <a:effectLst/>
                <a:latin typeface="Arial"/>
                <a:ea typeface="Times New Roman"/>
                <a:cs typeface="Times New Roman"/>
              </a:rPr>
              <a:t>more options</a:t>
            </a:r>
            <a:r>
              <a:rPr lang="en-US" sz="1000" dirty="0">
                <a:effectLst/>
                <a:latin typeface="Arial"/>
                <a:ea typeface="Times New Roman"/>
                <a:cs typeface="Times New Roman"/>
              </a:rPr>
              <a:t>, under </a:t>
            </a:r>
            <a:r>
              <a:rPr lang="en-US" sz="1000" b="1" dirty="0">
                <a:effectLst/>
                <a:latin typeface="Arial"/>
                <a:ea typeface="Times New Roman"/>
                <a:cs typeface="Times New Roman"/>
              </a:rPr>
              <a:t>Mailbox database</a:t>
            </a:r>
            <a:r>
              <a:rPr lang="en-US" sz="1000" dirty="0">
                <a:effectLst/>
                <a:latin typeface="Arial"/>
                <a:ea typeface="Times New Roman"/>
                <a:cs typeface="Times New Roman"/>
              </a:rPr>
              <a:t>, click </a:t>
            </a:r>
            <a:r>
              <a:rPr lang="en-US" sz="1000" b="1" dirty="0">
                <a:effectLst/>
                <a:latin typeface="Arial"/>
                <a:ea typeface="Times New Roman"/>
                <a:cs typeface="Times New Roman"/>
              </a:rPr>
              <a:t>browse</a:t>
            </a:r>
            <a:r>
              <a:rPr lang="en-US" sz="1000" dirty="0">
                <a:effectLst/>
                <a:latin typeface="Arial"/>
                <a:ea typeface="Times New Roman"/>
                <a:cs typeface="Times New Roman"/>
              </a:rPr>
              <a:t>, click </a:t>
            </a:r>
            <a:r>
              <a:rPr lang="en-US" sz="1000" b="1" dirty="0">
                <a:effectLst/>
                <a:latin typeface="Arial"/>
                <a:ea typeface="Times New Roman"/>
                <a:cs typeface="Times New Roman"/>
              </a:rPr>
              <a:t>Mailbox Database 1</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ok</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Click </a:t>
            </a:r>
            <a:r>
              <a:rPr lang="en-US" sz="1000" b="1" dirty="0">
                <a:effectLst/>
                <a:latin typeface="Arial"/>
                <a:ea typeface="Times New Roman"/>
                <a:cs typeface="Times New Roman"/>
              </a:rPr>
              <a:t>save</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the </a:t>
            </a:r>
            <a:r>
              <a:rPr lang="en-US" sz="1000" b="1" dirty="0">
                <a:effectLst/>
                <a:latin typeface="Arial"/>
                <a:ea typeface="Times New Roman"/>
                <a:cs typeface="Times New Roman"/>
              </a:rPr>
              <a:t>resources</a:t>
            </a:r>
            <a:r>
              <a:rPr lang="en-US" sz="1000" dirty="0">
                <a:effectLst/>
                <a:latin typeface="Arial"/>
                <a:ea typeface="Times New Roman"/>
                <a:cs typeface="Times New Roman"/>
              </a:rPr>
              <a:t> tab, click </a:t>
            </a:r>
            <a:r>
              <a:rPr lang="en-US" sz="1000" b="1" dirty="0">
                <a:effectLst/>
                <a:latin typeface="Arial"/>
                <a:ea typeface="Times New Roman"/>
                <a:cs typeface="Times New Roman"/>
              </a:rPr>
              <a:t>Conference Room 1</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Edit</a:t>
            </a:r>
            <a:r>
              <a:rPr lang="en-US" sz="1000" dirty="0">
                <a:effectLst/>
                <a:latin typeface="Arial"/>
                <a:ea typeface="Times New Roman"/>
                <a:cs typeface="Times New Roman"/>
              </a:rPr>
              <a:t>. </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Click </a:t>
            </a:r>
            <a:r>
              <a:rPr lang="en-US" sz="1000" b="1" dirty="0">
                <a:effectLst/>
                <a:latin typeface="Arial"/>
                <a:ea typeface="Times New Roman"/>
                <a:cs typeface="Times New Roman"/>
              </a:rPr>
              <a:t>booking options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Maximum booking lead time (days)</a:t>
            </a:r>
            <a:r>
              <a:rPr lang="en-US" sz="1000" dirty="0">
                <a:effectLst/>
                <a:latin typeface="Arial"/>
                <a:ea typeface="Times New Roman"/>
                <a:cs typeface="Times New Roman"/>
              </a:rPr>
              <a:t> text box, type </a:t>
            </a:r>
            <a:r>
              <a:rPr lang="en-US" sz="1000" b="1" dirty="0">
                <a:effectLst/>
                <a:latin typeface="Arial"/>
                <a:ea typeface="Times New Roman"/>
                <a:cs typeface="Times New Roman"/>
              </a:rPr>
              <a:t>365</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If you want the meeting organizer to receive a reply, enter the text below</a:t>
            </a:r>
            <a:r>
              <a:rPr lang="en-US" sz="1000" dirty="0">
                <a:effectLst/>
                <a:latin typeface="Arial"/>
                <a:ea typeface="Times New Roman"/>
                <a:cs typeface="Times New Roman"/>
              </a:rPr>
              <a:t> text box, type </a:t>
            </a:r>
            <a:r>
              <a:rPr lang="en-US" sz="1000" b="1" dirty="0">
                <a:effectLst/>
                <a:latin typeface="Arial"/>
                <a:ea typeface="Times New Roman"/>
                <a:cs typeface="Times New Roman"/>
              </a:rPr>
              <a:t>You have successfully booked Conference Room 1</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174F88D-3A6E-478C-9BD5-37FF4A6C8DC0}" type="slidenum">
              <a:rPr lang="en-GB" smtClean="0"/>
              <a:t>22</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11035124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a:latin typeface="Arial"/>
                <a:ea typeface="Calibri"/>
                <a:cs typeface="Arial"/>
              </a:rPr>
              <a:t>Highlight the difference between how shared mailboxes are implemented in Exchange Server 2016 compared to previous versions of Exchange Server prior to Exchange Server 2013. In the previous versions, you could create a mailbox and grant other users Full Access, Send As, or Send on Behalf of permissions. You could even disable the user account associated with the mailbox. </a:t>
            </a:r>
          </a:p>
          <a:p>
            <a:pPr>
              <a:lnSpc>
                <a:spcPct val="115000"/>
              </a:lnSpc>
              <a:spcAft>
                <a:spcPts val="1000"/>
              </a:spcAft>
            </a:pPr>
            <a:r>
              <a:rPr lang="en-GB" sz="1000">
                <a:latin typeface="Arial"/>
                <a:ea typeface="Calibri"/>
                <a:cs typeface="Arial"/>
              </a:rPr>
              <a:t>In Exchange Server 2016, the shared mailbox enables you to do exactly the same thing; the only difference is that now you can configure these settings automatically when you create the shared mailbox. Inform students who might be upgrading from Exchange Server 2010 that they can manage shared mailboxes in a separate tab in the Exchange admin center in Exchange Server 2016.</a:t>
            </a:r>
          </a:p>
        </p:txBody>
      </p:sp>
      <p:sp>
        <p:nvSpPr>
          <p:cNvPr id="4" name="Slide Number Placeholder 3"/>
          <p:cNvSpPr>
            <a:spLocks noGrp="1"/>
          </p:cNvSpPr>
          <p:nvPr>
            <p:ph type="sldNum" sz="quarter" idx="10"/>
          </p:nvPr>
        </p:nvSpPr>
        <p:spPr/>
        <p:txBody>
          <a:bodyPr/>
          <a:lstStyle/>
          <a:p>
            <a:fld id="{B174F88D-3A6E-478C-9BD5-37FF4A6C8DC0}" type="slidenum">
              <a:rPr lang="en-GB" smtClean="0"/>
              <a:t>23</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37341744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Arial"/>
              </a:rPr>
              <a:t>Leave all virtual machines running for subsequent demonstrations.</a:t>
            </a:r>
          </a:p>
          <a:p>
            <a:pPr>
              <a:lnSpc>
                <a:spcPct val="115000"/>
              </a:lnSpc>
              <a:spcAft>
                <a:spcPts val="1000"/>
              </a:spcAft>
            </a:pPr>
            <a:r>
              <a:rPr lang="en-GB" sz="1000" b="1" dirty="0">
                <a:latin typeface="Arial"/>
                <a:ea typeface="Calibri"/>
                <a:cs typeface="Arial"/>
              </a:rPr>
              <a:t>Preparation Steps</a:t>
            </a:r>
            <a:endParaRPr lang="en-GB" sz="1000" dirty="0">
              <a:latin typeface="Arial"/>
              <a:ea typeface="Calibri"/>
              <a:cs typeface="Arial"/>
            </a:endParaRPr>
          </a:p>
          <a:p>
            <a:pPr>
              <a:lnSpc>
                <a:spcPct val="115000"/>
              </a:lnSpc>
              <a:spcAft>
                <a:spcPts val="1000"/>
              </a:spcAft>
            </a:pPr>
            <a:r>
              <a:rPr lang="en-GB" sz="1000" dirty="0">
                <a:latin typeface="Arial"/>
                <a:ea typeface="Calibri"/>
                <a:cs typeface="Arial"/>
              </a:rPr>
              <a:t>To perform this demonstration, ensure that the </a:t>
            </a:r>
            <a:r>
              <a:rPr lang="en-GB" sz="1000" b="1" dirty="0">
                <a:latin typeface="Arial"/>
                <a:ea typeface="Calibri"/>
                <a:cs typeface="Arial"/>
              </a:rPr>
              <a:t>20345-1A-LON-DC1</a:t>
            </a:r>
            <a:r>
              <a:rPr lang="en-GB" sz="1000" dirty="0">
                <a:latin typeface="Arial"/>
                <a:ea typeface="Calibri"/>
                <a:cs typeface="Arial"/>
              </a:rPr>
              <a:t>, </a:t>
            </a:r>
            <a:r>
              <a:rPr lang="en-GB" sz="1000" b="1" dirty="0">
                <a:latin typeface="Arial"/>
                <a:ea typeface="Calibri"/>
                <a:cs typeface="Arial"/>
              </a:rPr>
              <a:t>20345-1A-LON-EX1, </a:t>
            </a:r>
            <a:br>
              <a:rPr lang="en-GB" sz="1000" b="1" dirty="0">
                <a:latin typeface="Arial"/>
                <a:ea typeface="Calibri"/>
                <a:cs typeface="Arial"/>
              </a:rPr>
            </a:br>
            <a:r>
              <a:rPr lang="en-GB" sz="1000" b="1" dirty="0">
                <a:latin typeface="Arial"/>
                <a:ea typeface="Calibri"/>
                <a:cs typeface="Arial"/>
              </a:rPr>
              <a:t>20345-1A-LON-EX2</a:t>
            </a:r>
            <a:r>
              <a:rPr lang="en-GB" sz="1000" dirty="0">
                <a:latin typeface="Arial"/>
                <a:ea typeface="Calibri"/>
                <a:cs typeface="Arial"/>
              </a:rPr>
              <a:t>, and </a:t>
            </a:r>
            <a:r>
              <a:rPr lang="en-GB" sz="1000" b="1" dirty="0">
                <a:latin typeface="Arial"/>
                <a:ea typeface="Calibri"/>
                <a:cs typeface="Arial"/>
              </a:rPr>
              <a:t>20345-1A-LON-CL1</a:t>
            </a:r>
            <a:r>
              <a:rPr lang="en-GB" sz="1000" dirty="0">
                <a:latin typeface="Arial"/>
                <a:ea typeface="Calibri"/>
                <a:cs typeface="Arial"/>
              </a:rPr>
              <a:t> virtual machines are running. If necessary, sign </a:t>
            </a:r>
            <a:br>
              <a:rPr lang="en-GB" sz="1000" dirty="0">
                <a:latin typeface="Arial"/>
                <a:ea typeface="Calibri"/>
                <a:cs typeface="Arial"/>
              </a:rPr>
            </a:br>
            <a:r>
              <a:rPr lang="en-GB" sz="1000" dirty="0">
                <a:latin typeface="Arial"/>
                <a:ea typeface="Calibri"/>
                <a:cs typeface="Arial"/>
              </a:rPr>
              <a:t>into all virtual machines by using the </a:t>
            </a:r>
            <a:r>
              <a:rPr lang="en-GB" sz="1000" b="1" dirty="0">
                <a:latin typeface="Arial"/>
                <a:ea typeface="Calibri"/>
                <a:cs typeface="Arial"/>
              </a:rPr>
              <a:t>Adatum\Administrator</a:t>
            </a:r>
            <a:r>
              <a:rPr lang="en-GB" sz="1000" dirty="0">
                <a:latin typeface="Arial"/>
                <a:ea typeface="Calibri"/>
                <a:cs typeface="Arial"/>
              </a:rPr>
              <a:t> account with the password </a:t>
            </a:r>
            <a:r>
              <a:rPr lang="en-GB" sz="1000" b="1" dirty="0">
                <a:latin typeface="Arial"/>
                <a:ea typeface="Calibri"/>
                <a:cs typeface="Arial"/>
              </a:rPr>
              <a:t>Pa$$w0rd.</a:t>
            </a:r>
            <a:endParaRPr lang="en-GB" sz="1000" dirty="0">
              <a:latin typeface="Arial"/>
              <a:ea typeface="Calibri"/>
              <a:cs typeface="Arial"/>
            </a:endParaRPr>
          </a:p>
          <a:p>
            <a:pPr>
              <a:lnSpc>
                <a:spcPct val="115000"/>
              </a:lnSpc>
              <a:spcAft>
                <a:spcPts val="1000"/>
              </a:spcAft>
            </a:pPr>
            <a:r>
              <a:rPr lang="en-GB" sz="1000" b="1" dirty="0">
                <a:latin typeface="Arial"/>
                <a:ea typeface="Calibri"/>
                <a:cs typeface="Arial"/>
              </a:rPr>
              <a:t>Demonstration Steps</a:t>
            </a:r>
            <a:endParaRPr lang="en-GB" sz="1000" dirty="0">
              <a:latin typeface="Arial"/>
              <a:ea typeface="Calibri"/>
              <a:cs typeface="Arial"/>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LON-EX1</a:t>
            </a:r>
            <a:r>
              <a:rPr lang="en-US" sz="1000" dirty="0">
                <a:effectLst/>
                <a:latin typeface="Arial"/>
                <a:ea typeface="Times New Roman"/>
                <a:cs typeface="Times New Roman"/>
              </a:rPr>
              <a:t>, switch to </a:t>
            </a:r>
            <a:r>
              <a:rPr lang="en-US" sz="1000" b="1" dirty="0">
                <a:effectLst/>
                <a:latin typeface="Arial"/>
                <a:ea typeface="Times New Roman"/>
                <a:cs typeface="Times New Roman"/>
              </a:rPr>
              <a:t>Exchange Administration Center</a:t>
            </a:r>
            <a:r>
              <a:rPr lang="en-US" sz="1000" dirty="0">
                <a:effectLst/>
                <a:latin typeface="Arial"/>
                <a:ea typeface="Times New Roman"/>
                <a:cs typeface="Times New Roman"/>
              </a:rPr>
              <a:t>, click the </a:t>
            </a:r>
            <a:r>
              <a:rPr lang="en-US" sz="1000" b="1" dirty="0">
                <a:effectLst/>
                <a:latin typeface="Arial"/>
                <a:ea typeface="Times New Roman"/>
                <a:cs typeface="Times New Roman"/>
              </a:rPr>
              <a:t>shared</a:t>
            </a:r>
            <a:r>
              <a:rPr lang="en-US" sz="1000" dirty="0">
                <a:effectLst/>
                <a:latin typeface="Arial"/>
                <a:ea typeface="Times New Roman"/>
                <a:cs typeface="Times New Roman"/>
              </a:rPr>
              <a:t> tab, and then click </a:t>
            </a:r>
            <a:r>
              <a:rPr lang="en-US" sz="1000" b="1" dirty="0">
                <a:effectLst/>
                <a:latin typeface="Arial"/>
                <a:ea typeface="Times New Roman"/>
                <a:cs typeface="Times New Roman"/>
              </a:rPr>
              <a:t>New</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Fill in the following information:</a:t>
            </a:r>
            <a:endParaRPr lang="en-GB" sz="1000" dirty="0">
              <a:effectLst/>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Display name: </a:t>
            </a:r>
            <a:r>
              <a:rPr lang="en-US" sz="1000" b="1" dirty="0">
                <a:effectLst/>
                <a:latin typeface="Arial"/>
                <a:ea typeface="Times New Roman"/>
                <a:cs typeface="Times New Roman"/>
              </a:rPr>
              <a:t>Sales Information</a:t>
            </a:r>
            <a:endParaRPr lang="en-GB" sz="1000" dirty="0">
              <a:effectLst/>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Alias: </a:t>
            </a:r>
            <a:r>
              <a:rPr lang="en-US" sz="1000" b="1" dirty="0" err="1">
                <a:effectLst/>
                <a:latin typeface="Arial"/>
                <a:ea typeface="Times New Roman"/>
                <a:cs typeface="Times New Roman"/>
              </a:rPr>
              <a:t>salesInfo</a:t>
            </a:r>
            <a:endParaRPr lang="en-GB" sz="1000" dirty="0">
              <a:effectLst/>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Organizational unit: </a:t>
            </a:r>
            <a:r>
              <a:rPr lang="en-US" sz="1000" b="1" dirty="0">
                <a:effectLst/>
                <a:latin typeface="Arial"/>
                <a:ea typeface="Times New Roman"/>
                <a:cs typeface="Times New Roman"/>
              </a:rPr>
              <a:t>Sales</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Under </a:t>
            </a:r>
            <a:r>
              <a:rPr lang="en-US" sz="1000" b="1" dirty="0">
                <a:effectLst/>
                <a:latin typeface="Arial"/>
                <a:ea typeface="Times New Roman"/>
                <a:cs typeface="Times New Roman"/>
              </a:rPr>
              <a:t>Users</a:t>
            </a:r>
            <a:r>
              <a:rPr lang="en-US" sz="1000" dirty="0">
                <a:effectLst/>
                <a:latin typeface="Arial"/>
                <a:ea typeface="Times New Roman"/>
                <a:cs typeface="Times New Roman"/>
              </a:rPr>
              <a:t>, click </a:t>
            </a:r>
            <a:r>
              <a:rPr lang="en-US" sz="1000" b="1" dirty="0">
                <a:effectLst/>
                <a:latin typeface="Arial"/>
                <a:ea typeface="Times New Roman"/>
                <a:cs typeface="Times New Roman"/>
              </a:rPr>
              <a:t>Add</a:t>
            </a:r>
            <a:r>
              <a:rPr lang="en-US" sz="1000" dirty="0">
                <a:effectLst/>
                <a:latin typeface="Arial"/>
                <a:ea typeface="Times New Roman"/>
                <a:cs typeface="Times New Roman"/>
              </a:rPr>
              <a:t>, click </a:t>
            </a:r>
            <a:r>
              <a:rPr lang="en-US" sz="1000" b="1" dirty="0">
                <a:effectLst/>
                <a:latin typeface="Arial"/>
                <a:ea typeface="Times New Roman"/>
                <a:cs typeface="Times New Roman"/>
              </a:rPr>
              <a:t>Nate Sun</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add</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Click </a:t>
            </a:r>
            <a:r>
              <a:rPr lang="en-US" sz="1000" b="1" dirty="0">
                <a:effectLst/>
                <a:latin typeface="Arial"/>
                <a:ea typeface="Times New Roman"/>
                <a:cs typeface="Times New Roman"/>
              </a:rPr>
              <a:t>Amr </a:t>
            </a:r>
            <a:r>
              <a:rPr lang="en-US" sz="1000" b="1" dirty="0" err="1">
                <a:effectLst/>
                <a:latin typeface="Arial"/>
                <a:ea typeface="Times New Roman"/>
                <a:cs typeface="Times New Roman"/>
              </a:rPr>
              <a:t>Zaki</a:t>
            </a:r>
            <a:r>
              <a:rPr lang="en-US" sz="1000" dirty="0">
                <a:effectLst/>
                <a:latin typeface="Arial"/>
                <a:ea typeface="Times New Roman"/>
                <a:cs typeface="Times New Roman"/>
              </a:rPr>
              <a:t>, click </a:t>
            </a:r>
            <a:r>
              <a:rPr lang="en-US" sz="1000" b="1" dirty="0">
                <a:effectLst/>
                <a:latin typeface="Arial"/>
                <a:ea typeface="Times New Roman"/>
                <a:cs typeface="Times New Roman"/>
              </a:rPr>
              <a:t>add</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ok</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Click </a:t>
            </a:r>
            <a:r>
              <a:rPr lang="en-US" sz="1000" b="1" dirty="0">
                <a:effectLst/>
                <a:latin typeface="Arial"/>
                <a:ea typeface="Times New Roman"/>
                <a:cs typeface="Times New Roman"/>
              </a:rPr>
              <a:t>more options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Under </a:t>
            </a:r>
            <a:r>
              <a:rPr lang="en-US" sz="1000" b="1" dirty="0">
                <a:effectLst/>
                <a:latin typeface="Arial"/>
                <a:ea typeface="Times New Roman"/>
                <a:cs typeface="Times New Roman"/>
              </a:rPr>
              <a:t>Mailbox database</a:t>
            </a:r>
            <a:r>
              <a:rPr lang="en-US" sz="1000" dirty="0">
                <a:effectLst/>
                <a:latin typeface="Arial"/>
                <a:ea typeface="Times New Roman"/>
                <a:cs typeface="Times New Roman"/>
              </a:rPr>
              <a:t>, click </a:t>
            </a:r>
            <a:r>
              <a:rPr lang="en-US" sz="1000" b="1" dirty="0">
                <a:effectLst/>
                <a:latin typeface="Arial"/>
                <a:ea typeface="Times New Roman"/>
                <a:cs typeface="Times New Roman"/>
              </a:rPr>
              <a:t>browse</a:t>
            </a:r>
            <a:r>
              <a:rPr lang="en-US" sz="1000" dirty="0">
                <a:effectLst/>
                <a:latin typeface="Arial"/>
                <a:ea typeface="Times New Roman"/>
                <a:cs typeface="Times New Roman"/>
              </a:rPr>
              <a:t>, click </a:t>
            </a:r>
            <a:r>
              <a:rPr lang="en-US" sz="1000" b="1" dirty="0">
                <a:effectLst/>
                <a:latin typeface="Arial"/>
                <a:ea typeface="Times New Roman"/>
                <a:cs typeface="Times New Roman"/>
              </a:rPr>
              <a:t>Mailbox Database 1</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ok</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Click </a:t>
            </a:r>
            <a:r>
              <a:rPr lang="en-US" sz="1000" b="1" dirty="0">
                <a:effectLst/>
                <a:latin typeface="Arial"/>
                <a:ea typeface="Times New Roman"/>
                <a:cs typeface="Times New Roman"/>
              </a:rPr>
              <a:t>save</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Internet Explorer, type </a:t>
            </a:r>
            <a:r>
              <a:rPr lang="en-US" sz="1000" b="1" dirty="0">
                <a:effectLst/>
                <a:latin typeface="Arial"/>
                <a:ea typeface="Times New Roman"/>
                <a:cs typeface="Times New Roman"/>
              </a:rPr>
              <a:t>https://lon-ex1.adatum.com/owa</a:t>
            </a:r>
            <a:r>
              <a:rPr lang="en-US" sz="1000" dirty="0">
                <a:effectLst/>
                <a:latin typeface="Arial"/>
                <a:ea typeface="Times New Roman"/>
                <a:cs typeface="Times New Roman"/>
              </a:rPr>
              <a:t> in the address bar, and then press 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the sign in page, sign in as </a:t>
            </a:r>
            <a:r>
              <a:rPr lang="en-US" sz="1000" b="1" dirty="0">
                <a:effectLst/>
                <a:latin typeface="Arial"/>
                <a:ea typeface="Times New Roman"/>
                <a:cs typeface="Times New Roman"/>
              </a:rPr>
              <a:t>Adatum\Administrator</a:t>
            </a:r>
            <a:r>
              <a:rPr lang="en-US" sz="1000" dirty="0">
                <a:effectLst/>
                <a:latin typeface="Arial"/>
                <a:ea typeface="Times New Roman"/>
                <a:cs typeface="Times New Roman"/>
              </a:rPr>
              <a:t> with the password </a:t>
            </a:r>
            <a:r>
              <a:rPr lang="en-US" sz="1000" b="1" dirty="0">
                <a:effectLst/>
                <a:latin typeface="Arial"/>
                <a:ea typeface="Times New Roman"/>
                <a:cs typeface="Times New Roman"/>
              </a:rPr>
              <a:t>Pa$$w0rd.</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Click </a:t>
            </a:r>
            <a:r>
              <a:rPr lang="en-US" sz="1000" b="1" dirty="0">
                <a:effectLst/>
                <a:latin typeface="Arial"/>
                <a:ea typeface="Times New Roman"/>
                <a:cs typeface="Times New Roman"/>
              </a:rPr>
              <a:t>New</a:t>
            </a:r>
            <a:r>
              <a:rPr lang="en-US" sz="1000" dirty="0">
                <a:effectLst/>
                <a:latin typeface="Arial"/>
                <a:ea typeface="Times New Roman"/>
                <a:cs typeface="Times New Roman"/>
              </a:rPr>
              <a:t>. </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Create a new message with the recipient </a:t>
            </a:r>
            <a:r>
              <a:rPr lang="en-US" sz="1000" b="1" dirty="0">
                <a:effectLst/>
                <a:latin typeface="Arial"/>
                <a:ea typeface="Times New Roman"/>
                <a:cs typeface="Times New Roman"/>
              </a:rPr>
              <a:t>Sales Information</a:t>
            </a:r>
            <a:r>
              <a:rPr lang="en-US" sz="1000" dirty="0">
                <a:effectLst/>
                <a:latin typeface="Arial"/>
                <a:ea typeface="Times New Roman"/>
                <a:cs typeface="Times New Roman"/>
              </a:rPr>
              <a:t> and the subject </a:t>
            </a:r>
            <a:r>
              <a:rPr lang="en-US" sz="1000" b="1" dirty="0">
                <a:effectLst/>
                <a:latin typeface="Arial"/>
                <a:ea typeface="Times New Roman"/>
                <a:cs typeface="Times New Roman"/>
              </a:rPr>
              <a:t>Information request</a:t>
            </a:r>
            <a:r>
              <a:rPr lang="en-US" sz="1000" dirty="0">
                <a:effectLst/>
                <a:latin typeface="Arial"/>
                <a:ea typeface="Times New Roman"/>
                <a:cs typeface="Times New Roman"/>
              </a:rPr>
              <a:t>, </a:t>
            </a:r>
            <a:r>
              <a:rPr lang="en-US" sz="1000" dirty="0">
                <a:solidFill>
                  <a:prstClr val="black"/>
                </a:solidFill>
                <a:latin typeface="Arial"/>
                <a:ea typeface="Times New Roman"/>
                <a:cs typeface="Times New Roman"/>
              </a:rPr>
              <a:t>and then send the message.</a:t>
            </a:r>
            <a:r>
              <a:rPr lang="en-US" sz="1000" dirty="0">
                <a:effectLst/>
                <a:latin typeface="Arial"/>
                <a:ea typeface="Times New Roman"/>
                <a:cs typeface="Times New Roman"/>
              </a:rPr>
              <a:t> </a:t>
            </a: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174F88D-3A6E-478C-9BD5-37FF4A6C8DC0}" type="slidenum">
              <a:rPr lang="en-GB" smtClean="0"/>
              <a:t>24</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911761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Arial"/>
              </a:rPr>
              <a:t> </a:t>
            </a:r>
          </a:p>
        </p:txBody>
      </p:sp>
      <p:sp>
        <p:nvSpPr>
          <p:cNvPr id="4" name="Slide Number Placeholder 3"/>
          <p:cNvSpPr>
            <a:spLocks noGrp="1"/>
          </p:cNvSpPr>
          <p:nvPr>
            <p:ph type="sldNum" sz="quarter" idx="10"/>
          </p:nvPr>
        </p:nvSpPr>
        <p:spPr/>
        <p:txBody>
          <a:bodyPr/>
          <a:lstStyle/>
          <a:p>
            <a:fld id="{B174F88D-3A6E-478C-9BD5-37FF4A6C8DC0}" type="slidenum">
              <a:rPr lang="en-GB" smtClean="0"/>
              <a:t>25</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38518053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Arial"/>
              </a:rPr>
              <a:t>Emphasize that while the permissions are granted differently for Send As and Send On Behalf, the delegate will use the same procedure for both when sending an email from the mailbox owner.</a:t>
            </a:r>
          </a:p>
        </p:txBody>
      </p:sp>
      <p:sp>
        <p:nvSpPr>
          <p:cNvPr id="4" name="Slide Number Placeholder 3"/>
          <p:cNvSpPr>
            <a:spLocks noGrp="1"/>
          </p:cNvSpPr>
          <p:nvPr>
            <p:ph type="sldNum" sz="quarter" idx="10"/>
          </p:nvPr>
        </p:nvSpPr>
        <p:spPr/>
        <p:txBody>
          <a:bodyPr/>
          <a:lstStyle/>
          <a:p>
            <a:fld id="{B174F88D-3A6E-478C-9BD5-37FF4A6C8DC0}" type="slidenum">
              <a:rPr lang="en-GB" smtClean="0"/>
              <a:t>26</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36352797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Arial"/>
              </a:rPr>
              <a:t> </a:t>
            </a:r>
          </a:p>
        </p:txBody>
      </p:sp>
      <p:sp>
        <p:nvSpPr>
          <p:cNvPr id="4" name="Slide Number Placeholder 3"/>
          <p:cNvSpPr>
            <a:spLocks noGrp="1"/>
          </p:cNvSpPr>
          <p:nvPr>
            <p:ph type="sldNum" sz="quarter" idx="10"/>
          </p:nvPr>
        </p:nvSpPr>
        <p:spPr/>
        <p:txBody>
          <a:bodyPr/>
          <a:lstStyle/>
          <a:p>
            <a:fld id="{B174F88D-3A6E-478C-9BD5-37FF4A6C8DC0}" type="slidenum">
              <a:rPr lang="en-GB" smtClean="0"/>
              <a:t>27</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41288434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a:latin typeface="Arial"/>
                <a:ea typeface="Calibri"/>
                <a:cs typeface="Arial"/>
              </a:rPr>
              <a:t>Explain that address lists are recipient objects that are grouped together based on an LDAP query for specific Active Directory attributes. </a:t>
            </a:r>
          </a:p>
          <a:p>
            <a:pPr>
              <a:lnSpc>
                <a:spcPct val="115000"/>
              </a:lnSpc>
              <a:spcAft>
                <a:spcPts val="1000"/>
              </a:spcAft>
            </a:pPr>
            <a:r>
              <a:rPr lang="en-GB" sz="1000">
                <a:latin typeface="Arial"/>
                <a:ea typeface="Calibri"/>
                <a:cs typeface="Arial"/>
              </a:rPr>
              <a:t>Mention that address lists sort the GAL into multiple views, which makes it easier to locate recipients. This is especially helpful for very large or highly segmented organizations. </a:t>
            </a:r>
          </a:p>
          <a:p>
            <a:pPr>
              <a:lnSpc>
                <a:spcPct val="115000"/>
              </a:lnSpc>
              <a:spcAft>
                <a:spcPts val="1000"/>
              </a:spcAft>
            </a:pPr>
            <a:r>
              <a:rPr lang="en-GB" sz="1000">
                <a:latin typeface="Arial"/>
                <a:ea typeface="Calibri"/>
                <a:cs typeface="Arial"/>
              </a:rPr>
              <a:t>Explain that address lists are configured with recipient filters that determine which objects belong in each address list, similar to the way that you configure email address policies.</a:t>
            </a:r>
          </a:p>
        </p:txBody>
      </p:sp>
      <p:sp>
        <p:nvSpPr>
          <p:cNvPr id="4" name="Slide Number Placeholder 3"/>
          <p:cNvSpPr>
            <a:spLocks noGrp="1"/>
          </p:cNvSpPr>
          <p:nvPr>
            <p:ph type="sldNum" sz="quarter" idx="10"/>
          </p:nvPr>
        </p:nvSpPr>
        <p:spPr/>
        <p:txBody>
          <a:bodyPr/>
          <a:lstStyle/>
          <a:p>
            <a:fld id="{B174F88D-3A6E-478C-9BD5-37FF4A6C8DC0}" type="slidenum">
              <a:rPr lang="en-GB" smtClean="0"/>
              <a:t>28</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1654918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Arial"/>
              </a:rPr>
              <a:t>Leave the virtual machines running after you complete the demonstration.</a:t>
            </a:r>
          </a:p>
          <a:p>
            <a:pPr>
              <a:lnSpc>
                <a:spcPct val="115000"/>
              </a:lnSpc>
              <a:spcAft>
                <a:spcPts val="1000"/>
              </a:spcAft>
            </a:pPr>
            <a:r>
              <a:rPr lang="en-GB" sz="1000" b="1">
                <a:latin typeface="Arial"/>
                <a:ea typeface="Calibri"/>
                <a:cs typeface="Arial"/>
              </a:rPr>
              <a:t>Preparation Steps</a:t>
            </a:r>
            <a:endParaRPr lang="en-GB" sz="1000">
              <a:latin typeface="Arial"/>
              <a:ea typeface="Calibri"/>
              <a:cs typeface="Arial"/>
            </a:endParaRPr>
          </a:p>
          <a:p>
            <a:pPr>
              <a:lnSpc>
                <a:spcPct val="115000"/>
              </a:lnSpc>
              <a:spcAft>
                <a:spcPts val="1000"/>
              </a:spcAft>
            </a:pPr>
            <a:r>
              <a:rPr lang="en-GB" sz="1000">
                <a:latin typeface="Arial"/>
                <a:ea typeface="Calibri"/>
                <a:cs typeface="Arial"/>
              </a:rPr>
              <a:t>To perform this demonstration, ensure that the </a:t>
            </a:r>
            <a:r>
              <a:rPr lang="en-GB" sz="1000" b="1">
                <a:latin typeface="Arial"/>
                <a:ea typeface="Calibri"/>
                <a:cs typeface="Arial"/>
              </a:rPr>
              <a:t>20345-1A-LON-DC1</a:t>
            </a:r>
            <a:r>
              <a:rPr lang="en-GB" sz="1000">
                <a:latin typeface="Arial"/>
                <a:ea typeface="Calibri"/>
                <a:cs typeface="Arial"/>
              </a:rPr>
              <a:t>, </a:t>
            </a:r>
            <a:r>
              <a:rPr lang="en-GB" sz="1000" b="1">
                <a:latin typeface="Arial"/>
                <a:ea typeface="Calibri"/>
                <a:cs typeface="Arial"/>
              </a:rPr>
              <a:t>20345-1A-LON-EX1, 20345-1A-LON-EX2</a:t>
            </a:r>
            <a:r>
              <a:rPr lang="en-GB" sz="1000">
                <a:latin typeface="Arial"/>
                <a:ea typeface="Calibri"/>
                <a:cs typeface="Arial"/>
              </a:rPr>
              <a:t>, and </a:t>
            </a:r>
            <a:r>
              <a:rPr lang="en-GB" sz="1000" b="1">
                <a:latin typeface="Arial"/>
                <a:ea typeface="Calibri"/>
                <a:cs typeface="Arial"/>
              </a:rPr>
              <a:t>20345-1A-LON-CL1</a:t>
            </a:r>
            <a:r>
              <a:rPr lang="en-GB" sz="1000">
                <a:latin typeface="Arial"/>
                <a:ea typeface="Calibri"/>
                <a:cs typeface="Arial"/>
              </a:rPr>
              <a:t> virtual machines are running. Sign into all the server virtual machines by using the </a:t>
            </a:r>
            <a:r>
              <a:rPr lang="en-GB" sz="1000" b="1">
                <a:latin typeface="Arial"/>
                <a:ea typeface="Calibri"/>
                <a:cs typeface="Arial"/>
              </a:rPr>
              <a:t>Adatum\Administrator</a:t>
            </a:r>
            <a:r>
              <a:rPr lang="en-GB" sz="1000">
                <a:latin typeface="Arial"/>
                <a:ea typeface="Calibri"/>
                <a:cs typeface="Arial"/>
              </a:rPr>
              <a:t> account with the password </a:t>
            </a:r>
            <a:r>
              <a:rPr lang="en-GB" sz="1000" b="1">
                <a:latin typeface="Arial"/>
                <a:ea typeface="Calibri"/>
                <a:cs typeface="Arial"/>
              </a:rPr>
              <a:t>Pa$$w0rd</a:t>
            </a:r>
            <a:r>
              <a:rPr lang="en-GB" sz="1000">
                <a:latin typeface="Arial"/>
                <a:ea typeface="Calibri"/>
                <a:cs typeface="Arial"/>
              </a:rPr>
              <a:t>. Sign into LON-CL1 as </a:t>
            </a:r>
            <a:r>
              <a:rPr lang="en-GB" sz="1000" b="1">
                <a:latin typeface="Arial"/>
                <a:ea typeface="Calibri"/>
                <a:cs typeface="Arial"/>
              </a:rPr>
              <a:t>Adatum\Nate</a:t>
            </a:r>
            <a:r>
              <a:rPr lang="en-GB" sz="1000">
                <a:latin typeface="Arial"/>
                <a:ea typeface="Calibri"/>
                <a:cs typeface="Arial"/>
              </a:rPr>
              <a:t> using the password </a:t>
            </a:r>
            <a:r>
              <a:rPr lang="en-GB" sz="1000" b="1">
                <a:latin typeface="Arial"/>
                <a:ea typeface="Calibri"/>
                <a:cs typeface="Arial"/>
              </a:rPr>
              <a:t>Pa$$w0rd</a:t>
            </a:r>
            <a:r>
              <a:rPr lang="en-GB" sz="1000">
                <a:latin typeface="Arial"/>
                <a:ea typeface="Calibri"/>
                <a:cs typeface="Arial"/>
              </a:rPr>
              <a:t>.</a:t>
            </a:r>
          </a:p>
          <a:p>
            <a:pPr>
              <a:lnSpc>
                <a:spcPct val="115000"/>
              </a:lnSpc>
              <a:spcAft>
                <a:spcPts val="1000"/>
              </a:spcAft>
            </a:pPr>
            <a:r>
              <a:rPr lang="en-GB" sz="1000" b="1">
                <a:latin typeface="Arial"/>
                <a:ea typeface="Calibri"/>
                <a:cs typeface="Arial"/>
              </a:rPr>
              <a:t>Demonstration Steps</a:t>
            </a:r>
            <a:endParaRPr lang="en-GB" sz="1000">
              <a:latin typeface="Arial"/>
              <a:ea typeface="Calibri"/>
              <a:cs typeface="Arial"/>
            </a:endParaRPr>
          </a:p>
          <a:p>
            <a:pPr marL="342900" lvl="0" indent="-342900">
              <a:lnSpc>
                <a:spcPct val="115000"/>
              </a:lnSpc>
              <a:spcAft>
                <a:spcPts val="995"/>
              </a:spcAft>
              <a:buFont typeface="+mj-lt"/>
              <a:buAutoNum type="arabicPeriod"/>
            </a:pPr>
            <a:r>
              <a:rPr lang="en-US" sz="1000">
                <a:effectLst/>
                <a:latin typeface="Arial"/>
                <a:ea typeface="Times New Roman"/>
                <a:cs typeface="Times New Roman"/>
              </a:rPr>
              <a:t>On </a:t>
            </a:r>
            <a:r>
              <a:rPr lang="en-US" sz="1000" b="1">
                <a:effectLst/>
                <a:latin typeface="Arial"/>
                <a:ea typeface="Times New Roman"/>
                <a:cs typeface="Times New Roman"/>
              </a:rPr>
              <a:t>LON-EX1</a:t>
            </a:r>
            <a:r>
              <a:rPr lang="en-US" sz="1000">
                <a:effectLst/>
                <a:latin typeface="Arial"/>
                <a:ea typeface="Times New Roman"/>
                <a:cs typeface="Times New Roman"/>
              </a:rPr>
              <a:t>, switch to the </a:t>
            </a:r>
            <a:r>
              <a:rPr lang="en-US" sz="1000" b="1">
                <a:effectLst/>
                <a:latin typeface="Arial"/>
                <a:ea typeface="Times New Roman"/>
                <a:cs typeface="Times New Roman"/>
              </a:rPr>
              <a:t>Exchange Admin Center</a:t>
            </a:r>
            <a:r>
              <a:rPr lang="en-US" sz="1000">
                <a:effectLst/>
                <a:latin typeface="Arial"/>
                <a:ea typeface="Times New Roman"/>
                <a:cs typeface="Times New Roman"/>
              </a:rPr>
              <a:t>.</a:t>
            </a:r>
            <a:endParaRPr lang="en-GB"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effectLst/>
                <a:latin typeface="Arial"/>
                <a:ea typeface="Times New Roman"/>
                <a:cs typeface="Times New Roman"/>
              </a:rPr>
              <a:t>In the left navigation pane, click </a:t>
            </a:r>
            <a:r>
              <a:rPr lang="en-US" sz="1000" b="1">
                <a:effectLst/>
                <a:latin typeface="Arial"/>
                <a:ea typeface="Times New Roman"/>
                <a:cs typeface="Times New Roman"/>
              </a:rPr>
              <a:t>organization</a:t>
            </a:r>
            <a:r>
              <a:rPr lang="en-US" sz="1000">
                <a:effectLst/>
                <a:latin typeface="Arial"/>
                <a:ea typeface="Times New Roman"/>
                <a:cs typeface="Times New Roman"/>
              </a:rPr>
              <a:t>, click the </a:t>
            </a:r>
            <a:r>
              <a:rPr lang="en-US" sz="1000" b="1">
                <a:effectLst/>
                <a:latin typeface="Arial"/>
                <a:ea typeface="Times New Roman"/>
                <a:cs typeface="Times New Roman"/>
              </a:rPr>
              <a:t>address lists </a:t>
            </a:r>
            <a:r>
              <a:rPr lang="en-US" sz="1000">
                <a:effectLst/>
                <a:latin typeface="Arial"/>
                <a:ea typeface="Times New Roman"/>
                <a:cs typeface="Times New Roman"/>
              </a:rPr>
              <a:t>tab, and then click</a:t>
            </a:r>
            <a:r>
              <a:rPr lang="en-US" sz="1000">
                <a:solidFill>
                  <a:srgbClr val="000000"/>
                </a:solidFill>
                <a:effectLst/>
                <a:latin typeface="Arial"/>
                <a:ea typeface="Times New Roman"/>
                <a:cs typeface="Times New Roman"/>
              </a:rPr>
              <a:t> </a:t>
            </a:r>
            <a:r>
              <a:rPr lang="en-US" sz="1000" b="1">
                <a:effectLst/>
                <a:latin typeface="Arial"/>
                <a:ea typeface="Times New Roman"/>
                <a:cs typeface="Times New Roman"/>
              </a:rPr>
              <a:t>New</a:t>
            </a:r>
            <a:r>
              <a:rPr lang="en-US" sz="1000">
                <a:solidFill>
                  <a:srgbClr val="000000"/>
                </a:solidFill>
                <a:effectLst/>
                <a:latin typeface="Arial"/>
                <a:ea typeface="Times New Roman"/>
                <a:cs typeface="Times New Roman"/>
              </a:rPr>
              <a:t>. </a:t>
            </a:r>
            <a:endParaRPr lang="en-GB"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effectLst/>
                <a:latin typeface="Arial"/>
                <a:ea typeface="Times New Roman"/>
                <a:cs typeface="Times New Roman"/>
              </a:rPr>
              <a:t>In</a:t>
            </a:r>
            <a:r>
              <a:rPr lang="en-US" sz="1000">
                <a:solidFill>
                  <a:srgbClr val="000000"/>
                </a:solidFill>
                <a:effectLst/>
                <a:latin typeface="Arial"/>
                <a:ea typeface="Times New Roman"/>
                <a:cs typeface="Times New Roman"/>
              </a:rPr>
              <a:t> the </a:t>
            </a:r>
            <a:r>
              <a:rPr lang="en-US" sz="1000" b="1">
                <a:effectLst/>
                <a:latin typeface="Arial"/>
                <a:ea typeface="Times New Roman"/>
                <a:cs typeface="Times New Roman"/>
              </a:rPr>
              <a:t>new address list</a:t>
            </a:r>
            <a:r>
              <a:rPr lang="en-US" sz="1000">
                <a:solidFill>
                  <a:srgbClr val="000000"/>
                </a:solidFill>
                <a:effectLst/>
                <a:latin typeface="Arial"/>
                <a:ea typeface="Times New Roman"/>
                <a:cs typeface="Times New Roman"/>
              </a:rPr>
              <a:t> window, type </a:t>
            </a:r>
            <a:r>
              <a:rPr lang="en-US" sz="1000" b="1">
                <a:effectLst/>
                <a:latin typeface="Arial"/>
                <a:ea typeface="Times New Roman"/>
                <a:cs typeface="Times New Roman"/>
              </a:rPr>
              <a:t>All Departments</a:t>
            </a:r>
            <a:r>
              <a:rPr lang="en-US" sz="1000">
                <a:solidFill>
                  <a:srgbClr val="000000"/>
                </a:solidFill>
                <a:effectLst/>
                <a:latin typeface="Arial"/>
                <a:ea typeface="Times New Roman"/>
                <a:cs typeface="Times New Roman"/>
              </a:rPr>
              <a:t> in the </a:t>
            </a:r>
            <a:r>
              <a:rPr lang="en-US" sz="1000" b="1">
                <a:effectLst/>
                <a:latin typeface="Arial"/>
                <a:ea typeface="Times New Roman"/>
                <a:cs typeface="Times New Roman"/>
              </a:rPr>
              <a:t>Name</a:t>
            </a:r>
            <a:r>
              <a:rPr lang="en-US" sz="1000">
                <a:effectLst/>
                <a:latin typeface="Arial"/>
                <a:ea typeface="Times New Roman"/>
                <a:cs typeface="Times New Roman"/>
              </a:rPr>
              <a:t> text box</a:t>
            </a:r>
            <a:r>
              <a:rPr lang="en-US" sz="1000">
                <a:solidFill>
                  <a:srgbClr val="000000"/>
                </a:solidFill>
                <a:effectLst/>
                <a:latin typeface="Arial"/>
                <a:ea typeface="Times New Roman"/>
                <a:cs typeface="Times New Roman"/>
              </a:rPr>
              <a:t>. </a:t>
            </a:r>
            <a:endParaRPr lang="en-GB"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effectLst/>
                <a:latin typeface="Arial"/>
                <a:ea typeface="Times New Roman"/>
                <a:cs typeface="Times New Roman"/>
              </a:rPr>
              <a:t>Click</a:t>
            </a:r>
            <a:r>
              <a:rPr lang="en-US" sz="1000">
                <a:solidFill>
                  <a:srgbClr val="000000"/>
                </a:solidFill>
                <a:effectLst/>
                <a:latin typeface="Arial"/>
                <a:ea typeface="Times New Roman"/>
                <a:cs typeface="Times New Roman"/>
              </a:rPr>
              <a:t> </a:t>
            </a:r>
            <a:r>
              <a:rPr lang="en-US" sz="1000" b="1">
                <a:effectLst/>
                <a:latin typeface="Arial"/>
                <a:ea typeface="Times New Roman"/>
                <a:cs typeface="Times New Roman"/>
              </a:rPr>
              <a:t>only the following recipient types</a:t>
            </a:r>
            <a:r>
              <a:rPr lang="en-US" sz="1000">
                <a:solidFill>
                  <a:srgbClr val="000000"/>
                </a:solidFill>
                <a:effectLst/>
                <a:latin typeface="Arial"/>
                <a:ea typeface="Times New Roman"/>
                <a:cs typeface="Times New Roman"/>
              </a:rPr>
              <a:t>, select </a:t>
            </a:r>
            <a:r>
              <a:rPr lang="en-US" sz="1000" b="1">
                <a:effectLst/>
                <a:latin typeface="Arial"/>
                <a:ea typeface="Times New Roman"/>
                <a:cs typeface="Times New Roman"/>
              </a:rPr>
              <a:t>Users with Exchange mailboxes</a:t>
            </a:r>
            <a:r>
              <a:rPr lang="en-US" sz="1000">
                <a:solidFill>
                  <a:srgbClr val="000000"/>
                </a:solidFill>
                <a:effectLst/>
                <a:latin typeface="Arial"/>
                <a:ea typeface="Times New Roman"/>
                <a:cs typeface="Times New Roman"/>
              </a:rPr>
              <a:t>, click </a:t>
            </a:r>
            <a:r>
              <a:rPr lang="en-US" sz="1000" b="1">
                <a:effectLst/>
                <a:latin typeface="Arial"/>
                <a:ea typeface="Times New Roman"/>
                <a:cs typeface="Times New Roman"/>
              </a:rPr>
              <a:t>Save</a:t>
            </a:r>
            <a:r>
              <a:rPr lang="en-US" sz="1000">
                <a:effectLst/>
                <a:latin typeface="Arial"/>
                <a:ea typeface="Times New Roman"/>
                <a:cs typeface="Times New Roman"/>
              </a:rPr>
              <a:t>, and then</a:t>
            </a:r>
            <a:r>
              <a:rPr lang="en-US" sz="1000" b="1">
                <a:effectLst/>
                <a:latin typeface="Arial"/>
                <a:ea typeface="Times New Roman"/>
                <a:cs typeface="Times New Roman"/>
              </a:rPr>
              <a:t> </a:t>
            </a:r>
            <a:r>
              <a:rPr lang="en-US" sz="1000">
                <a:solidFill>
                  <a:srgbClr val="000000"/>
                </a:solidFill>
                <a:effectLst/>
                <a:latin typeface="Arial"/>
                <a:ea typeface="Times New Roman"/>
                <a:cs typeface="Times New Roman"/>
              </a:rPr>
              <a:t>click </a:t>
            </a:r>
            <a:r>
              <a:rPr lang="en-US" sz="1000" b="1">
                <a:effectLst/>
                <a:latin typeface="Arial"/>
                <a:ea typeface="Times New Roman"/>
                <a:cs typeface="Times New Roman"/>
              </a:rPr>
              <a:t>OK</a:t>
            </a:r>
            <a:r>
              <a:rPr lang="en-US" sz="1000">
                <a:effectLst/>
                <a:latin typeface="Arial"/>
                <a:ea typeface="Times New Roman"/>
                <a:cs typeface="Times New Roman"/>
              </a:rPr>
              <a:t> in the </a:t>
            </a:r>
            <a:r>
              <a:rPr lang="en-US" sz="1000" b="1">
                <a:effectLst/>
                <a:latin typeface="Arial"/>
                <a:ea typeface="Times New Roman"/>
                <a:cs typeface="Times New Roman"/>
              </a:rPr>
              <a:t>warning</a:t>
            </a:r>
            <a:r>
              <a:rPr lang="en-US" sz="1000">
                <a:effectLst/>
                <a:latin typeface="Arial"/>
                <a:ea typeface="Times New Roman"/>
                <a:cs typeface="Times New Roman"/>
              </a:rPr>
              <a:t> dialog box</a:t>
            </a:r>
            <a:r>
              <a:rPr lang="en-US" sz="1000">
                <a:solidFill>
                  <a:srgbClr val="000000"/>
                </a:solidFill>
                <a:effectLst/>
                <a:latin typeface="Arial"/>
                <a:ea typeface="Times New Roman"/>
                <a:cs typeface="Times New Roman"/>
              </a:rPr>
              <a:t>.</a:t>
            </a:r>
            <a:endParaRPr lang="en-GB"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effectLst/>
                <a:latin typeface="Arial"/>
                <a:ea typeface="Times New Roman"/>
                <a:cs typeface="Times New Roman"/>
              </a:rPr>
              <a:t>Click </a:t>
            </a:r>
            <a:r>
              <a:rPr lang="en-US" sz="1000" b="1">
                <a:effectLst/>
                <a:latin typeface="Arial"/>
                <a:ea typeface="Times New Roman"/>
                <a:cs typeface="Times New Roman"/>
              </a:rPr>
              <a:t>New</a:t>
            </a:r>
            <a:r>
              <a:rPr lang="en-US" sz="1000">
                <a:solidFill>
                  <a:srgbClr val="000000"/>
                </a:solidFill>
                <a:effectLst/>
                <a:latin typeface="Arial"/>
                <a:ea typeface="Times New Roman"/>
                <a:cs typeface="Times New Roman"/>
              </a:rPr>
              <a:t>. </a:t>
            </a:r>
            <a:endParaRPr lang="en-GB"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effectLst/>
                <a:latin typeface="Arial"/>
                <a:ea typeface="Times New Roman"/>
                <a:cs typeface="Times New Roman"/>
              </a:rPr>
              <a:t>In the </a:t>
            </a:r>
            <a:r>
              <a:rPr lang="en-US" sz="1000" b="1">
                <a:effectLst/>
                <a:latin typeface="Arial"/>
                <a:ea typeface="Times New Roman"/>
                <a:cs typeface="Times New Roman"/>
              </a:rPr>
              <a:t>new address list</a:t>
            </a:r>
            <a:r>
              <a:rPr lang="en-US" sz="1000">
                <a:solidFill>
                  <a:srgbClr val="000000"/>
                </a:solidFill>
                <a:effectLst/>
                <a:latin typeface="Arial"/>
                <a:ea typeface="Times New Roman"/>
                <a:cs typeface="Times New Roman"/>
              </a:rPr>
              <a:t> window, type </a:t>
            </a:r>
            <a:r>
              <a:rPr lang="en-US" sz="1000" b="1">
                <a:effectLst/>
                <a:latin typeface="Arial"/>
                <a:ea typeface="Times New Roman"/>
                <a:cs typeface="Times New Roman"/>
              </a:rPr>
              <a:t>Research</a:t>
            </a:r>
            <a:r>
              <a:rPr lang="en-US" sz="1000">
                <a:solidFill>
                  <a:srgbClr val="000000"/>
                </a:solidFill>
                <a:effectLst/>
                <a:latin typeface="Arial"/>
                <a:ea typeface="Times New Roman"/>
                <a:cs typeface="Times New Roman"/>
              </a:rPr>
              <a:t> in the </a:t>
            </a:r>
            <a:r>
              <a:rPr lang="en-US" sz="1000" b="1">
                <a:effectLst/>
                <a:latin typeface="Arial"/>
                <a:ea typeface="Times New Roman"/>
                <a:cs typeface="Times New Roman"/>
              </a:rPr>
              <a:t>Name</a:t>
            </a:r>
            <a:r>
              <a:rPr lang="en-US" sz="1000">
                <a:effectLst/>
                <a:latin typeface="Arial"/>
                <a:ea typeface="Times New Roman"/>
                <a:cs typeface="Times New Roman"/>
              </a:rPr>
              <a:t> text box</a:t>
            </a:r>
            <a:r>
              <a:rPr lang="en-US" sz="1000">
                <a:solidFill>
                  <a:srgbClr val="000000"/>
                </a:solidFill>
                <a:effectLst/>
                <a:latin typeface="Arial"/>
                <a:ea typeface="Times New Roman"/>
                <a:cs typeface="Times New Roman"/>
              </a:rPr>
              <a:t>. </a:t>
            </a:r>
            <a:endParaRPr lang="en-GB"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effectLst/>
                <a:latin typeface="Arial"/>
                <a:ea typeface="Times New Roman"/>
                <a:cs typeface="Times New Roman"/>
              </a:rPr>
              <a:t>Next to the </a:t>
            </a:r>
            <a:r>
              <a:rPr lang="en-US" sz="1000" b="1">
                <a:effectLst/>
                <a:latin typeface="Arial"/>
                <a:ea typeface="Times New Roman"/>
                <a:cs typeface="Times New Roman"/>
              </a:rPr>
              <a:t>Address list path</a:t>
            </a:r>
            <a:r>
              <a:rPr lang="en-US" sz="1000">
                <a:solidFill>
                  <a:srgbClr val="000000"/>
                </a:solidFill>
                <a:effectLst/>
                <a:latin typeface="Arial"/>
                <a:ea typeface="Times New Roman"/>
                <a:cs typeface="Times New Roman"/>
              </a:rPr>
              <a:t>, click </a:t>
            </a:r>
            <a:r>
              <a:rPr lang="en-US" sz="1000" b="1">
                <a:effectLst/>
                <a:latin typeface="Arial"/>
                <a:ea typeface="Times New Roman"/>
                <a:cs typeface="Times New Roman"/>
              </a:rPr>
              <a:t>Browse</a:t>
            </a:r>
            <a:r>
              <a:rPr lang="en-US" sz="1000">
                <a:solidFill>
                  <a:srgbClr val="000000"/>
                </a:solidFill>
                <a:effectLst/>
                <a:latin typeface="Arial"/>
                <a:ea typeface="Times New Roman"/>
                <a:cs typeface="Times New Roman"/>
              </a:rPr>
              <a:t>.</a:t>
            </a:r>
            <a:endParaRPr lang="en-GB"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effectLst/>
                <a:latin typeface="Arial"/>
                <a:ea typeface="Times New Roman"/>
                <a:cs typeface="Times New Roman"/>
              </a:rPr>
              <a:t>In the </a:t>
            </a:r>
            <a:r>
              <a:rPr lang="en-US" sz="1000" b="1">
                <a:effectLst/>
                <a:latin typeface="Arial"/>
                <a:ea typeface="Times New Roman"/>
                <a:cs typeface="Times New Roman"/>
              </a:rPr>
              <a:t>Address List Picker</a:t>
            </a:r>
            <a:r>
              <a:rPr lang="en-US" sz="1000">
                <a:solidFill>
                  <a:srgbClr val="000000"/>
                </a:solidFill>
                <a:effectLst/>
                <a:latin typeface="Arial"/>
                <a:ea typeface="Times New Roman"/>
                <a:cs typeface="Times New Roman"/>
              </a:rPr>
              <a:t> window, click </a:t>
            </a:r>
            <a:r>
              <a:rPr lang="en-US" sz="1000" b="1">
                <a:effectLst/>
                <a:latin typeface="Arial"/>
                <a:ea typeface="Times New Roman"/>
                <a:cs typeface="Times New Roman"/>
              </a:rPr>
              <a:t>All Departments</a:t>
            </a:r>
            <a:r>
              <a:rPr lang="en-US" sz="1000">
                <a:effectLst/>
                <a:latin typeface="Arial"/>
                <a:ea typeface="Times New Roman"/>
                <a:cs typeface="Times New Roman"/>
              </a:rPr>
              <a:t>,</a:t>
            </a:r>
            <a:r>
              <a:rPr lang="en-US" sz="1000">
                <a:solidFill>
                  <a:srgbClr val="000000"/>
                </a:solidFill>
                <a:effectLst/>
                <a:latin typeface="Arial"/>
                <a:ea typeface="Times New Roman"/>
                <a:cs typeface="Times New Roman"/>
              </a:rPr>
              <a:t> and then click </a:t>
            </a:r>
            <a:r>
              <a:rPr lang="en-US" sz="1000" b="1">
                <a:effectLst/>
                <a:latin typeface="Arial"/>
                <a:ea typeface="Times New Roman"/>
                <a:cs typeface="Times New Roman"/>
              </a:rPr>
              <a:t>OK</a:t>
            </a:r>
            <a:r>
              <a:rPr lang="en-US" sz="1000">
                <a:solidFill>
                  <a:srgbClr val="000000"/>
                </a:solidFill>
                <a:effectLst/>
                <a:latin typeface="Arial"/>
                <a:ea typeface="Times New Roman"/>
                <a:cs typeface="Times New Roman"/>
              </a:rPr>
              <a:t>.</a:t>
            </a:r>
            <a:endParaRPr lang="en-GB"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effectLst/>
                <a:latin typeface="Arial"/>
                <a:ea typeface="Times New Roman"/>
                <a:cs typeface="Times New Roman"/>
              </a:rPr>
              <a:t>In the </a:t>
            </a:r>
            <a:r>
              <a:rPr lang="en-US" sz="1000" b="1">
                <a:effectLst/>
                <a:latin typeface="Arial"/>
                <a:ea typeface="Times New Roman"/>
                <a:cs typeface="Times New Roman"/>
              </a:rPr>
              <a:t>new address list</a:t>
            </a:r>
            <a:r>
              <a:rPr lang="en-US" sz="1000">
                <a:solidFill>
                  <a:srgbClr val="000000"/>
                </a:solidFill>
                <a:effectLst/>
                <a:latin typeface="Arial"/>
                <a:ea typeface="Times New Roman"/>
                <a:cs typeface="Times New Roman"/>
              </a:rPr>
              <a:t> window, click </a:t>
            </a:r>
            <a:r>
              <a:rPr lang="en-US" sz="1000" b="1">
                <a:effectLst/>
                <a:latin typeface="Arial"/>
                <a:ea typeface="Times New Roman"/>
                <a:cs typeface="Times New Roman"/>
              </a:rPr>
              <a:t>Only the following recipient types</a:t>
            </a:r>
            <a:r>
              <a:rPr lang="en-US" sz="1000">
                <a:solidFill>
                  <a:srgbClr val="000000"/>
                </a:solidFill>
                <a:effectLst/>
                <a:latin typeface="Arial"/>
                <a:ea typeface="Times New Roman"/>
                <a:cs typeface="Times New Roman"/>
              </a:rPr>
              <a:t>, and then select </a:t>
            </a:r>
            <a:r>
              <a:rPr lang="en-US" sz="1000" b="1">
                <a:effectLst/>
                <a:latin typeface="Arial"/>
                <a:ea typeface="Times New Roman"/>
                <a:cs typeface="Times New Roman"/>
              </a:rPr>
              <a:t>Users with Exchange mailboxes</a:t>
            </a:r>
            <a:r>
              <a:rPr lang="en-US" sz="1000">
                <a:solidFill>
                  <a:srgbClr val="000000"/>
                </a:solidFill>
                <a:effectLst/>
                <a:latin typeface="Arial"/>
                <a:ea typeface="Times New Roman"/>
                <a:cs typeface="Times New Roman"/>
              </a:rPr>
              <a:t>.</a:t>
            </a:r>
            <a:endParaRPr lang="en-GB"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effectLst/>
                <a:latin typeface="Arial"/>
                <a:ea typeface="Times New Roman"/>
                <a:cs typeface="Times New Roman"/>
              </a:rPr>
              <a:t>Click </a:t>
            </a:r>
            <a:r>
              <a:rPr lang="en-US" sz="1000" b="1">
                <a:effectLst/>
                <a:latin typeface="Arial"/>
                <a:ea typeface="Times New Roman"/>
                <a:cs typeface="Times New Roman"/>
              </a:rPr>
              <a:t>add a rule</a:t>
            </a:r>
            <a:r>
              <a:rPr lang="en-US" sz="1000">
                <a:solidFill>
                  <a:srgbClr val="000000"/>
                </a:solidFill>
                <a:effectLst/>
                <a:latin typeface="Arial"/>
                <a:ea typeface="Times New Roman"/>
                <a:cs typeface="Times New Roman"/>
              </a:rPr>
              <a:t>, from the new drop-down menu, click </a:t>
            </a:r>
            <a:r>
              <a:rPr lang="en-US" sz="1000" b="1">
                <a:effectLst/>
                <a:latin typeface="Arial"/>
                <a:ea typeface="Times New Roman"/>
                <a:cs typeface="Times New Roman"/>
              </a:rPr>
              <a:t>Select one</a:t>
            </a:r>
            <a:r>
              <a:rPr lang="en-US" sz="1000">
                <a:solidFill>
                  <a:srgbClr val="000000"/>
                </a:solidFill>
                <a:effectLst/>
                <a:latin typeface="Arial"/>
                <a:ea typeface="Times New Roman"/>
                <a:cs typeface="Times New Roman"/>
              </a:rPr>
              <a:t>, and then click </a:t>
            </a:r>
            <a:r>
              <a:rPr lang="en-US" sz="1000" b="1">
                <a:effectLst/>
                <a:latin typeface="Arial"/>
                <a:ea typeface="Times New Roman"/>
                <a:cs typeface="Times New Roman"/>
              </a:rPr>
              <a:t>Department</a:t>
            </a:r>
            <a:r>
              <a:rPr lang="en-US" sz="1000">
                <a:solidFill>
                  <a:srgbClr val="000000"/>
                </a:solidFill>
                <a:effectLst/>
                <a:latin typeface="Arial"/>
                <a:ea typeface="Times New Roman"/>
                <a:cs typeface="Times New Roman"/>
              </a:rPr>
              <a:t>.</a:t>
            </a:r>
            <a:endParaRPr lang="en-GB"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effectLst/>
                <a:latin typeface="Arial"/>
                <a:ea typeface="Times New Roman"/>
                <a:cs typeface="Times New Roman"/>
              </a:rPr>
              <a:t>In the </a:t>
            </a:r>
            <a:r>
              <a:rPr lang="en-US" sz="1000" b="1">
                <a:effectLst/>
                <a:latin typeface="Arial"/>
                <a:ea typeface="Times New Roman"/>
                <a:cs typeface="Times New Roman"/>
              </a:rPr>
              <a:t>specify words or phrases</a:t>
            </a:r>
            <a:r>
              <a:rPr lang="en-US" sz="1000">
                <a:solidFill>
                  <a:srgbClr val="000000"/>
                </a:solidFill>
                <a:effectLst/>
                <a:latin typeface="Arial"/>
                <a:ea typeface="Times New Roman"/>
                <a:cs typeface="Times New Roman"/>
              </a:rPr>
              <a:t> dialog box, type </a:t>
            </a:r>
            <a:r>
              <a:rPr lang="en-US" sz="1000" b="1">
                <a:effectLst/>
                <a:latin typeface="Arial"/>
                <a:ea typeface="Times New Roman"/>
                <a:cs typeface="Times New Roman"/>
              </a:rPr>
              <a:t>Research</a:t>
            </a:r>
            <a:r>
              <a:rPr lang="en-US" sz="1000">
                <a:solidFill>
                  <a:srgbClr val="000000"/>
                </a:solidFill>
                <a:effectLst/>
                <a:latin typeface="Arial"/>
                <a:ea typeface="Times New Roman"/>
                <a:cs typeface="Times New Roman"/>
              </a:rPr>
              <a:t>, click </a:t>
            </a:r>
            <a:r>
              <a:rPr lang="en-US" sz="1000" b="1">
                <a:effectLst/>
                <a:latin typeface="Arial"/>
                <a:ea typeface="Times New Roman"/>
                <a:cs typeface="Times New Roman"/>
              </a:rPr>
              <a:t>Add</a:t>
            </a:r>
            <a:r>
              <a:rPr lang="en-US" sz="1000">
                <a:solidFill>
                  <a:srgbClr val="000000"/>
                </a:solidFill>
                <a:effectLst/>
                <a:latin typeface="Arial"/>
                <a:ea typeface="Times New Roman"/>
                <a:cs typeface="Times New Roman"/>
              </a:rPr>
              <a:t>, and then click </a:t>
            </a:r>
            <a:r>
              <a:rPr lang="en-US" sz="1000" b="1">
                <a:effectLst/>
                <a:latin typeface="Arial"/>
                <a:ea typeface="Times New Roman"/>
                <a:cs typeface="Times New Roman"/>
              </a:rPr>
              <a:t>OK</a:t>
            </a:r>
            <a:r>
              <a:rPr lang="en-US" sz="1000">
                <a:solidFill>
                  <a:srgbClr val="000000"/>
                </a:solidFill>
                <a:effectLst/>
                <a:latin typeface="Arial"/>
                <a:ea typeface="Times New Roman"/>
                <a:cs typeface="Times New Roman"/>
              </a:rPr>
              <a:t>.</a:t>
            </a:r>
            <a:endParaRPr lang="en-GB"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effectLst/>
                <a:latin typeface="Arial"/>
                <a:ea typeface="Times New Roman"/>
                <a:cs typeface="Times New Roman"/>
              </a:rPr>
              <a:t>Click </a:t>
            </a:r>
            <a:r>
              <a:rPr lang="en-US" sz="1000" b="1">
                <a:effectLst/>
                <a:latin typeface="Arial"/>
                <a:ea typeface="Times New Roman"/>
                <a:cs typeface="Times New Roman"/>
              </a:rPr>
              <a:t>Preview recipients the address list includes</a:t>
            </a:r>
            <a:r>
              <a:rPr lang="en-US" sz="1000">
                <a:solidFill>
                  <a:srgbClr val="000000"/>
                </a:solidFill>
                <a:effectLst/>
                <a:latin typeface="Arial"/>
                <a:ea typeface="Times New Roman"/>
                <a:cs typeface="Times New Roman"/>
              </a:rPr>
              <a:t>, verify that only members of the Research department are listed, and then click </a:t>
            </a:r>
            <a:r>
              <a:rPr lang="en-US" sz="1000" b="1">
                <a:effectLst/>
                <a:latin typeface="Arial"/>
                <a:ea typeface="Times New Roman"/>
                <a:cs typeface="Times New Roman"/>
              </a:rPr>
              <a:t>Close</a:t>
            </a:r>
            <a:r>
              <a:rPr lang="en-US" sz="1000">
                <a:solidFill>
                  <a:srgbClr val="000000"/>
                </a:solidFill>
                <a:effectLst/>
                <a:latin typeface="Arial"/>
                <a:ea typeface="Times New Roman"/>
                <a:cs typeface="Times New Roman"/>
              </a:rPr>
              <a:t>.</a:t>
            </a:r>
            <a:endParaRPr lang="en-GB" sz="1000">
              <a:effectLst/>
              <a:latin typeface="Arial"/>
              <a:ea typeface="Times New Roman"/>
              <a:cs typeface="Times New Roman"/>
            </a:endParaRPr>
          </a:p>
          <a:p>
            <a:pPr marL="342900" lvl="0" indent="-342900">
              <a:lnSpc>
                <a:spcPct val="115000"/>
              </a:lnSpc>
              <a:spcAft>
                <a:spcPts val="995"/>
              </a:spcAft>
              <a:buFont typeface="+mj-lt"/>
              <a:buAutoNum type="arabicPeriod"/>
            </a:pPr>
            <a:endParaRPr lang="en-GB" sz="1000">
              <a:latin typeface="Arial"/>
              <a:ea typeface="Calibri"/>
              <a:cs typeface="Arial"/>
            </a:endParaRPr>
          </a:p>
        </p:txBody>
      </p:sp>
      <p:sp>
        <p:nvSpPr>
          <p:cNvPr id="4" name="Slide Number Placeholder 3"/>
          <p:cNvSpPr>
            <a:spLocks noGrp="1"/>
          </p:cNvSpPr>
          <p:nvPr>
            <p:ph type="sldNum" sz="quarter" idx="10"/>
          </p:nvPr>
        </p:nvSpPr>
        <p:spPr/>
        <p:txBody>
          <a:bodyPr/>
          <a:lstStyle/>
          <a:p>
            <a:fld id="{B174F88D-3A6E-478C-9BD5-37FF4A6C8DC0}" type="slidenum">
              <a:rPr lang="en-GB" smtClean="0"/>
              <a:t>29</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29459202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Arial"/>
              </a:rPr>
              <a:t>Point out the significant differences in how the offline address books are generated and configured in Exchange Server 2016 compared to earlier versions of Exchange Server. The main differences are:</a:t>
            </a: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Times New Roman"/>
              </a:rPr>
              <a:t>In </a:t>
            </a:r>
            <a:r>
              <a:rPr lang="en-US" sz="1000" dirty="0">
                <a:effectLst/>
                <a:latin typeface="Arial"/>
                <a:ea typeface="Times New Roman"/>
                <a:cs typeface="Times New Roman"/>
              </a:rPr>
              <a:t>previous</a:t>
            </a:r>
            <a:r>
              <a:rPr lang="en-US" sz="1000" dirty="0">
                <a:solidFill>
                  <a:srgbClr val="000000"/>
                </a:solidFill>
                <a:effectLst/>
                <a:latin typeface="Arial"/>
                <a:ea typeface="Times New Roman"/>
                <a:cs typeface="Times New Roman"/>
              </a:rPr>
              <a:t> versions, you could modify the offline address book generation server by using the Exchange administration tools. In Exchange Server 2016, the only way to change which server will generate the offline address book is to move the Organization mailbox to another Mailbox server.</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Times New Roman"/>
              </a:rPr>
              <a:t>In previous versions of Exchange, you could distribute the offline address book through the OAB virtual </a:t>
            </a:r>
            <a:r>
              <a:rPr lang="en-US" sz="1000" dirty="0">
                <a:effectLst/>
                <a:latin typeface="Arial"/>
                <a:ea typeface="Times New Roman"/>
                <a:cs typeface="Times New Roman"/>
              </a:rPr>
              <a:t>directories</a:t>
            </a:r>
            <a:r>
              <a:rPr lang="en-US" sz="1000" dirty="0">
                <a:solidFill>
                  <a:srgbClr val="000000"/>
                </a:solidFill>
                <a:effectLst/>
                <a:latin typeface="Arial"/>
                <a:ea typeface="Times New Roman"/>
                <a:cs typeface="Times New Roman"/>
              </a:rPr>
              <a:t>, or through public folders. You cannot configure Exchange Server 2016 to distribute the offline address book through public folders.</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Times New Roman"/>
              </a:rPr>
              <a:t>In previous versions of Exchange, you could manage the offline address book by using the </a:t>
            </a:r>
            <a:r>
              <a:rPr lang="en-US" sz="1000" dirty="0">
                <a:effectLst/>
                <a:latin typeface="Arial"/>
                <a:ea typeface="Times New Roman"/>
                <a:cs typeface="Times New Roman"/>
              </a:rPr>
              <a:t>graphical</a:t>
            </a:r>
            <a:r>
              <a:rPr lang="en-US" sz="1000" dirty="0">
                <a:solidFill>
                  <a:srgbClr val="000000"/>
                </a:solidFill>
                <a:effectLst/>
                <a:latin typeface="Arial"/>
                <a:ea typeface="Times New Roman"/>
                <a:cs typeface="Times New Roman"/>
              </a:rPr>
              <a:t> administration tools. In Exchange Server 2016, you can only manage the offline address book by using the Exchange Management Shell.</a:t>
            </a:r>
            <a:endParaRPr lang="en-GB" sz="1000" dirty="0">
              <a:effectLst/>
              <a:latin typeface="Arial"/>
              <a:ea typeface="Times New Roman"/>
              <a:cs typeface="Times New Roman"/>
            </a:endParaRPr>
          </a:p>
          <a:p>
            <a:pPr>
              <a:lnSpc>
                <a:spcPct val="115000"/>
              </a:lnSpc>
              <a:spcAft>
                <a:spcPts val="1000"/>
              </a:spcAft>
            </a:pPr>
            <a:r>
              <a:rPr lang="en-GB" sz="1000" dirty="0">
                <a:solidFill>
                  <a:srgbClr val="000000"/>
                </a:solidFill>
                <a:latin typeface="Arial"/>
                <a:ea typeface="Calibri"/>
                <a:cs typeface="Arial"/>
              </a:rPr>
              <a:t>You should also point out that the Client Access service on the Mailbox server in Exchange Server 2016 replaces the Client Access Server role in previous versions of Exchange Server.</a:t>
            </a:r>
            <a:endParaRPr lang="en-GB" sz="1000" dirty="0">
              <a:latin typeface="Arial"/>
              <a:ea typeface="Calibri"/>
              <a:cs typeface="Arial"/>
            </a:endParaRPr>
          </a:p>
        </p:txBody>
      </p:sp>
      <p:sp>
        <p:nvSpPr>
          <p:cNvPr id="4" name="Slide Number Placeholder 3"/>
          <p:cNvSpPr>
            <a:spLocks noGrp="1"/>
          </p:cNvSpPr>
          <p:nvPr>
            <p:ph type="sldNum" sz="quarter" idx="10"/>
          </p:nvPr>
        </p:nvSpPr>
        <p:spPr/>
        <p:txBody>
          <a:bodyPr/>
          <a:lstStyle/>
          <a:p>
            <a:fld id="{B174F88D-3A6E-478C-9BD5-37FF4A6C8DC0}" type="slidenum">
              <a:rPr lang="en-GB" smtClean="0"/>
              <a:t>30</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3291439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a:latin typeface="Arial"/>
                <a:ea typeface="Calibri"/>
                <a:cs typeface="Arial"/>
              </a:rPr>
              <a:t>Emphasize that most of the management tasks for public folders have not changed in Exchange Server 2016. You can still use Outlook to assign public folder permissions, and the permission options have not changed. You can still mail-enable or disable public folders, and configure the quota and retention settings. The biggest change in managing public folders is that now you can perform most of the tasks in the Exchange Administration Center.</a:t>
            </a:r>
          </a:p>
        </p:txBody>
      </p:sp>
      <p:sp>
        <p:nvSpPr>
          <p:cNvPr id="4" name="Slide Number Placeholder 3"/>
          <p:cNvSpPr>
            <a:spLocks noGrp="1"/>
          </p:cNvSpPr>
          <p:nvPr>
            <p:ph type="sldNum" sz="quarter" idx="10"/>
          </p:nvPr>
        </p:nvSpPr>
        <p:spPr/>
        <p:txBody>
          <a:bodyPr/>
          <a:lstStyle/>
          <a:p>
            <a:fld id="{B174F88D-3A6E-478C-9BD5-37FF4A6C8DC0}" type="slidenum">
              <a:rPr lang="en-GB" smtClean="0"/>
              <a:t>3</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18429070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Arial"/>
              </a:rPr>
              <a:t>Describe how the address book policy is created from the different components on the slide. </a:t>
            </a:r>
          </a:p>
        </p:txBody>
      </p:sp>
      <p:sp>
        <p:nvSpPr>
          <p:cNvPr id="4" name="Slide Number Placeholder 3"/>
          <p:cNvSpPr>
            <a:spLocks noGrp="1"/>
          </p:cNvSpPr>
          <p:nvPr>
            <p:ph type="sldNum" sz="quarter" idx="10"/>
          </p:nvPr>
        </p:nvSpPr>
        <p:spPr/>
        <p:txBody>
          <a:bodyPr/>
          <a:lstStyle/>
          <a:p>
            <a:fld id="{B174F88D-3A6E-478C-9BD5-37FF4A6C8DC0}" type="slidenum">
              <a:rPr lang="en-GB" smtClean="0"/>
              <a:t>31</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15877896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Arial"/>
              </a:rPr>
              <a:t> </a:t>
            </a:r>
          </a:p>
        </p:txBody>
      </p:sp>
      <p:sp>
        <p:nvSpPr>
          <p:cNvPr id="4" name="Slide Number Placeholder 3"/>
          <p:cNvSpPr>
            <a:spLocks noGrp="1"/>
          </p:cNvSpPr>
          <p:nvPr>
            <p:ph type="sldNum" sz="quarter" idx="10"/>
          </p:nvPr>
        </p:nvSpPr>
        <p:spPr/>
        <p:txBody>
          <a:bodyPr/>
          <a:lstStyle/>
          <a:p>
            <a:fld id="{B174F88D-3A6E-478C-9BD5-37FF4A6C8DC0}" type="slidenum">
              <a:rPr lang="en-GB" smtClean="0"/>
              <a:t>32</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14627332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Arial"/>
              </a:rPr>
              <a:t> </a:t>
            </a:r>
          </a:p>
        </p:txBody>
      </p:sp>
      <p:sp>
        <p:nvSpPr>
          <p:cNvPr id="4" name="Slide Number Placeholder 3"/>
          <p:cNvSpPr>
            <a:spLocks noGrp="1"/>
          </p:cNvSpPr>
          <p:nvPr>
            <p:ph type="sldNum" sz="quarter" idx="10"/>
          </p:nvPr>
        </p:nvSpPr>
        <p:spPr/>
        <p:txBody>
          <a:bodyPr/>
          <a:lstStyle/>
          <a:p>
            <a:fld id="{B174F88D-3A6E-478C-9BD5-37FF4A6C8DC0}" type="slidenum">
              <a:rPr lang="en-GB" smtClean="0"/>
              <a:t>33</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2640872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Arial"/>
              </a:rPr>
              <a:t> </a:t>
            </a:r>
          </a:p>
        </p:txBody>
      </p:sp>
      <p:sp>
        <p:nvSpPr>
          <p:cNvPr id="4" name="Slide Number Placeholder 3"/>
          <p:cNvSpPr>
            <a:spLocks noGrp="1"/>
          </p:cNvSpPr>
          <p:nvPr>
            <p:ph type="sldNum" sz="quarter" idx="10"/>
          </p:nvPr>
        </p:nvSpPr>
        <p:spPr/>
        <p:txBody>
          <a:bodyPr/>
          <a:lstStyle/>
          <a:p>
            <a:fld id="{B174F88D-3A6E-478C-9BD5-37FF4A6C8DC0}" type="slidenum">
              <a:rPr lang="en-GB" smtClean="0"/>
              <a:t>34</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20005323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Arial"/>
              </a:rPr>
              <a:t> </a:t>
            </a:r>
          </a:p>
        </p:txBody>
      </p:sp>
      <p:sp>
        <p:nvSpPr>
          <p:cNvPr id="4" name="Slide Number Placeholder 3"/>
          <p:cNvSpPr>
            <a:spLocks noGrp="1"/>
          </p:cNvSpPr>
          <p:nvPr>
            <p:ph type="sldNum" sz="quarter" idx="10"/>
          </p:nvPr>
        </p:nvSpPr>
        <p:spPr/>
        <p:txBody>
          <a:bodyPr/>
          <a:lstStyle/>
          <a:p>
            <a:fld id="{B174F88D-3A6E-478C-9BD5-37FF4A6C8DC0}" type="slidenum">
              <a:rPr lang="en-GB" smtClean="0"/>
              <a:t>35</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3666867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Arial"/>
              </a:rPr>
              <a:t>Leave the virtual machines running for the final demonstration. </a:t>
            </a:r>
          </a:p>
          <a:p>
            <a:pPr>
              <a:lnSpc>
                <a:spcPct val="115000"/>
              </a:lnSpc>
              <a:spcAft>
                <a:spcPts val="1000"/>
              </a:spcAft>
            </a:pPr>
            <a:r>
              <a:rPr lang="en-GB" sz="1000" b="1" dirty="0">
                <a:latin typeface="Arial"/>
                <a:ea typeface="Calibri"/>
                <a:cs typeface="Arial"/>
              </a:rPr>
              <a:t>Preparation Steps</a:t>
            </a:r>
            <a:endParaRPr lang="en-GB" sz="1000" dirty="0">
              <a:latin typeface="Arial"/>
              <a:ea typeface="Calibri"/>
              <a:cs typeface="Arial"/>
            </a:endParaRPr>
          </a:p>
          <a:p>
            <a:pPr>
              <a:lnSpc>
                <a:spcPct val="115000"/>
              </a:lnSpc>
              <a:spcAft>
                <a:spcPts val="1000"/>
              </a:spcAft>
            </a:pPr>
            <a:r>
              <a:rPr lang="en-GB" sz="1000" dirty="0">
                <a:latin typeface="Arial"/>
                <a:ea typeface="Calibri"/>
                <a:cs typeface="Arial"/>
              </a:rPr>
              <a:t>To perform this demonstration, ensure that the </a:t>
            </a:r>
            <a:r>
              <a:rPr lang="en-GB" sz="1000" b="1" dirty="0">
                <a:latin typeface="Arial"/>
                <a:ea typeface="Calibri"/>
                <a:cs typeface="Arial"/>
              </a:rPr>
              <a:t>20345-1A-LON-DC1</a:t>
            </a:r>
            <a:r>
              <a:rPr lang="en-GB" sz="1000" dirty="0">
                <a:latin typeface="Arial"/>
                <a:ea typeface="Calibri"/>
                <a:cs typeface="Arial"/>
              </a:rPr>
              <a:t>, </a:t>
            </a:r>
            <a:r>
              <a:rPr lang="en-GB" sz="1000" b="1" dirty="0">
                <a:latin typeface="Arial"/>
                <a:ea typeface="Calibri"/>
                <a:cs typeface="Arial"/>
              </a:rPr>
              <a:t>20345-1A-LON-EX1, 20345-1A-LON-EX2</a:t>
            </a:r>
            <a:r>
              <a:rPr lang="en-GB" sz="1000" dirty="0">
                <a:latin typeface="Arial"/>
                <a:ea typeface="Calibri"/>
                <a:cs typeface="Arial"/>
              </a:rPr>
              <a:t>, and </a:t>
            </a:r>
            <a:r>
              <a:rPr lang="en-GB" sz="1000" b="1" dirty="0">
                <a:latin typeface="Arial"/>
                <a:ea typeface="Calibri"/>
                <a:cs typeface="Arial"/>
              </a:rPr>
              <a:t>20345-1A-LON-CL1</a:t>
            </a:r>
            <a:r>
              <a:rPr lang="en-GB" sz="1000" dirty="0">
                <a:latin typeface="Arial"/>
                <a:ea typeface="Calibri"/>
                <a:cs typeface="Arial"/>
              </a:rPr>
              <a:t> virtual machines are running. If required, sign into all server virtual machines by using the </a:t>
            </a:r>
            <a:r>
              <a:rPr lang="en-GB" sz="1000" b="1" dirty="0">
                <a:latin typeface="Arial"/>
                <a:ea typeface="Calibri"/>
                <a:cs typeface="Arial"/>
              </a:rPr>
              <a:t>Adatum\Administrator</a:t>
            </a:r>
            <a:r>
              <a:rPr lang="en-GB" sz="1000" dirty="0">
                <a:latin typeface="Arial"/>
                <a:ea typeface="Calibri"/>
                <a:cs typeface="Arial"/>
              </a:rPr>
              <a:t> account with the password </a:t>
            </a:r>
            <a:r>
              <a:rPr lang="en-GB" sz="1000" b="1" dirty="0">
                <a:latin typeface="Arial"/>
                <a:ea typeface="Calibri"/>
                <a:cs typeface="Arial"/>
              </a:rPr>
              <a:t>Pa$$w0rd</a:t>
            </a:r>
            <a:r>
              <a:rPr lang="en-GB" sz="1000" dirty="0">
                <a:latin typeface="Arial"/>
                <a:ea typeface="Calibri"/>
                <a:cs typeface="Arial"/>
              </a:rPr>
              <a:t>. Do not sign into LON-CL1 until instructed to do so.</a:t>
            </a:r>
          </a:p>
          <a:p>
            <a:pPr>
              <a:lnSpc>
                <a:spcPct val="115000"/>
              </a:lnSpc>
              <a:spcAft>
                <a:spcPts val="1000"/>
              </a:spcAft>
            </a:pPr>
            <a:r>
              <a:rPr lang="en-GB" sz="1000" b="1" dirty="0">
                <a:latin typeface="Arial"/>
                <a:ea typeface="Calibri"/>
                <a:cs typeface="Arial"/>
              </a:rPr>
              <a:t>Demonstration Steps</a:t>
            </a:r>
            <a:endParaRPr lang="en-GB" sz="1000" dirty="0">
              <a:latin typeface="Arial"/>
              <a:ea typeface="Calibri"/>
              <a:cs typeface="Arial"/>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LON-EX1</a:t>
            </a:r>
            <a:r>
              <a:rPr lang="en-US" sz="1000" dirty="0">
                <a:effectLst/>
                <a:latin typeface="Arial"/>
                <a:ea typeface="Times New Roman"/>
                <a:cs typeface="Times New Roman"/>
              </a:rPr>
              <a:t>, switch to </a:t>
            </a:r>
            <a:r>
              <a:rPr lang="en-US" sz="1000" b="1" dirty="0">
                <a:effectLst/>
                <a:latin typeface="Arial"/>
                <a:ea typeface="Times New Roman"/>
                <a:cs typeface="Times New Roman"/>
              </a:rPr>
              <a:t>Exchange Management Shell</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At the command prompt, type the following command, and press Enter to create the Global Address List.</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New-</a:t>
            </a:r>
            <a:r>
              <a:rPr lang="en-US" sz="1000" dirty="0" err="1">
                <a:effectLst/>
                <a:latin typeface="Arial"/>
                <a:ea typeface="Times New Roman"/>
                <a:cs typeface="Times New Roman"/>
              </a:rPr>
              <a:t>GlobalAddressList</a:t>
            </a:r>
            <a:r>
              <a:rPr lang="en-US" sz="1000" dirty="0">
                <a:effectLst/>
                <a:latin typeface="Arial"/>
                <a:ea typeface="Times New Roman"/>
                <a:cs typeface="Times New Roman"/>
              </a:rPr>
              <a:t> -Name </a:t>
            </a:r>
            <a:r>
              <a:rPr lang="en-US" sz="1000" dirty="0" err="1">
                <a:effectLst/>
                <a:latin typeface="Arial"/>
                <a:ea typeface="Times New Roman"/>
                <a:cs typeface="Times New Roman"/>
              </a:rPr>
              <a:t>ResearchGAL</a:t>
            </a:r>
            <a:r>
              <a:rPr lang="en-US" sz="1000" dirty="0">
                <a:effectLst/>
                <a:latin typeface="Arial"/>
                <a:ea typeface="Times New Roman"/>
                <a:cs typeface="Times New Roman"/>
              </a:rPr>
              <a:t> –</a:t>
            </a:r>
            <a:r>
              <a:rPr lang="en-US" sz="1000" dirty="0" err="1">
                <a:effectLst/>
                <a:latin typeface="Arial"/>
                <a:ea typeface="Times New Roman"/>
                <a:cs typeface="Times New Roman"/>
              </a:rPr>
              <a:t>ConditionalDepartment</a:t>
            </a:r>
            <a:r>
              <a:rPr lang="en-US" sz="1000" dirty="0">
                <a:effectLst/>
                <a:latin typeface="Arial"/>
                <a:ea typeface="Times New Roman"/>
                <a:cs typeface="Times New Roman"/>
              </a:rPr>
              <a:t> Research </a:t>
            </a:r>
            <a:br>
              <a:rPr lang="en-US" sz="1000" dirty="0">
                <a:effectLst/>
                <a:latin typeface="Arial"/>
                <a:ea typeface="Times New Roman"/>
                <a:cs typeface="Times New Roman"/>
              </a:rPr>
            </a:br>
            <a:r>
              <a:rPr lang="en-US" sz="1000" dirty="0">
                <a:effectLst/>
                <a:latin typeface="Arial"/>
                <a:ea typeface="Times New Roman"/>
                <a:cs typeface="Times New Roman"/>
              </a:rPr>
              <a:t>–</a:t>
            </a:r>
            <a:r>
              <a:rPr lang="en-US" sz="1000" dirty="0" err="1">
                <a:effectLst/>
                <a:latin typeface="Arial"/>
                <a:ea typeface="Times New Roman"/>
                <a:cs typeface="Times New Roman"/>
              </a:rPr>
              <a:t>IncludedRecipients</a:t>
            </a:r>
            <a:r>
              <a:rPr lang="en-US" sz="1000" dirty="0">
                <a:effectLst/>
                <a:latin typeface="Arial"/>
                <a:ea typeface="Times New Roman"/>
                <a:cs typeface="Times New Roman"/>
              </a:rPr>
              <a:t> </a:t>
            </a:r>
            <a:r>
              <a:rPr lang="en-US" sz="1000" dirty="0" err="1">
                <a:effectLst/>
                <a:latin typeface="Arial"/>
                <a:ea typeface="Times New Roman"/>
                <a:cs typeface="Times New Roman"/>
              </a:rPr>
              <a:t>AllRecipients</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dirty="0">
                <a:effectLst/>
                <a:latin typeface="Arial"/>
                <a:ea typeface="Times New Roman"/>
                <a:cs typeface="Times New Roman"/>
              </a:rPr>
              <a:t>At the command prompt, type the following command, and press Enter to update the recipient list of the Global Address List.</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Update-</a:t>
            </a:r>
            <a:r>
              <a:rPr lang="en-US" sz="1000" dirty="0" err="1">
                <a:effectLst/>
                <a:latin typeface="Arial"/>
                <a:ea typeface="Times New Roman"/>
                <a:cs typeface="Times New Roman"/>
              </a:rPr>
              <a:t>GlobalAddressList</a:t>
            </a:r>
            <a:r>
              <a:rPr lang="en-US" sz="1000" dirty="0">
                <a:effectLst/>
                <a:latin typeface="Arial"/>
                <a:ea typeface="Times New Roman"/>
                <a:cs typeface="Times New Roman"/>
              </a:rPr>
              <a:t> -Identity </a:t>
            </a:r>
            <a:r>
              <a:rPr lang="en-US" sz="1000" dirty="0" err="1">
                <a:effectLst/>
                <a:latin typeface="Arial"/>
                <a:ea typeface="Times New Roman"/>
                <a:cs typeface="Times New Roman"/>
              </a:rPr>
              <a:t>ResearchGAL</a:t>
            </a:r>
            <a:r>
              <a:rPr lang="en-US" sz="1000" dirty="0">
                <a:effectLst/>
                <a:latin typeface="Arial"/>
                <a:ea typeface="Times New Roman"/>
                <a:cs typeface="Times New Roman"/>
              </a:rPr>
              <a:t> </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effectLst/>
                <a:latin typeface="Arial"/>
                <a:ea typeface="Times New Roman"/>
                <a:cs typeface="Times New Roman"/>
              </a:rPr>
              <a:t>At the command prompt, type the following command, and press Enter to create the Offline Address Book.</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New-</a:t>
            </a:r>
            <a:r>
              <a:rPr lang="en-US" sz="1000" dirty="0" err="1">
                <a:effectLst/>
                <a:latin typeface="Arial"/>
                <a:ea typeface="Times New Roman"/>
                <a:cs typeface="Times New Roman"/>
              </a:rPr>
              <a:t>OfflineAddressBook</a:t>
            </a:r>
            <a:r>
              <a:rPr lang="en-US" sz="1000" dirty="0">
                <a:effectLst/>
                <a:latin typeface="Arial"/>
                <a:ea typeface="Times New Roman"/>
                <a:cs typeface="Times New Roman"/>
              </a:rPr>
              <a:t> -Name "</a:t>
            </a:r>
            <a:r>
              <a:rPr lang="en-US" sz="1000" dirty="0" err="1">
                <a:effectLst/>
                <a:latin typeface="Arial"/>
                <a:ea typeface="Times New Roman"/>
                <a:cs typeface="Times New Roman"/>
              </a:rPr>
              <a:t>ResearchOAB</a:t>
            </a:r>
            <a:r>
              <a:rPr lang="en-US" sz="1000" dirty="0">
                <a:effectLst/>
                <a:latin typeface="Arial"/>
                <a:ea typeface="Times New Roman"/>
                <a:cs typeface="Times New Roman"/>
              </a:rPr>
              <a:t>" -</a:t>
            </a:r>
            <a:r>
              <a:rPr lang="en-US" sz="1000" dirty="0" err="1">
                <a:effectLst/>
                <a:latin typeface="Arial"/>
                <a:ea typeface="Times New Roman"/>
                <a:cs typeface="Times New Roman"/>
              </a:rPr>
              <a:t>AddressLists</a:t>
            </a:r>
            <a:r>
              <a:rPr lang="en-US" sz="1000" dirty="0">
                <a:effectLst/>
                <a:latin typeface="Arial"/>
                <a:ea typeface="Times New Roman"/>
                <a:cs typeface="Times New Roman"/>
              </a:rPr>
              <a:t> "</a:t>
            </a:r>
            <a:r>
              <a:rPr lang="en-US" sz="1000" dirty="0" err="1">
                <a:effectLst/>
                <a:latin typeface="Arial"/>
                <a:ea typeface="Times New Roman"/>
                <a:cs typeface="Times New Roman"/>
              </a:rPr>
              <a:t>ResearchGAL</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Times New Roman"/>
              </a:rPr>
              <a:t>At the command prompt, type the following command, and press Enter to create the address book policy.</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New-</a:t>
            </a:r>
            <a:r>
              <a:rPr lang="en-US" sz="1000" dirty="0" err="1">
                <a:effectLst/>
                <a:latin typeface="Arial"/>
                <a:ea typeface="Times New Roman"/>
                <a:cs typeface="Times New Roman"/>
              </a:rPr>
              <a:t>AddressBookPolicy</a:t>
            </a:r>
            <a:r>
              <a:rPr lang="en-US" sz="1000" dirty="0">
                <a:effectLst/>
                <a:latin typeface="Arial"/>
                <a:ea typeface="Times New Roman"/>
                <a:cs typeface="Times New Roman"/>
              </a:rPr>
              <a:t> -Name </a:t>
            </a:r>
            <a:r>
              <a:rPr lang="en-US" sz="1000" dirty="0" err="1">
                <a:effectLst/>
                <a:latin typeface="Arial"/>
                <a:ea typeface="Times New Roman"/>
                <a:cs typeface="Times New Roman"/>
              </a:rPr>
              <a:t>ResearchABP</a:t>
            </a:r>
            <a:r>
              <a:rPr lang="en-US" sz="1000" dirty="0">
                <a:effectLst/>
                <a:latin typeface="Arial"/>
                <a:ea typeface="Times New Roman"/>
                <a:cs typeface="Times New Roman"/>
              </a:rPr>
              <a:t> -</a:t>
            </a:r>
            <a:r>
              <a:rPr lang="en-US" sz="1000" dirty="0" err="1">
                <a:effectLst/>
                <a:latin typeface="Arial"/>
                <a:ea typeface="Times New Roman"/>
                <a:cs typeface="Times New Roman"/>
              </a:rPr>
              <a:t>AddressLists</a:t>
            </a:r>
            <a:r>
              <a:rPr lang="en-US" sz="1000" dirty="0">
                <a:effectLst/>
                <a:latin typeface="Arial"/>
                <a:ea typeface="Times New Roman"/>
                <a:cs typeface="Times New Roman"/>
              </a:rPr>
              <a:t> “\All Departments\Research” </a:t>
            </a:r>
            <a:br>
              <a:rPr lang="en-US" sz="1000" dirty="0">
                <a:effectLst/>
                <a:latin typeface="Arial"/>
                <a:ea typeface="Times New Roman"/>
                <a:cs typeface="Times New Roman"/>
              </a:rPr>
            </a:br>
            <a:r>
              <a:rPr lang="en-US" sz="1000" dirty="0">
                <a:effectLst/>
                <a:latin typeface="Arial"/>
                <a:ea typeface="Times New Roman"/>
                <a:cs typeface="Times New Roman"/>
              </a:rPr>
              <a:t>-</a:t>
            </a:r>
            <a:r>
              <a:rPr lang="en-US" sz="1000" dirty="0" err="1">
                <a:effectLst/>
                <a:latin typeface="Arial"/>
                <a:ea typeface="Times New Roman"/>
                <a:cs typeface="Times New Roman"/>
              </a:rPr>
              <a:t>OfflineAddressBook</a:t>
            </a:r>
            <a:r>
              <a:rPr lang="en-US" sz="1000" dirty="0">
                <a:effectLst/>
                <a:latin typeface="Arial"/>
                <a:ea typeface="Times New Roman"/>
                <a:cs typeface="Times New Roman"/>
              </a:rPr>
              <a:t>  </a:t>
            </a:r>
            <a:r>
              <a:rPr lang="en-US" sz="1000" dirty="0" err="1">
                <a:effectLst/>
                <a:latin typeface="Arial"/>
                <a:ea typeface="Times New Roman"/>
                <a:cs typeface="Times New Roman"/>
              </a:rPr>
              <a:t>ResearchOAB</a:t>
            </a:r>
            <a:r>
              <a:rPr lang="en-US" sz="1000" dirty="0">
                <a:effectLst/>
                <a:latin typeface="Arial"/>
                <a:ea typeface="Times New Roman"/>
                <a:cs typeface="Times New Roman"/>
              </a:rPr>
              <a:t> -</a:t>
            </a:r>
            <a:r>
              <a:rPr lang="en-US" sz="1000" dirty="0" err="1">
                <a:effectLst/>
                <a:latin typeface="Arial"/>
                <a:ea typeface="Times New Roman"/>
                <a:cs typeface="Times New Roman"/>
              </a:rPr>
              <a:t>GlobalAddressList</a:t>
            </a:r>
            <a:r>
              <a:rPr lang="en-US" sz="1000" dirty="0">
                <a:effectLst/>
                <a:latin typeface="Arial"/>
                <a:ea typeface="Times New Roman"/>
                <a:cs typeface="Times New Roman"/>
              </a:rPr>
              <a:t> </a:t>
            </a:r>
            <a:r>
              <a:rPr lang="en-US" sz="1000" dirty="0" err="1">
                <a:effectLst/>
                <a:latin typeface="Arial"/>
                <a:ea typeface="Times New Roman"/>
                <a:cs typeface="Times New Roman"/>
              </a:rPr>
              <a:t>ResearchGAL</a:t>
            </a:r>
            <a:r>
              <a:rPr lang="en-US" sz="1000" dirty="0">
                <a:effectLst/>
                <a:latin typeface="Arial"/>
                <a:ea typeface="Times New Roman"/>
                <a:cs typeface="Times New Roman"/>
              </a:rPr>
              <a:t> -</a:t>
            </a:r>
            <a:r>
              <a:rPr lang="en-US" sz="1000" dirty="0" err="1">
                <a:effectLst/>
                <a:latin typeface="Arial"/>
                <a:ea typeface="Times New Roman"/>
                <a:cs typeface="Times New Roman"/>
              </a:rPr>
              <a:t>RoomList</a:t>
            </a:r>
            <a:r>
              <a:rPr lang="en-US" sz="1000" dirty="0">
                <a:effectLst/>
                <a:latin typeface="Arial"/>
                <a:ea typeface="Times New Roman"/>
                <a:cs typeface="Times New Roman"/>
              </a:rPr>
              <a:t> "\All Rooms"</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174F88D-3A6E-478C-9BD5-37FF4A6C8DC0}" type="slidenum">
              <a:rPr lang="en-GB" smtClean="0"/>
              <a:t>36</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31493529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sz="1000">
              <a:latin typeface="Arial"/>
            </a:endParaRPr>
          </a:p>
        </p:txBody>
      </p:sp>
      <p:sp>
        <p:nvSpPr>
          <p:cNvPr id="4" name="Slide Number Placeholder 3"/>
          <p:cNvSpPr>
            <a:spLocks noGrp="1"/>
          </p:cNvSpPr>
          <p:nvPr>
            <p:ph type="sldNum" sz="quarter" idx="10"/>
          </p:nvPr>
        </p:nvSpPr>
        <p:spPr/>
        <p:txBody>
          <a:bodyPr/>
          <a:lstStyle/>
          <a:p>
            <a:fld id="{B174F88D-3A6E-478C-9BD5-37FF4A6C8DC0}" type="slidenum">
              <a:rPr lang="en-GB" smtClean="0"/>
              <a:t>37</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29556259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Arial"/>
              </a:rPr>
              <a:t>Revert all virtual machines.</a:t>
            </a:r>
          </a:p>
          <a:p>
            <a:pPr>
              <a:lnSpc>
                <a:spcPct val="115000"/>
              </a:lnSpc>
              <a:spcAft>
                <a:spcPts val="1000"/>
              </a:spcAft>
            </a:pPr>
            <a:r>
              <a:rPr lang="en-GB" sz="1000" b="1" dirty="0">
                <a:latin typeface="Arial"/>
                <a:ea typeface="Calibri"/>
                <a:cs typeface="Arial"/>
              </a:rPr>
              <a:t>Preparation Steps</a:t>
            </a:r>
            <a:endParaRPr lang="en-GB" sz="1000" dirty="0">
              <a:latin typeface="Arial"/>
              <a:ea typeface="Calibri"/>
              <a:cs typeface="Arial"/>
            </a:endParaRPr>
          </a:p>
          <a:p>
            <a:pPr>
              <a:lnSpc>
                <a:spcPct val="115000"/>
              </a:lnSpc>
              <a:spcAft>
                <a:spcPts val="1000"/>
              </a:spcAft>
            </a:pPr>
            <a:r>
              <a:rPr lang="en-GB" sz="1000" dirty="0">
                <a:latin typeface="Arial"/>
                <a:ea typeface="Calibri"/>
                <a:cs typeface="Arial"/>
              </a:rPr>
              <a:t>To perform this demonstration, ensure that the </a:t>
            </a:r>
            <a:r>
              <a:rPr lang="en-GB" sz="1000" b="1" dirty="0">
                <a:latin typeface="Arial"/>
                <a:ea typeface="Calibri"/>
                <a:cs typeface="Arial"/>
              </a:rPr>
              <a:t>20345-1A-LON-DC1</a:t>
            </a:r>
            <a:r>
              <a:rPr lang="en-GB" sz="1000" dirty="0">
                <a:latin typeface="Arial"/>
                <a:ea typeface="Calibri"/>
                <a:cs typeface="Arial"/>
              </a:rPr>
              <a:t>, </a:t>
            </a:r>
            <a:r>
              <a:rPr lang="en-GB" sz="1000" b="1" dirty="0">
                <a:latin typeface="Arial"/>
                <a:ea typeface="Calibri"/>
                <a:cs typeface="Arial"/>
              </a:rPr>
              <a:t>20345-1A-LON-EX1, 20345-1A-LON-EX2</a:t>
            </a:r>
            <a:r>
              <a:rPr lang="en-GB" sz="1000" dirty="0">
                <a:latin typeface="Arial"/>
                <a:ea typeface="Calibri"/>
                <a:cs typeface="Arial"/>
              </a:rPr>
              <a:t>, and </a:t>
            </a:r>
            <a:r>
              <a:rPr lang="en-GB" sz="1000" b="1" dirty="0">
                <a:latin typeface="Arial"/>
                <a:ea typeface="Calibri"/>
                <a:cs typeface="Arial"/>
              </a:rPr>
              <a:t>20345-1A-LON-CL1</a:t>
            </a:r>
            <a:r>
              <a:rPr lang="en-GB" sz="1000" dirty="0">
                <a:latin typeface="Arial"/>
                <a:ea typeface="Calibri"/>
                <a:cs typeface="Arial"/>
              </a:rPr>
              <a:t> virtual machines are running. Sign into all virtual machines by using the </a:t>
            </a:r>
            <a:r>
              <a:rPr lang="en-GB" sz="1000" b="1" dirty="0">
                <a:latin typeface="Arial"/>
                <a:ea typeface="Calibri"/>
                <a:cs typeface="Arial"/>
              </a:rPr>
              <a:t>Adatum\Administrator</a:t>
            </a:r>
            <a:r>
              <a:rPr lang="en-GB" sz="1000" dirty="0">
                <a:latin typeface="Arial"/>
                <a:ea typeface="Calibri"/>
                <a:cs typeface="Arial"/>
              </a:rPr>
              <a:t> account with the password </a:t>
            </a:r>
            <a:r>
              <a:rPr lang="en-GB" sz="1000" b="1" dirty="0">
                <a:latin typeface="Arial"/>
                <a:ea typeface="Calibri"/>
                <a:cs typeface="Arial"/>
              </a:rPr>
              <a:t>Pa$$w0rd</a:t>
            </a:r>
            <a:r>
              <a:rPr lang="en-GB" sz="1000" dirty="0">
                <a:latin typeface="Arial"/>
                <a:ea typeface="Calibri"/>
                <a:cs typeface="Arial"/>
              </a:rPr>
              <a:t>.</a:t>
            </a:r>
          </a:p>
          <a:p>
            <a:pPr>
              <a:lnSpc>
                <a:spcPct val="115000"/>
              </a:lnSpc>
              <a:spcAft>
                <a:spcPts val="1000"/>
              </a:spcAft>
            </a:pPr>
            <a:r>
              <a:rPr lang="en-GB" sz="1000" dirty="0">
                <a:solidFill>
                  <a:srgbClr val="000000"/>
                </a:solidFill>
                <a:latin typeface="Arial"/>
                <a:ea typeface="Calibri"/>
                <a:cs typeface="Arial"/>
              </a:rPr>
              <a:t>Before starting this demonstration, complete the following step.</a:t>
            </a:r>
            <a:endParaRPr lang="en-GB" sz="1000" dirty="0">
              <a:latin typeface="Arial"/>
              <a:ea typeface="Calibri"/>
              <a:cs typeface="Arial"/>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LON-EX1, in the Exchange Management Shell, type the following command, and then press Enter.</a:t>
            </a:r>
            <a:endParaRPr lang="en-GB" sz="1000" dirty="0">
              <a:latin typeface="Arial"/>
              <a:ea typeface="Times New Roman"/>
              <a:cs typeface="Times New Roman"/>
            </a:endParaRPr>
          </a:p>
          <a:p>
            <a:pPr lvl="1">
              <a:lnSpc>
                <a:spcPct val="115000"/>
              </a:lnSpc>
              <a:spcAft>
                <a:spcPts val="995"/>
              </a:spcAft>
            </a:pPr>
            <a:r>
              <a:rPr lang="en-US" sz="1000" dirty="0">
                <a:effectLst/>
                <a:latin typeface="Arial"/>
                <a:ea typeface="Times New Roman"/>
                <a:cs typeface="Times New Roman"/>
              </a:rPr>
              <a:t>Get-User –</a:t>
            </a:r>
            <a:r>
              <a:rPr lang="en-US" sz="1000" dirty="0" err="1">
                <a:effectLst/>
                <a:latin typeface="Arial"/>
                <a:ea typeface="Times New Roman"/>
                <a:cs typeface="Times New Roman"/>
              </a:rPr>
              <a:t>OrganizationalUnit</a:t>
            </a:r>
            <a:r>
              <a:rPr lang="en-US" sz="1000" dirty="0">
                <a:effectLst/>
                <a:latin typeface="Arial"/>
                <a:ea typeface="Times New Roman"/>
                <a:cs typeface="Times New Roman"/>
              </a:rPr>
              <a:t> Sales | Enable-Mailbox –Database “Mailbox Database 1”</a:t>
            </a:r>
            <a:endParaRPr lang="en-GB" sz="1000" dirty="0">
              <a:latin typeface="Arial"/>
              <a:ea typeface="Times New Roman"/>
              <a:cs typeface="Times New Roman"/>
            </a:endParaRPr>
          </a:p>
          <a:p>
            <a:pPr lvl="1">
              <a:lnSpc>
                <a:spcPct val="115000"/>
              </a:lnSpc>
              <a:spcAft>
                <a:spcPts val="995"/>
              </a:spcAft>
            </a:pPr>
            <a:r>
              <a:rPr lang="en-GB" sz="1000" dirty="0">
                <a:latin typeface="Arial"/>
                <a:ea typeface="Calibri"/>
                <a:cs typeface="Arial"/>
              </a:rPr>
              <a:t>You can ignore the warnings regarding Conference Room 1 and Sales Information. These accounts are already </a:t>
            </a:r>
            <a:r>
              <a:rPr lang="en-GB" sz="1000" dirty="0">
                <a:solidFill>
                  <a:srgbClr val="000000"/>
                </a:solidFill>
                <a:latin typeface="Arial"/>
                <a:ea typeface="Calibri"/>
                <a:cs typeface="Arial"/>
              </a:rPr>
              <a:t>mailbox</a:t>
            </a:r>
            <a:r>
              <a:rPr lang="en-GB" sz="1000" dirty="0">
                <a:latin typeface="Arial"/>
                <a:ea typeface="Calibri"/>
                <a:cs typeface="Arial"/>
              </a:rPr>
              <a:t> enabled. </a:t>
            </a:r>
          </a:p>
          <a:p>
            <a:pPr lvl="0">
              <a:lnSpc>
                <a:spcPct val="115000"/>
              </a:lnSpc>
              <a:spcAft>
                <a:spcPts val="995"/>
              </a:spcAft>
            </a:pPr>
            <a:r>
              <a:rPr lang="en-GB" sz="1000" b="1" dirty="0">
                <a:latin typeface="Arial"/>
                <a:ea typeface="Calibri"/>
                <a:cs typeface="Arial"/>
              </a:rPr>
              <a:t>Demonstration Steps</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LON-EX1</a:t>
            </a:r>
            <a:r>
              <a:rPr lang="en-US" sz="1000" dirty="0">
                <a:effectLst/>
                <a:latin typeface="Arial"/>
                <a:ea typeface="Times New Roman"/>
                <a:cs typeface="Times New Roman"/>
              </a:rPr>
              <a:t>, switch to the </a:t>
            </a:r>
            <a:r>
              <a:rPr lang="en-US" sz="1000" b="1" dirty="0">
                <a:effectLst/>
                <a:latin typeface="Arial"/>
                <a:ea typeface="Times New Roman"/>
                <a:cs typeface="Times New Roman"/>
              </a:rPr>
              <a:t>Exchange Administration Center</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left navigation pane, click </a:t>
            </a:r>
            <a:r>
              <a:rPr lang="en-US" sz="1000" b="1" dirty="0">
                <a:effectLst/>
                <a:latin typeface="Arial"/>
                <a:ea typeface="Times New Roman"/>
                <a:cs typeface="Times New Roman"/>
              </a:rPr>
              <a:t>mail flow</a:t>
            </a:r>
            <a:r>
              <a:rPr lang="en-US" sz="1000" dirty="0">
                <a:effectLst/>
                <a:latin typeface="Arial"/>
                <a:ea typeface="Times New Roman"/>
                <a:cs typeface="Times New Roman"/>
              </a:rPr>
              <a:t>, and then click the </a:t>
            </a:r>
            <a:r>
              <a:rPr lang="en-US" sz="1000" b="1" dirty="0">
                <a:effectLst/>
                <a:latin typeface="Arial"/>
                <a:ea typeface="Times New Roman"/>
                <a:cs typeface="Times New Roman"/>
              </a:rPr>
              <a:t>email address policies </a:t>
            </a:r>
            <a:r>
              <a:rPr lang="en-US" sz="1000" dirty="0">
                <a:effectLst/>
                <a:latin typeface="Arial"/>
                <a:ea typeface="Times New Roman"/>
                <a:cs typeface="Times New Roman"/>
              </a:rPr>
              <a:t>tab.</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Double-click </a:t>
            </a:r>
            <a:r>
              <a:rPr lang="en-US" sz="1000" b="1" dirty="0">
                <a:effectLst/>
                <a:latin typeface="Arial"/>
                <a:ea typeface="Times New Roman"/>
                <a:cs typeface="Times New Roman"/>
              </a:rPr>
              <a:t>Default Policy</a:t>
            </a:r>
            <a:r>
              <a:rPr lang="en-US" sz="1000" dirty="0">
                <a:effectLst/>
                <a:latin typeface="Arial"/>
                <a:ea typeface="Times New Roman"/>
                <a:cs typeface="Times New Roman"/>
              </a:rPr>
              <a:t>. </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Default Policy</a:t>
            </a:r>
            <a:r>
              <a:rPr lang="en-US" sz="1000" dirty="0">
                <a:effectLst/>
                <a:latin typeface="Arial"/>
                <a:ea typeface="Times New Roman"/>
                <a:cs typeface="Times New Roman"/>
              </a:rPr>
              <a:t> window, click </a:t>
            </a:r>
            <a:r>
              <a:rPr lang="en-US" sz="1000" b="1" dirty="0">
                <a:effectLst/>
                <a:latin typeface="Arial"/>
                <a:ea typeface="Times New Roman"/>
                <a:cs typeface="Times New Roman"/>
              </a:rPr>
              <a:t>email address format</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Add</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In </a:t>
            </a:r>
            <a:r>
              <a:rPr lang="en-US" sz="1000" dirty="0">
                <a:effectLst/>
                <a:latin typeface="Arial"/>
                <a:ea typeface="Times New Roman"/>
                <a:cs typeface="Times New Roman"/>
              </a:rPr>
              <a:t>the</a:t>
            </a:r>
            <a:r>
              <a:rPr lang="en-US" sz="1000" dirty="0">
                <a:solidFill>
                  <a:srgbClr val="000000"/>
                </a:solidFill>
                <a:effectLst/>
                <a:latin typeface="Arial"/>
                <a:ea typeface="Times New Roman"/>
                <a:cs typeface="Times New Roman"/>
              </a:rPr>
              <a:t> </a:t>
            </a:r>
            <a:r>
              <a:rPr lang="en-US" sz="1000" b="1" dirty="0">
                <a:effectLst/>
                <a:latin typeface="Arial"/>
                <a:ea typeface="Times New Roman"/>
                <a:cs typeface="Times New Roman"/>
              </a:rPr>
              <a:t>email address format</a:t>
            </a:r>
            <a:r>
              <a:rPr lang="en-US" sz="1000" dirty="0">
                <a:solidFill>
                  <a:srgbClr val="000000"/>
                </a:solidFill>
                <a:effectLst/>
                <a:latin typeface="Arial"/>
                <a:ea typeface="Times New Roman"/>
                <a:cs typeface="Times New Roman"/>
              </a:rPr>
              <a:t> window, click </a:t>
            </a:r>
            <a:r>
              <a:rPr lang="en-US" sz="1000" b="1" dirty="0">
                <a:effectLst/>
                <a:latin typeface="Arial"/>
                <a:ea typeface="Times New Roman"/>
                <a:cs typeface="Times New Roman"/>
              </a:rPr>
              <a:t>John.Smith@contoso.com</a:t>
            </a:r>
            <a:r>
              <a:rPr lang="en-US" sz="1000" dirty="0">
                <a:solidFill>
                  <a:srgbClr val="000000"/>
                </a:solidFill>
                <a:effectLst/>
                <a:latin typeface="Arial"/>
                <a:ea typeface="Times New Roman"/>
                <a:cs typeface="Times New Roman"/>
              </a:rPr>
              <a:t>, and then select </a:t>
            </a:r>
            <a:r>
              <a:rPr lang="en-US" sz="1000" b="1" dirty="0">
                <a:effectLst/>
                <a:latin typeface="Arial"/>
                <a:ea typeface="Times New Roman"/>
                <a:cs typeface="Times New Roman"/>
              </a:rPr>
              <a:t>Make this format the reply email address</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Click</a:t>
            </a:r>
            <a:r>
              <a:rPr lang="en-US" sz="1000" dirty="0">
                <a:solidFill>
                  <a:srgbClr val="000000"/>
                </a:solidFill>
                <a:effectLst/>
                <a:latin typeface="Arial"/>
                <a:ea typeface="Times New Roman"/>
                <a:cs typeface="Times New Roman"/>
              </a:rPr>
              <a:t> </a:t>
            </a:r>
            <a:r>
              <a:rPr lang="en-US" sz="1000" b="1" dirty="0">
                <a:effectLst/>
                <a:latin typeface="Arial"/>
                <a:ea typeface="Times New Roman"/>
                <a:cs typeface="Times New Roman"/>
              </a:rPr>
              <a:t>Save</a:t>
            </a:r>
            <a:r>
              <a:rPr lang="en-US" sz="1000" dirty="0">
                <a:solidFill>
                  <a:srgbClr val="000000"/>
                </a:solidFill>
                <a:effectLst/>
                <a:latin typeface="Arial"/>
                <a:ea typeface="Times New Roman"/>
                <a:cs typeface="Times New Roman"/>
              </a:rPr>
              <a:t> twice. In the </a:t>
            </a:r>
            <a:r>
              <a:rPr lang="en-US" sz="1000" b="1" dirty="0">
                <a:effectLst/>
                <a:latin typeface="Arial"/>
                <a:ea typeface="Times New Roman"/>
                <a:cs typeface="Times New Roman"/>
              </a:rPr>
              <a:t>warning</a:t>
            </a:r>
            <a:r>
              <a:rPr lang="en-US" sz="1000" dirty="0">
                <a:solidFill>
                  <a:srgbClr val="000000"/>
                </a:solidFill>
                <a:effectLst/>
                <a:latin typeface="Arial"/>
                <a:ea typeface="Times New Roman"/>
                <a:cs typeface="Times New Roman"/>
              </a:rPr>
              <a:t> dialog box, click </a:t>
            </a:r>
            <a:r>
              <a:rPr lang="en-US" sz="1000" b="1" dirty="0">
                <a:effectLst/>
                <a:latin typeface="Arial"/>
                <a:ea typeface="Times New Roman"/>
                <a:cs typeface="Times New Roman"/>
              </a:rPr>
              <a:t>OK</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a:t>
            </a:r>
            <a:r>
              <a:rPr lang="en-US" sz="1000" dirty="0">
                <a:solidFill>
                  <a:srgbClr val="000000"/>
                </a:solidFill>
                <a:effectLst/>
                <a:latin typeface="Arial"/>
                <a:ea typeface="Times New Roman"/>
                <a:cs typeface="Times New Roman"/>
              </a:rPr>
              <a:t> the Details pane, click </a:t>
            </a:r>
            <a:r>
              <a:rPr lang="en-US" sz="1000" b="1" dirty="0">
                <a:effectLst/>
                <a:latin typeface="Arial"/>
                <a:ea typeface="Times New Roman"/>
                <a:cs typeface="Times New Roman"/>
              </a:rPr>
              <a:t>Apply</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yes</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Click</a:t>
            </a:r>
            <a:r>
              <a:rPr lang="en-US" sz="1000" dirty="0">
                <a:solidFill>
                  <a:srgbClr val="000000"/>
                </a:solidFill>
                <a:effectLst/>
                <a:latin typeface="Arial"/>
                <a:ea typeface="Times New Roman"/>
                <a:cs typeface="Times New Roman"/>
              </a:rPr>
              <a:t> </a:t>
            </a:r>
            <a:r>
              <a:rPr lang="en-US" sz="1000" b="1" dirty="0">
                <a:effectLst/>
                <a:latin typeface="Arial"/>
                <a:ea typeface="Times New Roman"/>
                <a:cs typeface="Times New Roman"/>
              </a:rPr>
              <a:t>Close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a:t>
            </a:r>
            <a:r>
              <a:rPr lang="en-US" sz="1000" dirty="0">
                <a:effectLst/>
                <a:latin typeface="Arial"/>
                <a:ea typeface="Times New Roman"/>
                <a:cs typeface="Times New Roman"/>
              </a:rPr>
              <a:t>the</a:t>
            </a:r>
            <a:r>
              <a:rPr lang="en-US" sz="1000" dirty="0">
                <a:solidFill>
                  <a:srgbClr val="000000"/>
                </a:solidFill>
                <a:effectLst/>
                <a:latin typeface="Arial"/>
                <a:ea typeface="Times New Roman"/>
                <a:cs typeface="Times New Roman"/>
              </a:rPr>
              <a:t> </a:t>
            </a:r>
            <a:r>
              <a:rPr lang="en-US" sz="1000" b="1" dirty="0">
                <a:effectLst/>
                <a:latin typeface="Arial"/>
                <a:ea typeface="Times New Roman"/>
                <a:cs typeface="Times New Roman"/>
              </a:rPr>
              <a:t>accepted domains</a:t>
            </a:r>
            <a:r>
              <a:rPr lang="en-US" sz="1000" dirty="0">
                <a:solidFill>
                  <a:srgbClr val="000000"/>
                </a:solidFill>
                <a:effectLst/>
                <a:latin typeface="Arial"/>
                <a:ea typeface="Times New Roman"/>
                <a:cs typeface="Times New Roman"/>
              </a:rPr>
              <a:t> tab, click </a:t>
            </a:r>
            <a:r>
              <a:rPr lang="en-US" sz="1000" b="1" dirty="0">
                <a:effectLst/>
                <a:latin typeface="Arial"/>
                <a:ea typeface="Times New Roman"/>
                <a:cs typeface="Times New Roman"/>
              </a:rPr>
              <a:t>New</a:t>
            </a:r>
            <a:r>
              <a:rPr lang="en-US" sz="1000" dirty="0">
                <a:solidFill>
                  <a:srgbClr val="000000"/>
                </a:solidFill>
                <a:effectLst/>
                <a:latin typeface="Arial"/>
                <a:ea typeface="Times New Roman"/>
                <a:cs typeface="Times New Roman"/>
              </a:rPr>
              <a:t>. </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In </a:t>
            </a:r>
            <a:r>
              <a:rPr lang="en-US" sz="1000" dirty="0">
                <a:effectLst/>
                <a:latin typeface="Arial"/>
                <a:ea typeface="Times New Roman"/>
                <a:cs typeface="Times New Roman"/>
              </a:rPr>
              <a:t>the</a:t>
            </a:r>
            <a:r>
              <a:rPr lang="en-US" sz="1000" dirty="0">
                <a:solidFill>
                  <a:srgbClr val="000000"/>
                </a:solidFill>
                <a:effectLst/>
                <a:latin typeface="Arial"/>
                <a:ea typeface="Times New Roman"/>
                <a:cs typeface="Times New Roman"/>
              </a:rPr>
              <a:t> </a:t>
            </a:r>
            <a:r>
              <a:rPr lang="en-US" sz="1000" dirty="0">
                <a:effectLst/>
                <a:latin typeface="Arial"/>
                <a:ea typeface="Times New Roman"/>
                <a:cs typeface="Times New Roman"/>
              </a:rPr>
              <a:t>new accepted domain</a:t>
            </a:r>
            <a:r>
              <a:rPr lang="en-US" sz="1000" dirty="0">
                <a:solidFill>
                  <a:srgbClr val="000000"/>
                </a:solidFill>
                <a:effectLst/>
                <a:latin typeface="Arial"/>
                <a:ea typeface="Times New Roman"/>
                <a:cs typeface="Times New Roman"/>
              </a:rPr>
              <a:t> window, type </a:t>
            </a:r>
            <a:r>
              <a:rPr lang="en-US" sz="1000" b="1" dirty="0">
                <a:effectLst/>
                <a:latin typeface="Arial"/>
                <a:ea typeface="Times New Roman"/>
                <a:cs typeface="Times New Roman"/>
              </a:rPr>
              <a:t>Sales</a:t>
            </a:r>
            <a:r>
              <a:rPr lang="en-US" sz="1000" dirty="0">
                <a:solidFill>
                  <a:srgbClr val="000000"/>
                </a:solidFill>
                <a:effectLst/>
                <a:latin typeface="Arial"/>
                <a:ea typeface="Times New Roman"/>
                <a:cs typeface="Times New Roman"/>
              </a:rPr>
              <a:t> as the </a:t>
            </a:r>
            <a:r>
              <a:rPr lang="en-US" sz="1000" b="1" dirty="0">
                <a:effectLst/>
                <a:latin typeface="Arial"/>
                <a:ea typeface="Times New Roman"/>
                <a:cs typeface="Times New Roman"/>
              </a:rPr>
              <a:t>Name</a:t>
            </a:r>
            <a:r>
              <a:rPr lang="en-US" sz="1000" dirty="0">
                <a:solidFill>
                  <a:srgbClr val="000000"/>
                </a:solidFill>
                <a:effectLst/>
                <a:latin typeface="Arial"/>
                <a:ea typeface="Times New Roman"/>
                <a:cs typeface="Times New Roman"/>
              </a:rPr>
              <a:t>, and </a:t>
            </a:r>
            <a:r>
              <a:rPr lang="en-US" sz="1000" b="1" dirty="0">
                <a:effectLst/>
                <a:latin typeface="Arial"/>
                <a:ea typeface="Times New Roman"/>
                <a:cs typeface="Times New Roman"/>
              </a:rPr>
              <a:t>sales.adatum.com</a:t>
            </a:r>
            <a:r>
              <a:rPr lang="en-US" sz="1000" dirty="0">
                <a:solidFill>
                  <a:srgbClr val="000000"/>
                </a:solidFill>
                <a:effectLst/>
                <a:latin typeface="Arial"/>
                <a:ea typeface="Times New Roman"/>
                <a:cs typeface="Times New Roman"/>
              </a:rPr>
              <a:t> as the </a:t>
            </a:r>
            <a:r>
              <a:rPr lang="en-US" sz="1000" b="1" dirty="0">
                <a:effectLst/>
                <a:latin typeface="Arial"/>
                <a:ea typeface="Times New Roman"/>
                <a:cs typeface="Times New Roman"/>
              </a:rPr>
              <a:t>Accepted domain</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Save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endParaRPr lang="en-GB" sz="1000" dirty="0">
              <a:latin typeface="Arial"/>
              <a:ea typeface="Calibri"/>
              <a:cs typeface="Arial"/>
            </a:endParaRPr>
          </a:p>
        </p:txBody>
      </p:sp>
      <p:sp>
        <p:nvSpPr>
          <p:cNvPr id="4" name="Slide Number Placeholder 3"/>
          <p:cNvSpPr>
            <a:spLocks noGrp="1"/>
          </p:cNvSpPr>
          <p:nvPr>
            <p:ph type="sldNum" sz="quarter" idx="10"/>
          </p:nvPr>
        </p:nvSpPr>
        <p:spPr/>
        <p:txBody>
          <a:bodyPr/>
          <a:lstStyle/>
          <a:p>
            <a:fld id="{B174F88D-3A6E-478C-9BD5-37FF4A6C8DC0}" type="slidenum">
              <a:rPr lang="en-GB" smtClean="0"/>
              <a:t>38</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1150777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Arial"/>
              </a:rPr>
              <a:t>Leave the virtual machines running after you complete the demonstration. </a:t>
            </a:r>
          </a:p>
          <a:p>
            <a:pPr>
              <a:lnSpc>
                <a:spcPct val="115000"/>
              </a:lnSpc>
              <a:spcAft>
                <a:spcPts val="1000"/>
              </a:spcAft>
            </a:pPr>
            <a:r>
              <a:rPr lang="en-GB" sz="1000" b="1" dirty="0">
                <a:latin typeface="Arial"/>
                <a:ea typeface="Calibri"/>
                <a:cs typeface="Arial"/>
              </a:rPr>
              <a:t>Preparation Steps</a:t>
            </a:r>
            <a:endParaRPr lang="en-GB" sz="1000" dirty="0">
              <a:latin typeface="Arial"/>
              <a:ea typeface="Calibri"/>
              <a:cs typeface="Arial"/>
            </a:endParaRPr>
          </a:p>
          <a:p>
            <a:pPr>
              <a:lnSpc>
                <a:spcPct val="115000"/>
              </a:lnSpc>
              <a:spcAft>
                <a:spcPts val="1000"/>
              </a:spcAft>
            </a:pPr>
            <a:r>
              <a:rPr lang="en-GB" sz="1000" dirty="0">
                <a:latin typeface="Arial"/>
                <a:ea typeface="Calibri"/>
                <a:cs typeface="Arial"/>
              </a:rPr>
              <a:t>To perform this demonstration, ensure that the </a:t>
            </a:r>
            <a:r>
              <a:rPr lang="en-GB" sz="1000" b="1" dirty="0">
                <a:latin typeface="Arial"/>
                <a:ea typeface="Calibri"/>
                <a:cs typeface="Arial"/>
              </a:rPr>
              <a:t>20345-1A-LON-DC1</a:t>
            </a:r>
            <a:r>
              <a:rPr lang="en-GB" sz="1000" dirty="0">
                <a:latin typeface="Arial"/>
                <a:ea typeface="Calibri"/>
                <a:cs typeface="Arial"/>
              </a:rPr>
              <a:t>, </a:t>
            </a:r>
            <a:r>
              <a:rPr lang="en-GB" sz="1000" b="1" dirty="0">
                <a:latin typeface="Arial"/>
                <a:ea typeface="Calibri"/>
                <a:cs typeface="Arial"/>
              </a:rPr>
              <a:t>20345-1A-LON-EX1</a:t>
            </a:r>
            <a:r>
              <a:rPr lang="en-GB" sz="1000" dirty="0">
                <a:latin typeface="Arial"/>
                <a:ea typeface="Calibri"/>
                <a:cs typeface="Arial"/>
              </a:rPr>
              <a:t>, and </a:t>
            </a:r>
            <a:br>
              <a:rPr lang="en-GB" sz="1000" dirty="0">
                <a:latin typeface="Arial"/>
                <a:ea typeface="Calibri"/>
                <a:cs typeface="Arial"/>
              </a:rPr>
            </a:br>
            <a:r>
              <a:rPr lang="en-GB" sz="1000" b="1" dirty="0">
                <a:latin typeface="Arial"/>
                <a:ea typeface="Calibri"/>
                <a:cs typeface="Arial"/>
              </a:rPr>
              <a:t>20345-1A-LON-EX2</a:t>
            </a:r>
            <a:r>
              <a:rPr lang="en-GB" sz="1000" dirty="0">
                <a:latin typeface="Arial"/>
                <a:ea typeface="Calibri"/>
                <a:cs typeface="Arial"/>
              </a:rPr>
              <a:t> virtual machines are running. If required, sign into all virtual machines by using </a:t>
            </a:r>
            <a:br>
              <a:rPr lang="en-GB" sz="1000" dirty="0">
                <a:latin typeface="Arial"/>
                <a:ea typeface="Calibri"/>
                <a:cs typeface="Arial"/>
              </a:rPr>
            </a:br>
            <a:r>
              <a:rPr lang="en-GB" sz="1000" dirty="0">
                <a:latin typeface="Arial"/>
                <a:ea typeface="Calibri"/>
                <a:cs typeface="Arial"/>
              </a:rPr>
              <a:t>the </a:t>
            </a:r>
            <a:r>
              <a:rPr lang="en-GB" sz="1000" b="1" dirty="0" err="1">
                <a:latin typeface="Arial"/>
                <a:ea typeface="Calibri"/>
                <a:cs typeface="Arial"/>
              </a:rPr>
              <a:t>Adatum</a:t>
            </a:r>
            <a:r>
              <a:rPr lang="en-GB" sz="1000" b="1" dirty="0">
                <a:latin typeface="Arial"/>
                <a:ea typeface="Calibri"/>
                <a:cs typeface="Arial"/>
              </a:rPr>
              <a:t>\Administrator</a:t>
            </a:r>
            <a:r>
              <a:rPr lang="en-GB" sz="1000" dirty="0">
                <a:latin typeface="Arial"/>
                <a:ea typeface="Calibri"/>
                <a:cs typeface="Arial"/>
              </a:rPr>
              <a:t> account with the password </a:t>
            </a:r>
            <a:r>
              <a:rPr lang="en-GB" sz="1000" b="1" dirty="0">
                <a:latin typeface="Arial"/>
                <a:ea typeface="Calibri"/>
                <a:cs typeface="Arial"/>
              </a:rPr>
              <a:t>Pa$$w0rd</a:t>
            </a:r>
            <a:r>
              <a:rPr lang="en-GB" sz="1000" dirty="0">
                <a:latin typeface="Arial"/>
                <a:ea typeface="Calibri"/>
                <a:cs typeface="Arial"/>
              </a:rPr>
              <a:t>.</a:t>
            </a:r>
          </a:p>
          <a:p>
            <a:pPr>
              <a:lnSpc>
                <a:spcPct val="115000"/>
              </a:lnSpc>
              <a:spcAft>
                <a:spcPts val="1000"/>
              </a:spcAft>
            </a:pPr>
            <a:r>
              <a:rPr lang="en-GB" sz="1000" b="1" dirty="0">
                <a:latin typeface="Arial"/>
                <a:ea typeface="Calibri"/>
                <a:cs typeface="Arial"/>
              </a:rPr>
              <a:t>Demonstration Steps</a:t>
            </a:r>
            <a:endParaRPr lang="en-GB" sz="1000" dirty="0">
              <a:latin typeface="Arial"/>
              <a:ea typeface="Calibri"/>
              <a:cs typeface="Arial"/>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LON-EX1</a:t>
            </a:r>
            <a:r>
              <a:rPr lang="en-US" sz="1000" dirty="0">
                <a:effectLst/>
                <a:latin typeface="Arial"/>
                <a:ea typeface="Times New Roman"/>
                <a:cs typeface="Times New Roman"/>
              </a:rPr>
              <a:t>, switch to </a:t>
            </a:r>
            <a:r>
              <a:rPr lang="en-US" sz="1000" b="1" dirty="0">
                <a:effectLst/>
                <a:latin typeface="Arial"/>
                <a:ea typeface="Times New Roman"/>
                <a:cs typeface="Times New Roman"/>
              </a:rPr>
              <a:t>Exchange Administration Center</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Feature pane, click </a:t>
            </a:r>
            <a:r>
              <a:rPr lang="en-US" sz="1000" b="1" dirty="0">
                <a:effectLst/>
                <a:latin typeface="Arial"/>
                <a:ea typeface="Times New Roman"/>
                <a:cs typeface="Times New Roman"/>
              </a:rPr>
              <a:t>public folders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Click </a:t>
            </a:r>
            <a:r>
              <a:rPr lang="en-US" sz="1000" b="1" dirty="0">
                <a:effectLst/>
                <a:latin typeface="Arial"/>
                <a:ea typeface="Times New Roman"/>
                <a:cs typeface="Times New Roman"/>
              </a:rPr>
              <a:t>public folder mailboxes</a:t>
            </a:r>
            <a:r>
              <a:rPr lang="en-US" sz="1000" dirty="0">
                <a:effectLst/>
                <a:latin typeface="Arial"/>
                <a:ea typeface="Times New Roman"/>
                <a:cs typeface="Times New Roman"/>
              </a:rPr>
              <a:t>, and then click new </a:t>
            </a:r>
            <a:r>
              <a:rPr lang="en-US" sz="1000" b="1" dirty="0">
                <a:effectLst/>
                <a:latin typeface="Arial"/>
                <a:ea typeface="Times New Roman"/>
                <a:cs typeface="Times New Roman"/>
              </a:rPr>
              <a:t>public folder mailbox</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the </a:t>
            </a:r>
            <a:r>
              <a:rPr lang="en-US" sz="1000" b="1" dirty="0">
                <a:effectLst/>
                <a:latin typeface="Arial"/>
                <a:ea typeface="Times New Roman"/>
                <a:cs typeface="Times New Roman"/>
              </a:rPr>
              <a:t>new public folder mailbox</a:t>
            </a:r>
            <a:r>
              <a:rPr lang="en-US" sz="1000" dirty="0">
                <a:effectLst/>
                <a:latin typeface="Arial"/>
                <a:ea typeface="Times New Roman"/>
                <a:cs typeface="Times New Roman"/>
              </a:rPr>
              <a:t> page, type </a:t>
            </a:r>
            <a:r>
              <a:rPr lang="en-US" sz="1000" b="1" dirty="0">
                <a:effectLst/>
                <a:latin typeface="Arial"/>
                <a:ea typeface="Times New Roman"/>
                <a:cs typeface="Times New Roman"/>
              </a:rPr>
              <a:t>PFMBX1</a:t>
            </a:r>
            <a:r>
              <a:rPr lang="en-US" sz="1000" dirty="0">
                <a:effectLst/>
                <a:latin typeface="Arial"/>
                <a:ea typeface="Times New Roman"/>
                <a:cs typeface="Times New Roman"/>
              </a:rPr>
              <a:t> in the </a:t>
            </a:r>
            <a:r>
              <a:rPr lang="en-US" sz="1000" b="1" dirty="0">
                <a:effectLst/>
                <a:latin typeface="Arial"/>
                <a:ea typeface="Times New Roman"/>
                <a:cs typeface="Times New Roman"/>
              </a:rPr>
              <a:t>Name</a:t>
            </a:r>
            <a:r>
              <a:rPr lang="en-US" sz="1000" dirty="0">
                <a:effectLst/>
                <a:latin typeface="Arial"/>
                <a:ea typeface="Times New Roman"/>
                <a:cs typeface="Times New Roman"/>
              </a:rPr>
              <a:t> text box.</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Under </a:t>
            </a:r>
            <a:r>
              <a:rPr lang="en-US" sz="1000" b="1" dirty="0">
                <a:effectLst/>
                <a:latin typeface="Arial"/>
                <a:ea typeface="Times New Roman"/>
                <a:cs typeface="Times New Roman"/>
              </a:rPr>
              <a:t>Organizational unit</a:t>
            </a:r>
            <a:r>
              <a:rPr lang="en-US" sz="1000" dirty="0">
                <a:effectLst/>
                <a:latin typeface="Arial"/>
                <a:ea typeface="Times New Roman"/>
                <a:cs typeface="Times New Roman"/>
              </a:rPr>
              <a:t>, click </a:t>
            </a:r>
            <a:r>
              <a:rPr lang="en-US" sz="1000" b="1" dirty="0">
                <a:effectLst/>
                <a:latin typeface="Arial"/>
                <a:ea typeface="Times New Roman"/>
                <a:cs typeface="Times New Roman"/>
              </a:rPr>
              <a:t>browse</a:t>
            </a:r>
            <a:r>
              <a:rPr lang="en-US" sz="1000" dirty="0">
                <a:effectLst/>
                <a:latin typeface="Arial"/>
                <a:ea typeface="Times New Roman"/>
                <a:cs typeface="Times New Roman"/>
              </a:rPr>
              <a:t>, click </a:t>
            </a:r>
            <a:r>
              <a:rPr lang="en-US" sz="1000" b="1" dirty="0">
                <a:effectLst/>
                <a:latin typeface="Arial"/>
                <a:ea typeface="Times New Roman"/>
                <a:cs typeface="Times New Roman"/>
              </a:rPr>
              <a:t>IT</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ok</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Under </a:t>
            </a:r>
            <a:r>
              <a:rPr lang="en-US" sz="1000" b="1" dirty="0">
                <a:effectLst/>
                <a:latin typeface="Arial"/>
                <a:ea typeface="Times New Roman"/>
                <a:cs typeface="Times New Roman"/>
              </a:rPr>
              <a:t>Mailbox database</a:t>
            </a:r>
            <a:r>
              <a:rPr lang="en-US" sz="1000" dirty="0">
                <a:effectLst/>
                <a:latin typeface="Arial"/>
                <a:ea typeface="Times New Roman"/>
                <a:cs typeface="Times New Roman"/>
              </a:rPr>
              <a:t>, click </a:t>
            </a:r>
            <a:r>
              <a:rPr lang="en-US" sz="1000" b="1" dirty="0">
                <a:effectLst/>
                <a:latin typeface="Arial"/>
                <a:ea typeface="Times New Roman"/>
                <a:cs typeface="Times New Roman"/>
              </a:rPr>
              <a:t>browse</a:t>
            </a:r>
            <a:r>
              <a:rPr lang="en-US" sz="1000" dirty="0">
                <a:effectLst/>
                <a:latin typeface="Arial"/>
                <a:ea typeface="Times New Roman"/>
                <a:cs typeface="Times New Roman"/>
              </a:rPr>
              <a:t>, click </a:t>
            </a:r>
            <a:r>
              <a:rPr lang="en-US" sz="1000" b="1" dirty="0">
                <a:effectLst/>
                <a:latin typeface="Arial"/>
                <a:ea typeface="Times New Roman"/>
                <a:cs typeface="Times New Roman"/>
              </a:rPr>
              <a:t>Mailbox Database 1</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ok</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Click </a:t>
            </a:r>
            <a:r>
              <a:rPr lang="en-US" sz="1000" b="1" dirty="0">
                <a:effectLst/>
                <a:latin typeface="Arial"/>
                <a:ea typeface="Times New Roman"/>
                <a:cs typeface="Times New Roman"/>
              </a:rPr>
              <a:t>Save</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Perform steps 3 through 7 again to create another public folder mailbox named </a:t>
            </a:r>
            <a:r>
              <a:rPr lang="en-US" sz="1000" b="1" dirty="0">
                <a:effectLst/>
                <a:latin typeface="Arial"/>
                <a:ea typeface="Times New Roman"/>
                <a:cs typeface="Times New Roman"/>
              </a:rPr>
              <a:t>PFMBX2</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Click </a:t>
            </a:r>
            <a:r>
              <a:rPr lang="en-US" sz="1000" b="1" dirty="0">
                <a:effectLst/>
                <a:latin typeface="Arial"/>
                <a:ea typeface="Times New Roman"/>
                <a:cs typeface="Times New Roman"/>
              </a:rPr>
              <a:t>public folders</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New public folder</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the </a:t>
            </a:r>
            <a:r>
              <a:rPr lang="en-US" sz="1000" b="1" dirty="0">
                <a:effectLst/>
                <a:latin typeface="Arial"/>
                <a:ea typeface="Times New Roman"/>
                <a:cs typeface="Times New Roman"/>
              </a:rPr>
              <a:t>new Public Folder</a:t>
            </a:r>
            <a:r>
              <a:rPr lang="en-US" sz="1000" dirty="0">
                <a:effectLst/>
                <a:latin typeface="Arial"/>
                <a:ea typeface="Times New Roman"/>
                <a:cs typeface="Times New Roman"/>
              </a:rPr>
              <a:t> dialog box, in the </a:t>
            </a:r>
            <a:r>
              <a:rPr lang="en-US" sz="1000" b="1" dirty="0">
                <a:effectLst/>
                <a:latin typeface="Arial"/>
                <a:ea typeface="Times New Roman"/>
                <a:cs typeface="Times New Roman"/>
              </a:rPr>
              <a:t>Name</a:t>
            </a:r>
            <a:r>
              <a:rPr lang="en-US" sz="1000" dirty="0">
                <a:effectLst/>
                <a:latin typeface="Arial"/>
                <a:ea typeface="Times New Roman"/>
                <a:cs typeface="Times New Roman"/>
              </a:rPr>
              <a:t> text box, type </a:t>
            </a:r>
            <a:r>
              <a:rPr lang="en-US" sz="1000" b="1" dirty="0">
                <a:effectLst/>
                <a:latin typeface="Arial"/>
                <a:ea typeface="Times New Roman"/>
                <a:cs typeface="Times New Roman"/>
              </a:rPr>
              <a:t>Departments</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Save</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Click </a:t>
            </a:r>
            <a:r>
              <a:rPr lang="en-US" sz="1000" b="1" dirty="0">
                <a:effectLst/>
                <a:latin typeface="Arial"/>
                <a:ea typeface="Times New Roman"/>
                <a:cs typeface="Times New Roman"/>
              </a:rPr>
              <a:t>Departments</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New public folder</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new Public Folder</a:t>
            </a:r>
            <a:r>
              <a:rPr lang="en-US" sz="1000" dirty="0">
                <a:effectLst/>
                <a:latin typeface="Arial"/>
                <a:ea typeface="Times New Roman"/>
                <a:cs typeface="Times New Roman"/>
              </a:rPr>
              <a:t> dialog box, in the </a:t>
            </a:r>
            <a:r>
              <a:rPr lang="en-US" sz="1000" b="1" dirty="0">
                <a:effectLst/>
                <a:latin typeface="Arial"/>
                <a:ea typeface="Times New Roman"/>
                <a:cs typeface="Times New Roman"/>
              </a:rPr>
              <a:t>Name</a:t>
            </a:r>
            <a:r>
              <a:rPr lang="en-US" sz="1000" dirty="0">
                <a:effectLst/>
                <a:latin typeface="Arial"/>
                <a:ea typeface="Times New Roman"/>
                <a:cs typeface="Times New Roman"/>
              </a:rPr>
              <a:t> text box, type </a:t>
            </a:r>
            <a:r>
              <a:rPr lang="en-US" sz="1000" b="1" dirty="0">
                <a:effectLst/>
                <a:latin typeface="Arial"/>
                <a:ea typeface="Times New Roman"/>
                <a:cs typeface="Times New Roman"/>
              </a:rPr>
              <a:t>IT</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Save</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the </a:t>
            </a:r>
            <a:r>
              <a:rPr lang="en-US" sz="1000" b="1" dirty="0">
                <a:effectLst/>
                <a:latin typeface="Arial"/>
                <a:ea typeface="Times New Roman"/>
                <a:cs typeface="Times New Roman"/>
              </a:rPr>
              <a:t>Start</a:t>
            </a:r>
            <a:r>
              <a:rPr lang="en-US" sz="1000" dirty="0">
                <a:effectLst/>
                <a:latin typeface="Arial"/>
                <a:ea typeface="Times New Roman"/>
                <a:cs typeface="Times New Roman"/>
              </a:rPr>
              <a:t> screen, click </a:t>
            </a:r>
            <a:r>
              <a:rPr lang="en-US" sz="1000" b="1" dirty="0">
                <a:effectLst/>
                <a:latin typeface="Arial"/>
                <a:ea typeface="Times New Roman"/>
                <a:cs typeface="Times New Roman"/>
              </a:rPr>
              <a:t>Exchange Management Shell</a:t>
            </a:r>
            <a:r>
              <a:rPr lang="en-US" sz="1000" dirty="0">
                <a:effectLst/>
                <a:latin typeface="Arial"/>
                <a:ea typeface="Times New Roman"/>
                <a:cs typeface="Times New Roman"/>
              </a:rPr>
              <a:t>. </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At the command prompt, type </a:t>
            </a:r>
            <a:r>
              <a:rPr lang="en-US" sz="1000" b="1" dirty="0">
                <a:effectLst/>
                <a:latin typeface="Arial"/>
                <a:ea typeface="Times New Roman"/>
                <a:cs typeface="Times New Roman"/>
              </a:rPr>
              <a:t>get-</a:t>
            </a:r>
            <a:r>
              <a:rPr lang="en-US" sz="1000" b="1" dirty="0" err="1">
                <a:effectLst/>
                <a:latin typeface="Arial"/>
                <a:ea typeface="Times New Roman"/>
                <a:cs typeface="Times New Roman"/>
              </a:rPr>
              <a:t>publicfolder</a:t>
            </a:r>
            <a:r>
              <a:rPr lang="en-US" sz="1000" b="1" dirty="0">
                <a:effectLst/>
                <a:latin typeface="Arial"/>
                <a:ea typeface="Times New Roman"/>
                <a:cs typeface="Times New Roman"/>
              </a:rPr>
              <a:t> –</a:t>
            </a:r>
            <a:r>
              <a:rPr lang="en-US" sz="1000" b="1" dirty="0" err="1">
                <a:effectLst/>
                <a:latin typeface="Arial"/>
                <a:ea typeface="Times New Roman"/>
                <a:cs typeface="Times New Roman"/>
              </a:rPr>
              <a:t>recurse</a:t>
            </a:r>
            <a:r>
              <a:rPr lang="en-US" sz="1000" b="1" dirty="0">
                <a:effectLst/>
                <a:latin typeface="Arial"/>
                <a:ea typeface="Times New Roman"/>
                <a:cs typeface="Times New Roman"/>
              </a:rPr>
              <a:t> | FL</a:t>
            </a:r>
            <a:r>
              <a:rPr lang="en-US" sz="1000" dirty="0">
                <a:effectLst/>
                <a:latin typeface="Arial"/>
                <a:ea typeface="Times New Roman"/>
                <a:cs typeface="Times New Roman"/>
              </a:rPr>
              <a:t>, and then press Enter. Review the information displayed about each public folder.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174F88D-3A6E-478C-9BD5-37FF4A6C8DC0}" type="slidenum">
              <a:rPr lang="en-GB" smtClean="0"/>
              <a:t>4</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1123550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Arial"/>
              </a:rPr>
              <a:t> </a:t>
            </a:r>
          </a:p>
        </p:txBody>
      </p:sp>
      <p:sp>
        <p:nvSpPr>
          <p:cNvPr id="4" name="Slide Number Placeholder 3"/>
          <p:cNvSpPr>
            <a:spLocks noGrp="1"/>
          </p:cNvSpPr>
          <p:nvPr>
            <p:ph type="sldNum" sz="quarter" idx="10"/>
          </p:nvPr>
        </p:nvSpPr>
        <p:spPr/>
        <p:txBody>
          <a:bodyPr/>
          <a:lstStyle/>
          <a:p>
            <a:fld id="{B174F88D-3A6E-478C-9BD5-37FF4A6C8DC0}" type="slidenum">
              <a:rPr lang="en-GB" smtClean="0"/>
              <a:t>6</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1333213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Arial"/>
              </a:rPr>
              <a:t>Explain the different types of Exchange Server recipients. It is important that the students understand each recipient type, because creating and configuring recipients are common and fundamental tasks that Exchange Server administrators perform. </a:t>
            </a:r>
          </a:p>
          <a:p>
            <a:pPr>
              <a:lnSpc>
                <a:spcPct val="115000"/>
              </a:lnSpc>
              <a:spcAft>
                <a:spcPts val="1000"/>
              </a:spcAft>
            </a:pPr>
            <a:r>
              <a:rPr lang="en-GB" sz="1000">
                <a:latin typeface="Arial"/>
                <a:ea typeface="Calibri"/>
                <a:cs typeface="Arial"/>
              </a:rPr>
              <a:t>Consider presenting this topic in a question-and-answer format, in which you ask the students to define each type of recipient. This will help you to evaluate student knowledge, and will encourage the students to interact. Inform the students that each of the Exchange Server recipients will be covered in more detail later in the module.</a:t>
            </a:r>
          </a:p>
        </p:txBody>
      </p:sp>
      <p:sp>
        <p:nvSpPr>
          <p:cNvPr id="4" name="Slide Number Placeholder 3"/>
          <p:cNvSpPr>
            <a:spLocks noGrp="1"/>
          </p:cNvSpPr>
          <p:nvPr>
            <p:ph type="sldNum" sz="quarter" idx="10"/>
          </p:nvPr>
        </p:nvSpPr>
        <p:spPr/>
        <p:txBody>
          <a:bodyPr/>
          <a:lstStyle/>
          <a:p>
            <a:fld id="{B174F88D-3A6E-478C-9BD5-37FF4A6C8DC0}" type="slidenum">
              <a:rPr lang="en-GB" smtClean="0"/>
              <a:t>7</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2506699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Arial"/>
              </a:rPr>
              <a:t>Ask the students whether they will need to change the default settings for how resource mailboxes respond to meeting requests. In most organizations, the default settings will be acceptable for most meeting rooms, but most organizations have some meeting rooms that have special requirements. Ask the students to provide some examples, and in the next lesson, inform the students how you could configure room mailboxes to address their scenario.</a:t>
            </a:r>
          </a:p>
          <a:p>
            <a:pPr>
              <a:lnSpc>
                <a:spcPct val="115000"/>
              </a:lnSpc>
              <a:spcAft>
                <a:spcPts val="1000"/>
              </a:spcAft>
            </a:pPr>
            <a:r>
              <a:rPr lang="en-GB" sz="1000" b="1">
                <a:latin typeface="Arial"/>
                <a:ea typeface="Calibri"/>
                <a:cs typeface="Arial"/>
              </a:rPr>
              <a:t>Question</a:t>
            </a:r>
            <a:endParaRPr lang="en-GB" sz="1000">
              <a:latin typeface="Arial"/>
              <a:ea typeface="Calibri"/>
              <a:cs typeface="Arial"/>
            </a:endParaRPr>
          </a:p>
          <a:p>
            <a:pPr>
              <a:lnSpc>
                <a:spcPct val="115000"/>
              </a:lnSpc>
              <a:spcAft>
                <a:spcPts val="1000"/>
              </a:spcAft>
            </a:pPr>
            <a:r>
              <a:rPr lang="en-GB" sz="1000">
                <a:latin typeface="Arial"/>
                <a:ea typeface="Calibri"/>
                <a:cs typeface="Arial"/>
              </a:rPr>
              <a:t>Your organization coordinates schedules of resources and equipment with outside partners. You want to provide a solution that allows anyone from outside the organization who has an Internet browser to view the scheduling information without deploying additional software. How might you accomplish this?</a:t>
            </a:r>
          </a:p>
          <a:p>
            <a:pPr>
              <a:lnSpc>
                <a:spcPct val="115000"/>
              </a:lnSpc>
              <a:spcAft>
                <a:spcPts val="1000"/>
              </a:spcAft>
            </a:pPr>
            <a:r>
              <a:rPr lang="en-GB" sz="1000" b="1">
                <a:latin typeface="Arial"/>
                <a:ea typeface="Calibri"/>
                <a:cs typeface="Arial"/>
              </a:rPr>
              <a:t>Answer</a:t>
            </a:r>
            <a:endParaRPr lang="en-GB" sz="1000">
              <a:latin typeface="Arial"/>
              <a:ea typeface="Calibri"/>
              <a:cs typeface="Arial"/>
            </a:endParaRPr>
          </a:p>
          <a:p>
            <a:pPr>
              <a:lnSpc>
                <a:spcPct val="115000"/>
              </a:lnSpc>
              <a:spcAft>
                <a:spcPts val="1000"/>
              </a:spcAft>
            </a:pPr>
            <a:r>
              <a:rPr lang="en-GB" sz="1000">
                <a:solidFill>
                  <a:srgbClr val="000000"/>
                </a:solidFill>
                <a:latin typeface="Arial"/>
                <a:ea typeface="Calibri"/>
                <a:cs typeface="Arial"/>
              </a:rPr>
              <a:t>You can enable Internet calendar publishing in your Exchange 2016 organization for the resource mailboxes by using a sharing policy to support Anonymous domains.</a:t>
            </a:r>
            <a:endParaRPr lang="en-GB" sz="1000">
              <a:latin typeface="Arial"/>
              <a:ea typeface="Calibri"/>
              <a:cs typeface="Arial"/>
            </a:endParaRPr>
          </a:p>
        </p:txBody>
      </p:sp>
      <p:sp>
        <p:nvSpPr>
          <p:cNvPr id="4" name="Slide Number Placeholder 3"/>
          <p:cNvSpPr>
            <a:spLocks noGrp="1"/>
          </p:cNvSpPr>
          <p:nvPr>
            <p:ph type="sldNum" sz="quarter" idx="10"/>
          </p:nvPr>
        </p:nvSpPr>
        <p:spPr/>
        <p:txBody>
          <a:bodyPr/>
          <a:lstStyle/>
          <a:p>
            <a:fld id="{B174F88D-3A6E-478C-9BD5-37FF4A6C8DC0}" type="slidenum">
              <a:rPr lang="en-GB" smtClean="0"/>
              <a:t>8</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1471015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Arial"/>
              </a:rPr>
              <a:t> </a:t>
            </a:r>
          </a:p>
        </p:txBody>
      </p:sp>
      <p:sp>
        <p:nvSpPr>
          <p:cNvPr id="4" name="Slide Number Placeholder 3"/>
          <p:cNvSpPr>
            <a:spLocks noGrp="1"/>
          </p:cNvSpPr>
          <p:nvPr>
            <p:ph type="sldNum" sz="quarter" idx="10"/>
          </p:nvPr>
        </p:nvSpPr>
        <p:spPr/>
        <p:txBody>
          <a:bodyPr/>
          <a:lstStyle/>
          <a:p>
            <a:fld id="{B174F88D-3A6E-478C-9BD5-37FF4A6C8DC0}" type="slidenum">
              <a:rPr lang="en-GB" smtClean="0"/>
              <a:t>9</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759665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Arial"/>
              </a:rPr>
              <a:t>Make it clear to the students that most of the work in configuring site mailboxes is done in SharePoint Server 2016. For more information, refer to Configure site mailboxes in SharePoint Server 2013 at </a:t>
            </a:r>
            <a:r>
              <a:rPr lang="en-GB" sz="1000" u="sng">
                <a:latin typeface="Arial"/>
                <a:ea typeface="Calibri"/>
                <a:cs typeface="Segoe UI"/>
                <a:hlinkClick r:id="rId3"/>
              </a:rPr>
              <a:t>http://aka.ms/fdrdud</a:t>
            </a:r>
            <a:r>
              <a:rPr lang="en-GB" sz="1000">
                <a:latin typeface="Arial"/>
                <a:ea typeface="Calibri"/>
                <a:cs typeface="Arial"/>
              </a:rPr>
              <a:t> to provide details on how to configure the integration of Exchange Server 2013 and SharePoint Server 2016 to enable site mailboxes.</a:t>
            </a:r>
          </a:p>
          <a:p>
            <a:pPr>
              <a:lnSpc>
                <a:spcPct val="115000"/>
              </a:lnSpc>
              <a:spcAft>
                <a:spcPts val="1000"/>
              </a:spcAft>
            </a:pPr>
            <a:r>
              <a:rPr lang="en-GB" sz="1000">
                <a:latin typeface="Arial"/>
                <a:ea typeface="Calibri"/>
                <a:cs typeface="Arial"/>
              </a:rPr>
              <a:t>Also emphasize that site mailboxes are only available with Outlook 2013, Exchange Server 2013, and SharePoint Server 2016 and later versions.</a:t>
            </a:r>
          </a:p>
        </p:txBody>
      </p:sp>
      <p:sp>
        <p:nvSpPr>
          <p:cNvPr id="4" name="Slide Number Placeholder 3"/>
          <p:cNvSpPr>
            <a:spLocks noGrp="1"/>
          </p:cNvSpPr>
          <p:nvPr>
            <p:ph type="sldNum" sz="quarter" idx="10"/>
          </p:nvPr>
        </p:nvSpPr>
        <p:spPr/>
        <p:txBody>
          <a:bodyPr/>
          <a:lstStyle/>
          <a:p>
            <a:fld id="{B174F88D-3A6E-478C-9BD5-37FF4A6C8DC0}" type="slidenum">
              <a:rPr lang="en-GB" smtClean="0"/>
              <a:t>10</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3901290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61579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5.xml"/><Relationship Id="rId6" Type="http://schemas.openxmlformats.org/officeDocument/2006/relationships/image" Target="../media/image3.emf"/><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7.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30.xml"/></Relationships>
</file>

<file path=ppt/slides/_rels/slide33.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notesSlide" Target="../notesSlides/notesSlide32.xml"/><Relationship Id="rId7" Type="http://schemas.openxmlformats.org/officeDocument/2006/relationships/image" Target="../media/image13.emf"/><Relationship Id="rId2" Type="http://schemas.openxmlformats.org/officeDocument/2006/relationships/slideLayout" Target="../slideLayouts/slideLayout6.xml"/><Relationship Id="rId1" Type="http://schemas.openxmlformats.org/officeDocument/2006/relationships/tags" Target="../tags/tag31.xml"/><Relationship Id="rId6" Type="http://schemas.openxmlformats.org/officeDocument/2006/relationships/image" Target="../media/image12.png"/><Relationship Id="rId5" Type="http://schemas.openxmlformats.org/officeDocument/2006/relationships/image" Target="../media/image11.emf"/><Relationship Id="rId4" Type="http://schemas.openxmlformats.org/officeDocument/2006/relationships/image" Target="../media/image10.emf"/></Relationships>
</file>

<file path=ppt/slides/_rels/slide34.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notesSlide" Target="../notesSlides/notesSlide33.xml"/><Relationship Id="rId7" Type="http://schemas.openxmlformats.org/officeDocument/2006/relationships/image" Target="../media/image13.emf"/><Relationship Id="rId2" Type="http://schemas.openxmlformats.org/officeDocument/2006/relationships/slideLayout" Target="../slideLayouts/slideLayout6.xml"/><Relationship Id="rId1" Type="http://schemas.openxmlformats.org/officeDocument/2006/relationships/tags" Target="../tags/tag32.xml"/><Relationship Id="rId6" Type="http://schemas.openxmlformats.org/officeDocument/2006/relationships/image" Target="../media/image12.png"/><Relationship Id="rId5" Type="http://schemas.openxmlformats.org/officeDocument/2006/relationships/image" Target="../media/image11.emf"/><Relationship Id="rId4" Type="http://schemas.openxmlformats.org/officeDocument/2006/relationships/image" Target="../media/image10.emf"/></Relationships>
</file>

<file path=ppt/slides/_rels/slide3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34.xml"/><Relationship Id="rId7" Type="http://schemas.openxmlformats.org/officeDocument/2006/relationships/image" Target="../media/image11.emf"/><Relationship Id="rId2" Type="http://schemas.openxmlformats.org/officeDocument/2006/relationships/slideLayout" Target="../slideLayouts/slideLayout6.xml"/><Relationship Id="rId1" Type="http://schemas.openxmlformats.org/officeDocument/2006/relationships/tags" Target="../tags/tag33.xml"/><Relationship Id="rId6" Type="http://schemas.openxmlformats.org/officeDocument/2006/relationships/image" Target="../media/image10.emf"/><Relationship Id="rId5" Type="http://schemas.openxmlformats.org/officeDocument/2006/relationships/image" Target="../media/image16.png"/><Relationship Id="rId10" Type="http://schemas.openxmlformats.org/officeDocument/2006/relationships/image" Target="../media/image17.emf"/><Relationship Id="rId4" Type="http://schemas.openxmlformats.org/officeDocument/2006/relationships/image" Target="../media/image15.emf"/><Relationship Id="rId9" Type="http://schemas.openxmlformats.org/officeDocument/2006/relationships/image" Target="../media/image13.emf"/></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3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2022868"/>
            <a:ext cx="5732417" cy="627864"/>
          </a:xfrm>
        </p:spPr>
        <p:txBody>
          <a:bodyPr/>
          <a:lstStyle/>
          <a:p>
            <a:r>
              <a:rPr lang="en-GB"/>
              <a:t>Module 5</a:t>
            </a:r>
            <a:endParaRPr lang="en-GB" dirty="0"/>
          </a:p>
        </p:txBody>
      </p:sp>
      <p:sp>
        <p:nvSpPr>
          <p:cNvPr id="3" name="Subtitle 2"/>
          <p:cNvSpPr>
            <a:spLocks noGrp="1"/>
          </p:cNvSpPr>
          <p:nvPr>
            <p:ph type="subTitle" sz="quarter" idx="1"/>
          </p:nvPr>
        </p:nvSpPr>
        <p:spPr/>
        <p:txBody>
          <a:bodyPr/>
          <a:lstStyle/>
          <a:p>
            <a:r>
              <a:rPr lang="en-GB"/>
              <a:t>Managing recipient objects
</a:t>
            </a:r>
          </a:p>
        </p:txBody>
      </p:sp>
    </p:spTree>
    <p:custDataLst>
      <p:tags r:id="rId1"/>
    </p:custDataLst>
    <p:extLst>
      <p:ext uri="{BB962C8B-B14F-4D97-AF65-F5344CB8AC3E}">
        <p14:creationId xmlns:p14="http://schemas.microsoft.com/office/powerpoint/2010/main" val="3996468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What are site mailboxes?</a:t>
            </a:r>
          </a:p>
        </p:txBody>
      </p:sp>
      <p:grpSp>
        <p:nvGrpSpPr>
          <p:cNvPr id="4" name="Group 3" descr="Illustration depicts the concept that a site mailbox includes both an Exchange site mailbox and a SharePoint site component. At the center of the diagram is a cloud icon representing the site mailbox. There are three arrows pointing to icons at the bottom. One arrow points to people, representing membership. The second arrow points to the shared storage represented by two icons of servers with databases, to represent an Exchange site mailbox and SharePoint site. The third arrow points to a document icon representing management.  At the top-right corner is an icon of a computer with a user in front, to represent clients. An arrow points from the computer to the site mailbox cloud icon at the center. At the top-left corner, a user icon represents compliance. An arrow points from this icon to the site mailbox cloud icon at the center."/>
          <p:cNvGrpSpPr/>
          <p:nvPr/>
        </p:nvGrpSpPr>
        <p:grpSpPr>
          <a:xfrm>
            <a:off x="477077" y="939586"/>
            <a:ext cx="8666923" cy="5751872"/>
            <a:chOff x="477077" y="939586"/>
            <a:chExt cx="8666923" cy="5751872"/>
          </a:xfrm>
        </p:grpSpPr>
        <p:sp>
          <p:nvSpPr>
            <p:cNvPr id="5" name="Freeform 4"/>
            <p:cNvSpPr>
              <a:spLocks/>
            </p:cNvSpPr>
            <p:nvPr/>
          </p:nvSpPr>
          <p:spPr bwMode="auto">
            <a:xfrm flipH="1">
              <a:off x="3060117" y="2076684"/>
              <a:ext cx="2877335" cy="1631921"/>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rgbClr val="14B3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6" name="TextBox 5"/>
            <p:cNvSpPr txBox="1"/>
            <p:nvPr/>
          </p:nvSpPr>
          <p:spPr>
            <a:xfrm>
              <a:off x="3823741" y="2712289"/>
              <a:ext cx="1371600" cy="70788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b="1" dirty="0">
                  <a:solidFill>
                    <a:schemeClr val="bg1"/>
                  </a:solidFill>
                  <a:latin typeface="Segoe UI" pitchFamily="34" charset="0"/>
                  <a:ea typeface="Segoe UI" pitchFamily="34" charset="0"/>
                  <a:cs typeface="Segoe UI" pitchFamily="34" charset="0"/>
                </a:rPr>
                <a:t>Site Mailbox</a:t>
              </a:r>
            </a:p>
          </p:txBody>
        </p:sp>
        <p:sp>
          <p:nvSpPr>
            <p:cNvPr id="7" name="TextBox 7"/>
            <p:cNvSpPr txBox="1"/>
            <p:nvPr/>
          </p:nvSpPr>
          <p:spPr>
            <a:xfrm>
              <a:off x="7315200" y="3809999"/>
              <a:ext cx="1828800"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itchFamily="34" charset="0"/>
                  <a:ea typeface="Segoe UI" pitchFamily="34" charset="0"/>
                  <a:cs typeface="Segoe UI" pitchFamily="34" charset="0"/>
                </a:rPr>
                <a:t>Managemen</a:t>
              </a:r>
              <a:r>
                <a:rPr lang="en-US" dirty="0"/>
                <a:t>t</a:t>
              </a:r>
            </a:p>
          </p:txBody>
        </p:sp>
        <p:sp>
          <p:nvSpPr>
            <p:cNvPr id="8" name="TextBox 8"/>
            <p:cNvSpPr txBox="1"/>
            <p:nvPr/>
          </p:nvSpPr>
          <p:spPr>
            <a:xfrm>
              <a:off x="7449410" y="5877468"/>
              <a:ext cx="1388052" cy="58477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0" dirty="0">
                  <a:latin typeface="Segoe UI" pitchFamily="34" charset="0"/>
                  <a:ea typeface="Segoe UI" pitchFamily="34" charset="0"/>
                  <a:cs typeface="Segoe UI" pitchFamily="34" charset="0"/>
                </a:rPr>
                <a:t>Provisioning lifecycle</a:t>
              </a:r>
            </a:p>
          </p:txBody>
        </p:sp>
        <p:cxnSp>
          <p:nvCxnSpPr>
            <p:cNvPr id="9" name="Straight Arrow Connector 8"/>
            <p:cNvCxnSpPr/>
            <p:nvPr/>
          </p:nvCxnSpPr>
          <p:spPr>
            <a:xfrm>
              <a:off x="4574179" y="3809999"/>
              <a:ext cx="0" cy="719149"/>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0" name="TextBox 12"/>
            <p:cNvSpPr txBox="1"/>
            <p:nvPr/>
          </p:nvSpPr>
          <p:spPr>
            <a:xfrm>
              <a:off x="3761558" y="4491449"/>
              <a:ext cx="1918604"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itchFamily="34" charset="0"/>
                  <a:ea typeface="Segoe UI" pitchFamily="34" charset="0"/>
                  <a:cs typeface="Segoe UI" pitchFamily="34" charset="0"/>
                </a:rPr>
                <a:t>Shared storage</a:t>
              </a:r>
            </a:p>
          </p:txBody>
        </p:sp>
        <p:sp>
          <p:nvSpPr>
            <p:cNvPr id="11" name="TextBox 13"/>
            <p:cNvSpPr txBox="1"/>
            <p:nvPr/>
          </p:nvSpPr>
          <p:spPr>
            <a:xfrm>
              <a:off x="5068389" y="6348439"/>
              <a:ext cx="1763486"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Segoe UI" pitchFamily="34" charset="0"/>
                  <a:ea typeface="Segoe UI" pitchFamily="34" charset="0"/>
                  <a:cs typeface="Segoe UI" pitchFamily="34" charset="0"/>
                </a:rPr>
                <a:t>SharePoint site</a:t>
              </a:r>
            </a:p>
          </p:txBody>
        </p:sp>
        <p:sp>
          <p:nvSpPr>
            <p:cNvPr id="12" name="TextBox 14"/>
            <p:cNvSpPr txBox="1"/>
            <p:nvPr/>
          </p:nvSpPr>
          <p:spPr>
            <a:xfrm>
              <a:off x="2460170" y="6352904"/>
              <a:ext cx="2438400"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Segoe UI" pitchFamily="34" charset="0"/>
                  <a:ea typeface="Segoe UI" pitchFamily="34" charset="0"/>
                  <a:cs typeface="Segoe UI" pitchFamily="34" charset="0"/>
                </a:rPr>
                <a:t>Exchange site mailbox</a:t>
              </a:r>
            </a:p>
          </p:txBody>
        </p:sp>
        <p:sp>
          <p:nvSpPr>
            <p:cNvPr id="13" name="TextBox 15"/>
            <p:cNvSpPr txBox="1"/>
            <p:nvPr/>
          </p:nvSpPr>
          <p:spPr>
            <a:xfrm>
              <a:off x="7484579" y="2923959"/>
              <a:ext cx="1388052"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0" dirty="0">
                  <a:latin typeface="Segoe UI" pitchFamily="34" charset="0"/>
                  <a:ea typeface="Segoe UI" pitchFamily="34" charset="0"/>
                  <a:cs typeface="Segoe UI" pitchFamily="34" charset="0"/>
                </a:rPr>
                <a:t>SharePoint</a:t>
              </a:r>
            </a:p>
          </p:txBody>
        </p:sp>
        <p:sp>
          <p:nvSpPr>
            <p:cNvPr id="14" name="TextBox 17"/>
            <p:cNvSpPr txBox="1"/>
            <p:nvPr/>
          </p:nvSpPr>
          <p:spPr>
            <a:xfrm>
              <a:off x="7620000" y="994049"/>
              <a:ext cx="1524000"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1" dirty="0">
                  <a:latin typeface="Segoe UI" pitchFamily="34" charset="0"/>
                  <a:ea typeface="Segoe UI" pitchFamily="34" charset="0"/>
                  <a:cs typeface="Segoe UI" pitchFamily="34" charset="0"/>
                </a:rPr>
                <a:t>Clients</a:t>
              </a:r>
            </a:p>
          </p:txBody>
        </p:sp>
        <p:sp>
          <p:nvSpPr>
            <p:cNvPr id="15" name="TextBox 18"/>
            <p:cNvSpPr txBox="1"/>
            <p:nvPr/>
          </p:nvSpPr>
          <p:spPr>
            <a:xfrm>
              <a:off x="7481633" y="2720252"/>
              <a:ext cx="1388052"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0" dirty="0">
                  <a:latin typeface="Segoe UI" pitchFamily="34" charset="0"/>
                  <a:ea typeface="Segoe UI" pitchFamily="34" charset="0"/>
                  <a:cs typeface="Segoe UI" pitchFamily="34" charset="0"/>
                </a:rPr>
                <a:t>Outlook</a:t>
              </a:r>
            </a:p>
          </p:txBody>
        </p:sp>
        <p:sp>
          <p:nvSpPr>
            <p:cNvPr id="16" name="TextBox 19"/>
            <p:cNvSpPr txBox="1"/>
            <p:nvPr/>
          </p:nvSpPr>
          <p:spPr>
            <a:xfrm>
              <a:off x="477077" y="3964807"/>
              <a:ext cx="1686339"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itchFamily="34" charset="0"/>
                  <a:ea typeface="Segoe UI" pitchFamily="34" charset="0"/>
                  <a:cs typeface="Segoe UI" pitchFamily="34" charset="0"/>
                </a:rPr>
                <a:t>Membership</a:t>
              </a:r>
            </a:p>
          </p:txBody>
        </p:sp>
        <p:sp>
          <p:nvSpPr>
            <p:cNvPr id="17" name="TextBox 22"/>
            <p:cNvSpPr txBox="1"/>
            <p:nvPr/>
          </p:nvSpPr>
          <p:spPr>
            <a:xfrm>
              <a:off x="520737" y="5697655"/>
              <a:ext cx="1388052"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0" dirty="0">
                  <a:latin typeface="Segoe UI" pitchFamily="34" charset="0"/>
                  <a:ea typeface="Segoe UI" pitchFamily="34" charset="0"/>
                  <a:cs typeface="Segoe UI" pitchFamily="34" charset="0"/>
                </a:rPr>
                <a:t>Members</a:t>
              </a:r>
            </a:p>
          </p:txBody>
        </p:sp>
        <p:sp>
          <p:nvSpPr>
            <p:cNvPr id="18" name="TextBox 23"/>
            <p:cNvSpPr txBox="1"/>
            <p:nvPr/>
          </p:nvSpPr>
          <p:spPr>
            <a:xfrm>
              <a:off x="522516" y="5508705"/>
              <a:ext cx="1388052"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0" dirty="0">
                  <a:latin typeface="Segoe UI" pitchFamily="34" charset="0"/>
                  <a:ea typeface="Segoe UI" pitchFamily="34" charset="0"/>
                  <a:cs typeface="Segoe UI" pitchFamily="34" charset="0"/>
                </a:rPr>
                <a:t>Owners</a:t>
              </a:r>
            </a:p>
          </p:txBody>
        </p:sp>
        <p:sp>
          <p:nvSpPr>
            <p:cNvPr id="19" name="TextBox 24"/>
            <p:cNvSpPr txBox="1"/>
            <p:nvPr/>
          </p:nvSpPr>
          <p:spPr>
            <a:xfrm>
              <a:off x="702372" y="939586"/>
              <a:ext cx="1524000"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1" dirty="0">
                  <a:latin typeface="Segoe UI" pitchFamily="34" charset="0"/>
                  <a:ea typeface="Segoe UI" pitchFamily="34" charset="0"/>
                  <a:cs typeface="Segoe UI" pitchFamily="34" charset="0"/>
                </a:rPr>
                <a:t>Compliance</a:t>
              </a:r>
            </a:p>
          </p:txBody>
        </p:sp>
        <p:cxnSp>
          <p:nvCxnSpPr>
            <p:cNvPr id="20" name="Straight Arrow Connector 19"/>
            <p:cNvCxnSpPr/>
            <p:nvPr/>
          </p:nvCxnSpPr>
          <p:spPr>
            <a:xfrm flipH="1">
              <a:off x="1948545" y="3801745"/>
              <a:ext cx="1179299" cy="693615"/>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6019800" y="1290637"/>
              <a:ext cx="1116432" cy="53816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21828" y="3809999"/>
              <a:ext cx="1145772" cy="714904"/>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057400" y="1178715"/>
              <a:ext cx="1066800" cy="48220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738552" y="2076685"/>
              <a:ext cx="1304915" cy="585634"/>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226372" y="1766813"/>
              <a:ext cx="1145772" cy="714904"/>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6" name="TextBox 43"/>
            <p:cNvSpPr txBox="1"/>
            <p:nvPr/>
          </p:nvSpPr>
          <p:spPr>
            <a:xfrm>
              <a:off x="744705" y="2676953"/>
              <a:ext cx="1388052"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0" dirty="0">
                  <a:latin typeface="Segoe UI" pitchFamily="34" charset="0"/>
                  <a:ea typeface="Segoe UI" pitchFamily="34" charset="0"/>
                  <a:cs typeface="Segoe UI" pitchFamily="34" charset="0"/>
                </a:rPr>
                <a:t>Members</a:t>
              </a:r>
            </a:p>
          </p:txBody>
        </p:sp>
        <p:sp>
          <p:nvSpPr>
            <p:cNvPr id="27" name="TextBox 44"/>
            <p:cNvSpPr txBox="1"/>
            <p:nvPr/>
          </p:nvSpPr>
          <p:spPr>
            <a:xfrm>
              <a:off x="744705" y="2481717"/>
              <a:ext cx="1388052"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0" dirty="0">
                  <a:latin typeface="Segoe UI" pitchFamily="34" charset="0"/>
                  <a:ea typeface="Segoe UI" pitchFamily="34" charset="0"/>
                  <a:cs typeface="Segoe UI" pitchFamily="34" charset="0"/>
                </a:rPr>
                <a:t>Owners</a:t>
              </a:r>
            </a:p>
          </p:txBody>
        </p:sp>
        <p:grpSp>
          <p:nvGrpSpPr>
            <p:cNvPr id="28" name="Group 27"/>
            <p:cNvGrpSpPr/>
            <p:nvPr/>
          </p:nvGrpSpPr>
          <p:grpSpPr>
            <a:xfrm>
              <a:off x="930123" y="1260729"/>
              <a:ext cx="1120955" cy="1084342"/>
              <a:chOff x="778969" y="1466994"/>
              <a:chExt cx="1120955" cy="1084342"/>
            </a:xfrm>
          </p:grpSpPr>
          <p:grpSp>
            <p:nvGrpSpPr>
              <p:cNvPr id="65" name="Group 64"/>
              <p:cNvGrpSpPr/>
              <p:nvPr/>
            </p:nvGrpSpPr>
            <p:grpSpPr>
              <a:xfrm>
                <a:off x="778969" y="1466994"/>
                <a:ext cx="751640" cy="933257"/>
                <a:chOff x="2198655" y="452885"/>
                <a:chExt cx="751640" cy="933257"/>
              </a:xfrm>
            </p:grpSpPr>
            <p:sp>
              <p:nvSpPr>
                <p:cNvPr id="69" name="Freeform 68"/>
                <p:cNvSpPr>
                  <a:spLocks/>
                </p:cNvSpPr>
                <p:nvPr/>
              </p:nvSpPr>
              <p:spPr bwMode="auto">
                <a:xfrm flipV="1">
                  <a:off x="2398253" y="452885"/>
                  <a:ext cx="343453" cy="344352"/>
                </a:xfrm>
                <a:custGeom>
                  <a:avLst/>
                  <a:gdLst>
                    <a:gd name="T0" fmla="*/ 634 w 1673"/>
                    <a:gd name="T1" fmla="*/ 1563 h 1684"/>
                    <a:gd name="T2" fmla="*/ 1582 w 1673"/>
                    <a:gd name="T3" fmla="*/ 1017 h 1684"/>
                    <a:gd name="T4" fmla="*/ 1258 w 1673"/>
                    <a:gd name="T5" fmla="*/ 171 h 1684"/>
                    <a:gd name="T6" fmla="*/ 393 w 1673"/>
                    <a:gd name="T7" fmla="*/ 189 h 1684"/>
                    <a:gd name="T8" fmla="*/ 108 w 1673"/>
                    <a:gd name="T9" fmla="*/ 1059 h 1684"/>
                    <a:gd name="T10" fmla="*/ 634 w 1673"/>
                    <a:gd name="T11" fmla="*/ 1563 h 1684"/>
                  </a:gdLst>
                  <a:ahLst/>
                  <a:cxnLst>
                    <a:cxn ang="0">
                      <a:pos x="T0" y="T1"/>
                    </a:cxn>
                    <a:cxn ang="0">
                      <a:pos x="T2" y="T3"/>
                    </a:cxn>
                    <a:cxn ang="0">
                      <a:pos x="T4" y="T5"/>
                    </a:cxn>
                    <a:cxn ang="0">
                      <a:pos x="T6" y="T7"/>
                    </a:cxn>
                    <a:cxn ang="0">
                      <a:pos x="T8" y="T9"/>
                    </a:cxn>
                    <a:cxn ang="0">
                      <a:pos x="T10" y="T11"/>
                    </a:cxn>
                  </a:cxnLst>
                  <a:rect l="0" t="0" r="r" b="b"/>
                  <a:pathLst>
                    <a:path w="1673" h="1684">
                      <a:moveTo>
                        <a:pt x="634" y="1563"/>
                      </a:moveTo>
                      <a:cubicBezTo>
                        <a:pt x="1030" y="1684"/>
                        <a:pt x="1489" y="1420"/>
                        <a:pt x="1582" y="1017"/>
                      </a:cubicBezTo>
                      <a:cubicBezTo>
                        <a:pt x="1673" y="705"/>
                        <a:pt x="1532" y="344"/>
                        <a:pt x="1258" y="171"/>
                      </a:cubicBezTo>
                      <a:cubicBezTo>
                        <a:pt x="1001" y="0"/>
                        <a:pt x="642" y="7"/>
                        <a:pt x="393" y="189"/>
                      </a:cubicBezTo>
                      <a:cubicBezTo>
                        <a:pt x="123" y="378"/>
                        <a:pt x="0" y="748"/>
                        <a:pt x="108" y="1059"/>
                      </a:cubicBezTo>
                      <a:cubicBezTo>
                        <a:pt x="181" y="1304"/>
                        <a:pt x="389" y="1497"/>
                        <a:pt x="634" y="1563"/>
                      </a:cubicBezTo>
                    </a:path>
                  </a:pathLst>
                </a:custGeom>
                <a:solidFill>
                  <a:srgbClr val="0072BC"/>
                </a:solidFill>
                <a:ln w="9525">
                  <a:solidFill>
                    <a:schemeClr val="bg1"/>
                  </a:solid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70" name="Freeform 69"/>
                <p:cNvSpPr>
                  <a:spLocks/>
                </p:cNvSpPr>
                <p:nvPr/>
              </p:nvSpPr>
              <p:spPr bwMode="auto">
                <a:xfrm flipV="1">
                  <a:off x="2198655" y="819714"/>
                  <a:ext cx="751640" cy="566428"/>
                </a:xfrm>
                <a:custGeom>
                  <a:avLst/>
                  <a:gdLst>
                    <a:gd name="T0" fmla="*/ 6 w 3663"/>
                    <a:gd name="T1" fmla="*/ 1923 h 2761"/>
                    <a:gd name="T2" fmla="*/ 850 w 3663"/>
                    <a:gd name="T3" fmla="*/ 2754 h 2761"/>
                    <a:gd name="T4" fmla="*/ 2653 w 3663"/>
                    <a:gd name="T5" fmla="*/ 2754 h 2761"/>
                    <a:gd name="T6" fmla="*/ 3008 w 3663"/>
                    <a:gd name="T7" fmla="*/ 2736 h 2761"/>
                    <a:gd name="T8" fmla="*/ 3659 w 3663"/>
                    <a:gd name="T9" fmla="*/ 1909 h 2761"/>
                    <a:gd name="T10" fmla="*/ 3661 w 3663"/>
                    <a:gd name="T11" fmla="*/ 2 h 2761"/>
                    <a:gd name="T12" fmla="*/ 3013 w 3663"/>
                    <a:gd name="T13" fmla="*/ 2 h 2761"/>
                    <a:gd name="T14" fmla="*/ 3013 w 3663"/>
                    <a:gd name="T15" fmla="*/ 1661 h 2761"/>
                    <a:gd name="T16" fmla="*/ 2835 w 3663"/>
                    <a:gd name="T17" fmla="*/ 1660 h 2761"/>
                    <a:gd name="T18" fmla="*/ 2836 w 3663"/>
                    <a:gd name="T19" fmla="*/ 3 h 2761"/>
                    <a:gd name="T20" fmla="*/ 837 w 3663"/>
                    <a:gd name="T21" fmla="*/ 2 h 2761"/>
                    <a:gd name="T22" fmla="*/ 838 w 3663"/>
                    <a:gd name="T23" fmla="*/ 1660 h 2761"/>
                    <a:gd name="T24" fmla="*/ 653 w 3663"/>
                    <a:gd name="T25" fmla="*/ 1661 h 2761"/>
                    <a:gd name="T26" fmla="*/ 654 w 3663"/>
                    <a:gd name="T27" fmla="*/ 3 h 2761"/>
                    <a:gd name="T28" fmla="*/ 3 w 3663"/>
                    <a:gd name="T29" fmla="*/ 2 h 2761"/>
                    <a:gd name="T30" fmla="*/ 6 w 3663"/>
                    <a:gd name="T31" fmla="*/ 1923 h 2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63" h="2761">
                      <a:moveTo>
                        <a:pt x="6" y="1923"/>
                      </a:moveTo>
                      <a:cubicBezTo>
                        <a:pt x="20" y="2359"/>
                        <a:pt x="407" y="2761"/>
                        <a:pt x="850" y="2754"/>
                      </a:cubicBezTo>
                      <a:cubicBezTo>
                        <a:pt x="1451" y="2754"/>
                        <a:pt x="2052" y="2754"/>
                        <a:pt x="2653" y="2754"/>
                      </a:cubicBezTo>
                      <a:cubicBezTo>
                        <a:pt x="2771" y="2756"/>
                        <a:pt x="2890" y="2757"/>
                        <a:pt x="3008" y="2736"/>
                      </a:cubicBezTo>
                      <a:cubicBezTo>
                        <a:pt x="3371" y="2631"/>
                        <a:pt x="3652" y="2292"/>
                        <a:pt x="3659" y="1909"/>
                      </a:cubicBezTo>
                      <a:cubicBezTo>
                        <a:pt x="3663" y="1274"/>
                        <a:pt x="3659" y="638"/>
                        <a:pt x="3661" y="2"/>
                      </a:cubicBezTo>
                      <a:cubicBezTo>
                        <a:pt x="3445" y="2"/>
                        <a:pt x="3229" y="2"/>
                        <a:pt x="3013" y="2"/>
                      </a:cubicBezTo>
                      <a:cubicBezTo>
                        <a:pt x="3014" y="555"/>
                        <a:pt x="3013" y="1108"/>
                        <a:pt x="3013" y="1661"/>
                      </a:cubicBezTo>
                      <a:cubicBezTo>
                        <a:pt x="2954" y="1661"/>
                        <a:pt x="2894" y="1661"/>
                        <a:pt x="2835" y="1660"/>
                      </a:cubicBezTo>
                      <a:cubicBezTo>
                        <a:pt x="2837" y="1108"/>
                        <a:pt x="2835" y="556"/>
                        <a:pt x="2836" y="3"/>
                      </a:cubicBezTo>
                      <a:cubicBezTo>
                        <a:pt x="2169" y="0"/>
                        <a:pt x="1503" y="3"/>
                        <a:pt x="837" y="2"/>
                      </a:cubicBezTo>
                      <a:cubicBezTo>
                        <a:pt x="838" y="554"/>
                        <a:pt x="836" y="1107"/>
                        <a:pt x="838" y="1660"/>
                      </a:cubicBezTo>
                      <a:cubicBezTo>
                        <a:pt x="776" y="1660"/>
                        <a:pt x="715" y="1661"/>
                        <a:pt x="653" y="1661"/>
                      </a:cubicBezTo>
                      <a:cubicBezTo>
                        <a:pt x="655" y="1108"/>
                        <a:pt x="653" y="556"/>
                        <a:pt x="654" y="3"/>
                      </a:cubicBezTo>
                      <a:cubicBezTo>
                        <a:pt x="437" y="1"/>
                        <a:pt x="220" y="3"/>
                        <a:pt x="3" y="2"/>
                      </a:cubicBezTo>
                      <a:cubicBezTo>
                        <a:pt x="5" y="642"/>
                        <a:pt x="0" y="1283"/>
                        <a:pt x="6" y="1923"/>
                      </a:cubicBezTo>
                    </a:path>
                  </a:pathLst>
                </a:custGeom>
                <a:solidFill>
                  <a:srgbClr val="0072BC"/>
                </a:solidFill>
                <a:ln w="9525">
                  <a:solidFill>
                    <a:schemeClr val="bg1"/>
                  </a:solid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grpSp>
          <p:grpSp>
            <p:nvGrpSpPr>
              <p:cNvPr id="66" name="Group 65"/>
              <p:cNvGrpSpPr/>
              <p:nvPr/>
            </p:nvGrpSpPr>
            <p:grpSpPr>
              <a:xfrm>
                <a:off x="1148284" y="1618079"/>
                <a:ext cx="751640" cy="933257"/>
                <a:chOff x="2198655" y="452885"/>
                <a:chExt cx="751640" cy="933257"/>
              </a:xfrm>
              <a:solidFill>
                <a:srgbClr val="00B050"/>
              </a:solidFill>
            </p:grpSpPr>
            <p:sp>
              <p:nvSpPr>
                <p:cNvPr id="67" name="Freeform 66"/>
                <p:cNvSpPr>
                  <a:spLocks/>
                </p:cNvSpPr>
                <p:nvPr/>
              </p:nvSpPr>
              <p:spPr bwMode="auto">
                <a:xfrm flipV="1">
                  <a:off x="2398253" y="452885"/>
                  <a:ext cx="343453" cy="344352"/>
                </a:xfrm>
                <a:custGeom>
                  <a:avLst/>
                  <a:gdLst>
                    <a:gd name="T0" fmla="*/ 634 w 1673"/>
                    <a:gd name="T1" fmla="*/ 1563 h 1684"/>
                    <a:gd name="T2" fmla="*/ 1582 w 1673"/>
                    <a:gd name="T3" fmla="*/ 1017 h 1684"/>
                    <a:gd name="T4" fmla="*/ 1258 w 1673"/>
                    <a:gd name="T5" fmla="*/ 171 h 1684"/>
                    <a:gd name="T6" fmla="*/ 393 w 1673"/>
                    <a:gd name="T7" fmla="*/ 189 h 1684"/>
                    <a:gd name="T8" fmla="*/ 108 w 1673"/>
                    <a:gd name="T9" fmla="*/ 1059 h 1684"/>
                    <a:gd name="T10" fmla="*/ 634 w 1673"/>
                    <a:gd name="T11" fmla="*/ 1563 h 1684"/>
                  </a:gdLst>
                  <a:ahLst/>
                  <a:cxnLst>
                    <a:cxn ang="0">
                      <a:pos x="T0" y="T1"/>
                    </a:cxn>
                    <a:cxn ang="0">
                      <a:pos x="T2" y="T3"/>
                    </a:cxn>
                    <a:cxn ang="0">
                      <a:pos x="T4" y="T5"/>
                    </a:cxn>
                    <a:cxn ang="0">
                      <a:pos x="T6" y="T7"/>
                    </a:cxn>
                    <a:cxn ang="0">
                      <a:pos x="T8" y="T9"/>
                    </a:cxn>
                    <a:cxn ang="0">
                      <a:pos x="T10" y="T11"/>
                    </a:cxn>
                  </a:cxnLst>
                  <a:rect l="0" t="0" r="r" b="b"/>
                  <a:pathLst>
                    <a:path w="1673" h="1684">
                      <a:moveTo>
                        <a:pt x="634" y="1563"/>
                      </a:moveTo>
                      <a:cubicBezTo>
                        <a:pt x="1030" y="1684"/>
                        <a:pt x="1489" y="1420"/>
                        <a:pt x="1582" y="1017"/>
                      </a:cubicBezTo>
                      <a:cubicBezTo>
                        <a:pt x="1673" y="705"/>
                        <a:pt x="1532" y="344"/>
                        <a:pt x="1258" y="171"/>
                      </a:cubicBezTo>
                      <a:cubicBezTo>
                        <a:pt x="1001" y="0"/>
                        <a:pt x="642" y="7"/>
                        <a:pt x="393" y="189"/>
                      </a:cubicBezTo>
                      <a:cubicBezTo>
                        <a:pt x="123" y="378"/>
                        <a:pt x="0" y="748"/>
                        <a:pt x="108" y="1059"/>
                      </a:cubicBezTo>
                      <a:cubicBezTo>
                        <a:pt x="181" y="1304"/>
                        <a:pt x="389" y="1497"/>
                        <a:pt x="634" y="1563"/>
                      </a:cubicBezTo>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68" name="Freeform 67"/>
                <p:cNvSpPr>
                  <a:spLocks/>
                </p:cNvSpPr>
                <p:nvPr/>
              </p:nvSpPr>
              <p:spPr bwMode="auto">
                <a:xfrm flipV="1">
                  <a:off x="2198655" y="819714"/>
                  <a:ext cx="751640" cy="566428"/>
                </a:xfrm>
                <a:custGeom>
                  <a:avLst/>
                  <a:gdLst>
                    <a:gd name="T0" fmla="*/ 6 w 3663"/>
                    <a:gd name="T1" fmla="*/ 1923 h 2761"/>
                    <a:gd name="T2" fmla="*/ 850 w 3663"/>
                    <a:gd name="T3" fmla="*/ 2754 h 2761"/>
                    <a:gd name="T4" fmla="*/ 2653 w 3663"/>
                    <a:gd name="T5" fmla="*/ 2754 h 2761"/>
                    <a:gd name="T6" fmla="*/ 3008 w 3663"/>
                    <a:gd name="T7" fmla="*/ 2736 h 2761"/>
                    <a:gd name="T8" fmla="*/ 3659 w 3663"/>
                    <a:gd name="T9" fmla="*/ 1909 h 2761"/>
                    <a:gd name="T10" fmla="*/ 3661 w 3663"/>
                    <a:gd name="T11" fmla="*/ 2 h 2761"/>
                    <a:gd name="T12" fmla="*/ 3013 w 3663"/>
                    <a:gd name="T13" fmla="*/ 2 h 2761"/>
                    <a:gd name="T14" fmla="*/ 3013 w 3663"/>
                    <a:gd name="T15" fmla="*/ 1661 h 2761"/>
                    <a:gd name="T16" fmla="*/ 2835 w 3663"/>
                    <a:gd name="T17" fmla="*/ 1660 h 2761"/>
                    <a:gd name="T18" fmla="*/ 2836 w 3663"/>
                    <a:gd name="T19" fmla="*/ 3 h 2761"/>
                    <a:gd name="T20" fmla="*/ 837 w 3663"/>
                    <a:gd name="T21" fmla="*/ 2 h 2761"/>
                    <a:gd name="T22" fmla="*/ 838 w 3663"/>
                    <a:gd name="T23" fmla="*/ 1660 h 2761"/>
                    <a:gd name="T24" fmla="*/ 653 w 3663"/>
                    <a:gd name="T25" fmla="*/ 1661 h 2761"/>
                    <a:gd name="T26" fmla="*/ 654 w 3663"/>
                    <a:gd name="T27" fmla="*/ 3 h 2761"/>
                    <a:gd name="T28" fmla="*/ 3 w 3663"/>
                    <a:gd name="T29" fmla="*/ 2 h 2761"/>
                    <a:gd name="T30" fmla="*/ 6 w 3663"/>
                    <a:gd name="T31" fmla="*/ 1923 h 2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63" h="2761">
                      <a:moveTo>
                        <a:pt x="6" y="1923"/>
                      </a:moveTo>
                      <a:cubicBezTo>
                        <a:pt x="20" y="2359"/>
                        <a:pt x="407" y="2761"/>
                        <a:pt x="850" y="2754"/>
                      </a:cubicBezTo>
                      <a:cubicBezTo>
                        <a:pt x="1451" y="2754"/>
                        <a:pt x="2052" y="2754"/>
                        <a:pt x="2653" y="2754"/>
                      </a:cubicBezTo>
                      <a:cubicBezTo>
                        <a:pt x="2771" y="2756"/>
                        <a:pt x="2890" y="2757"/>
                        <a:pt x="3008" y="2736"/>
                      </a:cubicBezTo>
                      <a:cubicBezTo>
                        <a:pt x="3371" y="2631"/>
                        <a:pt x="3652" y="2292"/>
                        <a:pt x="3659" y="1909"/>
                      </a:cubicBezTo>
                      <a:cubicBezTo>
                        <a:pt x="3663" y="1274"/>
                        <a:pt x="3659" y="638"/>
                        <a:pt x="3661" y="2"/>
                      </a:cubicBezTo>
                      <a:cubicBezTo>
                        <a:pt x="3445" y="2"/>
                        <a:pt x="3229" y="2"/>
                        <a:pt x="3013" y="2"/>
                      </a:cubicBezTo>
                      <a:cubicBezTo>
                        <a:pt x="3014" y="555"/>
                        <a:pt x="3013" y="1108"/>
                        <a:pt x="3013" y="1661"/>
                      </a:cubicBezTo>
                      <a:cubicBezTo>
                        <a:pt x="2954" y="1661"/>
                        <a:pt x="2894" y="1661"/>
                        <a:pt x="2835" y="1660"/>
                      </a:cubicBezTo>
                      <a:cubicBezTo>
                        <a:pt x="2837" y="1108"/>
                        <a:pt x="2835" y="556"/>
                        <a:pt x="2836" y="3"/>
                      </a:cubicBezTo>
                      <a:cubicBezTo>
                        <a:pt x="2169" y="0"/>
                        <a:pt x="1503" y="3"/>
                        <a:pt x="837" y="2"/>
                      </a:cubicBezTo>
                      <a:cubicBezTo>
                        <a:pt x="838" y="554"/>
                        <a:pt x="836" y="1107"/>
                        <a:pt x="838" y="1660"/>
                      </a:cubicBezTo>
                      <a:cubicBezTo>
                        <a:pt x="776" y="1660"/>
                        <a:pt x="715" y="1661"/>
                        <a:pt x="653" y="1661"/>
                      </a:cubicBezTo>
                      <a:cubicBezTo>
                        <a:pt x="655" y="1108"/>
                        <a:pt x="653" y="556"/>
                        <a:pt x="654" y="3"/>
                      </a:cubicBezTo>
                      <a:cubicBezTo>
                        <a:pt x="437" y="1"/>
                        <a:pt x="220" y="3"/>
                        <a:pt x="3" y="2"/>
                      </a:cubicBezTo>
                      <a:cubicBezTo>
                        <a:pt x="5" y="642"/>
                        <a:pt x="0" y="1283"/>
                        <a:pt x="6" y="1923"/>
                      </a:cubicBezTo>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grpSp>
        </p:grpSp>
        <p:grpSp>
          <p:nvGrpSpPr>
            <p:cNvPr id="29" name="Group 28"/>
            <p:cNvGrpSpPr/>
            <p:nvPr/>
          </p:nvGrpSpPr>
          <p:grpSpPr>
            <a:xfrm>
              <a:off x="748893" y="4357844"/>
              <a:ext cx="1120955" cy="1084342"/>
              <a:chOff x="778969" y="1466994"/>
              <a:chExt cx="1120955" cy="1084342"/>
            </a:xfrm>
          </p:grpSpPr>
          <p:grpSp>
            <p:nvGrpSpPr>
              <p:cNvPr id="59" name="Group 58"/>
              <p:cNvGrpSpPr/>
              <p:nvPr/>
            </p:nvGrpSpPr>
            <p:grpSpPr>
              <a:xfrm>
                <a:off x="778969" y="1466994"/>
                <a:ext cx="751640" cy="933257"/>
                <a:chOff x="2198655" y="452885"/>
                <a:chExt cx="751640" cy="933257"/>
              </a:xfrm>
            </p:grpSpPr>
            <p:sp>
              <p:nvSpPr>
                <p:cNvPr id="63" name="Freeform 62"/>
                <p:cNvSpPr>
                  <a:spLocks/>
                </p:cNvSpPr>
                <p:nvPr/>
              </p:nvSpPr>
              <p:spPr bwMode="auto">
                <a:xfrm flipV="1">
                  <a:off x="2398253" y="452885"/>
                  <a:ext cx="343453" cy="344352"/>
                </a:xfrm>
                <a:custGeom>
                  <a:avLst/>
                  <a:gdLst>
                    <a:gd name="T0" fmla="*/ 634 w 1673"/>
                    <a:gd name="T1" fmla="*/ 1563 h 1684"/>
                    <a:gd name="T2" fmla="*/ 1582 w 1673"/>
                    <a:gd name="T3" fmla="*/ 1017 h 1684"/>
                    <a:gd name="T4" fmla="*/ 1258 w 1673"/>
                    <a:gd name="T5" fmla="*/ 171 h 1684"/>
                    <a:gd name="T6" fmla="*/ 393 w 1673"/>
                    <a:gd name="T7" fmla="*/ 189 h 1684"/>
                    <a:gd name="T8" fmla="*/ 108 w 1673"/>
                    <a:gd name="T9" fmla="*/ 1059 h 1684"/>
                    <a:gd name="T10" fmla="*/ 634 w 1673"/>
                    <a:gd name="T11" fmla="*/ 1563 h 1684"/>
                  </a:gdLst>
                  <a:ahLst/>
                  <a:cxnLst>
                    <a:cxn ang="0">
                      <a:pos x="T0" y="T1"/>
                    </a:cxn>
                    <a:cxn ang="0">
                      <a:pos x="T2" y="T3"/>
                    </a:cxn>
                    <a:cxn ang="0">
                      <a:pos x="T4" y="T5"/>
                    </a:cxn>
                    <a:cxn ang="0">
                      <a:pos x="T6" y="T7"/>
                    </a:cxn>
                    <a:cxn ang="0">
                      <a:pos x="T8" y="T9"/>
                    </a:cxn>
                    <a:cxn ang="0">
                      <a:pos x="T10" y="T11"/>
                    </a:cxn>
                  </a:cxnLst>
                  <a:rect l="0" t="0" r="r" b="b"/>
                  <a:pathLst>
                    <a:path w="1673" h="1684">
                      <a:moveTo>
                        <a:pt x="634" y="1563"/>
                      </a:moveTo>
                      <a:cubicBezTo>
                        <a:pt x="1030" y="1684"/>
                        <a:pt x="1489" y="1420"/>
                        <a:pt x="1582" y="1017"/>
                      </a:cubicBezTo>
                      <a:cubicBezTo>
                        <a:pt x="1673" y="705"/>
                        <a:pt x="1532" y="344"/>
                        <a:pt x="1258" y="171"/>
                      </a:cubicBezTo>
                      <a:cubicBezTo>
                        <a:pt x="1001" y="0"/>
                        <a:pt x="642" y="7"/>
                        <a:pt x="393" y="189"/>
                      </a:cubicBezTo>
                      <a:cubicBezTo>
                        <a:pt x="123" y="378"/>
                        <a:pt x="0" y="748"/>
                        <a:pt x="108" y="1059"/>
                      </a:cubicBezTo>
                      <a:cubicBezTo>
                        <a:pt x="181" y="1304"/>
                        <a:pt x="389" y="1497"/>
                        <a:pt x="634" y="1563"/>
                      </a:cubicBezTo>
                    </a:path>
                  </a:pathLst>
                </a:custGeom>
                <a:solidFill>
                  <a:srgbClr val="0072BC"/>
                </a:solidFill>
                <a:ln w="9525">
                  <a:solidFill>
                    <a:schemeClr val="bg1"/>
                  </a:solid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64" name="Freeform 63"/>
                <p:cNvSpPr>
                  <a:spLocks/>
                </p:cNvSpPr>
                <p:nvPr/>
              </p:nvSpPr>
              <p:spPr bwMode="auto">
                <a:xfrm flipV="1">
                  <a:off x="2198655" y="819714"/>
                  <a:ext cx="751640" cy="566428"/>
                </a:xfrm>
                <a:custGeom>
                  <a:avLst/>
                  <a:gdLst>
                    <a:gd name="T0" fmla="*/ 6 w 3663"/>
                    <a:gd name="T1" fmla="*/ 1923 h 2761"/>
                    <a:gd name="T2" fmla="*/ 850 w 3663"/>
                    <a:gd name="T3" fmla="*/ 2754 h 2761"/>
                    <a:gd name="T4" fmla="*/ 2653 w 3663"/>
                    <a:gd name="T5" fmla="*/ 2754 h 2761"/>
                    <a:gd name="T6" fmla="*/ 3008 w 3663"/>
                    <a:gd name="T7" fmla="*/ 2736 h 2761"/>
                    <a:gd name="T8" fmla="*/ 3659 w 3663"/>
                    <a:gd name="T9" fmla="*/ 1909 h 2761"/>
                    <a:gd name="T10" fmla="*/ 3661 w 3663"/>
                    <a:gd name="T11" fmla="*/ 2 h 2761"/>
                    <a:gd name="T12" fmla="*/ 3013 w 3663"/>
                    <a:gd name="T13" fmla="*/ 2 h 2761"/>
                    <a:gd name="T14" fmla="*/ 3013 w 3663"/>
                    <a:gd name="T15" fmla="*/ 1661 h 2761"/>
                    <a:gd name="T16" fmla="*/ 2835 w 3663"/>
                    <a:gd name="T17" fmla="*/ 1660 h 2761"/>
                    <a:gd name="T18" fmla="*/ 2836 w 3663"/>
                    <a:gd name="T19" fmla="*/ 3 h 2761"/>
                    <a:gd name="T20" fmla="*/ 837 w 3663"/>
                    <a:gd name="T21" fmla="*/ 2 h 2761"/>
                    <a:gd name="T22" fmla="*/ 838 w 3663"/>
                    <a:gd name="T23" fmla="*/ 1660 h 2761"/>
                    <a:gd name="T24" fmla="*/ 653 w 3663"/>
                    <a:gd name="T25" fmla="*/ 1661 h 2761"/>
                    <a:gd name="T26" fmla="*/ 654 w 3663"/>
                    <a:gd name="T27" fmla="*/ 3 h 2761"/>
                    <a:gd name="T28" fmla="*/ 3 w 3663"/>
                    <a:gd name="T29" fmla="*/ 2 h 2761"/>
                    <a:gd name="T30" fmla="*/ 6 w 3663"/>
                    <a:gd name="T31" fmla="*/ 1923 h 2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63" h="2761">
                      <a:moveTo>
                        <a:pt x="6" y="1923"/>
                      </a:moveTo>
                      <a:cubicBezTo>
                        <a:pt x="20" y="2359"/>
                        <a:pt x="407" y="2761"/>
                        <a:pt x="850" y="2754"/>
                      </a:cubicBezTo>
                      <a:cubicBezTo>
                        <a:pt x="1451" y="2754"/>
                        <a:pt x="2052" y="2754"/>
                        <a:pt x="2653" y="2754"/>
                      </a:cubicBezTo>
                      <a:cubicBezTo>
                        <a:pt x="2771" y="2756"/>
                        <a:pt x="2890" y="2757"/>
                        <a:pt x="3008" y="2736"/>
                      </a:cubicBezTo>
                      <a:cubicBezTo>
                        <a:pt x="3371" y="2631"/>
                        <a:pt x="3652" y="2292"/>
                        <a:pt x="3659" y="1909"/>
                      </a:cubicBezTo>
                      <a:cubicBezTo>
                        <a:pt x="3663" y="1274"/>
                        <a:pt x="3659" y="638"/>
                        <a:pt x="3661" y="2"/>
                      </a:cubicBezTo>
                      <a:cubicBezTo>
                        <a:pt x="3445" y="2"/>
                        <a:pt x="3229" y="2"/>
                        <a:pt x="3013" y="2"/>
                      </a:cubicBezTo>
                      <a:cubicBezTo>
                        <a:pt x="3014" y="555"/>
                        <a:pt x="3013" y="1108"/>
                        <a:pt x="3013" y="1661"/>
                      </a:cubicBezTo>
                      <a:cubicBezTo>
                        <a:pt x="2954" y="1661"/>
                        <a:pt x="2894" y="1661"/>
                        <a:pt x="2835" y="1660"/>
                      </a:cubicBezTo>
                      <a:cubicBezTo>
                        <a:pt x="2837" y="1108"/>
                        <a:pt x="2835" y="556"/>
                        <a:pt x="2836" y="3"/>
                      </a:cubicBezTo>
                      <a:cubicBezTo>
                        <a:pt x="2169" y="0"/>
                        <a:pt x="1503" y="3"/>
                        <a:pt x="837" y="2"/>
                      </a:cubicBezTo>
                      <a:cubicBezTo>
                        <a:pt x="838" y="554"/>
                        <a:pt x="836" y="1107"/>
                        <a:pt x="838" y="1660"/>
                      </a:cubicBezTo>
                      <a:cubicBezTo>
                        <a:pt x="776" y="1660"/>
                        <a:pt x="715" y="1661"/>
                        <a:pt x="653" y="1661"/>
                      </a:cubicBezTo>
                      <a:cubicBezTo>
                        <a:pt x="655" y="1108"/>
                        <a:pt x="653" y="556"/>
                        <a:pt x="654" y="3"/>
                      </a:cubicBezTo>
                      <a:cubicBezTo>
                        <a:pt x="437" y="1"/>
                        <a:pt x="220" y="3"/>
                        <a:pt x="3" y="2"/>
                      </a:cubicBezTo>
                      <a:cubicBezTo>
                        <a:pt x="5" y="642"/>
                        <a:pt x="0" y="1283"/>
                        <a:pt x="6" y="1923"/>
                      </a:cubicBezTo>
                    </a:path>
                  </a:pathLst>
                </a:custGeom>
                <a:solidFill>
                  <a:srgbClr val="0072BC"/>
                </a:solidFill>
                <a:ln w="9525">
                  <a:solidFill>
                    <a:schemeClr val="bg1"/>
                  </a:solid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grpSp>
          <p:grpSp>
            <p:nvGrpSpPr>
              <p:cNvPr id="60" name="Group 59"/>
              <p:cNvGrpSpPr/>
              <p:nvPr/>
            </p:nvGrpSpPr>
            <p:grpSpPr>
              <a:xfrm>
                <a:off x="1148284" y="1618079"/>
                <a:ext cx="751640" cy="933257"/>
                <a:chOff x="2198655" y="452885"/>
                <a:chExt cx="751640" cy="933257"/>
              </a:xfrm>
              <a:solidFill>
                <a:srgbClr val="00B050"/>
              </a:solidFill>
            </p:grpSpPr>
            <p:sp>
              <p:nvSpPr>
                <p:cNvPr id="61" name="Freeform 60"/>
                <p:cNvSpPr>
                  <a:spLocks/>
                </p:cNvSpPr>
                <p:nvPr/>
              </p:nvSpPr>
              <p:spPr bwMode="auto">
                <a:xfrm flipV="1">
                  <a:off x="2398253" y="452885"/>
                  <a:ext cx="343453" cy="344352"/>
                </a:xfrm>
                <a:custGeom>
                  <a:avLst/>
                  <a:gdLst>
                    <a:gd name="T0" fmla="*/ 634 w 1673"/>
                    <a:gd name="T1" fmla="*/ 1563 h 1684"/>
                    <a:gd name="T2" fmla="*/ 1582 w 1673"/>
                    <a:gd name="T3" fmla="*/ 1017 h 1684"/>
                    <a:gd name="T4" fmla="*/ 1258 w 1673"/>
                    <a:gd name="T5" fmla="*/ 171 h 1684"/>
                    <a:gd name="T6" fmla="*/ 393 w 1673"/>
                    <a:gd name="T7" fmla="*/ 189 h 1684"/>
                    <a:gd name="T8" fmla="*/ 108 w 1673"/>
                    <a:gd name="T9" fmla="*/ 1059 h 1684"/>
                    <a:gd name="T10" fmla="*/ 634 w 1673"/>
                    <a:gd name="T11" fmla="*/ 1563 h 1684"/>
                  </a:gdLst>
                  <a:ahLst/>
                  <a:cxnLst>
                    <a:cxn ang="0">
                      <a:pos x="T0" y="T1"/>
                    </a:cxn>
                    <a:cxn ang="0">
                      <a:pos x="T2" y="T3"/>
                    </a:cxn>
                    <a:cxn ang="0">
                      <a:pos x="T4" y="T5"/>
                    </a:cxn>
                    <a:cxn ang="0">
                      <a:pos x="T6" y="T7"/>
                    </a:cxn>
                    <a:cxn ang="0">
                      <a:pos x="T8" y="T9"/>
                    </a:cxn>
                    <a:cxn ang="0">
                      <a:pos x="T10" y="T11"/>
                    </a:cxn>
                  </a:cxnLst>
                  <a:rect l="0" t="0" r="r" b="b"/>
                  <a:pathLst>
                    <a:path w="1673" h="1684">
                      <a:moveTo>
                        <a:pt x="634" y="1563"/>
                      </a:moveTo>
                      <a:cubicBezTo>
                        <a:pt x="1030" y="1684"/>
                        <a:pt x="1489" y="1420"/>
                        <a:pt x="1582" y="1017"/>
                      </a:cubicBezTo>
                      <a:cubicBezTo>
                        <a:pt x="1673" y="705"/>
                        <a:pt x="1532" y="344"/>
                        <a:pt x="1258" y="171"/>
                      </a:cubicBezTo>
                      <a:cubicBezTo>
                        <a:pt x="1001" y="0"/>
                        <a:pt x="642" y="7"/>
                        <a:pt x="393" y="189"/>
                      </a:cubicBezTo>
                      <a:cubicBezTo>
                        <a:pt x="123" y="378"/>
                        <a:pt x="0" y="748"/>
                        <a:pt x="108" y="1059"/>
                      </a:cubicBezTo>
                      <a:cubicBezTo>
                        <a:pt x="181" y="1304"/>
                        <a:pt x="389" y="1497"/>
                        <a:pt x="634" y="1563"/>
                      </a:cubicBezTo>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62" name="Freeform 61"/>
                <p:cNvSpPr>
                  <a:spLocks/>
                </p:cNvSpPr>
                <p:nvPr/>
              </p:nvSpPr>
              <p:spPr bwMode="auto">
                <a:xfrm flipV="1">
                  <a:off x="2198655" y="819714"/>
                  <a:ext cx="751640" cy="566428"/>
                </a:xfrm>
                <a:custGeom>
                  <a:avLst/>
                  <a:gdLst>
                    <a:gd name="T0" fmla="*/ 6 w 3663"/>
                    <a:gd name="T1" fmla="*/ 1923 h 2761"/>
                    <a:gd name="T2" fmla="*/ 850 w 3663"/>
                    <a:gd name="T3" fmla="*/ 2754 h 2761"/>
                    <a:gd name="T4" fmla="*/ 2653 w 3663"/>
                    <a:gd name="T5" fmla="*/ 2754 h 2761"/>
                    <a:gd name="T6" fmla="*/ 3008 w 3663"/>
                    <a:gd name="T7" fmla="*/ 2736 h 2761"/>
                    <a:gd name="T8" fmla="*/ 3659 w 3663"/>
                    <a:gd name="T9" fmla="*/ 1909 h 2761"/>
                    <a:gd name="T10" fmla="*/ 3661 w 3663"/>
                    <a:gd name="T11" fmla="*/ 2 h 2761"/>
                    <a:gd name="T12" fmla="*/ 3013 w 3663"/>
                    <a:gd name="T13" fmla="*/ 2 h 2761"/>
                    <a:gd name="T14" fmla="*/ 3013 w 3663"/>
                    <a:gd name="T15" fmla="*/ 1661 h 2761"/>
                    <a:gd name="T16" fmla="*/ 2835 w 3663"/>
                    <a:gd name="T17" fmla="*/ 1660 h 2761"/>
                    <a:gd name="T18" fmla="*/ 2836 w 3663"/>
                    <a:gd name="T19" fmla="*/ 3 h 2761"/>
                    <a:gd name="T20" fmla="*/ 837 w 3663"/>
                    <a:gd name="T21" fmla="*/ 2 h 2761"/>
                    <a:gd name="T22" fmla="*/ 838 w 3663"/>
                    <a:gd name="T23" fmla="*/ 1660 h 2761"/>
                    <a:gd name="T24" fmla="*/ 653 w 3663"/>
                    <a:gd name="T25" fmla="*/ 1661 h 2761"/>
                    <a:gd name="T26" fmla="*/ 654 w 3663"/>
                    <a:gd name="T27" fmla="*/ 3 h 2761"/>
                    <a:gd name="T28" fmla="*/ 3 w 3663"/>
                    <a:gd name="T29" fmla="*/ 2 h 2761"/>
                    <a:gd name="T30" fmla="*/ 6 w 3663"/>
                    <a:gd name="T31" fmla="*/ 1923 h 2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63" h="2761">
                      <a:moveTo>
                        <a:pt x="6" y="1923"/>
                      </a:moveTo>
                      <a:cubicBezTo>
                        <a:pt x="20" y="2359"/>
                        <a:pt x="407" y="2761"/>
                        <a:pt x="850" y="2754"/>
                      </a:cubicBezTo>
                      <a:cubicBezTo>
                        <a:pt x="1451" y="2754"/>
                        <a:pt x="2052" y="2754"/>
                        <a:pt x="2653" y="2754"/>
                      </a:cubicBezTo>
                      <a:cubicBezTo>
                        <a:pt x="2771" y="2756"/>
                        <a:pt x="2890" y="2757"/>
                        <a:pt x="3008" y="2736"/>
                      </a:cubicBezTo>
                      <a:cubicBezTo>
                        <a:pt x="3371" y="2631"/>
                        <a:pt x="3652" y="2292"/>
                        <a:pt x="3659" y="1909"/>
                      </a:cubicBezTo>
                      <a:cubicBezTo>
                        <a:pt x="3663" y="1274"/>
                        <a:pt x="3659" y="638"/>
                        <a:pt x="3661" y="2"/>
                      </a:cubicBezTo>
                      <a:cubicBezTo>
                        <a:pt x="3445" y="2"/>
                        <a:pt x="3229" y="2"/>
                        <a:pt x="3013" y="2"/>
                      </a:cubicBezTo>
                      <a:cubicBezTo>
                        <a:pt x="3014" y="555"/>
                        <a:pt x="3013" y="1108"/>
                        <a:pt x="3013" y="1661"/>
                      </a:cubicBezTo>
                      <a:cubicBezTo>
                        <a:pt x="2954" y="1661"/>
                        <a:pt x="2894" y="1661"/>
                        <a:pt x="2835" y="1660"/>
                      </a:cubicBezTo>
                      <a:cubicBezTo>
                        <a:pt x="2837" y="1108"/>
                        <a:pt x="2835" y="556"/>
                        <a:pt x="2836" y="3"/>
                      </a:cubicBezTo>
                      <a:cubicBezTo>
                        <a:pt x="2169" y="0"/>
                        <a:pt x="1503" y="3"/>
                        <a:pt x="837" y="2"/>
                      </a:cubicBezTo>
                      <a:cubicBezTo>
                        <a:pt x="838" y="554"/>
                        <a:pt x="836" y="1107"/>
                        <a:pt x="838" y="1660"/>
                      </a:cubicBezTo>
                      <a:cubicBezTo>
                        <a:pt x="776" y="1660"/>
                        <a:pt x="715" y="1661"/>
                        <a:pt x="653" y="1661"/>
                      </a:cubicBezTo>
                      <a:cubicBezTo>
                        <a:pt x="655" y="1108"/>
                        <a:pt x="653" y="556"/>
                        <a:pt x="654" y="3"/>
                      </a:cubicBezTo>
                      <a:cubicBezTo>
                        <a:pt x="437" y="1"/>
                        <a:pt x="220" y="3"/>
                        <a:pt x="3" y="2"/>
                      </a:cubicBezTo>
                      <a:cubicBezTo>
                        <a:pt x="5" y="642"/>
                        <a:pt x="0" y="1283"/>
                        <a:pt x="6" y="1923"/>
                      </a:cubicBezTo>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grpSp>
        </p:grpSp>
        <p:pic>
          <p:nvPicPr>
            <p:cNvPr id="30" name="Picture 29"/>
            <p:cNvPicPr>
              <a:picLocks noChangeAspect="1"/>
            </p:cNvPicPr>
            <p:nvPr/>
          </p:nvPicPr>
          <p:blipFill>
            <a:blip r:embed="rId3"/>
            <a:stretch>
              <a:fillRect/>
            </a:stretch>
          </p:blipFill>
          <p:spPr>
            <a:xfrm>
              <a:off x="7148498" y="1365389"/>
              <a:ext cx="1853526" cy="1094773"/>
            </a:xfrm>
            <a:prstGeom prst="rect">
              <a:avLst/>
            </a:prstGeom>
          </p:spPr>
        </p:pic>
        <p:grpSp>
          <p:nvGrpSpPr>
            <p:cNvPr id="31" name="Group 30"/>
            <p:cNvGrpSpPr/>
            <p:nvPr/>
          </p:nvGrpSpPr>
          <p:grpSpPr>
            <a:xfrm>
              <a:off x="6858641" y="2001632"/>
              <a:ext cx="751640" cy="933257"/>
              <a:chOff x="6852870" y="1903186"/>
              <a:chExt cx="751640" cy="933257"/>
            </a:xfrm>
          </p:grpSpPr>
          <p:sp>
            <p:nvSpPr>
              <p:cNvPr id="57" name="Freeform 56"/>
              <p:cNvSpPr>
                <a:spLocks/>
              </p:cNvSpPr>
              <p:nvPr/>
            </p:nvSpPr>
            <p:spPr bwMode="auto">
              <a:xfrm flipV="1">
                <a:off x="7052468" y="1903186"/>
                <a:ext cx="343453" cy="344352"/>
              </a:xfrm>
              <a:custGeom>
                <a:avLst/>
                <a:gdLst>
                  <a:gd name="T0" fmla="*/ 634 w 1673"/>
                  <a:gd name="T1" fmla="*/ 1563 h 1684"/>
                  <a:gd name="T2" fmla="*/ 1582 w 1673"/>
                  <a:gd name="T3" fmla="*/ 1017 h 1684"/>
                  <a:gd name="T4" fmla="*/ 1258 w 1673"/>
                  <a:gd name="T5" fmla="*/ 171 h 1684"/>
                  <a:gd name="T6" fmla="*/ 393 w 1673"/>
                  <a:gd name="T7" fmla="*/ 189 h 1684"/>
                  <a:gd name="T8" fmla="*/ 108 w 1673"/>
                  <a:gd name="T9" fmla="*/ 1059 h 1684"/>
                  <a:gd name="T10" fmla="*/ 634 w 1673"/>
                  <a:gd name="T11" fmla="*/ 1563 h 1684"/>
                </a:gdLst>
                <a:ahLst/>
                <a:cxnLst>
                  <a:cxn ang="0">
                    <a:pos x="T0" y="T1"/>
                  </a:cxn>
                  <a:cxn ang="0">
                    <a:pos x="T2" y="T3"/>
                  </a:cxn>
                  <a:cxn ang="0">
                    <a:pos x="T4" y="T5"/>
                  </a:cxn>
                  <a:cxn ang="0">
                    <a:pos x="T6" y="T7"/>
                  </a:cxn>
                  <a:cxn ang="0">
                    <a:pos x="T8" y="T9"/>
                  </a:cxn>
                  <a:cxn ang="0">
                    <a:pos x="T10" y="T11"/>
                  </a:cxn>
                </a:cxnLst>
                <a:rect l="0" t="0" r="r" b="b"/>
                <a:pathLst>
                  <a:path w="1673" h="1684">
                    <a:moveTo>
                      <a:pt x="634" y="1563"/>
                    </a:moveTo>
                    <a:cubicBezTo>
                      <a:pt x="1030" y="1684"/>
                      <a:pt x="1489" y="1420"/>
                      <a:pt x="1582" y="1017"/>
                    </a:cubicBezTo>
                    <a:cubicBezTo>
                      <a:pt x="1673" y="705"/>
                      <a:pt x="1532" y="344"/>
                      <a:pt x="1258" y="171"/>
                    </a:cubicBezTo>
                    <a:cubicBezTo>
                      <a:pt x="1001" y="0"/>
                      <a:pt x="642" y="7"/>
                      <a:pt x="393" y="189"/>
                    </a:cubicBezTo>
                    <a:cubicBezTo>
                      <a:pt x="123" y="378"/>
                      <a:pt x="0" y="748"/>
                      <a:pt x="108" y="1059"/>
                    </a:cubicBezTo>
                    <a:cubicBezTo>
                      <a:pt x="181" y="1304"/>
                      <a:pt x="389" y="1497"/>
                      <a:pt x="634" y="1563"/>
                    </a:cubicBezTo>
                  </a:path>
                </a:pathLst>
              </a:custGeom>
              <a:solidFill>
                <a:srgbClr val="0072BC"/>
              </a:solidFill>
              <a:ln w="9525">
                <a:solidFill>
                  <a:schemeClr val="bg1"/>
                </a:solid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58" name="Freeform 57"/>
              <p:cNvSpPr>
                <a:spLocks/>
              </p:cNvSpPr>
              <p:nvPr/>
            </p:nvSpPr>
            <p:spPr bwMode="auto">
              <a:xfrm flipV="1">
                <a:off x="6852870" y="2270015"/>
                <a:ext cx="751640" cy="566428"/>
              </a:xfrm>
              <a:custGeom>
                <a:avLst/>
                <a:gdLst>
                  <a:gd name="T0" fmla="*/ 6 w 3663"/>
                  <a:gd name="T1" fmla="*/ 1923 h 2761"/>
                  <a:gd name="T2" fmla="*/ 850 w 3663"/>
                  <a:gd name="T3" fmla="*/ 2754 h 2761"/>
                  <a:gd name="T4" fmla="*/ 2653 w 3663"/>
                  <a:gd name="T5" fmla="*/ 2754 h 2761"/>
                  <a:gd name="T6" fmla="*/ 3008 w 3663"/>
                  <a:gd name="T7" fmla="*/ 2736 h 2761"/>
                  <a:gd name="T8" fmla="*/ 3659 w 3663"/>
                  <a:gd name="T9" fmla="*/ 1909 h 2761"/>
                  <a:gd name="T10" fmla="*/ 3661 w 3663"/>
                  <a:gd name="T11" fmla="*/ 2 h 2761"/>
                  <a:gd name="T12" fmla="*/ 3013 w 3663"/>
                  <a:gd name="T13" fmla="*/ 2 h 2761"/>
                  <a:gd name="T14" fmla="*/ 3013 w 3663"/>
                  <a:gd name="T15" fmla="*/ 1661 h 2761"/>
                  <a:gd name="T16" fmla="*/ 2835 w 3663"/>
                  <a:gd name="T17" fmla="*/ 1660 h 2761"/>
                  <a:gd name="T18" fmla="*/ 2836 w 3663"/>
                  <a:gd name="T19" fmla="*/ 3 h 2761"/>
                  <a:gd name="T20" fmla="*/ 837 w 3663"/>
                  <a:gd name="T21" fmla="*/ 2 h 2761"/>
                  <a:gd name="T22" fmla="*/ 838 w 3663"/>
                  <a:gd name="T23" fmla="*/ 1660 h 2761"/>
                  <a:gd name="T24" fmla="*/ 653 w 3663"/>
                  <a:gd name="T25" fmla="*/ 1661 h 2761"/>
                  <a:gd name="T26" fmla="*/ 654 w 3663"/>
                  <a:gd name="T27" fmla="*/ 3 h 2761"/>
                  <a:gd name="T28" fmla="*/ 3 w 3663"/>
                  <a:gd name="T29" fmla="*/ 2 h 2761"/>
                  <a:gd name="T30" fmla="*/ 6 w 3663"/>
                  <a:gd name="T31" fmla="*/ 1923 h 2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63" h="2761">
                    <a:moveTo>
                      <a:pt x="6" y="1923"/>
                    </a:moveTo>
                    <a:cubicBezTo>
                      <a:pt x="20" y="2359"/>
                      <a:pt x="407" y="2761"/>
                      <a:pt x="850" y="2754"/>
                    </a:cubicBezTo>
                    <a:cubicBezTo>
                      <a:pt x="1451" y="2754"/>
                      <a:pt x="2052" y="2754"/>
                      <a:pt x="2653" y="2754"/>
                    </a:cubicBezTo>
                    <a:cubicBezTo>
                      <a:pt x="2771" y="2756"/>
                      <a:pt x="2890" y="2757"/>
                      <a:pt x="3008" y="2736"/>
                    </a:cubicBezTo>
                    <a:cubicBezTo>
                      <a:pt x="3371" y="2631"/>
                      <a:pt x="3652" y="2292"/>
                      <a:pt x="3659" y="1909"/>
                    </a:cubicBezTo>
                    <a:cubicBezTo>
                      <a:pt x="3663" y="1274"/>
                      <a:pt x="3659" y="638"/>
                      <a:pt x="3661" y="2"/>
                    </a:cubicBezTo>
                    <a:cubicBezTo>
                      <a:pt x="3445" y="2"/>
                      <a:pt x="3229" y="2"/>
                      <a:pt x="3013" y="2"/>
                    </a:cubicBezTo>
                    <a:cubicBezTo>
                      <a:pt x="3014" y="555"/>
                      <a:pt x="3013" y="1108"/>
                      <a:pt x="3013" y="1661"/>
                    </a:cubicBezTo>
                    <a:cubicBezTo>
                      <a:pt x="2954" y="1661"/>
                      <a:pt x="2894" y="1661"/>
                      <a:pt x="2835" y="1660"/>
                    </a:cubicBezTo>
                    <a:cubicBezTo>
                      <a:pt x="2837" y="1108"/>
                      <a:pt x="2835" y="556"/>
                      <a:pt x="2836" y="3"/>
                    </a:cubicBezTo>
                    <a:cubicBezTo>
                      <a:pt x="2169" y="0"/>
                      <a:pt x="1503" y="3"/>
                      <a:pt x="837" y="2"/>
                    </a:cubicBezTo>
                    <a:cubicBezTo>
                      <a:pt x="838" y="554"/>
                      <a:pt x="836" y="1107"/>
                      <a:pt x="838" y="1660"/>
                    </a:cubicBezTo>
                    <a:cubicBezTo>
                      <a:pt x="776" y="1660"/>
                      <a:pt x="715" y="1661"/>
                      <a:pt x="653" y="1661"/>
                    </a:cubicBezTo>
                    <a:cubicBezTo>
                      <a:pt x="655" y="1108"/>
                      <a:pt x="653" y="556"/>
                      <a:pt x="654" y="3"/>
                    </a:cubicBezTo>
                    <a:cubicBezTo>
                      <a:pt x="437" y="1"/>
                      <a:pt x="220" y="3"/>
                      <a:pt x="3" y="2"/>
                    </a:cubicBezTo>
                    <a:cubicBezTo>
                      <a:pt x="5" y="642"/>
                      <a:pt x="0" y="1283"/>
                      <a:pt x="6" y="1923"/>
                    </a:cubicBezTo>
                  </a:path>
                </a:pathLst>
              </a:custGeom>
              <a:solidFill>
                <a:srgbClr val="0072BC"/>
              </a:solidFill>
              <a:ln w="9525">
                <a:solidFill>
                  <a:schemeClr val="bg1"/>
                </a:solid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grpSp>
        <p:grpSp>
          <p:nvGrpSpPr>
            <p:cNvPr id="32" name="Group 31"/>
            <p:cNvGrpSpPr/>
            <p:nvPr/>
          </p:nvGrpSpPr>
          <p:grpSpPr>
            <a:xfrm>
              <a:off x="3183642" y="5039465"/>
              <a:ext cx="901435" cy="1316379"/>
              <a:chOff x="3788231" y="3994602"/>
              <a:chExt cx="901435" cy="1316379"/>
            </a:xfrm>
          </p:grpSpPr>
          <p:pic>
            <p:nvPicPr>
              <p:cNvPr id="51" name="Picture 50"/>
              <p:cNvPicPr>
                <a:picLocks noChangeAspect="1"/>
              </p:cNvPicPr>
              <p:nvPr/>
            </p:nvPicPr>
            <p:blipFill>
              <a:blip r:embed="rId4"/>
              <a:stretch>
                <a:fillRect/>
              </a:stretch>
            </p:blipFill>
            <p:spPr>
              <a:xfrm>
                <a:off x="3788231" y="3994602"/>
                <a:ext cx="619953" cy="1166969"/>
              </a:xfrm>
              <a:prstGeom prst="rect">
                <a:avLst/>
              </a:prstGeom>
            </p:spPr>
          </p:pic>
          <p:grpSp>
            <p:nvGrpSpPr>
              <p:cNvPr id="52" name="Group 51"/>
              <p:cNvGrpSpPr>
                <a:grpSpLocks noChangeAspect="1"/>
              </p:cNvGrpSpPr>
              <p:nvPr/>
            </p:nvGrpSpPr>
            <p:grpSpPr>
              <a:xfrm>
                <a:off x="4149526" y="4754471"/>
                <a:ext cx="540140" cy="556510"/>
                <a:chOff x="808037" y="2079361"/>
                <a:chExt cx="1684865" cy="1735930"/>
              </a:xfrm>
            </p:grpSpPr>
            <p:sp>
              <p:nvSpPr>
                <p:cNvPr id="53" name="Flowchart: Magnetic Disk 52"/>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54" name="Oval 53"/>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Flowchart: Magnetic Disk 54"/>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56" name="Oval 55"/>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33" name="Group 32"/>
            <p:cNvGrpSpPr/>
            <p:nvPr/>
          </p:nvGrpSpPr>
          <p:grpSpPr>
            <a:xfrm>
              <a:off x="5292974" y="5043916"/>
              <a:ext cx="901435" cy="1316379"/>
              <a:chOff x="3788231" y="3994602"/>
              <a:chExt cx="901435" cy="1316379"/>
            </a:xfrm>
          </p:grpSpPr>
          <p:pic>
            <p:nvPicPr>
              <p:cNvPr id="45" name="Picture 44"/>
              <p:cNvPicPr>
                <a:picLocks noChangeAspect="1"/>
              </p:cNvPicPr>
              <p:nvPr/>
            </p:nvPicPr>
            <p:blipFill>
              <a:blip r:embed="rId4"/>
              <a:stretch>
                <a:fillRect/>
              </a:stretch>
            </p:blipFill>
            <p:spPr>
              <a:xfrm>
                <a:off x="3788231" y="3994602"/>
                <a:ext cx="619953" cy="1166969"/>
              </a:xfrm>
              <a:prstGeom prst="rect">
                <a:avLst/>
              </a:prstGeom>
            </p:spPr>
          </p:pic>
          <p:grpSp>
            <p:nvGrpSpPr>
              <p:cNvPr id="46" name="Group 45"/>
              <p:cNvGrpSpPr>
                <a:grpSpLocks noChangeAspect="1"/>
              </p:cNvGrpSpPr>
              <p:nvPr/>
            </p:nvGrpSpPr>
            <p:grpSpPr>
              <a:xfrm>
                <a:off x="4149526" y="4754471"/>
                <a:ext cx="540140" cy="556510"/>
                <a:chOff x="808037" y="2079361"/>
                <a:chExt cx="1684865" cy="1735930"/>
              </a:xfrm>
            </p:grpSpPr>
            <p:sp>
              <p:nvSpPr>
                <p:cNvPr id="47" name="Flowchart: Magnetic Disk 46"/>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48" name="Oval 47"/>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Flowchart: Magnetic Disk 48"/>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50" name="Oval 49"/>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34" name="Group 33"/>
            <p:cNvGrpSpPr>
              <a:grpSpLocks noChangeAspect="1"/>
            </p:cNvGrpSpPr>
            <p:nvPr/>
          </p:nvGrpSpPr>
          <p:grpSpPr>
            <a:xfrm>
              <a:off x="7583620" y="4274630"/>
              <a:ext cx="1119632" cy="1480566"/>
              <a:chOff x="6288215" y="5173662"/>
              <a:chExt cx="1204130" cy="1592303"/>
            </a:xfrm>
          </p:grpSpPr>
          <p:grpSp>
            <p:nvGrpSpPr>
              <p:cNvPr id="35" name="Group 34"/>
              <p:cNvGrpSpPr>
                <a:grpSpLocks noChangeAspect="1"/>
              </p:cNvGrpSpPr>
              <p:nvPr/>
            </p:nvGrpSpPr>
            <p:grpSpPr>
              <a:xfrm>
                <a:off x="6288215" y="5173662"/>
                <a:ext cx="1204130" cy="1592303"/>
                <a:chOff x="6288215" y="5173662"/>
                <a:chExt cx="1204130" cy="1592303"/>
              </a:xfrm>
            </p:grpSpPr>
            <p:grpSp>
              <p:nvGrpSpPr>
                <p:cNvPr id="37" name="Group 36"/>
                <p:cNvGrpSpPr>
                  <a:grpSpLocks noChangeAspect="1"/>
                </p:cNvGrpSpPr>
                <p:nvPr/>
              </p:nvGrpSpPr>
              <p:grpSpPr bwMode="auto">
                <a:xfrm>
                  <a:off x="6288215" y="5173662"/>
                  <a:ext cx="1204130" cy="1592303"/>
                  <a:chOff x="3915" y="2947"/>
                  <a:chExt cx="456" cy="603"/>
                </a:xfrm>
                <a:solidFill>
                  <a:schemeClr val="accent4">
                    <a:lumMod val="20000"/>
                    <a:lumOff val="80000"/>
                  </a:schemeClr>
                </a:solidFill>
              </p:grpSpPr>
              <p:sp>
                <p:nvSpPr>
                  <p:cNvPr id="43" name="Freeform 42"/>
                  <p:cNvSpPr>
                    <a:spLocks noChangeAspect="1"/>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5F5F5F"/>
                    </a:solid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44" name="Freeform 43"/>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grpSp>
            <p:sp>
              <p:nvSpPr>
                <p:cNvPr id="38" name="Flowchart: Process 37"/>
                <p:cNvSpPr/>
                <p:nvPr/>
              </p:nvSpPr>
              <p:spPr bwMode="auto">
                <a:xfrm>
                  <a:off x="6474284" y="5632724"/>
                  <a:ext cx="182880" cy="182880"/>
                </a:xfrm>
                <a:prstGeom prst="flowChartProcess">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Flowchart: Process 38"/>
                <p:cNvSpPr/>
                <p:nvPr/>
              </p:nvSpPr>
              <p:spPr bwMode="auto">
                <a:xfrm>
                  <a:off x="6485587" y="5953259"/>
                  <a:ext cx="182880" cy="182880"/>
                </a:xfrm>
                <a:prstGeom prst="flowChartProcess">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44532" y="5595155"/>
                  <a:ext cx="299255" cy="271489"/>
                </a:xfrm>
                <a:prstGeom prst="rect">
                  <a:avLst/>
                </a:prstGeom>
              </p:spPr>
            </p:pic>
            <p:sp>
              <p:nvSpPr>
                <p:cNvPr id="41" name="Flowchart: Process 40"/>
                <p:cNvSpPr/>
                <p:nvPr/>
              </p:nvSpPr>
              <p:spPr bwMode="auto">
                <a:xfrm>
                  <a:off x="6485587" y="6245867"/>
                  <a:ext cx="182880" cy="182880"/>
                </a:xfrm>
                <a:prstGeom prst="flowChartProcess">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2" name="Picture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51097" y="5922059"/>
                  <a:ext cx="299255" cy="271489"/>
                </a:xfrm>
                <a:prstGeom prst="rect">
                  <a:avLst/>
                </a:prstGeom>
              </p:spPr>
            </p:pic>
          </p:grpSp>
          <p:pic>
            <p:nvPicPr>
              <p:cNvPr id="36" name="Picture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58269" y="6224076"/>
                <a:ext cx="299255" cy="271489"/>
              </a:xfrm>
              <a:prstGeom prst="rect">
                <a:avLst/>
              </a:prstGeom>
            </p:spPr>
          </p:pic>
        </p:grpSp>
      </p:grpSp>
    </p:spTree>
    <p:extLst>
      <p:ext uri="{BB962C8B-B14F-4D97-AF65-F5344CB8AC3E}">
        <p14:creationId xmlns:p14="http://schemas.microsoft.com/office/powerpoint/2010/main" val="3002000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f672adb-da39-44a9-a870-8f8e54cfe7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are site mailboxes?(continued)</a:t>
            </a:r>
          </a:p>
        </p:txBody>
      </p:sp>
      <p:sp>
        <p:nvSpPr>
          <p:cNvPr id="4" name="Content Placeholder 2"/>
          <p:cNvSpPr>
            <a:spLocks noGrp="1"/>
          </p:cNvSpPr>
          <p:nvPr/>
        </p:nvSpPr>
        <p:spPr bwMode="auto">
          <a:xfrm>
            <a:off x="458788" y="818652"/>
            <a:ext cx="8119156" cy="5311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Site mailbox in Outlook</a:t>
            </a:r>
          </a:p>
        </p:txBody>
      </p:sp>
      <p:pic>
        <p:nvPicPr>
          <p:cNvPr id="5" name="Content Placeholder 1" descr="Illustration and screenshots showing the simplicity of filing an attachment by dragging the document, or attachment, from an email to a site mailbox in Outlook, with the process depicted by a red arrow. The illustration indicates that accessing a document can be done by simply double-clicking on that item to open it from the document repository in the site mailbox in Outlook. A triangle next to the Documents folder depicts opening the documents."/>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79461" y="1358724"/>
            <a:ext cx="8915684" cy="5127976"/>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091078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f5cf6145-2435-4755-8668-fc672398f6a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are site mailboxes? (continued)</a:t>
            </a:r>
          </a:p>
        </p:txBody>
      </p:sp>
      <p:sp>
        <p:nvSpPr>
          <p:cNvPr id="4" name="Content Placeholder 2"/>
          <p:cNvSpPr>
            <a:spLocks noGrp="1"/>
          </p:cNvSpPr>
          <p:nvPr/>
        </p:nvSpPr>
        <p:spPr bwMode="auto">
          <a:xfrm>
            <a:off x="458788" y="818652"/>
            <a:ext cx="8119156" cy="55240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Site mailbox in SharePoint</a:t>
            </a:r>
          </a:p>
        </p:txBody>
      </p:sp>
      <p:pic>
        <p:nvPicPr>
          <p:cNvPr id="5" name="Content Placeholder 1" descr="Illustration and screenshots showing a consolidated view of emails and corresponding site-mailbox documents, or attachments, from the SharePoint site."/>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213568" y="1336185"/>
            <a:ext cx="8781576" cy="5039558"/>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76379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c2de78af-e255-4179-bf60-6ada37a986c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What are public folder mailboxes?</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underlying architecture for public folders has changed, without significantly altering the user experience. For example:</a:t>
            </a:r>
          </a:p>
          <a:p>
            <a:pPr lvl="1"/>
            <a:r>
              <a:rPr lang="en-US" dirty="0"/>
              <a:t>Public folders are stored in a special type of mailbox called a public folder mailbox.</a:t>
            </a:r>
          </a:p>
          <a:p>
            <a:pPr lvl="1"/>
            <a:r>
              <a:rPr lang="en-US" dirty="0"/>
              <a:t>Public folder mailboxes can be stored in mailbox databases that are part of a DAG.</a:t>
            </a:r>
          </a:p>
          <a:p>
            <a:pPr lvl="1"/>
            <a:r>
              <a:rPr lang="en-US" dirty="0"/>
              <a:t>Public folders are spread across multiple public folder mailboxes.</a:t>
            </a:r>
          </a:p>
          <a:p>
            <a:pPr lvl="1"/>
            <a:endParaRPr lang="en-US" dirty="0"/>
          </a:p>
        </p:txBody>
      </p:sp>
    </p:spTree>
    <p:custDataLst>
      <p:tags r:id="rId1"/>
    </p:custDataLst>
    <p:extLst>
      <p:ext uri="{BB962C8B-B14F-4D97-AF65-F5344CB8AC3E}">
        <p14:creationId xmlns:p14="http://schemas.microsoft.com/office/powerpoint/2010/main" val="57090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dc09404d-771a-45cd-a91f-9cb497a4330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What are distribution groups?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Distribution groups are mail-enabled groups that appear in the GAL</a:t>
            </a:r>
          </a:p>
          <a:p>
            <a:r>
              <a:rPr lang="en-US" dirty="0"/>
              <a:t>Distribution groups are used to:</a:t>
            </a:r>
          </a:p>
          <a:p>
            <a:pPr lvl="1"/>
            <a:r>
              <a:rPr lang="en-US" dirty="0"/>
              <a:t>Send messages to multiple users at one time</a:t>
            </a:r>
          </a:p>
          <a:p>
            <a:pPr lvl="1"/>
            <a:r>
              <a:rPr lang="en-US" dirty="0"/>
              <a:t>Assign permissions to Exchange objects</a:t>
            </a:r>
          </a:p>
          <a:p>
            <a:r>
              <a:rPr lang="en-US" dirty="0"/>
              <a:t>Distribution groups can be:</a:t>
            </a:r>
          </a:p>
          <a:p>
            <a:pPr lvl="1"/>
            <a:r>
              <a:rPr lang="en-US" dirty="0"/>
              <a:t>Mail-enabled universal security groups</a:t>
            </a:r>
          </a:p>
          <a:p>
            <a:pPr lvl="1"/>
            <a:r>
              <a:rPr lang="en-US" dirty="0"/>
              <a:t>Mail-enabled universal distribution groups</a:t>
            </a:r>
          </a:p>
          <a:p>
            <a:r>
              <a:rPr lang="en-US" dirty="0"/>
              <a:t>Dynamic distribution groups are mail-enabled groups in which the membership list is calculated based on user attributes when a message is sent to the group</a:t>
            </a:r>
          </a:p>
          <a:p>
            <a:endParaRPr lang="en-US" sz="3200" dirty="0"/>
          </a:p>
        </p:txBody>
      </p:sp>
    </p:spTree>
    <p:custDataLst>
      <p:tags r:id="rId1"/>
    </p:custDataLst>
    <p:extLst>
      <p:ext uri="{BB962C8B-B14F-4D97-AF65-F5344CB8AC3E}">
        <p14:creationId xmlns:p14="http://schemas.microsoft.com/office/powerpoint/2010/main" val="1985651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6bc8db8-8938-44ad-a7dd-9bf29a65cbf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What are linked mailboxes?</a:t>
            </a:r>
          </a:p>
        </p:txBody>
      </p:sp>
      <p:sp>
        <p:nvSpPr>
          <p:cNvPr id="4" name="Content Placeholder 2"/>
          <p:cNvSpPr>
            <a:spLocks noGrp="1"/>
          </p:cNvSpPr>
          <p:nvPr/>
        </p:nvSpPr>
        <p:spPr bwMode="auto">
          <a:xfrm>
            <a:off x="254000" y="1021215"/>
            <a:ext cx="8890000"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Provide mailboxes for users in separate, trusted forests</a:t>
            </a:r>
          </a:p>
          <a:p>
            <a:r>
              <a:rPr lang="en-US" dirty="0"/>
              <a:t>Mailboxes can be used in:</a:t>
            </a:r>
          </a:p>
          <a:p>
            <a:pPr lvl="1"/>
            <a:r>
              <a:rPr lang="en-US" dirty="0"/>
              <a:t>Resource forest scenarios</a:t>
            </a:r>
          </a:p>
          <a:p>
            <a:pPr lvl="1"/>
            <a:r>
              <a:rPr lang="en-US" dirty="0"/>
              <a:t>Merger and acquisition scenarios</a:t>
            </a:r>
          </a:p>
          <a:p>
            <a:r>
              <a:rPr lang="en-US" dirty="0"/>
              <a:t>Requirements:</a:t>
            </a:r>
          </a:p>
          <a:p>
            <a:pPr lvl="1"/>
            <a:r>
              <a:rPr lang="en-US" dirty="0"/>
              <a:t>The domain where Exchange Server is deployed must trust the user account domain</a:t>
            </a:r>
          </a:p>
          <a:p>
            <a:pPr lvl="1"/>
            <a:r>
              <a:rPr lang="en-US" dirty="0"/>
              <a:t>The user account must exist in the user account domain</a:t>
            </a:r>
          </a:p>
          <a:p>
            <a:r>
              <a:rPr lang="en-US" dirty="0"/>
              <a:t>A two-way trust is recommended to simplify administration</a:t>
            </a:r>
          </a:p>
        </p:txBody>
      </p:sp>
    </p:spTree>
    <p:custDataLst>
      <p:tags r:id="rId1"/>
    </p:custDataLst>
    <p:extLst>
      <p:ext uri="{BB962C8B-B14F-4D97-AF65-F5344CB8AC3E}">
        <p14:creationId xmlns:p14="http://schemas.microsoft.com/office/powerpoint/2010/main" val="3122226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71a09fc-d499-4acc-8abe-8d674301059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are linked mailboxes? (continued)</a:t>
            </a:r>
          </a:p>
        </p:txBody>
      </p:sp>
      <p:sp>
        <p:nvSpPr>
          <p:cNvPr id="4" name="Content Placeholder 2"/>
          <p:cNvSpPr>
            <a:spLocks noGrp="1"/>
          </p:cNvSpPr>
          <p:nvPr/>
        </p:nvSpPr>
        <p:spPr bwMode="auto">
          <a:xfrm>
            <a:off x="458788" y="818652"/>
            <a:ext cx="8119156" cy="46734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Linked mailboxes</a:t>
            </a:r>
          </a:p>
        </p:txBody>
      </p:sp>
      <p:grpSp>
        <p:nvGrpSpPr>
          <p:cNvPr id="5" name="Group 4" descr="Illustration showing two Active Directory Domain Services (AD DS) forests, with Exchange Server 2016 deployed in the forest on the right. The two users, User01 and User02, sign in to the forest on the left;  Exchange Server 2016 has not been deployed in the forest on the left. With an AD DS trust and a provisioning process between the two forests, the two users are able to connect to the linked mailbox in Exchange Server 2016 in the other forest."/>
          <p:cNvGrpSpPr/>
          <p:nvPr/>
        </p:nvGrpSpPr>
        <p:grpSpPr>
          <a:xfrm>
            <a:off x="532062" y="1336185"/>
            <a:ext cx="8009958" cy="5158740"/>
            <a:chOff x="532062" y="1569720"/>
            <a:chExt cx="8009958" cy="5158740"/>
          </a:xfrm>
        </p:grpSpPr>
        <p:sp>
          <p:nvSpPr>
            <p:cNvPr id="6" name="Rectangle 5"/>
            <p:cNvSpPr/>
            <p:nvPr/>
          </p:nvSpPr>
          <p:spPr>
            <a:xfrm>
              <a:off x="4312920" y="2583180"/>
              <a:ext cx="4229100" cy="4145280"/>
            </a:xfrm>
            <a:prstGeom prst="rect">
              <a:avLst/>
            </a:prstGeom>
            <a:solidFill>
              <a:srgbClr val="0070C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7" name="Rectangle 6"/>
            <p:cNvSpPr/>
            <p:nvPr/>
          </p:nvSpPr>
          <p:spPr>
            <a:xfrm>
              <a:off x="7025640" y="5105400"/>
              <a:ext cx="1310640" cy="1402080"/>
            </a:xfrm>
            <a:prstGeom prst="rect">
              <a:avLst/>
            </a:prstGeom>
            <a:solidFill>
              <a:srgbClr val="6DC2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8" name="Rectangle 7"/>
            <p:cNvSpPr/>
            <p:nvPr/>
          </p:nvSpPr>
          <p:spPr>
            <a:xfrm>
              <a:off x="4442460" y="3558540"/>
              <a:ext cx="2415540" cy="2964180"/>
            </a:xfrm>
            <a:prstGeom prst="rect">
              <a:avLst/>
            </a:prstGeom>
            <a:solidFill>
              <a:srgbClr val="6DC2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9" name="Rectangle 8"/>
            <p:cNvSpPr/>
            <p:nvPr/>
          </p:nvSpPr>
          <p:spPr>
            <a:xfrm>
              <a:off x="532062" y="2575560"/>
              <a:ext cx="2683578" cy="3078480"/>
            </a:xfrm>
            <a:prstGeom prst="rect">
              <a:avLst/>
            </a:prstGeom>
            <a:solidFill>
              <a:srgbClr val="0070C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10" name="Rectangle 9"/>
            <p:cNvSpPr/>
            <p:nvPr/>
          </p:nvSpPr>
          <p:spPr>
            <a:xfrm>
              <a:off x="784860" y="3596640"/>
              <a:ext cx="2194560" cy="1729740"/>
            </a:xfrm>
            <a:prstGeom prst="rect">
              <a:avLst/>
            </a:prstGeom>
            <a:solidFill>
              <a:srgbClr val="6DC2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11" name="Rectangle 10"/>
            <p:cNvSpPr/>
            <p:nvPr/>
          </p:nvSpPr>
          <p:spPr>
            <a:xfrm>
              <a:off x="2964180" y="1569720"/>
              <a:ext cx="1783080" cy="731520"/>
            </a:xfrm>
            <a:prstGeom prst="rect">
              <a:avLst/>
            </a:prstGeom>
            <a:noFill/>
            <a:ln w="3810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cxnSp>
          <p:nvCxnSpPr>
            <p:cNvPr id="12" name="Elbow Connector 11"/>
            <p:cNvCxnSpPr/>
            <p:nvPr/>
          </p:nvCxnSpPr>
          <p:spPr>
            <a:xfrm rot="5400000" flipH="1" flipV="1">
              <a:off x="1856107" y="2568575"/>
              <a:ext cx="1661158" cy="394972"/>
            </a:xfrm>
            <a:prstGeom prst="bentConnector3">
              <a:avLst>
                <a:gd name="adj1" fmla="val 99949"/>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rot="16200000" flipH="1">
              <a:off x="4086225" y="2607945"/>
              <a:ext cx="1661158" cy="240032"/>
            </a:xfrm>
            <a:prstGeom prst="bentConnector3">
              <a:avLst>
                <a:gd name="adj1" fmla="val 0"/>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979420" y="3886200"/>
              <a:ext cx="14630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068952" y="1618715"/>
              <a:ext cx="1598297"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a:latin typeface="Segoe UI" panose="020B0502040204020203" pitchFamily="34" charset="0"/>
                  <a:cs typeface="Segoe UI" panose="020B0502040204020203" pitchFamily="34" charset="0"/>
                </a:rPr>
                <a:t>Provisioning</a:t>
              </a:r>
            </a:p>
            <a:p>
              <a:pPr algn="ctr"/>
              <a:r>
                <a:rPr lang="en-US" dirty="0">
                  <a:latin typeface="Segoe UI" panose="020B0502040204020203" pitchFamily="34" charset="0"/>
                  <a:cs typeface="Segoe UI" panose="020B0502040204020203" pitchFamily="34" charset="0"/>
                </a:rPr>
                <a:t>process</a:t>
              </a:r>
            </a:p>
          </p:txBody>
        </p:sp>
        <p:sp>
          <p:nvSpPr>
            <p:cNvPr id="16" name="Rectangle 15"/>
            <p:cNvSpPr/>
            <p:nvPr/>
          </p:nvSpPr>
          <p:spPr>
            <a:xfrm>
              <a:off x="1291588" y="2676436"/>
              <a:ext cx="1112612" cy="400110"/>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solidFill>
                    <a:schemeClr val="bg1"/>
                  </a:solidFill>
                  <a:latin typeface="Segoe UI" panose="020B0502040204020203" pitchFamily="34" charset="0"/>
                  <a:cs typeface="Segoe UI" panose="020B0502040204020203" pitchFamily="34" charset="0"/>
                </a:rPr>
                <a:t>Forest A</a:t>
              </a:r>
            </a:p>
          </p:txBody>
        </p:sp>
        <p:sp>
          <p:nvSpPr>
            <p:cNvPr id="17" name="Rectangle 16"/>
            <p:cNvSpPr/>
            <p:nvPr/>
          </p:nvSpPr>
          <p:spPr>
            <a:xfrm>
              <a:off x="1390660" y="3606284"/>
              <a:ext cx="982961" cy="369332"/>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solidFill>
                    <a:schemeClr val="bg1"/>
                  </a:solidFill>
                  <a:latin typeface="Segoe UI" panose="020B0502040204020203" pitchFamily="34" charset="0"/>
                  <a:cs typeface="Segoe UI" panose="020B0502040204020203" pitchFamily="34" charset="0"/>
                </a:rPr>
                <a:t>Domain</a:t>
              </a:r>
            </a:p>
          </p:txBody>
        </p:sp>
        <p:sp>
          <p:nvSpPr>
            <p:cNvPr id="18" name="Rectangle 17"/>
            <p:cNvSpPr/>
            <p:nvPr/>
          </p:nvSpPr>
          <p:spPr>
            <a:xfrm>
              <a:off x="862040" y="4905732"/>
              <a:ext cx="891591" cy="369332"/>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solidFill>
                    <a:schemeClr val="bg1"/>
                  </a:solidFill>
                  <a:latin typeface="Segoe UI" panose="020B0502040204020203" pitchFamily="34" charset="0"/>
                  <a:cs typeface="Segoe UI" panose="020B0502040204020203" pitchFamily="34" charset="0"/>
                </a:rPr>
                <a:t>User01</a:t>
              </a:r>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1110" y="4044675"/>
              <a:ext cx="973451" cy="986517"/>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24101" y="4044157"/>
              <a:ext cx="974472" cy="987552"/>
            </a:xfrm>
            <a:prstGeom prst="rect">
              <a:avLst/>
            </a:prstGeom>
          </p:spPr>
        </p:pic>
        <p:sp>
          <p:nvSpPr>
            <p:cNvPr id="21" name="Rectangle 20"/>
            <p:cNvSpPr/>
            <p:nvPr/>
          </p:nvSpPr>
          <p:spPr>
            <a:xfrm>
              <a:off x="1965542" y="4905732"/>
              <a:ext cx="891591" cy="369332"/>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solidFill>
                    <a:schemeClr val="bg1"/>
                  </a:solidFill>
                  <a:latin typeface="Segoe UI" panose="020B0502040204020203" pitchFamily="34" charset="0"/>
                  <a:cs typeface="Segoe UI" panose="020B0502040204020203" pitchFamily="34" charset="0"/>
                </a:rPr>
                <a:t>User02</a:t>
              </a:r>
            </a:p>
          </p:txBody>
        </p:sp>
        <p:sp>
          <p:nvSpPr>
            <p:cNvPr id="22" name="Rectangle 21"/>
            <p:cNvSpPr/>
            <p:nvPr/>
          </p:nvSpPr>
          <p:spPr>
            <a:xfrm>
              <a:off x="3428707" y="3480674"/>
              <a:ext cx="671146" cy="369332"/>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cs typeface="Segoe UI" panose="020B0502040204020203" pitchFamily="34" charset="0"/>
                </a:rPr>
                <a:t>Trust</a:t>
              </a:r>
            </a:p>
          </p:txBody>
        </p:sp>
        <p:sp>
          <p:nvSpPr>
            <p:cNvPr id="23" name="Rectangle 22"/>
            <p:cNvSpPr/>
            <p:nvPr/>
          </p:nvSpPr>
          <p:spPr>
            <a:xfrm>
              <a:off x="5528311" y="2575560"/>
              <a:ext cx="1798318" cy="92333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a:solidFill>
                    <a:schemeClr val="bg1"/>
                  </a:solidFill>
                  <a:latin typeface="Segoe UI" panose="020B0502040204020203" pitchFamily="34" charset="0"/>
                  <a:cs typeface="Segoe UI" panose="020B0502040204020203" pitchFamily="34" charset="0"/>
                </a:rPr>
                <a:t>Exchange  Server</a:t>
              </a:r>
            </a:p>
            <a:p>
              <a:pPr algn="ctr"/>
              <a:r>
                <a:rPr lang="en-US" dirty="0">
                  <a:solidFill>
                    <a:schemeClr val="bg1"/>
                  </a:solidFill>
                  <a:latin typeface="Segoe UI" panose="020B0502040204020203" pitchFamily="34" charset="0"/>
                  <a:cs typeface="Segoe UI" panose="020B0502040204020203" pitchFamily="34" charset="0"/>
                </a:rPr>
                <a:t>forest</a:t>
              </a:r>
            </a:p>
          </p:txBody>
        </p:sp>
        <p:sp>
          <p:nvSpPr>
            <p:cNvPr id="24" name="Rectangle 23"/>
            <p:cNvSpPr/>
            <p:nvPr/>
          </p:nvSpPr>
          <p:spPr>
            <a:xfrm>
              <a:off x="5158750" y="3554848"/>
              <a:ext cx="982961" cy="369332"/>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solidFill>
                    <a:schemeClr val="bg1"/>
                  </a:solidFill>
                  <a:latin typeface="Segoe UI" panose="020B0502040204020203" pitchFamily="34" charset="0"/>
                  <a:cs typeface="Segoe UI" panose="020B0502040204020203" pitchFamily="34" charset="0"/>
                </a:rPr>
                <a:t>Domain</a:t>
              </a:r>
            </a:p>
          </p:txBody>
        </p:sp>
        <p:pic>
          <p:nvPicPr>
            <p:cNvPr id="25" name="Picture 24"/>
            <p:cNvPicPr>
              <a:picLocks noChangeAspect="1"/>
            </p:cNvPicPr>
            <p:nvPr/>
          </p:nvPicPr>
          <p:blipFill>
            <a:blip r:embed="rId6"/>
            <a:stretch>
              <a:fillRect/>
            </a:stretch>
          </p:blipFill>
          <p:spPr>
            <a:xfrm>
              <a:off x="4599216" y="3886200"/>
              <a:ext cx="494764" cy="931319"/>
            </a:xfrm>
            <a:prstGeom prst="rect">
              <a:avLst/>
            </a:prstGeom>
          </p:spPr>
        </p:pic>
        <p:sp>
          <p:nvSpPr>
            <p:cNvPr id="26" name="Rectangle 25"/>
            <p:cNvSpPr/>
            <p:nvPr/>
          </p:nvSpPr>
          <p:spPr>
            <a:xfrm>
              <a:off x="5569090" y="4074818"/>
              <a:ext cx="1379964" cy="646331"/>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solidFill>
                    <a:schemeClr val="bg1"/>
                  </a:solidFill>
                  <a:latin typeface="Segoe UI" panose="020B0502040204020203" pitchFamily="34" charset="0"/>
                  <a:cs typeface="Segoe UI" panose="020B0502040204020203" pitchFamily="34" charset="0"/>
                </a:rPr>
                <a:t>Exchange</a:t>
              </a:r>
            </a:p>
            <a:p>
              <a:r>
                <a:rPr lang="en-US" dirty="0">
                  <a:solidFill>
                    <a:schemeClr val="bg1"/>
                  </a:solidFill>
                  <a:latin typeface="Segoe UI" panose="020B0502040204020203" pitchFamily="34" charset="0"/>
                  <a:cs typeface="Segoe UI" panose="020B0502040204020203" pitchFamily="34" charset="0"/>
                </a:rPr>
                <a:t>server</a:t>
              </a:r>
            </a:p>
          </p:txBody>
        </p:sp>
        <p:sp>
          <p:nvSpPr>
            <p:cNvPr id="27" name="Rectangle 26"/>
            <p:cNvSpPr/>
            <p:nvPr/>
          </p:nvSpPr>
          <p:spPr>
            <a:xfrm>
              <a:off x="4602938" y="5904243"/>
              <a:ext cx="807657" cy="523220"/>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400" dirty="0">
                  <a:solidFill>
                    <a:schemeClr val="bg1"/>
                  </a:solidFill>
                  <a:latin typeface="Segoe UI" panose="020B0502040204020203" pitchFamily="34" charset="0"/>
                  <a:cs typeface="Segoe UI" panose="020B0502040204020203" pitchFamily="34" charset="0"/>
                </a:rPr>
                <a:t>User01</a:t>
              </a:r>
            </a:p>
            <a:p>
              <a:pPr algn="ctr"/>
              <a:r>
                <a:rPr lang="en-US" sz="1400" dirty="0">
                  <a:solidFill>
                    <a:schemeClr val="bg1"/>
                  </a:solidFill>
                  <a:latin typeface="Segoe UI" panose="020B0502040204020203" pitchFamily="34" charset="0"/>
                  <a:cs typeface="Segoe UI" panose="020B0502040204020203" pitchFamily="34" charset="0"/>
                </a:rPr>
                <a:t>mailbox</a:t>
              </a:r>
            </a:p>
          </p:txBody>
        </p:sp>
        <p:sp>
          <p:nvSpPr>
            <p:cNvPr id="28" name="Rectangle 27"/>
            <p:cNvSpPr/>
            <p:nvPr/>
          </p:nvSpPr>
          <p:spPr>
            <a:xfrm>
              <a:off x="5822138" y="5904243"/>
              <a:ext cx="807657" cy="523220"/>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400" dirty="0">
                  <a:solidFill>
                    <a:schemeClr val="bg1"/>
                  </a:solidFill>
                  <a:latin typeface="Segoe UI" panose="020B0502040204020203" pitchFamily="34" charset="0"/>
                  <a:cs typeface="Segoe UI" panose="020B0502040204020203" pitchFamily="34" charset="0"/>
                </a:rPr>
                <a:t>User02</a:t>
              </a:r>
            </a:p>
            <a:p>
              <a:pPr algn="ctr"/>
              <a:r>
                <a:rPr lang="en-US" sz="1400" dirty="0">
                  <a:solidFill>
                    <a:schemeClr val="bg1"/>
                  </a:solidFill>
                  <a:latin typeface="Segoe UI" panose="020B0502040204020203" pitchFamily="34" charset="0"/>
                  <a:cs typeface="Segoe UI" panose="020B0502040204020203" pitchFamily="34" charset="0"/>
                </a:rPr>
                <a:t>mailbox</a:t>
              </a:r>
            </a:p>
          </p:txBody>
        </p:sp>
        <p:grpSp>
          <p:nvGrpSpPr>
            <p:cNvPr id="29" name="Group 28"/>
            <p:cNvGrpSpPr/>
            <p:nvPr/>
          </p:nvGrpSpPr>
          <p:grpSpPr>
            <a:xfrm>
              <a:off x="7406878" y="4714985"/>
              <a:ext cx="590738" cy="879041"/>
              <a:chOff x="-538821" y="5323017"/>
              <a:chExt cx="154554" cy="229982"/>
            </a:xfrm>
          </p:grpSpPr>
          <p:sp>
            <p:nvSpPr>
              <p:cNvPr id="66" name="Oval 65"/>
              <p:cNvSpPr>
                <a:spLocks noChangeArrowheads="1"/>
              </p:cNvSpPr>
              <p:nvPr/>
            </p:nvSpPr>
            <p:spPr bwMode="auto">
              <a:xfrm>
                <a:off x="-538821" y="5323017"/>
                <a:ext cx="154554" cy="48806"/>
              </a:xfrm>
              <a:prstGeom prst="ellipse">
                <a:avLst/>
              </a:prstGeom>
              <a:solidFill>
                <a:srgbClr val="EDC87E"/>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67" name="Freeform 66"/>
              <p:cNvSpPr>
                <a:spLocks/>
              </p:cNvSpPr>
              <p:nvPr/>
            </p:nvSpPr>
            <p:spPr bwMode="auto">
              <a:xfrm>
                <a:off x="-538821" y="5362950"/>
                <a:ext cx="154554" cy="190049"/>
              </a:xfrm>
              <a:custGeom>
                <a:avLst/>
                <a:gdLst>
                  <a:gd name="T0" fmla="*/ 189 w 378"/>
                  <a:gd name="T1" fmla="*/ 43 h 464"/>
                  <a:gd name="T2" fmla="*/ 0 w 378"/>
                  <a:gd name="T3" fmla="*/ 0 h 464"/>
                  <a:gd name="T4" fmla="*/ 0 w 378"/>
                  <a:gd name="T5" fmla="*/ 381 h 464"/>
                  <a:gd name="T6" fmla="*/ 189 w 378"/>
                  <a:gd name="T7" fmla="*/ 464 h 464"/>
                  <a:gd name="T8" fmla="*/ 378 w 378"/>
                  <a:gd name="T9" fmla="*/ 381 h 464"/>
                  <a:gd name="T10" fmla="*/ 378 w 378"/>
                  <a:gd name="T11" fmla="*/ 0 h 464"/>
                  <a:gd name="T12" fmla="*/ 189 w 378"/>
                  <a:gd name="T13" fmla="*/ 43 h 464"/>
                </a:gdLst>
                <a:ahLst/>
                <a:cxnLst>
                  <a:cxn ang="0">
                    <a:pos x="T0" y="T1"/>
                  </a:cxn>
                  <a:cxn ang="0">
                    <a:pos x="T2" y="T3"/>
                  </a:cxn>
                  <a:cxn ang="0">
                    <a:pos x="T4" y="T5"/>
                  </a:cxn>
                  <a:cxn ang="0">
                    <a:pos x="T6" y="T7"/>
                  </a:cxn>
                  <a:cxn ang="0">
                    <a:pos x="T8" y="T9"/>
                  </a:cxn>
                  <a:cxn ang="0">
                    <a:pos x="T10" y="T11"/>
                  </a:cxn>
                  <a:cxn ang="0">
                    <a:pos x="T12" y="T13"/>
                  </a:cxn>
                </a:cxnLst>
                <a:rect l="0" t="0" r="r" b="b"/>
                <a:pathLst>
                  <a:path w="378" h="464">
                    <a:moveTo>
                      <a:pt x="189" y="43"/>
                    </a:moveTo>
                    <a:cubicBezTo>
                      <a:pt x="114" y="43"/>
                      <a:pt x="34" y="30"/>
                      <a:pt x="0" y="0"/>
                    </a:cubicBezTo>
                    <a:lnTo>
                      <a:pt x="0" y="381"/>
                    </a:lnTo>
                    <a:cubicBezTo>
                      <a:pt x="0" y="427"/>
                      <a:pt x="84" y="464"/>
                      <a:pt x="189" y="464"/>
                    </a:cubicBezTo>
                    <a:cubicBezTo>
                      <a:pt x="293" y="464"/>
                      <a:pt x="378" y="427"/>
                      <a:pt x="378" y="381"/>
                    </a:cubicBezTo>
                    <a:lnTo>
                      <a:pt x="378" y="0"/>
                    </a:lnTo>
                    <a:cubicBezTo>
                      <a:pt x="343" y="30"/>
                      <a:pt x="264" y="43"/>
                      <a:pt x="189" y="43"/>
                    </a:cubicBezTo>
                    <a:close/>
                  </a:path>
                </a:pathLst>
              </a:custGeom>
              <a:solidFill>
                <a:srgbClr val="EDC87E"/>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grpSp>
        <p:sp>
          <p:nvSpPr>
            <p:cNvPr id="30" name="Rectangle 29"/>
            <p:cNvSpPr/>
            <p:nvPr/>
          </p:nvSpPr>
          <p:spPr>
            <a:xfrm>
              <a:off x="7020683" y="5584150"/>
              <a:ext cx="1315597" cy="92333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a:solidFill>
                    <a:schemeClr val="bg1"/>
                  </a:solidFill>
                  <a:latin typeface="Segoe UI" panose="020B0502040204020203" pitchFamily="34" charset="0"/>
                  <a:cs typeface="Segoe UI" panose="020B0502040204020203" pitchFamily="34" charset="0"/>
                </a:rPr>
                <a:t>GAL</a:t>
              </a:r>
            </a:p>
            <a:p>
              <a:pPr algn="ctr"/>
              <a:r>
                <a:rPr lang="en-US" dirty="0">
                  <a:solidFill>
                    <a:schemeClr val="bg1"/>
                  </a:solidFill>
                  <a:latin typeface="Segoe UI" panose="020B0502040204020203" pitchFamily="34" charset="0"/>
                  <a:cs typeface="Segoe UI" panose="020B0502040204020203" pitchFamily="34" charset="0"/>
                </a:rPr>
                <a:t>-User01</a:t>
              </a:r>
            </a:p>
            <a:p>
              <a:pPr algn="ctr"/>
              <a:r>
                <a:rPr lang="en-US" dirty="0">
                  <a:solidFill>
                    <a:schemeClr val="bg1"/>
                  </a:solidFill>
                  <a:latin typeface="Segoe UI" panose="020B0502040204020203" pitchFamily="34" charset="0"/>
                  <a:cs typeface="Segoe UI" panose="020B0502040204020203" pitchFamily="34" charset="0"/>
                </a:rPr>
                <a:t>-User02</a:t>
              </a:r>
            </a:p>
          </p:txBody>
        </p:sp>
        <p:grpSp>
          <p:nvGrpSpPr>
            <p:cNvPr id="31" name="Group 30"/>
            <p:cNvGrpSpPr>
              <a:grpSpLocks noChangeAspect="1"/>
            </p:cNvGrpSpPr>
            <p:nvPr/>
          </p:nvGrpSpPr>
          <p:grpSpPr bwMode="auto">
            <a:xfrm>
              <a:off x="4967282" y="4499041"/>
              <a:ext cx="592899" cy="469116"/>
              <a:chOff x="-1480" y="976"/>
              <a:chExt cx="1413" cy="1118"/>
            </a:xfrm>
          </p:grpSpPr>
          <p:sp>
            <p:nvSpPr>
              <p:cNvPr id="56" name="AutoShape 226"/>
              <p:cNvSpPr>
                <a:spLocks noChangeAspect="1" noChangeArrowheads="1" noTextEdit="1"/>
              </p:cNvSpPr>
              <p:nvPr/>
            </p:nvSpPr>
            <p:spPr bwMode="auto">
              <a:xfrm>
                <a:off x="-1480" y="978"/>
                <a:ext cx="1411" cy="1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57" name="Freeform 56"/>
              <p:cNvSpPr>
                <a:spLocks noEditPoints="1"/>
              </p:cNvSpPr>
              <p:nvPr/>
            </p:nvSpPr>
            <p:spPr bwMode="auto">
              <a:xfrm flipV="1">
                <a:off x="-1263" y="976"/>
                <a:ext cx="964" cy="814"/>
              </a:xfrm>
              <a:custGeom>
                <a:avLst/>
                <a:gdLst>
                  <a:gd name="T0" fmla="*/ 1 w 4235"/>
                  <a:gd name="T1" fmla="*/ 3571 h 3571"/>
                  <a:gd name="T2" fmla="*/ 4234 w 4235"/>
                  <a:gd name="T3" fmla="*/ 3571 h 3571"/>
                  <a:gd name="T4" fmla="*/ 4233 w 4235"/>
                  <a:gd name="T5" fmla="*/ 3290 h 3571"/>
                  <a:gd name="T6" fmla="*/ 4201 w 4235"/>
                  <a:gd name="T7" fmla="*/ 3280 h 3571"/>
                  <a:gd name="T8" fmla="*/ 4234 w 4235"/>
                  <a:gd name="T9" fmla="*/ 2944 h 3571"/>
                  <a:gd name="T10" fmla="*/ 4234 w 4235"/>
                  <a:gd name="T11" fmla="*/ 891 h 3571"/>
                  <a:gd name="T12" fmla="*/ 3456 w 4235"/>
                  <a:gd name="T13" fmla="*/ 888 h 3571"/>
                  <a:gd name="T14" fmla="*/ 3112 w 4235"/>
                  <a:gd name="T15" fmla="*/ 604 h 3571"/>
                  <a:gd name="T16" fmla="*/ 3093 w 4235"/>
                  <a:gd name="T17" fmla="*/ 125 h 3571"/>
                  <a:gd name="T18" fmla="*/ 2861 w 4235"/>
                  <a:gd name="T19" fmla="*/ 7 h 3571"/>
                  <a:gd name="T20" fmla="*/ 1344 w 4235"/>
                  <a:gd name="T21" fmla="*/ 13 h 3571"/>
                  <a:gd name="T22" fmla="*/ 1267 w 4235"/>
                  <a:gd name="T23" fmla="*/ 674 h 3571"/>
                  <a:gd name="T24" fmla="*/ 991 w 4235"/>
                  <a:gd name="T25" fmla="*/ 889 h 3571"/>
                  <a:gd name="T26" fmla="*/ 1 w 4235"/>
                  <a:gd name="T27" fmla="*/ 891 h 3571"/>
                  <a:gd name="T28" fmla="*/ 0 w 4235"/>
                  <a:gd name="T29" fmla="*/ 2908 h 3571"/>
                  <a:gd name="T30" fmla="*/ 2 w 4235"/>
                  <a:gd name="T31" fmla="*/ 3257 h 3571"/>
                  <a:gd name="T32" fmla="*/ 1 w 4235"/>
                  <a:gd name="T33" fmla="*/ 3571 h 3571"/>
                  <a:gd name="T34" fmla="*/ 64 w 4235"/>
                  <a:gd name="T35" fmla="*/ 3530 h 3571"/>
                  <a:gd name="T36" fmla="*/ 646 w 4235"/>
                  <a:gd name="T37" fmla="*/ 2979 h 3571"/>
                  <a:gd name="T38" fmla="*/ 3629 w 4235"/>
                  <a:gd name="T39" fmla="*/ 2976 h 3571"/>
                  <a:gd name="T40" fmla="*/ 4172 w 4235"/>
                  <a:gd name="T41" fmla="*/ 3530 h 3571"/>
                  <a:gd name="T42" fmla="*/ 64 w 4235"/>
                  <a:gd name="T43" fmla="*/ 3530 h 3571"/>
                  <a:gd name="T44" fmla="*/ 64 w 4235"/>
                  <a:gd name="T45" fmla="*/ 2931 h 3571"/>
                  <a:gd name="T46" fmla="*/ 572 w 4235"/>
                  <a:gd name="T47" fmla="*/ 2448 h 3571"/>
                  <a:gd name="T48" fmla="*/ 3701 w 4235"/>
                  <a:gd name="T49" fmla="*/ 2447 h 3571"/>
                  <a:gd name="T50" fmla="*/ 4172 w 4235"/>
                  <a:gd name="T51" fmla="*/ 2930 h 3571"/>
                  <a:gd name="T52" fmla="*/ 64 w 4235"/>
                  <a:gd name="T53" fmla="*/ 2931 h 3571"/>
                  <a:gd name="T54" fmla="*/ 64 w 4235"/>
                  <a:gd name="T55" fmla="*/ 2401 h 3571"/>
                  <a:gd name="T56" fmla="*/ 334 w 4235"/>
                  <a:gd name="T57" fmla="*/ 2140 h 3571"/>
                  <a:gd name="T58" fmla="*/ 2179 w 4235"/>
                  <a:gd name="T59" fmla="*/ 460 h 3571"/>
                  <a:gd name="T60" fmla="*/ 2266 w 4235"/>
                  <a:gd name="T61" fmla="*/ 493 h 3571"/>
                  <a:gd name="T62" fmla="*/ 3595 w 4235"/>
                  <a:gd name="T63" fmla="*/ 1811 h 3571"/>
                  <a:gd name="T64" fmla="*/ 4060 w 4235"/>
                  <a:gd name="T65" fmla="*/ 2265 h 3571"/>
                  <a:gd name="T66" fmla="*/ 4171 w 4235"/>
                  <a:gd name="T67" fmla="*/ 2402 h 3571"/>
                  <a:gd name="T68" fmla="*/ 64 w 4235"/>
                  <a:gd name="T69" fmla="*/ 2401 h 3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35" h="3571">
                    <a:moveTo>
                      <a:pt x="1" y="3571"/>
                    </a:moveTo>
                    <a:lnTo>
                      <a:pt x="4234" y="3571"/>
                    </a:lnTo>
                    <a:cubicBezTo>
                      <a:pt x="4234" y="3478"/>
                      <a:pt x="4235" y="3384"/>
                      <a:pt x="4233" y="3290"/>
                    </a:cubicBezTo>
                    <a:lnTo>
                      <a:pt x="4201" y="3280"/>
                    </a:lnTo>
                    <a:cubicBezTo>
                      <a:pt x="4214" y="3168"/>
                      <a:pt x="4226" y="3056"/>
                      <a:pt x="4234" y="2944"/>
                    </a:cubicBezTo>
                    <a:cubicBezTo>
                      <a:pt x="4235" y="2260"/>
                      <a:pt x="4232" y="1575"/>
                      <a:pt x="4234" y="891"/>
                    </a:cubicBezTo>
                    <a:cubicBezTo>
                      <a:pt x="3975" y="886"/>
                      <a:pt x="3716" y="895"/>
                      <a:pt x="3456" y="888"/>
                    </a:cubicBezTo>
                    <a:cubicBezTo>
                      <a:pt x="3292" y="894"/>
                      <a:pt x="3140" y="764"/>
                      <a:pt x="3112" y="604"/>
                    </a:cubicBezTo>
                    <a:cubicBezTo>
                      <a:pt x="3091" y="445"/>
                      <a:pt x="3124" y="283"/>
                      <a:pt x="3093" y="125"/>
                    </a:cubicBezTo>
                    <a:cubicBezTo>
                      <a:pt x="3060" y="29"/>
                      <a:pt x="2952" y="0"/>
                      <a:pt x="2861" y="7"/>
                    </a:cubicBezTo>
                    <a:cubicBezTo>
                      <a:pt x="2355" y="12"/>
                      <a:pt x="1849" y="1"/>
                      <a:pt x="1344" y="13"/>
                    </a:cubicBezTo>
                    <a:cubicBezTo>
                      <a:pt x="1261" y="226"/>
                      <a:pt x="1351" y="463"/>
                      <a:pt x="1267" y="674"/>
                    </a:cubicBezTo>
                    <a:cubicBezTo>
                      <a:pt x="1215" y="781"/>
                      <a:pt x="1122" y="898"/>
                      <a:pt x="991" y="889"/>
                    </a:cubicBezTo>
                    <a:cubicBezTo>
                      <a:pt x="661" y="893"/>
                      <a:pt x="331" y="887"/>
                      <a:pt x="1" y="891"/>
                    </a:cubicBezTo>
                    <a:cubicBezTo>
                      <a:pt x="2" y="1563"/>
                      <a:pt x="3" y="2236"/>
                      <a:pt x="0" y="2908"/>
                    </a:cubicBezTo>
                    <a:cubicBezTo>
                      <a:pt x="1" y="3024"/>
                      <a:pt x="2" y="3141"/>
                      <a:pt x="2" y="3257"/>
                    </a:cubicBezTo>
                    <a:cubicBezTo>
                      <a:pt x="2" y="3362"/>
                      <a:pt x="2" y="3466"/>
                      <a:pt x="1" y="3571"/>
                    </a:cubicBezTo>
                    <a:moveTo>
                      <a:pt x="64" y="3530"/>
                    </a:moveTo>
                    <a:cubicBezTo>
                      <a:pt x="242" y="3331"/>
                      <a:pt x="463" y="3174"/>
                      <a:pt x="646" y="2979"/>
                    </a:cubicBezTo>
                    <a:cubicBezTo>
                      <a:pt x="1640" y="2970"/>
                      <a:pt x="2635" y="2976"/>
                      <a:pt x="3629" y="2976"/>
                    </a:cubicBezTo>
                    <a:cubicBezTo>
                      <a:pt x="3809" y="3161"/>
                      <a:pt x="4005" y="3333"/>
                      <a:pt x="4172" y="3530"/>
                    </a:cubicBezTo>
                    <a:cubicBezTo>
                      <a:pt x="2803" y="3534"/>
                      <a:pt x="1433" y="3534"/>
                      <a:pt x="64" y="3530"/>
                    </a:cubicBezTo>
                    <a:moveTo>
                      <a:pt x="64" y="2931"/>
                    </a:moveTo>
                    <a:cubicBezTo>
                      <a:pt x="217" y="2754"/>
                      <a:pt x="412" y="2619"/>
                      <a:pt x="572" y="2448"/>
                    </a:cubicBezTo>
                    <a:cubicBezTo>
                      <a:pt x="1615" y="2443"/>
                      <a:pt x="2658" y="2446"/>
                      <a:pt x="3701" y="2447"/>
                    </a:cubicBezTo>
                    <a:cubicBezTo>
                      <a:pt x="3857" y="2609"/>
                      <a:pt x="4029" y="2757"/>
                      <a:pt x="4172" y="2930"/>
                    </a:cubicBezTo>
                    <a:cubicBezTo>
                      <a:pt x="2803" y="2935"/>
                      <a:pt x="1433" y="2934"/>
                      <a:pt x="64" y="2931"/>
                    </a:cubicBezTo>
                    <a:moveTo>
                      <a:pt x="64" y="2401"/>
                    </a:moveTo>
                    <a:cubicBezTo>
                      <a:pt x="142" y="2303"/>
                      <a:pt x="244" y="2226"/>
                      <a:pt x="334" y="2140"/>
                    </a:cubicBezTo>
                    <a:cubicBezTo>
                      <a:pt x="950" y="1581"/>
                      <a:pt x="1563" y="1019"/>
                      <a:pt x="2179" y="460"/>
                    </a:cubicBezTo>
                    <a:cubicBezTo>
                      <a:pt x="2211" y="421"/>
                      <a:pt x="2242" y="474"/>
                      <a:pt x="2266" y="493"/>
                    </a:cubicBezTo>
                    <a:cubicBezTo>
                      <a:pt x="2706" y="935"/>
                      <a:pt x="3152" y="1372"/>
                      <a:pt x="3595" y="1811"/>
                    </a:cubicBezTo>
                    <a:cubicBezTo>
                      <a:pt x="3749" y="1963"/>
                      <a:pt x="3897" y="2122"/>
                      <a:pt x="4060" y="2265"/>
                    </a:cubicBezTo>
                    <a:cubicBezTo>
                      <a:pt x="4105" y="2303"/>
                      <a:pt x="4140" y="2352"/>
                      <a:pt x="4171" y="2402"/>
                    </a:cubicBezTo>
                    <a:cubicBezTo>
                      <a:pt x="2802" y="2405"/>
                      <a:pt x="1433" y="2406"/>
                      <a:pt x="64" y="2401"/>
                    </a:cubicBezTo>
                  </a:path>
                </a:pathLst>
              </a:custGeom>
              <a:solidFill>
                <a:srgbClr val="FFE2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grpSp>
            <p:nvGrpSpPr>
              <p:cNvPr id="58" name="Group 57"/>
              <p:cNvGrpSpPr>
                <a:grpSpLocks/>
              </p:cNvGrpSpPr>
              <p:nvPr/>
            </p:nvGrpSpPr>
            <p:grpSpPr bwMode="auto">
              <a:xfrm>
                <a:off x="-1480" y="985"/>
                <a:ext cx="1413" cy="1109"/>
                <a:chOff x="-1480" y="985"/>
                <a:chExt cx="1413" cy="1109"/>
              </a:xfrm>
            </p:grpSpPr>
            <p:sp>
              <p:nvSpPr>
                <p:cNvPr id="60" name="Freeform 59"/>
                <p:cNvSpPr>
                  <a:spLocks/>
                </p:cNvSpPr>
                <p:nvPr/>
              </p:nvSpPr>
              <p:spPr bwMode="auto">
                <a:xfrm flipV="1">
                  <a:off x="-1249" y="985"/>
                  <a:ext cx="935" cy="128"/>
                </a:xfrm>
                <a:custGeom>
                  <a:avLst/>
                  <a:gdLst>
                    <a:gd name="T0" fmla="*/ 0 w 4108"/>
                    <a:gd name="T1" fmla="*/ 560 h 564"/>
                    <a:gd name="T2" fmla="*/ 4108 w 4108"/>
                    <a:gd name="T3" fmla="*/ 560 h 564"/>
                    <a:gd name="T4" fmla="*/ 3565 w 4108"/>
                    <a:gd name="T5" fmla="*/ 6 h 564"/>
                    <a:gd name="T6" fmla="*/ 582 w 4108"/>
                    <a:gd name="T7" fmla="*/ 9 h 564"/>
                    <a:gd name="T8" fmla="*/ 0 w 4108"/>
                    <a:gd name="T9" fmla="*/ 560 h 564"/>
                  </a:gdLst>
                  <a:ahLst/>
                  <a:cxnLst>
                    <a:cxn ang="0">
                      <a:pos x="T0" y="T1"/>
                    </a:cxn>
                    <a:cxn ang="0">
                      <a:pos x="T2" y="T3"/>
                    </a:cxn>
                    <a:cxn ang="0">
                      <a:pos x="T4" y="T5"/>
                    </a:cxn>
                    <a:cxn ang="0">
                      <a:pos x="T6" y="T7"/>
                    </a:cxn>
                    <a:cxn ang="0">
                      <a:pos x="T8" y="T9"/>
                    </a:cxn>
                  </a:cxnLst>
                  <a:rect l="0" t="0" r="r" b="b"/>
                  <a:pathLst>
                    <a:path w="4108" h="564">
                      <a:moveTo>
                        <a:pt x="0" y="560"/>
                      </a:moveTo>
                      <a:cubicBezTo>
                        <a:pt x="1369" y="564"/>
                        <a:pt x="2739" y="564"/>
                        <a:pt x="4108" y="560"/>
                      </a:cubicBezTo>
                      <a:cubicBezTo>
                        <a:pt x="3941" y="363"/>
                        <a:pt x="3745" y="191"/>
                        <a:pt x="3565" y="6"/>
                      </a:cubicBezTo>
                      <a:cubicBezTo>
                        <a:pt x="2571" y="6"/>
                        <a:pt x="1576" y="0"/>
                        <a:pt x="582" y="9"/>
                      </a:cubicBezTo>
                      <a:cubicBezTo>
                        <a:pt x="399" y="204"/>
                        <a:pt x="178" y="361"/>
                        <a:pt x="0" y="560"/>
                      </a:cubicBezTo>
                    </a:path>
                  </a:pathLst>
                </a:custGeom>
                <a:solidFill>
                  <a:srgbClr val="ED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61" name="Freeform 60"/>
                <p:cNvSpPr>
                  <a:spLocks/>
                </p:cNvSpPr>
                <p:nvPr/>
              </p:nvSpPr>
              <p:spPr bwMode="auto">
                <a:xfrm flipV="1">
                  <a:off x="-1249" y="1121"/>
                  <a:ext cx="935" cy="112"/>
                </a:xfrm>
                <a:custGeom>
                  <a:avLst/>
                  <a:gdLst>
                    <a:gd name="T0" fmla="*/ 0 w 4108"/>
                    <a:gd name="T1" fmla="*/ 488 h 492"/>
                    <a:gd name="T2" fmla="*/ 4108 w 4108"/>
                    <a:gd name="T3" fmla="*/ 487 h 492"/>
                    <a:gd name="T4" fmla="*/ 3637 w 4108"/>
                    <a:gd name="T5" fmla="*/ 4 h 492"/>
                    <a:gd name="T6" fmla="*/ 508 w 4108"/>
                    <a:gd name="T7" fmla="*/ 5 h 492"/>
                    <a:gd name="T8" fmla="*/ 0 w 4108"/>
                    <a:gd name="T9" fmla="*/ 488 h 492"/>
                  </a:gdLst>
                  <a:ahLst/>
                  <a:cxnLst>
                    <a:cxn ang="0">
                      <a:pos x="T0" y="T1"/>
                    </a:cxn>
                    <a:cxn ang="0">
                      <a:pos x="T2" y="T3"/>
                    </a:cxn>
                    <a:cxn ang="0">
                      <a:pos x="T4" y="T5"/>
                    </a:cxn>
                    <a:cxn ang="0">
                      <a:pos x="T6" y="T7"/>
                    </a:cxn>
                    <a:cxn ang="0">
                      <a:pos x="T8" y="T9"/>
                    </a:cxn>
                  </a:cxnLst>
                  <a:rect l="0" t="0" r="r" b="b"/>
                  <a:pathLst>
                    <a:path w="4108" h="492">
                      <a:moveTo>
                        <a:pt x="0" y="488"/>
                      </a:moveTo>
                      <a:cubicBezTo>
                        <a:pt x="1369" y="491"/>
                        <a:pt x="2739" y="492"/>
                        <a:pt x="4108" y="487"/>
                      </a:cubicBezTo>
                      <a:cubicBezTo>
                        <a:pt x="3965" y="314"/>
                        <a:pt x="3793" y="166"/>
                        <a:pt x="3637" y="4"/>
                      </a:cubicBezTo>
                      <a:cubicBezTo>
                        <a:pt x="2594" y="3"/>
                        <a:pt x="1551" y="0"/>
                        <a:pt x="508" y="5"/>
                      </a:cubicBezTo>
                      <a:cubicBezTo>
                        <a:pt x="348" y="176"/>
                        <a:pt x="153" y="311"/>
                        <a:pt x="0" y="488"/>
                      </a:cubicBezTo>
                    </a:path>
                  </a:pathLst>
                </a:custGeom>
                <a:solidFill>
                  <a:srgbClr val="ED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62" name="Freeform 61"/>
                <p:cNvSpPr>
                  <a:spLocks/>
                </p:cNvSpPr>
                <p:nvPr/>
              </p:nvSpPr>
              <p:spPr bwMode="auto">
                <a:xfrm flipV="1">
                  <a:off x="-300" y="1118"/>
                  <a:ext cx="147" cy="472"/>
                </a:xfrm>
                <a:custGeom>
                  <a:avLst/>
                  <a:gdLst>
                    <a:gd name="T0" fmla="*/ 2 w 644"/>
                    <a:gd name="T1" fmla="*/ 2066 h 2069"/>
                    <a:gd name="T2" fmla="*/ 253 w 644"/>
                    <a:gd name="T3" fmla="*/ 1887 h 2069"/>
                    <a:gd name="T4" fmla="*/ 618 w 644"/>
                    <a:gd name="T5" fmla="*/ 309 h 2069"/>
                    <a:gd name="T6" fmla="*/ 522 w 644"/>
                    <a:gd name="T7" fmla="*/ 25 h 2069"/>
                    <a:gd name="T8" fmla="*/ 2 w 644"/>
                    <a:gd name="T9" fmla="*/ 13 h 2069"/>
                    <a:gd name="T10" fmla="*/ 2 w 644"/>
                    <a:gd name="T11" fmla="*/ 2066 h 2069"/>
                  </a:gdLst>
                  <a:ahLst/>
                  <a:cxnLst>
                    <a:cxn ang="0">
                      <a:pos x="T0" y="T1"/>
                    </a:cxn>
                    <a:cxn ang="0">
                      <a:pos x="T2" y="T3"/>
                    </a:cxn>
                    <a:cxn ang="0">
                      <a:pos x="T4" y="T5"/>
                    </a:cxn>
                    <a:cxn ang="0">
                      <a:pos x="T6" y="T7"/>
                    </a:cxn>
                    <a:cxn ang="0">
                      <a:pos x="T8" y="T9"/>
                    </a:cxn>
                    <a:cxn ang="0">
                      <a:pos x="T10" y="T11"/>
                    </a:cxn>
                  </a:cxnLst>
                  <a:rect l="0" t="0" r="r" b="b"/>
                  <a:pathLst>
                    <a:path w="644" h="2069">
                      <a:moveTo>
                        <a:pt x="2" y="2066"/>
                      </a:moveTo>
                      <a:cubicBezTo>
                        <a:pt x="117" y="2069"/>
                        <a:pt x="233" y="2009"/>
                        <a:pt x="253" y="1887"/>
                      </a:cubicBezTo>
                      <a:cubicBezTo>
                        <a:pt x="378" y="1362"/>
                        <a:pt x="495" y="835"/>
                        <a:pt x="618" y="309"/>
                      </a:cubicBezTo>
                      <a:cubicBezTo>
                        <a:pt x="642" y="211"/>
                        <a:pt x="644" y="56"/>
                        <a:pt x="522" y="25"/>
                      </a:cubicBezTo>
                      <a:cubicBezTo>
                        <a:pt x="350" y="0"/>
                        <a:pt x="175" y="20"/>
                        <a:pt x="2" y="13"/>
                      </a:cubicBezTo>
                      <a:cubicBezTo>
                        <a:pt x="0" y="697"/>
                        <a:pt x="3" y="1382"/>
                        <a:pt x="2" y="2066"/>
                      </a:cubicBezTo>
                    </a:path>
                  </a:pathLst>
                </a:custGeom>
                <a:solidFill>
                  <a:srgbClr val="ED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63" name="Freeform 62"/>
                <p:cNvSpPr>
                  <a:spLocks/>
                </p:cNvSpPr>
                <p:nvPr/>
              </p:nvSpPr>
              <p:spPr bwMode="auto">
                <a:xfrm flipV="1">
                  <a:off x="-1392" y="1127"/>
                  <a:ext cx="129" cy="463"/>
                </a:xfrm>
                <a:custGeom>
                  <a:avLst/>
                  <a:gdLst>
                    <a:gd name="T0" fmla="*/ 399 w 568"/>
                    <a:gd name="T1" fmla="*/ 1908 h 2029"/>
                    <a:gd name="T2" fmla="*/ 565 w 568"/>
                    <a:gd name="T3" fmla="*/ 2029 h 2029"/>
                    <a:gd name="T4" fmla="*/ 566 w 568"/>
                    <a:gd name="T5" fmla="*/ 12 h 2029"/>
                    <a:gd name="T6" fmla="*/ 119 w 568"/>
                    <a:gd name="T7" fmla="*/ 25 h 2029"/>
                    <a:gd name="T8" fmla="*/ 9 w 568"/>
                    <a:gd name="T9" fmla="*/ 185 h 2029"/>
                    <a:gd name="T10" fmla="*/ 68 w 568"/>
                    <a:gd name="T11" fmla="*/ 476 h 2029"/>
                    <a:gd name="T12" fmla="*/ 399 w 568"/>
                    <a:gd name="T13" fmla="*/ 1908 h 2029"/>
                  </a:gdLst>
                  <a:ahLst/>
                  <a:cxnLst>
                    <a:cxn ang="0">
                      <a:pos x="T0" y="T1"/>
                    </a:cxn>
                    <a:cxn ang="0">
                      <a:pos x="T2" y="T3"/>
                    </a:cxn>
                    <a:cxn ang="0">
                      <a:pos x="T4" y="T5"/>
                    </a:cxn>
                    <a:cxn ang="0">
                      <a:pos x="T6" y="T7"/>
                    </a:cxn>
                    <a:cxn ang="0">
                      <a:pos x="T8" y="T9"/>
                    </a:cxn>
                    <a:cxn ang="0">
                      <a:pos x="T10" y="T11"/>
                    </a:cxn>
                    <a:cxn ang="0">
                      <a:pos x="T12" y="T13"/>
                    </a:cxn>
                  </a:cxnLst>
                  <a:rect l="0" t="0" r="r" b="b"/>
                  <a:pathLst>
                    <a:path w="568" h="2029">
                      <a:moveTo>
                        <a:pt x="399" y="1908"/>
                      </a:moveTo>
                      <a:cubicBezTo>
                        <a:pt x="407" y="1996"/>
                        <a:pt x="491" y="2020"/>
                        <a:pt x="565" y="2029"/>
                      </a:cubicBezTo>
                      <a:cubicBezTo>
                        <a:pt x="568" y="1357"/>
                        <a:pt x="567" y="684"/>
                        <a:pt x="566" y="12"/>
                      </a:cubicBezTo>
                      <a:cubicBezTo>
                        <a:pt x="417" y="17"/>
                        <a:pt x="266" y="0"/>
                        <a:pt x="119" y="25"/>
                      </a:cubicBezTo>
                      <a:cubicBezTo>
                        <a:pt x="46" y="38"/>
                        <a:pt x="0" y="114"/>
                        <a:pt x="9" y="185"/>
                      </a:cubicBezTo>
                      <a:cubicBezTo>
                        <a:pt x="17" y="284"/>
                        <a:pt x="46" y="380"/>
                        <a:pt x="68" y="476"/>
                      </a:cubicBezTo>
                      <a:cubicBezTo>
                        <a:pt x="180" y="953"/>
                        <a:pt x="285" y="1432"/>
                        <a:pt x="399" y="1908"/>
                      </a:cubicBezTo>
                    </a:path>
                  </a:pathLst>
                </a:custGeom>
                <a:solidFill>
                  <a:srgbClr val="ED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64" name="Freeform 63"/>
                <p:cNvSpPr>
                  <a:spLocks/>
                </p:cNvSpPr>
                <p:nvPr/>
              </p:nvSpPr>
              <p:spPr bwMode="auto">
                <a:xfrm flipV="1">
                  <a:off x="-1249" y="1242"/>
                  <a:ext cx="935" cy="452"/>
                </a:xfrm>
                <a:custGeom>
                  <a:avLst/>
                  <a:gdLst>
                    <a:gd name="T0" fmla="*/ 0 w 4107"/>
                    <a:gd name="T1" fmla="*/ 1980 h 1985"/>
                    <a:gd name="T2" fmla="*/ 4107 w 4107"/>
                    <a:gd name="T3" fmla="*/ 1981 h 1985"/>
                    <a:gd name="T4" fmla="*/ 3996 w 4107"/>
                    <a:gd name="T5" fmla="*/ 1844 h 1985"/>
                    <a:gd name="T6" fmla="*/ 3531 w 4107"/>
                    <a:gd name="T7" fmla="*/ 1390 h 1985"/>
                    <a:gd name="T8" fmla="*/ 2202 w 4107"/>
                    <a:gd name="T9" fmla="*/ 72 h 1985"/>
                    <a:gd name="T10" fmla="*/ 2115 w 4107"/>
                    <a:gd name="T11" fmla="*/ 39 h 1985"/>
                    <a:gd name="T12" fmla="*/ 270 w 4107"/>
                    <a:gd name="T13" fmla="*/ 1719 h 1985"/>
                    <a:gd name="T14" fmla="*/ 0 w 4107"/>
                    <a:gd name="T15" fmla="*/ 1980 h 1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7" h="1985">
                      <a:moveTo>
                        <a:pt x="0" y="1980"/>
                      </a:moveTo>
                      <a:cubicBezTo>
                        <a:pt x="1369" y="1985"/>
                        <a:pt x="2738" y="1984"/>
                        <a:pt x="4107" y="1981"/>
                      </a:cubicBezTo>
                      <a:cubicBezTo>
                        <a:pt x="4076" y="1931"/>
                        <a:pt x="4041" y="1882"/>
                        <a:pt x="3996" y="1844"/>
                      </a:cubicBezTo>
                      <a:cubicBezTo>
                        <a:pt x="3833" y="1701"/>
                        <a:pt x="3685" y="1542"/>
                        <a:pt x="3531" y="1390"/>
                      </a:cubicBezTo>
                      <a:cubicBezTo>
                        <a:pt x="3088" y="951"/>
                        <a:pt x="2642" y="514"/>
                        <a:pt x="2202" y="72"/>
                      </a:cubicBezTo>
                      <a:cubicBezTo>
                        <a:pt x="2178" y="53"/>
                        <a:pt x="2147" y="0"/>
                        <a:pt x="2115" y="39"/>
                      </a:cubicBezTo>
                      <a:cubicBezTo>
                        <a:pt x="1499" y="598"/>
                        <a:pt x="886" y="1160"/>
                        <a:pt x="270" y="1719"/>
                      </a:cubicBezTo>
                      <a:cubicBezTo>
                        <a:pt x="180" y="1805"/>
                        <a:pt x="78" y="1882"/>
                        <a:pt x="0" y="1980"/>
                      </a:cubicBezTo>
                    </a:path>
                  </a:pathLst>
                </a:custGeom>
                <a:solidFill>
                  <a:srgbClr val="ED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65" name="Freeform 64"/>
                <p:cNvSpPr>
                  <a:spLocks/>
                </p:cNvSpPr>
                <p:nvPr/>
              </p:nvSpPr>
              <p:spPr bwMode="auto">
                <a:xfrm flipV="1">
                  <a:off x="-1480" y="1601"/>
                  <a:ext cx="1413" cy="493"/>
                </a:xfrm>
                <a:custGeom>
                  <a:avLst/>
                  <a:gdLst>
                    <a:gd name="T0" fmla="*/ 0 w 6208"/>
                    <a:gd name="T1" fmla="*/ 2161 h 2161"/>
                    <a:gd name="T2" fmla="*/ 492 w 6208"/>
                    <a:gd name="T3" fmla="*/ 1799 h 2161"/>
                    <a:gd name="T4" fmla="*/ 1888 w 6208"/>
                    <a:gd name="T5" fmla="*/ 1783 h 2161"/>
                    <a:gd name="T6" fmla="*/ 1913 w 6208"/>
                    <a:gd name="T7" fmla="*/ 1205 h 2161"/>
                    <a:gd name="T8" fmla="*/ 2184 w 6208"/>
                    <a:gd name="T9" fmla="*/ 1055 h 2161"/>
                    <a:gd name="T10" fmla="*/ 4094 w 6208"/>
                    <a:gd name="T11" fmla="*/ 1056 h 2161"/>
                    <a:gd name="T12" fmla="*/ 4396 w 6208"/>
                    <a:gd name="T13" fmla="*/ 1211 h 2161"/>
                    <a:gd name="T14" fmla="*/ 4433 w 6208"/>
                    <a:gd name="T15" fmla="*/ 1739 h 2161"/>
                    <a:gd name="T16" fmla="*/ 4583 w 6208"/>
                    <a:gd name="T17" fmla="*/ 1801 h 2161"/>
                    <a:gd name="T18" fmla="*/ 5717 w 6208"/>
                    <a:gd name="T19" fmla="*/ 1797 h 2161"/>
                    <a:gd name="T20" fmla="*/ 6208 w 6208"/>
                    <a:gd name="T21" fmla="*/ 2161 h 2161"/>
                    <a:gd name="T22" fmla="*/ 6208 w 6208"/>
                    <a:gd name="T23" fmla="*/ 475 h 2161"/>
                    <a:gd name="T24" fmla="*/ 5664 w 6208"/>
                    <a:gd name="T25" fmla="*/ 0 h 2161"/>
                    <a:gd name="T26" fmla="*/ 479 w 6208"/>
                    <a:gd name="T27" fmla="*/ 0 h 2161"/>
                    <a:gd name="T28" fmla="*/ 0 w 6208"/>
                    <a:gd name="T29" fmla="*/ 472 h 2161"/>
                    <a:gd name="T30" fmla="*/ 0 w 6208"/>
                    <a:gd name="T31" fmla="*/ 2161 h 2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08" h="2161">
                      <a:moveTo>
                        <a:pt x="0" y="2161"/>
                      </a:moveTo>
                      <a:cubicBezTo>
                        <a:pt x="86" y="1966"/>
                        <a:pt x="275" y="1812"/>
                        <a:pt x="492" y="1799"/>
                      </a:cubicBezTo>
                      <a:cubicBezTo>
                        <a:pt x="957" y="1784"/>
                        <a:pt x="1424" y="1816"/>
                        <a:pt x="1888" y="1783"/>
                      </a:cubicBezTo>
                      <a:cubicBezTo>
                        <a:pt x="1919" y="1591"/>
                        <a:pt x="1887" y="1397"/>
                        <a:pt x="1913" y="1205"/>
                      </a:cubicBezTo>
                      <a:cubicBezTo>
                        <a:pt x="1936" y="1084"/>
                        <a:pt x="2078" y="1050"/>
                        <a:pt x="2184" y="1055"/>
                      </a:cubicBezTo>
                      <a:cubicBezTo>
                        <a:pt x="2821" y="1057"/>
                        <a:pt x="3458" y="1055"/>
                        <a:pt x="4094" y="1056"/>
                      </a:cubicBezTo>
                      <a:cubicBezTo>
                        <a:pt x="4211" y="1053"/>
                        <a:pt x="4350" y="1091"/>
                        <a:pt x="4396" y="1211"/>
                      </a:cubicBezTo>
                      <a:cubicBezTo>
                        <a:pt x="4438" y="1384"/>
                        <a:pt x="4380" y="1568"/>
                        <a:pt x="4433" y="1739"/>
                      </a:cubicBezTo>
                      <a:cubicBezTo>
                        <a:pt x="4456" y="1802"/>
                        <a:pt x="4528" y="1802"/>
                        <a:pt x="4583" y="1801"/>
                      </a:cubicBezTo>
                      <a:cubicBezTo>
                        <a:pt x="4961" y="1794"/>
                        <a:pt x="5339" y="1797"/>
                        <a:pt x="5717" y="1797"/>
                      </a:cubicBezTo>
                      <a:cubicBezTo>
                        <a:pt x="5941" y="1794"/>
                        <a:pt x="6121" y="1968"/>
                        <a:pt x="6208" y="2161"/>
                      </a:cubicBezTo>
                      <a:lnTo>
                        <a:pt x="6208" y="475"/>
                      </a:lnTo>
                      <a:cubicBezTo>
                        <a:pt x="6088" y="262"/>
                        <a:pt x="5917" y="50"/>
                        <a:pt x="5664" y="0"/>
                      </a:cubicBezTo>
                      <a:lnTo>
                        <a:pt x="479" y="0"/>
                      </a:lnTo>
                      <a:cubicBezTo>
                        <a:pt x="267" y="92"/>
                        <a:pt x="84" y="252"/>
                        <a:pt x="0" y="472"/>
                      </a:cubicBezTo>
                      <a:lnTo>
                        <a:pt x="0" y="2161"/>
                      </a:ln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grpSp>
          <p:sp>
            <p:nvSpPr>
              <p:cNvPr id="59" name="Freeform 58"/>
              <p:cNvSpPr>
                <a:spLocks/>
              </p:cNvSpPr>
              <p:nvPr/>
            </p:nvSpPr>
            <p:spPr bwMode="auto">
              <a:xfrm flipV="1">
                <a:off x="-1480" y="1040"/>
                <a:ext cx="1413" cy="815"/>
              </a:xfrm>
              <a:custGeom>
                <a:avLst/>
                <a:gdLst>
                  <a:gd name="T0" fmla="*/ 5152 w 6208"/>
                  <a:gd name="T1" fmla="*/ 3562 h 3575"/>
                  <a:gd name="T2" fmla="*/ 5184 w 6208"/>
                  <a:gd name="T3" fmla="*/ 3572 h 3575"/>
                  <a:gd name="T4" fmla="*/ 5781 w 6208"/>
                  <a:gd name="T5" fmla="*/ 3252 h 3575"/>
                  <a:gd name="T6" fmla="*/ 5973 w 6208"/>
                  <a:gd name="T7" fmla="*/ 2481 h 3575"/>
                  <a:gd name="T8" fmla="*/ 6208 w 6208"/>
                  <a:gd name="T9" fmla="*/ 1191 h 3575"/>
                  <a:gd name="T10" fmla="*/ 6208 w 6208"/>
                  <a:gd name="T11" fmla="*/ 1111 h 3575"/>
                  <a:gd name="T12" fmla="*/ 5717 w 6208"/>
                  <a:gd name="T13" fmla="*/ 747 h 3575"/>
                  <a:gd name="T14" fmla="*/ 4583 w 6208"/>
                  <a:gd name="T15" fmla="*/ 751 h 3575"/>
                  <a:gd name="T16" fmla="*/ 4433 w 6208"/>
                  <a:gd name="T17" fmla="*/ 689 h 3575"/>
                  <a:gd name="T18" fmla="*/ 4396 w 6208"/>
                  <a:gd name="T19" fmla="*/ 161 h 3575"/>
                  <a:gd name="T20" fmla="*/ 4094 w 6208"/>
                  <a:gd name="T21" fmla="*/ 6 h 3575"/>
                  <a:gd name="T22" fmla="*/ 2184 w 6208"/>
                  <a:gd name="T23" fmla="*/ 5 h 3575"/>
                  <a:gd name="T24" fmla="*/ 1913 w 6208"/>
                  <a:gd name="T25" fmla="*/ 155 h 3575"/>
                  <a:gd name="T26" fmla="*/ 1888 w 6208"/>
                  <a:gd name="T27" fmla="*/ 733 h 3575"/>
                  <a:gd name="T28" fmla="*/ 492 w 6208"/>
                  <a:gd name="T29" fmla="*/ 749 h 3575"/>
                  <a:gd name="T30" fmla="*/ 0 w 6208"/>
                  <a:gd name="T31" fmla="*/ 1111 h 3575"/>
                  <a:gd name="T32" fmla="*/ 0 w 6208"/>
                  <a:gd name="T33" fmla="*/ 1225 h 3575"/>
                  <a:gd name="T34" fmla="*/ 192 w 6208"/>
                  <a:gd name="T35" fmla="*/ 2115 h 3575"/>
                  <a:gd name="T36" fmla="*/ 410 w 6208"/>
                  <a:gd name="T37" fmla="*/ 3167 h 3575"/>
                  <a:gd name="T38" fmla="*/ 953 w 6208"/>
                  <a:gd name="T39" fmla="*/ 3539 h 3575"/>
                  <a:gd name="T40" fmla="*/ 951 w 6208"/>
                  <a:gd name="T41" fmla="*/ 3190 h 3575"/>
                  <a:gd name="T42" fmla="*/ 785 w 6208"/>
                  <a:gd name="T43" fmla="*/ 3069 h 3575"/>
                  <a:gd name="T44" fmla="*/ 454 w 6208"/>
                  <a:gd name="T45" fmla="*/ 1637 h 3575"/>
                  <a:gd name="T46" fmla="*/ 395 w 6208"/>
                  <a:gd name="T47" fmla="*/ 1346 h 3575"/>
                  <a:gd name="T48" fmla="*/ 505 w 6208"/>
                  <a:gd name="T49" fmla="*/ 1186 h 3575"/>
                  <a:gd name="T50" fmla="*/ 952 w 6208"/>
                  <a:gd name="T51" fmla="*/ 1173 h 3575"/>
                  <a:gd name="T52" fmla="*/ 1942 w 6208"/>
                  <a:gd name="T53" fmla="*/ 1171 h 3575"/>
                  <a:gd name="T54" fmla="*/ 2218 w 6208"/>
                  <a:gd name="T55" fmla="*/ 956 h 3575"/>
                  <a:gd name="T56" fmla="*/ 2295 w 6208"/>
                  <a:gd name="T57" fmla="*/ 295 h 3575"/>
                  <a:gd name="T58" fmla="*/ 3812 w 6208"/>
                  <a:gd name="T59" fmla="*/ 289 h 3575"/>
                  <a:gd name="T60" fmla="*/ 4044 w 6208"/>
                  <a:gd name="T61" fmla="*/ 407 h 3575"/>
                  <a:gd name="T62" fmla="*/ 4063 w 6208"/>
                  <a:gd name="T63" fmla="*/ 886 h 3575"/>
                  <a:gd name="T64" fmla="*/ 4407 w 6208"/>
                  <a:gd name="T65" fmla="*/ 1170 h 3575"/>
                  <a:gd name="T66" fmla="*/ 5185 w 6208"/>
                  <a:gd name="T67" fmla="*/ 1173 h 3575"/>
                  <a:gd name="T68" fmla="*/ 5705 w 6208"/>
                  <a:gd name="T69" fmla="*/ 1185 h 3575"/>
                  <a:gd name="T70" fmla="*/ 5801 w 6208"/>
                  <a:gd name="T71" fmla="*/ 1469 h 3575"/>
                  <a:gd name="T72" fmla="*/ 5436 w 6208"/>
                  <a:gd name="T73" fmla="*/ 3047 h 3575"/>
                  <a:gd name="T74" fmla="*/ 5185 w 6208"/>
                  <a:gd name="T75" fmla="*/ 3226 h 3575"/>
                  <a:gd name="T76" fmla="*/ 5152 w 6208"/>
                  <a:gd name="T77" fmla="*/ 3562 h 3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208" h="3575">
                    <a:moveTo>
                      <a:pt x="5152" y="3562"/>
                    </a:moveTo>
                    <a:lnTo>
                      <a:pt x="5184" y="3572"/>
                    </a:lnTo>
                    <a:cubicBezTo>
                      <a:pt x="5415" y="3575"/>
                      <a:pt x="5688" y="3484"/>
                      <a:pt x="5781" y="3252"/>
                    </a:cubicBezTo>
                    <a:cubicBezTo>
                      <a:pt x="5875" y="3004"/>
                      <a:pt x="5932" y="2742"/>
                      <a:pt x="5973" y="2481"/>
                    </a:cubicBezTo>
                    <a:cubicBezTo>
                      <a:pt x="6054" y="2051"/>
                      <a:pt x="6118" y="1618"/>
                      <a:pt x="6208" y="1191"/>
                    </a:cubicBezTo>
                    <a:lnTo>
                      <a:pt x="6208" y="1111"/>
                    </a:lnTo>
                    <a:cubicBezTo>
                      <a:pt x="6121" y="918"/>
                      <a:pt x="5941" y="744"/>
                      <a:pt x="5717" y="747"/>
                    </a:cubicBezTo>
                    <a:cubicBezTo>
                      <a:pt x="5339" y="747"/>
                      <a:pt x="4961" y="744"/>
                      <a:pt x="4583" y="751"/>
                    </a:cubicBezTo>
                    <a:cubicBezTo>
                      <a:pt x="4528" y="752"/>
                      <a:pt x="4456" y="752"/>
                      <a:pt x="4433" y="689"/>
                    </a:cubicBezTo>
                    <a:cubicBezTo>
                      <a:pt x="4380" y="518"/>
                      <a:pt x="4438" y="334"/>
                      <a:pt x="4396" y="161"/>
                    </a:cubicBezTo>
                    <a:cubicBezTo>
                      <a:pt x="4350" y="41"/>
                      <a:pt x="4211" y="3"/>
                      <a:pt x="4094" y="6"/>
                    </a:cubicBezTo>
                    <a:cubicBezTo>
                      <a:pt x="3458" y="5"/>
                      <a:pt x="2821" y="7"/>
                      <a:pt x="2184" y="5"/>
                    </a:cubicBezTo>
                    <a:cubicBezTo>
                      <a:pt x="2078" y="0"/>
                      <a:pt x="1936" y="34"/>
                      <a:pt x="1913" y="155"/>
                    </a:cubicBezTo>
                    <a:cubicBezTo>
                      <a:pt x="1887" y="347"/>
                      <a:pt x="1919" y="541"/>
                      <a:pt x="1888" y="733"/>
                    </a:cubicBezTo>
                    <a:cubicBezTo>
                      <a:pt x="1424" y="766"/>
                      <a:pt x="957" y="734"/>
                      <a:pt x="492" y="749"/>
                    </a:cubicBezTo>
                    <a:cubicBezTo>
                      <a:pt x="275" y="762"/>
                      <a:pt x="86" y="916"/>
                      <a:pt x="0" y="1111"/>
                    </a:cubicBezTo>
                    <a:lnTo>
                      <a:pt x="0" y="1225"/>
                    </a:lnTo>
                    <a:cubicBezTo>
                      <a:pt x="88" y="1516"/>
                      <a:pt x="125" y="1819"/>
                      <a:pt x="192" y="2115"/>
                    </a:cubicBezTo>
                    <a:cubicBezTo>
                      <a:pt x="275" y="2464"/>
                      <a:pt x="335" y="2817"/>
                      <a:pt x="410" y="3167"/>
                    </a:cubicBezTo>
                    <a:cubicBezTo>
                      <a:pt x="466" y="3408"/>
                      <a:pt x="716" y="3553"/>
                      <a:pt x="953" y="3539"/>
                    </a:cubicBezTo>
                    <a:cubicBezTo>
                      <a:pt x="953" y="3423"/>
                      <a:pt x="952" y="3306"/>
                      <a:pt x="951" y="3190"/>
                    </a:cubicBezTo>
                    <a:cubicBezTo>
                      <a:pt x="877" y="3181"/>
                      <a:pt x="793" y="3157"/>
                      <a:pt x="785" y="3069"/>
                    </a:cubicBezTo>
                    <a:cubicBezTo>
                      <a:pt x="671" y="2593"/>
                      <a:pt x="566" y="2114"/>
                      <a:pt x="454" y="1637"/>
                    </a:cubicBezTo>
                    <a:cubicBezTo>
                      <a:pt x="432" y="1541"/>
                      <a:pt x="403" y="1445"/>
                      <a:pt x="395" y="1346"/>
                    </a:cubicBezTo>
                    <a:cubicBezTo>
                      <a:pt x="386" y="1275"/>
                      <a:pt x="432" y="1199"/>
                      <a:pt x="505" y="1186"/>
                    </a:cubicBezTo>
                    <a:cubicBezTo>
                      <a:pt x="652" y="1161"/>
                      <a:pt x="803" y="1178"/>
                      <a:pt x="952" y="1173"/>
                    </a:cubicBezTo>
                    <a:cubicBezTo>
                      <a:pt x="1282" y="1169"/>
                      <a:pt x="1612" y="1175"/>
                      <a:pt x="1942" y="1171"/>
                    </a:cubicBezTo>
                    <a:cubicBezTo>
                      <a:pt x="2073" y="1180"/>
                      <a:pt x="2166" y="1063"/>
                      <a:pt x="2218" y="956"/>
                    </a:cubicBezTo>
                    <a:cubicBezTo>
                      <a:pt x="2302" y="745"/>
                      <a:pt x="2212" y="508"/>
                      <a:pt x="2295" y="295"/>
                    </a:cubicBezTo>
                    <a:cubicBezTo>
                      <a:pt x="2800" y="283"/>
                      <a:pt x="3306" y="294"/>
                      <a:pt x="3812" y="289"/>
                    </a:cubicBezTo>
                    <a:cubicBezTo>
                      <a:pt x="3903" y="282"/>
                      <a:pt x="4011" y="311"/>
                      <a:pt x="4044" y="407"/>
                    </a:cubicBezTo>
                    <a:cubicBezTo>
                      <a:pt x="4075" y="565"/>
                      <a:pt x="4042" y="727"/>
                      <a:pt x="4063" y="886"/>
                    </a:cubicBezTo>
                    <a:cubicBezTo>
                      <a:pt x="4091" y="1046"/>
                      <a:pt x="4243" y="1176"/>
                      <a:pt x="4407" y="1170"/>
                    </a:cubicBezTo>
                    <a:cubicBezTo>
                      <a:pt x="4667" y="1177"/>
                      <a:pt x="4926" y="1168"/>
                      <a:pt x="5185" y="1173"/>
                    </a:cubicBezTo>
                    <a:cubicBezTo>
                      <a:pt x="5358" y="1180"/>
                      <a:pt x="5533" y="1160"/>
                      <a:pt x="5705" y="1185"/>
                    </a:cubicBezTo>
                    <a:cubicBezTo>
                      <a:pt x="5827" y="1216"/>
                      <a:pt x="5825" y="1371"/>
                      <a:pt x="5801" y="1469"/>
                    </a:cubicBezTo>
                    <a:cubicBezTo>
                      <a:pt x="5678" y="1995"/>
                      <a:pt x="5561" y="2522"/>
                      <a:pt x="5436" y="3047"/>
                    </a:cubicBezTo>
                    <a:cubicBezTo>
                      <a:pt x="5416" y="3169"/>
                      <a:pt x="5300" y="3229"/>
                      <a:pt x="5185" y="3226"/>
                    </a:cubicBezTo>
                    <a:cubicBezTo>
                      <a:pt x="5177" y="3338"/>
                      <a:pt x="5165" y="3450"/>
                      <a:pt x="5152" y="3562"/>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grpSp>
        <p:grpSp>
          <p:nvGrpSpPr>
            <p:cNvPr id="32" name="Group 31"/>
            <p:cNvGrpSpPr>
              <a:grpSpLocks noChangeAspect="1"/>
            </p:cNvGrpSpPr>
            <p:nvPr/>
          </p:nvGrpSpPr>
          <p:grpSpPr bwMode="auto">
            <a:xfrm>
              <a:off x="4529706" y="5404050"/>
              <a:ext cx="592899" cy="469116"/>
              <a:chOff x="-1480" y="976"/>
              <a:chExt cx="1413" cy="1118"/>
            </a:xfrm>
          </p:grpSpPr>
          <p:sp>
            <p:nvSpPr>
              <p:cNvPr id="46" name="AutoShape 226"/>
              <p:cNvSpPr>
                <a:spLocks noChangeAspect="1" noChangeArrowheads="1" noTextEdit="1"/>
              </p:cNvSpPr>
              <p:nvPr/>
            </p:nvSpPr>
            <p:spPr bwMode="auto">
              <a:xfrm>
                <a:off x="-1480" y="978"/>
                <a:ext cx="1411" cy="1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47" name="Freeform 46"/>
              <p:cNvSpPr>
                <a:spLocks noEditPoints="1"/>
              </p:cNvSpPr>
              <p:nvPr/>
            </p:nvSpPr>
            <p:spPr bwMode="auto">
              <a:xfrm flipV="1">
                <a:off x="-1263" y="976"/>
                <a:ext cx="964" cy="814"/>
              </a:xfrm>
              <a:custGeom>
                <a:avLst/>
                <a:gdLst>
                  <a:gd name="T0" fmla="*/ 1 w 4235"/>
                  <a:gd name="T1" fmla="*/ 3571 h 3571"/>
                  <a:gd name="T2" fmla="*/ 4234 w 4235"/>
                  <a:gd name="T3" fmla="*/ 3571 h 3571"/>
                  <a:gd name="T4" fmla="*/ 4233 w 4235"/>
                  <a:gd name="T5" fmla="*/ 3290 h 3571"/>
                  <a:gd name="T6" fmla="*/ 4201 w 4235"/>
                  <a:gd name="T7" fmla="*/ 3280 h 3571"/>
                  <a:gd name="T8" fmla="*/ 4234 w 4235"/>
                  <a:gd name="T9" fmla="*/ 2944 h 3571"/>
                  <a:gd name="T10" fmla="*/ 4234 w 4235"/>
                  <a:gd name="T11" fmla="*/ 891 h 3571"/>
                  <a:gd name="T12" fmla="*/ 3456 w 4235"/>
                  <a:gd name="T13" fmla="*/ 888 h 3571"/>
                  <a:gd name="T14" fmla="*/ 3112 w 4235"/>
                  <a:gd name="T15" fmla="*/ 604 h 3571"/>
                  <a:gd name="T16" fmla="*/ 3093 w 4235"/>
                  <a:gd name="T17" fmla="*/ 125 h 3571"/>
                  <a:gd name="T18" fmla="*/ 2861 w 4235"/>
                  <a:gd name="T19" fmla="*/ 7 h 3571"/>
                  <a:gd name="T20" fmla="*/ 1344 w 4235"/>
                  <a:gd name="T21" fmla="*/ 13 h 3571"/>
                  <a:gd name="T22" fmla="*/ 1267 w 4235"/>
                  <a:gd name="T23" fmla="*/ 674 h 3571"/>
                  <a:gd name="T24" fmla="*/ 991 w 4235"/>
                  <a:gd name="T25" fmla="*/ 889 h 3571"/>
                  <a:gd name="T26" fmla="*/ 1 w 4235"/>
                  <a:gd name="T27" fmla="*/ 891 h 3571"/>
                  <a:gd name="T28" fmla="*/ 0 w 4235"/>
                  <a:gd name="T29" fmla="*/ 2908 h 3571"/>
                  <a:gd name="T30" fmla="*/ 2 w 4235"/>
                  <a:gd name="T31" fmla="*/ 3257 h 3571"/>
                  <a:gd name="T32" fmla="*/ 1 w 4235"/>
                  <a:gd name="T33" fmla="*/ 3571 h 3571"/>
                  <a:gd name="T34" fmla="*/ 64 w 4235"/>
                  <a:gd name="T35" fmla="*/ 3530 h 3571"/>
                  <a:gd name="T36" fmla="*/ 646 w 4235"/>
                  <a:gd name="T37" fmla="*/ 2979 h 3571"/>
                  <a:gd name="T38" fmla="*/ 3629 w 4235"/>
                  <a:gd name="T39" fmla="*/ 2976 h 3571"/>
                  <a:gd name="T40" fmla="*/ 4172 w 4235"/>
                  <a:gd name="T41" fmla="*/ 3530 h 3571"/>
                  <a:gd name="T42" fmla="*/ 64 w 4235"/>
                  <a:gd name="T43" fmla="*/ 3530 h 3571"/>
                  <a:gd name="T44" fmla="*/ 64 w 4235"/>
                  <a:gd name="T45" fmla="*/ 2931 h 3571"/>
                  <a:gd name="T46" fmla="*/ 572 w 4235"/>
                  <a:gd name="T47" fmla="*/ 2448 h 3571"/>
                  <a:gd name="T48" fmla="*/ 3701 w 4235"/>
                  <a:gd name="T49" fmla="*/ 2447 h 3571"/>
                  <a:gd name="T50" fmla="*/ 4172 w 4235"/>
                  <a:gd name="T51" fmla="*/ 2930 h 3571"/>
                  <a:gd name="T52" fmla="*/ 64 w 4235"/>
                  <a:gd name="T53" fmla="*/ 2931 h 3571"/>
                  <a:gd name="T54" fmla="*/ 64 w 4235"/>
                  <a:gd name="T55" fmla="*/ 2401 h 3571"/>
                  <a:gd name="T56" fmla="*/ 334 w 4235"/>
                  <a:gd name="T57" fmla="*/ 2140 h 3571"/>
                  <a:gd name="T58" fmla="*/ 2179 w 4235"/>
                  <a:gd name="T59" fmla="*/ 460 h 3571"/>
                  <a:gd name="T60" fmla="*/ 2266 w 4235"/>
                  <a:gd name="T61" fmla="*/ 493 h 3571"/>
                  <a:gd name="T62" fmla="*/ 3595 w 4235"/>
                  <a:gd name="T63" fmla="*/ 1811 h 3571"/>
                  <a:gd name="T64" fmla="*/ 4060 w 4235"/>
                  <a:gd name="T65" fmla="*/ 2265 h 3571"/>
                  <a:gd name="T66" fmla="*/ 4171 w 4235"/>
                  <a:gd name="T67" fmla="*/ 2402 h 3571"/>
                  <a:gd name="T68" fmla="*/ 64 w 4235"/>
                  <a:gd name="T69" fmla="*/ 2401 h 3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35" h="3571">
                    <a:moveTo>
                      <a:pt x="1" y="3571"/>
                    </a:moveTo>
                    <a:lnTo>
                      <a:pt x="4234" y="3571"/>
                    </a:lnTo>
                    <a:cubicBezTo>
                      <a:pt x="4234" y="3478"/>
                      <a:pt x="4235" y="3384"/>
                      <a:pt x="4233" y="3290"/>
                    </a:cubicBezTo>
                    <a:lnTo>
                      <a:pt x="4201" y="3280"/>
                    </a:lnTo>
                    <a:cubicBezTo>
                      <a:pt x="4214" y="3168"/>
                      <a:pt x="4226" y="3056"/>
                      <a:pt x="4234" y="2944"/>
                    </a:cubicBezTo>
                    <a:cubicBezTo>
                      <a:pt x="4235" y="2260"/>
                      <a:pt x="4232" y="1575"/>
                      <a:pt x="4234" y="891"/>
                    </a:cubicBezTo>
                    <a:cubicBezTo>
                      <a:pt x="3975" y="886"/>
                      <a:pt x="3716" y="895"/>
                      <a:pt x="3456" y="888"/>
                    </a:cubicBezTo>
                    <a:cubicBezTo>
                      <a:pt x="3292" y="894"/>
                      <a:pt x="3140" y="764"/>
                      <a:pt x="3112" y="604"/>
                    </a:cubicBezTo>
                    <a:cubicBezTo>
                      <a:pt x="3091" y="445"/>
                      <a:pt x="3124" y="283"/>
                      <a:pt x="3093" y="125"/>
                    </a:cubicBezTo>
                    <a:cubicBezTo>
                      <a:pt x="3060" y="29"/>
                      <a:pt x="2952" y="0"/>
                      <a:pt x="2861" y="7"/>
                    </a:cubicBezTo>
                    <a:cubicBezTo>
                      <a:pt x="2355" y="12"/>
                      <a:pt x="1849" y="1"/>
                      <a:pt x="1344" y="13"/>
                    </a:cubicBezTo>
                    <a:cubicBezTo>
                      <a:pt x="1261" y="226"/>
                      <a:pt x="1351" y="463"/>
                      <a:pt x="1267" y="674"/>
                    </a:cubicBezTo>
                    <a:cubicBezTo>
                      <a:pt x="1215" y="781"/>
                      <a:pt x="1122" y="898"/>
                      <a:pt x="991" y="889"/>
                    </a:cubicBezTo>
                    <a:cubicBezTo>
                      <a:pt x="661" y="893"/>
                      <a:pt x="331" y="887"/>
                      <a:pt x="1" y="891"/>
                    </a:cubicBezTo>
                    <a:cubicBezTo>
                      <a:pt x="2" y="1563"/>
                      <a:pt x="3" y="2236"/>
                      <a:pt x="0" y="2908"/>
                    </a:cubicBezTo>
                    <a:cubicBezTo>
                      <a:pt x="1" y="3024"/>
                      <a:pt x="2" y="3141"/>
                      <a:pt x="2" y="3257"/>
                    </a:cubicBezTo>
                    <a:cubicBezTo>
                      <a:pt x="2" y="3362"/>
                      <a:pt x="2" y="3466"/>
                      <a:pt x="1" y="3571"/>
                    </a:cubicBezTo>
                    <a:moveTo>
                      <a:pt x="64" y="3530"/>
                    </a:moveTo>
                    <a:cubicBezTo>
                      <a:pt x="242" y="3331"/>
                      <a:pt x="463" y="3174"/>
                      <a:pt x="646" y="2979"/>
                    </a:cubicBezTo>
                    <a:cubicBezTo>
                      <a:pt x="1640" y="2970"/>
                      <a:pt x="2635" y="2976"/>
                      <a:pt x="3629" y="2976"/>
                    </a:cubicBezTo>
                    <a:cubicBezTo>
                      <a:pt x="3809" y="3161"/>
                      <a:pt x="4005" y="3333"/>
                      <a:pt x="4172" y="3530"/>
                    </a:cubicBezTo>
                    <a:cubicBezTo>
                      <a:pt x="2803" y="3534"/>
                      <a:pt x="1433" y="3534"/>
                      <a:pt x="64" y="3530"/>
                    </a:cubicBezTo>
                    <a:moveTo>
                      <a:pt x="64" y="2931"/>
                    </a:moveTo>
                    <a:cubicBezTo>
                      <a:pt x="217" y="2754"/>
                      <a:pt x="412" y="2619"/>
                      <a:pt x="572" y="2448"/>
                    </a:cubicBezTo>
                    <a:cubicBezTo>
                      <a:pt x="1615" y="2443"/>
                      <a:pt x="2658" y="2446"/>
                      <a:pt x="3701" y="2447"/>
                    </a:cubicBezTo>
                    <a:cubicBezTo>
                      <a:pt x="3857" y="2609"/>
                      <a:pt x="4029" y="2757"/>
                      <a:pt x="4172" y="2930"/>
                    </a:cubicBezTo>
                    <a:cubicBezTo>
                      <a:pt x="2803" y="2935"/>
                      <a:pt x="1433" y="2934"/>
                      <a:pt x="64" y="2931"/>
                    </a:cubicBezTo>
                    <a:moveTo>
                      <a:pt x="64" y="2401"/>
                    </a:moveTo>
                    <a:cubicBezTo>
                      <a:pt x="142" y="2303"/>
                      <a:pt x="244" y="2226"/>
                      <a:pt x="334" y="2140"/>
                    </a:cubicBezTo>
                    <a:cubicBezTo>
                      <a:pt x="950" y="1581"/>
                      <a:pt x="1563" y="1019"/>
                      <a:pt x="2179" y="460"/>
                    </a:cubicBezTo>
                    <a:cubicBezTo>
                      <a:pt x="2211" y="421"/>
                      <a:pt x="2242" y="474"/>
                      <a:pt x="2266" y="493"/>
                    </a:cubicBezTo>
                    <a:cubicBezTo>
                      <a:pt x="2706" y="935"/>
                      <a:pt x="3152" y="1372"/>
                      <a:pt x="3595" y="1811"/>
                    </a:cubicBezTo>
                    <a:cubicBezTo>
                      <a:pt x="3749" y="1963"/>
                      <a:pt x="3897" y="2122"/>
                      <a:pt x="4060" y="2265"/>
                    </a:cubicBezTo>
                    <a:cubicBezTo>
                      <a:pt x="4105" y="2303"/>
                      <a:pt x="4140" y="2352"/>
                      <a:pt x="4171" y="2402"/>
                    </a:cubicBezTo>
                    <a:cubicBezTo>
                      <a:pt x="2802" y="2405"/>
                      <a:pt x="1433" y="2406"/>
                      <a:pt x="64" y="2401"/>
                    </a:cubicBezTo>
                  </a:path>
                </a:pathLst>
              </a:custGeom>
              <a:solidFill>
                <a:srgbClr val="FFE2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grpSp>
            <p:nvGrpSpPr>
              <p:cNvPr id="48" name="Group 47"/>
              <p:cNvGrpSpPr>
                <a:grpSpLocks/>
              </p:cNvGrpSpPr>
              <p:nvPr/>
            </p:nvGrpSpPr>
            <p:grpSpPr bwMode="auto">
              <a:xfrm>
                <a:off x="-1480" y="985"/>
                <a:ext cx="1413" cy="1109"/>
                <a:chOff x="-1480" y="985"/>
                <a:chExt cx="1413" cy="1109"/>
              </a:xfrm>
            </p:grpSpPr>
            <p:sp>
              <p:nvSpPr>
                <p:cNvPr id="50" name="Freeform 49"/>
                <p:cNvSpPr>
                  <a:spLocks/>
                </p:cNvSpPr>
                <p:nvPr/>
              </p:nvSpPr>
              <p:spPr bwMode="auto">
                <a:xfrm flipV="1">
                  <a:off x="-1249" y="985"/>
                  <a:ext cx="935" cy="128"/>
                </a:xfrm>
                <a:custGeom>
                  <a:avLst/>
                  <a:gdLst>
                    <a:gd name="T0" fmla="*/ 0 w 4108"/>
                    <a:gd name="T1" fmla="*/ 560 h 564"/>
                    <a:gd name="T2" fmla="*/ 4108 w 4108"/>
                    <a:gd name="T3" fmla="*/ 560 h 564"/>
                    <a:gd name="T4" fmla="*/ 3565 w 4108"/>
                    <a:gd name="T5" fmla="*/ 6 h 564"/>
                    <a:gd name="T6" fmla="*/ 582 w 4108"/>
                    <a:gd name="T7" fmla="*/ 9 h 564"/>
                    <a:gd name="T8" fmla="*/ 0 w 4108"/>
                    <a:gd name="T9" fmla="*/ 560 h 564"/>
                  </a:gdLst>
                  <a:ahLst/>
                  <a:cxnLst>
                    <a:cxn ang="0">
                      <a:pos x="T0" y="T1"/>
                    </a:cxn>
                    <a:cxn ang="0">
                      <a:pos x="T2" y="T3"/>
                    </a:cxn>
                    <a:cxn ang="0">
                      <a:pos x="T4" y="T5"/>
                    </a:cxn>
                    <a:cxn ang="0">
                      <a:pos x="T6" y="T7"/>
                    </a:cxn>
                    <a:cxn ang="0">
                      <a:pos x="T8" y="T9"/>
                    </a:cxn>
                  </a:cxnLst>
                  <a:rect l="0" t="0" r="r" b="b"/>
                  <a:pathLst>
                    <a:path w="4108" h="564">
                      <a:moveTo>
                        <a:pt x="0" y="560"/>
                      </a:moveTo>
                      <a:cubicBezTo>
                        <a:pt x="1369" y="564"/>
                        <a:pt x="2739" y="564"/>
                        <a:pt x="4108" y="560"/>
                      </a:cubicBezTo>
                      <a:cubicBezTo>
                        <a:pt x="3941" y="363"/>
                        <a:pt x="3745" y="191"/>
                        <a:pt x="3565" y="6"/>
                      </a:cubicBezTo>
                      <a:cubicBezTo>
                        <a:pt x="2571" y="6"/>
                        <a:pt x="1576" y="0"/>
                        <a:pt x="582" y="9"/>
                      </a:cubicBezTo>
                      <a:cubicBezTo>
                        <a:pt x="399" y="204"/>
                        <a:pt x="178" y="361"/>
                        <a:pt x="0" y="560"/>
                      </a:cubicBezTo>
                    </a:path>
                  </a:pathLst>
                </a:custGeom>
                <a:solidFill>
                  <a:srgbClr val="ED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51" name="Freeform 50"/>
                <p:cNvSpPr>
                  <a:spLocks/>
                </p:cNvSpPr>
                <p:nvPr/>
              </p:nvSpPr>
              <p:spPr bwMode="auto">
                <a:xfrm flipV="1">
                  <a:off x="-1249" y="1121"/>
                  <a:ext cx="935" cy="112"/>
                </a:xfrm>
                <a:custGeom>
                  <a:avLst/>
                  <a:gdLst>
                    <a:gd name="T0" fmla="*/ 0 w 4108"/>
                    <a:gd name="T1" fmla="*/ 488 h 492"/>
                    <a:gd name="T2" fmla="*/ 4108 w 4108"/>
                    <a:gd name="T3" fmla="*/ 487 h 492"/>
                    <a:gd name="T4" fmla="*/ 3637 w 4108"/>
                    <a:gd name="T5" fmla="*/ 4 h 492"/>
                    <a:gd name="T6" fmla="*/ 508 w 4108"/>
                    <a:gd name="T7" fmla="*/ 5 h 492"/>
                    <a:gd name="T8" fmla="*/ 0 w 4108"/>
                    <a:gd name="T9" fmla="*/ 488 h 492"/>
                  </a:gdLst>
                  <a:ahLst/>
                  <a:cxnLst>
                    <a:cxn ang="0">
                      <a:pos x="T0" y="T1"/>
                    </a:cxn>
                    <a:cxn ang="0">
                      <a:pos x="T2" y="T3"/>
                    </a:cxn>
                    <a:cxn ang="0">
                      <a:pos x="T4" y="T5"/>
                    </a:cxn>
                    <a:cxn ang="0">
                      <a:pos x="T6" y="T7"/>
                    </a:cxn>
                    <a:cxn ang="0">
                      <a:pos x="T8" y="T9"/>
                    </a:cxn>
                  </a:cxnLst>
                  <a:rect l="0" t="0" r="r" b="b"/>
                  <a:pathLst>
                    <a:path w="4108" h="492">
                      <a:moveTo>
                        <a:pt x="0" y="488"/>
                      </a:moveTo>
                      <a:cubicBezTo>
                        <a:pt x="1369" y="491"/>
                        <a:pt x="2739" y="492"/>
                        <a:pt x="4108" y="487"/>
                      </a:cubicBezTo>
                      <a:cubicBezTo>
                        <a:pt x="3965" y="314"/>
                        <a:pt x="3793" y="166"/>
                        <a:pt x="3637" y="4"/>
                      </a:cubicBezTo>
                      <a:cubicBezTo>
                        <a:pt x="2594" y="3"/>
                        <a:pt x="1551" y="0"/>
                        <a:pt x="508" y="5"/>
                      </a:cubicBezTo>
                      <a:cubicBezTo>
                        <a:pt x="348" y="176"/>
                        <a:pt x="153" y="311"/>
                        <a:pt x="0" y="488"/>
                      </a:cubicBezTo>
                    </a:path>
                  </a:pathLst>
                </a:custGeom>
                <a:solidFill>
                  <a:srgbClr val="ED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52" name="Freeform 51"/>
                <p:cNvSpPr>
                  <a:spLocks/>
                </p:cNvSpPr>
                <p:nvPr/>
              </p:nvSpPr>
              <p:spPr bwMode="auto">
                <a:xfrm flipV="1">
                  <a:off x="-300" y="1118"/>
                  <a:ext cx="147" cy="472"/>
                </a:xfrm>
                <a:custGeom>
                  <a:avLst/>
                  <a:gdLst>
                    <a:gd name="T0" fmla="*/ 2 w 644"/>
                    <a:gd name="T1" fmla="*/ 2066 h 2069"/>
                    <a:gd name="T2" fmla="*/ 253 w 644"/>
                    <a:gd name="T3" fmla="*/ 1887 h 2069"/>
                    <a:gd name="T4" fmla="*/ 618 w 644"/>
                    <a:gd name="T5" fmla="*/ 309 h 2069"/>
                    <a:gd name="T6" fmla="*/ 522 w 644"/>
                    <a:gd name="T7" fmla="*/ 25 h 2069"/>
                    <a:gd name="T8" fmla="*/ 2 w 644"/>
                    <a:gd name="T9" fmla="*/ 13 h 2069"/>
                    <a:gd name="T10" fmla="*/ 2 w 644"/>
                    <a:gd name="T11" fmla="*/ 2066 h 2069"/>
                  </a:gdLst>
                  <a:ahLst/>
                  <a:cxnLst>
                    <a:cxn ang="0">
                      <a:pos x="T0" y="T1"/>
                    </a:cxn>
                    <a:cxn ang="0">
                      <a:pos x="T2" y="T3"/>
                    </a:cxn>
                    <a:cxn ang="0">
                      <a:pos x="T4" y="T5"/>
                    </a:cxn>
                    <a:cxn ang="0">
                      <a:pos x="T6" y="T7"/>
                    </a:cxn>
                    <a:cxn ang="0">
                      <a:pos x="T8" y="T9"/>
                    </a:cxn>
                    <a:cxn ang="0">
                      <a:pos x="T10" y="T11"/>
                    </a:cxn>
                  </a:cxnLst>
                  <a:rect l="0" t="0" r="r" b="b"/>
                  <a:pathLst>
                    <a:path w="644" h="2069">
                      <a:moveTo>
                        <a:pt x="2" y="2066"/>
                      </a:moveTo>
                      <a:cubicBezTo>
                        <a:pt x="117" y="2069"/>
                        <a:pt x="233" y="2009"/>
                        <a:pt x="253" y="1887"/>
                      </a:cubicBezTo>
                      <a:cubicBezTo>
                        <a:pt x="378" y="1362"/>
                        <a:pt x="495" y="835"/>
                        <a:pt x="618" y="309"/>
                      </a:cubicBezTo>
                      <a:cubicBezTo>
                        <a:pt x="642" y="211"/>
                        <a:pt x="644" y="56"/>
                        <a:pt x="522" y="25"/>
                      </a:cubicBezTo>
                      <a:cubicBezTo>
                        <a:pt x="350" y="0"/>
                        <a:pt x="175" y="20"/>
                        <a:pt x="2" y="13"/>
                      </a:cubicBezTo>
                      <a:cubicBezTo>
                        <a:pt x="0" y="697"/>
                        <a:pt x="3" y="1382"/>
                        <a:pt x="2" y="2066"/>
                      </a:cubicBezTo>
                    </a:path>
                  </a:pathLst>
                </a:custGeom>
                <a:solidFill>
                  <a:srgbClr val="ED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53" name="Freeform 52"/>
                <p:cNvSpPr>
                  <a:spLocks/>
                </p:cNvSpPr>
                <p:nvPr/>
              </p:nvSpPr>
              <p:spPr bwMode="auto">
                <a:xfrm flipV="1">
                  <a:off x="-1392" y="1127"/>
                  <a:ext cx="129" cy="463"/>
                </a:xfrm>
                <a:custGeom>
                  <a:avLst/>
                  <a:gdLst>
                    <a:gd name="T0" fmla="*/ 399 w 568"/>
                    <a:gd name="T1" fmla="*/ 1908 h 2029"/>
                    <a:gd name="T2" fmla="*/ 565 w 568"/>
                    <a:gd name="T3" fmla="*/ 2029 h 2029"/>
                    <a:gd name="T4" fmla="*/ 566 w 568"/>
                    <a:gd name="T5" fmla="*/ 12 h 2029"/>
                    <a:gd name="T6" fmla="*/ 119 w 568"/>
                    <a:gd name="T7" fmla="*/ 25 h 2029"/>
                    <a:gd name="T8" fmla="*/ 9 w 568"/>
                    <a:gd name="T9" fmla="*/ 185 h 2029"/>
                    <a:gd name="T10" fmla="*/ 68 w 568"/>
                    <a:gd name="T11" fmla="*/ 476 h 2029"/>
                    <a:gd name="T12" fmla="*/ 399 w 568"/>
                    <a:gd name="T13" fmla="*/ 1908 h 2029"/>
                  </a:gdLst>
                  <a:ahLst/>
                  <a:cxnLst>
                    <a:cxn ang="0">
                      <a:pos x="T0" y="T1"/>
                    </a:cxn>
                    <a:cxn ang="0">
                      <a:pos x="T2" y="T3"/>
                    </a:cxn>
                    <a:cxn ang="0">
                      <a:pos x="T4" y="T5"/>
                    </a:cxn>
                    <a:cxn ang="0">
                      <a:pos x="T6" y="T7"/>
                    </a:cxn>
                    <a:cxn ang="0">
                      <a:pos x="T8" y="T9"/>
                    </a:cxn>
                    <a:cxn ang="0">
                      <a:pos x="T10" y="T11"/>
                    </a:cxn>
                    <a:cxn ang="0">
                      <a:pos x="T12" y="T13"/>
                    </a:cxn>
                  </a:cxnLst>
                  <a:rect l="0" t="0" r="r" b="b"/>
                  <a:pathLst>
                    <a:path w="568" h="2029">
                      <a:moveTo>
                        <a:pt x="399" y="1908"/>
                      </a:moveTo>
                      <a:cubicBezTo>
                        <a:pt x="407" y="1996"/>
                        <a:pt x="491" y="2020"/>
                        <a:pt x="565" y="2029"/>
                      </a:cubicBezTo>
                      <a:cubicBezTo>
                        <a:pt x="568" y="1357"/>
                        <a:pt x="567" y="684"/>
                        <a:pt x="566" y="12"/>
                      </a:cubicBezTo>
                      <a:cubicBezTo>
                        <a:pt x="417" y="17"/>
                        <a:pt x="266" y="0"/>
                        <a:pt x="119" y="25"/>
                      </a:cubicBezTo>
                      <a:cubicBezTo>
                        <a:pt x="46" y="38"/>
                        <a:pt x="0" y="114"/>
                        <a:pt x="9" y="185"/>
                      </a:cubicBezTo>
                      <a:cubicBezTo>
                        <a:pt x="17" y="284"/>
                        <a:pt x="46" y="380"/>
                        <a:pt x="68" y="476"/>
                      </a:cubicBezTo>
                      <a:cubicBezTo>
                        <a:pt x="180" y="953"/>
                        <a:pt x="285" y="1432"/>
                        <a:pt x="399" y="1908"/>
                      </a:cubicBezTo>
                    </a:path>
                  </a:pathLst>
                </a:custGeom>
                <a:solidFill>
                  <a:srgbClr val="ED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54" name="Freeform 53"/>
                <p:cNvSpPr>
                  <a:spLocks/>
                </p:cNvSpPr>
                <p:nvPr/>
              </p:nvSpPr>
              <p:spPr bwMode="auto">
                <a:xfrm flipV="1">
                  <a:off x="-1249" y="1242"/>
                  <a:ext cx="935" cy="452"/>
                </a:xfrm>
                <a:custGeom>
                  <a:avLst/>
                  <a:gdLst>
                    <a:gd name="T0" fmla="*/ 0 w 4107"/>
                    <a:gd name="T1" fmla="*/ 1980 h 1985"/>
                    <a:gd name="T2" fmla="*/ 4107 w 4107"/>
                    <a:gd name="T3" fmla="*/ 1981 h 1985"/>
                    <a:gd name="T4" fmla="*/ 3996 w 4107"/>
                    <a:gd name="T5" fmla="*/ 1844 h 1985"/>
                    <a:gd name="T6" fmla="*/ 3531 w 4107"/>
                    <a:gd name="T7" fmla="*/ 1390 h 1985"/>
                    <a:gd name="T8" fmla="*/ 2202 w 4107"/>
                    <a:gd name="T9" fmla="*/ 72 h 1985"/>
                    <a:gd name="T10" fmla="*/ 2115 w 4107"/>
                    <a:gd name="T11" fmla="*/ 39 h 1985"/>
                    <a:gd name="T12" fmla="*/ 270 w 4107"/>
                    <a:gd name="T13" fmla="*/ 1719 h 1985"/>
                    <a:gd name="T14" fmla="*/ 0 w 4107"/>
                    <a:gd name="T15" fmla="*/ 1980 h 1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7" h="1985">
                      <a:moveTo>
                        <a:pt x="0" y="1980"/>
                      </a:moveTo>
                      <a:cubicBezTo>
                        <a:pt x="1369" y="1985"/>
                        <a:pt x="2738" y="1984"/>
                        <a:pt x="4107" y="1981"/>
                      </a:cubicBezTo>
                      <a:cubicBezTo>
                        <a:pt x="4076" y="1931"/>
                        <a:pt x="4041" y="1882"/>
                        <a:pt x="3996" y="1844"/>
                      </a:cubicBezTo>
                      <a:cubicBezTo>
                        <a:pt x="3833" y="1701"/>
                        <a:pt x="3685" y="1542"/>
                        <a:pt x="3531" y="1390"/>
                      </a:cubicBezTo>
                      <a:cubicBezTo>
                        <a:pt x="3088" y="951"/>
                        <a:pt x="2642" y="514"/>
                        <a:pt x="2202" y="72"/>
                      </a:cubicBezTo>
                      <a:cubicBezTo>
                        <a:pt x="2178" y="53"/>
                        <a:pt x="2147" y="0"/>
                        <a:pt x="2115" y="39"/>
                      </a:cubicBezTo>
                      <a:cubicBezTo>
                        <a:pt x="1499" y="598"/>
                        <a:pt x="886" y="1160"/>
                        <a:pt x="270" y="1719"/>
                      </a:cubicBezTo>
                      <a:cubicBezTo>
                        <a:pt x="180" y="1805"/>
                        <a:pt x="78" y="1882"/>
                        <a:pt x="0" y="1980"/>
                      </a:cubicBezTo>
                    </a:path>
                  </a:pathLst>
                </a:custGeom>
                <a:solidFill>
                  <a:srgbClr val="ED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55" name="Freeform 54"/>
                <p:cNvSpPr>
                  <a:spLocks/>
                </p:cNvSpPr>
                <p:nvPr/>
              </p:nvSpPr>
              <p:spPr bwMode="auto">
                <a:xfrm flipV="1">
                  <a:off x="-1480" y="1601"/>
                  <a:ext cx="1413" cy="493"/>
                </a:xfrm>
                <a:custGeom>
                  <a:avLst/>
                  <a:gdLst>
                    <a:gd name="T0" fmla="*/ 0 w 6208"/>
                    <a:gd name="T1" fmla="*/ 2161 h 2161"/>
                    <a:gd name="T2" fmla="*/ 492 w 6208"/>
                    <a:gd name="T3" fmla="*/ 1799 h 2161"/>
                    <a:gd name="T4" fmla="*/ 1888 w 6208"/>
                    <a:gd name="T5" fmla="*/ 1783 h 2161"/>
                    <a:gd name="T6" fmla="*/ 1913 w 6208"/>
                    <a:gd name="T7" fmla="*/ 1205 h 2161"/>
                    <a:gd name="T8" fmla="*/ 2184 w 6208"/>
                    <a:gd name="T9" fmla="*/ 1055 h 2161"/>
                    <a:gd name="T10" fmla="*/ 4094 w 6208"/>
                    <a:gd name="T11" fmla="*/ 1056 h 2161"/>
                    <a:gd name="T12" fmla="*/ 4396 w 6208"/>
                    <a:gd name="T13" fmla="*/ 1211 h 2161"/>
                    <a:gd name="T14" fmla="*/ 4433 w 6208"/>
                    <a:gd name="T15" fmla="*/ 1739 h 2161"/>
                    <a:gd name="T16" fmla="*/ 4583 w 6208"/>
                    <a:gd name="T17" fmla="*/ 1801 h 2161"/>
                    <a:gd name="T18" fmla="*/ 5717 w 6208"/>
                    <a:gd name="T19" fmla="*/ 1797 h 2161"/>
                    <a:gd name="T20" fmla="*/ 6208 w 6208"/>
                    <a:gd name="T21" fmla="*/ 2161 h 2161"/>
                    <a:gd name="T22" fmla="*/ 6208 w 6208"/>
                    <a:gd name="T23" fmla="*/ 475 h 2161"/>
                    <a:gd name="T24" fmla="*/ 5664 w 6208"/>
                    <a:gd name="T25" fmla="*/ 0 h 2161"/>
                    <a:gd name="T26" fmla="*/ 479 w 6208"/>
                    <a:gd name="T27" fmla="*/ 0 h 2161"/>
                    <a:gd name="T28" fmla="*/ 0 w 6208"/>
                    <a:gd name="T29" fmla="*/ 472 h 2161"/>
                    <a:gd name="T30" fmla="*/ 0 w 6208"/>
                    <a:gd name="T31" fmla="*/ 2161 h 2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08" h="2161">
                      <a:moveTo>
                        <a:pt x="0" y="2161"/>
                      </a:moveTo>
                      <a:cubicBezTo>
                        <a:pt x="86" y="1966"/>
                        <a:pt x="275" y="1812"/>
                        <a:pt x="492" y="1799"/>
                      </a:cubicBezTo>
                      <a:cubicBezTo>
                        <a:pt x="957" y="1784"/>
                        <a:pt x="1424" y="1816"/>
                        <a:pt x="1888" y="1783"/>
                      </a:cubicBezTo>
                      <a:cubicBezTo>
                        <a:pt x="1919" y="1591"/>
                        <a:pt x="1887" y="1397"/>
                        <a:pt x="1913" y="1205"/>
                      </a:cubicBezTo>
                      <a:cubicBezTo>
                        <a:pt x="1936" y="1084"/>
                        <a:pt x="2078" y="1050"/>
                        <a:pt x="2184" y="1055"/>
                      </a:cubicBezTo>
                      <a:cubicBezTo>
                        <a:pt x="2821" y="1057"/>
                        <a:pt x="3458" y="1055"/>
                        <a:pt x="4094" y="1056"/>
                      </a:cubicBezTo>
                      <a:cubicBezTo>
                        <a:pt x="4211" y="1053"/>
                        <a:pt x="4350" y="1091"/>
                        <a:pt x="4396" y="1211"/>
                      </a:cubicBezTo>
                      <a:cubicBezTo>
                        <a:pt x="4438" y="1384"/>
                        <a:pt x="4380" y="1568"/>
                        <a:pt x="4433" y="1739"/>
                      </a:cubicBezTo>
                      <a:cubicBezTo>
                        <a:pt x="4456" y="1802"/>
                        <a:pt x="4528" y="1802"/>
                        <a:pt x="4583" y="1801"/>
                      </a:cubicBezTo>
                      <a:cubicBezTo>
                        <a:pt x="4961" y="1794"/>
                        <a:pt x="5339" y="1797"/>
                        <a:pt x="5717" y="1797"/>
                      </a:cubicBezTo>
                      <a:cubicBezTo>
                        <a:pt x="5941" y="1794"/>
                        <a:pt x="6121" y="1968"/>
                        <a:pt x="6208" y="2161"/>
                      </a:cubicBezTo>
                      <a:lnTo>
                        <a:pt x="6208" y="475"/>
                      </a:lnTo>
                      <a:cubicBezTo>
                        <a:pt x="6088" y="262"/>
                        <a:pt x="5917" y="50"/>
                        <a:pt x="5664" y="0"/>
                      </a:cubicBezTo>
                      <a:lnTo>
                        <a:pt x="479" y="0"/>
                      </a:lnTo>
                      <a:cubicBezTo>
                        <a:pt x="267" y="92"/>
                        <a:pt x="84" y="252"/>
                        <a:pt x="0" y="472"/>
                      </a:cubicBezTo>
                      <a:lnTo>
                        <a:pt x="0" y="2161"/>
                      </a:ln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grpSp>
          <p:sp>
            <p:nvSpPr>
              <p:cNvPr id="49" name="Freeform 48"/>
              <p:cNvSpPr>
                <a:spLocks/>
              </p:cNvSpPr>
              <p:nvPr/>
            </p:nvSpPr>
            <p:spPr bwMode="auto">
              <a:xfrm flipV="1">
                <a:off x="-1480" y="1040"/>
                <a:ext cx="1413" cy="815"/>
              </a:xfrm>
              <a:custGeom>
                <a:avLst/>
                <a:gdLst>
                  <a:gd name="T0" fmla="*/ 5152 w 6208"/>
                  <a:gd name="T1" fmla="*/ 3562 h 3575"/>
                  <a:gd name="T2" fmla="*/ 5184 w 6208"/>
                  <a:gd name="T3" fmla="*/ 3572 h 3575"/>
                  <a:gd name="T4" fmla="*/ 5781 w 6208"/>
                  <a:gd name="T5" fmla="*/ 3252 h 3575"/>
                  <a:gd name="T6" fmla="*/ 5973 w 6208"/>
                  <a:gd name="T7" fmla="*/ 2481 h 3575"/>
                  <a:gd name="T8" fmla="*/ 6208 w 6208"/>
                  <a:gd name="T9" fmla="*/ 1191 h 3575"/>
                  <a:gd name="T10" fmla="*/ 6208 w 6208"/>
                  <a:gd name="T11" fmla="*/ 1111 h 3575"/>
                  <a:gd name="T12" fmla="*/ 5717 w 6208"/>
                  <a:gd name="T13" fmla="*/ 747 h 3575"/>
                  <a:gd name="T14" fmla="*/ 4583 w 6208"/>
                  <a:gd name="T15" fmla="*/ 751 h 3575"/>
                  <a:gd name="T16" fmla="*/ 4433 w 6208"/>
                  <a:gd name="T17" fmla="*/ 689 h 3575"/>
                  <a:gd name="T18" fmla="*/ 4396 w 6208"/>
                  <a:gd name="T19" fmla="*/ 161 h 3575"/>
                  <a:gd name="T20" fmla="*/ 4094 w 6208"/>
                  <a:gd name="T21" fmla="*/ 6 h 3575"/>
                  <a:gd name="T22" fmla="*/ 2184 w 6208"/>
                  <a:gd name="T23" fmla="*/ 5 h 3575"/>
                  <a:gd name="T24" fmla="*/ 1913 w 6208"/>
                  <a:gd name="T25" fmla="*/ 155 h 3575"/>
                  <a:gd name="T26" fmla="*/ 1888 w 6208"/>
                  <a:gd name="T27" fmla="*/ 733 h 3575"/>
                  <a:gd name="T28" fmla="*/ 492 w 6208"/>
                  <a:gd name="T29" fmla="*/ 749 h 3575"/>
                  <a:gd name="T30" fmla="*/ 0 w 6208"/>
                  <a:gd name="T31" fmla="*/ 1111 h 3575"/>
                  <a:gd name="T32" fmla="*/ 0 w 6208"/>
                  <a:gd name="T33" fmla="*/ 1225 h 3575"/>
                  <a:gd name="T34" fmla="*/ 192 w 6208"/>
                  <a:gd name="T35" fmla="*/ 2115 h 3575"/>
                  <a:gd name="T36" fmla="*/ 410 w 6208"/>
                  <a:gd name="T37" fmla="*/ 3167 h 3575"/>
                  <a:gd name="T38" fmla="*/ 953 w 6208"/>
                  <a:gd name="T39" fmla="*/ 3539 h 3575"/>
                  <a:gd name="T40" fmla="*/ 951 w 6208"/>
                  <a:gd name="T41" fmla="*/ 3190 h 3575"/>
                  <a:gd name="T42" fmla="*/ 785 w 6208"/>
                  <a:gd name="T43" fmla="*/ 3069 h 3575"/>
                  <a:gd name="T44" fmla="*/ 454 w 6208"/>
                  <a:gd name="T45" fmla="*/ 1637 h 3575"/>
                  <a:gd name="T46" fmla="*/ 395 w 6208"/>
                  <a:gd name="T47" fmla="*/ 1346 h 3575"/>
                  <a:gd name="T48" fmla="*/ 505 w 6208"/>
                  <a:gd name="T49" fmla="*/ 1186 h 3575"/>
                  <a:gd name="T50" fmla="*/ 952 w 6208"/>
                  <a:gd name="T51" fmla="*/ 1173 h 3575"/>
                  <a:gd name="T52" fmla="*/ 1942 w 6208"/>
                  <a:gd name="T53" fmla="*/ 1171 h 3575"/>
                  <a:gd name="T54" fmla="*/ 2218 w 6208"/>
                  <a:gd name="T55" fmla="*/ 956 h 3575"/>
                  <a:gd name="T56" fmla="*/ 2295 w 6208"/>
                  <a:gd name="T57" fmla="*/ 295 h 3575"/>
                  <a:gd name="T58" fmla="*/ 3812 w 6208"/>
                  <a:gd name="T59" fmla="*/ 289 h 3575"/>
                  <a:gd name="T60" fmla="*/ 4044 w 6208"/>
                  <a:gd name="T61" fmla="*/ 407 h 3575"/>
                  <a:gd name="T62" fmla="*/ 4063 w 6208"/>
                  <a:gd name="T63" fmla="*/ 886 h 3575"/>
                  <a:gd name="T64" fmla="*/ 4407 w 6208"/>
                  <a:gd name="T65" fmla="*/ 1170 h 3575"/>
                  <a:gd name="T66" fmla="*/ 5185 w 6208"/>
                  <a:gd name="T67" fmla="*/ 1173 h 3575"/>
                  <a:gd name="T68" fmla="*/ 5705 w 6208"/>
                  <a:gd name="T69" fmla="*/ 1185 h 3575"/>
                  <a:gd name="T70" fmla="*/ 5801 w 6208"/>
                  <a:gd name="T71" fmla="*/ 1469 h 3575"/>
                  <a:gd name="T72" fmla="*/ 5436 w 6208"/>
                  <a:gd name="T73" fmla="*/ 3047 h 3575"/>
                  <a:gd name="T74" fmla="*/ 5185 w 6208"/>
                  <a:gd name="T75" fmla="*/ 3226 h 3575"/>
                  <a:gd name="T76" fmla="*/ 5152 w 6208"/>
                  <a:gd name="T77" fmla="*/ 3562 h 3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208" h="3575">
                    <a:moveTo>
                      <a:pt x="5152" y="3562"/>
                    </a:moveTo>
                    <a:lnTo>
                      <a:pt x="5184" y="3572"/>
                    </a:lnTo>
                    <a:cubicBezTo>
                      <a:pt x="5415" y="3575"/>
                      <a:pt x="5688" y="3484"/>
                      <a:pt x="5781" y="3252"/>
                    </a:cubicBezTo>
                    <a:cubicBezTo>
                      <a:pt x="5875" y="3004"/>
                      <a:pt x="5932" y="2742"/>
                      <a:pt x="5973" y="2481"/>
                    </a:cubicBezTo>
                    <a:cubicBezTo>
                      <a:pt x="6054" y="2051"/>
                      <a:pt x="6118" y="1618"/>
                      <a:pt x="6208" y="1191"/>
                    </a:cubicBezTo>
                    <a:lnTo>
                      <a:pt x="6208" y="1111"/>
                    </a:lnTo>
                    <a:cubicBezTo>
                      <a:pt x="6121" y="918"/>
                      <a:pt x="5941" y="744"/>
                      <a:pt x="5717" y="747"/>
                    </a:cubicBezTo>
                    <a:cubicBezTo>
                      <a:pt x="5339" y="747"/>
                      <a:pt x="4961" y="744"/>
                      <a:pt x="4583" y="751"/>
                    </a:cubicBezTo>
                    <a:cubicBezTo>
                      <a:pt x="4528" y="752"/>
                      <a:pt x="4456" y="752"/>
                      <a:pt x="4433" y="689"/>
                    </a:cubicBezTo>
                    <a:cubicBezTo>
                      <a:pt x="4380" y="518"/>
                      <a:pt x="4438" y="334"/>
                      <a:pt x="4396" y="161"/>
                    </a:cubicBezTo>
                    <a:cubicBezTo>
                      <a:pt x="4350" y="41"/>
                      <a:pt x="4211" y="3"/>
                      <a:pt x="4094" y="6"/>
                    </a:cubicBezTo>
                    <a:cubicBezTo>
                      <a:pt x="3458" y="5"/>
                      <a:pt x="2821" y="7"/>
                      <a:pt x="2184" y="5"/>
                    </a:cubicBezTo>
                    <a:cubicBezTo>
                      <a:pt x="2078" y="0"/>
                      <a:pt x="1936" y="34"/>
                      <a:pt x="1913" y="155"/>
                    </a:cubicBezTo>
                    <a:cubicBezTo>
                      <a:pt x="1887" y="347"/>
                      <a:pt x="1919" y="541"/>
                      <a:pt x="1888" y="733"/>
                    </a:cubicBezTo>
                    <a:cubicBezTo>
                      <a:pt x="1424" y="766"/>
                      <a:pt x="957" y="734"/>
                      <a:pt x="492" y="749"/>
                    </a:cubicBezTo>
                    <a:cubicBezTo>
                      <a:pt x="275" y="762"/>
                      <a:pt x="86" y="916"/>
                      <a:pt x="0" y="1111"/>
                    </a:cubicBezTo>
                    <a:lnTo>
                      <a:pt x="0" y="1225"/>
                    </a:lnTo>
                    <a:cubicBezTo>
                      <a:pt x="88" y="1516"/>
                      <a:pt x="125" y="1819"/>
                      <a:pt x="192" y="2115"/>
                    </a:cubicBezTo>
                    <a:cubicBezTo>
                      <a:pt x="275" y="2464"/>
                      <a:pt x="335" y="2817"/>
                      <a:pt x="410" y="3167"/>
                    </a:cubicBezTo>
                    <a:cubicBezTo>
                      <a:pt x="466" y="3408"/>
                      <a:pt x="716" y="3553"/>
                      <a:pt x="953" y="3539"/>
                    </a:cubicBezTo>
                    <a:cubicBezTo>
                      <a:pt x="953" y="3423"/>
                      <a:pt x="952" y="3306"/>
                      <a:pt x="951" y="3190"/>
                    </a:cubicBezTo>
                    <a:cubicBezTo>
                      <a:pt x="877" y="3181"/>
                      <a:pt x="793" y="3157"/>
                      <a:pt x="785" y="3069"/>
                    </a:cubicBezTo>
                    <a:cubicBezTo>
                      <a:pt x="671" y="2593"/>
                      <a:pt x="566" y="2114"/>
                      <a:pt x="454" y="1637"/>
                    </a:cubicBezTo>
                    <a:cubicBezTo>
                      <a:pt x="432" y="1541"/>
                      <a:pt x="403" y="1445"/>
                      <a:pt x="395" y="1346"/>
                    </a:cubicBezTo>
                    <a:cubicBezTo>
                      <a:pt x="386" y="1275"/>
                      <a:pt x="432" y="1199"/>
                      <a:pt x="505" y="1186"/>
                    </a:cubicBezTo>
                    <a:cubicBezTo>
                      <a:pt x="652" y="1161"/>
                      <a:pt x="803" y="1178"/>
                      <a:pt x="952" y="1173"/>
                    </a:cubicBezTo>
                    <a:cubicBezTo>
                      <a:pt x="1282" y="1169"/>
                      <a:pt x="1612" y="1175"/>
                      <a:pt x="1942" y="1171"/>
                    </a:cubicBezTo>
                    <a:cubicBezTo>
                      <a:pt x="2073" y="1180"/>
                      <a:pt x="2166" y="1063"/>
                      <a:pt x="2218" y="956"/>
                    </a:cubicBezTo>
                    <a:cubicBezTo>
                      <a:pt x="2302" y="745"/>
                      <a:pt x="2212" y="508"/>
                      <a:pt x="2295" y="295"/>
                    </a:cubicBezTo>
                    <a:cubicBezTo>
                      <a:pt x="2800" y="283"/>
                      <a:pt x="3306" y="294"/>
                      <a:pt x="3812" y="289"/>
                    </a:cubicBezTo>
                    <a:cubicBezTo>
                      <a:pt x="3903" y="282"/>
                      <a:pt x="4011" y="311"/>
                      <a:pt x="4044" y="407"/>
                    </a:cubicBezTo>
                    <a:cubicBezTo>
                      <a:pt x="4075" y="565"/>
                      <a:pt x="4042" y="727"/>
                      <a:pt x="4063" y="886"/>
                    </a:cubicBezTo>
                    <a:cubicBezTo>
                      <a:pt x="4091" y="1046"/>
                      <a:pt x="4243" y="1176"/>
                      <a:pt x="4407" y="1170"/>
                    </a:cubicBezTo>
                    <a:cubicBezTo>
                      <a:pt x="4667" y="1177"/>
                      <a:pt x="4926" y="1168"/>
                      <a:pt x="5185" y="1173"/>
                    </a:cubicBezTo>
                    <a:cubicBezTo>
                      <a:pt x="5358" y="1180"/>
                      <a:pt x="5533" y="1160"/>
                      <a:pt x="5705" y="1185"/>
                    </a:cubicBezTo>
                    <a:cubicBezTo>
                      <a:pt x="5827" y="1216"/>
                      <a:pt x="5825" y="1371"/>
                      <a:pt x="5801" y="1469"/>
                    </a:cubicBezTo>
                    <a:cubicBezTo>
                      <a:pt x="5678" y="1995"/>
                      <a:pt x="5561" y="2522"/>
                      <a:pt x="5436" y="3047"/>
                    </a:cubicBezTo>
                    <a:cubicBezTo>
                      <a:pt x="5416" y="3169"/>
                      <a:pt x="5300" y="3229"/>
                      <a:pt x="5185" y="3226"/>
                    </a:cubicBezTo>
                    <a:cubicBezTo>
                      <a:pt x="5177" y="3338"/>
                      <a:pt x="5165" y="3450"/>
                      <a:pt x="5152" y="3562"/>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grpSp>
        <p:pic>
          <p:nvPicPr>
            <p:cNvPr id="33" name="Picture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29929" y="5333996"/>
              <a:ext cx="604201" cy="612311"/>
            </a:xfrm>
            <a:prstGeom prst="rect">
              <a:avLst/>
            </a:prstGeom>
          </p:spPr>
        </p:pic>
        <p:grpSp>
          <p:nvGrpSpPr>
            <p:cNvPr id="34" name="Group 33"/>
            <p:cNvGrpSpPr>
              <a:grpSpLocks noChangeAspect="1"/>
            </p:cNvGrpSpPr>
            <p:nvPr/>
          </p:nvGrpSpPr>
          <p:grpSpPr bwMode="auto">
            <a:xfrm>
              <a:off x="5716020" y="5420937"/>
              <a:ext cx="592899" cy="469116"/>
              <a:chOff x="-1480" y="976"/>
              <a:chExt cx="1413" cy="1118"/>
            </a:xfrm>
          </p:grpSpPr>
          <p:sp>
            <p:nvSpPr>
              <p:cNvPr id="36" name="AutoShape 226"/>
              <p:cNvSpPr>
                <a:spLocks noChangeAspect="1" noChangeArrowheads="1" noTextEdit="1"/>
              </p:cNvSpPr>
              <p:nvPr/>
            </p:nvSpPr>
            <p:spPr bwMode="auto">
              <a:xfrm>
                <a:off x="-1480" y="978"/>
                <a:ext cx="1411" cy="1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37" name="Freeform 36"/>
              <p:cNvSpPr>
                <a:spLocks noEditPoints="1"/>
              </p:cNvSpPr>
              <p:nvPr/>
            </p:nvSpPr>
            <p:spPr bwMode="auto">
              <a:xfrm flipV="1">
                <a:off x="-1263" y="976"/>
                <a:ext cx="964" cy="814"/>
              </a:xfrm>
              <a:custGeom>
                <a:avLst/>
                <a:gdLst>
                  <a:gd name="T0" fmla="*/ 1 w 4235"/>
                  <a:gd name="T1" fmla="*/ 3571 h 3571"/>
                  <a:gd name="T2" fmla="*/ 4234 w 4235"/>
                  <a:gd name="T3" fmla="*/ 3571 h 3571"/>
                  <a:gd name="T4" fmla="*/ 4233 w 4235"/>
                  <a:gd name="T5" fmla="*/ 3290 h 3571"/>
                  <a:gd name="T6" fmla="*/ 4201 w 4235"/>
                  <a:gd name="T7" fmla="*/ 3280 h 3571"/>
                  <a:gd name="T8" fmla="*/ 4234 w 4235"/>
                  <a:gd name="T9" fmla="*/ 2944 h 3571"/>
                  <a:gd name="T10" fmla="*/ 4234 w 4235"/>
                  <a:gd name="T11" fmla="*/ 891 h 3571"/>
                  <a:gd name="T12" fmla="*/ 3456 w 4235"/>
                  <a:gd name="T13" fmla="*/ 888 h 3571"/>
                  <a:gd name="T14" fmla="*/ 3112 w 4235"/>
                  <a:gd name="T15" fmla="*/ 604 h 3571"/>
                  <a:gd name="T16" fmla="*/ 3093 w 4235"/>
                  <a:gd name="T17" fmla="*/ 125 h 3571"/>
                  <a:gd name="T18" fmla="*/ 2861 w 4235"/>
                  <a:gd name="T19" fmla="*/ 7 h 3571"/>
                  <a:gd name="T20" fmla="*/ 1344 w 4235"/>
                  <a:gd name="T21" fmla="*/ 13 h 3571"/>
                  <a:gd name="T22" fmla="*/ 1267 w 4235"/>
                  <a:gd name="T23" fmla="*/ 674 h 3571"/>
                  <a:gd name="T24" fmla="*/ 991 w 4235"/>
                  <a:gd name="T25" fmla="*/ 889 h 3571"/>
                  <a:gd name="T26" fmla="*/ 1 w 4235"/>
                  <a:gd name="T27" fmla="*/ 891 h 3571"/>
                  <a:gd name="T28" fmla="*/ 0 w 4235"/>
                  <a:gd name="T29" fmla="*/ 2908 h 3571"/>
                  <a:gd name="T30" fmla="*/ 2 w 4235"/>
                  <a:gd name="T31" fmla="*/ 3257 h 3571"/>
                  <a:gd name="T32" fmla="*/ 1 w 4235"/>
                  <a:gd name="T33" fmla="*/ 3571 h 3571"/>
                  <a:gd name="T34" fmla="*/ 64 w 4235"/>
                  <a:gd name="T35" fmla="*/ 3530 h 3571"/>
                  <a:gd name="T36" fmla="*/ 646 w 4235"/>
                  <a:gd name="T37" fmla="*/ 2979 h 3571"/>
                  <a:gd name="T38" fmla="*/ 3629 w 4235"/>
                  <a:gd name="T39" fmla="*/ 2976 h 3571"/>
                  <a:gd name="T40" fmla="*/ 4172 w 4235"/>
                  <a:gd name="T41" fmla="*/ 3530 h 3571"/>
                  <a:gd name="T42" fmla="*/ 64 w 4235"/>
                  <a:gd name="T43" fmla="*/ 3530 h 3571"/>
                  <a:gd name="T44" fmla="*/ 64 w 4235"/>
                  <a:gd name="T45" fmla="*/ 2931 h 3571"/>
                  <a:gd name="T46" fmla="*/ 572 w 4235"/>
                  <a:gd name="T47" fmla="*/ 2448 h 3571"/>
                  <a:gd name="T48" fmla="*/ 3701 w 4235"/>
                  <a:gd name="T49" fmla="*/ 2447 h 3571"/>
                  <a:gd name="T50" fmla="*/ 4172 w 4235"/>
                  <a:gd name="T51" fmla="*/ 2930 h 3571"/>
                  <a:gd name="T52" fmla="*/ 64 w 4235"/>
                  <a:gd name="T53" fmla="*/ 2931 h 3571"/>
                  <a:gd name="T54" fmla="*/ 64 w 4235"/>
                  <a:gd name="T55" fmla="*/ 2401 h 3571"/>
                  <a:gd name="T56" fmla="*/ 334 w 4235"/>
                  <a:gd name="T57" fmla="*/ 2140 h 3571"/>
                  <a:gd name="T58" fmla="*/ 2179 w 4235"/>
                  <a:gd name="T59" fmla="*/ 460 h 3571"/>
                  <a:gd name="T60" fmla="*/ 2266 w 4235"/>
                  <a:gd name="T61" fmla="*/ 493 h 3571"/>
                  <a:gd name="T62" fmla="*/ 3595 w 4235"/>
                  <a:gd name="T63" fmla="*/ 1811 h 3571"/>
                  <a:gd name="T64" fmla="*/ 4060 w 4235"/>
                  <a:gd name="T65" fmla="*/ 2265 h 3571"/>
                  <a:gd name="T66" fmla="*/ 4171 w 4235"/>
                  <a:gd name="T67" fmla="*/ 2402 h 3571"/>
                  <a:gd name="T68" fmla="*/ 64 w 4235"/>
                  <a:gd name="T69" fmla="*/ 2401 h 3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35" h="3571">
                    <a:moveTo>
                      <a:pt x="1" y="3571"/>
                    </a:moveTo>
                    <a:lnTo>
                      <a:pt x="4234" y="3571"/>
                    </a:lnTo>
                    <a:cubicBezTo>
                      <a:pt x="4234" y="3478"/>
                      <a:pt x="4235" y="3384"/>
                      <a:pt x="4233" y="3290"/>
                    </a:cubicBezTo>
                    <a:lnTo>
                      <a:pt x="4201" y="3280"/>
                    </a:lnTo>
                    <a:cubicBezTo>
                      <a:pt x="4214" y="3168"/>
                      <a:pt x="4226" y="3056"/>
                      <a:pt x="4234" y="2944"/>
                    </a:cubicBezTo>
                    <a:cubicBezTo>
                      <a:pt x="4235" y="2260"/>
                      <a:pt x="4232" y="1575"/>
                      <a:pt x="4234" y="891"/>
                    </a:cubicBezTo>
                    <a:cubicBezTo>
                      <a:pt x="3975" y="886"/>
                      <a:pt x="3716" y="895"/>
                      <a:pt x="3456" y="888"/>
                    </a:cubicBezTo>
                    <a:cubicBezTo>
                      <a:pt x="3292" y="894"/>
                      <a:pt x="3140" y="764"/>
                      <a:pt x="3112" y="604"/>
                    </a:cubicBezTo>
                    <a:cubicBezTo>
                      <a:pt x="3091" y="445"/>
                      <a:pt x="3124" y="283"/>
                      <a:pt x="3093" y="125"/>
                    </a:cubicBezTo>
                    <a:cubicBezTo>
                      <a:pt x="3060" y="29"/>
                      <a:pt x="2952" y="0"/>
                      <a:pt x="2861" y="7"/>
                    </a:cubicBezTo>
                    <a:cubicBezTo>
                      <a:pt x="2355" y="12"/>
                      <a:pt x="1849" y="1"/>
                      <a:pt x="1344" y="13"/>
                    </a:cubicBezTo>
                    <a:cubicBezTo>
                      <a:pt x="1261" y="226"/>
                      <a:pt x="1351" y="463"/>
                      <a:pt x="1267" y="674"/>
                    </a:cubicBezTo>
                    <a:cubicBezTo>
                      <a:pt x="1215" y="781"/>
                      <a:pt x="1122" y="898"/>
                      <a:pt x="991" y="889"/>
                    </a:cubicBezTo>
                    <a:cubicBezTo>
                      <a:pt x="661" y="893"/>
                      <a:pt x="331" y="887"/>
                      <a:pt x="1" y="891"/>
                    </a:cubicBezTo>
                    <a:cubicBezTo>
                      <a:pt x="2" y="1563"/>
                      <a:pt x="3" y="2236"/>
                      <a:pt x="0" y="2908"/>
                    </a:cubicBezTo>
                    <a:cubicBezTo>
                      <a:pt x="1" y="3024"/>
                      <a:pt x="2" y="3141"/>
                      <a:pt x="2" y="3257"/>
                    </a:cubicBezTo>
                    <a:cubicBezTo>
                      <a:pt x="2" y="3362"/>
                      <a:pt x="2" y="3466"/>
                      <a:pt x="1" y="3571"/>
                    </a:cubicBezTo>
                    <a:moveTo>
                      <a:pt x="64" y="3530"/>
                    </a:moveTo>
                    <a:cubicBezTo>
                      <a:pt x="242" y="3331"/>
                      <a:pt x="463" y="3174"/>
                      <a:pt x="646" y="2979"/>
                    </a:cubicBezTo>
                    <a:cubicBezTo>
                      <a:pt x="1640" y="2970"/>
                      <a:pt x="2635" y="2976"/>
                      <a:pt x="3629" y="2976"/>
                    </a:cubicBezTo>
                    <a:cubicBezTo>
                      <a:pt x="3809" y="3161"/>
                      <a:pt x="4005" y="3333"/>
                      <a:pt x="4172" y="3530"/>
                    </a:cubicBezTo>
                    <a:cubicBezTo>
                      <a:pt x="2803" y="3534"/>
                      <a:pt x="1433" y="3534"/>
                      <a:pt x="64" y="3530"/>
                    </a:cubicBezTo>
                    <a:moveTo>
                      <a:pt x="64" y="2931"/>
                    </a:moveTo>
                    <a:cubicBezTo>
                      <a:pt x="217" y="2754"/>
                      <a:pt x="412" y="2619"/>
                      <a:pt x="572" y="2448"/>
                    </a:cubicBezTo>
                    <a:cubicBezTo>
                      <a:pt x="1615" y="2443"/>
                      <a:pt x="2658" y="2446"/>
                      <a:pt x="3701" y="2447"/>
                    </a:cubicBezTo>
                    <a:cubicBezTo>
                      <a:pt x="3857" y="2609"/>
                      <a:pt x="4029" y="2757"/>
                      <a:pt x="4172" y="2930"/>
                    </a:cubicBezTo>
                    <a:cubicBezTo>
                      <a:pt x="2803" y="2935"/>
                      <a:pt x="1433" y="2934"/>
                      <a:pt x="64" y="2931"/>
                    </a:cubicBezTo>
                    <a:moveTo>
                      <a:pt x="64" y="2401"/>
                    </a:moveTo>
                    <a:cubicBezTo>
                      <a:pt x="142" y="2303"/>
                      <a:pt x="244" y="2226"/>
                      <a:pt x="334" y="2140"/>
                    </a:cubicBezTo>
                    <a:cubicBezTo>
                      <a:pt x="950" y="1581"/>
                      <a:pt x="1563" y="1019"/>
                      <a:pt x="2179" y="460"/>
                    </a:cubicBezTo>
                    <a:cubicBezTo>
                      <a:pt x="2211" y="421"/>
                      <a:pt x="2242" y="474"/>
                      <a:pt x="2266" y="493"/>
                    </a:cubicBezTo>
                    <a:cubicBezTo>
                      <a:pt x="2706" y="935"/>
                      <a:pt x="3152" y="1372"/>
                      <a:pt x="3595" y="1811"/>
                    </a:cubicBezTo>
                    <a:cubicBezTo>
                      <a:pt x="3749" y="1963"/>
                      <a:pt x="3897" y="2122"/>
                      <a:pt x="4060" y="2265"/>
                    </a:cubicBezTo>
                    <a:cubicBezTo>
                      <a:pt x="4105" y="2303"/>
                      <a:pt x="4140" y="2352"/>
                      <a:pt x="4171" y="2402"/>
                    </a:cubicBezTo>
                    <a:cubicBezTo>
                      <a:pt x="2802" y="2405"/>
                      <a:pt x="1433" y="2406"/>
                      <a:pt x="64" y="2401"/>
                    </a:cubicBezTo>
                  </a:path>
                </a:pathLst>
              </a:custGeom>
              <a:solidFill>
                <a:srgbClr val="FFE2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grpSp>
            <p:nvGrpSpPr>
              <p:cNvPr id="38" name="Group 37"/>
              <p:cNvGrpSpPr>
                <a:grpSpLocks/>
              </p:cNvGrpSpPr>
              <p:nvPr/>
            </p:nvGrpSpPr>
            <p:grpSpPr bwMode="auto">
              <a:xfrm>
                <a:off x="-1480" y="985"/>
                <a:ext cx="1413" cy="1109"/>
                <a:chOff x="-1480" y="985"/>
                <a:chExt cx="1413" cy="1109"/>
              </a:xfrm>
            </p:grpSpPr>
            <p:sp>
              <p:nvSpPr>
                <p:cNvPr id="40" name="Freeform 39"/>
                <p:cNvSpPr>
                  <a:spLocks/>
                </p:cNvSpPr>
                <p:nvPr/>
              </p:nvSpPr>
              <p:spPr bwMode="auto">
                <a:xfrm flipV="1">
                  <a:off x="-1249" y="985"/>
                  <a:ext cx="935" cy="128"/>
                </a:xfrm>
                <a:custGeom>
                  <a:avLst/>
                  <a:gdLst>
                    <a:gd name="T0" fmla="*/ 0 w 4108"/>
                    <a:gd name="T1" fmla="*/ 560 h 564"/>
                    <a:gd name="T2" fmla="*/ 4108 w 4108"/>
                    <a:gd name="T3" fmla="*/ 560 h 564"/>
                    <a:gd name="T4" fmla="*/ 3565 w 4108"/>
                    <a:gd name="T5" fmla="*/ 6 h 564"/>
                    <a:gd name="T6" fmla="*/ 582 w 4108"/>
                    <a:gd name="T7" fmla="*/ 9 h 564"/>
                    <a:gd name="T8" fmla="*/ 0 w 4108"/>
                    <a:gd name="T9" fmla="*/ 560 h 564"/>
                  </a:gdLst>
                  <a:ahLst/>
                  <a:cxnLst>
                    <a:cxn ang="0">
                      <a:pos x="T0" y="T1"/>
                    </a:cxn>
                    <a:cxn ang="0">
                      <a:pos x="T2" y="T3"/>
                    </a:cxn>
                    <a:cxn ang="0">
                      <a:pos x="T4" y="T5"/>
                    </a:cxn>
                    <a:cxn ang="0">
                      <a:pos x="T6" y="T7"/>
                    </a:cxn>
                    <a:cxn ang="0">
                      <a:pos x="T8" y="T9"/>
                    </a:cxn>
                  </a:cxnLst>
                  <a:rect l="0" t="0" r="r" b="b"/>
                  <a:pathLst>
                    <a:path w="4108" h="564">
                      <a:moveTo>
                        <a:pt x="0" y="560"/>
                      </a:moveTo>
                      <a:cubicBezTo>
                        <a:pt x="1369" y="564"/>
                        <a:pt x="2739" y="564"/>
                        <a:pt x="4108" y="560"/>
                      </a:cubicBezTo>
                      <a:cubicBezTo>
                        <a:pt x="3941" y="363"/>
                        <a:pt x="3745" y="191"/>
                        <a:pt x="3565" y="6"/>
                      </a:cubicBezTo>
                      <a:cubicBezTo>
                        <a:pt x="2571" y="6"/>
                        <a:pt x="1576" y="0"/>
                        <a:pt x="582" y="9"/>
                      </a:cubicBezTo>
                      <a:cubicBezTo>
                        <a:pt x="399" y="204"/>
                        <a:pt x="178" y="361"/>
                        <a:pt x="0" y="560"/>
                      </a:cubicBezTo>
                    </a:path>
                  </a:pathLst>
                </a:custGeom>
                <a:solidFill>
                  <a:srgbClr val="ED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41" name="Freeform 40"/>
                <p:cNvSpPr>
                  <a:spLocks/>
                </p:cNvSpPr>
                <p:nvPr/>
              </p:nvSpPr>
              <p:spPr bwMode="auto">
                <a:xfrm flipV="1">
                  <a:off x="-1249" y="1121"/>
                  <a:ext cx="935" cy="112"/>
                </a:xfrm>
                <a:custGeom>
                  <a:avLst/>
                  <a:gdLst>
                    <a:gd name="T0" fmla="*/ 0 w 4108"/>
                    <a:gd name="T1" fmla="*/ 488 h 492"/>
                    <a:gd name="T2" fmla="*/ 4108 w 4108"/>
                    <a:gd name="T3" fmla="*/ 487 h 492"/>
                    <a:gd name="T4" fmla="*/ 3637 w 4108"/>
                    <a:gd name="T5" fmla="*/ 4 h 492"/>
                    <a:gd name="T6" fmla="*/ 508 w 4108"/>
                    <a:gd name="T7" fmla="*/ 5 h 492"/>
                    <a:gd name="T8" fmla="*/ 0 w 4108"/>
                    <a:gd name="T9" fmla="*/ 488 h 492"/>
                  </a:gdLst>
                  <a:ahLst/>
                  <a:cxnLst>
                    <a:cxn ang="0">
                      <a:pos x="T0" y="T1"/>
                    </a:cxn>
                    <a:cxn ang="0">
                      <a:pos x="T2" y="T3"/>
                    </a:cxn>
                    <a:cxn ang="0">
                      <a:pos x="T4" y="T5"/>
                    </a:cxn>
                    <a:cxn ang="0">
                      <a:pos x="T6" y="T7"/>
                    </a:cxn>
                    <a:cxn ang="0">
                      <a:pos x="T8" y="T9"/>
                    </a:cxn>
                  </a:cxnLst>
                  <a:rect l="0" t="0" r="r" b="b"/>
                  <a:pathLst>
                    <a:path w="4108" h="492">
                      <a:moveTo>
                        <a:pt x="0" y="488"/>
                      </a:moveTo>
                      <a:cubicBezTo>
                        <a:pt x="1369" y="491"/>
                        <a:pt x="2739" y="492"/>
                        <a:pt x="4108" y="487"/>
                      </a:cubicBezTo>
                      <a:cubicBezTo>
                        <a:pt x="3965" y="314"/>
                        <a:pt x="3793" y="166"/>
                        <a:pt x="3637" y="4"/>
                      </a:cubicBezTo>
                      <a:cubicBezTo>
                        <a:pt x="2594" y="3"/>
                        <a:pt x="1551" y="0"/>
                        <a:pt x="508" y="5"/>
                      </a:cubicBezTo>
                      <a:cubicBezTo>
                        <a:pt x="348" y="176"/>
                        <a:pt x="153" y="311"/>
                        <a:pt x="0" y="488"/>
                      </a:cubicBezTo>
                    </a:path>
                  </a:pathLst>
                </a:custGeom>
                <a:solidFill>
                  <a:srgbClr val="ED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42" name="Freeform 41"/>
                <p:cNvSpPr>
                  <a:spLocks/>
                </p:cNvSpPr>
                <p:nvPr/>
              </p:nvSpPr>
              <p:spPr bwMode="auto">
                <a:xfrm flipV="1">
                  <a:off x="-300" y="1118"/>
                  <a:ext cx="147" cy="472"/>
                </a:xfrm>
                <a:custGeom>
                  <a:avLst/>
                  <a:gdLst>
                    <a:gd name="T0" fmla="*/ 2 w 644"/>
                    <a:gd name="T1" fmla="*/ 2066 h 2069"/>
                    <a:gd name="T2" fmla="*/ 253 w 644"/>
                    <a:gd name="T3" fmla="*/ 1887 h 2069"/>
                    <a:gd name="T4" fmla="*/ 618 w 644"/>
                    <a:gd name="T5" fmla="*/ 309 h 2069"/>
                    <a:gd name="T6" fmla="*/ 522 w 644"/>
                    <a:gd name="T7" fmla="*/ 25 h 2069"/>
                    <a:gd name="T8" fmla="*/ 2 w 644"/>
                    <a:gd name="T9" fmla="*/ 13 h 2069"/>
                    <a:gd name="T10" fmla="*/ 2 w 644"/>
                    <a:gd name="T11" fmla="*/ 2066 h 2069"/>
                  </a:gdLst>
                  <a:ahLst/>
                  <a:cxnLst>
                    <a:cxn ang="0">
                      <a:pos x="T0" y="T1"/>
                    </a:cxn>
                    <a:cxn ang="0">
                      <a:pos x="T2" y="T3"/>
                    </a:cxn>
                    <a:cxn ang="0">
                      <a:pos x="T4" y="T5"/>
                    </a:cxn>
                    <a:cxn ang="0">
                      <a:pos x="T6" y="T7"/>
                    </a:cxn>
                    <a:cxn ang="0">
                      <a:pos x="T8" y="T9"/>
                    </a:cxn>
                    <a:cxn ang="0">
                      <a:pos x="T10" y="T11"/>
                    </a:cxn>
                  </a:cxnLst>
                  <a:rect l="0" t="0" r="r" b="b"/>
                  <a:pathLst>
                    <a:path w="644" h="2069">
                      <a:moveTo>
                        <a:pt x="2" y="2066"/>
                      </a:moveTo>
                      <a:cubicBezTo>
                        <a:pt x="117" y="2069"/>
                        <a:pt x="233" y="2009"/>
                        <a:pt x="253" y="1887"/>
                      </a:cubicBezTo>
                      <a:cubicBezTo>
                        <a:pt x="378" y="1362"/>
                        <a:pt x="495" y="835"/>
                        <a:pt x="618" y="309"/>
                      </a:cubicBezTo>
                      <a:cubicBezTo>
                        <a:pt x="642" y="211"/>
                        <a:pt x="644" y="56"/>
                        <a:pt x="522" y="25"/>
                      </a:cubicBezTo>
                      <a:cubicBezTo>
                        <a:pt x="350" y="0"/>
                        <a:pt x="175" y="20"/>
                        <a:pt x="2" y="13"/>
                      </a:cubicBezTo>
                      <a:cubicBezTo>
                        <a:pt x="0" y="697"/>
                        <a:pt x="3" y="1382"/>
                        <a:pt x="2" y="2066"/>
                      </a:cubicBezTo>
                    </a:path>
                  </a:pathLst>
                </a:custGeom>
                <a:solidFill>
                  <a:srgbClr val="ED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43" name="Freeform 42"/>
                <p:cNvSpPr>
                  <a:spLocks/>
                </p:cNvSpPr>
                <p:nvPr/>
              </p:nvSpPr>
              <p:spPr bwMode="auto">
                <a:xfrm flipV="1">
                  <a:off x="-1392" y="1127"/>
                  <a:ext cx="129" cy="463"/>
                </a:xfrm>
                <a:custGeom>
                  <a:avLst/>
                  <a:gdLst>
                    <a:gd name="T0" fmla="*/ 399 w 568"/>
                    <a:gd name="T1" fmla="*/ 1908 h 2029"/>
                    <a:gd name="T2" fmla="*/ 565 w 568"/>
                    <a:gd name="T3" fmla="*/ 2029 h 2029"/>
                    <a:gd name="T4" fmla="*/ 566 w 568"/>
                    <a:gd name="T5" fmla="*/ 12 h 2029"/>
                    <a:gd name="T6" fmla="*/ 119 w 568"/>
                    <a:gd name="T7" fmla="*/ 25 h 2029"/>
                    <a:gd name="T8" fmla="*/ 9 w 568"/>
                    <a:gd name="T9" fmla="*/ 185 h 2029"/>
                    <a:gd name="T10" fmla="*/ 68 w 568"/>
                    <a:gd name="T11" fmla="*/ 476 h 2029"/>
                    <a:gd name="T12" fmla="*/ 399 w 568"/>
                    <a:gd name="T13" fmla="*/ 1908 h 2029"/>
                  </a:gdLst>
                  <a:ahLst/>
                  <a:cxnLst>
                    <a:cxn ang="0">
                      <a:pos x="T0" y="T1"/>
                    </a:cxn>
                    <a:cxn ang="0">
                      <a:pos x="T2" y="T3"/>
                    </a:cxn>
                    <a:cxn ang="0">
                      <a:pos x="T4" y="T5"/>
                    </a:cxn>
                    <a:cxn ang="0">
                      <a:pos x="T6" y="T7"/>
                    </a:cxn>
                    <a:cxn ang="0">
                      <a:pos x="T8" y="T9"/>
                    </a:cxn>
                    <a:cxn ang="0">
                      <a:pos x="T10" y="T11"/>
                    </a:cxn>
                    <a:cxn ang="0">
                      <a:pos x="T12" y="T13"/>
                    </a:cxn>
                  </a:cxnLst>
                  <a:rect l="0" t="0" r="r" b="b"/>
                  <a:pathLst>
                    <a:path w="568" h="2029">
                      <a:moveTo>
                        <a:pt x="399" y="1908"/>
                      </a:moveTo>
                      <a:cubicBezTo>
                        <a:pt x="407" y="1996"/>
                        <a:pt x="491" y="2020"/>
                        <a:pt x="565" y="2029"/>
                      </a:cubicBezTo>
                      <a:cubicBezTo>
                        <a:pt x="568" y="1357"/>
                        <a:pt x="567" y="684"/>
                        <a:pt x="566" y="12"/>
                      </a:cubicBezTo>
                      <a:cubicBezTo>
                        <a:pt x="417" y="17"/>
                        <a:pt x="266" y="0"/>
                        <a:pt x="119" y="25"/>
                      </a:cubicBezTo>
                      <a:cubicBezTo>
                        <a:pt x="46" y="38"/>
                        <a:pt x="0" y="114"/>
                        <a:pt x="9" y="185"/>
                      </a:cubicBezTo>
                      <a:cubicBezTo>
                        <a:pt x="17" y="284"/>
                        <a:pt x="46" y="380"/>
                        <a:pt x="68" y="476"/>
                      </a:cubicBezTo>
                      <a:cubicBezTo>
                        <a:pt x="180" y="953"/>
                        <a:pt x="285" y="1432"/>
                        <a:pt x="399" y="1908"/>
                      </a:cubicBezTo>
                    </a:path>
                  </a:pathLst>
                </a:custGeom>
                <a:solidFill>
                  <a:srgbClr val="ED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44" name="Freeform 43"/>
                <p:cNvSpPr>
                  <a:spLocks/>
                </p:cNvSpPr>
                <p:nvPr/>
              </p:nvSpPr>
              <p:spPr bwMode="auto">
                <a:xfrm flipV="1">
                  <a:off x="-1249" y="1242"/>
                  <a:ext cx="935" cy="452"/>
                </a:xfrm>
                <a:custGeom>
                  <a:avLst/>
                  <a:gdLst>
                    <a:gd name="T0" fmla="*/ 0 w 4107"/>
                    <a:gd name="T1" fmla="*/ 1980 h 1985"/>
                    <a:gd name="T2" fmla="*/ 4107 w 4107"/>
                    <a:gd name="T3" fmla="*/ 1981 h 1985"/>
                    <a:gd name="T4" fmla="*/ 3996 w 4107"/>
                    <a:gd name="T5" fmla="*/ 1844 h 1985"/>
                    <a:gd name="T6" fmla="*/ 3531 w 4107"/>
                    <a:gd name="T7" fmla="*/ 1390 h 1985"/>
                    <a:gd name="T8" fmla="*/ 2202 w 4107"/>
                    <a:gd name="T9" fmla="*/ 72 h 1985"/>
                    <a:gd name="T10" fmla="*/ 2115 w 4107"/>
                    <a:gd name="T11" fmla="*/ 39 h 1985"/>
                    <a:gd name="T12" fmla="*/ 270 w 4107"/>
                    <a:gd name="T13" fmla="*/ 1719 h 1985"/>
                    <a:gd name="T14" fmla="*/ 0 w 4107"/>
                    <a:gd name="T15" fmla="*/ 1980 h 1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7" h="1985">
                      <a:moveTo>
                        <a:pt x="0" y="1980"/>
                      </a:moveTo>
                      <a:cubicBezTo>
                        <a:pt x="1369" y="1985"/>
                        <a:pt x="2738" y="1984"/>
                        <a:pt x="4107" y="1981"/>
                      </a:cubicBezTo>
                      <a:cubicBezTo>
                        <a:pt x="4076" y="1931"/>
                        <a:pt x="4041" y="1882"/>
                        <a:pt x="3996" y="1844"/>
                      </a:cubicBezTo>
                      <a:cubicBezTo>
                        <a:pt x="3833" y="1701"/>
                        <a:pt x="3685" y="1542"/>
                        <a:pt x="3531" y="1390"/>
                      </a:cubicBezTo>
                      <a:cubicBezTo>
                        <a:pt x="3088" y="951"/>
                        <a:pt x="2642" y="514"/>
                        <a:pt x="2202" y="72"/>
                      </a:cubicBezTo>
                      <a:cubicBezTo>
                        <a:pt x="2178" y="53"/>
                        <a:pt x="2147" y="0"/>
                        <a:pt x="2115" y="39"/>
                      </a:cubicBezTo>
                      <a:cubicBezTo>
                        <a:pt x="1499" y="598"/>
                        <a:pt x="886" y="1160"/>
                        <a:pt x="270" y="1719"/>
                      </a:cubicBezTo>
                      <a:cubicBezTo>
                        <a:pt x="180" y="1805"/>
                        <a:pt x="78" y="1882"/>
                        <a:pt x="0" y="1980"/>
                      </a:cubicBezTo>
                    </a:path>
                  </a:pathLst>
                </a:custGeom>
                <a:solidFill>
                  <a:srgbClr val="ED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45" name="Freeform 44"/>
                <p:cNvSpPr>
                  <a:spLocks/>
                </p:cNvSpPr>
                <p:nvPr/>
              </p:nvSpPr>
              <p:spPr bwMode="auto">
                <a:xfrm flipV="1">
                  <a:off x="-1480" y="1601"/>
                  <a:ext cx="1413" cy="493"/>
                </a:xfrm>
                <a:custGeom>
                  <a:avLst/>
                  <a:gdLst>
                    <a:gd name="T0" fmla="*/ 0 w 6208"/>
                    <a:gd name="T1" fmla="*/ 2161 h 2161"/>
                    <a:gd name="T2" fmla="*/ 492 w 6208"/>
                    <a:gd name="T3" fmla="*/ 1799 h 2161"/>
                    <a:gd name="T4" fmla="*/ 1888 w 6208"/>
                    <a:gd name="T5" fmla="*/ 1783 h 2161"/>
                    <a:gd name="T6" fmla="*/ 1913 w 6208"/>
                    <a:gd name="T7" fmla="*/ 1205 h 2161"/>
                    <a:gd name="T8" fmla="*/ 2184 w 6208"/>
                    <a:gd name="T9" fmla="*/ 1055 h 2161"/>
                    <a:gd name="T10" fmla="*/ 4094 w 6208"/>
                    <a:gd name="T11" fmla="*/ 1056 h 2161"/>
                    <a:gd name="T12" fmla="*/ 4396 w 6208"/>
                    <a:gd name="T13" fmla="*/ 1211 h 2161"/>
                    <a:gd name="T14" fmla="*/ 4433 w 6208"/>
                    <a:gd name="T15" fmla="*/ 1739 h 2161"/>
                    <a:gd name="T16" fmla="*/ 4583 w 6208"/>
                    <a:gd name="T17" fmla="*/ 1801 h 2161"/>
                    <a:gd name="T18" fmla="*/ 5717 w 6208"/>
                    <a:gd name="T19" fmla="*/ 1797 h 2161"/>
                    <a:gd name="T20" fmla="*/ 6208 w 6208"/>
                    <a:gd name="T21" fmla="*/ 2161 h 2161"/>
                    <a:gd name="T22" fmla="*/ 6208 w 6208"/>
                    <a:gd name="T23" fmla="*/ 475 h 2161"/>
                    <a:gd name="T24" fmla="*/ 5664 w 6208"/>
                    <a:gd name="T25" fmla="*/ 0 h 2161"/>
                    <a:gd name="T26" fmla="*/ 479 w 6208"/>
                    <a:gd name="T27" fmla="*/ 0 h 2161"/>
                    <a:gd name="T28" fmla="*/ 0 w 6208"/>
                    <a:gd name="T29" fmla="*/ 472 h 2161"/>
                    <a:gd name="T30" fmla="*/ 0 w 6208"/>
                    <a:gd name="T31" fmla="*/ 2161 h 2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08" h="2161">
                      <a:moveTo>
                        <a:pt x="0" y="2161"/>
                      </a:moveTo>
                      <a:cubicBezTo>
                        <a:pt x="86" y="1966"/>
                        <a:pt x="275" y="1812"/>
                        <a:pt x="492" y="1799"/>
                      </a:cubicBezTo>
                      <a:cubicBezTo>
                        <a:pt x="957" y="1784"/>
                        <a:pt x="1424" y="1816"/>
                        <a:pt x="1888" y="1783"/>
                      </a:cubicBezTo>
                      <a:cubicBezTo>
                        <a:pt x="1919" y="1591"/>
                        <a:pt x="1887" y="1397"/>
                        <a:pt x="1913" y="1205"/>
                      </a:cubicBezTo>
                      <a:cubicBezTo>
                        <a:pt x="1936" y="1084"/>
                        <a:pt x="2078" y="1050"/>
                        <a:pt x="2184" y="1055"/>
                      </a:cubicBezTo>
                      <a:cubicBezTo>
                        <a:pt x="2821" y="1057"/>
                        <a:pt x="3458" y="1055"/>
                        <a:pt x="4094" y="1056"/>
                      </a:cubicBezTo>
                      <a:cubicBezTo>
                        <a:pt x="4211" y="1053"/>
                        <a:pt x="4350" y="1091"/>
                        <a:pt x="4396" y="1211"/>
                      </a:cubicBezTo>
                      <a:cubicBezTo>
                        <a:pt x="4438" y="1384"/>
                        <a:pt x="4380" y="1568"/>
                        <a:pt x="4433" y="1739"/>
                      </a:cubicBezTo>
                      <a:cubicBezTo>
                        <a:pt x="4456" y="1802"/>
                        <a:pt x="4528" y="1802"/>
                        <a:pt x="4583" y="1801"/>
                      </a:cubicBezTo>
                      <a:cubicBezTo>
                        <a:pt x="4961" y="1794"/>
                        <a:pt x="5339" y="1797"/>
                        <a:pt x="5717" y="1797"/>
                      </a:cubicBezTo>
                      <a:cubicBezTo>
                        <a:pt x="5941" y="1794"/>
                        <a:pt x="6121" y="1968"/>
                        <a:pt x="6208" y="2161"/>
                      </a:cubicBezTo>
                      <a:lnTo>
                        <a:pt x="6208" y="475"/>
                      </a:lnTo>
                      <a:cubicBezTo>
                        <a:pt x="6088" y="262"/>
                        <a:pt x="5917" y="50"/>
                        <a:pt x="5664" y="0"/>
                      </a:cubicBezTo>
                      <a:lnTo>
                        <a:pt x="479" y="0"/>
                      </a:lnTo>
                      <a:cubicBezTo>
                        <a:pt x="267" y="92"/>
                        <a:pt x="84" y="252"/>
                        <a:pt x="0" y="472"/>
                      </a:cubicBezTo>
                      <a:lnTo>
                        <a:pt x="0" y="2161"/>
                      </a:ln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grpSp>
          <p:sp>
            <p:nvSpPr>
              <p:cNvPr id="39" name="Freeform 38"/>
              <p:cNvSpPr>
                <a:spLocks/>
              </p:cNvSpPr>
              <p:nvPr/>
            </p:nvSpPr>
            <p:spPr bwMode="auto">
              <a:xfrm flipV="1">
                <a:off x="-1480" y="1040"/>
                <a:ext cx="1413" cy="815"/>
              </a:xfrm>
              <a:custGeom>
                <a:avLst/>
                <a:gdLst>
                  <a:gd name="T0" fmla="*/ 5152 w 6208"/>
                  <a:gd name="T1" fmla="*/ 3562 h 3575"/>
                  <a:gd name="T2" fmla="*/ 5184 w 6208"/>
                  <a:gd name="T3" fmla="*/ 3572 h 3575"/>
                  <a:gd name="T4" fmla="*/ 5781 w 6208"/>
                  <a:gd name="T5" fmla="*/ 3252 h 3575"/>
                  <a:gd name="T6" fmla="*/ 5973 w 6208"/>
                  <a:gd name="T7" fmla="*/ 2481 h 3575"/>
                  <a:gd name="T8" fmla="*/ 6208 w 6208"/>
                  <a:gd name="T9" fmla="*/ 1191 h 3575"/>
                  <a:gd name="T10" fmla="*/ 6208 w 6208"/>
                  <a:gd name="T11" fmla="*/ 1111 h 3575"/>
                  <a:gd name="T12" fmla="*/ 5717 w 6208"/>
                  <a:gd name="T13" fmla="*/ 747 h 3575"/>
                  <a:gd name="T14" fmla="*/ 4583 w 6208"/>
                  <a:gd name="T15" fmla="*/ 751 h 3575"/>
                  <a:gd name="T16" fmla="*/ 4433 w 6208"/>
                  <a:gd name="T17" fmla="*/ 689 h 3575"/>
                  <a:gd name="T18" fmla="*/ 4396 w 6208"/>
                  <a:gd name="T19" fmla="*/ 161 h 3575"/>
                  <a:gd name="T20" fmla="*/ 4094 w 6208"/>
                  <a:gd name="T21" fmla="*/ 6 h 3575"/>
                  <a:gd name="T22" fmla="*/ 2184 w 6208"/>
                  <a:gd name="T23" fmla="*/ 5 h 3575"/>
                  <a:gd name="T24" fmla="*/ 1913 w 6208"/>
                  <a:gd name="T25" fmla="*/ 155 h 3575"/>
                  <a:gd name="T26" fmla="*/ 1888 w 6208"/>
                  <a:gd name="T27" fmla="*/ 733 h 3575"/>
                  <a:gd name="T28" fmla="*/ 492 w 6208"/>
                  <a:gd name="T29" fmla="*/ 749 h 3575"/>
                  <a:gd name="T30" fmla="*/ 0 w 6208"/>
                  <a:gd name="T31" fmla="*/ 1111 h 3575"/>
                  <a:gd name="T32" fmla="*/ 0 w 6208"/>
                  <a:gd name="T33" fmla="*/ 1225 h 3575"/>
                  <a:gd name="T34" fmla="*/ 192 w 6208"/>
                  <a:gd name="T35" fmla="*/ 2115 h 3575"/>
                  <a:gd name="T36" fmla="*/ 410 w 6208"/>
                  <a:gd name="T37" fmla="*/ 3167 h 3575"/>
                  <a:gd name="T38" fmla="*/ 953 w 6208"/>
                  <a:gd name="T39" fmla="*/ 3539 h 3575"/>
                  <a:gd name="T40" fmla="*/ 951 w 6208"/>
                  <a:gd name="T41" fmla="*/ 3190 h 3575"/>
                  <a:gd name="T42" fmla="*/ 785 w 6208"/>
                  <a:gd name="T43" fmla="*/ 3069 h 3575"/>
                  <a:gd name="T44" fmla="*/ 454 w 6208"/>
                  <a:gd name="T45" fmla="*/ 1637 h 3575"/>
                  <a:gd name="T46" fmla="*/ 395 w 6208"/>
                  <a:gd name="T47" fmla="*/ 1346 h 3575"/>
                  <a:gd name="T48" fmla="*/ 505 w 6208"/>
                  <a:gd name="T49" fmla="*/ 1186 h 3575"/>
                  <a:gd name="T50" fmla="*/ 952 w 6208"/>
                  <a:gd name="T51" fmla="*/ 1173 h 3575"/>
                  <a:gd name="T52" fmla="*/ 1942 w 6208"/>
                  <a:gd name="T53" fmla="*/ 1171 h 3575"/>
                  <a:gd name="T54" fmla="*/ 2218 w 6208"/>
                  <a:gd name="T55" fmla="*/ 956 h 3575"/>
                  <a:gd name="T56" fmla="*/ 2295 w 6208"/>
                  <a:gd name="T57" fmla="*/ 295 h 3575"/>
                  <a:gd name="T58" fmla="*/ 3812 w 6208"/>
                  <a:gd name="T59" fmla="*/ 289 h 3575"/>
                  <a:gd name="T60" fmla="*/ 4044 w 6208"/>
                  <a:gd name="T61" fmla="*/ 407 h 3575"/>
                  <a:gd name="T62" fmla="*/ 4063 w 6208"/>
                  <a:gd name="T63" fmla="*/ 886 h 3575"/>
                  <a:gd name="T64" fmla="*/ 4407 w 6208"/>
                  <a:gd name="T65" fmla="*/ 1170 h 3575"/>
                  <a:gd name="T66" fmla="*/ 5185 w 6208"/>
                  <a:gd name="T67" fmla="*/ 1173 h 3575"/>
                  <a:gd name="T68" fmla="*/ 5705 w 6208"/>
                  <a:gd name="T69" fmla="*/ 1185 h 3575"/>
                  <a:gd name="T70" fmla="*/ 5801 w 6208"/>
                  <a:gd name="T71" fmla="*/ 1469 h 3575"/>
                  <a:gd name="T72" fmla="*/ 5436 w 6208"/>
                  <a:gd name="T73" fmla="*/ 3047 h 3575"/>
                  <a:gd name="T74" fmla="*/ 5185 w 6208"/>
                  <a:gd name="T75" fmla="*/ 3226 h 3575"/>
                  <a:gd name="T76" fmla="*/ 5152 w 6208"/>
                  <a:gd name="T77" fmla="*/ 3562 h 3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208" h="3575">
                    <a:moveTo>
                      <a:pt x="5152" y="3562"/>
                    </a:moveTo>
                    <a:lnTo>
                      <a:pt x="5184" y="3572"/>
                    </a:lnTo>
                    <a:cubicBezTo>
                      <a:pt x="5415" y="3575"/>
                      <a:pt x="5688" y="3484"/>
                      <a:pt x="5781" y="3252"/>
                    </a:cubicBezTo>
                    <a:cubicBezTo>
                      <a:pt x="5875" y="3004"/>
                      <a:pt x="5932" y="2742"/>
                      <a:pt x="5973" y="2481"/>
                    </a:cubicBezTo>
                    <a:cubicBezTo>
                      <a:pt x="6054" y="2051"/>
                      <a:pt x="6118" y="1618"/>
                      <a:pt x="6208" y="1191"/>
                    </a:cubicBezTo>
                    <a:lnTo>
                      <a:pt x="6208" y="1111"/>
                    </a:lnTo>
                    <a:cubicBezTo>
                      <a:pt x="6121" y="918"/>
                      <a:pt x="5941" y="744"/>
                      <a:pt x="5717" y="747"/>
                    </a:cubicBezTo>
                    <a:cubicBezTo>
                      <a:pt x="5339" y="747"/>
                      <a:pt x="4961" y="744"/>
                      <a:pt x="4583" y="751"/>
                    </a:cubicBezTo>
                    <a:cubicBezTo>
                      <a:pt x="4528" y="752"/>
                      <a:pt x="4456" y="752"/>
                      <a:pt x="4433" y="689"/>
                    </a:cubicBezTo>
                    <a:cubicBezTo>
                      <a:pt x="4380" y="518"/>
                      <a:pt x="4438" y="334"/>
                      <a:pt x="4396" y="161"/>
                    </a:cubicBezTo>
                    <a:cubicBezTo>
                      <a:pt x="4350" y="41"/>
                      <a:pt x="4211" y="3"/>
                      <a:pt x="4094" y="6"/>
                    </a:cubicBezTo>
                    <a:cubicBezTo>
                      <a:pt x="3458" y="5"/>
                      <a:pt x="2821" y="7"/>
                      <a:pt x="2184" y="5"/>
                    </a:cubicBezTo>
                    <a:cubicBezTo>
                      <a:pt x="2078" y="0"/>
                      <a:pt x="1936" y="34"/>
                      <a:pt x="1913" y="155"/>
                    </a:cubicBezTo>
                    <a:cubicBezTo>
                      <a:pt x="1887" y="347"/>
                      <a:pt x="1919" y="541"/>
                      <a:pt x="1888" y="733"/>
                    </a:cubicBezTo>
                    <a:cubicBezTo>
                      <a:pt x="1424" y="766"/>
                      <a:pt x="957" y="734"/>
                      <a:pt x="492" y="749"/>
                    </a:cubicBezTo>
                    <a:cubicBezTo>
                      <a:pt x="275" y="762"/>
                      <a:pt x="86" y="916"/>
                      <a:pt x="0" y="1111"/>
                    </a:cubicBezTo>
                    <a:lnTo>
                      <a:pt x="0" y="1225"/>
                    </a:lnTo>
                    <a:cubicBezTo>
                      <a:pt x="88" y="1516"/>
                      <a:pt x="125" y="1819"/>
                      <a:pt x="192" y="2115"/>
                    </a:cubicBezTo>
                    <a:cubicBezTo>
                      <a:pt x="275" y="2464"/>
                      <a:pt x="335" y="2817"/>
                      <a:pt x="410" y="3167"/>
                    </a:cubicBezTo>
                    <a:cubicBezTo>
                      <a:pt x="466" y="3408"/>
                      <a:pt x="716" y="3553"/>
                      <a:pt x="953" y="3539"/>
                    </a:cubicBezTo>
                    <a:cubicBezTo>
                      <a:pt x="953" y="3423"/>
                      <a:pt x="952" y="3306"/>
                      <a:pt x="951" y="3190"/>
                    </a:cubicBezTo>
                    <a:cubicBezTo>
                      <a:pt x="877" y="3181"/>
                      <a:pt x="793" y="3157"/>
                      <a:pt x="785" y="3069"/>
                    </a:cubicBezTo>
                    <a:cubicBezTo>
                      <a:pt x="671" y="2593"/>
                      <a:pt x="566" y="2114"/>
                      <a:pt x="454" y="1637"/>
                    </a:cubicBezTo>
                    <a:cubicBezTo>
                      <a:pt x="432" y="1541"/>
                      <a:pt x="403" y="1445"/>
                      <a:pt x="395" y="1346"/>
                    </a:cubicBezTo>
                    <a:cubicBezTo>
                      <a:pt x="386" y="1275"/>
                      <a:pt x="432" y="1199"/>
                      <a:pt x="505" y="1186"/>
                    </a:cubicBezTo>
                    <a:cubicBezTo>
                      <a:pt x="652" y="1161"/>
                      <a:pt x="803" y="1178"/>
                      <a:pt x="952" y="1173"/>
                    </a:cubicBezTo>
                    <a:cubicBezTo>
                      <a:pt x="1282" y="1169"/>
                      <a:pt x="1612" y="1175"/>
                      <a:pt x="1942" y="1171"/>
                    </a:cubicBezTo>
                    <a:cubicBezTo>
                      <a:pt x="2073" y="1180"/>
                      <a:pt x="2166" y="1063"/>
                      <a:pt x="2218" y="956"/>
                    </a:cubicBezTo>
                    <a:cubicBezTo>
                      <a:pt x="2302" y="745"/>
                      <a:pt x="2212" y="508"/>
                      <a:pt x="2295" y="295"/>
                    </a:cubicBezTo>
                    <a:cubicBezTo>
                      <a:pt x="2800" y="283"/>
                      <a:pt x="3306" y="294"/>
                      <a:pt x="3812" y="289"/>
                    </a:cubicBezTo>
                    <a:cubicBezTo>
                      <a:pt x="3903" y="282"/>
                      <a:pt x="4011" y="311"/>
                      <a:pt x="4044" y="407"/>
                    </a:cubicBezTo>
                    <a:cubicBezTo>
                      <a:pt x="4075" y="565"/>
                      <a:pt x="4042" y="727"/>
                      <a:pt x="4063" y="886"/>
                    </a:cubicBezTo>
                    <a:cubicBezTo>
                      <a:pt x="4091" y="1046"/>
                      <a:pt x="4243" y="1176"/>
                      <a:pt x="4407" y="1170"/>
                    </a:cubicBezTo>
                    <a:cubicBezTo>
                      <a:pt x="4667" y="1177"/>
                      <a:pt x="4926" y="1168"/>
                      <a:pt x="5185" y="1173"/>
                    </a:cubicBezTo>
                    <a:cubicBezTo>
                      <a:pt x="5358" y="1180"/>
                      <a:pt x="5533" y="1160"/>
                      <a:pt x="5705" y="1185"/>
                    </a:cubicBezTo>
                    <a:cubicBezTo>
                      <a:pt x="5827" y="1216"/>
                      <a:pt x="5825" y="1371"/>
                      <a:pt x="5801" y="1469"/>
                    </a:cubicBezTo>
                    <a:cubicBezTo>
                      <a:pt x="5678" y="1995"/>
                      <a:pt x="5561" y="2522"/>
                      <a:pt x="5436" y="3047"/>
                    </a:cubicBezTo>
                    <a:cubicBezTo>
                      <a:pt x="5416" y="3169"/>
                      <a:pt x="5300" y="3229"/>
                      <a:pt x="5185" y="3226"/>
                    </a:cubicBezTo>
                    <a:cubicBezTo>
                      <a:pt x="5177" y="3338"/>
                      <a:pt x="5165" y="3450"/>
                      <a:pt x="5152" y="3562"/>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grpSp>
        <p:pic>
          <p:nvPicPr>
            <p:cNvPr id="35" name="Picture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16243" y="5350883"/>
              <a:ext cx="604201" cy="612311"/>
            </a:xfrm>
            <a:prstGeom prst="rect">
              <a:avLst/>
            </a:prstGeom>
          </p:spPr>
        </p:pic>
      </p:grpSp>
    </p:spTree>
    <p:custDataLst>
      <p:tags r:id="rId1"/>
    </p:custDataLst>
    <p:extLst>
      <p:ext uri="{BB962C8B-B14F-4D97-AF65-F5344CB8AC3E}">
        <p14:creationId xmlns:p14="http://schemas.microsoft.com/office/powerpoint/2010/main" val="1947978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Lesson 2: Managing Exchange Server recipients</a:t>
            </a:r>
          </a:p>
        </p:txBody>
      </p:sp>
      <p:sp>
        <p:nvSpPr>
          <p:cNvPr id="3" name="Text Placeholder 2"/>
          <p:cNvSpPr>
            <a:spLocks noGrp="1"/>
          </p:cNvSpPr>
          <p:nvPr>
            <p:ph type="body" idx="1"/>
          </p:nvPr>
        </p:nvSpPr>
        <p:spPr>
          <a:xfrm>
            <a:off x="458788" y="728640"/>
            <a:ext cx="8119156" cy="5147356"/>
          </a:xfrm>
        </p:spPr>
        <p:txBody>
          <a:bodyPr/>
          <a:lstStyle/>
          <a:p>
            <a:r>
              <a:rPr lang="en-GB" dirty="0"/>
              <a:t>Managing mailbox settings
Demonstration: Managing mailbox settings
Managing distribution groups
Managing resource mailboxes
Demonstration: Creating and managing resource mailboxes
What is a shared mailbox?
Demonstration: Creating a shared mailbox
Managing mail contacts and mail users
Using Send As and Send On Behalf permissions
Managing public folder mailboxes
Demonstration: Managing public folder mailboxes</a:t>
            </a:r>
          </a:p>
        </p:txBody>
      </p:sp>
    </p:spTree>
    <p:custDataLst>
      <p:tags r:id="rId1"/>
    </p:custDataLst>
    <p:extLst>
      <p:ext uri="{BB962C8B-B14F-4D97-AF65-F5344CB8AC3E}">
        <p14:creationId xmlns:p14="http://schemas.microsoft.com/office/powerpoint/2010/main" val="2010212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287ebf20-6820-4cd1-86fd-efb0114ad6a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Managing mailbox settings</a:t>
            </a:r>
          </a:p>
        </p:txBody>
      </p:sp>
      <p:sp>
        <p:nvSpPr>
          <p:cNvPr id="4" name="Content Placeholder 2"/>
          <p:cNvSpPr txBox="1">
            <a:spLocks/>
          </p:cNvSpPr>
          <p:nvPr/>
        </p:nvSpPr>
        <p:spPr bwMode="auto">
          <a:xfrm>
            <a:off x="254000" y="1021215"/>
            <a:ext cx="293007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b="0" dirty="0">
                <a:latin typeface="Segoe UI" panose="020B0502040204020203" pitchFamily="34" charset="0"/>
                <a:cs typeface="Segoe UI" panose="020B0502040204020203" pitchFamily="34" charset="0"/>
              </a:rPr>
              <a:t>To create a new mailbox and user account, use the </a:t>
            </a:r>
            <a:r>
              <a:rPr lang="en-US" dirty="0">
                <a:latin typeface="Segoe UI" panose="020B0502040204020203" pitchFamily="34" charset="0"/>
                <a:cs typeface="Segoe UI" panose="020B0502040204020203" pitchFamily="34" charset="0"/>
              </a:rPr>
              <a:t>New-Mailbox</a:t>
            </a:r>
            <a:r>
              <a:rPr lang="en-US" b="0" dirty="0">
                <a:latin typeface="Segoe UI" panose="020B0502040204020203" pitchFamily="34" charset="0"/>
                <a:cs typeface="Segoe UI" panose="020B0502040204020203" pitchFamily="34" charset="0"/>
              </a:rPr>
              <a:t> cmdlet</a:t>
            </a:r>
          </a:p>
          <a:p>
            <a:pPr lvl="0"/>
            <a:r>
              <a:rPr lang="en-US" b="0" dirty="0">
                <a:latin typeface="Segoe UI" panose="020B0502040204020203" pitchFamily="34" charset="0"/>
                <a:cs typeface="Segoe UI" panose="020B0502040204020203" pitchFamily="34" charset="0"/>
              </a:rPr>
              <a:t>To configure an existing user account with a mailbox, use the </a:t>
            </a:r>
            <a:r>
              <a:rPr lang="en-US" dirty="0">
                <a:latin typeface="Segoe UI" panose="020B0502040204020203" pitchFamily="34" charset="0"/>
                <a:cs typeface="Segoe UI" panose="020B0502040204020203" pitchFamily="34" charset="0"/>
              </a:rPr>
              <a:t>Enable-Mailbox </a:t>
            </a:r>
            <a:r>
              <a:rPr lang="en-US" b="0" dirty="0">
                <a:latin typeface="Segoe UI" panose="020B0502040204020203" pitchFamily="34" charset="0"/>
                <a:cs typeface="Segoe UI" panose="020B0502040204020203" pitchFamily="34" charset="0"/>
              </a:rPr>
              <a:t>cmdlet</a:t>
            </a:r>
            <a:endParaRPr lang="en-GB" b="0" dirty="0">
              <a:latin typeface="Segoe UI" panose="020B0502040204020203" pitchFamily="34" charset="0"/>
              <a:cs typeface="Segoe UI" panose="020B0502040204020203" pitchFamily="34" charset="0"/>
            </a:endParaRPr>
          </a:p>
        </p:txBody>
      </p:sp>
      <p:pic>
        <p:nvPicPr>
          <p:cNvPr id="5" name="Content Placeholder 4" descr="Do not spend too much time on this slide. Instead, move on to the next topic, which is a demonstration that covers many of the configuration options mentioned in this topic. &#10;&#10;"/>
          <p:cNvPicPr>
            <a:picLocks noGrp="1" noChangeAspect="1"/>
          </p:cNvPicPr>
          <p:nvPr/>
        </p:nvPicPr>
        <p:blipFill>
          <a:blip r:embed="rId4">
            <a:extLst>
              <a:ext uri="{28A0092B-C50C-407E-A947-70E740481C1C}">
                <a14:useLocalDpi xmlns:a14="http://schemas.microsoft.com/office/drawing/2010/main" val="0"/>
              </a:ext>
            </a:extLst>
          </a:blip>
          <a:stretch>
            <a:fillRect/>
          </a:stretch>
        </p:blipFill>
        <p:spPr bwMode="auto">
          <a:xfrm>
            <a:off x="3337407" y="1021215"/>
            <a:ext cx="5541759" cy="5148262"/>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56664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f53788f8-e791-4bbd-a9cc-6e083958dc5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Demonstration: Managing mailbox settings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pPr lvl="1"/>
            <a:r>
              <a:rPr lang="en-US" sz="2800" dirty="0"/>
              <a:t>Create a user mailbox</a:t>
            </a:r>
          </a:p>
          <a:p>
            <a:pPr lvl="1"/>
            <a:r>
              <a:rPr lang="en-US" sz="2800" dirty="0"/>
              <a:t>Configure user mailbox settings</a:t>
            </a:r>
          </a:p>
          <a:p>
            <a:pPr lvl="1"/>
            <a:r>
              <a:rPr lang="en-US" sz="2800" dirty="0"/>
              <a:t>Delete and disable user mailboxes</a:t>
            </a:r>
          </a:p>
          <a:p>
            <a:pPr lvl="1"/>
            <a:r>
              <a:rPr lang="en-US" sz="2800" dirty="0"/>
              <a:t>Create mailboxes by using the Exchange Management Shell</a:t>
            </a:r>
          </a:p>
          <a:p>
            <a:endParaRPr lang="en-US" dirty="0"/>
          </a:p>
        </p:txBody>
      </p:sp>
    </p:spTree>
    <p:custDataLst>
      <p:tags r:id="rId1"/>
    </p:custDataLst>
    <p:extLst>
      <p:ext uri="{BB962C8B-B14F-4D97-AF65-F5344CB8AC3E}">
        <p14:creationId xmlns:p14="http://schemas.microsoft.com/office/powerpoint/2010/main" val="4223502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Module Overview</a:t>
            </a:r>
          </a:p>
        </p:txBody>
      </p:sp>
      <p:sp>
        <p:nvSpPr>
          <p:cNvPr id="3" name="Text Placeholder 2"/>
          <p:cNvSpPr>
            <a:spLocks noGrp="1"/>
          </p:cNvSpPr>
          <p:nvPr>
            <p:ph type="body" idx="1"/>
          </p:nvPr>
        </p:nvSpPr>
        <p:spPr/>
        <p:txBody>
          <a:bodyPr/>
          <a:lstStyle/>
          <a:p>
            <a:r>
              <a:rPr lang="en-IN" dirty="0"/>
              <a:t>Public Folders</a:t>
            </a:r>
          </a:p>
          <a:p>
            <a:r>
              <a:rPr lang="en-IN" dirty="0"/>
              <a:t>Exchange Server recipients
Managing Exchange Server recipients
Configuring address lists and policies</a:t>
            </a:r>
            <a:endParaRPr lang="en-GB" dirty="0"/>
          </a:p>
        </p:txBody>
      </p:sp>
    </p:spTree>
    <p:custDataLst>
      <p:tags r:id="rId1"/>
    </p:custDataLst>
    <p:extLst>
      <p:ext uri="{BB962C8B-B14F-4D97-AF65-F5344CB8AC3E}">
        <p14:creationId xmlns:p14="http://schemas.microsoft.com/office/powerpoint/2010/main" val="574838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3b261cbf-e4ff-45e4-a9a8-8eab185a3e0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Managing distribution groups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Exchange Server 2016/2019 provides the following options for enabling self-service distribution group management:</a:t>
            </a:r>
          </a:p>
          <a:p>
            <a:pPr lvl="1"/>
            <a:r>
              <a:rPr lang="en-US" dirty="0"/>
              <a:t>Assign non-Exchange administrators as distribution group owners</a:t>
            </a:r>
          </a:p>
          <a:p>
            <a:pPr lvl="1"/>
            <a:r>
              <a:rPr lang="en-US" dirty="0"/>
              <a:t>Enable open-distribution group memberships.</a:t>
            </a:r>
          </a:p>
          <a:p>
            <a:pPr lvl="2"/>
            <a:r>
              <a:rPr lang="en-US" dirty="0"/>
              <a:t>For security distribution groups, configure the group to require owner approval to join groups</a:t>
            </a:r>
          </a:p>
          <a:p>
            <a:pPr lvl="2"/>
            <a:r>
              <a:rPr lang="en-US" dirty="0"/>
              <a:t>For distribution groups that are not security groups, you can configure the group membership as open, which means that anyone can join or leave the group automatically</a:t>
            </a:r>
          </a:p>
          <a:p>
            <a:pPr lvl="1"/>
            <a:r>
              <a:rPr lang="en-US" dirty="0"/>
              <a:t>Enable users to create and manage their own distribution groups</a:t>
            </a:r>
          </a:p>
        </p:txBody>
      </p:sp>
    </p:spTree>
    <p:custDataLst>
      <p:tags r:id="rId1"/>
    </p:custDataLst>
    <p:extLst>
      <p:ext uri="{BB962C8B-B14F-4D97-AF65-F5344CB8AC3E}">
        <p14:creationId xmlns:p14="http://schemas.microsoft.com/office/powerpoint/2010/main" val="2980061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a8c28d48-21ed-4a0a-aecd-4a1b2c6fe9b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Managing resource mailboxes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Primary options when configuring a resource mailbox:</a:t>
            </a:r>
          </a:p>
          <a:p>
            <a:pPr lvl="1"/>
            <a:r>
              <a:rPr lang="en-US" dirty="0"/>
              <a:t>Delegates</a:t>
            </a:r>
          </a:p>
          <a:p>
            <a:pPr lvl="1"/>
            <a:r>
              <a:rPr lang="en-US" dirty="0"/>
              <a:t>Booking options</a:t>
            </a:r>
          </a:p>
          <a:p>
            <a:r>
              <a:rPr lang="en-US" dirty="0"/>
              <a:t>Considerations for planning resource mailboxes:</a:t>
            </a:r>
          </a:p>
          <a:p>
            <a:pPr lvl="1"/>
            <a:r>
              <a:rPr lang="en-US" dirty="0"/>
              <a:t>Who can schedule a resource mailbox</a:t>
            </a:r>
          </a:p>
          <a:p>
            <a:pPr lvl="1"/>
            <a:r>
              <a:rPr lang="en-US" dirty="0"/>
              <a:t>When users can schedule the resource mailbox</a:t>
            </a:r>
          </a:p>
          <a:p>
            <a:pPr lvl="1"/>
            <a:r>
              <a:rPr lang="en-US" dirty="0"/>
              <a:t>How to configure the automatic acceptance policy for the resource mailbox</a:t>
            </a:r>
          </a:p>
          <a:p>
            <a:endParaRPr lang="en-US" dirty="0"/>
          </a:p>
        </p:txBody>
      </p:sp>
    </p:spTree>
    <p:custDataLst>
      <p:tags r:id="rId1"/>
    </p:custDataLst>
    <p:extLst>
      <p:ext uri="{BB962C8B-B14F-4D97-AF65-F5344CB8AC3E}">
        <p14:creationId xmlns:p14="http://schemas.microsoft.com/office/powerpoint/2010/main" val="2275148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37090dd1-f367-4615-81dc-fb8232304cf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Demonstration: Creating and managing resource mailboxes</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endParaRPr lang="en-GB" dirty="0"/>
          </a:p>
          <a:p>
            <a:pPr lvl="0"/>
            <a:r>
              <a:rPr lang="en-US" dirty="0"/>
              <a:t>Create and configure a resource mailbox</a:t>
            </a:r>
            <a:endParaRPr lang="en-GB" dirty="0"/>
          </a:p>
          <a:p>
            <a:pPr lvl="0"/>
            <a:r>
              <a:rPr lang="en-US" dirty="0"/>
              <a:t>Configure a delegate for a resource mailbox</a:t>
            </a:r>
            <a:endParaRPr lang="en-GB" dirty="0"/>
          </a:p>
          <a:p>
            <a:endParaRPr lang="en-US" dirty="0"/>
          </a:p>
        </p:txBody>
      </p:sp>
    </p:spTree>
    <p:custDataLst>
      <p:tags r:id="rId1"/>
    </p:custDataLst>
    <p:extLst>
      <p:ext uri="{BB962C8B-B14F-4D97-AF65-F5344CB8AC3E}">
        <p14:creationId xmlns:p14="http://schemas.microsoft.com/office/powerpoint/2010/main" val="2748209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90000737-54aa-4f9c-8073-052fdf7d6f8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What is a shared mailbox?</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shared mailboxes to provide multiple users access to a common mailbox</a:t>
            </a:r>
          </a:p>
          <a:p>
            <a:r>
              <a:rPr lang="en-US" dirty="0"/>
              <a:t>You can create shared mailboxes in a single step in the Exchange Administration Center or Exchange Management Shell</a:t>
            </a:r>
          </a:p>
          <a:p>
            <a:r>
              <a:rPr lang="en-US" dirty="0"/>
              <a:t>You can grant users Full Access and Send As permissions</a:t>
            </a:r>
          </a:p>
          <a:p>
            <a:endParaRPr lang="en-US" dirty="0"/>
          </a:p>
        </p:txBody>
      </p:sp>
    </p:spTree>
    <p:custDataLst>
      <p:tags r:id="rId1"/>
    </p:custDataLst>
    <p:extLst>
      <p:ext uri="{BB962C8B-B14F-4D97-AF65-F5344CB8AC3E}">
        <p14:creationId xmlns:p14="http://schemas.microsoft.com/office/powerpoint/2010/main" val="967080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5c4f09a2-f065-49f4-8f0a-f9e2bda8f72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Demonstration: Creating a shared mailbox</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create and configure a shared mailbox</a:t>
            </a:r>
          </a:p>
          <a:p>
            <a:endParaRPr lang="en-US" dirty="0"/>
          </a:p>
        </p:txBody>
      </p:sp>
    </p:spTree>
    <p:custDataLst>
      <p:tags r:id="rId1"/>
    </p:custDataLst>
    <p:extLst>
      <p:ext uri="{BB962C8B-B14F-4D97-AF65-F5344CB8AC3E}">
        <p14:creationId xmlns:p14="http://schemas.microsoft.com/office/powerpoint/2010/main" val="3361196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34bb5777-ac50-4367-9661-bb8ae36dc25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Managing mail contacts and mail users</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Mail contacts:</a:t>
            </a:r>
          </a:p>
          <a:p>
            <a:pPr lvl="1"/>
            <a:r>
              <a:rPr lang="en-US" dirty="0"/>
              <a:t>Mail-enabled AD DS contacts</a:t>
            </a:r>
          </a:p>
          <a:p>
            <a:pPr marL="288925" lvl="1" indent="0">
              <a:buNone/>
            </a:pPr>
            <a:endParaRPr lang="en-US" sz="100" dirty="0"/>
          </a:p>
          <a:p>
            <a:pPr lvl="1"/>
            <a:r>
              <a:rPr lang="en-US" dirty="0"/>
              <a:t>Listed in the GAL</a:t>
            </a:r>
          </a:p>
          <a:p>
            <a:pPr marL="288925" lvl="1" indent="0">
              <a:buNone/>
            </a:pPr>
            <a:endParaRPr lang="en-US" sz="100" dirty="0"/>
          </a:p>
          <a:p>
            <a:pPr lvl="1"/>
            <a:r>
              <a:rPr lang="en-US" dirty="0"/>
              <a:t>Provide email addresses for users or groups that exist outside the Exchange organization</a:t>
            </a:r>
          </a:p>
          <a:p>
            <a:r>
              <a:rPr lang="en-US" dirty="0"/>
              <a:t>Mail users:</a:t>
            </a:r>
          </a:p>
          <a:p>
            <a:pPr lvl="1"/>
            <a:r>
              <a:rPr lang="en-CA" dirty="0"/>
              <a:t>Similar to mail contacts, but mail users have AD DS security identifiers</a:t>
            </a:r>
          </a:p>
          <a:p>
            <a:pPr marL="288925" lvl="1" indent="0">
              <a:buNone/>
            </a:pPr>
            <a:endParaRPr lang="en-CA" sz="100" dirty="0"/>
          </a:p>
          <a:p>
            <a:pPr lvl="1"/>
            <a:r>
              <a:rPr lang="en-CA" dirty="0"/>
              <a:t>Can access resources in the local domain, but email is sent to external messaging systems</a:t>
            </a:r>
          </a:p>
        </p:txBody>
      </p:sp>
    </p:spTree>
    <p:custDataLst>
      <p:tags r:id="rId1"/>
    </p:custDataLst>
    <p:extLst>
      <p:ext uri="{BB962C8B-B14F-4D97-AF65-F5344CB8AC3E}">
        <p14:creationId xmlns:p14="http://schemas.microsoft.com/office/powerpoint/2010/main" val="1402939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9f966be8-92f5-4cab-96ff-8d4a04ac00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Using Send As and Send On Behalf permissions</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After Send As permission is assigned to a delegate, any message that the delegate sends from the mailbox will appear to have been sent by the mailbox owner</a:t>
            </a:r>
          </a:p>
          <a:p>
            <a:r>
              <a:rPr lang="en-US" sz="2400" dirty="0"/>
              <a:t>After Send On Behalf permission is assigned to a delegate, the From address sent by the delegate indicates that the message was sent by the delegate on behalf of the mailbox owner</a:t>
            </a:r>
          </a:p>
          <a:p>
            <a:r>
              <a:rPr lang="en-US" sz="2400" dirty="0"/>
              <a:t>Permissions can be assigned to user mailboxes, linked mailboxes, resource mailboxes, shared mailboxes, distribution groups, dynamic distribution groups, and mail-enabled security groups </a:t>
            </a:r>
          </a:p>
        </p:txBody>
      </p:sp>
    </p:spTree>
    <p:custDataLst>
      <p:tags r:id="rId1"/>
    </p:custDataLst>
    <p:extLst>
      <p:ext uri="{BB962C8B-B14F-4D97-AF65-F5344CB8AC3E}">
        <p14:creationId xmlns:p14="http://schemas.microsoft.com/office/powerpoint/2010/main" val="1760445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Lesson 3: Configuring address lists and policies</a:t>
            </a:r>
            <a:endParaRPr lang="en-GB"/>
          </a:p>
        </p:txBody>
      </p:sp>
      <p:sp>
        <p:nvSpPr>
          <p:cNvPr id="3" name="Text Placeholder 2"/>
          <p:cNvSpPr>
            <a:spLocks noGrp="1"/>
          </p:cNvSpPr>
          <p:nvPr>
            <p:ph type="body" idx="1"/>
          </p:nvPr>
        </p:nvSpPr>
        <p:spPr/>
        <p:txBody>
          <a:bodyPr/>
          <a:lstStyle/>
          <a:p>
            <a:r>
              <a:rPr lang="en-IN" dirty="0"/>
              <a:t>What are address lists?
Demonstration: Configuring address lists
Configuring offline address books
What are address book policies?
Demonstration: Configuring address book policies
What are email-address policies?
Demonstration: Configuring email address policies</a:t>
            </a:r>
            <a:endParaRPr lang="en-GB" dirty="0"/>
          </a:p>
        </p:txBody>
      </p:sp>
    </p:spTree>
    <p:custDataLst>
      <p:tags r:id="rId1"/>
    </p:custDataLst>
    <p:extLst>
      <p:ext uri="{BB962C8B-B14F-4D97-AF65-F5344CB8AC3E}">
        <p14:creationId xmlns:p14="http://schemas.microsoft.com/office/powerpoint/2010/main" val="282791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What are address lists?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Recipient objects that are grouped together based on an LDAP query for specific AD DS attributes</a:t>
            </a:r>
            <a:endParaRPr lang="en-US" sz="2000" dirty="0"/>
          </a:p>
          <a:p>
            <a:r>
              <a:rPr lang="en-US" dirty="0"/>
              <a:t>Address lists can simplify the process of locating recipients in the GAL</a:t>
            </a:r>
            <a:endParaRPr lang="en-US" sz="2000" dirty="0"/>
          </a:p>
          <a:p>
            <a:r>
              <a:rPr lang="en-US" dirty="0"/>
              <a:t>Default address lists include:</a:t>
            </a:r>
          </a:p>
          <a:p>
            <a:pPr lvl="1"/>
            <a:r>
              <a:rPr lang="en-US" dirty="0"/>
              <a:t>All Contacts</a:t>
            </a:r>
          </a:p>
          <a:p>
            <a:pPr lvl="1"/>
            <a:r>
              <a:rPr lang="en-US" dirty="0"/>
              <a:t>All Groups</a:t>
            </a:r>
          </a:p>
          <a:p>
            <a:pPr lvl="1"/>
            <a:r>
              <a:rPr lang="en-US" dirty="0"/>
              <a:t>All Rooms</a:t>
            </a:r>
          </a:p>
          <a:p>
            <a:pPr lvl="1"/>
            <a:r>
              <a:rPr lang="en-US" dirty="0"/>
              <a:t>All Users</a:t>
            </a:r>
          </a:p>
          <a:p>
            <a:pPr lvl="1"/>
            <a:r>
              <a:rPr lang="en-US" dirty="0"/>
              <a:t>Public Folders</a:t>
            </a:r>
          </a:p>
          <a:p>
            <a:pPr lvl="1"/>
            <a:r>
              <a:rPr lang="en-US" dirty="0"/>
              <a:t>Default Global Address List</a:t>
            </a:r>
          </a:p>
          <a:p>
            <a:pPr marL="0" indent="0">
              <a:buNone/>
            </a:pPr>
            <a:endParaRPr lang="en-US" dirty="0"/>
          </a:p>
        </p:txBody>
      </p:sp>
    </p:spTree>
    <p:custDataLst>
      <p:tags r:id="rId1"/>
    </p:custDataLst>
    <p:extLst>
      <p:ext uri="{BB962C8B-B14F-4D97-AF65-F5344CB8AC3E}">
        <p14:creationId xmlns:p14="http://schemas.microsoft.com/office/powerpoint/2010/main" val="3417387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c0f57a88-6b06-4990-a5bf-2412bcf057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Demonstration: Configuring address lists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learn how to create and configure address lists</a:t>
            </a:r>
          </a:p>
        </p:txBody>
      </p:sp>
    </p:spTree>
    <p:extLst>
      <p:ext uri="{BB962C8B-B14F-4D97-AF65-F5344CB8AC3E}">
        <p14:creationId xmlns:p14="http://schemas.microsoft.com/office/powerpoint/2010/main" val="1976823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Managing public folder mailboxes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Configuring public folder permissions</a:t>
            </a:r>
          </a:p>
          <a:p>
            <a:pPr lvl="1"/>
            <a:r>
              <a:rPr lang="en-US" dirty="0"/>
              <a:t>Use the </a:t>
            </a:r>
            <a:r>
              <a:rPr lang="en-US" b="1" dirty="0"/>
              <a:t>Add-</a:t>
            </a:r>
            <a:r>
              <a:rPr lang="en-US" b="1" dirty="0" err="1"/>
              <a:t>PublicFolderClientPermission</a:t>
            </a:r>
            <a:r>
              <a:rPr lang="en-US" dirty="0"/>
              <a:t> and </a:t>
            </a:r>
            <a:r>
              <a:rPr lang="en-US" b="1" dirty="0"/>
              <a:t>Remove-</a:t>
            </a:r>
            <a:r>
              <a:rPr lang="en-US" b="1" dirty="0" err="1"/>
              <a:t>PublicFolderClientPermission</a:t>
            </a:r>
            <a:r>
              <a:rPr lang="en-US" dirty="0"/>
              <a:t> cmdlets</a:t>
            </a:r>
          </a:p>
          <a:p>
            <a:r>
              <a:rPr lang="en-US" dirty="0"/>
              <a:t>Mail-enabling public folders</a:t>
            </a:r>
          </a:p>
          <a:p>
            <a:pPr lvl="1"/>
            <a:r>
              <a:rPr lang="en-US" dirty="0"/>
              <a:t>Use the </a:t>
            </a:r>
            <a:r>
              <a:rPr lang="en-US" b="1" dirty="0"/>
              <a:t>Enable-</a:t>
            </a:r>
            <a:r>
              <a:rPr lang="en-US" b="1" dirty="0" err="1"/>
              <a:t>MailPublicFolder</a:t>
            </a:r>
            <a:r>
              <a:rPr lang="en-US" dirty="0"/>
              <a:t> cmdlet</a:t>
            </a:r>
          </a:p>
          <a:p>
            <a:r>
              <a:rPr lang="en-US" dirty="0"/>
              <a:t>Managing quota and retention settings</a:t>
            </a:r>
          </a:p>
          <a:p>
            <a:pPr lvl="1"/>
            <a:r>
              <a:rPr lang="en-US" dirty="0"/>
              <a:t>Use the </a:t>
            </a:r>
            <a:r>
              <a:rPr lang="en-US" b="1" dirty="0"/>
              <a:t>Set-</a:t>
            </a:r>
            <a:r>
              <a:rPr lang="en-US" b="1" dirty="0" err="1"/>
              <a:t>PublicFolder</a:t>
            </a:r>
            <a:r>
              <a:rPr lang="en-US" dirty="0"/>
              <a:t> cmdlet</a:t>
            </a:r>
          </a:p>
          <a:p>
            <a:r>
              <a:rPr lang="en-US" dirty="0"/>
              <a:t>Monitoring public folders</a:t>
            </a:r>
          </a:p>
          <a:p>
            <a:pPr lvl="1"/>
            <a:r>
              <a:rPr lang="en-US" dirty="0"/>
              <a:t>Use the </a:t>
            </a:r>
            <a:r>
              <a:rPr lang="en-US" b="1" dirty="0"/>
              <a:t>Get-</a:t>
            </a:r>
            <a:r>
              <a:rPr lang="en-US" b="1" dirty="0" err="1"/>
              <a:t>PublicFolderItemStatistics</a:t>
            </a:r>
            <a:r>
              <a:rPr lang="en-US" dirty="0"/>
              <a:t>, </a:t>
            </a:r>
            <a:br>
              <a:rPr lang="en-US" dirty="0"/>
            </a:br>
            <a:r>
              <a:rPr lang="en-US" b="1" dirty="0"/>
              <a:t>Get-</a:t>
            </a:r>
            <a:r>
              <a:rPr lang="en-US" b="1" dirty="0" err="1"/>
              <a:t>PublicFolderStatistics</a:t>
            </a:r>
            <a:r>
              <a:rPr lang="en-US" dirty="0"/>
              <a:t>, </a:t>
            </a:r>
            <a:br>
              <a:rPr lang="en-US" dirty="0"/>
            </a:br>
            <a:r>
              <a:rPr lang="en-US" b="1" dirty="0"/>
              <a:t>Get-</a:t>
            </a:r>
            <a:r>
              <a:rPr lang="en-US" b="1" dirty="0" err="1"/>
              <a:t>PublicFolderMailboxDiagnostics</a:t>
            </a:r>
            <a:r>
              <a:rPr lang="en-US" dirty="0"/>
              <a:t>,</a:t>
            </a:r>
            <a:br>
              <a:rPr lang="en-US" dirty="0"/>
            </a:br>
            <a:r>
              <a:rPr lang="en-US" b="1" dirty="0"/>
              <a:t>Update-</a:t>
            </a:r>
            <a:r>
              <a:rPr lang="en-US" b="1" dirty="0" err="1"/>
              <a:t>PublicFolderMailbox</a:t>
            </a:r>
            <a:r>
              <a:rPr lang="en-US" dirty="0"/>
              <a:t> cmdlets</a:t>
            </a:r>
          </a:p>
          <a:p>
            <a:endParaRPr lang="en-US" dirty="0"/>
          </a:p>
        </p:txBody>
      </p:sp>
    </p:spTree>
    <p:custDataLst>
      <p:tags r:id="rId1"/>
    </p:custDataLst>
    <p:extLst>
      <p:ext uri="{BB962C8B-B14F-4D97-AF65-F5344CB8AC3E}">
        <p14:creationId xmlns:p14="http://schemas.microsoft.com/office/powerpoint/2010/main" val="2274233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Configuring offline address books</a:t>
            </a:r>
          </a:p>
        </p:txBody>
      </p:sp>
      <p:sp>
        <p:nvSpPr>
          <p:cNvPr id="4" name="Content Placeholder 2"/>
          <p:cNvSpPr>
            <a:spLocks noGrp="1"/>
          </p:cNvSpPr>
          <p:nvPr/>
        </p:nvSpPr>
        <p:spPr bwMode="auto">
          <a:xfrm>
            <a:off x="458788" y="1021215"/>
            <a:ext cx="856329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offline address book is cached on the local client so that users can search the GAL when disconnected from Exchange Server</a:t>
            </a:r>
            <a:endParaRPr lang="en-US" sz="2000" dirty="0"/>
          </a:p>
          <a:p>
            <a:r>
              <a:rPr lang="en-US" dirty="0"/>
              <a:t>The default offline address book contains the entire GAL</a:t>
            </a:r>
          </a:p>
          <a:p>
            <a:pPr lvl="1"/>
            <a:r>
              <a:rPr lang="en-US" dirty="0"/>
              <a:t>Can configure custom offline address books that contain smaller address lists</a:t>
            </a:r>
            <a:endParaRPr lang="en-US" sz="2000" dirty="0"/>
          </a:p>
          <a:p>
            <a:r>
              <a:rPr lang="en-US" dirty="0"/>
              <a:t>The offline address book:</a:t>
            </a:r>
          </a:p>
          <a:p>
            <a:pPr lvl="1"/>
            <a:r>
              <a:rPr lang="en-US" dirty="0"/>
              <a:t>Is generated on the Mailbox server that hosts the Organization mailbox</a:t>
            </a:r>
          </a:p>
          <a:p>
            <a:pPr lvl="1"/>
            <a:r>
              <a:rPr lang="en-US" dirty="0"/>
              <a:t>Is distributed through web services using the OAB virtual directory</a:t>
            </a:r>
          </a:p>
        </p:txBody>
      </p:sp>
    </p:spTree>
    <p:custDataLst>
      <p:tags r:id="rId1"/>
    </p:custDataLst>
    <p:extLst>
      <p:ext uri="{BB962C8B-B14F-4D97-AF65-F5344CB8AC3E}">
        <p14:creationId xmlns:p14="http://schemas.microsoft.com/office/powerpoint/2010/main" val="29941332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are address book policies?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Address book policies can limit the information that users see in their GAL</a:t>
            </a:r>
          </a:p>
          <a:p>
            <a:r>
              <a:rPr lang="en-US" dirty="0"/>
              <a:t>In Exchange Server 2016, you can use address book policies to configure GAL segmentation</a:t>
            </a:r>
          </a:p>
          <a:p>
            <a:r>
              <a:rPr lang="en-US" dirty="0">
                <a:latin typeface="Segoe UI"/>
                <a:cs typeface="Segoe UI"/>
              </a:rPr>
              <a:t>Address book policies only apply when the user’s mailbox is located on an Exchange Server 2010 Service Pack 3 (SP3) server, Exchange Server 2013 </a:t>
            </a:r>
            <a:r>
              <a:rPr lang="en-US">
                <a:latin typeface="Segoe UI"/>
                <a:cs typeface="Segoe UI"/>
              </a:rPr>
              <a:t>server, or Exchange Server 2016/2019 server</a:t>
            </a:r>
          </a:p>
          <a:p>
            <a:r>
              <a:rPr lang="en-US" dirty="0"/>
              <a:t>If a user accesses the global address list through a direct LDAP query to a global catalog server, the address book policy do not apply</a:t>
            </a:r>
          </a:p>
        </p:txBody>
      </p:sp>
    </p:spTree>
    <p:custDataLst>
      <p:tags r:id="rId1"/>
    </p:custDataLst>
    <p:extLst>
      <p:ext uri="{BB962C8B-B14F-4D97-AF65-F5344CB8AC3E}">
        <p14:creationId xmlns:p14="http://schemas.microsoft.com/office/powerpoint/2010/main" val="21207522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6523a744-5218-4c11-b877-68f4fc691e3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are address book policies?</a:t>
            </a:r>
          </a:p>
        </p:txBody>
      </p:sp>
      <p:sp>
        <p:nvSpPr>
          <p:cNvPr id="4" name="Content Placeholder 2"/>
          <p:cNvSpPr>
            <a:spLocks noGrp="1"/>
          </p:cNvSpPr>
          <p:nvPr/>
        </p:nvSpPr>
        <p:spPr bwMode="auto">
          <a:xfrm>
            <a:off x="458788" y="1021215"/>
            <a:ext cx="8119156" cy="37421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Scenario:</a:t>
            </a:r>
          </a:p>
          <a:p>
            <a:r>
              <a:rPr lang="en-US" dirty="0"/>
              <a:t>An organization has two divisions in the same Exchange organization</a:t>
            </a:r>
          </a:p>
          <a:p>
            <a:r>
              <a:rPr lang="en-US" dirty="0"/>
              <a:t>Users should see only other users in their division in the GAL</a:t>
            </a:r>
          </a:p>
          <a:p>
            <a:endParaRPr lang="en-US" dirty="0"/>
          </a:p>
        </p:txBody>
      </p:sp>
    </p:spTree>
    <p:custDataLst>
      <p:tags r:id="rId1"/>
    </p:custDataLst>
    <p:extLst>
      <p:ext uri="{BB962C8B-B14F-4D97-AF65-F5344CB8AC3E}">
        <p14:creationId xmlns:p14="http://schemas.microsoft.com/office/powerpoint/2010/main" val="21397481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b505294e-f3f0-4e8e-86c0-512fd1bcc4e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are address book policies?</a:t>
            </a:r>
          </a:p>
        </p:txBody>
      </p:sp>
      <p:grpSp>
        <p:nvGrpSpPr>
          <p:cNvPr id="4" name="Group 3" descr="Illustration of different components that the organization would need to create before setting up the address-book policy. Separate address lists, OABs, GALs, and room address lists need to be created for each division. At the bottom left is a box labeled Address lists that contains six document icons labeled Div1 users, Div1 DLs, Div1 contacts, Div2 users, Div2 DLs, and Div1 contacts. To the right of it is another box labeled Offline address book that contains two address book icons labeled Div1 OAB and Div2 OAB. To the right of Div1 OAB is another label with Div1 OAB +Div1 Users +Div1 Contacts + Div2 Users written in it. To the right of Div2 OAB is another label with Div2 OAB +Div1 Users + Div1 DLs +Div2 DLs + Div 2 Contacts + Div1 GAL Users written in it. To the right of this box, another box labeled Global address lists contains two icons: a set of books icon labeled Div1 GAL and another icon of several documents labeled Div2 GAL. In the bottom-right corner is a box with two icons. One is of a building with a document labeled Div1 Room AL, and a similar icon is labeled Div2 Room AL."/>
          <p:cNvGrpSpPr/>
          <p:nvPr/>
        </p:nvGrpSpPr>
        <p:grpSpPr>
          <a:xfrm>
            <a:off x="91440" y="4449315"/>
            <a:ext cx="8915400" cy="2310129"/>
            <a:chOff x="91440" y="4159250"/>
            <a:chExt cx="8915400" cy="2310129"/>
          </a:xfrm>
        </p:grpSpPr>
        <p:sp>
          <p:nvSpPr>
            <p:cNvPr id="5" name="Rectangle 4"/>
            <p:cNvSpPr/>
            <p:nvPr/>
          </p:nvSpPr>
          <p:spPr>
            <a:xfrm>
              <a:off x="7186930" y="4470082"/>
              <a:ext cx="1819910" cy="190023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solidFill>
                  <a:schemeClr val="bg1"/>
                </a:solidFill>
                <a:latin typeface="Segoe UI" panose="020B0502040204020203" pitchFamily="34" charset="0"/>
                <a:cs typeface="Segoe UI" panose="020B0502040204020203" pitchFamily="34" charset="0"/>
              </a:endParaRPr>
            </a:p>
          </p:txBody>
        </p:sp>
        <p:sp>
          <p:nvSpPr>
            <p:cNvPr id="6" name="Rectangle 5"/>
            <p:cNvSpPr/>
            <p:nvPr/>
          </p:nvSpPr>
          <p:spPr>
            <a:xfrm>
              <a:off x="5274310" y="4470082"/>
              <a:ext cx="1842770" cy="19078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solidFill>
                  <a:schemeClr val="bg1"/>
                </a:solidFill>
                <a:latin typeface="Segoe UI" panose="020B0502040204020203" pitchFamily="34" charset="0"/>
                <a:cs typeface="Segoe UI" panose="020B0502040204020203" pitchFamily="34" charset="0"/>
              </a:endParaRPr>
            </a:p>
          </p:txBody>
        </p:sp>
        <p:sp>
          <p:nvSpPr>
            <p:cNvPr id="7" name="Rectangle 6"/>
            <p:cNvSpPr/>
            <p:nvPr/>
          </p:nvSpPr>
          <p:spPr>
            <a:xfrm>
              <a:off x="2491740" y="4470082"/>
              <a:ext cx="2651760" cy="19992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solidFill>
                  <a:schemeClr val="bg1"/>
                </a:solidFill>
                <a:latin typeface="Segoe UI" panose="020B0502040204020203" pitchFamily="34" charset="0"/>
                <a:cs typeface="Segoe UI" panose="020B0502040204020203" pitchFamily="34" charset="0"/>
              </a:endParaRPr>
            </a:p>
          </p:txBody>
        </p:sp>
        <p:sp>
          <p:nvSpPr>
            <p:cNvPr id="8" name="Rectangle 7"/>
            <p:cNvSpPr/>
            <p:nvPr/>
          </p:nvSpPr>
          <p:spPr>
            <a:xfrm>
              <a:off x="91440" y="4470082"/>
              <a:ext cx="2331720" cy="19992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solidFill>
                  <a:schemeClr val="bg1"/>
                </a:solidFill>
                <a:latin typeface="Segoe UI" panose="020B0502040204020203" pitchFamily="34" charset="0"/>
                <a:cs typeface="Segoe UI" panose="020B0502040204020203" pitchFamily="34" charset="0"/>
              </a:endParaRPr>
            </a:p>
          </p:txBody>
        </p:sp>
        <p:pic>
          <p:nvPicPr>
            <p:cNvPr id="9" name="Picture 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01625" y="4592750"/>
              <a:ext cx="304800" cy="40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931863" y="5518262"/>
              <a:ext cx="304800" cy="40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15913" y="5507150"/>
              <a:ext cx="304800" cy="40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020763" y="4594337"/>
              <a:ext cx="304800" cy="40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695450" y="4614975"/>
              <a:ext cx="304800" cy="40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779588" y="5535725"/>
              <a:ext cx="304800" cy="40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593975" y="4947221"/>
              <a:ext cx="501650" cy="186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descr="H:\AVS_Work\Evergreen\MSL_Flash_Object_Library\MSL_PNG_Object_Library\arrow12_0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2744669" y="4595495"/>
              <a:ext cx="131273" cy="350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646363" y="5816026"/>
              <a:ext cx="503237" cy="18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descr="H:\AVS_Work\Evergreen\MSL_Flash_Object_Library\MSL_PNG_Object_Library\arrow12_0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2819968" y="5455285"/>
              <a:ext cx="131689" cy="35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467350" y="5465327"/>
              <a:ext cx="380843" cy="50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547140" y="5512304"/>
              <a:ext cx="380843" cy="50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634195" y="5574239"/>
              <a:ext cx="380843" cy="50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665950" y="4748860"/>
              <a:ext cx="381088" cy="501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2"/>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7307263" y="4944690"/>
              <a:ext cx="458448" cy="395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629437" y="5583037"/>
              <a:ext cx="381088" cy="501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4"/>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7270750" y="5779207"/>
              <a:ext cx="458448" cy="395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119"/>
            <p:cNvSpPr txBox="1"/>
            <p:nvPr/>
          </p:nvSpPr>
          <p:spPr bwMode="auto">
            <a:xfrm>
              <a:off x="160338" y="5965825"/>
              <a:ext cx="722312" cy="431800"/>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Div2 Users</a:t>
              </a:r>
            </a:p>
          </p:txBody>
        </p:sp>
        <p:sp>
          <p:nvSpPr>
            <p:cNvPr id="27" name="TextBox 119"/>
            <p:cNvSpPr txBox="1"/>
            <p:nvPr/>
          </p:nvSpPr>
          <p:spPr bwMode="auto">
            <a:xfrm>
              <a:off x="930275" y="5973763"/>
              <a:ext cx="534988" cy="430212"/>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Div2 DLs</a:t>
              </a:r>
            </a:p>
          </p:txBody>
        </p:sp>
        <p:sp>
          <p:nvSpPr>
            <p:cNvPr id="28" name="TextBox 119"/>
            <p:cNvSpPr txBox="1"/>
            <p:nvPr/>
          </p:nvSpPr>
          <p:spPr bwMode="auto">
            <a:xfrm>
              <a:off x="1525588" y="5014913"/>
              <a:ext cx="828675" cy="431800"/>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Contacts</a:t>
              </a:r>
            </a:p>
          </p:txBody>
        </p:sp>
        <p:sp>
          <p:nvSpPr>
            <p:cNvPr id="29" name="TextBox 119"/>
            <p:cNvSpPr txBox="1"/>
            <p:nvPr/>
          </p:nvSpPr>
          <p:spPr bwMode="auto">
            <a:xfrm>
              <a:off x="885825" y="5014913"/>
              <a:ext cx="608013" cy="431800"/>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DLs</a:t>
              </a:r>
            </a:p>
          </p:txBody>
        </p:sp>
        <p:sp>
          <p:nvSpPr>
            <p:cNvPr id="30" name="TextBox 119"/>
            <p:cNvSpPr txBox="1"/>
            <p:nvPr/>
          </p:nvSpPr>
          <p:spPr bwMode="auto">
            <a:xfrm>
              <a:off x="1511300" y="5973763"/>
              <a:ext cx="828675" cy="430212"/>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Div2 Contacts</a:t>
              </a:r>
            </a:p>
          </p:txBody>
        </p:sp>
        <p:sp>
          <p:nvSpPr>
            <p:cNvPr id="31" name="TextBox 119"/>
            <p:cNvSpPr txBox="1"/>
            <p:nvPr/>
          </p:nvSpPr>
          <p:spPr bwMode="auto">
            <a:xfrm>
              <a:off x="161925" y="5014913"/>
              <a:ext cx="693738" cy="431800"/>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Users</a:t>
              </a:r>
            </a:p>
          </p:txBody>
        </p:sp>
        <p:sp>
          <p:nvSpPr>
            <p:cNvPr id="32" name="TextBox 119"/>
            <p:cNvSpPr txBox="1"/>
            <p:nvPr/>
          </p:nvSpPr>
          <p:spPr bwMode="auto">
            <a:xfrm>
              <a:off x="2535238" y="5138738"/>
              <a:ext cx="828675" cy="261937"/>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OAB</a:t>
              </a:r>
            </a:p>
          </p:txBody>
        </p:sp>
        <p:sp>
          <p:nvSpPr>
            <p:cNvPr id="33" name="TextBox 119"/>
            <p:cNvSpPr txBox="1"/>
            <p:nvPr/>
          </p:nvSpPr>
          <p:spPr bwMode="auto">
            <a:xfrm>
              <a:off x="2586038" y="6002338"/>
              <a:ext cx="828675" cy="261937"/>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Div2 OAB</a:t>
              </a:r>
            </a:p>
          </p:txBody>
        </p:sp>
        <p:sp>
          <p:nvSpPr>
            <p:cNvPr id="34" name="TextBox 119"/>
            <p:cNvSpPr txBox="1"/>
            <p:nvPr/>
          </p:nvSpPr>
          <p:spPr bwMode="auto">
            <a:xfrm>
              <a:off x="6113463" y="4768850"/>
              <a:ext cx="828675" cy="261938"/>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GAL</a:t>
              </a:r>
            </a:p>
          </p:txBody>
        </p:sp>
        <p:sp>
          <p:nvSpPr>
            <p:cNvPr id="35" name="TextBox 119"/>
            <p:cNvSpPr txBox="1"/>
            <p:nvPr/>
          </p:nvSpPr>
          <p:spPr bwMode="auto">
            <a:xfrm>
              <a:off x="6119813" y="5719763"/>
              <a:ext cx="828675" cy="261937"/>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Div2 GAL</a:t>
              </a:r>
            </a:p>
          </p:txBody>
        </p:sp>
        <p:sp>
          <p:nvSpPr>
            <p:cNvPr id="36" name="TextBox 119"/>
            <p:cNvSpPr txBox="1"/>
            <p:nvPr/>
          </p:nvSpPr>
          <p:spPr bwMode="auto">
            <a:xfrm>
              <a:off x="8064500" y="4862513"/>
              <a:ext cx="828675" cy="431800"/>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Room AL</a:t>
              </a:r>
            </a:p>
          </p:txBody>
        </p:sp>
        <p:sp>
          <p:nvSpPr>
            <p:cNvPr id="37" name="TextBox 119"/>
            <p:cNvSpPr txBox="1"/>
            <p:nvPr/>
          </p:nvSpPr>
          <p:spPr bwMode="auto">
            <a:xfrm>
              <a:off x="8086725" y="5668963"/>
              <a:ext cx="828675" cy="430212"/>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Div2 Room AL</a:t>
              </a:r>
            </a:p>
          </p:txBody>
        </p:sp>
        <p:sp>
          <p:nvSpPr>
            <p:cNvPr id="38" name="TextBox 119"/>
            <p:cNvSpPr txBox="1"/>
            <p:nvPr/>
          </p:nvSpPr>
          <p:spPr bwMode="auto">
            <a:xfrm>
              <a:off x="3471863" y="4622800"/>
              <a:ext cx="1492250" cy="769938"/>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OAB +Div1 Users +Div1 Contacts + Div2 Users</a:t>
              </a:r>
            </a:p>
          </p:txBody>
        </p:sp>
        <p:sp>
          <p:nvSpPr>
            <p:cNvPr id="39" name="TextBox 119"/>
            <p:cNvSpPr txBox="1"/>
            <p:nvPr/>
          </p:nvSpPr>
          <p:spPr bwMode="auto">
            <a:xfrm>
              <a:off x="3463925" y="5502275"/>
              <a:ext cx="1573213" cy="769938"/>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Div2 OAB +Div1 Users + Div1 DLs +Div2 DLs + Div 2 Contacts + Div1 GAL</a:t>
              </a:r>
            </a:p>
          </p:txBody>
        </p:sp>
        <p:sp>
          <p:nvSpPr>
            <p:cNvPr id="40" name="TextBox 119"/>
            <p:cNvSpPr txBox="1"/>
            <p:nvPr/>
          </p:nvSpPr>
          <p:spPr bwMode="auto">
            <a:xfrm>
              <a:off x="495300" y="4159250"/>
              <a:ext cx="1420813" cy="261938"/>
            </a:xfrm>
            <a:prstGeom prst="rect">
              <a:avLst/>
            </a:prstGeom>
            <a:noFill/>
            <a:ln>
              <a:solidFill>
                <a:schemeClr val="tx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latin typeface="Segoe UI" panose="020B0502040204020203" pitchFamily="34" charset="0"/>
                  <a:cs typeface="Segoe UI" panose="020B0502040204020203" pitchFamily="34" charset="0"/>
                </a:rPr>
                <a:t>Address Lists</a:t>
              </a:r>
            </a:p>
          </p:txBody>
        </p:sp>
        <p:sp>
          <p:nvSpPr>
            <p:cNvPr id="41" name="TextBox 119"/>
            <p:cNvSpPr txBox="1"/>
            <p:nvPr/>
          </p:nvSpPr>
          <p:spPr bwMode="auto">
            <a:xfrm>
              <a:off x="2743200" y="4159250"/>
              <a:ext cx="2103438" cy="261937"/>
            </a:xfrm>
            <a:prstGeom prst="rect">
              <a:avLst/>
            </a:prstGeom>
            <a:noFill/>
            <a:ln>
              <a:solidFill>
                <a:schemeClr val="tx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latin typeface="Segoe UI" panose="020B0502040204020203" pitchFamily="34" charset="0"/>
                  <a:cs typeface="Segoe UI" panose="020B0502040204020203" pitchFamily="34" charset="0"/>
                </a:rPr>
                <a:t>Offline Address Books</a:t>
              </a:r>
            </a:p>
          </p:txBody>
        </p:sp>
        <p:sp>
          <p:nvSpPr>
            <p:cNvPr id="42" name="TextBox 85"/>
            <p:cNvSpPr txBox="1"/>
            <p:nvPr/>
          </p:nvSpPr>
          <p:spPr bwMode="auto">
            <a:xfrm>
              <a:off x="5413375" y="4159250"/>
              <a:ext cx="1597025" cy="261938"/>
            </a:xfrm>
            <a:prstGeom prst="rect">
              <a:avLst/>
            </a:prstGeom>
            <a:noFill/>
            <a:ln>
              <a:solidFill>
                <a:schemeClr val="tx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latin typeface="Segoe UI" panose="020B0502040204020203" pitchFamily="34" charset="0"/>
                  <a:cs typeface="Segoe UI" panose="020B0502040204020203" pitchFamily="34" charset="0"/>
                </a:rPr>
                <a:t>Global Address Lists</a:t>
              </a:r>
            </a:p>
          </p:txBody>
        </p:sp>
        <p:sp>
          <p:nvSpPr>
            <p:cNvPr id="43" name="TextBox 86"/>
            <p:cNvSpPr txBox="1"/>
            <p:nvPr/>
          </p:nvSpPr>
          <p:spPr bwMode="auto">
            <a:xfrm>
              <a:off x="7253288" y="4159250"/>
              <a:ext cx="1600200" cy="261938"/>
            </a:xfrm>
            <a:prstGeom prst="rect">
              <a:avLst/>
            </a:prstGeom>
            <a:noFill/>
            <a:ln>
              <a:solidFill>
                <a:schemeClr val="tx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latin typeface="Segoe UI" panose="020B0502040204020203" pitchFamily="34" charset="0"/>
                  <a:cs typeface="Segoe UI" panose="020B0502040204020203" pitchFamily="34" charset="0"/>
                </a:rPr>
                <a:t>Room Address Lists</a:t>
              </a:r>
            </a:p>
          </p:txBody>
        </p:sp>
        <p:grpSp>
          <p:nvGrpSpPr>
            <p:cNvPr id="44" name="Group 43"/>
            <p:cNvGrpSpPr/>
            <p:nvPr/>
          </p:nvGrpSpPr>
          <p:grpSpPr>
            <a:xfrm>
              <a:off x="5347594" y="4717930"/>
              <a:ext cx="713937" cy="551922"/>
              <a:chOff x="5347594" y="4717930"/>
              <a:chExt cx="713937" cy="551922"/>
            </a:xfrm>
          </p:grpSpPr>
          <p:pic>
            <p:nvPicPr>
              <p:cNvPr id="45" name="Picture 4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432425" y="5043818"/>
                <a:ext cx="608013" cy="226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45"/>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347594" y="4877924"/>
                <a:ext cx="608013" cy="226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4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453518" y="4717930"/>
                <a:ext cx="608013" cy="226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48" name="Picture 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22620" y="6465119"/>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5251740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5521d85b-ab5c-4b56-adcf-0311fa6549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What are address book policies?</a:t>
            </a:r>
            <a:endParaRPr lang="en-GB"/>
          </a:p>
        </p:txBody>
      </p:sp>
      <p:grpSp>
        <p:nvGrpSpPr>
          <p:cNvPr id="4" name="Group 3" descr="In addition to the illustration explained on the previous slide, this slide depicts how you would group the components together in an address-book policy. The Division 1 address book policy includes the address lists associated with Division 1, the Division 1 GAL, the Division 1 room-address lists, and the Division 1 OAB. The resulting scope of the address book policy is equal to that of the GAL contained in the policy, in this case Div1 GAL.&#10;&#10;"/>
          <p:cNvGrpSpPr/>
          <p:nvPr/>
        </p:nvGrpSpPr>
        <p:grpSpPr>
          <a:xfrm>
            <a:off x="91440" y="971123"/>
            <a:ext cx="8915400" cy="5819990"/>
            <a:chOff x="91440" y="971123"/>
            <a:chExt cx="8915400" cy="5819990"/>
          </a:xfrm>
        </p:grpSpPr>
        <p:grpSp>
          <p:nvGrpSpPr>
            <p:cNvPr id="5" name="Group 4"/>
            <p:cNvGrpSpPr/>
            <p:nvPr/>
          </p:nvGrpSpPr>
          <p:grpSpPr>
            <a:xfrm>
              <a:off x="6110288" y="971123"/>
              <a:ext cx="2497137" cy="3496628"/>
              <a:chOff x="6110288" y="784860"/>
              <a:chExt cx="2497137" cy="3496628"/>
            </a:xfrm>
          </p:grpSpPr>
          <p:sp>
            <p:nvSpPr>
              <p:cNvPr id="50" name="Rectangle 49"/>
              <p:cNvSpPr/>
              <p:nvPr/>
            </p:nvSpPr>
            <p:spPr>
              <a:xfrm>
                <a:off x="6304598" y="784860"/>
                <a:ext cx="2161222" cy="3208020"/>
              </a:xfrm>
              <a:prstGeom prst="rect">
                <a:avLst/>
              </a:prstGeom>
              <a:solidFill>
                <a:srgbClr val="6DC2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latin typeface="Segoe UI" panose="020B0502040204020203" pitchFamily="34" charset="0"/>
                  <a:cs typeface="Segoe UI" panose="020B0502040204020203" pitchFamily="34" charset="0"/>
                </a:endParaRPr>
              </a:p>
            </p:txBody>
          </p:sp>
          <p:sp>
            <p:nvSpPr>
              <p:cNvPr id="51" name="Rectangle 50"/>
              <p:cNvSpPr/>
              <p:nvPr/>
            </p:nvSpPr>
            <p:spPr>
              <a:xfrm>
                <a:off x="6462712" y="1415574"/>
                <a:ext cx="1865947" cy="573246"/>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latin typeface="Segoe UI" panose="020B0502040204020203" pitchFamily="34" charset="0"/>
                  <a:cs typeface="Segoe UI" panose="020B0502040204020203" pitchFamily="34" charset="0"/>
                </a:endParaRPr>
              </a:p>
            </p:txBody>
          </p:sp>
          <p:sp>
            <p:nvSpPr>
              <p:cNvPr id="52" name="Rectangle 51"/>
              <p:cNvSpPr/>
              <p:nvPr/>
            </p:nvSpPr>
            <p:spPr>
              <a:xfrm>
                <a:off x="6455092" y="2276634"/>
                <a:ext cx="1865947" cy="314166"/>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latin typeface="Segoe UI" panose="020B0502040204020203" pitchFamily="34" charset="0"/>
                  <a:cs typeface="Segoe UI" panose="020B0502040204020203" pitchFamily="34" charset="0"/>
                </a:endParaRPr>
              </a:p>
            </p:txBody>
          </p:sp>
          <p:sp>
            <p:nvSpPr>
              <p:cNvPr id="53" name="Rectangle 52"/>
              <p:cNvSpPr/>
              <p:nvPr/>
            </p:nvSpPr>
            <p:spPr>
              <a:xfrm>
                <a:off x="6470332" y="2967990"/>
                <a:ext cx="1865947" cy="314166"/>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latin typeface="Segoe UI" panose="020B0502040204020203" pitchFamily="34" charset="0"/>
                  <a:cs typeface="Segoe UI" panose="020B0502040204020203" pitchFamily="34" charset="0"/>
                </a:endParaRPr>
              </a:p>
            </p:txBody>
          </p:sp>
          <p:sp>
            <p:nvSpPr>
              <p:cNvPr id="54" name="Rectangle 53"/>
              <p:cNvSpPr/>
              <p:nvPr/>
            </p:nvSpPr>
            <p:spPr>
              <a:xfrm>
                <a:off x="6462712" y="3579654"/>
                <a:ext cx="1865947" cy="314166"/>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latin typeface="Segoe UI" panose="020B0502040204020203" pitchFamily="34" charset="0"/>
                  <a:cs typeface="Segoe UI" panose="020B0502040204020203" pitchFamily="34" charset="0"/>
                </a:endParaRPr>
              </a:p>
            </p:txBody>
          </p:sp>
          <p:sp>
            <p:nvSpPr>
              <p:cNvPr id="55" name="Rectangle 54"/>
              <p:cNvSpPr/>
              <p:nvPr/>
            </p:nvSpPr>
            <p:spPr>
              <a:xfrm>
                <a:off x="6423026" y="882174"/>
                <a:ext cx="1908174" cy="343694"/>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latin typeface="Segoe UI" panose="020B0502040204020203" pitchFamily="34" charset="0"/>
                  <a:cs typeface="Segoe UI" panose="020B0502040204020203" pitchFamily="34" charset="0"/>
                </a:endParaRPr>
              </a:p>
            </p:txBody>
          </p:sp>
          <p:sp>
            <p:nvSpPr>
              <p:cNvPr id="56" name="TextBox 100"/>
              <p:cNvSpPr txBox="1"/>
              <p:nvPr/>
            </p:nvSpPr>
            <p:spPr bwMode="auto">
              <a:xfrm>
                <a:off x="6110288" y="3973513"/>
                <a:ext cx="2497137" cy="307975"/>
              </a:xfrm>
              <a:prstGeom prst="rect">
                <a:avLst/>
              </a:prstGeom>
              <a:noFill/>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400" kern="0" dirty="0">
                    <a:latin typeface="Segoe UI" panose="020B0502040204020203" pitchFamily="34" charset="0"/>
                    <a:cs typeface="Segoe UI" panose="020B0502040204020203" pitchFamily="34" charset="0"/>
                  </a:rPr>
                  <a:t>Effective Filter = Div1 GAL</a:t>
                </a:r>
              </a:p>
            </p:txBody>
          </p:sp>
          <p:sp>
            <p:nvSpPr>
              <p:cNvPr id="57" name="TextBox 119"/>
              <p:cNvSpPr txBox="1"/>
              <p:nvPr/>
            </p:nvSpPr>
            <p:spPr bwMode="auto">
              <a:xfrm>
                <a:off x="6459538" y="1182688"/>
                <a:ext cx="1857375" cy="261937"/>
              </a:xfrm>
              <a:prstGeom prst="rect">
                <a:avLst/>
              </a:prstGeom>
              <a:noFill/>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latin typeface="Segoe UI" panose="020B0502040204020203" pitchFamily="34" charset="0"/>
                    <a:cs typeface="Segoe UI" panose="020B0502040204020203" pitchFamily="34" charset="0"/>
                  </a:rPr>
                  <a:t>Address Lists</a:t>
                </a:r>
              </a:p>
            </p:txBody>
          </p:sp>
          <p:sp>
            <p:nvSpPr>
              <p:cNvPr id="58" name="TextBox 119"/>
              <p:cNvSpPr txBox="1"/>
              <p:nvPr/>
            </p:nvSpPr>
            <p:spPr bwMode="auto">
              <a:xfrm>
                <a:off x="6457950" y="1981200"/>
                <a:ext cx="1828800" cy="261938"/>
              </a:xfrm>
              <a:prstGeom prst="rect">
                <a:avLst/>
              </a:prstGeom>
              <a:noFill/>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latin typeface="Segoe UI" panose="020B0502040204020203" pitchFamily="34" charset="0"/>
                    <a:cs typeface="Segoe UI" panose="020B0502040204020203" pitchFamily="34" charset="0"/>
                  </a:rPr>
                  <a:t>Offline Address Book</a:t>
                </a:r>
              </a:p>
            </p:txBody>
          </p:sp>
          <p:sp>
            <p:nvSpPr>
              <p:cNvPr id="59" name="TextBox 119"/>
              <p:cNvSpPr txBox="1"/>
              <p:nvPr/>
            </p:nvSpPr>
            <p:spPr bwMode="auto">
              <a:xfrm>
                <a:off x="6465888" y="3267075"/>
                <a:ext cx="1828800" cy="261938"/>
              </a:xfrm>
              <a:prstGeom prst="rect">
                <a:avLst/>
              </a:prstGeom>
              <a:noFill/>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latin typeface="Segoe UI" panose="020B0502040204020203" pitchFamily="34" charset="0"/>
                    <a:cs typeface="Segoe UI" panose="020B0502040204020203" pitchFamily="34" charset="0"/>
                  </a:rPr>
                  <a:t>Room Address List</a:t>
                </a:r>
              </a:p>
            </p:txBody>
          </p:sp>
          <p:sp>
            <p:nvSpPr>
              <p:cNvPr id="60" name="TextBox 119"/>
              <p:cNvSpPr txBox="1"/>
              <p:nvPr/>
            </p:nvSpPr>
            <p:spPr bwMode="auto">
              <a:xfrm>
                <a:off x="6443663" y="2692400"/>
                <a:ext cx="1828800" cy="261938"/>
              </a:xfrm>
              <a:prstGeom prst="rect">
                <a:avLst/>
              </a:prstGeom>
              <a:noFill/>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latin typeface="Segoe UI" panose="020B0502040204020203" pitchFamily="34" charset="0"/>
                    <a:cs typeface="Segoe UI" panose="020B0502040204020203" pitchFamily="34" charset="0"/>
                  </a:rPr>
                  <a:t>Default Address List</a:t>
                </a:r>
              </a:p>
            </p:txBody>
          </p:sp>
          <p:sp>
            <p:nvSpPr>
              <p:cNvPr id="61" name="TextBox 119"/>
              <p:cNvSpPr txBox="1"/>
              <p:nvPr/>
            </p:nvSpPr>
            <p:spPr bwMode="auto">
              <a:xfrm>
                <a:off x="6604000" y="1408113"/>
                <a:ext cx="1625600" cy="600075"/>
              </a:xfrm>
              <a:prstGeom prst="rect">
                <a:avLst/>
              </a:prstGeom>
              <a:noFill/>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Users</a:t>
                </a:r>
              </a:p>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DLs</a:t>
                </a:r>
              </a:p>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Contacts</a:t>
                </a:r>
              </a:p>
            </p:txBody>
          </p:sp>
          <p:sp>
            <p:nvSpPr>
              <p:cNvPr id="62" name="TextBox 119"/>
              <p:cNvSpPr txBox="1"/>
              <p:nvPr/>
            </p:nvSpPr>
            <p:spPr bwMode="auto">
              <a:xfrm>
                <a:off x="6973728" y="2302749"/>
                <a:ext cx="828675" cy="261937"/>
              </a:xfrm>
              <a:prstGeom prst="rect">
                <a:avLst/>
              </a:prstGeom>
              <a:noFill/>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OAB</a:t>
                </a:r>
              </a:p>
            </p:txBody>
          </p:sp>
          <p:sp>
            <p:nvSpPr>
              <p:cNvPr id="63" name="TextBox 119"/>
              <p:cNvSpPr txBox="1"/>
              <p:nvPr/>
            </p:nvSpPr>
            <p:spPr bwMode="auto">
              <a:xfrm>
                <a:off x="6837838" y="3605770"/>
                <a:ext cx="1172687" cy="261610"/>
              </a:xfrm>
              <a:prstGeom prst="rect">
                <a:avLst/>
              </a:prstGeom>
              <a:no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Room AL</a:t>
                </a:r>
              </a:p>
            </p:txBody>
          </p:sp>
          <p:sp>
            <p:nvSpPr>
              <p:cNvPr id="64" name="TextBox 119"/>
              <p:cNvSpPr txBox="1"/>
              <p:nvPr/>
            </p:nvSpPr>
            <p:spPr bwMode="auto">
              <a:xfrm>
                <a:off x="6997858" y="2994104"/>
                <a:ext cx="810895" cy="261938"/>
              </a:xfrm>
              <a:prstGeom prst="rect">
                <a:avLst/>
              </a:prstGeom>
              <a:no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GAL</a:t>
                </a:r>
              </a:p>
            </p:txBody>
          </p:sp>
          <p:sp>
            <p:nvSpPr>
              <p:cNvPr id="65" name="TextBox 119"/>
              <p:cNvSpPr txBox="1"/>
              <p:nvPr/>
            </p:nvSpPr>
            <p:spPr bwMode="auto">
              <a:xfrm>
                <a:off x="6508750" y="915988"/>
                <a:ext cx="1712913" cy="260350"/>
              </a:xfrm>
              <a:prstGeom prst="rect">
                <a:avLst/>
              </a:prstGeom>
              <a:noFill/>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Division1 ABP</a:t>
                </a:r>
              </a:p>
            </p:txBody>
          </p:sp>
        </p:grpSp>
        <p:grpSp>
          <p:nvGrpSpPr>
            <p:cNvPr id="6" name="Group 5"/>
            <p:cNvGrpSpPr/>
            <p:nvPr/>
          </p:nvGrpSpPr>
          <p:grpSpPr>
            <a:xfrm>
              <a:off x="91440" y="4480984"/>
              <a:ext cx="8915400" cy="2310129"/>
              <a:chOff x="91440" y="4159250"/>
              <a:chExt cx="8915400" cy="2310129"/>
            </a:xfrm>
          </p:grpSpPr>
          <p:sp>
            <p:nvSpPr>
              <p:cNvPr id="7" name="Rectangle 6"/>
              <p:cNvSpPr/>
              <p:nvPr/>
            </p:nvSpPr>
            <p:spPr>
              <a:xfrm>
                <a:off x="7186930" y="4470082"/>
                <a:ext cx="1819910" cy="190023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solidFill>
                    <a:schemeClr val="bg1"/>
                  </a:solidFill>
                  <a:latin typeface="Segoe UI" panose="020B0502040204020203" pitchFamily="34" charset="0"/>
                  <a:cs typeface="Segoe UI" panose="020B0502040204020203" pitchFamily="34" charset="0"/>
                </a:endParaRPr>
              </a:p>
            </p:txBody>
          </p:sp>
          <p:sp>
            <p:nvSpPr>
              <p:cNvPr id="8" name="Rectangle 7"/>
              <p:cNvSpPr/>
              <p:nvPr/>
            </p:nvSpPr>
            <p:spPr>
              <a:xfrm>
                <a:off x="5274310" y="4470082"/>
                <a:ext cx="1842770" cy="19078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solidFill>
                    <a:schemeClr val="bg1"/>
                  </a:solidFill>
                  <a:latin typeface="Segoe UI" panose="020B0502040204020203" pitchFamily="34" charset="0"/>
                  <a:cs typeface="Segoe UI" panose="020B0502040204020203" pitchFamily="34" charset="0"/>
                </a:endParaRPr>
              </a:p>
            </p:txBody>
          </p:sp>
          <p:sp>
            <p:nvSpPr>
              <p:cNvPr id="9" name="Rectangle 8"/>
              <p:cNvSpPr/>
              <p:nvPr/>
            </p:nvSpPr>
            <p:spPr>
              <a:xfrm>
                <a:off x="2491740" y="4470082"/>
                <a:ext cx="2651760" cy="19992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solidFill>
                    <a:schemeClr val="bg1"/>
                  </a:solidFill>
                  <a:latin typeface="Segoe UI" panose="020B0502040204020203" pitchFamily="34" charset="0"/>
                  <a:cs typeface="Segoe UI" panose="020B0502040204020203" pitchFamily="34" charset="0"/>
                </a:endParaRPr>
              </a:p>
            </p:txBody>
          </p:sp>
          <p:sp>
            <p:nvSpPr>
              <p:cNvPr id="10" name="Rectangle 9"/>
              <p:cNvSpPr/>
              <p:nvPr/>
            </p:nvSpPr>
            <p:spPr>
              <a:xfrm>
                <a:off x="91440" y="4470082"/>
                <a:ext cx="2331720" cy="19992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solidFill>
                    <a:schemeClr val="bg1"/>
                  </a:solidFill>
                  <a:latin typeface="Segoe UI" panose="020B0502040204020203" pitchFamily="34" charset="0"/>
                  <a:cs typeface="Segoe UI" panose="020B0502040204020203" pitchFamily="34" charset="0"/>
                </a:endParaRPr>
              </a:p>
            </p:txBody>
          </p:sp>
          <p:pic>
            <p:nvPicPr>
              <p:cNvPr id="11" name="Picture 10"/>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01625" y="4592750"/>
                <a:ext cx="304800" cy="40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931863" y="5518262"/>
                <a:ext cx="304800" cy="40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15913" y="5507150"/>
                <a:ext cx="304800" cy="40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020763" y="4594337"/>
                <a:ext cx="304800" cy="40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695450" y="4614975"/>
                <a:ext cx="304800" cy="40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779588" y="5535725"/>
                <a:ext cx="304800" cy="40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593975" y="4947221"/>
                <a:ext cx="501650" cy="186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descr="H:\AVS_Work\Evergreen\MSL_Flash_Object_Library\MSL_PNG_Object_Library\arrow12_0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2744669" y="4595495"/>
                <a:ext cx="131273" cy="350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646363" y="5816026"/>
                <a:ext cx="503237" cy="18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descr="H:\AVS_Work\Evergreen\MSL_Flash_Object_Library\MSL_PNG_Object_Library\arrow12_0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2819968" y="5455285"/>
                <a:ext cx="131689" cy="35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467350" y="5465327"/>
                <a:ext cx="380843" cy="50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547140" y="5512304"/>
                <a:ext cx="380843" cy="50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634195" y="5574239"/>
                <a:ext cx="380843" cy="50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665950" y="4748860"/>
                <a:ext cx="381088" cy="501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4"/>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7307263" y="4944690"/>
                <a:ext cx="458448" cy="395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5"/>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629437" y="5583037"/>
                <a:ext cx="381088" cy="501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6"/>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7270750" y="5779207"/>
                <a:ext cx="458448" cy="395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119"/>
              <p:cNvSpPr txBox="1"/>
              <p:nvPr/>
            </p:nvSpPr>
            <p:spPr bwMode="auto">
              <a:xfrm>
                <a:off x="160338" y="5965825"/>
                <a:ext cx="722312" cy="431800"/>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Div2 Users</a:t>
                </a:r>
              </a:p>
            </p:txBody>
          </p:sp>
          <p:sp>
            <p:nvSpPr>
              <p:cNvPr id="29" name="TextBox 119"/>
              <p:cNvSpPr txBox="1"/>
              <p:nvPr/>
            </p:nvSpPr>
            <p:spPr bwMode="auto">
              <a:xfrm>
                <a:off x="930275" y="5973763"/>
                <a:ext cx="534988" cy="430212"/>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Div2 DLs</a:t>
                </a:r>
              </a:p>
            </p:txBody>
          </p:sp>
          <p:sp>
            <p:nvSpPr>
              <p:cNvPr id="30" name="TextBox 119"/>
              <p:cNvSpPr txBox="1"/>
              <p:nvPr/>
            </p:nvSpPr>
            <p:spPr bwMode="auto">
              <a:xfrm>
                <a:off x="1525588" y="5014913"/>
                <a:ext cx="828675" cy="431800"/>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Contacts</a:t>
                </a:r>
              </a:p>
            </p:txBody>
          </p:sp>
          <p:sp>
            <p:nvSpPr>
              <p:cNvPr id="31" name="TextBox 119"/>
              <p:cNvSpPr txBox="1"/>
              <p:nvPr/>
            </p:nvSpPr>
            <p:spPr bwMode="auto">
              <a:xfrm>
                <a:off x="885825" y="5014913"/>
                <a:ext cx="608013" cy="431800"/>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DLs</a:t>
                </a:r>
              </a:p>
            </p:txBody>
          </p:sp>
          <p:sp>
            <p:nvSpPr>
              <p:cNvPr id="32" name="TextBox 119"/>
              <p:cNvSpPr txBox="1"/>
              <p:nvPr/>
            </p:nvSpPr>
            <p:spPr bwMode="auto">
              <a:xfrm>
                <a:off x="1511300" y="5973763"/>
                <a:ext cx="828675" cy="430212"/>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Div2 Contacts</a:t>
                </a:r>
              </a:p>
            </p:txBody>
          </p:sp>
          <p:sp>
            <p:nvSpPr>
              <p:cNvPr id="33" name="TextBox 119"/>
              <p:cNvSpPr txBox="1"/>
              <p:nvPr/>
            </p:nvSpPr>
            <p:spPr bwMode="auto">
              <a:xfrm>
                <a:off x="161925" y="5014913"/>
                <a:ext cx="693738" cy="431800"/>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Users</a:t>
                </a:r>
              </a:p>
            </p:txBody>
          </p:sp>
          <p:sp>
            <p:nvSpPr>
              <p:cNvPr id="34" name="TextBox 119"/>
              <p:cNvSpPr txBox="1"/>
              <p:nvPr/>
            </p:nvSpPr>
            <p:spPr bwMode="auto">
              <a:xfrm>
                <a:off x="2535238" y="5138738"/>
                <a:ext cx="828675" cy="261937"/>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OAB</a:t>
                </a:r>
              </a:p>
            </p:txBody>
          </p:sp>
          <p:sp>
            <p:nvSpPr>
              <p:cNvPr id="35" name="TextBox 119"/>
              <p:cNvSpPr txBox="1"/>
              <p:nvPr/>
            </p:nvSpPr>
            <p:spPr bwMode="auto">
              <a:xfrm>
                <a:off x="2586038" y="6002338"/>
                <a:ext cx="828675" cy="261937"/>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Div2 OAB</a:t>
                </a:r>
              </a:p>
            </p:txBody>
          </p:sp>
          <p:sp>
            <p:nvSpPr>
              <p:cNvPr id="36" name="TextBox 119"/>
              <p:cNvSpPr txBox="1"/>
              <p:nvPr/>
            </p:nvSpPr>
            <p:spPr bwMode="auto">
              <a:xfrm>
                <a:off x="6113463" y="4768850"/>
                <a:ext cx="828675" cy="261938"/>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GAL</a:t>
                </a:r>
              </a:p>
            </p:txBody>
          </p:sp>
          <p:sp>
            <p:nvSpPr>
              <p:cNvPr id="37" name="TextBox 119"/>
              <p:cNvSpPr txBox="1"/>
              <p:nvPr/>
            </p:nvSpPr>
            <p:spPr bwMode="auto">
              <a:xfrm>
                <a:off x="6119813" y="5719763"/>
                <a:ext cx="828675" cy="261937"/>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Div2 GAL</a:t>
                </a:r>
              </a:p>
            </p:txBody>
          </p:sp>
          <p:sp>
            <p:nvSpPr>
              <p:cNvPr id="38" name="TextBox 119"/>
              <p:cNvSpPr txBox="1"/>
              <p:nvPr/>
            </p:nvSpPr>
            <p:spPr bwMode="auto">
              <a:xfrm>
                <a:off x="8064500" y="4862513"/>
                <a:ext cx="828675" cy="431800"/>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Room AL</a:t>
                </a:r>
              </a:p>
            </p:txBody>
          </p:sp>
          <p:sp>
            <p:nvSpPr>
              <p:cNvPr id="39" name="TextBox 119"/>
              <p:cNvSpPr txBox="1"/>
              <p:nvPr/>
            </p:nvSpPr>
            <p:spPr bwMode="auto">
              <a:xfrm>
                <a:off x="8086725" y="5668963"/>
                <a:ext cx="828675" cy="430212"/>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Div2 Room AL</a:t>
                </a:r>
              </a:p>
            </p:txBody>
          </p:sp>
          <p:sp>
            <p:nvSpPr>
              <p:cNvPr id="40" name="TextBox 119"/>
              <p:cNvSpPr txBox="1"/>
              <p:nvPr/>
            </p:nvSpPr>
            <p:spPr bwMode="auto">
              <a:xfrm>
                <a:off x="3471863" y="4622800"/>
                <a:ext cx="1492250" cy="769938"/>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OAB +Div1 Users +Div1 Contacts + Div2 Users</a:t>
                </a:r>
              </a:p>
            </p:txBody>
          </p:sp>
          <p:sp>
            <p:nvSpPr>
              <p:cNvPr id="41" name="TextBox 119"/>
              <p:cNvSpPr txBox="1"/>
              <p:nvPr/>
            </p:nvSpPr>
            <p:spPr bwMode="auto">
              <a:xfrm>
                <a:off x="3463925" y="5502275"/>
                <a:ext cx="1573213" cy="769938"/>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Div2 OAB +Div1 Users + Div1 DLs +Div2 DLs + Div 2 Contacts + Div1 GAL</a:t>
                </a:r>
              </a:p>
            </p:txBody>
          </p:sp>
          <p:sp>
            <p:nvSpPr>
              <p:cNvPr id="42" name="TextBox 119"/>
              <p:cNvSpPr txBox="1"/>
              <p:nvPr/>
            </p:nvSpPr>
            <p:spPr bwMode="auto">
              <a:xfrm>
                <a:off x="495300" y="4159250"/>
                <a:ext cx="1420813" cy="261938"/>
              </a:xfrm>
              <a:prstGeom prst="rect">
                <a:avLst/>
              </a:prstGeom>
              <a:noFill/>
              <a:ln>
                <a:solidFill>
                  <a:schemeClr val="tx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latin typeface="Segoe UI" panose="020B0502040204020203" pitchFamily="34" charset="0"/>
                    <a:cs typeface="Segoe UI" panose="020B0502040204020203" pitchFamily="34" charset="0"/>
                  </a:rPr>
                  <a:t>Address Lists</a:t>
                </a:r>
              </a:p>
            </p:txBody>
          </p:sp>
          <p:sp>
            <p:nvSpPr>
              <p:cNvPr id="43" name="TextBox 119"/>
              <p:cNvSpPr txBox="1"/>
              <p:nvPr/>
            </p:nvSpPr>
            <p:spPr bwMode="auto">
              <a:xfrm>
                <a:off x="2743200" y="4159250"/>
                <a:ext cx="2103438" cy="261937"/>
              </a:xfrm>
              <a:prstGeom prst="rect">
                <a:avLst/>
              </a:prstGeom>
              <a:noFill/>
              <a:ln>
                <a:solidFill>
                  <a:schemeClr val="tx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latin typeface="Segoe UI" panose="020B0502040204020203" pitchFamily="34" charset="0"/>
                    <a:cs typeface="Segoe UI" panose="020B0502040204020203" pitchFamily="34" charset="0"/>
                  </a:rPr>
                  <a:t>Offline Address Books</a:t>
                </a:r>
              </a:p>
            </p:txBody>
          </p:sp>
          <p:sp>
            <p:nvSpPr>
              <p:cNvPr id="44" name="TextBox 119"/>
              <p:cNvSpPr txBox="1"/>
              <p:nvPr/>
            </p:nvSpPr>
            <p:spPr bwMode="auto">
              <a:xfrm>
                <a:off x="5413375" y="4159250"/>
                <a:ext cx="1597025" cy="261938"/>
              </a:xfrm>
              <a:prstGeom prst="rect">
                <a:avLst/>
              </a:prstGeom>
              <a:noFill/>
              <a:ln>
                <a:solidFill>
                  <a:schemeClr val="tx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latin typeface="Segoe UI" panose="020B0502040204020203" pitchFamily="34" charset="0"/>
                    <a:cs typeface="Segoe UI" panose="020B0502040204020203" pitchFamily="34" charset="0"/>
                  </a:rPr>
                  <a:t>Global Address Lists</a:t>
                </a:r>
              </a:p>
            </p:txBody>
          </p:sp>
          <p:sp>
            <p:nvSpPr>
              <p:cNvPr id="45" name="TextBox 106"/>
              <p:cNvSpPr txBox="1"/>
              <p:nvPr/>
            </p:nvSpPr>
            <p:spPr bwMode="auto">
              <a:xfrm>
                <a:off x="7253288" y="4159250"/>
                <a:ext cx="1600200" cy="261938"/>
              </a:xfrm>
              <a:prstGeom prst="rect">
                <a:avLst/>
              </a:prstGeom>
              <a:noFill/>
              <a:ln>
                <a:solidFill>
                  <a:schemeClr val="tx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latin typeface="Segoe UI" panose="020B0502040204020203" pitchFamily="34" charset="0"/>
                    <a:cs typeface="Segoe UI" panose="020B0502040204020203" pitchFamily="34" charset="0"/>
                  </a:rPr>
                  <a:t>Room Address Lists</a:t>
                </a:r>
              </a:p>
            </p:txBody>
          </p:sp>
          <p:grpSp>
            <p:nvGrpSpPr>
              <p:cNvPr id="46" name="Group 45"/>
              <p:cNvGrpSpPr/>
              <p:nvPr/>
            </p:nvGrpSpPr>
            <p:grpSpPr>
              <a:xfrm>
                <a:off x="5347594" y="4717930"/>
                <a:ext cx="713937" cy="551922"/>
                <a:chOff x="5347594" y="4717930"/>
                <a:chExt cx="713937" cy="551922"/>
              </a:xfrm>
            </p:grpSpPr>
            <p:pic>
              <p:nvPicPr>
                <p:cNvPr id="47" name="Picture 4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432425" y="5043818"/>
                  <a:ext cx="608013" cy="226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47"/>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347594" y="4877924"/>
                  <a:ext cx="608013" cy="226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48"/>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453518" y="4717930"/>
                  <a:ext cx="608013" cy="226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pic>
        <p:nvPicPr>
          <p:cNvPr id="66" name="Picture 6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65820" y="645615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847305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ca77c909-e094-41e2-bf54-9c9a54b554c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are address book policies?</a:t>
            </a:r>
          </a:p>
        </p:txBody>
      </p:sp>
      <p:grpSp>
        <p:nvGrpSpPr>
          <p:cNvPr id="4" name="Group 3" descr="In addition to the illustration explained on the previous slide, this slide depicts how the address-book policy applies to a user. When the address book view is created and assigned to a user, the address objects in the address book view become the scope of the objects that the user is able to view. To the left of the box depicting address-book policy components, there is a box with a document icon labeled Address Book Policy. An arrow points from this icon to an icon of a user. The arrow is labeled Address Book Policy Assignment.&#10;&#10;"/>
          <p:cNvGrpSpPr/>
          <p:nvPr/>
        </p:nvGrpSpPr>
        <p:grpSpPr>
          <a:xfrm>
            <a:off x="91440" y="971123"/>
            <a:ext cx="8915400" cy="5819990"/>
            <a:chOff x="91440" y="971123"/>
            <a:chExt cx="8915400" cy="5819990"/>
          </a:xfrm>
        </p:grpSpPr>
        <p:grpSp>
          <p:nvGrpSpPr>
            <p:cNvPr id="5" name="Group 4"/>
            <p:cNvGrpSpPr/>
            <p:nvPr/>
          </p:nvGrpSpPr>
          <p:grpSpPr>
            <a:xfrm>
              <a:off x="233214" y="1430338"/>
              <a:ext cx="5664241" cy="1711325"/>
              <a:chOff x="233214" y="1430338"/>
              <a:chExt cx="5664241" cy="1711325"/>
            </a:xfrm>
          </p:grpSpPr>
          <p:sp>
            <p:nvSpPr>
              <p:cNvPr id="68" name="Trapezoid 67"/>
              <p:cNvSpPr/>
              <p:nvPr/>
            </p:nvSpPr>
            <p:spPr bwMode="auto">
              <a:xfrm rot="16200000">
                <a:off x="4003568" y="1081088"/>
                <a:ext cx="1544637" cy="2243137"/>
              </a:xfrm>
              <a:prstGeom prst="trapezoid">
                <a:avLst/>
              </a:prstGeom>
              <a:solidFill>
                <a:srgbClr val="0072C6"/>
              </a:solidFill>
              <a:ln w="9525" cap="flat" cmpd="sng" algn="ctr">
                <a:noFill/>
                <a:prstDash val="solid"/>
                <a:round/>
                <a:headEnd type="none" w="med" len="med"/>
                <a:tailEnd type="none" w="med" len="med"/>
              </a:ln>
              <a:effectLst/>
            </p:spPr>
            <p:txBody>
              <a:bodyPr lIns="182880" rIns="18288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endParaRPr lang="en-CA" dirty="0">
                  <a:latin typeface="Segoe UI" panose="020B0502040204020203" pitchFamily="34" charset="0"/>
                  <a:cs typeface="Segoe UI" panose="020B0502040204020203" pitchFamily="34" charset="0"/>
                </a:endParaRPr>
              </a:p>
            </p:txBody>
          </p:sp>
          <p:sp>
            <p:nvSpPr>
              <p:cNvPr id="69" name="TextBox 98"/>
              <p:cNvSpPr txBox="1"/>
              <p:nvPr/>
            </p:nvSpPr>
            <p:spPr bwMode="auto">
              <a:xfrm>
                <a:off x="4148030" y="1917700"/>
                <a:ext cx="1106488" cy="461665"/>
              </a:xfrm>
              <a:prstGeom prst="rect">
                <a:avLst/>
              </a:prstGeom>
              <a:noFill/>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200" kern="0" dirty="0">
                    <a:solidFill>
                      <a:schemeClr val="bg1"/>
                    </a:solidFill>
                    <a:latin typeface="Segoe UI" panose="020B0502040204020203" pitchFamily="34" charset="0"/>
                    <a:cs typeface="Segoe UI" panose="020B0502040204020203" pitchFamily="34" charset="0"/>
                  </a:rPr>
                  <a:t>Address Book Policy A</a:t>
                </a:r>
              </a:p>
            </p:txBody>
          </p:sp>
          <p:sp>
            <p:nvSpPr>
              <p:cNvPr id="70" name="TextBox 99"/>
              <p:cNvSpPr txBox="1"/>
              <p:nvPr/>
            </p:nvSpPr>
            <p:spPr bwMode="auto">
              <a:xfrm>
                <a:off x="1350855" y="1460500"/>
                <a:ext cx="1289050" cy="600075"/>
              </a:xfrm>
              <a:prstGeom prst="rect">
                <a:avLst/>
              </a:prstGeom>
              <a:noFill/>
              <a:ln>
                <a:solidFill>
                  <a:schemeClr val="tx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latin typeface="Segoe UI" panose="020B0502040204020203" pitchFamily="34" charset="0"/>
                    <a:cs typeface="Segoe UI" panose="020B0502040204020203" pitchFamily="34" charset="0"/>
                  </a:rPr>
                  <a:t>Address Book Policy Assignment</a:t>
                </a:r>
              </a:p>
            </p:txBody>
          </p:sp>
          <p:sp>
            <p:nvSpPr>
              <p:cNvPr id="71" name="TextBox 70"/>
              <p:cNvSpPr txBox="1"/>
              <p:nvPr/>
            </p:nvSpPr>
            <p:spPr bwMode="auto">
              <a:xfrm>
                <a:off x="384068" y="2881313"/>
                <a:ext cx="828675" cy="260350"/>
              </a:xfrm>
              <a:prstGeom prst="rect">
                <a:avLst/>
              </a:prstGeom>
              <a:noFill/>
              <a:ln>
                <a:solidFill>
                  <a:schemeClr val="tx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latin typeface="Segoe UI" panose="020B0502040204020203" pitchFamily="34" charset="0"/>
                    <a:cs typeface="Segoe UI" panose="020B0502040204020203" pitchFamily="34" charset="0"/>
                  </a:rPr>
                  <a:t>User</a:t>
                </a:r>
              </a:p>
            </p:txBody>
          </p:sp>
          <p:pic>
            <p:nvPicPr>
              <p:cNvPr id="72" name="Picture 71"/>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3214" y="1760537"/>
                <a:ext cx="1130381" cy="1148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72" descr="H:\AVS_Work\Evergreen\MSL_Flash_Object_Library\MSL_PNG_Object_Library\arrow12_0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3730" y="2132013"/>
                <a:ext cx="1016000"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73"/>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2895493" y="1731128"/>
                <a:ext cx="706437" cy="930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5"/>
            <p:cNvGrpSpPr/>
            <p:nvPr/>
          </p:nvGrpSpPr>
          <p:grpSpPr>
            <a:xfrm>
              <a:off x="91440" y="971123"/>
              <a:ext cx="8915400" cy="5819990"/>
              <a:chOff x="91440" y="971123"/>
              <a:chExt cx="8915400" cy="5819990"/>
            </a:xfrm>
          </p:grpSpPr>
          <p:grpSp>
            <p:nvGrpSpPr>
              <p:cNvPr id="7" name="Group 6"/>
              <p:cNvGrpSpPr/>
              <p:nvPr/>
            </p:nvGrpSpPr>
            <p:grpSpPr>
              <a:xfrm>
                <a:off x="6110288" y="971123"/>
                <a:ext cx="2497137" cy="3496628"/>
                <a:chOff x="6110288" y="784860"/>
                <a:chExt cx="2497137" cy="3496628"/>
              </a:xfrm>
            </p:grpSpPr>
            <p:sp>
              <p:nvSpPr>
                <p:cNvPr id="52" name="Rectangle 51"/>
                <p:cNvSpPr/>
                <p:nvPr/>
              </p:nvSpPr>
              <p:spPr>
                <a:xfrm>
                  <a:off x="6304598" y="784860"/>
                  <a:ext cx="2161222" cy="3208020"/>
                </a:xfrm>
                <a:prstGeom prst="rect">
                  <a:avLst/>
                </a:prstGeom>
                <a:solidFill>
                  <a:srgbClr val="6DC2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latin typeface="Segoe UI" panose="020B0502040204020203" pitchFamily="34" charset="0"/>
                    <a:cs typeface="Segoe UI" panose="020B0502040204020203" pitchFamily="34" charset="0"/>
                  </a:endParaRPr>
                </a:p>
              </p:txBody>
            </p:sp>
            <p:sp>
              <p:nvSpPr>
                <p:cNvPr id="53" name="Rectangle 52"/>
                <p:cNvSpPr/>
                <p:nvPr/>
              </p:nvSpPr>
              <p:spPr>
                <a:xfrm>
                  <a:off x="6462712" y="1415574"/>
                  <a:ext cx="1865947" cy="573246"/>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latin typeface="Segoe UI" panose="020B0502040204020203" pitchFamily="34" charset="0"/>
                    <a:cs typeface="Segoe UI" panose="020B0502040204020203" pitchFamily="34" charset="0"/>
                  </a:endParaRPr>
                </a:p>
              </p:txBody>
            </p:sp>
            <p:sp>
              <p:nvSpPr>
                <p:cNvPr id="54" name="Rectangle 53"/>
                <p:cNvSpPr/>
                <p:nvPr/>
              </p:nvSpPr>
              <p:spPr>
                <a:xfrm>
                  <a:off x="6455092" y="2276634"/>
                  <a:ext cx="1865947" cy="314166"/>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latin typeface="Segoe UI" panose="020B0502040204020203" pitchFamily="34" charset="0"/>
                    <a:cs typeface="Segoe UI" panose="020B0502040204020203" pitchFamily="34" charset="0"/>
                  </a:endParaRPr>
                </a:p>
              </p:txBody>
            </p:sp>
            <p:sp>
              <p:nvSpPr>
                <p:cNvPr id="55" name="Rectangle 54"/>
                <p:cNvSpPr/>
                <p:nvPr/>
              </p:nvSpPr>
              <p:spPr>
                <a:xfrm>
                  <a:off x="6470332" y="2967990"/>
                  <a:ext cx="1865947" cy="314166"/>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latin typeface="Segoe UI" panose="020B0502040204020203" pitchFamily="34" charset="0"/>
                    <a:cs typeface="Segoe UI" panose="020B0502040204020203" pitchFamily="34" charset="0"/>
                  </a:endParaRPr>
                </a:p>
              </p:txBody>
            </p:sp>
            <p:sp>
              <p:nvSpPr>
                <p:cNvPr id="56" name="Rectangle 55"/>
                <p:cNvSpPr/>
                <p:nvPr/>
              </p:nvSpPr>
              <p:spPr>
                <a:xfrm>
                  <a:off x="6462712" y="3579654"/>
                  <a:ext cx="1865947" cy="314166"/>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latin typeface="Segoe UI" panose="020B0502040204020203" pitchFamily="34" charset="0"/>
                    <a:cs typeface="Segoe UI" panose="020B0502040204020203" pitchFamily="34" charset="0"/>
                  </a:endParaRPr>
                </a:p>
              </p:txBody>
            </p:sp>
            <p:sp>
              <p:nvSpPr>
                <p:cNvPr id="57" name="Rectangle 56"/>
                <p:cNvSpPr/>
                <p:nvPr/>
              </p:nvSpPr>
              <p:spPr>
                <a:xfrm>
                  <a:off x="6423026" y="882174"/>
                  <a:ext cx="1908174" cy="343694"/>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latin typeface="Segoe UI" panose="020B0502040204020203" pitchFamily="34" charset="0"/>
                    <a:cs typeface="Segoe UI" panose="020B0502040204020203" pitchFamily="34" charset="0"/>
                  </a:endParaRPr>
                </a:p>
              </p:txBody>
            </p:sp>
            <p:sp>
              <p:nvSpPr>
                <p:cNvPr id="58" name="TextBox 100"/>
                <p:cNvSpPr txBox="1"/>
                <p:nvPr/>
              </p:nvSpPr>
              <p:spPr bwMode="auto">
                <a:xfrm>
                  <a:off x="6110288" y="3973513"/>
                  <a:ext cx="2497137" cy="307975"/>
                </a:xfrm>
                <a:prstGeom prst="rect">
                  <a:avLst/>
                </a:prstGeom>
                <a:noFill/>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400" kern="0" dirty="0">
                      <a:latin typeface="Segoe UI" panose="020B0502040204020203" pitchFamily="34" charset="0"/>
                      <a:cs typeface="Segoe UI" panose="020B0502040204020203" pitchFamily="34" charset="0"/>
                    </a:rPr>
                    <a:t>Effective Filter = Div1 GAL</a:t>
                  </a:r>
                </a:p>
              </p:txBody>
            </p:sp>
            <p:sp>
              <p:nvSpPr>
                <p:cNvPr id="59" name="TextBox 119"/>
                <p:cNvSpPr txBox="1"/>
                <p:nvPr/>
              </p:nvSpPr>
              <p:spPr bwMode="auto">
                <a:xfrm>
                  <a:off x="6459538" y="1182688"/>
                  <a:ext cx="1857375" cy="261937"/>
                </a:xfrm>
                <a:prstGeom prst="rect">
                  <a:avLst/>
                </a:prstGeom>
                <a:noFill/>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latin typeface="Segoe UI" panose="020B0502040204020203" pitchFamily="34" charset="0"/>
                      <a:cs typeface="Segoe UI" panose="020B0502040204020203" pitchFamily="34" charset="0"/>
                    </a:rPr>
                    <a:t>Address Lists</a:t>
                  </a:r>
                </a:p>
              </p:txBody>
            </p:sp>
            <p:sp>
              <p:nvSpPr>
                <p:cNvPr id="60" name="TextBox 119"/>
                <p:cNvSpPr txBox="1"/>
                <p:nvPr/>
              </p:nvSpPr>
              <p:spPr bwMode="auto">
                <a:xfrm>
                  <a:off x="6457950" y="1981200"/>
                  <a:ext cx="1828800" cy="261938"/>
                </a:xfrm>
                <a:prstGeom prst="rect">
                  <a:avLst/>
                </a:prstGeom>
                <a:noFill/>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latin typeface="Segoe UI" panose="020B0502040204020203" pitchFamily="34" charset="0"/>
                      <a:cs typeface="Segoe UI" panose="020B0502040204020203" pitchFamily="34" charset="0"/>
                    </a:rPr>
                    <a:t>Offline Address Book</a:t>
                  </a:r>
                </a:p>
              </p:txBody>
            </p:sp>
            <p:sp>
              <p:nvSpPr>
                <p:cNvPr id="61" name="TextBox 119"/>
                <p:cNvSpPr txBox="1"/>
                <p:nvPr/>
              </p:nvSpPr>
              <p:spPr bwMode="auto">
                <a:xfrm>
                  <a:off x="6465888" y="3267075"/>
                  <a:ext cx="1828800" cy="261938"/>
                </a:xfrm>
                <a:prstGeom prst="rect">
                  <a:avLst/>
                </a:prstGeom>
                <a:noFill/>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latin typeface="Segoe UI" panose="020B0502040204020203" pitchFamily="34" charset="0"/>
                      <a:cs typeface="Segoe UI" panose="020B0502040204020203" pitchFamily="34" charset="0"/>
                    </a:rPr>
                    <a:t>Room Address List</a:t>
                  </a:r>
                </a:p>
              </p:txBody>
            </p:sp>
            <p:sp>
              <p:nvSpPr>
                <p:cNvPr id="62" name="TextBox 119"/>
                <p:cNvSpPr txBox="1"/>
                <p:nvPr/>
              </p:nvSpPr>
              <p:spPr bwMode="auto">
                <a:xfrm>
                  <a:off x="6443663" y="2692400"/>
                  <a:ext cx="1828800" cy="261938"/>
                </a:xfrm>
                <a:prstGeom prst="rect">
                  <a:avLst/>
                </a:prstGeom>
                <a:noFill/>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latin typeface="Segoe UI" panose="020B0502040204020203" pitchFamily="34" charset="0"/>
                      <a:cs typeface="Segoe UI" panose="020B0502040204020203" pitchFamily="34" charset="0"/>
                    </a:rPr>
                    <a:t>Default Address List</a:t>
                  </a:r>
                </a:p>
              </p:txBody>
            </p:sp>
            <p:sp>
              <p:nvSpPr>
                <p:cNvPr id="63" name="TextBox 119"/>
                <p:cNvSpPr txBox="1"/>
                <p:nvPr/>
              </p:nvSpPr>
              <p:spPr bwMode="auto">
                <a:xfrm>
                  <a:off x="6604000" y="1408113"/>
                  <a:ext cx="1625600" cy="600075"/>
                </a:xfrm>
                <a:prstGeom prst="rect">
                  <a:avLst/>
                </a:prstGeom>
                <a:noFill/>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Users</a:t>
                  </a:r>
                </a:p>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DLs</a:t>
                  </a:r>
                </a:p>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Contacts</a:t>
                  </a:r>
                </a:p>
              </p:txBody>
            </p:sp>
            <p:sp>
              <p:nvSpPr>
                <p:cNvPr id="64" name="TextBox 119"/>
                <p:cNvSpPr txBox="1"/>
                <p:nvPr/>
              </p:nvSpPr>
              <p:spPr bwMode="auto">
                <a:xfrm>
                  <a:off x="6973728" y="2302749"/>
                  <a:ext cx="828675" cy="261937"/>
                </a:xfrm>
                <a:prstGeom prst="rect">
                  <a:avLst/>
                </a:prstGeom>
                <a:noFill/>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OAB</a:t>
                  </a:r>
                </a:p>
              </p:txBody>
            </p:sp>
            <p:sp>
              <p:nvSpPr>
                <p:cNvPr id="65" name="TextBox 119"/>
                <p:cNvSpPr txBox="1"/>
                <p:nvPr/>
              </p:nvSpPr>
              <p:spPr bwMode="auto">
                <a:xfrm>
                  <a:off x="6837838" y="3605770"/>
                  <a:ext cx="1172687" cy="261610"/>
                </a:xfrm>
                <a:prstGeom prst="rect">
                  <a:avLst/>
                </a:prstGeom>
                <a:no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Room AL</a:t>
                  </a:r>
                </a:p>
              </p:txBody>
            </p:sp>
            <p:sp>
              <p:nvSpPr>
                <p:cNvPr id="66" name="TextBox 119"/>
                <p:cNvSpPr txBox="1"/>
                <p:nvPr/>
              </p:nvSpPr>
              <p:spPr bwMode="auto">
                <a:xfrm>
                  <a:off x="6997858" y="2994104"/>
                  <a:ext cx="810895" cy="261938"/>
                </a:xfrm>
                <a:prstGeom prst="rect">
                  <a:avLst/>
                </a:prstGeom>
                <a:no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GAL</a:t>
                  </a:r>
                </a:p>
              </p:txBody>
            </p:sp>
            <p:sp>
              <p:nvSpPr>
                <p:cNvPr id="67" name="TextBox 119"/>
                <p:cNvSpPr txBox="1"/>
                <p:nvPr/>
              </p:nvSpPr>
              <p:spPr bwMode="auto">
                <a:xfrm>
                  <a:off x="6508750" y="915988"/>
                  <a:ext cx="1712913" cy="260350"/>
                </a:xfrm>
                <a:prstGeom prst="rect">
                  <a:avLst/>
                </a:prstGeom>
                <a:noFill/>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Division1 ABP</a:t>
                  </a:r>
                </a:p>
              </p:txBody>
            </p:sp>
          </p:grpSp>
          <p:grpSp>
            <p:nvGrpSpPr>
              <p:cNvPr id="8" name="Group 7"/>
              <p:cNvGrpSpPr/>
              <p:nvPr/>
            </p:nvGrpSpPr>
            <p:grpSpPr>
              <a:xfrm>
                <a:off x="91440" y="4480984"/>
                <a:ext cx="8915400" cy="2310129"/>
                <a:chOff x="91440" y="4159250"/>
                <a:chExt cx="8915400" cy="2310129"/>
              </a:xfrm>
            </p:grpSpPr>
            <p:sp>
              <p:nvSpPr>
                <p:cNvPr id="9" name="Rectangle 8"/>
                <p:cNvSpPr/>
                <p:nvPr/>
              </p:nvSpPr>
              <p:spPr>
                <a:xfrm>
                  <a:off x="7186930" y="4470082"/>
                  <a:ext cx="1819910" cy="190023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solidFill>
                      <a:schemeClr val="bg1"/>
                    </a:solidFill>
                    <a:latin typeface="Segoe UI" panose="020B0502040204020203" pitchFamily="34" charset="0"/>
                    <a:cs typeface="Segoe UI" panose="020B0502040204020203" pitchFamily="34" charset="0"/>
                  </a:endParaRPr>
                </a:p>
              </p:txBody>
            </p:sp>
            <p:sp>
              <p:nvSpPr>
                <p:cNvPr id="10" name="Rectangle 9"/>
                <p:cNvSpPr/>
                <p:nvPr/>
              </p:nvSpPr>
              <p:spPr>
                <a:xfrm>
                  <a:off x="5274310" y="4470082"/>
                  <a:ext cx="1842770" cy="19078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solidFill>
                      <a:schemeClr val="bg1"/>
                    </a:solidFill>
                    <a:latin typeface="Segoe UI" panose="020B0502040204020203" pitchFamily="34" charset="0"/>
                    <a:cs typeface="Segoe UI" panose="020B0502040204020203" pitchFamily="34" charset="0"/>
                  </a:endParaRPr>
                </a:p>
              </p:txBody>
            </p:sp>
            <p:sp>
              <p:nvSpPr>
                <p:cNvPr id="11" name="Rectangle 10"/>
                <p:cNvSpPr/>
                <p:nvPr/>
              </p:nvSpPr>
              <p:spPr>
                <a:xfrm>
                  <a:off x="2491740" y="4470082"/>
                  <a:ext cx="2651760" cy="19992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solidFill>
                      <a:schemeClr val="bg1"/>
                    </a:solidFill>
                    <a:latin typeface="Segoe UI" panose="020B0502040204020203" pitchFamily="34" charset="0"/>
                    <a:cs typeface="Segoe UI" panose="020B0502040204020203" pitchFamily="34" charset="0"/>
                  </a:endParaRPr>
                </a:p>
              </p:txBody>
            </p:sp>
            <p:sp>
              <p:nvSpPr>
                <p:cNvPr id="12" name="Rectangle 11"/>
                <p:cNvSpPr/>
                <p:nvPr/>
              </p:nvSpPr>
              <p:spPr>
                <a:xfrm>
                  <a:off x="91440" y="4470082"/>
                  <a:ext cx="2331720" cy="19992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solidFill>
                      <a:schemeClr val="bg1"/>
                    </a:solidFill>
                    <a:latin typeface="Segoe UI" panose="020B0502040204020203" pitchFamily="34" charset="0"/>
                    <a:cs typeface="Segoe UI" panose="020B0502040204020203" pitchFamily="34" charset="0"/>
                  </a:endParaRPr>
                </a:p>
              </p:txBody>
            </p:sp>
            <p:pic>
              <p:nvPicPr>
                <p:cNvPr id="13" name="Picture 1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01625" y="4592750"/>
                  <a:ext cx="304800" cy="40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931863" y="5518262"/>
                  <a:ext cx="304800" cy="40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15913" y="5507150"/>
                  <a:ext cx="304800" cy="40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1020763" y="4594337"/>
                  <a:ext cx="304800" cy="40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1695450" y="4614975"/>
                  <a:ext cx="304800" cy="40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1779588" y="5535725"/>
                  <a:ext cx="304800" cy="40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593975" y="4947221"/>
                  <a:ext cx="501650" cy="186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descr="H:\AVS_Work\Evergreen\MSL_Flash_Object_Library\MSL_PNG_Object_Library\arrow12_04.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800000">
                  <a:off x="2744669" y="4595495"/>
                  <a:ext cx="131273" cy="350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646363" y="5816026"/>
                  <a:ext cx="503237" cy="18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descr="H:\AVS_Work\Evergreen\MSL_Flash_Object_Library\MSL_PNG_Object_Library\arrow12_04.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800000">
                  <a:off x="2819968" y="5455285"/>
                  <a:ext cx="131689" cy="35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5467350" y="5465327"/>
                  <a:ext cx="380843" cy="50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5547140" y="5512304"/>
                  <a:ext cx="380843" cy="50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5634195" y="5574239"/>
                  <a:ext cx="380843" cy="50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7665950" y="4748860"/>
                  <a:ext cx="381088" cy="501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6"/>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7307263" y="4944690"/>
                  <a:ext cx="458448" cy="395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7"/>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7629437" y="5583037"/>
                  <a:ext cx="381088" cy="501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8"/>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7270750" y="5779207"/>
                  <a:ext cx="458448" cy="395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119"/>
                <p:cNvSpPr txBox="1"/>
                <p:nvPr/>
              </p:nvSpPr>
              <p:spPr bwMode="auto">
                <a:xfrm>
                  <a:off x="160338" y="5965825"/>
                  <a:ext cx="722312" cy="431800"/>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Div2 Users</a:t>
                  </a:r>
                </a:p>
              </p:txBody>
            </p:sp>
            <p:sp>
              <p:nvSpPr>
                <p:cNvPr id="31" name="TextBox 119"/>
                <p:cNvSpPr txBox="1"/>
                <p:nvPr/>
              </p:nvSpPr>
              <p:spPr bwMode="auto">
                <a:xfrm>
                  <a:off x="930275" y="5973763"/>
                  <a:ext cx="534988" cy="430212"/>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Div2 DLs</a:t>
                  </a:r>
                </a:p>
              </p:txBody>
            </p:sp>
            <p:sp>
              <p:nvSpPr>
                <p:cNvPr id="32" name="TextBox 119"/>
                <p:cNvSpPr txBox="1"/>
                <p:nvPr/>
              </p:nvSpPr>
              <p:spPr bwMode="auto">
                <a:xfrm>
                  <a:off x="1525588" y="5014913"/>
                  <a:ext cx="828675" cy="431800"/>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Contacts</a:t>
                  </a:r>
                </a:p>
              </p:txBody>
            </p:sp>
            <p:sp>
              <p:nvSpPr>
                <p:cNvPr id="33" name="TextBox 119"/>
                <p:cNvSpPr txBox="1"/>
                <p:nvPr/>
              </p:nvSpPr>
              <p:spPr bwMode="auto">
                <a:xfrm>
                  <a:off x="885825" y="5014913"/>
                  <a:ext cx="608013" cy="431800"/>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DLs</a:t>
                  </a:r>
                </a:p>
              </p:txBody>
            </p:sp>
            <p:sp>
              <p:nvSpPr>
                <p:cNvPr id="34" name="TextBox 119"/>
                <p:cNvSpPr txBox="1"/>
                <p:nvPr/>
              </p:nvSpPr>
              <p:spPr bwMode="auto">
                <a:xfrm>
                  <a:off x="1511300" y="5973763"/>
                  <a:ext cx="828675" cy="430212"/>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Div2 Contacts</a:t>
                  </a:r>
                </a:p>
              </p:txBody>
            </p:sp>
            <p:sp>
              <p:nvSpPr>
                <p:cNvPr id="35" name="TextBox 119"/>
                <p:cNvSpPr txBox="1"/>
                <p:nvPr/>
              </p:nvSpPr>
              <p:spPr bwMode="auto">
                <a:xfrm>
                  <a:off x="161925" y="5014913"/>
                  <a:ext cx="693738" cy="431800"/>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Users</a:t>
                  </a:r>
                </a:p>
              </p:txBody>
            </p:sp>
            <p:sp>
              <p:nvSpPr>
                <p:cNvPr id="36" name="TextBox 119"/>
                <p:cNvSpPr txBox="1"/>
                <p:nvPr/>
              </p:nvSpPr>
              <p:spPr bwMode="auto">
                <a:xfrm>
                  <a:off x="2535238" y="5138738"/>
                  <a:ext cx="828675" cy="261937"/>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OAB</a:t>
                  </a:r>
                </a:p>
              </p:txBody>
            </p:sp>
            <p:sp>
              <p:nvSpPr>
                <p:cNvPr id="37" name="TextBox 119"/>
                <p:cNvSpPr txBox="1"/>
                <p:nvPr/>
              </p:nvSpPr>
              <p:spPr bwMode="auto">
                <a:xfrm>
                  <a:off x="2586038" y="6002338"/>
                  <a:ext cx="828675" cy="261937"/>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Div2 OAB</a:t>
                  </a:r>
                </a:p>
              </p:txBody>
            </p:sp>
            <p:sp>
              <p:nvSpPr>
                <p:cNvPr id="38" name="TextBox 119"/>
                <p:cNvSpPr txBox="1"/>
                <p:nvPr/>
              </p:nvSpPr>
              <p:spPr bwMode="auto">
                <a:xfrm>
                  <a:off x="6113463" y="4768850"/>
                  <a:ext cx="828675" cy="261938"/>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GAL</a:t>
                  </a:r>
                </a:p>
              </p:txBody>
            </p:sp>
            <p:sp>
              <p:nvSpPr>
                <p:cNvPr id="39" name="TextBox 119"/>
                <p:cNvSpPr txBox="1"/>
                <p:nvPr/>
              </p:nvSpPr>
              <p:spPr bwMode="auto">
                <a:xfrm>
                  <a:off x="6119813" y="5719763"/>
                  <a:ext cx="828675" cy="261937"/>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Div2 GAL</a:t>
                  </a:r>
                </a:p>
              </p:txBody>
            </p:sp>
            <p:sp>
              <p:nvSpPr>
                <p:cNvPr id="40" name="TextBox 119"/>
                <p:cNvSpPr txBox="1"/>
                <p:nvPr/>
              </p:nvSpPr>
              <p:spPr bwMode="auto">
                <a:xfrm>
                  <a:off x="8064500" y="4862513"/>
                  <a:ext cx="828675" cy="431800"/>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Room AL</a:t>
                  </a:r>
                </a:p>
              </p:txBody>
            </p:sp>
            <p:sp>
              <p:nvSpPr>
                <p:cNvPr id="41" name="TextBox 119"/>
                <p:cNvSpPr txBox="1"/>
                <p:nvPr/>
              </p:nvSpPr>
              <p:spPr bwMode="auto">
                <a:xfrm>
                  <a:off x="8086725" y="5668963"/>
                  <a:ext cx="828675" cy="430212"/>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Div2 Room AL</a:t>
                  </a:r>
                </a:p>
              </p:txBody>
            </p:sp>
            <p:sp>
              <p:nvSpPr>
                <p:cNvPr id="42" name="TextBox 119"/>
                <p:cNvSpPr txBox="1"/>
                <p:nvPr/>
              </p:nvSpPr>
              <p:spPr bwMode="auto">
                <a:xfrm>
                  <a:off x="3471863" y="4622800"/>
                  <a:ext cx="1492250" cy="769938"/>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OAB +Div1 Users +Div1 Contacts + Div2 Users</a:t>
                  </a:r>
                </a:p>
              </p:txBody>
            </p:sp>
            <p:sp>
              <p:nvSpPr>
                <p:cNvPr id="43" name="TextBox 119"/>
                <p:cNvSpPr txBox="1"/>
                <p:nvPr/>
              </p:nvSpPr>
              <p:spPr bwMode="auto">
                <a:xfrm>
                  <a:off x="3463925" y="5502275"/>
                  <a:ext cx="1573213" cy="769938"/>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Div2 OAB +Div1 Users + Div1 DLs +Div2 DLs + Div 2 Contacts + Div1 GAL</a:t>
                  </a:r>
                </a:p>
              </p:txBody>
            </p:sp>
            <p:sp>
              <p:nvSpPr>
                <p:cNvPr id="44" name="TextBox 119"/>
                <p:cNvSpPr txBox="1"/>
                <p:nvPr/>
              </p:nvSpPr>
              <p:spPr bwMode="auto">
                <a:xfrm>
                  <a:off x="495300" y="4159250"/>
                  <a:ext cx="1420813" cy="261938"/>
                </a:xfrm>
                <a:prstGeom prst="rect">
                  <a:avLst/>
                </a:prstGeom>
                <a:noFill/>
                <a:ln>
                  <a:solidFill>
                    <a:schemeClr val="tx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latin typeface="Segoe UI" panose="020B0502040204020203" pitchFamily="34" charset="0"/>
                      <a:cs typeface="Segoe UI" panose="020B0502040204020203" pitchFamily="34" charset="0"/>
                    </a:rPr>
                    <a:t>Address Lists</a:t>
                  </a:r>
                </a:p>
              </p:txBody>
            </p:sp>
            <p:sp>
              <p:nvSpPr>
                <p:cNvPr id="45" name="TextBox 119"/>
                <p:cNvSpPr txBox="1"/>
                <p:nvPr/>
              </p:nvSpPr>
              <p:spPr bwMode="auto">
                <a:xfrm>
                  <a:off x="2743200" y="4159250"/>
                  <a:ext cx="2103438" cy="261937"/>
                </a:xfrm>
                <a:prstGeom prst="rect">
                  <a:avLst/>
                </a:prstGeom>
                <a:noFill/>
                <a:ln>
                  <a:solidFill>
                    <a:schemeClr val="tx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latin typeface="Segoe UI" panose="020B0502040204020203" pitchFamily="34" charset="0"/>
                      <a:cs typeface="Segoe UI" panose="020B0502040204020203" pitchFamily="34" charset="0"/>
                    </a:rPr>
                    <a:t>Offline Address Books</a:t>
                  </a:r>
                </a:p>
              </p:txBody>
            </p:sp>
            <p:sp>
              <p:nvSpPr>
                <p:cNvPr id="46" name="TextBox 119"/>
                <p:cNvSpPr txBox="1"/>
                <p:nvPr/>
              </p:nvSpPr>
              <p:spPr bwMode="auto">
                <a:xfrm>
                  <a:off x="5413375" y="4159250"/>
                  <a:ext cx="1597025" cy="261938"/>
                </a:xfrm>
                <a:prstGeom prst="rect">
                  <a:avLst/>
                </a:prstGeom>
                <a:noFill/>
                <a:ln>
                  <a:solidFill>
                    <a:schemeClr val="tx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latin typeface="Segoe UI" panose="020B0502040204020203" pitchFamily="34" charset="0"/>
                      <a:cs typeface="Segoe UI" panose="020B0502040204020203" pitchFamily="34" charset="0"/>
                    </a:rPr>
                    <a:t>Global Address Lists</a:t>
                  </a:r>
                </a:p>
              </p:txBody>
            </p:sp>
            <p:sp>
              <p:nvSpPr>
                <p:cNvPr id="47" name="TextBox 46"/>
                <p:cNvSpPr txBox="1"/>
                <p:nvPr/>
              </p:nvSpPr>
              <p:spPr bwMode="auto">
                <a:xfrm>
                  <a:off x="7253288" y="4159250"/>
                  <a:ext cx="1600200" cy="261938"/>
                </a:xfrm>
                <a:prstGeom prst="rect">
                  <a:avLst/>
                </a:prstGeom>
                <a:noFill/>
                <a:ln>
                  <a:solidFill>
                    <a:schemeClr val="tx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latin typeface="Segoe UI" panose="020B0502040204020203" pitchFamily="34" charset="0"/>
                      <a:cs typeface="Segoe UI" panose="020B0502040204020203" pitchFamily="34" charset="0"/>
                    </a:rPr>
                    <a:t>Room Address Lists</a:t>
                  </a:r>
                </a:p>
              </p:txBody>
            </p:sp>
            <p:grpSp>
              <p:nvGrpSpPr>
                <p:cNvPr id="48" name="Group 47"/>
                <p:cNvGrpSpPr/>
                <p:nvPr/>
              </p:nvGrpSpPr>
              <p:grpSpPr>
                <a:xfrm>
                  <a:off x="5347594" y="4717930"/>
                  <a:ext cx="713937" cy="551922"/>
                  <a:chOff x="5347594" y="4717930"/>
                  <a:chExt cx="713937" cy="551922"/>
                </a:xfrm>
              </p:grpSpPr>
              <p:pic>
                <p:nvPicPr>
                  <p:cNvPr id="49" name="Picture 48"/>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5432425" y="5043818"/>
                    <a:ext cx="608013" cy="226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49"/>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5347594" y="4877924"/>
                    <a:ext cx="608013" cy="226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50"/>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5453518" y="4717930"/>
                    <a:ext cx="608013" cy="226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pic>
        <p:nvPicPr>
          <p:cNvPr id="75" name="Picture 7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43925" y="6501909"/>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9378872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08af454f-28c3-475d-8971-a1e9a6abb4de">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252177" cy="740664"/>
          </a:xfrm>
        </p:spPr>
        <p:txBody>
          <a:bodyPr/>
          <a:lstStyle/>
          <a:p>
            <a:r>
              <a:rPr lang="en-IN" dirty="0"/>
              <a:t>Demonstration: Configuring address book policies</a:t>
            </a:r>
            <a:endParaRPr lang="en-GB"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r>
              <a:rPr lang="en-US" dirty="0"/>
              <a:t>Configure a GAL</a:t>
            </a:r>
          </a:p>
          <a:p>
            <a:r>
              <a:rPr lang="en-US" dirty="0"/>
              <a:t>Configure an offline address list</a:t>
            </a:r>
          </a:p>
          <a:p>
            <a:r>
              <a:rPr lang="en-US" dirty="0"/>
              <a:t>Configure an address book policy</a:t>
            </a:r>
          </a:p>
        </p:txBody>
      </p:sp>
    </p:spTree>
    <p:custDataLst>
      <p:tags r:id="rId1"/>
    </p:custDataLst>
    <p:extLst>
      <p:ext uri="{BB962C8B-B14F-4D97-AF65-F5344CB8AC3E}">
        <p14:creationId xmlns:p14="http://schemas.microsoft.com/office/powerpoint/2010/main" val="26244023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4bebbf76-4bb6-437c-85d5-6798b4f3cb8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What are email-address policies?</a:t>
            </a:r>
          </a:p>
        </p:txBody>
      </p:sp>
      <p:sp>
        <p:nvSpPr>
          <p:cNvPr id="4" name="Content Placeholder 2"/>
          <p:cNvSpPr>
            <a:spLocks noGrp="1"/>
          </p:cNvSpPr>
          <p:nvPr/>
        </p:nvSpPr>
        <p:spPr bwMode="auto">
          <a:xfrm>
            <a:off x="458788" y="1021215"/>
            <a:ext cx="81518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Email-address policies automate the process of assigning email addresses to recipients</a:t>
            </a:r>
            <a:br>
              <a:rPr lang="en-US" dirty="0"/>
            </a:br>
            <a:endParaRPr lang="en-US" dirty="0"/>
          </a:p>
          <a:p>
            <a:r>
              <a:rPr lang="en-US" dirty="0"/>
              <a:t>Email-address policies define the format for the email address</a:t>
            </a:r>
          </a:p>
          <a:p>
            <a:pPr lvl="1"/>
            <a:r>
              <a:rPr lang="en-US" dirty="0"/>
              <a:t>Can assign SMTP and non-SMTP addresses</a:t>
            </a:r>
          </a:p>
          <a:p>
            <a:pPr marL="288925" lvl="1" indent="0">
              <a:buNone/>
            </a:pPr>
            <a:endParaRPr lang="en-US" sz="100" dirty="0"/>
          </a:p>
          <a:p>
            <a:pPr lvl="1"/>
            <a:r>
              <a:rPr lang="en-US" dirty="0"/>
              <a:t>Can configure both the local and domain components</a:t>
            </a:r>
            <a:br>
              <a:rPr lang="en-US" dirty="0"/>
            </a:br>
            <a:endParaRPr lang="en-US" dirty="0"/>
          </a:p>
          <a:p>
            <a:r>
              <a:rPr lang="en-US" dirty="0"/>
              <a:t>Email-address policies define the recipients to whom the policy applies</a:t>
            </a:r>
          </a:p>
          <a:p>
            <a:pPr lvl="1"/>
            <a:r>
              <a:rPr lang="en-US" dirty="0"/>
              <a:t>Can filter based on recipient scopes and custom attributes </a:t>
            </a:r>
          </a:p>
        </p:txBody>
      </p:sp>
    </p:spTree>
    <p:custDataLst>
      <p:tags r:id="rId1"/>
    </p:custDataLst>
    <p:extLst>
      <p:ext uri="{BB962C8B-B14F-4D97-AF65-F5344CB8AC3E}">
        <p14:creationId xmlns:p14="http://schemas.microsoft.com/office/powerpoint/2010/main" val="8400481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47d3e4ed-f853-4339-ada7-5a226d6fafce">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22213" cy="740664"/>
          </a:xfrm>
        </p:spPr>
        <p:txBody>
          <a:bodyPr/>
          <a:lstStyle/>
          <a:p>
            <a:r>
              <a:rPr lang="en-IN" dirty="0"/>
              <a:t>Demonstration: Configuring email-address policies</a:t>
            </a:r>
            <a:endParaRPr lang="en-GB"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r>
              <a:rPr lang="en-US" dirty="0"/>
              <a:t>Modify the default email-address policy</a:t>
            </a:r>
          </a:p>
          <a:p>
            <a:r>
              <a:rPr lang="en-US" dirty="0"/>
              <a:t>Create a new email-address policy</a:t>
            </a:r>
          </a:p>
        </p:txBody>
      </p:sp>
    </p:spTree>
    <p:custDataLst>
      <p:tags r:id="rId1"/>
    </p:custDataLst>
    <p:extLst>
      <p:ext uri="{BB962C8B-B14F-4D97-AF65-F5344CB8AC3E}">
        <p14:creationId xmlns:p14="http://schemas.microsoft.com/office/powerpoint/2010/main" val="10279846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34D0E-74F0-4AA7-92BF-9B6D842A083D}"/>
              </a:ext>
            </a:extLst>
          </p:cNvPr>
          <p:cNvSpPr>
            <a:spLocks noGrp="1"/>
          </p:cNvSpPr>
          <p:nvPr>
            <p:ph type="title"/>
          </p:nvPr>
        </p:nvSpPr>
        <p:spPr/>
        <p:txBody>
          <a:bodyPr/>
          <a:lstStyle/>
          <a:p>
            <a:endParaRPr lang="de-AT"/>
          </a:p>
        </p:txBody>
      </p:sp>
      <p:sp>
        <p:nvSpPr>
          <p:cNvPr id="3" name="Text Placeholder 2">
            <a:extLst>
              <a:ext uri="{FF2B5EF4-FFF2-40B4-BE49-F238E27FC236}">
                <a16:creationId xmlns:a16="http://schemas.microsoft.com/office/drawing/2014/main" id="{98D927EC-78AE-4FA4-9F86-31B67E6F0F61}"/>
              </a:ext>
            </a:extLst>
          </p:cNvPr>
          <p:cNvSpPr>
            <a:spLocks noGrp="1"/>
          </p:cNvSpPr>
          <p:nvPr>
            <p:ph type="body" idx="1"/>
          </p:nvPr>
        </p:nvSpPr>
        <p:spPr/>
        <p:txBody>
          <a:bodyPr/>
          <a:lstStyle/>
          <a:p>
            <a:r>
              <a:rPr lang="en-US" sz="7200"/>
              <a:t>LAB 6: </a:t>
            </a:r>
            <a:r>
              <a:rPr lang="en-US" sz="7200" dirty="0" err="1"/>
              <a:t>Empfänger</a:t>
            </a:r>
            <a:endParaRPr lang="de-AT" sz="7200" dirty="0"/>
          </a:p>
        </p:txBody>
      </p:sp>
    </p:spTree>
    <p:extLst>
      <p:ext uri="{BB962C8B-B14F-4D97-AF65-F5344CB8AC3E}">
        <p14:creationId xmlns:p14="http://schemas.microsoft.com/office/powerpoint/2010/main" val="3650046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22213" cy="740664"/>
          </a:xfrm>
        </p:spPr>
        <p:txBody>
          <a:bodyPr/>
          <a:lstStyle/>
          <a:p>
            <a:r>
              <a:rPr lang="en-GB" dirty="0"/>
              <a:t>Demonstration: Managing public folder mailboxes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r>
              <a:rPr lang="en-US" dirty="0"/>
              <a:t>Create a public folder mailbox</a:t>
            </a:r>
          </a:p>
          <a:p>
            <a:r>
              <a:rPr lang="en-US" dirty="0"/>
              <a:t>Create a public folder</a:t>
            </a:r>
          </a:p>
          <a:p>
            <a:r>
              <a:rPr lang="en-US" dirty="0"/>
              <a:t>Configure public folder permissions</a:t>
            </a:r>
          </a:p>
          <a:p>
            <a:endParaRPr lang="en-US" dirty="0"/>
          </a:p>
        </p:txBody>
      </p:sp>
    </p:spTree>
    <p:custDataLst>
      <p:tags r:id="rId1"/>
    </p:custDataLst>
    <p:extLst>
      <p:ext uri="{BB962C8B-B14F-4D97-AF65-F5344CB8AC3E}">
        <p14:creationId xmlns:p14="http://schemas.microsoft.com/office/powerpoint/2010/main" val="200452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40865-4009-4F83-992C-BB99843DE92D}"/>
              </a:ext>
            </a:extLst>
          </p:cNvPr>
          <p:cNvSpPr>
            <a:spLocks noGrp="1"/>
          </p:cNvSpPr>
          <p:nvPr>
            <p:ph type="title"/>
          </p:nvPr>
        </p:nvSpPr>
        <p:spPr/>
        <p:txBody>
          <a:bodyPr/>
          <a:lstStyle/>
          <a:p>
            <a:endParaRPr lang="de-AT"/>
          </a:p>
        </p:txBody>
      </p:sp>
      <p:sp>
        <p:nvSpPr>
          <p:cNvPr id="3" name="Text Placeholder 2">
            <a:extLst>
              <a:ext uri="{FF2B5EF4-FFF2-40B4-BE49-F238E27FC236}">
                <a16:creationId xmlns:a16="http://schemas.microsoft.com/office/drawing/2014/main" id="{C482384D-3783-45A6-8053-009211F58EDD}"/>
              </a:ext>
            </a:extLst>
          </p:cNvPr>
          <p:cNvSpPr>
            <a:spLocks noGrp="1"/>
          </p:cNvSpPr>
          <p:nvPr>
            <p:ph type="body" idx="1"/>
          </p:nvPr>
        </p:nvSpPr>
        <p:spPr/>
        <p:txBody>
          <a:bodyPr/>
          <a:lstStyle/>
          <a:p>
            <a:r>
              <a:rPr lang="en-US" sz="6600" dirty="0"/>
              <a:t>LAB 5: Public Folder</a:t>
            </a:r>
            <a:endParaRPr lang="de-AT" sz="6600" dirty="0"/>
          </a:p>
        </p:txBody>
      </p:sp>
    </p:spTree>
    <p:extLst>
      <p:ext uri="{BB962C8B-B14F-4D97-AF65-F5344CB8AC3E}">
        <p14:creationId xmlns:p14="http://schemas.microsoft.com/office/powerpoint/2010/main" val="42475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Exchange Server recipients</a:t>
            </a:r>
          </a:p>
        </p:txBody>
      </p:sp>
      <p:sp>
        <p:nvSpPr>
          <p:cNvPr id="3" name="Text Placeholder 2"/>
          <p:cNvSpPr>
            <a:spLocks noGrp="1"/>
          </p:cNvSpPr>
          <p:nvPr>
            <p:ph type="body" idx="1"/>
          </p:nvPr>
        </p:nvSpPr>
        <p:spPr/>
        <p:txBody>
          <a:bodyPr/>
          <a:lstStyle/>
          <a:p>
            <a:r>
              <a:rPr lang="en-IN"/>
              <a:t>Types of Exchange Server recipients
What are resource mailboxes?
What are site mailboxes?
What are public folder mailboxes?
What are distribution groups?
What are linked mailboxes?</a:t>
            </a:r>
            <a:endParaRPr lang="en-GB"/>
          </a:p>
        </p:txBody>
      </p:sp>
    </p:spTree>
    <p:custDataLst>
      <p:tags r:id="rId1"/>
    </p:custDataLst>
    <p:extLst>
      <p:ext uri="{BB962C8B-B14F-4D97-AF65-F5344CB8AC3E}">
        <p14:creationId xmlns:p14="http://schemas.microsoft.com/office/powerpoint/2010/main" val="363408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Types of Exchange Server recipients</a:t>
            </a:r>
            <a:endParaRPr lang="en-GB"/>
          </a:p>
        </p:txBody>
      </p:sp>
      <p:sp>
        <p:nvSpPr>
          <p:cNvPr id="4" name="Content Placeholder 2"/>
          <p:cNvSpPr>
            <a:spLocks noGrp="1"/>
          </p:cNvSpPr>
          <p:nvPr/>
        </p:nvSpPr>
        <p:spPr bwMode="auto">
          <a:xfrm>
            <a:off x="458788" y="875026"/>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User mailboxes</a:t>
            </a:r>
            <a:endParaRPr lang="en-US" sz="200" dirty="0"/>
          </a:p>
          <a:p>
            <a:r>
              <a:rPr lang="en-US" dirty="0"/>
              <a:t>Resource mailboxes</a:t>
            </a:r>
            <a:endParaRPr lang="en-US" sz="200" dirty="0"/>
          </a:p>
          <a:p>
            <a:r>
              <a:rPr lang="en-US" dirty="0"/>
              <a:t>Shared mailboxes</a:t>
            </a:r>
            <a:endParaRPr lang="en-US" sz="200" dirty="0"/>
          </a:p>
          <a:p>
            <a:r>
              <a:rPr lang="en-US" dirty="0"/>
              <a:t>Linked mailboxes</a:t>
            </a:r>
            <a:endParaRPr lang="en-US" sz="500" dirty="0"/>
          </a:p>
          <a:p>
            <a:r>
              <a:rPr lang="en-US" dirty="0"/>
              <a:t>Remote mailboxes</a:t>
            </a:r>
            <a:endParaRPr lang="en-US" sz="500" dirty="0"/>
          </a:p>
          <a:p>
            <a:r>
              <a:rPr lang="en-US" dirty="0"/>
              <a:t>Site mailboxes</a:t>
            </a:r>
          </a:p>
          <a:p>
            <a:r>
              <a:rPr lang="en-US" dirty="0"/>
              <a:t>Mail contacts</a:t>
            </a:r>
            <a:endParaRPr lang="en-US" sz="500" dirty="0"/>
          </a:p>
          <a:p>
            <a:r>
              <a:rPr lang="en-US" dirty="0"/>
              <a:t>Mail users</a:t>
            </a:r>
            <a:endParaRPr lang="en-US" sz="500" dirty="0"/>
          </a:p>
          <a:p>
            <a:r>
              <a:rPr lang="en-US" dirty="0"/>
              <a:t>Mail-enabled security and distribution groups</a:t>
            </a:r>
            <a:endParaRPr lang="en-US" sz="200" dirty="0"/>
          </a:p>
          <a:p>
            <a:r>
              <a:rPr lang="en-US" dirty="0"/>
              <a:t>Dynamic distribution groups</a:t>
            </a:r>
            <a:endParaRPr lang="en-US" sz="200" dirty="0"/>
          </a:p>
          <a:p>
            <a:endParaRPr lang="en-US" b="1" dirty="0"/>
          </a:p>
        </p:txBody>
      </p:sp>
    </p:spTree>
    <p:custDataLst>
      <p:tags r:id="rId1"/>
    </p:custDataLst>
    <p:extLst>
      <p:ext uri="{BB962C8B-B14F-4D97-AF65-F5344CB8AC3E}">
        <p14:creationId xmlns:p14="http://schemas.microsoft.com/office/powerpoint/2010/main" val="1228436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What are resource mailboxes?</a:t>
            </a:r>
          </a:p>
        </p:txBody>
      </p:sp>
      <p:sp>
        <p:nvSpPr>
          <p:cNvPr id="4" name="Content Placeholder 2"/>
          <p:cNvSpPr>
            <a:spLocks noGrp="1"/>
          </p:cNvSpPr>
          <p:nvPr/>
        </p:nvSpPr>
        <p:spPr bwMode="auto">
          <a:xfrm>
            <a:off x="458788" y="1021215"/>
            <a:ext cx="84566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Mailboxes that represent meeting rooms or shared equipment, and that you can include as resources in meeting requests</a:t>
            </a:r>
          </a:p>
          <a:p>
            <a:r>
              <a:rPr lang="en-US" dirty="0"/>
              <a:t>To create a resource mailbox:</a:t>
            </a:r>
          </a:p>
          <a:p>
            <a:pPr lvl="1"/>
            <a:r>
              <a:rPr lang="en-US" dirty="0"/>
              <a:t>Create a new mailbox as a room or equipment mailbox</a:t>
            </a:r>
            <a:endParaRPr lang="en-US" sz="100" dirty="0"/>
          </a:p>
          <a:p>
            <a:pPr lvl="1"/>
            <a:r>
              <a:rPr lang="en-US" dirty="0"/>
              <a:t>Configure the resource properties</a:t>
            </a:r>
            <a:br>
              <a:rPr lang="en-US" dirty="0"/>
            </a:br>
            <a:endParaRPr lang="en-US" dirty="0"/>
          </a:p>
        </p:txBody>
      </p:sp>
    </p:spTree>
    <p:custDataLst>
      <p:tags r:id="rId1"/>
    </p:custDataLst>
    <p:extLst>
      <p:ext uri="{BB962C8B-B14F-4D97-AF65-F5344CB8AC3E}">
        <p14:creationId xmlns:p14="http://schemas.microsoft.com/office/powerpoint/2010/main" val="912310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7e88659-cf69-477f-a02c-27a4b3a0200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What are resource mailboxes?</a:t>
            </a:r>
          </a:p>
        </p:txBody>
      </p:sp>
      <p:pic>
        <p:nvPicPr>
          <p:cNvPr id="4" name="Content Placeholder 1" descr="Screenshot of the Outlook Address Book of a conference room, which includes the attributes for Location and Capacity that were populated on the conference room mailbox in Exchange. &#10;&#10;"/>
          <p:cNvPicPr>
            <a:picLocks noGrp="1" noChangeAspect="1"/>
          </p:cNvPicPr>
          <p:nvPr/>
        </p:nvPicPr>
        <p:blipFill>
          <a:blip r:embed="rId4">
            <a:extLst>
              <a:ext uri="{28A0092B-C50C-407E-A947-70E740481C1C}">
                <a14:useLocalDpi xmlns:a14="http://schemas.microsoft.com/office/drawing/2010/main" val="0"/>
              </a:ext>
            </a:extLst>
          </a:blip>
          <a:stretch>
            <a:fillRect/>
          </a:stretch>
        </p:blipFill>
        <p:spPr bwMode="auto">
          <a:xfrm>
            <a:off x="829339" y="1294390"/>
            <a:ext cx="7442792" cy="5182300"/>
          </a:xfrm>
          <a:prstGeom prst="rect">
            <a:avLst/>
          </a:prstGeom>
          <a:noFill/>
          <a:ln w="9525">
            <a:noFill/>
            <a:miter lim="800000"/>
            <a:headEnd/>
            <a:tailEnd/>
          </a:ln>
        </p:spPr>
      </p:pic>
      <p:sp>
        <p:nvSpPr>
          <p:cNvPr id="5" name="TextBox 1"/>
          <p:cNvSpPr txBox="1"/>
          <p:nvPr/>
        </p:nvSpPr>
        <p:spPr>
          <a:xfrm>
            <a:off x="962860" y="728640"/>
            <a:ext cx="8289764" cy="52322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800" b="0" dirty="0">
                <a:latin typeface="Segoe UI" panose="020B0502040204020203" pitchFamily="34" charset="0"/>
                <a:cs typeface="Segoe UI" panose="020B0502040204020203" pitchFamily="34" charset="0"/>
              </a:rPr>
              <a:t>Outlook Address Book of a conference room</a:t>
            </a:r>
            <a:endParaRPr lang="en-GB" sz="2800" b="0" dirty="0">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15485308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5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6e26bd3e-26a1-49ef-a711-f93878600d1b">
      <Terms xmlns="http://schemas.microsoft.com/office/infopath/2007/PartnerControls"/>
    </lcf76f155ced4ddcb4097134ff3c332f>
    <TaxCatchAll xmlns="3b7c1a63-589f-43fc-8fe7-5d1c1c7abab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ED6F75BC7090174AA980D673A413155B" ma:contentTypeVersion="17" ma:contentTypeDescription="Ein neues Dokument erstellen." ma:contentTypeScope="" ma:versionID="d79b8df0974a88a32e0e6d1a937553f8">
  <xsd:schema xmlns:xsd="http://www.w3.org/2001/XMLSchema" xmlns:xs="http://www.w3.org/2001/XMLSchema" xmlns:p="http://schemas.microsoft.com/office/2006/metadata/properties" xmlns:ns2="6e26bd3e-26a1-49ef-a711-f93878600d1b" xmlns:ns3="3b7c1a63-589f-43fc-8fe7-5d1c1c7abab8" targetNamespace="http://schemas.microsoft.com/office/2006/metadata/properties" ma:root="true" ma:fieldsID="607ef667033e2fcc1d49a25f9c3e70d4" ns2:_="" ns3:_="">
    <xsd:import namespace="6e26bd3e-26a1-49ef-a711-f93878600d1b"/>
    <xsd:import namespace="3b7c1a63-589f-43fc-8fe7-5d1c1c7abab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26bd3e-26a1-49ef-a711-f93878600d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Bildmarkierungen" ma:readOnly="false" ma:fieldId="{5cf76f15-5ced-4ddc-b409-7134ff3c332f}" ma:taxonomyMulti="true" ma:sspId="9498cc76-508d-4fbb-bc6c-49557131ae20" ma:termSetId="09814cd3-568e-fe90-9814-8d621ff8fb84" ma:anchorId="fba54fb3-c3e1-fe81-a776-ca4b69148c4d" ma:open="true" ma:isKeyword="false">
      <xsd:complexType>
        <xsd:sequence>
          <xsd:element ref="pc:Terms" minOccurs="0" maxOccurs="1"/>
        </xsd:sequence>
      </xsd:complexType>
    </xsd:element>
    <xsd:element name="MediaServiceSearchProperties" ma:index="22" nillable="true" ma:displayName="MediaServiceSearchProperties" ma:hidden="true" ma:internalName="MediaServiceSearchProperties" ma:readOnly="true">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b7c1a63-589f-43fc-8fe7-5d1c1c7abab8"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element name="TaxCatchAll" ma:index="21" nillable="true" ma:displayName="Taxonomy Catch All Column" ma:hidden="true" ma:list="{2d238b17-f641-45d9-bb30-b1253a3a4e6a}" ma:internalName="TaxCatchAll" ma:showField="CatchAllData" ma:web="3b7c1a63-589f-43fc-8fe7-5d1c1c7abab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EAD866-D23B-485C-8FAD-FF2F3E6E1424}">
  <ds:schemaRefs>
    <ds:schemaRef ds:uri="http://schemas.microsoft.com/office/2006/metadata/properties"/>
    <ds:schemaRef ds:uri="http://schemas.microsoft.com/office/infopath/2007/PartnerControls"/>
    <ds:schemaRef ds:uri="6e26bd3e-26a1-49ef-a711-f93878600d1b"/>
    <ds:schemaRef ds:uri="3b7c1a63-589f-43fc-8fe7-5d1c1c7abab8"/>
  </ds:schemaRefs>
</ds:datastoreItem>
</file>

<file path=customXml/itemProps2.xml><?xml version="1.0" encoding="utf-8"?>
<ds:datastoreItem xmlns:ds="http://schemas.openxmlformats.org/officeDocument/2006/customXml" ds:itemID="{541064AB-D24E-4C6B-91B2-7551A9F5F9A4}">
  <ds:schemaRefs>
    <ds:schemaRef ds:uri="http://schemas.microsoft.com/sharepoint/v3/contenttype/forms"/>
  </ds:schemaRefs>
</ds:datastoreItem>
</file>

<file path=customXml/itemProps3.xml><?xml version="1.0" encoding="utf-8"?>
<ds:datastoreItem xmlns:ds="http://schemas.openxmlformats.org/officeDocument/2006/customXml" ds:itemID="{EBAADA83-E30F-44E0-9BC2-6949168F417E}"/>
</file>

<file path=docProps/app.xml><?xml version="1.0" encoding="utf-8"?>
<Properties xmlns="http://schemas.openxmlformats.org/officeDocument/2006/extended-properties" xmlns:vt="http://schemas.openxmlformats.org/officeDocument/2006/docPropsVTypes">
  <Template>NG_MOC_Core_ModuleNew</Template>
  <TotalTime>0</TotalTime>
  <Words>4892</Words>
  <Application>Microsoft Office PowerPoint</Application>
  <PresentationFormat>On-screen Show (4:3)</PresentationFormat>
  <Paragraphs>574</Paragraphs>
  <Slides>39</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Symbol</vt:lpstr>
      <vt:lpstr>Arial</vt:lpstr>
      <vt:lpstr>Segoe UI</vt:lpstr>
      <vt:lpstr>Calibri</vt:lpstr>
      <vt:lpstr>Wingdings</vt:lpstr>
      <vt:lpstr>Courier New</vt:lpstr>
      <vt:lpstr>Verdana</vt:lpstr>
      <vt:lpstr>NG_MOC_Core_ModuleNew2</vt:lpstr>
      <vt:lpstr>Module 5</vt:lpstr>
      <vt:lpstr>Module Overview</vt:lpstr>
      <vt:lpstr>Managing public folder mailboxes</vt:lpstr>
      <vt:lpstr>Demonstration: Managing public folder mailboxes</vt:lpstr>
      <vt:lpstr>PowerPoint Presentation</vt:lpstr>
      <vt:lpstr>Lesson 1: Exchange Server recipients</vt:lpstr>
      <vt:lpstr>Types of Exchange Server recipients</vt:lpstr>
      <vt:lpstr>What are resource mailboxes?</vt:lpstr>
      <vt:lpstr>What are resource mailboxes?</vt:lpstr>
      <vt:lpstr>What are site mailboxes?</vt:lpstr>
      <vt:lpstr>What are site mailboxes?(continued)</vt:lpstr>
      <vt:lpstr>What are site mailboxes? (continued)</vt:lpstr>
      <vt:lpstr>What are public folder mailboxes?</vt:lpstr>
      <vt:lpstr>What are distribution groups?</vt:lpstr>
      <vt:lpstr>What are linked mailboxes?</vt:lpstr>
      <vt:lpstr>What are linked mailboxes? (continued)</vt:lpstr>
      <vt:lpstr>Lesson 2: Managing Exchange Server recipients</vt:lpstr>
      <vt:lpstr>Managing mailbox settings</vt:lpstr>
      <vt:lpstr>Demonstration: Managing mailbox settings</vt:lpstr>
      <vt:lpstr>Managing distribution groups</vt:lpstr>
      <vt:lpstr>Managing resource mailboxes</vt:lpstr>
      <vt:lpstr>Demonstration: Creating and managing resource mailboxes</vt:lpstr>
      <vt:lpstr>What is a shared mailbox?</vt:lpstr>
      <vt:lpstr>Demonstration: Creating a shared mailbox</vt:lpstr>
      <vt:lpstr>Managing mail contacts and mail users</vt:lpstr>
      <vt:lpstr>Using Send As and Send On Behalf permissions</vt:lpstr>
      <vt:lpstr>Lesson 3: Configuring address lists and policies</vt:lpstr>
      <vt:lpstr>What are address lists?</vt:lpstr>
      <vt:lpstr>Demonstration: Configuring address lists</vt:lpstr>
      <vt:lpstr>Configuring offline address books</vt:lpstr>
      <vt:lpstr>What are address book policies?</vt:lpstr>
      <vt:lpstr>What are address book policies?</vt:lpstr>
      <vt:lpstr>What are address book policies?</vt:lpstr>
      <vt:lpstr>What are address book policies?</vt:lpstr>
      <vt:lpstr>What are address book policies?</vt:lpstr>
      <vt:lpstr>Demonstration: Configuring address book policies</vt:lpstr>
      <vt:lpstr>What are email-address policies?</vt:lpstr>
      <vt:lpstr>Demonstration: Configuring email-address policies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dc:title>
  <dc:creator/>
  <cp:lastModifiedBy/>
  <cp:revision>2</cp:revision>
  <dcterms:created xsi:type="dcterms:W3CDTF">2016-04-07T21:46:58Z</dcterms:created>
  <dcterms:modified xsi:type="dcterms:W3CDTF">2024-06-05T09:16:53Z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0x010100ED6F75BC7090174AA980D673A413155B</vt:lpwstr>
  </property>
  <property fmtid="{D5CDD505-2E9C-101B-9397-08002B2CF9AE}" pid="3" name="MediaServiceImageTags">
    <vt:lpwstr/>
  </property>
</Properties>
</file>