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97" r:id="rId15"/>
    <p:sldId id="268" r:id="rId16"/>
    <p:sldId id="270" r:id="rId17"/>
    <p:sldId id="271" r:id="rId18"/>
    <p:sldId id="272" r:id="rId19"/>
    <p:sldId id="299" r:id="rId20"/>
    <p:sldId id="300" r:id="rId21"/>
    <p:sldId id="301" r:id="rId22"/>
    <p:sldId id="1879" r:id="rId23"/>
    <p:sldId id="1880" r:id="rId24"/>
    <p:sldId id="1483" r:id="rId25"/>
    <p:sldId id="273" r:id="rId26"/>
    <p:sldId id="278" r:id="rId27"/>
    <p:sldId id="279" r:id="rId28"/>
    <p:sldId id="280" r:id="rId29"/>
    <p:sldId id="281" r:id="rId30"/>
    <p:sldId id="282" r:id="rId31"/>
    <p:sldId id="283" r:id="rId32"/>
    <p:sldId id="284" r:id="rId33"/>
    <p:sldId id="285" r:id="rId34"/>
    <p:sldId id="286" r:id="rId35"/>
    <p:sldId id="287" r:id="rId36"/>
    <p:sldId id="298" r:id="rId37"/>
  </p:sldIdLst>
  <p:sldSz cx="9144000" cy="6858000" type="screen4x3"/>
  <p:notesSz cx="6858000" cy="9144000"/>
  <p:embeddedFontLst>
    <p:embeddedFont>
      <p:font typeface="Arial Narrow" panose="020B060602020203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Roboto" panose="020B060402020202020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
      <p:font typeface="Segoe UI Semilight" panose="020B0402040204020203" pitchFamily="34" charset="0"/>
      <p:regular r:id="rId55"/>
      <p:italic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152A-99A4-4820-8F0E-55A69866335D}" v="1" dt="2020-01-30T12:00:15.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55269" autoAdjust="0"/>
  </p:normalViewPr>
  <p:slideViewPr>
    <p:cSldViewPr>
      <p:cViewPr varScale="1">
        <p:scale>
          <a:sx n="90" d="100"/>
          <a:sy n="90" d="100"/>
        </p:scale>
        <p:origin x="816" y="78"/>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heme" Target="theme/theme1.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2A964-991B-4021-A28E-57C0276EC189}" type="datetimeFigureOut">
              <a:rPr lang="en-US" smtClean="0"/>
              <a:t>1/30/2020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33E2F4-5564-40DE-99F6-4C585EEB9C5C}" type="slidenum">
              <a:rPr lang="en-US" smtClean="0"/>
              <a:t>‹#›</a:t>
            </a:fld>
            <a:endParaRPr lang="en-US" dirty="0"/>
          </a:p>
        </p:txBody>
      </p:sp>
    </p:spTree>
    <p:extLst>
      <p:ext uri="{BB962C8B-B14F-4D97-AF65-F5344CB8AC3E}">
        <p14:creationId xmlns:p14="http://schemas.microsoft.com/office/powerpoint/2010/main" val="419979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172.16.0.2:444/"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Presentation: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Lab: </a:t>
            </a:r>
            <a:r>
              <a:rPr lang="en-US" sz="1000" b="1" dirty="0">
                <a:latin typeface="Arial"/>
                <a:ea typeface="Calibri"/>
                <a:cs typeface="Times New Roman"/>
              </a:rPr>
              <a:t>80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high availability in Microsoft 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highly available mailbox databases.</a:t>
            </a: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Times New Roman"/>
              </a:rPr>
              <a:t>Configure high availability for Client Access services.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20345-1A_06.pptx.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BF33E2F4-5564-40DE-99F6-4C585EEB9C5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59882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the requirements for high availability for external message delivery differ from those for message reception. For external message delivery: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Messages are not rerouted based on availability.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Multiple sites do not automatically provide redundancy.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Messages use an Edge Transport server.</a:t>
            </a:r>
          </a:p>
          <a:p>
            <a:pPr>
              <a:lnSpc>
                <a:spcPct val="115000"/>
              </a:lnSpc>
              <a:spcAft>
                <a:spcPts val="995"/>
              </a:spcAft>
            </a:pPr>
            <a:r>
              <a:rPr lang="en-US" sz="1000" dirty="0">
                <a:latin typeface="Arial"/>
                <a:ea typeface="Calibri"/>
                <a:cs typeface="Times New Roman"/>
              </a:rPr>
              <a:t>For message reception:</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You can use multiple Internet connections, in addition to Edge Transport servers.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Multiple mail exchange records (MX records) can provide load balancing or failover from a primary mail server to a secondary mail server.</a:t>
            </a:r>
          </a:p>
          <a:p>
            <a:pPr>
              <a:lnSpc>
                <a:spcPct val="115000"/>
              </a:lnSpc>
              <a:spcAft>
                <a:spcPts val="1000"/>
              </a:spcAft>
            </a:pPr>
            <a:r>
              <a:rPr lang="en-US" sz="1000" dirty="0">
                <a:latin typeface="Arial"/>
                <a:ea typeface="Calibri"/>
                <a:cs typeface="Times New Roman"/>
              </a:rPr>
              <a:t>The slide shows three Edge Transport servers. Two of them are located in Site A, and one server is located in Site B. On the first and only click, the slide connection links from the Internet to Site A. A red X mark appears over the second server. Then, the connection between the Internet and the Edge Transport server in Site B is established to depict how high availability works for Edge Transport servers.</a:t>
            </a:r>
          </a:p>
        </p:txBody>
      </p:sp>
      <p:sp>
        <p:nvSpPr>
          <p:cNvPr id="4" name="Slide Number Placeholder 3"/>
          <p:cNvSpPr>
            <a:spLocks noGrp="1"/>
          </p:cNvSpPr>
          <p:nvPr>
            <p:ph type="sldNum" sz="quarter" idx="10"/>
          </p:nvPr>
        </p:nvSpPr>
        <p:spPr/>
        <p:txBody>
          <a:bodyPr/>
          <a:lstStyle/>
          <a:p>
            <a:fld id="{BF33E2F4-5564-40DE-99F6-4C585EEB9C5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26250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Site resilience is the messaging system’s ability to survive a site failure and continue functioning by using an alternate datacenter. The alternate datacenter is in a different location. </a:t>
            </a:r>
          </a:p>
          <a:p>
            <a:pPr>
              <a:lnSpc>
                <a:spcPct val="115000"/>
              </a:lnSpc>
              <a:spcAft>
                <a:spcPts val="1000"/>
              </a:spcAft>
            </a:pPr>
            <a:r>
              <a:rPr lang="en-US" sz="1000" dirty="0">
                <a:latin typeface="Arial"/>
                <a:ea typeface="Calibri"/>
                <a:cs typeface="Times New Roman"/>
              </a:rPr>
              <a:t>Site resilience in Exchange Server 2016 does not require an Active Directory Domain Services (AD DS) site to stretch across a wide area network (WAN) link because DAGs support use across multiple subnets.</a:t>
            </a:r>
          </a:p>
          <a:p>
            <a:pPr>
              <a:lnSpc>
                <a:spcPct val="115000"/>
              </a:lnSpc>
              <a:spcAft>
                <a:spcPts val="1000"/>
              </a:spcAft>
            </a:pPr>
            <a:r>
              <a:rPr lang="en-US" sz="1000" dirty="0">
                <a:latin typeface="Arial"/>
                <a:ea typeface="Calibri"/>
                <a:cs typeface="Times New Roman"/>
              </a:rPr>
              <a:t>The Mailbox servers use the DAG technology. The Client Access server role must be present in each site, but it does not require special configuration. Other services, such as domain controllers, global catalogs, and Domain Name System (DNS) must also be available in the alternate datacenter.</a:t>
            </a:r>
          </a:p>
        </p:txBody>
      </p:sp>
      <p:sp>
        <p:nvSpPr>
          <p:cNvPr id="4" name="Slide Number Placeholder 3"/>
          <p:cNvSpPr>
            <a:spLocks noGrp="1"/>
          </p:cNvSpPr>
          <p:nvPr>
            <p:ph type="sldNum" sz="quarter" idx="10"/>
          </p:nvPr>
        </p:nvSpPr>
        <p:spPr/>
        <p:txBody>
          <a:bodyPr/>
          <a:lstStyle/>
          <a:p>
            <a:fld id="{BF33E2F4-5564-40DE-99F6-4C585EEB9C5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5451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main purpose of Primary Active Manager?</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Primary Active Manager is the Active Manager in a DAG that controls which copies are active and which are passive.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 which service does DAG replication depend?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DAG replication depends on the Microsoft Exchange Replication service.</a:t>
            </a:r>
          </a:p>
        </p:txBody>
      </p:sp>
      <p:sp>
        <p:nvSpPr>
          <p:cNvPr id="4" name="Slide Number Placeholder 3"/>
          <p:cNvSpPr>
            <a:spLocks noGrp="1"/>
          </p:cNvSpPr>
          <p:nvPr>
            <p:ph type="sldNum" sz="quarter" idx="10"/>
          </p:nvPr>
        </p:nvSpPr>
        <p:spPr/>
        <p:txBody>
          <a:bodyPr/>
          <a:lstStyle/>
          <a:p>
            <a:fld id="{BF33E2F4-5564-40DE-99F6-4C585EEB9C5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773665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discusses the relevant DAG settings that are available to configure a DAG. You should explain the details of each setting and mention when to use it. For example, mention that you need to configure DAG networks only if you have multiple subnets and the automatic discovery of these subnets does not work correctly.</a:t>
            </a:r>
          </a:p>
        </p:txBody>
      </p:sp>
      <p:sp>
        <p:nvSpPr>
          <p:cNvPr id="4" name="Slide Number Placeholder 3"/>
          <p:cNvSpPr>
            <a:spLocks noGrp="1"/>
          </p:cNvSpPr>
          <p:nvPr>
            <p:ph type="sldNum" sz="quarter" idx="10"/>
          </p:nvPr>
        </p:nvSpPr>
        <p:spPr/>
        <p:txBody>
          <a:bodyPr/>
          <a:lstStyle/>
          <a:p>
            <a:fld id="{BF33E2F4-5564-40DE-99F6-4C585EEB9C5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198554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database management within a DAG. Define Active Manager, and explain how it works in the roles of Primary and Standby Active Manager.</a:t>
            </a:r>
          </a:p>
        </p:txBody>
      </p:sp>
      <p:sp>
        <p:nvSpPr>
          <p:cNvPr id="4" name="Slide Number Placeholder 3"/>
          <p:cNvSpPr>
            <a:spLocks noGrp="1"/>
          </p:cNvSpPr>
          <p:nvPr>
            <p:ph type="sldNum" sz="quarter" idx="10"/>
          </p:nvPr>
        </p:nvSpPr>
        <p:spPr/>
        <p:txBody>
          <a:bodyPr/>
          <a:lstStyle/>
          <a:p>
            <a:fld id="{BF33E2F4-5564-40DE-99F6-4C585EEB9C5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180068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how the failover process works. Be sure to describe the process of choosing the best copy to activate in failover process.</a:t>
            </a:r>
          </a:p>
        </p:txBody>
      </p:sp>
      <p:sp>
        <p:nvSpPr>
          <p:cNvPr id="4" name="Slide Number Placeholder 3"/>
          <p:cNvSpPr>
            <a:spLocks noGrp="1"/>
          </p:cNvSpPr>
          <p:nvPr>
            <p:ph type="sldNum" sz="quarter" idx="10"/>
          </p:nvPr>
        </p:nvSpPr>
        <p:spPr/>
        <p:txBody>
          <a:bodyPr/>
          <a:lstStyle/>
          <a:p>
            <a:fld id="{BF33E2F4-5564-40DE-99F6-4C585EEB9C5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065462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functionality of a lagged database copy and situations in which lagged copies are used. In most scenarios, lagged copies are used when you do not perform regular backups to address issues such as database logical corruption. In addition, mention the enhancements to lagged database copies in Exchange Server 2013 and Exchange Server 2016, specifically automatic log play down and simpler activation with Safety Net.</a:t>
            </a:r>
          </a:p>
        </p:txBody>
      </p:sp>
      <p:sp>
        <p:nvSpPr>
          <p:cNvPr id="4" name="Slide Number Placeholder 3"/>
          <p:cNvSpPr>
            <a:spLocks noGrp="1"/>
          </p:cNvSpPr>
          <p:nvPr>
            <p:ph type="sldNum" sz="quarter" idx="10"/>
          </p:nvPr>
        </p:nvSpPr>
        <p:spPr/>
        <p:txBody>
          <a:bodyPr/>
          <a:lstStyle/>
          <a:p>
            <a:fld id="{BF33E2F4-5564-40DE-99F6-4C585EEB9C5C}"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62882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 demonstration, leave the virtual machines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performing the steps, you must have the </a:t>
            </a:r>
            <a:r>
              <a:rPr lang="en-US" sz="1000" b="1" dirty="0">
                <a:latin typeface="Arial"/>
                <a:ea typeface="Calibri"/>
                <a:cs typeface="Times New Roman"/>
              </a:rPr>
              <a:t>20345-1A-LON-DC1</a:t>
            </a:r>
            <a:r>
              <a:rPr lang="en-US" sz="1000" dirty="0">
                <a:latin typeface="Arial"/>
                <a:ea typeface="Calibri"/>
                <a:cs typeface="Times New Roman"/>
              </a:rPr>
              <a:t>, </a:t>
            </a:r>
            <a:r>
              <a:rPr lang="en-US" sz="1000" b="1" dirty="0">
                <a:latin typeface="Arial"/>
                <a:ea typeface="Calibri"/>
                <a:cs typeface="Times New Roman"/>
              </a:rPr>
              <a:t>20345-1A-LON-EX1</a:t>
            </a:r>
            <a:r>
              <a:rPr lang="en-US" sz="1000" dirty="0">
                <a:latin typeface="Arial"/>
                <a:ea typeface="Calibri"/>
                <a:cs typeface="Times New Roman"/>
              </a:rPr>
              <a:t>, and </a:t>
            </a:r>
            <a:br>
              <a:rPr lang="en-US" sz="1000" dirty="0">
                <a:latin typeface="Arial"/>
                <a:ea typeface="Calibri"/>
                <a:cs typeface="Times New Roman"/>
              </a:rPr>
            </a:br>
            <a:r>
              <a:rPr lang="en-US" sz="1000" b="1" dirty="0">
                <a:latin typeface="Arial"/>
                <a:ea typeface="Calibri"/>
                <a:cs typeface="Times New Roman"/>
              </a:rPr>
              <a:t>20345-1A-LON-EX2</a:t>
            </a:r>
            <a:r>
              <a:rPr lang="en-US" sz="1000" dirty="0">
                <a:latin typeface="Arial"/>
                <a:ea typeface="Calibri"/>
                <a:cs typeface="Times New Roman"/>
              </a:rPr>
              <a:t> virtual machines running for this demonstration. Sign in as </a:t>
            </a:r>
            <a:r>
              <a:rPr lang="en-US" sz="1000" b="1" dirty="0">
                <a:latin typeface="Arial"/>
                <a:ea typeface="Calibri"/>
                <a:cs typeface="Times New Roman"/>
              </a:rPr>
              <a:t>Adatum\Administrator</a:t>
            </a:r>
            <a:r>
              <a:rPr lang="en-US" sz="1000" dirty="0">
                <a:latin typeface="Arial"/>
                <a:ea typeface="Calibri"/>
                <a:cs typeface="Times New Roman"/>
              </a:rPr>
              <a:t> with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Ensure that you start your virtual machines at least ten minutes prior to conducting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Directory Users and Computers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b="1" dirty="0">
                <a:effectLst/>
                <a:latin typeface="Arial"/>
                <a:ea typeface="Times New Roman"/>
                <a:cs typeface="Times New Roman"/>
              </a:rPr>
              <a:t>Active Directory Users and Computers</a:t>
            </a:r>
            <a:r>
              <a:rPr lang="en-US" sz="1000" dirty="0">
                <a:solidFill>
                  <a:srgbClr val="000000"/>
                </a:solidFill>
                <a:effectLst/>
                <a:latin typeface="Arial"/>
                <a:ea typeface="Times New Roman"/>
                <a:cs typeface="Times New Roman"/>
              </a:rPr>
              <a:t>, on the menu bar, click </a:t>
            </a:r>
            <a:r>
              <a:rPr lang="en-US" sz="1000" b="1" dirty="0">
                <a:effectLst/>
                <a:latin typeface="Arial"/>
                <a:ea typeface="Times New Roman"/>
                <a:cs typeface="Times New Roman"/>
              </a:rPr>
              <a:t>View</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Advanced Features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left pane, expand </a:t>
            </a:r>
            <a:r>
              <a:rPr lang="en-US" sz="1000" b="1" dirty="0">
                <a:effectLst/>
                <a:latin typeface="Arial"/>
                <a:ea typeface="Times New Roman"/>
                <a:cs typeface="Times New Roman"/>
              </a:rPr>
              <a:t>Adatum.com</a:t>
            </a:r>
            <a:r>
              <a:rPr lang="en-US" sz="1000" dirty="0">
                <a:solidFill>
                  <a:srgbClr val="000000"/>
                </a:solidFill>
                <a:effectLst/>
                <a:latin typeface="Arial"/>
                <a:ea typeface="Times New Roman"/>
                <a:cs typeface="Times New Roman"/>
              </a:rPr>
              <a:t>, 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right-click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point to </a:t>
            </a:r>
            <a:r>
              <a:rPr lang="en-US" sz="1000" b="1" dirty="0">
                <a:effectLst/>
                <a:latin typeface="Arial"/>
                <a:ea typeface="Times New Roman"/>
                <a:cs typeface="Times New Roman"/>
              </a:rPr>
              <a:t>New</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Computer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New Object – Computer</a:t>
            </a:r>
            <a:r>
              <a:rPr lang="en-US" sz="1000" dirty="0">
                <a:solidFill>
                  <a:srgbClr val="000000"/>
                </a:solidFill>
                <a:effectLst/>
                <a:latin typeface="Arial"/>
                <a:ea typeface="Times New Roman"/>
                <a:cs typeface="Times New Roman"/>
              </a:rPr>
              <a:t> dialog box, in the </a:t>
            </a:r>
            <a:r>
              <a:rPr lang="en-US" sz="1000" b="1" dirty="0">
                <a:effectLst/>
                <a:latin typeface="Arial"/>
                <a:ea typeface="Times New Roman"/>
                <a:cs typeface="Times New Roman"/>
              </a:rPr>
              <a:t>Computer name</a:t>
            </a:r>
            <a:r>
              <a:rPr lang="en-US" sz="1000" dirty="0">
                <a:solidFill>
                  <a:srgbClr val="000000"/>
                </a:solidFill>
                <a:effectLst/>
                <a:latin typeface="Arial"/>
                <a:ea typeface="Times New Roman"/>
                <a:cs typeface="Times New Roman"/>
              </a:rPr>
              <a:t> field, type </a:t>
            </a:r>
            <a:r>
              <a:rPr lang="en-US" sz="1000" b="1" dirty="0">
                <a:effectLst/>
                <a:latin typeface="Arial"/>
                <a:ea typeface="Times New Roman"/>
                <a:cs typeface="Times New Roman"/>
              </a:rPr>
              <a:t>DAG1</a:t>
            </a:r>
            <a:r>
              <a:rPr lang="en-US" sz="1000" dirty="0">
                <a:solidFill>
                  <a:srgbClr val="000000"/>
                </a:solidFill>
                <a:effectLst/>
                <a:latin typeface="Arial"/>
                <a:ea typeface="Times New Roman"/>
                <a:cs typeface="Times New Roman"/>
              </a:rPr>
              <a:t>, and then </a:t>
            </a:r>
            <a:br>
              <a:rPr lang="en-US" sz="1000" dirty="0">
                <a:solidFill>
                  <a:srgbClr val="000000"/>
                </a:solidFill>
                <a:effectLst/>
                <a:latin typeface="Arial"/>
                <a:ea typeface="Times New Roman"/>
                <a:cs typeface="Times New Roman"/>
              </a:rPr>
            </a:b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Computers</a:t>
            </a:r>
            <a:r>
              <a:rPr lang="en-US" sz="1000" dirty="0">
                <a:solidFill>
                  <a:srgbClr val="000000"/>
                </a:solidFill>
                <a:effectLst/>
                <a:latin typeface="Arial"/>
                <a:ea typeface="Times New Roman"/>
                <a:cs typeface="Times New Roman"/>
              </a:rPr>
              <a:t>, in the right pane, right-click </a:t>
            </a:r>
            <a:r>
              <a:rPr lang="en-US" sz="1000" b="1" dirty="0">
                <a:effectLst/>
                <a:latin typeface="Arial"/>
                <a:ea typeface="Times New Roman"/>
                <a:cs typeface="Times New Roman"/>
              </a:rPr>
              <a:t>DAG1</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Properties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DAG1 Properties</a:t>
            </a:r>
            <a:r>
              <a:rPr lang="en-US" sz="1000" dirty="0">
                <a:solidFill>
                  <a:srgbClr val="000000"/>
                </a:solidFill>
                <a:effectLst/>
                <a:latin typeface="Arial"/>
                <a:ea typeface="Times New Roman"/>
                <a:cs typeface="Times New Roman"/>
              </a:rPr>
              <a:t> dialog box, click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Add</a:t>
            </a:r>
            <a:r>
              <a:rPr lang="en-US" sz="1000" dirty="0">
                <a:solidFill>
                  <a:srgbClr val="000000"/>
                </a:solidFill>
                <a:effectLst/>
                <a:latin typeface="Arial"/>
                <a:ea typeface="Times New Roman"/>
                <a:cs typeface="Times New Roman"/>
              </a:rPr>
              <a:t>, and then in the </a:t>
            </a:r>
            <a:r>
              <a:rPr lang="en-US" sz="1000" b="1" dirty="0">
                <a:effectLst/>
                <a:latin typeface="Arial"/>
                <a:ea typeface="Times New Roman"/>
                <a:cs typeface="Times New Roman"/>
              </a:rPr>
              <a:t>Enter the object names to select</a:t>
            </a:r>
            <a:r>
              <a:rPr lang="en-US" sz="1000" dirty="0">
                <a:solidFill>
                  <a:srgbClr val="000000"/>
                </a:solidFill>
                <a:effectLst/>
                <a:latin typeface="Arial"/>
                <a:ea typeface="Times New Roman"/>
                <a:cs typeface="Times New Roman"/>
              </a:rPr>
              <a:t> field, type </a:t>
            </a:r>
            <a:r>
              <a:rPr lang="en-US" sz="1000" b="1" dirty="0">
                <a:effectLst/>
                <a:latin typeface="Arial"/>
                <a:ea typeface="Times New Roman"/>
                <a:cs typeface="Times New Roman"/>
              </a:rPr>
              <a:t>Exchange Trusted Subsystem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Check Names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Security</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Add</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Object Types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Object Types</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Computers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33E2F4-5564-40DE-99F6-4C585EEB9C5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6254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1/30/2020 10:49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54267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1/30/2020 10:49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5500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virtual machines must be left running for the next module.</a:t>
            </a:r>
          </a:p>
        </p:txBody>
      </p:sp>
      <p:sp>
        <p:nvSpPr>
          <p:cNvPr id="4" name="Slide Number Placeholder 3"/>
          <p:cNvSpPr>
            <a:spLocks noGrp="1"/>
          </p:cNvSpPr>
          <p:nvPr>
            <p:ph type="sldNum" sz="quarter" idx="10"/>
          </p:nvPr>
        </p:nvSpPr>
        <p:spPr/>
        <p:txBody>
          <a:bodyPr/>
          <a:lstStyle/>
          <a:p>
            <a:fld id="{BF33E2F4-5564-40DE-99F6-4C585EEB9C5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17433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xfrm>
            <a:off x="1179513" y="360363"/>
            <a:ext cx="4651375" cy="3487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a14="http://schemas.microsoft.com/office/drawing/2010/main" xmlns:p14="http://schemas.microsoft.com/office/powerpoint/2010/main" xmlns:ma14="http://schemas.microsoft.com/office/mac/drawingml/2011/main" val="1"/>
            </a:ext>
          </a:extLst>
        </p:spPr>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95D59B2-0670-964E-B82C-E84CBE5FB555}"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6645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troubleshooting steps for DAGs and replication.</a:t>
            </a:r>
          </a:p>
        </p:txBody>
      </p:sp>
      <p:sp>
        <p:nvSpPr>
          <p:cNvPr id="4" name="Slide Number Placeholder 3"/>
          <p:cNvSpPr>
            <a:spLocks noGrp="1"/>
          </p:cNvSpPr>
          <p:nvPr>
            <p:ph type="sldNum" sz="quarter" idx="10"/>
          </p:nvPr>
        </p:nvSpPr>
        <p:spPr/>
        <p:txBody>
          <a:bodyPr/>
          <a:lstStyle/>
          <a:p>
            <a:fld id="{BF33E2F4-5564-40DE-99F6-4C585EEB9C5C}"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669561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want to use a Layer 4 load balancer with a health check for each service, what should you implement?</a:t>
            </a:r>
          </a:p>
          <a:p>
            <a:pPr>
              <a:lnSpc>
                <a:spcPct val="115000"/>
              </a:lnSpc>
              <a:spcAft>
                <a:spcPts val="1000"/>
              </a:spcAft>
            </a:pPr>
            <a:r>
              <a:rPr lang="en-US" sz="1000" dirty="0">
                <a:latin typeface="Arial"/>
                <a:ea typeface="Calibri"/>
                <a:cs typeface="Times New Roman"/>
              </a:rPr>
              <a:t>(   )Option 1: Session affinity</a:t>
            </a:r>
          </a:p>
          <a:p>
            <a:pPr>
              <a:lnSpc>
                <a:spcPct val="115000"/>
              </a:lnSpc>
              <a:spcAft>
                <a:spcPts val="1000"/>
              </a:spcAft>
            </a:pPr>
            <a:r>
              <a:rPr lang="en-US" sz="1000" dirty="0">
                <a:latin typeface="Arial"/>
                <a:ea typeface="Calibri"/>
                <a:cs typeface="Times New Roman"/>
              </a:rPr>
              <a:t>(   )Option 2: DNS round robin</a:t>
            </a:r>
          </a:p>
          <a:p>
            <a:pPr>
              <a:lnSpc>
                <a:spcPct val="115000"/>
              </a:lnSpc>
              <a:spcAft>
                <a:spcPts val="1000"/>
              </a:spcAft>
            </a:pPr>
            <a:r>
              <a:rPr lang="en-US" sz="1000" dirty="0">
                <a:latin typeface="Arial"/>
                <a:ea typeface="Calibri"/>
                <a:cs typeface="Times New Roman"/>
              </a:rPr>
              <a:t>(   )Option 3: Another Layer 7 load balancer</a:t>
            </a:r>
          </a:p>
          <a:p>
            <a:pPr>
              <a:lnSpc>
                <a:spcPct val="115000"/>
              </a:lnSpc>
              <a:spcAft>
                <a:spcPts val="1000"/>
              </a:spcAft>
            </a:pPr>
            <a:r>
              <a:rPr lang="en-US" sz="1000" dirty="0">
                <a:latin typeface="Arial"/>
                <a:ea typeface="Calibri"/>
                <a:cs typeface="Times New Roman"/>
              </a:rPr>
              <a:t>(   )Option 4: Single namespace</a:t>
            </a:r>
          </a:p>
          <a:p>
            <a:pPr>
              <a:lnSpc>
                <a:spcPct val="115000"/>
              </a:lnSpc>
              <a:spcAft>
                <a:spcPts val="1000"/>
              </a:spcAft>
            </a:pPr>
            <a:r>
              <a:rPr lang="en-US" sz="1000" dirty="0">
                <a:latin typeface="Arial"/>
                <a:ea typeface="Calibri"/>
                <a:cs typeface="Times New Roman"/>
              </a:rPr>
              <a:t>(√) Option 5: Multiple namespaces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are the key components of the Exchange Managed Availability feature?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Managed Availability uses Probes, Monitors, and Responders as components that work together. These components test, detect, and try to resolve possible problems.</a:t>
            </a:r>
          </a:p>
        </p:txBody>
      </p:sp>
      <p:sp>
        <p:nvSpPr>
          <p:cNvPr id="4" name="Slide Number Placeholder 3"/>
          <p:cNvSpPr>
            <a:spLocks noGrp="1"/>
          </p:cNvSpPr>
          <p:nvPr>
            <p:ph type="sldNum" sz="quarter" idx="10"/>
          </p:nvPr>
        </p:nvSpPr>
        <p:spPr/>
        <p:txBody>
          <a:bodyPr/>
          <a:lstStyle/>
          <a:p>
            <a:fld id="{BF33E2F4-5564-40DE-99F6-4C585EEB9C5C}"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277554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options for providing load balancing of Client Access services in Exchange Server 2016. Emphasize that a hardware-based load balancer is a better solution, as it offer more health check capabilities and better performance than DNS round robin. Do not go into much detail as the next topic discusses load balancing.</a:t>
            </a:r>
          </a:p>
        </p:txBody>
      </p:sp>
      <p:sp>
        <p:nvSpPr>
          <p:cNvPr id="4" name="Slide Number Placeholder 3"/>
          <p:cNvSpPr>
            <a:spLocks noGrp="1"/>
          </p:cNvSpPr>
          <p:nvPr>
            <p:ph type="sldNum" sz="quarter" idx="10"/>
          </p:nvPr>
        </p:nvSpPr>
        <p:spPr/>
        <p:txBody>
          <a:bodyPr/>
          <a:lstStyle/>
          <a:p>
            <a:fld id="{BF33E2F4-5564-40DE-99F6-4C585EEB9C5C}"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40464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when the client connects to the Exchange Server through a load balancer.</a:t>
            </a:r>
          </a:p>
        </p:txBody>
      </p:sp>
      <p:sp>
        <p:nvSpPr>
          <p:cNvPr id="4" name="Slide Number Placeholder 3"/>
          <p:cNvSpPr>
            <a:spLocks noGrp="1"/>
          </p:cNvSpPr>
          <p:nvPr>
            <p:ph type="sldNum" sz="quarter" idx="10"/>
          </p:nvPr>
        </p:nvSpPr>
        <p:spPr/>
        <p:txBody>
          <a:bodyPr/>
          <a:lstStyle/>
          <a:p>
            <a:fld id="{BF33E2F4-5564-40DE-99F6-4C585EEB9C5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878399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differences between Layer 4 and Layer 7 load balancers. If needed, remind students about layers of the Open Systems Interconnection (OSI) model. Also, make sure that you explain how Managed Availability works with load balancers and which health check functionalities it provides.</a:t>
            </a:r>
          </a:p>
        </p:txBody>
      </p:sp>
      <p:sp>
        <p:nvSpPr>
          <p:cNvPr id="4" name="Slide Number Placeholder 3"/>
          <p:cNvSpPr>
            <a:spLocks noGrp="1"/>
          </p:cNvSpPr>
          <p:nvPr>
            <p:ph type="sldNum" sz="quarter" idx="10"/>
          </p:nvPr>
        </p:nvSpPr>
        <p:spPr/>
        <p:txBody>
          <a:bodyPr/>
          <a:lstStyle/>
          <a:p>
            <a:fld id="{BF33E2F4-5564-40DE-99F6-4C585EEB9C5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00644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three approaches that you can take when implementing namespaces in load-balancing configurations. This topic has three more slides that graphically show each scenario.</a:t>
            </a:r>
          </a:p>
        </p:txBody>
      </p:sp>
      <p:sp>
        <p:nvSpPr>
          <p:cNvPr id="4" name="Slide Number Placeholder 3"/>
          <p:cNvSpPr>
            <a:spLocks noGrp="1"/>
          </p:cNvSpPr>
          <p:nvPr>
            <p:ph type="sldNum" sz="quarter" idx="10"/>
          </p:nvPr>
        </p:nvSpPr>
        <p:spPr/>
        <p:txBody>
          <a:bodyPr/>
          <a:lstStyle/>
          <a:p>
            <a:fld id="{BF33E2F4-5564-40DE-99F6-4C585EEB9C5C}"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23272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4 load balancer performs the health check when you deploy a single namespace.</a:t>
            </a:r>
          </a:p>
        </p:txBody>
      </p:sp>
      <p:sp>
        <p:nvSpPr>
          <p:cNvPr id="4" name="Slide Number Placeholder 3"/>
          <p:cNvSpPr>
            <a:spLocks noGrp="1"/>
          </p:cNvSpPr>
          <p:nvPr>
            <p:ph type="sldNum" sz="quarter" idx="10"/>
          </p:nvPr>
        </p:nvSpPr>
        <p:spPr/>
        <p:txBody>
          <a:bodyPr/>
          <a:lstStyle/>
          <a:p>
            <a:fld id="{BF33E2F4-5564-40DE-99F6-4C585EEB9C5C}"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287716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7 load balancer performs the health check when you deploy a single namespace.</a:t>
            </a:r>
          </a:p>
        </p:txBody>
      </p:sp>
      <p:sp>
        <p:nvSpPr>
          <p:cNvPr id="4" name="Slide Number Placeholder 3"/>
          <p:cNvSpPr>
            <a:spLocks noGrp="1"/>
          </p:cNvSpPr>
          <p:nvPr>
            <p:ph type="sldNum" sz="quarter" idx="10"/>
          </p:nvPr>
        </p:nvSpPr>
        <p:spPr/>
        <p:txBody>
          <a:bodyPr/>
          <a:lstStyle/>
          <a:p>
            <a:fld id="{BF33E2F4-5564-40DE-99F6-4C585EEB9C5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001924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the picture on the slide to describe how a Layer 4 load balancer performs the health check when you deploy multiple namespaces.</a:t>
            </a:r>
          </a:p>
        </p:txBody>
      </p:sp>
      <p:sp>
        <p:nvSpPr>
          <p:cNvPr id="4" name="Slide Number Placeholder 3"/>
          <p:cNvSpPr>
            <a:spLocks noGrp="1"/>
          </p:cNvSpPr>
          <p:nvPr>
            <p:ph type="sldNum" sz="quarter" idx="10"/>
          </p:nvPr>
        </p:nvSpPr>
        <p:spPr/>
        <p:txBody>
          <a:bodyPr/>
          <a:lstStyle/>
          <a:p>
            <a:fld id="{BF33E2F4-5564-40DE-99F6-4C585EEB9C5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70889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services do you need to deploy to use DAGS?</a:t>
            </a:r>
          </a:p>
          <a:p>
            <a:pPr>
              <a:lnSpc>
                <a:spcPct val="115000"/>
              </a:lnSpc>
              <a:spcAft>
                <a:spcPts val="1000"/>
              </a:spcAft>
            </a:pPr>
            <a:r>
              <a:rPr lang="en-US" sz="1000" dirty="0">
                <a:latin typeface="Arial"/>
                <a:ea typeface="Calibri"/>
                <a:cs typeface="Times New Roman"/>
              </a:rPr>
              <a:t>(√) Option 1: AD DS</a:t>
            </a:r>
          </a:p>
          <a:p>
            <a:pPr>
              <a:lnSpc>
                <a:spcPct val="115000"/>
              </a:lnSpc>
              <a:spcAft>
                <a:spcPts val="1000"/>
              </a:spcAft>
            </a:pPr>
            <a:r>
              <a:rPr lang="en-US" sz="1000" dirty="0">
                <a:latin typeface="Arial"/>
                <a:ea typeface="Calibri"/>
                <a:cs typeface="Times New Roman"/>
              </a:rPr>
              <a:t>(   )Option 2: Dynamic Host Configuration Protocol (DHCP)</a:t>
            </a:r>
          </a:p>
          <a:p>
            <a:pPr>
              <a:lnSpc>
                <a:spcPct val="115000"/>
              </a:lnSpc>
              <a:spcAft>
                <a:spcPts val="1000"/>
              </a:spcAft>
            </a:pPr>
            <a:r>
              <a:rPr lang="en-US" sz="1000" dirty="0">
                <a:latin typeface="Arial"/>
                <a:ea typeface="Calibri"/>
                <a:cs typeface="Times New Roman"/>
              </a:rPr>
              <a:t>(√) Option 3: Failover clustering</a:t>
            </a:r>
          </a:p>
          <a:p>
            <a:pPr>
              <a:lnSpc>
                <a:spcPct val="115000"/>
              </a:lnSpc>
              <a:spcAft>
                <a:spcPts val="1000"/>
              </a:spcAft>
            </a:pPr>
            <a:r>
              <a:rPr lang="en-US" sz="1000" dirty="0">
                <a:latin typeface="Arial"/>
                <a:ea typeface="Calibri"/>
                <a:cs typeface="Times New Roman"/>
              </a:rPr>
              <a:t>(   )Option 4: Network Load Balancing (NLB)</a:t>
            </a:r>
          </a:p>
          <a:p>
            <a:pPr>
              <a:lnSpc>
                <a:spcPct val="115000"/>
              </a:lnSpc>
              <a:spcAft>
                <a:spcPts val="1000"/>
              </a:spcAft>
            </a:pPr>
            <a:r>
              <a:rPr lang="en-US" sz="1000" dirty="0">
                <a:latin typeface="Arial"/>
                <a:ea typeface="Calibri"/>
                <a:cs typeface="Times New Roman"/>
              </a:rPr>
              <a:t>(   )Option 5: MX records in DNS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Network Load Balancing to make Client Access services highly available.</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BF33E2F4-5564-40DE-99F6-4C585EEB9C5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677092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key considerations for implementing highly available Client Access services. </a:t>
            </a:r>
          </a:p>
        </p:txBody>
      </p:sp>
      <p:sp>
        <p:nvSpPr>
          <p:cNvPr id="4" name="Slide Number Placeholder 3"/>
          <p:cNvSpPr>
            <a:spLocks noGrp="1"/>
          </p:cNvSpPr>
          <p:nvPr>
            <p:ph type="sldNum" sz="quarter" idx="10"/>
          </p:nvPr>
        </p:nvSpPr>
        <p:spPr/>
        <p:txBody>
          <a:bodyPr/>
          <a:lstStyle/>
          <a:p>
            <a:fld id="{BF33E2F4-5564-40DE-99F6-4C585EEB9C5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235822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completing this demonstration, leave the LON-DC virtual machine running. You can shut down the LON-LB machine.</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Start the LON-LB virtual machine. Do not sign in to it; just leave it running. The rest of the virtual machines needed for this demonstration should be running from previous demonstrations.</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a:t>
            </a:r>
            <a:r>
              <a:rPr lang="en-US" sz="1000" dirty="0">
                <a:solidFill>
                  <a:srgbClr val="000000"/>
                </a:solidFill>
                <a:effectLst/>
                <a:latin typeface="Arial"/>
                <a:ea typeface="Times New Roman"/>
                <a:cs typeface="Times New Roman"/>
              </a:rPr>
              <a:t>LON-DC1, open Internet Explorer, and then navigate to </a:t>
            </a:r>
            <a:r>
              <a:rPr lang="en-US" sz="1000" b="1" u="sng" dirty="0">
                <a:effectLst/>
                <a:latin typeface="Arial"/>
                <a:ea typeface="Times New Roman"/>
                <a:cs typeface="Segoe UI"/>
                <a:hlinkClick r:id="rId3"/>
              </a:rPr>
              <a:t>https://172.16.0.2:444</a:t>
            </a:r>
            <a:r>
              <a:rPr lang="en-US" sz="1000" u="sng" dirty="0">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Continue to this web site (not recommended).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Windows Security window, sign in as </a:t>
            </a:r>
            <a:r>
              <a:rPr lang="en-US" sz="1000" b="1" dirty="0">
                <a:effectLst/>
                <a:latin typeface="Arial"/>
                <a:ea typeface="Times New Roman"/>
                <a:cs typeface="Times New Roman"/>
              </a:rPr>
              <a:t>admin </a:t>
            </a:r>
            <a:r>
              <a:rPr lang="en-US" sz="1000" dirty="0">
                <a:effectLst/>
                <a:latin typeface="Arial"/>
                <a:ea typeface="Times New Roman"/>
                <a:cs typeface="Times New Roman"/>
              </a:rPr>
              <a:t>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Load Balancer Community Edition window, click </a:t>
            </a:r>
            <a:r>
              <a:rPr lang="en-US" sz="1000" b="1" dirty="0">
                <a:effectLst/>
                <a:latin typeface="Arial"/>
                <a:ea typeface="Times New Roman"/>
                <a:cs typeface="Times New Roman"/>
              </a:rPr>
              <a:t>Settings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Interfaces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Settings::Interfaces window, in the </a:t>
            </a:r>
            <a:r>
              <a:rPr lang="en-US" sz="1000" b="1" dirty="0">
                <a:effectLst/>
                <a:latin typeface="Arial"/>
                <a:ea typeface="Times New Roman"/>
                <a:cs typeface="Times New Roman"/>
              </a:rPr>
              <a:t>Actions</a:t>
            </a:r>
            <a:r>
              <a:rPr lang="en-US" sz="1000" dirty="0">
                <a:solidFill>
                  <a:srgbClr val="000000"/>
                </a:solidFill>
                <a:effectLst/>
                <a:latin typeface="Arial"/>
                <a:ea typeface="Times New Roman"/>
                <a:cs typeface="Times New Roman"/>
              </a:rPr>
              <a:t> section, click the third icon (</a:t>
            </a:r>
            <a:r>
              <a:rPr lang="en-US" sz="1000" b="1" dirty="0">
                <a:effectLst/>
                <a:latin typeface="Arial"/>
                <a:ea typeface="Times New Roman"/>
                <a:cs typeface="Times New Roman"/>
              </a:rPr>
              <a:t>add virtual network interface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eth0:</a:t>
            </a:r>
            <a:r>
              <a:rPr lang="en-US" sz="1000" dirty="0">
                <a:solidFill>
                  <a:srgbClr val="000000"/>
                </a:solidFill>
                <a:effectLst/>
                <a:latin typeface="Arial"/>
                <a:ea typeface="Times New Roman"/>
                <a:cs typeface="Times New Roman"/>
              </a:rPr>
              <a:t> line, in the </a:t>
            </a:r>
            <a:r>
              <a:rPr lang="en-US" sz="1000" b="1" dirty="0">
                <a:effectLst/>
                <a:latin typeface="Arial"/>
                <a:ea typeface="Times New Roman"/>
                <a:cs typeface="Times New Roman"/>
              </a:rPr>
              <a:t>Name</a:t>
            </a:r>
            <a:r>
              <a:rPr lang="en-US" sz="1000" dirty="0">
                <a:solidFill>
                  <a:srgbClr val="000000"/>
                </a:solidFill>
                <a:effectLst/>
                <a:latin typeface="Arial"/>
                <a:ea typeface="Times New Roman"/>
                <a:cs typeface="Times New Roman"/>
              </a:rPr>
              <a:t> column, type </a:t>
            </a:r>
            <a:r>
              <a:rPr lang="en-US" sz="1000" b="1" dirty="0">
                <a:effectLst/>
                <a:latin typeface="Arial"/>
                <a:ea typeface="Times New Roman"/>
                <a:cs typeface="Times New Roman"/>
              </a:rPr>
              <a:t>1</a:t>
            </a:r>
            <a:r>
              <a:rPr lang="en-US" sz="1000" dirty="0">
                <a:solidFill>
                  <a:srgbClr val="000000"/>
                </a:solidFill>
                <a:effectLst/>
                <a:latin typeface="Arial"/>
                <a:ea typeface="Times New Roman"/>
                <a:cs typeface="Times New Roman"/>
              </a:rPr>
              <a:t>, and then type </a:t>
            </a:r>
            <a:r>
              <a:rPr lang="en-US" sz="1000" b="1" dirty="0">
                <a:effectLst/>
                <a:latin typeface="Arial"/>
                <a:ea typeface="Times New Roman"/>
                <a:cs typeface="Times New Roman"/>
              </a:rPr>
              <a:t>172.16.0.100</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Addr</a:t>
            </a:r>
            <a:r>
              <a:rPr lang="en-US" sz="1000" dirty="0">
                <a:solidFill>
                  <a:srgbClr val="000000"/>
                </a:solidFill>
                <a:effectLst/>
                <a:latin typeface="Arial"/>
                <a:ea typeface="Times New Roman"/>
                <a:cs typeface="Times New Roman"/>
              </a:rPr>
              <a:t> column. Then in the </a:t>
            </a:r>
            <a:r>
              <a:rPr lang="en-US" sz="1000" b="1" dirty="0">
                <a:effectLst/>
                <a:latin typeface="Arial"/>
                <a:ea typeface="Times New Roman"/>
                <a:cs typeface="Times New Roman"/>
              </a:rPr>
              <a:t>Actions </a:t>
            </a:r>
            <a:r>
              <a:rPr lang="en-US" sz="1000" dirty="0">
                <a:solidFill>
                  <a:srgbClr val="000000"/>
                </a:solidFill>
                <a:effectLst/>
                <a:latin typeface="Arial"/>
                <a:ea typeface="Times New Roman"/>
                <a:cs typeface="Times New Roman"/>
              </a:rPr>
              <a:t>section, click the first icon (</a:t>
            </a:r>
            <a:r>
              <a:rPr lang="en-US" sz="1000" b="1" dirty="0">
                <a:effectLst/>
                <a:latin typeface="Arial"/>
                <a:ea typeface="Times New Roman"/>
                <a:cs typeface="Times New Roman"/>
              </a:rPr>
              <a:t>save virtual interface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Manage</a:t>
            </a:r>
            <a:r>
              <a:rPr lang="en-US" sz="1000" dirty="0">
                <a:solidFill>
                  <a:srgbClr val="000000"/>
                </a:solidFill>
                <a:effectLst/>
                <a:latin typeface="Arial"/>
                <a:ea typeface="Times New Roman"/>
                <a:cs typeface="Times New Roman"/>
              </a:rPr>
              <a:t> menu, and then click </a:t>
            </a:r>
            <a:r>
              <a:rPr lang="en-US" sz="1000" b="1" dirty="0">
                <a:effectLst/>
                <a:latin typeface="Arial"/>
                <a:ea typeface="Times New Roman"/>
                <a:cs typeface="Times New Roman"/>
              </a:rPr>
              <a:t>Farms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Manage:Farms window, type </a:t>
            </a:r>
            <a:r>
              <a:rPr lang="en-US" sz="1000" b="1" dirty="0">
                <a:effectLst/>
                <a:latin typeface="Arial"/>
                <a:ea typeface="Times New Roman"/>
                <a:cs typeface="Times New Roman"/>
              </a:rPr>
              <a:t>ExchangeOWA</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Farm Description Name</a:t>
            </a:r>
            <a:r>
              <a:rPr lang="en-US" sz="1000" dirty="0">
                <a:solidFill>
                  <a:srgbClr val="000000"/>
                </a:solidFill>
                <a:effectLst/>
                <a:latin typeface="Arial"/>
                <a:ea typeface="Times New Roman"/>
                <a:cs typeface="Times New Roman"/>
              </a:rPr>
              <a:t> field, select </a:t>
            </a:r>
            <a:r>
              <a:rPr lang="en-US" sz="1000" b="1" dirty="0">
                <a:effectLst/>
                <a:latin typeface="Arial"/>
                <a:ea typeface="Times New Roman"/>
                <a:cs typeface="Times New Roman"/>
              </a:rPr>
              <a:t>TCP</a:t>
            </a:r>
            <a:r>
              <a:rPr lang="en-US" sz="1000" dirty="0">
                <a:solidFill>
                  <a:srgbClr val="000000"/>
                </a:solidFill>
                <a:effectLst/>
                <a:latin typeface="Arial"/>
                <a:ea typeface="Times New Roman"/>
                <a:cs typeface="Times New Roman"/>
              </a:rPr>
              <a:t> in the </a:t>
            </a:r>
            <a:r>
              <a:rPr lang="en-US" sz="1000" b="1" dirty="0">
                <a:effectLst/>
                <a:latin typeface="Arial"/>
                <a:ea typeface="Times New Roman"/>
                <a:cs typeface="Times New Roman"/>
              </a:rPr>
              <a:t>Profile</a:t>
            </a:r>
            <a:r>
              <a:rPr lang="en-US" sz="1000" dirty="0">
                <a:solidFill>
                  <a:srgbClr val="000000"/>
                </a:solidFill>
                <a:effectLst/>
                <a:latin typeface="Arial"/>
                <a:ea typeface="Times New Roman"/>
                <a:cs typeface="Times New Roman"/>
              </a:rPr>
              <a:t> dropdown list, and then click </a:t>
            </a:r>
            <a:r>
              <a:rPr lang="en-US" sz="1000" b="1" dirty="0">
                <a:effectLst/>
                <a:latin typeface="Arial"/>
                <a:ea typeface="Times New Roman"/>
                <a:cs typeface="Times New Roman"/>
              </a:rPr>
              <a:t>Save &amp; continue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Virtual IP:</a:t>
            </a:r>
            <a:r>
              <a:rPr lang="en-US" sz="1000" dirty="0">
                <a:solidFill>
                  <a:srgbClr val="000000"/>
                </a:solidFill>
                <a:effectLst/>
                <a:latin typeface="Arial"/>
                <a:ea typeface="Times New Roman"/>
                <a:cs typeface="Times New Roman"/>
              </a:rPr>
              <a:t> dropdown list, select </a:t>
            </a:r>
            <a:r>
              <a:rPr lang="en-US" sz="1000" b="1" dirty="0">
                <a:effectLst/>
                <a:latin typeface="Arial"/>
                <a:ea typeface="Times New Roman"/>
                <a:cs typeface="Times New Roman"/>
              </a:rPr>
              <a:t>eth0:1-&gt;172.16.0.100</a:t>
            </a:r>
            <a:r>
              <a:rPr lang="en-US" sz="1000" dirty="0">
                <a:solidFill>
                  <a:srgbClr val="000000"/>
                </a:solidFill>
                <a:effectLst/>
                <a:latin typeface="Arial"/>
                <a:ea typeface="Times New Roman"/>
                <a:cs typeface="Times New Roman"/>
              </a:rPr>
              <a:t>, and then in </a:t>
            </a:r>
            <a:r>
              <a:rPr lang="en-US" sz="1000" b="1" dirty="0">
                <a:effectLst/>
                <a:latin typeface="Arial"/>
                <a:ea typeface="Times New Roman"/>
                <a:cs typeface="Times New Roman"/>
              </a:rPr>
              <a:t>Virtual Port(s):</a:t>
            </a:r>
            <a:r>
              <a:rPr lang="en-US" sz="1000" dirty="0">
                <a:solidFill>
                  <a:srgbClr val="000000"/>
                </a:solidFill>
                <a:effectLst/>
                <a:latin typeface="Arial"/>
                <a:ea typeface="Times New Roman"/>
                <a:cs typeface="Times New Roman"/>
              </a:rPr>
              <a:t>, type </a:t>
            </a:r>
            <a:r>
              <a:rPr lang="en-US" sz="1000" b="1" dirty="0">
                <a:effectLst/>
                <a:latin typeface="Arial"/>
                <a:ea typeface="Times New Roman"/>
                <a:cs typeface="Times New Roman"/>
              </a:rPr>
              <a:t>443</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Manage::Farms::ExchangeOWA window, in the </a:t>
            </a:r>
            <a:r>
              <a:rPr lang="en-US" sz="1000" b="1" dirty="0">
                <a:effectLst/>
                <a:latin typeface="Arial"/>
                <a:ea typeface="Times New Roman"/>
                <a:cs typeface="Times New Roman"/>
              </a:rPr>
              <a:t>Actions</a:t>
            </a:r>
            <a:r>
              <a:rPr lang="en-US" sz="1000" dirty="0">
                <a:solidFill>
                  <a:srgbClr val="000000"/>
                </a:solidFill>
                <a:effectLst/>
                <a:latin typeface="Arial"/>
                <a:ea typeface="Times New Roman"/>
                <a:cs typeface="Times New Roman"/>
              </a:rPr>
              <a:t> section, click </a:t>
            </a:r>
            <a:r>
              <a:rPr lang="en-US" sz="1000" b="1" dirty="0">
                <a:effectLst/>
                <a:latin typeface="Arial"/>
                <a:ea typeface="Times New Roman"/>
                <a:cs typeface="Times New Roman"/>
              </a:rPr>
              <a:t>Edit the ExchangeOWA Farm</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Manager:Farms:tcp:ExchangeOWA window, clear the </a:t>
            </a:r>
            <a:r>
              <a:rPr lang="en-US" sz="1000" b="1" dirty="0">
                <a:effectLst/>
                <a:latin typeface="Arial"/>
                <a:ea typeface="Times New Roman"/>
                <a:cs typeface="Times New Roman"/>
              </a:rPr>
              <a:t>Enable client ip address persistence through memory</a:t>
            </a:r>
            <a:r>
              <a:rPr lang="en-US" sz="1000" dirty="0">
                <a:solidFill>
                  <a:srgbClr val="000000"/>
                </a:solidFill>
                <a:effectLst/>
                <a:latin typeface="Arial"/>
                <a:ea typeface="Times New Roman"/>
                <a:cs typeface="Times New Roman"/>
              </a:rPr>
              <a:t> checkbox, and then click </a:t>
            </a:r>
            <a:r>
              <a:rPr lang="en-US" sz="1000" b="1" dirty="0">
                <a:effectLst/>
                <a:latin typeface="Arial"/>
                <a:ea typeface="Times New Roman"/>
                <a:cs typeface="Times New Roman"/>
              </a:rPr>
              <a:t>Modify</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Scroll down to the </a:t>
            </a:r>
            <a:r>
              <a:rPr lang="en-US" sz="1000" b="1" dirty="0">
                <a:effectLst/>
                <a:latin typeface="Arial"/>
                <a:ea typeface="Times New Roman"/>
                <a:cs typeface="Times New Roman"/>
              </a:rPr>
              <a:t>Edit real IP servers configuration</a:t>
            </a:r>
            <a:r>
              <a:rPr lang="en-US" sz="1000" dirty="0">
                <a:solidFill>
                  <a:srgbClr val="000000"/>
                </a:solidFill>
                <a:effectLst/>
                <a:latin typeface="Arial"/>
                <a:ea typeface="Times New Roman"/>
                <a:cs typeface="Times New Roman"/>
              </a:rPr>
              <a:t> section, and then click </a:t>
            </a:r>
            <a:r>
              <a:rPr lang="en-US" sz="1000" b="1" dirty="0">
                <a:effectLst/>
                <a:latin typeface="Arial"/>
                <a:ea typeface="Times New Roman"/>
                <a:cs typeface="Times New Roman"/>
              </a:rPr>
              <a:t>Add Real Server</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F33E2F4-5564-40DE-99F6-4C585EEB9C5C}"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3909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consider high availability, in addition to the application, you need to consider other components. All of the components needed for communication must be highly available. Discuss each of these components with the students, and generally describe how to make the application highly available with redundant components.</a:t>
            </a:r>
          </a:p>
          <a:p>
            <a:pPr>
              <a:lnSpc>
                <a:spcPct val="115000"/>
              </a:lnSpc>
              <a:spcAft>
                <a:spcPts val="1000"/>
              </a:spcAft>
            </a:pPr>
            <a:r>
              <a:rPr lang="en-US" sz="1000" dirty="0">
                <a:latin typeface="Arial"/>
                <a:ea typeface="Calibri"/>
                <a:cs typeface="Times New Roman"/>
              </a:rPr>
              <a:t>Explore the options mentioned in the slide with the students. Some may have interesting examples from their own organizations, so you can use this topic to start a discussion.</a:t>
            </a:r>
          </a:p>
        </p:txBody>
      </p:sp>
      <p:sp>
        <p:nvSpPr>
          <p:cNvPr id="4" name="Slide Number Placeholder 3"/>
          <p:cNvSpPr>
            <a:spLocks noGrp="1"/>
          </p:cNvSpPr>
          <p:nvPr>
            <p:ph type="sldNum" sz="quarter" idx="10"/>
          </p:nvPr>
        </p:nvSpPr>
        <p:spPr/>
        <p:txBody>
          <a:bodyPr/>
          <a:lstStyle/>
          <a:p>
            <a:fld id="{BF33E2F4-5564-40DE-99F6-4C585EEB9C5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1719643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 database availability group (DAG) by describing all of the topics listed. Mention that you cannot replicate databases between DAGs, only within DAGs.</a:t>
            </a:r>
          </a:p>
        </p:txBody>
      </p:sp>
      <p:sp>
        <p:nvSpPr>
          <p:cNvPr id="4" name="Slide Number Placeholder 3"/>
          <p:cNvSpPr>
            <a:spLocks noGrp="1"/>
          </p:cNvSpPr>
          <p:nvPr>
            <p:ph type="sldNum" sz="quarter" idx="10"/>
          </p:nvPr>
        </p:nvSpPr>
        <p:spPr/>
        <p:txBody>
          <a:bodyPr/>
          <a:lstStyle/>
          <a:p>
            <a:fld id="{BF33E2F4-5564-40DE-99F6-4C585EEB9C5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4041881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active database copy uses continuous replication to keep the passive copies in sync, based on their lag-time setting. A DAG leverages the Windows Server 2012 operating system failover clustering feature. However, it relies on Active Manager to maintain the status of all of the databases that the DAG hosts.</a:t>
            </a:r>
          </a:p>
          <a:p>
            <a:pPr>
              <a:lnSpc>
                <a:spcPct val="115000"/>
              </a:lnSpc>
              <a:spcAft>
                <a:spcPts val="1000"/>
              </a:spcAft>
            </a:pPr>
            <a:r>
              <a:rPr lang="en-US" sz="1000" dirty="0">
                <a:latin typeface="Arial"/>
                <a:ea typeface="Calibri"/>
                <a:cs typeface="Times New Roman"/>
              </a:rPr>
              <a:t>Discuss the difference between a failover and a switchover.</a:t>
            </a:r>
          </a:p>
        </p:txBody>
      </p:sp>
      <p:sp>
        <p:nvSpPr>
          <p:cNvPr id="4" name="Slide Number Placeholder 3"/>
          <p:cNvSpPr>
            <a:spLocks noGrp="1"/>
          </p:cNvSpPr>
          <p:nvPr>
            <p:ph type="sldNum" sz="quarter" idx="10"/>
          </p:nvPr>
        </p:nvSpPr>
        <p:spPr/>
        <p:txBody>
          <a:bodyPr/>
          <a:lstStyle/>
          <a:p>
            <a:fld id="{BF33E2F4-5564-40DE-99F6-4C585EEB9C5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34542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scenario first. In the slide, there is a DAG that contains three servers, and each has a database copy of DB1. The left DB1 (green) is the active database, while the other two databases are passive copies.</a:t>
            </a:r>
          </a:p>
          <a:p>
            <a:pPr>
              <a:lnSpc>
                <a:spcPct val="115000"/>
              </a:lnSpc>
              <a:spcAft>
                <a:spcPts val="1000"/>
              </a:spcAft>
            </a:pPr>
            <a:r>
              <a:rPr lang="en-US" sz="1000" dirty="0">
                <a:latin typeface="Arial"/>
                <a:ea typeface="Calibri"/>
                <a:cs typeface="Times New Roman"/>
              </a:rPr>
              <a:t>Then discuss the continuous replication file mode process by using the slide.</a:t>
            </a:r>
          </a:p>
          <a:p>
            <a:pPr>
              <a:lnSpc>
                <a:spcPct val="115000"/>
              </a:lnSpc>
              <a:spcAft>
                <a:spcPts val="1000"/>
              </a:spcAft>
            </a:pPr>
            <a:r>
              <a:rPr lang="en-US" sz="1000" dirty="0">
                <a:latin typeface="Arial"/>
                <a:ea typeface="Calibri"/>
                <a:cs typeface="Times New Roman"/>
              </a:rPr>
              <a:t>Mention that you must seed the databases for this process. Seeding a database ensures that a good copy of the database is available on each Exchange Server, so that you can replay transaction logs as appropriate.</a:t>
            </a:r>
          </a:p>
          <a:p>
            <a:pPr>
              <a:lnSpc>
                <a:spcPct val="115000"/>
              </a:lnSpc>
              <a:spcAft>
                <a:spcPts val="1000"/>
              </a:spcAft>
            </a:pPr>
            <a:r>
              <a:rPr lang="en-US" sz="1000" dirty="0">
                <a:latin typeface="Arial"/>
                <a:ea typeface="Calibri"/>
                <a:cs typeface="Times New Roman"/>
              </a:rPr>
              <a:t>Next, describe continuous replication block mode. Explain that this mode is automatically triggered when Exchange Server 2016 recognizes that all log files have copied correctly to the Exchange Servers that host the passive databases. Then explain the block mode process.</a:t>
            </a:r>
          </a:p>
        </p:txBody>
      </p:sp>
      <p:sp>
        <p:nvSpPr>
          <p:cNvPr id="4" name="Slide Number Placeholder 3"/>
          <p:cNvSpPr>
            <a:spLocks noGrp="1"/>
          </p:cNvSpPr>
          <p:nvPr>
            <p:ph type="sldNum" sz="quarter" idx="10"/>
          </p:nvPr>
        </p:nvSpPr>
        <p:spPr/>
        <p:txBody>
          <a:bodyPr/>
          <a:lstStyle/>
          <a:p>
            <a:fld id="{BF33E2F4-5564-40DE-99F6-4C585EEB9C5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31260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important areas that you should consider when you plan for highly available Client Access services by using load balancing. Do not go much into detail, as there is a separate lesson about Client Access services high availability later in this module.</a:t>
            </a:r>
          </a:p>
        </p:txBody>
      </p:sp>
      <p:sp>
        <p:nvSpPr>
          <p:cNvPr id="4" name="Slide Number Placeholder 3"/>
          <p:cNvSpPr>
            <a:spLocks noGrp="1"/>
          </p:cNvSpPr>
          <p:nvPr>
            <p:ph type="sldNum" sz="quarter" idx="10"/>
          </p:nvPr>
        </p:nvSpPr>
        <p:spPr/>
        <p:txBody>
          <a:bodyPr/>
          <a:lstStyle/>
          <a:p>
            <a:fld id="{BF33E2F4-5564-40DE-99F6-4C585EEB9C5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86301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There are three servers in this animation: the Simple Mail Transfer Protocol (SMTP) server, the MBX01 server, and the MBX02 server (the shadow server).</a:t>
            </a:r>
          </a:p>
          <a:p>
            <a:pPr>
              <a:lnSpc>
                <a:spcPct val="115000"/>
              </a:lnSpc>
              <a:spcAft>
                <a:spcPts val="1000"/>
              </a:spcAft>
            </a:pPr>
            <a:r>
              <a:rPr lang="en-US" sz="1000" dirty="0">
                <a:latin typeface="Arial"/>
                <a:ea typeface="Calibri"/>
                <a:cs typeface="Times New Roman"/>
              </a:rPr>
              <a:t>Explain how the SMTP server first sends the message to the MBX01 server. The connection between the SMTP server and MBX01 stays active. The MBX01 server then opens another connection to the MBX02 server and sends the message to the shadow queue on the MBX02 server. The MBX02 server then confirms the receipt to the MBX01 server, and closes the connection. The MBX01 server confirms the receipt to the SMTP server, and then closes that connection. </a:t>
            </a:r>
          </a:p>
          <a:p>
            <a:pPr>
              <a:lnSpc>
                <a:spcPct val="115000"/>
              </a:lnSpc>
              <a:spcAft>
                <a:spcPts val="1000"/>
              </a:spcAft>
            </a:pPr>
            <a:r>
              <a:rPr lang="en-US" sz="1000" dirty="0">
                <a:latin typeface="Arial"/>
                <a:ea typeface="Calibri"/>
                <a:cs typeface="Times New Roman"/>
              </a:rPr>
              <a:t>The Transport service on the MBX01 server processes the primary message, and the Mailbox Transport service delivers the message to the local mailbox database. The MBX01 server then moves the message into the local primary Safety Net queue. Then the MBX02 server polls the MBX01 server for the discard status of the primary message. Lastly, it moves the message from the shadow queue to the shadow Safety Net.</a:t>
            </a:r>
          </a:p>
        </p:txBody>
      </p:sp>
      <p:sp>
        <p:nvSpPr>
          <p:cNvPr id="4" name="Slide Number Placeholder 3"/>
          <p:cNvSpPr>
            <a:spLocks noGrp="1"/>
          </p:cNvSpPr>
          <p:nvPr>
            <p:ph type="sldNum" sz="quarter" idx="10"/>
          </p:nvPr>
        </p:nvSpPr>
        <p:spPr/>
        <p:txBody>
          <a:bodyPr/>
          <a:lstStyle/>
          <a:p>
            <a:fld id="{BF33E2F4-5564-40DE-99F6-4C585EEB9C5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6: Managing high availability in Exchange Server 2016</a:t>
            </a:r>
          </a:p>
        </p:txBody>
      </p:sp>
    </p:spTree>
    <p:extLst>
      <p:ext uri="{BB962C8B-B14F-4D97-AF65-F5344CB8AC3E}">
        <p14:creationId xmlns:p14="http://schemas.microsoft.com/office/powerpoint/2010/main" val="299267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369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94742610-0AAE-42EC-9BBF-35CC83407C53}"/>
              </a:ext>
            </a:extLst>
          </p:cNvPr>
          <p:cNvSpPr/>
          <p:nvPr userDrawn="1"/>
        </p:nvSpPr>
        <p:spPr bwMode="auto">
          <a:xfrm>
            <a:off x="0" y="1290216"/>
            <a:ext cx="9144000" cy="44763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22599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Text 1">
    <p:spTree>
      <p:nvGrpSpPr>
        <p:cNvPr id="1" name=""/>
        <p:cNvGrpSpPr/>
        <p:nvPr/>
      </p:nvGrpSpPr>
      <p:grpSpPr>
        <a:xfrm>
          <a:off x="0" y="0"/>
          <a:ext cx="0" cy="0"/>
          <a:chOff x="0" y="0"/>
          <a:chExt cx="0" cy="0"/>
        </a:xfrm>
      </p:grpSpPr>
      <p:sp>
        <p:nvSpPr>
          <p:cNvPr id="2" name="Title 1"/>
          <p:cNvSpPr>
            <a:spLocks noGrp="1"/>
          </p:cNvSpPr>
          <p:nvPr>
            <p:ph type="title"/>
          </p:nvPr>
        </p:nvSpPr>
        <p:spPr>
          <a:xfrm>
            <a:off x="238721" y="537330"/>
            <a:ext cx="8666558" cy="917575"/>
          </a:xfrm>
          <a:prstGeom prst="rect">
            <a:avLst/>
          </a:prstGeom>
        </p:spPr>
        <p:txBody>
          <a:bodyPr vert="horz" wrap="square" lIns="146304" tIns="91440" rIns="146304" bIns="91440" rtlCol="0" anchor="t">
            <a:noAutofit/>
          </a:bodyPr>
          <a:lstStyle>
            <a:lvl1pPr algn="l" defTabSz="699557" rtl="0" eaLnBrk="1" latinLnBrk="0" hangingPunct="1">
              <a:lnSpc>
                <a:spcPct val="90000"/>
              </a:lnSpc>
              <a:spcBef>
                <a:spcPct val="0"/>
              </a:spcBef>
              <a:buNone/>
              <a:defRPr lang="en-US" sz="3600" b="0" kern="1200" cap="none" spc="-77" baseline="0" dirty="0" smtClean="0">
                <a:ln w="3175">
                  <a:noFill/>
                </a:ln>
                <a:solidFill>
                  <a:schemeClr val="bg1"/>
                </a:solidFill>
                <a:effectLst/>
                <a:latin typeface="Roboto" panose="02000000000000000000"/>
                <a:ea typeface="+mn-ea"/>
                <a:cs typeface="Segoe UI" pitchFamily="34" charset="0"/>
              </a:defRPr>
            </a:lvl1pPr>
          </a:lstStyle>
          <a:p>
            <a:r>
              <a:rPr lang="en-US" dirty="0"/>
              <a:t>Click to edit Master title style</a:t>
            </a:r>
          </a:p>
        </p:txBody>
      </p:sp>
      <p:sp>
        <p:nvSpPr>
          <p:cNvPr id="6" name="Text Placeholder 5"/>
          <p:cNvSpPr>
            <a:spLocks noGrp="1"/>
          </p:cNvSpPr>
          <p:nvPr>
            <p:ph type="body" sz="quarter" idx="10"/>
          </p:nvPr>
        </p:nvSpPr>
        <p:spPr>
          <a:xfrm>
            <a:off x="238722" y="1454907"/>
            <a:ext cx="8664833" cy="1666610"/>
          </a:xfrm>
          <a:prstGeom prst="rect">
            <a:avLst/>
          </a:prstGeom>
        </p:spPr>
        <p:txBody>
          <a:bodyPr vert="horz" wrap="square" lIns="146304" tIns="91440" rIns="146304" bIns="91440" rtlCol="0">
            <a:spAutoFit/>
          </a:bodyPr>
          <a:lstStyle>
            <a:lvl1pPr marL="257175" marR="0" indent="-257175" algn="l" defTabSz="699557"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chemeClr val="bg1"/>
                </a:solidFill>
                <a:latin typeface="Roboto" panose="02000000000000000000"/>
                <a:ea typeface="+mn-ea"/>
                <a:cs typeface="+mn-cs"/>
              </a:defRPr>
            </a:lvl1pPr>
            <a:lvl2pPr marL="438150" marR="0" indent="-180975" algn="l" defTabSz="699557" rtl="0" eaLnBrk="1" fontAlgn="auto" latinLnBrk="0" hangingPunct="1">
              <a:lnSpc>
                <a:spcPct val="90000"/>
              </a:lnSpc>
              <a:spcBef>
                <a:spcPct val="20000"/>
              </a:spcBef>
              <a:spcAft>
                <a:spcPts val="0"/>
              </a:spcAft>
              <a:buClrTx/>
              <a:buSzPct val="90000"/>
              <a:buFont typeface="Arial" pitchFamily="34" charset="0"/>
              <a:buChar char="•"/>
              <a:tabLst/>
              <a:defRPr sz="2100" kern="1200" spc="0" baseline="0">
                <a:solidFill>
                  <a:schemeClr val="bg1"/>
                </a:solidFill>
                <a:latin typeface="Roboto" panose="02000000000000000000"/>
                <a:ea typeface="+mn-ea"/>
                <a:cs typeface="+mn-cs"/>
              </a:defRPr>
            </a:lvl2pPr>
            <a:lvl3pPr marL="60007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Roboto" panose="02000000000000000000"/>
                <a:ea typeface="+mn-ea"/>
                <a:cs typeface="+mn-cs"/>
              </a:defRPr>
            </a:lvl3pPr>
            <a:lvl4pPr marL="77152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solidFill>
                  <a:schemeClr val="bg1"/>
                </a:solidFill>
                <a:latin typeface="Roboto" panose="02000000000000000000"/>
                <a:ea typeface="+mn-ea"/>
                <a:cs typeface="+mn-cs"/>
              </a:defRPr>
            </a:lvl4pPr>
            <a:lvl5pPr marL="942975" marR="0" indent="-171450" algn="l" defTabSz="699557" rtl="0" eaLnBrk="1" fontAlgn="auto" latinLnBrk="0" hangingPunct="1">
              <a:lnSpc>
                <a:spcPct val="90000"/>
              </a:lnSpc>
              <a:spcBef>
                <a:spcPct val="20000"/>
              </a:spcBef>
              <a:spcAft>
                <a:spcPts val="0"/>
              </a:spcAft>
              <a:buClrTx/>
              <a:buSzPct val="90000"/>
              <a:buFont typeface="Arial" pitchFamily="34" charset="0"/>
              <a:buChar char="•"/>
              <a:tabLst/>
              <a:defRPr sz="1350" kern="1200" spc="0" baseline="0">
                <a:solidFill>
                  <a:schemeClr val="bg1"/>
                </a:solidFill>
                <a:latin typeface="Roboto" panose="02000000000000000000"/>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907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7</a:t>
            </a:r>
            <a:endParaRPr lang="en-US" dirty="0"/>
          </a:p>
        </p:txBody>
      </p:sp>
      <p:sp>
        <p:nvSpPr>
          <p:cNvPr id="3" name="Subtitle 2"/>
          <p:cNvSpPr>
            <a:spLocks noGrp="1"/>
          </p:cNvSpPr>
          <p:nvPr>
            <p:ph type="subTitle" sz="quarter" idx="1"/>
          </p:nvPr>
        </p:nvSpPr>
        <p:spPr/>
        <p:txBody>
          <a:bodyPr/>
          <a:lstStyle/>
          <a:p>
            <a:r>
              <a:rPr lang="en-US" dirty="0"/>
              <a:t>Managing high availability in Exchange Server
</a:t>
            </a:r>
          </a:p>
        </p:txBody>
      </p:sp>
    </p:spTree>
    <p:extLst>
      <p:ext uri="{BB962C8B-B14F-4D97-AF65-F5344CB8AC3E}">
        <p14:creationId xmlns:p14="http://schemas.microsoft.com/office/powerpoint/2010/main" val="129165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39cf95c-fef0-4d16-a2d0-0660f6301d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mail exchange records for high availability</a:t>
            </a:r>
          </a:p>
        </p:txBody>
      </p:sp>
      <p:sp>
        <p:nvSpPr>
          <p:cNvPr id="32" name="Oval 31"/>
          <p:cNvSpPr/>
          <p:nvPr/>
        </p:nvSpPr>
        <p:spPr bwMode="auto">
          <a:xfrm>
            <a:off x="5271467" y="3789040"/>
            <a:ext cx="2828925" cy="162094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3" name="Oval 32"/>
          <p:cNvSpPr/>
          <p:nvPr/>
        </p:nvSpPr>
        <p:spPr bwMode="auto">
          <a:xfrm>
            <a:off x="1457763" y="3789040"/>
            <a:ext cx="2828925" cy="1620941"/>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34" name="Group 36"/>
          <p:cNvGrpSpPr>
            <a:grpSpLocks/>
          </p:cNvGrpSpPr>
          <p:nvPr/>
        </p:nvGrpSpPr>
        <p:grpSpPr bwMode="auto">
          <a:xfrm>
            <a:off x="1408113" y="1719263"/>
            <a:ext cx="6151563" cy="4033838"/>
            <a:chOff x="861" y="1083"/>
            <a:chExt cx="3875" cy="2541"/>
          </a:xfrm>
        </p:grpSpPr>
        <p:pic>
          <p:nvPicPr>
            <p:cNvPr id="35"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7" y="1959"/>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8" y="2762"/>
              <a:ext cx="31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6" y="2720"/>
              <a:ext cx="31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86" y="1959"/>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2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645" y="1083"/>
              <a:ext cx="59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ine 25"/>
            <p:cNvSpPr>
              <a:spLocks noChangeShapeType="1"/>
            </p:cNvSpPr>
            <p:nvPr/>
          </p:nvSpPr>
          <p:spPr bwMode="auto">
            <a:xfrm flipV="1">
              <a:off x="1656" y="1593"/>
              <a:ext cx="920" cy="52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41" name="Line 27"/>
            <p:cNvSpPr>
              <a:spLocks noChangeShapeType="1"/>
            </p:cNvSpPr>
            <p:nvPr/>
          </p:nvSpPr>
          <p:spPr bwMode="auto">
            <a:xfrm>
              <a:off x="3268" y="1618"/>
              <a:ext cx="556" cy="407"/>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42" name="Line 28"/>
            <p:cNvSpPr>
              <a:spLocks noChangeShapeType="1"/>
            </p:cNvSpPr>
            <p:nvPr/>
          </p:nvSpPr>
          <p:spPr bwMode="auto">
            <a:xfrm flipV="1">
              <a:off x="2678" y="2829"/>
              <a:ext cx="604" cy="1"/>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de-DE"/>
            </a:p>
          </p:txBody>
        </p:sp>
        <p:sp>
          <p:nvSpPr>
            <p:cNvPr id="43" name="AutoShape 29"/>
            <p:cNvSpPr>
              <a:spLocks noChangeArrowheads="1"/>
            </p:cNvSpPr>
            <p:nvPr/>
          </p:nvSpPr>
          <p:spPr bwMode="auto">
            <a:xfrm>
              <a:off x="3265" y="2935"/>
              <a:ext cx="950" cy="328"/>
            </a:xfrm>
            <a:prstGeom prst="roundRect">
              <a:avLst>
                <a:gd name="adj" fmla="val 4167"/>
              </a:avLst>
            </a:prstGeom>
            <a:noFill/>
            <a:ln w="9525">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Mailbox</a:t>
              </a:r>
            </a:p>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44" name="AutoShape 30"/>
            <p:cNvSpPr>
              <a:spLocks noChangeArrowheads="1"/>
            </p:cNvSpPr>
            <p:nvPr/>
          </p:nvSpPr>
          <p:spPr bwMode="auto">
            <a:xfrm>
              <a:off x="889" y="2966"/>
              <a:ext cx="967" cy="328"/>
            </a:xfrm>
            <a:prstGeom prst="roundRect">
              <a:avLst>
                <a:gd name="adj" fmla="val 4167"/>
              </a:avLst>
            </a:prstGeom>
            <a:noFill/>
            <a:ln w="9525">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Mailbox</a:t>
              </a:r>
            </a:p>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server</a:t>
              </a:r>
            </a:p>
          </p:txBody>
        </p:sp>
        <p:sp>
          <p:nvSpPr>
            <p:cNvPr id="45" name="AutoShape 31"/>
            <p:cNvSpPr>
              <a:spLocks noChangeArrowheads="1"/>
            </p:cNvSpPr>
            <p:nvPr/>
          </p:nvSpPr>
          <p:spPr bwMode="auto">
            <a:xfrm>
              <a:off x="861" y="1639"/>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1 </a:t>
              </a:r>
            </a:p>
          </p:txBody>
        </p:sp>
        <p:sp>
          <p:nvSpPr>
            <p:cNvPr id="46" name="AutoShape 32"/>
            <p:cNvSpPr>
              <a:spLocks noChangeArrowheads="1"/>
            </p:cNvSpPr>
            <p:nvPr/>
          </p:nvSpPr>
          <p:spPr bwMode="auto">
            <a:xfrm>
              <a:off x="3546" y="1648"/>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3</a:t>
              </a:r>
            </a:p>
          </p:txBody>
        </p:sp>
        <p:sp>
          <p:nvSpPr>
            <p:cNvPr id="47" name="AutoShape 33"/>
            <p:cNvSpPr>
              <a:spLocks noChangeArrowheads="1"/>
            </p:cNvSpPr>
            <p:nvPr/>
          </p:nvSpPr>
          <p:spPr bwMode="auto">
            <a:xfrm>
              <a:off x="1424" y="3430"/>
              <a:ext cx="614" cy="194"/>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Site A</a:t>
              </a:r>
            </a:p>
          </p:txBody>
        </p:sp>
        <p:sp>
          <p:nvSpPr>
            <p:cNvPr id="48" name="AutoShape 34"/>
            <p:cNvSpPr>
              <a:spLocks noChangeArrowheads="1"/>
            </p:cNvSpPr>
            <p:nvPr/>
          </p:nvSpPr>
          <p:spPr bwMode="auto">
            <a:xfrm>
              <a:off x="3866" y="3430"/>
              <a:ext cx="614" cy="194"/>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Site B</a:t>
              </a:r>
            </a:p>
          </p:txBody>
        </p:sp>
        <p:pic>
          <p:nvPicPr>
            <p:cNvPr id="49" name="Picture 19"/>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6" y="2061"/>
              <a:ext cx="313"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AutoShape 31"/>
            <p:cNvSpPr>
              <a:spLocks noChangeArrowheads="1"/>
            </p:cNvSpPr>
            <p:nvPr/>
          </p:nvSpPr>
          <p:spPr bwMode="auto">
            <a:xfrm>
              <a:off x="2128" y="1994"/>
              <a:ext cx="1054" cy="328"/>
            </a:xfrm>
            <a:prstGeom prst="roundRect">
              <a:avLst>
                <a:gd name="adj" fmla="val 4167"/>
              </a:avLst>
            </a:prstGeom>
            <a:noFill/>
            <a:ln w="9525" algn="ctr">
              <a:noFill/>
              <a:round/>
              <a:headEnd/>
              <a:tailEnd/>
            </a:ln>
            <a:effectLst/>
          </p:spPr>
          <p:txBody>
            <a:bodyPr anchor="ctr">
              <a:spAutoFit/>
            </a:bodyPr>
            <a:lstStyle/>
            <a:p>
              <a:pPr algn="ctr" eaLnBrk="0" hangingPunct="0">
                <a:lnSpc>
                  <a:spcPct val="85000"/>
                </a:lnSpc>
              </a:pPr>
              <a:r>
                <a:rPr lang="en-US" sz="1600" dirty="0">
                  <a:latin typeface="Segoe UI" panose="020B0502040204020203" pitchFamily="34" charset="0"/>
                  <a:ea typeface="Segoe UI" panose="020B0502040204020203" pitchFamily="34" charset="0"/>
                  <a:cs typeface="Segoe UI" panose="020B0502040204020203" pitchFamily="34" charset="0"/>
                </a:rPr>
                <a:t>Edge Transport server 2 </a:t>
              </a:r>
            </a:p>
          </p:txBody>
        </p:sp>
      </p:grpSp>
      <p:pic>
        <p:nvPicPr>
          <p:cNvPr id="51" name="Picture 2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03525" y="3363893"/>
            <a:ext cx="511175" cy="51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Line 25"/>
          <p:cNvSpPr>
            <a:spLocks noChangeShapeType="1"/>
          </p:cNvSpPr>
          <p:nvPr/>
        </p:nvSpPr>
        <p:spPr bwMode="auto">
          <a:xfrm flipV="1">
            <a:off x="3351213" y="2687638"/>
            <a:ext cx="889000" cy="534987"/>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5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703388" y="3171805"/>
            <a:ext cx="511175" cy="51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59337" y="3581814"/>
            <a:ext cx="476789" cy="334682"/>
          </a:xfrm>
          <a:prstGeom prst="rect">
            <a:avLst/>
          </a:prstGeom>
        </p:spPr>
      </p:pic>
      <p:pic>
        <p:nvPicPr>
          <p:cNvPr id="55" name="Picture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7861" y="4889400"/>
            <a:ext cx="445047" cy="295682"/>
          </a:xfrm>
          <a:prstGeom prst="rect">
            <a:avLst/>
          </a:prstGeom>
        </p:spPr>
      </p:pic>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4464" y="3581814"/>
            <a:ext cx="476789" cy="334682"/>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37151" y="4812138"/>
            <a:ext cx="445047" cy="295682"/>
          </a:xfrm>
          <a:prstGeom prst="rect">
            <a:avLst/>
          </a:prstGeom>
        </p:spPr>
      </p:pic>
      <p:pic>
        <p:nvPicPr>
          <p:cNvPr id="58" name="Picture 5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10275" y="594618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8917" y="594618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70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72103002-358c-49ec-a6af-d71f2ec410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site resilience?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solidFill>
                  <a:srgbClr val="000000"/>
                </a:solidFill>
              </a:rPr>
              <a:t>Site resilience is the ability of the messaging system to survive the failure of a site</a:t>
            </a:r>
            <a:endParaRPr lang="bs-Latn-BA" dirty="0">
              <a:solidFill>
                <a:srgbClr val="000000"/>
              </a:solidFill>
            </a:endParaRPr>
          </a:p>
          <a:p>
            <a:r>
              <a:rPr lang="en-US" dirty="0">
                <a:solidFill>
                  <a:srgbClr val="000000"/>
                </a:solidFill>
              </a:rPr>
              <a:t>An alternate data center can be located at another company location that has sufficient capacity</a:t>
            </a:r>
            <a:endParaRPr lang="bs-Latn-BA" dirty="0">
              <a:solidFill>
                <a:srgbClr val="000000"/>
              </a:solidFill>
            </a:endParaRPr>
          </a:p>
          <a:p>
            <a:r>
              <a:rPr lang="en-US" dirty="0">
                <a:solidFill>
                  <a:srgbClr val="000000"/>
                </a:solidFill>
              </a:rPr>
              <a:t>A DAG can span Active Directory sites</a:t>
            </a:r>
            <a:endParaRPr lang="bs-Latn-BA" dirty="0">
              <a:solidFill>
                <a:srgbClr val="000000"/>
              </a:solidFill>
            </a:endParaRPr>
          </a:p>
          <a:p>
            <a:r>
              <a:rPr lang="en-US" dirty="0">
                <a:solidFill>
                  <a:srgbClr val="000000"/>
                </a:solidFill>
              </a:rPr>
              <a:t>Other roles and services must already exist in the site</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pPr lvl="1"/>
            <a:endParaRPr lang="en-US" dirty="0"/>
          </a:p>
          <a:p>
            <a:pPr lvl="1"/>
            <a:endParaRPr lang="en-US" dirty="0"/>
          </a:p>
          <a:p>
            <a:endParaRPr lang="en-US" dirty="0"/>
          </a:p>
        </p:txBody>
      </p:sp>
    </p:spTree>
    <p:extLst>
      <p:ext uri="{BB962C8B-B14F-4D97-AF65-F5344CB8AC3E}">
        <p14:creationId xmlns:p14="http://schemas.microsoft.com/office/powerpoint/2010/main" val="205081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Configuring highly available mailbox databases</a:t>
            </a:r>
          </a:p>
        </p:txBody>
      </p:sp>
      <p:sp>
        <p:nvSpPr>
          <p:cNvPr id="3" name="Text Placeholder 2"/>
          <p:cNvSpPr>
            <a:spLocks noGrp="1"/>
          </p:cNvSpPr>
          <p:nvPr>
            <p:ph type="body" idx="1"/>
          </p:nvPr>
        </p:nvSpPr>
        <p:spPr/>
        <p:txBody>
          <a:bodyPr/>
          <a:lstStyle/>
          <a:p>
            <a:r>
              <a:rPr lang="en-US" dirty="0"/>
              <a:t>Database management in a DAG
Configuring a DAG and databases
Understanding the failover process
What are lagged mailbox database copies?
Demonstration: Creating and configuring a DAG
Troubleshooting DAGs
Demonstration: Monitoring replication health</a:t>
            </a:r>
          </a:p>
        </p:txBody>
      </p:sp>
    </p:spTree>
    <p:extLst>
      <p:ext uri="{BB962C8B-B14F-4D97-AF65-F5344CB8AC3E}">
        <p14:creationId xmlns:p14="http://schemas.microsoft.com/office/powerpoint/2010/main" val="109429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DAG and databases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To configure DAGs, you must define the following:</a:t>
            </a:r>
            <a:endParaRPr lang="de-DE" sz="2400" dirty="0"/>
          </a:p>
          <a:p>
            <a:pPr marL="512763" lvl="1" indent="-228600" eaLnBrk="0" hangingPunct="0">
              <a:lnSpc>
                <a:spcPct val="90000"/>
              </a:lnSpc>
              <a:spcBef>
                <a:spcPct val="40000"/>
              </a:spcBef>
              <a:buClr>
                <a:schemeClr val="hlink"/>
              </a:buClr>
              <a:buFontTx/>
              <a:buChar char="•"/>
            </a:pPr>
            <a:r>
              <a:rPr lang="en-US" sz="2000" dirty="0"/>
              <a:t>Witness Server is a server that stores witness information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Witness Directory is a directory on the witness server used to store witness information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IP addresses are IP addresses that a DAG uses</a:t>
            </a:r>
          </a:p>
          <a:p>
            <a:r>
              <a:rPr lang="en-US" sz="2400" dirty="0"/>
              <a:t>Consider these settings for larger or multi-site implementations:</a:t>
            </a:r>
          </a:p>
          <a:p>
            <a:pPr marL="512763" lvl="1" indent="-228600" eaLnBrk="0" hangingPunct="0">
              <a:lnSpc>
                <a:spcPct val="90000"/>
              </a:lnSpc>
              <a:spcBef>
                <a:spcPct val="40000"/>
              </a:spcBef>
              <a:buClr>
                <a:schemeClr val="hlink"/>
              </a:buClr>
              <a:buFontTx/>
              <a:buChar char="•"/>
            </a:pPr>
            <a:r>
              <a:rPr lang="en-US" sz="2000" dirty="0"/>
              <a:t>DAG networks including replication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network compression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DAG network encryption</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Third-party replication mode</a:t>
            </a:r>
            <a:r>
              <a:rPr lang="bs-Latn-BA" sz="2000" dirty="0"/>
              <a:t> (de-emphasized)</a:t>
            </a:r>
            <a:endParaRPr lang="en-US" sz="2000" dirty="0"/>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Alternative Witness Server</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sz="2000" dirty="0"/>
              <a:t>Alternative Witness Directory</a:t>
            </a:r>
          </a:p>
          <a:p>
            <a:pPr lvl="1"/>
            <a:endParaRPr lang="en-US" dirty="0"/>
          </a:p>
        </p:txBody>
      </p:sp>
    </p:spTree>
    <p:extLst>
      <p:ext uri="{BB962C8B-B14F-4D97-AF65-F5344CB8AC3E}">
        <p14:creationId xmlns:p14="http://schemas.microsoft.com/office/powerpoint/2010/main" val="394796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8 – </a:t>
            </a:r>
            <a:r>
              <a:rPr lang="en-US" sz="6600" dirty="0" err="1"/>
              <a:t>Übung</a:t>
            </a:r>
            <a:r>
              <a:rPr lang="en-US" sz="6600" dirty="0"/>
              <a:t> 1</a:t>
            </a:r>
            <a:endParaRPr lang="de-AT" sz="6600" dirty="0"/>
          </a:p>
        </p:txBody>
      </p:sp>
    </p:spTree>
    <p:extLst>
      <p:ext uri="{BB962C8B-B14F-4D97-AF65-F5344CB8AC3E}">
        <p14:creationId xmlns:p14="http://schemas.microsoft.com/office/powerpoint/2010/main" val="204988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in a DAG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Active Manager component</a:t>
            </a:r>
            <a:r>
              <a:rPr lang="en-US" dirty="0"/>
              <a:t>s manages d</a:t>
            </a:r>
            <a:r>
              <a:rPr lang="bs-Latn-BA" dirty="0"/>
              <a:t>atabases in DAG</a:t>
            </a:r>
            <a:r>
              <a:rPr lang="en-US" dirty="0"/>
              <a:t>s</a:t>
            </a:r>
            <a:r>
              <a:rPr lang="bs-Latn-BA" dirty="0"/>
              <a:t> </a:t>
            </a:r>
            <a:endParaRPr lang="en-US" dirty="0"/>
          </a:p>
          <a:p>
            <a:r>
              <a:rPr lang="en-US" dirty="0"/>
              <a:t>The Primary </a:t>
            </a:r>
            <a:r>
              <a:rPr lang="bs-Latn-BA" dirty="0"/>
              <a:t>A</a:t>
            </a:r>
            <a:r>
              <a:rPr lang="en-US" dirty="0"/>
              <a:t>ctive Manager and the </a:t>
            </a:r>
            <a:r>
              <a:rPr lang="bs-Latn-BA" dirty="0"/>
              <a:t>S</a:t>
            </a:r>
            <a:r>
              <a:rPr lang="en-US" dirty="0"/>
              <a:t>tandby Active Manager components manage replication and activation of databases within DAG</a:t>
            </a:r>
          </a:p>
          <a:p>
            <a:r>
              <a:rPr lang="en-US" dirty="0"/>
              <a:t>The Primary Active Manager is the Active Manager in a DAG that controls which copies will be active and which will be passive</a:t>
            </a:r>
          </a:p>
          <a:p>
            <a:r>
              <a:rPr lang="en-US" dirty="0"/>
              <a:t>The Standby Active Manager provides information about which server hosts the active copy of a mailbox database</a:t>
            </a:r>
          </a:p>
          <a:p>
            <a:endParaRPr lang="en-US" dirty="0"/>
          </a:p>
        </p:txBody>
      </p:sp>
    </p:spTree>
    <p:extLst>
      <p:ext uri="{BB962C8B-B14F-4D97-AF65-F5344CB8AC3E}">
        <p14:creationId xmlns:p14="http://schemas.microsoft.com/office/powerpoint/2010/main" val="272319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failover process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If a failure occurs, the following steps occur for the failed database:</a:t>
            </a:r>
          </a:p>
          <a:p>
            <a:pPr lvl="1"/>
            <a:r>
              <a:rPr lang="en-US" sz="2000" dirty="0"/>
              <a:t>Active Manager determines the best copy to activate</a:t>
            </a:r>
            <a:br>
              <a:rPr lang="en-US" sz="2000" dirty="0"/>
            </a:br>
            <a:endParaRPr lang="en-US" sz="1000" dirty="0"/>
          </a:p>
          <a:p>
            <a:pPr lvl="1"/>
            <a:r>
              <a:rPr lang="en-US" sz="2000" dirty="0"/>
              <a:t>The replication service on the target server attempts to copy missing log files from the best source</a:t>
            </a:r>
            <a:r>
              <a:rPr lang="bs-Latn-BA" sz="2000" dirty="0"/>
              <a:t>.</a:t>
            </a:r>
            <a:endParaRPr lang="en-US" sz="2000" dirty="0"/>
          </a:p>
          <a:p>
            <a:pPr lvl="2"/>
            <a:r>
              <a:rPr lang="bs-Latn-BA" sz="1800" dirty="0"/>
              <a:t>If the log copy is s</a:t>
            </a:r>
            <a:r>
              <a:rPr lang="en-US" sz="1800" dirty="0"/>
              <a:t>uccessful, the database mounts with zero data loss</a:t>
            </a:r>
          </a:p>
          <a:p>
            <a:pPr marL="681037" lvl="2" indent="0">
              <a:buNone/>
            </a:pPr>
            <a:endParaRPr lang="en-US" sz="100" dirty="0"/>
          </a:p>
          <a:p>
            <a:pPr lvl="2"/>
            <a:r>
              <a:rPr lang="bs-Latn-BA" sz="1800" dirty="0"/>
              <a:t>If the log copy is u</a:t>
            </a:r>
            <a:r>
              <a:rPr lang="en-US" sz="1800" dirty="0"/>
              <a:t>nsuccessful (failover), the database mounts based on the AutoDatabaseMountDial setting</a:t>
            </a:r>
            <a:br>
              <a:rPr lang="en-US" sz="1800" dirty="0"/>
            </a:br>
            <a:endParaRPr lang="en-US" sz="1000" dirty="0"/>
          </a:p>
          <a:p>
            <a:pPr lvl="1"/>
            <a:r>
              <a:rPr lang="en-US" sz="2000" dirty="0"/>
              <a:t>The mounted database generates new log files (</a:t>
            </a:r>
            <a:r>
              <a:rPr lang="bs-Latn-BA" sz="2000" dirty="0"/>
              <a:t>by </a:t>
            </a:r>
            <a:r>
              <a:rPr lang="en-US" sz="2000" dirty="0"/>
              <a:t>using the same log generation sequence)</a:t>
            </a:r>
            <a:br>
              <a:rPr lang="en-US" sz="2000" dirty="0"/>
            </a:br>
            <a:endParaRPr lang="en-US" sz="1000" dirty="0"/>
          </a:p>
          <a:p>
            <a:pPr lvl="1"/>
            <a:r>
              <a:rPr lang="en-US" sz="2000" dirty="0"/>
              <a:t>Safety Net requests are initiated for the mounted database to recover lost messages</a:t>
            </a:r>
            <a:br>
              <a:rPr lang="en-US" sz="2000" dirty="0"/>
            </a:br>
            <a:endParaRPr lang="en-US" sz="1000" dirty="0"/>
          </a:p>
          <a:p>
            <a:pPr lvl="1"/>
            <a:r>
              <a:rPr lang="en-US" sz="2000" dirty="0"/>
              <a:t>When the original server or database recovers, it determines if any logs are missing or corrupt, and fixes them if possible</a:t>
            </a:r>
          </a:p>
          <a:p>
            <a:endParaRPr lang="en-US" dirty="0"/>
          </a:p>
        </p:txBody>
      </p:sp>
    </p:spTree>
    <p:extLst>
      <p:ext uri="{BB962C8B-B14F-4D97-AF65-F5344CB8AC3E}">
        <p14:creationId xmlns:p14="http://schemas.microsoft.com/office/powerpoint/2010/main" val="279407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d7275a9-79d3-4f36-a6e4-88b06eaca7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lagged mailbox database copies?</a:t>
            </a:r>
          </a:p>
        </p:txBody>
      </p:sp>
      <p:sp>
        <p:nvSpPr>
          <p:cNvPr id="4" name="Content Placeholder 2"/>
          <p:cNvSpPr>
            <a:spLocks noGrp="1"/>
          </p:cNvSpPr>
          <p:nvPr/>
        </p:nvSpPr>
        <p:spPr bwMode="auto">
          <a:xfrm>
            <a:off x="458788" y="1037257"/>
            <a:ext cx="8685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 lagged database copy is a database that uses a delayed replay lag time to commit the log files to the database </a:t>
            </a:r>
            <a:br>
              <a:rPr lang="en-US" sz="2400" dirty="0"/>
            </a:br>
            <a:endParaRPr lang="en-US" sz="2400" dirty="0"/>
          </a:p>
          <a:p>
            <a:r>
              <a:rPr lang="en-US" sz="2400" dirty="0"/>
              <a:t>You create a lagged database to prevent:</a:t>
            </a:r>
          </a:p>
          <a:p>
            <a:pPr lvl="1"/>
            <a:r>
              <a:rPr lang="en-US" sz="2000" dirty="0"/>
              <a:t>Database logical corruption</a:t>
            </a:r>
          </a:p>
          <a:p>
            <a:pPr marL="288925" lvl="1" indent="0">
              <a:buNone/>
            </a:pPr>
            <a:endParaRPr lang="en-US" sz="100" dirty="0"/>
          </a:p>
          <a:p>
            <a:pPr lvl="1"/>
            <a:r>
              <a:rPr lang="en-US" sz="2000" dirty="0"/>
              <a:t>Store logical corruption</a:t>
            </a:r>
          </a:p>
          <a:p>
            <a:pPr marL="288925" lvl="1" indent="0">
              <a:buNone/>
            </a:pPr>
            <a:endParaRPr lang="en-US" sz="100" dirty="0"/>
          </a:p>
          <a:p>
            <a:pPr lvl="1"/>
            <a:r>
              <a:rPr lang="en-US" sz="2000" dirty="0"/>
              <a:t>Rogue admin protection</a:t>
            </a:r>
          </a:p>
          <a:p>
            <a:pPr lvl="1"/>
            <a:endParaRPr lang="en-US" sz="2000" dirty="0"/>
          </a:p>
          <a:p>
            <a:r>
              <a:rPr lang="en-US" sz="2400" dirty="0"/>
              <a:t>Lagged database copy enhancements in</a:t>
            </a:r>
            <a:br>
              <a:rPr lang="en-US" sz="2400" dirty="0"/>
            </a:br>
            <a:r>
              <a:rPr lang="en-US" sz="2400" dirty="0"/>
              <a:t>Exchange Server 201</a:t>
            </a:r>
            <a:r>
              <a:rPr lang="bs-Latn-BA" sz="2400" dirty="0"/>
              <a:t>6</a:t>
            </a:r>
            <a:r>
              <a:rPr lang="en-US" sz="2400" dirty="0"/>
              <a:t>:</a:t>
            </a:r>
          </a:p>
          <a:p>
            <a:pPr lvl="1"/>
            <a:r>
              <a:rPr lang="en-US" sz="2000" dirty="0"/>
              <a:t>Automatic log play down</a:t>
            </a:r>
          </a:p>
          <a:p>
            <a:pPr marL="288925" lvl="1" indent="0">
              <a:buNone/>
            </a:pPr>
            <a:endParaRPr lang="en-US" sz="100" dirty="0"/>
          </a:p>
          <a:p>
            <a:pPr lvl="1"/>
            <a:r>
              <a:rPr lang="en-US" sz="2000" dirty="0"/>
              <a:t>Simpler activation with Safety Net</a:t>
            </a:r>
          </a:p>
          <a:p>
            <a:pPr lvl="1"/>
            <a:endParaRPr lang="en-US" sz="100" dirty="0"/>
          </a:p>
          <a:p>
            <a:pPr lvl="1"/>
            <a:r>
              <a:rPr lang="en-US" sz="2000" dirty="0"/>
              <a:t>Lagged copies can now be configured in Exchange admin center</a:t>
            </a:r>
          </a:p>
        </p:txBody>
      </p:sp>
    </p:spTree>
    <p:extLst>
      <p:ext uri="{BB962C8B-B14F-4D97-AF65-F5344CB8AC3E}">
        <p14:creationId xmlns:p14="http://schemas.microsoft.com/office/powerpoint/2010/main" val="76983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77084ec-3f40-404e-bacd-958c9a85c89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Demonstration: Creating and configuring a DAG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a:t>
            </a:r>
            <a:r>
              <a:rPr lang="en-US" dirty="0"/>
              <a:t>you will see </a:t>
            </a:r>
            <a:r>
              <a:rPr lang="bs-Latn-BA" dirty="0"/>
              <a:t>how to</a:t>
            </a:r>
            <a:r>
              <a:rPr lang="en-US" dirty="0"/>
              <a:t>:</a:t>
            </a:r>
          </a:p>
          <a:p>
            <a:pPr lvl="1"/>
            <a:r>
              <a:rPr lang="en-US" dirty="0"/>
              <a:t>Pre-stage the cluster network object for a DAG</a:t>
            </a:r>
          </a:p>
          <a:p>
            <a:pPr lvl="1"/>
            <a:r>
              <a:rPr lang="en-US" dirty="0"/>
              <a:t>Create a new DAG</a:t>
            </a:r>
          </a:p>
          <a:p>
            <a:pPr lvl="1"/>
            <a:r>
              <a:rPr lang="en-US" dirty="0"/>
              <a:t>Add members to a DAG</a:t>
            </a:r>
          </a:p>
          <a:p>
            <a:pPr lvl="1"/>
            <a:r>
              <a:rPr lang="en-US" dirty="0"/>
              <a:t>Add a mailbox database copy for Mailbox Database 1</a:t>
            </a:r>
          </a:p>
        </p:txBody>
      </p:sp>
    </p:spTree>
    <p:extLst>
      <p:ext uri="{BB962C8B-B14F-4D97-AF65-F5344CB8AC3E}">
        <p14:creationId xmlns:p14="http://schemas.microsoft.com/office/powerpoint/2010/main" val="344109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58F9-5F90-4BE0-B1F3-35BA876F0EC2}"/>
              </a:ext>
            </a:extLst>
          </p:cNvPr>
          <p:cNvSpPr>
            <a:spLocks noGrp="1"/>
          </p:cNvSpPr>
          <p:nvPr>
            <p:ph type="title"/>
          </p:nvPr>
        </p:nvSpPr>
        <p:spPr/>
        <p:txBody>
          <a:bodyPr/>
          <a:lstStyle/>
          <a:p>
            <a:r>
              <a:rPr lang="en-US" dirty="0"/>
              <a:t>What is </a:t>
            </a:r>
            <a:r>
              <a:rPr lang="en-US" dirty="0" err="1"/>
              <a:t>Autoreseed</a:t>
            </a:r>
            <a:r>
              <a:rPr lang="en-US" dirty="0"/>
              <a:t>?</a:t>
            </a:r>
            <a:endParaRPr lang="de-AT" dirty="0"/>
          </a:p>
        </p:txBody>
      </p:sp>
      <p:sp>
        <p:nvSpPr>
          <p:cNvPr id="3" name="Content Placeholder 2">
            <a:extLst>
              <a:ext uri="{FF2B5EF4-FFF2-40B4-BE49-F238E27FC236}">
                <a16:creationId xmlns:a16="http://schemas.microsoft.com/office/drawing/2014/main" id="{EDEC6106-E869-4EB0-9ECC-7CBC099C8D07}"/>
              </a:ext>
            </a:extLst>
          </p:cNvPr>
          <p:cNvSpPr>
            <a:spLocks noGrp="1"/>
          </p:cNvSpPr>
          <p:nvPr>
            <p:ph idx="1"/>
          </p:nvPr>
        </p:nvSpPr>
        <p:spPr/>
        <p:txBody>
          <a:bodyPr/>
          <a:lstStyle/>
          <a:p>
            <a:r>
              <a:rPr lang="en-US" dirty="0"/>
              <a:t>Replaces standard actions administrators take in response to a disk failure</a:t>
            </a:r>
          </a:p>
          <a:p>
            <a:r>
              <a:rPr lang="en-US" dirty="0"/>
              <a:t>Administrators prepare spare drives and present them in the files system</a:t>
            </a:r>
          </a:p>
          <a:p>
            <a:r>
              <a:rPr lang="en-US" dirty="0"/>
              <a:t>Exchange DAG “knows” about those drives</a:t>
            </a:r>
          </a:p>
          <a:p>
            <a:r>
              <a:rPr lang="en-US" dirty="0"/>
              <a:t>Replication Services constantly monitors DB copies</a:t>
            </a:r>
          </a:p>
          <a:p>
            <a:pPr lvl="1"/>
            <a:r>
              <a:rPr lang="en-US" dirty="0"/>
              <a:t>If a disk fails, copies are in a “</a:t>
            </a:r>
            <a:r>
              <a:rPr lang="en-US" dirty="0" err="1"/>
              <a:t>FailedandSuspended</a:t>
            </a:r>
            <a:r>
              <a:rPr lang="en-US" dirty="0"/>
              <a:t>” states</a:t>
            </a:r>
          </a:p>
          <a:p>
            <a:pPr lvl="1"/>
            <a:r>
              <a:rPr lang="en-US" dirty="0"/>
              <a:t>Replication Service automatically claims a spare drive and initiates a DB reseed</a:t>
            </a:r>
          </a:p>
          <a:p>
            <a:endParaRPr lang="de-AT" dirty="0"/>
          </a:p>
        </p:txBody>
      </p:sp>
    </p:spTree>
    <p:extLst>
      <p:ext uri="{BB962C8B-B14F-4D97-AF65-F5344CB8AC3E}">
        <p14:creationId xmlns:p14="http://schemas.microsoft.com/office/powerpoint/2010/main" val="365479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High availability in Exchange Server
Configuring highly available mailbox databases
Configuring high availability of Client Access services</a:t>
            </a:r>
          </a:p>
        </p:txBody>
      </p:sp>
    </p:spTree>
    <p:extLst>
      <p:ext uri="{BB962C8B-B14F-4D97-AF65-F5344CB8AC3E}">
        <p14:creationId xmlns:p14="http://schemas.microsoft.com/office/powerpoint/2010/main" val="19265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Example Automatic Reseed Configuration">
            <a:extLst>
              <a:ext uri="{FF2B5EF4-FFF2-40B4-BE49-F238E27FC236}">
                <a16:creationId xmlns:a16="http://schemas.microsoft.com/office/drawing/2014/main" id="{BA9079EA-A39A-46BB-BFAF-2C402C48A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645" y="3352800"/>
            <a:ext cx="5418567" cy="30963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D5D9A0-79F4-4611-B321-B0E7724DB762}"/>
              </a:ext>
            </a:extLst>
          </p:cNvPr>
          <p:cNvSpPr>
            <a:spLocks noGrp="1"/>
          </p:cNvSpPr>
          <p:nvPr>
            <p:ph type="title"/>
          </p:nvPr>
        </p:nvSpPr>
        <p:spPr/>
        <p:txBody>
          <a:bodyPr/>
          <a:lstStyle/>
          <a:p>
            <a:r>
              <a:rPr lang="en-US" dirty="0"/>
              <a:t>What is </a:t>
            </a:r>
            <a:r>
              <a:rPr lang="en-US" dirty="0" err="1"/>
              <a:t>Autoreseed</a:t>
            </a:r>
            <a:r>
              <a:rPr lang="en-US" dirty="0"/>
              <a:t>? (cont.)</a:t>
            </a:r>
            <a:endParaRPr lang="de-AT" dirty="0"/>
          </a:p>
        </p:txBody>
      </p:sp>
      <p:sp>
        <p:nvSpPr>
          <p:cNvPr id="4" name="Content Placeholder 3">
            <a:extLst>
              <a:ext uri="{FF2B5EF4-FFF2-40B4-BE49-F238E27FC236}">
                <a16:creationId xmlns:a16="http://schemas.microsoft.com/office/drawing/2014/main" id="{8ECEF039-66D2-4C5B-A5AE-482969B6CCE9}"/>
              </a:ext>
            </a:extLst>
          </p:cNvPr>
          <p:cNvSpPr>
            <a:spLocks noGrp="1"/>
          </p:cNvSpPr>
          <p:nvPr>
            <p:ph idx="1"/>
          </p:nvPr>
        </p:nvSpPr>
        <p:spPr/>
        <p:txBody>
          <a:bodyPr/>
          <a:lstStyle/>
          <a:p>
            <a:r>
              <a:rPr lang="en-US" dirty="0"/>
              <a:t>Implementation of </a:t>
            </a:r>
            <a:r>
              <a:rPr lang="en-US" dirty="0" err="1"/>
              <a:t>Autoreseed</a:t>
            </a:r>
            <a:r>
              <a:rPr lang="en-US" dirty="0"/>
              <a:t> involves the following steps</a:t>
            </a:r>
          </a:p>
          <a:p>
            <a:pPr lvl="1"/>
            <a:r>
              <a:rPr lang="en-US" dirty="0"/>
              <a:t>Configuring the folder structure</a:t>
            </a:r>
          </a:p>
          <a:p>
            <a:pPr lvl="1"/>
            <a:r>
              <a:rPr lang="en-US" dirty="0"/>
              <a:t>Mounting volumes</a:t>
            </a:r>
          </a:p>
          <a:p>
            <a:pPr lvl="1"/>
            <a:r>
              <a:rPr lang="en-US" dirty="0"/>
              <a:t>Creating folders for Databases/logs</a:t>
            </a:r>
          </a:p>
          <a:p>
            <a:pPr lvl="1"/>
            <a:r>
              <a:rPr lang="en-US" dirty="0" err="1"/>
              <a:t>Configurung</a:t>
            </a:r>
            <a:r>
              <a:rPr lang="en-US" dirty="0"/>
              <a:t> the DAG</a:t>
            </a:r>
            <a:endParaRPr lang="de-AT" dirty="0"/>
          </a:p>
        </p:txBody>
      </p:sp>
    </p:spTree>
    <p:extLst>
      <p:ext uri="{BB962C8B-B14F-4D97-AF65-F5344CB8AC3E}">
        <p14:creationId xmlns:p14="http://schemas.microsoft.com/office/powerpoint/2010/main" val="384580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734D-E496-47F4-AC03-AD9787C674E7}"/>
              </a:ext>
            </a:extLst>
          </p:cNvPr>
          <p:cNvSpPr>
            <a:spLocks noGrp="1"/>
          </p:cNvSpPr>
          <p:nvPr>
            <p:ph type="title"/>
          </p:nvPr>
        </p:nvSpPr>
        <p:spPr/>
        <p:txBody>
          <a:bodyPr/>
          <a:lstStyle/>
          <a:p>
            <a:r>
              <a:rPr lang="en-US" dirty="0"/>
              <a:t>How does Meta Cache DB work?</a:t>
            </a:r>
            <a:endParaRPr lang="de-AT" dirty="0"/>
          </a:p>
        </p:txBody>
      </p:sp>
      <p:sp>
        <p:nvSpPr>
          <p:cNvPr id="3" name="Content Placeholder 2">
            <a:extLst>
              <a:ext uri="{FF2B5EF4-FFF2-40B4-BE49-F238E27FC236}">
                <a16:creationId xmlns:a16="http://schemas.microsoft.com/office/drawing/2014/main" id="{B248A132-68F8-401A-8BA7-7D45D10609F7}"/>
              </a:ext>
            </a:extLst>
          </p:cNvPr>
          <p:cNvSpPr>
            <a:spLocks noGrp="1"/>
          </p:cNvSpPr>
          <p:nvPr>
            <p:ph idx="1"/>
          </p:nvPr>
        </p:nvSpPr>
        <p:spPr/>
        <p:txBody>
          <a:bodyPr/>
          <a:lstStyle/>
          <a:p>
            <a:r>
              <a:rPr lang="en-US" dirty="0"/>
              <a:t>Mailbox Metadata, small items and indexes are stored in a separate Meta Cache Database</a:t>
            </a:r>
          </a:p>
          <a:p>
            <a:r>
              <a:rPr lang="en-US" dirty="0"/>
              <a:t>Meta Cache DBs are stored on SSDs</a:t>
            </a:r>
          </a:p>
          <a:p>
            <a:r>
              <a:rPr lang="en-US" dirty="0"/>
              <a:t>Results in faster logon times, search and opening small items</a:t>
            </a:r>
          </a:p>
          <a:p>
            <a:r>
              <a:rPr lang="en-US" dirty="0"/>
              <a:t>If MCDB is unavailable, data is retrieved from the “normal” Database</a:t>
            </a:r>
          </a:p>
        </p:txBody>
      </p:sp>
    </p:spTree>
    <p:extLst>
      <p:ext uri="{BB962C8B-B14F-4D97-AF65-F5344CB8AC3E}">
        <p14:creationId xmlns:p14="http://schemas.microsoft.com/office/powerpoint/2010/main" val="406338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a:extLst>
              <a:ext uri="{FF2B5EF4-FFF2-40B4-BE49-F238E27FC236}">
                <a16:creationId xmlns:a16="http://schemas.microsoft.com/office/drawing/2014/main" id="{A084115F-F64E-4CA3-895A-DED8C33FC232}"/>
              </a:ext>
            </a:extLst>
          </p:cNvPr>
          <p:cNvCxnSpPr>
            <a:cxnSpLocks/>
          </p:cNvCxnSpPr>
          <p:nvPr/>
        </p:nvCxnSpPr>
        <p:spPr>
          <a:xfrm>
            <a:off x="4650821" y="3659858"/>
            <a:ext cx="1372121" cy="549806"/>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6" name="Rectangle 85">
            <a:extLst>
              <a:ext uri="{FF2B5EF4-FFF2-40B4-BE49-F238E27FC236}">
                <a16:creationId xmlns:a16="http://schemas.microsoft.com/office/drawing/2014/main" id="{1E2E02E9-20E0-40F4-A835-AC7871ADAFFF}"/>
              </a:ext>
            </a:extLst>
          </p:cNvPr>
          <p:cNvSpPr/>
          <p:nvPr/>
        </p:nvSpPr>
        <p:spPr bwMode="auto">
          <a:xfrm rot="1454398">
            <a:off x="4821668" y="3930611"/>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Arrow Connector 141">
            <a:extLst>
              <a:ext uri="{FF2B5EF4-FFF2-40B4-BE49-F238E27FC236}">
                <a16:creationId xmlns:a16="http://schemas.microsoft.com/office/drawing/2014/main" id="{4E82B1CB-BF03-4AA7-BA3C-EF42CD98EA6B}"/>
              </a:ext>
            </a:extLst>
          </p:cNvPr>
          <p:cNvCxnSpPr>
            <a:cxnSpLocks/>
          </p:cNvCxnSpPr>
          <p:nvPr/>
        </p:nvCxnSpPr>
        <p:spPr>
          <a:xfrm flipV="1">
            <a:off x="4649676" y="2715533"/>
            <a:ext cx="1372121" cy="549806"/>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5" name="Rectangle 84">
            <a:extLst>
              <a:ext uri="{FF2B5EF4-FFF2-40B4-BE49-F238E27FC236}">
                <a16:creationId xmlns:a16="http://schemas.microsoft.com/office/drawing/2014/main" id="{E67BA08E-6694-4423-BEB3-FF576218EB44}"/>
              </a:ext>
            </a:extLst>
          </p:cNvPr>
          <p:cNvSpPr/>
          <p:nvPr/>
        </p:nvSpPr>
        <p:spPr bwMode="auto">
          <a:xfrm rot="20177968">
            <a:off x="4823674" y="2897638"/>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C2FD883C-2C10-4F2B-9B19-BEDC643F4B33}"/>
              </a:ext>
            </a:extLst>
          </p:cNvPr>
          <p:cNvGrpSpPr/>
          <p:nvPr/>
        </p:nvGrpSpPr>
        <p:grpSpPr>
          <a:xfrm>
            <a:off x="581516" y="2889648"/>
            <a:ext cx="641747" cy="927632"/>
            <a:chOff x="1057300" y="2709862"/>
            <a:chExt cx="855663" cy="1236842"/>
          </a:xfrm>
        </p:grpSpPr>
        <p:sp>
          <p:nvSpPr>
            <p:cNvPr id="27" name="Rectangle 26">
              <a:extLst>
                <a:ext uri="{FF2B5EF4-FFF2-40B4-BE49-F238E27FC236}">
                  <a16:creationId xmlns:a16="http://schemas.microsoft.com/office/drawing/2014/main" id="{186331C3-D786-4744-B1EF-4D3E7168BF64}"/>
                </a:ext>
              </a:extLst>
            </p:cNvPr>
            <p:cNvSpPr/>
            <p:nvPr/>
          </p:nvSpPr>
          <p:spPr bwMode="auto">
            <a:xfrm>
              <a:off x="1077233" y="2744337"/>
              <a:ext cx="808717" cy="787533"/>
            </a:xfrm>
            <a:prstGeom prst="rect">
              <a:avLst/>
            </a:prstGeom>
            <a:solidFill>
              <a:srgbClr val="D9D9D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900" dirty="0">
                <a:gradFill>
                  <a:gsLst>
                    <a:gs pos="40075">
                      <a:srgbClr val="FFFFFF"/>
                    </a:gs>
                    <a:gs pos="30000">
                      <a:srgbClr val="FFFFFF"/>
                    </a:gs>
                  </a:gsLst>
                  <a:lin ang="5400000" scaled="0"/>
                </a:gradFill>
              </a:endParaRPr>
            </a:p>
          </p:txBody>
        </p:sp>
        <p:grpSp>
          <p:nvGrpSpPr>
            <p:cNvPr id="21" name="Group 20">
              <a:extLst>
                <a:ext uri="{FF2B5EF4-FFF2-40B4-BE49-F238E27FC236}">
                  <a16:creationId xmlns:a16="http://schemas.microsoft.com/office/drawing/2014/main" id="{5F0CF32A-EA1F-4E89-ABC6-02B45A73BC16}"/>
                </a:ext>
              </a:extLst>
            </p:cNvPr>
            <p:cNvGrpSpPr/>
            <p:nvPr/>
          </p:nvGrpSpPr>
          <p:grpSpPr>
            <a:xfrm>
              <a:off x="1057300" y="2709862"/>
              <a:ext cx="855663" cy="1236842"/>
              <a:chOff x="1057300" y="2709862"/>
              <a:chExt cx="855663" cy="1236842"/>
            </a:xfrm>
          </p:grpSpPr>
          <p:sp>
            <p:nvSpPr>
              <p:cNvPr id="74" name="TextBox 73">
                <a:extLst>
                  <a:ext uri="{FF2B5EF4-FFF2-40B4-BE49-F238E27FC236}">
                    <a16:creationId xmlns:a16="http://schemas.microsoft.com/office/drawing/2014/main" id="{F9E7BEFB-57A6-4C82-B74B-3E33B92F2CEB}"/>
                  </a:ext>
                </a:extLst>
              </p:cNvPr>
              <p:cNvSpPr txBox="1"/>
              <p:nvPr/>
            </p:nvSpPr>
            <p:spPr>
              <a:xfrm>
                <a:off x="1222239" y="3762039"/>
                <a:ext cx="525786" cy="184665"/>
              </a:xfrm>
              <a:prstGeom prst="rect">
                <a:avLst/>
              </a:prstGeom>
              <a:noFill/>
            </p:spPr>
            <p:txBody>
              <a:bodyPr wrap="none" lIns="0" tIns="0" rIns="0" bIns="0" rtlCol="0">
                <a:spAutoFit/>
              </a:bodyPr>
              <a:lstStyle/>
              <a:p>
                <a:pPr algn="ctr"/>
                <a:r>
                  <a:rPr lang="en-US" sz="900" cap="all" spc="150" dirty="0">
                    <a:solidFill>
                      <a:schemeClr val="accent1"/>
                    </a:solidFill>
                    <a:latin typeface="+mj-lt"/>
                  </a:rPr>
                  <a:t>User</a:t>
                </a:r>
              </a:p>
            </p:txBody>
          </p:sp>
          <p:grpSp>
            <p:nvGrpSpPr>
              <p:cNvPr id="20" name="Group 19">
                <a:extLst>
                  <a:ext uri="{FF2B5EF4-FFF2-40B4-BE49-F238E27FC236}">
                    <a16:creationId xmlns:a16="http://schemas.microsoft.com/office/drawing/2014/main" id="{F21E765B-C693-4647-874A-63141DC44E6D}"/>
                  </a:ext>
                </a:extLst>
              </p:cNvPr>
              <p:cNvGrpSpPr/>
              <p:nvPr/>
            </p:nvGrpSpPr>
            <p:grpSpPr>
              <a:xfrm>
                <a:off x="1057300" y="2709862"/>
                <a:ext cx="855663" cy="855664"/>
                <a:chOff x="765175" y="2709862"/>
                <a:chExt cx="855663" cy="855664"/>
              </a:xfrm>
            </p:grpSpPr>
            <p:sp>
              <p:nvSpPr>
                <p:cNvPr id="9" name="Freeform 5">
                  <a:extLst>
                    <a:ext uri="{FF2B5EF4-FFF2-40B4-BE49-F238E27FC236}">
                      <a16:creationId xmlns:a16="http://schemas.microsoft.com/office/drawing/2014/main" id="{CE95B1B7-7155-4112-8E55-EE1115ECE5CE}"/>
                    </a:ext>
                  </a:extLst>
                </p:cNvPr>
                <p:cNvSpPr>
                  <a:spLocks/>
                </p:cNvSpPr>
                <p:nvPr/>
              </p:nvSpPr>
              <p:spPr bwMode="auto">
                <a:xfrm>
                  <a:off x="765175" y="2709862"/>
                  <a:ext cx="212725" cy="211138"/>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0" name="Freeform 6">
                  <a:extLst>
                    <a:ext uri="{FF2B5EF4-FFF2-40B4-BE49-F238E27FC236}">
                      <a16:creationId xmlns:a16="http://schemas.microsoft.com/office/drawing/2014/main" id="{3494A89B-2B67-4E2A-A67F-7861979101D5}"/>
                    </a:ext>
                  </a:extLst>
                </p:cNvPr>
                <p:cNvSpPr>
                  <a:spLocks/>
                </p:cNvSpPr>
                <p:nvPr/>
              </p:nvSpPr>
              <p:spPr bwMode="auto">
                <a:xfrm>
                  <a:off x="765175" y="3351213"/>
                  <a:ext cx="212725" cy="214313"/>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4" name="Freeform 7">
                  <a:extLst>
                    <a:ext uri="{FF2B5EF4-FFF2-40B4-BE49-F238E27FC236}">
                      <a16:creationId xmlns:a16="http://schemas.microsoft.com/office/drawing/2014/main" id="{EF96AC23-7E02-4316-B8E4-FACDD01BD5C2}"/>
                    </a:ext>
                  </a:extLst>
                </p:cNvPr>
                <p:cNvSpPr>
                  <a:spLocks/>
                </p:cNvSpPr>
                <p:nvPr/>
              </p:nvSpPr>
              <p:spPr bwMode="auto">
                <a:xfrm>
                  <a:off x="1408113" y="2709862"/>
                  <a:ext cx="212725" cy="211138"/>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7" name="Freeform 8">
                  <a:extLst>
                    <a:ext uri="{FF2B5EF4-FFF2-40B4-BE49-F238E27FC236}">
                      <a16:creationId xmlns:a16="http://schemas.microsoft.com/office/drawing/2014/main" id="{0E7058AF-141B-4A5F-BFCE-D06D1D095B61}"/>
                    </a:ext>
                  </a:extLst>
                </p:cNvPr>
                <p:cNvSpPr>
                  <a:spLocks/>
                </p:cNvSpPr>
                <p:nvPr/>
              </p:nvSpPr>
              <p:spPr bwMode="auto">
                <a:xfrm>
                  <a:off x="1408113" y="3351213"/>
                  <a:ext cx="212725" cy="214313"/>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8" name="Freeform 9">
                  <a:extLst>
                    <a:ext uri="{FF2B5EF4-FFF2-40B4-BE49-F238E27FC236}">
                      <a16:creationId xmlns:a16="http://schemas.microsoft.com/office/drawing/2014/main" id="{5C296CCC-F5A5-4016-82DB-2A8014B92AB3}"/>
                    </a:ext>
                  </a:extLst>
                </p:cNvPr>
                <p:cNvSpPr>
                  <a:spLocks/>
                </p:cNvSpPr>
                <p:nvPr/>
              </p:nvSpPr>
              <p:spPr bwMode="auto">
                <a:xfrm>
                  <a:off x="1082675" y="2922588"/>
                  <a:ext cx="217488" cy="217488"/>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9" name="Freeform 10">
                  <a:extLst>
                    <a:ext uri="{FF2B5EF4-FFF2-40B4-BE49-F238E27FC236}">
                      <a16:creationId xmlns:a16="http://schemas.microsoft.com/office/drawing/2014/main" id="{282C6C12-4A39-493D-A06C-FADE61553C68}"/>
                    </a:ext>
                  </a:extLst>
                </p:cNvPr>
                <p:cNvSpPr>
                  <a:spLocks/>
                </p:cNvSpPr>
                <p:nvPr/>
              </p:nvSpPr>
              <p:spPr bwMode="auto">
                <a:xfrm>
                  <a:off x="1028700" y="3195638"/>
                  <a:ext cx="325438" cy="153988"/>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grpSp>
        </p:grpSp>
      </p:grpSp>
      <p:sp>
        <p:nvSpPr>
          <p:cNvPr id="62" name="Rectangle 61">
            <a:extLst>
              <a:ext uri="{FF2B5EF4-FFF2-40B4-BE49-F238E27FC236}">
                <a16:creationId xmlns:a16="http://schemas.microsoft.com/office/drawing/2014/main" id="{66932709-0F67-4785-9F25-5EFE41760663}"/>
              </a:ext>
            </a:extLst>
          </p:cNvPr>
          <p:cNvSpPr/>
          <p:nvPr/>
        </p:nvSpPr>
        <p:spPr bwMode="auto">
          <a:xfrm>
            <a:off x="6155056" y="3369229"/>
            <a:ext cx="2590674" cy="1570678"/>
          </a:xfrm>
          <a:prstGeom prst="rect">
            <a:avLst/>
          </a:prstGeom>
          <a:solidFill>
            <a:schemeClr val="bg2">
              <a:lumMod val="75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68" name="Rectangle 67">
            <a:extLst>
              <a:ext uri="{FF2B5EF4-FFF2-40B4-BE49-F238E27FC236}">
                <a16:creationId xmlns:a16="http://schemas.microsoft.com/office/drawing/2014/main" id="{E242D701-D954-467B-9BDE-592799808A26}"/>
              </a:ext>
            </a:extLst>
          </p:cNvPr>
          <p:cNvSpPr/>
          <p:nvPr/>
        </p:nvSpPr>
        <p:spPr bwMode="auto">
          <a:xfrm>
            <a:off x="6292977" y="3503525"/>
            <a:ext cx="2314834" cy="1302086"/>
          </a:xfrm>
          <a:prstGeom prst="rect">
            <a:avLst/>
          </a:prstGeom>
          <a:solidFill>
            <a:schemeClr val="bg2">
              <a:lumMod val="50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38" name="TextBox 137">
            <a:extLst>
              <a:ext uri="{FF2B5EF4-FFF2-40B4-BE49-F238E27FC236}">
                <a16:creationId xmlns:a16="http://schemas.microsoft.com/office/drawing/2014/main" id="{0AB89FB0-558F-4734-A8EA-D352F19DA646}"/>
              </a:ext>
            </a:extLst>
          </p:cNvPr>
          <p:cNvSpPr txBox="1"/>
          <p:nvPr/>
        </p:nvSpPr>
        <p:spPr>
          <a:xfrm>
            <a:off x="1669071" y="3678780"/>
            <a:ext cx="687689" cy="138499"/>
          </a:xfrm>
          <a:prstGeom prst="rect">
            <a:avLst/>
          </a:prstGeom>
          <a:noFill/>
        </p:spPr>
        <p:txBody>
          <a:bodyPr wrap="none" lIns="0" tIns="0" rIns="0" bIns="0" rtlCol="0">
            <a:spAutoFit/>
          </a:bodyPr>
          <a:lstStyle/>
          <a:p>
            <a:pPr algn="ctr"/>
            <a:r>
              <a:rPr lang="en-US" sz="900" cap="all" spc="150" dirty="0">
                <a:latin typeface="+mj-lt"/>
              </a:rPr>
              <a:t>request</a:t>
            </a:r>
          </a:p>
        </p:txBody>
      </p:sp>
      <p:sp useBgFill="1">
        <p:nvSpPr>
          <p:cNvPr id="11" name="3 white mask">
            <a:extLst>
              <a:ext uri="{FF2B5EF4-FFF2-40B4-BE49-F238E27FC236}">
                <a16:creationId xmlns:a16="http://schemas.microsoft.com/office/drawing/2014/main" id="{22A1BD01-F0EE-4AB6-885E-5A1B2C0F1F18}"/>
              </a:ext>
            </a:extLst>
          </p:cNvPr>
          <p:cNvSpPr/>
          <p:nvPr/>
        </p:nvSpPr>
        <p:spPr bwMode="auto">
          <a:xfrm>
            <a:off x="2708198" y="2311797"/>
            <a:ext cx="2234409" cy="2234407"/>
          </a:xfrm>
          <a:prstGeom prst="ellipse">
            <a:avLst/>
          </a:prstGeom>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12" name="2 white mask">
            <a:extLst>
              <a:ext uri="{FF2B5EF4-FFF2-40B4-BE49-F238E27FC236}">
                <a16:creationId xmlns:a16="http://schemas.microsoft.com/office/drawing/2014/main" id="{7C5A07F1-A265-4471-98A4-072106203285}"/>
              </a:ext>
            </a:extLst>
          </p:cNvPr>
          <p:cNvSpPr/>
          <p:nvPr/>
        </p:nvSpPr>
        <p:spPr bwMode="auto">
          <a:xfrm>
            <a:off x="2862205" y="2465802"/>
            <a:ext cx="1926394" cy="1926394"/>
          </a:xfrm>
          <a:prstGeom prst="ellipse">
            <a:avLst/>
          </a:prstGeom>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grpSp>
        <p:nvGrpSpPr>
          <p:cNvPr id="13" name="Group 12">
            <a:extLst>
              <a:ext uri="{FF2B5EF4-FFF2-40B4-BE49-F238E27FC236}">
                <a16:creationId xmlns:a16="http://schemas.microsoft.com/office/drawing/2014/main" id="{6F4858E6-B178-4A42-A547-7766D51E33CD}"/>
              </a:ext>
            </a:extLst>
          </p:cNvPr>
          <p:cNvGrpSpPr/>
          <p:nvPr/>
        </p:nvGrpSpPr>
        <p:grpSpPr>
          <a:xfrm>
            <a:off x="3017693" y="2621291"/>
            <a:ext cx="1615419" cy="1615418"/>
            <a:chOff x="736772" y="10012229"/>
            <a:chExt cx="1530909" cy="1530908"/>
          </a:xfrm>
        </p:grpSpPr>
        <p:sp useBgFill="1">
          <p:nvSpPr>
            <p:cNvPr id="15" name="1 white mask">
              <a:extLst>
                <a:ext uri="{FF2B5EF4-FFF2-40B4-BE49-F238E27FC236}">
                  <a16:creationId xmlns:a16="http://schemas.microsoft.com/office/drawing/2014/main" id="{E13C417E-FE6C-4B1D-A206-A7A577FF71A1}"/>
                </a:ext>
              </a:extLst>
            </p:cNvPr>
            <p:cNvSpPr/>
            <p:nvPr/>
          </p:nvSpPr>
          <p:spPr bwMode="auto">
            <a:xfrm>
              <a:off x="736772" y="10012229"/>
              <a:ext cx="1530909" cy="1530908"/>
            </a:xfrm>
            <a:prstGeom prst="ellipse">
              <a:avLst/>
            </a:prstGeom>
            <a:solidFill>
              <a:schemeClr val="bg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6" name="Oval 15">
              <a:extLst>
                <a:ext uri="{FF2B5EF4-FFF2-40B4-BE49-F238E27FC236}">
                  <a16:creationId xmlns:a16="http://schemas.microsoft.com/office/drawing/2014/main" id="{9FD6FFDB-F844-452F-9C71-250455BC7260}"/>
                </a:ext>
              </a:extLst>
            </p:cNvPr>
            <p:cNvSpPr/>
            <p:nvPr/>
          </p:nvSpPr>
          <p:spPr bwMode="auto">
            <a:xfrm>
              <a:off x="1341120" y="10523220"/>
              <a:ext cx="403860" cy="403860"/>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54786EF3-83EC-4F36-8BAA-897721D7DF62}"/>
              </a:ext>
            </a:extLst>
          </p:cNvPr>
          <p:cNvGrpSpPr/>
          <p:nvPr/>
        </p:nvGrpSpPr>
        <p:grpSpPr>
          <a:xfrm>
            <a:off x="3199891" y="2803488"/>
            <a:ext cx="1248156" cy="1248156"/>
            <a:chOff x="4266521" y="2594984"/>
            <a:chExt cx="1664208" cy="1664208"/>
          </a:xfrm>
        </p:grpSpPr>
        <p:sp useBgFill="1">
          <p:nvSpPr>
            <p:cNvPr id="63" name="1 white mask">
              <a:extLst>
                <a:ext uri="{FF2B5EF4-FFF2-40B4-BE49-F238E27FC236}">
                  <a16:creationId xmlns:a16="http://schemas.microsoft.com/office/drawing/2014/main" id="{81AEE253-FA10-413D-994F-D0FF8D4A49BD}"/>
                </a:ext>
              </a:extLst>
            </p:cNvPr>
            <p:cNvSpPr/>
            <p:nvPr/>
          </p:nvSpPr>
          <p:spPr bwMode="auto">
            <a:xfrm>
              <a:off x="4266521" y="2594984"/>
              <a:ext cx="1664208" cy="1664208"/>
            </a:xfrm>
            <a:prstGeom prst="ellipse">
              <a:avLst/>
            </a:prstGeom>
            <a:solidFill>
              <a:schemeClr val="accent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23" name="Freeform 93">
              <a:extLst>
                <a:ext uri="{FF2B5EF4-FFF2-40B4-BE49-F238E27FC236}">
                  <a16:creationId xmlns:a16="http://schemas.microsoft.com/office/drawing/2014/main" id="{D498CB5A-42FF-4135-9FFE-9E0A4E1C914D}"/>
                </a:ext>
              </a:extLst>
            </p:cNvPr>
            <p:cNvSpPr>
              <a:spLocks noChangeAspect="1" noEditPoints="1"/>
            </p:cNvSpPr>
            <p:nvPr/>
          </p:nvSpPr>
          <p:spPr bwMode="black">
            <a:xfrm>
              <a:off x="4776308" y="2972483"/>
              <a:ext cx="668238" cy="644791"/>
            </a:xfrm>
            <a:custGeom>
              <a:avLst/>
              <a:gdLst>
                <a:gd name="T0" fmla="*/ 0 w 383"/>
                <a:gd name="T1" fmla="*/ 332 h 370"/>
                <a:gd name="T2" fmla="*/ 214 w 383"/>
                <a:gd name="T3" fmla="*/ 0 h 370"/>
                <a:gd name="T4" fmla="*/ 214 w 383"/>
                <a:gd name="T5" fmla="*/ 370 h 370"/>
                <a:gd name="T6" fmla="*/ 95 w 383"/>
                <a:gd name="T7" fmla="*/ 226 h 370"/>
                <a:gd name="T8" fmla="*/ 137 w 383"/>
                <a:gd name="T9" fmla="*/ 192 h 370"/>
                <a:gd name="T10" fmla="*/ 95 w 383"/>
                <a:gd name="T11" fmla="*/ 160 h 370"/>
                <a:gd name="T12" fmla="*/ 146 w 383"/>
                <a:gd name="T13" fmla="*/ 125 h 370"/>
                <a:gd name="T14" fmla="*/ 62 w 383"/>
                <a:gd name="T15" fmla="*/ 100 h 370"/>
                <a:gd name="T16" fmla="*/ 144 w 383"/>
                <a:gd name="T17" fmla="*/ 264 h 370"/>
                <a:gd name="T18" fmla="*/ 144 w 383"/>
                <a:gd name="T19" fmla="*/ 231 h 370"/>
                <a:gd name="T20" fmla="*/ 234 w 383"/>
                <a:gd name="T21" fmla="*/ 74 h 370"/>
                <a:gd name="T22" fmla="*/ 242 w 383"/>
                <a:gd name="T23" fmla="*/ 103 h 370"/>
                <a:gd name="T24" fmla="*/ 265 w 383"/>
                <a:gd name="T25" fmla="*/ 122 h 370"/>
                <a:gd name="T26" fmla="*/ 257 w 383"/>
                <a:gd name="T27" fmla="*/ 136 h 370"/>
                <a:gd name="T28" fmla="*/ 245 w 383"/>
                <a:gd name="T29" fmla="*/ 127 h 370"/>
                <a:gd name="T30" fmla="*/ 234 w 383"/>
                <a:gd name="T31" fmla="*/ 126 h 370"/>
                <a:gd name="T32" fmla="*/ 258 w 383"/>
                <a:gd name="T33" fmla="*/ 199 h 370"/>
                <a:gd name="T34" fmla="*/ 257 w 383"/>
                <a:gd name="T35" fmla="*/ 203 h 370"/>
                <a:gd name="T36" fmla="*/ 241 w 383"/>
                <a:gd name="T37" fmla="*/ 196 h 370"/>
                <a:gd name="T38" fmla="*/ 234 w 383"/>
                <a:gd name="T39" fmla="*/ 247 h 370"/>
                <a:gd name="T40" fmla="*/ 240 w 383"/>
                <a:gd name="T41" fmla="*/ 246 h 370"/>
                <a:gd name="T42" fmla="*/ 287 w 383"/>
                <a:gd name="T43" fmla="*/ 200 h 370"/>
                <a:gd name="T44" fmla="*/ 290 w 383"/>
                <a:gd name="T45" fmla="*/ 204 h 370"/>
                <a:gd name="T46" fmla="*/ 252 w 383"/>
                <a:gd name="T47" fmla="*/ 260 h 370"/>
                <a:gd name="T48" fmla="*/ 234 w 383"/>
                <a:gd name="T49" fmla="*/ 270 h 370"/>
                <a:gd name="T50" fmla="*/ 365 w 383"/>
                <a:gd name="T51" fmla="*/ 298 h 370"/>
                <a:gd name="T52" fmla="*/ 383 w 383"/>
                <a:gd name="T53" fmla="*/ 92 h 370"/>
                <a:gd name="T54" fmla="*/ 356 w 383"/>
                <a:gd name="T55" fmla="*/ 265 h 370"/>
                <a:gd name="T56" fmla="*/ 303 w 383"/>
                <a:gd name="T57" fmla="*/ 270 h 370"/>
                <a:gd name="T58" fmla="*/ 280 w 383"/>
                <a:gd name="T59" fmla="*/ 250 h 370"/>
                <a:gd name="T60" fmla="*/ 288 w 383"/>
                <a:gd name="T61" fmla="*/ 237 h 370"/>
                <a:gd name="T62" fmla="*/ 300 w 383"/>
                <a:gd name="T63" fmla="*/ 246 h 370"/>
                <a:gd name="T64" fmla="*/ 330 w 383"/>
                <a:gd name="T65" fmla="*/ 247 h 370"/>
                <a:gd name="T66" fmla="*/ 333 w 383"/>
                <a:gd name="T67" fmla="*/ 224 h 370"/>
                <a:gd name="T68" fmla="*/ 287 w 383"/>
                <a:gd name="T69" fmla="*/ 173 h 370"/>
                <a:gd name="T70" fmla="*/ 288 w 383"/>
                <a:gd name="T71" fmla="*/ 170 h 370"/>
                <a:gd name="T72" fmla="*/ 304 w 383"/>
                <a:gd name="T73" fmla="*/ 177 h 370"/>
                <a:gd name="T74" fmla="*/ 356 w 383"/>
                <a:gd name="T75" fmla="*/ 219 h 370"/>
                <a:gd name="T76" fmla="*/ 356 w 383"/>
                <a:gd name="T77" fmla="*/ 265 h 370"/>
                <a:gd name="T78" fmla="*/ 353 w 383"/>
                <a:gd name="T79" fmla="*/ 160 h 370"/>
                <a:gd name="T80" fmla="*/ 334 w 383"/>
                <a:gd name="T81" fmla="*/ 179 h 370"/>
                <a:gd name="T82" fmla="*/ 323 w 383"/>
                <a:gd name="T83" fmla="*/ 169 h 370"/>
                <a:gd name="T84" fmla="*/ 333 w 383"/>
                <a:gd name="T85" fmla="*/ 156 h 370"/>
                <a:gd name="T86" fmla="*/ 330 w 383"/>
                <a:gd name="T87" fmla="*/ 126 h 370"/>
                <a:gd name="T88" fmla="*/ 305 w 383"/>
                <a:gd name="T89" fmla="*/ 127 h 370"/>
                <a:gd name="T90" fmla="*/ 258 w 383"/>
                <a:gd name="T91" fmla="*/ 172 h 370"/>
                <a:gd name="T92" fmla="*/ 255 w 383"/>
                <a:gd name="T93" fmla="*/ 169 h 370"/>
                <a:gd name="T94" fmla="*/ 293 w 383"/>
                <a:gd name="T95" fmla="*/ 112 h 370"/>
                <a:gd name="T96" fmla="*/ 350 w 383"/>
                <a:gd name="T97" fmla="*/ 103 h 370"/>
                <a:gd name="T98" fmla="*/ 356 w 383"/>
                <a:gd name="T99" fmla="*/ 15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3" h="370">
                  <a:moveTo>
                    <a:pt x="214" y="370"/>
                  </a:moveTo>
                  <a:cubicBezTo>
                    <a:pt x="0" y="332"/>
                    <a:pt x="0" y="332"/>
                    <a:pt x="0" y="332"/>
                  </a:cubicBezTo>
                  <a:cubicBezTo>
                    <a:pt x="0" y="39"/>
                    <a:pt x="0" y="39"/>
                    <a:pt x="0" y="39"/>
                  </a:cubicBezTo>
                  <a:cubicBezTo>
                    <a:pt x="214" y="0"/>
                    <a:pt x="214" y="0"/>
                    <a:pt x="214" y="0"/>
                  </a:cubicBezTo>
                  <a:cubicBezTo>
                    <a:pt x="214" y="370"/>
                    <a:pt x="214" y="370"/>
                    <a:pt x="214" y="370"/>
                  </a:cubicBezTo>
                  <a:cubicBezTo>
                    <a:pt x="214" y="370"/>
                    <a:pt x="214" y="370"/>
                    <a:pt x="214" y="370"/>
                  </a:cubicBezTo>
                  <a:close/>
                  <a:moveTo>
                    <a:pt x="144" y="231"/>
                  </a:moveTo>
                  <a:cubicBezTo>
                    <a:pt x="95" y="226"/>
                    <a:pt x="95" y="226"/>
                    <a:pt x="95" y="226"/>
                  </a:cubicBezTo>
                  <a:cubicBezTo>
                    <a:pt x="95" y="191"/>
                    <a:pt x="95" y="191"/>
                    <a:pt x="95" y="191"/>
                  </a:cubicBezTo>
                  <a:cubicBezTo>
                    <a:pt x="137" y="192"/>
                    <a:pt x="137" y="192"/>
                    <a:pt x="137" y="192"/>
                  </a:cubicBezTo>
                  <a:cubicBezTo>
                    <a:pt x="137" y="161"/>
                    <a:pt x="137" y="161"/>
                    <a:pt x="137" y="161"/>
                  </a:cubicBezTo>
                  <a:cubicBezTo>
                    <a:pt x="95" y="160"/>
                    <a:pt x="95" y="160"/>
                    <a:pt x="95" y="160"/>
                  </a:cubicBezTo>
                  <a:cubicBezTo>
                    <a:pt x="95" y="125"/>
                    <a:pt x="95" y="125"/>
                    <a:pt x="95" y="125"/>
                  </a:cubicBezTo>
                  <a:cubicBezTo>
                    <a:pt x="146" y="125"/>
                    <a:pt x="146" y="125"/>
                    <a:pt x="146" y="125"/>
                  </a:cubicBezTo>
                  <a:cubicBezTo>
                    <a:pt x="146" y="94"/>
                    <a:pt x="146" y="94"/>
                    <a:pt x="146" y="94"/>
                  </a:cubicBezTo>
                  <a:cubicBezTo>
                    <a:pt x="62" y="100"/>
                    <a:pt x="62" y="100"/>
                    <a:pt x="62" y="100"/>
                  </a:cubicBezTo>
                  <a:cubicBezTo>
                    <a:pt x="62" y="255"/>
                    <a:pt x="62" y="255"/>
                    <a:pt x="62" y="255"/>
                  </a:cubicBezTo>
                  <a:cubicBezTo>
                    <a:pt x="144" y="264"/>
                    <a:pt x="144" y="264"/>
                    <a:pt x="144" y="264"/>
                  </a:cubicBezTo>
                  <a:cubicBezTo>
                    <a:pt x="144" y="231"/>
                    <a:pt x="144" y="231"/>
                    <a:pt x="144" y="231"/>
                  </a:cubicBezTo>
                  <a:cubicBezTo>
                    <a:pt x="144" y="231"/>
                    <a:pt x="144" y="231"/>
                    <a:pt x="144" y="231"/>
                  </a:cubicBezTo>
                  <a:close/>
                  <a:moveTo>
                    <a:pt x="365" y="74"/>
                  </a:moveTo>
                  <a:cubicBezTo>
                    <a:pt x="234" y="74"/>
                    <a:pt x="234" y="74"/>
                    <a:pt x="234" y="74"/>
                  </a:cubicBezTo>
                  <a:cubicBezTo>
                    <a:pt x="234" y="103"/>
                    <a:pt x="234" y="103"/>
                    <a:pt x="234" y="103"/>
                  </a:cubicBezTo>
                  <a:cubicBezTo>
                    <a:pt x="242" y="103"/>
                    <a:pt x="242" y="103"/>
                    <a:pt x="242" y="103"/>
                  </a:cubicBezTo>
                  <a:cubicBezTo>
                    <a:pt x="244" y="103"/>
                    <a:pt x="245" y="104"/>
                    <a:pt x="247" y="105"/>
                  </a:cubicBezTo>
                  <a:cubicBezTo>
                    <a:pt x="248" y="106"/>
                    <a:pt x="265" y="122"/>
                    <a:pt x="265" y="122"/>
                  </a:cubicBezTo>
                  <a:cubicBezTo>
                    <a:pt x="265" y="123"/>
                    <a:pt x="265" y="124"/>
                    <a:pt x="265" y="125"/>
                  </a:cubicBezTo>
                  <a:cubicBezTo>
                    <a:pt x="257" y="136"/>
                    <a:pt x="257" y="136"/>
                    <a:pt x="257" y="136"/>
                  </a:cubicBezTo>
                  <a:cubicBezTo>
                    <a:pt x="256" y="137"/>
                    <a:pt x="256" y="137"/>
                    <a:pt x="255" y="136"/>
                  </a:cubicBezTo>
                  <a:cubicBezTo>
                    <a:pt x="245" y="127"/>
                    <a:pt x="245" y="127"/>
                    <a:pt x="245" y="127"/>
                  </a:cubicBezTo>
                  <a:cubicBezTo>
                    <a:pt x="245" y="126"/>
                    <a:pt x="243" y="126"/>
                    <a:pt x="243" y="126"/>
                  </a:cubicBezTo>
                  <a:cubicBezTo>
                    <a:pt x="234" y="126"/>
                    <a:pt x="234" y="126"/>
                    <a:pt x="234" y="126"/>
                  </a:cubicBezTo>
                  <a:cubicBezTo>
                    <a:pt x="234" y="174"/>
                    <a:pt x="234" y="174"/>
                    <a:pt x="234" y="174"/>
                  </a:cubicBezTo>
                  <a:cubicBezTo>
                    <a:pt x="246" y="186"/>
                    <a:pt x="258" y="199"/>
                    <a:pt x="258" y="199"/>
                  </a:cubicBezTo>
                  <a:cubicBezTo>
                    <a:pt x="259" y="200"/>
                    <a:pt x="259" y="201"/>
                    <a:pt x="258" y="201"/>
                  </a:cubicBezTo>
                  <a:cubicBezTo>
                    <a:pt x="257" y="203"/>
                    <a:pt x="257" y="203"/>
                    <a:pt x="257" y="203"/>
                  </a:cubicBezTo>
                  <a:cubicBezTo>
                    <a:pt x="256" y="203"/>
                    <a:pt x="256" y="204"/>
                    <a:pt x="255" y="204"/>
                  </a:cubicBezTo>
                  <a:cubicBezTo>
                    <a:pt x="254" y="204"/>
                    <a:pt x="247" y="200"/>
                    <a:pt x="241" y="196"/>
                  </a:cubicBezTo>
                  <a:cubicBezTo>
                    <a:pt x="239" y="195"/>
                    <a:pt x="236" y="194"/>
                    <a:pt x="234" y="192"/>
                  </a:cubicBezTo>
                  <a:cubicBezTo>
                    <a:pt x="234" y="247"/>
                    <a:pt x="234" y="247"/>
                    <a:pt x="234" y="247"/>
                  </a:cubicBezTo>
                  <a:cubicBezTo>
                    <a:pt x="235" y="247"/>
                    <a:pt x="235" y="247"/>
                    <a:pt x="235" y="247"/>
                  </a:cubicBezTo>
                  <a:cubicBezTo>
                    <a:pt x="236" y="247"/>
                    <a:pt x="240" y="247"/>
                    <a:pt x="240" y="246"/>
                  </a:cubicBezTo>
                  <a:cubicBezTo>
                    <a:pt x="245" y="242"/>
                    <a:pt x="286" y="200"/>
                    <a:pt x="286" y="200"/>
                  </a:cubicBezTo>
                  <a:cubicBezTo>
                    <a:pt x="287" y="200"/>
                    <a:pt x="287" y="200"/>
                    <a:pt x="287" y="200"/>
                  </a:cubicBezTo>
                  <a:cubicBezTo>
                    <a:pt x="289" y="202"/>
                    <a:pt x="289" y="202"/>
                    <a:pt x="289" y="202"/>
                  </a:cubicBezTo>
                  <a:cubicBezTo>
                    <a:pt x="289" y="202"/>
                    <a:pt x="290" y="203"/>
                    <a:pt x="290" y="204"/>
                  </a:cubicBezTo>
                  <a:cubicBezTo>
                    <a:pt x="290" y="205"/>
                    <a:pt x="287" y="212"/>
                    <a:pt x="282" y="218"/>
                  </a:cubicBezTo>
                  <a:cubicBezTo>
                    <a:pt x="275" y="232"/>
                    <a:pt x="262" y="249"/>
                    <a:pt x="252" y="260"/>
                  </a:cubicBezTo>
                  <a:cubicBezTo>
                    <a:pt x="246" y="267"/>
                    <a:pt x="243" y="270"/>
                    <a:pt x="240" y="270"/>
                  </a:cubicBezTo>
                  <a:cubicBezTo>
                    <a:pt x="234" y="270"/>
                    <a:pt x="234" y="270"/>
                    <a:pt x="234" y="270"/>
                  </a:cubicBezTo>
                  <a:cubicBezTo>
                    <a:pt x="234" y="298"/>
                    <a:pt x="234" y="298"/>
                    <a:pt x="234" y="298"/>
                  </a:cubicBezTo>
                  <a:cubicBezTo>
                    <a:pt x="365" y="298"/>
                    <a:pt x="365" y="298"/>
                    <a:pt x="365" y="298"/>
                  </a:cubicBezTo>
                  <a:cubicBezTo>
                    <a:pt x="375" y="298"/>
                    <a:pt x="383" y="290"/>
                    <a:pt x="383" y="280"/>
                  </a:cubicBezTo>
                  <a:cubicBezTo>
                    <a:pt x="383" y="92"/>
                    <a:pt x="383" y="92"/>
                    <a:pt x="383" y="92"/>
                  </a:cubicBezTo>
                  <a:cubicBezTo>
                    <a:pt x="383" y="82"/>
                    <a:pt x="375" y="74"/>
                    <a:pt x="365" y="74"/>
                  </a:cubicBezTo>
                  <a:close/>
                  <a:moveTo>
                    <a:pt x="356" y="265"/>
                  </a:moveTo>
                  <a:cubicBezTo>
                    <a:pt x="356" y="268"/>
                    <a:pt x="353" y="270"/>
                    <a:pt x="350" y="270"/>
                  </a:cubicBezTo>
                  <a:cubicBezTo>
                    <a:pt x="303" y="270"/>
                    <a:pt x="303" y="270"/>
                    <a:pt x="303" y="270"/>
                  </a:cubicBezTo>
                  <a:cubicBezTo>
                    <a:pt x="301" y="270"/>
                    <a:pt x="300" y="269"/>
                    <a:pt x="299" y="268"/>
                  </a:cubicBezTo>
                  <a:cubicBezTo>
                    <a:pt x="297" y="267"/>
                    <a:pt x="280" y="250"/>
                    <a:pt x="280" y="250"/>
                  </a:cubicBezTo>
                  <a:cubicBezTo>
                    <a:pt x="280" y="250"/>
                    <a:pt x="280" y="249"/>
                    <a:pt x="280" y="248"/>
                  </a:cubicBezTo>
                  <a:cubicBezTo>
                    <a:pt x="288" y="237"/>
                    <a:pt x="288" y="237"/>
                    <a:pt x="288" y="237"/>
                  </a:cubicBezTo>
                  <a:cubicBezTo>
                    <a:pt x="289" y="236"/>
                    <a:pt x="289" y="236"/>
                    <a:pt x="290" y="237"/>
                  </a:cubicBezTo>
                  <a:cubicBezTo>
                    <a:pt x="300" y="246"/>
                    <a:pt x="300" y="246"/>
                    <a:pt x="300" y="246"/>
                  </a:cubicBezTo>
                  <a:cubicBezTo>
                    <a:pt x="300" y="247"/>
                    <a:pt x="302" y="247"/>
                    <a:pt x="303" y="247"/>
                  </a:cubicBezTo>
                  <a:cubicBezTo>
                    <a:pt x="330" y="247"/>
                    <a:pt x="330" y="247"/>
                    <a:pt x="330" y="247"/>
                  </a:cubicBezTo>
                  <a:cubicBezTo>
                    <a:pt x="332" y="247"/>
                    <a:pt x="333" y="246"/>
                    <a:pt x="333" y="245"/>
                  </a:cubicBezTo>
                  <a:cubicBezTo>
                    <a:pt x="333" y="224"/>
                    <a:pt x="333" y="224"/>
                    <a:pt x="333" y="224"/>
                  </a:cubicBezTo>
                  <a:cubicBezTo>
                    <a:pt x="333" y="223"/>
                    <a:pt x="333" y="219"/>
                    <a:pt x="332" y="218"/>
                  </a:cubicBezTo>
                  <a:cubicBezTo>
                    <a:pt x="327" y="214"/>
                    <a:pt x="287" y="173"/>
                    <a:pt x="287" y="173"/>
                  </a:cubicBezTo>
                  <a:cubicBezTo>
                    <a:pt x="286" y="173"/>
                    <a:pt x="286" y="172"/>
                    <a:pt x="287" y="172"/>
                  </a:cubicBezTo>
                  <a:cubicBezTo>
                    <a:pt x="288" y="170"/>
                    <a:pt x="288" y="170"/>
                    <a:pt x="288" y="170"/>
                  </a:cubicBezTo>
                  <a:cubicBezTo>
                    <a:pt x="289" y="170"/>
                    <a:pt x="289" y="169"/>
                    <a:pt x="290" y="169"/>
                  </a:cubicBezTo>
                  <a:cubicBezTo>
                    <a:pt x="291" y="169"/>
                    <a:pt x="298" y="172"/>
                    <a:pt x="304" y="177"/>
                  </a:cubicBezTo>
                  <a:cubicBezTo>
                    <a:pt x="317" y="184"/>
                    <a:pt x="336" y="197"/>
                    <a:pt x="347" y="207"/>
                  </a:cubicBezTo>
                  <a:cubicBezTo>
                    <a:pt x="353" y="213"/>
                    <a:pt x="356" y="216"/>
                    <a:pt x="356" y="219"/>
                  </a:cubicBezTo>
                  <a:cubicBezTo>
                    <a:pt x="356" y="265"/>
                    <a:pt x="356" y="265"/>
                    <a:pt x="356" y="265"/>
                  </a:cubicBezTo>
                  <a:cubicBezTo>
                    <a:pt x="356" y="265"/>
                    <a:pt x="356" y="265"/>
                    <a:pt x="356" y="265"/>
                  </a:cubicBezTo>
                  <a:close/>
                  <a:moveTo>
                    <a:pt x="356" y="155"/>
                  </a:moveTo>
                  <a:cubicBezTo>
                    <a:pt x="356" y="158"/>
                    <a:pt x="355" y="159"/>
                    <a:pt x="353" y="160"/>
                  </a:cubicBezTo>
                  <a:cubicBezTo>
                    <a:pt x="352" y="162"/>
                    <a:pt x="337" y="179"/>
                    <a:pt x="337" y="179"/>
                  </a:cubicBezTo>
                  <a:cubicBezTo>
                    <a:pt x="336" y="179"/>
                    <a:pt x="335" y="179"/>
                    <a:pt x="334" y="179"/>
                  </a:cubicBezTo>
                  <a:cubicBezTo>
                    <a:pt x="323" y="171"/>
                    <a:pt x="323" y="171"/>
                    <a:pt x="323" y="171"/>
                  </a:cubicBezTo>
                  <a:cubicBezTo>
                    <a:pt x="322" y="170"/>
                    <a:pt x="322" y="170"/>
                    <a:pt x="323" y="169"/>
                  </a:cubicBezTo>
                  <a:cubicBezTo>
                    <a:pt x="332" y="159"/>
                    <a:pt x="332" y="159"/>
                    <a:pt x="332" y="159"/>
                  </a:cubicBezTo>
                  <a:cubicBezTo>
                    <a:pt x="333" y="159"/>
                    <a:pt x="333" y="157"/>
                    <a:pt x="333" y="156"/>
                  </a:cubicBezTo>
                  <a:cubicBezTo>
                    <a:pt x="333" y="128"/>
                    <a:pt x="333" y="128"/>
                    <a:pt x="333" y="128"/>
                  </a:cubicBezTo>
                  <a:cubicBezTo>
                    <a:pt x="333" y="127"/>
                    <a:pt x="332" y="126"/>
                    <a:pt x="330" y="126"/>
                  </a:cubicBezTo>
                  <a:cubicBezTo>
                    <a:pt x="310" y="126"/>
                    <a:pt x="310" y="126"/>
                    <a:pt x="310" y="126"/>
                  </a:cubicBezTo>
                  <a:cubicBezTo>
                    <a:pt x="309" y="126"/>
                    <a:pt x="305" y="126"/>
                    <a:pt x="305" y="127"/>
                  </a:cubicBezTo>
                  <a:cubicBezTo>
                    <a:pt x="300" y="131"/>
                    <a:pt x="259" y="172"/>
                    <a:pt x="259" y="172"/>
                  </a:cubicBezTo>
                  <a:cubicBezTo>
                    <a:pt x="259" y="173"/>
                    <a:pt x="258" y="173"/>
                    <a:pt x="258" y="172"/>
                  </a:cubicBezTo>
                  <a:cubicBezTo>
                    <a:pt x="256" y="171"/>
                    <a:pt x="256" y="171"/>
                    <a:pt x="256" y="171"/>
                  </a:cubicBezTo>
                  <a:cubicBezTo>
                    <a:pt x="256" y="170"/>
                    <a:pt x="255" y="169"/>
                    <a:pt x="255" y="169"/>
                  </a:cubicBezTo>
                  <a:cubicBezTo>
                    <a:pt x="255" y="168"/>
                    <a:pt x="258" y="161"/>
                    <a:pt x="263" y="155"/>
                  </a:cubicBezTo>
                  <a:cubicBezTo>
                    <a:pt x="270" y="141"/>
                    <a:pt x="283" y="123"/>
                    <a:pt x="293" y="112"/>
                  </a:cubicBezTo>
                  <a:cubicBezTo>
                    <a:pt x="299" y="105"/>
                    <a:pt x="302" y="103"/>
                    <a:pt x="305" y="103"/>
                  </a:cubicBezTo>
                  <a:cubicBezTo>
                    <a:pt x="350" y="103"/>
                    <a:pt x="350" y="103"/>
                    <a:pt x="350" y="103"/>
                  </a:cubicBezTo>
                  <a:cubicBezTo>
                    <a:pt x="353" y="103"/>
                    <a:pt x="356" y="105"/>
                    <a:pt x="356" y="108"/>
                  </a:cubicBezTo>
                  <a:cubicBezTo>
                    <a:pt x="356" y="155"/>
                    <a:pt x="356" y="155"/>
                    <a:pt x="356" y="155"/>
                  </a:cubicBezTo>
                  <a:cubicBezTo>
                    <a:pt x="356" y="155"/>
                    <a:pt x="356" y="155"/>
                    <a:pt x="356" y="155"/>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7" name="TextBox 136">
              <a:extLst>
                <a:ext uri="{FF2B5EF4-FFF2-40B4-BE49-F238E27FC236}">
                  <a16:creationId xmlns:a16="http://schemas.microsoft.com/office/drawing/2014/main" id="{6E20703C-BCDC-486F-B8D8-594499CE5D95}"/>
                </a:ext>
              </a:extLst>
            </p:cNvPr>
            <p:cNvSpPr txBox="1"/>
            <p:nvPr/>
          </p:nvSpPr>
          <p:spPr>
            <a:xfrm>
              <a:off x="4507426" y="3736811"/>
              <a:ext cx="1186223" cy="215444"/>
            </a:xfrm>
            <a:prstGeom prst="rect">
              <a:avLst/>
            </a:prstGeom>
            <a:noFill/>
          </p:spPr>
          <p:txBody>
            <a:bodyPr wrap="none" lIns="0" tIns="0" rIns="0" bIns="0" rtlCol="0">
              <a:spAutoFit/>
            </a:bodyPr>
            <a:lstStyle/>
            <a:p>
              <a:pPr algn="ctr"/>
              <a:r>
                <a:rPr lang="en-US" sz="1050" cap="all" spc="150" dirty="0">
                  <a:solidFill>
                    <a:schemeClr val="bg1"/>
                  </a:solidFill>
                  <a:latin typeface="+mj-lt"/>
                </a:rPr>
                <a:t>exchang</a:t>
              </a:r>
              <a:r>
                <a:rPr lang="en-US" sz="1050" cap="all" dirty="0">
                  <a:solidFill>
                    <a:schemeClr val="bg1"/>
                  </a:solidFill>
                  <a:latin typeface="+mj-lt"/>
                </a:rPr>
                <a:t>e</a:t>
              </a:r>
            </a:p>
          </p:txBody>
        </p:sp>
      </p:grpSp>
      <p:sp>
        <p:nvSpPr>
          <p:cNvPr id="31" name="Freeform: Shape 30">
            <a:extLst>
              <a:ext uri="{FF2B5EF4-FFF2-40B4-BE49-F238E27FC236}">
                <a16:creationId xmlns:a16="http://schemas.microsoft.com/office/drawing/2014/main" id="{87293E32-DE93-4959-9215-9582F354D315}"/>
              </a:ext>
            </a:extLst>
          </p:cNvPr>
          <p:cNvSpPr/>
          <p:nvPr/>
        </p:nvSpPr>
        <p:spPr bwMode="auto">
          <a:xfrm>
            <a:off x="1194435" y="2960458"/>
            <a:ext cx="1754505" cy="548221"/>
          </a:xfrm>
          <a:custGeom>
            <a:avLst/>
            <a:gdLst>
              <a:gd name="connsiteX0" fmla="*/ 0 w 2439314"/>
              <a:gd name="connsiteY0" fmla="*/ 411363 h 730961"/>
              <a:gd name="connsiteX1" fmla="*/ 342900 w 2439314"/>
              <a:gd name="connsiteY1" fmla="*/ 7503 h 730961"/>
              <a:gd name="connsiteX2" fmla="*/ 1539240 w 2439314"/>
              <a:gd name="connsiteY2" fmla="*/ 723783 h 730961"/>
              <a:gd name="connsiteX3" fmla="*/ 2339340 w 2439314"/>
              <a:gd name="connsiteY3" fmla="*/ 373263 h 730961"/>
              <a:gd name="connsiteX4" fmla="*/ 2400300 w 2439314"/>
              <a:gd name="connsiteY4" fmla="*/ 327543 h 730961"/>
              <a:gd name="connsiteX0" fmla="*/ 0 w 2339340"/>
              <a:gd name="connsiteY0" fmla="*/ 411363 h 730961"/>
              <a:gd name="connsiteX1" fmla="*/ 342900 w 2339340"/>
              <a:gd name="connsiteY1" fmla="*/ 7503 h 730961"/>
              <a:gd name="connsiteX2" fmla="*/ 1539240 w 2339340"/>
              <a:gd name="connsiteY2" fmla="*/ 723783 h 730961"/>
              <a:gd name="connsiteX3" fmla="*/ 2339340 w 2339340"/>
              <a:gd name="connsiteY3" fmla="*/ 373263 h 730961"/>
            </a:gdLst>
            <a:ahLst/>
            <a:cxnLst>
              <a:cxn ang="0">
                <a:pos x="connsiteX0" y="connsiteY0"/>
              </a:cxn>
              <a:cxn ang="0">
                <a:pos x="connsiteX1" y="connsiteY1"/>
              </a:cxn>
              <a:cxn ang="0">
                <a:pos x="connsiteX2" y="connsiteY2"/>
              </a:cxn>
              <a:cxn ang="0">
                <a:pos x="connsiteX3" y="connsiteY3"/>
              </a:cxn>
            </a:cxnLst>
            <a:rect l="l" t="t" r="r" b="b"/>
            <a:pathLst>
              <a:path w="2339340" h="730961">
                <a:moveTo>
                  <a:pt x="0" y="411363"/>
                </a:moveTo>
                <a:cubicBezTo>
                  <a:pt x="43180" y="183398"/>
                  <a:pt x="86360" y="-44567"/>
                  <a:pt x="342900" y="7503"/>
                </a:cubicBezTo>
                <a:cubicBezTo>
                  <a:pt x="599440" y="59573"/>
                  <a:pt x="1206500" y="662823"/>
                  <a:pt x="1539240" y="723783"/>
                </a:cubicBezTo>
                <a:cubicBezTo>
                  <a:pt x="1871980" y="784743"/>
                  <a:pt x="2195830" y="439303"/>
                  <a:pt x="2339340" y="373263"/>
                </a:cubicBezTo>
              </a:path>
            </a:pathLst>
          </a:cu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7D1FE6DF-5286-42D0-AF4A-6D1D32A694AE}"/>
              </a:ext>
            </a:extLst>
          </p:cNvPr>
          <p:cNvGrpSpPr/>
          <p:nvPr/>
        </p:nvGrpSpPr>
        <p:grpSpPr>
          <a:xfrm rot="21362866">
            <a:off x="1052851" y="3128842"/>
            <a:ext cx="274991" cy="194234"/>
            <a:chOff x="1953436" y="3538812"/>
            <a:chExt cx="424163" cy="299599"/>
          </a:xfrm>
        </p:grpSpPr>
        <p:sp>
          <p:nvSpPr>
            <p:cNvPr id="151" name="Freeform: Shape 150">
              <a:extLst>
                <a:ext uri="{FF2B5EF4-FFF2-40B4-BE49-F238E27FC236}">
                  <a16:creationId xmlns:a16="http://schemas.microsoft.com/office/drawing/2014/main" id="{008530F6-20C5-4772-81BB-4942699F08BF}"/>
                </a:ext>
              </a:extLst>
            </p:cNvPr>
            <p:cNvSpPr>
              <a:spLocks/>
            </p:cNvSpPr>
            <p:nvPr/>
          </p:nvSpPr>
          <p:spPr bwMode="auto">
            <a:xfrm rot="20377195">
              <a:off x="1953436" y="3559870"/>
              <a:ext cx="424163" cy="278541"/>
            </a:xfrm>
            <a:custGeom>
              <a:avLst/>
              <a:gdLst>
                <a:gd name="connsiteX0" fmla="*/ 390525 w 391579"/>
                <a:gd name="connsiteY0" fmla="*/ 128556 h 257144"/>
                <a:gd name="connsiteX1" fmla="*/ 388611 w 391579"/>
                <a:gd name="connsiteY1" fmla="*/ 129186 h 257144"/>
                <a:gd name="connsiteX2" fmla="*/ 391579 w 391579"/>
                <a:gd name="connsiteY2" fmla="*/ 130175 h 257144"/>
                <a:gd name="connsiteX3" fmla="*/ 385607 w 391579"/>
                <a:gd name="connsiteY3" fmla="*/ 130175 h 257144"/>
                <a:gd name="connsiteX4" fmla="*/ 0 w 391579"/>
                <a:gd name="connsiteY4" fmla="*/ 257144 h 257144"/>
                <a:gd name="connsiteX5" fmla="*/ 44067 w 391579"/>
                <a:gd name="connsiteY5" fmla="*/ 128556 h 257144"/>
                <a:gd name="connsiteX6" fmla="*/ 44572 w 391579"/>
                <a:gd name="connsiteY6" fmla="*/ 128556 h 257144"/>
                <a:gd name="connsiteX7" fmla="*/ 1054 w 391579"/>
                <a:gd name="connsiteY7" fmla="*/ 0 h 257144"/>
                <a:gd name="connsiteX8" fmla="*/ 386721 w 391579"/>
                <a:gd name="connsiteY8" fmla="*/ 128556 h 25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579" h="257144">
                  <a:moveTo>
                    <a:pt x="390525" y="128556"/>
                  </a:moveTo>
                  <a:lnTo>
                    <a:pt x="388611" y="129186"/>
                  </a:lnTo>
                  <a:lnTo>
                    <a:pt x="391579" y="130175"/>
                  </a:lnTo>
                  <a:lnTo>
                    <a:pt x="385607" y="130175"/>
                  </a:lnTo>
                  <a:lnTo>
                    <a:pt x="0" y="257144"/>
                  </a:lnTo>
                  <a:lnTo>
                    <a:pt x="44067" y="128556"/>
                  </a:lnTo>
                  <a:lnTo>
                    <a:pt x="44572" y="128556"/>
                  </a:lnTo>
                  <a:lnTo>
                    <a:pt x="1054" y="0"/>
                  </a:lnTo>
                  <a:lnTo>
                    <a:pt x="386721" y="128556"/>
                  </a:lnTo>
                  <a:close/>
                </a:path>
              </a:pathLst>
            </a:custGeom>
            <a:solidFill>
              <a:srgbClr val="BDBDBD"/>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grpSp>
          <p:nvGrpSpPr>
            <p:cNvPr id="26" name="Group 25">
              <a:extLst>
                <a:ext uri="{FF2B5EF4-FFF2-40B4-BE49-F238E27FC236}">
                  <a16:creationId xmlns:a16="http://schemas.microsoft.com/office/drawing/2014/main" id="{AB64B867-ABD1-40DA-BFDB-9B15FCC53F38}"/>
                </a:ext>
              </a:extLst>
            </p:cNvPr>
            <p:cNvGrpSpPr/>
            <p:nvPr/>
          </p:nvGrpSpPr>
          <p:grpSpPr>
            <a:xfrm rot="20377195">
              <a:off x="1974544" y="3538812"/>
              <a:ext cx="390877" cy="266087"/>
              <a:chOff x="2224617" y="2829896"/>
              <a:chExt cx="390877" cy="266087"/>
            </a:xfrm>
          </p:grpSpPr>
          <p:sp>
            <p:nvSpPr>
              <p:cNvPr id="24" name="Freeform 14">
                <a:extLst>
                  <a:ext uri="{FF2B5EF4-FFF2-40B4-BE49-F238E27FC236}">
                    <a16:creationId xmlns:a16="http://schemas.microsoft.com/office/drawing/2014/main" id="{DDF01B46-8814-4003-A00E-D300A1046591}"/>
                  </a:ext>
                </a:extLst>
              </p:cNvPr>
              <p:cNvSpPr>
                <a:spLocks/>
              </p:cNvSpPr>
              <p:nvPr/>
            </p:nvSpPr>
            <p:spPr bwMode="auto">
              <a:xfrm>
                <a:off x="2224617" y="2967395"/>
                <a:ext cx="390525" cy="128588"/>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15">
                <a:extLst>
                  <a:ext uri="{FF2B5EF4-FFF2-40B4-BE49-F238E27FC236}">
                    <a16:creationId xmlns:a16="http://schemas.microsoft.com/office/drawing/2014/main" id="{B0B43A93-95BC-42E6-ACC9-50C5CBC2ADF2}"/>
                  </a:ext>
                </a:extLst>
              </p:cNvPr>
              <p:cNvSpPr>
                <a:spLocks/>
              </p:cNvSpPr>
              <p:nvPr/>
            </p:nvSpPr>
            <p:spPr bwMode="auto">
              <a:xfrm>
                <a:off x="2224969" y="2829896"/>
                <a:ext cx="390525" cy="130175"/>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sp>
        <p:nvSpPr>
          <p:cNvPr id="139" name="Rectangle 138">
            <a:extLst>
              <a:ext uri="{FF2B5EF4-FFF2-40B4-BE49-F238E27FC236}">
                <a16:creationId xmlns:a16="http://schemas.microsoft.com/office/drawing/2014/main" id="{D80AAD54-5F14-4809-A6D7-25EC27A49EA0}"/>
              </a:ext>
            </a:extLst>
          </p:cNvPr>
          <p:cNvSpPr/>
          <p:nvPr/>
        </p:nvSpPr>
        <p:spPr bwMode="auto">
          <a:xfrm>
            <a:off x="6155055" y="1998064"/>
            <a:ext cx="2590674" cy="1234704"/>
          </a:xfrm>
          <a:prstGeom prst="rect">
            <a:avLst/>
          </a:prstGeom>
          <a:solidFill>
            <a:schemeClr val="bg2"/>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53" name="Rectangle 52">
            <a:extLst>
              <a:ext uri="{FF2B5EF4-FFF2-40B4-BE49-F238E27FC236}">
                <a16:creationId xmlns:a16="http://schemas.microsoft.com/office/drawing/2014/main" id="{567185A5-ED34-4420-8E80-52CB9B76E455}"/>
              </a:ext>
            </a:extLst>
          </p:cNvPr>
          <p:cNvSpPr/>
          <p:nvPr/>
        </p:nvSpPr>
        <p:spPr bwMode="auto">
          <a:xfrm>
            <a:off x="6292976" y="2139436"/>
            <a:ext cx="2314834" cy="951959"/>
          </a:xfrm>
          <a:prstGeom prst="rect">
            <a:avLst/>
          </a:prstGeom>
          <a:solidFill>
            <a:schemeClr val="bg2"/>
          </a:solidFill>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82" name="TextBox 181">
            <a:extLst>
              <a:ext uri="{FF2B5EF4-FFF2-40B4-BE49-F238E27FC236}">
                <a16:creationId xmlns:a16="http://schemas.microsoft.com/office/drawing/2014/main" id="{2369FB02-D750-46CE-9D19-05C7E989A8B9}"/>
              </a:ext>
            </a:extLst>
          </p:cNvPr>
          <p:cNvSpPr txBox="1"/>
          <p:nvPr/>
        </p:nvSpPr>
        <p:spPr>
          <a:xfrm>
            <a:off x="6406485" y="2715533"/>
            <a:ext cx="743987"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tx1"/>
                </a:solidFill>
              </a:rPr>
              <a:t>SSD &amp; MCDB</a:t>
            </a:r>
          </a:p>
        </p:txBody>
      </p:sp>
      <p:grpSp>
        <p:nvGrpSpPr>
          <p:cNvPr id="46" name="Group 45">
            <a:extLst>
              <a:ext uri="{FF2B5EF4-FFF2-40B4-BE49-F238E27FC236}">
                <a16:creationId xmlns:a16="http://schemas.microsoft.com/office/drawing/2014/main" id="{C5B088F4-BE0B-43DF-8639-06C422911C8F}"/>
              </a:ext>
            </a:extLst>
          </p:cNvPr>
          <p:cNvGrpSpPr/>
          <p:nvPr/>
        </p:nvGrpSpPr>
        <p:grpSpPr>
          <a:xfrm>
            <a:off x="7249869" y="2328479"/>
            <a:ext cx="316706" cy="600075"/>
            <a:chOff x="9902825" y="3321050"/>
            <a:chExt cx="422275" cy="800100"/>
          </a:xfrm>
        </p:grpSpPr>
        <p:sp>
          <p:nvSpPr>
            <p:cNvPr id="23" name="AutoShape 4">
              <a:extLst>
                <a:ext uri="{FF2B5EF4-FFF2-40B4-BE49-F238E27FC236}">
                  <a16:creationId xmlns:a16="http://schemas.microsoft.com/office/drawing/2014/main" id="{5DEE3AF2-6B2F-4DCF-9CFE-04B1581FC666}"/>
                </a:ext>
              </a:extLst>
            </p:cNvPr>
            <p:cNvSpPr>
              <a:spLocks noChangeAspect="1" noChangeArrowheads="1" noTextEdit="1"/>
            </p:cNvSpPr>
            <p:nvPr/>
          </p:nvSpPr>
          <p:spPr bwMode="auto">
            <a:xfrm>
              <a:off x="9902825" y="3324225"/>
              <a:ext cx="4222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Freeform 6">
              <a:extLst>
                <a:ext uri="{FF2B5EF4-FFF2-40B4-BE49-F238E27FC236}">
                  <a16:creationId xmlns:a16="http://schemas.microsoft.com/office/drawing/2014/main" id="{36537538-1E0D-46D1-87E5-845FECBF9B71}"/>
                </a:ext>
              </a:extLst>
            </p:cNvPr>
            <p:cNvSpPr>
              <a:spLocks/>
            </p:cNvSpPr>
            <p:nvPr/>
          </p:nvSpPr>
          <p:spPr bwMode="auto">
            <a:xfrm>
              <a:off x="9906000" y="3321050"/>
              <a:ext cx="419100" cy="80010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Rectangle 7">
              <a:extLst>
                <a:ext uri="{FF2B5EF4-FFF2-40B4-BE49-F238E27FC236}">
                  <a16:creationId xmlns:a16="http://schemas.microsoft.com/office/drawing/2014/main" id="{F6EABEB5-63EF-46EF-BF0D-68B633AFCC91}"/>
                </a:ext>
              </a:extLst>
            </p:cNvPr>
            <p:cNvSpPr>
              <a:spLocks noChangeArrowheads="1"/>
            </p:cNvSpPr>
            <p:nvPr/>
          </p:nvSpPr>
          <p:spPr bwMode="auto">
            <a:xfrm>
              <a:off x="9906000" y="3405188"/>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Rectangle 9">
              <a:extLst>
                <a:ext uri="{FF2B5EF4-FFF2-40B4-BE49-F238E27FC236}">
                  <a16:creationId xmlns:a16="http://schemas.microsoft.com/office/drawing/2014/main" id="{FBB7DF47-8CBA-44F0-A8B8-0287610F002F}"/>
                </a:ext>
              </a:extLst>
            </p:cNvPr>
            <p:cNvSpPr>
              <a:spLocks noChangeArrowheads="1"/>
            </p:cNvSpPr>
            <p:nvPr/>
          </p:nvSpPr>
          <p:spPr bwMode="auto">
            <a:xfrm>
              <a:off x="9906000" y="3498850"/>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Rectangle 11">
              <a:extLst>
                <a:ext uri="{FF2B5EF4-FFF2-40B4-BE49-F238E27FC236}">
                  <a16:creationId xmlns:a16="http://schemas.microsoft.com/office/drawing/2014/main" id="{8F7D1794-D025-43BE-8FB9-53B59D8945E2}"/>
                </a:ext>
              </a:extLst>
            </p:cNvPr>
            <p:cNvSpPr>
              <a:spLocks noChangeArrowheads="1"/>
            </p:cNvSpPr>
            <p:nvPr/>
          </p:nvSpPr>
          <p:spPr bwMode="auto">
            <a:xfrm>
              <a:off x="9906000" y="3590925"/>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Rectangle 13">
              <a:extLst>
                <a:ext uri="{FF2B5EF4-FFF2-40B4-BE49-F238E27FC236}">
                  <a16:creationId xmlns:a16="http://schemas.microsoft.com/office/drawing/2014/main" id="{D0953EAD-53D9-46C8-92BF-9E653969ACA2}"/>
                </a:ext>
              </a:extLst>
            </p:cNvPr>
            <p:cNvSpPr>
              <a:spLocks noChangeArrowheads="1"/>
            </p:cNvSpPr>
            <p:nvPr/>
          </p:nvSpPr>
          <p:spPr bwMode="auto">
            <a:xfrm>
              <a:off x="9906000" y="3682999"/>
              <a:ext cx="379413" cy="91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Oval 15">
              <a:extLst>
                <a:ext uri="{FF2B5EF4-FFF2-40B4-BE49-F238E27FC236}">
                  <a16:creationId xmlns:a16="http://schemas.microsoft.com/office/drawing/2014/main" id="{C862EF9B-BA4C-43CF-B06F-AC5ECBF06153}"/>
                </a:ext>
              </a:extLst>
            </p:cNvPr>
            <p:cNvSpPr>
              <a:spLocks noChangeArrowheads="1"/>
            </p:cNvSpPr>
            <p:nvPr/>
          </p:nvSpPr>
          <p:spPr bwMode="auto">
            <a:xfrm>
              <a:off x="10091738" y="3941763"/>
              <a:ext cx="47625" cy="47625"/>
            </a:xfrm>
            <a:prstGeom prst="ellipse">
              <a:avLst/>
            </a:pr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
              <a:extLst>
                <a:ext uri="{FF2B5EF4-FFF2-40B4-BE49-F238E27FC236}">
                  <a16:creationId xmlns:a16="http://schemas.microsoft.com/office/drawing/2014/main" id="{65DBAFE8-B65D-4A42-994C-CA36C3E9C1FE}"/>
                </a:ext>
              </a:extLst>
            </p:cNvPr>
            <p:cNvSpPr>
              <a:spLocks/>
            </p:cNvSpPr>
            <p:nvPr/>
          </p:nvSpPr>
          <p:spPr bwMode="auto">
            <a:xfrm>
              <a:off x="9906000" y="4089400"/>
              <a:ext cx="419100" cy="31750"/>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Rectangle 17">
              <a:extLst>
                <a:ext uri="{FF2B5EF4-FFF2-40B4-BE49-F238E27FC236}">
                  <a16:creationId xmlns:a16="http://schemas.microsoft.com/office/drawing/2014/main" id="{AB6844B4-30EE-4EC3-8E3A-C7806FB1AC45}"/>
                </a:ext>
              </a:extLst>
            </p:cNvPr>
            <p:cNvSpPr>
              <a:spLocks noChangeArrowheads="1"/>
            </p:cNvSpPr>
            <p:nvPr/>
          </p:nvSpPr>
          <p:spPr bwMode="auto">
            <a:xfrm>
              <a:off x="9906000" y="4040188"/>
              <a:ext cx="419100" cy="492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47" name="Group 46">
            <a:extLst>
              <a:ext uri="{FF2B5EF4-FFF2-40B4-BE49-F238E27FC236}">
                <a16:creationId xmlns:a16="http://schemas.microsoft.com/office/drawing/2014/main" id="{FEDE07D7-B83A-479E-9806-1E4004190F14}"/>
              </a:ext>
            </a:extLst>
          </p:cNvPr>
          <p:cNvGrpSpPr/>
          <p:nvPr/>
        </p:nvGrpSpPr>
        <p:grpSpPr>
          <a:xfrm>
            <a:off x="7414175" y="2557179"/>
            <a:ext cx="152400" cy="227410"/>
            <a:chOff x="10125075" y="3397250"/>
            <a:chExt cx="203200" cy="303213"/>
          </a:xfrm>
        </p:grpSpPr>
        <p:sp>
          <p:nvSpPr>
            <p:cNvPr id="34" name="Freeform 8">
              <a:extLst>
                <a:ext uri="{FF2B5EF4-FFF2-40B4-BE49-F238E27FC236}">
                  <a16:creationId xmlns:a16="http://schemas.microsoft.com/office/drawing/2014/main" id="{F08FE12D-488A-4FC4-A060-D3C0884AF921}"/>
                </a:ext>
              </a:extLst>
            </p:cNvPr>
            <p:cNvSpPr>
              <a:spLocks/>
            </p:cNvSpPr>
            <p:nvPr/>
          </p:nvSpPr>
          <p:spPr bwMode="auto">
            <a:xfrm>
              <a:off x="10125075" y="3397250"/>
              <a:ext cx="203200" cy="26988"/>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0">
              <a:extLst>
                <a:ext uri="{FF2B5EF4-FFF2-40B4-BE49-F238E27FC236}">
                  <a16:creationId xmlns:a16="http://schemas.microsoft.com/office/drawing/2014/main" id="{2A5F3201-9FAD-441B-92A4-339C64D779DB}"/>
                </a:ext>
              </a:extLst>
            </p:cNvPr>
            <p:cNvSpPr>
              <a:spLocks/>
            </p:cNvSpPr>
            <p:nvPr/>
          </p:nvSpPr>
          <p:spPr bwMode="auto">
            <a:xfrm>
              <a:off x="10125075" y="3487738"/>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2">
              <a:extLst>
                <a:ext uri="{FF2B5EF4-FFF2-40B4-BE49-F238E27FC236}">
                  <a16:creationId xmlns:a16="http://schemas.microsoft.com/office/drawing/2014/main" id="{F663A9DB-AD30-4FE1-B72A-CF6272794535}"/>
                </a:ext>
              </a:extLst>
            </p:cNvPr>
            <p:cNvSpPr>
              <a:spLocks/>
            </p:cNvSpPr>
            <p:nvPr/>
          </p:nvSpPr>
          <p:spPr bwMode="auto">
            <a:xfrm>
              <a:off x="10125075" y="3579813"/>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4">
              <a:extLst>
                <a:ext uri="{FF2B5EF4-FFF2-40B4-BE49-F238E27FC236}">
                  <a16:creationId xmlns:a16="http://schemas.microsoft.com/office/drawing/2014/main" id="{648614E3-9122-4AC5-A8D0-D371C57E971D}"/>
                </a:ext>
              </a:extLst>
            </p:cNvPr>
            <p:cNvSpPr>
              <a:spLocks/>
            </p:cNvSpPr>
            <p:nvPr/>
          </p:nvSpPr>
          <p:spPr bwMode="auto">
            <a:xfrm>
              <a:off x="10125075" y="3671888"/>
              <a:ext cx="203200" cy="28575"/>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pic>
        <p:nvPicPr>
          <p:cNvPr id="64" name="Picture 63">
            <a:extLst>
              <a:ext uri="{FF2B5EF4-FFF2-40B4-BE49-F238E27FC236}">
                <a16:creationId xmlns:a16="http://schemas.microsoft.com/office/drawing/2014/main" id="{DD4C71FB-215C-4E9A-B8B2-9CC6BB5792C1}"/>
              </a:ext>
            </a:extLst>
          </p:cNvPr>
          <p:cNvPicPr>
            <a:picLocks noChangeAspect="1"/>
          </p:cNvPicPr>
          <p:nvPr/>
        </p:nvPicPr>
        <p:blipFill>
          <a:blip r:embed="rId3"/>
          <a:stretch>
            <a:fillRect/>
          </a:stretch>
        </p:blipFill>
        <p:spPr>
          <a:xfrm>
            <a:off x="7683645" y="3817279"/>
            <a:ext cx="821455" cy="834921"/>
          </a:xfrm>
          <a:prstGeom prst="rect">
            <a:avLst/>
          </a:prstGeom>
        </p:spPr>
      </p:pic>
      <p:sp>
        <p:nvSpPr>
          <p:cNvPr id="66" name="TextBox 65">
            <a:extLst>
              <a:ext uri="{FF2B5EF4-FFF2-40B4-BE49-F238E27FC236}">
                <a16:creationId xmlns:a16="http://schemas.microsoft.com/office/drawing/2014/main" id="{3C349A0B-7946-4D50-ACF9-0775BD1BFC1A}"/>
              </a:ext>
            </a:extLst>
          </p:cNvPr>
          <p:cNvSpPr txBox="1"/>
          <p:nvPr/>
        </p:nvSpPr>
        <p:spPr>
          <a:xfrm>
            <a:off x="6409173" y="4546204"/>
            <a:ext cx="668051"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bg1"/>
                </a:solidFill>
              </a:rPr>
              <a:t>HD &amp; DB</a:t>
            </a:r>
          </a:p>
        </p:txBody>
      </p:sp>
      <p:grpSp>
        <p:nvGrpSpPr>
          <p:cNvPr id="125" name="Group 124">
            <a:extLst>
              <a:ext uri="{FF2B5EF4-FFF2-40B4-BE49-F238E27FC236}">
                <a16:creationId xmlns:a16="http://schemas.microsoft.com/office/drawing/2014/main" id="{BD53436B-7B44-4B61-8494-66594C01357A}"/>
              </a:ext>
            </a:extLst>
          </p:cNvPr>
          <p:cNvGrpSpPr/>
          <p:nvPr/>
        </p:nvGrpSpPr>
        <p:grpSpPr>
          <a:xfrm>
            <a:off x="7212806" y="3600450"/>
            <a:ext cx="386954" cy="1128713"/>
            <a:chOff x="9617075" y="3657600"/>
            <a:chExt cx="515938" cy="1504950"/>
          </a:xfrm>
        </p:grpSpPr>
        <p:sp>
          <p:nvSpPr>
            <p:cNvPr id="72" name="AutoShape 3">
              <a:extLst>
                <a:ext uri="{FF2B5EF4-FFF2-40B4-BE49-F238E27FC236}">
                  <a16:creationId xmlns:a16="http://schemas.microsoft.com/office/drawing/2014/main" id="{57484936-5BBD-4601-8E0C-EC4C40694DA7}"/>
                </a:ext>
              </a:extLst>
            </p:cNvPr>
            <p:cNvSpPr>
              <a:spLocks noChangeAspect="1" noChangeArrowheads="1" noTextEdit="1"/>
            </p:cNvSpPr>
            <p:nvPr/>
          </p:nvSpPr>
          <p:spPr bwMode="auto">
            <a:xfrm>
              <a:off x="9620250" y="3657600"/>
              <a:ext cx="5127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5">
              <a:extLst>
                <a:ext uri="{FF2B5EF4-FFF2-40B4-BE49-F238E27FC236}">
                  <a16:creationId xmlns:a16="http://schemas.microsoft.com/office/drawing/2014/main" id="{3A860F72-A433-4E09-BC0B-138FFD65F0F3}"/>
                </a:ext>
              </a:extLst>
            </p:cNvPr>
            <p:cNvSpPr>
              <a:spLocks/>
            </p:cNvSpPr>
            <p:nvPr/>
          </p:nvSpPr>
          <p:spPr bwMode="auto">
            <a:xfrm>
              <a:off x="9617075" y="3660775"/>
              <a:ext cx="512763" cy="1501775"/>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Rectangle 6">
              <a:extLst>
                <a:ext uri="{FF2B5EF4-FFF2-40B4-BE49-F238E27FC236}">
                  <a16:creationId xmlns:a16="http://schemas.microsoft.com/office/drawing/2014/main" id="{1076FC75-161F-44C7-9CF1-DAA8D89F163C}"/>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Rectangle 7">
              <a:extLst>
                <a:ext uri="{FF2B5EF4-FFF2-40B4-BE49-F238E27FC236}">
                  <a16:creationId xmlns:a16="http://schemas.microsoft.com/office/drawing/2014/main" id="{B705AA57-123F-477E-AD86-10A3751DFA42}"/>
                </a:ext>
              </a:extLst>
            </p:cNvPr>
            <p:cNvSpPr>
              <a:spLocks noChangeArrowheads="1"/>
            </p:cNvSpPr>
            <p:nvPr/>
          </p:nvSpPr>
          <p:spPr bwMode="auto">
            <a:xfrm>
              <a:off x="9637713" y="3794125"/>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Rectangle 9">
              <a:extLst>
                <a:ext uri="{FF2B5EF4-FFF2-40B4-BE49-F238E27FC236}">
                  <a16:creationId xmlns:a16="http://schemas.microsoft.com/office/drawing/2014/main" id="{1166A994-0CF7-4940-BAFE-FF372D724DBA}"/>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10">
              <a:extLst>
                <a:ext uri="{FF2B5EF4-FFF2-40B4-BE49-F238E27FC236}">
                  <a16:creationId xmlns:a16="http://schemas.microsoft.com/office/drawing/2014/main" id="{1BC21F2C-991B-4EB1-8B4E-816DB1E78F8E}"/>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Rectangle 12">
              <a:extLst>
                <a:ext uri="{FF2B5EF4-FFF2-40B4-BE49-F238E27FC236}">
                  <a16:creationId xmlns:a16="http://schemas.microsoft.com/office/drawing/2014/main" id="{A9A38DC4-7F83-4C0D-958F-D0365C2F0E93}"/>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13">
              <a:extLst>
                <a:ext uri="{FF2B5EF4-FFF2-40B4-BE49-F238E27FC236}">
                  <a16:creationId xmlns:a16="http://schemas.microsoft.com/office/drawing/2014/main" id="{6CEA6F5E-C2F9-4144-B67E-D35DE24BB256}"/>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Rectangle 15">
              <a:extLst>
                <a:ext uri="{FF2B5EF4-FFF2-40B4-BE49-F238E27FC236}">
                  <a16:creationId xmlns:a16="http://schemas.microsoft.com/office/drawing/2014/main" id="{C7782BD9-1781-4717-B768-8D329FA8902C}"/>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Rectangle 16">
              <a:extLst>
                <a:ext uri="{FF2B5EF4-FFF2-40B4-BE49-F238E27FC236}">
                  <a16:creationId xmlns:a16="http://schemas.microsoft.com/office/drawing/2014/main" id="{F39A2A96-A245-4A41-BDAA-8DC6A84EEDB6}"/>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Rectangle 18">
              <a:extLst>
                <a:ext uri="{FF2B5EF4-FFF2-40B4-BE49-F238E27FC236}">
                  <a16:creationId xmlns:a16="http://schemas.microsoft.com/office/drawing/2014/main" id="{0ABF637E-1803-406F-A82F-B834AB007870}"/>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Rectangle 19">
              <a:extLst>
                <a:ext uri="{FF2B5EF4-FFF2-40B4-BE49-F238E27FC236}">
                  <a16:creationId xmlns:a16="http://schemas.microsoft.com/office/drawing/2014/main" id="{CB23E99B-AC67-4330-B53B-76CDB463285D}"/>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Rectangle 21">
              <a:extLst>
                <a:ext uri="{FF2B5EF4-FFF2-40B4-BE49-F238E27FC236}">
                  <a16:creationId xmlns:a16="http://schemas.microsoft.com/office/drawing/2014/main" id="{5CCC8E57-7CA9-441B-9278-8D84698496DC}"/>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Rectangle 22">
              <a:extLst>
                <a:ext uri="{FF2B5EF4-FFF2-40B4-BE49-F238E27FC236}">
                  <a16:creationId xmlns:a16="http://schemas.microsoft.com/office/drawing/2014/main" id="{D3F83404-4584-45A5-8BEA-F8876CB1BF8D}"/>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Rectangle 24">
              <a:extLst>
                <a:ext uri="{FF2B5EF4-FFF2-40B4-BE49-F238E27FC236}">
                  <a16:creationId xmlns:a16="http://schemas.microsoft.com/office/drawing/2014/main" id="{E2874B38-FF4E-49BA-B595-63110CC6EF29}"/>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Rectangle 25">
              <a:extLst>
                <a:ext uri="{FF2B5EF4-FFF2-40B4-BE49-F238E27FC236}">
                  <a16:creationId xmlns:a16="http://schemas.microsoft.com/office/drawing/2014/main" id="{DFECADF7-7AFC-4137-838B-21DE94B0B23D}"/>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Rectangle 27">
              <a:extLst>
                <a:ext uri="{FF2B5EF4-FFF2-40B4-BE49-F238E27FC236}">
                  <a16:creationId xmlns:a16="http://schemas.microsoft.com/office/drawing/2014/main" id="{24C8A04E-951C-4D1C-A457-3AB7A10200B6}"/>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8">
              <a:extLst>
                <a:ext uri="{FF2B5EF4-FFF2-40B4-BE49-F238E27FC236}">
                  <a16:creationId xmlns:a16="http://schemas.microsoft.com/office/drawing/2014/main" id="{7EA84E41-275B-43F1-AB1F-6D3CE1709728}"/>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Rectangle 30">
              <a:extLst>
                <a:ext uri="{FF2B5EF4-FFF2-40B4-BE49-F238E27FC236}">
                  <a16:creationId xmlns:a16="http://schemas.microsoft.com/office/drawing/2014/main" id="{561ABDFC-FB33-4EFD-BB8C-6ACD02C9650D}"/>
                </a:ext>
              </a:extLst>
            </p:cNvPr>
            <p:cNvSpPr>
              <a:spLocks noChangeArrowheads="1"/>
            </p:cNvSpPr>
            <p:nvPr/>
          </p:nvSpPr>
          <p:spPr bwMode="auto">
            <a:xfrm>
              <a:off x="9637713" y="46561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Rectangle 31">
              <a:extLst>
                <a:ext uri="{FF2B5EF4-FFF2-40B4-BE49-F238E27FC236}">
                  <a16:creationId xmlns:a16="http://schemas.microsoft.com/office/drawing/2014/main" id="{060A8C67-80DC-42A5-B9B8-95D4CD1B8CE2}"/>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33">
              <a:extLst>
                <a:ext uri="{FF2B5EF4-FFF2-40B4-BE49-F238E27FC236}">
                  <a16:creationId xmlns:a16="http://schemas.microsoft.com/office/drawing/2014/main" id="{0595ADCD-8A11-4671-BBBE-DB9947E56FEB}"/>
                </a:ext>
              </a:extLst>
            </p:cNvPr>
            <p:cNvSpPr>
              <a:spLocks noEditPoints="1"/>
            </p:cNvSpPr>
            <p:nvPr/>
          </p:nvSpPr>
          <p:spPr bwMode="auto">
            <a:xfrm>
              <a:off x="9632950" y="3794125"/>
              <a:ext cx="479425" cy="1300163"/>
            </a:xfrm>
            <a:custGeom>
              <a:avLst/>
              <a:gdLst>
                <a:gd name="T0" fmla="*/ 302 w 302"/>
                <a:gd name="T1" fmla="*/ 819 h 819"/>
                <a:gd name="T2" fmla="*/ 0 w 302"/>
                <a:gd name="T3" fmla="*/ 819 h 819"/>
                <a:gd name="T4" fmla="*/ 0 w 302"/>
                <a:gd name="T5" fmla="*/ 0 h 819"/>
                <a:gd name="T6" fmla="*/ 302 w 302"/>
                <a:gd name="T7" fmla="*/ 0 h 819"/>
                <a:gd name="T8" fmla="*/ 302 w 302"/>
                <a:gd name="T9" fmla="*/ 819 h 819"/>
                <a:gd name="T10" fmla="*/ 5 w 302"/>
                <a:gd name="T11" fmla="*/ 814 h 819"/>
                <a:gd name="T12" fmla="*/ 298 w 302"/>
                <a:gd name="T13" fmla="*/ 814 h 819"/>
                <a:gd name="T14" fmla="*/ 298 w 302"/>
                <a:gd name="T15" fmla="*/ 5 h 819"/>
                <a:gd name="T16" fmla="*/ 5 w 302"/>
                <a:gd name="T17" fmla="*/ 5 h 819"/>
                <a:gd name="T18" fmla="*/ 5 w 302"/>
                <a:gd name="T19" fmla="*/ 81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819">
                  <a:moveTo>
                    <a:pt x="302" y="819"/>
                  </a:moveTo>
                  <a:lnTo>
                    <a:pt x="0" y="819"/>
                  </a:lnTo>
                  <a:lnTo>
                    <a:pt x="0" y="0"/>
                  </a:lnTo>
                  <a:lnTo>
                    <a:pt x="302" y="0"/>
                  </a:lnTo>
                  <a:lnTo>
                    <a:pt x="302" y="819"/>
                  </a:lnTo>
                  <a:close/>
                  <a:moveTo>
                    <a:pt x="5" y="814"/>
                  </a:moveTo>
                  <a:lnTo>
                    <a:pt x="298" y="814"/>
                  </a:lnTo>
                  <a:lnTo>
                    <a:pt x="298" y="5"/>
                  </a:lnTo>
                  <a:lnTo>
                    <a:pt x="5" y="5"/>
                  </a:lnTo>
                  <a:lnTo>
                    <a:pt x="5" y="8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4">
              <a:extLst>
                <a:ext uri="{FF2B5EF4-FFF2-40B4-BE49-F238E27FC236}">
                  <a16:creationId xmlns:a16="http://schemas.microsoft.com/office/drawing/2014/main" id="{C08B65F9-44A0-46C9-9C35-41E4E75BEDAB}"/>
                </a:ext>
              </a:extLst>
            </p:cNvPr>
            <p:cNvSpPr>
              <a:spLocks/>
            </p:cNvSpPr>
            <p:nvPr/>
          </p:nvSpPr>
          <p:spPr bwMode="auto">
            <a:xfrm>
              <a:off x="9632950" y="3754438"/>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35">
              <a:extLst>
                <a:ext uri="{FF2B5EF4-FFF2-40B4-BE49-F238E27FC236}">
                  <a16:creationId xmlns:a16="http://schemas.microsoft.com/office/drawing/2014/main" id="{E73D4E00-32DE-471D-B9D6-EDA43DF428C8}"/>
                </a:ext>
              </a:extLst>
            </p:cNvPr>
            <p:cNvSpPr>
              <a:spLocks/>
            </p:cNvSpPr>
            <p:nvPr/>
          </p:nvSpPr>
          <p:spPr bwMode="auto">
            <a:xfrm>
              <a:off x="9632950" y="3735388"/>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36">
              <a:extLst>
                <a:ext uri="{FF2B5EF4-FFF2-40B4-BE49-F238E27FC236}">
                  <a16:creationId xmlns:a16="http://schemas.microsoft.com/office/drawing/2014/main" id="{04F119D0-2868-4074-ADF9-E98B6E427288}"/>
                </a:ext>
              </a:extLst>
            </p:cNvPr>
            <p:cNvSpPr>
              <a:spLocks/>
            </p:cNvSpPr>
            <p:nvPr/>
          </p:nvSpPr>
          <p:spPr bwMode="auto">
            <a:xfrm>
              <a:off x="9632950" y="3714750"/>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7">
              <a:extLst>
                <a:ext uri="{FF2B5EF4-FFF2-40B4-BE49-F238E27FC236}">
                  <a16:creationId xmlns:a16="http://schemas.microsoft.com/office/drawing/2014/main" id="{49C14F12-2496-468E-BA14-ABEEBCF7F915}"/>
                </a:ext>
              </a:extLst>
            </p:cNvPr>
            <p:cNvSpPr>
              <a:spLocks/>
            </p:cNvSpPr>
            <p:nvPr/>
          </p:nvSpPr>
          <p:spPr bwMode="auto">
            <a:xfrm>
              <a:off x="9632950" y="3695700"/>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8">
              <a:extLst>
                <a:ext uri="{FF2B5EF4-FFF2-40B4-BE49-F238E27FC236}">
                  <a16:creationId xmlns:a16="http://schemas.microsoft.com/office/drawing/2014/main" id="{56B88E96-8077-4B94-A942-CBF6F4A740A7}"/>
                </a:ext>
              </a:extLst>
            </p:cNvPr>
            <p:cNvSpPr>
              <a:spLocks/>
            </p:cNvSpPr>
            <p:nvPr/>
          </p:nvSpPr>
          <p:spPr bwMode="auto">
            <a:xfrm>
              <a:off x="9948863" y="3754438"/>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39">
              <a:extLst>
                <a:ext uri="{FF2B5EF4-FFF2-40B4-BE49-F238E27FC236}">
                  <a16:creationId xmlns:a16="http://schemas.microsoft.com/office/drawing/2014/main" id="{386BFC3A-840E-4D6A-8E89-99C54F1646DD}"/>
                </a:ext>
              </a:extLst>
            </p:cNvPr>
            <p:cNvSpPr>
              <a:spLocks/>
            </p:cNvSpPr>
            <p:nvPr/>
          </p:nvSpPr>
          <p:spPr bwMode="auto">
            <a:xfrm>
              <a:off x="9948863" y="3735388"/>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40">
              <a:extLst>
                <a:ext uri="{FF2B5EF4-FFF2-40B4-BE49-F238E27FC236}">
                  <a16:creationId xmlns:a16="http://schemas.microsoft.com/office/drawing/2014/main" id="{533060CD-2E9F-4820-91E8-84DF1F5740A6}"/>
                </a:ext>
              </a:extLst>
            </p:cNvPr>
            <p:cNvSpPr>
              <a:spLocks/>
            </p:cNvSpPr>
            <p:nvPr/>
          </p:nvSpPr>
          <p:spPr bwMode="auto">
            <a:xfrm>
              <a:off x="9948863" y="3714750"/>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41">
              <a:extLst>
                <a:ext uri="{FF2B5EF4-FFF2-40B4-BE49-F238E27FC236}">
                  <a16:creationId xmlns:a16="http://schemas.microsoft.com/office/drawing/2014/main" id="{809F83F4-B438-4EAD-BF08-627AA2C54360}"/>
                </a:ext>
              </a:extLst>
            </p:cNvPr>
            <p:cNvSpPr>
              <a:spLocks/>
            </p:cNvSpPr>
            <p:nvPr/>
          </p:nvSpPr>
          <p:spPr bwMode="auto">
            <a:xfrm>
              <a:off x="9948863" y="3695700"/>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Rectangle 42">
              <a:extLst>
                <a:ext uri="{FF2B5EF4-FFF2-40B4-BE49-F238E27FC236}">
                  <a16:creationId xmlns:a16="http://schemas.microsoft.com/office/drawing/2014/main" id="{B43AE6B6-61CF-4AD1-AA66-B283ED6D1F83}"/>
                </a:ext>
              </a:extLst>
            </p:cNvPr>
            <p:cNvSpPr>
              <a:spLocks noChangeArrowheads="1"/>
            </p:cNvSpPr>
            <p:nvPr/>
          </p:nvSpPr>
          <p:spPr bwMode="auto">
            <a:xfrm>
              <a:off x="9637713" y="47259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43">
              <a:extLst>
                <a:ext uri="{FF2B5EF4-FFF2-40B4-BE49-F238E27FC236}">
                  <a16:creationId xmlns:a16="http://schemas.microsoft.com/office/drawing/2014/main" id="{3881C18F-A5C0-4E70-889D-5C38A71C5751}"/>
                </a:ext>
              </a:extLst>
            </p:cNvPr>
            <p:cNvSpPr>
              <a:spLocks/>
            </p:cNvSpPr>
            <p:nvPr/>
          </p:nvSpPr>
          <p:spPr bwMode="auto">
            <a:xfrm>
              <a:off x="9783763" y="470852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Rectangle 44">
              <a:extLst>
                <a:ext uri="{FF2B5EF4-FFF2-40B4-BE49-F238E27FC236}">
                  <a16:creationId xmlns:a16="http://schemas.microsoft.com/office/drawing/2014/main" id="{36F3A721-514D-4D85-BC67-8A5DEF03F52C}"/>
                </a:ext>
              </a:extLst>
            </p:cNvPr>
            <p:cNvSpPr>
              <a:spLocks noChangeArrowheads="1"/>
            </p:cNvSpPr>
            <p:nvPr/>
          </p:nvSpPr>
          <p:spPr bwMode="auto">
            <a:xfrm>
              <a:off x="9637713" y="482600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45">
              <a:extLst>
                <a:ext uri="{FF2B5EF4-FFF2-40B4-BE49-F238E27FC236}">
                  <a16:creationId xmlns:a16="http://schemas.microsoft.com/office/drawing/2014/main" id="{06A643DE-79CC-4CDD-937F-68B20C49BB37}"/>
                </a:ext>
              </a:extLst>
            </p:cNvPr>
            <p:cNvSpPr>
              <a:spLocks/>
            </p:cNvSpPr>
            <p:nvPr/>
          </p:nvSpPr>
          <p:spPr bwMode="auto">
            <a:xfrm>
              <a:off x="9783763" y="4808538"/>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Rectangle 46">
              <a:extLst>
                <a:ext uri="{FF2B5EF4-FFF2-40B4-BE49-F238E27FC236}">
                  <a16:creationId xmlns:a16="http://schemas.microsoft.com/office/drawing/2014/main" id="{22406053-0385-4BDE-98E3-F5ED72DBD0A8}"/>
                </a:ext>
              </a:extLst>
            </p:cNvPr>
            <p:cNvSpPr>
              <a:spLocks noChangeArrowheads="1"/>
            </p:cNvSpPr>
            <p:nvPr/>
          </p:nvSpPr>
          <p:spPr bwMode="auto">
            <a:xfrm>
              <a:off x="9637713" y="492601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47">
              <a:extLst>
                <a:ext uri="{FF2B5EF4-FFF2-40B4-BE49-F238E27FC236}">
                  <a16:creationId xmlns:a16="http://schemas.microsoft.com/office/drawing/2014/main" id="{E0E494D7-4557-4C1E-AC8B-8ABFE2B00123}"/>
                </a:ext>
              </a:extLst>
            </p:cNvPr>
            <p:cNvSpPr>
              <a:spLocks/>
            </p:cNvSpPr>
            <p:nvPr/>
          </p:nvSpPr>
          <p:spPr bwMode="auto">
            <a:xfrm>
              <a:off x="9783763" y="4908550"/>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Rectangle 48">
              <a:extLst>
                <a:ext uri="{FF2B5EF4-FFF2-40B4-BE49-F238E27FC236}">
                  <a16:creationId xmlns:a16="http://schemas.microsoft.com/office/drawing/2014/main" id="{A4487E4D-B6AE-4D3C-ACF1-BF87368F1A96}"/>
                </a:ext>
              </a:extLst>
            </p:cNvPr>
            <p:cNvSpPr>
              <a:spLocks noChangeArrowheads="1"/>
            </p:cNvSpPr>
            <p:nvPr/>
          </p:nvSpPr>
          <p:spPr bwMode="auto">
            <a:xfrm>
              <a:off x="9637713" y="50244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49">
              <a:extLst>
                <a:ext uri="{FF2B5EF4-FFF2-40B4-BE49-F238E27FC236}">
                  <a16:creationId xmlns:a16="http://schemas.microsoft.com/office/drawing/2014/main" id="{512DF320-DD72-4AF6-93EF-569E26EE6A1A}"/>
                </a:ext>
              </a:extLst>
            </p:cNvPr>
            <p:cNvSpPr>
              <a:spLocks/>
            </p:cNvSpPr>
            <p:nvPr/>
          </p:nvSpPr>
          <p:spPr bwMode="auto">
            <a:xfrm>
              <a:off x="9783763" y="500697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6" name="Group 125">
            <a:extLst>
              <a:ext uri="{FF2B5EF4-FFF2-40B4-BE49-F238E27FC236}">
                <a16:creationId xmlns:a16="http://schemas.microsoft.com/office/drawing/2014/main" id="{31AD0D61-2D5F-4BD6-BB3E-19AE5B85928B}"/>
              </a:ext>
            </a:extLst>
          </p:cNvPr>
          <p:cNvGrpSpPr/>
          <p:nvPr/>
        </p:nvGrpSpPr>
        <p:grpSpPr>
          <a:xfrm>
            <a:off x="7483079" y="3727847"/>
            <a:ext cx="77391" cy="598884"/>
            <a:chOff x="9977438" y="3827463"/>
            <a:chExt cx="103188" cy="798512"/>
          </a:xfrm>
        </p:grpSpPr>
        <p:sp>
          <p:nvSpPr>
            <p:cNvPr id="78" name="Freeform 8">
              <a:extLst>
                <a:ext uri="{FF2B5EF4-FFF2-40B4-BE49-F238E27FC236}">
                  <a16:creationId xmlns:a16="http://schemas.microsoft.com/office/drawing/2014/main" id="{544015EC-7D2E-44A5-AC12-2666815A3A18}"/>
                </a:ext>
              </a:extLst>
            </p:cNvPr>
            <p:cNvSpPr>
              <a:spLocks/>
            </p:cNvSpPr>
            <p:nvPr/>
          </p:nvSpPr>
          <p:spPr bwMode="auto">
            <a:xfrm>
              <a:off x="9977438" y="3827463"/>
              <a:ext cx="103188" cy="349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11">
              <a:extLst>
                <a:ext uri="{FF2B5EF4-FFF2-40B4-BE49-F238E27FC236}">
                  <a16:creationId xmlns:a16="http://schemas.microsoft.com/office/drawing/2014/main" id="{36624D7E-7EA5-4236-B966-5E9351119CF6}"/>
                </a:ext>
              </a:extLst>
            </p:cNvPr>
            <p:cNvSpPr>
              <a:spLocks/>
            </p:cNvSpPr>
            <p:nvPr/>
          </p:nvSpPr>
          <p:spPr bwMode="auto">
            <a:xfrm>
              <a:off x="9977438" y="3924300"/>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14">
              <a:extLst>
                <a:ext uri="{FF2B5EF4-FFF2-40B4-BE49-F238E27FC236}">
                  <a16:creationId xmlns:a16="http://schemas.microsoft.com/office/drawing/2014/main" id="{6DE0E41F-C2CE-4BD8-A7C2-54A4AF3470CB}"/>
                </a:ext>
              </a:extLst>
            </p:cNvPr>
            <p:cNvSpPr>
              <a:spLocks/>
            </p:cNvSpPr>
            <p:nvPr/>
          </p:nvSpPr>
          <p:spPr bwMode="auto">
            <a:xfrm>
              <a:off x="9977438" y="4019550"/>
              <a:ext cx="103188" cy="3333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17">
              <a:extLst>
                <a:ext uri="{FF2B5EF4-FFF2-40B4-BE49-F238E27FC236}">
                  <a16:creationId xmlns:a16="http://schemas.microsoft.com/office/drawing/2014/main" id="{B0661DD6-4051-4479-97C0-C36CBCD0022A}"/>
                </a:ext>
              </a:extLst>
            </p:cNvPr>
            <p:cNvSpPr>
              <a:spLocks/>
            </p:cNvSpPr>
            <p:nvPr/>
          </p:nvSpPr>
          <p:spPr bwMode="auto">
            <a:xfrm>
              <a:off x="9977438" y="4116388"/>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0">
              <a:extLst>
                <a:ext uri="{FF2B5EF4-FFF2-40B4-BE49-F238E27FC236}">
                  <a16:creationId xmlns:a16="http://schemas.microsoft.com/office/drawing/2014/main" id="{3F5D4AF8-9B9F-4763-B7B1-C5789F8D5261}"/>
                </a:ext>
              </a:extLst>
            </p:cNvPr>
            <p:cNvSpPr>
              <a:spLocks/>
            </p:cNvSpPr>
            <p:nvPr/>
          </p:nvSpPr>
          <p:spPr bwMode="auto">
            <a:xfrm>
              <a:off x="9977438" y="4210050"/>
              <a:ext cx="103188" cy="33338"/>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3">
              <a:extLst>
                <a:ext uri="{FF2B5EF4-FFF2-40B4-BE49-F238E27FC236}">
                  <a16:creationId xmlns:a16="http://schemas.microsoft.com/office/drawing/2014/main" id="{56A93014-DB84-4B2E-AE31-86F6AE38215A}"/>
                </a:ext>
              </a:extLst>
            </p:cNvPr>
            <p:cNvSpPr>
              <a:spLocks/>
            </p:cNvSpPr>
            <p:nvPr/>
          </p:nvSpPr>
          <p:spPr bwMode="auto">
            <a:xfrm>
              <a:off x="9977438" y="4306888"/>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6">
              <a:extLst>
                <a:ext uri="{FF2B5EF4-FFF2-40B4-BE49-F238E27FC236}">
                  <a16:creationId xmlns:a16="http://schemas.microsoft.com/office/drawing/2014/main" id="{9FEAC71C-20C5-4C16-A4DF-8938DCFABDEC}"/>
                </a:ext>
              </a:extLst>
            </p:cNvPr>
            <p:cNvSpPr>
              <a:spLocks/>
            </p:cNvSpPr>
            <p:nvPr/>
          </p:nvSpPr>
          <p:spPr bwMode="auto">
            <a:xfrm>
              <a:off x="9977438" y="4402138"/>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
              <a:extLst>
                <a:ext uri="{FF2B5EF4-FFF2-40B4-BE49-F238E27FC236}">
                  <a16:creationId xmlns:a16="http://schemas.microsoft.com/office/drawing/2014/main" id="{A44C4AD3-040B-478D-9DB2-49E03C4A8807}"/>
                </a:ext>
              </a:extLst>
            </p:cNvPr>
            <p:cNvSpPr>
              <a:spLocks/>
            </p:cNvSpPr>
            <p:nvPr/>
          </p:nvSpPr>
          <p:spPr bwMode="auto">
            <a:xfrm>
              <a:off x="9977438" y="4498975"/>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32">
              <a:extLst>
                <a:ext uri="{FF2B5EF4-FFF2-40B4-BE49-F238E27FC236}">
                  <a16:creationId xmlns:a16="http://schemas.microsoft.com/office/drawing/2014/main" id="{3DCCDEE3-9837-477B-AD51-061107BBE5EB}"/>
                </a:ext>
              </a:extLst>
            </p:cNvPr>
            <p:cNvSpPr>
              <a:spLocks/>
            </p:cNvSpPr>
            <p:nvPr/>
          </p:nvSpPr>
          <p:spPr bwMode="auto">
            <a:xfrm>
              <a:off x="9977438" y="4594225"/>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3" name="Title 2">
            <a:extLst>
              <a:ext uri="{FF2B5EF4-FFF2-40B4-BE49-F238E27FC236}">
                <a16:creationId xmlns:a16="http://schemas.microsoft.com/office/drawing/2014/main" id="{F47D5359-219D-4BE1-8C33-DCCA08047938}"/>
              </a:ext>
            </a:extLst>
          </p:cNvPr>
          <p:cNvSpPr>
            <a:spLocks noGrp="1"/>
          </p:cNvSpPr>
          <p:nvPr>
            <p:ph type="title"/>
          </p:nvPr>
        </p:nvSpPr>
        <p:spPr/>
        <p:txBody>
          <a:bodyPr/>
          <a:lstStyle/>
          <a:p>
            <a:r>
              <a:rPr lang="en-US" dirty="0"/>
              <a:t>Accessing Metadata from the MCDB</a:t>
            </a:r>
            <a:endParaRPr lang="de-AT" dirty="0"/>
          </a:p>
        </p:txBody>
      </p:sp>
      <p:sp>
        <p:nvSpPr>
          <p:cNvPr id="127" name="Rectangle 6">
            <a:extLst>
              <a:ext uri="{FF2B5EF4-FFF2-40B4-BE49-F238E27FC236}">
                <a16:creationId xmlns:a16="http://schemas.microsoft.com/office/drawing/2014/main" id="{4E3DF817-4428-4F42-A896-4542170A344F}"/>
              </a:ext>
            </a:extLst>
          </p:cNvPr>
          <p:cNvSpPr>
            <a:spLocks noChangeArrowheads="1"/>
          </p:cNvSpPr>
          <p:nvPr/>
        </p:nvSpPr>
        <p:spPr bwMode="auto">
          <a:xfrm>
            <a:off x="7665973" y="2488487"/>
            <a:ext cx="669959" cy="437683"/>
          </a:xfrm>
          <a:prstGeom prst="rect">
            <a:avLst/>
          </a:prstGeom>
          <a:solidFill>
            <a:srgbClr val="7FBA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9" name="Rectangle 11">
            <a:extLst>
              <a:ext uri="{FF2B5EF4-FFF2-40B4-BE49-F238E27FC236}">
                <a16:creationId xmlns:a16="http://schemas.microsoft.com/office/drawing/2014/main" id="{1DEAC80B-6C9B-4CAB-9BC6-AA6EBD938329}"/>
              </a:ext>
            </a:extLst>
          </p:cNvPr>
          <p:cNvSpPr>
            <a:spLocks noChangeArrowheads="1"/>
          </p:cNvSpPr>
          <p:nvPr/>
        </p:nvSpPr>
        <p:spPr bwMode="auto">
          <a:xfrm>
            <a:off x="7835954" y="2564675"/>
            <a:ext cx="109544" cy="361493"/>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0" name="Rectangle 12">
            <a:extLst>
              <a:ext uri="{FF2B5EF4-FFF2-40B4-BE49-F238E27FC236}">
                <a16:creationId xmlns:a16="http://schemas.microsoft.com/office/drawing/2014/main" id="{ADF6C662-D979-48E2-9331-58B7EB38C41F}"/>
              </a:ext>
            </a:extLst>
          </p:cNvPr>
          <p:cNvSpPr>
            <a:spLocks noChangeArrowheads="1"/>
          </p:cNvSpPr>
          <p:nvPr/>
        </p:nvSpPr>
        <p:spPr bwMode="auto">
          <a:xfrm>
            <a:off x="7964384" y="2564675"/>
            <a:ext cx="109544" cy="361493"/>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131" name="Group 130">
            <a:extLst>
              <a:ext uri="{FF2B5EF4-FFF2-40B4-BE49-F238E27FC236}">
                <a16:creationId xmlns:a16="http://schemas.microsoft.com/office/drawing/2014/main" id="{B522E0E4-61CA-4080-A4DA-428A5578F620}"/>
              </a:ext>
            </a:extLst>
          </p:cNvPr>
          <p:cNvGrpSpPr/>
          <p:nvPr/>
        </p:nvGrpSpPr>
        <p:grpSpPr>
          <a:xfrm>
            <a:off x="7665972" y="2431827"/>
            <a:ext cx="669959" cy="56660"/>
            <a:chOff x="10319004" y="2262315"/>
            <a:chExt cx="669073" cy="56414"/>
          </a:xfrm>
        </p:grpSpPr>
        <p:sp>
          <p:nvSpPr>
            <p:cNvPr id="132" name="Rectangle 7">
              <a:extLst>
                <a:ext uri="{FF2B5EF4-FFF2-40B4-BE49-F238E27FC236}">
                  <a16:creationId xmlns:a16="http://schemas.microsoft.com/office/drawing/2014/main" id="{047EFBBC-4B68-4307-92A6-470EB7E290E4}"/>
                </a:ext>
              </a:extLst>
            </p:cNvPr>
            <p:cNvSpPr>
              <a:spLocks noChangeArrowheads="1"/>
            </p:cNvSpPr>
            <p:nvPr/>
          </p:nvSpPr>
          <p:spPr bwMode="auto">
            <a:xfrm>
              <a:off x="1031900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3" name="Rectangle 7">
              <a:extLst>
                <a:ext uri="{FF2B5EF4-FFF2-40B4-BE49-F238E27FC236}">
                  <a16:creationId xmlns:a16="http://schemas.microsoft.com/office/drawing/2014/main" id="{9FCBFD49-A9E5-48D4-9EA6-DCB122CD001B}"/>
                </a:ext>
              </a:extLst>
            </p:cNvPr>
            <p:cNvSpPr>
              <a:spLocks noChangeArrowheads="1"/>
            </p:cNvSpPr>
            <p:nvPr/>
          </p:nvSpPr>
          <p:spPr bwMode="auto">
            <a:xfrm>
              <a:off x="1033642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4" name="Rectangle 7">
              <a:extLst>
                <a:ext uri="{FF2B5EF4-FFF2-40B4-BE49-F238E27FC236}">
                  <a16:creationId xmlns:a16="http://schemas.microsoft.com/office/drawing/2014/main" id="{09A52D7B-E5F8-466F-A85A-B5560D137E4C}"/>
                </a:ext>
              </a:extLst>
            </p:cNvPr>
            <p:cNvSpPr>
              <a:spLocks noChangeArrowheads="1"/>
            </p:cNvSpPr>
            <p:nvPr/>
          </p:nvSpPr>
          <p:spPr bwMode="auto">
            <a:xfrm>
              <a:off x="1035384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5" name="Rectangle 7">
              <a:extLst>
                <a:ext uri="{FF2B5EF4-FFF2-40B4-BE49-F238E27FC236}">
                  <a16:creationId xmlns:a16="http://schemas.microsoft.com/office/drawing/2014/main" id="{AE99D887-7199-4FFA-BFE1-E9EF8AECCBAB}"/>
                </a:ext>
              </a:extLst>
            </p:cNvPr>
            <p:cNvSpPr>
              <a:spLocks noChangeArrowheads="1"/>
            </p:cNvSpPr>
            <p:nvPr/>
          </p:nvSpPr>
          <p:spPr bwMode="auto">
            <a:xfrm>
              <a:off x="1037126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6" name="Rectangle 7">
              <a:extLst>
                <a:ext uri="{FF2B5EF4-FFF2-40B4-BE49-F238E27FC236}">
                  <a16:creationId xmlns:a16="http://schemas.microsoft.com/office/drawing/2014/main" id="{7E6CA304-5F78-4E1A-8798-21BE40ABA228}"/>
                </a:ext>
              </a:extLst>
            </p:cNvPr>
            <p:cNvSpPr>
              <a:spLocks noChangeArrowheads="1"/>
            </p:cNvSpPr>
            <p:nvPr/>
          </p:nvSpPr>
          <p:spPr bwMode="auto">
            <a:xfrm>
              <a:off x="10388688"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0" name="Rectangle 7">
              <a:extLst>
                <a:ext uri="{FF2B5EF4-FFF2-40B4-BE49-F238E27FC236}">
                  <a16:creationId xmlns:a16="http://schemas.microsoft.com/office/drawing/2014/main" id="{90EC295D-A3F4-450A-A07D-5B755DD78C8E}"/>
                </a:ext>
              </a:extLst>
            </p:cNvPr>
            <p:cNvSpPr>
              <a:spLocks noChangeArrowheads="1"/>
            </p:cNvSpPr>
            <p:nvPr/>
          </p:nvSpPr>
          <p:spPr bwMode="auto">
            <a:xfrm>
              <a:off x="1040610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1" name="Rectangle 7">
              <a:extLst>
                <a:ext uri="{FF2B5EF4-FFF2-40B4-BE49-F238E27FC236}">
                  <a16:creationId xmlns:a16="http://schemas.microsoft.com/office/drawing/2014/main" id="{F34B6B3A-7534-4418-98DF-715F473B3BC7}"/>
                </a:ext>
              </a:extLst>
            </p:cNvPr>
            <p:cNvSpPr>
              <a:spLocks noChangeArrowheads="1"/>
            </p:cNvSpPr>
            <p:nvPr/>
          </p:nvSpPr>
          <p:spPr bwMode="auto">
            <a:xfrm>
              <a:off x="10423531"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3" name="Rectangle 7">
              <a:extLst>
                <a:ext uri="{FF2B5EF4-FFF2-40B4-BE49-F238E27FC236}">
                  <a16:creationId xmlns:a16="http://schemas.microsoft.com/office/drawing/2014/main" id="{DF81CAF7-5703-4697-8F63-4C302CF13E5B}"/>
                </a:ext>
              </a:extLst>
            </p:cNvPr>
            <p:cNvSpPr>
              <a:spLocks noChangeArrowheads="1"/>
            </p:cNvSpPr>
            <p:nvPr/>
          </p:nvSpPr>
          <p:spPr bwMode="auto">
            <a:xfrm>
              <a:off x="10440952"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4" name="Rectangle 7">
              <a:extLst>
                <a:ext uri="{FF2B5EF4-FFF2-40B4-BE49-F238E27FC236}">
                  <a16:creationId xmlns:a16="http://schemas.microsoft.com/office/drawing/2014/main" id="{C1339765-4F7C-446B-AA1D-9367B14C3E06}"/>
                </a:ext>
              </a:extLst>
            </p:cNvPr>
            <p:cNvSpPr>
              <a:spLocks noChangeArrowheads="1"/>
            </p:cNvSpPr>
            <p:nvPr/>
          </p:nvSpPr>
          <p:spPr bwMode="auto">
            <a:xfrm>
              <a:off x="1045837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5" name="Rectangle 7">
              <a:extLst>
                <a:ext uri="{FF2B5EF4-FFF2-40B4-BE49-F238E27FC236}">
                  <a16:creationId xmlns:a16="http://schemas.microsoft.com/office/drawing/2014/main" id="{6E64A6B1-AAE0-4E2C-B97B-687EEEB5E250}"/>
                </a:ext>
              </a:extLst>
            </p:cNvPr>
            <p:cNvSpPr>
              <a:spLocks noChangeArrowheads="1"/>
            </p:cNvSpPr>
            <p:nvPr/>
          </p:nvSpPr>
          <p:spPr bwMode="auto">
            <a:xfrm>
              <a:off x="1047579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 name="Rectangle 7">
              <a:extLst>
                <a:ext uri="{FF2B5EF4-FFF2-40B4-BE49-F238E27FC236}">
                  <a16:creationId xmlns:a16="http://schemas.microsoft.com/office/drawing/2014/main" id="{290D6AFE-0C10-4384-A1C3-DFD414CAC35E}"/>
                </a:ext>
              </a:extLst>
            </p:cNvPr>
            <p:cNvSpPr>
              <a:spLocks noChangeArrowheads="1"/>
            </p:cNvSpPr>
            <p:nvPr/>
          </p:nvSpPr>
          <p:spPr bwMode="auto">
            <a:xfrm>
              <a:off x="10493214"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8" name="Rectangle 7">
              <a:extLst>
                <a:ext uri="{FF2B5EF4-FFF2-40B4-BE49-F238E27FC236}">
                  <a16:creationId xmlns:a16="http://schemas.microsoft.com/office/drawing/2014/main" id="{4412A2DB-030C-4568-972E-669B9185FB6B}"/>
                </a:ext>
              </a:extLst>
            </p:cNvPr>
            <p:cNvSpPr>
              <a:spLocks noChangeArrowheads="1"/>
            </p:cNvSpPr>
            <p:nvPr/>
          </p:nvSpPr>
          <p:spPr bwMode="auto">
            <a:xfrm>
              <a:off x="1051063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9" name="Rectangle 7">
              <a:extLst>
                <a:ext uri="{FF2B5EF4-FFF2-40B4-BE49-F238E27FC236}">
                  <a16:creationId xmlns:a16="http://schemas.microsoft.com/office/drawing/2014/main" id="{B9D2D95B-26AC-41BC-ADB4-CCE1766F9160}"/>
                </a:ext>
              </a:extLst>
            </p:cNvPr>
            <p:cNvSpPr>
              <a:spLocks noChangeArrowheads="1"/>
            </p:cNvSpPr>
            <p:nvPr/>
          </p:nvSpPr>
          <p:spPr bwMode="auto">
            <a:xfrm>
              <a:off x="1052805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0" name="Rectangle 7">
              <a:extLst>
                <a:ext uri="{FF2B5EF4-FFF2-40B4-BE49-F238E27FC236}">
                  <a16:creationId xmlns:a16="http://schemas.microsoft.com/office/drawing/2014/main" id="{1AE9AC94-A8EF-48BD-BB12-54D3A4F66CDD}"/>
                </a:ext>
              </a:extLst>
            </p:cNvPr>
            <p:cNvSpPr>
              <a:spLocks noChangeArrowheads="1"/>
            </p:cNvSpPr>
            <p:nvPr/>
          </p:nvSpPr>
          <p:spPr bwMode="auto">
            <a:xfrm>
              <a:off x="1054547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2" name="Rectangle 7">
              <a:extLst>
                <a:ext uri="{FF2B5EF4-FFF2-40B4-BE49-F238E27FC236}">
                  <a16:creationId xmlns:a16="http://schemas.microsoft.com/office/drawing/2014/main" id="{361382BE-F4F9-4842-BB0C-9E2399400688}"/>
                </a:ext>
              </a:extLst>
            </p:cNvPr>
            <p:cNvSpPr>
              <a:spLocks noChangeArrowheads="1"/>
            </p:cNvSpPr>
            <p:nvPr/>
          </p:nvSpPr>
          <p:spPr bwMode="auto">
            <a:xfrm>
              <a:off x="1056289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3" name="Rectangle 7">
              <a:extLst>
                <a:ext uri="{FF2B5EF4-FFF2-40B4-BE49-F238E27FC236}">
                  <a16:creationId xmlns:a16="http://schemas.microsoft.com/office/drawing/2014/main" id="{55B07428-3E60-4884-B124-BEFDD283827F}"/>
                </a:ext>
              </a:extLst>
            </p:cNvPr>
            <p:cNvSpPr>
              <a:spLocks noChangeArrowheads="1"/>
            </p:cNvSpPr>
            <p:nvPr/>
          </p:nvSpPr>
          <p:spPr bwMode="auto">
            <a:xfrm>
              <a:off x="1058031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4" name="Rectangle 7">
              <a:extLst>
                <a:ext uri="{FF2B5EF4-FFF2-40B4-BE49-F238E27FC236}">
                  <a16:creationId xmlns:a16="http://schemas.microsoft.com/office/drawing/2014/main" id="{F3503E68-8D20-49FE-87C7-F6055F82B0B1}"/>
                </a:ext>
              </a:extLst>
            </p:cNvPr>
            <p:cNvSpPr>
              <a:spLocks noChangeArrowheads="1"/>
            </p:cNvSpPr>
            <p:nvPr/>
          </p:nvSpPr>
          <p:spPr bwMode="auto">
            <a:xfrm>
              <a:off x="1059773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5" name="Rectangle 7">
              <a:extLst>
                <a:ext uri="{FF2B5EF4-FFF2-40B4-BE49-F238E27FC236}">
                  <a16:creationId xmlns:a16="http://schemas.microsoft.com/office/drawing/2014/main" id="{1CE33B3E-DD03-4235-8FCC-37CAF515D355}"/>
                </a:ext>
              </a:extLst>
            </p:cNvPr>
            <p:cNvSpPr>
              <a:spLocks noChangeArrowheads="1"/>
            </p:cNvSpPr>
            <p:nvPr/>
          </p:nvSpPr>
          <p:spPr bwMode="auto">
            <a:xfrm>
              <a:off x="1061515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 name="Rectangle 7">
              <a:extLst>
                <a:ext uri="{FF2B5EF4-FFF2-40B4-BE49-F238E27FC236}">
                  <a16:creationId xmlns:a16="http://schemas.microsoft.com/office/drawing/2014/main" id="{2AE22A92-FD05-44A6-B02D-FF87640749D9}"/>
                </a:ext>
              </a:extLst>
            </p:cNvPr>
            <p:cNvSpPr>
              <a:spLocks noChangeArrowheads="1"/>
            </p:cNvSpPr>
            <p:nvPr/>
          </p:nvSpPr>
          <p:spPr bwMode="auto">
            <a:xfrm>
              <a:off x="1063257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 name="Rectangle 7">
              <a:extLst>
                <a:ext uri="{FF2B5EF4-FFF2-40B4-BE49-F238E27FC236}">
                  <a16:creationId xmlns:a16="http://schemas.microsoft.com/office/drawing/2014/main" id="{4020B431-2EE8-46FA-AAB0-4903F5D122B4}"/>
                </a:ext>
              </a:extLst>
            </p:cNvPr>
            <p:cNvSpPr>
              <a:spLocks noChangeArrowheads="1"/>
            </p:cNvSpPr>
            <p:nvPr/>
          </p:nvSpPr>
          <p:spPr bwMode="auto">
            <a:xfrm>
              <a:off x="1064999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8" name="Rectangle 7">
              <a:extLst>
                <a:ext uri="{FF2B5EF4-FFF2-40B4-BE49-F238E27FC236}">
                  <a16:creationId xmlns:a16="http://schemas.microsoft.com/office/drawing/2014/main" id="{D5E29688-6FA7-4B6B-B86C-9762277A069F}"/>
                </a:ext>
              </a:extLst>
            </p:cNvPr>
            <p:cNvSpPr>
              <a:spLocks noChangeArrowheads="1"/>
            </p:cNvSpPr>
            <p:nvPr/>
          </p:nvSpPr>
          <p:spPr bwMode="auto">
            <a:xfrm>
              <a:off x="1066741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9" name="Rectangle 7">
              <a:extLst>
                <a:ext uri="{FF2B5EF4-FFF2-40B4-BE49-F238E27FC236}">
                  <a16:creationId xmlns:a16="http://schemas.microsoft.com/office/drawing/2014/main" id="{F2818E8A-EEB4-4239-9D26-40FF76E5B5A1}"/>
                </a:ext>
              </a:extLst>
            </p:cNvPr>
            <p:cNvSpPr>
              <a:spLocks noChangeArrowheads="1"/>
            </p:cNvSpPr>
            <p:nvPr/>
          </p:nvSpPr>
          <p:spPr bwMode="auto">
            <a:xfrm>
              <a:off x="10749371"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0" name="Rectangle 7">
              <a:extLst>
                <a:ext uri="{FF2B5EF4-FFF2-40B4-BE49-F238E27FC236}">
                  <a16:creationId xmlns:a16="http://schemas.microsoft.com/office/drawing/2014/main" id="{7C8A3347-38BB-4D8C-90EE-3E9525F90594}"/>
                </a:ext>
              </a:extLst>
            </p:cNvPr>
            <p:cNvSpPr>
              <a:spLocks noChangeArrowheads="1"/>
            </p:cNvSpPr>
            <p:nvPr/>
          </p:nvSpPr>
          <p:spPr bwMode="auto">
            <a:xfrm>
              <a:off x="1076731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1" name="Rectangle 7">
              <a:extLst>
                <a:ext uri="{FF2B5EF4-FFF2-40B4-BE49-F238E27FC236}">
                  <a16:creationId xmlns:a16="http://schemas.microsoft.com/office/drawing/2014/main" id="{98E2A05F-DAF9-4A91-B052-B676587A6E44}"/>
                </a:ext>
              </a:extLst>
            </p:cNvPr>
            <p:cNvSpPr>
              <a:spLocks noChangeArrowheads="1"/>
            </p:cNvSpPr>
            <p:nvPr/>
          </p:nvSpPr>
          <p:spPr bwMode="auto">
            <a:xfrm>
              <a:off x="1078525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2" name="Rectangle 7">
              <a:extLst>
                <a:ext uri="{FF2B5EF4-FFF2-40B4-BE49-F238E27FC236}">
                  <a16:creationId xmlns:a16="http://schemas.microsoft.com/office/drawing/2014/main" id="{7B4DFB21-2427-4A76-90D5-49CB49D9F6C3}"/>
                </a:ext>
              </a:extLst>
            </p:cNvPr>
            <p:cNvSpPr>
              <a:spLocks noChangeArrowheads="1"/>
            </p:cNvSpPr>
            <p:nvPr/>
          </p:nvSpPr>
          <p:spPr bwMode="auto">
            <a:xfrm>
              <a:off x="1080320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3" name="Rectangle 7">
              <a:extLst>
                <a:ext uri="{FF2B5EF4-FFF2-40B4-BE49-F238E27FC236}">
                  <a16:creationId xmlns:a16="http://schemas.microsoft.com/office/drawing/2014/main" id="{72D03FF5-A433-48E9-8DC2-99F793357474}"/>
                </a:ext>
              </a:extLst>
            </p:cNvPr>
            <p:cNvSpPr>
              <a:spLocks noChangeArrowheads="1"/>
            </p:cNvSpPr>
            <p:nvPr/>
          </p:nvSpPr>
          <p:spPr bwMode="auto">
            <a:xfrm>
              <a:off x="10821146"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4" name="Rectangle 7">
              <a:extLst>
                <a:ext uri="{FF2B5EF4-FFF2-40B4-BE49-F238E27FC236}">
                  <a16:creationId xmlns:a16="http://schemas.microsoft.com/office/drawing/2014/main" id="{993FB584-FBC8-46D2-8BEC-82419AA63381}"/>
                </a:ext>
              </a:extLst>
            </p:cNvPr>
            <p:cNvSpPr>
              <a:spLocks noChangeArrowheads="1"/>
            </p:cNvSpPr>
            <p:nvPr/>
          </p:nvSpPr>
          <p:spPr bwMode="auto">
            <a:xfrm>
              <a:off x="10839090"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5" name="Rectangle 7">
              <a:extLst>
                <a:ext uri="{FF2B5EF4-FFF2-40B4-BE49-F238E27FC236}">
                  <a16:creationId xmlns:a16="http://schemas.microsoft.com/office/drawing/2014/main" id="{20364C58-4282-44C6-A302-7FFCD2B61A66}"/>
                </a:ext>
              </a:extLst>
            </p:cNvPr>
            <p:cNvSpPr>
              <a:spLocks noChangeArrowheads="1"/>
            </p:cNvSpPr>
            <p:nvPr/>
          </p:nvSpPr>
          <p:spPr bwMode="auto">
            <a:xfrm>
              <a:off x="10857033"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6" name="Rectangle 7">
              <a:extLst>
                <a:ext uri="{FF2B5EF4-FFF2-40B4-BE49-F238E27FC236}">
                  <a16:creationId xmlns:a16="http://schemas.microsoft.com/office/drawing/2014/main" id="{8710D1DB-00A3-4EA0-8C7E-46BD90C8164A}"/>
                </a:ext>
              </a:extLst>
            </p:cNvPr>
            <p:cNvSpPr>
              <a:spLocks noChangeArrowheads="1"/>
            </p:cNvSpPr>
            <p:nvPr/>
          </p:nvSpPr>
          <p:spPr bwMode="auto">
            <a:xfrm>
              <a:off x="10874977"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7" name="Rectangle 7">
              <a:extLst>
                <a:ext uri="{FF2B5EF4-FFF2-40B4-BE49-F238E27FC236}">
                  <a16:creationId xmlns:a16="http://schemas.microsoft.com/office/drawing/2014/main" id="{AD67CF87-540B-4AC6-971D-478069DF7A39}"/>
                </a:ext>
              </a:extLst>
            </p:cNvPr>
            <p:cNvSpPr>
              <a:spLocks noChangeArrowheads="1"/>
            </p:cNvSpPr>
            <p:nvPr/>
          </p:nvSpPr>
          <p:spPr bwMode="auto">
            <a:xfrm>
              <a:off x="10892920"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8" name="Rectangle 7">
              <a:extLst>
                <a:ext uri="{FF2B5EF4-FFF2-40B4-BE49-F238E27FC236}">
                  <a16:creationId xmlns:a16="http://schemas.microsoft.com/office/drawing/2014/main" id="{CA0746F7-B9A9-4CDD-BD8A-5A5986BC7069}"/>
                </a:ext>
              </a:extLst>
            </p:cNvPr>
            <p:cNvSpPr>
              <a:spLocks noChangeArrowheads="1"/>
            </p:cNvSpPr>
            <p:nvPr/>
          </p:nvSpPr>
          <p:spPr bwMode="auto">
            <a:xfrm>
              <a:off x="10944672"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69" name="Rectangle 7">
              <a:extLst>
                <a:ext uri="{FF2B5EF4-FFF2-40B4-BE49-F238E27FC236}">
                  <a16:creationId xmlns:a16="http://schemas.microsoft.com/office/drawing/2014/main" id="{A1854462-37D0-4A7E-BE95-B7F7514B3639}"/>
                </a:ext>
              </a:extLst>
            </p:cNvPr>
            <p:cNvSpPr>
              <a:spLocks noChangeArrowheads="1"/>
            </p:cNvSpPr>
            <p:nvPr/>
          </p:nvSpPr>
          <p:spPr bwMode="auto">
            <a:xfrm>
              <a:off x="10960715"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70" name="Rectangle 7">
              <a:extLst>
                <a:ext uri="{FF2B5EF4-FFF2-40B4-BE49-F238E27FC236}">
                  <a16:creationId xmlns:a16="http://schemas.microsoft.com/office/drawing/2014/main" id="{F0EC6B60-7D18-4931-9DF4-3BAF9594E468}"/>
                </a:ext>
              </a:extLst>
            </p:cNvPr>
            <p:cNvSpPr>
              <a:spLocks noChangeArrowheads="1"/>
            </p:cNvSpPr>
            <p:nvPr/>
          </p:nvSpPr>
          <p:spPr bwMode="auto">
            <a:xfrm>
              <a:off x="10976759" y="2262315"/>
              <a:ext cx="11318" cy="56414"/>
            </a:xfrm>
            <a:prstGeom prst="rect">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dirty="0"/>
            </a:p>
          </p:txBody>
        </p:sp>
      </p:grpSp>
      <p:sp>
        <p:nvSpPr>
          <p:cNvPr id="171" name="Rectangle 170">
            <a:extLst>
              <a:ext uri="{FF2B5EF4-FFF2-40B4-BE49-F238E27FC236}">
                <a16:creationId xmlns:a16="http://schemas.microsoft.com/office/drawing/2014/main" id="{A60A5C9F-566C-420B-8BC4-668C4C47F442}"/>
              </a:ext>
            </a:extLst>
          </p:cNvPr>
          <p:cNvSpPr>
            <a:spLocks noChangeArrowheads="1"/>
          </p:cNvSpPr>
          <p:nvPr/>
        </p:nvSpPr>
        <p:spPr bwMode="auto">
          <a:xfrm>
            <a:off x="7682728" y="2756188"/>
            <a:ext cx="11129" cy="169981"/>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2" name="Rectangle 11">
            <a:extLst>
              <a:ext uri="{FF2B5EF4-FFF2-40B4-BE49-F238E27FC236}">
                <a16:creationId xmlns:a16="http://schemas.microsoft.com/office/drawing/2014/main" id="{EB398E31-91BD-47F0-9114-585D82219B91}"/>
              </a:ext>
            </a:extLst>
          </p:cNvPr>
          <p:cNvSpPr>
            <a:spLocks noChangeArrowheads="1"/>
          </p:cNvSpPr>
          <p:nvPr/>
        </p:nvSpPr>
        <p:spPr bwMode="auto">
          <a:xfrm>
            <a:off x="7713624" y="2756188"/>
            <a:ext cx="11713" cy="169981"/>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3" name="Freeform 31">
            <a:extLst>
              <a:ext uri="{FF2B5EF4-FFF2-40B4-BE49-F238E27FC236}">
                <a16:creationId xmlns:a16="http://schemas.microsoft.com/office/drawing/2014/main" id="{4DA3DEB6-E472-4682-B2E5-C26BDCC93511}"/>
              </a:ext>
            </a:extLst>
          </p:cNvPr>
          <p:cNvSpPr>
            <a:spLocks/>
          </p:cNvSpPr>
          <p:nvPr/>
        </p:nvSpPr>
        <p:spPr bwMode="auto">
          <a:xfrm>
            <a:off x="8271306" y="2742217"/>
            <a:ext cx="31578" cy="116838"/>
          </a:xfrm>
          <a:prstGeom prst="roundRect">
            <a:avLst>
              <a:gd name="adj" fmla="val 50000"/>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4" name="Freeform 32">
            <a:extLst>
              <a:ext uri="{FF2B5EF4-FFF2-40B4-BE49-F238E27FC236}">
                <a16:creationId xmlns:a16="http://schemas.microsoft.com/office/drawing/2014/main" id="{3725F92B-0CE7-4791-BDCB-CB5A64B4DB48}"/>
              </a:ext>
            </a:extLst>
          </p:cNvPr>
          <p:cNvSpPr>
            <a:spLocks/>
          </p:cNvSpPr>
          <p:nvPr/>
        </p:nvSpPr>
        <p:spPr bwMode="auto">
          <a:xfrm>
            <a:off x="8223939" y="2742217"/>
            <a:ext cx="30591" cy="116838"/>
          </a:xfrm>
          <a:prstGeom prst="roundRect">
            <a:avLst>
              <a:gd name="adj" fmla="val 50000"/>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5" name="Oval 33">
            <a:extLst>
              <a:ext uri="{FF2B5EF4-FFF2-40B4-BE49-F238E27FC236}">
                <a16:creationId xmlns:a16="http://schemas.microsoft.com/office/drawing/2014/main" id="{539E18CD-E6DD-4BEB-9114-7DBCEFBDCEBF}"/>
              </a:ext>
            </a:extLst>
          </p:cNvPr>
          <p:cNvSpPr>
            <a:spLocks noChangeArrowheads="1"/>
          </p:cNvSpPr>
          <p:nvPr/>
        </p:nvSpPr>
        <p:spPr bwMode="auto">
          <a:xfrm>
            <a:off x="7794043" y="2870743"/>
            <a:ext cx="24596" cy="24051"/>
          </a:xfrm>
          <a:prstGeom prst="ellipse">
            <a:avLst/>
          </a:prstGeom>
          <a:solidFill>
            <a:srgbClr val="FFB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6" name="Oval 34">
            <a:extLst>
              <a:ext uri="{FF2B5EF4-FFF2-40B4-BE49-F238E27FC236}">
                <a16:creationId xmlns:a16="http://schemas.microsoft.com/office/drawing/2014/main" id="{7768D7BD-FDAB-4621-A9F4-DAA5C91C1347}"/>
              </a:ext>
            </a:extLst>
          </p:cNvPr>
          <p:cNvSpPr>
            <a:spLocks noChangeArrowheads="1"/>
          </p:cNvSpPr>
          <p:nvPr/>
        </p:nvSpPr>
        <p:spPr bwMode="auto">
          <a:xfrm>
            <a:off x="7745689" y="2870743"/>
            <a:ext cx="24596" cy="24051"/>
          </a:xfrm>
          <a:prstGeom prst="ellipse">
            <a:avLst/>
          </a:prstGeom>
          <a:solidFill>
            <a:srgbClr val="DD5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7" name="Oval 35">
            <a:extLst>
              <a:ext uri="{FF2B5EF4-FFF2-40B4-BE49-F238E27FC236}">
                <a16:creationId xmlns:a16="http://schemas.microsoft.com/office/drawing/2014/main" id="{2B5CBC0A-EABD-44FE-AEC5-F5583D7F1CDE}"/>
              </a:ext>
            </a:extLst>
          </p:cNvPr>
          <p:cNvSpPr>
            <a:spLocks noChangeArrowheads="1"/>
          </p:cNvSpPr>
          <p:nvPr/>
        </p:nvSpPr>
        <p:spPr bwMode="auto">
          <a:xfrm>
            <a:off x="7794043" y="2819429"/>
            <a:ext cx="24596" cy="24051"/>
          </a:xfrm>
          <a:prstGeom prst="ellipse">
            <a:avLst/>
          </a:prstGeom>
          <a:solidFill>
            <a:srgbClr val="DD590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78" name="Freeform 21">
            <a:extLst>
              <a:ext uri="{FF2B5EF4-FFF2-40B4-BE49-F238E27FC236}">
                <a16:creationId xmlns:a16="http://schemas.microsoft.com/office/drawing/2014/main" id="{F9D4E17B-F998-4154-93C9-F8ABA3A4C864}"/>
              </a:ext>
            </a:extLst>
          </p:cNvPr>
          <p:cNvSpPr>
            <a:spLocks noEditPoints="1"/>
          </p:cNvSpPr>
          <p:nvPr/>
        </p:nvSpPr>
        <p:spPr bwMode="auto">
          <a:xfrm>
            <a:off x="8093459" y="2666560"/>
            <a:ext cx="36736" cy="36736"/>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9" name="Freeform 21">
            <a:extLst>
              <a:ext uri="{FF2B5EF4-FFF2-40B4-BE49-F238E27FC236}">
                <a16:creationId xmlns:a16="http://schemas.microsoft.com/office/drawing/2014/main" id="{217912E3-B2D6-44C4-BD04-3F4817476614}"/>
              </a:ext>
            </a:extLst>
          </p:cNvPr>
          <p:cNvSpPr>
            <a:spLocks noEditPoints="1"/>
          </p:cNvSpPr>
          <p:nvPr/>
        </p:nvSpPr>
        <p:spPr bwMode="auto">
          <a:xfrm>
            <a:off x="7715235" y="2592232"/>
            <a:ext cx="36736" cy="36736"/>
          </a:xfrm>
          <a:prstGeom prst="ellipse">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0" name="Freeform 21">
            <a:extLst>
              <a:ext uri="{FF2B5EF4-FFF2-40B4-BE49-F238E27FC236}">
                <a16:creationId xmlns:a16="http://schemas.microsoft.com/office/drawing/2014/main" id="{BCC492B6-C771-410F-B9D4-662E6EBAEFBF}"/>
              </a:ext>
            </a:extLst>
          </p:cNvPr>
          <p:cNvSpPr>
            <a:spLocks noEditPoints="1"/>
          </p:cNvSpPr>
          <p:nvPr/>
        </p:nvSpPr>
        <p:spPr bwMode="auto">
          <a:xfrm>
            <a:off x="7781134" y="2560988"/>
            <a:ext cx="36736" cy="36736"/>
          </a:xfrm>
          <a:prstGeom prst="ellipse">
            <a:avLst/>
          </a:pr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1" name="Freeform 20">
            <a:extLst>
              <a:ext uri="{FF2B5EF4-FFF2-40B4-BE49-F238E27FC236}">
                <a16:creationId xmlns:a16="http://schemas.microsoft.com/office/drawing/2014/main" id="{EC14D5FF-CF57-4A99-9056-651A9414C2E0}"/>
              </a:ext>
            </a:extLst>
          </p:cNvPr>
          <p:cNvSpPr>
            <a:spLocks/>
          </p:cNvSpPr>
          <p:nvPr/>
        </p:nvSpPr>
        <p:spPr bwMode="auto">
          <a:xfrm>
            <a:off x="7713597" y="2597222"/>
            <a:ext cx="93748" cy="176640"/>
          </a:xfrm>
          <a:custGeom>
            <a:avLst/>
            <a:gdLst>
              <a:gd name="T0" fmla="*/ 12 w 95"/>
              <a:gd name="T1" fmla="*/ 179 h 179"/>
              <a:gd name="T2" fmla="*/ 0 w 95"/>
              <a:gd name="T3" fmla="*/ 179 h 179"/>
              <a:gd name="T4" fmla="*/ 0 w 95"/>
              <a:gd name="T5" fmla="*/ 130 h 179"/>
              <a:gd name="T6" fmla="*/ 83 w 95"/>
              <a:gd name="T7" fmla="*/ 43 h 179"/>
              <a:gd name="T8" fmla="*/ 83 w 95"/>
              <a:gd name="T9" fmla="*/ 0 h 179"/>
              <a:gd name="T10" fmla="*/ 95 w 95"/>
              <a:gd name="T11" fmla="*/ 0 h 179"/>
              <a:gd name="T12" fmla="*/ 95 w 95"/>
              <a:gd name="T13" fmla="*/ 49 h 179"/>
              <a:gd name="T14" fmla="*/ 12 w 95"/>
              <a:gd name="T15" fmla="*/ 133 h 179"/>
              <a:gd name="T16" fmla="*/ 12 w 95"/>
              <a:gd name="T17"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9">
                <a:moveTo>
                  <a:pt x="12" y="179"/>
                </a:moveTo>
                <a:lnTo>
                  <a:pt x="0" y="179"/>
                </a:lnTo>
                <a:lnTo>
                  <a:pt x="0" y="130"/>
                </a:lnTo>
                <a:lnTo>
                  <a:pt x="83" y="43"/>
                </a:lnTo>
                <a:lnTo>
                  <a:pt x="83" y="0"/>
                </a:lnTo>
                <a:lnTo>
                  <a:pt x="95" y="0"/>
                </a:lnTo>
                <a:lnTo>
                  <a:pt x="95" y="49"/>
                </a:lnTo>
                <a:lnTo>
                  <a:pt x="12" y="133"/>
                </a:lnTo>
                <a:lnTo>
                  <a:pt x="12" y="17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3" name="Freeform 21">
            <a:extLst>
              <a:ext uri="{FF2B5EF4-FFF2-40B4-BE49-F238E27FC236}">
                <a16:creationId xmlns:a16="http://schemas.microsoft.com/office/drawing/2014/main" id="{C620F175-D37B-446F-B0B6-158790EFB5B5}"/>
              </a:ext>
            </a:extLst>
          </p:cNvPr>
          <p:cNvSpPr>
            <a:spLocks noEditPoints="1"/>
          </p:cNvSpPr>
          <p:nvPr/>
        </p:nvSpPr>
        <p:spPr bwMode="auto">
          <a:xfrm>
            <a:off x="7778727" y="2557750"/>
            <a:ext cx="45394" cy="45393"/>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4" name="Freeform 22">
            <a:extLst>
              <a:ext uri="{FF2B5EF4-FFF2-40B4-BE49-F238E27FC236}">
                <a16:creationId xmlns:a16="http://schemas.microsoft.com/office/drawing/2014/main" id="{D179D0C3-66C8-4301-A3FD-BEC817E762AB}"/>
              </a:ext>
            </a:extLst>
          </p:cNvPr>
          <p:cNvSpPr>
            <a:spLocks/>
          </p:cNvSpPr>
          <p:nvPr/>
        </p:nvSpPr>
        <p:spPr bwMode="auto">
          <a:xfrm>
            <a:off x="7683005" y="2631762"/>
            <a:ext cx="56249" cy="142102"/>
          </a:xfrm>
          <a:custGeom>
            <a:avLst/>
            <a:gdLst>
              <a:gd name="T0" fmla="*/ 11 w 57"/>
              <a:gd name="T1" fmla="*/ 144 h 144"/>
              <a:gd name="T2" fmla="*/ 0 w 57"/>
              <a:gd name="T3" fmla="*/ 144 h 144"/>
              <a:gd name="T4" fmla="*/ 0 w 57"/>
              <a:gd name="T5" fmla="*/ 89 h 144"/>
              <a:gd name="T6" fmla="*/ 46 w 57"/>
              <a:gd name="T7" fmla="*/ 43 h 144"/>
              <a:gd name="T8" fmla="*/ 46 w 57"/>
              <a:gd name="T9" fmla="*/ 0 h 144"/>
              <a:gd name="T10" fmla="*/ 57 w 57"/>
              <a:gd name="T11" fmla="*/ 0 h 144"/>
              <a:gd name="T12" fmla="*/ 57 w 57"/>
              <a:gd name="T13" fmla="*/ 46 h 144"/>
              <a:gd name="T14" fmla="*/ 11 w 57"/>
              <a:gd name="T15" fmla="*/ 95 h 144"/>
              <a:gd name="T16" fmla="*/ 11 w 57"/>
              <a:gd name="T1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44">
                <a:moveTo>
                  <a:pt x="11" y="144"/>
                </a:moveTo>
                <a:lnTo>
                  <a:pt x="0" y="144"/>
                </a:lnTo>
                <a:lnTo>
                  <a:pt x="0" y="89"/>
                </a:lnTo>
                <a:lnTo>
                  <a:pt x="46" y="43"/>
                </a:lnTo>
                <a:lnTo>
                  <a:pt x="46" y="0"/>
                </a:lnTo>
                <a:lnTo>
                  <a:pt x="57" y="0"/>
                </a:lnTo>
                <a:lnTo>
                  <a:pt x="57" y="46"/>
                </a:lnTo>
                <a:lnTo>
                  <a:pt x="11" y="95"/>
                </a:lnTo>
                <a:lnTo>
                  <a:pt x="11" y="144"/>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5" name="Freeform 23">
            <a:extLst>
              <a:ext uri="{FF2B5EF4-FFF2-40B4-BE49-F238E27FC236}">
                <a16:creationId xmlns:a16="http://schemas.microsoft.com/office/drawing/2014/main" id="{CCCA4B06-C285-4C55-B23E-1A1237147993}"/>
              </a:ext>
            </a:extLst>
          </p:cNvPr>
          <p:cNvSpPr>
            <a:spLocks noEditPoints="1"/>
          </p:cNvSpPr>
          <p:nvPr/>
        </p:nvSpPr>
        <p:spPr bwMode="auto">
          <a:xfrm>
            <a:off x="7710636" y="2588341"/>
            <a:ext cx="45394" cy="46381"/>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86" name="Group 185">
            <a:extLst>
              <a:ext uri="{FF2B5EF4-FFF2-40B4-BE49-F238E27FC236}">
                <a16:creationId xmlns:a16="http://schemas.microsoft.com/office/drawing/2014/main" id="{2B480986-70AA-4403-81ED-DA0DEDDC98DC}"/>
              </a:ext>
            </a:extLst>
          </p:cNvPr>
          <p:cNvGrpSpPr/>
          <p:nvPr/>
        </p:nvGrpSpPr>
        <p:grpSpPr>
          <a:xfrm>
            <a:off x="8088187" y="2662696"/>
            <a:ext cx="101642" cy="263477"/>
            <a:chOff x="7562058" y="2298700"/>
            <a:chExt cx="163513" cy="423858"/>
          </a:xfrm>
        </p:grpSpPr>
        <p:sp>
          <p:nvSpPr>
            <p:cNvPr id="187" name="Rectangle 24">
              <a:extLst>
                <a:ext uri="{FF2B5EF4-FFF2-40B4-BE49-F238E27FC236}">
                  <a16:creationId xmlns:a16="http://schemas.microsoft.com/office/drawing/2014/main" id="{389F241E-D1F3-4CA8-B3C5-6D3FE4772831}"/>
                </a:ext>
              </a:extLst>
            </p:cNvPr>
            <p:cNvSpPr>
              <a:spLocks noChangeArrowheads="1"/>
            </p:cNvSpPr>
            <p:nvPr/>
          </p:nvSpPr>
          <p:spPr bwMode="auto">
            <a:xfrm>
              <a:off x="7589046" y="2361886"/>
              <a:ext cx="16959" cy="360672"/>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8" name="Freeform 25">
              <a:extLst>
                <a:ext uri="{FF2B5EF4-FFF2-40B4-BE49-F238E27FC236}">
                  <a16:creationId xmlns:a16="http://schemas.microsoft.com/office/drawing/2014/main" id="{BC21FDFC-DAEB-4B2B-8428-E47D9BC6F480}"/>
                </a:ext>
              </a:extLst>
            </p:cNvPr>
            <p:cNvSpPr>
              <a:spLocks noEditPoints="1"/>
            </p:cNvSpPr>
            <p:nvPr/>
          </p:nvSpPr>
          <p:spPr bwMode="auto">
            <a:xfrm>
              <a:off x="7562058" y="2298700"/>
              <a:ext cx="73026" cy="73024"/>
            </a:xfrm>
            <a:prstGeom prst="donut">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9" name="Rectangle 26">
              <a:extLst>
                <a:ext uri="{FF2B5EF4-FFF2-40B4-BE49-F238E27FC236}">
                  <a16:creationId xmlns:a16="http://schemas.microsoft.com/office/drawing/2014/main" id="{EFAD0427-61E3-4D17-B1FF-E3DC79738359}"/>
                </a:ext>
              </a:extLst>
            </p:cNvPr>
            <p:cNvSpPr>
              <a:spLocks noChangeArrowheads="1"/>
            </p:cNvSpPr>
            <p:nvPr/>
          </p:nvSpPr>
          <p:spPr bwMode="auto">
            <a:xfrm>
              <a:off x="7689058" y="2352527"/>
              <a:ext cx="16959" cy="37003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0" name="Oval 27">
              <a:extLst>
                <a:ext uri="{FF2B5EF4-FFF2-40B4-BE49-F238E27FC236}">
                  <a16:creationId xmlns:a16="http://schemas.microsoft.com/office/drawing/2014/main" id="{BA6768F3-C3C4-4BBE-9080-1A42545CC764}"/>
                </a:ext>
              </a:extLst>
            </p:cNvPr>
            <p:cNvSpPr>
              <a:spLocks noChangeArrowheads="1"/>
            </p:cNvSpPr>
            <p:nvPr/>
          </p:nvSpPr>
          <p:spPr bwMode="auto">
            <a:xfrm>
              <a:off x="7671596" y="2306639"/>
              <a:ext cx="53975" cy="5556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91" name="Rectangle 190">
            <a:extLst>
              <a:ext uri="{FF2B5EF4-FFF2-40B4-BE49-F238E27FC236}">
                <a16:creationId xmlns:a16="http://schemas.microsoft.com/office/drawing/2014/main" id="{946AE36F-95B9-4542-A71C-798A107CB742}"/>
              </a:ext>
            </a:extLst>
          </p:cNvPr>
          <p:cNvSpPr/>
          <p:nvPr/>
        </p:nvSpPr>
        <p:spPr bwMode="auto">
          <a:xfrm>
            <a:off x="8206350" y="2707327"/>
            <a:ext cx="53849" cy="151727"/>
          </a:xfrm>
          <a:prstGeom prst="rect">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200" dirty="0">
              <a:gradFill>
                <a:gsLst>
                  <a:gs pos="40075">
                    <a:srgbClr val="FFFFFF"/>
                  </a:gs>
                  <a:gs pos="30000">
                    <a:srgbClr val="FFFFFF"/>
                  </a:gs>
                </a:gsLst>
                <a:lin ang="5400000" scaled="0"/>
              </a:gradFill>
            </a:endParaRPr>
          </a:p>
        </p:txBody>
      </p:sp>
      <p:sp>
        <p:nvSpPr>
          <p:cNvPr id="192" name="Rectangle 191">
            <a:extLst>
              <a:ext uri="{FF2B5EF4-FFF2-40B4-BE49-F238E27FC236}">
                <a16:creationId xmlns:a16="http://schemas.microsoft.com/office/drawing/2014/main" id="{2E160EAC-FF55-4FBB-8E58-B3C7051F2FC2}"/>
              </a:ext>
            </a:extLst>
          </p:cNvPr>
          <p:cNvSpPr/>
          <p:nvPr/>
        </p:nvSpPr>
        <p:spPr bwMode="auto">
          <a:xfrm>
            <a:off x="8263892" y="2707171"/>
            <a:ext cx="53849" cy="151727"/>
          </a:xfrm>
          <a:prstGeom prst="rect">
            <a:avLst/>
          </a:prstGeom>
          <a:solidFill>
            <a:srgbClr val="7FBA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200" dirty="0">
              <a:gradFill>
                <a:gsLst>
                  <a:gs pos="40075">
                    <a:srgbClr val="FFFFFF"/>
                  </a:gs>
                  <a:gs pos="30000">
                    <a:srgbClr val="FFFFFF"/>
                  </a:gs>
                </a:gsLst>
                <a:lin ang="5400000" scaled="0"/>
              </a:gradFill>
            </a:endParaRPr>
          </a:p>
        </p:txBody>
      </p:sp>
      <p:grpSp>
        <p:nvGrpSpPr>
          <p:cNvPr id="193" name="Group 192">
            <a:extLst>
              <a:ext uri="{FF2B5EF4-FFF2-40B4-BE49-F238E27FC236}">
                <a16:creationId xmlns:a16="http://schemas.microsoft.com/office/drawing/2014/main" id="{67E56C70-BD1A-4BEB-A780-AEF640BA7740}"/>
              </a:ext>
            </a:extLst>
          </p:cNvPr>
          <p:cNvGrpSpPr/>
          <p:nvPr/>
        </p:nvGrpSpPr>
        <p:grpSpPr>
          <a:xfrm>
            <a:off x="8090276" y="2564674"/>
            <a:ext cx="228012" cy="81338"/>
            <a:chOff x="10787034" y="2276566"/>
            <a:chExt cx="304016" cy="108450"/>
          </a:xfrm>
        </p:grpSpPr>
        <p:sp>
          <p:nvSpPr>
            <p:cNvPr id="194" name="Rectangle 14">
              <a:extLst>
                <a:ext uri="{FF2B5EF4-FFF2-40B4-BE49-F238E27FC236}">
                  <a16:creationId xmlns:a16="http://schemas.microsoft.com/office/drawing/2014/main" id="{8A65A726-6128-4A70-94B4-5264A1BEBE0F}"/>
                </a:ext>
              </a:extLst>
            </p:cNvPr>
            <p:cNvSpPr>
              <a:spLocks noChangeArrowheads="1"/>
            </p:cNvSpPr>
            <p:nvPr/>
          </p:nvSpPr>
          <p:spPr bwMode="auto">
            <a:xfrm>
              <a:off x="10787034" y="2276566"/>
              <a:ext cx="146058" cy="108450"/>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5" name="Rectangle 15">
              <a:extLst>
                <a:ext uri="{FF2B5EF4-FFF2-40B4-BE49-F238E27FC236}">
                  <a16:creationId xmlns:a16="http://schemas.microsoft.com/office/drawing/2014/main" id="{B396D2B0-800D-42E7-A60A-9AFF5D9978B6}"/>
                </a:ext>
              </a:extLst>
            </p:cNvPr>
            <p:cNvSpPr>
              <a:spLocks noChangeArrowheads="1"/>
            </p:cNvSpPr>
            <p:nvPr/>
          </p:nvSpPr>
          <p:spPr bwMode="auto">
            <a:xfrm>
              <a:off x="10965829" y="2276566"/>
              <a:ext cx="125221" cy="108450"/>
            </a:xfrm>
            <a:prstGeom prst="rect">
              <a:avLst/>
            </a:prstGeom>
            <a:solidFill>
              <a:srgbClr val="505050"/>
            </a:solidFill>
            <a:ln>
              <a:noFill/>
            </a:ln>
          </p:spPr>
          <p:txBody>
            <a:bodyPr vert="horz" wrap="square" lIns="68580" tIns="34290" rIns="68580" bIns="3429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7325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0.00195 -0.0125 L 0.00195 -0.0125 C 0.00234 -0.01459 0.0026 -0.0169 0.00312 -0.01922 C 0.00338 -0.02014 0.00416 -0.02037 0.00443 -0.0213 C 0.00482 -0.02269 0.00495 -0.02431 0.00521 -0.0257 C 0.00664 -0.03334 0.00443 -0.02176 0.00612 -0.03102 C 0.00625 -0.03241 0.00664 -0.03403 0.0069 -0.03542 C 0.00729 -0.03727 0.00794 -0.04144 0.00898 -0.04213 C 0.00937 -0.04236 0.00989 -0.0426 0.01028 -0.04283 C 0.01172 -0.04422 0.01133 -0.04445 0.01276 -0.04653 C 0.01315 -0.04723 0.01354 -0.04746 0.01393 -0.04792 C 0.01419 -0.04885 0.01432 -0.05 0.01484 -0.05023 C 0.01588 -0.05093 0.01706 -0.0507 0.0181 -0.05093 C 0.01862 -0.05116 0.01901 -0.05139 0.0194 -0.05162 C 0.02161 -0.05139 0.02383 -0.05162 0.02604 -0.05093 C 0.02695 -0.0507 0.02773 -0.05 0.02851 -0.04954 C 0.03047 -0.04838 0.02943 -0.04885 0.0319 -0.04792 C 0.0345 -0.04491 0.0319 -0.04769 0.03685 -0.04584 L 0.04062 -0.04352 C 0.04101 -0.04329 0.04153 -0.04329 0.04193 -0.04283 C 0.04271 -0.0419 0.04349 -0.04051 0.0444 -0.03982 C 0.04479 -0.03959 0.04531 -0.03959 0.0457 -0.03912 C 0.04648 -0.0382 0.04713 -0.03681 0.04818 -0.03611 C 0.04857 -0.03588 0.04896 -0.03588 0.04935 -0.03542 C 0.05026 -0.03449 0.05104 -0.03334 0.05195 -0.03241 C 0.05234 -0.03195 0.05273 -0.03125 0.05312 -0.03102 C 0.05625 -0.02917 0.05247 -0.03172 0.0556 -0.02871 C 0.05599 -0.02848 0.05651 -0.02824 0.0569 -0.02801 C 0.05833 -0.02686 0.05859 -0.02662 0.05976 -0.025 C 0.06015 -0.02431 0.06028 -0.02338 0.06068 -0.02292 C 0.06146 -0.02153 0.06315 -0.01991 0.06315 -0.01991 L 0.06484 -0.01528 C 0.06562 -0.01343 0.06575 -0.0125 0.06693 -0.01088 C 0.06771 -0.00996 0.06849 -0.00857 0.0694 -0.00787 C 0.07396 -0.00533 0.06706 -0.00949 0.07187 -0.00579 C 0.07265 -0.0051 0.07435 -0.00417 0.07435 -0.00417 C 0.07461 -0.00348 0.07461 -0.00278 0.07487 -0.00209 C 0.07513 -0.00116 0.07552 -0.00047 0.07604 0.00023 C 0.07643 0.00069 0.07877 0.00162 0.07903 0.00162 C 0.0793 0.00231 0.07956 0.00301 0.07982 0.00393 C 0.08008 0.00463 0.07995 0.00555 0.08021 0.00602 C 0.0806 0.00694 0.08112 0.00764 0.08151 0.00833 C 0.08177 0.00902 0.0819 0.01018 0.08229 0.01064 C 0.08359 0.01157 0.08515 0.01134 0.08646 0.01203 C 0.08685 0.01227 0.08737 0.0125 0.08776 0.01273 C 0.08815 0.01319 0.08854 0.01389 0.08893 0.01435 C 0.08984 0.01852 0.0888 0.01458 0.09062 0.01805 C 0.09101 0.01852 0.09114 0.01967 0.09153 0.02014 C 0.0918 0.0206 0.09232 0.0206 0.09271 0.02106 C 0.09362 0.02176 0.0944 0.02291 0.09518 0.02384 C 0.0957 0.0243 0.09609 0.02477 0.09648 0.02546 C 0.09687 0.02615 0.09726 0.02708 0.09778 0.02754 C 0.09857 0.0287 0.09935 0.03009 0.10026 0.03055 C 0.10065 0.03078 0.10117 0.03102 0.10156 0.03125 C 0.10234 0.03217 0.10403 0.03426 0.10403 0.03426 C 0.10638 0.04074 0.10325 0.0331 0.10612 0.03727 C 0.10651 0.03773 0.10651 0.03889 0.1069 0.03958 C 0.10872 0.04213 0.10898 0.04213 0.11068 0.04328 C 0.11094 0.04398 0.11107 0.0449 0.11146 0.04537 C 0.11224 0.04629 0.11315 0.04652 0.11406 0.04699 L 0.11523 0.04768 C 0.11562 0.04791 0.11614 0.04791 0.11653 0.04838 C 0.11693 0.04884 0.11732 0.04953 0.11771 0.04977 C 0.11875 0.05046 0.11966 0.05046 0.1207 0.05069 C 0.12383 0.05254 0.11992 0.05 0.12318 0.05277 C 0.12383 0.05347 0.12539 0.05393 0.12604 0.05439 C 0.12877 0.05578 0.12799 0.05509 0.12982 0.0574 C 0.13125 0.05694 0.13268 0.05694 0.13398 0.05648 C 0.1345 0.05648 0.13476 0.05602 0.13528 0.05578 C 0.13607 0.05555 0.13698 0.05532 0.13776 0.05509 C 0.13867 0.05463 0.13932 0.0537 0.14023 0.05347 L 0.14401 0.05277 C 0.14453 0.05254 0.14505 0.05231 0.1457 0.05208 C 0.14674 0.05185 0.14791 0.05185 0.14896 0.05139 C 0.14948 0.05115 0.14974 0.05023 0.15026 0.04977 C 0.15091 0.04953 0.15169 0.04953 0.15234 0.04907 C 0.15273 0.04884 0.15312 0.04861 0.15364 0.04838 C 0.15755 0.04629 0.15273 0.0493 0.15729 0.04606 C 0.15781 0.04583 0.1582 0.04583 0.15859 0.04537 C 0.15898 0.04514 0.15937 0.04444 0.15989 0.04398 C 0.16015 0.04328 0.16028 0.04213 0.16068 0.04166 C 0.16146 0.04097 0.16237 0.04051 0.16315 0.04027 C 0.16523 0.03935 0.16432 0.03981 0.16614 0.03865 C 0.16888 0.03379 0.16588 0.03842 0.16862 0.03588 C 0.16953 0.03495 0.17031 0.03379 0.17109 0.03287 L 0.17357 0.02986 C 0.17396 0.02939 0.17448 0.02893 0.17487 0.02847 C 0.17539 0.02754 0.17604 0.02708 0.17656 0.02615 C 0.17682 0.02546 0.17695 0.02453 0.17734 0.02384 C 0.17838 0.02222 0.17995 0.02129 0.18112 0.02014 C 0.18151 0.01967 0.1819 0.01921 0.18229 0.01875 C 0.18268 0.01828 0.1832 0.01828 0.18359 0.01805 C 0.18789 0.01458 0.1845 0.01666 0.18737 0.01504 C 0.18854 0.01157 0.18854 0.01064 0.19023 0.00902 C 0.19088 0.00856 0.19245 0.0081 0.19284 0.00694 C 0.1931 0.00555 0.19284 0.00393 0.19284 0.00231 L 0.19232 0.00694 " pathEditMode="relative" ptsTypes="AAAAAAAAAAAAAAAAAAAAAAAAAAAAAAAAAAAAAAAAAAAAAAAAAAAAAAAAAAAAAAAAAAAAAAAAAAAAAAAAAAAAAAAAAAAAAAAAA">
                                      <p:cBhvr>
                                        <p:cTn id="6" dur="1250" fill="hold"/>
                                        <p:tgtEl>
                                          <p:spTgt spid="32"/>
                                        </p:tgtEl>
                                        <p:attrNameLst>
                                          <p:attrName>ppt_x</p:attrName>
                                          <p:attrName>ppt_y</p:attrName>
                                        </p:attrNameLst>
                                      </p:cBhvr>
                                    </p:animMotion>
                                  </p:childTnLst>
                                </p:cTn>
                              </p:par>
                              <p:par>
                                <p:cTn id="7" presetID="22" presetClass="entr" presetSubtype="8" repeatCount="indefinite"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wipe(left)">
                                      <p:cBhvr>
                                        <p:cTn id="9" dur="1250"/>
                                        <p:tgtEl>
                                          <p:spTgt spid="31"/>
                                        </p:tgtEl>
                                      </p:cBhvr>
                                    </p:animEffect>
                                  </p:childTnLst>
                                </p:cTn>
                              </p:par>
                              <p:par>
                                <p:cTn id="10" presetID="42" presetClass="path" presetSubtype="0" repeatCount="indefinite" autoRev="1" fill="hold" grpId="0" nodeType="withEffect">
                                  <p:stCondLst>
                                    <p:cond delay="0"/>
                                  </p:stCondLst>
                                  <p:childTnLst>
                                    <p:animMotion origin="layout" path="M 4.58333E-6 0 L 0.14335 -0.12014 " pathEditMode="relative" rAng="0" ptsTypes="AA">
                                      <p:cBhvr>
                                        <p:cTn id="11" dur="750" fill="hold"/>
                                        <p:tgtEl>
                                          <p:spTgt spid="85"/>
                                        </p:tgtEl>
                                        <p:attrNameLst>
                                          <p:attrName>ppt_x</p:attrName>
                                          <p:attrName>ppt_y</p:attrName>
                                        </p:attrNameLst>
                                      </p:cBhvr>
                                      <p:rCtr x="7161" y="-6019"/>
                                    </p:animMotion>
                                  </p:childTnLst>
                                </p:cTn>
                              </p:par>
                              <p:par>
                                <p:cTn id="12" presetID="42" presetClass="path" presetSubtype="0" repeatCount="indefinite" autoRev="1" fill="hold" grpId="0" nodeType="withEffect">
                                  <p:stCondLst>
                                    <p:cond delay="0"/>
                                  </p:stCondLst>
                                  <p:childTnLst>
                                    <p:animMotion origin="layout" path="M 5E-6 4.07407E-6 L 0.1448 0.10995 " pathEditMode="relative" rAng="0" ptsTypes="AA">
                                      <p:cBhvr>
                                        <p:cTn id="13" dur="750" fill="hold"/>
                                        <p:tgtEl>
                                          <p:spTgt spid="86"/>
                                        </p:tgtEl>
                                        <p:attrNameLst>
                                          <p:attrName>ppt_x</p:attrName>
                                          <p:attrName>ppt_y</p:attrName>
                                        </p:attrNameLst>
                                      </p:cBhvr>
                                      <p:rCtr x="7240" y="5486"/>
                                    </p:animMotion>
                                  </p:childTnLst>
                                </p:cTn>
                              </p:par>
                              <p:par>
                                <p:cTn id="14" presetID="8" presetClass="emph" presetSubtype="0" repeatCount="indefinite" fill="hold" nodeType="withEffect">
                                  <p:stCondLst>
                                    <p:cond delay="750"/>
                                  </p:stCondLst>
                                  <p:childTnLst>
                                    <p:animRot by="21600000">
                                      <p:cBhvr>
                                        <p:cTn id="15" dur="2000" fill="hold"/>
                                        <p:tgtEl>
                                          <p:spTgt spid="64"/>
                                        </p:tgtEl>
                                        <p:attrNameLst>
                                          <p:attrName>r</p:attrName>
                                        </p:attrNameLst>
                                      </p:cBhvr>
                                    </p:animRot>
                                  </p:childTnLst>
                                </p:cTn>
                              </p:par>
                              <p:par>
                                <p:cTn id="16" presetID="22" presetClass="entr" presetSubtype="4" repeatCount="indefinite" fill="hold" nodeType="withEffect">
                                  <p:stCondLst>
                                    <p:cond delay="750"/>
                                  </p:stCondLst>
                                  <p:childTnLst>
                                    <p:set>
                                      <p:cBhvr>
                                        <p:cTn id="17" dur="1" fill="hold">
                                          <p:stCondLst>
                                            <p:cond delay="0"/>
                                          </p:stCondLst>
                                        </p:cTn>
                                        <p:tgtEl>
                                          <p:spTgt spid="47"/>
                                        </p:tgtEl>
                                        <p:attrNameLst>
                                          <p:attrName>style.visibility</p:attrName>
                                        </p:attrNameLst>
                                      </p:cBhvr>
                                      <p:to>
                                        <p:strVal val="visible"/>
                                      </p:to>
                                    </p:set>
                                    <p:animEffect transition="in" filter="wipe(down)">
                                      <p:cBhvr>
                                        <p:cTn id="18" dur="750"/>
                                        <p:tgtEl>
                                          <p:spTgt spid="47"/>
                                        </p:tgtEl>
                                      </p:cBhvr>
                                    </p:animEffect>
                                  </p:childTnLst>
                                </p:cTn>
                              </p:par>
                              <p:par>
                                <p:cTn id="19" presetID="22" presetClass="entr" presetSubtype="4" repeatCount="indefinite" fill="hold" nodeType="withEffect">
                                  <p:stCondLst>
                                    <p:cond delay="750"/>
                                  </p:stCondLst>
                                  <p:childTnLst>
                                    <p:set>
                                      <p:cBhvr>
                                        <p:cTn id="20" dur="1" fill="hold">
                                          <p:stCondLst>
                                            <p:cond delay="0"/>
                                          </p:stCondLst>
                                        </p:cTn>
                                        <p:tgtEl>
                                          <p:spTgt spid="126"/>
                                        </p:tgtEl>
                                        <p:attrNameLst>
                                          <p:attrName>style.visibility</p:attrName>
                                        </p:attrNameLst>
                                      </p:cBhvr>
                                      <p:to>
                                        <p:strVal val="visible"/>
                                      </p:to>
                                    </p:set>
                                    <p:animEffect transition="in" filter="wipe(down)">
                                      <p:cBhvr>
                                        <p:cTn id="21" dur="1500"/>
                                        <p:tgtEl>
                                          <p:spTgt spid="126"/>
                                        </p:tgtEl>
                                      </p:cBhvr>
                                    </p:animEffect>
                                  </p:childTnLst>
                                </p:cTn>
                              </p:par>
                              <p:par>
                                <p:cTn id="22" presetID="27" presetClass="emph" presetSubtype="0" repeatCount="indefinite" fill="remove" grpId="0" nodeType="withEffect">
                                  <p:stCondLst>
                                    <p:cond delay="750"/>
                                  </p:stCondLst>
                                  <p:childTnLst>
                                    <p:animClr clrSpc="rgb" dir="cw">
                                      <p:cBhvr override="childStyle">
                                        <p:cTn id="23" dur="250" autoRev="1" fill="remove"/>
                                        <p:tgtEl>
                                          <p:spTgt spid="180"/>
                                        </p:tgtEl>
                                        <p:attrNameLst>
                                          <p:attrName>style.color</p:attrName>
                                        </p:attrNameLst>
                                      </p:cBhvr>
                                      <p:to>
                                        <a:srgbClr val="FFB900"/>
                                      </p:to>
                                    </p:animClr>
                                    <p:animClr clrSpc="rgb" dir="cw">
                                      <p:cBhvr>
                                        <p:cTn id="24" dur="250" autoRev="1" fill="remove"/>
                                        <p:tgtEl>
                                          <p:spTgt spid="180"/>
                                        </p:tgtEl>
                                        <p:attrNameLst>
                                          <p:attrName>fillcolor</p:attrName>
                                        </p:attrNameLst>
                                      </p:cBhvr>
                                      <p:to>
                                        <a:srgbClr val="FFB900"/>
                                      </p:to>
                                    </p:animClr>
                                    <p:set>
                                      <p:cBhvr>
                                        <p:cTn id="25" dur="250" autoRev="1" fill="remove"/>
                                        <p:tgtEl>
                                          <p:spTgt spid="180"/>
                                        </p:tgtEl>
                                        <p:attrNameLst>
                                          <p:attrName>fill.type</p:attrName>
                                        </p:attrNameLst>
                                      </p:cBhvr>
                                      <p:to>
                                        <p:strVal val="solid"/>
                                      </p:to>
                                    </p:set>
                                    <p:set>
                                      <p:cBhvr>
                                        <p:cTn id="26" dur="250" autoRev="1" fill="remove"/>
                                        <p:tgtEl>
                                          <p:spTgt spid="180"/>
                                        </p:tgtEl>
                                        <p:attrNameLst>
                                          <p:attrName>fill.on</p:attrName>
                                        </p:attrNameLst>
                                      </p:cBhvr>
                                      <p:to>
                                        <p:strVal val="true"/>
                                      </p:to>
                                    </p:set>
                                  </p:childTnLst>
                                </p:cTn>
                              </p:par>
                              <p:par>
                                <p:cTn id="27" presetID="27" presetClass="emph" presetSubtype="0" repeatCount="indefinite" fill="remove" grpId="0" nodeType="withEffect">
                                  <p:stCondLst>
                                    <p:cond delay="1000"/>
                                  </p:stCondLst>
                                  <p:childTnLst>
                                    <p:animClr clrSpc="rgb" dir="cw">
                                      <p:cBhvr override="childStyle">
                                        <p:cTn id="28" dur="250" autoRev="1" fill="remove"/>
                                        <p:tgtEl>
                                          <p:spTgt spid="179"/>
                                        </p:tgtEl>
                                        <p:attrNameLst>
                                          <p:attrName>style.color</p:attrName>
                                        </p:attrNameLst>
                                      </p:cBhvr>
                                      <p:to>
                                        <a:srgbClr val="FFB900"/>
                                      </p:to>
                                    </p:animClr>
                                    <p:animClr clrSpc="rgb" dir="cw">
                                      <p:cBhvr>
                                        <p:cTn id="29" dur="250" autoRev="1" fill="remove"/>
                                        <p:tgtEl>
                                          <p:spTgt spid="179"/>
                                        </p:tgtEl>
                                        <p:attrNameLst>
                                          <p:attrName>fillcolor</p:attrName>
                                        </p:attrNameLst>
                                      </p:cBhvr>
                                      <p:to>
                                        <a:srgbClr val="FFB900"/>
                                      </p:to>
                                    </p:animClr>
                                    <p:set>
                                      <p:cBhvr>
                                        <p:cTn id="30" dur="250" autoRev="1" fill="remove"/>
                                        <p:tgtEl>
                                          <p:spTgt spid="179"/>
                                        </p:tgtEl>
                                        <p:attrNameLst>
                                          <p:attrName>fill.type</p:attrName>
                                        </p:attrNameLst>
                                      </p:cBhvr>
                                      <p:to>
                                        <p:strVal val="solid"/>
                                      </p:to>
                                    </p:set>
                                    <p:set>
                                      <p:cBhvr>
                                        <p:cTn id="31" dur="250" autoRev="1" fill="remove"/>
                                        <p:tgtEl>
                                          <p:spTgt spid="179"/>
                                        </p:tgtEl>
                                        <p:attrNameLst>
                                          <p:attrName>fill.on</p:attrName>
                                        </p:attrNameLst>
                                      </p:cBhvr>
                                      <p:to>
                                        <p:strVal val="true"/>
                                      </p:to>
                                    </p:set>
                                  </p:childTnLst>
                                </p:cTn>
                              </p:par>
                              <p:par>
                                <p:cTn id="32" presetID="27" presetClass="emph" presetSubtype="0" repeatCount="indefinite" fill="remove" grpId="0" nodeType="withEffect">
                                  <p:stCondLst>
                                    <p:cond delay="750"/>
                                  </p:stCondLst>
                                  <p:childTnLst>
                                    <p:animClr clrSpc="rgb" dir="cw">
                                      <p:cBhvr override="childStyle">
                                        <p:cTn id="33" dur="250" autoRev="1" fill="remove"/>
                                        <p:tgtEl>
                                          <p:spTgt spid="176"/>
                                        </p:tgtEl>
                                        <p:attrNameLst>
                                          <p:attrName>style.color</p:attrName>
                                        </p:attrNameLst>
                                      </p:cBhvr>
                                      <p:to>
                                        <a:srgbClr val="FFB900"/>
                                      </p:to>
                                    </p:animClr>
                                    <p:animClr clrSpc="rgb" dir="cw">
                                      <p:cBhvr>
                                        <p:cTn id="34" dur="250" autoRev="1" fill="remove"/>
                                        <p:tgtEl>
                                          <p:spTgt spid="176"/>
                                        </p:tgtEl>
                                        <p:attrNameLst>
                                          <p:attrName>fillcolor</p:attrName>
                                        </p:attrNameLst>
                                      </p:cBhvr>
                                      <p:to>
                                        <a:srgbClr val="FFB900"/>
                                      </p:to>
                                    </p:animClr>
                                    <p:set>
                                      <p:cBhvr>
                                        <p:cTn id="35" dur="250" autoRev="1" fill="remove"/>
                                        <p:tgtEl>
                                          <p:spTgt spid="176"/>
                                        </p:tgtEl>
                                        <p:attrNameLst>
                                          <p:attrName>fill.type</p:attrName>
                                        </p:attrNameLst>
                                      </p:cBhvr>
                                      <p:to>
                                        <p:strVal val="solid"/>
                                      </p:to>
                                    </p:set>
                                    <p:set>
                                      <p:cBhvr>
                                        <p:cTn id="36" dur="250" autoRev="1" fill="remove"/>
                                        <p:tgtEl>
                                          <p:spTgt spid="176"/>
                                        </p:tgtEl>
                                        <p:attrNameLst>
                                          <p:attrName>fill.on</p:attrName>
                                        </p:attrNameLst>
                                      </p:cBhvr>
                                      <p:to>
                                        <p:strVal val="true"/>
                                      </p:to>
                                    </p:set>
                                  </p:childTnLst>
                                </p:cTn>
                              </p:par>
                              <p:par>
                                <p:cTn id="37" presetID="27" presetClass="emph" presetSubtype="0" repeatCount="indefinite" fill="remove" grpId="0" nodeType="withEffect">
                                  <p:stCondLst>
                                    <p:cond delay="1000"/>
                                  </p:stCondLst>
                                  <p:childTnLst>
                                    <p:animClr clrSpc="rgb" dir="cw">
                                      <p:cBhvr override="childStyle">
                                        <p:cTn id="38" dur="250" autoRev="1" fill="remove"/>
                                        <p:tgtEl>
                                          <p:spTgt spid="177"/>
                                        </p:tgtEl>
                                        <p:attrNameLst>
                                          <p:attrName>style.color</p:attrName>
                                        </p:attrNameLst>
                                      </p:cBhvr>
                                      <p:to>
                                        <a:srgbClr val="FFB900"/>
                                      </p:to>
                                    </p:animClr>
                                    <p:animClr clrSpc="rgb" dir="cw">
                                      <p:cBhvr>
                                        <p:cTn id="39" dur="250" autoRev="1" fill="remove"/>
                                        <p:tgtEl>
                                          <p:spTgt spid="177"/>
                                        </p:tgtEl>
                                        <p:attrNameLst>
                                          <p:attrName>fillcolor</p:attrName>
                                        </p:attrNameLst>
                                      </p:cBhvr>
                                      <p:to>
                                        <a:srgbClr val="FFB900"/>
                                      </p:to>
                                    </p:animClr>
                                    <p:set>
                                      <p:cBhvr>
                                        <p:cTn id="40" dur="250" autoRev="1" fill="remove"/>
                                        <p:tgtEl>
                                          <p:spTgt spid="177"/>
                                        </p:tgtEl>
                                        <p:attrNameLst>
                                          <p:attrName>fill.type</p:attrName>
                                        </p:attrNameLst>
                                      </p:cBhvr>
                                      <p:to>
                                        <p:strVal val="solid"/>
                                      </p:to>
                                    </p:set>
                                    <p:set>
                                      <p:cBhvr>
                                        <p:cTn id="41" dur="250" autoRev="1" fill="remove"/>
                                        <p:tgtEl>
                                          <p:spTgt spid="177"/>
                                        </p:tgtEl>
                                        <p:attrNameLst>
                                          <p:attrName>fill.on</p:attrName>
                                        </p:attrNameLst>
                                      </p:cBhvr>
                                      <p:to>
                                        <p:strVal val="true"/>
                                      </p:to>
                                    </p:set>
                                  </p:childTnLst>
                                </p:cTn>
                              </p:par>
                              <p:par>
                                <p:cTn id="42" presetID="27" presetClass="emph" presetSubtype="0" repeatCount="indefinite" fill="remove" grpId="0" nodeType="withEffect">
                                  <p:stCondLst>
                                    <p:cond delay="750"/>
                                  </p:stCondLst>
                                  <p:childTnLst>
                                    <p:animClr clrSpc="rgb" dir="cw">
                                      <p:cBhvr override="childStyle">
                                        <p:cTn id="43" dur="250" autoRev="1" fill="remove"/>
                                        <p:tgtEl>
                                          <p:spTgt spid="178"/>
                                        </p:tgtEl>
                                        <p:attrNameLst>
                                          <p:attrName>style.color</p:attrName>
                                        </p:attrNameLst>
                                      </p:cBhvr>
                                      <p:to>
                                        <a:srgbClr val="FFB900"/>
                                      </p:to>
                                    </p:animClr>
                                    <p:animClr clrSpc="rgb" dir="cw">
                                      <p:cBhvr>
                                        <p:cTn id="44" dur="250" autoRev="1" fill="remove"/>
                                        <p:tgtEl>
                                          <p:spTgt spid="178"/>
                                        </p:tgtEl>
                                        <p:attrNameLst>
                                          <p:attrName>fillcolor</p:attrName>
                                        </p:attrNameLst>
                                      </p:cBhvr>
                                      <p:to>
                                        <a:srgbClr val="FFB900"/>
                                      </p:to>
                                    </p:animClr>
                                    <p:set>
                                      <p:cBhvr>
                                        <p:cTn id="45" dur="250" autoRev="1" fill="remove"/>
                                        <p:tgtEl>
                                          <p:spTgt spid="178"/>
                                        </p:tgtEl>
                                        <p:attrNameLst>
                                          <p:attrName>fill.type</p:attrName>
                                        </p:attrNameLst>
                                      </p:cBhvr>
                                      <p:to>
                                        <p:strVal val="solid"/>
                                      </p:to>
                                    </p:set>
                                    <p:set>
                                      <p:cBhvr>
                                        <p:cTn id="46" dur="250" autoRev="1" fill="remove"/>
                                        <p:tgtEl>
                                          <p:spTgt spid="178"/>
                                        </p:tgtEl>
                                        <p:attrNameLst>
                                          <p:attrName>fill.on</p:attrName>
                                        </p:attrNameLst>
                                      </p:cBhvr>
                                      <p:to>
                                        <p:strVal val="true"/>
                                      </p:to>
                                    </p:set>
                                  </p:childTnLst>
                                </p:cTn>
                              </p:par>
                              <p:par>
                                <p:cTn id="47" presetID="64" presetClass="path" presetSubtype="0" repeatCount="indefinite" autoRev="1" fill="hold" grpId="0" nodeType="withEffect">
                                  <p:stCondLst>
                                    <p:cond delay="750"/>
                                  </p:stCondLst>
                                  <p:childTnLst>
                                    <p:animMotion origin="layout" path="M -6.25E-7 4.44444E-6 L -6.25E-7 -0.03959 " pathEditMode="relative" rAng="0" ptsTypes="AA">
                                      <p:cBhvr>
                                        <p:cTn id="48" dur="500" fill="hold"/>
                                        <p:tgtEl>
                                          <p:spTgt spid="191"/>
                                        </p:tgtEl>
                                        <p:attrNameLst>
                                          <p:attrName>ppt_x</p:attrName>
                                          <p:attrName>ppt_y</p:attrName>
                                        </p:attrNameLst>
                                      </p:cBhvr>
                                      <p:rCtr x="0" y="-1991"/>
                                    </p:animMotion>
                                  </p:childTnLst>
                                </p:cTn>
                              </p:par>
                              <p:par>
                                <p:cTn id="49" presetID="64" presetClass="path" presetSubtype="0" repeatCount="indefinite" autoRev="1" fill="hold" grpId="0" nodeType="withEffect">
                                  <p:stCondLst>
                                    <p:cond delay="1000"/>
                                  </p:stCondLst>
                                  <p:childTnLst>
                                    <p:animMotion origin="layout" path="M -6.25E-7 4.44444E-6 L -6.25E-7 -0.03982 " pathEditMode="relative" rAng="0" ptsTypes="AA">
                                      <p:cBhvr>
                                        <p:cTn id="50" dur="500" fill="hold"/>
                                        <p:tgtEl>
                                          <p:spTgt spid="192"/>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5" grpId="0" animBg="1"/>
      <p:bldP spid="31" grpId="0" animBg="1"/>
      <p:bldP spid="176" grpId="0" animBg="1"/>
      <p:bldP spid="177" grpId="0" animBg="1"/>
      <p:bldP spid="178" grpId="0" animBg="1"/>
      <p:bldP spid="179" grpId="0" animBg="1"/>
      <p:bldP spid="180" grpId="0" animBg="1"/>
      <p:bldP spid="191" grpId="0" animBg="1"/>
      <p:bldP spid="1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a:extLst>
              <a:ext uri="{FF2B5EF4-FFF2-40B4-BE49-F238E27FC236}">
                <a16:creationId xmlns:a16="http://schemas.microsoft.com/office/drawing/2014/main" id="{A084115F-F64E-4CA3-895A-DED8C33FC232}"/>
              </a:ext>
            </a:extLst>
          </p:cNvPr>
          <p:cNvCxnSpPr>
            <a:cxnSpLocks/>
          </p:cNvCxnSpPr>
          <p:nvPr/>
        </p:nvCxnSpPr>
        <p:spPr>
          <a:xfrm>
            <a:off x="4603049" y="3491388"/>
            <a:ext cx="1468122" cy="0"/>
          </a:xfrm>
          <a:prstGeom prst="straightConnector1">
            <a:avLst/>
          </a:pr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6" name="Rectangle 85">
            <a:extLst>
              <a:ext uri="{FF2B5EF4-FFF2-40B4-BE49-F238E27FC236}">
                <a16:creationId xmlns:a16="http://schemas.microsoft.com/office/drawing/2014/main" id="{1E2E02E9-20E0-40F4-A835-AC7871ADAFFF}"/>
              </a:ext>
            </a:extLst>
          </p:cNvPr>
          <p:cNvSpPr/>
          <p:nvPr/>
        </p:nvSpPr>
        <p:spPr bwMode="auto">
          <a:xfrm>
            <a:off x="4841187" y="3439001"/>
            <a:ext cx="1273676" cy="9968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C2FD883C-2C10-4F2B-9B19-BEDC643F4B33}"/>
              </a:ext>
            </a:extLst>
          </p:cNvPr>
          <p:cNvGrpSpPr/>
          <p:nvPr/>
        </p:nvGrpSpPr>
        <p:grpSpPr>
          <a:xfrm>
            <a:off x="581516" y="2889648"/>
            <a:ext cx="641747" cy="927632"/>
            <a:chOff x="1057300" y="2709862"/>
            <a:chExt cx="855663" cy="1236842"/>
          </a:xfrm>
        </p:grpSpPr>
        <p:sp>
          <p:nvSpPr>
            <p:cNvPr id="27" name="Rectangle 26">
              <a:extLst>
                <a:ext uri="{FF2B5EF4-FFF2-40B4-BE49-F238E27FC236}">
                  <a16:creationId xmlns:a16="http://schemas.microsoft.com/office/drawing/2014/main" id="{186331C3-D786-4744-B1EF-4D3E7168BF64}"/>
                </a:ext>
              </a:extLst>
            </p:cNvPr>
            <p:cNvSpPr/>
            <p:nvPr/>
          </p:nvSpPr>
          <p:spPr bwMode="auto">
            <a:xfrm>
              <a:off x="1077233" y="2744337"/>
              <a:ext cx="808717" cy="787533"/>
            </a:xfrm>
            <a:prstGeom prst="rect">
              <a:avLst/>
            </a:prstGeom>
            <a:solidFill>
              <a:srgbClr val="D9D9D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900" dirty="0">
                <a:gradFill>
                  <a:gsLst>
                    <a:gs pos="40075">
                      <a:srgbClr val="FFFFFF"/>
                    </a:gs>
                    <a:gs pos="30000">
                      <a:srgbClr val="FFFFFF"/>
                    </a:gs>
                  </a:gsLst>
                  <a:lin ang="5400000" scaled="0"/>
                </a:gradFill>
              </a:endParaRPr>
            </a:p>
          </p:txBody>
        </p:sp>
        <p:grpSp>
          <p:nvGrpSpPr>
            <p:cNvPr id="21" name="Group 20">
              <a:extLst>
                <a:ext uri="{FF2B5EF4-FFF2-40B4-BE49-F238E27FC236}">
                  <a16:creationId xmlns:a16="http://schemas.microsoft.com/office/drawing/2014/main" id="{5F0CF32A-EA1F-4E89-ABC6-02B45A73BC16}"/>
                </a:ext>
              </a:extLst>
            </p:cNvPr>
            <p:cNvGrpSpPr/>
            <p:nvPr/>
          </p:nvGrpSpPr>
          <p:grpSpPr>
            <a:xfrm>
              <a:off x="1057300" y="2709862"/>
              <a:ext cx="855663" cy="1236842"/>
              <a:chOff x="1057300" y="2709862"/>
              <a:chExt cx="855663" cy="1236842"/>
            </a:xfrm>
          </p:grpSpPr>
          <p:sp>
            <p:nvSpPr>
              <p:cNvPr id="74" name="TextBox 73">
                <a:extLst>
                  <a:ext uri="{FF2B5EF4-FFF2-40B4-BE49-F238E27FC236}">
                    <a16:creationId xmlns:a16="http://schemas.microsoft.com/office/drawing/2014/main" id="{F9E7BEFB-57A6-4C82-B74B-3E33B92F2CEB}"/>
                  </a:ext>
                </a:extLst>
              </p:cNvPr>
              <p:cNvSpPr txBox="1"/>
              <p:nvPr/>
            </p:nvSpPr>
            <p:spPr>
              <a:xfrm>
                <a:off x="1222239" y="3762039"/>
                <a:ext cx="525786" cy="184665"/>
              </a:xfrm>
              <a:prstGeom prst="rect">
                <a:avLst/>
              </a:prstGeom>
              <a:noFill/>
            </p:spPr>
            <p:txBody>
              <a:bodyPr wrap="none" lIns="0" tIns="0" rIns="0" bIns="0" rtlCol="0">
                <a:spAutoFit/>
              </a:bodyPr>
              <a:lstStyle/>
              <a:p>
                <a:pPr algn="ctr"/>
                <a:r>
                  <a:rPr lang="en-US" sz="900" cap="all" spc="150" dirty="0">
                    <a:solidFill>
                      <a:schemeClr val="accent1"/>
                    </a:solidFill>
                    <a:latin typeface="+mj-lt"/>
                  </a:rPr>
                  <a:t>User</a:t>
                </a:r>
              </a:p>
            </p:txBody>
          </p:sp>
          <p:grpSp>
            <p:nvGrpSpPr>
              <p:cNvPr id="20" name="Group 19">
                <a:extLst>
                  <a:ext uri="{FF2B5EF4-FFF2-40B4-BE49-F238E27FC236}">
                    <a16:creationId xmlns:a16="http://schemas.microsoft.com/office/drawing/2014/main" id="{F21E765B-C693-4647-874A-63141DC44E6D}"/>
                  </a:ext>
                </a:extLst>
              </p:cNvPr>
              <p:cNvGrpSpPr/>
              <p:nvPr/>
            </p:nvGrpSpPr>
            <p:grpSpPr>
              <a:xfrm>
                <a:off x="1057300" y="2709862"/>
                <a:ext cx="855663" cy="855664"/>
                <a:chOff x="765175" y="2709862"/>
                <a:chExt cx="855663" cy="855664"/>
              </a:xfrm>
            </p:grpSpPr>
            <p:sp>
              <p:nvSpPr>
                <p:cNvPr id="9" name="Freeform 5">
                  <a:extLst>
                    <a:ext uri="{FF2B5EF4-FFF2-40B4-BE49-F238E27FC236}">
                      <a16:creationId xmlns:a16="http://schemas.microsoft.com/office/drawing/2014/main" id="{CE95B1B7-7155-4112-8E55-EE1115ECE5CE}"/>
                    </a:ext>
                  </a:extLst>
                </p:cNvPr>
                <p:cNvSpPr>
                  <a:spLocks/>
                </p:cNvSpPr>
                <p:nvPr/>
              </p:nvSpPr>
              <p:spPr bwMode="auto">
                <a:xfrm>
                  <a:off x="765175" y="2709862"/>
                  <a:ext cx="212725" cy="211138"/>
                </a:xfrm>
                <a:custGeom>
                  <a:avLst/>
                  <a:gdLst>
                    <a:gd name="T0" fmla="*/ 0 w 106"/>
                    <a:gd name="T1" fmla="*/ 0 h 105"/>
                    <a:gd name="T2" fmla="*/ 0 w 106"/>
                    <a:gd name="T3" fmla="*/ 0 h 105"/>
                    <a:gd name="T4" fmla="*/ 0 w 106"/>
                    <a:gd name="T5" fmla="*/ 105 h 105"/>
                    <a:gd name="T6" fmla="*/ 26 w 106"/>
                    <a:gd name="T7" fmla="*/ 105 h 105"/>
                    <a:gd name="T8" fmla="*/ 26 w 106"/>
                    <a:gd name="T9" fmla="*/ 26 h 105"/>
                    <a:gd name="T10" fmla="*/ 106 w 106"/>
                    <a:gd name="T11" fmla="*/ 26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105"/>
                      </a:lnTo>
                      <a:lnTo>
                        <a:pt x="26" y="105"/>
                      </a:lnTo>
                      <a:lnTo>
                        <a:pt x="26" y="26"/>
                      </a:lnTo>
                      <a:lnTo>
                        <a:pt x="106" y="26"/>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0" name="Freeform 6">
                  <a:extLst>
                    <a:ext uri="{FF2B5EF4-FFF2-40B4-BE49-F238E27FC236}">
                      <a16:creationId xmlns:a16="http://schemas.microsoft.com/office/drawing/2014/main" id="{3494A89B-2B67-4E2A-A67F-7861979101D5}"/>
                    </a:ext>
                  </a:extLst>
                </p:cNvPr>
                <p:cNvSpPr>
                  <a:spLocks/>
                </p:cNvSpPr>
                <p:nvPr/>
              </p:nvSpPr>
              <p:spPr bwMode="auto">
                <a:xfrm>
                  <a:off x="765175" y="3351213"/>
                  <a:ext cx="212725" cy="214313"/>
                </a:xfrm>
                <a:custGeom>
                  <a:avLst/>
                  <a:gdLst>
                    <a:gd name="T0" fmla="*/ 0 w 106"/>
                    <a:gd name="T1" fmla="*/ 0 h 106"/>
                    <a:gd name="T2" fmla="*/ 0 w 106"/>
                    <a:gd name="T3" fmla="*/ 0 h 106"/>
                    <a:gd name="T4" fmla="*/ 0 w 106"/>
                    <a:gd name="T5" fmla="*/ 106 h 106"/>
                    <a:gd name="T6" fmla="*/ 106 w 106"/>
                    <a:gd name="T7" fmla="*/ 106 h 106"/>
                    <a:gd name="T8" fmla="*/ 106 w 106"/>
                    <a:gd name="T9" fmla="*/ 80 h 106"/>
                    <a:gd name="T10" fmla="*/ 26 w 106"/>
                    <a:gd name="T11" fmla="*/ 80 h 106"/>
                    <a:gd name="T12" fmla="*/ 26 w 106"/>
                    <a:gd name="T13" fmla="*/ 0 h 106"/>
                    <a:gd name="T14" fmla="*/ 0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0" y="0"/>
                      </a:moveTo>
                      <a:lnTo>
                        <a:pt x="0" y="0"/>
                      </a:lnTo>
                      <a:lnTo>
                        <a:pt x="0" y="106"/>
                      </a:lnTo>
                      <a:lnTo>
                        <a:pt x="106" y="106"/>
                      </a:lnTo>
                      <a:lnTo>
                        <a:pt x="106" y="80"/>
                      </a:lnTo>
                      <a:lnTo>
                        <a:pt x="26" y="80"/>
                      </a:lnTo>
                      <a:lnTo>
                        <a:pt x="2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4" name="Freeform 7">
                  <a:extLst>
                    <a:ext uri="{FF2B5EF4-FFF2-40B4-BE49-F238E27FC236}">
                      <a16:creationId xmlns:a16="http://schemas.microsoft.com/office/drawing/2014/main" id="{EF96AC23-7E02-4316-B8E4-FACDD01BD5C2}"/>
                    </a:ext>
                  </a:extLst>
                </p:cNvPr>
                <p:cNvSpPr>
                  <a:spLocks/>
                </p:cNvSpPr>
                <p:nvPr/>
              </p:nvSpPr>
              <p:spPr bwMode="auto">
                <a:xfrm>
                  <a:off x="1408113" y="2709862"/>
                  <a:ext cx="212725" cy="211138"/>
                </a:xfrm>
                <a:custGeom>
                  <a:avLst/>
                  <a:gdLst>
                    <a:gd name="T0" fmla="*/ 0 w 106"/>
                    <a:gd name="T1" fmla="*/ 0 h 105"/>
                    <a:gd name="T2" fmla="*/ 0 w 106"/>
                    <a:gd name="T3" fmla="*/ 0 h 105"/>
                    <a:gd name="T4" fmla="*/ 0 w 106"/>
                    <a:gd name="T5" fmla="*/ 26 h 105"/>
                    <a:gd name="T6" fmla="*/ 79 w 106"/>
                    <a:gd name="T7" fmla="*/ 26 h 105"/>
                    <a:gd name="T8" fmla="*/ 79 w 106"/>
                    <a:gd name="T9" fmla="*/ 105 h 105"/>
                    <a:gd name="T10" fmla="*/ 106 w 106"/>
                    <a:gd name="T11" fmla="*/ 105 h 105"/>
                    <a:gd name="T12" fmla="*/ 106 w 106"/>
                    <a:gd name="T13" fmla="*/ 0 h 105"/>
                    <a:gd name="T14" fmla="*/ 0 w 106"/>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0"/>
                      </a:moveTo>
                      <a:lnTo>
                        <a:pt x="0" y="0"/>
                      </a:lnTo>
                      <a:lnTo>
                        <a:pt x="0" y="26"/>
                      </a:lnTo>
                      <a:lnTo>
                        <a:pt x="79" y="26"/>
                      </a:lnTo>
                      <a:lnTo>
                        <a:pt x="79" y="105"/>
                      </a:lnTo>
                      <a:lnTo>
                        <a:pt x="106" y="105"/>
                      </a:lnTo>
                      <a:lnTo>
                        <a:pt x="106" y="0"/>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7" name="Freeform 8">
                  <a:extLst>
                    <a:ext uri="{FF2B5EF4-FFF2-40B4-BE49-F238E27FC236}">
                      <a16:creationId xmlns:a16="http://schemas.microsoft.com/office/drawing/2014/main" id="{0E7058AF-141B-4A5F-BFCE-D06D1D095B61}"/>
                    </a:ext>
                  </a:extLst>
                </p:cNvPr>
                <p:cNvSpPr>
                  <a:spLocks/>
                </p:cNvSpPr>
                <p:nvPr/>
              </p:nvSpPr>
              <p:spPr bwMode="auto">
                <a:xfrm>
                  <a:off x="1408113" y="3351213"/>
                  <a:ext cx="212725" cy="214313"/>
                </a:xfrm>
                <a:custGeom>
                  <a:avLst/>
                  <a:gdLst>
                    <a:gd name="T0" fmla="*/ 79 w 106"/>
                    <a:gd name="T1" fmla="*/ 0 h 106"/>
                    <a:gd name="T2" fmla="*/ 79 w 106"/>
                    <a:gd name="T3" fmla="*/ 0 h 106"/>
                    <a:gd name="T4" fmla="*/ 79 w 106"/>
                    <a:gd name="T5" fmla="*/ 80 h 106"/>
                    <a:gd name="T6" fmla="*/ 0 w 106"/>
                    <a:gd name="T7" fmla="*/ 80 h 106"/>
                    <a:gd name="T8" fmla="*/ 0 w 106"/>
                    <a:gd name="T9" fmla="*/ 106 h 106"/>
                    <a:gd name="T10" fmla="*/ 106 w 106"/>
                    <a:gd name="T11" fmla="*/ 106 h 106"/>
                    <a:gd name="T12" fmla="*/ 106 w 106"/>
                    <a:gd name="T13" fmla="*/ 0 h 106"/>
                    <a:gd name="T14" fmla="*/ 79 w 106"/>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79" y="0"/>
                      </a:moveTo>
                      <a:lnTo>
                        <a:pt x="79" y="0"/>
                      </a:lnTo>
                      <a:lnTo>
                        <a:pt x="79" y="80"/>
                      </a:lnTo>
                      <a:lnTo>
                        <a:pt x="0" y="80"/>
                      </a:lnTo>
                      <a:lnTo>
                        <a:pt x="0" y="106"/>
                      </a:lnTo>
                      <a:lnTo>
                        <a:pt x="106" y="106"/>
                      </a:lnTo>
                      <a:lnTo>
                        <a:pt x="106" y="0"/>
                      </a:lnTo>
                      <a:lnTo>
                        <a:pt x="79"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8" name="Freeform 9">
                  <a:extLst>
                    <a:ext uri="{FF2B5EF4-FFF2-40B4-BE49-F238E27FC236}">
                      <a16:creationId xmlns:a16="http://schemas.microsoft.com/office/drawing/2014/main" id="{5C296CCC-F5A5-4016-82DB-2A8014B92AB3}"/>
                    </a:ext>
                  </a:extLst>
                </p:cNvPr>
                <p:cNvSpPr>
                  <a:spLocks/>
                </p:cNvSpPr>
                <p:nvPr/>
              </p:nvSpPr>
              <p:spPr bwMode="auto">
                <a:xfrm>
                  <a:off x="1082675" y="2922588"/>
                  <a:ext cx="217488" cy="217488"/>
                </a:xfrm>
                <a:custGeom>
                  <a:avLst/>
                  <a:gdLst>
                    <a:gd name="T0" fmla="*/ 4 w 108"/>
                    <a:gd name="T1" fmla="*/ 75 h 108"/>
                    <a:gd name="T2" fmla="*/ 4 w 108"/>
                    <a:gd name="T3" fmla="*/ 75 h 108"/>
                    <a:gd name="T4" fmla="*/ 0 w 108"/>
                    <a:gd name="T5" fmla="*/ 54 h 108"/>
                    <a:gd name="T6" fmla="*/ 4 w 108"/>
                    <a:gd name="T7" fmla="*/ 33 h 108"/>
                    <a:gd name="T8" fmla="*/ 16 w 108"/>
                    <a:gd name="T9" fmla="*/ 16 h 108"/>
                    <a:gd name="T10" fmla="*/ 33 w 108"/>
                    <a:gd name="T11" fmla="*/ 4 h 108"/>
                    <a:gd name="T12" fmla="*/ 54 w 108"/>
                    <a:gd name="T13" fmla="*/ 0 h 108"/>
                    <a:gd name="T14" fmla="*/ 75 w 108"/>
                    <a:gd name="T15" fmla="*/ 4 h 108"/>
                    <a:gd name="T16" fmla="*/ 92 w 108"/>
                    <a:gd name="T17" fmla="*/ 16 h 108"/>
                    <a:gd name="T18" fmla="*/ 104 w 108"/>
                    <a:gd name="T19" fmla="*/ 33 h 108"/>
                    <a:gd name="T20" fmla="*/ 108 w 108"/>
                    <a:gd name="T21" fmla="*/ 54 h 108"/>
                    <a:gd name="T22" fmla="*/ 104 w 108"/>
                    <a:gd name="T23" fmla="*/ 75 h 108"/>
                    <a:gd name="T24" fmla="*/ 92 w 108"/>
                    <a:gd name="T25" fmla="*/ 92 h 108"/>
                    <a:gd name="T26" fmla="*/ 75 w 108"/>
                    <a:gd name="T27" fmla="*/ 104 h 108"/>
                    <a:gd name="T28" fmla="*/ 54 w 108"/>
                    <a:gd name="T29" fmla="*/ 108 h 108"/>
                    <a:gd name="T30" fmla="*/ 33 w 108"/>
                    <a:gd name="T31" fmla="*/ 104 h 108"/>
                    <a:gd name="T32" fmla="*/ 16 w 108"/>
                    <a:gd name="T33" fmla="*/ 92 h 108"/>
                    <a:gd name="T34" fmla="*/ 4 w 108"/>
                    <a:gd name="T35"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08">
                      <a:moveTo>
                        <a:pt x="4" y="75"/>
                      </a:moveTo>
                      <a:lnTo>
                        <a:pt x="4" y="75"/>
                      </a:lnTo>
                      <a:cubicBezTo>
                        <a:pt x="1" y="68"/>
                        <a:pt x="0" y="61"/>
                        <a:pt x="0" y="54"/>
                      </a:cubicBezTo>
                      <a:cubicBezTo>
                        <a:pt x="0" y="46"/>
                        <a:pt x="1" y="39"/>
                        <a:pt x="4" y="33"/>
                      </a:cubicBezTo>
                      <a:cubicBezTo>
                        <a:pt x="7" y="26"/>
                        <a:pt x="11" y="20"/>
                        <a:pt x="16" y="16"/>
                      </a:cubicBezTo>
                      <a:cubicBezTo>
                        <a:pt x="20" y="11"/>
                        <a:pt x="26" y="7"/>
                        <a:pt x="33" y="4"/>
                      </a:cubicBezTo>
                      <a:cubicBezTo>
                        <a:pt x="39" y="1"/>
                        <a:pt x="46" y="0"/>
                        <a:pt x="54" y="0"/>
                      </a:cubicBezTo>
                      <a:cubicBezTo>
                        <a:pt x="61" y="0"/>
                        <a:pt x="68" y="1"/>
                        <a:pt x="75" y="4"/>
                      </a:cubicBezTo>
                      <a:cubicBezTo>
                        <a:pt x="81" y="7"/>
                        <a:pt x="87" y="11"/>
                        <a:pt x="92" y="16"/>
                      </a:cubicBezTo>
                      <a:cubicBezTo>
                        <a:pt x="97" y="20"/>
                        <a:pt x="101" y="26"/>
                        <a:pt x="104" y="33"/>
                      </a:cubicBezTo>
                      <a:cubicBezTo>
                        <a:pt x="106" y="39"/>
                        <a:pt x="108" y="46"/>
                        <a:pt x="108" y="54"/>
                      </a:cubicBezTo>
                      <a:cubicBezTo>
                        <a:pt x="108" y="61"/>
                        <a:pt x="106" y="68"/>
                        <a:pt x="104" y="75"/>
                      </a:cubicBezTo>
                      <a:cubicBezTo>
                        <a:pt x="101" y="81"/>
                        <a:pt x="97" y="87"/>
                        <a:pt x="92" y="92"/>
                      </a:cubicBezTo>
                      <a:cubicBezTo>
                        <a:pt x="87" y="97"/>
                        <a:pt x="81" y="101"/>
                        <a:pt x="75" y="104"/>
                      </a:cubicBezTo>
                      <a:cubicBezTo>
                        <a:pt x="68" y="106"/>
                        <a:pt x="61" y="108"/>
                        <a:pt x="54" y="108"/>
                      </a:cubicBezTo>
                      <a:cubicBezTo>
                        <a:pt x="46" y="108"/>
                        <a:pt x="39" y="106"/>
                        <a:pt x="33" y="104"/>
                      </a:cubicBezTo>
                      <a:cubicBezTo>
                        <a:pt x="26" y="101"/>
                        <a:pt x="20" y="97"/>
                        <a:pt x="16" y="92"/>
                      </a:cubicBezTo>
                      <a:cubicBezTo>
                        <a:pt x="11" y="87"/>
                        <a:pt x="7" y="81"/>
                        <a:pt x="4" y="75"/>
                      </a:cubicBez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sp>
              <p:nvSpPr>
                <p:cNvPr id="19" name="Freeform 10">
                  <a:extLst>
                    <a:ext uri="{FF2B5EF4-FFF2-40B4-BE49-F238E27FC236}">
                      <a16:creationId xmlns:a16="http://schemas.microsoft.com/office/drawing/2014/main" id="{282C6C12-4A39-493D-A06C-FADE61553C68}"/>
                    </a:ext>
                  </a:extLst>
                </p:cNvPr>
                <p:cNvSpPr>
                  <a:spLocks/>
                </p:cNvSpPr>
                <p:nvPr/>
              </p:nvSpPr>
              <p:spPr bwMode="auto">
                <a:xfrm>
                  <a:off x="1028700" y="3195638"/>
                  <a:ext cx="325438" cy="153988"/>
                </a:xfrm>
                <a:custGeom>
                  <a:avLst/>
                  <a:gdLst>
                    <a:gd name="T0" fmla="*/ 0 w 162"/>
                    <a:gd name="T1" fmla="*/ 77 h 77"/>
                    <a:gd name="T2" fmla="*/ 0 w 162"/>
                    <a:gd name="T3" fmla="*/ 77 h 77"/>
                    <a:gd name="T4" fmla="*/ 6 w 162"/>
                    <a:gd name="T5" fmla="*/ 49 h 77"/>
                    <a:gd name="T6" fmla="*/ 23 w 162"/>
                    <a:gd name="T7" fmla="*/ 24 h 77"/>
                    <a:gd name="T8" fmla="*/ 49 w 162"/>
                    <a:gd name="T9" fmla="*/ 6 h 77"/>
                    <a:gd name="T10" fmla="*/ 81 w 162"/>
                    <a:gd name="T11" fmla="*/ 0 h 77"/>
                    <a:gd name="T12" fmla="*/ 113 w 162"/>
                    <a:gd name="T13" fmla="*/ 6 h 77"/>
                    <a:gd name="T14" fmla="*/ 139 w 162"/>
                    <a:gd name="T15" fmla="*/ 23 h 77"/>
                    <a:gd name="T16" fmla="*/ 156 w 162"/>
                    <a:gd name="T17" fmla="*/ 49 h 77"/>
                    <a:gd name="T18" fmla="*/ 162 w 162"/>
                    <a:gd name="T19" fmla="*/ 77 h 77"/>
                    <a:gd name="T20" fmla="*/ 0 w 162"/>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77">
                      <a:moveTo>
                        <a:pt x="0" y="77"/>
                      </a:moveTo>
                      <a:lnTo>
                        <a:pt x="0" y="77"/>
                      </a:lnTo>
                      <a:cubicBezTo>
                        <a:pt x="0" y="67"/>
                        <a:pt x="2" y="58"/>
                        <a:pt x="6" y="49"/>
                      </a:cubicBezTo>
                      <a:cubicBezTo>
                        <a:pt x="10" y="39"/>
                        <a:pt x="16" y="31"/>
                        <a:pt x="23" y="24"/>
                      </a:cubicBezTo>
                      <a:cubicBezTo>
                        <a:pt x="30" y="16"/>
                        <a:pt x="39" y="11"/>
                        <a:pt x="49" y="6"/>
                      </a:cubicBezTo>
                      <a:cubicBezTo>
                        <a:pt x="59" y="2"/>
                        <a:pt x="69" y="0"/>
                        <a:pt x="81" y="0"/>
                      </a:cubicBezTo>
                      <a:cubicBezTo>
                        <a:pt x="92" y="0"/>
                        <a:pt x="103" y="2"/>
                        <a:pt x="113" y="6"/>
                      </a:cubicBezTo>
                      <a:cubicBezTo>
                        <a:pt x="123" y="10"/>
                        <a:pt x="131" y="16"/>
                        <a:pt x="139" y="23"/>
                      </a:cubicBezTo>
                      <a:cubicBezTo>
                        <a:pt x="146" y="31"/>
                        <a:pt x="152" y="39"/>
                        <a:pt x="156" y="49"/>
                      </a:cubicBezTo>
                      <a:cubicBezTo>
                        <a:pt x="159" y="58"/>
                        <a:pt x="161" y="67"/>
                        <a:pt x="162" y="77"/>
                      </a:cubicBezTo>
                      <a:lnTo>
                        <a:pt x="0" y="77"/>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900"/>
                </a:p>
              </p:txBody>
            </p:sp>
          </p:grpSp>
        </p:grpSp>
      </p:grpSp>
      <p:sp>
        <p:nvSpPr>
          <p:cNvPr id="62" name="Rectangle 61">
            <a:extLst>
              <a:ext uri="{FF2B5EF4-FFF2-40B4-BE49-F238E27FC236}">
                <a16:creationId xmlns:a16="http://schemas.microsoft.com/office/drawing/2014/main" id="{66932709-0F67-4785-9F25-5EFE41760663}"/>
              </a:ext>
            </a:extLst>
          </p:cNvPr>
          <p:cNvSpPr/>
          <p:nvPr/>
        </p:nvSpPr>
        <p:spPr bwMode="auto">
          <a:xfrm>
            <a:off x="6155056" y="2720814"/>
            <a:ext cx="2590674" cy="1570678"/>
          </a:xfrm>
          <a:prstGeom prst="rect">
            <a:avLst/>
          </a:prstGeom>
          <a:solidFill>
            <a:schemeClr val="bg2">
              <a:lumMod val="75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68" name="Rectangle 67">
            <a:extLst>
              <a:ext uri="{FF2B5EF4-FFF2-40B4-BE49-F238E27FC236}">
                <a16:creationId xmlns:a16="http://schemas.microsoft.com/office/drawing/2014/main" id="{E242D701-D954-467B-9BDE-592799808A26}"/>
              </a:ext>
            </a:extLst>
          </p:cNvPr>
          <p:cNvSpPr/>
          <p:nvPr/>
        </p:nvSpPr>
        <p:spPr bwMode="auto">
          <a:xfrm>
            <a:off x="6292977" y="2855110"/>
            <a:ext cx="2314834" cy="1302086"/>
          </a:xfrm>
          <a:prstGeom prst="rect">
            <a:avLst/>
          </a:prstGeom>
          <a:solidFill>
            <a:schemeClr val="bg2">
              <a:lumMod val="50000"/>
            </a:schemeClr>
          </a:solidFill>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38" name="TextBox 137">
            <a:extLst>
              <a:ext uri="{FF2B5EF4-FFF2-40B4-BE49-F238E27FC236}">
                <a16:creationId xmlns:a16="http://schemas.microsoft.com/office/drawing/2014/main" id="{0AB89FB0-558F-4734-A8EA-D352F19DA646}"/>
              </a:ext>
            </a:extLst>
          </p:cNvPr>
          <p:cNvSpPr txBox="1"/>
          <p:nvPr/>
        </p:nvSpPr>
        <p:spPr>
          <a:xfrm>
            <a:off x="1669071" y="3678780"/>
            <a:ext cx="687689" cy="138499"/>
          </a:xfrm>
          <a:prstGeom prst="rect">
            <a:avLst/>
          </a:prstGeom>
          <a:noFill/>
        </p:spPr>
        <p:txBody>
          <a:bodyPr wrap="none" lIns="0" tIns="0" rIns="0" bIns="0" rtlCol="0">
            <a:spAutoFit/>
          </a:bodyPr>
          <a:lstStyle/>
          <a:p>
            <a:pPr algn="ctr"/>
            <a:r>
              <a:rPr lang="en-US" sz="900" cap="all" spc="150" dirty="0">
                <a:latin typeface="+mj-lt"/>
              </a:rPr>
              <a:t>request</a:t>
            </a:r>
          </a:p>
        </p:txBody>
      </p:sp>
      <p:sp useBgFill="1">
        <p:nvSpPr>
          <p:cNvPr id="11" name="3 white mask">
            <a:extLst>
              <a:ext uri="{FF2B5EF4-FFF2-40B4-BE49-F238E27FC236}">
                <a16:creationId xmlns:a16="http://schemas.microsoft.com/office/drawing/2014/main" id="{22A1BD01-F0EE-4AB6-885E-5A1B2C0F1F18}"/>
              </a:ext>
            </a:extLst>
          </p:cNvPr>
          <p:cNvSpPr/>
          <p:nvPr/>
        </p:nvSpPr>
        <p:spPr bwMode="auto">
          <a:xfrm>
            <a:off x="2708198" y="2311797"/>
            <a:ext cx="2234409" cy="2234407"/>
          </a:xfrm>
          <a:prstGeom prst="ellipse">
            <a:avLst/>
          </a:prstGeom>
          <a:ln>
            <a:noFill/>
          </a:ln>
          <a:effectLst>
            <a:outerShdw blurRad="292100" dist="38100" dir="3600000" sx="101000" sy="101000" algn="tl" rotWithShape="0">
              <a:prstClr val="black">
                <a:alpha val="12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useBgFill="1">
        <p:nvSpPr>
          <p:cNvPr id="12" name="2 white mask">
            <a:extLst>
              <a:ext uri="{FF2B5EF4-FFF2-40B4-BE49-F238E27FC236}">
                <a16:creationId xmlns:a16="http://schemas.microsoft.com/office/drawing/2014/main" id="{7C5A07F1-A265-4471-98A4-072106203285}"/>
              </a:ext>
            </a:extLst>
          </p:cNvPr>
          <p:cNvSpPr/>
          <p:nvPr/>
        </p:nvSpPr>
        <p:spPr bwMode="auto">
          <a:xfrm>
            <a:off x="2862205" y="2465802"/>
            <a:ext cx="1926394" cy="1926394"/>
          </a:xfrm>
          <a:prstGeom prst="ellipse">
            <a:avLst/>
          </a:prstGeom>
          <a:ln>
            <a:noFill/>
          </a:ln>
          <a:effectLst>
            <a:outerShdw blurRad="292100" dist="38100" dir="3600000" sx="101000" sy="101000" algn="tl" rotWithShape="0">
              <a:prstClr val="black">
                <a:alpha val="12000"/>
              </a:prstClr>
            </a:out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grpSp>
        <p:nvGrpSpPr>
          <p:cNvPr id="13" name="Group 12">
            <a:extLst>
              <a:ext uri="{FF2B5EF4-FFF2-40B4-BE49-F238E27FC236}">
                <a16:creationId xmlns:a16="http://schemas.microsoft.com/office/drawing/2014/main" id="{6F4858E6-B178-4A42-A547-7766D51E33CD}"/>
              </a:ext>
            </a:extLst>
          </p:cNvPr>
          <p:cNvGrpSpPr/>
          <p:nvPr/>
        </p:nvGrpSpPr>
        <p:grpSpPr>
          <a:xfrm>
            <a:off x="3017693" y="2621291"/>
            <a:ext cx="1615419" cy="1615418"/>
            <a:chOff x="736772" y="10012229"/>
            <a:chExt cx="1530909" cy="1530908"/>
          </a:xfrm>
        </p:grpSpPr>
        <p:sp useBgFill="1">
          <p:nvSpPr>
            <p:cNvPr id="15" name="1 white mask">
              <a:extLst>
                <a:ext uri="{FF2B5EF4-FFF2-40B4-BE49-F238E27FC236}">
                  <a16:creationId xmlns:a16="http://schemas.microsoft.com/office/drawing/2014/main" id="{E13C417E-FE6C-4B1D-A206-A7A577FF71A1}"/>
                </a:ext>
              </a:extLst>
            </p:cNvPr>
            <p:cNvSpPr/>
            <p:nvPr/>
          </p:nvSpPr>
          <p:spPr bwMode="auto">
            <a:xfrm>
              <a:off x="736772" y="10012229"/>
              <a:ext cx="1530909" cy="1530908"/>
            </a:xfrm>
            <a:prstGeom prst="ellipse">
              <a:avLst/>
            </a:prstGeom>
            <a:solidFill>
              <a:schemeClr val="bg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6" name="Oval 15">
              <a:extLst>
                <a:ext uri="{FF2B5EF4-FFF2-40B4-BE49-F238E27FC236}">
                  <a16:creationId xmlns:a16="http://schemas.microsoft.com/office/drawing/2014/main" id="{9FD6FFDB-F844-452F-9C71-250455BC7260}"/>
                </a:ext>
              </a:extLst>
            </p:cNvPr>
            <p:cNvSpPr/>
            <p:nvPr/>
          </p:nvSpPr>
          <p:spPr bwMode="auto">
            <a:xfrm>
              <a:off x="1341120" y="10523220"/>
              <a:ext cx="403860" cy="403860"/>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54786EF3-83EC-4F36-8BAA-897721D7DF62}"/>
              </a:ext>
            </a:extLst>
          </p:cNvPr>
          <p:cNvGrpSpPr/>
          <p:nvPr/>
        </p:nvGrpSpPr>
        <p:grpSpPr>
          <a:xfrm>
            <a:off x="3199891" y="2803488"/>
            <a:ext cx="1248156" cy="1248156"/>
            <a:chOff x="4266521" y="2594984"/>
            <a:chExt cx="1664208" cy="1664208"/>
          </a:xfrm>
        </p:grpSpPr>
        <p:sp useBgFill="1">
          <p:nvSpPr>
            <p:cNvPr id="63" name="1 white mask">
              <a:extLst>
                <a:ext uri="{FF2B5EF4-FFF2-40B4-BE49-F238E27FC236}">
                  <a16:creationId xmlns:a16="http://schemas.microsoft.com/office/drawing/2014/main" id="{81AEE253-FA10-413D-994F-D0FF8D4A49BD}"/>
                </a:ext>
              </a:extLst>
            </p:cNvPr>
            <p:cNvSpPr/>
            <p:nvPr/>
          </p:nvSpPr>
          <p:spPr bwMode="auto">
            <a:xfrm>
              <a:off x="4266521" y="2594984"/>
              <a:ext cx="1664208" cy="1664208"/>
            </a:xfrm>
            <a:prstGeom prst="ellipse">
              <a:avLst/>
            </a:prstGeom>
            <a:solidFill>
              <a:schemeClr val="accent1"/>
            </a:solidFill>
            <a:ln>
              <a:noFill/>
            </a:ln>
            <a:effectLst>
              <a:innerShdw blurRad="279400" dist="76200" dir="13680000">
                <a:prstClr val="black">
                  <a:alpha val="20000"/>
                </a:prstClr>
              </a:innerShdw>
            </a:effectLst>
            <a:extLst>
              <a:ext uri="{91240B29-F687-4F45-9708-019B960494DF}">
                <a14:hiddenLine xmlns:a14="http://schemas.microsoft.com/office/drawing/2010/main" w="9525">
                  <a:solidFill>
                    <a:srgbClr val="000000"/>
                  </a:solidFill>
                  <a:miter lim="800000"/>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defRPr/>
              </a:pPr>
              <a:endParaRPr lang="en-US" dirty="0" err="1">
                <a:gradFill>
                  <a:gsLst>
                    <a:gs pos="0">
                      <a:srgbClr val="FFFFFF"/>
                    </a:gs>
                    <a:gs pos="100000">
                      <a:srgbClr val="FFFFFF"/>
                    </a:gs>
                  </a:gsLst>
                  <a:lin ang="5400000" scaled="0"/>
                </a:gradFill>
                <a:latin typeface="Segoe UI Semilight"/>
                <a:cs typeface="Segoe UI" pitchFamily="34" charset="0"/>
              </a:endParaRPr>
            </a:p>
          </p:txBody>
        </p:sp>
        <p:sp>
          <p:nvSpPr>
            <p:cNvPr id="123" name="Freeform 93">
              <a:extLst>
                <a:ext uri="{FF2B5EF4-FFF2-40B4-BE49-F238E27FC236}">
                  <a16:creationId xmlns:a16="http://schemas.microsoft.com/office/drawing/2014/main" id="{D498CB5A-42FF-4135-9FFE-9E0A4E1C914D}"/>
                </a:ext>
              </a:extLst>
            </p:cNvPr>
            <p:cNvSpPr>
              <a:spLocks noChangeAspect="1" noEditPoints="1"/>
            </p:cNvSpPr>
            <p:nvPr/>
          </p:nvSpPr>
          <p:spPr bwMode="black">
            <a:xfrm>
              <a:off x="4776308" y="2972483"/>
              <a:ext cx="668238" cy="644791"/>
            </a:xfrm>
            <a:custGeom>
              <a:avLst/>
              <a:gdLst>
                <a:gd name="T0" fmla="*/ 0 w 383"/>
                <a:gd name="T1" fmla="*/ 332 h 370"/>
                <a:gd name="T2" fmla="*/ 214 w 383"/>
                <a:gd name="T3" fmla="*/ 0 h 370"/>
                <a:gd name="T4" fmla="*/ 214 w 383"/>
                <a:gd name="T5" fmla="*/ 370 h 370"/>
                <a:gd name="T6" fmla="*/ 95 w 383"/>
                <a:gd name="T7" fmla="*/ 226 h 370"/>
                <a:gd name="T8" fmla="*/ 137 w 383"/>
                <a:gd name="T9" fmla="*/ 192 h 370"/>
                <a:gd name="T10" fmla="*/ 95 w 383"/>
                <a:gd name="T11" fmla="*/ 160 h 370"/>
                <a:gd name="T12" fmla="*/ 146 w 383"/>
                <a:gd name="T13" fmla="*/ 125 h 370"/>
                <a:gd name="T14" fmla="*/ 62 w 383"/>
                <a:gd name="T15" fmla="*/ 100 h 370"/>
                <a:gd name="T16" fmla="*/ 144 w 383"/>
                <a:gd name="T17" fmla="*/ 264 h 370"/>
                <a:gd name="T18" fmla="*/ 144 w 383"/>
                <a:gd name="T19" fmla="*/ 231 h 370"/>
                <a:gd name="T20" fmla="*/ 234 w 383"/>
                <a:gd name="T21" fmla="*/ 74 h 370"/>
                <a:gd name="T22" fmla="*/ 242 w 383"/>
                <a:gd name="T23" fmla="*/ 103 h 370"/>
                <a:gd name="T24" fmla="*/ 265 w 383"/>
                <a:gd name="T25" fmla="*/ 122 h 370"/>
                <a:gd name="T26" fmla="*/ 257 w 383"/>
                <a:gd name="T27" fmla="*/ 136 h 370"/>
                <a:gd name="T28" fmla="*/ 245 w 383"/>
                <a:gd name="T29" fmla="*/ 127 h 370"/>
                <a:gd name="T30" fmla="*/ 234 w 383"/>
                <a:gd name="T31" fmla="*/ 126 h 370"/>
                <a:gd name="T32" fmla="*/ 258 w 383"/>
                <a:gd name="T33" fmla="*/ 199 h 370"/>
                <a:gd name="T34" fmla="*/ 257 w 383"/>
                <a:gd name="T35" fmla="*/ 203 h 370"/>
                <a:gd name="T36" fmla="*/ 241 w 383"/>
                <a:gd name="T37" fmla="*/ 196 h 370"/>
                <a:gd name="T38" fmla="*/ 234 w 383"/>
                <a:gd name="T39" fmla="*/ 247 h 370"/>
                <a:gd name="T40" fmla="*/ 240 w 383"/>
                <a:gd name="T41" fmla="*/ 246 h 370"/>
                <a:gd name="T42" fmla="*/ 287 w 383"/>
                <a:gd name="T43" fmla="*/ 200 h 370"/>
                <a:gd name="T44" fmla="*/ 290 w 383"/>
                <a:gd name="T45" fmla="*/ 204 h 370"/>
                <a:gd name="T46" fmla="*/ 252 w 383"/>
                <a:gd name="T47" fmla="*/ 260 h 370"/>
                <a:gd name="T48" fmla="*/ 234 w 383"/>
                <a:gd name="T49" fmla="*/ 270 h 370"/>
                <a:gd name="T50" fmla="*/ 365 w 383"/>
                <a:gd name="T51" fmla="*/ 298 h 370"/>
                <a:gd name="T52" fmla="*/ 383 w 383"/>
                <a:gd name="T53" fmla="*/ 92 h 370"/>
                <a:gd name="T54" fmla="*/ 356 w 383"/>
                <a:gd name="T55" fmla="*/ 265 h 370"/>
                <a:gd name="T56" fmla="*/ 303 w 383"/>
                <a:gd name="T57" fmla="*/ 270 h 370"/>
                <a:gd name="T58" fmla="*/ 280 w 383"/>
                <a:gd name="T59" fmla="*/ 250 h 370"/>
                <a:gd name="T60" fmla="*/ 288 w 383"/>
                <a:gd name="T61" fmla="*/ 237 h 370"/>
                <a:gd name="T62" fmla="*/ 300 w 383"/>
                <a:gd name="T63" fmla="*/ 246 h 370"/>
                <a:gd name="T64" fmla="*/ 330 w 383"/>
                <a:gd name="T65" fmla="*/ 247 h 370"/>
                <a:gd name="T66" fmla="*/ 333 w 383"/>
                <a:gd name="T67" fmla="*/ 224 h 370"/>
                <a:gd name="T68" fmla="*/ 287 w 383"/>
                <a:gd name="T69" fmla="*/ 173 h 370"/>
                <a:gd name="T70" fmla="*/ 288 w 383"/>
                <a:gd name="T71" fmla="*/ 170 h 370"/>
                <a:gd name="T72" fmla="*/ 304 w 383"/>
                <a:gd name="T73" fmla="*/ 177 h 370"/>
                <a:gd name="T74" fmla="*/ 356 w 383"/>
                <a:gd name="T75" fmla="*/ 219 h 370"/>
                <a:gd name="T76" fmla="*/ 356 w 383"/>
                <a:gd name="T77" fmla="*/ 265 h 370"/>
                <a:gd name="T78" fmla="*/ 353 w 383"/>
                <a:gd name="T79" fmla="*/ 160 h 370"/>
                <a:gd name="T80" fmla="*/ 334 w 383"/>
                <a:gd name="T81" fmla="*/ 179 h 370"/>
                <a:gd name="T82" fmla="*/ 323 w 383"/>
                <a:gd name="T83" fmla="*/ 169 h 370"/>
                <a:gd name="T84" fmla="*/ 333 w 383"/>
                <a:gd name="T85" fmla="*/ 156 h 370"/>
                <a:gd name="T86" fmla="*/ 330 w 383"/>
                <a:gd name="T87" fmla="*/ 126 h 370"/>
                <a:gd name="T88" fmla="*/ 305 w 383"/>
                <a:gd name="T89" fmla="*/ 127 h 370"/>
                <a:gd name="T90" fmla="*/ 258 w 383"/>
                <a:gd name="T91" fmla="*/ 172 h 370"/>
                <a:gd name="T92" fmla="*/ 255 w 383"/>
                <a:gd name="T93" fmla="*/ 169 h 370"/>
                <a:gd name="T94" fmla="*/ 293 w 383"/>
                <a:gd name="T95" fmla="*/ 112 h 370"/>
                <a:gd name="T96" fmla="*/ 350 w 383"/>
                <a:gd name="T97" fmla="*/ 103 h 370"/>
                <a:gd name="T98" fmla="*/ 356 w 383"/>
                <a:gd name="T99" fmla="*/ 15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3" h="370">
                  <a:moveTo>
                    <a:pt x="214" y="370"/>
                  </a:moveTo>
                  <a:cubicBezTo>
                    <a:pt x="0" y="332"/>
                    <a:pt x="0" y="332"/>
                    <a:pt x="0" y="332"/>
                  </a:cubicBezTo>
                  <a:cubicBezTo>
                    <a:pt x="0" y="39"/>
                    <a:pt x="0" y="39"/>
                    <a:pt x="0" y="39"/>
                  </a:cubicBezTo>
                  <a:cubicBezTo>
                    <a:pt x="214" y="0"/>
                    <a:pt x="214" y="0"/>
                    <a:pt x="214" y="0"/>
                  </a:cubicBezTo>
                  <a:cubicBezTo>
                    <a:pt x="214" y="370"/>
                    <a:pt x="214" y="370"/>
                    <a:pt x="214" y="370"/>
                  </a:cubicBezTo>
                  <a:cubicBezTo>
                    <a:pt x="214" y="370"/>
                    <a:pt x="214" y="370"/>
                    <a:pt x="214" y="370"/>
                  </a:cubicBezTo>
                  <a:close/>
                  <a:moveTo>
                    <a:pt x="144" y="231"/>
                  </a:moveTo>
                  <a:cubicBezTo>
                    <a:pt x="95" y="226"/>
                    <a:pt x="95" y="226"/>
                    <a:pt x="95" y="226"/>
                  </a:cubicBezTo>
                  <a:cubicBezTo>
                    <a:pt x="95" y="191"/>
                    <a:pt x="95" y="191"/>
                    <a:pt x="95" y="191"/>
                  </a:cubicBezTo>
                  <a:cubicBezTo>
                    <a:pt x="137" y="192"/>
                    <a:pt x="137" y="192"/>
                    <a:pt x="137" y="192"/>
                  </a:cubicBezTo>
                  <a:cubicBezTo>
                    <a:pt x="137" y="161"/>
                    <a:pt x="137" y="161"/>
                    <a:pt x="137" y="161"/>
                  </a:cubicBezTo>
                  <a:cubicBezTo>
                    <a:pt x="95" y="160"/>
                    <a:pt x="95" y="160"/>
                    <a:pt x="95" y="160"/>
                  </a:cubicBezTo>
                  <a:cubicBezTo>
                    <a:pt x="95" y="125"/>
                    <a:pt x="95" y="125"/>
                    <a:pt x="95" y="125"/>
                  </a:cubicBezTo>
                  <a:cubicBezTo>
                    <a:pt x="146" y="125"/>
                    <a:pt x="146" y="125"/>
                    <a:pt x="146" y="125"/>
                  </a:cubicBezTo>
                  <a:cubicBezTo>
                    <a:pt x="146" y="94"/>
                    <a:pt x="146" y="94"/>
                    <a:pt x="146" y="94"/>
                  </a:cubicBezTo>
                  <a:cubicBezTo>
                    <a:pt x="62" y="100"/>
                    <a:pt x="62" y="100"/>
                    <a:pt x="62" y="100"/>
                  </a:cubicBezTo>
                  <a:cubicBezTo>
                    <a:pt x="62" y="255"/>
                    <a:pt x="62" y="255"/>
                    <a:pt x="62" y="255"/>
                  </a:cubicBezTo>
                  <a:cubicBezTo>
                    <a:pt x="144" y="264"/>
                    <a:pt x="144" y="264"/>
                    <a:pt x="144" y="264"/>
                  </a:cubicBezTo>
                  <a:cubicBezTo>
                    <a:pt x="144" y="231"/>
                    <a:pt x="144" y="231"/>
                    <a:pt x="144" y="231"/>
                  </a:cubicBezTo>
                  <a:cubicBezTo>
                    <a:pt x="144" y="231"/>
                    <a:pt x="144" y="231"/>
                    <a:pt x="144" y="231"/>
                  </a:cubicBezTo>
                  <a:close/>
                  <a:moveTo>
                    <a:pt x="365" y="74"/>
                  </a:moveTo>
                  <a:cubicBezTo>
                    <a:pt x="234" y="74"/>
                    <a:pt x="234" y="74"/>
                    <a:pt x="234" y="74"/>
                  </a:cubicBezTo>
                  <a:cubicBezTo>
                    <a:pt x="234" y="103"/>
                    <a:pt x="234" y="103"/>
                    <a:pt x="234" y="103"/>
                  </a:cubicBezTo>
                  <a:cubicBezTo>
                    <a:pt x="242" y="103"/>
                    <a:pt x="242" y="103"/>
                    <a:pt x="242" y="103"/>
                  </a:cubicBezTo>
                  <a:cubicBezTo>
                    <a:pt x="244" y="103"/>
                    <a:pt x="245" y="104"/>
                    <a:pt x="247" y="105"/>
                  </a:cubicBezTo>
                  <a:cubicBezTo>
                    <a:pt x="248" y="106"/>
                    <a:pt x="265" y="122"/>
                    <a:pt x="265" y="122"/>
                  </a:cubicBezTo>
                  <a:cubicBezTo>
                    <a:pt x="265" y="123"/>
                    <a:pt x="265" y="124"/>
                    <a:pt x="265" y="125"/>
                  </a:cubicBezTo>
                  <a:cubicBezTo>
                    <a:pt x="257" y="136"/>
                    <a:pt x="257" y="136"/>
                    <a:pt x="257" y="136"/>
                  </a:cubicBezTo>
                  <a:cubicBezTo>
                    <a:pt x="256" y="137"/>
                    <a:pt x="256" y="137"/>
                    <a:pt x="255" y="136"/>
                  </a:cubicBezTo>
                  <a:cubicBezTo>
                    <a:pt x="245" y="127"/>
                    <a:pt x="245" y="127"/>
                    <a:pt x="245" y="127"/>
                  </a:cubicBezTo>
                  <a:cubicBezTo>
                    <a:pt x="245" y="126"/>
                    <a:pt x="243" y="126"/>
                    <a:pt x="243" y="126"/>
                  </a:cubicBezTo>
                  <a:cubicBezTo>
                    <a:pt x="234" y="126"/>
                    <a:pt x="234" y="126"/>
                    <a:pt x="234" y="126"/>
                  </a:cubicBezTo>
                  <a:cubicBezTo>
                    <a:pt x="234" y="174"/>
                    <a:pt x="234" y="174"/>
                    <a:pt x="234" y="174"/>
                  </a:cubicBezTo>
                  <a:cubicBezTo>
                    <a:pt x="246" y="186"/>
                    <a:pt x="258" y="199"/>
                    <a:pt x="258" y="199"/>
                  </a:cubicBezTo>
                  <a:cubicBezTo>
                    <a:pt x="259" y="200"/>
                    <a:pt x="259" y="201"/>
                    <a:pt x="258" y="201"/>
                  </a:cubicBezTo>
                  <a:cubicBezTo>
                    <a:pt x="257" y="203"/>
                    <a:pt x="257" y="203"/>
                    <a:pt x="257" y="203"/>
                  </a:cubicBezTo>
                  <a:cubicBezTo>
                    <a:pt x="256" y="203"/>
                    <a:pt x="256" y="204"/>
                    <a:pt x="255" y="204"/>
                  </a:cubicBezTo>
                  <a:cubicBezTo>
                    <a:pt x="254" y="204"/>
                    <a:pt x="247" y="200"/>
                    <a:pt x="241" y="196"/>
                  </a:cubicBezTo>
                  <a:cubicBezTo>
                    <a:pt x="239" y="195"/>
                    <a:pt x="236" y="194"/>
                    <a:pt x="234" y="192"/>
                  </a:cubicBezTo>
                  <a:cubicBezTo>
                    <a:pt x="234" y="247"/>
                    <a:pt x="234" y="247"/>
                    <a:pt x="234" y="247"/>
                  </a:cubicBezTo>
                  <a:cubicBezTo>
                    <a:pt x="235" y="247"/>
                    <a:pt x="235" y="247"/>
                    <a:pt x="235" y="247"/>
                  </a:cubicBezTo>
                  <a:cubicBezTo>
                    <a:pt x="236" y="247"/>
                    <a:pt x="240" y="247"/>
                    <a:pt x="240" y="246"/>
                  </a:cubicBezTo>
                  <a:cubicBezTo>
                    <a:pt x="245" y="242"/>
                    <a:pt x="286" y="200"/>
                    <a:pt x="286" y="200"/>
                  </a:cubicBezTo>
                  <a:cubicBezTo>
                    <a:pt x="287" y="200"/>
                    <a:pt x="287" y="200"/>
                    <a:pt x="287" y="200"/>
                  </a:cubicBezTo>
                  <a:cubicBezTo>
                    <a:pt x="289" y="202"/>
                    <a:pt x="289" y="202"/>
                    <a:pt x="289" y="202"/>
                  </a:cubicBezTo>
                  <a:cubicBezTo>
                    <a:pt x="289" y="202"/>
                    <a:pt x="290" y="203"/>
                    <a:pt x="290" y="204"/>
                  </a:cubicBezTo>
                  <a:cubicBezTo>
                    <a:pt x="290" y="205"/>
                    <a:pt x="287" y="212"/>
                    <a:pt x="282" y="218"/>
                  </a:cubicBezTo>
                  <a:cubicBezTo>
                    <a:pt x="275" y="232"/>
                    <a:pt x="262" y="249"/>
                    <a:pt x="252" y="260"/>
                  </a:cubicBezTo>
                  <a:cubicBezTo>
                    <a:pt x="246" y="267"/>
                    <a:pt x="243" y="270"/>
                    <a:pt x="240" y="270"/>
                  </a:cubicBezTo>
                  <a:cubicBezTo>
                    <a:pt x="234" y="270"/>
                    <a:pt x="234" y="270"/>
                    <a:pt x="234" y="270"/>
                  </a:cubicBezTo>
                  <a:cubicBezTo>
                    <a:pt x="234" y="298"/>
                    <a:pt x="234" y="298"/>
                    <a:pt x="234" y="298"/>
                  </a:cubicBezTo>
                  <a:cubicBezTo>
                    <a:pt x="365" y="298"/>
                    <a:pt x="365" y="298"/>
                    <a:pt x="365" y="298"/>
                  </a:cubicBezTo>
                  <a:cubicBezTo>
                    <a:pt x="375" y="298"/>
                    <a:pt x="383" y="290"/>
                    <a:pt x="383" y="280"/>
                  </a:cubicBezTo>
                  <a:cubicBezTo>
                    <a:pt x="383" y="92"/>
                    <a:pt x="383" y="92"/>
                    <a:pt x="383" y="92"/>
                  </a:cubicBezTo>
                  <a:cubicBezTo>
                    <a:pt x="383" y="82"/>
                    <a:pt x="375" y="74"/>
                    <a:pt x="365" y="74"/>
                  </a:cubicBezTo>
                  <a:close/>
                  <a:moveTo>
                    <a:pt x="356" y="265"/>
                  </a:moveTo>
                  <a:cubicBezTo>
                    <a:pt x="356" y="268"/>
                    <a:pt x="353" y="270"/>
                    <a:pt x="350" y="270"/>
                  </a:cubicBezTo>
                  <a:cubicBezTo>
                    <a:pt x="303" y="270"/>
                    <a:pt x="303" y="270"/>
                    <a:pt x="303" y="270"/>
                  </a:cubicBezTo>
                  <a:cubicBezTo>
                    <a:pt x="301" y="270"/>
                    <a:pt x="300" y="269"/>
                    <a:pt x="299" y="268"/>
                  </a:cubicBezTo>
                  <a:cubicBezTo>
                    <a:pt x="297" y="267"/>
                    <a:pt x="280" y="250"/>
                    <a:pt x="280" y="250"/>
                  </a:cubicBezTo>
                  <a:cubicBezTo>
                    <a:pt x="280" y="250"/>
                    <a:pt x="280" y="249"/>
                    <a:pt x="280" y="248"/>
                  </a:cubicBezTo>
                  <a:cubicBezTo>
                    <a:pt x="288" y="237"/>
                    <a:pt x="288" y="237"/>
                    <a:pt x="288" y="237"/>
                  </a:cubicBezTo>
                  <a:cubicBezTo>
                    <a:pt x="289" y="236"/>
                    <a:pt x="289" y="236"/>
                    <a:pt x="290" y="237"/>
                  </a:cubicBezTo>
                  <a:cubicBezTo>
                    <a:pt x="300" y="246"/>
                    <a:pt x="300" y="246"/>
                    <a:pt x="300" y="246"/>
                  </a:cubicBezTo>
                  <a:cubicBezTo>
                    <a:pt x="300" y="247"/>
                    <a:pt x="302" y="247"/>
                    <a:pt x="303" y="247"/>
                  </a:cubicBezTo>
                  <a:cubicBezTo>
                    <a:pt x="330" y="247"/>
                    <a:pt x="330" y="247"/>
                    <a:pt x="330" y="247"/>
                  </a:cubicBezTo>
                  <a:cubicBezTo>
                    <a:pt x="332" y="247"/>
                    <a:pt x="333" y="246"/>
                    <a:pt x="333" y="245"/>
                  </a:cubicBezTo>
                  <a:cubicBezTo>
                    <a:pt x="333" y="224"/>
                    <a:pt x="333" y="224"/>
                    <a:pt x="333" y="224"/>
                  </a:cubicBezTo>
                  <a:cubicBezTo>
                    <a:pt x="333" y="223"/>
                    <a:pt x="333" y="219"/>
                    <a:pt x="332" y="218"/>
                  </a:cubicBezTo>
                  <a:cubicBezTo>
                    <a:pt x="327" y="214"/>
                    <a:pt x="287" y="173"/>
                    <a:pt x="287" y="173"/>
                  </a:cubicBezTo>
                  <a:cubicBezTo>
                    <a:pt x="286" y="173"/>
                    <a:pt x="286" y="172"/>
                    <a:pt x="287" y="172"/>
                  </a:cubicBezTo>
                  <a:cubicBezTo>
                    <a:pt x="288" y="170"/>
                    <a:pt x="288" y="170"/>
                    <a:pt x="288" y="170"/>
                  </a:cubicBezTo>
                  <a:cubicBezTo>
                    <a:pt x="289" y="170"/>
                    <a:pt x="289" y="169"/>
                    <a:pt x="290" y="169"/>
                  </a:cubicBezTo>
                  <a:cubicBezTo>
                    <a:pt x="291" y="169"/>
                    <a:pt x="298" y="172"/>
                    <a:pt x="304" y="177"/>
                  </a:cubicBezTo>
                  <a:cubicBezTo>
                    <a:pt x="317" y="184"/>
                    <a:pt x="336" y="197"/>
                    <a:pt x="347" y="207"/>
                  </a:cubicBezTo>
                  <a:cubicBezTo>
                    <a:pt x="353" y="213"/>
                    <a:pt x="356" y="216"/>
                    <a:pt x="356" y="219"/>
                  </a:cubicBezTo>
                  <a:cubicBezTo>
                    <a:pt x="356" y="265"/>
                    <a:pt x="356" y="265"/>
                    <a:pt x="356" y="265"/>
                  </a:cubicBezTo>
                  <a:cubicBezTo>
                    <a:pt x="356" y="265"/>
                    <a:pt x="356" y="265"/>
                    <a:pt x="356" y="265"/>
                  </a:cubicBezTo>
                  <a:close/>
                  <a:moveTo>
                    <a:pt x="356" y="155"/>
                  </a:moveTo>
                  <a:cubicBezTo>
                    <a:pt x="356" y="158"/>
                    <a:pt x="355" y="159"/>
                    <a:pt x="353" y="160"/>
                  </a:cubicBezTo>
                  <a:cubicBezTo>
                    <a:pt x="352" y="162"/>
                    <a:pt x="337" y="179"/>
                    <a:pt x="337" y="179"/>
                  </a:cubicBezTo>
                  <a:cubicBezTo>
                    <a:pt x="336" y="179"/>
                    <a:pt x="335" y="179"/>
                    <a:pt x="334" y="179"/>
                  </a:cubicBezTo>
                  <a:cubicBezTo>
                    <a:pt x="323" y="171"/>
                    <a:pt x="323" y="171"/>
                    <a:pt x="323" y="171"/>
                  </a:cubicBezTo>
                  <a:cubicBezTo>
                    <a:pt x="322" y="170"/>
                    <a:pt x="322" y="170"/>
                    <a:pt x="323" y="169"/>
                  </a:cubicBezTo>
                  <a:cubicBezTo>
                    <a:pt x="332" y="159"/>
                    <a:pt x="332" y="159"/>
                    <a:pt x="332" y="159"/>
                  </a:cubicBezTo>
                  <a:cubicBezTo>
                    <a:pt x="333" y="159"/>
                    <a:pt x="333" y="157"/>
                    <a:pt x="333" y="156"/>
                  </a:cubicBezTo>
                  <a:cubicBezTo>
                    <a:pt x="333" y="128"/>
                    <a:pt x="333" y="128"/>
                    <a:pt x="333" y="128"/>
                  </a:cubicBezTo>
                  <a:cubicBezTo>
                    <a:pt x="333" y="127"/>
                    <a:pt x="332" y="126"/>
                    <a:pt x="330" y="126"/>
                  </a:cubicBezTo>
                  <a:cubicBezTo>
                    <a:pt x="310" y="126"/>
                    <a:pt x="310" y="126"/>
                    <a:pt x="310" y="126"/>
                  </a:cubicBezTo>
                  <a:cubicBezTo>
                    <a:pt x="309" y="126"/>
                    <a:pt x="305" y="126"/>
                    <a:pt x="305" y="127"/>
                  </a:cubicBezTo>
                  <a:cubicBezTo>
                    <a:pt x="300" y="131"/>
                    <a:pt x="259" y="172"/>
                    <a:pt x="259" y="172"/>
                  </a:cubicBezTo>
                  <a:cubicBezTo>
                    <a:pt x="259" y="173"/>
                    <a:pt x="258" y="173"/>
                    <a:pt x="258" y="172"/>
                  </a:cubicBezTo>
                  <a:cubicBezTo>
                    <a:pt x="256" y="171"/>
                    <a:pt x="256" y="171"/>
                    <a:pt x="256" y="171"/>
                  </a:cubicBezTo>
                  <a:cubicBezTo>
                    <a:pt x="256" y="170"/>
                    <a:pt x="255" y="169"/>
                    <a:pt x="255" y="169"/>
                  </a:cubicBezTo>
                  <a:cubicBezTo>
                    <a:pt x="255" y="168"/>
                    <a:pt x="258" y="161"/>
                    <a:pt x="263" y="155"/>
                  </a:cubicBezTo>
                  <a:cubicBezTo>
                    <a:pt x="270" y="141"/>
                    <a:pt x="283" y="123"/>
                    <a:pt x="293" y="112"/>
                  </a:cubicBezTo>
                  <a:cubicBezTo>
                    <a:pt x="299" y="105"/>
                    <a:pt x="302" y="103"/>
                    <a:pt x="305" y="103"/>
                  </a:cubicBezTo>
                  <a:cubicBezTo>
                    <a:pt x="350" y="103"/>
                    <a:pt x="350" y="103"/>
                    <a:pt x="350" y="103"/>
                  </a:cubicBezTo>
                  <a:cubicBezTo>
                    <a:pt x="353" y="103"/>
                    <a:pt x="356" y="105"/>
                    <a:pt x="356" y="108"/>
                  </a:cubicBezTo>
                  <a:cubicBezTo>
                    <a:pt x="356" y="155"/>
                    <a:pt x="356" y="155"/>
                    <a:pt x="356" y="155"/>
                  </a:cubicBezTo>
                  <a:cubicBezTo>
                    <a:pt x="356" y="155"/>
                    <a:pt x="356" y="155"/>
                    <a:pt x="356" y="155"/>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7" name="TextBox 136">
              <a:extLst>
                <a:ext uri="{FF2B5EF4-FFF2-40B4-BE49-F238E27FC236}">
                  <a16:creationId xmlns:a16="http://schemas.microsoft.com/office/drawing/2014/main" id="{6E20703C-BCDC-486F-B8D8-594499CE5D95}"/>
                </a:ext>
              </a:extLst>
            </p:cNvPr>
            <p:cNvSpPr txBox="1"/>
            <p:nvPr/>
          </p:nvSpPr>
          <p:spPr>
            <a:xfrm>
              <a:off x="4507426" y="3736811"/>
              <a:ext cx="1186223" cy="215444"/>
            </a:xfrm>
            <a:prstGeom prst="rect">
              <a:avLst/>
            </a:prstGeom>
            <a:noFill/>
          </p:spPr>
          <p:txBody>
            <a:bodyPr wrap="none" lIns="0" tIns="0" rIns="0" bIns="0" rtlCol="0">
              <a:spAutoFit/>
            </a:bodyPr>
            <a:lstStyle/>
            <a:p>
              <a:pPr algn="ctr"/>
              <a:r>
                <a:rPr lang="en-US" sz="1050" cap="all" spc="150" dirty="0">
                  <a:solidFill>
                    <a:schemeClr val="bg1"/>
                  </a:solidFill>
                  <a:latin typeface="+mj-lt"/>
                </a:rPr>
                <a:t>exchang</a:t>
              </a:r>
              <a:r>
                <a:rPr lang="en-US" sz="1050" cap="all" dirty="0">
                  <a:solidFill>
                    <a:schemeClr val="bg1"/>
                  </a:solidFill>
                  <a:latin typeface="+mj-lt"/>
                </a:rPr>
                <a:t>e</a:t>
              </a:r>
            </a:p>
          </p:txBody>
        </p:sp>
      </p:grpSp>
      <p:sp>
        <p:nvSpPr>
          <p:cNvPr id="31" name="Freeform: Shape 30">
            <a:extLst>
              <a:ext uri="{FF2B5EF4-FFF2-40B4-BE49-F238E27FC236}">
                <a16:creationId xmlns:a16="http://schemas.microsoft.com/office/drawing/2014/main" id="{87293E32-DE93-4959-9215-9582F354D315}"/>
              </a:ext>
            </a:extLst>
          </p:cNvPr>
          <p:cNvSpPr/>
          <p:nvPr/>
        </p:nvSpPr>
        <p:spPr bwMode="auto">
          <a:xfrm>
            <a:off x="1194435" y="2960458"/>
            <a:ext cx="1754505" cy="548221"/>
          </a:xfrm>
          <a:custGeom>
            <a:avLst/>
            <a:gdLst>
              <a:gd name="connsiteX0" fmla="*/ 0 w 2439314"/>
              <a:gd name="connsiteY0" fmla="*/ 411363 h 730961"/>
              <a:gd name="connsiteX1" fmla="*/ 342900 w 2439314"/>
              <a:gd name="connsiteY1" fmla="*/ 7503 h 730961"/>
              <a:gd name="connsiteX2" fmla="*/ 1539240 w 2439314"/>
              <a:gd name="connsiteY2" fmla="*/ 723783 h 730961"/>
              <a:gd name="connsiteX3" fmla="*/ 2339340 w 2439314"/>
              <a:gd name="connsiteY3" fmla="*/ 373263 h 730961"/>
              <a:gd name="connsiteX4" fmla="*/ 2400300 w 2439314"/>
              <a:gd name="connsiteY4" fmla="*/ 327543 h 730961"/>
              <a:gd name="connsiteX0" fmla="*/ 0 w 2339340"/>
              <a:gd name="connsiteY0" fmla="*/ 411363 h 730961"/>
              <a:gd name="connsiteX1" fmla="*/ 342900 w 2339340"/>
              <a:gd name="connsiteY1" fmla="*/ 7503 h 730961"/>
              <a:gd name="connsiteX2" fmla="*/ 1539240 w 2339340"/>
              <a:gd name="connsiteY2" fmla="*/ 723783 h 730961"/>
              <a:gd name="connsiteX3" fmla="*/ 2339340 w 2339340"/>
              <a:gd name="connsiteY3" fmla="*/ 373263 h 730961"/>
            </a:gdLst>
            <a:ahLst/>
            <a:cxnLst>
              <a:cxn ang="0">
                <a:pos x="connsiteX0" y="connsiteY0"/>
              </a:cxn>
              <a:cxn ang="0">
                <a:pos x="connsiteX1" y="connsiteY1"/>
              </a:cxn>
              <a:cxn ang="0">
                <a:pos x="connsiteX2" y="connsiteY2"/>
              </a:cxn>
              <a:cxn ang="0">
                <a:pos x="connsiteX3" y="connsiteY3"/>
              </a:cxn>
            </a:cxnLst>
            <a:rect l="l" t="t" r="r" b="b"/>
            <a:pathLst>
              <a:path w="2339340" h="730961">
                <a:moveTo>
                  <a:pt x="0" y="411363"/>
                </a:moveTo>
                <a:cubicBezTo>
                  <a:pt x="43180" y="183398"/>
                  <a:pt x="86360" y="-44567"/>
                  <a:pt x="342900" y="7503"/>
                </a:cubicBezTo>
                <a:cubicBezTo>
                  <a:pt x="599440" y="59573"/>
                  <a:pt x="1206500" y="662823"/>
                  <a:pt x="1539240" y="723783"/>
                </a:cubicBezTo>
                <a:cubicBezTo>
                  <a:pt x="1871980" y="784743"/>
                  <a:pt x="2195830" y="439303"/>
                  <a:pt x="2339340" y="373263"/>
                </a:cubicBezTo>
              </a:path>
            </a:pathLst>
          </a:custGeom>
          <a:noFill/>
          <a:ln w="38100" cap="rnd">
            <a:solidFill>
              <a:schemeClr val="tx1">
                <a:lumMod val="75000"/>
                <a:lumOff val="25000"/>
              </a:schemeClr>
            </a:solidFill>
            <a:prstDash val="sysDot"/>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7D1FE6DF-5286-42D0-AF4A-6D1D32A694AE}"/>
              </a:ext>
            </a:extLst>
          </p:cNvPr>
          <p:cNvGrpSpPr/>
          <p:nvPr/>
        </p:nvGrpSpPr>
        <p:grpSpPr>
          <a:xfrm rot="21362866">
            <a:off x="1052851" y="3128842"/>
            <a:ext cx="274991" cy="194234"/>
            <a:chOff x="1953436" y="3538812"/>
            <a:chExt cx="424163" cy="299599"/>
          </a:xfrm>
        </p:grpSpPr>
        <p:sp>
          <p:nvSpPr>
            <p:cNvPr id="151" name="Freeform: Shape 150">
              <a:extLst>
                <a:ext uri="{FF2B5EF4-FFF2-40B4-BE49-F238E27FC236}">
                  <a16:creationId xmlns:a16="http://schemas.microsoft.com/office/drawing/2014/main" id="{008530F6-20C5-4772-81BB-4942699F08BF}"/>
                </a:ext>
              </a:extLst>
            </p:cNvPr>
            <p:cNvSpPr>
              <a:spLocks/>
            </p:cNvSpPr>
            <p:nvPr/>
          </p:nvSpPr>
          <p:spPr bwMode="auto">
            <a:xfrm rot="20377195">
              <a:off x="1953436" y="3559870"/>
              <a:ext cx="424163" cy="278541"/>
            </a:xfrm>
            <a:custGeom>
              <a:avLst/>
              <a:gdLst>
                <a:gd name="connsiteX0" fmla="*/ 390525 w 391579"/>
                <a:gd name="connsiteY0" fmla="*/ 128556 h 257144"/>
                <a:gd name="connsiteX1" fmla="*/ 388611 w 391579"/>
                <a:gd name="connsiteY1" fmla="*/ 129186 h 257144"/>
                <a:gd name="connsiteX2" fmla="*/ 391579 w 391579"/>
                <a:gd name="connsiteY2" fmla="*/ 130175 h 257144"/>
                <a:gd name="connsiteX3" fmla="*/ 385607 w 391579"/>
                <a:gd name="connsiteY3" fmla="*/ 130175 h 257144"/>
                <a:gd name="connsiteX4" fmla="*/ 0 w 391579"/>
                <a:gd name="connsiteY4" fmla="*/ 257144 h 257144"/>
                <a:gd name="connsiteX5" fmla="*/ 44067 w 391579"/>
                <a:gd name="connsiteY5" fmla="*/ 128556 h 257144"/>
                <a:gd name="connsiteX6" fmla="*/ 44572 w 391579"/>
                <a:gd name="connsiteY6" fmla="*/ 128556 h 257144"/>
                <a:gd name="connsiteX7" fmla="*/ 1054 w 391579"/>
                <a:gd name="connsiteY7" fmla="*/ 0 h 257144"/>
                <a:gd name="connsiteX8" fmla="*/ 386721 w 391579"/>
                <a:gd name="connsiteY8" fmla="*/ 128556 h 25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579" h="257144">
                  <a:moveTo>
                    <a:pt x="390525" y="128556"/>
                  </a:moveTo>
                  <a:lnTo>
                    <a:pt x="388611" y="129186"/>
                  </a:lnTo>
                  <a:lnTo>
                    <a:pt x="391579" y="130175"/>
                  </a:lnTo>
                  <a:lnTo>
                    <a:pt x="385607" y="130175"/>
                  </a:lnTo>
                  <a:lnTo>
                    <a:pt x="0" y="257144"/>
                  </a:lnTo>
                  <a:lnTo>
                    <a:pt x="44067" y="128556"/>
                  </a:lnTo>
                  <a:lnTo>
                    <a:pt x="44572" y="128556"/>
                  </a:lnTo>
                  <a:lnTo>
                    <a:pt x="1054" y="0"/>
                  </a:lnTo>
                  <a:lnTo>
                    <a:pt x="386721" y="128556"/>
                  </a:lnTo>
                  <a:close/>
                </a:path>
              </a:pathLst>
            </a:custGeom>
            <a:solidFill>
              <a:srgbClr val="BDBDBD"/>
            </a:solidFill>
            <a:ln w="0">
              <a:noFill/>
              <a:prstDash val="solid"/>
              <a:round/>
              <a:headEnd/>
              <a:tailEnd/>
            </a:ln>
          </p:spPr>
          <p:txBody>
            <a:bodyPr vert="horz" wrap="square" lIns="68580" tIns="34290" rIns="68580" bIns="34290" numCol="1" anchor="t" anchorCtr="0" compatLnSpc="1">
              <a:prstTxWarp prst="textNoShape">
                <a:avLst/>
              </a:prstTxWarp>
              <a:noAutofit/>
            </a:bodyPr>
            <a:lstStyle/>
            <a:p>
              <a:endParaRPr lang="en-US" sz="1350"/>
            </a:p>
          </p:txBody>
        </p:sp>
        <p:grpSp>
          <p:nvGrpSpPr>
            <p:cNvPr id="26" name="Group 25">
              <a:extLst>
                <a:ext uri="{FF2B5EF4-FFF2-40B4-BE49-F238E27FC236}">
                  <a16:creationId xmlns:a16="http://schemas.microsoft.com/office/drawing/2014/main" id="{AB64B867-ABD1-40DA-BFDB-9B15FCC53F38}"/>
                </a:ext>
              </a:extLst>
            </p:cNvPr>
            <p:cNvGrpSpPr/>
            <p:nvPr/>
          </p:nvGrpSpPr>
          <p:grpSpPr>
            <a:xfrm rot="20377195">
              <a:off x="1974544" y="3538812"/>
              <a:ext cx="390877" cy="266087"/>
              <a:chOff x="2224617" y="2829896"/>
              <a:chExt cx="390877" cy="266087"/>
            </a:xfrm>
          </p:grpSpPr>
          <p:sp>
            <p:nvSpPr>
              <p:cNvPr id="24" name="Freeform 14">
                <a:extLst>
                  <a:ext uri="{FF2B5EF4-FFF2-40B4-BE49-F238E27FC236}">
                    <a16:creationId xmlns:a16="http://schemas.microsoft.com/office/drawing/2014/main" id="{DDF01B46-8814-4003-A00E-D300A1046591}"/>
                  </a:ext>
                </a:extLst>
              </p:cNvPr>
              <p:cNvSpPr>
                <a:spLocks/>
              </p:cNvSpPr>
              <p:nvPr/>
            </p:nvSpPr>
            <p:spPr bwMode="auto">
              <a:xfrm>
                <a:off x="2224617" y="2967395"/>
                <a:ext cx="390525" cy="128588"/>
              </a:xfrm>
              <a:custGeom>
                <a:avLst/>
                <a:gdLst>
                  <a:gd name="T0" fmla="*/ 0 w 257"/>
                  <a:gd name="T1" fmla="*/ 85 h 85"/>
                  <a:gd name="T2" fmla="*/ 0 w 257"/>
                  <a:gd name="T3" fmla="*/ 85 h 85"/>
                  <a:gd name="T4" fmla="*/ 257 w 257"/>
                  <a:gd name="T5" fmla="*/ 0 h 85"/>
                  <a:gd name="T6" fmla="*/ 29 w 257"/>
                  <a:gd name="T7" fmla="*/ 0 h 85"/>
                  <a:gd name="T8" fmla="*/ 0 w 257"/>
                  <a:gd name="T9" fmla="*/ 85 h 85"/>
                </a:gdLst>
                <a:ahLst/>
                <a:cxnLst>
                  <a:cxn ang="0">
                    <a:pos x="T0" y="T1"/>
                  </a:cxn>
                  <a:cxn ang="0">
                    <a:pos x="T2" y="T3"/>
                  </a:cxn>
                  <a:cxn ang="0">
                    <a:pos x="T4" y="T5"/>
                  </a:cxn>
                  <a:cxn ang="0">
                    <a:pos x="T6" y="T7"/>
                  </a:cxn>
                  <a:cxn ang="0">
                    <a:pos x="T8" y="T9"/>
                  </a:cxn>
                </a:cxnLst>
                <a:rect l="0" t="0" r="r" b="b"/>
                <a:pathLst>
                  <a:path w="257" h="85">
                    <a:moveTo>
                      <a:pt x="0" y="85"/>
                    </a:moveTo>
                    <a:lnTo>
                      <a:pt x="0" y="85"/>
                    </a:lnTo>
                    <a:lnTo>
                      <a:pt x="257" y="0"/>
                    </a:lnTo>
                    <a:lnTo>
                      <a:pt x="29" y="0"/>
                    </a:lnTo>
                    <a:lnTo>
                      <a:pt x="0" y="85"/>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15">
                <a:extLst>
                  <a:ext uri="{FF2B5EF4-FFF2-40B4-BE49-F238E27FC236}">
                    <a16:creationId xmlns:a16="http://schemas.microsoft.com/office/drawing/2014/main" id="{B0B43A93-95BC-42E6-ACC9-50C5CBC2ADF2}"/>
                  </a:ext>
                </a:extLst>
              </p:cNvPr>
              <p:cNvSpPr>
                <a:spLocks/>
              </p:cNvSpPr>
              <p:nvPr/>
            </p:nvSpPr>
            <p:spPr bwMode="auto">
              <a:xfrm>
                <a:off x="2224969" y="2829896"/>
                <a:ext cx="390525" cy="130175"/>
              </a:xfrm>
              <a:custGeom>
                <a:avLst/>
                <a:gdLst>
                  <a:gd name="T0" fmla="*/ 0 w 257"/>
                  <a:gd name="T1" fmla="*/ 0 h 85"/>
                  <a:gd name="T2" fmla="*/ 0 w 257"/>
                  <a:gd name="T3" fmla="*/ 0 h 85"/>
                  <a:gd name="T4" fmla="*/ 29 w 257"/>
                  <a:gd name="T5" fmla="*/ 85 h 85"/>
                  <a:gd name="T6" fmla="*/ 257 w 257"/>
                  <a:gd name="T7" fmla="*/ 85 h 85"/>
                  <a:gd name="T8" fmla="*/ 0 w 257"/>
                  <a:gd name="T9" fmla="*/ 0 h 85"/>
                </a:gdLst>
                <a:ahLst/>
                <a:cxnLst>
                  <a:cxn ang="0">
                    <a:pos x="T0" y="T1"/>
                  </a:cxn>
                  <a:cxn ang="0">
                    <a:pos x="T2" y="T3"/>
                  </a:cxn>
                  <a:cxn ang="0">
                    <a:pos x="T4" y="T5"/>
                  </a:cxn>
                  <a:cxn ang="0">
                    <a:pos x="T6" y="T7"/>
                  </a:cxn>
                  <a:cxn ang="0">
                    <a:pos x="T8" y="T9"/>
                  </a:cxn>
                </a:cxnLst>
                <a:rect l="0" t="0" r="r" b="b"/>
                <a:pathLst>
                  <a:path w="257" h="85">
                    <a:moveTo>
                      <a:pt x="0" y="0"/>
                    </a:moveTo>
                    <a:lnTo>
                      <a:pt x="0" y="0"/>
                    </a:lnTo>
                    <a:lnTo>
                      <a:pt x="29" y="85"/>
                    </a:lnTo>
                    <a:lnTo>
                      <a:pt x="257" y="85"/>
                    </a:lnTo>
                    <a:lnTo>
                      <a:pt x="0" y="0"/>
                    </a:lnTo>
                    <a:close/>
                  </a:path>
                </a:pathLst>
              </a:custGeom>
              <a:solidFill>
                <a:srgbClr val="0078D4"/>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pic>
        <p:nvPicPr>
          <p:cNvPr id="64" name="Picture 63">
            <a:extLst>
              <a:ext uri="{FF2B5EF4-FFF2-40B4-BE49-F238E27FC236}">
                <a16:creationId xmlns:a16="http://schemas.microsoft.com/office/drawing/2014/main" id="{DD4C71FB-215C-4E9A-B8B2-9CC6BB5792C1}"/>
              </a:ext>
            </a:extLst>
          </p:cNvPr>
          <p:cNvPicPr>
            <a:picLocks noChangeAspect="1"/>
          </p:cNvPicPr>
          <p:nvPr/>
        </p:nvPicPr>
        <p:blipFill>
          <a:blip r:embed="rId3"/>
          <a:stretch>
            <a:fillRect/>
          </a:stretch>
        </p:blipFill>
        <p:spPr>
          <a:xfrm>
            <a:off x="7683645" y="3168863"/>
            <a:ext cx="821455" cy="834921"/>
          </a:xfrm>
          <a:prstGeom prst="rect">
            <a:avLst/>
          </a:prstGeom>
        </p:spPr>
      </p:pic>
      <p:sp>
        <p:nvSpPr>
          <p:cNvPr id="66" name="TextBox 65">
            <a:extLst>
              <a:ext uri="{FF2B5EF4-FFF2-40B4-BE49-F238E27FC236}">
                <a16:creationId xmlns:a16="http://schemas.microsoft.com/office/drawing/2014/main" id="{3C349A0B-7946-4D50-ACF9-0775BD1BFC1A}"/>
              </a:ext>
            </a:extLst>
          </p:cNvPr>
          <p:cNvSpPr txBox="1"/>
          <p:nvPr/>
        </p:nvSpPr>
        <p:spPr>
          <a:xfrm>
            <a:off x="6409173" y="3897789"/>
            <a:ext cx="668051" cy="276999"/>
          </a:xfrm>
          <a:prstGeom prst="rect">
            <a:avLst/>
          </a:prstGeom>
          <a:noFill/>
        </p:spPr>
        <p:txBody>
          <a:bodyPr wrap="square" lIns="0" tIns="0" rIns="0" bIns="0" rtlCol="0">
            <a:spAutoFit/>
          </a:bodyPr>
          <a:lstStyle>
            <a:defPPr>
              <a:defRPr lang="en-US"/>
            </a:defPPr>
            <a:lvl1pPr algn="ctr">
              <a:defRPr sz="1400" cap="all" spc="300">
                <a:solidFill>
                  <a:schemeClr val="tx1">
                    <a:lumMod val="75000"/>
                    <a:lumOff val="25000"/>
                  </a:schemeClr>
                </a:solidFill>
                <a:latin typeface="+mj-lt"/>
              </a:defRPr>
            </a:lvl1pPr>
          </a:lstStyle>
          <a:p>
            <a:pPr algn="l"/>
            <a:r>
              <a:rPr lang="en-US" sz="900" dirty="0">
                <a:solidFill>
                  <a:schemeClr val="bg1"/>
                </a:solidFill>
              </a:rPr>
              <a:t>HD &amp; DB</a:t>
            </a:r>
          </a:p>
        </p:txBody>
      </p:sp>
      <p:grpSp>
        <p:nvGrpSpPr>
          <p:cNvPr id="125" name="Group 124">
            <a:extLst>
              <a:ext uri="{FF2B5EF4-FFF2-40B4-BE49-F238E27FC236}">
                <a16:creationId xmlns:a16="http://schemas.microsoft.com/office/drawing/2014/main" id="{BD53436B-7B44-4B61-8494-66594C01357A}"/>
              </a:ext>
            </a:extLst>
          </p:cNvPr>
          <p:cNvGrpSpPr/>
          <p:nvPr/>
        </p:nvGrpSpPr>
        <p:grpSpPr>
          <a:xfrm>
            <a:off x="7212806" y="2952034"/>
            <a:ext cx="386954" cy="1128713"/>
            <a:chOff x="9617075" y="3657600"/>
            <a:chExt cx="515938" cy="1504950"/>
          </a:xfrm>
        </p:grpSpPr>
        <p:sp>
          <p:nvSpPr>
            <p:cNvPr id="72" name="AutoShape 3">
              <a:extLst>
                <a:ext uri="{FF2B5EF4-FFF2-40B4-BE49-F238E27FC236}">
                  <a16:creationId xmlns:a16="http://schemas.microsoft.com/office/drawing/2014/main" id="{57484936-5BBD-4601-8E0C-EC4C40694DA7}"/>
                </a:ext>
              </a:extLst>
            </p:cNvPr>
            <p:cNvSpPr>
              <a:spLocks noChangeAspect="1" noChangeArrowheads="1" noTextEdit="1"/>
            </p:cNvSpPr>
            <p:nvPr/>
          </p:nvSpPr>
          <p:spPr bwMode="auto">
            <a:xfrm>
              <a:off x="9620250" y="3657600"/>
              <a:ext cx="5127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5">
              <a:extLst>
                <a:ext uri="{FF2B5EF4-FFF2-40B4-BE49-F238E27FC236}">
                  <a16:creationId xmlns:a16="http://schemas.microsoft.com/office/drawing/2014/main" id="{3A860F72-A433-4E09-BC0B-138FFD65F0F3}"/>
                </a:ext>
              </a:extLst>
            </p:cNvPr>
            <p:cNvSpPr>
              <a:spLocks/>
            </p:cNvSpPr>
            <p:nvPr/>
          </p:nvSpPr>
          <p:spPr bwMode="auto">
            <a:xfrm>
              <a:off x="9617075" y="3660775"/>
              <a:ext cx="512763" cy="1501775"/>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Rectangle 6">
              <a:extLst>
                <a:ext uri="{FF2B5EF4-FFF2-40B4-BE49-F238E27FC236}">
                  <a16:creationId xmlns:a16="http://schemas.microsoft.com/office/drawing/2014/main" id="{1076FC75-161F-44C7-9CF1-DAA8D89F163C}"/>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Rectangle 7">
              <a:extLst>
                <a:ext uri="{FF2B5EF4-FFF2-40B4-BE49-F238E27FC236}">
                  <a16:creationId xmlns:a16="http://schemas.microsoft.com/office/drawing/2014/main" id="{B705AA57-123F-477E-AD86-10A3751DFA42}"/>
                </a:ext>
              </a:extLst>
            </p:cNvPr>
            <p:cNvSpPr>
              <a:spLocks noChangeArrowheads="1"/>
            </p:cNvSpPr>
            <p:nvPr/>
          </p:nvSpPr>
          <p:spPr bwMode="auto">
            <a:xfrm>
              <a:off x="9637713" y="3794125"/>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Rectangle 9">
              <a:extLst>
                <a:ext uri="{FF2B5EF4-FFF2-40B4-BE49-F238E27FC236}">
                  <a16:creationId xmlns:a16="http://schemas.microsoft.com/office/drawing/2014/main" id="{1166A994-0CF7-4940-BAFE-FF372D724DBA}"/>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10">
              <a:extLst>
                <a:ext uri="{FF2B5EF4-FFF2-40B4-BE49-F238E27FC236}">
                  <a16:creationId xmlns:a16="http://schemas.microsoft.com/office/drawing/2014/main" id="{1BC21F2C-991B-4EB1-8B4E-816DB1E78F8E}"/>
                </a:ext>
              </a:extLst>
            </p:cNvPr>
            <p:cNvSpPr>
              <a:spLocks noChangeArrowheads="1"/>
            </p:cNvSpPr>
            <p:nvPr/>
          </p:nvSpPr>
          <p:spPr bwMode="auto">
            <a:xfrm>
              <a:off x="9637713" y="3892550"/>
              <a:ext cx="473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Rectangle 12">
              <a:extLst>
                <a:ext uri="{FF2B5EF4-FFF2-40B4-BE49-F238E27FC236}">
                  <a16:creationId xmlns:a16="http://schemas.microsoft.com/office/drawing/2014/main" id="{A9A38DC4-7F83-4C0D-958F-D0365C2F0E93}"/>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13">
              <a:extLst>
                <a:ext uri="{FF2B5EF4-FFF2-40B4-BE49-F238E27FC236}">
                  <a16:creationId xmlns:a16="http://schemas.microsoft.com/office/drawing/2014/main" id="{6CEA6F5E-C2F9-4144-B67E-D35DE24BB256}"/>
                </a:ext>
              </a:extLst>
            </p:cNvPr>
            <p:cNvSpPr>
              <a:spLocks noChangeArrowheads="1"/>
            </p:cNvSpPr>
            <p:nvPr/>
          </p:nvSpPr>
          <p:spPr bwMode="auto">
            <a:xfrm>
              <a:off x="9637713" y="3986213"/>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Rectangle 15">
              <a:extLst>
                <a:ext uri="{FF2B5EF4-FFF2-40B4-BE49-F238E27FC236}">
                  <a16:creationId xmlns:a16="http://schemas.microsoft.com/office/drawing/2014/main" id="{C7782BD9-1781-4717-B768-8D329FA8902C}"/>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Rectangle 16">
              <a:extLst>
                <a:ext uri="{FF2B5EF4-FFF2-40B4-BE49-F238E27FC236}">
                  <a16:creationId xmlns:a16="http://schemas.microsoft.com/office/drawing/2014/main" id="{F39A2A96-A245-4A41-BDAA-8DC6A84EEDB6}"/>
                </a:ext>
              </a:extLst>
            </p:cNvPr>
            <p:cNvSpPr>
              <a:spLocks noChangeArrowheads="1"/>
            </p:cNvSpPr>
            <p:nvPr/>
          </p:nvSpPr>
          <p:spPr bwMode="auto">
            <a:xfrm>
              <a:off x="9637713" y="408146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Rectangle 18">
              <a:extLst>
                <a:ext uri="{FF2B5EF4-FFF2-40B4-BE49-F238E27FC236}">
                  <a16:creationId xmlns:a16="http://schemas.microsoft.com/office/drawing/2014/main" id="{0ABF637E-1803-406F-A82F-B834AB007870}"/>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Rectangle 19">
              <a:extLst>
                <a:ext uri="{FF2B5EF4-FFF2-40B4-BE49-F238E27FC236}">
                  <a16:creationId xmlns:a16="http://schemas.microsoft.com/office/drawing/2014/main" id="{CB23E99B-AC67-4330-B53B-76CDB463285D}"/>
                </a:ext>
              </a:extLst>
            </p:cNvPr>
            <p:cNvSpPr>
              <a:spLocks noChangeArrowheads="1"/>
            </p:cNvSpPr>
            <p:nvPr/>
          </p:nvSpPr>
          <p:spPr bwMode="auto">
            <a:xfrm>
              <a:off x="9637713" y="417830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Rectangle 21">
              <a:extLst>
                <a:ext uri="{FF2B5EF4-FFF2-40B4-BE49-F238E27FC236}">
                  <a16:creationId xmlns:a16="http://schemas.microsoft.com/office/drawing/2014/main" id="{5CCC8E57-7CA9-441B-9278-8D84698496DC}"/>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Rectangle 22">
              <a:extLst>
                <a:ext uri="{FF2B5EF4-FFF2-40B4-BE49-F238E27FC236}">
                  <a16:creationId xmlns:a16="http://schemas.microsoft.com/office/drawing/2014/main" id="{D3F83404-4584-45A5-8BEA-F8876CB1BF8D}"/>
                </a:ext>
              </a:extLst>
            </p:cNvPr>
            <p:cNvSpPr>
              <a:spLocks noChangeArrowheads="1"/>
            </p:cNvSpPr>
            <p:nvPr/>
          </p:nvSpPr>
          <p:spPr bwMode="auto">
            <a:xfrm>
              <a:off x="9637713" y="427355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8" name="Rectangle 24">
              <a:extLst>
                <a:ext uri="{FF2B5EF4-FFF2-40B4-BE49-F238E27FC236}">
                  <a16:creationId xmlns:a16="http://schemas.microsoft.com/office/drawing/2014/main" id="{E2874B38-FF4E-49BA-B595-63110CC6EF29}"/>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Rectangle 25">
              <a:extLst>
                <a:ext uri="{FF2B5EF4-FFF2-40B4-BE49-F238E27FC236}">
                  <a16:creationId xmlns:a16="http://schemas.microsoft.com/office/drawing/2014/main" id="{DFECADF7-7AFC-4137-838B-21DE94B0B23D}"/>
                </a:ext>
              </a:extLst>
            </p:cNvPr>
            <p:cNvSpPr>
              <a:spLocks noChangeArrowheads="1"/>
            </p:cNvSpPr>
            <p:nvPr/>
          </p:nvSpPr>
          <p:spPr bwMode="auto">
            <a:xfrm>
              <a:off x="9637713" y="4370388"/>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Rectangle 27">
              <a:extLst>
                <a:ext uri="{FF2B5EF4-FFF2-40B4-BE49-F238E27FC236}">
                  <a16:creationId xmlns:a16="http://schemas.microsoft.com/office/drawing/2014/main" id="{24C8A04E-951C-4D1C-A457-3AB7A10200B6}"/>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8">
              <a:extLst>
                <a:ext uri="{FF2B5EF4-FFF2-40B4-BE49-F238E27FC236}">
                  <a16:creationId xmlns:a16="http://schemas.microsoft.com/office/drawing/2014/main" id="{7EA84E41-275B-43F1-AB1F-6D3CE1709728}"/>
                </a:ext>
              </a:extLst>
            </p:cNvPr>
            <p:cNvSpPr>
              <a:spLocks noChangeArrowheads="1"/>
            </p:cNvSpPr>
            <p:nvPr/>
          </p:nvSpPr>
          <p:spPr bwMode="auto">
            <a:xfrm>
              <a:off x="9637713" y="4464050"/>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Rectangle 30">
              <a:extLst>
                <a:ext uri="{FF2B5EF4-FFF2-40B4-BE49-F238E27FC236}">
                  <a16:creationId xmlns:a16="http://schemas.microsoft.com/office/drawing/2014/main" id="{561ABDFC-FB33-4EFD-BB8C-6ACD02C9650D}"/>
                </a:ext>
              </a:extLst>
            </p:cNvPr>
            <p:cNvSpPr>
              <a:spLocks noChangeArrowheads="1"/>
            </p:cNvSpPr>
            <p:nvPr/>
          </p:nvSpPr>
          <p:spPr bwMode="auto">
            <a:xfrm>
              <a:off x="9637713" y="46561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Rectangle 31">
              <a:extLst>
                <a:ext uri="{FF2B5EF4-FFF2-40B4-BE49-F238E27FC236}">
                  <a16:creationId xmlns:a16="http://schemas.microsoft.com/office/drawing/2014/main" id="{060A8C67-80DC-42A5-B9B8-95D4CD1B8CE2}"/>
                </a:ext>
              </a:extLst>
            </p:cNvPr>
            <p:cNvSpPr>
              <a:spLocks noChangeArrowheads="1"/>
            </p:cNvSpPr>
            <p:nvPr/>
          </p:nvSpPr>
          <p:spPr bwMode="auto">
            <a:xfrm>
              <a:off x="9637713" y="45608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7" name="Freeform 33">
              <a:extLst>
                <a:ext uri="{FF2B5EF4-FFF2-40B4-BE49-F238E27FC236}">
                  <a16:creationId xmlns:a16="http://schemas.microsoft.com/office/drawing/2014/main" id="{0595ADCD-8A11-4671-BBBE-DB9947E56FEB}"/>
                </a:ext>
              </a:extLst>
            </p:cNvPr>
            <p:cNvSpPr>
              <a:spLocks noEditPoints="1"/>
            </p:cNvSpPr>
            <p:nvPr/>
          </p:nvSpPr>
          <p:spPr bwMode="auto">
            <a:xfrm>
              <a:off x="9632950" y="3794125"/>
              <a:ext cx="479425" cy="1300163"/>
            </a:xfrm>
            <a:custGeom>
              <a:avLst/>
              <a:gdLst>
                <a:gd name="T0" fmla="*/ 302 w 302"/>
                <a:gd name="T1" fmla="*/ 819 h 819"/>
                <a:gd name="T2" fmla="*/ 0 w 302"/>
                <a:gd name="T3" fmla="*/ 819 h 819"/>
                <a:gd name="T4" fmla="*/ 0 w 302"/>
                <a:gd name="T5" fmla="*/ 0 h 819"/>
                <a:gd name="T6" fmla="*/ 302 w 302"/>
                <a:gd name="T7" fmla="*/ 0 h 819"/>
                <a:gd name="T8" fmla="*/ 302 w 302"/>
                <a:gd name="T9" fmla="*/ 819 h 819"/>
                <a:gd name="T10" fmla="*/ 5 w 302"/>
                <a:gd name="T11" fmla="*/ 814 h 819"/>
                <a:gd name="T12" fmla="*/ 298 w 302"/>
                <a:gd name="T13" fmla="*/ 814 h 819"/>
                <a:gd name="T14" fmla="*/ 298 w 302"/>
                <a:gd name="T15" fmla="*/ 5 h 819"/>
                <a:gd name="T16" fmla="*/ 5 w 302"/>
                <a:gd name="T17" fmla="*/ 5 h 819"/>
                <a:gd name="T18" fmla="*/ 5 w 302"/>
                <a:gd name="T19" fmla="*/ 81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819">
                  <a:moveTo>
                    <a:pt x="302" y="819"/>
                  </a:moveTo>
                  <a:lnTo>
                    <a:pt x="0" y="819"/>
                  </a:lnTo>
                  <a:lnTo>
                    <a:pt x="0" y="0"/>
                  </a:lnTo>
                  <a:lnTo>
                    <a:pt x="302" y="0"/>
                  </a:lnTo>
                  <a:lnTo>
                    <a:pt x="302" y="819"/>
                  </a:lnTo>
                  <a:close/>
                  <a:moveTo>
                    <a:pt x="5" y="814"/>
                  </a:moveTo>
                  <a:lnTo>
                    <a:pt x="298" y="814"/>
                  </a:lnTo>
                  <a:lnTo>
                    <a:pt x="298" y="5"/>
                  </a:lnTo>
                  <a:lnTo>
                    <a:pt x="5" y="5"/>
                  </a:lnTo>
                  <a:lnTo>
                    <a:pt x="5" y="8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4">
              <a:extLst>
                <a:ext uri="{FF2B5EF4-FFF2-40B4-BE49-F238E27FC236}">
                  <a16:creationId xmlns:a16="http://schemas.microsoft.com/office/drawing/2014/main" id="{C08B65F9-44A0-46C9-9C35-41E4E75BEDAB}"/>
                </a:ext>
              </a:extLst>
            </p:cNvPr>
            <p:cNvSpPr>
              <a:spLocks/>
            </p:cNvSpPr>
            <p:nvPr/>
          </p:nvSpPr>
          <p:spPr bwMode="auto">
            <a:xfrm>
              <a:off x="9632950" y="3754438"/>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9" name="Freeform 35">
              <a:extLst>
                <a:ext uri="{FF2B5EF4-FFF2-40B4-BE49-F238E27FC236}">
                  <a16:creationId xmlns:a16="http://schemas.microsoft.com/office/drawing/2014/main" id="{E73D4E00-32DE-471D-B9D6-EDA43DF428C8}"/>
                </a:ext>
              </a:extLst>
            </p:cNvPr>
            <p:cNvSpPr>
              <a:spLocks/>
            </p:cNvSpPr>
            <p:nvPr/>
          </p:nvSpPr>
          <p:spPr bwMode="auto">
            <a:xfrm>
              <a:off x="9632950" y="3735388"/>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0" name="Freeform 36">
              <a:extLst>
                <a:ext uri="{FF2B5EF4-FFF2-40B4-BE49-F238E27FC236}">
                  <a16:creationId xmlns:a16="http://schemas.microsoft.com/office/drawing/2014/main" id="{04F119D0-2868-4074-ADF9-E98B6E427288}"/>
                </a:ext>
              </a:extLst>
            </p:cNvPr>
            <p:cNvSpPr>
              <a:spLocks/>
            </p:cNvSpPr>
            <p:nvPr/>
          </p:nvSpPr>
          <p:spPr bwMode="auto">
            <a:xfrm>
              <a:off x="9632950" y="3714750"/>
              <a:ext cx="163513" cy="793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7">
              <a:extLst>
                <a:ext uri="{FF2B5EF4-FFF2-40B4-BE49-F238E27FC236}">
                  <a16:creationId xmlns:a16="http://schemas.microsoft.com/office/drawing/2014/main" id="{49C14F12-2496-468E-BA14-ABEEBCF7F915}"/>
                </a:ext>
              </a:extLst>
            </p:cNvPr>
            <p:cNvSpPr>
              <a:spLocks/>
            </p:cNvSpPr>
            <p:nvPr/>
          </p:nvSpPr>
          <p:spPr bwMode="auto">
            <a:xfrm>
              <a:off x="9632950" y="3695700"/>
              <a:ext cx="163513" cy="635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8">
              <a:extLst>
                <a:ext uri="{FF2B5EF4-FFF2-40B4-BE49-F238E27FC236}">
                  <a16:creationId xmlns:a16="http://schemas.microsoft.com/office/drawing/2014/main" id="{56B88E96-8077-4B94-A942-CBF6F4A740A7}"/>
                </a:ext>
              </a:extLst>
            </p:cNvPr>
            <p:cNvSpPr>
              <a:spLocks/>
            </p:cNvSpPr>
            <p:nvPr/>
          </p:nvSpPr>
          <p:spPr bwMode="auto">
            <a:xfrm>
              <a:off x="9948863" y="3754438"/>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3" name="Freeform 39">
              <a:extLst>
                <a:ext uri="{FF2B5EF4-FFF2-40B4-BE49-F238E27FC236}">
                  <a16:creationId xmlns:a16="http://schemas.microsoft.com/office/drawing/2014/main" id="{386BFC3A-840E-4D6A-8E89-99C54F1646DD}"/>
                </a:ext>
              </a:extLst>
            </p:cNvPr>
            <p:cNvSpPr>
              <a:spLocks/>
            </p:cNvSpPr>
            <p:nvPr/>
          </p:nvSpPr>
          <p:spPr bwMode="auto">
            <a:xfrm>
              <a:off x="9948863" y="3735388"/>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40">
              <a:extLst>
                <a:ext uri="{FF2B5EF4-FFF2-40B4-BE49-F238E27FC236}">
                  <a16:creationId xmlns:a16="http://schemas.microsoft.com/office/drawing/2014/main" id="{533060CD-2E9F-4820-91E8-84DF1F5740A6}"/>
                </a:ext>
              </a:extLst>
            </p:cNvPr>
            <p:cNvSpPr>
              <a:spLocks/>
            </p:cNvSpPr>
            <p:nvPr/>
          </p:nvSpPr>
          <p:spPr bwMode="auto">
            <a:xfrm>
              <a:off x="9948863" y="3714750"/>
              <a:ext cx="163513" cy="793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41">
              <a:extLst>
                <a:ext uri="{FF2B5EF4-FFF2-40B4-BE49-F238E27FC236}">
                  <a16:creationId xmlns:a16="http://schemas.microsoft.com/office/drawing/2014/main" id="{809F83F4-B438-4EAD-BF08-627AA2C54360}"/>
                </a:ext>
              </a:extLst>
            </p:cNvPr>
            <p:cNvSpPr>
              <a:spLocks/>
            </p:cNvSpPr>
            <p:nvPr/>
          </p:nvSpPr>
          <p:spPr bwMode="auto">
            <a:xfrm>
              <a:off x="9948863" y="3695700"/>
              <a:ext cx="163513" cy="6350"/>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Rectangle 42">
              <a:extLst>
                <a:ext uri="{FF2B5EF4-FFF2-40B4-BE49-F238E27FC236}">
                  <a16:creationId xmlns:a16="http://schemas.microsoft.com/office/drawing/2014/main" id="{B43AE6B6-61CF-4AD1-AA66-B283ED6D1F83}"/>
                </a:ext>
              </a:extLst>
            </p:cNvPr>
            <p:cNvSpPr>
              <a:spLocks noChangeArrowheads="1"/>
            </p:cNvSpPr>
            <p:nvPr/>
          </p:nvSpPr>
          <p:spPr bwMode="auto">
            <a:xfrm>
              <a:off x="9637713" y="472598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43">
              <a:extLst>
                <a:ext uri="{FF2B5EF4-FFF2-40B4-BE49-F238E27FC236}">
                  <a16:creationId xmlns:a16="http://schemas.microsoft.com/office/drawing/2014/main" id="{3881C18F-A5C0-4E70-889D-5C38A71C5751}"/>
                </a:ext>
              </a:extLst>
            </p:cNvPr>
            <p:cNvSpPr>
              <a:spLocks/>
            </p:cNvSpPr>
            <p:nvPr/>
          </p:nvSpPr>
          <p:spPr bwMode="auto">
            <a:xfrm>
              <a:off x="9783763" y="470852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Rectangle 44">
              <a:extLst>
                <a:ext uri="{FF2B5EF4-FFF2-40B4-BE49-F238E27FC236}">
                  <a16:creationId xmlns:a16="http://schemas.microsoft.com/office/drawing/2014/main" id="{36F3A721-514D-4D85-BC67-8A5DEF03F52C}"/>
                </a:ext>
              </a:extLst>
            </p:cNvPr>
            <p:cNvSpPr>
              <a:spLocks noChangeArrowheads="1"/>
            </p:cNvSpPr>
            <p:nvPr/>
          </p:nvSpPr>
          <p:spPr bwMode="auto">
            <a:xfrm>
              <a:off x="9637713" y="4826000"/>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9" name="Freeform 45">
              <a:extLst>
                <a:ext uri="{FF2B5EF4-FFF2-40B4-BE49-F238E27FC236}">
                  <a16:creationId xmlns:a16="http://schemas.microsoft.com/office/drawing/2014/main" id="{06A643DE-79CC-4CDD-937F-68B20C49BB37}"/>
                </a:ext>
              </a:extLst>
            </p:cNvPr>
            <p:cNvSpPr>
              <a:spLocks/>
            </p:cNvSpPr>
            <p:nvPr/>
          </p:nvSpPr>
          <p:spPr bwMode="auto">
            <a:xfrm>
              <a:off x="9783763" y="4808538"/>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Rectangle 46">
              <a:extLst>
                <a:ext uri="{FF2B5EF4-FFF2-40B4-BE49-F238E27FC236}">
                  <a16:creationId xmlns:a16="http://schemas.microsoft.com/office/drawing/2014/main" id="{22406053-0385-4BDE-98E3-F5ED72DBD0A8}"/>
                </a:ext>
              </a:extLst>
            </p:cNvPr>
            <p:cNvSpPr>
              <a:spLocks noChangeArrowheads="1"/>
            </p:cNvSpPr>
            <p:nvPr/>
          </p:nvSpPr>
          <p:spPr bwMode="auto">
            <a:xfrm>
              <a:off x="9637713" y="4926013"/>
              <a:ext cx="4730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47">
              <a:extLst>
                <a:ext uri="{FF2B5EF4-FFF2-40B4-BE49-F238E27FC236}">
                  <a16:creationId xmlns:a16="http://schemas.microsoft.com/office/drawing/2014/main" id="{E0E494D7-4557-4C1E-AC8B-8ABFE2B00123}"/>
                </a:ext>
              </a:extLst>
            </p:cNvPr>
            <p:cNvSpPr>
              <a:spLocks/>
            </p:cNvSpPr>
            <p:nvPr/>
          </p:nvSpPr>
          <p:spPr bwMode="auto">
            <a:xfrm>
              <a:off x="9783763" y="4908550"/>
              <a:ext cx="177800" cy="39688"/>
            </a:xfrm>
            <a:custGeom>
              <a:avLst/>
              <a:gdLst>
                <a:gd name="T0" fmla="*/ 8 w 112"/>
                <a:gd name="T1" fmla="*/ 25 h 25"/>
                <a:gd name="T2" fmla="*/ 0 w 112"/>
                <a:gd name="T3" fmla="*/ 12 h 25"/>
                <a:gd name="T4" fmla="*/ 8 w 112"/>
                <a:gd name="T5" fmla="*/ 0 h 25"/>
                <a:gd name="T6" fmla="*/ 104 w 112"/>
                <a:gd name="T7" fmla="*/ 0 h 25"/>
                <a:gd name="T8" fmla="*/ 112 w 112"/>
                <a:gd name="T9" fmla="*/ 12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2"/>
                  </a:lnTo>
                  <a:lnTo>
                    <a:pt x="8" y="0"/>
                  </a:lnTo>
                  <a:lnTo>
                    <a:pt x="104" y="0"/>
                  </a:lnTo>
                  <a:lnTo>
                    <a:pt x="112" y="12"/>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2" name="Rectangle 48">
              <a:extLst>
                <a:ext uri="{FF2B5EF4-FFF2-40B4-BE49-F238E27FC236}">
                  <a16:creationId xmlns:a16="http://schemas.microsoft.com/office/drawing/2014/main" id="{A4487E4D-B6AE-4D3C-ACF1-BF87368F1A96}"/>
                </a:ext>
              </a:extLst>
            </p:cNvPr>
            <p:cNvSpPr>
              <a:spLocks noChangeArrowheads="1"/>
            </p:cNvSpPr>
            <p:nvPr/>
          </p:nvSpPr>
          <p:spPr bwMode="auto">
            <a:xfrm>
              <a:off x="9637713" y="5024438"/>
              <a:ext cx="47307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Freeform 49">
              <a:extLst>
                <a:ext uri="{FF2B5EF4-FFF2-40B4-BE49-F238E27FC236}">
                  <a16:creationId xmlns:a16="http://schemas.microsoft.com/office/drawing/2014/main" id="{512DF320-DD72-4AF6-93EF-569E26EE6A1A}"/>
                </a:ext>
              </a:extLst>
            </p:cNvPr>
            <p:cNvSpPr>
              <a:spLocks/>
            </p:cNvSpPr>
            <p:nvPr/>
          </p:nvSpPr>
          <p:spPr bwMode="auto">
            <a:xfrm>
              <a:off x="9783763" y="5006975"/>
              <a:ext cx="177800" cy="39688"/>
            </a:xfrm>
            <a:custGeom>
              <a:avLst/>
              <a:gdLst>
                <a:gd name="T0" fmla="*/ 8 w 112"/>
                <a:gd name="T1" fmla="*/ 25 h 25"/>
                <a:gd name="T2" fmla="*/ 0 w 112"/>
                <a:gd name="T3" fmla="*/ 13 h 25"/>
                <a:gd name="T4" fmla="*/ 8 w 112"/>
                <a:gd name="T5" fmla="*/ 0 h 25"/>
                <a:gd name="T6" fmla="*/ 104 w 112"/>
                <a:gd name="T7" fmla="*/ 0 h 25"/>
                <a:gd name="T8" fmla="*/ 112 w 112"/>
                <a:gd name="T9" fmla="*/ 13 h 25"/>
                <a:gd name="T10" fmla="*/ 104 w 112"/>
                <a:gd name="T11" fmla="*/ 25 h 25"/>
                <a:gd name="T12" fmla="*/ 8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8" y="25"/>
                  </a:moveTo>
                  <a:lnTo>
                    <a:pt x="0" y="13"/>
                  </a:lnTo>
                  <a:lnTo>
                    <a:pt x="8" y="0"/>
                  </a:lnTo>
                  <a:lnTo>
                    <a:pt x="104" y="0"/>
                  </a:lnTo>
                  <a:lnTo>
                    <a:pt x="112" y="13"/>
                  </a:lnTo>
                  <a:lnTo>
                    <a:pt x="104" y="25"/>
                  </a:lnTo>
                  <a:lnTo>
                    <a:pt x="8" y="2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6" name="Group 125">
            <a:extLst>
              <a:ext uri="{FF2B5EF4-FFF2-40B4-BE49-F238E27FC236}">
                <a16:creationId xmlns:a16="http://schemas.microsoft.com/office/drawing/2014/main" id="{31AD0D61-2D5F-4BD6-BB3E-19AE5B85928B}"/>
              </a:ext>
            </a:extLst>
          </p:cNvPr>
          <p:cNvGrpSpPr/>
          <p:nvPr/>
        </p:nvGrpSpPr>
        <p:grpSpPr>
          <a:xfrm>
            <a:off x="7483079" y="3079432"/>
            <a:ext cx="77391" cy="598884"/>
            <a:chOff x="9977438" y="3827463"/>
            <a:chExt cx="103188" cy="798512"/>
          </a:xfrm>
        </p:grpSpPr>
        <p:sp>
          <p:nvSpPr>
            <p:cNvPr id="78" name="Freeform 8">
              <a:extLst>
                <a:ext uri="{FF2B5EF4-FFF2-40B4-BE49-F238E27FC236}">
                  <a16:creationId xmlns:a16="http://schemas.microsoft.com/office/drawing/2014/main" id="{544015EC-7D2E-44A5-AC12-2666815A3A18}"/>
                </a:ext>
              </a:extLst>
            </p:cNvPr>
            <p:cNvSpPr>
              <a:spLocks/>
            </p:cNvSpPr>
            <p:nvPr/>
          </p:nvSpPr>
          <p:spPr bwMode="auto">
            <a:xfrm>
              <a:off x="9977438" y="3827463"/>
              <a:ext cx="103188" cy="3492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11">
              <a:extLst>
                <a:ext uri="{FF2B5EF4-FFF2-40B4-BE49-F238E27FC236}">
                  <a16:creationId xmlns:a16="http://schemas.microsoft.com/office/drawing/2014/main" id="{36624D7E-7EA5-4236-B966-5E9351119CF6}"/>
                </a:ext>
              </a:extLst>
            </p:cNvPr>
            <p:cNvSpPr>
              <a:spLocks/>
            </p:cNvSpPr>
            <p:nvPr/>
          </p:nvSpPr>
          <p:spPr bwMode="auto">
            <a:xfrm>
              <a:off x="9977438" y="3924300"/>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14">
              <a:extLst>
                <a:ext uri="{FF2B5EF4-FFF2-40B4-BE49-F238E27FC236}">
                  <a16:creationId xmlns:a16="http://schemas.microsoft.com/office/drawing/2014/main" id="{6DE0E41F-C2CE-4BD8-A7C2-54A4AF3470CB}"/>
                </a:ext>
              </a:extLst>
            </p:cNvPr>
            <p:cNvSpPr>
              <a:spLocks/>
            </p:cNvSpPr>
            <p:nvPr/>
          </p:nvSpPr>
          <p:spPr bwMode="auto">
            <a:xfrm>
              <a:off x="9977438" y="4019550"/>
              <a:ext cx="103188" cy="3333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17">
              <a:extLst>
                <a:ext uri="{FF2B5EF4-FFF2-40B4-BE49-F238E27FC236}">
                  <a16:creationId xmlns:a16="http://schemas.microsoft.com/office/drawing/2014/main" id="{B0661DD6-4051-4479-97C0-C36CBCD0022A}"/>
                </a:ext>
              </a:extLst>
            </p:cNvPr>
            <p:cNvSpPr>
              <a:spLocks/>
            </p:cNvSpPr>
            <p:nvPr/>
          </p:nvSpPr>
          <p:spPr bwMode="auto">
            <a:xfrm>
              <a:off x="9977438" y="4116388"/>
              <a:ext cx="103188" cy="31750"/>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0">
              <a:extLst>
                <a:ext uri="{FF2B5EF4-FFF2-40B4-BE49-F238E27FC236}">
                  <a16:creationId xmlns:a16="http://schemas.microsoft.com/office/drawing/2014/main" id="{3F5D4AF8-9B9F-4763-B7B1-C5789F8D5261}"/>
                </a:ext>
              </a:extLst>
            </p:cNvPr>
            <p:cNvSpPr>
              <a:spLocks/>
            </p:cNvSpPr>
            <p:nvPr/>
          </p:nvSpPr>
          <p:spPr bwMode="auto">
            <a:xfrm>
              <a:off x="9977438" y="4210050"/>
              <a:ext cx="103188" cy="33338"/>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Freeform 23">
              <a:extLst>
                <a:ext uri="{FF2B5EF4-FFF2-40B4-BE49-F238E27FC236}">
                  <a16:creationId xmlns:a16="http://schemas.microsoft.com/office/drawing/2014/main" id="{56A93014-DB84-4B2E-AE31-86F6AE38215A}"/>
                </a:ext>
              </a:extLst>
            </p:cNvPr>
            <p:cNvSpPr>
              <a:spLocks/>
            </p:cNvSpPr>
            <p:nvPr/>
          </p:nvSpPr>
          <p:spPr bwMode="auto">
            <a:xfrm>
              <a:off x="9977438" y="4306888"/>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6">
              <a:extLst>
                <a:ext uri="{FF2B5EF4-FFF2-40B4-BE49-F238E27FC236}">
                  <a16:creationId xmlns:a16="http://schemas.microsoft.com/office/drawing/2014/main" id="{9FEAC71C-20C5-4C16-A4DF-8938DCFABDEC}"/>
                </a:ext>
              </a:extLst>
            </p:cNvPr>
            <p:cNvSpPr>
              <a:spLocks/>
            </p:cNvSpPr>
            <p:nvPr/>
          </p:nvSpPr>
          <p:spPr bwMode="auto">
            <a:xfrm>
              <a:off x="9977438" y="4402138"/>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
              <a:extLst>
                <a:ext uri="{FF2B5EF4-FFF2-40B4-BE49-F238E27FC236}">
                  <a16:creationId xmlns:a16="http://schemas.microsoft.com/office/drawing/2014/main" id="{A44C4AD3-040B-478D-9DB2-49E03C4A8807}"/>
                </a:ext>
              </a:extLst>
            </p:cNvPr>
            <p:cNvSpPr>
              <a:spLocks/>
            </p:cNvSpPr>
            <p:nvPr/>
          </p:nvSpPr>
          <p:spPr bwMode="auto">
            <a:xfrm>
              <a:off x="9977438" y="4498975"/>
              <a:ext cx="103188" cy="33338"/>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6" name="Freeform 32">
              <a:extLst>
                <a:ext uri="{FF2B5EF4-FFF2-40B4-BE49-F238E27FC236}">
                  <a16:creationId xmlns:a16="http://schemas.microsoft.com/office/drawing/2014/main" id="{3DCCDEE3-9837-477B-AD51-061107BBE5EB}"/>
                </a:ext>
              </a:extLst>
            </p:cNvPr>
            <p:cNvSpPr>
              <a:spLocks/>
            </p:cNvSpPr>
            <p:nvPr/>
          </p:nvSpPr>
          <p:spPr bwMode="auto">
            <a:xfrm>
              <a:off x="9977438" y="4594225"/>
              <a:ext cx="103188" cy="31750"/>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6" name="Title 5">
            <a:extLst>
              <a:ext uri="{FF2B5EF4-FFF2-40B4-BE49-F238E27FC236}">
                <a16:creationId xmlns:a16="http://schemas.microsoft.com/office/drawing/2014/main" id="{4A1EC925-5672-4813-A6F3-15F088CA28EA}"/>
              </a:ext>
            </a:extLst>
          </p:cNvPr>
          <p:cNvSpPr>
            <a:spLocks noGrp="1"/>
          </p:cNvSpPr>
          <p:nvPr>
            <p:ph type="title"/>
          </p:nvPr>
        </p:nvSpPr>
        <p:spPr/>
        <p:txBody>
          <a:bodyPr/>
          <a:lstStyle/>
          <a:p>
            <a:r>
              <a:rPr lang="de-DE" noProof="0" dirty="0" err="1"/>
              <a:t>Accessing</a:t>
            </a:r>
            <a:r>
              <a:rPr lang="de-DE" noProof="0" dirty="0"/>
              <a:t> </a:t>
            </a:r>
            <a:r>
              <a:rPr lang="de-DE" noProof="0" dirty="0" err="1"/>
              <a:t>Metadata</a:t>
            </a:r>
            <a:r>
              <a:rPr lang="de-DE" noProof="0" dirty="0"/>
              <a:t> </a:t>
            </a:r>
            <a:r>
              <a:rPr lang="de-DE" noProof="0" dirty="0" err="1"/>
              <a:t>from</a:t>
            </a:r>
            <a:r>
              <a:rPr lang="de-DE" noProof="0" dirty="0"/>
              <a:t> Database </a:t>
            </a:r>
            <a:r>
              <a:rPr lang="de-DE" noProof="0" dirty="0" err="1"/>
              <a:t>only</a:t>
            </a:r>
            <a:endParaRPr lang="de-DE" noProof="0" dirty="0"/>
          </a:p>
        </p:txBody>
      </p:sp>
    </p:spTree>
    <p:extLst>
      <p:ext uri="{BB962C8B-B14F-4D97-AF65-F5344CB8AC3E}">
        <p14:creationId xmlns:p14="http://schemas.microsoft.com/office/powerpoint/2010/main" val="17490038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xmlns:a16="http://schemas.microsoft.com/office/drawing/2014/main"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nodeType="afterEffect">
                                  <p:stCondLst>
                                    <p:cond delay="0"/>
                                  </p:stCondLst>
                                  <p:childTnLst>
                                    <p:animMotion origin="layout" path="M 0.00195 -0.0125 L 0.00195 -0.0125 C 0.00234 -0.01459 0.0026 -0.0169 0.00312 -0.01922 C 0.00338 -0.02014 0.00416 -0.02037 0.00443 -0.0213 C 0.00482 -0.02269 0.00495 -0.02431 0.00521 -0.0257 C 0.00664 -0.03334 0.00443 -0.02176 0.00612 -0.03102 C 0.00625 -0.03241 0.00664 -0.03403 0.0069 -0.03542 C 0.00729 -0.03727 0.00794 -0.04144 0.00898 -0.04213 C 0.00937 -0.04236 0.00989 -0.0426 0.01028 -0.04283 C 0.01172 -0.04422 0.01133 -0.04445 0.01276 -0.04653 C 0.01315 -0.04723 0.01354 -0.04746 0.01393 -0.04792 C 0.01419 -0.04885 0.01432 -0.05 0.01484 -0.05023 C 0.01588 -0.05093 0.01706 -0.0507 0.0181 -0.05093 C 0.01862 -0.05116 0.01901 -0.05139 0.0194 -0.05162 C 0.02161 -0.05139 0.02383 -0.05162 0.02604 -0.05093 C 0.02695 -0.0507 0.02773 -0.05 0.02851 -0.04954 C 0.03047 -0.04838 0.02943 -0.04885 0.0319 -0.04792 C 0.0345 -0.04491 0.0319 -0.04769 0.03685 -0.04584 L 0.04062 -0.04352 C 0.04101 -0.04329 0.04153 -0.04329 0.04193 -0.04283 C 0.04271 -0.0419 0.04349 -0.04051 0.0444 -0.03982 C 0.04479 -0.03959 0.04531 -0.03959 0.0457 -0.03912 C 0.04648 -0.0382 0.04713 -0.03681 0.04818 -0.03611 C 0.04857 -0.03588 0.04896 -0.03588 0.04935 -0.03542 C 0.05026 -0.03449 0.05104 -0.03334 0.05195 -0.03241 C 0.05234 -0.03195 0.05273 -0.03125 0.05312 -0.03102 C 0.05625 -0.02917 0.05247 -0.03172 0.0556 -0.02871 C 0.05599 -0.02848 0.05651 -0.02824 0.0569 -0.02801 C 0.05833 -0.02686 0.05859 -0.02662 0.05976 -0.025 C 0.06015 -0.02431 0.06028 -0.02338 0.06068 -0.02292 C 0.06146 -0.02153 0.06315 -0.01991 0.06315 -0.01991 L 0.06484 -0.01528 C 0.06562 -0.01343 0.06575 -0.0125 0.06693 -0.01088 C 0.06771 -0.00996 0.06849 -0.00857 0.0694 -0.00787 C 0.07396 -0.00533 0.06706 -0.00949 0.07187 -0.00579 C 0.07265 -0.0051 0.07435 -0.00417 0.07435 -0.00417 C 0.07461 -0.00348 0.07461 -0.00278 0.07487 -0.00209 C 0.07513 -0.00116 0.07552 -0.00047 0.07604 0.00023 C 0.07643 0.00069 0.07877 0.00162 0.07903 0.00162 C 0.0793 0.00231 0.07956 0.00301 0.07982 0.00393 C 0.08008 0.00463 0.07995 0.00555 0.08021 0.00602 C 0.0806 0.00694 0.08112 0.00764 0.08151 0.00833 C 0.08177 0.00902 0.0819 0.01018 0.08229 0.01064 C 0.08359 0.01157 0.08515 0.01134 0.08646 0.01203 C 0.08685 0.01227 0.08737 0.0125 0.08776 0.01273 C 0.08815 0.01319 0.08854 0.01389 0.08893 0.01435 C 0.08984 0.01852 0.0888 0.01458 0.09062 0.01805 C 0.09101 0.01852 0.09114 0.01967 0.09153 0.02014 C 0.0918 0.0206 0.09232 0.0206 0.09271 0.02106 C 0.09362 0.02176 0.0944 0.02291 0.09518 0.02384 C 0.0957 0.0243 0.09609 0.02477 0.09648 0.02546 C 0.09687 0.02615 0.09726 0.02708 0.09778 0.02754 C 0.09857 0.0287 0.09935 0.03009 0.10026 0.03055 C 0.10065 0.03078 0.10117 0.03102 0.10156 0.03125 C 0.10234 0.03217 0.10403 0.03426 0.10403 0.03426 C 0.10638 0.04074 0.10325 0.0331 0.10612 0.03727 C 0.10651 0.03773 0.10651 0.03889 0.1069 0.03958 C 0.10872 0.04213 0.10898 0.04213 0.11068 0.04328 C 0.11094 0.04398 0.11107 0.0449 0.11146 0.04537 C 0.11224 0.04629 0.11315 0.04652 0.11406 0.04699 L 0.11523 0.04768 C 0.11562 0.04791 0.11614 0.04791 0.11653 0.04838 C 0.11693 0.04884 0.11732 0.04953 0.11771 0.04977 C 0.11875 0.05046 0.11966 0.05046 0.1207 0.05069 C 0.12383 0.05254 0.11992 0.05 0.12318 0.05277 C 0.12383 0.05347 0.12539 0.05393 0.12604 0.05439 C 0.12877 0.05578 0.12799 0.05509 0.12982 0.0574 C 0.13125 0.05694 0.13268 0.05694 0.13398 0.05648 C 0.1345 0.05648 0.13476 0.05602 0.13528 0.05578 C 0.13607 0.05555 0.13698 0.05532 0.13776 0.05509 C 0.13867 0.05463 0.13932 0.0537 0.14023 0.05347 L 0.14401 0.05277 C 0.14453 0.05254 0.14505 0.05231 0.1457 0.05208 C 0.14674 0.05185 0.14791 0.05185 0.14896 0.05139 C 0.14948 0.05115 0.14974 0.05023 0.15026 0.04977 C 0.15091 0.04953 0.15169 0.04953 0.15234 0.04907 C 0.15273 0.04884 0.15312 0.04861 0.15364 0.04838 C 0.15755 0.04629 0.15273 0.0493 0.15729 0.04606 C 0.15781 0.04583 0.1582 0.04583 0.15859 0.04537 C 0.15898 0.04514 0.15937 0.04444 0.15989 0.04398 C 0.16015 0.04328 0.16028 0.04213 0.16068 0.04166 C 0.16146 0.04097 0.16237 0.04051 0.16315 0.04027 C 0.16523 0.03935 0.16432 0.03981 0.16614 0.03865 C 0.16888 0.03379 0.16588 0.03842 0.16862 0.03588 C 0.16953 0.03495 0.17031 0.03379 0.17109 0.03287 L 0.17357 0.02986 C 0.17396 0.02939 0.17448 0.02893 0.17487 0.02847 C 0.17539 0.02754 0.17604 0.02708 0.17656 0.02615 C 0.17682 0.02546 0.17695 0.02453 0.17734 0.02384 C 0.17838 0.02222 0.17995 0.02129 0.18112 0.02014 C 0.18151 0.01967 0.1819 0.01921 0.18229 0.01875 C 0.18268 0.01828 0.1832 0.01828 0.18359 0.01805 C 0.18789 0.01458 0.1845 0.01666 0.18737 0.01504 C 0.18854 0.01157 0.18854 0.01064 0.19023 0.00902 C 0.19088 0.00856 0.19245 0.0081 0.19284 0.00694 C 0.1931 0.00555 0.19284 0.00393 0.19284 0.00231 L 0.19232 0.00694 " pathEditMode="relative" ptsTypes="AAAAAAAAAAAAAAAAAAAAAAAAAAAAAAAAAAAAAAAAAAAAAAAAAAAAAAAAAAAAAAAAAAAAAAAAAAAAAAAAAAAAAAAAAAAAAAAAA">
                                      <p:cBhvr>
                                        <p:cTn id="6" dur="1250" fill="hold"/>
                                        <p:tgtEl>
                                          <p:spTgt spid="32"/>
                                        </p:tgtEl>
                                        <p:attrNameLst>
                                          <p:attrName>ppt_x</p:attrName>
                                          <p:attrName>ppt_y</p:attrName>
                                        </p:attrNameLst>
                                      </p:cBhvr>
                                    </p:animMotion>
                                  </p:childTnLst>
                                </p:cTn>
                              </p:par>
                              <p:par>
                                <p:cTn id="7" presetID="22" presetClass="entr" presetSubtype="8" repeatCount="indefinite"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animEffect transition="in" filter="wipe(left)">
                                      <p:cBhvr>
                                        <p:cTn id="9" dur="1250"/>
                                        <p:tgtEl>
                                          <p:spTgt spid="31"/>
                                        </p:tgtEl>
                                      </p:cBhvr>
                                    </p:animEffect>
                                  </p:childTnLst>
                                </p:cTn>
                              </p:par>
                              <p:par>
                                <p:cTn id="10" presetID="42" presetClass="path" presetSubtype="0" repeatCount="indefinite" autoRev="1" fill="hold" grpId="0" nodeType="withEffect">
                                  <p:stCondLst>
                                    <p:cond delay="0"/>
                                  </p:stCondLst>
                                  <p:childTnLst>
                                    <p:animMotion origin="layout" path="M 1.45833E-6 -4.07407E-6 L 0.14622 -0.00046 " pathEditMode="relative" rAng="0" ptsTypes="AA">
                                      <p:cBhvr>
                                        <p:cTn id="11" dur="750" fill="hold"/>
                                        <p:tgtEl>
                                          <p:spTgt spid="86"/>
                                        </p:tgtEl>
                                        <p:attrNameLst>
                                          <p:attrName>ppt_x</p:attrName>
                                          <p:attrName>ppt_y</p:attrName>
                                        </p:attrNameLst>
                                      </p:cBhvr>
                                      <p:rCtr x="7305" y="-23"/>
                                    </p:animMotion>
                                  </p:childTnLst>
                                </p:cTn>
                              </p:par>
                              <p:par>
                                <p:cTn id="12" presetID="8" presetClass="emph" presetSubtype="0" repeatCount="indefinite" fill="hold" nodeType="withEffect">
                                  <p:stCondLst>
                                    <p:cond delay="750"/>
                                  </p:stCondLst>
                                  <p:childTnLst>
                                    <p:animRot by="21600000">
                                      <p:cBhvr>
                                        <p:cTn id="13" dur="2000" fill="hold"/>
                                        <p:tgtEl>
                                          <p:spTgt spid="64"/>
                                        </p:tgtEl>
                                        <p:attrNameLst>
                                          <p:attrName>r</p:attrName>
                                        </p:attrNameLst>
                                      </p:cBhvr>
                                    </p:animRot>
                                  </p:childTnLst>
                                </p:cTn>
                              </p:par>
                              <p:par>
                                <p:cTn id="14" presetID="22" presetClass="entr" presetSubtype="4" repeatCount="indefinite" fill="hold" nodeType="withEffect">
                                  <p:stCondLst>
                                    <p:cond delay="750"/>
                                  </p:stCondLst>
                                  <p:childTnLst>
                                    <p:set>
                                      <p:cBhvr>
                                        <p:cTn id="15" dur="1" fill="hold">
                                          <p:stCondLst>
                                            <p:cond delay="0"/>
                                          </p:stCondLst>
                                        </p:cTn>
                                        <p:tgtEl>
                                          <p:spTgt spid="126"/>
                                        </p:tgtEl>
                                        <p:attrNameLst>
                                          <p:attrName>style.visibility</p:attrName>
                                        </p:attrNameLst>
                                      </p:cBhvr>
                                      <p:to>
                                        <p:strVal val="visible"/>
                                      </p:to>
                                    </p:set>
                                    <p:animEffect transition="in" filter="wipe(down)">
                                      <p:cBhvr>
                                        <p:cTn id="16" dur="1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lstStyle/>
          <a:p>
            <a:r>
              <a:rPr lang="de-DE" dirty="0" err="1"/>
              <a:t>Implementing</a:t>
            </a:r>
            <a:r>
              <a:rPr lang="de-DE" dirty="0"/>
              <a:t> MCDB</a:t>
            </a:r>
            <a:endParaRPr lang="de-DE" noProof="0" dirty="0"/>
          </a:p>
        </p:txBody>
      </p:sp>
      <p:sp>
        <p:nvSpPr>
          <p:cNvPr id="3" name="Text Placeholder 2">
            <a:extLst>
              <a:ext uri="{FF2B5EF4-FFF2-40B4-BE49-F238E27FC236}">
                <a16:creationId xmlns:a16="http://schemas.microsoft.com/office/drawing/2014/main" id="{07FBEBE2-8CEE-4BEC-9076-20EA693FD285}"/>
              </a:ext>
            </a:extLst>
          </p:cNvPr>
          <p:cNvSpPr>
            <a:spLocks noGrp="1"/>
          </p:cNvSpPr>
          <p:nvPr>
            <p:ph idx="1"/>
          </p:nvPr>
        </p:nvSpPr>
        <p:spPr/>
        <p:txBody>
          <a:bodyPr/>
          <a:lstStyle/>
          <a:p>
            <a:r>
              <a:rPr lang="de-DE"/>
              <a:t>Use a 1:3 </a:t>
            </a:r>
            <a:r>
              <a:rPr lang="de-DE" dirty="0" err="1"/>
              <a:t>ratio</a:t>
            </a:r>
            <a:r>
              <a:rPr lang="de-DE" dirty="0"/>
              <a:t> </a:t>
            </a:r>
            <a:r>
              <a:rPr lang="de-DE" dirty="0" err="1"/>
              <a:t>of</a:t>
            </a:r>
            <a:r>
              <a:rPr lang="de-DE" dirty="0"/>
              <a:t> SSDs </a:t>
            </a:r>
            <a:r>
              <a:rPr lang="de-DE" dirty="0" err="1"/>
              <a:t>to</a:t>
            </a:r>
            <a:r>
              <a:rPr lang="de-DE" dirty="0"/>
              <a:t> Disks</a:t>
            </a:r>
          </a:p>
          <a:p>
            <a:pPr lvl="1"/>
            <a:r>
              <a:rPr lang="de-DE" dirty="0" err="1"/>
              <a:t>Recommendation</a:t>
            </a:r>
            <a:r>
              <a:rPr lang="de-DE" dirty="0"/>
              <a:t> </a:t>
            </a:r>
            <a:r>
              <a:rPr lang="de-DE" dirty="0" err="1"/>
              <a:t>for</a:t>
            </a:r>
            <a:r>
              <a:rPr lang="de-DE" dirty="0"/>
              <a:t> “</a:t>
            </a:r>
            <a:r>
              <a:rPr lang="de-DE" dirty="0" err="1"/>
              <a:t>mixed</a:t>
            </a:r>
            <a:r>
              <a:rPr lang="de-DE" dirty="0"/>
              <a:t> </a:t>
            </a:r>
            <a:r>
              <a:rPr lang="de-DE" dirty="0" err="1"/>
              <a:t>use</a:t>
            </a:r>
            <a:r>
              <a:rPr lang="de-DE" dirty="0"/>
              <a:t>” SSDs</a:t>
            </a:r>
          </a:p>
          <a:p>
            <a:r>
              <a:rPr lang="de-DE" noProof="0" dirty="0"/>
              <a:t>MCDB </a:t>
            </a:r>
            <a:r>
              <a:rPr lang="de-DE" noProof="0" dirty="0" err="1"/>
              <a:t>requries</a:t>
            </a:r>
            <a:r>
              <a:rPr lang="de-DE" noProof="0" dirty="0"/>
              <a:t> HA Installation</a:t>
            </a:r>
          </a:p>
          <a:p>
            <a:pPr lvl="1"/>
            <a:r>
              <a:rPr lang="de-DE" dirty="0" err="1"/>
              <a:t>Autoreseed</a:t>
            </a:r>
            <a:r>
              <a:rPr lang="de-DE" dirty="0"/>
              <a:t> must </a:t>
            </a:r>
            <a:r>
              <a:rPr lang="de-DE" dirty="0" err="1"/>
              <a:t>be</a:t>
            </a:r>
            <a:r>
              <a:rPr lang="de-DE" dirty="0"/>
              <a:t> </a:t>
            </a:r>
            <a:r>
              <a:rPr lang="de-DE" dirty="0" err="1"/>
              <a:t>configured</a:t>
            </a:r>
            <a:endParaRPr lang="de-DE" noProof="0" dirty="0"/>
          </a:p>
          <a:p>
            <a:r>
              <a:rPr lang="de-DE" noProof="0" dirty="0"/>
              <a:t>All Servers </a:t>
            </a:r>
            <a:r>
              <a:rPr lang="de-DE" noProof="0" dirty="0" err="1"/>
              <a:t>with</a:t>
            </a:r>
            <a:r>
              <a:rPr lang="de-DE" noProof="0" dirty="0"/>
              <a:t> </a:t>
            </a:r>
            <a:r>
              <a:rPr lang="de-DE" noProof="0" dirty="0" err="1"/>
              <a:t>the</a:t>
            </a:r>
            <a:r>
              <a:rPr lang="de-DE" noProof="0" dirty="0"/>
              <a:t> same </a:t>
            </a:r>
            <a:r>
              <a:rPr lang="de-DE" noProof="0" dirty="0" err="1"/>
              <a:t>disk</a:t>
            </a:r>
            <a:r>
              <a:rPr lang="de-DE" noProof="0" dirty="0"/>
              <a:t> </a:t>
            </a:r>
            <a:r>
              <a:rPr lang="de-DE" noProof="0" dirty="0" err="1"/>
              <a:t>layout</a:t>
            </a:r>
            <a:r>
              <a:rPr lang="de-DE" noProof="0" dirty="0"/>
              <a:t> </a:t>
            </a:r>
          </a:p>
          <a:p>
            <a:r>
              <a:rPr lang="de-DE" dirty="0" err="1"/>
              <a:t>Configuration</a:t>
            </a:r>
            <a:r>
              <a:rPr lang="de-DE" dirty="0"/>
              <a:t> </a:t>
            </a:r>
            <a:r>
              <a:rPr lang="de-DE" dirty="0" err="1"/>
              <a:t>with</a:t>
            </a:r>
            <a:r>
              <a:rPr lang="de-DE" dirty="0"/>
              <a:t> S</a:t>
            </a:r>
            <a:r>
              <a:rPr lang="de-DE" noProof="0" dirty="0" err="1"/>
              <a:t>cripts</a:t>
            </a:r>
            <a:r>
              <a:rPr lang="de-DE" noProof="0" dirty="0"/>
              <a:t> and </a:t>
            </a:r>
            <a:r>
              <a:rPr lang="de-DE" noProof="0" dirty="0" err="1"/>
              <a:t>Cmdlets</a:t>
            </a:r>
            <a:endParaRPr lang="de-DE" noProof="0" dirty="0"/>
          </a:p>
        </p:txBody>
      </p:sp>
      <p:sp>
        <p:nvSpPr>
          <p:cNvPr id="140" name="Content Placeholder 2">
            <a:extLst>
              <a:ext uri="{FF2B5EF4-FFF2-40B4-BE49-F238E27FC236}">
                <a16:creationId xmlns:a16="http://schemas.microsoft.com/office/drawing/2014/main" id="{5E38E836-E808-4C24-9D19-859CD4A48E74}"/>
              </a:ext>
            </a:extLst>
          </p:cNvPr>
          <p:cNvSpPr txBox="1">
            <a:spLocks/>
          </p:cNvSpPr>
          <p:nvPr/>
        </p:nvSpPr>
        <p:spPr>
          <a:xfrm>
            <a:off x="201931" y="1749373"/>
            <a:ext cx="8740141" cy="3920690"/>
          </a:xfrm>
          <a:prstGeom prst="rect">
            <a:avLst/>
          </a:prstGeom>
        </p:spPr>
        <p:txBody>
          <a:bodyPr anchor="t">
            <a:normAutofit/>
          </a:bodyPr>
          <a:lst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59" b="1" dirty="0">
              <a:solidFill>
                <a:schemeClr val="tx1"/>
              </a:solidFill>
            </a:endParaRPr>
          </a:p>
          <a:p>
            <a:endParaRPr lang="en-US" sz="2059" dirty="0">
              <a:solidFill>
                <a:schemeClr val="tx1"/>
              </a:solidFill>
            </a:endParaRPr>
          </a:p>
        </p:txBody>
      </p:sp>
    </p:spTree>
    <p:extLst>
      <p:ext uri="{BB962C8B-B14F-4D97-AF65-F5344CB8AC3E}">
        <p14:creationId xmlns:p14="http://schemas.microsoft.com/office/powerpoint/2010/main" val="336426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svg="http://schemas.microsoft.com/office/drawing/2016/SVG/main">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909196b5-a6f3-4535-affa-3056622cc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database troubleshooting guidelines</a:t>
            </a:r>
            <a:br>
              <a:rPr lang="en-US" dirty="0"/>
            </a:br>
            <a:endParaRPr lang="en-US" dirty="0"/>
          </a:p>
          <a:p>
            <a:r>
              <a:rPr lang="en-US" dirty="0"/>
              <a:t>Check if Microsoft Exchange Replication service is running</a:t>
            </a:r>
            <a:br>
              <a:rPr lang="en-US" dirty="0"/>
            </a:br>
            <a:endParaRPr lang="en-US" dirty="0"/>
          </a:p>
          <a:p>
            <a:r>
              <a:rPr lang="en-US" dirty="0"/>
              <a:t>Use the following Exchange Management Shell cmdlets:</a:t>
            </a:r>
            <a:endParaRPr lang="bs-Latn-BA" dirty="0"/>
          </a:p>
          <a:p>
            <a:pPr lvl="1"/>
            <a:r>
              <a:rPr lang="en-US" b="1" dirty="0"/>
              <a:t>Test-ReplicationHealth </a:t>
            </a:r>
          </a:p>
          <a:p>
            <a:pPr lvl="1"/>
            <a:r>
              <a:rPr lang="en-US" b="1" dirty="0"/>
              <a:t>Get-MailboxDatabaseCopyStatus </a:t>
            </a:r>
          </a:p>
          <a:p>
            <a:pPr lvl="1"/>
            <a:r>
              <a:rPr lang="en-US" b="1" dirty="0"/>
              <a:t>CollectOverMetrics.ps1</a:t>
            </a:r>
            <a:br>
              <a:rPr lang="en-US" dirty="0"/>
            </a:br>
            <a:endParaRPr lang="en-US" dirty="0"/>
          </a:p>
          <a:p>
            <a:r>
              <a:rPr lang="en-US" dirty="0"/>
              <a:t>Troubleshoot network infrastructure</a:t>
            </a:r>
          </a:p>
          <a:p>
            <a:endParaRPr lang="en-US" dirty="0"/>
          </a:p>
        </p:txBody>
      </p:sp>
    </p:spTree>
    <p:extLst>
      <p:ext uri="{BB962C8B-B14F-4D97-AF65-F5344CB8AC3E}">
        <p14:creationId xmlns:p14="http://schemas.microsoft.com/office/powerpoint/2010/main" val="207993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high availability of Client Access services</a:t>
            </a:r>
          </a:p>
        </p:txBody>
      </p:sp>
      <p:sp>
        <p:nvSpPr>
          <p:cNvPr id="3" name="Text Placeholder 2"/>
          <p:cNvSpPr>
            <a:spLocks noGrp="1"/>
          </p:cNvSpPr>
          <p:nvPr>
            <p:ph type="body" idx="1"/>
          </p:nvPr>
        </p:nvSpPr>
        <p:spPr/>
        <p:txBody>
          <a:bodyPr/>
          <a:lstStyle/>
          <a:p>
            <a:r>
              <a:rPr lang="en-US" dirty="0"/>
              <a:t>High availability for Client Access services
Load balancing and Exchange Server
Layer 4 vs. Layer 7 load balancers in Exchange Server
Namespace and load balancing
Considerations for implementing highly available Client Access services
Demonstration: Configuring a Layer 4 load balancer for Client Access services</a:t>
            </a:r>
          </a:p>
        </p:txBody>
      </p:sp>
    </p:spTree>
    <p:extLst>
      <p:ext uri="{BB962C8B-B14F-4D97-AF65-F5344CB8AC3E}">
        <p14:creationId xmlns:p14="http://schemas.microsoft.com/office/powerpoint/2010/main" val="223375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for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C</a:t>
            </a:r>
            <a:r>
              <a:rPr lang="en-US" dirty="0"/>
              <a:t>lient Access services in Exchange Server 2016 and Exchange Server 2019 are stateless</a:t>
            </a:r>
          </a:p>
          <a:p>
            <a:r>
              <a:rPr lang="en-US" dirty="0"/>
              <a:t>You use the following options to distribute the load:</a:t>
            </a:r>
          </a:p>
          <a:p>
            <a:pPr lvl="1"/>
            <a:r>
              <a:rPr lang="en-US" dirty="0"/>
              <a:t>DNS round robin</a:t>
            </a:r>
          </a:p>
          <a:p>
            <a:pPr lvl="1"/>
            <a:r>
              <a:rPr lang="en-US" dirty="0"/>
              <a:t>Hardware-based load balancing</a:t>
            </a:r>
            <a:endParaRPr lang="bs-Latn-BA" dirty="0"/>
          </a:p>
          <a:p>
            <a:r>
              <a:rPr lang="bs-Latn-BA" dirty="0"/>
              <a:t>Windows </a:t>
            </a:r>
            <a:r>
              <a:rPr lang="en-US" dirty="0"/>
              <a:t>NLB </a:t>
            </a:r>
            <a:r>
              <a:rPr lang="bs-Latn-BA" dirty="0"/>
              <a:t>is not supported</a:t>
            </a:r>
            <a:endParaRPr lang="en-US" dirty="0"/>
          </a:p>
          <a:p>
            <a:endParaRPr lang="en-US" dirty="0"/>
          </a:p>
        </p:txBody>
      </p:sp>
    </p:spTree>
    <p:extLst>
      <p:ext uri="{BB962C8B-B14F-4D97-AF65-F5344CB8AC3E}">
        <p14:creationId xmlns:p14="http://schemas.microsoft.com/office/powerpoint/2010/main" val="429163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balancing and Exchange Servers</a:t>
            </a:r>
          </a:p>
        </p:txBody>
      </p:sp>
      <p:sp>
        <p:nvSpPr>
          <p:cNvPr id="4" name="Content Placeholder 2"/>
          <p:cNvSpPr>
            <a:spLocks noGrp="1"/>
          </p:cNvSpPr>
          <p:nvPr/>
        </p:nvSpPr>
        <p:spPr bwMode="auto">
          <a:xfrm>
            <a:off x="256674" y="1010653"/>
            <a:ext cx="8887326" cy="52595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80000"/>
              </a:lnSpc>
              <a:spcBef>
                <a:spcPct val="30000"/>
              </a:spcBef>
              <a:buClr>
                <a:srgbClr val="006699"/>
              </a:buClr>
              <a:buNone/>
            </a:pPr>
            <a:r>
              <a:rPr lang="bs-Latn-BA" sz="2400" dirty="0"/>
              <a:t>When the client initiates the connection to the load balancer</a:t>
            </a:r>
            <a:r>
              <a:rPr lang="en-US" sz="2400" dirty="0"/>
              <a:t>,</a:t>
            </a:r>
            <a:r>
              <a:rPr lang="bs-Latn-BA" sz="2400" dirty="0"/>
              <a:t> </a:t>
            </a:r>
            <a:br>
              <a:rPr lang="en-US" sz="2400" dirty="0"/>
            </a:br>
            <a:r>
              <a:rPr lang="en-US" sz="2400" dirty="0"/>
              <a:t>the </a:t>
            </a:r>
            <a:r>
              <a:rPr lang="bs-Latn-BA" sz="2400" dirty="0"/>
              <a:t>following </a:t>
            </a:r>
            <a:r>
              <a:rPr lang="en-US" sz="2400" dirty="0"/>
              <a:t>process occurs</a:t>
            </a:r>
            <a:r>
              <a:rPr lang="bs-Latn-BA" sz="2400" dirty="0"/>
              <a:t>:</a:t>
            </a:r>
          </a:p>
          <a:p>
            <a:pPr marL="746125" lvl="1" indent="-457200">
              <a:lnSpc>
                <a:spcPct val="80000"/>
              </a:lnSpc>
              <a:spcBef>
                <a:spcPct val="30000"/>
              </a:spcBef>
              <a:buClr>
                <a:srgbClr val="006699"/>
              </a:buClr>
              <a:buFont typeface="+mj-lt"/>
              <a:buAutoNum type="arabicPeriod"/>
            </a:pPr>
            <a:r>
              <a:rPr lang="en-US" dirty="0"/>
              <a:t>The client resolve</a:t>
            </a:r>
            <a:r>
              <a:rPr lang="bs-Latn-BA" dirty="0"/>
              <a:t>s</a:t>
            </a:r>
            <a:r>
              <a:rPr lang="en-US" dirty="0"/>
              <a:t> the name of your Exchange server to </a:t>
            </a:r>
            <a:br>
              <a:rPr lang="en-US" dirty="0"/>
            </a:br>
            <a:r>
              <a:rPr lang="en-US" dirty="0"/>
              <a:t>the VIP address of the load balancer</a:t>
            </a:r>
          </a:p>
          <a:p>
            <a:pPr marL="746125" lvl="1" indent="-457200">
              <a:lnSpc>
                <a:spcPct val="80000"/>
              </a:lnSpc>
              <a:spcBef>
                <a:spcPct val="30000"/>
              </a:spcBef>
              <a:buClr>
                <a:srgbClr val="006699"/>
              </a:buClr>
              <a:buFont typeface="+mj-lt"/>
              <a:buAutoNum type="arabicPeriod"/>
            </a:pPr>
            <a:r>
              <a:rPr lang="en-US" dirty="0"/>
              <a:t>The load balancer</a:t>
            </a:r>
            <a:r>
              <a:rPr lang="bs-Latn-BA" dirty="0"/>
              <a:t> uses its algorithm to </a:t>
            </a:r>
            <a:r>
              <a:rPr lang="en-US" dirty="0"/>
              <a:t>assign the client’s session to the mailbox server </a:t>
            </a:r>
          </a:p>
          <a:p>
            <a:pPr marL="746125" lvl="1" indent="-457200">
              <a:lnSpc>
                <a:spcPct val="80000"/>
              </a:lnSpc>
              <a:spcBef>
                <a:spcPct val="30000"/>
              </a:spcBef>
              <a:buClr>
                <a:srgbClr val="006699"/>
              </a:buClr>
              <a:buFont typeface="+mj-lt"/>
              <a:buAutoNum type="arabicPeriod"/>
            </a:pPr>
            <a:r>
              <a:rPr lang="en-US" dirty="0"/>
              <a:t>The client is authenticated</a:t>
            </a:r>
          </a:p>
          <a:p>
            <a:pPr marL="746125" lvl="1" indent="-457200">
              <a:lnSpc>
                <a:spcPct val="80000"/>
              </a:lnSpc>
              <a:spcBef>
                <a:spcPct val="30000"/>
              </a:spcBef>
              <a:buClr>
                <a:srgbClr val="006699"/>
              </a:buClr>
              <a:buFont typeface="+mj-lt"/>
              <a:buAutoNum type="arabicPeriod"/>
            </a:pPr>
            <a:r>
              <a:rPr lang="en-US" dirty="0"/>
              <a:t>The </a:t>
            </a:r>
            <a:r>
              <a:rPr lang="bs-Latn-BA" dirty="0"/>
              <a:t>C</a:t>
            </a:r>
            <a:r>
              <a:rPr lang="en-US" dirty="0"/>
              <a:t>lient Access service perform</a:t>
            </a:r>
            <a:r>
              <a:rPr lang="bs-Latn-BA" dirty="0"/>
              <a:t>s</a:t>
            </a:r>
            <a:r>
              <a:rPr lang="en-US" dirty="0"/>
              <a:t> a discovery against </a:t>
            </a:r>
            <a:br>
              <a:rPr lang="en-US" dirty="0"/>
            </a:br>
            <a:r>
              <a:rPr lang="en-US" dirty="0"/>
              <a:t>AD DS to find the mailbox location </a:t>
            </a:r>
            <a:r>
              <a:rPr lang="bs-Latn-BA" dirty="0"/>
              <a:t>for the client</a:t>
            </a:r>
            <a:endParaRPr lang="en-US" dirty="0"/>
          </a:p>
          <a:p>
            <a:pPr marL="746125" lvl="1" indent="-457200">
              <a:lnSpc>
                <a:spcPct val="80000"/>
              </a:lnSpc>
              <a:spcBef>
                <a:spcPct val="30000"/>
              </a:spcBef>
              <a:buClr>
                <a:srgbClr val="006699"/>
              </a:buClr>
              <a:buFont typeface="+mj-lt"/>
              <a:buAutoNum type="arabicPeriod"/>
            </a:pPr>
            <a:r>
              <a:rPr lang="en-US" dirty="0"/>
              <a:t>The Client Access service queries the Active Manager </a:t>
            </a:r>
            <a:r>
              <a:rPr lang="bs-Latn-BA" dirty="0"/>
              <a:t>to locate the mailbox</a:t>
            </a:r>
            <a:endParaRPr lang="en-US" dirty="0"/>
          </a:p>
          <a:p>
            <a:pPr marL="746125" lvl="1" indent="-457200">
              <a:lnSpc>
                <a:spcPct val="80000"/>
              </a:lnSpc>
              <a:spcBef>
                <a:spcPct val="30000"/>
              </a:spcBef>
              <a:buClr>
                <a:srgbClr val="006699"/>
              </a:buClr>
              <a:buFont typeface="+mj-lt"/>
              <a:buAutoNum type="arabicPeriod"/>
            </a:pPr>
            <a:r>
              <a:rPr lang="en-US" dirty="0"/>
              <a:t>The </a:t>
            </a:r>
            <a:r>
              <a:rPr lang="bs-Latn-BA" dirty="0"/>
              <a:t>Client </a:t>
            </a:r>
            <a:r>
              <a:rPr lang="en-US" dirty="0"/>
              <a:t>A</a:t>
            </a:r>
            <a:r>
              <a:rPr lang="bs-Latn-BA" dirty="0"/>
              <a:t>ccess service </a:t>
            </a:r>
            <a:r>
              <a:rPr lang="en-US" dirty="0"/>
              <a:t>proxies the request to the appropriate server</a:t>
            </a:r>
          </a:p>
          <a:p>
            <a:pPr marL="746125" lvl="1" indent="-457200">
              <a:lnSpc>
                <a:spcPct val="80000"/>
              </a:lnSpc>
              <a:spcBef>
                <a:spcPct val="30000"/>
              </a:spcBef>
              <a:buClr>
                <a:srgbClr val="006699"/>
              </a:buClr>
              <a:buFont typeface="+mj-lt"/>
              <a:buAutoNum type="arabicPeriod"/>
            </a:pPr>
            <a:endParaRPr lang="en-US" dirty="0"/>
          </a:p>
          <a:p>
            <a:pPr>
              <a:lnSpc>
                <a:spcPct val="80000"/>
              </a:lnSpc>
              <a:spcBef>
                <a:spcPct val="30000"/>
              </a:spcBef>
              <a:buClr>
                <a:srgbClr val="006699"/>
              </a:buClr>
              <a:buFontTx/>
              <a:buChar char="•"/>
            </a:pPr>
            <a:endParaRPr lang="en-US" dirty="0"/>
          </a:p>
          <a:p>
            <a:pPr>
              <a:lnSpc>
                <a:spcPct val="80000"/>
              </a:lnSpc>
              <a:spcBef>
                <a:spcPct val="30000"/>
              </a:spcBef>
              <a:buClr>
                <a:srgbClr val="006699"/>
              </a:buClr>
              <a:buFontTx/>
              <a:buChar char="•"/>
            </a:pPr>
            <a:endParaRPr lang="en-US" dirty="0"/>
          </a:p>
          <a:p>
            <a:endParaRPr lang="en-US" dirty="0"/>
          </a:p>
        </p:txBody>
      </p:sp>
    </p:spTree>
    <p:extLst>
      <p:ext uri="{BB962C8B-B14F-4D97-AF65-F5344CB8AC3E}">
        <p14:creationId xmlns:p14="http://schemas.microsoft.com/office/powerpoint/2010/main" val="1056981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c880c59-900b-4979-863c-b8654cc67578">
    <p:spTree>
      <p:nvGrpSpPr>
        <p:cNvPr id="1" name=""/>
        <p:cNvGrpSpPr/>
        <p:nvPr/>
      </p:nvGrpSpPr>
      <p:grpSpPr>
        <a:xfrm>
          <a:off x="0" y="0"/>
          <a:ext cx="0" cy="0"/>
          <a:chOff x="0" y="0"/>
          <a:chExt cx="0" cy="0"/>
        </a:xfrm>
      </p:grpSpPr>
      <p:sp>
        <p:nvSpPr>
          <p:cNvPr id="2" name="Title 1"/>
          <p:cNvSpPr>
            <a:spLocks noGrp="1"/>
          </p:cNvSpPr>
          <p:nvPr>
            <p:ph type="title"/>
          </p:nvPr>
        </p:nvSpPr>
        <p:spPr>
          <a:xfrm>
            <a:off x="306388" y="-2"/>
            <a:ext cx="8531225" cy="740664"/>
          </a:xfrm>
        </p:spPr>
        <p:txBody>
          <a:bodyPr/>
          <a:lstStyle/>
          <a:p>
            <a:r>
              <a:rPr lang="en-US" dirty="0"/>
              <a:t>Layer 4 vs. Layer 7 load balancers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2016 can use both </a:t>
            </a:r>
            <a:r>
              <a:rPr lang="en-US" dirty="0"/>
              <a:t>L</a:t>
            </a:r>
            <a:r>
              <a:rPr lang="bs-Latn-BA" dirty="0"/>
              <a:t>ayer 4 and </a:t>
            </a:r>
            <a:r>
              <a:rPr lang="en-US" dirty="0"/>
              <a:t>L</a:t>
            </a:r>
            <a:r>
              <a:rPr lang="bs-Latn-BA" dirty="0"/>
              <a:t>ayer 7 load balancers for </a:t>
            </a:r>
            <a:r>
              <a:rPr lang="en-US" dirty="0"/>
              <a:t>C</a:t>
            </a:r>
            <a:r>
              <a:rPr lang="bs-Latn-BA" dirty="0"/>
              <a:t>lient </a:t>
            </a:r>
            <a:r>
              <a:rPr lang="en-US" dirty="0"/>
              <a:t>A</a:t>
            </a:r>
            <a:r>
              <a:rPr lang="bs-Latn-BA" dirty="0"/>
              <a:t>ccess services high availability</a:t>
            </a:r>
            <a:endParaRPr lang="en-US" dirty="0"/>
          </a:p>
          <a:p>
            <a:pPr lvl="1"/>
            <a:r>
              <a:rPr lang="en-US" dirty="0"/>
              <a:t>A Layer 4 load balancer consideration includes that it:</a:t>
            </a:r>
            <a:endParaRPr lang="bs-Latn-BA" dirty="0"/>
          </a:p>
          <a:p>
            <a:pPr lvl="2"/>
            <a:r>
              <a:rPr lang="en-US" dirty="0"/>
              <a:t>Is c</a:t>
            </a:r>
            <a:r>
              <a:rPr lang="bs-Latn-BA" dirty="0"/>
              <a:t>heaper and easier to configure</a:t>
            </a:r>
          </a:p>
          <a:p>
            <a:pPr lvl="2"/>
            <a:r>
              <a:rPr lang="en-US" dirty="0"/>
              <a:t>Is not aware of the actual traffic content being load-balanced</a:t>
            </a:r>
          </a:p>
          <a:p>
            <a:pPr lvl="2"/>
            <a:r>
              <a:rPr lang="en-US" dirty="0"/>
              <a:t>Provides a simple health check</a:t>
            </a:r>
          </a:p>
          <a:p>
            <a:pPr lvl="1"/>
            <a:r>
              <a:rPr lang="en-US" dirty="0"/>
              <a:t>A Layer 7 load balancer consideration includes that it:</a:t>
            </a:r>
          </a:p>
          <a:p>
            <a:pPr lvl="2"/>
            <a:r>
              <a:rPr lang="en-US" dirty="0"/>
              <a:t>Is aware of the type of traffic passing through </a:t>
            </a:r>
          </a:p>
          <a:p>
            <a:pPr lvl="2"/>
            <a:r>
              <a:rPr lang="en-US" dirty="0"/>
              <a:t>Can inspect the content of the traffic between the clients and the Exchange server</a:t>
            </a:r>
          </a:p>
          <a:p>
            <a:pPr lvl="1"/>
            <a:r>
              <a:rPr lang="en-US" dirty="0"/>
              <a:t>When using a Layer 7 load balancer, you can also leverage the capabilities of Exchange Server 2016 Managed Availability feature</a:t>
            </a:r>
          </a:p>
          <a:p>
            <a:endParaRPr lang="en-US" dirty="0"/>
          </a:p>
        </p:txBody>
      </p:sp>
    </p:spTree>
    <p:extLst>
      <p:ext uri="{BB962C8B-B14F-4D97-AF65-F5344CB8AC3E}">
        <p14:creationId xmlns:p14="http://schemas.microsoft.com/office/powerpoint/2010/main" val="72159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 1: High availability in Exchange Server</a:t>
            </a:r>
          </a:p>
        </p:txBody>
      </p:sp>
      <p:sp>
        <p:nvSpPr>
          <p:cNvPr id="3" name="Text Placeholder 2"/>
          <p:cNvSpPr>
            <a:spLocks noGrp="1"/>
          </p:cNvSpPr>
          <p:nvPr>
            <p:ph type="body" idx="1"/>
          </p:nvPr>
        </p:nvSpPr>
        <p:spPr/>
        <p:txBody>
          <a:bodyPr/>
          <a:lstStyle/>
          <a:p>
            <a:r>
              <a:rPr lang="en-US" dirty="0"/>
              <a:t>Components of high availability
What is a DAG?
Understanding how a DAG works
Understanding how high availability works for Client Access services
Understanding how transport high availability works
Using multiple mail exchange records for high availability
What is site resilience?</a:t>
            </a:r>
          </a:p>
        </p:txBody>
      </p:sp>
    </p:spTree>
    <p:extLst>
      <p:ext uri="{BB962C8B-B14F-4D97-AF65-F5344CB8AC3E}">
        <p14:creationId xmlns:p14="http://schemas.microsoft.com/office/powerpoint/2010/main" val="129580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and load balancing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You can configure </a:t>
            </a:r>
            <a:r>
              <a:rPr lang="en-US" dirty="0"/>
              <a:t>load-balancing health checks in three scenarios</a:t>
            </a:r>
            <a:r>
              <a:rPr lang="bs-Latn-BA" dirty="0"/>
              <a:t>:</a:t>
            </a:r>
          </a:p>
          <a:p>
            <a:pPr lvl="1"/>
            <a:r>
              <a:rPr lang="en-US" dirty="0"/>
              <a:t>Single namespace with a Layer 4 load balancer</a:t>
            </a:r>
          </a:p>
          <a:p>
            <a:pPr lvl="1"/>
            <a:r>
              <a:rPr lang="en-US" dirty="0"/>
              <a:t>Single namespace with a Layer 7 load balancer</a:t>
            </a:r>
          </a:p>
          <a:p>
            <a:pPr lvl="1"/>
            <a:r>
              <a:rPr lang="en-US" dirty="0"/>
              <a:t>Multiple namespaces with a Layer 4 load balancer</a:t>
            </a:r>
          </a:p>
          <a:p>
            <a:pPr lvl="1"/>
            <a:endParaRPr lang="en-US" dirty="0"/>
          </a:p>
        </p:txBody>
      </p:sp>
    </p:spTree>
    <p:extLst>
      <p:ext uri="{BB962C8B-B14F-4D97-AF65-F5344CB8AC3E}">
        <p14:creationId xmlns:p14="http://schemas.microsoft.com/office/powerpoint/2010/main" val="101674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d373437f-e8c8-4b77-b6b5-d9a9ca298f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namespace with a Layer 4 load balancer</a:t>
            </a:r>
          </a:p>
        </p:txBody>
      </p:sp>
      <p:grpSp>
        <p:nvGrpSpPr>
          <p:cNvPr id="4" name="Group 3"/>
          <p:cNvGrpSpPr/>
          <p:nvPr/>
        </p:nvGrpSpPr>
        <p:grpSpPr>
          <a:xfrm>
            <a:off x="6627901" y="984762"/>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12"/>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85" y="3779194"/>
            <a:ext cx="1128562" cy="1151438"/>
          </a:xfrm>
          <a:prstGeom prst="rect">
            <a:avLst/>
          </a:prstGeom>
        </p:spPr>
      </p:pic>
      <p:sp>
        <p:nvSpPr>
          <p:cNvPr id="17" name="TextBox 15"/>
          <p:cNvSpPr txBox="1"/>
          <p:nvPr/>
        </p:nvSpPr>
        <p:spPr>
          <a:xfrm>
            <a:off x="711577"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1958280" y="328794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19" name="Straight Arrow Connector 18"/>
          <p:cNvCxnSpPr/>
          <p:nvPr/>
        </p:nvCxnSpPr>
        <p:spPr bwMode="auto">
          <a:xfrm flipV="1">
            <a:off x="5031495" y="3686640"/>
            <a:ext cx="1596406" cy="16212"/>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20" name="Straight Arrow Connector 19"/>
          <p:cNvCxnSpPr/>
          <p:nvPr/>
        </p:nvCxnSpPr>
        <p:spPr bwMode="auto">
          <a:xfrm>
            <a:off x="1958280" y="4079131"/>
            <a:ext cx="2419166"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1" name="Straight Arrow Connector 20"/>
          <p:cNvCxnSpPr/>
          <p:nvPr/>
        </p:nvCxnSpPr>
        <p:spPr bwMode="auto">
          <a:xfrm>
            <a:off x="4776051" y="4079131"/>
            <a:ext cx="1851850" cy="1915873"/>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2" name="Straight Arrow Connector 21"/>
          <p:cNvCxnSpPr/>
          <p:nvPr/>
        </p:nvCxnSpPr>
        <p:spPr bwMode="auto">
          <a:xfrm flipV="1">
            <a:off x="4776051" y="1753534"/>
            <a:ext cx="1854323" cy="1263660"/>
          </a:xfrm>
          <a:prstGeom prst="straightConnector1">
            <a:avLst/>
          </a:prstGeom>
          <a:gradFill rotWithShape="1">
            <a:gsLst>
              <a:gs pos="0">
                <a:srgbClr val="E4CD9A"/>
              </a:gs>
              <a:gs pos="100000">
                <a:srgbClr val="EEEFD7"/>
              </a:gs>
            </a:gsLst>
            <a:lin ang="2700000" scaled="1"/>
          </a:gradFill>
          <a:ln w="57150" cap="flat" cmpd="sng" algn="ctr">
            <a:solidFill>
              <a:srgbClr val="FFC000"/>
            </a:solidFill>
            <a:prstDash val="solid"/>
            <a:round/>
            <a:headEnd type="none" w="med" len="med"/>
            <a:tailEnd type="arrow"/>
          </a:ln>
          <a:effectLst/>
        </p:spPr>
      </p:cxn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4118" y="2055578"/>
            <a:ext cx="484674" cy="48772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1535" y="1528333"/>
            <a:ext cx="484674" cy="487723"/>
          </a:xfrm>
          <a:prstGeom prst="rect">
            <a:avLst/>
          </a:prstGeom>
        </p:spPr>
      </p:pic>
      <p:sp>
        <p:nvSpPr>
          <p:cNvPr id="25" name="TextBox 23"/>
          <p:cNvSpPr txBox="1"/>
          <p:nvPr/>
        </p:nvSpPr>
        <p:spPr>
          <a:xfrm>
            <a:off x="2001645" y="287550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sp>
        <p:nvSpPr>
          <p:cNvPr id="26" name="TextBox 24"/>
          <p:cNvSpPr txBox="1"/>
          <p:nvPr/>
        </p:nvSpPr>
        <p:spPr>
          <a:xfrm>
            <a:off x="1766159" y="418929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sp>
        <p:nvSpPr>
          <p:cNvPr id="27" name="Rectangle 26"/>
          <p:cNvSpPr/>
          <p:nvPr/>
        </p:nvSpPr>
        <p:spPr bwMode="auto">
          <a:xfrm>
            <a:off x="4484227" y="2241074"/>
            <a:ext cx="570919" cy="27091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4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
        <p:nvSpPr>
          <p:cNvPr id="28" name="TextBox 26"/>
          <p:cNvSpPr txBox="1"/>
          <p:nvPr/>
        </p:nvSpPr>
        <p:spPr>
          <a:xfrm rot="19386929">
            <a:off x="4887612" y="1719155"/>
            <a:ext cx="1982046"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Health check</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31550" y="6016766"/>
            <a:ext cx="575495" cy="575495"/>
          </a:xfrm>
          <a:prstGeom prst="rect">
            <a:avLst/>
          </a:prstGeom>
        </p:spPr>
      </p:pic>
      <p:sp>
        <p:nvSpPr>
          <p:cNvPr id="30" name="&quot;No&quot; Symbol 29"/>
          <p:cNvSpPr/>
          <p:nvPr/>
        </p:nvSpPr>
        <p:spPr bwMode="auto">
          <a:xfrm>
            <a:off x="7801326" y="2160600"/>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1" name="&quot;No&quot; Symbol 30"/>
          <p:cNvSpPr/>
          <p:nvPr/>
        </p:nvSpPr>
        <p:spPr bwMode="auto">
          <a:xfrm>
            <a:off x="5569170" y="3460389"/>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2" name="&quot;No&quot; Symbol 31"/>
          <p:cNvSpPr/>
          <p:nvPr/>
        </p:nvSpPr>
        <p:spPr bwMode="auto">
          <a:xfrm>
            <a:off x="7801326" y="275666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3" name="&quot;No&quot; Symbol 32"/>
          <p:cNvSpPr/>
          <p:nvPr/>
        </p:nvSpPr>
        <p:spPr bwMode="auto">
          <a:xfrm>
            <a:off x="7801326" y="347623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4" name="&quot;No&quot; Symbol 33"/>
          <p:cNvSpPr/>
          <p:nvPr/>
        </p:nvSpPr>
        <p:spPr bwMode="auto">
          <a:xfrm>
            <a:off x="7801326" y="4078681"/>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5" name="&quot;No&quot; Symbol 34"/>
          <p:cNvSpPr/>
          <p:nvPr/>
        </p:nvSpPr>
        <p:spPr bwMode="auto">
          <a:xfrm>
            <a:off x="7801326" y="4713915"/>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36" name="&quot;No&quot; Symbol 35"/>
          <p:cNvSpPr/>
          <p:nvPr/>
        </p:nvSpPr>
        <p:spPr bwMode="auto">
          <a:xfrm>
            <a:off x="7801326" y="5357056"/>
            <a:ext cx="521056" cy="521056"/>
          </a:xfrm>
          <a:prstGeom prst="noSmoking">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25597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60094d4-0f3b-47c8-8176-7d0b7b766e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namespace with a Layer 7 load balancer</a:t>
            </a:r>
          </a:p>
        </p:txBody>
      </p:sp>
      <p:grpSp>
        <p:nvGrpSpPr>
          <p:cNvPr id="4" name="Group 3"/>
          <p:cNvGrpSpPr/>
          <p:nvPr/>
        </p:nvGrpSpPr>
        <p:grpSpPr>
          <a:xfrm>
            <a:off x="6627901" y="984762"/>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27"/>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85" y="3779194"/>
            <a:ext cx="1128562" cy="1151438"/>
          </a:xfrm>
          <a:prstGeom prst="rect">
            <a:avLst/>
          </a:prstGeom>
        </p:spPr>
      </p:pic>
      <p:sp>
        <p:nvSpPr>
          <p:cNvPr id="17" name="TextBox 4"/>
          <p:cNvSpPr txBox="1"/>
          <p:nvPr/>
        </p:nvSpPr>
        <p:spPr>
          <a:xfrm>
            <a:off x="609600"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1958280" y="328794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19" name="Straight Arrow Connector 18"/>
          <p:cNvCxnSpPr/>
          <p:nvPr/>
        </p:nvCxnSpPr>
        <p:spPr bwMode="auto">
          <a:xfrm flipV="1">
            <a:off x="5031495" y="3686640"/>
            <a:ext cx="1596406" cy="16212"/>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20" name="Straight Arrow Connector 19"/>
          <p:cNvCxnSpPr/>
          <p:nvPr/>
        </p:nvCxnSpPr>
        <p:spPr bwMode="auto">
          <a:xfrm>
            <a:off x="1958280" y="4079131"/>
            <a:ext cx="2419166" cy="0"/>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1" name="Straight Arrow Connector 20"/>
          <p:cNvCxnSpPr/>
          <p:nvPr/>
        </p:nvCxnSpPr>
        <p:spPr bwMode="auto">
          <a:xfrm>
            <a:off x="4776051" y="4079131"/>
            <a:ext cx="1851850" cy="1915873"/>
          </a:xfrm>
          <a:prstGeom prst="straightConnector1">
            <a:avLst/>
          </a:prstGeom>
          <a:gradFill rotWithShape="1">
            <a:gsLst>
              <a:gs pos="0">
                <a:srgbClr val="E4CD9A"/>
              </a:gs>
              <a:gs pos="100000">
                <a:srgbClr val="EEEFD7"/>
              </a:gs>
            </a:gsLst>
            <a:lin ang="2700000" scaled="1"/>
          </a:gradFill>
          <a:ln w="57150" cap="flat" cmpd="sng" algn="ctr">
            <a:solidFill>
              <a:srgbClr val="0070C0"/>
            </a:solidFill>
            <a:prstDash val="solid"/>
            <a:round/>
            <a:headEnd type="none" w="med" len="med"/>
            <a:tailEnd type="arrow"/>
          </a:ln>
          <a:effectLst/>
        </p:spPr>
      </p:cxnSp>
      <p:cxnSp>
        <p:nvCxnSpPr>
          <p:cNvPr id="22" name="Straight Arrow Connector 21"/>
          <p:cNvCxnSpPr/>
          <p:nvPr/>
        </p:nvCxnSpPr>
        <p:spPr bwMode="auto">
          <a:xfrm flipV="1">
            <a:off x="4776051" y="1753534"/>
            <a:ext cx="1854323" cy="1263660"/>
          </a:xfrm>
          <a:prstGeom prst="straightConnector1">
            <a:avLst/>
          </a:prstGeom>
          <a:gradFill rotWithShape="1">
            <a:gsLst>
              <a:gs pos="0">
                <a:srgbClr val="E4CD9A"/>
              </a:gs>
              <a:gs pos="100000">
                <a:srgbClr val="EEEFD7"/>
              </a:gs>
            </a:gsLst>
            <a:lin ang="2700000" scaled="1"/>
          </a:gradFill>
          <a:ln w="57150" cap="flat" cmpd="sng" algn="ctr">
            <a:solidFill>
              <a:srgbClr val="FFC000"/>
            </a:solidFill>
            <a:prstDash val="solid"/>
            <a:round/>
            <a:headEnd type="none" w="med" len="med"/>
            <a:tailEnd type="arrow"/>
          </a:ln>
          <a:effectLst/>
        </p:spPr>
      </p:cxn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4118" y="2055578"/>
            <a:ext cx="484674" cy="487723"/>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7518" y="1509672"/>
            <a:ext cx="484674" cy="487723"/>
          </a:xfrm>
          <a:prstGeom prst="rect">
            <a:avLst/>
          </a:prstGeom>
        </p:spPr>
      </p:pic>
      <p:sp>
        <p:nvSpPr>
          <p:cNvPr id="25" name="TextBox 15"/>
          <p:cNvSpPr txBox="1"/>
          <p:nvPr/>
        </p:nvSpPr>
        <p:spPr>
          <a:xfrm>
            <a:off x="2001645" y="287550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sp>
        <p:nvSpPr>
          <p:cNvPr id="26" name="TextBox 16"/>
          <p:cNvSpPr txBox="1"/>
          <p:nvPr/>
        </p:nvSpPr>
        <p:spPr>
          <a:xfrm>
            <a:off x="1766159" y="418929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sp>
        <p:nvSpPr>
          <p:cNvPr id="27" name="Rectangle 26"/>
          <p:cNvSpPr/>
          <p:nvPr/>
        </p:nvSpPr>
        <p:spPr bwMode="auto">
          <a:xfrm>
            <a:off x="4484227" y="2241074"/>
            <a:ext cx="570919" cy="27091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7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
        <p:nvSpPr>
          <p:cNvPr id="28" name="TextBox 32"/>
          <p:cNvSpPr txBox="1"/>
          <p:nvPr/>
        </p:nvSpPr>
        <p:spPr>
          <a:xfrm rot="19386929">
            <a:off x="4887612" y="1733903"/>
            <a:ext cx="1982046"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Health check</a:t>
            </a: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2097616"/>
            <a:ext cx="575495" cy="575495"/>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2750808"/>
            <a:ext cx="575495" cy="575495"/>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3404000"/>
            <a:ext cx="575495" cy="575495"/>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4057192"/>
            <a:ext cx="575495" cy="575495"/>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4710384"/>
            <a:ext cx="575495" cy="575495"/>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5363576"/>
            <a:ext cx="575495" cy="575495"/>
          </a:xfrm>
          <a:prstGeom prst="rect">
            <a:avLst/>
          </a:prstGeom>
        </p:spPr>
      </p:pic>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228" y="6016766"/>
            <a:ext cx="575495" cy="575495"/>
          </a:xfrm>
          <a:prstGeom prst="rect">
            <a:avLst/>
          </a:prstGeom>
        </p:spPr>
      </p:pic>
    </p:spTree>
    <p:extLst>
      <p:ext uri="{BB962C8B-B14F-4D97-AF65-F5344CB8AC3E}">
        <p14:creationId xmlns:p14="http://schemas.microsoft.com/office/powerpoint/2010/main" val="1174198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c91cff5e-d1d1-4316-91ff-b9a74337d38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4918" cy="740664"/>
          </a:xfrm>
        </p:spPr>
        <p:txBody>
          <a:bodyPr/>
          <a:lstStyle/>
          <a:p>
            <a:r>
              <a:rPr lang="en-US" dirty="0"/>
              <a:t>Multiple namespaces with a Layer 4 load balancer</a:t>
            </a:r>
          </a:p>
        </p:txBody>
      </p:sp>
      <p:grpSp>
        <p:nvGrpSpPr>
          <p:cNvPr id="4" name="Group 3"/>
          <p:cNvGrpSpPr/>
          <p:nvPr/>
        </p:nvGrpSpPr>
        <p:grpSpPr>
          <a:xfrm>
            <a:off x="6551701" y="1018491"/>
            <a:ext cx="2363592" cy="5642042"/>
            <a:chOff x="2659009" y="958173"/>
            <a:chExt cx="2363592" cy="5642042"/>
          </a:xfrm>
        </p:grpSpPr>
        <p:sp>
          <p:nvSpPr>
            <p:cNvPr id="5" name="Rectangle 4"/>
            <p:cNvSpPr/>
            <p:nvPr/>
          </p:nvSpPr>
          <p:spPr bwMode="auto">
            <a:xfrm>
              <a:off x="2659011" y="958173"/>
              <a:ext cx="2363590" cy="5642042"/>
            </a:xfrm>
            <a:prstGeom prst="rect">
              <a:avLst/>
            </a:prstGeom>
            <a:solidFill>
              <a:schemeClr val="bg2">
                <a:lumMod val="60000"/>
                <a:lumOff val="4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59009" y="145914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OWA</a:t>
              </a:r>
            </a:p>
          </p:txBody>
        </p:sp>
        <p:sp>
          <p:nvSpPr>
            <p:cNvPr id="7" name="Rectangle 6"/>
            <p:cNvSpPr/>
            <p:nvPr/>
          </p:nvSpPr>
          <p:spPr bwMode="auto">
            <a:xfrm>
              <a:off x="2659009" y="211171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ECP</a:t>
              </a:r>
            </a:p>
          </p:txBody>
        </p:sp>
        <p:sp>
          <p:nvSpPr>
            <p:cNvPr id="8" name="Rectangle 7"/>
            <p:cNvSpPr/>
            <p:nvPr/>
          </p:nvSpPr>
          <p:spPr bwMode="auto">
            <a:xfrm>
              <a:off x="2659009" y="276428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EWS</a:t>
              </a:r>
              <a:endParaRPr kumimoji="0" lang="en-US" sz="1800" b="1" i="0" u="none" strike="noStrike" cap="none" normalizeH="0" baseline="0" dirty="0">
                <a:ln>
                  <a:noFill/>
                </a:ln>
                <a:solidFill>
                  <a:schemeClr val="tx1"/>
                </a:solidFill>
                <a:effectLst/>
                <a:latin typeface="Verdana" pitchFamily="34" charset="0"/>
              </a:endParaRPr>
            </a:p>
          </p:txBody>
        </p:sp>
        <p:sp>
          <p:nvSpPr>
            <p:cNvPr id="9" name="Rectangle 8"/>
            <p:cNvSpPr/>
            <p:nvPr/>
          </p:nvSpPr>
          <p:spPr bwMode="auto">
            <a:xfrm>
              <a:off x="2659009" y="341685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EAS</a:t>
              </a:r>
              <a:endParaRPr kumimoji="0" lang="en-US" sz="1800" b="1" i="0" u="none" strike="noStrike" cap="none" normalizeH="0" baseline="0" dirty="0">
                <a:ln>
                  <a:noFill/>
                </a:ln>
                <a:solidFill>
                  <a:schemeClr val="tx1"/>
                </a:solidFill>
                <a:effectLst/>
                <a:latin typeface="Verdana" pitchFamily="34" charset="0"/>
              </a:endParaRPr>
            </a:p>
          </p:txBody>
        </p:sp>
        <p:sp>
          <p:nvSpPr>
            <p:cNvPr id="10" name="Rectangle 9"/>
            <p:cNvSpPr/>
            <p:nvPr/>
          </p:nvSpPr>
          <p:spPr bwMode="auto">
            <a:xfrm>
              <a:off x="2659009" y="406942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OAB</a:t>
              </a:r>
              <a:endParaRPr kumimoji="0" lang="en-US"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2659009" y="472199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RCP</a:t>
              </a:r>
              <a:endParaRPr kumimoji="0" lang="en-US" sz="1800" b="1" i="0" u="none" strike="noStrike" cap="none" normalizeH="0" baseline="0" dirty="0">
                <a:ln>
                  <a:noFill/>
                </a:ln>
                <a:solidFill>
                  <a:schemeClr val="tx1"/>
                </a:solidFill>
                <a:effectLst/>
                <a:latin typeface="Verdana" pitchFamily="34" charset="0"/>
              </a:endParaRPr>
            </a:p>
          </p:txBody>
        </p:sp>
        <p:sp>
          <p:nvSpPr>
            <p:cNvPr id="12" name="Rectangle 11"/>
            <p:cNvSpPr/>
            <p:nvPr/>
          </p:nvSpPr>
          <p:spPr bwMode="auto">
            <a:xfrm>
              <a:off x="2659009" y="5374569"/>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MAPI</a:t>
              </a:r>
              <a:endParaRPr kumimoji="0" lang="en-US" sz="1800" b="1" i="0" u="none" strike="noStrike" cap="none" normalizeH="0" baseline="0" dirty="0">
                <a:ln>
                  <a:noFill/>
                </a:ln>
                <a:solidFill>
                  <a:schemeClr val="tx1"/>
                </a:solidFill>
                <a:effectLst/>
                <a:latin typeface="Verdana" pitchFamily="34" charset="0"/>
              </a:endParaRPr>
            </a:p>
          </p:txBody>
        </p:sp>
        <p:sp>
          <p:nvSpPr>
            <p:cNvPr id="13" name="Rectangle 12"/>
            <p:cNvSpPr/>
            <p:nvPr/>
          </p:nvSpPr>
          <p:spPr bwMode="auto">
            <a:xfrm>
              <a:off x="2659009" y="6027138"/>
              <a:ext cx="1181795" cy="486383"/>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Verdana" pitchFamily="34" charset="0"/>
                </a:rPr>
                <a:t>AutoD</a:t>
              </a:r>
              <a:endParaRPr kumimoji="0" lang="en-US" sz="1800" b="1" i="0" u="none" strike="noStrike" cap="none" normalizeH="0" baseline="0" dirty="0">
                <a:ln>
                  <a:noFill/>
                </a:ln>
                <a:solidFill>
                  <a:schemeClr val="tx1"/>
                </a:solidFill>
                <a:effectLst/>
                <a:latin typeface="Verdana" pitchFamily="34" charset="0"/>
              </a:endParaRPr>
            </a:p>
          </p:txBody>
        </p:sp>
        <p:sp>
          <p:nvSpPr>
            <p:cNvPr id="14" name="TextBox 12"/>
            <p:cNvSpPr txBox="1"/>
            <p:nvPr/>
          </p:nvSpPr>
          <p:spPr>
            <a:xfrm>
              <a:off x="2661482" y="1001093"/>
              <a:ext cx="7553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MBX</a:t>
              </a: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02" y="3095987"/>
            <a:ext cx="1539928" cy="136641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85" y="3779194"/>
            <a:ext cx="1128562" cy="1151438"/>
          </a:xfrm>
          <a:prstGeom prst="rect">
            <a:avLst/>
          </a:prstGeom>
        </p:spPr>
      </p:pic>
      <p:sp>
        <p:nvSpPr>
          <p:cNvPr id="17" name="TextBox 15"/>
          <p:cNvSpPr txBox="1"/>
          <p:nvPr/>
        </p:nvSpPr>
        <p:spPr>
          <a:xfrm>
            <a:off x="578227" y="2607012"/>
            <a:ext cx="724878"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anose="020B0502040204020203" pitchFamily="34" charset="0"/>
                <a:ea typeface="Segoe UI" panose="020B0502040204020203" pitchFamily="34" charset="0"/>
                <a:cs typeface="Segoe UI" panose="020B0502040204020203" pitchFamily="34" charset="0"/>
              </a:rPr>
              <a:t>User</a:t>
            </a:r>
          </a:p>
        </p:txBody>
      </p:sp>
      <p:cxnSp>
        <p:nvCxnSpPr>
          <p:cNvPr id="18" name="Straight Arrow Connector 17"/>
          <p:cNvCxnSpPr/>
          <p:nvPr/>
        </p:nvCxnSpPr>
        <p:spPr bwMode="auto">
          <a:xfrm>
            <a:off x="4495800" y="374500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grpSp>
        <p:nvGrpSpPr>
          <p:cNvPr id="19" name="Group 18"/>
          <p:cNvGrpSpPr/>
          <p:nvPr/>
        </p:nvGrpSpPr>
        <p:grpSpPr>
          <a:xfrm>
            <a:off x="1657930" y="2114734"/>
            <a:ext cx="2495367" cy="338554"/>
            <a:chOff x="1734130" y="2114734"/>
            <a:chExt cx="2495367" cy="338554"/>
          </a:xfrm>
        </p:grpSpPr>
        <p:cxnSp>
          <p:nvCxnSpPr>
            <p:cNvPr id="20" name="Straight Arrow Connector 19"/>
            <p:cNvCxnSpPr/>
            <p:nvPr/>
          </p:nvCxnSpPr>
          <p:spPr bwMode="auto">
            <a:xfrm>
              <a:off x="1810330" y="2412474"/>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21" name="TextBox 23"/>
            <p:cNvSpPr txBox="1"/>
            <p:nvPr/>
          </p:nvSpPr>
          <p:spPr>
            <a:xfrm>
              <a:off x="1734130" y="2114734"/>
              <a:ext cx="225952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webmail.adatum.com</a:t>
              </a:r>
            </a:p>
          </p:txBody>
        </p:sp>
      </p:gr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2097616"/>
            <a:ext cx="575495" cy="575495"/>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2750808"/>
            <a:ext cx="575495" cy="575495"/>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3404000"/>
            <a:ext cx="575495" cy="57549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4057192"/>
            <a:ext cx="575495" cy="575495"/>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4710384"/>
            <a:ext cx="575495" cy="575495"/>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5363576"/>
            <a:ext cx="575495" cy="575495"/>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8028" y="6016766"/>
            <a:ext cx="575495" cy="575495"/>
          </a:xfrm>
          <a:prstGeom prst="rect">
            <a:avLst/>
          </a:prstGeom>
        </p:spPr>
      </p:pic>
      <p:cxnSp>
        <p:nvCxnSpPr>
          <p:cNvPr id="29" name="Straight Arrow Connector 28"/>
          <p:cNvCxnSpPr/>
          <p:nvPr/>
        </p:nvCxnSpPr>
        <p:spPr bwMode="auto">
          <a:xfrm>
            <a:off x="4495800" y="4397429"/>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0" name="Straight Arrow Connector 29"/>
          <p:cNvCxnSpPr/>
          <p:nvPr/>
        </p:nvCxnSpPr>
        <p:spPr bwMode="auto">
          <a:xfrm>
            <a:off x="4495800" y="5016749"/>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1" name="Straight Arrow Connector 30"/>
          <p:cNvCxnSpPr/>
          <p:nvPr/>
        </p:nvCxnSpPr>
        <p:spPr bwMode="auto">
          <a:xfrm>
            <a:off x="4495800" y="5640146"/>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2" name="Straight Arrow Connector 31"/>
          <p:cNvCxnSpPr/>
          <p:nvPr/>
        </p:nvCxnSpPr>
        <p:spPr bwMode="auto">
          <a:xfrm>
            <a:off x="4495800" y="6344728"/>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3" name="Straight Arrow Connector 32"/>
          <p:cNvCxnSpPr/>
          <p:nvPr/>
        </p:nvCxnSpPr>
        <p:spPr bwMode="auto">
          <a:xfrm>
            <a:off x="4495800" y="308254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4" name="Straight Arrow Connector 33"/>
          <p:cNvCxnSpPr/>
          <p:nvPr/>
        </p:nvCxnSpPr>
        <p:spPr bwMode="auto">
          <a:xfrm>
            <a:off x="4495800" y="2427102"/>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cxnSp>
        <p:nvCxnSpPr>
          <p:cNvPr id="35" name="Straight Arrow Connector 34"/>
          <p:cNvCxnSpPr/>
          <p:nvPr/>
        </p:nvCxnSpPr>
        <p:spPr bwMode="auto">
          <a:xfrm>
            <a:off x="4495800" y="1801714"/>
            <a:ext cx="2055901" cy="1"/>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40342" y="1578261"/>
            <a:ext cx="484674" cy="487723"/>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8" y="1509672"/>
            <a:ext cx="484674" cy="487723"/>
          </a:xfrm>
          <a:prstGeom prst="rect">
            <a:avLst/>
          </a:prstGeom>
        </p:spPr>
      </p:pic>
      <p:grpSp>
        <p:nvGrpSpPr>
          <p:cNvPr id="38" name="Group 37"/>
          <p:cNvGrpSpPr/>
          <p:nvPr/>
        </p:nvGrpSpPr>
        <p:grpSpPr>
          <a:xfrm>
            <a:off x="1734130" y="2583644"/>
            <a:ext cx="2419167" cy="338554"/>
            <a:chOff x="1810330" y="2566963"/>
            <a:chExt cx="2419167" cy="338554"/>
          </a:xfrm>
        </p:grpSpPr>
        <p:cxnSp>
          <p:nvCxnSpPr>
            <p:cNvPr id="39" name="Straight Arrow Connector 38"/>
            <p:cNvCxnSpPr/>
            <p:nvPr/>
          </p:nvCxnSpPr>
          <p:spPr bwMode="auto">
            <a:xfrm>
              <a:off x="1810330" y="2860290"/>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0" name="TextBox 48"/>
            <p:cNvSpPr txBox="1"/>
            <p:nvPr/>
          </p:nvSpPr>
          <p:spPr>
            <a:xfrm>
              <a:off x="1810330" y="2566963"/>
              <a:ext cx="1838965"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ecp.adatum.com</a:t>
              </a:r>
            </a:p>
          </p:txBody>
        </p:sp>
      </p:grpSp>
      <p:grpSp>
        <p:nvGrpSpPr>
          <p:cNvPr id="41" name="Group 40"/>
          <p:cNvGrpSpPr/>
          <p:nvPr/>
        </p:nvGrpSpPr>
        <p:grpSpPr>
          <a:xfrm>
            <a:off x="1734130" y="3052554"/>
            <a:ext cx="2419167" cy="338554"/>
            <a:chOff x="1810330" y="3026536"/>
            <a:chExt cx="2419167" cy="338554"/>
          </a:xfrm>
        </p:grpSpPr>
        <p:cxnSp>
          <p:nvCxnSpPr>
            <p:cNvPr id="42" name="Straight Arrow Connector 41"/>
            <p:cNvCxnSpPr/>
            <p:nvPr/>
          </p:nvCxnSpPr>
          <p:spPr bwMode="auto">
            <a:xfrm>
              <a:off x="1810330" y="3319863"/>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3" name="TextBox 50"/>
            <p:cNvSpPr txBox="1"/>
            <p:nvPr/>
          </p:nvSpPr>
          <p:spPr>
            <a:xfrm>
              <a:off x="1810330" y="3026536"/>
              <a:ext cx="1810111"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ews.adatum.com</a:t>
              </a:r>
            </a:p>
          </p:txBody>
        </p:sp>
      </p:grpSp>
      <p:grpSp>
        <p:nvGrpSpPr>
          <p:cNvPr id="44" name="Group 43"/>
          <p:cNvGrpSpPr/>
          <p:nvPr/>
        </p:nvGrpSpPr>
        <p:grpSpPr>
          <a:xfrm>
            <a:off x="1734130" y="3521464"/>
            <a:ext cx="2419167" cy="338554"/>
            <a:chOff x="1810330" y="3494497"/>
            <a:chExt cx="2419167" cy="338554"/>
          </a:xfrm>
        </p:grpSpPr>
        <p:cxnSp>
          <p:nvCxnSpPr>
            <p:cNvPr id="45" name="Straight Arrow Connector 44"/>
            <p:cNvCxnSpPr/>
            <p:nvPr/>
          </p:nvCxnSpPr>
          <p:spPr bwMode="auto">
            <a:xfrm>
              <a:off x="1810330" y="3787824"/>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6" name="TextBox 52"/>
            <p:cNvSpPr txBox="1"/>
            <p:nvPr/>
          </p:nvSpPr>
          <p:spPr>
            <a:xfrm>
              <a:off x="1810330" y="3494497"/>
              <a:ext cx="1757212"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eas.adatum.com</a:t>
              </a:r>
            </a:p>
          </p:txBody>
        </p:sp>
      </p:grpSp>
      <p:grpSp>
        <p:nvGrpSpPr>
          <p:cNvPr id="47" name="Group 46"/>
          <p:cNvGrpSpPr/>
          <p:nvPr/>
        </p:nvGrpSpPr>
        <p:grpSpPr>
          <a:xfrm>
            <a:off x="1734130" y="3990374"/>
            <a:ext cx="2419167" cy="338554"/>
            <a:chOff x="1810330" y="3960470"/>
            <a:chExt cx="2419167" cy="338554"/>
          </a:xfrm>
        </p:grpSpPr>
        <p:cxnSp>
          <p:nvCxnSpPr>
            <p:cNvPr id="48" name="Straight Arrow Connector 47"/>
            <p:cNvCxnSpPr/>
            <p:nvPr/>
          </p:nvCxnSpPr>
          <p:spPr bwMode="auto">
            <a:xfrm>
              <a:off x="1810330" y="4253797"/>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49" name="TextBox 54"/>
            <p:cNvSpPr txBox="1"/>
            <p:nvPr/>
          </p:nvSpPr>
          <p:spPr>
            <a:xfrm>
              <a:off x="1810330" y="3960470"/>
              <a:ext cx="1806520"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oab.adatum.com</a:t>
              </a:r>
            </a:p>
          </p:txBody>
        </p:sp>
      </p:grpSp>
      <p:grpSp>
        <p:nvGrpSpPr>
          <p:cNvPr id="50" name="Group 49"/>
          <p:cNvGrpSpPr/>
          <p:nvPr/>
        </p:nvGrpSpPr>
        <p:grpSpPr>
          <a:xfrm>
            <a:off x="1734130" y="4459284"/>
            <a:ext cx="2419167" cy="338554"/>
            <a:chOff x="1810330" y="4482794"/>
            <a:chExt cx="2419167" cy="338554"/>
          </a:xfrm>
        </p:grpSpPr>
        <p:cxnSp>
          <p:nvCxnSpPr>
            <p:cNvPr id="51" name="Straight Arrow Connector 50"/>
            <p:cNvCxnSpPr/>
            <p:nvPr/>
          </p:nvCxnSpPr>
          <p:spPr bwMode="auto">
            <a:xfrm>
              <a:off x="1810330" y="4776121"/>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2" name="TextBox 56"/>
            <p:cNvSpPr txBox="1"/>
            <p:nvPr/>
          </p:nvSpPr>
          <p:spPr>
            <a:xfrm>
              <a:off x="1810330" y="4482794"/>
              <a:ext cx="1751570"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rcp.adatum.com</a:t>
              </a:r>
            </a:p>
          </p:txBody>
        </p:sp>
      </p:grpSp>
      <p:grpSp>
        <p:nvGrpSpPr>
          <p:cNvPr id="53" name="Group 52"/>
          <p:cNvGrpSpPr/>
          <p:nvPr/>
        </p:nvGrpSpPr>
        <p:grpSpPr>
          <a:xfrm>
            <a:off x="1734130" y="4928194"/>
            <a:ext cx="2419167" cy="338554"/>
            <a:chOff x="1810330" y="4856231"/>
            <a:chExt cx="2419167" cy="338554"/>
          </a:xfrm>
        </p:grpSpPr>
        <p:cxnSp>
          <p:nvCxnSpPr>
            <p:cNvPr id="54" name="Straight Arrow Connector 53"/>
            <p:cNvCxnSpPr/>
            <p:nvPr/>
          </p:nvCxnSpPr>
          <p:spPr bwMode="auto">
            <a:xfrm>
              <a:off x="1810330" y="5149558"/>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5" name="TextBox 60"/>
            <p:cNvSpPr txBox="1"/>
            <p:nvPr/>
          </p:nvSpPr>
          <p:spPr>
            <a:xfrm>
              <a:off x="1810330" y="4856231"/>
              <a:ext cx="192873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mapi.adatum.com</a:t>
              </a:r>
            </a:p>
          </p:txBody>
        </p:sp>
      </p:grpSp>
      <p:grpSp>
        <p:nvGrpSpPr>
          <p:cNvPr id="56" name="Group 55"/>
          <p:cNvGrpSpPr/>
          <p:nvPr/>
        </p:nvGrpSpPr>
        <p:grpSpPr>
          <a:xfrm>
            <a:off x="1422850" y="5397107"/>
            <a:ext cx="2730447" cy="338554"/>
            <a:chOff x="1499050" y="5397107"/>
            <a:chExt cx="2730447" cy="338554"/>
          </a:xfrm>
        </p:grpSpPr>
        <p:cxnSp>
          <p:nvCxnSpPr>
            <p:cNvPr id="57" name="Straight Arrow Connector 56"/>
            <p:cNvCxnSpPr/>
            <p:nvPr/>
          </p:nvCxnSpPr>
          <p:spPr bwMode="auto">
            <a:xfrm>
              <a:off x="1810330" y="5709889"/>
              <a:ext cx="2419167" cy="0"/>
            </a:xfrm>
            <a:prstGeom prst="straightConnector1">
              <a:avLst/>
            </a:prstGeom>
            <a:gradFill rotWithShape="1">
              <a:gsLst>
                <a:gs pos="0">
                  <a:srgbClr val="E4CD9A"/>
                </a:gs>
                <a:gs pos="100000">
                  <a:srgbClr val="EEEFD7"/>
                </a:gs>
              </a:gsLst>
              <a:lin ang="2700000" scaled="1"/>
            </a:gradFill>
            <a:ln w="57150" cap="flat" cmpd="sng" algn="ctr">
              <a:solidFill>
                <a:srgbClr val="00B050"/>
              </a:solidFill>
              <a:prstDash val="solid"/>
              <a:round/>
              <a:headEnd type="none" w="med" len="med"/>
              <a:tailEnd type="arrow"/>
            </a:ln>
            <a:effectLst/>
          </p:spPr>
        </p:cxnSp>
        <p:sp>
          <p:nvSpPr>
            <p:cNvPr id="58" name="TextBox 62"/>
            <p:cNvSpPr txBox="1"/>
            <p:nvPr/>
          </p:nvSpPr>
          <p:spPr>
            <a:xfrm>
              <a:off x="1499050" y="5397107"/>
              <a:ext cx="2666114"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autodiscover.adatum.com</a:t>
              </a:r>
            </a:p>
          </p:txBody>
        </p:sp>
      </p:grpSp>
      <p:sp>
        <p:nvSpPr>
          <p:cNvPr id="59" name="Rectangle 58"/>
          <p:cNvSpPr/>
          <p:nvPr/>
        </p:nvSpPr>
        <p:spPr bwMode="auto">
          <a:xfrm>
            <a:off x="4223303" y="1430743"/>
            <a:ext cx="570919" cy="51615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vert270"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Layer 4 load</a:t>
            </a:r>
            <a:r>
              <a:rPr kumimoji="0" lang="en-US" sz="1800" b="1" i="0" u="none" strike="noStrike" cap="none" normalizeH="0" dirty="0">
                <a:ln>
                  <a:noFill/>
                </a:ln>
                <a:solidFill>
                  <a:schemeClr val="tx1"/>
                </a:solidFill>
                <a:effectLst/>
                <a:latin typeface="Verdana" pitchFamily="34" charset="0"/>
              </a:rPr>
              <a:t> balancer</a:t>
            </a:r>
            <a:endParaRPr kumimoji="0" lang="en-US"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1448445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6838dd7-94ee-439a-9475-e7b748f6b4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implementing highly available Client Access services</a:t>
            </a:r>
          </a:p>
        </p:txBody>
      </p:sp>
      <p:sp>
        <p:nvSpPr>
          <p:cNvPr id="4" name="Content Placeholder 2"/>
          <p:cNvSpPr>
            <a:spLocks noGrp="1"/>
          </p:cNvSpPr>
          <p:nvPr/>
        </p:nvSpPr>
        <p:spPr bwMode="auto">
          <a:xfrm>
            <a:off x="490319" y="879325"/>
            <a:ext cx="8119156" cy="56948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implementing highly available Client Access  </a:t>
            </a:r>
            <a:r>
              <a:rPr lang="en-US" dirty="0" err="1"/>
              <a:t>serv</a:t>
            </a:r>
            <a:r>
              <a:rPr lang="bs-Latn-BA" dirty="0"/>
              <a:t>ices</a:t>
            </a:r>
            <a:r>
              <a:rPr lang="en-US" dirty="0"/>
              <a:t>, consider the following:</a:t>
            </a:r>
            <a:endParaRPr lang="en-US" sz="1400" dirty="0"/>
          </a:p>
          <a:p>
            <a:pPr lvl="1"/>
            <a:r>
              <a:rPr lang="en-US" dirty="0"/>
              <a:t>All </a:t>
            </a:r>
            <a:r>
              <a:rPr lang="bs-Latn-BA" dirty="0"/>
              <a:t>servers</a:t>
            </a:r>
            <a:r>
              <a:rPr lang="en-US" dirty="0"/>
              <a:t> should have a certificate to match their address space</a:t>
            </a:r>
            <a:endParaRPr lang="en-US" sz="1400" dirty="0"/>
          </a:p>
          <a:p>
            <a:pPr lvl="1"/>
            <a:r>
              <a:rPr lang="en-US" dirty="0"/>
              <a:t>All servers should have the same protocols enabled</a:t>
            </a:r>
            <a:endParaRPr lang="en-US" sz="1400" dirty="0"/>
          </a:p>
          <a:p>
            <a:pPr lvl="1"/>
            <a:r>
              <a:rPr lang="en-US" dirty="0"/>
              <a:t>Use a hardware or software network load balancer</a:t>
            </a:r>
            <a:endParaRPr lang="en-US" sz="1400" dirty="0"/>
          </a:p>
          <a:p>
            <a:pPr lvl="1"/>
            <a:r>
              <a:rPr lang="bs-Latn-BA" dirty="0"/>
              <a:t>Consider </a:t>
            </a:r>
            <a:r>
              <a:rPr lang="en-US" dirty="0"/>
              <a:t>Layer 4 versus Layer 7 load balancing</a:t>
            </a:r>
            <a:endParaRPr lang="en-US" sz="1400" dirty="0"/>
          </a:p>
          <a:p>
            <a:pPr lvl="1"/>
            <a:r>
              <a:rPr lang="en-US" dirty="0"/>
              <a:t>Deploy servers with similar hardware, memory, and performance</a:t>
            </a:r>
            <a:br>
              <a:rPr lang="en-US" dirty="0"/>
            </a:br>
            <a:endParaRPr lang="en-US" dirty="0"/>
          </a:p>
        </p:txBody>
      </p:sp>
    </p:spTree>
    <p:extLst>
      <p:ext uri="{BB962C8B-B14F-4D97-AF65-F5344CB8AC3E}">
        <p14:creationId xmlns:p14="http://schemas.microsoft.com/office/powerpoint/2010/main" val="55449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140558d4-2945-4091-99c4-0ead7448f48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Demonstration: Configuring a Layer 4 load balancer for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you </a:t>
            </a:r>
            <a:r>
              <a:rPr lang="en-US" dirty="0"/>
              <a:t>will see </a:t>
            </a:r>
            <a:r>
              <a:rPr lang="bs-Latn-BA" dirty="0"/>
              <a:t>how to configure </a:t>
            </a:r>
            <a:r>
              <a:rPr lang="en-US" dirty="0"/>
              <a:t>a </a:t>
            </a:r>
            <a:r>
              <a:rPr lang="bs-Latn-BA" dirty="0"/>
              <a:t>virtual load balancer for Exchange Server </a:t>
            </a:r>
            <a:r>
              <a:rPr lang="en-US" dirty="0"/>
              <a:t>C</a:t>
            </a:r>
            <a:r>
              <a:rPr lang="bs-Latn-BA" dirty="0"/>
              <a:t>lient </a:t>
            </a:r>
            <a:r>
              <a:rPr lang="en-US" dirty="0"/>
              <a:t>A</a:t>
            </a:r>
            <a:r>
              <a:rPr lang="bs-Latn-BA" dirty="0"/>
              <a:t>ccess services</a:t>
            </a:r>
            <a:endParaRPr lang="en-US" dirty="0"/>
          </a:p>
        </p:txBody>
      </p:sp>
    </p:spTree>
    <p:extLst>
      <p:ext uri="{BB962C8B-B14F-4D97-AF65-F5344CB8AC3E}">
        <p14:creationId xmlns:p14="http://schemas.microsoft.com/office/powerpoint/2010/main" val="226771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8 – </a:t>
            </a:r>
            <a:r>
              <a:rPr lang="en-US" sz="6600" dirty="0" err="1"/>
              <a:t>Übung</a:t>
            </a:r>
            <a:r>
              <a:rPr lang="en-US" sz="6600"/>
              <a:t> 2</a:t>
            </a:r>
            <a:endParaRPr lang="de-AT" sz="6600" dirty="0"/>
          </a:p>
        </p:txBody>
      </p:sp>
    </p:spTree>
    <p:extLst>
      <p:ext uri="{BB962C8B-B14F-4D97-AF65-F5344CB8AC3E}">
        <p14:creationId xmlns:p14="http://schemas.microsoft.com/office/powerpoint/2010/main" val="34862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high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dirty="0"/>
              <a:t>All parts of the application and the supporting infrastructure must be highly available, including:</a:t>
            </a:r>
          </a:p>
          <a:p>
            <a:pPr marL="512763" lvl="1" indent="-228600" eaLnBrk="0" hangingPunct="0">
              <a:lnSpc>
                <a:spcPct val="90000"/>
              </a:lnSpc>
              <a:spcBef>
                <a:spcPct val="40000"/>
              </a:spcBef>
              <a:buClr>
                <a:schemeClr val="hlink"/>
              </a:buClr>
              <a:buFontTx/>
              <a:buChar char="•"/>
            </a:pPr>
            <a:r>
              <a:rPr lang="en-US" dirty="0"/>
              <a:t>Datacenter infrastructure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Server hardware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Storage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Network infrastructure</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Internet</a:t>
            </a:r>
          </a:p>
          <a:p>
            <a:pPr marL="284163" lvl="1" indent="0" eaLnBrk="0" hangingPunct="0">
              <a:lnSpc>
                <a:spcPct val="90000"/>
              </a:lnSpc>
              <a:spcBef>
                <a:spcPct val="40000"/>
              </a:spcBef>
              <a:buClr>
                <a:schemeClr val="hlink"/>
              </a:buClr>
              <a:buNone/>
            </a:pPr>
            <a:endParaRPr lang="en-US" sz="100" dirty="0"/>
          </a:p>
          <a:p>
            <a:pPr marL="512763" lvl="1" indent="-228600" eaLnBrk="0" hangingPunct="0">
              <a:lnSpc>
                <a:spcPct val="90000"/>
              </a:lnSpc>
              <a:spcBef>
                <a:spcPct val="40000"/>
              </a:spcBef>
              <a:buClr>
                <a:schemeClr val="hlink"/>
              </a:buClr>
              <a:buFontTx/>
              <a:buChar char="•"/>
            </a:pPr>
            <a:r>
              <a:rPr lang="en-US" dirty="0"/>
              <a:t>Network services</a:t>
            </a:r>
          </a:p>
          <a:p>
            <a:endParaRPr lang="en-US" dirty="0"/>
          </a:p>
        </p:txBody>
      </p:sp>
    </p:spTree>
    <p:extLst>
      <p:ext uri="{BB962C8B-B14F-4D97-AF65-F5344CB8AC3E}">
        <p14:creationId xmlns:p14="http://schemas.microsoft.com/office/powerpoint/2010/main" val="339672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DAG?</a:t>
            </a:r>
          </a:p>
        </p:txBody>
      </p:sp>
      <p:sp>
        <p:nvSpPr>
          <p:cNvPr id="4" name="Content Placeholder 2"/>
          <p:cNvSpPr>
            <a:spLocks noGrp="1"/>
          </p:cNvSpPr>
          <p:nvPr/>
        </p:nvSpPr>
        <p:spPr bwMode="auto">
          <a:xfrm>
            <a:off x="458788" y="934949"/>
            <a:ext cx="8304212"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solidFill>
                  <a:srgbClr val="000000"/>
                </a:solidFill>
              </a:rPr>
              <a:t>Is a </a:t>
            </a:r>
            <a:r>
              <a:rPr lang="en-US" sz="2600" dirty="0"/>
              <a:t>collection of servers that provides the infrastructure for replicating and activating database copies</a:t>
            </a:r>
          </a:p>
          <a:p>
            <a:r>
              <a:rPr lang="en-US" sz="2600" dirty="0"/>
              <a:t>DAGs: </a:t>
            </a:r>
            <a:br>
              <a:rPr lang="en-US" dirty="0"/>
            </a:br>
            <a:endParaRPr lang="en-US" sz="1100" dirty="0"/>
          </a:p>
          <a:p>
            <a:pPr lvl="1">
              <a:spcBef>
                <a:spcPts val="0"/>
              </a:spcBef>
            </a:pPr>
            <a:r>
              <a:rPr lang="en-US" dirty="0"/>
              <a:t>Define the boundary for replication</a:t>
            </a:r>
            <a:endParaRPr lang="bs-Latn-BA" dirty="0"/>
          </a:p>
          <a:p>
            <a:pPr lvl="1"/>
            <a:r>
              <a:rPr lang="en-US" dirty="0"/>
              <a:t>Require the failover clustering feature, although you perform all </a:t>
            </a:r>
            <a:r>
              <a:rPr lang="bs-Latn-BA" dirty="0"/>
              <a:t>management </a:t>
            </a:r>
            <a:r>
              <a:rPr lang="en-US" dirty="0"/>
              <a:t>with the Exchange Server management tools</a:t>
            </a:r>
          </a:p>
          <a:p>
            <a:pPr lvl="1"/>
            <a:r>
              <a:rPr lang="en-US" dirty="0"/>
              <a:t>Use an enhanced version of the continuous replication</a:t>
            </a:r>
          </a:p>
          <a:p>
            <a:pPr lvl="1"/>
            <a:r>
              <a:rPr lang="en-US" dirty="0"/>
              <a:t>Can be created after the Mailbox server is installed</a:t>
            </a:r>
          </a:p>
          <a:p>
            <a:pPr lvl="1"/>
            <a:r>
              <a:rPr lang="en-US" dirty="0"/>
              <a:t>Allow a single database to be activated on another server in the group without affecting other databases</a:t>
            </a:r>
          </a:p>
          <a:p>
            <a:pPr lvl="1"/>
            <a:r>
              <a:rPr lang="en-US" dirty="0"/>
              <a:t>Allow up to 16 copies of a single database on separate servers</a:t>
            </a:r>
          </a:p>
          <a:p>
            <a:pPr marL="288925" lvl="1" indent="0">
              <a:buNone/>
            </a:pPr>
            <a:br>
              <a:rPr lang="en-US" sz="300" dirty="0"/>
            </a:br>
            <a:endParaRPr lang="en-US" sz="300" dirty="0"/>
          </a:p>
          <a:p>
            <a:pPr marL="0" indent="0">
              <a:buNone/>
            </a:pPr>
            <a:endParaRPr lang="en-US" sz="2000" dirty="0"/>
          </a:p>
        </p:txBody>
      </p:sp>
    </p:spTree>
    <p:extLst>
      <p:ext uri="{BB962C8B-B14F-4D97-AF65-F5344CB8AC3E}">
        <p14:creationId xmlns:p14="http://schemas.microsoft.com/office/powerpoint/2010/main" val="52933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a DAG works</a:t>
            </a:r>
          </a:p>
        </p:txBody>
      </p:sp>
      <p:sp>
        <p:nvSpPr>
          <p:cNvPr id="4" name="Rectangle 3"/>
          <p:cNvSpPr/>
          <p:nvPr/>
        </p:nvSpPr>
        <p:spPr>
          <a:xfrm>
            <a:off x="328017" y="908158"/>
            <a:ext cx="8351288"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Continuous replication protects databases across servers in the DAG</a:t>
            </a:r>
          </a:p>
        </p:txBody>
      </p:sp>
      <p:grpSp>
        <p:nvGrpSpPr>
          <p:cNvPr id="5" name="Group 4"/>
          <p:cNvGrpSpPr/>
          <p:nvPr/>
        </p:nvGrpSpPr>
        <p:grpSpPr>
          <a:xfrm>
            <a:off x="1611092" y="2711547"/>
            <a:ext cx="5638303" cy="3591842"/>
            <a:chOff x="1611092" y="2450295"/>
            <a:chExt cx="5638303" cy="3591842"/>
          </a:xfrm>
        </p:grpSpPr>
        <p:sp>
          <p:nvSpPr>
            <p:cNvPr id="6" name="AutoShape 3"/>
            <p:cNvSpPr>
              <a:spLocks noChangeArrowheads="1"/>
            </p:cNvSpPr>
            <p:nvPr/>
          </p:nvSpPr>
          <p:spPr bwMode="auto">
            <a:xfrm>
              <a:off x="1611092" y="2487530"/>
              <a:ext cx="567937" cy="3508175"/>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sp>
          <p:nvSpPr>
            <p:cNvPr id="7" name="AutoShape 3"/>
            <p:cNvSpPr>
              <a:spLocks noChangeArrowheads="1"/>
            </p:cNvSpPr>
            <p:nvPr/>
          </p:nvSpPr>
          <p:spPr bwMode="auto">
            <a:xfrm>
              <a:off x="6689406" y="2450295"/>
              <a:ext cx="559989" cy="3591842"/>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sp>
          <p:nvSpPr>
            <p:cNvPr id="8" name="AutoShape 3"/>
            <p:cNvSpPr>
              <a:spLocks noChangeArrowheads="1"/>
            </p:cNvSpPr>
            <p:nvPr/>
          </p:nvSpPr>
          <p:spPr bwMode="auto">
            <a:xfrm>
              <a:off x="4130581" y="2508112"/>
              <a:ext cx="582966" cy="2675911"/>
            </a:xfrm>
            <a:prstGeom prst="roundRect">
              <a:avLst>
                <a:gd name="adj" fmla="val 4167"/>
              </a:avLst>
            </a:prstGeom>
            <a:solidFill>
              <a:srgbClr val="F0F1E1"/>
            </a:solidFill>
            <a:ln w="9525" algn="ctr">
              <a:solidFill>
                <a:srgbClr val="808080"/>
              </a:solidFill>
              <a:round/>
              <a:headEnd/>
              <a:tailEnd/>
            </a:ln>
            <a:effectLst>
              <a:outerShdw dist="35921" dir="2700000" algn="ctr" rotWithShape="0">
                <a:srgbClr val="AFAFAF"/>
              </a:outerShdw>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defRPr/>
              </a:pPr>
              <a:endParaRPr lang="en-US" dirty="0">
                <a:latin typeface="Arial Narrow" pitchFamily="34" charset="0"/>
                <a:cs typeface="+mn-cs"/>
              </a:endParaRPr>
            </a:p>
          </p:txBody>
        </p:sp>
      </p:grpSp>
      <p:grpSp>
        <p:nvGrpSpPr>
          <p:cNvPr id="9" name="Group 8"/>
          <p:cNvGrpSpPr/>
          <p:nvPr/>
        </p:nvGrpSpPr>
        <p:grpSpPr>
          <a:xfrm>
            <a:off x="1117110" y="3738056"/>
            <a:ext cx="1555899" cy="950743"/>
            <a:chOff x="-195411" y="3639862"/>
            <a:chExt cx="1555899" cy="950743"/>
          </a:xfrm>
        </p:grpSpPr>
        <p:pic>
          <p:nvPicPr>
            <p:cNvPr id="10" name="Picture 9"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545" y="3992459"/>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1142821" y="4891960"/>
            <a:ext cx="1486401" cy="913152"/>
            <a:chOff x="-107625" y="4688799"/>
            <a:chExt cx="1486401" cy="913152"/>
          </a:xfrm>
        </p:grpSpPr>
        <p:pic>
          <p:nvPicPr>
            <p:cNvPr id="13" name="Picture 12"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25" y="4688799"/>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957" y="5003805"/>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1133197" y="5998637"/>
            <a:ext cx="1486401" cy="840189"/>
            <a:chOff x="-157299" y="6010902"/>
            <a:chExt cx="1486401" cy="840189"/>
          </a:xfrm>
        </p:grpSpPr>
        <p:pic>
          <p:nvPicPr>
            <p:cNvPr id="16" name="Picture 15"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99" y="6010902"/>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668" y="6252945"/>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3669728" y="3739468"/>
            <a:ext cx="1555899" cy="950743"/>
            <a:chOff x="-195411" y="3639862"/>
            <a:chExt cx="1555899" cy="950743"/>
          </a:xfrm>
        </p:grpSpPr>
        <p:pic>
          <p:nvPicPr>
            <p:cNvPr id="19" name="Picture 18"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3" y="3992459"/>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701856" y="4820083"/>
            <a:ext cx="1486401" cy="935949"/>
            <a:chOff x="2564866" y="4716794"/>
            <a:chExt cx="1486401" cy="935949"/>
          </a:xfrm>
        </p:grpSpPr>
        <p:pic>
          <p:nvPicPr>
            <p:cNvPr id="22" name="Picture 21"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4866" y="4716794"/>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6535" y="5054597"/>
              <a:ext cx="454827" cy="598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1579594" y="1924287"/>
            <a:ext cx="1181297" cy="1437286"/>
            <a:chOff x="328017" y="1802271"/>
            <a:chExt cx="1181297" cy="1437286"/>
          </a:xfrm>
        </p:grpSpPr>
        <p:pic>
          <p:nvPicPr>
            <p:cNvPr id="25" name="Picture 24"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4051267" y="1924287"/>
            <a:ext cx="1181297" cy="1437286"/>
            <a:chOff x="328017" y="1802271"/>
            <a:chExt cx="1181297" cy="1437286"/>
          </a:xfrm>
        </p:grpSpPr>
        <p:pic>
          <p:nvPicPr>
            <p:cNvPr id="28" name="Picture 27"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6582495" y="1924287"/>
            <a:ext cx="1181297" cy="1437286"/>
            <a:chOff x="328017" y="1802271"/>
            <a:chExt cx="1181297" cy="1437286"/>
          </a:xfrm>
        </p:grpSpPr>
        <p:pic>
          <p:nvPicPr>
            <p:cNvPr id="31" name="Picture 30" descr="C:\Graphics Library\Microsoft Illustrations\server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017" y="1802271"/>
              <a:ext cx="771803" cy="143728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C:\Graphics Library\Microsoft Illustrations\email_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845" y="2706273"/>
              <a:ext cx="713469" cy="474374"/>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290" y="3639862"/>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Graphics Library\Microsoft Illustrations\Database_empty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290" y="4823613"/>
            <a:ext cx="1486401" cy="77833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9940" y="4010105"/>
            <a:ext cx="454827" cy="598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111" y="5147893"/>
            <a:ext cx="454827" cy="598146"/>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6154114" y="5907777"/>
            <a:ext cx="1555899" cy="876099"/>
            <a:chOff x="-195411" y="3639862"/>
            <a:chExt cx="1555899" cy="876099"/>
          </a:xfrm>
        </p:grpSpPr>
        <p:pic>
          <p:nvPicPr>
            <p:cNvPr id="38" name="Picture 37" descr="C:\Graphics Library\Microsoft Illustrations\Database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11" y="3639862"/>
              <a:ext cx="1555899" cy="70519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901" y="3917815"/>
              <a:ext cx="454827" cy="598146"/>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AutoShape 14"/>
          <p:cNvSpPr>
            <a:spLocks noChangeArrowheads="1"/>
          </p:cNvSpPr>
          <p:nvPr/>
        </p:nvSpPr>
        <p:spPr bwMode="auto">
          <a:xfrm flipH="1">
            <a:off x="6653391" y="5800895"/>
            <a:ext cx="698149"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
        <p:nvSpPr>
          <p:cNvPr id="41" name="AutoShape 14"/>
          <p:cNvSpPr>
            <a:spLocks noChangeArrowheads="1"/>
          </p:cNvSpPr>
          <p:nvPr/>
        </p:nvSpPr>
        <p:spPr bwMode="auto">
          <a:xfrm>
            <a:off x="6653391" y="4672200"/>
            <a:ext cx="661404"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42" name="AutoShape 14"/>
          <p:cNvSpPr>
            <a:spLocks noChangeArrowheads="1"/>
          </p:cNvSpPr>
          <p:nvPr/>
        </p:nvSpPr>
        <p:spPr bwMode="auto">
          <a:xfrm>
            <a:off x="6637217" y="3454653"/>
            <a:ext cx="661404" cy="28840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DB1</a:t>
            </a:r>
          </a:p>
        </p:txBody>
      </p:sp>
      <p:sp>
        <p:nvSpPr>
          <p:cNvPr id="43" name="AutoShape 14"/>
          <p:cNvSpPr>
            <a:spLocks noChangeArrowheads="1"/>
          </p:cNvSpPr>
          <p:nvPr/>
        </p:nvSpPr>
        <p:spPr bwMode="auto">
          <a:xfrm>
            <a:off x="6637217" y="1764187"/>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MBX3</a:t>
            </a:r>
          </a:p>
        </p:txBody>
      </p:sp>
      <p:sp>
        <p:nvSpPr>
          <p:cNvPr id="44" name="AutoShape 14"/>
          <p:cNvSpPr>
            <a:spLocks noChangeArrowheads="1"/>
          </p:cNvSpPr>
          <p:nvPr/>
        </p:nvSpPr>
        <p:spPr bwMode="auto">
          <a:xfrm>
            <a:off x="4092267" y="1780178"/>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MBX2</a:t>
            </a:r>
          </a:p>
        </p:txBody>
      </p:sp>
      <p:sp>
        <p:nvSpPr>
          <p:cNvPr id="45" name="AutoShape 14"/>
          <p:cNvSpPr>
            <a:spLocks noChangeArrowheads="1"/>
          </p:cNvSpPr>
          <p:nvPr/>
        </p:nvSpPr>
        <p:spPr bwMode="auto">
          <a:xfrm>
            <a:off x="4085562" y="3598856"/>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46" name="AutoShape 14"/>
          <p:cNvSpPr>
            <a:spLocks noChangeArrowheads="1"/>
          </p:cNvSpPr>
          <p:nvPr/>
        </p:nvSpPr>
        <p:spPr bwMode="auto">
          <a:xfrm>
            <a:off x="4120483" y="4672200"/>
            <a:ext cx="686469"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
        <p:nvSpPr>
          <p:cNvPr id="47" name="AutoShape 14"/>
          <p:cNvSpPr>
            <a:spLocks noChangeArrowheads="1"/>
          </p:cNvSpPr>
          <p:nvPr/>
        </p:nvSpPr>
        <p:spPr bwMode="auto">
          <a:xfrm>
            <a:off x="1630311" y="1795918"/>
            <a:ext cx="703212"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MBX1</a:t>
            </a:r>
          </a:p>
        </p:txBody>
      </p:sp>
      <p:sp>
        <p:nvSpPr>
          <p:cNvPr id="48" name="AutoShape 14"/>
          <p:cNvSpPr>
            <a:spLocks noChangeArrowheads="1"/>
          </p:cNvSpPr>
          <p:nvPr/>
        </p:nvSpPr>
        <p:spPr bwMode="auto">
          <a:xfrm>
            <a:off x="1559932" y="3598856"/>
            <a:ext cx="670255" cy="289349"/>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DB1</a:t>
            </a:r>
          </a:p>
        </p:txBody>
      </p:sp>
      <p:sp>
        <p:nvSpPr>
          <p:cNvPr id="49" name="AutoShape 14"/>
          <p:cNvSpPr>
            <a:spLocks noChangeArrowheads="1"/>
          </p:cNvSpPr>
          <p:nvPr/>
        </p:nvSpPr>
        <p:spPr bwMode="auto">
          <a:xfrm>
            <a:off x="1559932" y="4750252"/>
            <a:ext cx="673221" cy="293667"/>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DB2</a:t>
            </a:r>
          </a:p>
        </p:txBody>
      </p:sp>
      <p:sp>
        <p:nvSpPr>
          <p:cNvPr id="50" name="AutoShape 14"/>
          <p:cNvSpPr>
            <a:spLocks noChangeArrowheads="1"/>
          </p:cNvSpPr>
          <p:nvPr/>
        </p:nvSpPr>
        <p:spPr bwMode="auto">
          <a:xfrm>
            <a:off x="1524125" y="5866793"/>
            <a:ext cx="686469" cy="288218"/>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dirty="0"/>
              <a:t>DB3</a:t>
            </a:r>
          </a:p>
        </p:txBody>
      </p:sp>
    </p:spTree>
    <p:extLst>
      <p:ext uri="{BB962C8B-B14F-4D97-AF65-F5344CB8AC3E}">
        <p14:creationId xmlns:p14="http://schemas.microsoft.com/office/powerpoint/2010/main" val="353015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d9c64e-dd78-4a1c-b536-0243dcabb1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replication</a:t>
            </a:r>
          </a:p>
        </p:txBody>
      </p:sp>
      <p:sp>
        <p:nvSpPr>
          <p:cNvPr id="62" name="Rounded Rectangle 61"/>
          <p:cNvSpPr/>
          <p:nvPr/>
        </p:nvSpPr>
        <p:spPr bwMode="auto">
          <a:xfrm>
            <a:off x="1609056" y="4052594"/>
            <a:ext cx="1121273" cy="2290981"/>
          </a:xfrm>
          <a:prstGeom prst="roundRect">
            <a:avLst/>
          </a:prstGeom>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6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7403"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395" y="2807436"/>
            <a:ext cx="445336" cy="58566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7963" y="2834467"/>
            <a:ext cx="445336" cy="585664"/>
          </a:xfrm>
          <a:prstGeom prst="rect">
            <a:avLst/>
          </a:prstGeom>
          <a:noFill/>
          <a:extLst>
            <a:ext uri="{909E8E84-426E-40DD-AFC4-6F175D3DCCD1}">
              <a14:hiddenFill xmlns:a14="http://schemas.microsoft.com/office/drawing/2010/main">
                <a:solidFill>
                  <a:srgbClr val="FFFFFF"/>
                </a:solidFill>
              </a14:hiddenFill>
            </a:ext>
          </a:extLst>
        </p:spPr>
      </p:pic>
      <p:sp>
        <p:nvSpPr>
          <p:cNvPr id="66" name="Rounded Rectangle 65"/>
          <p:cNvSpPr/>
          <p:nvPr/>
        </p:nvSpPr>
        <p:spPr bwMode="auto">
          <a:xfrm>
            <a:off x="4026791" y="4052594"/>
            <a:ext cx="1121273" cy="2290981"/>
          </a:xfrm>
          <a:prstGeom prst="roundRect">
            <a:avLst/>
          </a:prstGeom>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7" name="Rounded Rectangle 66"/>
          <p:cNvSpPr/>
          <p:nvPr/>
        </p:nvSpPr>
        <p:spPr bwMode="auto">
          <a:xfrm>
            <a:off x="6835103" y="4052594"/>
            <a:ext cx="1121273" cy="2290981"/>
          </a:xfrm>
          <a:prstGeom prst="roundRect">
            <a:avLst/>
          </a:prstGeom>
          <a:ln w="57150">
            <a:headEnd type="none" w="med" len="med"/>
            <a:tailEnd type="none" w="med" len="med"/>
          </a:ln>
          <a:effectLst/>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4309"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4196" y="4179293"/>
            <a:ext cx="841375" cy="545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AutoShape 14"/>
          <p:cNvSpPr>
            <a:spLocks noChangeArrowheads="1"/>
          </p:cNvSpPr>
          <p:nvPr/>
        </p:nvSpPr>
        <p:spPr bwMode="auto">
          <a:xfrm rot="-5400000">
            <a:off x="1867106" y="5115336"/>
            <a:ext cx="211137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ESE log buffer</a:t>
            </a:r>
          </a:p>
        </p:txBody>
      </p:sp>
      <p:sp>
        <p:nvSpPr>
          <p:cNvPr id="71" name="AutoShape 14"/>
          <p:cNvSpPr>
            <a:spLocks noChangeArrowheads="1"/>
          </p:cNvSpPr>
          <p:nvPr/>
        </p:nvSpPr>
        <p:spPr bwMode="auto">
          <a:xfrm rot="-5400000">
            <a:off x="4443199" y="4990638"/>
            <a:ext cx="2109787" cy="596086"/>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Replication log buffer</a:t>
            </a:r>
          </a:p>
        </p:txBody>
      </p:sp>
      <p:sp>
        <p:nvSpPr>
          <p:cNvPr id="72" name="AutoShape 14"/>
          <p:cNvSpPr>
            <a:spLocks noChangeArrowheads="1"/>
          </p:cNvSpPr>
          <p:nvPr/>
        </p:nvSpPr>
        <p:spPr bwMode="auto">
          <a:xfrm rot="-5400000">
            <a:off x="7250717" y="4978733"/>
            <a:ext cx="2111375" cy="596086"/>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Replication log buffer</a:t>
            </a:r>
          </a:p>
        </p:txBody>
      </p:sp>
      <p:cxnSp>
        <p:nvCxnSpPr>
          <p:cNvPr id="73" name="Straight Arrow Connector 72"/>
          <p:cNvCxnSpPr/>
          <p:nvPr/>
        </p:nvCxnSpPr>
        <p:spPr bwMode="auto">
          <a:xfrm>
            <a:off x="2158090" y="3140968"/>
            <a:ext cx="1955577" cy="0"/>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bwMode="auto">
          <a:xfrm>
            <a:off x="4761739" y="3167999"/>
            <a:ext cx="1955577" cy="0"/>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1629167" y="1547264"/>
            <a:ext cx="1414463" cy="1158875"/>
            <a:chOff x="1701175" y="901973"/>
            <a:chExt cx="1414463" cy="1158875"/>
          </a:xfrm>
        </p:grpSpPr>
        <p:pic>
          <p:nvPicPr>
            <p:cNvPr id="76"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175" y="901973"/>
              <a:ext cx="622300" cy="115887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Graphics Library\Microsoft Illustrations\Database_sing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325" y="1560785"/>
              <a:ext cx="1103313" cy="500063"/>
            </a:xfrm>
            <a:prstGeom prst="rect">
              <a:avLst/>
            </a:prstGeom>
            <a:noFill/>
            <a:extLst>
              <a:ext uri="{909E8E84-426E-40DD-AFC4-6F175D3DCCD1}">
                <a14:hiddenFill xmlns:a14="http://schemas.microsoft.com/office/drawing/2010/main">
                  <a:solidFill>
                    <a:srgbClr val="FFFFFF"/>
                  </a:solidFill>
                </a14:hiddenFill>
              </a:ext>
            </a:extLst>
          </p:spPr>
        </p:pic>
      </p:grpSp>
      <p:pic>
        <p:nvPicPr>
          <p:cNvPr id="78"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5989" y="2420888"/>
            <a:ext cx="482689" cy="3209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9056" y="2807436"/>
            <a:ext cx="445336" cy="585664"/>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a:off x="4113667" y="1547264"/>
            <a:ext cx="1512168" cy="1158875"/>
            <a:chOff x="4067944" y="916086"/>
            <a:chExt cx="1512168" cy="1158875"/>
          </a:xfrm>
        </p:grpSpPr>
        <p:pic>
          <p:nvPicPr>
            <p:cNvPr id="81" name="Picture 4" descr="C:\Graphics Library\Microsoft Illustrations\Database_empty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9992" y="1430861"/>
              <a:ext cx="1080120" cy="62998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916086"/>
              <a:ext cx="622300" cy="11588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Group 82"/>
          <p:cNvGrpSpPr/>
          <p:nvPr/>
        </p:nvGrpSpPr>
        <p:grpSpPr>
          <a:xfrm>
            <a:off x="6777963" y="1547264"/>
            <a:ext cx="1512168" cy="1158875"/>
            <a:chOff x="4067944" y="916086"/>
            <a:chExt cx="1512168" cy="1158875"/>
          </a:xfrm>
        </p:grpSpPr>
        <p:pic>
          <p:nvPicPr>
            <p:cNvPr id="84" name="Picture 4" descr="C:\Graphics Library\Microsoft Illustrations\Database_empty_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99992" y="1430861"/>
              <a:ext cx="1080120" cy="62998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3" descr="C:\Graphics Library\Microsoft Illustrations\server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916086"/>
              <a:ext cx="622300" cy="1158875"/>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81905" y="2420888"/>
            <a:ext cx="482689" cy="32093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Graphics Library\Microsoft Illustrations\email_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9086" y="2420888"/>
            <a:ext cx="482689" cy="320932"/>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1"/>
          <p:cNvSpPr txBox="1">
            <a:spLocks noChangeArrowheads="1"/>
          </p:cNvSpPr>
          <p:nvPr/>
        </p:nvSpPr>
        <p:spPr bwMode="auto">
          <a:xfrm>
            <a:off x="186555" y="2380818"/>
            <a:ext cx="13628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fontAlgn="base" hangingPunct="1">
              <a:spcBef>
                <a:spcPct val="0"/>
              </a:spcBef>
              <a:spcAft>
                <a:spcPct val="0"/>
              </a:spcAft>
            </a:pPr>
            <a:r>
              <a:rPr lang="de-DE" sz="2000" dirty="0">
                <a:solidFill>
                  <a:srgbClr val="000000"/>
                </a:solidFill>
                <a:latin typeface="Segoe UI" panose="020B0502040204020203" pitchFamily="34" charset="0"/>
                <a:ea typeface="Segoe UI" panose="020B0502040204020203" pitchFamily="34" charset="0"/>
                <a:cs typeface="Segoe UI" panose="020B0502040204020203" pitchFamily="34" charset="0"/>
              </a:rPr>
              <a:t>File mode</a:t>
            </a:r>
          </a:p>
        </p:txBody>
      </p:sp>
      <p:sp>
        <p:nvSpPr>
          <p:cNvPr id="89" name="TextBox 45"/>
          <p:cNvSpPr txBox="1">
            <a:spLocks noChangeArrowheads="1"/>
          </p:cNvSpPr>
          <p:nvPr/>
        </p:nvSpPr>
        <p:spPr bwMode="auto">
          <a:xfrm>
            <a:off x="100830" y="3403109"/>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fontAlgn="base" hangingPunct="1">
              <a:spcBef>
                <a:spcPct val="0"/>
              </a:spcBef>
              <a:spcAft>
                <a:spcPct val="0"/>
              </a:spcAft>
            </a:pPr>
            <a:r>
              <a:rPr lang="de-DE" sz="2000" dirty="0">
                <a:solidFill>
                  <a:srgbClr val="000000"/>
                </a:solidFill>
                <a:latin typeface="Segoe UI" panose="020B0502040204020203" pitchFamily="34" charset="0"/>
                <a:ea typeface="Segoe UI" panose="020B0502040204020203" pitchFamily="34" charset="0"/>
                <a:cs typeface="Segoe UI" panose="020B0502040204020203" pitchFamily="34" charset="0"/>
              </a:rPr>
              <a:t>Block mode</a:t>
            </a:r>
          </a:p>
        </p:txBody>
      </p:sp>
      <p:sp>
        <p:nvSpPr>
          <p:cNvPr id="90" name="AutoShape 14"/>
          <p:cNvSpPr>
            <a:spLocks noChangeArrowheads="1"/>
          </p:cNvSpPr>
          <p:nvPr/>
        </p:nvSpPr>
        <p:spPr bwMode="auto">
          <a:xfrm>
            <a:off x="3923928" y="723394"/>
            <a:ext cx="1109597" cy="470595"/>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2400" b="1" dirty="0">
                <a:solidFill>
                  <a:srgbClr val="000000"/>
                </a:solidFill>
                <a:latin typeface="Segoe UI" panose="020B0502040204020203" pitchFamily="34" charset="0"/>
                <a:ea typeface="Segoe UI" panose="020B0502040204020203" pitchFamily="34" charset="0"/>
                <a:cs typeface="Segoe UI" panose="020B0502040204020203" pitchFamily="34" charset="0"/>
              </a:rPr>
              <a:t>DAG</a:t>
            </a:r>
          </a:p>
        </p:txBody>
      </p:sp>
      <p:sp>
        <p:nvSpPr>
          <p:cNvPr id="91" name="AutoShape 14"/>
          <p:cNvSpPr>
            <a:spLocks noChangeArrowheads="1"/>
          </p:cNvSpPr>
          <p:nvPr/>
        </p:nvSpPr>
        <p:spPr bwMode="auto">
          <a:xfrm>
            <a:off x="2283991" y="1781598"/>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sp>
        <p:nvSpPr>
          <p:cNvPr id="92" name="AutoShape 14"/>
          <p:cNvSpPr>
            <a:spLocks noChangeArrowheads="1"/>
          </p:cNvSpPr>
          <p:nvPr/>
        </p:nvSpPr>
        <p:spPr bwMode="auto">
          <a:xfrm>
            <a:off x="1475656" y="1193989"/>
            <a:ext cx="955974"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MBX1</a:t>
            </a:r>
          </a:p>
        </p:txBody>
      </p:sp>
      <p:sp>
        <p:nvSpPr>
          <p:cNvPr id="93" name="AutoShape 14"/>
          <p:cNvSpPr>
            <a:spLocks noChangeArrowheads="1"/>
          </p:cNvSpPr>
          <p:nvPr/>
        </p:nvSpPr>
        <p:spPr bwMode="auto">
          <a:xfrm>
            <a:off x="3916655" y="1196752"/>
            <a:ext cx="1015385"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MBX2</a:t>
            </a:r>
          </a:p>
        </p:txBody>
      </p:sp>
      <p:sp>
        <p:nvSpPr>
          <p:cNvPr id="94" name="AutoShape 14"/>
          <p:cNvSpPr>
            <a:spLocks noChangeArrowheads="1"/>
          </p:cNvSpPr>
          <p:nvPr/>
        </p:nvSpPr>
        <p:spPr bwMode="auto">
          <a:xfrm>
            <a:off x="6588224" y="1211689"/>
            <a:ext cx="1015385" cy="345103"/>
          </a:xfrm>
          <a:prstGeom prst="roundRect">
            <a:avLst>
              <a:gd name="adj" fmla="val 4167"/>
            </a:avLst>
          </a:prstGeom>
          <a:solidFill>
            <a:schemeClr val="bg1"/>
          </a:solidFill>
          <a:ln w="9525">
            <a:noFill/>
            <a:round/>
            <a:headEnd/>
            <a:tailEnd/>
          </a:ln>
          <a:effectLst/>
        </p:spPr>
        <p:txBody>
          <a:bodyPr wrap="square"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MBX3</a:t>
            </a:r>
          </a:p>
        </p:txBody>
      </p:sp>
      <p:sp>
        <p:nvSpPr>
          <p:cNvPr id="95" name="AutoShape 14"/>
          <p:cNvSpPr>
            <a:spLocks noChangeArrowheads="1"/>
          </p:cNvSpPr>
          <p:nvPr/>
        </p:nvSpPr>
        <p:spPr bwMode="auto">
          <a:xfrm>
            <a:off x="4788024" y="1715745"/>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sp>
        <p:nvSpPr>
          <p:cNvPr id="96" name="AutoShape 14"/>
          <p:cNvSpPr>
            <a:spLocks noChangeArrowheads="1"/>
          </p:cNvSpPr>
          <p:nvPr/>
        </p:nvSpPr>
        <p:spPr bwMode="auto">
          <a:xfrm>
            <a:off x="7452320" y="1700808"/>
            <a:ext cx="631825" cy="345103"/>
          </a:xfrm>
          <a:prstGeom prst="roundRect">
            <a:avLst>
              <a:gd name="adj" fmla="val 4167"/>
            </a:avLst>
          </a:prstGeom>
          <a:solidFill>
            <a:schemeClr val="bg1"/>
          </a:solidFill>
          <a:ln w="9525">
            <a:noFill/>
            <a:round/>
            <a:headEnd/>
            <a:tailEnd/>
          </a:ln>
          <a:effectLst/>
        </p:spPr>
        <p:txBody>
          <a:bodyPr anchor="ctr">
            <a:spAutoFit/>
          </a:bodyPr>
          <a:lstStyle/>
          <a:p>
            <a:pPr algn="ctr" eaLnBrk="0" fontAlgn="base" hangingPunct="0">
              <a:spcBef>
                <a:spcPct val="0"/>
              </a:spcBef>
              <a:spcAft>
                <a:spcPct val="0"/>
              </a:spcAft>
              <a:defRPr/>
            </a:pPr>
            <a:r>
              <a:rPr lang="en-US"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DB1</a:t>
            </a:r>
          </a:p>
        </p:txBody>
      </p:sp>
      <p:cxnSp>
        <p:nvCxnSpPr>
          <p:cNvPr id="97" name="Straight Arrow Connector 96"/>
          <p:cNvCxnSpPr/>
          <p:nvPr/>
        </p:nvCxnSpPr>
        <p:spPr bwMode="auto">
          <a:xfrm flipV="1">
            <a:off x="7256007" y="2863073"/>
            <a:ext cx="375156" cy="304926"/>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bwMode="auto">
          <a:xfrm flipV="1">
            <a:off x="4746623" y="2764224"/>
            <a:ext cx="375156" cy="304926"/>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sp>
        <p:nvSpPr>
          <p:cNvPr id="99" name="Rectangle 98"/>
          <p:cNvSpPr/>
          <p:nvPr/>
        </p:nvSpPr>
        <p:spPr bwMode="auto">
          <a:xfrm>
            <a:off x="1422076" y="2780928"/>
            <a:ext cx="6291487" cy="6392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100"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755" y="4989537"/>
            <a:ext cx="646112" cy="322263"/>
          </a:xfrm>
          <a:prstGeom prst="rect">
            <a:avLst/>
          </a:prstGeom>
          <a:solidFill>
            <a:schemeClr val="accent2"/>
          </a:solidFill>
          <a:ln w="9525">
            <a:solidFill>
              <a:srgbClr val="000000"/>
            </a:solidFill>
            <a:miter lim="800000"/>
            <a:headEnd/>
            <a:tailEnd/>
          </a:ln>
        </p:spPr>
      </p:pic>
      <p:pic>
        <p:nvPicPr>
          <p:cNvPr id="101"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167" y="5434037"/>
            <a:ext cx="646113" cy="322263"/>
          </a:xfrm>
          <a:prstGeom prst="rect">
            <a:avLst/>
          </a:prstGeom>
          <a:solidFill>
            <a:schemeClr val="accent2"/>
          </a:solidFill>
          <a:ln w="9525">
            <a:solidFill>
              <a:srgbClr val="000000"/>
            </a:solidFill>
            <a:miter lim="800000"/>
            <a:headEnd/>
            <a:tailEnd/>
          </a:ln>
        </p:spPr>
      </p:pic>
      <p:pic>
        <p:nvPicPr>
          <p:cNvPr id="102"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5055" y="5900762"/>
            <a:ext cx="646112" cy="322263"/>
          </a:xfrm>
          <a:prstGeom prst="rect">
            <a:avLst/>
          </a:prstGeom>
          <a:solidFill>
            <a:schemeClr val="accent2"/>
          </a:solidFill>
          <a:ln w="9525">
            <a:solidFill>
              <a:srgbClr val="000000"/>
            </a:solidFill>
            <a:miter lim="800000"/>
            <a:headEnd/>
            <a:tailEnd/>
          </a:ln>
        </p:spPr>
      </p:pic>
      <p:pic>
        <p:nvPicPr>
          <p:cNvPr id="103"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0930" y="4994300"/>
            <a:ext cx="646112" cy="322262"/>
          </a:xfrm>
          <a:prstGeom prst="rect">
            <a:avLst/>
          </a:prstGeom>
          <a:solidFill>
            <a:schemeClr val="accent2"/>
          </a:solidFill>
          <a:ln w="9525">
            <a:solidFill>
              <a:srgbClr val="000000"/>
            </a:solidFill>
            <a:miter lim="800000"/>
            <a:headEnd/>
            <a:tailEnd/>
          </a:ln>
        </p:spPr>
      </p:pic>
      <p:pic>
        <p:nvPicPr>
          <p:cNvPr id="104" name="Picture 5" descr="C:\Users\Lisa\Documents\Evergreen\PPT Figures LATEST\abstract_rectangle02_02_yellow.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992" y="5443562"/>
            <a:ext cx="644525" cy="320675"/>
          </a:xfrm>
          <a:prstGeom prst="rect">
            <a:avLst/>
          </a:prstGeom>
          <a:solidFill>
            <a:schemeClr val="accent2"/>
          </a:solidFill>
          <a:ln w="9525">
            <a:solidFill>
              <a:srgbClr val="000000"/>
            </a:solidFill>
            <a:miter lim="800000"/>
            <a:headEnd/>
            <a:tailEnd/>
          </a:ln>
        </p:spPr>
      </p:pic>
      <p:pic>
        <p:nvPicPr>
          <p:cNvPr id="105"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1880" y="5907112"/>
            <a:ext cx="646112" cy="322263"/>
          </a:xfrm>
          <a:prstGeom prst="rect">
            <a:avLst/>
          </a:prstGeom>
          <a:solidFill>
            <a:schemeClr val="accent2"/>
          </a:solidFill>
          <a:ln w="9525">
            <a:solidFill>
              <a:srgbClr val="000000"/>
            </a:solidFill>
            <a:miter lim="800000"/>
            <a:headEnd/>
            <a:tailEnd/>
          </a:ln>
        </p:spPr>
      </p:pic>
      <p:pic>
        <p:nvPicPr>
          <p:cNvPr id="106"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675" y="4986362"/>
            <a:ext cx="646112" cy="322263"/>
          </a:xfrm>
          <a:prstGeom prst="rect">
            <a:avLst/>
          </a:prstGeom>
          <a:solidFill>
            <a:schemeClr val="accent2"/>
          </a:solidFill>
          <a:ln w="9525">
            <a:solidFill>
              <a:srgbClr val="000000"/>
            </a:solidFill>
            <a:miter lim="800000"/>
            <a:headEnd/>
            <a:tailEnd/>
          </a:ln>
        </p:spPr>
      </p:pic>
      <p:pic>
        <p:nvPicPr>
          <p:cNvPr id="107"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612" y="5448325"/>
            <a:ext cx="646113" cy="322262"/>
          </a:xfrm>
          <a:prstGeom prst="rect">
            <a:avLst/>
          </a:prstGeom>
          <a:solidFill>
            <a:schemeClr val="accent2"/>
          </a:solidFill>
          <a:ln w="9525">
            <a:solidFill>
              <a:srgbClr val="000000"/>
            </a:solidFill>
            <a:miter lim="800000"/>
            <a:headEnd/>
            <a:tailEnd/>
          </a:ln>
        </p:spPr>
      </p:pic>
      <p:pic>
        <p:nvPicPr>
          <p:cNvPr id="108" name="Picture 5" descr="C:\Users\Lisa\Documents\Evergreen\PPT Figures LATEST\abstract_rectangle02_02_yell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3612" y="5915050"/>
            <a:ext cx="646113" cy="322262"/>
          </a:xfrm>
          <a:prstGeom prst="rect">
            <a:avLst/>
          </a:prstGeom>
          <a:solidFill>
            <a:schemeClr val="accent2"/>
          </a:solidFill>
          <a:ln w="9525">
            <a:solidFill>
              <a:srgbClr val="000000"/>
            </a:solidFill>
            <a:miter lim="800000"/>
            <a:headEnd/>
            <a:tailEnd/>
          </a:ln>
        </p:spPr>
      </p:pic>
      <p:grpSp>
        <p:nvGrpSpPr>
          <p:cNvPr id="109" name="Group 108"/>
          <p:cNvGrpSpPr/>
          <p:nvPr/>
        </p:nvGrpSpPr>
        <p:grpSpPr>
          <a:xfrm>
            <a:off x="2578778" y="2780928"/>
            <a:ext cx="697078" cy="1407900"/>
            <a:chOff x="2578778" y="2780928"/>
            <a:chExt cx="697078" cy="1407900"/>
          </a:xfrm>
        </p:grpSpPr>
        <p:cxnSp>
          <p:nvCxnSpPr>
            <p:cNvPr id="110" name="Straight Arrow Connector 109"/>
            <p:cNvCxnSpPr/>
            <p:nvPr/>
          </p:nvCxnSpPr>
          <p:spPr bwMode="auto">
            <a:xfrm flipH="1" flipV="1">
              <a:off x="2578778" y="2780928"/>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1"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0520"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11"/>
          <p:cNvGrpSpPr/>
          <p:nvPr/>
        </p:nvGrpSpPr>
        <p:grpSpPr>
          <a:xfrm>
            <a:off x="5052475" y="2780927"/>
            <a:ext cx="599645" cy="1407901"/>
            <a:chOff x="5052475" y="2780927"/>
            <a:chExt cx="599645" cy="1407901"/>
          </a:xfrm>
        </p:grpSpPr>
        <p:cxnSp>
          <p:nvCxnSpPr>
            <p:cNvPr id="113" name="Straight Arrow Connector 112"/>
            <p:cNvCxnSpPr/>
            <p:nvPr/>
          </p:nvCxnSpPr>
          <p:spPr bwMode="auto">
            <a:xfrm flipH="1" flipV="1">
              <a:off x="5052475" y="2780927"/>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4"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784"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5" name="Group 114"/>
          <p:cNvGrpSpPr/>
          <p:nvPr/>
        </p:nvGrpSpPr>
        <p:grpSpPr>
          <a:xfrm>
            <a:off x="7768243" y="2741820"/>
            <a:ext cx="692189" cy="1447008"/>
            <a:chOff x="7768243" y="2741820"/>
            <a:chExt cx="692189" cy="1447008"/>
          </a:xfrm>
        </p:grpSpPr>
        <p:cxnSp>
          <p:nvCxnSpPr>
            <p:cNvPr id="116" name="Straight Arrow Connector 115"/>
            <p:cNvCxnSpPr/>
            <p:nvPr/>
          </p:nvCxnSpPr>
          <p:spPr bwMode="auto">
            <a:xfrm flipH="1" flipV="1">
              <a:off x="7768243" y="2741820"/>
              <a:ext cx="376266" cy="892971"/>
            </a:xfrm>
            <a:prstGeom prst="straightConnector1">
              <a:avLst/>
            </a:prstGeom>
            <a:ln w="57150">
              <a:solidFill>
                <a:srgbClr val="FF0000"/>
              </a:solidFill>
              <a:headEnd type="none" w="med" len="med"/>
              <a:tailEnd type="arrow"/>
            </a:ln>
            <a:effectLst/>
          </p:spPr>
          <p:style>
            <a:lnRef idx="1">
              <a:schemeClr val="dk1"/>
            </a:lnRef>
            <a:fillRef idx="0">
              <a:schemeClr val="dk1"/>
            </a:fillRef>
            <a:effectRef idx="0">
              <a:schemeClr val="dk1"/>
            </a:effectRef>
            <a:fontRef idx="minor">
              <a:schemeClr val="tx1"/>
            </a:fontRef>
          </p:style>
        </p:cxnSp>
        <p:pic>
          <p:nvPicPr>
            <p:cNvPr id="117" name="Picture 5" descr="C:\Graphics Library\Microsoft Illustrations\Document_tex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5096" y="3603164"/>
              <a:ext cx="445336" cy="585664"/>
            </a:xfrm>
            <a:prstGeom prst="rect">
              <a:avLst/>
            </a:prstGeom>
            <a:noFill/>
            <a:extLst>
              <a:ext uri="{909E8E84-426E-40DD-AFC4-6F175D3DCCD1}">
                <a14:hiddenFill xmlns:a14="http://schemas.microsoft.com/office/drawing/2010/main">
                  <a:solidFill>
                    <a:srgbClr val="FFFFFF"/>
                  </a:solidFill>
                </a14:hiddenFill>
              </a:ext>
            </a:extLst>
          </p:spPr>
        </p:pic>
      </p:grpSp>
      <p:pic>
        <p:nvPicPr>
          <p:cNvPr id="118" name="Picture 1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0315" y="608319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11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88957" y="6083197"/>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1000"/>
                                        <p:tgtEl>
                                          <p:spTgt spid="7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left)">
                                      <p:cBhvr>
                                        <p:cTn id="14" dur="1000"/>
                                        <p:tgtEl>
                                          <p:spTgt spid="74"/>
                                        </p:tgtEl>
                                      </p:cBhvr>
                                    </p:animEffect>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1000"/>
                                        <p:tgtEl>
                                          <p:spTgt spid="97"/>
                                        </p:tgtEl>
                                      </p:cBhvr>
                                    </p:animEffect>
                                  </p:childTnLst>
                                </p:cTn>
                              </p:par>
                              <p:par>
                                <p:cTn id="23" presetID="22" presetClass="entr" presetSubtype="4"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down)">
                                      <p:cBhvr>
                                        <p:cTn id="25" dur="10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presetID="63" presetClass="path" presetSubtype="0" accel="50000" decel="50000" fill="hold" nodeType="withEffect">
                                  <p:stCondLst>
                                    <p:cond delay="0"/>
                                  </p:stCondLst>
                                  <p:childTnLst>
                                    <p:animMotion origin="layout" path="M 1.38889E-6 -3.7037E-7 L 0.2625 -0.00278 " pathEditMode="relative" rAng="0" ptsTypes="AA">
                                      <p:cBhvr>
                                        <p:cTn id="56" dur="2000" fill="hold"/>
                                        <p:tgtEl>
                                          <p:spTgt spid="103"/>
                                        </p:tgtEl>
                                        <p:attrNameLst>
                                          <p:attrName>ppt_x</p:attrName>
                                          <p:attrName>ppt_y</p:attrName>
                                        </p:attrNameLst>
                                      </p:cBhvr>
                                      <p:rCtr x="100" y="0"/>
                                    </p:animMotion>
                                  </p:childTnLst>
                                </p:cTn>
                              </p:par>
                            </p:childTnLst>
                          </p:cTn>
                        </p:par>
                        <p:par>
                          <p:cTn id="57" fill="hold">
                            <p:stCondLst>
                              <p:cond delay="2000"/>
                            </p:stCondLst>
                            <p:childTnLst>
                              <p:par>
                                <p:cTn id="58" presetID="1" presetClass="entr" presetSubtype="0" fill="hold" nodeType="afterEffect">
                                  <p:stCondLst>
                                    <p:cond delay="0"/>
                                  </p:stCondLst>
                                  <p:childTnLst>
                                    <p:set>
                                      <p:cBhvr>
                                        <p:cTn id="59" dur="1" fill="hold">
                                          <p:stCondLst>
                                            <p:cond delay="0"/>
                                          </p:stCondLst>
                                        </p:cTn>
                                        <p:tgtEl>
                                          <p:spTgt spid="106"/>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0.00105 -0.00092 L 0.31059 -0.00416 " pathEditMode="relative" rAng="0" ptsTypes="AA">
                                      <p:cBhvr>
                                        <p:cTn id="61" dur="2000" fill="hold"/>
                                        <p:tgtEl>
                                          <p:spTgt spid="106"/>
                                        </p:tgtEl>
                                        <p:attrNameLst>
                                          <p:attrName>ppt_x</p:attrName>
                                          <p:attrName>ppt_y</p:attrName>
                                        </p:attrNameLst>
                                      </p:cBhvr>
                                      <p:rCtr x="200" y="0"/>
                                    </p:animMotion>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01"/>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63" presetClass="path" presetSubtype="0" accel="50000" decel="50000" fill="hold" nodeType="withEffect">
                                  <p:stCondLst>
                                    <p:cond delay="0"/>
                                  </p:stCondLst>
                                  <p:childTnLst>
                                    <p:animMotion origin="layout" path="M 8.33333E-7 3.33333E-6 L 0.26233 3.33333E-6 " pathEditMode="relative" rAng="0" ptsTypes="AA">
                                      <p:cBhvr>
                                        <p:cTn id="70" dur="2000" fill="hold"/>
                                        <p:tgtEl>
                                          <p:spTgt spid="104"/>
                                        </p:tgtEl>
                                        <p:attrNameLst>
                                          <p:attrName>ppt_x</p:attrName>
                                          <p:attrName>ppt_y</p:attrName>
                                        </p:attrNameLst>
                                      </p:cBhvr>
                                      <p:rCtr x="100" y="0"/>
                                    </p:animMotion>
                                  </p:childTnLst>
                                </p:cTn>
                              </p:par>
                            </p:childTnLst>
                          </p:cTn>
                        </p:par>
                        <p:par>
                          <p:cTn id="71" fill="hold">
                            <p:stCondLst>
                              <p:cond delay="2000"/>
                            </p:stCondLst>
                            <p:childTnLst>
                              <p:par>
                                <p:cTn id="72" presetID="1" presetClass="entr" presetSubtype="0" fill="hold" nodeType="afterEffect">
                                  <p:stCondLst>
                                    <p:cond delay="0"/>
                                  </p:stCondLst>
                                  <p:childTnLst>
                                    <p:set>
                                      <p:cBhvr>
                                        <p:cTn id="73" dur="1" fill="hold">
                                          <p:stCondLst>
                                            <p:cond delay="0"/>
                                          </p:stCondLst>
                                        </p:cTn>
                                        <p:tgtEl>
                                          <p:spTgt spid="107"/>
                                        </p:tgtEl>
                                        <p:attrNameLst>
                                          <p:attrName>style.visibility</p:attrName>
                                        </p:attrNameLst>
                                      </p:cBhvr>
                                      <p:to>
                                        <p:strVal val="visible"/>
                                      </p:to>
                                    </p:set>
                                  </p:childTnLst>
                                </p:cTn>
                              </p:par>
                              <p:par>
                                <p:cTn id="74" presetID="63" presetClass="path" presetSubtype="0" accel="50000" decel="50000" fill="hold" nodeType="withEffect">
                                  <p:stCondLst>
                                    <p:cond delay="0"/>
                                  </p:stCondLst>
                                  <p:childTnLst>
                                    <p:animMotion origin="layout" path="M -0.00087 -0.0007 L 0.31042 -0.00325 " pathEditMode="relative" rAng="0" ptsTypes="AA">
                                      <p:cBhvr>
                                        <p:cTn id="75" dur="2000" fill="hold"/>
                                        <p:tgtEl>
                                          <p:spTgt spid="107"/>
                                        </p:tgtEl>
                                        <p:attrNameLst>
                                          <p:attrName>ppt_x</p:attrName>
                                          <p:attrName>ppt_y</p:attrName>
                                        </p:attrNameLst>
                                      </p:cBhvr>
                                      <p:rCtr x="200" y="0"/>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02"/>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nodeType="after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63" presetClass="path" presetSubtype="0" accel="50000" decel="50000" fill="hold" nodeType="withEffect">
                                  <p:stCondLst>
                                    <p:cond delay="0"/>
                                  </p:stCondLst>
                                  <p:childTnLst>
                                    <p:animMotion origin="layout" path="M -3.88889E-6 7.40741E-7 L 0.26129 7.40741E-7 " pathEditMode="relative" rAng="0" ptsTypes="AA">
                                      <p:cBhvr>
                                        <p:cTn id="84" dur="2000" fill="hold"/>
                                        <p:tgtEl>
                                          <p:spTgt spid="105"/>
                                        </p:tgtEl>
                                        <p:attrNameLst>
                                          <p:attrName>ppt_x</p:attrName>
                                          <p:attrName>ppt_y</p:attrName>
                                        </p:attrNameLst>
                                      </p:cBhvr>
                                      <p:rCtr x="100" y="0"/>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108"/>
                                        </p:tgtEl>
                                        <p:attrNameLst>
                                          <p:attrName>style.visibility</p:attrName>
                                        </p:attrNameLst>
                                      </p:cBhvr>
                                      <p:to>
                                        <p:strVal val="visible"/>
                                      </p:to>
                                    </p:set>
                                  </p:childTnLst>
                                </p:cTn>
                              </p:par>
                              <p:par>
                                <p:cTn id="88" presetID="63" presetClass="path" presetSubtype="0" accel="50000" decel="50000" fill="hold" nodeType="withEffect">
                                  <p:stCondLst>
                                    <p:cond delay="0"/>
                                  </p:stCondLst>
                                  <p:childTnLst>
                                    <p:animMotion origin="layout" path="M 1.38889E-6 -1.72988E-6 L 0.31285 -1.72988E-6 " pathEditMode="relative" rAng="0" ptsTypes="AA">
                                      <p:cBhvr>
                                        <p:cTn id="89" dur="2000" fill="hold"/>
                                        <p:tgtEl>
                                          <p:spTgt spid="108"/>
                                        </p:tgtEl>
                                        <p:attrNameLst>
                                          <p:attrName>ppt_x</p:attrName>
                                          <p:attrName>ppt_y</p:attrName>
                                        </p:attrNameLst>
                                      </p:cBhvr>
                                      <p:rCtr x="200" y="0"/>
                                    </p:animMotion>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109"/>
                                        </p:tgtEl>
                                        <p:attrNameLst>
                                          <p:attrName>style.visibility</p:attrName>
                                        </p:attrNameLst>
                                      </p:cBhvr>
                                      <p:to>
                                        <p:strVal val="visible"/>
                                      </p:to>
                                    </p:set>
                                    <p:animEffect transition="in" filter="wipe(down)">
                                      <p:cBhvr>
                                        <p:cTn id="94" dur="500"/>
                                        <p:tgtEl>
                                          <p:spTgt spid="109"/>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112"/>
                                        </p:tgtEl>
                                        <p:attrNameLst>
                                          <p:attrName>style.visibility</p:attrName>
                                        </p:attrNameLst>
                                      </p:cBhvr>
                                      <p:to>
                                        <p:strVal val="visible"/>
                                      </p:to>
                                    </p:set>
                                    <p:animEffect transition="in" filter="wipe(down)">
                                      <p:cBhvr>
                                        <p:cTn id="98" dur="500"/>
                                        <p:tgtEl>
                                          <p:spTgt spid="112"/>
                                        </p:tgtEl>
                                      </p:cBhvr>
                                    </p:animEffect>
                                  </p:childTnLst>
                                </p:cTn>
                              </p:par>
                            </p:childTnLst>
                          </p:cTn>
                        </p:par>
                        <p:par>
                          <p:cTn id="99" fill="hold">
                            <p:stCondLst>
                              <p:cond delay="1000"/>
                            </p:stCondLst>
                            <p:childTnLst>
                              <p:par>
                                <p:cTn id="100" presetID="22" presetClass="entr" presetSubtype="4" fill="hold" nodeType="afterEffect">
                                  <p:stCondLst>
                                    <p:cond delay="0"/>
                                  </p:stCondLst>
                                  <p:childTnLst>
                                    <p:set>
                                      <p:cBhvr>
                                        <p:cTn id="101" dur="1" fill="hold">
                                          <p:stCondLst>
                                            <p:cond delay="0"/>
                                          </p:stCondLst>
                                        </p:cTn>
                                        <p:tgtEl>
                                          <p:spTgt spid="115"/>
                                        </p:tgtEl>
                                        <p:attrNameLst>
                                          <p:attrName>style.visibility</p:attrName>
                                        </p:attrNameLst>
                                      </p:cBhvr>
                                      <p:to>
                                        <p:strVal val="visible"/>
                                      </p:to>
                                    </p:set>
                                    <p:animEffect transition="in" filter="wipe(down)">
                                      <p:cBhvr>
                                        <p:cTn id="102" dur="500"/>
                                        <p:tgtEl>
                                          <p:spTgt spid="115"/>
                                        </p:tgtEl>
                                      </p:cBhvr>
                                    </p:animEffect>
                                  </p:childTnLst>
                                </p:cTn>
                              </p:par>
                            </p:childTnLst>
                          </p:cTn>
                        </p:par>
                        <p:par>
                          <p:cTn id="103" fill="hold">
                            <p:stCondLst>
                              <p:cond delay="1500"/>
                            </p:stCondLst>
                            <p:childTnLst>
                              <p:par>
                                <p:cTn id="104" presetID="1" presetClass="entr" presetSubtype="0" fill="hold" nodeType="afterEffect">
                                  <p:stCondLst>
                                    <p:cond delay="0"/>
                                  </p:stCondLst>
                                  <p:childTnLst>
                                    <p:set>
                                      <p:cBhvr>
                                        <p:cTn id="105"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6" grpId="0" animBg="1"/>
      <p:bldP spid="67" grpId="0" animBg="1"/>
      <p:bldP spid="70" grpId="0" animBg="1"/>
      <p:bldP spid="71" grpId="0" animBg="1"/>
      <p:bldP spid="72" grpId="0" animBg="1"/>
      <p:bldP spid="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19ee65c5-5b0c-4608-b6c4-766b71cae4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how high availability works for Client Access services</a:t>
            </a:r>
          </a:p>
        </p:txBody>
      </p:sp>
      <p:sp>
        <p:nvSpPr>
          <p:cNvPr id="4" name="Content Placeholder 2"/>
          <p:cNvSpPr>
            <a:spLocks noGrp="1"/>
          </p:cNvSpPr>
          <p:nvPr/>
        </p:nvSpPr>
        <p:spPr bwMode="auto">
          <a:xfrm>
            <a:off x="458788" y="1021215"/>
            <a:ext cx="820813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solidFill>
                  <a:srgbClr val="000000"/>
                </a:solidFill>
              </a:rPr>
              <a:t>You make </a:t>
            </a:r>
            <a:r>
              <a:rPr lang="bs-Latn-BA" dirty="0">
                <a:solidFill>
                  <a:srgbClr val="000000"/>
                </a:solidFill>
              </a:rPr>
              <a:t>client access services </a:t>
            </a:r>
            <a:r>
              <a:rPr lang="en-US" dirty="0">
                <a:solidFill>
                  <a:srgbClr val="000000"/>
                </a:solidFill>
              </a:rPr>
              <a:t>highly available with multiple </a:t>
            </a:r>
            <a:r>
              <a:rPr lang="bs-Latn-BA" dirty="0">
                <a:solidFill>
                  <a:srgbClr val="000000"/>
                </a:solidFill>
              </a:rPr>
              <a:t>Exchange </a:t>
            </a:r>
            <a:r>
              <a:rPr lang="en-US" dirty="0">
                <a:solidFill>
                  <a:srgbClr val="000000"/>
                </a:solidFill>
              </a:rPr>
              <a:t>servers and when you configure load balancing</a:t>
            </a:r>
          </a:p>
          <a:p>
            <a:r>
              <a:rPr lang="bs-Latn-BA" dirty="0"/>
              <a:t>To make client access services highly available, you should:</a:t>
            </a:r>
          </a:p>
          <a:p>
            <a:pPr lvl="1"/>
            <a:r>
              <a:rPr lang="en-US" dirty="0"/>
              <a:t>Deploy multiple servers in a site</a:t>
            </a:r>
          </a:p>
          <a:p>
            <a:pPr lvl="1"/>
            <a:r>
              <a:rPr lang="en-US" dirty="0"/>
              <a:t>Use a load balancer device or a virtual appliance to create a cluster with virtual IP</a:t>
            </a:r>
          </a:p>
          <a:p>
            <a:pPr lvl="1"/>
            <a:r>
              <a:rPr lang="en-US" dirty="0"/>
              <a:t>Assign Exchange servers to the load balancer</a:t>
            </a:r>
          </a:p>
          <a:p>
            <a:pPr lvl="1"/>
            <a:r>
              <a:rPr lang="en-US" dirty="0"/>
              <a:t>Add the name for the network load-balanced cluster into DNS</a:t>
            </a:r>
            <a:r>
              <a:rPr lang="bs-Latn-BA" dirty="0"/>
              <a:t> and assign it the </a:t>
            </a:r>
            <a:r>
              <a:rPr lang="en-US" dirty="0"/>
              <a:t>v</a:t>
            </a:r>
            <a:r>
              <a:rPr lang="bs-Latn-BA" dirty="0"/>
              <a:t>irtual IP address</a:t>
            </a:r>
          </a:p>
          <a:p>
            <a:pPr lvl="1"/>
            <a:endParaRPr lang="en-US" dirty="0"/>
          </a:p>
          <a:p>
            <a:endParaRPr lang="en-US" sz="2400" dirty="0"/>
          </a:p>
          <a:p>
            <a:endParaRPr lang="en-US" dirty="0"/>
          </a:p>
        </p:txBody>
      </p:sp>
    </p:spTree>
    <p:extLst>
      <p:ext uri="{BB962C8B-B14F-4D97-AF65-F5344CB8AC3E}">
        <p14:creationId xmlns:p14="http://schemas.microsoft.com/office/powerpoint/2010/main" val="410798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b2e651a-ec4f-455f-831d-25cd45a15ed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88089" cy="740664"/>
          </a:xfrm>
        </p:spPr>
        <p:txBody>
          <a:bodyPr/>
          <a:lstStyle/>
          <a:p>
            <a:r>
              <a:rPr lang="en-US" dirty="0"/>
              <a:t>Understanding how transport high availability works</a:t>
            </a:r>
          </a:p>
        </p:txBody>
      </p:sp>
      <p:sp>
        <p:nvSpPr>
          <p:cNvPr id="48" name="Rectangle 47"/>
          <p:cNvSpPr/>
          <p:nvPr/>
        </p:nvSpPr>
        <p:spPr bwMode="auto">
          <a:xfrm>
            <a:off x="4752020" y="1735720"/>
            <a:ext cx="4248472" cy="44745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dirty="0">
              <a:latin typeface="Verdana" pitchFamily="34" charset="0"/>
            </a:endParaRPr>
          </a:p>
        </p:txBody>
      </p:sp>
      <p:sp>
        <p:nvSpPr>
          <p:cNvPr id="49" name="Rectangle 48"/>
          <p:cNvSpPr/>
          <p:nvPr/>
        </p:nvSpPr>
        <p:spPr bwMode="auto">
          <a:xfrm>
            <a:off x="142782" y="1735720"/>
            <a:ext cx="4131895" cy="496855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0" name="Rectangle 49"/>
          <p:cNvSpPr/>
          <p:nvPr/>
        </p:nvSpPr>
        <p:spPr bwMode="auto">
          <a:xfrm>
            <a:off x="323528" y="2639238"/>
            <a:ext cx="3462155" cy="2112509"/>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1" name="Rectangle 50"/>
          <p:cNvSpPr/>
          <p:nvPr/>
        </p:nvSpPr>
        <p:spPr bwMode="auto">
          <a:xfrm>
            <a:off x="382123" y="2639238"/>
            <a:ext cx="3547576" cy="2112509"/>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2" name="Rectangle 51"/>
          <p:cNvSpPr/>
          <p:nvPr/>
        </p:nvSpPr>
        <p:spPr bwMode="auto">
          <a:xfrm>
            <a:off x="5004048" y="3043094"/>
            <a:ext cx="3744416" cy="2797082"/>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pic>
        <p:nvPicPr>
          <p:cNvPr id="53"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9998" y="1087648"/>
            <a:ext cx="390471" cy="7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2175" y="1784514"/>
            <a:ext cx="419839" cy="78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AutoShape 14"/>
          <p:cNvSpPr>
            <a:spLocks noChangeArrowheads="1"/>
          </p:cNvSpPr>
          <p:nvPr/>
        </p:nvSpPr>
        <p:spPr bwMode="auto">
          <a:xfrm>
            <a:off x="1711678" y="1459086"/>
            <a:ext cx="844098" cy="313730"/>
          </a:xfrm>
          <a:prstGeom prst="roundRect">
            <a:avLst>
              <a:gd name="adj" fmla="val 4167"/>
            </a:avLst>
          </a:prstGeom>
          <a:noFill/>
          <a:ln w="9525">
            <a:noFill/>
            <a:round/>
            <a:headEnd/>
            <a:tailEnd/>
          </a:ln>
          <a:effectLst/>
        </p:spPr>
        <p:txBody>
          <a:bodyPr wrap="square" anchor="ctr">
            <a:spAutoFit/>
          </a:bodyPr>
          <a:lstStyle/>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MBX01</a:t>
            </a:r>
          </a:p>
        </p:txBody>
      </p:sp>
      <p:pic>
        <p:nvPicPr>
          <p:cNvPr id="56"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79712" y="3074396"/>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AutoShape 14"/>
          <p:cNvSpPr>
            <a:spLocks noChangeArrowheads="1"/>
          </p:cNvSpPr>
          <p:nvPr/>
        </p:nvSpPr>
        <p:spPr bwMode="auto">
          <a:xfrm>
            <a:off x="2734460" y="2712460"/>
            <a:ext cx="757420"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Active queue</a:t>
            </a:r>
          </a:p>
        </p:txBody>
      </p:sp>
      <p:pic>
        <p:nvPicPr>
          <p:cNvPr id="58"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2813" y="3838756"/>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AutoShape 14"/>
          <p:cNvSpPr>
            <a:spLocks noChangeArrowheads="1"/>
          </p:cNvSpPr>
          <p:nvPr/>
        </p:nvSpPr>
        <p:spPr bwMode="auto">
          <a:xfrm>
            <a:off x="1228211" y="3429000"/>
            <a:ext cx="944546"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Primary queue</a:t>
            </a:r>
          </a:p>
        </p:txBody>
      </p:sp>
      <p:sp>
        <p:nvSpPr>
          <p:cNvPr id="60" name="AutoShape 14"/>
          <p:cNvSpPr>
            <a:spLocks noChangeArrowheads="1"/>
          </p:cNvSpPr>
          <p:nvPr/>
        </p:nvSpPr>
        <p:spPr bwMode="auto">
          <a:xfrm>
            <a:off x="251520" y="792491"/>
            <a:ext cx="1297402" cy="31373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SMTP server</a:t>
            </a:r>
          </a:p>
        </p:txBody>
      </p:sp>
      <p:sp>
        <p:nvSpPr>
          <p:cNvPr id="61" name="Rectangle 60"/>
          <p:cNvSpPr/>
          <p:nvPr/>
        </p:nvSpPr>
        <p:spPr bwMode="auto">
          <a:xfrm>
            <a:off x="382123" y="5288074"/>
            <a:ext cx="3403560" cy="275495"/>
          </a:xfrm>
          <a:prstGeom prst="rect">
            <a:avLst/>
          </a:prstGeom>
          <a:gradFill rotWithShape="1">
            <a:gsLst>
              <a:gs pos="0">
                <a:schemeClr val="bg1"/>
              </a:gs>
              <a:gs pos="100000">
                <a:srgbClr val="EEEFD7"/>
              </a:gs>
            </a:gsLst>
            <a:lin ang="2700000" scaled="1"/>
          </a:gra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2" name="TextBox 61"/>
          <p:cNvSpPr txBox="1"/>
          <p:nvPr/>
        </p:nvSpPr>
        <p:spPr>
          <a:xfrm>
            <a:off x="1189110" y="4483057"/>
            <a:ext cx="1726706" cy="307777"/>
          </a:xfrm>
          <a:prstGeom prst="rect">
            <a:avLst/>
          </a:prstGeom>
          <a:noFill/>
          <a:ln>
            <a:noFill/>
          </a:ln>
          <a:effectLst/>
        </p:spPr>
        <p:txBody>
          <a:bodyPr wrap="square" rtlCol="0">
            <a:spAutoFit/>
          </a:bodyPr>
          <a:lstStyle/>
          <a:p>
            <a:r>
              <a:rPr lang="en-US" sz="1400" b="1" dirty="0">
                <a:latin typeface="Segoe UI" panose="020B0502040204020203" pitchFamily="34" charset="0"/>
                <a:ea typeface="Segoe UI" panose="020B0502040204020203" pitchFamily="34" charset="0"/>
                <a:cs typeface="Segoe UI" panose="020B0502040204020203" pitchFamily="34" charset="0"/>
              </a:rPr>
              <a:t>Transport service</a:t>
            </a:r>
          </a:p>
        </p:txBody>
      </p:sp>
      <p:sp>
        <p:nvSpPr>
          <p:cNvPr id="63" name="TextBox 62"/>
          <p:cNvSpPr txBox="1"/>
          <p:nvPr/>
        </p:nvSpPr>
        <p:spPr>
          <a:xfrm>
            <a:off x="473315" y="5275145"/>
            <a:ext cx="3312368" cy="307777"/>
          </a:xfrm>
          <a:prstGeom prst="rect">
            <a:avLst/>
          </a:prstGeom>
          <a:noFill/>
          <a:ln>
            <a:noFill/>
          </a:ln>
          <a:effectLst/>
        </p:spPr>
        <p:txBody>
          <a:bodyPr wrap="square" rtlCol="0">
            <a:spAutoFit/>
          </a:bodyPr>
          <a:lstStyle/>
          <a:p>
            <a:pPr algn="ctr"/>
            <a:r>
              <a:rPr lang="en-US" sz="1400" b="1" dirty="0">
                <a:latin typeface="Segoe UI" panose="020B0502040204020203" pitchFamily="34" charset="0"/>
                <a:ea typeface="Segoe UI" panose="020B0502040204020203" pitchFamily="34" charset="0"/>
                <a:cs typeface="Segoe UI" panose="020B0502040204020203" pitchFamily="34" charset="0"/>
              </a:rPr>
              <a:t>Mailbox transport service</a:t>
            </a:r>
          </a:p>
        </p:txBody>
      </p:sp>
      <p:pic>
        <p:nvPicPr>
          <p:cNvPr id="64"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33269" y="6111688"/>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AutoShape 14"/>
          <p:cNvSpPr>
            <a:spLocks noChangeArrowheads="1"/>
          </p:cNvSpPr>
          <p:nvPr/>
        </p:nvSpPr>
        <p:spPr bwMode="auto">
          <a:xfrm>
            <a:off x="2339758" y="5808804"/>
            <a:ext cx="1008106"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Mailbox database</a:t>
            </a:r>
          </a:p>
        </p:txBody>
      </p:sp>
      <p:pic>
        <p:nvPicPr>
          <p:cNvPr id="66" name="Picture 2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1062" y="1786836"/>
            <a:ext cx="397784" cy="74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3866" y="3441123"/>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AutoShape 14"/>
          <p:cNvSpPr>
            <a:spLocks noChangeArrowheads="1"/>
          </p:cNvSpPr>
          <p:nvPr/>
        </p:nvSpPr>
        <p:spPr bwMode="auto">
          <a:xfrm>
            <a:off x="7474109" y="3155160"/>
            <a:ext cx="914315"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queue</a:t>
            </a:r>
          </a:p>
        </p:txBody>
      </p:sp>
      <p:pic>
        <p:nvPicPr>
          <p:cNvPr id="69" name="Picture 6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69721" y="4665259"/>
            <a:ext cx="849313" cy="3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AutoShape 14"/>
          <p:cNvSpPr>
            <a:spLocks noChangeArrowheads="1"/>
          </p:cNvSpPr>
          <p:nvPr/>
        </p:nvSpPr>
        <p:spPr bwMode="auto">
          <a:xfrm>
            <a:off x="7495196" y="4437112"/>
            <a:ext cx="1181260" cy="533340"/>
          </a:xfrm>
          <a:prstGeom prst="roundRect">
            <a:avLst>
              <a:gd name="adj" fmla="val 4167"/>
            </a:avLst>
          </a:prstGeom>
          <a:noFill/>
          <a:ln w="9525">
            <a:noFill/>
            <a:round/>
            <a:headEnd/>
            <a:tailEnd/>
          </a:ln>
          <a:effectLst/>
        </p:spPr>
        <p:txBody>
          <a:bodyPr wrap="square" anchor="ctr">
            <a:spAutoFit/>
          </a:bodyPr>
          <a:lstStyle/>
          <a:p>
            <a:pP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Safety Net</a:t>
            </a:r>
          </a:p>
        </p:txBody>
      </p:sp>
      <p:sp>
        <p:nvSpPr>
          <p:cNvPr id="71" name="TextBox 70"/>
          <p:cNvSpPr txBox="1"/>
          <p:nvPr/>
        </p:nvSpPr>
        <p:spPr>
          <a:xfrm>
            <a:off x="6231024" y="5563177"/>
            <a:ext cx="1726706" cy="276999"/>
          </a:xfrm>
          <a:prstGeom prst="rect">
            <a:avLst/>
          </a:prstGeom>
          <a:noFill/>
          <a:ln>
            <a:noFill/>
          </a:ln>
        </p:spPr>
        <p:txBody>
          <a:bodyPr wrap="square" rtlCol="0">
            <a:spAutoFit/>
          </a:bodyPr>
          <a:lstStyle/>
          <a:p>
            <a:r>
              <a:rPr lang="en-US" sz="1200" b="1" dirty="0"/>
              <a:t>Transport service</a:t>
            </a:r>
          </a:p>
        </p:txBody>
      </p:sp>
      <p:sp>
        <p:nvSpPr>
          <p:cNvPr id="72" name="AutoShape 14"/>
          <p:cNvSpPr>
            <a:spLocks noChangeArrowheads="1"/>
          </p:cNvSpPr>
          <p:nvPr/>
        </p:nvSpPr>
        <p:spPr bwMode="auto">
          <a:xfrm>
            <a:off x="5951259" y="1239476"/>
            <a:ext cx="1656184" cy="533340"/>
          </a:xfrm>
          <a:prstGeom prst="roundRect">
            <a:avLst>
              <a:gd name="adj" fmla="val 4167"/>
            </a:avLst>
          </a:prstGeom>
          <a:noFill/>
          <a:ln w="9525">
            <a:noFill/>
            <a:round/>
            <a:headEnd/>
            <a:tailEnd/>
          </a:ln>
          <a:effectLst/>
        </p:spPr>
        <p:txBody>
          <a:bodyPr wrap="square" anchor="ctr">
            <a:spAutoFit/>
          </a:bodyPr>
          <a:lstStyle/>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MBX02</a:t>
            </a:r>
          </a:p>
          <a:p>
            <a:pPr algn="ctr" eaLnBrk="0" fontAlgn="base" hangingPunct="0">
              <a:spcBef>
                <a:spcPct val="0"/>
              </a:spcBef>
              <a:spcAft>
                <a:spcPct val="0"/>
              </a:spcAft>
              <a:defRPr/>
            </a:pPr>
            <a:r>
              <a:rPr lang="en-US"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(Shadow server)</a:t>
            </a:r>
          </a:p>
        </p:txBody>
      </p:sp>
      <p:sp>
        <p:nvSpPr>
          <p:cNvPr id="73" name="Line 25"/>
          <p:cNvSpPr>
            <a:spLocks noChangeShapeType="1"/>
          </p:cNvSpPr>
          <p:nvPr/>
        </p:nvSpPr>
        <p:spPr bwMode="auto">
          <a:xfrm rot="-3780000" flipV="1">
            <a:off x="1105096" y="1573383"/>
            <a:ext cx="767979" cy="422262"/>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74" name="Line 25"/>
          <p:cNvSpPr>
            <a:spLocks noChangeShapeType="1"/>
          </p:cNvSpPr>
          <p:nvPr/>
        </p:nvSpPr>
        <p:spPr bwMode="auto">
          <a:xfrm rot="-3540000" flipV="1">
            <a:off x="675936" y="3339422"/>
            <a:ext cx="439131" cy="260676"/>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cxnSp>
        <p:nvCxnSpPr>
          <p:cNvPr id="75" name="Straight Arrow Connector 74"/>
          <p:cNvCxnSpPr/>
          <p:nvPr/>
        </p:nvCxnSpPr>
        <p:spPr bwMode="auto">
          <a:xfrm flipH="1">
            <a:off x="896865" y="3226820"/>
            <a:ext cx="1086639" cy="0"/>
          </a:xfrm>
          <a:prstGeom prst="straightConnector1">
            <a:avLst/>
          </a:prstGeom>
          <a:noFill/>
          <a:ln w="57150">
            <a:solidFill>
              <a:srgbClr val="FF0000"/>
            </a:solidFill>
            <a:round/>
            <a:headEnd type="none" w="med" len="med"/>
            <a:tailEnd type="none"/>
          </a:ln>
          <a:extLst>
            <a:ext uri="{909E8E84-426E-40DD-AFC4-6F175D3DCCD1}">
              <a14:hiddenFill xmlns:a14="http://schemas.microsoft.com/office/drawing/2010/main">
                <a:noFill/>
              </a14:hiddenFill>
            </a:ext>
          </a:extLst>
        </p:spPr>
      </p:cxnSp>
      <p:sp>
        <p:nvSpPr>
          <p:cNvPr id="76" name="Line 25"/>
          <p:cNvSpPr>
            <a:spLocks noChangeShapeType="1"/>
          </p:cNvSpPr>
          <p:nvPr/>
        </p:nvSpPr>
        <p:spPr bwMode="auto">
          <a:xfrm rot="-3540000" flipV="1">
            <a:off x="1734233" y="4867853"/>
            <a:ext cx="474024" cy="286545"/>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sp>
        <p:nvSpPr>
          <p:cNvPr id="77" name="Line 25"/>
          <p:cNvSpPr>
            <a:spLocks noChangeShapeType="1"/>
          </p:cNvSpPr>
          <p:nvPr/>
        </p:nvSpPr>
        <p:spPr bwMode="auto">
          <a:xfrm rot="-3540000" flipV="1">
            <a:off x="6787583" y="4094480"/>
            <a:ext cx="500174" cy="302191"/>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78"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1345745" y="1204730"/>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Line 25"/>
          <p:cNvSpPr>
            <a:spLocks noChangeShapeType="1"/>
          </p:cNvSpPr>
          <p:nvPr/>
        </p:nvSpPr>
        <p:spPr bwMode="auto">
          <a:xfrm rot="-3540000" flipV="1">
            <a:off x="1734233" y="5696854"/>
            <a:ext cx="474024" cy="286545"/>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p>
        </p:txBody>
      </p:sp>
      <p:pic>
        <p:nvPicPr>
          <p:cNvPr id="80"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2210807" y="2991253"/>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80"/>
          <p:cNvGrpSpPr/>
          <p:nvPr/>
        </p:nvGrpSpPr>
        <p:grpSpPr>
          <a:xfrm>
            <a:off x="3389639" y="3013060"/>
            <a:ext cx="3648031" cy="522860"/>
            <a:chOff x="3389639" y="2623956"/>
            <a:chExt cx="3648031" cy="522860"/>
          </a:xfrm>
        </p:grpSpPr>
        <p:cxnSp>
          <p:nvCxnSpPr>
            <p:cNvPr id="82" name="Straight Arrow Connector 81"/>
            <p:cNvCxnSpPr/>
            <p:nvPr/>
          </p:nvCxnSpPr>
          <p:spPr bwMode="auto">
            <a:xfrm>
              <a:off x="3389639" y="2623956"/>
              <a:ext cx="3648031"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none"/>
            </a:ln>
            <a:effectLst/>
          </p:spPr>
        </p:cxnSp>
        <p:cxnSp>
          <p:nvCxnSpPr>
            <p:cNvPr id="83" name="Straight Arrow Connector 82"/>
            <p:cNvCxnSpPr/>
            <p:nvPr/>
          </p:nvCxnSpPr>
          <p:spPr bwMode="auto">
            <a:xfrm>
              <a:off x="7037670" y="2623956"/>
              <a:ext cx="0" cy="52286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arrow"/>
            </a:ln>
            <a:effectLst/>
          </p:spPr>
        </p:cxnSp>
      </p:grpSp>
      <p:grpSp>
        <p:nvGrpSpPr>
          <p:cNvPr id="84" name="Group 83"/>
          <p:cNvGrpSpPr/>
          <p:nvPr/>
        </p:nvGrpSpPr>
        <p:grpSpPr>
          <a:xfrm>
            <a:off x="3563888" y="2887712"/>
            <a:ext cx="3384376" cy="720216"/>
            <a:chOff x="2953112" y="2564904"/>
            <a:chExt cx="3995152" cy="576064"/>
          </a:xfrm>
        </p:grpSpPr>
        <p:cxnSp>
          <p:nvCxnSpPr>
            <p:cNvPr id="85" name="Straight Arrow Connector 84"/>
            <p:cNvCxnSpPr/>
            <p:nvPr/>
          </p:nvCxnSpPr>
          <p:spPr bwMode="auto">
            <a:xfrm flipV="1">
              <a:off x="6948264" y="2656184"/>
              <a:ext cx="0" cy="484784"/>
            </a:xfrm>
            <a:prstGeom prst="straightConnector1">
              <a:avLst/>
            </a:prstGeom>
            <a:gradFill rotWithShape="1">
              <a:gsLst>
                <a:gs pos="0">
                  <a:srgbClr val="E4CD9A"/>
                </a:gs>
                <a:gs pos="100000">
                  <a:srgbClr val="EEEFD7"/>
                </a:gs>
              </a:gsLst>
              <a:lin ang="2700000" scaled="1"/>
            </a:gradFill>
            <a:ln w="28575" cap="flat" cmpd="sng" algn="ctr">
              <a:solidFill>
                <a:srgbClr val="FF0000"/>
              </a:solidFill>
              <a:prstDash val="dash"/>
              <a:round/>
              <a:headEnd type="none" w="med" len="med"/>
              <a:tailEnd type="none"/>
            </a:ln>
            <a:effectLst/>
          </p:spPr>
        </p:cxnSp>
        <p:cxnSp>
          <p:nvCxnSpPr>
            <p:cNvPr id="86" name="Straight Arrow Connector 85"/>
            <p:cNvCxnSpPr/>
            <p:nvPr/>
          </p:nvCxnSpPr>
          <p:spPr bwMode="auto">
            <a:xfrm flipH="1">
              <a:off x="2953113" y="2564904"/>
              <a:ext cx="3995151"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dash"/>
              <a:round/>
              <a:headEnd type="none" w="med" len="med"/>
              <a:tailEnd type="arrow"/>
            </a:ln>
            <a:effectLst/>
          </p:spPr>
        </p:cxnSp>
      </p:grpSp>
      <p:pic>
        <p:nvPicPr>
          <p:cNvPr id="87" name="Picture 3" descr="C:\Users\jamwest\AppData\Local\Microsoft\Windows\Temporary Internet Files\Content.IE5\PGZSWNPK\MC900441310[1].png"/>
          <p:cNvPicPr>
            <a:picLocks noChangeAspect="1" noChangeArrowheads="1"/>
          </p:cNvPicPr>
          <p:nvPr/>
        </p:nvPicPr>
        <p:blipFill>
          <a:blip r:embed="rId6" cstate="print">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114509" y="2492896"/>
            <a:ext cx="585283" cy="58528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2210808" y="2996184"/>
            <a:ext cx="375047" cy="49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1102784">
            <a:off x="1994783" y="5963665"/>
            <a:ext cx="375047" cy="493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02686" y="631766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9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1328" y="631766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5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11111E-6 C -0.01077 0.022 -0.00174 0.05232 -0.00382 0.07825 C -0.00417 0.12662 -0.00591 0.175 -0.00591 0.22338 C -0.00591 0.24051 -0.00382 0.24908 -0.00382 0.26274 C 0.00017 0.26088 0.00399 0.25926 0.00798 0.25741 C 0.01649 0.2588 0.02395 0.26158 0.03246 0.26274 C 0.04305 0.2669 0.05364 0.2669 0.06475 0.26783 C 0.07708 0.26598 0.08697 0.26528 0.1 0.26528 " pathEditMode="relative" ptsTypes="fffffffA">
                                      <p:cBhvr>
                                        <p:cTn id="6" dur="3000" fill="hold"/>
                                        <p:tgtEl>
                                          <p:spTgt spid="7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1.38889E-6 -7.40741E-7 C 0.01719 0.00139 0.03021 0.00116 0.05018 0.00139 C 0.07726 0.0037 0.11302 0.00301 0.1382 0.00301 C 0.14757 0.0037 0.15695 0.00417 0.16667 0.00463 C 0.17344 0.00509 0.18264 0.00532 0.18958 0.00556 C 0.23993 0.00949 0.29583 0.00671 0.34757 0.00718 C 0.3757 0.00903 0.40486 0.00857 0.43351 0.00857 C 0.44827 0.01019 0.51007 0.00926 0.51268 0.00926 " pathEditMode="relative" rAng="0" ptsTypes="fffffffA">
                                      <p:cBhvr>
                                        <p:cTn id="12" dur="2000" fill="hold"/>
                                        <p:tgtEl>
                                          <p:spTgt spid="80"/>
                                        </p:tgtEl>
                                        <p:attrNameLst>
                                          <p:attrName>ppt_x</p:attrName>
                                          <p:attrName>ppt_y</p:attrName>
                                        </p:attrNameLst>
                                      </p:cBhvr>
                                      <p:rCtr x="25625" y="509"/>
                                    </p:animMotion>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1"/>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84"/>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100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7"/>
                                        </p:tgtEl>
                                        <p:attrNameLst>
                                          <p:attrName>style.visibility</p:attrName>
                                        </p:attrNameLst>
                                      </p:cBhvr>
                                      <p:to>
                                        <p:strVal val="hidden"/>
                                      </p:to>
                                    </p:set>
                                  </p:childTnLst>
                                </p:cTn>
                              </p:par>
                              <p:par>
                                <p:cTn id="29" presetID="1" presetClass="exit" presetSubtype="0" fill="hold" nodeType="withEffect">
                                  <p:stCondLst>
                                    <p:cond delay="1000"/>
                                  </p:stCondLst>
                                  <p:childTnLst>
                                    <p:set>
                                      <p:cBhvr>
                                        <p:cTn id="30" dur="1" fill="hold">
                                          <p:stCondLst>
                                            <p:cond delay="0"/>
                                          </p:stCondLst>
                                        </p:cTn>
                                        <p:tgtEl>
                                          <p:spTgt spid="8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0" presetClass="path" presetSubtype="0" accel="50000" decel="50000" fill="hold" nodeType="withEffect">
                                  <p:stCondLst>
                                    <p:cond delay="0"/>
                                  </p:stCondLst>
                                  <p:childTnLst>
                                    <p:animMotion origin="layout" path="M -8.33333E-7 6.2963E-6 C 0.00122 0.03751 0.00469 0.08126 -0.00503 0.1176 C -0.00556 0.1257 -0.0066 0.13218 -0.00781 0.13982 C -0.00816 0.15325 -0.00816 0.16691 -0.00885 0.18033 C -0.00972 0.19792 -0.01649 0.21529 -0.01875 0.23265 C -0.0184 0.24098 -0.01823 0.24908 -0.01771 0.25742 C -0.01736 0.26228 -0.01476 0.27177 -0.01476 0.27177 C -0.01545 0.28519 -0.01562 0.29376 -0.01771 0.30579 C -0.01979 0.31737 -0.02326 0.32802 -0.02448 0.33982 C -0.02135 0.36829 -0.02448 0.3963 -0.02448 0.42478 " pathEditMode="relative" ptsTypes="fffffffffA">
                                      <p:cBhvr>
                                        <p:cTn id="36" dur="2000" fill="hold"/>
                                        <p:tgtEl>
                                          <p:spTgt spid="88"/>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78"/>
                                        </p:tgtEl>
                                        <p:attrNameLst>
                                          <p:attrName>style.visibility</p:attrName>
                                        </p:attrNameLst>
                                      </p:cBhvr>
                                      <p:to>
                                        <p:strVal val="hidden"/>
                                      </p:to>
                                    </p:set>
                                  </p:childTnLst>
                                </p:cTn>
                              </p:par>
                              <p:par>
                                <p:cTn id="45" presetID="0" presetClass="path" presetSubtype="0" accel="50000" decel="50000" fill="hold" nodeType="withEffect">
                                  <p:stCondLst>
                                    <p:cond delay="0"/>
                                  </p:stCondLst>
                                  <p:childTnLst>
                                    <p:animMotion origin="layout" path="M 3.88889E-6 5.55556E-6 C -0.03299 0.00047 -0.06598 0.0007 -0.09896 0.0014 C -0.11407 0.00163 -0.1441 0.00279 -0.1441 0.00279 C -0.14445 0.00441 -0.14462 0.00626 -0.14497 0.00788 C -0.14549 0.01066 -0.14705 0.01575 -0.14705 0.01575 C -0.14827 0.02709 -0.14723 0.0389 -0.15 0.04978 C -0.15053 0.07061 -0.15191 0.09052 -0.15191 0.11112 " pathEditMode="relative" ptsTypes="ffffffA">
                                      <p:cBhvr>
                                        <p:cTn id="46" dur="2000" fill="hold"/>
                                        <p:tgtEl>
                                          <p:spTgt spid="88"/>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88"/>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par>
                                <p:cTn id="54" presetID="0" presetClass="path" presetSubtype="0" accel="50000" decel="50000" fill="hold" nodeType="withEffect">
                                  <p:stCondLst>
                                    <p:cond delay="0"/>
                                  </p:stCondLst>
                                  <p:childTnLst>
                                    <p:animMotion origin="layout" path="M 0.51267 0.00925 C 0.52118 0.04371 0.50903 0.08187 0.51719 0.11679 C 0.51684 0.142 0.5191 0.1797 0.51146 0.20629 C 0.51007 0.21786 0.51024 0.213 0.51024 0.22179 " pathEditMode="relative" rAng="0" ptsTypes="fffA">
                                      <p:cBhvr>
                                        <p:cTn id="55" dur="2000" fill="hold"/>
                                        <p:tgtEl>
                                          <p:spTgt spid="80"/>
                                        </p:tgtEl>
                                        <p:attrNameLst>
                                          <p:attrName>ppt_x</p:attrName>
                                          <p:attrName>ppt_y</p:attrName>
                                        </p:attrNameLst>
                                      </p:cBhvr>
                                      <p:rCtr x="243" y="10615"/>
                                    </p:animMotion>
                                  </p:childTnLst>
                                </p:cTn>
                              </p:par>
                            </p:childTnLst>
                          </p:cTn>
                        </p:par>
                        <p:par>
                          <p:cTn id="56" fill="hold">
                            <p:stCondLst>
                              <p:cond delay="2000"/>
                            </p:stCondLst>
                            <p:childTnLst>
                              <p:par>
                                <p:cTn id="57" presetID="1" presetClass="entr" presetSubtype="0" fill="hold" nodeType="after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2AA821EF-9740-4D7F-92EC-9A81CC1F445C}"/>
</file>

<file path=customXml/itemProps2.xml><?xml version="1.0" encoding="utf-8"?>
<ds:datastoreItem xmlns:ds="http://schemas.openxmlformats.org/officeDocument/2006/customXml" ds:itemID="{381CF29D-76D1-49AA-8D09-68AC06A84D51}"/>
</file>

<file path=customXml/itemProps3.xml><?xml version="1.0" encoding="utf-8"?>
<ds:datastoreItem xmlns:ds="http://schemas.openxmlformats.org/officeDocument/2006/customXml" ds:itemID="{B48A923E-BC28-456D-AF77-964C3FE2CDB5}"/>
</file>

<file path=docProps/app.xml><?xml version="1.0" encoding="utf-8"?>
<Properties xmlns="http://schemas.openxmlformats.org/officeDocument/2006/extended-properties" xmlns:vt="http://schemas.openxmlformats.org/officeDocument/2006/docPropsVTypes">
  <Template>NG_MOC_Core_ModuleNew</Template>
  <TotalTime>0</TotalTime>
  <Words>4423</Words>
  <Application>Microsoft Office PowerPoint</Application>
  <PresentationFormat>On-screen Show (4:3)</PresentationFormat>
  <Paragraphs>499</Paragraphs>
  <Slides>36</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Segoe UI</vt:lpstr>
      <vt:lpstr>Arial</vt:lpstr>
      <vt:lpstr>Symbol</vt:lpstr>
      <vt:lpstr>Calibri</vt:lpstr>
      <vt:lpstr>Verdana</vt:lpstr>
      <vt:lpstr>Roboto</vt:lpstr>
      <vt:lpstr>Wingdings</vt:lpstr>
      <vt:lpstr>Segoe UI Semilight</vt:lpstr>
      <vt:lpstr>Arial Narrow</vt:lpstr>
      <vt:lpstr>NG_MOC_Core_ModuleNew2</vt:lpstr>
      <vt:lpstr>Module 7</vt:lpstr>
      <vt:lpstr>Module Overview</vt:lpstr>
      <vt:lpstr>Lesson 1: High availability in Exchange Server</vt:lpstr>
      <vt:lpstr>Components of high availability</vt:lpstr>
      <vt:lpstr>What is a DAG?</vt:lpstr>
      <vt:lpstr>Understanding how a DAG works</vt:lpstr>
      <vt:lpstr>Continuous replication</vt:lpstr>
      <vt:lpstr>Understanding how high availability works for Client Access services</vt:lpstr>
      <vt:lpstr>Understanding how transport high availability works</vt:lpstr>
      <vt:lpstr>Using multiple mail exchange records for high availability</vt:lpstr>
      <vt:lpstr>What is site resilience?</vt:lpstr>
      <vt:lpstr>Lesson 2: Configuring highly available mailbox databases</vt:lpstr>
      <vt:lpstr>Configuring a DAG and databases</vt:lpstr>
      <vt:lpstr>PowerPoint Presentation</vt:lpstr>
      <vt:lpstr>Database management in a DAG</vt:lpstr>
      <vt:lpstr>Understanding the failover process</vt:lpstr>
      <vt:lpstr>What are lagged mailbox database copies?</vt:lpstr>
      <vt:lpstr>Demonstration: Creating and configuring a DAG</vt:lpstr>
      <vt:lpstr>What is Autoreseed?</vt:lpstr>
      <vt:lpstr>What is Autoreseed? (cont.)</vt:lpstr>
      <vt:lpstr>How does Meta Cache DB work?</vt:lpstr>
      <vt:lpstr>Accessing Metadata from the MCDB</vt:lpstr>
      <vt:lpstr>Accessing Metadata from Database only</vt:lpstr>
      <vt:lpstr>Implementing MCDB</vt:lpstr>
      <vt:lpstr>Troubleshooting DAGs</vt:lpstr>
      <vt:lpstr>Lesson 3: Configuring high availability of Client Access services</vt:lpstr>
      <vt:lpstr>High availability for Client Access services</vt:lpstr>
      <vt:lpstr>Load balancing and Exchange Servers</vt:lpstr>
      <vt:lpstr>Layer 4 vs. Layer 7 load balancers in Exchange Server</vt:lpstr>
      <vt:lpstr>Namespace and load balancing</vt:lpstr>
      <vt:lpstr>Single namespace with a Layer 4 load balancer</vt:lpstr>
      <vt:lpstr>Single namespace with a Layer 7 load balancer</vt:lpstr>
      <vt:lpstr>Multiple namespaces with a Layer 4 load balancer</vt:lpstr>
      <vt:lpstr>Considerations for implementing highly available Client Access services</vt:lpstr>
      <vt:lpstr>Demonstration: Configuring a Layer 4 load balancer for Client Access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2016-04-06T21:28:48Z</dcterms:created>
  <dcterms:modified xsi:type="dcterms:W3CDTF">2020-01-30T12:00:29Z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