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7" r:id="rId28"/>
  </p:sldIdLst>
  <p:sldSz cx="9144000" cy="6858000" type="screen4x3"/>
  <p:notesSz cx="6858000" cy="9144000"/>
  <p:embeddedFontLst>
    <p:embeddedFont>
      <p:font typeface="Calibri" panose="020F0502020204030204"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Verdana" panose="020B0604030504040204" pitchFamily="34"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6" autoAdjust="0"/>
    <p:restoredTop sz="94614" autoAdjust="0"/>
  </p:normalViewPr>
  <p:slideViewPr>
    <p:cSldViewPr>
      <p:cViewPr varScale="1">
        <p:scale>
          <a:sx n="105" d="100"/>
          <a:sy n="105" d="100"/>
        </p:scale>
        <p:origin x="1524" y="10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2A80A-2FD1-4887-A09D-A681CA4A1AAC}" type="datetimeFigureOut">
              <a:rPr lang="en-IN" smtClean="0"/>
              <a:t>16-05-2019</a:t>
            </a:fld>
            <a:endParaRPr lang="en-IN"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D35DC1-D921-4210-BA9E-591A24B06FA5}" type="slidenum">
              <a:rPr lang="en-IN" smtClean="0"/>
              <a:t>‹#›</a:t>
            </a:fld>
            <a:endParaRPr lang="en-IN" dirty="0"/>
          </a:p>
        </p:txBody>
      </p:sp>
    </p:spTree>
    <p:extLst>
      <p:ext uri="{BB962C8B-B14F-4D97-AF65-F5344CB8AC3E}">
        <p14:creationId xmlns:p14="http://schemas.microsoft.com/office/powerpoint/2010/main" val="3059905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Presentation:</a:t>
            </a:r>
            <a:r>
              <a:rPr lang="en-IN" sz="1000" b="1" dirty="0">
                <a:latin typeface="Arial"/>
                <a:ea typeface="Calibri"/>
                <a:cs typeface="Times New Roman"/>
              </a:rPr>
              <a:t> 50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Lab:</a:t>
            </a:r>
            <a:r>
              <a:rPr lang="en-IN" sz="1000" b="1" dirty="0">
                <a:latin typeface="Arial"/>
                <a:ea typeface="Calibri"/>
                <a:cs typeface="Times New Roman"/>
              </a:rPr>
              <a:t> 90 minutes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IN" sz="1000" dirty="0">
                <a:latin typeface="Arial"/>
                <a:ea typeface="Calibri"/>
                <a:cs typeface="Times New Roman"/>
              </a:rPr>
              <a:t>Configure role-based access control (RBAC) on Microsoft Exchange Server 2016.</a:t>
            </a:r>
          </a:p>
          <a:p>
            <a:pPr marL="342900" marR="0" lvl="0" indent="-342900">
              <a:lnSpc>
                <a:spcPct val="115000"/>
              </a:lnSpc>
              <a:spcBef>
                <a:spcPts val="0"/>
              </a:spcBef>
              <a:spcAft>
                <a:spcPts val="995"/>
              </a:spcAft>
              <a:buFont typeface="Symbol"/>
              <a:buChar char=""/>
            </a:pPr>
            <a:r>
              <a:rPr lang="en-IN" sz="1000" dirty="0">
                <a:latin typeface="Arial"/>
                <a:ea typeface="Calibri"/>
                <a:cs typeface="Times New Roman"/>
              </a:rPr>
              <a:t>Configure options related to user and administrator audit logging.</a:t>
            </a:r>
          </a:p>
          <a:p>
            <a:pPr marL="342900" marR="0" lvl="0" indent="-342900">
              <a:lnSpc>
                <a:spcPct val="115000"/>
              </a:lnSpc>
              <a:spcBef>
                <a:spcPts val="0"/>
              </a:spcBef>
              <a:spcAft>
                <a:spcPts val="995"/>
              </a:spcAft>
              <a:buFont typeface="Symbol"/>
              <a:buChar char=""/>
            </a:pPr>
            <a:r>
              <a:rPr lang="en-IN" sz="1000" dirty="0">
                <a:latin typeface="Arial"/>
                <a:ea typeface="Calibri"/>
                <a:cs typeface="Times New Roman"/>
              </a:rPr>
              <a:t>Maintain and update Exchange Server 2016.</a:t>
            </a:r>
          </a:p>
          <a:p>
            <a:pPr>
              <a:lnSpc>
                <a:spcPts val="1300"/>
              </a:lnSpc>
              <a:spcBef>
                <a:spcPts val="900"/>
              </a:spcBef>
              <a:spcAft>
                <a:spcPts val="300"/>
              </a:spcAft>
            </a:pPr>
            <a:r>
              <a:rPr lang="en-IN" sz="1000" b="1" dirty="0">
                <a:effectLst/>
                <a:latin typeface="Arial"/>
                <a:ea typeface="Times New Roman"/>
                <a:cs typeface="Segoe UI"/>
              </a:rPr>
              <a:t>Required materials</a:t>
            </a:r>
          </a:p>
          <a:p>
            <a:pPr>
              <a:lnSpc>
                <a:spcPct val="115000"/>
              </a:lnSpc>
              <a:spcAft>
                <a:spcPts val="1000"/>
              </a:spcAft>
            </a:pPr>
            <a:r>
              <a:rPr lang="en-IN" sz="1000" dirty="0">
                <a:latin typeface="Arial"/>
                <a:ea typeface="Times New Roman"/>
                <a:cs typeface="Times New Roman"/>
              </a:rPr>
              <a:t>To teach this module, you need the Microsoft PowerPoint file 20345-1A_12.pptx.</a:t>
            </a:r>
            <a:endParaRPr lang="en-IN" sz="1000" dirty="0">
              <a:latin typeface="Arial"/>
              <a:ea typeface="Calibri"/>
              <a:cs typeface="Times New Roman"/>
            </a:endParaRPr>
          </a:p>
          <a:p>
            <a:pPr>
              <a:lnSpc>
                <a:spcPts val="1300"/>
              </a:lnSpc>
              <a:spcBef>
                <a:spcPts val="900"/>
              </a:spcBef>
              <a:spcAft>
                <a:spcPts val="300"/>
              </a:spcAft>
            </a:pPr>
            <a:r>
              <a:rPr lang="en-IN" sz="1000" b="1" dirty="0">
                <a:effectLst/>
                <a:latin typeface="Arial"/>
                <a:ea typeface="Times New Roman"/>
                <a:cs typeface="Segoe UI"/>
              </a:rPr>
              <a:t>Preparation tasks</a:t>
            </a:r>
          </a:p>
          <a:p>
            <a:pPr>
              <a:lnSpc>
                <a:spcPct val="115000"/>
              </a:lnSpc>
              <a:spcAft>
                <a:spcPts val="1000"/>
              </a:spcAft>
            </a:pPr>
            <a:r>
              <a:rPr lang="en-IN" sz="1000" dirty="0">
                <a:latin typeface="Arial"/>
                <a:ea typeface="Times New Roman"/>
                <a:cs typeface="Times New Roman"/>
              </a:rPr>
              <a:t>To prepare for this module, you should:</a:t>
            </a:r>
            <a:endParaRPr lang="en-IN" sz="1000" dirty="0">
              <a:latin typeface="Arial"/>
              <a:ea typeface="Calibri"/>
              <a:cs typeface="Times New Roman"/>
            </a:endParaRP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IN"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IN" sz="1000" dirty="0">
                <a:latin typeface="Arial"/>
                <a:ea typeface="Times New Roman"/>
                <a:cs typeface="Times New Roman"/>
              </a:rPr>
              <a:t>As you prepare for this class, it is imperative that you complete the labs yourself. This gives you an understanding of how the labs work, as well as the concepts that each lab covers. This enables you to provide meaningful hints to students who might have issues while working in the labs. Furthermore, it will help guide your lecture to ensure that you discuss the concepts that the labs cover.</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544813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Discuss the user roles that are available for end user management. You should provide an overview of each role and tell the students what happens if they enable the user role in the default assignment policy. If time permits, ask your students to what extent their own users should be able to manage their own settings. Emphasize that the following role assignment policies are not enabled by default:</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MyProfileInformation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MyDistributionGroups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MyRetentionPolicies</a:t>
            </a:r>
            <a:endParaRPr lang="en-IN" sz="1000" dirty="0">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IN" sz="1000" dirty="0">
                <a:latin typeface="Arial"/>
                <a:ea typeface="Calibri"/>
                <a:cs typeface="Times New Roman"/>
              </a:rPr>
              <a:t>MyDiagnostics</a:t>
            </a:r>
          </a:p>
        </p:txBody>
      </p:sp>
      <p:sp>
        <p:nvSpPr>
          <p:cNvPr id="4" name="Slide Number Placeholder 3"/>
          <p:cNvSpPr>
            <a:spLocks noGrp="1"/>
          </p:cNvSpPr>
          <p:nvPr>
            <p:ph type="sldNum" sz="quarter" idx="10"/>
          </p:nvPr>
        </p:nvSpPr>
        <p:spPr/>
        <p:txBody>
          <a:bodyPr/>
          <a:lstStyle/>
          <a:p>
            <a:fld id="{C5D35DC1-D921-4210-BA9E-591A24B06FA5}" type="slidenum">
              <a:rPr lang="en-IN" smtClean="0"/>
              <a:t>10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39483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Re-emphasize to students that role assignment policies are associated with user roles and not administrative roles. Also, ensure that students are aware of the requirement to apply newly created default role assignment policies to pre-existing mailboxes.</a:t>
            </a:r>
          </a:p>
        </p:txBody>
      </p:sp>
      <p:sp>
        <p:nvSpPr>
          <p:cNvPr id="4" name="Slide Number Placeholder 3"/>
          <p:cNvSpPr>
            <a:spLocks noGrp="1"/>
          </p:cNvSpPr>
          <p:nvPr>
            <p:ph type="sldNum" sz="quarter" idx="10"/>
          </p:nvPr>
        </p:nvSpPr>
        <p:spPr/>
        <p:txBody>
          <a:bodyPr/>
          <a:lstStyle/>
          <a:p>
            <a:fld id="{C5D35DC1-D921-4210-BA9E-591A24B06FA5}" type="slidenum">
              <a:rPr lang="en-IN" smtClean="0"/>
              <a:t>11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3682034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demonstration shows the default permissions assigned to users. You can mention that most organizations do not want their users to modify their personal contact information or create distribution groups, but instead have an alternate way to do this. It typically involves an identity management system or users calling Help Desk and opening a service request asking an administrator to change the information. You can ask the students if they currently allow end users to change their own addresses and if they intend to disable this ability in Exchange Server 2016.</a:t>
            </a:r>
          </a:p>
          <a:p>
            <a:pPr>
              <a:lnSpc>
                <a:spcPct val="115000"/>
              </a:lnSpc>
              <a:spcAft>
                <a:spcPts val="1000"/>
              </a:spcAft>
            </a:pPr>
            <a:r>
              <a:rPr lang="en-IN" sz="1000" dirty="0">
                <a:latin typeface="Arial"/>
                <a:ea typeface="Calibri"/>
                <a:cs typeface="Times New Roman"/>
              </a:rPr>
              <a:t>When the demonstration is complete, leave the virtual machines running for the next demonstration. </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Ensure that the 20345-1A-LON-DC1 and 20345-1A-LON-EX1 virtual machines are still running. On </a:t>
            </a:r>
            <a:br>
              <a:rPr lang="en-IN" sz="1000" dirty="0">
                <a:latin typeface="Arial"/>
                <a:ea typeface="Calibri"/>
                <a:cs typeface="Times New Roman"/>
              </a:rPr>
            </a:br>
            <a:r>
              <a:rPr lang="en-IN" sz="1000" dirty="0">
                <a:latin typeface="Arial"/>
                <a:ea typeface="Calibri"/>
                <a:cs typeface="Times New Roman"/>
              </a:rPr>
              <a:t>LON-EX1, open the Exchange Management Shell and run the following command:</a:t>
            </a:r>
          </a:p>
          <a:p>
            <a:pPr lvl="1">
              <a:lnSpc>
                <a:spcPts val="1000"/>
              </a:lnSpc>
              <a:spcBef>
                <a:spcPts val="600"/>
              </a:spcBef>
              <a:spcAft>
                <a:spcPts val="600"/>
              </a:spcAft>
            </a:pPr>
            <a:r>
              <a:rPr lang="en-US" sz="1000" b="1" dirty="0">
                <a:effectLst/>
                <a:latin typeface="Arial"/>
                <a:ea typeface="Times New Roman"/>
                <a:cs typeface="Times New Roman"/>
              </a:rPr>
              <a:t>Enable-DistributionGroup Marketing</a:t>
            </a:r>
            <a:endParaRPr lang="en-IN" sz="1000" b="1" dirty="0">
              <a:effectLst/>
              <a:latin typeface="Arial"/>
              <a:ea typeface="Times New Roman"/>
              <a:cs typeface="Times New Roman"/>
            </a:endParaRPr>
          </a:p>
          <a:p>
            <a:pPr>
              <a:lnSpc>
                <a:spcPct val="115000"/>
              </a:lnSpc>
              <a:spcAft>
                <a:spcPts val="1000"/>
              </a:spcAft>
            </a:pPr>
            <a:endParaRPr lang="en-IN" sz="1000" b="1" dirty="0">
              <a:latin typeface="Arial"/>
              <a:ea typeface="Calibri"/>
              <a:cs typeface="Times New Roman"/>
            </a:endParaRP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Use Outlook on the web with default user permissions</a:t>
            </a:r>
            <a:endParaRPr lang="en-IN"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open Internet Explorer, and in the address bar, type </a:t>
            </a:r>
            <a:br>
              <a:rPr lang="en-US" sz="1000" dirty="0">
                <a:effectLst/>
                <a:latin typeface="Arial"/>
                <a:ea typeface="Times New Roman"/>
                <a:cs typeface="Times New Roman"/>
              </a:rPr>
            </a:br>
            <a:r>
              <a:rPr lang="en-US" sz="1000" b="1" dirty="0">
                <a:effectLst/>
                <a:latin typeface="Arial"/>
                <a:ea typeface="Times New Roman"/>
                <a:cs typeface="Times New Roman"/>
              </a:rPr>
              <a:t>https://LON-EX1.adatum.com/ECP </a:t>
            </a:r>
            <a:r>
              <a:rPr lang="en-US" sz="1000" dirty="0">
                <a:effectLst/>
                <a:latin typeface="Arial"/>
                <a:ea typeface="Times New Roman"/>
                <a:cs typeface="Times New Roman"/>
              </a:rPr>
              <a:t>and then press Enter. Sign in as </a:t>
            </a:r>
            <a:br>
              <a:rPr lang="en-US" sz="1000" dirty="0">
                <a:effectLst/>
                <a:latin typeface="Arial"/>
                <a:ea typeface="Times New Roman"/>
                <a:cs typeface="Times New Roman"/>
              </a:rPr>
            </a:br>
            <a:r>
              <a:rPr lang="en-US" sz="1000" b="1" dirty="0">
                <a:effectLst/>
                <a:latin typeface="Arial"/>
                <a:ea typeface="Times New Roman"/>
                <a:cs typeface="Times New Roman"/>
              </a:rPr>
              <a:t>Adatum\Andrew</a:t>
            </a:r>
            <a:r>
              <a:rPr lang="en-US" sz="1000" dirty="0">
                <a:effectLst/>
                <a:latin typeface="Arial"/>
                <a:ea typeface="Times New Roman"/>
                <a:cs typeface="Times New Roman"/>
              </a:rPr>
              <a:t> with the password as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on the right, under </a:t>
            </a:r>
            <a:r>
              <a:rPr lang="en-US" sz="1000" b="1" dirty="0">
                <a:effectLst/>
                <a:latin typeface="Arial"/>
                <a:ea typeface="Times New Roman"/>
                <a:cs typeface="Times New Roman"/>
              </a:rPr>
              <a:t>my account</a:t>
            </a:r>
            <a:r>
              <a:rPr lang="en-US" sz="1000" dirty="0">
                <a:effectLst/>
                <a:latin typeface="Arial"/>
                <a:ea typeface="Times New Roman"/>
                <a:cs typeface="Times New Roman"/>
              </a:rPr>
              <a:t>, click </a:t>
            </a:r>
            <a:r>
              <a:rPr lang="en-US" sz="1000" b="1" dirty="0">
                <a:effectLst/>
                <a:latin typeface="Arial"/>
                <a:ea typeface="Times New Roman"/>
                <a:cs typeface="Times New Roman"/>
              </a:rPr>
              <a:t>Edit information</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Account Information window, in the feature pane, click </a:t>
            </a:r>
            <a:r>
              <a:rPr lang="en-US" sz="1000" b="1" dirty="0">
                <a:effectLst/>
                <a:latin typeface="Arial"/>
                <a:ea typeface="Times New Roman"/>
                <a:cs typeface="Times New Roman"/>
              </a:rPr>
              <a:t>contact location</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details pane on the right, in the </a:t>
            </a:r>
            <a:r>
              <a:rPr lang="en-US" sz="1000" b="1" dirty="0">
                <a:effectLst/>
                <a:latin typeface="Arial"/>
                <a:ea typeface="Times New Roman"/>
                <a:cs typeface="Times New Roman"/>
              </a:rPr>
              <a:t>Street </a:t>
            </a:r>
            <a:r>
              <a:rPr lang="en-US" sz="1000" dirty="0">
                <a:effectLst/>
                <a:latin typeface="Arial"/>
                <a:ea typeface="Times New Roman"/>
                <a:cs typeface="Times New Roman"/>
              </a:rPr>
              <a:t>text box, type </a:t>
            </a:r>
            <a:r>
              <a:rPr lang="en-US" sz="1000" b="1" dirty="0">
                <a:effectLst/>
                <a:latin typeface="Arial"/>
                <a:ea typeface="Times New Roman"/>
                <a:cs typeface="Times New Roman"/>
              </a:rPr>
              <a:t>Mail Street 1</a:t>
            </a:r>
            <a:r>
              <a:rPr lang="en-US" sz="1000" dirty="0">
                <a:effectLst/>
                <a:latin typeface="Arial"/>
                <a:ea typeface="Times New Roman"/>
                <a:cs typeface="Times New Roman"/>
              </a:rPr>
              <a:t>, in the </a:t>
            </a:r>
            <a:r>
              <a:rPr lang="en-US" sz="1000" b="1" dirty="0">
                <a:effectLst/>
                <a:latin typeface="Arial"/>
                <a:ea typeface="Times New Roman"/>
                <a:cs typeface="Times New Roman"/>
              </a:rPr>
              <a:t>City </a:t>
            </a:r>
            <a:r>
              <a:rPr lang="en-US" sz="1000" dirty="0">
                <a:effectLst/>
                <a:latin typeface="Arial"/>
                <a:ea typeface="Times New Roman"/>
                <a:cs typeface="Times New Roman"/>
              </a:rPr>
              <a:t>text box, type </a:t>
            </a:r>
            <a:r>
              <a:rPr lang="en-US" sz="1000" b="1" dirty="0">
                <a:effectLst/>
                <a:latin typeface="Arial"/>
                <a:ea typeface="Times New Roman"/>
                <a:cs typeface="Times New Roman"/>
              </a:rPr>
              <a:t>Oxford</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save</a:t>
            </a:r>
            <a:r>
              <a:rPr lang="en-US" sz="1000" dirty="0">
                <a:effectLst/>
                <a:latin typeface="Arial"/>
                <a:ea typeface="Times New Roman"/>
                <a:cs typeface="Times New Roman"/>
              </a:rPr>
              <a:t>. By default in Microsoft Exchange Server 2016, all users can change their contact information.</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feature pane, click </a:t>
            </a:r>
            <a:r>
              <a:rPr lang="en-US" sz="1000" b="1" dirty="0">
                <a:effectLst/>
                <a:latin typeface="Arial"/>
                <a:ea typeface="Times New Roman"/>
                <a:cs typeface="Times New Roman"/>
              </a:rPr>
              <a:t>groups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lvl="1">
              <a:lnSpc>
                <a:spcPct val="115000"/>
              </a:lnSpc>
              <a:spcAft>
                <a:spcPts val="995"/>
              </a:spcAft>
            </a:pPr>
            <a:r>
              <a:rPr lang="en-IN" sz="1000" b="1" dirty="0">
                <a:latin typeface="Arial"/>
                <a:ea typeface="Calibri"/>
                <a:cs typeface="Times New Roman"/>
              </a:rPr>
              <a:t>Note: </a:t>
            </a:r>
            <a:r>
              <a:rPr lang="en-IN" sz="1000" dirty="0">
                <a:latin typeface="Arial"/>
                <a:ea typeface="Calibri"/>
                <a:cs typeface="Times New Roman"/>
              </a:rPr>
              <a:t>Notice that Andrew belongs to only one group, named </a:t>
            </a:r>
            <a:r>
              <a:rPr lang="en-IN" sz="1000" b="1" dirty="0">
                <a:latin typeface="Arial"/>
                <a:ea typeface="Calibri"/>
                <a:cs typeface="Times New Roman"/>
              </a:rPr>
              <a:t>Marketing</a:t>
            </a:r>
            <a:r>
              <a:rPr lang="en-IN" sz="1000" dirty="0">
                <a:latin typeface="Arial"/>
                <a:ea typeface="Calibri"/>
                <a:cs typeface="Times New Roman"/>
              </a:rPr>
              <a:t>. He cannot manage it.</a:t>
            </a:r>
          </a:p>
          <a:p>
            <a:pPr marL="342900" lvl="0" indent="-342900">
              <a:lnSpc>
                <a:spcPct val="115000"/>
              </a:lnSpc>
              <a:spcAft>
                <a:spcPts val="995"/>
              </a:spcAft>
              <a:buFont typeface="+mj-lt"/>
              <a:buAutoNum type="arabicPeriod" startAt="6"/>
            </a:pPr>
            <a:r>
              <a:rPr lang="en-US" sz="1000" dirty="0">
                <a:solidFill>
                  <a:prstClr val="black"/>
                </a:solidFill>
                <a:latin typeface="Arial"/>
                <a:ea typeface="Times New Roman"/>
                <a:cs typeface="Times New Roman"/>
              </a:rPr>
              <a:t>Sign out of Exchange Administration Center.</a:t>
            </a:r>
            <a:endParaRPr lang="en-IN" sz="1000" dirty="0">
              <a:solidFill>
                <a:prstClr val="black"/>
              </a:solidFill>
              <a:latin typeface="Arial"/>
              <a:ea typeface="Times New Roman"/>
              <a:cs typeface="Times New Roman"/>
            </a:endParaRPr>
          </a:p>
          <a:p>
            <a:pPr lvl="1">
              <a:lnSpc>
                <a:spcPct val="115000"/>
              </a:lnSpc>
              <a:spcAft>
                <a:spcPts val="995"/>
              </a:spcAft>
            </a:pP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12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243894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Explain split permissions. Emphasize that this feature is not appropriate for all organizations, but only for those that actually split administration of the Exchange Server infrastructure and AD DS infrastructure, and have different IT teams for these services. </a:t>
            </a:r>
          </a:p>
          <a:p>
            <a:pPr>
              <a:lnSpc>
                <a:spcPct val="115000"/>
              </a:lnSpc>
              <a:spcAft>
                <a:spcPts val="1000"/>
              </a:spcAft>
            </a:pPr>
            <a:r>
              <a:rPr lang="en-IN" sz="1000" dirty="0">
                <a:latin typeface="Arial"/>
                <a:ea typeface="Calibri"/>
                <a:cs typeface="Times New Roman"/>
              </a:rPr>
              <a:t>Explain the differences between RBAC split permissions and Active Directory split permissions, and emphasize that we recommend the use of RBAC split permissions. Also, identify the scenarios in which RBAC and Active Directory split permissions are appropriate. Be sure to tell the students that Exchange Server 2016, by default, does not use either of these permissions models. Instead, it uses the shared-permissions model.</a:t>
            </a:r>
          </a:p>
        </p:txBody>
      </p:sp>
      <p:sp>
        <p:nvSpPr>
          <p:cNvPr id="4" name="Slide Number Placeholder 3"/>
          <p:cNvSpPr>
            <a:spLocks noGrp="1"/>
          </p:cNvSpPr>
          <p:nvPr>
            <p:ph type="sldNum" sz="quarter" idx="10"/>
          </p:nvPr>
        </p:nvSpPr>
        <p:spPr/>
        <p:txBody>
          <a:bodyPr/>
          <a:lstStyle/>
          <a:p>
            <a:fld id="{C5D35DC1-D921-4210-BA9E-591A24B06FA5}" type="slidenum">
              <a:rPr lang="en-IN" smtClean="0"/>
              <a:t>13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1679904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the importance of logging, and tell the students that Exchange Server 2016 provides tools and technologies for logging administrative tasks and user mailbox activity.</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Which one of the following cmdlets must you use to enable mailbox audit logging?</a:t>
            </a:r>
          </a:p>
          <a:p>
            <a:pPr>
              <a:lnSpc>
                <a:spcPct val="115000"/>
              </a:lnSpc>
              <a:spcAft>
                <a:spcPts val="1000"/>
              </a:spcAft>
            </a:pPr>
            <a:r>
              <a:rPr lang="en-IN" sz="1000" dirty="0">
                <a:latin typeface="Arial"/>
                <a:ea typeface="Calibri"/>
                <a:cs typeface="Times New Roman"/>
              </a:rPr>
              <a:t>(   )Option 1: </a:t>
            </a:r>
            <a:r>
              <a:rPr lang="en-IN" sz="1000" b="1" dirty="0">
                <a:latin typeface="Arial"/>
                <a:ea typeface="Calibri"/>
                <a:cs typeface="Times New Roman"/>
              </a:rPr>
              <a:t>Enable-MailboxAuditLog</a:t>
            </a:r>
          </a:p>
          <a:p>
            <a:pPr>
              <a:lnSpc>
                <a:spcPct val="115000"/>
              </a:lnSpc>
              <a:spcAft>
                <a:spcPts val="1000"/>
              </a:spcAft>
            </a:pPr>
            <a:r>
              <a:rPr lang="en-IN" sz="1000" dirty="0">
                <a:latin typeface="Arial"/>
                <a:ea typeface="Calibri"/>
                <a:cs typeface="Times New Roman"/>
              </a:rPr>
              <a:t>(   )Option 2: </a:t>
            </a:r>
            <a:r>
              <a:rPr lang="en-IN" sz="1000" b="1" dirty="0">
                <a:latin typeface="Arial"/>
                <a:ea typeface="Calibri"/>
                <a:cs typeface="Times New Roman"/>
              </a:rPr>
              <a:t>New-MailboxAuditLog</a:t>
            </a:r>
          </a:p>
          <a:p>
            <a:pPr>
              <a:lnSpc>
                <a:spcPct val="115000"/>
              </a:lnSpc>
              <a:spcAft>
                <a:spcPts val="1000"/>
              </a:spcAft>
            </a:pPr>
            <a:r>
              <a:rPr lang="en-IN" sz="1000" dirty="0">
                <a:latin typeface="Arial"/>
                <a:ea typeface="Calibri"/>
                <a:cs typeface="Times New Roman"/>
              </a:rPr>
              <a:t>(   )Option 3: </a:t>
            </a:r>
            <a:r>
              <a:rPr lang="en-IN" sz="1000" b="1" dirty="0">
                <a:latin typeface="Arial"/>
                <a:ea typeface="Calibri"/>
                <a:cs typeface="Times New Roman"/>
              </a:rPr>
              <a:t>Set-Mailbox</a:t>
            </a:r>
          </a:p>
          <a:p>
            <a:pPr>
              <a:lnSpc>
                <a:spcPct val="115000"/>
              </a:lnSpc>
              <a:spcAft>
                <a:spcPts val="1000"/>
              </a:spcAft>
            </a:pPr>
            <a:r>
              <a:rPr lang="en-IN" sz="1000" dirty="0">
                <a:latin typeface="Arial"/>
                <a:ea typeface="Calibri"/>
                <a:cs typeface="Times New Roman"/>
              </a:rPr>
              <a:t>(   )Option 4: </a:t>
            </a:r>
            <a:r>
              <a:rPr lang="en-IN" sz="1000" b="1" dirty="0">
                <a:latin typeface="Arial"/>
                <a:ea typeface="Calibri"/>
                <a:cs typeface="Times New Roman"/>
              </a:rPr>
              <a:t>Set-AdminAuditLogConfig</a:t>
            </a:r>
          </a:p>
          <a:p>
            <a:pPr>
              <a:lnSpc>
                <a:spcPct val="115000"/>
              </a:lnSpc>
              <a:spcAft>
                <a:spcPts val="1000"/>
              </a:spcAft>
            </a:pPr>
            <a:r>
              <a:rPr lang="en-IN" sz="1000" dirty="0">
                <a:latin typeface="Arial"/>
                <a:ea typeface="Calibri"/>
                <a:cs typeface="Times New Roman"/>
              </a:rPr>
              <a:t>(   )Option 5: </a:t>
            </a:r>
            <a:r>
              <a:rPr lang="en-IN" sz="1000" b="1" dirty="0">
                <a:latin typeface="Arial"/>
                <a:ea typeface="Calibri"/>
                <a:cs typeface="Times New Roman"/>
              </a:rPr>
              <a:t>Enable-AdminAuditLog</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3: </a:t>
            </a:r>
            <a:r>
              <a:rPr lang="en-IN" sz="1000" b="1" dirty="0">
                <a:latin typeface="Arial"/>
                <a:ea typeface="Calibri"/>
                <a:cs typeface="Times New Roman"/>
              </a:rPr>
              <a:t>Set-Mailbox</a:t>
            </a:r>
          </a:p>
          <a:p>
            <a:pPr>
              <a:lnSpc>
                <a:spcPct val="115000"/>
              </a:lnSpc>
              <a:spcAft>
                <a:spcPts val="1000"/>
              </a:spcAft>
            </a:pPr>
            <a:r>
              <a:rPr lang="en-US" sz="1000" b="1" dirty="0">
                <a:latin typeface="Arial"/>
                <a:ea typeface="Calibri"/>
                <a:cs typeface="Times New Roman"/>
              </a:rPr>
              <a:t>Feedback</a:t>
            </a:r>
          </a:p>
          <a:p>
            <a:pPr>
              <a:lnSpc>
                <a:spcPct val="115000"/>
              </a:lnSpc>
            </a:pPr>
            <a:r>
              <a:rPr lang="en-IN" sz="1000" b="1" dirty="0">
                <a:latin typeface="Arial"/>
                <a:ea typeface="Calibri"/>
                <a:cs typeface="Times New Roman"/>
              </a:rPr>
              <a:t>Set-Mailbox</a:t>
            </a:r>
            <a:r>
              <a:rPr lang="en-IN" sz="1000" dirty="0">
                <a:latin typeface="Arial"/>
                <a:ea typeface="Calibri"/>
                <a:cs typeface="Times New Roman"/>
              </a:rPr>
              <a:t> is the only way to enable mailbox audit logging. You can enable it by setting the </a:t>
            </a:r>
          </a:p>
          <a:p>
            <a:pPr>
              <a:lnSpc>
                <a:spcPct val="115000"/>
              </a:lnSpc>
              <a:spcAft>
                <a:spcPts val="1000"/>
              </a:spcAft>
            </a:pPr>
            <a:r>
              <a:rPr lang="en-IN" sz="1000" b="1" dirty="0">
                <a:latin typeface="Arial"/>
                <a:ea typeface="Calibri"/>
                <a:cs typeface="Times New Roman"/>
              </a:rPr>
              <a:t>–AuditEnabled </a:t>
            </a:r>
            <a:r>
              <a:rPr lang="en-IN" sz="1000" dirty="0">
                <a:latin typeface="Arial"/>
                <a:ea typeface="Calibri"/>
                <a:cs typeface="Times New Roman"/>
              </a:rPr>
              <a:t>parameter to </a:t>
            </a:r>
            <a:r>
              <a:rPr lang="en-IN" sz="1000" b="1" dirty="0">
                <a:latin typeface="Arial"/>
                <a:ea typeface="Calibri"/>
                <a:cs typeface="Times New Roman"/>
              </a:rPr>
              <a:t>$true </a:t>
            </a:r>
            <a:r>
              <a:rPr lang="en-IN" sz="1000" dirty="0">
                <a:latin typeface="Arial"/>
                <a:ea typeface="Calibri"/>
                <a:cs typeface="Times New Roman"/>
              </a:rPr>
              <a:t>and you can disable it by setting the parameter to </a:t>
            </a:r>
            <a:r>
              <a:rPr lang="en-IN" sz="1000" b="1" dirty="0">
                <a:latin typeface="Arial"/>
                <a:ea typeface="Calibri"/>
                <a:cs typeface="Times New Roman"/>
              </a:rPr>
              <a:t>$false</a:t>
            </a:r>
            <a:r>
              <a:rPr lang="en-IN" sz="1000" dirty="0">
                <a:latin typeface="Arial"/>
                <a:ea typeface="Calibri"/>
                <a:cs typeface="Times New Roman"/>
              </a:rPr>
              <a:t>.</a:t>
            </a:r>
          </a:p>
          <a:p>
            <a:pPr>
              <a:lnSpc>
                <a:spcPct val="115000"/>
              </a:lnSpc>
              <a:spcAft>
                <a:spcPts val="1000"/>
              </a:spcAft>
            </a:pPr>
            <a:endParaRPr lang="en-IN"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14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39851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topic is about planning for audit logging. You can tell the users that the default settings, where administrator audit logging is enabled and mailbox audit logging is disabled, satisfy most organizations. However, it is worth considering whether they need to adjust the default settings.</a:t>
            </a:r>
          </a:p>
        </p:txBody>
      </p:sp>
      <p:sp>
        <p:nvSpPr>
          <p:cNvPr id="4" name="Slide Number Placeholder 3"/>
          <p:cNvSpPr>
            <a:spLocks noGrp="1"/>
          </p:cNvSpPr>
          <p:nvPr>
            <p:ph type="sldNum" sz="quarter" idx="10"/>
          </p:nvPr>
        </p:nvSpPr>
        <p:spPr/>
        <p:txBody>
          <a:bodyPr/>
          <a:lstStyle/>
          <a:p>
            <a:fld id="{C5D35DC1-D921-4210-BA9E-591A24B06FA5}" type="slidenum">
              <a:rPr lang="en-IN" smtClean="0"/>
              <a:t>15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727881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Define administrator audit logging. Explain why it is important to have audit logging available. Mention that administrator audit logging is enabled by default in Exchange Server 2016, and so you do not need to configure any settings.</a:t>
            </a:r>
          </a:p>
          <a:p>
            <a:pPr>
              <a:lnSpc>
                <a:spcPct val="115000"/>
              </a:lnSpc>
              <a:spcAft>
                <a:spcPts val="1000"/>
              </a:spcAft>
            </a:pPr>
            <a:r>
              <a:rPr lang="en-IN" sz="1000" dirty="0">
                <a:latin typeface="Arial"/>
                <a:ea typeface="Calibri"/>
                <a:cs typeface="Times New Roman"/>
              </a:rPr>
              <a:t>Explain why the </a:t>
            </a:r>
            <a:r>
              <a:rPr lang="en-IN" sz="1000" b="1" dirty="0">
                <a:latin typeface="Arial"/>
                <a:ea typeface="Calibri"/>
                <a:cs typeface="Times New Roman"/>
              </a:rPr>
              <a:t>Test-</a:t>
            </a:r>
            <a:r>
              <a:rPr lang="en-IN" sz="1000" dirty="0">
                <a:latin typeface="Arial"/>
                <a:ea typeface="Calibri"/>
                <a:cs typeface="Times New Roman"/>
              </a:rPr>
              <a:t>, </a:t>
            </a:r>
            <a:r>
              <a:rPr lang="en-IN" sz="1000" b="1" dirty="0">
                <a:latin typeface="Arial"/>
                <a:ea typeface="Calibri"/>
                <a:cs typeface="Times New Roman"/>
              </a:rPr>
              <a:t>Get-</a:t>
            </a:r>
            <a:r>
              <a:rPr lang="en-IN" sz="1000" dirty="0">
                <a:latin typeface="Arial"/>
                <a:ea typeface="Calibri"/>
                <a:cs typeface="Times New Roman"/>
              </a:rPr>
              <a:t>, and </a:t>
            </a:r>
            <a:r>
              <a:rPr lang="en-IN" sz="1000" b="1" dirty="0">
                <a:latin typeface="Arial"/>
                <a:ea typeface="Calibri"/>
                <a:cs typeface="Times New Roman"/>
              </a:rPr>
              <a:t>Search-</a:t>
            </a:r>
            <a:r>
              <a:rPr lang="en-IN" sz="1000" dirty="0">
                <a:latin typeface="Arial"/>
                <a:ea typeface="Calibri"/>
                <a:cs typeface="Times New Roman"/>
              </a:rPr>
              <a:t> cmdlets are not logged automatically. </a:t>
            </a:r>
          </a:p>
          <a:p>
            <a:pPr>
              <a:lnSpc>
                <a:spcPct val="115000"/>
              </a:lnSpc>
              <a:spcAft>
                <a:spcPts val="1000"/>
              </a:spcAft>
            </a:pPr>
            <a:r>
              <a:rPr lang="en-IN" sz="1000" dirty="0">
                <a:latin typeface="Arial"/>
                <a:ea typeface="Calibri"/>
                <a:cs typeface="Times New Roman"/>
              </a:rPr>
              <a:t>Also, explain that you can use the Exchange Administration Center for simple log searches, and the Exchange Management Shell for detailed log searches. Refer to the student handbook to explain the parameters that are available for configuring administrator audit logging.</a:t>
            </a:r>
          </a:p>
        </p:txBody>
      </p:sp>
      <p:sp>
        <p:nvSpPr>
          <p:cNvPr id="4" name="Slide Number Placeholder 3"/>
          <p:cNvSpPr>
            <a:spLocks noGrp="1"/>
          </p:cNvSpPr>
          <p:nvPr>
            <p:ph type="sldNum" sz="quarter" idx="10"/>
          </p:nvPr>
        </p:nvSpPr>
        <p:spPr/>
        <p:txBody>
          <a:bodyPr/>
          <a:lstStyle/>
          <a:p>
            <a:fld id="{C5D35DC1-D921-4210-BA9E-591A24B06FA5}" type="slidenum">
              <a:rPr lang="en-IN" smtClean="0"/>
              <a:t>16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1190846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Start this topic by asking the students about scenarios in which they might need to or have the right to access other mailboxes. Also, discuss potential misuse of this process, and then define mailbox audit logging. </a:t>
            </a:r>
          </a:p>
          <a:p>
            <a:pPr>
              <a:lnSpc>
                <a:spcPct val="115000"/>
              </a:lnSpc>
              <a:spcAft>
                <a:spcPts val="1000"/>
              </a:spcAft>
            </a:pPr>
            <a:r>
              <a:rPr lang="en-IN" sz="1000" dirty="0">
                <a:latin typeface="Arial"/>
                <a:ea typeface="Calibri"/>
                <a:cs typeface="Times New Roman"/>
              </a:rPr>
              <a:t>Be sure to explain the differences between administrator audit logging and mailbox audit logging. </a:t>
            </a:r>
          </a:p>
          <a:p>
            <a:pPr>
              <a:lnSpc>
                <a:spcPct val="115000"/>
              </a:lnSpc>
              <a:spcAft>
                <a:spcPts val="1000"/>
              </a:spcAft>
            </a:pPr>
            <a:r>
              <a:rPr lang="en-IN" sz="1000" dirty="0">
                <a:latin typeface="Arial"/>
                <a:ea typeface="Calibri"/>
                <a:cs typeface="Times New Roman"/>
              </a:rPr>
              <a:t>Also, discuss owner-access logging.</a:t>
            </a:r>
          </a:p>
        </p:txBody>
      </p:sp>
      <p:sp>
        <p:nvSpPr>
          <p:cNvPr id="4" name="Slide Number Placeholder 3"/>
          <p:cNvSpPr>
            <a:spLocks noGrp="1"/>
          </p:cNvSpPr>
          <p:nvPr>
            <p:ph type="sldNum" sz="quarter" idx="10"/>
          </p:nvPr>
        </p:nvSpPr>
        <p:spPr/>
        <p:txBody>
          <a:bodyPr/>
          <a:lstStyle/>
          <a:p>
            <a:fld id="{C5D35DC1-D921-4210-BA9E-591A24B06FA5}" type="slidenum">
              <a:rPr lang="en-IN" smtClean="0"/>
              <a:t>17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31632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Revert all virtual machines after completing this demonstration. </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Ensure that the 20345-1A-LON-DC1 and 20345-1A-LON-EX1 virtual machines are still running. </a:t>
            </a:r>
          </a:p>
          <a:p>
            <a:pPr>
              <a:lnSpc>
                <a:spcPct val="115000"/>
              </a:lnSpc>
              <a:spcAft>
                <a:spcPts val="1000"/>
              </a:spcAft>
            </a:pPr>
            <a:r>
              <a:rPr lang="en-IN" sz="1000" b="1" dirty="0">
                <a:latin typeface="Arial"/>
                <a:ea typeface="Calibri"/>
                <a:cs typeface="Times New Roman"/>
              </a:rPr>
              <a:t>Demonstration Steps</a:t>
            </a:r>
            <a:endParaRPr lang="en-IN"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On LON-EX1, click the Start screen, and then open the Exchange Management Shell.</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Exchange Management Shell window, type </a:t>
            </a:r>
            <a:r>
              <a:rPr lang="en-US" sz="1000" b="1" dirty="0">
                <a:effectLst/>
                <a:latin typeface="Arial"/>
                <a:ea typeface="Times New Roman"/>
                <a:cs typeface="Times New Roman"/>
              </a:rPr>
              <a:t>Get-AdminAuditLogConfig</a:t>
            </a:r>
            <a:r>
              <a:rPr lang="en-US" sz="1000" dirty="0">
                <a:effectLst/>
                <a:latin typeface="Arial"/>
                <a:ea typeface="Times New Roman"/>
                <a:cs typeface="Times New Roman"/>
              </a:rPr>
              <a:t>, and then press Enter.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results list, ensure that </a:t>
            </a:r>
            <a:r>
              <a:rPr lang="en-US" sz="1000" b="1" dirty="0">
                <a:effectLst/>
                <a:latin typeface="Arial"/>
                <a:ea typeface="Times New Roman"/>
                <a:cs typeface="Times New Roman"/>
              </a:rPr>
              <a:t>AdminAuditLogEnabled</a:t>
            </a:r>
            <a:r>
              <a:rPr lang="en-US" sz="1000" dirty="0">
                <a:effectLst/>
                <a:latin typeface="Arial"/>
                <a:ea typeface="Times New Roman"/>
                <a:cs typeface="Times New Roman"/>
              </a:rPr>
              <a:t> has the value </a:t>
            </a:r>
            <a:r>
              <a:rPr lang="en-US" sz="1000" b="1" dirty="0">
                <a:effectLst/>
                <a:latin typeface="Arial"/>
                <a:ea typeface="Times New Roman"/>
                <a:cs typeface="Times New Roman"/>
              </a:rPr>
              <a:t>True</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lvl="1">
              <a:lnSpc>
                <a:spcPct val="115000"/>
              </a:lnSpc>
              <a:spcAft>
                <a:spcPts val="995"/>
              </a:spcAft>
            </a:pPr>
            <a:r>
              <a:rPr lang="en-IN" sz="1000" b="1" dirty="0">
                <a:latin typeface="Arial"/>
                <a:ea typeface="Calibri"/>
                <a:cs typeface="Times New Roman"/>
              </a:rPr>
              <a:t>Note: </a:t>
            </a:r>
            <a:r>
              <a:rPr lang="en-IN" sz="1000" dirty="0">
                <a:latin typeface="Arial"/>
                <a:ea typeface="Calibri"/>
                <a:cs typeface="Times New Roman"/>
              </a:rPr>
              <a:t>Note that </a:t>
            </a:r>
            <a:r>
              <a:rPr lang="en-IN" sz="1000" b="1" dirty="0">
                <a:latin typeface="Arial"/>
                <a:ea typeface="Calibri"/>
                <a:cs typeface="Times New Roman"/>
              </a:rPr>
              <a:t>TestCmdletLoggingEnabled</a:t>
            </a:r>
            <a:r>
              <a:rPr lang="en-IN" sz="1000" dirty="0">
                <a:latin typeface="Arial"/>
                <a:ea typeface="Calibri"/>
                <a:cs typeface="Times New Roman"/>
              </a:rPr>
              <a:t> is false, and that all cmdlets are being logged with all parameters. Note the property values for </a:t>
            </a:r>
            <a:r>
              <a:rPr lang="en-IN" sz="1000" b="1" dirty="0">
                <a:latin typeface="Arial"/>
                <a:ea typeface="Calibri"/>
                <a:cs typeface="Times New Roman"/>
              </a:rPr>
              <a:t>AdminAuditLogCmdlets</a:t>
            </a:r>
            <a:r>
              <a:rPr lang="en-IN" sz="1000" dirty="0">
                <a:latin typeface="Arial"/>
                <a:ea typeface="Calibri"/>
                <a:cs typeface="Times New Roman"/>
              </a:rPr>
              <a:t> and </a:t>
            </a:r>
            <a:r>
              <a:rPr lang="en-IN" sz="1000" b="1" dirty="0">
                <a:latin typeface="Arial"/>
                <a:ea typeface="Calibri"/>
                <a:cs typeface="Times New Roman"/>
              </a:rPr>
              <a:t>AdminAuditLogParameters</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Open Internet Explorer, type </a:t>
            </a:r>
            <a:r>
              <a:rPr lang="en-US" sz="1000" b="1" dirty="0">
                <a:effectLst/>
                <a:latin typeface="Arial"/>
                <a:ea typeface="Times New Roman"/>
                <a:cs typeface="Times New Roman"/>
              </a:rPr>
              <a:t>https://lon-ex1.adatum.com/ecp</a:t>
            </a:r>
            <a:r>
              <a:rPr lang="en-US" sz="1000" dirty="0">
                <a:effectLst/>
                <a:latin typeface="Arial"/>
                <a:ea typeface="Times New Roman"/>
                <a:cs typeface="Times New Roman"/>
              </a:rPr>
              <a:t>,</a:t>
            </a:r>
            <a:r>
              <a:rPr lang="en-US" sz="1000" b="1" dirty="0">
                <a:effectLst/>
                <a:latin typeface="Arial"/>
                <a:ea typeface="Times New Roman"/>
                <a:cs typeface="Times New Roman"/>
              </a:rPr>
              <a:t> </a:t>
            </a:r>
            <a:r>
              <a:rPr lang="en-US" sz="1000" dirty="0">
                <a:effectLst/>
                <a:latin typeface="Arial"/>
                <a:ea typeface="Times New Roman"/>
                <a:cs typeface="Times New Roman"/>
              </a:rPr>
              <a:t>and then press Enter.</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Exchange Administration Center, sign in as </a:t>
            </a:r>
            <a:r>
              <a:rPr lang="en-US" sz="1000" b="1" dirty="0">
                <a:effectLst/>
                <a:latin typeface="Arial"/>
                <a:ea typeface="Times New Roman"/>
                <a:cs typeface="Times New Roman"/>
              </a:rPr>
              <a:t>Adatum\Administrator</a:t>
            </a:r>
            <a:r>
              <a:rPr lang="en-US" sz="1000" dirty="0">
                <a:effectLst/>
                <a:latin typeface="Arial"/>
                <a:ea typeface="Times New Roman"/>
                <a:cs typeface="Times New Roman"/>
              </a:rPr>
              <a:t> with the password as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Exchange Administration Center, in the feature pane, click </a:t>
            </a:r>
            <a:r>
              <a:rPr lang="en-US" sz="1000" b="1" dirty="0">
                <a:effectLst/>
                <a:latin typeface="Arial"/>
                <a:ea typeface="Times New Roman"/>
                <a:cs typeface="Times New Roman"/>
              </a:rPr>
              <a:t>recipients</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list view, double-click </a:t>
            </a:r>
            <a:r>
              <a:rPr lang="en-US" sz="1000" b="1" dirty="0">
                <a:effectLst/>
                <a:latin typeface="Arial"/>
                <a:ea typeface="Times New Roman"/>
                <a:cs typeface="Times New Roman"/>
              </a:rPr>
              <a:t>Andrew Dixon</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a:t>
            </a:r>
            <a:r>
              <a:rPr lang="en-US" sz="1000" b="1" dirty="0">
                <a:effectLst/>
                <a:latin typeface="Arial"/>
                <a:ea typeface="Times New Roman"/>
                <a:cs typeface="Times New Roman"/>
              </a:rPr>
              <a:t>User Mailbox</a:t>
            </a:r>
            <a:r>
              <a:rPr lang="en-US" sz="1000" dirty="0">
                <a:effectLst/>
                <a:latin typeface="Arial"/>
                <a:ea typeface="Times New Roman"/>
                <a:cs typeface="Times New Roman"/>
              </a:rPr>
              <a:t> dialog box, in the left pane, click </a:t>
            </a:r>
            <a:r>
              <a:rPr lang="en-US" sz="1000" b="1" dirty="0">
                <a:effectLst/>
                <a:latin typeface="Arial"/>
                <a:ea typeface="Times New Roman"/>
                <a:cs typeface="Times New Roman"/>
              </a:rPr>
              <a:t>mailbox delegation</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right pane, under </a:t>
            </a:r>
            <a:r>
              <a:rPr lang="en-US" sz="1000" b="1" dirty="0">
                <a:effectLst/>
                <a:latin typeface="Arial"/>
                <a:ea typeface="Times New Roman"/>
                <a:cs typeface="Times New Roman"/>
              </a:rPr>
              <a:t>Send As</a:t>
            </a:r>
            <a:r>
              <a:rPr lang="en-US" sz="1000" dirty="0">
                <a:effectLst/>
                <a:latin typeface="Arial"/>
                <a:ea typeface="Times New Roman"/>
                <a:cs typeface="Times New Roman"/>
              </a:rPr>
              <a:t>, click </a:t>
            </a:r>
            <a:r>
              <a:rPr lang="en-US" sz="1000" b="1" dirty="0">
                <a:effectLst/>
                <a:latin typeface="Arial"/>
                <a:ea typeface="Times New Roman"/>
                <a:cs typeface="Times New Roman"/>
              </a:rPr>
              <a:t>Add</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a:t>
            </a:r>
            <a:r>
              <a:rPr lang="en-US" sz="1000" b="1" dirty="0">
                <a:effectLst/>
                <a:latin typeface="Arial"/>
                <a:ea typeface="Times New Roman"/>
                <a:cs typeface="Times New Roman"/>
              </a:rPr>
              <a:t>Select Send-As</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Administrator</a:t>
            </a:r>
            <a:r>
              <a:rPr lang="en-US" sz="1000" dirty="0">
                <a:effectLst/>
                <a:latin typeface="Arial"/>
                <a:ea typeface="Times New Roman"/>
                <a:cs typeface="Times New Roman"/>
              </a:rPr>
              <a:t>, click </a:t>
            </a:r>
            <a:r>
              <a:rPr lang="en-US" sz="1000" b="1" dirty="0">
                <a:effectLst/>
                <a:latin typeface="Arial"/>
                <a:ea typeface="Times New Roman"/>
                <a:cs typeface="Times New Roman"/>
              </a:rPr>
              <a:t>add</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a:t>
            </a:r>
            <a:r>
              <a:rPr lang="en-US" sz="1000" b="1" dirty="0">
                <a:effectLst/>
                <a:latin typeface="Arial"/>
                <a:ea typeface="Times New Roman"/>
                <a:cs typeface="Times New Roman"/>
              </a:rPr>
              <a:t>User Mailbox</a:t>
            </a:r>
            <a:r>
              <a:rPr lang="en-US" sz="1000" dirty="0">
                <a:effectLst/>
                <a:latin typeface="Arial"/>
                <a:ea typeface="Times New Roman"/>
                <a:cs typeface="Times New Roman"/>
              </a:rPr>
              <a:t> dialog box,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Switch to the Exchange Management Shell, type the following command, and then press Enter:</a:t>
            </a:r>
            <a:endParaRPr lang="en-IN" sz="1000" dirty="0">
              <a:effectLst/>
              <a:latin typeface="Arial"/>
              <a:ea typeface="Times New Roman"/>
              <a:cs typeface="Times New Roman"/>
            </a:endParaRPr>
          </a:p>
          <a:p>
            <a:pPr lvl="1">
              <a:lnSpc>
                <a:spcPct val="115000"/>
              </a:lnSpc>
              <a:spcBef>
                <a:spcPts val="600"/>
              </a:spcBef>
              <a:spcAft>
                <a:spcPts val="995"/>
              </a:spcAft>
            </a:pPr>
            <a:r>
              <a:rPr lang="en-US" sz="1000" b="1" dirty="0">
                <a:effectLst/>
                <a:latin typeface="Arial"/>
                <a:ea typeface="Times New Roman"/>
                <a:cs typeface="Times New Roman"/>
              </a:rPr>
              <a:t>Search-AdminAuditLog -Cmdlets Add-</a:t>
            </a:r>
            <a:r>
              <a:rPr lang="en-US" sz="1000" b="1" dirty="0" err="1">
                <a:effectLst/>
                <a:latin typeface="Arial"/>
                <a:ea typeface="Times New Roman"/>
                <a:cs typeface="Times New Roman"/>
              </a:rPr>
              <a:t>ADPermission</a:t>
            </a:r>
            <a:endParaRPr lang="en-IN" sz="1000" b="1" dirty="0">
              <a:effectLst/>
              <a:latin typeface="Arial"/>
              <a:ea typeface="Times New Roman"/>
              <a:cs typeface="Times New Roman"/>
            </a:endParaRPr>
          </a:p>
          <a:p>
            <a:pPr>
              <a:lnSpc>
                <a:spcPct val="115000"/>
              </a:lnSpc>
              <a:spcAft>
                <a:spcPts val="995"/>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18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277830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Describe the audit log reports.</a:t>
            </a:r>
          </a:p>
        </p:txBody>
      </p:sp>
      <p:sp>
        <p:nvSpPr>
          <p:cNvPr id="4" name="Slide Number Placeholder 3"/>
          <p:cNvSpPr>
            <a:spLocks noGrp="1"/>
          </p:cNvSpPr>
          <p:nvPr>
            <p:ph type="sldNum" sz="quarter" idx="10"/>
          </p:nvPr>
        </p:nvSpPr>
        <p:spPr/>
        <p:txBody>
          <a:bodyPr/>
          <a:lstStyle/>
          <a:p>
            <a:fld id="{C5D35DC1-D921-4210-BA9E-591A24B06FA5}" type="slidenum">
              <a:rPr lang="en-IN" smtClean="0"/>
              <a:t>19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702867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 </a:t>
            </a:r>
          </a:p>
        </p:txBody>
      </p:sp>
      <p:sp>
        <p:nvSpPr>
          <p:cNvPr id="4" name="Slide Number Placeholder 3"/>
          <p:cNvSpPr>
            <a:spLocks noGrp="1"/>
          </p:cNvSpPr>
          <p:nvPr>
            <p:ph type="sldNum" sz="quarter" idx="10"/>
          </p:nvPr>
        </p:nvSpPr>
        <p:spPr/>
        <p:txBody>
          <a:bodyPr/>
          <a:lstStyle/>
          <a:p>
            <a:fld id="{C5D35DC1-D921-4210-BA9E-591A24B06FA5}" type="slidenum">
              <a:rPr lang="en-IN" smtClean="0"/>
              <a:t>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8573449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Briefly introduce the students to the lesson topics.</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When performing maintenance on an Exchange Server 2016 Mailbox server, you should ____________: (Select all that apply.)</a:t>
            </a:r>
          </a:p>
          <a:p>
            <a:pPr>
              <a:lnSpc>
                <a:spcPct val="115000"/>
              </a:lnSpc>
              <a:spcAft>
                <a:spcPts val="1000"/>
              </a:spcAft>
            </a:pPr>
            <a:r>
              <a:rPr lang="en-IN" sz="1000" dirty="0">
                <a:latin typeface="Arial"/>
                <a:ea typeface="Calibri"/>
                <a:cs typeface="Times New Roman"/>
              </a:rPr>
              <a:t>(   )Option 1: Use the Exchange Management Shell commands to enable the maintenance mode.</a:t>
            </a:r>
          </a:p>
          <a:p>
            <a:pPr>
              <a:lnSpc>
                <a:spcPct val="115000"/>
              </a:lnSpc>
              <a:spcAft>
                <a:spcPts val="1000"/>
              </a:spcAft>
            </a:pPr>
            <a:r>
              <a:rPr lang="en-IN" sz="1000" dirty="0">
                <a:latin typeface="Arial"/>
                <a:ea typeface="Calibri"/>
                <a:cs typeface="Times New Roman"/>
              </a:rPr>
              <a:t>(   )Option 2: Use the StartDagServerMaintenance.ps1 script to enable the maintenance mode.</a:t>
            </a:r>
          </a:p>
          <a:p>
            <a:pPr>
              <a:lnSpc>
                <a:spcPct val="115000"/>
              </a:lnSpc>
              <a:spcAft>
                <a:spcPts val="1000"/>
              </a:spcAft>
            </a:pPr>
            <a:r>
              <a:rPr lang="en-IN" sz="1000" dirty="0">
                <a:latin typeface="Arial"/>
                <a:ea typeface="Calibri"/>
                <a:cs typeface="Times New Roman"/>
              </a:rPr>
              <a:t>(   )Option 3: Restart or shut down the server and let the Primary Active Manager handle database failover automatically.</a:t>
            </a:r>
          </a:p>
          <a:p>
            <a:pPr>
              <a:lnSpc>
                <a:spcPct val="115000"/>
              </a:lnSpc>
              <a:spcAft>
                <a:spcPts val="1000"/>
              </a:spcAft>
            </a:pPr>
            <a:r>
              <a:rPr lang="en-IN" sz="1000" dirty="0">
                <a:latin typeface="Arial"/>
                <a:ea typeface="Calibri"/>
                <a:cs typeface="Times New Roman"/>
              </a:rPr>
              <a:t>(   )Option 4: Use the Exchange Management Shell commands to disable the maintenance mode.</a:t>
            </a:r>
          </a:p>
          <a:p>
            <a:pPr>
              <a:lnSpc>
                <a:spcPct val="115000"/>
              </a:lnSpc>
              <a:spcAft>
                <a:spcPts val="1000"/>
              </a:spcAft>
            </a:pPr>
            <a:r>
              <a:rPr lang="en-IN" sz="1000" dirty="0">
                <a:latin typeface="Arial"/>
                <a:ea typeface="Calibri"/>
                <a:cs typeface="Times New Roman"/>
              </a:rPr>
              <a:t>(   )Option 5: Use the StopDagServerMaintenance.ps1 script to disable the maintenance mode.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1: Use the Exchange Management Shell commands to enable the maintenance mode.</a:t>
            </a:r>
          </a:p>
          <a:p>
            <a:pPr>
              <a:lnSpc>
                <a:spcPct val="115000"/>
              </a:lnSpc>
              <a:spcAft>
                <a:spcPts val="1000"/>
              </a:spcAft>
            </a:pPr>
            <a:r>
              <a:rPr lang="en-IN" sz="1000" dirty="0">
                <a:latin typeface="Arial"/>
                <a:ea typeface="Calibri"/>
                <a:cs typeface="Times New Roman"/>
              </a:rPr>
              <a:t>(√) Option 4: Use the Exchange Management Shell commands to disable the maintenance mode.</a:t>
            </a:r>
          </a:p>
          <a:p>
            <a:pPr>
              <a:lnSpc>
                <a:spcPct val="115000"/>
              </a:lnSpc>
              <a:spcAft>
                <a:spcPts val="1000"/>
              </a:spcAft>
            </a:pPr>
            <a:r>
              <a:rPr lang="en-IN"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When enabling or disabling maintenance mode, use the Exchange Management Shell commands provided in the student manual and either run them manually or include them in a shell script suitable for your organization. Do not rely on automatic database failover if you want to ensure a lossless switchover of databases. Do not use the StartDagServerMaintenance.ps1 or StopDagServerMaintenance.ps1 scripts, because these were written for Exchange Server 2010 and do not satisfy the requirements for Exchange Server 2016 or Exchange Server 2013.</a:t>
            </a:r>
          </a:p>
          <a:p>
            <a:pPr>
              <a:lnSpc>
                <a:spcPct val="115000"/>
              </a:lnSpc>
              <a:spcAft>
                <a:spcPts val="1000"/>
              </a:spcAft>
            </a:pPr>
            <a:endParaRPr lang="en-IN" sz="1000" dirty="0">
              <a:latin typeface="Arial"/>
              <a:ea typeface="Calibri"/>
              <a:cs typeface="Times New Roman"/>
            </a:endParaRPr>
          </a:p>
          <a:p>
            <a:pPr>
              <a:lnSpc>
                <a:spcPct val="115000"/>
              </a:lnSpc>
              <a:spcAft>
                <a:spcPts val="1000"/>
              </a:spcAft>
            </a:pP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20</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001646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Explain to the students that monitoring and management in Exchange Server 2016 focuses on workloads, which are protocols and features to which clients connect. Prior to Exchange Server 2013, monitoring and management focused on the individual services on which the workloads depended.</a:t>
            </a:r>
          </a:p>
        </p:txBody>
      </p:sp>
      <p:sp>
        <p:nvSpPr>
          <p:cNvPr id="4" name="Slide Number Placeholder 3"/>
          <p:cNvSpPr>
            <a:spLocks noGrp="1"/>
          </p:cNvSpPr>
          <p:nvPr>
            <p:ph type="sldNum" sz="quarter" idx="10"/>
          </p:nvPr>
        </p:nvSpPr>
        <p:spPr/>
        <p:txBody>
          <a:bodyPr/>
          <a:lstStyle/>
          <a:p>
            <a:fld id="{C5D35DC1-D921-4210-BA9E-591A24B06FA5}" type="slidenum">
              <a:rPr lang="en-IN" smtClean="0"/>
              <a:t>21</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586107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Discuss the considerations for managing change in a production messaging environment. The change-management process varies widely between organizations. Ask your students how their organizations handle change management. You then can discuss the potential benefits to their organizations of introducing a formal change-management process.</a:t>
            </a:r>
          </a:p>
        </p:txBody>
      </p:sp>
      <p:sp>
        <p:nvSpPr>
          <p:cNvPr id="4" name="Slide Number Placeholder 3"/>
          <p:cNvSpPr>
            <a:spLocks noGrp="1"/>
          </p:cNvSpPr>
          <p:nvPr>
            <p:ph type="sldNum" sz="quarter" idx="10"/>
          </p:nvPr>
        </p:nvSpPr>
        <p:spPr/>
        <p:txBody>
          <a:bodyPr/>
          <a:lstStyle/>
          <a:p>
            <a:fld id="{C5D35DC1-D921-4210-BA9E-591A24B06FA5}" type="slidenum">
              <a:rPr lang="en-IN" smtClean="0"/>
              <a:t>22</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782648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solidFill>
                  <a:srgbClr val="000000"/>
                </a:solidFill>
                <a:latin typeface="Arial"/>
                <a:ea typeface="Calibri"/>
                <a:cs typeface="Times New Roman"/>
              </a:rPr>
              <a:t>Emphasize to students that even though cumulative updates are thoroughly tested in Exchange Online, you should always test all software updates in a lab environment that closely resembles the production Exchange Server organization.</a:t>
            </a:r>
            <a:endParaRPr lang="en-IN"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23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94666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This topic has one additional slide.</a:t>
            </a:r>
          </a:p>
          <a:p>
            <a:pPr>
              <a:lnSpc>
                <a:spcPct val="115000"/>
              </a:lnSpc>
              <a:spcAft>
                <a:spcPts val="1000"/>
              </a:spcAft>
            </a:pPr>
            <a:r>
              <a:rPr lang="en-IN" sz="1000" dirty="0">
                <a:latin typeface="Arial"/>
                <a:ea typeface="Calibri"/>
                <a:cs typeface="Times New Roman"/>
              </a:rPr>
              <a:t>Be sure to emphasize the note in the student manual regarding the use of the StartDagServerMaintenance.ps1 and StopDagServerMaintenance.ps1 scripts which are included in the C:\Progam Files\Microsoft\Exchange Server\V15\Scripts folder. These scripts were originally written for Exchange Server 2010 and have not been updated to include draining of transport queues prior to putting a server in maintenance mode.</a:t>
            </a:r>
          </a:p>
        </p:txBody>
      </p:sp>
      <p:sp>
        <p:nvSpPr>
          <p:cNvPr id="4" name="Slide Number Placeholder 3"/>
          <p:cNvSpPr>
            <a:spLocks noGrp="1"/>
          </p:cNvSpPr>
          <p:nvPr>
            <p:ph type="sldNum" sz="quarter" idx="10"/>
          </p:nvPr>
        </p:nvSpPr>
        <p:spPr/>
        <p:txBody>
          <a:bodyPr/>
          <a:lstStyle/>
          <a:p>
            <a:fld id="{C5D35DC1-D921-4210-BA9E-591A24B06FA5}" type="slidenum">
              <a:rPr lang="en-IN" smtClean="0"/>
              <a:t>24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701454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Review each step for enabling and disabling maintenance mode.</a:t>
            </a:r>
          </a:p>
        </p:txBody>
      </p:sp>
      <p:sp>
        <p:nvSpPr>
          <p:cNvPr id="4" name="Slide Number Placeholder 3"/>
          <p:cNvSpPr>
            <a:spLocks noGrp="1"/>
          </p:cNvSpPr>
          <p:nvPr>
            <p:ph type="sldNum" sz="quarter" idx="10"/>
          </p:nvPr>
        </p:nvSpPr>
        <p:spPr/>
        <p:txBody>
          <a:bodyPr/>
          <a:lstStyle/>
          <a:p>
            <a:fld id="{C5D35DC1-D921-4210-BA9E-591A24B06FA5}" type="slidenum">
              <a:rPr lang="en-IN" smtClean="0"/>
              <a:t>25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2823245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You should point out to students that </a:t>
            </a:r>
            <a:r>
              <a:rPr lang="en-IN" sz="1000" i="1" dirty="0">
                <a:latin typeface="Arial"/>
                <a:ea typeface="Calibri"/>
                <a:cs typeface="Times New Roman"/>
              </a:rPr>
              <a:t>scaling out</a:t>
            </a:r>
            <a:r>
              <a:rPr lang="en-IN" sz="1000" dirty="0">
                <a:latin typeface="Arial"/>
                <a:ea typeface="Calibri"/>
                <a:cs typeface="Times New Roman"/>
              </a:rPr>
              <a:t> implies adding additional servers to support your Exchange Server organization, whereas </a:t>
            </a:r>
            <a:r>
              <a:rPr lang="en-IN" sz="1000" i="1" dirty="0">
                <a:latin typeface="Arial"/>
                <a:ea typeface="Calibri"/>
                <a:cs typeface="Times New Roman"/>
              </a:rPr>
              <a:t>scaling up</a:t>
            </a:r>
            <a:r>
              <a:rPr lang="en-IN" sz="1000" dirty="0">
                <a:latin typeface="Arial"/>
                <a:ea typeface="Calibri"/>
                <a:cs typeface="Times New Roman"/>
              </a:rPr>
              <a:t> implies additional resources (such as additional compute, memory, or faster disks). Neither approach is incorrect, but students must decide which is most appropriate for their environment. Adding additional resources can be more cost effective than purchasing a new physical server. However, with full support for virtualization of Exchange Server workloads, scaling out may be just as effective and it also provides additional redundancy and better utilization of physical resources.</a:t>
            </a:r>
          </a:p>
        </p:txBody>
      </p:sp>
      <p:sp>
        <p:nvSpPr>
          <p:cNvPr id="4" name="Slide Number Placeholder 3"/>
          <p:cNvSpPr>
            <a:spLocks noGrp="1"/>
          </p:cNvSpPr>
          <p:nvPr>
            <p:ph type="sldNum" sz="quarter" idx="10"/>
          </p:nvPr>
        </p:nvSpPr>
        <p:spPr/>
        <p:txBody>
          <a:bodyPr/>
          <a:lstStyle/>
          <a:p>
            <a:fld id="{C5D35DC1-D921-4210-BA9E-591A24B06FA5}" type="slidenum">
              <a:rPr lang="en-IN" smtClean="0"/>
              <a:t>26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992592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When using RBAC, you should assign administrative roles by using __________.</a:t>
            </a:r>
          </a:p>
          <a:p>
            <a:pPr>
              <a:lnSpc>
                <a:spcPct val="115000"/>
              </a:lnSpc>
              <a:spcAft>
                <a:spcPts val="1000"/>
              </a:spcAft>
            </a:pPr>
            <a:r>
              <a:rPr lang="en-IN" sz="1000" dirty="0">
                <a:latin typeface="Arial"/>
                <a:ea typeface="Calibri"/>
                <a:cs typeface="Times New Roman"/>
              </a:rPr>
              <a:t>(   )Option 1: Management role groups</a:t>
            </a:r>
          </a:p>
          <a:p>
            <a:pPr>
              <a:lnSpc>
                <a:spcPct val="115000"/>
              </a:lnSpc>
              <a:spcAft>
                <a:spcPts val="1000"/>
              </a:spcAft>
            </a:pPr>
            <a:r>
              <a:rPr lang="en-IN" sz="1000" dirty="0">
                <a:latin typeface="Arial"/>
                <a:ea typeface="Calibri"/>
                <a:cs typeface="Times New Roman"/>
              </a:rPr>
              <a:t>(   )Option 2: Management role entries</a:t>
            </a:r>
          </a:p>
          <a:p>
            <a:pPr>
              <a:lnSpc>
                <a:spcPct val="115000"/>
              </a:lnSpc>
              <a:spcAft>
                <a:spcPts val="1000"/>
              </a:spcAft>
            </a:pPr>
            <a:r>
              <a:rPr lang="en-IN" sz="1000" dirty="0">
                <a:latin typeface="Arial"/>
                <a:ea typeface="Calibri"/>
                <a:cs typeface="Times New Roman"/>
              </a:rPr>
              <a:t>(   )Option 3: Management role assignment policies</a:t>
            </a:r>
          </a:p>
          <a:p>
            <a:pPr>
              <a:lnSpc>
                <a:spcPct val="115000"/>
              </a:lnSpc>
              <a:spcAft>
                <a:spcPts val="1000"/>
              </a:spcAft>
            </a:pPr>
            <a:r>
              <a:rPr lang="en-IN" sz="1000" dirty="0">
                <a:latin typeface="Arial"/>
                <a:ea typeface="Calibri"/>
                <a:cs typeface="Times New Roman"/>
              </a:rPr>
              <a:t>(   )Option 4: Split permissions</a:t>
            </a:r>
          </a:p>
          <a:p>
            <a:pPr>
              <a:lnSpc>
                <a:spcPct val="115000"/>
              </a:lnSpc>
              <a:spcAft>
                <a:spcPts val="1000"/>
              </a:spcAft>
            </a:pPr>
            <a:r>
              <a:rPr lang="en-IN" sz="1000" dirty="0">
                <a:latin typeface="Arial"/>
                <a:ea typeface="Calibri"/>
                <a:cs typeface="Times New Roman"/>
              </a:rPr>
              <a:t>(   )Option 5: Direct role assignment</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 Option 1: Management role groups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IN" sz="1000" dirty="0">
                <a:latin typeface="Arial"/>
                <a:ea typeface="Calibri"/>
                <a:cs typeface="Times New Roman"/>
              </a:rPr>
              <a:t>Although you can technically assign administrative roles by using direct role assignment, we do not recommend this method. You should assign administrative roles by using management role groups.</a:t>
            </a:r>
          </a:p>
        </p:txBody>
      </p:sp>
      <p:sp>
        <p:nvSpPr>
          <p:cNvPr id="4" name="Slide Number Placeholder 3"/>
          <p:cNvSpPr>
            <a:spLocks noGrp="1"/>
          </p:cNvSpPr>
          <p:nvPr>
            <p:ph type="sldNum" sz="quarter" idx="10"/>
          </p:nvPr>
        </p:nvSpPr>
        <p:spPr/>
        <p:txBody>
          <a:bodyPr/>
          <a:lstStyle/>
          <a:p>
            <a:fld id="{C5D35DC1-D921-4210-BA9E-591A24B06FA5}" type="slidenum">
              <a:rPr lang="en-IN" smtClean="0"/>
              <a:t>3</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2608279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If some of the students have prior Exchange Server experience, highlight how RBAC differs from the way that Exchange Server assigned permissions in versions before Exchange Server 2010. In Microsoft Exchange Server 2003, you use Active Directory service groups to assign permissions at the organization or administrative group level. In Microsoft Exchange Server 2007, you assigned permissions at the organization or individual server level. In both cases, Exchange Server did not provide options for configuring granular permissions, and offered limited options for configuring permissions. In Exchange Server 2016, you can configure very precise permissions, right down to enabling access to specific cmdlets and attributes. </a:t>
            </a:r>
          </a:p>
          <a:p>
            <a:pPr>
              <a:lnSpc>
                <a:spcPct val="115000"/>
              </a:lnSpc>
              <a:spcAft>
                <a:spcPts val="1000"/>
              </a:spcAft>
            </a:pPr>
            <a:r>
              <a:rPr lang="en-IN" sz="1000" dirty="0">
                <a:latin typeface="Arial"/>
                <a:ea typeface="Calibri"/>
                <a:cs typeface="Times New Roman"/>
              </a:rPr>
              <a:t>Another difference between how you could assign permissions in Exchange Server 2003 and Microsoft Exchange Server 2007, versus in Exchange Server 2016, is that in the versions prior to Exchange Server 2016, you assigned permissions by modifying the access control lists (ACLs) on Active Directory objects. However, in Exchange Server 2016, you specify the cmdlets that the users can run.</a:t>
            </a:r>
          </a:p>
          <a:p>
            <a:pPr>
              <a:lnSpc>
                <a:spcPct val="115000"/>
              </a:lnSpc>
              <a:spcAft>
                <a:spcPts val="1000"/>
              </a:spcAft>
            </a:pPr>
            <a:r>
              <a:rPr lang="en-IN" sz="1000" b="1" dirty="0">
                <a:latin typeface="Arial"/>
                <a:ea typeface="Calibri"/>
                <a:cs typeface="Times New Roman"/>
              </a:rPr>
              <a:t>Question</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What requirements does your organization have for assigning Exchange Server permissions? Does your organization use a centralized or decentralized administration model? What special permissions will you need to configure?</a:t>
            </a:r>
          </a:p>
          <a:p>
            <a:pPr>
              <a:lnSpc>
                <a:spcPct val="115000"/>
              </a:lnSpc>
              <a:spcAft>
                <a:spcPts val="1000"/>
              </a:spcAft>
            </a:pPr>
            <a:r>
              <a:rPr lang="en-IN" sz="1000" b="1" dirty="0">
                <a:latin typeface="Arial"/>
                <a:ea typeface="Calibri"/>
                <a:cs typeface="Times New Roman"/>
              </a:rPr>
              <a:t>Answer</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Answers will vary. In most organizations, a central team of Exchange Server administrators maintains </a:t>
            </a:r>
            <a:br>
              <a:rPr lang="en-IN" sz="1000" dirty="0">
                <a:latin typeface="Arial"/>
                <a:ea typeface="Calibri"/>
                <a:cs typeface="Times New Roman"/>
              </a:rPr>
            </a:br>
            <a:r>
              <a:rPr lang="en-IN" sz="1000" dirty="0">
                <a:latin typeface="Arial"/>
                <a:ea typeface="Calibri"/>
                <a:cs typeface="Times New Roman"/>
              </a:rPr>
              <a:t>full control of the Exchange Server environment, while another team may need permissions to create mailboxes. Other organizations may have complex administrative scenarios in which different groups </a:t>
            </a:r>
            <a:br>
              <a:rPr lang="en-IN" sz="1000" dirty="0">
                <a:latin typeface="Arial"/>
                <a:ea typeface="Calibri"/>
                <a:cs typeface="Times New Roman"/>
              </a:rPr>
            </a:br>
            <a:r>
              <a:rPr lang="en-IN" sz="1000" dirty="0">
                <a:latin typeface="Arial"/>
                <a:ea typeface="Calibri"/>
                <a:cs typeface="Times New Roman"/>
              </a:rPr>
              <a:t>need many different permission levels.</a:t>
            </a:r>
          </a:p>
        </p:txBody>
      </p:sp>
      <p:sp>
        <p:nvSpPr>
          <p:cNvPr id="4" name="Slide Number Placeholder 3"/>
          <p:cNvSpPr>
            <a:spLocks noGrp="1"/>
          </p:cNvSpPr>
          <p:nvPr>
            <p:ph type="sldNum" sz="quarter" idx="10"/>
          </p:nvPr>
        </p:nvSpPr>
        <p:spPr/>
        <p:txBody>
          <a:bodyPr/>
          <a:lstStyle/>
          <a:p>
            <a:fld id="{C5D35DC1-D921-4210-BA9E-591A24B06FA5}" type="slidenum">
              <a:rPr lang="en-IN" smtClean="0"/>
              <a:t>4</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158275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As you teach this content, explain that a management role is just a container that groups together the other RBAC components. The RBAC components define:</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Which tasks an administrator can perform.</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Who is granted permission to perform the tasks.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Where the user can perform the task.</a:t>
            </a:r>
            <a:endParaRPr lang="en-IN" sz="1000" dirty="0">
              <a:effectLst/>
              <a:latin typeface="Arial"/>
              <a:ea typeface="Times New Roman"/>
              <a:cs typeface="Times New Roman"/>
            </a:endParaRPr>
          </a:p>
          <a:p>
            <a:pPr>
              <a:lnSpc>
                <a:spcPct val="115000"/>
              </a:lnSpc>
              <a:spcAft>
                <a:spcPts val="1000"/>
              </a:spcAft>
            </a:pPr>
            <a:r>
              <a:rPr lang="en-IN" sz="1000" dirty="0">
                <a:latin typeface="Arial"/>
                <a:ea typeface="Calibri"/>
                <a:cs typeface="Times New Roman"/>
              </a:rPr>
              <a:t>Stress to the students that you can define each of these components at a high level or at a specific level. </a:t>
            </a:r>
          </a:p>
          <a:p>
            <a:pPr>
              <a:lnSpc>
                <a:spcPct val="115000"/>
              </a:lnSpc>
              <a:spcAft>
                <a:spcPts val="1000"/>
              </a:spcAft>
            </a:pPr>
            <a:r>
              <a:rPr lang="en-IN" sz="1000" dirty="0">
                <a:latin typeface="Arial"/>
                <a:ea typeface="Calibri"/>
                <a:cs typeface="Times New Roman"/>
              </a:rPr>
              <a:t>A management role entry can allow or deny access to all Exchange Server cmdlets, to a specific Exchange Server cmdlet, or even to a particular parameter on a cmdlet.</a:t>
            </a:r>
          </a:p>
          <a:p>
            <a:pPr>
              <a:lnSpc>
                <a:spcPct val="115000"/>
              </a:lnSpc>
              <a:spcAft>
                <a:spcPts val="1000"/>
              </a:spcAft>
            </a:pPr>
            <a:r>
              <a:rPr lang="en-IN" sz="1000" dirty="0">
                <a:latin typeface="Arial"/>
                <a:ea typeface="Calibri"/>
                <a:cs typeface="Times New Roman"/>
              </a:rPr>
              <a:t>Management role groups provide an easy way to assign permissions in Exchange Server. By using the default groups, or creating custom groups with specific permissions, you can manage all permissions by assigning administrators to role groups.</a:t>
            </a:r>
          </a:p>
          <a:p>
            <a:pPr>
              <a:lnSpc>
                <a:spcPct val="115000"/>
              </a:lnSpc>
              <a:spcAft>
                <a:spcPts val="1000"/>
              </a:spcAft>
            </a:pPr>
            <a:r>
              <a:rPr lang="en-IN" sz="1000" dirty="0">
                <a:latin typeface="Arial"/>
                <a:ea typeface="Calibri"/>
                <a:cs typeface="Times New Roman"/>
              </a:rPr>
              <a:t>While explaining the graphic on the slide, explain how you connect role holders with roles.</a:t>
            </a:r>
          </a:p>
        </p:txBody>
      </p:sp>
      <p:sp>
        <p:nvSpPr>
          <p:cNvPr id="4" name="Slide Number Placeholder 3"/>
          <p:cNvSpPr>
            <a:spLocks noGrp="1"/>
          </p:cNvSpPr>
          <p:nvPr>
            <p:ph type="sldNum" sz="quarter" idx="10"/>
          </p:nvPr>
        </p:nvSpPr>
        <p:spPr/>
        <p:txBody>
          <a:bodyPr/>
          <a:lstStyle/>
          <a:p>
            <a:fld id="{C5D35DC1-D921-4210-BA9E-591A24B06FA5}" type="slidenum">
              <a:rPr lang="en-IN" smtClean="0"/>
              <a:t>5</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3890244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As with previous Exchange Server versions, Exchange Server 2016 contains a default set of groups </a:t>
            </a:r>
            <a:br>
              <a:rPr lang="en-IN" sz="1000" dirty="0">
                <a:latin typeface="Arial"/>
                <a:ea typeface="Calibri"/>
                <a:cs typeface="Times New Roman"/>
              </a:rPr>
            </a:br>
            <a:r>
              <a:rPr lang="en-IN" sz="1000" dirty="0">
                <a:latin typeface="Arial"/>
                <a:ea typeface="Calibri"/>
                <a:cs typeface="Times New Roman"/>
              </a:rPr>
              <a:t>that you can use to assign permissions in the Exchange Server organization. Mention that for most organizations, the default set of role groups provide all required flexibility. Only organizations with very specific permission-delegation requirements need to use custom management role groups and management roles.</a:t>
            </a:r>
          </a:p>
          <a:p>
            <a:pPr>
              <a:lnSpc>
                <a:spcPct val="115000"/>
              </a:lnSpc>
              <a:spcAft>
                <a:spcPts val="1000"/>
              </a:spcAft>
            </a:pPr>
            <a:r>
              <a:rPr lang="en-IN" sz="1000" dirty="0">
                <a:latin typeface="Arial"/>
                <a:ea typeface="Calibri"/>
                <a:cs typeface="Times New Roman"/>
              </a:rPr>
              <a:t>Avoid describing all of the built-in role groups in detail. Instead, highlight a few, and point out the table in the student notes that provides details about all the roles.</a:t>
            </a:r>
          </a:p>
        </p:txBody>
      </p:sp>
      <p:sp>
        <p:nvSpPr>
          <p:cNvPr id="4" name="Slide Number Placeholder 3"/>
          <p:cNvSpPr>
            <a:spLocks noGrp="1"/>
          </p:cNvSpPr>
          <p:nvPr>
            <p:ph type="sldNum" sz="quarter" idx="10"/>
          </p:nvPr>
        </p:nvSpPr>
        <p:spPr/>
        <p:txBody>
          <a:bodyPr/>
          <a:lstStyle/>
          <a:p>
            <a:fld id="{C5D35DC1-D921-4210-BA9E-591A24B06FA5}" type="slidenum">
              <a:rPr lang="en-IN" smtClean="0"/>
              <a:t>6</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2396203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Stress that for most small and medium-sized organizations that do not have complicated permission assignment scenarios, the easiest way to manage Exchange Server permissions is to add users or security groups to the built-in Exchange Server security groups in Active Directory. These groups are assigned the management role automatically.</a:t>
            </a:r>
          </a:p>
          <a:p>
            <a:pPr>
              <a:lnSpc>
                <a:spcPct val="115000"/>
              </a:lnSpc>
              <a:spcAft>
                <a:spcPts val="1000"/>
              </a:spcAft>
            </a:pPr>
            <a:r>
              <a:rPr lang="en-IN" sz="1000" dirty="0">
                <a:latin typeface="Arial"/>
                <a:ea typeface="Calibri"/>
                <a:cs typeface="Times New Roman"/>
              </a:rPr>
              <a:t>After completing the demonstration, leave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Start the virtual machines 20345-1A-LON-DC1 and 20345-1A-LON-EX1. Sign in to 20345-1A-LON-DC1 with the user name </a:t>
            </a:r>
            <a:r>
              <a:rPr lang="en-IN" sz="1000" b="1" dirty="0">
                <a:latin typeface="Arial"/>
                <a:ea typeface="Calibri"/>
                <a:cs typeface="Times New Roman"/>
              </a:rPr>
              <a:t>Adatum\Administrator</a:t>
            </a:r>
            <a:r>
              <a:rPr lang="en-IN" sz="1000" dirty="0">
                <a:latin typeface="Arial"/>
                <a:ea typeface="Calibri"/>
                <a:cs typeface="Times New Roman"/>
              </a:rPr>
              <a:t> and the password </a:t>
            </a:r>
            <a:r>
              <a:rPr lang="en-IN" sz="1000" b="1" dirty="0">
                <a:latin typeface="Arial"/>
                <a:ea typeface="Calibri"/>
                <a:cs typeface="Times New Roman"/>
              </a:rPr>
              <a:t>Pa$$w0rd</a:t>
            </a:r>
            <a:r>
              <a:rPr lang="en-IN" sz="1000" dirty="0">
                <a:latin typeface="Arial"/>
                <a:ea typeface="Calibri"/>
                <a:cs typeface="Times New Roman"/>
              </a:rPr>
              <a:t>. </a:t>
            </a:r>
          </a:p>
          <a:p>
            <a:pPr>
              <a:lnSpc>
                <a:spcPct val="115000"/>
              </a:lnSpc>
              <a:spcAft>
                <a:spcPts val="1000"/>
              </a:spcAft>
            </a:pPr>
            <a:r>
              <a:rPr lang="en-IN"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tabLst>
                <a:tab pos="457200" algn="l"/>
              </a:tabLst>
            </a:pPr>
            <a:r>
              <a:rPr lang="en-IN" sz="1000" dirty="0">
                <a:solidFill>
                  <a:srgbClr val="000000"/>
                </a:solidFill>
                <a:latin typeface="Arial"/>
                <a:ea typeface="Calibri"/>
                <a:cs typeface="Times New Roman"/>
              </a:rPr>
              <a:t>On LON-DC1, on the taskbar, click </a:t>
            </a:r>
            <a:r>
              <a:rPr lang="en-IN" sz="1000" b="1" dirty="0">
                <a:solidFill>
                  <a:srgbClr val="000000"/>
                </a:solidFill>
                <a:latin typeface="Arial"/>
                <a:ea typeface="Calibri"/>
                <a:cs typeface="Times New Roman"/>
              </a:rPr>
              <a:t>Server Manager</a:t>
            </a:r>
            <a:r>
              <a:rPr lang="en-IN" sz="1000" dirty="0">
                <a:solidFill>
                  <a:srgbClr val="000000"/>
                </a:solidFill>
                <a:latin typeface="Arial"/>
                <a:ea typeface="Calibri"/>
                <a:cs typeface="Times New Roman"/>
              </a:rPr>
              <a:t>, click </a:t>
            </a:r>
            <a:r>
              <a:rPr lang="en-IN" sz="1000" b="1" dirty="0">
                <a:solidFill>
                  <a:srgbClr val="000000"/>
                </a:solidFill>
                <a:latin typeface="Arial"/>
                <a:ea typeface="Calibri"/>
                <a:cs typeface="Times New Roman"/>
              </a:rPr>
              <a:t>Tools</a:t>
            </a:r>
            <a:r>
              <a:rPr lang="en-IN" sz="1000" dirty="0">
                <a:solidFill>
                  <a:srgbClr val="000000"/>
                </a:solidFill>
                <a:latin typeface="Arial"/>
                <a:ea typeface="Calibri"/>
                <a:cs typeface="Times New Roman"/>
              </a:rPr>
              <a:t>, and then click </a:t>
            </a:r>
            <a:r>
              <a:rPr lang="en-IN" sz="1000" b="1" dirty="0">
                <a:solidFill>
                  <a:srgbClr val="000000"/>
                </a:solidFill>
                <a:latin typeface="Arial"/>
                <a:ea typeface="Calibri"/>
                <a:cs typeface="Times New Roman"/>
              </a:rPr>
              <a:t>Active Directory Users and Computers</a:t>
            </a:r>
            <a:r>
              <a:rPr lang="en-IN" sz="1000" dirty="0">
                <a:solidFill>
                  <a:srgbClr val="000000"/>
                </a:solidFill>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Expand </a:t>
            </a:r>
            <a:r>
              <a:rPr lang="en-IN" sz="1000" b="1" dirty="0">
                <a:latin typeface="Arial"/>
                <a:ea typeface="Calibri"/>
                <a:cs typeface="Times New Roman"/>
              </a:rPr>
              <a:t>Adatum.com</a:t>
            </a:r>
            <a:r>
              <a:rPr lang="en-IN" sz="1000" dirty="0">
                <a:latin typeface="Arial"/>
                <a:ea typeface="Calibri"/>
                <a:cs typeface="Times New Roman"/>
              </a:rPr>
              <a:t>, click </a:t>
            </a:r>
            <a:r>
              <a:rPr lang="en-IN" sz="1000" b="1" dirty="0">
                <a:latin typeface="Arial"/>
                <a:ea typeface="Calibri"/>
                <a:cs typeface="Times New Roman"/>
              </a:rPr>
              <a:t>Microsoft Exchange Security Groups</a:t>
            </a:r>
            <a:r>
              <a:rPr lang="en-IN" sz="1000" dirty="0">
                <a:latin typeface="Arial"/>
                <a:ea typeface="Calibri"/>
                <a:cs typeface="Times New Roman"/>
              </a:rPr>
              <a:t>, and then in the right pane, double-click </a:t>
            </a:r>
            <a:r>
              <a:rPr lang="en-IN" sz="1000" b="1" dirty="0">
                <a:latin typeface="Arial"/>
                <a:ea typeface="Calibri"/>
                <a:cs typeface="Times New Roman"/>
              </a:rPr>
              <a:t>Recipient Management</a:t>
            </a:r>
            <a:r>
              <a:rPr lang="en-IN" sz="1000" dirty="0">
                <a:latin typeface="Arial"/>
                <a:ea typeface="Calibri"/>
                <a:cs typeface="Times New Roman"/>
              </a:rPr>
              <a:t>. </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a:t>
            </a:r>
            <a:r>
              <a:rPr lang="en-IN" sz="1000" b="1" dirty="0">
                <a:latin typeface="Arial"/>
                <a:ea typeface="Calibri"/>
                <a:cs typeface="Times New Roman"/>
              </a:rPr>
              <a:t>Recipient Management</a:t>
            </a:r>
            <a:r>
              <a:rPr lang="en-IN" sz="1000" dirty="0">
                <a:latin typeface="Arial"/>
                <a:ea typeface="Calibri"/>
                <a:cs typeface="Times New Roman"/>
              </a:rPr>
              <a:t> </a:t>
            </a:r>
            <a:r>
              <a:rPr lang="en-IN" sz="1000" b="1" dirty="0">
                <a:latin typeface="Arial"/>
                <a:ea typeface="Calibri"/>
                <a:cs typeface="Times New Roman"/>
              </a:rPr>
              <a:t>Properties</a:t>
            </a:r>
            <a:r>
              <a:rPr lang="en-IN" sz="1000" dirty="0">
                <a:latin typeface="Arial"/>
                <a:ea typeface="Calibri"/>
                <a:cs typeface="Times New Roman"/>
              </a:rPr>
              <a:t> dialog box, click the </a:t>
            </a:r>
            <a:r>
              <a:rPr lang="en-IN" sz="1000" b="1" dirty="0">
                <a:latin typeface="Arial"/>
                <a:ea typeface="Calibri"/>
                <a:cs typeface="Times New Roman"/>
              </a:rPr>
              <a:t>Members</a:t>
            </a:r>
            <a:r>
              <a:rPr lang="en-IN" sz="1000" dirty="0">
                <a:latin typeface="Arial"/>
                <a:ea typeface="Calibri"/>
                <a:cs typeface="Times New Roman"/>
              </a:rPr>
              <a:t> tab.</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On the </a:t>
            </a:r>
            <a:r>
              <a:rPr lang="en-IN" sz="1000" b="1" dirty="0">
                <a:latin typeface="Arial"/>
                <a:ea typeface="Calibri"/>
                <a:cs typeface="Times New Roman"/>
              </a:rPr>
              <a:t>Members</a:t>
            </a:r>
            <a:r>
              <a:rPr lang="en-IN" sz="1000" dirty="0">
                <a:latin typeface="Arial"/>
                <a:ea typeface="Calibri"/>
                <a:cs typeface="Times New Roman"/>
              </a:rPr>
              <a:t> tab, click </a:t>
            </a:r>
            <a:r>
              <a:rPr lang="en-IN" sz="1000" b="1" dirty="0">
                <a:latin typeface="Arial"/>
                <a:ea typeface="Calibri"/>
                <a:cs typeface="Times New Roman"/>
              </a:rPr>
              <a:t>Add</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a:t>
            </a:r>
            <a:r>
              <a:rPr lang="en-IN" sz="1000" b="1" dirty="0">
                <a:latin typeface="Arial"/>
                <a:ea typeface="Calibri"/>
                <a:cs typeface="Times New Roman"/>
              </a:rPr>
              <a:t>Enter the object names to select</a:t>
            </a:r>
            <a:r>
              <a:rPr lang="en-IN" sz="1000" dirty="0">
                <a:latin typeface="Arial"/>
                <a:ea typeface="Calibri"/>
                <a:cs typeface="Times New Roman"/>
              </a:rPr>
              <a:t> text box, type </a:t>
            </a:r>
            <a:r>
              <a:rPr lang="en-IN" sz="1000" b="1" dirty="0">
                <a:latin typeface="Arial"/>
                <a:ea typeface="Calibri"/>
                <a:cs typeface="Times New Roman"/>
              </a:rPr>
              <a:t>Tony</a:t>
            </a:r>
            <a:r>
              <a:rPr lang="en-IN" sz="1000" dirty="0">
                <a:latin typeface="Arial"/>
                <a:ea typeface="Calibri"/>
                <a:cs typeface="Times New Roman"/>
              </a:rPr>
              <a:t>, and then click </a:t>
            </a:r>
            <a:r>
              <a:rPr lang="en-IN" sz="1000" b="1" dirty="0">
                <a:latin typeface="Arial"/>
                <a:ea typeface="Calibri"/>
                <a:cs typeface="Times New Roman"/>
              </a:rPr>
              <a:t>OK</a:t>
            </a:r>
            <a:r>
              <a:rPr lang="en-IN" sz="1000" dirty="0">
                <a:latin typeface="Arial"/>
                <a:ea typeface="Calibri"/>
                <a:cs typeface="Times New Roman"/>
              </a:rPr>
              <a:t> twice.</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left pane, select </a:t>
            </a:r>
            <a:r>
              <a:rPr lang="en-IN" sz="1000" b="1" dirty="0">
                <a:latin typeface="Arial"/>
                <a:ea typeface="Calibri"/>
                <a:cs typeface="Times New Roman"/>
              </a:rPr>
              <a:t>Users</a:t>
            </a:r>
            <a:r>
              <a:rPr lang="en-IN" sz="1000" dirty="0">
                <a:latin typeface="Arial"/>
                <a:ea typeface="Calibri"/>
                <a:cs typeface="Times New Roman"/>
              </a:rPr>
              <a:t>, and then double-click </a:t>
            </a:r>
            <a:r>
              <a:rPr lang="en-IN" sz="1000" b="1" dirty="0">
                <a:latin typeface="Arial"/>
                <a:ea typeface="Calibri"/>
                <a:cs typeface="Times New Roman"/>
              </a:rPr>
              <a:t>Domain Admins</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a:t>
            </a:r>
            <a:r>
              <a:rPr lang="en-IN" sz="1000" b="1" dirty="0">
                <a:latin typeface="Arial"/>
                <a:ea typeface="Calibri"/>
                <a:cs typeface="Times New Roman"/>
              </a:rPr>
              <a:t>Domain Admins Properties</a:t>
            </a:r>
            <a:r>
              <a:rPr lang="en-IN" sz="1000" dirty="0">
                <a:latin typeface="Arial"/>
                <a:ea typeface="Calibri"/>
                <a:cs typeface="Times New Roman"/>
              </a:rPr>
              <a:t> dialog box, click the </a:t>
            </a:r>
            <a:r>
              <a:rPr lang="en-IN" sz="1000" b="1" dirty="0">
                <a:latin typeface="Arial"/>
                <a:ea typeface="Calibri"/>
                <a:cs typeface="Times New Roman"/>
              </a:rPr>
              <a:t>Members</a:t>
            </a:r>
            <a:r>
              <a:rPr lang="en-IN" sz="1000" dirty="0">
                <a:latin typeface="Arial"/>
                <a:ea typeface="Calibri"/>
                <a:cs typeface="Times New Roman"/>
              </a:rPr>
              <a:t> tab.</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On the </a:t>
            </a:r>
            <a:r>
              <a:rPr lang="en-IN" sz="1000" b="1" dirty="0">
                <a:latin typeface="Arial"/>
                <a:ea typeface="Calibri"/>
                <a:cs typeface="Times New Roman"/>
              </a:rPr>
              <a:t>Members</a:t>
            </a:r>
            <a:r>
              <a:rPr lang="en-IN" sz="1000" dirty="0">
                <a:latin typeface="Arial"/>
                <a:ea typeface="Calibri"/>
                <a:cs typeface="Times New Roman"/>
              </a:rPr>
              <a:t> tab, click </a:t>
            </a:r>
            <a:r>
              <a:rPr lang="en-IN" sz="1000" b="1" dirty="0">
                <a:latin typeface="Arial"/>
                <a:ea typeface="Calibri"/>
                <a:cs typeface="Times New Roman"/>
              </a:rPr>
              <a:t>Add</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the </a:t>
            </a:r>
            <a:r>
              <a:rPr lang="en-US" sz="1000" b="1" dirty="0">
                <a:effectLst/>
                <a:latin typeface="Arial"/>
                <a:ea typeface="Times New Roman"/>
                <a:cs typeface="Times New Roman"/>
              </a:rPr>
              <a:t>Enter the object names to select</a:t>
            </a:r>
            <a:r>
              <a:rPr lang="en-US" sz="1000" dirty="0">
                <a:effectLst/>
                <a:latin typeface="Arial"/>
                <a:ea typeface="Times New Roman"/>
                <a:cs typeface="Times New Roman"/>
              </a:rPr>
              <a:t> text box, type </a:t>
            </a:r>
            <a:r>
              <a:rPr lang="en-US" sz="1000" b="1" dirty="0">
                <a:effectLst/>
                <a:latin typeface="Arial"/>
                <a:ea typeface="Times New Roman"/>
                <a:cs typeface="Times New Roman"/>
              </a:rPr>
              <a:t>Tony</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OK</a:t>
            </a:r>
            <a:r>
              <a:rPr lang="en-US" sz="1000" dirty="0">
                <a:effectLst/>
                <a:latin typeface="Arial"/>
                <a:ea typeface="Times New Roman"/>
                <a:cs typeface="Times New Roman"/>
              </a:rPr>
              <a:t> twice.</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Switch to LON-EX1 and sign in using the user name </a:t>
            </a:r>
            <a:r>
              <a:rPr lang="en-US" sz="1000" b="1" dirty="0" err="1">
                <a:effectLst/>
                <a:latin typeface="Arial"/>
                <a:ea typeface="Times New Roman"/>
                <a:cs typeface="Times New Roman"/>
              </a:rPr>
              <a:t>Adatum</a:t>
            </a:r>
            <a:r>
              <a:rPr lang="en-US" sz="1000" b="1" dirty="0">
                <a:effectLst/>
                <a:latin typeface="Arial"/>
                <a:ea typeface="Times New Roman"/>
                <a:cs typeface="Times New Roman"/>
              </a:rPr>
              <a:t>\Tony</a:t>
            </a:r>
            <a:r>
              <a:rPr lang="en-US" sz="1000" dirty="0">
                <a:effectLst/>
                <a:latin typeface="Arial"/>
                <a:ea typeface="Times New Roman"/>
                <a:cs typeface="Times New Roman"/>
              </a:rPr>
              <a:t> and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7</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4236044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IN" sz="1000" dirty="0">
                <a:latin typeface="Arial"/>
                <a:ea typeface="Calibri"/>
                <a:cs typeface="Times New Roman"/>
              </a:rPr>
              <a:t>Mention that this topic provides a process overview about creating new custom management roles. The following demonstration provides more details about how to perform the steps.</a:t>
            </a:r>
          </a:p>
          <a:p>
            <a:pPr>
              <a:lnSpc>
                <a:spcPct val="115000"/>
              </a:lnSpc>
              <a:spcAft>
                <a:spcPts val="1000"/>
              </a:spcAft>
            </a:pPr>
            <a:r>
              <a:rPr lang="en-IN" sz="1000" dirty="0">
                <a:latin typeface="Arial"/>
                <a:ea typeface="Calibri"/>
                <a:cs typeface="Times New Roman"/>
              </a:rPr>
              <a:t>Discuss the scenarios in which organizations might choose to create a new custom role group. The slide and notes describe one possible scenario for doing this. Encourage the students to provide other suggestions, and then describe the components required to implement the custom role group.</a:t>
            </a:r>
          </a:p>
          <a:p>
            <a:pPr>
              <a:lnSpc>
                <a:spcPct val="115000"/>
              </a:lnSpc>
              <a:spcAft>
                <a:spcPts val="1000"/>
              </a:spcAft>
            </a:pPr>
            <a:r>
              <a:rPr lang="en-IN" sz="1000" dirty="0">
                <a:latin typeface="Arial"/>
                <a:ea typeface="Calibri"/>
                <a:cs typeface="Times New Roman"/>
              </a:rPr>
              <a:t>As you describe this process, consider using an example scenario in which users might want to use a custom role group. Following is an example:</a:t>
            </a: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You may be configuring a role group that enables human resources (HR) administrators to configure the organizational and personal settings for each user. You need to create the appropriate group, and identify which users are group members.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Because this group will work with recipients, you need to identify the management roles that relate to recipient management.</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In this scenario, you might not need to limit the scope for the role group. If the role group needs to be able to manage recipients in the entire organization, do not limit the scope. If you want to limit which recipients the HR administrators can manage, you could limit the scope to specific recipients.</a:t>
            </a:r>
            <a:endParaRPr lang="en-IN"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tabLst>
                <a:tab pos="457200" algn="l"/>
              </a:tabLst>
            </a:pPr>
            <a:r>
              <a:rPr lang="en-US" sz="1000" dirty="0">
                <a:effectLst/>
                <a:latin typeface="Arial"/>
                <a:ea typeface="Times New Roman"/>
                <a:cs typeface="Times New Roman"/>
              </a:rPr>
              <a:t>Run the cmdlet to create the custom role group.</a:t>
            </a:r>
            <a:endParaRPr lang="en-IN"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D35DC1-D921-4210-BA9E-591A24B06FA5}" type="slidenum">
              <a:rPr lang="en-IN" smtClean="0"/>
              <a:t>8</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Tree>
    <p:extLst>
      <p:ext uri="{BB962C8B-B14F-4D97-AF65-F5344CB8AC3E}">
        <p14:creationId xmlns:p14="http://schemas.microsoft.com/office/powerpoint/2010/main" val="197969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IN" sz="1000" dirty="0">
                <a:latin typeface="Arial"/>
                <a:ea typeface="Calibri"/>
                <a:cs typeface="Times New Roman"/>
              </a:rPr>
              <a:t>When the demonstration is complete, leave the virtual machines running for the next demonstration.</a:t>
            </a:r>
          </a:p>
          <a:p>
            <a:pPr>
              <a:lnSpc>
                <a:spcPct val="115000"/>
              </a:lnSpc>
              <a:spcAft>
                <a:spcPts val="1000"/>
              </a:spcAft>
            </a:pPr>
            <a:r>
              <a:rPr lang="en-IN" sz="1000" b="1" dirty="0">
                <a:latin typeface="Arial"/>
                <a:ea typeface="Calibri"/>
                <a:cs typeface="Times New Roman"/>
              </a:rPr>
              <a:t>Preparation Steps</a:t>
            </a:r>
            <a:endParaRPr lang="en-IN" sz="1000" dirty="0">
              <a:latin typeface="Arial"/>
              <a:ea typeface="Calibri"/>
              <a:cs typeface="Times New Roman"/>
            </a:endParaRPr>
          </a:p>
          <a:p>
            <a:pPr>
              <a:lnSpc>
                <a:spcPct val="115000"/>
              </a:lnSpc>
              <a:spcAft>
                <a:spcPts val="1000"/>
              </a:spcAft>
            </a:pPr>
            <a:r>
              <a:rPr lang="en-IN" sz="1000" dirty="0">
                <a:latin typeface="Arial"/>
                <a:ea typeface="Calibri"/>
                <a:cs typeface="Times New Roman"/>
              </a:rPr>
              <a:t>Ensure that the 20345-1A-LON-DC1 and 20345-1A-LON-EX1 virtual machines are still running.</a:t>
            </a:r>
            <a:r>
              <a:rPr lang="en-IN" sz="1000" dirty="0">
                <a:solidFill>
                  <a:srgbClr val="000000"/>
                </a:solidFill>
                <a:latin typeface="Arial"/>
                <a:ea typeface="Calibri"/>
                <a:cs typeface="Times New Roman"/>
              </a:rPr>
              <a:t> Sign in to 20345-1A-LON-EX1 with the user name </a:t>
            </a:r>
            <a:r>
              <a:rPr lang="en-IN" sz="1000" b="1" dirty="0">
                <a:latin typeface="Arial"/>
                <a:ea typeface="Calibri"/>
                <a:cs typeface="Times New Roman"/>
              </a:rPr>
              <a:t>Adatum\Administrator</a:t>
            </a:r>
            <a:r>
              <a:rPr lang="en-IN" sz="1000" dirty="0">
                <a:solidFill>
                  <a:srgbClr val="000000"/>
                </a:solidFill>
                <a:latin typeface="Arial"/>
                <a:ea typeface="Calibri"/>
                <a:cs typeface="Times New Roman"/>
              </a:rPr>
              <a:t> and the password </a:t>
            </a:r>
            <a:r>
              <a:rPr lang="en-IN" sz="1000" b="1" dirty="0">
                <a:latin typeface="Arial"/>
                <a:ea typeface="Calibri"/>
                <a:cs typeface="Times New Roman"/>
              </a:rPr>
              <a:t>Pa$$w0rd</a:t>
            </a:r>
            <a:r>
              <a:rPr lang="en-IN" sz="1000" dirty="0">
                <a:latin typeface="Arial"/>
                <a:ea typeface="Calibri"/>
                <a:cs typeface="Times New Roman"/>
              </a:rPr>
              <a:t>.</a:t>
            </a:r>
          </a:p>
          <a:p>
            <a:pPr>
              <a:lnSpc>
                <a:spcPct val="115000"/>
              </a:lnSpc>
              <a:spcAft>
                <a:spcPts val="1000"/>
              </a:spcAft>
            </a:pPr>
            <a:r>
              <a:rPr lang="en-IN"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On LON-EX1, click </a:t>
            </a:r>
            <a:r>
              <a:rPr lang="en-IN" sz="1000" b="1" dirty="0">
                <a:latin typeface="Arial"/>
                <a:ea typeface="Calibri"/>
                <a:cs typeface="Times New Roman"/>
              </a:rPr>
              <a:t>Start</a:t>
            </a:r>
            <a:r>
              <a:rPr lang="en-IN" sz="1000" dirty="0">
                <a:latin typeface="Arial"/>
                <a:ea typeface="Calibri"/>
                <a:cs typeface="Times New Roman"/>
              </a:rPr>
              <a:t>, and then click </a:t>
            </a:r>
            <a:r>
              <a:rPr lang="en-IN" sz="1000" b="1" dirty="0">
                <a:latin typeface="Arial"/>
                <a:ea typeface="Calibri"/>
                <a:cs typeface="Times New Roman"/>
              </a:rPr>
              <a:t>Internet Explorer</a:t>
            </a:r>
            <a:r>
              <a:rPr lang="en-IN" sz="1000" dirty="0">
                <a:latin typeface="Arial"/>
                <a:ea typeface="Calibri"/>
                <a:cs typeface="Times New Roman"/>
              </a:rPr>
              <a:t>. In the address bar, type </a:t>
            </a:r>
            <a:r>
              <a:rPr lang="en-IN" sz="1000" b="1" dirty="0">
                <a:latin typeface="Arial"/>
                <a:ea typeface="Calibri"/>
                <a:cs typeface="Times New Roman"/>
              </a:rPr>
              <a:t>https://LON-EX1.adatum.com/ecp</a:t>
            </a:r>
            <a:r>
              <a:rPr lang="en-IN" sz="1000" dirty="0">
                <a:latin typeface="Arial"/>
                <a:ea typeface="Calibri"/>
                <a:cs typeface="Times New Roman"/>
              </a:rPr>
              <a:t>, and then press Enter.</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Sign in as </a:t>
            </a:r>
            <a:r>
              <a:rPr lang="en-IN" sz="1000" b="1" dirty="0">
                <a:latin typeface="Arial"/>
                <a:ea typeface="Calibri"/>
                <a:cs typeface="Times New Roman"/>
              </a:rPr>
              <a:t>Adatum\Administrator</a:t>
            </a:r>
            <a:r>
              <a:rPr lang="en-IN" sz="1000" dirty="0">
                <a:latin typeface="Arial"/>
                <a:ea typeface="Calibri"/>
                <a:cs typeface="Times New Roman"/>
              </a:rPr>
              <a:t> using the password as </a:t>
            </a:r>
            <a:r>
              <a:rPr lang="en-IN" sz="1000" b="1" dirty="0">
                <a:latin typeface="Arial"/>
                <a:ea typeface="Calibri"/>
                <a:cs typeface="Times New Roman"/>
              </a:rPr>
              <a:t>Pa$$w0rd</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a:t>
            </a:r>
            <a:r>
              <a:rPr lang="en-IN" sz="1000" b="1" dirty="0">
                <a:latin typeface="Arial"/>
                <a:ea typeface="Calibri"/>
                <a:cs typeface="Times New Roman"/>
              </a:rPr>
              <a:t>Time zone</a:t>
            </a:r>
            <a:r>
              <a:rPr lang="en-IN" sz="1000" dirty="0">
                <a:latin typeface="Arial"/>
                <a:ea typeface="Calibri"/>
                <a:cs typeface="Times New Roman"/>
              </a:rPr>
              <a:t> list, click </a:t>
            </a:r>
            <a:r>
              <a:rPr lang="en-IN" sz="1000" b="1" dirty="0">
                <a:latin typeface="Arial"/>
                <a:ea typeface="Calibri"/>
                <a:cs typeface="Times New Roman"/>
              </a:rPr>
              <a:t>(UTC-08:00) Pacific Time (US &amp; Canada)</a:t>
            </a:r>
            <a:r>
              <a:rPr lang="en-IN" sz="1000" dirty="0">
                <a:latin typeface="Arial"/>
                <a:ea typeface="Calibri"/>
                <a:cs typeface="Times New Roman"/>
              </a:rPr>
              <a:t> and then click </a:t>
            </a:r>
            <a:r>
              <a:rPr lang="en-IN" sz="1000" b="1" dirty="0">
                <a:latin typeface="Arial"/>
                <a:ea typeface="Calibri"/>
                <a:cs typeface="Times New Roman"/>
              </a:rPr>
              <a:t>Save</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Exchange Administration Center, in the feature pane, click </a:t>
            </a:r>
            <a:r>
              <a:rPr lang="en-IN" sz="1000" b="1" dirty="0">
                <a:latin typeface="Arial"/>
                <a:ea typeface="Calibri"/>
                <a:cs typeface="Times New Roman"/>
              </a:rPr>
              <a:t>permissions</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On the </a:t>
            </a:r>
            <a:r>
              <a:rPr lang="en-IN" sz="1000" b="1" dirty="0">
                <a:latin typeface="Arial"/>
                <a:ea typeface="Calibri"/>
                <a:cs typeface="Times New Roman"/>
              </a:rPr>
              <a:t>admin roles</a:t>
            </a:r>
            <a:r>
              <a:rPr lang="en-IN" sz="1000" dirty="0">
                <a:latin typeface="Arial"/>
                <a:ea typeface="Calibri"/>
                <a:cs typeface="Times New Roman"/>
              </a:rPr>
              <a:t> tab, click </a:t>
            </a:r>
            <a:r>
              <a:rPr lang="en-IN" sz="1000" b="1" dirty="0">
                <a:latin typeface="Arial"/>
                <a:ea typeface="Calibri"/>
                <a:cs typeface="Times New Roman"/>
              </a:rPr>
              <a:t>New</a:t>
            </a:r>
            <a:r>
              <a:rPr lang="en-IN" sz="1000" dirty="0">
                <a:latin typeface="Arial"/>
                <a:ea typeface="Calibri"/>
                <a:cs typeface="Times New Roman"/>
              </a:rPr>
              <a:t>.</a:t>
            </a:r>
          </a:p>
          <a:p>
            <a:pPr marL="342900" marR="0" lvl="0" indent="-342900">
              <a:lnSpc>
                <a:spcPct val="115000"/>
              </a:lnSpc>
              <a:spcBef>
                <a:spcPts val="0"/>
              </a:spcBef>
              <a:spcAft>
                <a:spcPts val="995"/>
              </a:spcAft>
              <a:buFont typeface="+mj-lt"/>
              <a:buAutoNum type="arabicPeriod"/>
              <a:tabLst>
                <a:tab pos="457200" algn="l"/>
              </a:tabLst>
            </a:pPr>
            <a:r>
              <a:rPr lang="en-IN" sz="1000" dirty="0">
                <a:latin typeface="Arial"/>
                <a:ea typeface="Calibri"/>
                <a:cs typeface="Times New Roman"/>
              </a:rPr>
              <a:t>In the </a:t>
            </a:r>
            <a:r>
              <a:rPr lang="en-IN" sz="1000" b="1" dirty="0">
                <a:latin typeface="Arial"/>
                <a:ea typeface="Calibri"/>
                <a:cs typeface="Times New Roman"/>
              </a:rPr>
              <a:t>new role group</a:t>
            </a:r>
            <a:r>
              <a:rPr lang="en-IN" sz="1000" dirty="0">
                <a:latin typeface="Arial"/>
                <a:ea typeface="Calibri"/>
                <a:cs typeface="Times New Roman"/>
              </a:rPr>
              <a:t> dialog box, fill in the following information:</a:t>
            </a:r>
          </a:p>
          <a:p>
            <a:pPr marL="800100" lvl="1" indent="-342900">
              <a:lnSpc>
                <a:spcPct val="115000"/>
              </a:lnSpc>
              <a:spcAft>
                <a:spcPts val="995"/>
              </a:spcAft>
              <a:buFont typeface="Courier New" panose="02070309020205020404" pitchFamily="49" charset="0"/>
              <a:buChar char="o"/>
              <a:tabLst>
                <a:tab pos="914400" algn="l"/>
              </a:tabLst>
            </a:pPr>
            <a:r>
              <a:rPr lang="en-US" sz="1000" dirty="0">
                <a:latin typeface="Arial"/>
                <a:ea typeface="Times New Roman"/>
                <a:cs typeface="Times New Roman"/>
              </a:rPr>
              <a:t>Name: </a:t>
            </a:r>
            <a:r>
              <a:rPr lang="en-US" sz="1000" b="1" dirty="0">
                <a:latin typeface="Arial"/>
                <a:ea typeface="Times New Roman"/>
                <a:cs typeface="Times New Roman"/>
              </a:rPr>
              <a:t>MarketingAdmins</a:t>
            </a:r>
            <a:endParaRPr lang="en-IN" sz="1000" b="1" dirty="0">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tabLst>
                <a:tab pos="914400" algn="l"/>
              </a:tabLst>
            </a:pPr>
            <a:r>
              <a:rPr lang="en-US" sz="1000" dirty="0">
                <a:latin typeface="Arial"/>
                <a:ea typeface="Times New Roman"/>
                <a:cs typeface="Times New Roman"/>
              </a:rPr>
              <a:t>Write scope: Click </a:t>
            </a:r>
            <a:r>
              <a:rPr lang="en-US" sz="1000" b="1" dirty="0">
                <a:latin typeface="Arial"/>
                <a:ea typeface="Times New Roman"/>
                <a:cs typeface="Times New Roman"/>
              </a:rPr>
              <a:t>Organizational Unit</a:t>
            </a:r>
            <a:r>
              <a:rPr lang="en-US" sz="1000" dirty="0">
                <a:latin typeface="Arial"/>
                <a:ea typeface="Times New Roman"/>
                <a:cs typeface="Times New Roman"/>
              </a:rPr>
              <a:t>, and type </a:t>
            </a:r>
            <a:r>
              <a:rPr lang="en-US" sz="1000" b="1" dirty="0">
                <a:latin typeface="Arial"/>
                <a:ea typeface="Times New Roman"/>
                <a:cs typeface="Times New Roman"/>
              </a:rPr>
              <a:t>adatum.com/Marketing</a:t>
            </a:r>
            <a:endParaRPr lang="en-IN" sz="1000" b="1" dirty="0">
              <a:latin typeface="Arial"/>
              <a:ea typeface="Times New Roman"/>
              <a:cs typeface="Times New Roman"/>
            </a:endParaRPr>
          </a:p>
          <a:p>
            <a:pPr marL="800100" lvl="1" indent="-342900">
              <a:lnSpc>
                <a:spcPct val="115000"/>
              </a:lnSpc>
              <a:spcAft>
                <a:spcPts val="995"/>
              </a:spcAft>
              <a:buFont typeface="Courier New" panose="02070309020205020404" pitchFamily="49" charset="0"/>
              <a:buChar char="o"/>
              <a:tabLst>
                <a:tab pos="914400" algn="l"/>
              </a:tabLst>
            </a:pPr>
            <a:r>
              <a:rPr lang="en-IN" sz="1000" dirty="0">
                <a:latin typeface="Arial"/>
                <a:ea typeface="Times New Roman"/>
                <a:cs typeface="Times New Roman"/>
              </a:rPr>
              <a:t>Roles: Click </a:t>
            </a:r>
            <a:r>
              <a:rPr lang="en-IN" sz="1000" b="1" dirty="0">
                <a:latin typeface="Arial"/>
                <a:ea typeface="Times New Roman"/>
                <a:cs typeface="Times New Roman"/>
              </a:rPr>
              <a:t>Add</a:t>
            </a:r>
            <a:r>
              <a:rPr lang="en-IN" sz="1000" dirty="0">
                <a:latin typeface="Arial"/>
                <a:ea typeface="Times New Roman"/>
                <a:cs typeface="Times New Roman"/>
              </a:rPr>
              <a:t>. On </a:t>
            </a:r>
            <a:r>
              <a:rPr lang="en-IN" sz="1000" b="1" dirty="0">
                <a:latin typeface="Arial"/>
                <a:ea typeface="Times New Roman"/>
                <a:cs typeface="Times New Roman"/>
              </a:rPr>
              <a:t>Select a Role </a:t>
            </a:r>
            <a:r>
              <a:rPr lang="en-IN" sz="1000" dirty="0">
                <a:latin typeface="Arial"/>
                <a:ea typeface="Times New Roman"/>
                <a:cs typeface="Times New Roman"/>
              </a:rPr>
              <a:t>page, double-click </a:t>
            </a:r>
            <a:r>
              <a:rPr lang="en-IN" sz="1000" b="1" dirty="0">
                <a:latin typeface="Arial"/>
                <a:ea typeface="Times New Roman"/>
                <a:cs typeface="Times New Roman"/>
              </a:rPr>
              <a:t>Mail Recipients </a:t>
            </a:r>
            <a:r>
              <a:rPr lang="en-IN" sz="1000" dirty="0">
                <a:latin typeface="Arial"/>
                <a:ea typeface="Times New Roman"/>
                <a:cs typeface="Times New Roman"/>
              </a:rPr>
              <a:t>and</a:t>
            </a:r>
            <a:r>
              <a:rPr lang="en-IN" sz="1000" b="1" dirty="0">
                <a:latin typeface="Arial"/>
                <a:ea typeface="Times New Roman"/>
                <a:cs typeface="Times New Roman"/>
              </a:rPr>
              <a:t> Mail Recipient Creation</a:t>
            </a:r>
            <a:r>
              <a:rPr lang="en-IN" sz="1000" dirty="0">
                <a:latin typeface="Arial"/>
                <a:ea typeface="Times New Roman"/>
                <a:cs typeface="Times New Roman"/>
              </a:rPr>
              <a:t>. Click </a:t>
            </a:r>
            <a:r>
              <a:rPr lang="en-IN" sz="1000" b="1" dirty="0">
                <a:latin typeface="Arial"/>
                <a:ea typeface="Times New Roman"/>
                <a:cs typeface="Times New Roman"/>
              </a:rPr>
              <a:t>OK</a:t>
            </a:r>
            <a:r>
              <a:rPr lang="en-IN" sz="1000" dirty="0">
                <a:latin typeface="Arial"/>
                <a:ea typeface="Times New Roman"/>
                <a:cs typeface="Times New Roman"/>
              </a:rPr>
              <a:t>.</a:t>
            </a:r>
          </a:p>
          <a:p>
            <a:pPr marL="800100" lvl="1" indent="-342900">
              <a:lnSpc>
                <a:spcPct val="115000"/>
              </a:lnSpc>
              <a:spcAft>
                <a:spcPts val="995"/>
              </a:spcAft>
              <a:buFont typeface="Courier New" panose="02070309020205020404" pitchFamily="49" charset="0"/>
              <a:buChar char="o"/>
              <a:tabLst>
                <a:tab pos="914400" algn="l"/>
              </a:tabLst>
            </a:pPr>
            <a:r>
              <a:rPr lang="en-IN" sz="1000" dirty="0">
                <a:latin typeface="Arial"/>
                <a:ea typeface="Times New Roman"/>
                <a:cs typeface="Times New Roman"/>
              </a:rPr>
              <a:t>Members: Click </a:t>
            </a:r>
            <a:r>
              <a:rPr lang="en-IN" sz="1000" b="1" dirty="0">
                <a:latin typeface="Arial"/>
                <a:ea typeface="Times New Roman"/>
                <a:cs typeface="Times New Roman"/>
              </a:rPr>
              <a:t>Add</a:t>
            </a:r>
            <a:r>
              <a:rPr lang="en-IN" sz="1000" dirty="0">
                <a:latin typeface="Arial"/>
                <a:ea typeface="Times New Roman"/>
                <a:cs typeface="Times New Roman"/>
              </a:rPr>
              <a:t>. On the </a:t>
            </a:r>
            <a:r>
              <a:rPr lang="en-IN" sz="1000" b="1" dirty="0">
                <a:latin typeface="Arial"/>
                <a:ea typeface="Times New Roman"/>
                <a:cs typeface="Times New Roman"/>
              </a:rPr>
              <a:t>Select Members</a:t>
            </a:r>
            <a:r>
              <a:rPr lang="en-IN" sz="1000" dirty="0">
                <a:latin typeface="Arial"/>
                <a:ea typeface="Times New Roman"/>
                <a:cs typeface="Times New Roman"/>
              </a:rPr>
              <a:t> page, double-click </a:t>
            </a:r>
            <a:r>
              <a:rPr lang="en-IN" sz="1000" b="1" dirty="0">
                <a:latin typeface="Arial"/>
                <a:ea typeface="Times New Roman"/>
                <a:cs typeface="Times New Roman"/>
              </a:rPr>
              <a:t>Brad Sutton</a:t>
            </a:r>
            <a:r>
              <a:rPr lang="en-IN" sz="1000" dirty="0">
                <a:latin typeface="Arial"/>
                <a:ea typeface="Times New Roman"/>
                <a:cs typeface="Times New Roman"/>
              </a:rPr>
              <a:t>. Click </a:t>
            </a:r>
            <a:r>
              <a:rPr lang="en-IN" sz="1000" b="1" dirty="0">
                <a:latin typeface="Arial"/>
                <a:ea typeface="Times New Roman"/>
                <a:cs typeface="Times New Roman"/>
              </a:rPr>
              <a:t>OK</a:t>
            </a:r>
            <a:r>
              <a:rPr lang="en-IN" sz="1000" dirty="0">
                <a:latin typeface="Arial"/>
                <a:ea typeface="Times New Roman"/>
                <a:cs typeface="Times New Roman"/>
              </a:rPr>
              <a:t>, and then click </a:t>
            </a:r>
            <a:r>
              <a:rPr lang="en-IN" sz="1000" b="1" dirty="0">
                <a:latin typeface="Arial"/>
                <a:ea typeface="Times New Roman"/>
                <a:cs typeface="Times New Roman"/>
              </a:rPr>
              <a:t>Save</a:t>
            </a:r>
            <a:r>
              <a:rPr lang="en-IN" sz="1000" dirty="0">
                <a:latin typeface="Arial"/>
                <a:ea typeface="Times New Roman"/>
                <a:cs typeface="Times New Roman"/>
              </a:rPr>
              <a:t>.</a:t>
            </a:r>
          </a:p>
          <a:p>
            <a:pPr marL="342900" marR="0" lvl="0" indent="-342900">
              <a:lnSpc>
                <a:spcPct val="115000"/>
              </a:lnSpc>
              <a:spcBef>
                <a:spcPts val="0"/>
              </a:spcBef>
              <a:spcAft>
                <a:spcPts val="995"/>
              </a:spcAft>
              <a:buFont typeface="+mj-lt"/>
              <a:buAutoNum type="arabicPeriod" startAt="7"/>
              <a:tabLst>
                <a:tab pos="457200" algn="l"/>
              </a:tabLst>
            </a:pPr>
            <a:r>
              <a:rPr lang="en-IN" sz="1000" dirty="0">
                <a:solidFill>
                  <a:srgbClr val="000000"/>
                </a:solidFill>
                <a:latin typeface="Arial"/>
                <a:ea typeface="Calibri"/>
                <a:cs typeface="Times New Roman"/>
              </a:rPr>
              <a:t>Open Server Manager, click </a:t>
            </a:r>
            <a:r>
              <a:rPr lang="en-IN" sz="1000" b="1" dirty="0">
                <a:solidFill>
                  <a:srgbClr val="000000"/>
                </a:solidFill>
                <a:latin typeface="Arial"/>
                <a:ea typeface="Calibri"/>
                <a:cs typeface="Times New Roman"/>
              </a:rPr>
              <a:t>Tools</a:t>
            </a:r>
            <a:r>
              <a:rPr lang="en-IN" sz="1000" dirty="0">
                <a:solidFill>
                  <a:srgbClr val="000000"/>
                </a:solidFill>
                <a:latin typeface="Arial"/>
                <a:ea typeface="Calibri"/>
                <a:cs typeface="Times New Roman"/>
              </a:rPr>
              <a:t>, and then click </a:t>
            </a:r>
            <a:r>
              <a:rPr lang="en-IN" sz="1000" b="1" dirty="0">
                <a:solidFill>
                  <a:srgbClr val="000000"/>
                </a:solidFill>
                <a:latin typeface="Arial"/>
                <a:ea typeface="Calibri"/>
                <a:cs typeface="Times New Roman"/>
              </a:rPr>
              <a:t>Active Directory Users and Computers</a:t>
            </a:r>
            <a:r>
              <a:rPr lang="en-IN" sz="1000" dirty="0">
                <a:solidFill>
                  <a:srgbClr val="000000"/>
                </a:solidFill>
                <a:latin typeface="Arial"/>
                <a:ea typeface="Calibri"/>
                <a:cs typeface="Times New Roman"/>
              </a:rPr>
              <a:t>.</a:t>
            </a:r>
          </a:p>
          <a:p>
            <a:pPr marL="342900" marR="0" lvl="0" indent="-342900">
              <a:lnSpc>
                <a:spcPct val="115000"/>
              </a:lnSpc>
              <a:spcBef>
                <a:spcPts val="0"/>
              </a:spcBef>
              <a:spcAft>
                <a:spcPts val="995"/>
              </a:spcAft>
              <a:buFont typeface="+mj-lt"/>
              <a:buAutoNum type="arabicPeriod" startAt="7"/>
              <a:tabLst>
                <a:tab pos="457200" algn="l"/>
              </a:tabLst>
            </a:pPr>
            <a:r>
              <a:rPr lang="en-IN" sz="1000" dirty="0">
                <a:latin typeface="Arial"/>
                <a:ea typeface="Calibri"/>
                <a:cs typeface="Times New Roman"/>
              </a:rPr>
              <a:t>Expand </a:t>
            </a:r>
            <a:r>
              <a:rPr lang="en-IN" sz="1000" b="1" dirty="0">
                <a:latin typeface="Arial"/>
                <a:ea typeface="Calibri"/>
                <a:cs typeface="Times New Roman"/>
              </a:rPr>
              <a:t>Adatum.com</a:t>
            </a:r>
            <a:r>
              <a:rPr lang="en-IN" sz="1000" dirty="0">
                <a:latin typeface="Arial"/>
                <a:ea typeface="Calibri"/>
                <a:cs typeface="Times New Roman"/>
              </a:rPr>
              <a:t>, and in the left pane, click </a:t>
            </a:r>
            <a:r>
              <a:rPr lang="en-IN" sz="1000" b="1" dirty="0">
                <a:latin typeface="Arial"/>
                <a:ea typeface="Calibri"/>
                <a:cs typeface="Times New Roman"/>
              </a:rPr>
              <a:t>Microsoft Exchange Security Groups</a:t>
            </a:r>
            <a:r>
              <a:rPr lang="en-IN" sz="1000" dirty="0">
                <a:latin typeface="Arial"/>
                <a:ea typeface="Calibri"/>
                <a:cs typeface="Times New Roman"/>
              </a:rPr>
              <a:t>, and then verify that the </a:t>
            </a:r>
            <a:r>
              <a:rPr lang="en-IN" sz="1000" b="1" dirty="0">
                <a:latin typeface="Arial"/>
                <a:ea typeface="Calibri"/>
                <a:cs typeface="Times New Roman"/>
              </a:rPr>
              <a:t>MarketingAdmins </a:t>
            </a:r>
            <a:r>
              <a:rPr lang="en-IN" sz="1000" dirty="0">
                <a:latin typeface="Arial"/>
                <a:ea typeface="Calibri"/>
                <a:cs typeface="Times New Roman"/>
              </a:rPr>
              <a:t>group was created and that </a:t>
            </a:r>
            <a:r>
              <a:rPr lang="en-IN" sz="1000" b="1" dirty="0">
                <a:latin typeface="Arial"/>
                <a:ea typeface="Calibri"/>
                <a:cs typeface="Times New Roman"/>
              </a:rPr>
              <a:t>Brad </a:t>
            </a:r>
            <a:r>
              <a:rPr lang="en-IN" sz="1000" dirty="0">
                <a:latin typeface="Arial"/>
                <a:ea typeface="Calibri"/>
                <a:cs typeface="Times New Roman"/>
              </a:rPr>
              <a:t>is a member of the group.</a:t>
            </a:r>
          </a:p>
          <a:p>
            <a:pPr marL="342900" marR="0" lvl="0" indent="-342900">
              <a:lnSpc>
                <a:spcPct val="115000"/>
              </a:lnSpc>
              <a:spcBef>
                <a:spcPts val="0"/>
              </a:spcBef>
              <a:spcAft>
                <a:spcPts val="995"/>
              </a:spcAft>
              <a:buFont typeface="+mj-lt"/>
              <a:buAutoNum type="arabicPeriod" startAt="7"/>
              <a:tabLst>
                <a:tab pos="457200" algn="l"/>
              </a:tabLst>
            </a:pPr>
            <a:r>
              <a:rPr lang="en-IN" sz="1000" dirty="0">
                <a:latin typeface="Arial"/>
                <a:ea typeface="Calibri"/>
                <a:cs typeface="Times New Roman"/>
              </a:rPr>
              <a:t>Sign out of the Exchange Administration Center.</a:t>
            </a:r>
          </a:p>
        </p:txBody>
      </p:sp>
      <p:sp>
        <p:nvSpPr>
          <p:cNvPr id="4" name="Slide Number Placeholder 3"/>
          <p:cNvSpPr>
            <a:spLocks noGrp="1"/>
          </p:cNvSpPr>
          <p:nvPr>
            <p:ph type="sldNum" sz="quarter" idx="10"/>
          </p:nvPr>
        </p:nvSpPr>
        <p:spPr/>
        <p:txBody>
          <a:bodyPr/>
          <a:lstStyle/>
          <a:p>
            <a:fld id="{C5D35DC1-D921-4210-BA9E-591A24B06FA5}" type="slidenum">
              <a:rPr lang="en-IN" smtClean="0"/>
              <a:t>9</a:t>
            </a:fld>
            <a:endParaRPr lang="en-IN"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rgbClr val="336699"/>
                </a:solidFill>
                <a:latin typeface="Arial"/>
              </a:rPr>
              <a:t>12: Securing and maintaining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p>
        </p:txBody>
      </p:sp>
    </p:spTree>
    <p:extLst>
      <p:ext uri="{BB962C8B-B14F-4D97-AF65-F5344CB8AC3E}">
        <p14:creationId xmlns:p14="http://schemas.microsoft.com/office/powerpoint/2010/main" val="1687388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4259286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IN"/>
              <a:t>Module 8</a:t>
            </a:r>
            <a:endParaRPr lang="en-IN" dirty="0"/>
          </a:p>
        </p:txBody>
      </p:sp>
      <p:sp>
        <p:nvSpPr>
          <p:cNvPr id="3" name="Subtitle 2"/>
          <p:cNvSpPr>
            <a:spLocks noGrp="1"/>
          </p:cNvSpPr>
          <p:nvPr>
            <p:ph type="subTitle" sz="quarter" idx="1"/>
          </p:nvPr>
        </p:nvSpPr>
        <p:spPr/>
        <p:txBody>
          <a:bodyPr/>
          <a:lstStyle/>
          <a:p>
            <a:r>
              <a:rPr lang="en-IN" dirty="0"/>
              <a:t>Securing and maintaining </a:t>
            </a:r>
            <a:br>
              <a:rPr lang="en-IN" dirty="0"/>
            </a:br>
            <a:r>
              <a:rPr lang="en-IN" dirty="0"/>
              <a:t>Exchange Servers
</a:t>
            </a:r>
          </a:p>
        </p:txBody>
      </p:sp>
    </p:spTree>
    <p:extLst>
      <p:ext uri="{BB962C8B-B14F-4D97-AF65-F5344CB8AC3E}">
        <p14:creationId xmlns:p14="http://schemas.microsoft.com/office/powerpoint/2010/main" val="3480044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1097b2c8-7035-4c28-87d5-bec13b634bf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Built-in user roles for role assignment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200" dirty="0"/>
              <a:t>The built-in user roles for role assignment policies include</a:t>
            </a:r>
            <a:r>
              <a:rPr lang="de-DE" sz="2200" dirty="0"/>
              <a:t>:</a:t>
            </a:r>
          </a:p>
          <a:p>
            <a:pPr lvl="1"/>
            <a:r>
              <a:rPr lang="de-DE" sz="2200" dirty="0"/>
              <a:t>MyContactInformation	</a:t>
            </a:r>
          </a:p>
          <a:p>
            <a:pPr lvl="1"/>
            <a:r>
              <a:rPr lang="de-DE" sz="2200" dirty="0"/>
              <a:t>MyProfileInformation	</a:t>
            </a:r>
          </a:p>
          <a:p>
            <a:pPr lvl="1"/>
            <a:r>
              <a:rPr lang="de-DE" sz="2200" dirty="0"/>
              <a:t>MyDistributionGroups	</a:t>
            </a:r>
          </a:p>
          <a:p>
            <a:pPr lvl="1"/>
            <a:r>
              <a:rPr lang="de-DE" sz="2200" dirty="0"/>
              <a:t>MyDistributionGroupMembership</a:t>
            </a:r>
          </a:p>
          <a:p>
            <a:pPr lvl="1"/>
            <a:r>
              <a:rPr lang="de-DE" sz="2200" dirty="0"/>
              <a:t>MyCustomApps	</a:t>
            </a:r>
          </a:p>
          <a:p>
            <a:pPr lvl="1"/>
            <a:r>
              <a:rPr lang="de-DE" sz="2200" dirty="0"/>
              <a:t>MyMarketplaceApps	</a:t>
            </a:r>
          </a:p>
          <a:p>
            <a:pPr lvl="1"/>
            <a:r>
              <a:rPr lang="de-DE" sz="2200" dirty="0"/>
              <a:t>MyBaseOptions	</a:t>
            </a:r>
          </a:p>
          <a:p>
            <a:pPr lvl="1"/>
            <a:r>
              <a:rPr lang="de-DE" sz="2200" dirty="0"/>
              <a:t>MyRetentionPolicies	</a:t>
            </a:r>
          </a:p>
          <a:p>
            <a:pPr lvl="1"/>
            <a:r>
              <a:rPr lang="de-DE" sz="2200" dirty="0"/>
              <a:t>MyTextMessaging</a:t>
            </a:r>
          </a:p>
          <a:p>
            <a:pPr lvl="1"/>
            <a:r>
              <a:rPr lang="de-DE" sz="2200" dirty="0"/>
              <a:t>MyVoiceMail	</a:t>
            </a:r>
          </a:p>
          <a:p>
            <a:pPr lvl="1"/>
            <a:r>
              <a:rPr lang="de-DE" sz="2200" dirty="0"/>
              <a:t>MyDiagnostics	</a:t>
            </a:r>
          </a:p>
          <a:p>
            <a:pPr lvl="1"/>
            <a:r>
              <a:rPr lang="de-DE" sz="2200" dirty="0"/>
              <a:t>MyTeamMailboxes</a:t>
            </a:r>
            <a:endParaRPr lang="en-US" sz="2200" dirty="0"/>
          </a:p>
        </p:txBody>
      </p:sp>
    </p:spTree>
    <p:extLst>
      <p:ext uri="{BB962C8B-B14F-4D97-AF65-F5344CB8AC3E}">
        <p14:creationId xmlns:p14="http://schemas.microsoft.com/office/powerpoint/2010/main" val="4082012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7b960b99-c9be-4444-8ef8-4add46e509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Working with management role assignment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In most organizations, the default management role assignment policy meets all requirements</a:t>
            </a:r>
          </a:p>
          <a:p>
            <a:r>
              <a:rPr lang="en-US" dirty="0"/>
              <a:t>You can modify the default configuration in several ways:</a:t>
            </a:r>
          </a:p>
          <a:p>
            <a:pPr lvl="1"/>
            <a:r>
              <a:rPr lang="en-US" dirty="0"/>
              <a:t>Change the default management role assignment policy by adding or removing management roles</a:t>
            </a:r>
          </a:p>
          <a:p>
            <a:pPr lvl="1"/>
            <a:r>
              <a:rPr lang="en-US" dirty="0"/>
              <a:t>Define a new management role assignment policy and configure it to be the default</a:t>
            </a:r>
          </a:p>
          <a:p>
            <a:pPr lvl="1"/>
            <a:r>
              <a:rPr lang="en-US" dirty="0"/>
              <a:t>Create new management role assignment policies and explicitly assigning them to mailboxes</a:t>
            </a:r>
          </a:p>
          <a:p>
            <a:endParaRPr lang="en-US" dirty="0"/>
          </a:p>
        </p:txBody>
      </p:sp>
    </p:spTree>
    <p:extLst>
      <p:ext uri="{BB962C8B-B14F-4D97-AF65-F5344CB8AC3E}">
        <p14:creationId xmlns:p14="http://schemas.microsoft.com/office/powerpoint/2010/main" val="262174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56ada1e-94a7-4323-b149-766d7092e5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Demonstration: Configuring management role assignment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0"/>
            <a:r>
              <a:rPr lang="en-US" dirty="0"/>
              <a:t>Use Outlook on the web with default user permissions</a:t>
            </a:r>
            <a:endParaRPr lang="en-IN" dirty="0"/>
          </a:p>
          <a:p>
            <a:pPr lvl="0"/>
            <a:r>
              <a:rPr lang="en-US" dirty="0"/>
              <a:t>Change the default role assignment policy</a:t>
            </a:r>
            <a:endParaRPr lang="en-IN" dirty="0"/>
          </a:p>
          <a:p>
            <a:pPr lvl="0"/>
            <a:r>
              <a:rPr lang="en-US" dirty="0"/>
              <a:t>Verify the changed user permissions with Outlook on the web</a:t>
            </a:r>
            <a:endParaRPr lang="en-IN" dirty="0"/>
          </a:p>
        </p:txBody>
      </p:sp>
    </p:spTree>
    <p:extLst>
      <p:ext uri="{BB962C8B-B14F-4D97-AF65-F5344CB8AC3E}">
        <p14:creationId xmlns:p14="http://schemas.microsoft.com/office/powerpoint/2010/main" val="149614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0e02fddf-d022-4acc-a737-e57bc2317aa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split permissions?</a:t>
            </a:r>
          </a:p>
        </p:txBody>
      </p:sp>
      <p:sp>
        <p:nvSpPr>
          <p:cNvPr id="4" name="Content Placeholder 2"/>
          <p:cNvSpPr>
            <a:spLocks noGrp="1"/>
          </p:cNvSpPr>
          <p:nvPr/>
        </p:nvSpPr>
        <p:spPr bwMode="auto">
          <a:xfrm>
            <a:off x="458788" y="1021214"/>
            <a:ext cx="8386274" cy="59950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52425" indent="-352425"/>
            <a:r>
              <a:rPr lang="en-US" sz="2400" dirty="0"/>
              <a:t>Split permissions separate creation of security principals in AD DS, such as users and security groups, from the subsequent configuration of those objects</a:t>
            </a:r>
            <a:r>
              <a:rPr lang="hr-HR" sz="2400" dirty="0"/>
              <a:t> through Exchange</a:t>
            </a:r>
            <a:r>
              <a:rPr lang="en-US" sz="2400" dirty="0"/>
              <a:t> Server</a:t>
            </a:r>
            <a:r>
              <a:rPr lang="hr-HR" sz="2400" dirty="0"/>
              <a:t> tools</a:t>
            </a:r>
            <a:br>
              <a:rPr lang="en-US" sz="2400" dirty="0"/>
            </a:br>
            <a:endParaRPr lang="en-US" sz="2400" dirty="0"/>
          </a:p>
          <a:p>
            <a:pPr marL="352425" indent="-352425"/>
            <a:r>
              <a:rPr lang="en-US" sz="2400" dirty="0"/>
              <a:t>With Exchange Server split permissions you can:</a:t>
            </a:r>
          </a:p>
          <a:p>
            <a:pPr marL="919163" lvl="1" indent="-285750">
              <a:buClr>
                <a:schemeClr val="hlink"/>
              </a:buClr>
              <a:buFont typeface="Arial" charset="0"/>
              <a:buChar char="•"/>
            </a:pPr>
            <a:r>
              <a:rPr lang="en-US" sz="2200" dirty="0"/>
              <a:t>Separate the ability to create or delete security principals from Exchange Server administrative tools</a:t>
            </a:r>
          </a:p>
          <a:p>
            <a:pPr marL="633413" lvl="1" indent="0">
              <a:buClr>
                <a:schemeClr val="hlink"/>
              </a:buClr>
              <a:buNone/>
            </a:pPr>
            <a:endParaRPr lang="en-US" sz="100" dirty="0"/>
          </a:p>
          <a:p>
            <a:pPr marL="919163" lvl="1" indent="-285750">
              <a:buClr>
                <a:schemeClr val="hlink"/>
              </a:buClr>
              <a:buFont typeface="Arial" charset="0"/>
              <a:buChar char="•"/>
            </a:pPr>
            <a:r>
              <a:rPr lang="en-US" sz="2200" dirty="0"/>
              <a:t>Choose between two models:</a:t>
            </a:r>
          </a:p>
          <a:p>
            <a:pPr marL="1266825" lvl="1" indent="-228600">
              <a:buClr>
                <a:schemeClr val="hlink"/>
              </a:buClr>
              <a:buFont typeface="Arial" charset="0"/>
              <a:buChar char="•"/>
            </a:pPr>
            <a:r>
              <a:rPr lang="en-US" sz="2000" dirty="0"/>
              <a:t>RBAC split permissions (recommended)</a:t>
            </a:r>
          </a:p>
          <a:p>
            <a:pPr marL="1038225" lvl="1" indent="0">
              <a:buClr>
                <a:schemeClr val="hlink"/>
              </a:buClr>
              <a:buNone/>
            </a:pPr>
            <a:endParaRPr lang="en-US" sz="100" dirty="0"/>
          </a:p>
          <a:p>
            <a:pPr marL="1266825" lvl="1" indent="-228600">
              <a:buClr>
                <a:schemeClr val="hlink"/>
              </a:buClr>
              <a:buFont typeface="Arial" charset="0"/>
              <a:buChar char="•"/>
            </a:pPr>
            <a:r>
              <a:rPr lang="en-US" sz="2000" dirty="0"/>
              <a:t>Active Directory split permissions</a:t>
            </a:r>
          </a:p>
          <a:p>
            <a:pPr marL="742950" lvl="1" indent="-285750">
              <a:buClr>
                <a:schemeClr val="hlink"/>
              </a:buClr>
              <a:buFont typeface="Arial" charset="0"/>
              <a:buChar char="•"/>
            </a:pPr>
            <a:endParaRPr lang="en-US" sz="1800" dirty="0"/>
          </a:p>
          <a:p>
            <a:pPr marL="352425" indent="-300038">
              <a:buClr>
                <a:schemeClr val="hlink"/>
              </a:buClr>
              <a:buFont typeface="Arial" charset="0"/>
              <a:buChar char="•"/>
            </a:pPr>
            <a:r>
              <a:rPr lang="en-US" sz="2400" dirty="0"/>
              <a:t>Split-permissions model is available since Exchange Server 2010 SP1</a:t>
            </a:r>
          </a:p>
        </p:txBody>
      </p:sp>
    </p:spTree>
    <p:extLst>
      <p:ext uri="{BB962C8B-B14F-4D97-AF65-F5344CB8AC3E}">
        <p14:creationId xmlns:p14="http://schemas.microsoft.com/office/powerpoint/2010/main" val="2191187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a:xfrm>
            <a:off x="77788" y="-2"/>
            <a:ext cx="8988425" cy="740664"/>
          </a:xfrm>
        </p:spPr>
        <p:txBody>
          <a:bodyPr/>
          <a:lstStyle/>
          <a:p>
            <a:r>
              <a:rPr lang="en-IN" dirty="0"/>
              <a:t>Lesson 2: Configuring audit logging for Exchange Server</a:t>
            </a:r>
          </a:p>
        </p:txBody>
      </p:sp>
      <p:sp>
        <p:nvSpPr>
          <p:cNvPr id="3" name="Text Placeholder 2"/>
          <p:cNvSpPr>
            <a:spLocks noGrp="1"/>
          </p:cNvSpPr>
          <p:nvPr>
            <p:ph type="body" idx="1"/>
          </p:nvPr>
        </p:nvSpPr>
        <p:spPr/>
        <p:txBody>
          <a:bodyPr/>
          <a:lstStyle/>
          <a:p>
            <a:r>
              <a:rPr lang="en-IN" dirty="0"/>
              <a:t>Planning for audit logging
What is administrator audit logging?
What is mailbox audit logging?
Demonstration: Configuring audit logging
Options for viewing audit log information</a:t>
            </a:r>
          </a:p>
        </p:txBody>
      </p:sp>
    </p:spTree>
    <p:extLst>
      <p:ext uri="{BB962C8B-B14F-4D97-AF65-F5344CB8AC3E}">
        <p14:creationId xmlns:p14="http://schemas.microsoft.com/office/powerpoint/2010/main" val="3297355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9cf5ea4e-ec5a-41e0-9ce8-cd7acd0721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Planning for audit logging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audit logging features in Exchange Server include:</a:t>
            </a:r>
          </a:p>
          <a:p>
            <a:pPr lvl="1"/>
            <a:r>
              <a:rPr lang="en-US" dirty="0"/>
              <a:t>Administrator audit logging </a:t>
            </a:r>
          </a:p>
          <a:p>
            <a:pPr lvl="1"/>
            <a:r>
              <a:rPr lang="en-US" dirty="0"/>
              <a:t>Mailbox audit logging</a:t>
            </a:r>
            <a:endParaRPr lang="de-DE" dirty="0"/>
          </a:p>
          <a:p>
            <a:r>
              <a:rPr lang="en-US" dirty="0"/>
              <a:t>When you plan for audit logging, consider the following factors:</a:t>
            </a:r>
          </a:p>
          <a:p>
            <a:pPr lvl="1"/>
            <a:r>
              <a:rPr lang="en-US" dirty="0"/>
              <a:t>Find out the reasons for audit logging</a:t>
            </a:r>
            <a:endParaRPr lang="de-DE" dirty="0"/>
          </a:p>
          <a:p>
            <a:pPr lvl="1"/>
            <a:r>
              <a:rPr lang="en-US" dirty="0"/>
              <a:t>Define what should be logged</a:t>
            </a:r>
            <a:endParaRPr lang="de-DE" dirty="0"/>
          </a:p>
          <a:p>
            <a:pPr lvl="1"/>
            <a:r>
              <a:rPr lang="en-US" dirty="0"/>
              <a:t>Define how long the logs should be available</a:t>
            </a:r>
            <a:endParaRPr lang="de-DE" dirty="0"/>
          </a:p>
          <a:p>
            <a:pPr lvl="1"/>
            <a:r>
              <a:rPr lang="en-US" dirty="0"/>
              <a:t>Define who can view the audit logs</a:t>
            </a:r>
          </a:p>
        </p:txBody>
      </p:sp>
    </p:spTree>
    <p:extLst>
      <p:ext uri="{BB962C8B-B14F-4D97-AF65-F5344CB8AC3E}">
        <p14:creationId xmlns:p14="http://schemas.microsoft.com/office/powerpoint/2010/main" val="65811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administrator audit logging?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With a</a:t>
            </a:r>
            <a:r>
              <a:rPr lang="hr-HR" sz="2400" dirty="0"/>
              <a:t>dministrator audit logging</a:t>
            </a:r>
            <a:r>
              <a:rPr lang="en-US" sz="2400" dirty="0"/>
              <a:t>, you can</a:t>
            </a:r>
            <a:r>
              <a:rPr lang="hr-HR" sz="2400" dirty="0"/>
              <a:t> track changes</a:t>
            </a:r>
            <a:r>
              <a:rPr lang="en-US" sz="2400" dirty="0"/>
              <a:t> that </a:t>
            </a:r>
            <a:r>
              <a:rPr lang="hr-HR" sz="2400" dirty="0"/>
              <a:t>administrators</a:t>
            </a:r>
            <a:r>
              <a:rPr lang="en-US" sz="2400" dirty="0"/>
              <a:t> make to the Exchange Server environment</a:t>
            </a:r>
            <a:br>
              <a:rPr lang="en-US" sz="2400" dirty="0"/>
            </a:br>
            <a:endParaRPr lang="en-US" sz="2400" dirty="0"/>
          </a:p>
          <a:p>
            <a:r>
              <a:rPr lang="en-US" sz="2400" dirty="0"/>
              <a:t>Administrator audit logging:</a:t>
            </a:r>
          </a:p>
          <a:p>
            <a:pPr marL="569913" lvl="1" indent="-285750">
              <a:buClr>
                <a:schemeClr val="hlink"/>
              </a:buClr>
              <a:buFont typeface="Arial" charset="0"/>
              <a:buChar char="•"/>
            </a:pPr>
            <a:r>
              <a:rPr lang="en-US" sz="2000" dirty="0"/>
              <a:t>Is enabled by default in Exchange Server 2016/2019</a:t>
            </a:r>
          </a:p>
          <a:p>
            <a:pPr marL="569913" lvl="1" indent="-285750">
              <a:buClr>
                <a:schemeClr val="hlink"/>
              </a:buClr>
              <a:buFont typeface="Arial" charset="0"/>
              <a:buChar char="•"/>
            </a:pPr>
            <a:r>
              <a:rPr lang="en-US" sz="2000" dirty="0"/>
              <a:t>Is configured by the </a:t>
            </a:r>
            <a:r>
              <a:rPr lang="en-US" sz="2000" b="1" dirty="0"/>
              <a:t>Set-AdminAuditLogConfig</a:t>
            </a:r>
            <a:r>
              <a:rPr lang="en-US" sz="2000" dirty="0"/>
              <a:t> cmdlet</a:t>
            </a:r>
          </a:p>
          <a:p>
            <a:pPr marL="569913" lvl="1" indent="-285750">
              <a:buClr>
                <a:schemeClr val="hlink"/>
              </a:buClr>
              <a:buFont typeface="Arial" charset="0"/>
              <a:buChar char="•"/>
            </a:pPr>
            <a:r>
              <a:rPr lang="en-US" sz="2000" dirty="0"/>
              <a:t>Logs all cmdlets and parameters by default, except for </a:t>
            </a:r>
            <a:r>
              <a:rPr lang="en-US" sz="2000" b="1" dirty="0"/>
              <a:t>Test-</a:t>
            </a:r>
            <a:r>
              <a:rPr lang="en-US" sz="2000" dirty="0"/>
              <a:t>, </a:t>
            </a:r>
            <a:r>
              <a:rPr lang="en-US" sz="2000" b="1" dirty="0"/>
              <a:t>Get-</a:t>
            </a:r>
            <a:r>
              <a:rPr lang="en-US" sz="2000" dirty="0"/>
              <a:t>, and </a:t>
            </a:r>
            <a:r>
              <a:rPr lang="en-US" sz="2000" b="1" dirty="0"/>
              <a:t>Search-</a:t>
            </a:r>
          </a:p>
          <a:p>
            <a:pPr marL="569913" lvl="1" indent="-285750">
              <a:buClr>
                <a:schemeClr val="hlink"/>
              </a:buClr>
              <a:buFont typeface="Arial" charset="0"/>
              <a:buChar char="•"/>
            </a:pPr>
            <a:r>
              <a:rPr lang="en-US" sz="2000" dirty="0"/>
              <a:t>Supports searches using the Exchange Management Shell and the Exchange Administration Center</a:t>
            </a:r>
            <a:br>
              <a:rPr lang="en-US" sz="2000" dirty="0"/>
            </a:br>
            <a:endParaRPr lang="en-US" sz="2000" dirty="0"/>
          </a:p>
          <a:p>
            <a:r>
              <a:rPr lang="en-US" sz="2400" dirty="0"/>
              <a:t>You perform detailed log searches with the </a:t>
            </a:r>
            <a:r>
              <a:rPr lang="en-US" sz="2400" b="1" dirty="0"/>
              <a:t>Search-AdminAuditLog</a:t>
            </a:r>
            <a:r>
              <a:rPr lang="en-US" sz="2400" dirty="0"/>
              <a:t> and </a:t>
            </a:r>
            <a:r>
              <a:rPr lang="en-US" sz="2400" b="1" dirty="0"/>
              <a:t>New-AdminAuditLogSearch</a:t>
            </a:r>
            <a:r>
              <a:rPr lang="en-US" sz="2400" dirty="0"/>
              <a:t> cmdlets</a:t>
            </a:r>
          </a:p>
          <a:p>
            <a:endParaRPr lang="en-US" dirty="0"/>
          </a:p>
          <a:p>
            <a:endParaRPr lang="en-US" dirty="0"/>
          </a:p>
          <a:p>
            <a:endParaRPr lang="en-US" dirty="0"/>
          </a:p>
          <a:p>
            <a:endParaRPr lang="en-US" dirty="0"/>
          </a:p>
        </p:txBody>
      </p:sp>
      <p:sp>
        <p:nvSpPr>
          <p:cNvPr id="5" name="Rectangle 4"/>
          <p:cNvSpPr>
            <a:spLocks noChangeArrowheads="1"/>
          </p:cNvSpPr>
          <p:nvPr/>
        </p:nvSpPr>
        <p:spPr bwMode="auto">
          <a:xfrm>
            <a:off x="458788" y="992188"/>
            <a:ext cx="7751762"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indent="-174625">
              <a:spcBef>
                <a:spcPct val="70000"/>
              </a:spcBef>
              <a:buClr>
                <a:schemeClr val="hlink"/>
              </a:buClr>
              <a:buSzPct val="90000"/>
            </a:pPr>
            <a:endParaRPr lang="de-DE" sz="2000"/>
          </a:p>
        </p:txBody>
      </p:sp>
    </p:spTree>
    <p:extLst>
      <p:ext uri="{BB962C8B-B14F-4D97-AF65-F5344CB8AC3E}">
        <p14:creationId xmlns:p14="http://schemas.microsoft.com/office/powerpoint/2010/main" val="272093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mailbox audit logging?</a:t>
            </a:r>
          </a:p>
        </p:txBody>
      </p:sp>
      <p:sp>
        <p:nvSpPr>
          <p:cNvPr id="4" name="Content Placeholder 2"/>
          <p:cNvSpPr>
            <a:spLocks noGrp="1"/>
          </p:cNvSpPr>
          <p:nvPr/>
        </p:nvSpPr>
        <p:spPr bwMode="auto">
          <a:xfrm>
            <a:off x="458788" y="1021215"/>
            <a:ext cx="82280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000" dirty="0"/>
              <a:t>Use m</a:t>
            </a:r>
            <a:r>
              <a:rPr lang="hr-HR" sz="2000" dirty="0"/>
              <a:t>ailbox </a:t>
            </a:r>
            <a:r>
              <a:rPr lang="en-US" sz="2000" dirty="0"/>
              <a:t>a</a:t>
            </a:r>
            <a:r>
              <a:rPr lang="hr-HR" sz="2000" dirty="0"/>
              <a:t>udit logging to track </a:t>
            </a:r>
            <a:r>
              <a:rPr lang="en-US" sz="2000" dirty="0"/>
              <a:t>mailbox access by mailbox owners, delegates, and administrators</a:t>
            </a:r>
            <a:br>
              <a:rPr lang="en-US" sz="2000" dirty="0"/>
            </a:br>
            <a:endParaRPr lang="en-US" sz="2000" dirty="0"/>
          </a:p>
          <a:p>
            <a:r>
              <a:rPr lang="en-US" sz="2000" dirty="0"/>
              <a:t>Mailbox audit logging:</a:t>
            </a:r>
          </a:p>
          <a:p>
            <a:pPr marL="569913" lvl="1" indent="-285750">
              <a:buClr>
                <a:schemeClr val="hlink"/>
              </a:buClr>
              <a:buFont typeface="Arial" charset="0"/>
              <a:buChar char="•"/>
            </a:pPr>
            <a:r>
              <a:rPr lang="en-US" sz="2000" dirty="0"/>
              <a:t>Must be enabled on a per-mailbox basis using the </a:t>
            </a:r>
            <a:r>
              <a:rPr lang="en-US" sz="2000" b="1" dirty="0"/>
              <a:t>Set-Mailbox</a:t>
            </a:r>
            <a:r>
              <a:rPr lang="en-US" sz="2000" dirty="0"/>
              <a:t> cmdlet</a:t>
            </a:r>
            <a:br>
              <a:rPr lang="en-US" sz="2000" dirty="0"/>
            </a:br>
            <a:endParaRPr lang="en-US" sz="2000" dirty="0"/>
          </a:p>
          <a:p>
            <a:pPr marL="569913" lvl="1" indent="-285750">
              <a:buClr>
                <a:schemeClr val="hlink"/>
              </a:buClr>
              <a:buFont typeface="Arial" charset="0"/>
              <a:buChar char="•"/>
            </a:pPr>
            <a:r>
              <a:rPr lang="en-US" sz="2000" dirty="0"/>
              <a:t>Does not automatically log owner access unless specified to do so</a:t>
            </a:r>
            <a:br>
              <a:rPr lang="en-US" sz="2000" dirty="0"/>
            </a:br>
            <a:endParaRPr lang="en-US" sz="2000" dirty="0"/>
          </a:p>
          <a:p>
            <a:pPr marL="569913" lvl="1" indent="-285750">
              <a:buClr>
                <a:schemeClr val="hlink"/>
              </a:buClr>
              <a:buFont typeface="Arial" charset="0"/>
              <a:buChar char="•"/>
            </a:pPr>
            <a:r>
              <a:rPr lang="en-US" sz="2000" dirty="0"/>
              <a:t>Supports non-owner access reports through the Exchange Administration Center</a:t>
            </a:r>
            <a:br>
              <a:rPr lang="en-US" sz="2000" dirty="0"/>
            </a:br>
            <a:endParaRPr lang="en-US" sz="2000" dirty="0"/>
          </a:p>
          <a:p>
            <a:pPr marL="285750" indent="-285750">
              <a:buClr>
                <a:schemeClr val="hlink"/>
              </a:buClr>
              <a:buFont typeface="Arial" charset="0"/>
              <a:buChar char="•"/>
            </a:pPr>
            <a:r>
              <a:rPr lang="en-US" sz="2000" dirty="0"/>
              <a:t>You perform detailed log searches with the </a:t>
            </a:r>
            <a:r>
              <a:rPr lang="en-US" sz="2000" b="1" dirty="0"/>
              <a:t>Search-MailboxAuditLog</a:t>
            </a:r>
            <a:r>
              <a:rPr lang="en-US" sz="2000" dirty="0"/>
              <a:t> and </a:t>
            </a:r>
            <a:r>
              <a:rPr lang="en-US" sz="2000" b="1" dirty="0"/>
              <a:t>New-MailboxAuditLogSearch</a:t>
            </a:r>
            <a:r>
              <a:rPr lang="en-US" sz="2000" dirty="0"/>
              <a:t> cmdlets</a:t>
            </a:r>
          </a:p>
          <a:p>
            <a:pPr marL="285750" indent="-285750">
              <a:buClr>
                <a:schemeClr val="hlink"/>
              </a:buClr>
              <a:buFont typeface="Arial" charset="0"/>
              <a:buChar char="•"/>
            </a:pPr>
            <a:endParaRPr lang="en-US" sz="2000" dirty="0"/>
          </a:p>
          <a:p>
            <a:pPr lvl="1"/>
            <a:endParaRPr lang="en-US" sz="2000" dirty="0"/>
          </a:p>
          <a:p>
            <a:endParaRPr lang="en-US" sz="2000" dirty="0"/>
          </a:p>
          <a:p>
            <a:endParaRPr lang="en-US" sz="2000" dirty="0"/>
          </a:p>
        </p:txBody>
      </p:sp>
    </p:spTree>
    <p:extLst>
      <p:ext uri="{BB962C8B-B14F-4D97-AF65-F5344CB8AC3E}">
        <p14:creationId xmlns:p14="http://schemas.microsoft.com/office/powerpoint/2010/main" val="1353676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e5af2237-7823-45d6-ae37-28d87f5b73e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Configuring audit logging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Configure administrator and mailbox audit logging</a:t>
            </a:r>
          </a:p>
          <a:p>
            <a:r>
              <a:rPr lang="en-US" dirty="0"/>
              <a:t>Search audit logs from both the Exchange Administration Center and the Exchange Management Shell</a:t>
            </a:r>
          </a:p>
          <a:p>
            <a:pPr marL="0" indent="0">
              <a:buNone/>
            </a:pPr>
            <a:endParaRPr lang="en-US" dirty="0"/>
          </a:p>
        </p:txBody>
      </p:sp>
    </p:spTree>
    <p:extLst>
      <p:ext uri="{BB962C8B-B14F-4D97-AF65-F5344CB8AC3E}">
        <p14:creationId xmlns:p14="http://schemas.microsoft.com/office/powerpoint/2010/main" val="267503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7547abcf-420e-4046-9748-851c22ea383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Options for viewing audit log information</a:t>
            </a:r>
          </a:p>
        </p:txBody>
      </p:sp>
      <p:sp>
        <p:nvSpPr>
          <p:cNvPr id="4" name="Content Placeholder 2"/>
          <p:cNvSpPr>
            <a:spLocks noGrp="1"/>
          </p:cNvSpPr>
          <p:nvPr/>
        </p:nvSpPr>
        <p:spPr bwMode="auto">
          <a:xfrm>
            <a:off x="425896" y="1021212"/>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a:t>View audit logs in the Exchange Management Shell by using the following cmdlets:</a:t>
            </a:r>
          </a:p>
          <a:p>
            <a:pPr lvl="1"/>
            <a:r>
              <a:rPr lang="en-US" sz="2200" b="1" dirty="0"/>
              <a:t>New-AdminAuditLogSearch</a:t>
            </a:r>
          </a:p>
          <a:p>
            <a:pPr lvl="1"/>
            <a:r>
              <a:rPr lang="en-US" sz="2200" b="1" dirty="0"/>
              <a:t>Search-AdminAuditLog</a:t>
            </a:r>
          </a:p>
          <a:p>
            <a:pPr>
              <a:spcBef>
                <a:spcPts val="1200"/>
              </a:spcBef>
            </a:pPr>
            <a:r>
              <a:rPr lang="en-US" sz="2200" dirty="0"/>
              <a:t>View audit logs in the Exchange Administration Center by using the following reports:</a:t>
            </a:r>
          </a:p>
          <a:p>
            <a:endParaRPr lang="en-US" sz="2200" dirty="0"/>
          </a:p>
        </p:txBody>
      </p:sp>
      <p:pic>
        <p:nvPicPr>
          <p:cNvPr id="5" name="Picture 4" descr="creenshot of the Exchange Administration Center with the audit log reports. The reports are non-owner mailbox access report, administrator role group report, in-place discovery and hold report, per-mailbox litigation hold report, mailbox audit log, and administrator audit log export." title="Options for viewing audit log information"/>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507547" y="3398821"/>
            <a:ext cx="7955854" cy="3226279"/>
          </a:xfrm>
          <a:prstGeom prst="rect">
            <a:avLst/>
          </a:prstGeom>
          <a:noFill/>
          <a:ln w="9525">
            <a:solidFill>
              <a:schemeClr val="accent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txBox="1">
            <a:spLocks/>
          </p:cNvSpPr>
          <p:nvPr/>
        </p:nvSpPr>
        <p:spPr bwMode="auto">
          <a:xfrm>
            <a:off x="4373593" y="1760211"/>
            <a:ext cx="4694207" cy="139705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8788" lvl="1" indent="-169863">
              <a:spcBef>
                <a:spcPts val="600"/>
              </a:spcBef>
              <a:buClr>
                <a:srgbClr val="0070C0"/>
              </a:buClr>
              <a:buSzPct val="80000"/>
              <a:buFont typeface="Arial" pitchFamily="34" charset="0"/>
              <a:buChar char="•"/>
            </a:pPr>
            <a:r>
              <a:rPr lang="en-US" sz="2200" dirty="0">
                <a:latin typeface="Segoe UI" pitchFamily="34" charset="0"/>
                <a:ea typeface="Segoe UI" pitchFamily="34" charset="0"/>
                <a:cs typeface="Segoe UI" pitchFamily="34" charset="0"/>
              </a:rPr>
              <a:t>New-MailboxAuditLogSearch</a:t>
            </a:r>
          </a:p>
          <a:p>
            <a:pPr marL="458788" lvl="1" indent="-169863">
              <a:spcBef>
                <a:spcPts val="600"/>
              </a:spcBef>
              <a:buClr>
                <a:srgbClr val="0070C0"/>
              </a:buClr>
              <a:buSzPct val="80000"/>
              <a:buFont typeface="Arial" pitchFamily="34" charset="0"/>
              <a:buChar char="•"/>
            </a:pPr>
            <a:r>
              <a:rPr lang="en-US" sz="2200" dirty="0">
                <a:latin typeface="Segoe UI" pitchFamily="34" charset="0"/>
                <a:ea typeface="Segoe UI" pitchFamily="34" charset="0"/>
                <a:cs typeface="Segoe UI" pitchFamily="34" charset="0"/>
              </a:rPr>
              <a:t>Search-MailboxAuditLog</a:t>
            </a:r>
          </a:p>
          <a:p>
            <a:endParaRPr lang="en-US" sz="2200" dirty="0">
              <a:latin typeface="Segoe UI" pitchFamily="34" charset="0"/>
              <a:cs typeface="Segoe UI" pitchFamily="34" charset="0"/>
            </a:endParaRPr>
          </a:p>
        </p:txBody>
      </p:sp>
    </p:spTree>
    <p:extLst>
      <p:ext uri="{BB962C8B-B14F-4D97-AF65-F5344CB8AC3E}">
        <p14:creationId xmlns:p14="http://schemas.microsoft.com/office/powerpoint/2010/main" val="1945970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Module Overview</a:t>
            </a:r>
          </a:p>
        </p:txBody>
      </p:sp>
      <p:sp>
        <p:nvSpPr>
          <p:cNvPr id="3" name="Text Placeholder 2"/>
          <p:cNvSpPr>
            <a:spLocks noGrp="1"/>
          </p:cNvSpPr>
          <p:nvPr>
            <p:ph type="body" idx="1"/>
          </p:nvPr>
        </p:nvSpPr>
        <p:spPr/>
        <p:txBody>
          <a:bodyPr/>
          <a:lstStyle/>
          <a:p>
            <a:r>
              <a:rPr lang="en-IN" dirty="0"/>
              <a:t>Securing Exchange Server with RBAC
Configuring audit logging on Exchange Server
Maintaining Exchange Servers</a:t>
            </a:r>
          </a:p>
        </p:txBody>
      </p:sp>
    </p:spTree>
    <p:extLst>
      <p:ext uri="{BB962C8B-B14F-4D97-AF65-F5344CB8AC3E}">
        <p14:creationId xmlns:p14="http://schemas.microsoft.com/office/powerpoint/2010/main" val="981654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be9eb071-8eed-4006-8ed6-e40218b803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3: Maintaining Exchange Servers</a:t>
            </a:r>
          </a:p>
        </p:txBody>
      </p:sp>
      <p:sp>
        <p:nvSpPr>
          <p:cNvPr id="3" name="Text Placeholder 2"/>
          <p:cNvSpPr>
            <a:spLocks noGrp="1"/>
          </p:cNvSpPr>
          <p:nvPr>
            <p:ph type="body" idx="1"/>
          </p:nvPr>
        </p:nvSpPr>
        <p:spPr/>
        <p:txBody>
          <a:bodyPr/>
          <a:lstStyle/>
          <a:p>
            <a:r>
              <a:rPr lang="en-IN" dirty="0"/>
              <a:t>What is Exchange Server workload management?
Considerations for change management
Deployment of Exchange Server software updates
Updating a highly available Exchange Server environment
Exchange Server hardware upgrades</a:t>
            </a:r>
          </a:p>
        </p:txBody>
      </p:sp>
    </p:spTree>
    <p:extLst>
      <p:ext uri="{BB962C8B-B14F-4D97-AF65-F5344CB8AC3E}">
        <p14:creationId xmlns:p14="http://schemas.microsoft.com/office/powerpoint/2010/main" val="553946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29af5095-076f-4c19-80e1-71096cf22d14">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IN" dirty="0"/>
              <a:t>What is Exchange Server workload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Aft>
                <a:spcPts val="1200"/>
              </a:spcAft>
            </a:pPr>
            <a:r>
              <a:rPr lang="en-US" sz="2000" dirty="0"/>
              <a:t>Workload is a feature, a protocol, or a service</a:t>
            </a:r>
          </a:p>
          <a:p>
            <a:pPr>
              <a:spcAft>
                <a:spcPts val="1200"/>
              </a:spcAft>
            </a:pPr>
            <a:r>
              <a:rPr lang="en-US" sz="2000" dirty="0"/>
              <a:t>Workload management is a maintenance and monitoring concept</a:t>
            </a:r>
          </a:p>
          <a:p>
            <a:pPr>
              <a:spcAft>
                <a:spcPts val="1200"/>
              </a:spcAft>
            </a:pPr>
            <a:r>
              <a:rPr lang="en-US" sz="2000" dirty="0"/>
              <a:t>Manage Exchange Server workloads by:</a:t>
            </a:r>
          </a:p>
          <a:p>
            <a:pPr lvl="1"/>
            <a:r>
              <a:rPr lang="en-US" sz="2000" dirty="0"/>
              <a:t>Monitoring system resources and throttling:</a:t>
            </a:r>
          </a:p>
          <a:p>
            <a:pPr lvl="2"/>
            <a:r>
              <a:rPr lang="en-US" sz="1800" dirty="0"/>
              <a:t>Assign each workload a classification with appropriate priority</a:t>
            </a:r>
          </a:p>
          <a:p>
            <a:pPr lvl="2"/>
            <a:r>
              <a:rPr lang="en-US" sz="1800" dirty="0"/>
              <a:t>Classifications include Urgent, Customer Expectation, Internal Maintenance, and Discretionary</a:t>
            </a:r>
          </a:p>
          <a:p>
            <a:pPr lvl="2"/>
            <a:r>
              <a:rPr lang="en-US" sz="1800" dirty="0"/>
              <a:t>System resource thresholds include Underloaded, Overloaded, and Critical</a:t>
            </a:r>
          </a:p>
          <a:p>
            <a:pPr lvl="1"/>
            <a:r>
              <a:rPr lang="en-US" sz="2000" dirty="0"/>
              <a:t>Controlling resources consumption by individual users:</a:t>
            </a:r>
          </a:p>
          <a:p>
            <a:pPr lvl="2"/>
            <a:r>
              <a:rPr lang="en-US" sz="1800" dirty="0"/>
              <a:t>Burst allowances</a:t>
            </a:r>
          </a:p>
          <a:p>
            <a:pPr lvl="2"/>
            <a:r>
              <a:rPr lang="en-US" sz="1800" dirty="0"/>
              <a:t>Recharge rate</a:t>
            </a:r>
          </a:p>
          <a:p>
            <a:pPr lvl="2"/>
            <a:r>
              <a:rPr lang="en-US" sz="1800" dirty="0"/>
              <a:t>Traffic shaping</a:t>
            </a:r>
          </a:p>
          <a:p>
            <a:pPr lvl="2"/>
            <a:r>
              <a:rPr lang="en-US" sz="1800" dirty="0"/>
              <a:t>Maximum usage</a:t>
            </a:r>
          </a:p>
          <a:p>
            <a:endParaRPr lang="en-US" sz="2000" dirty="0"/>
          </a:p>
        </p:txBody>
      </p:sp>
    </p:spTree>
    <p:extLst>
      <p:ext uri="{BB962C8B-B14F-4D97-AF65-F5344CB8AC3E}">
        <p14:creationId xmlns:p14="http://schemas.microsoft.com/office/powerpoint/2010/main" val="192738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37448a13-70b3-4e2b-b586-ba9191668ba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Considerations for change management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a </a:t>
            </a:r>
            <a:r>
              <a:rPr lang="en-US" altLang="ja-JP" dirty="0">
                <a:ea typeface="MS PGothic" pitchFamily="34" charset="-128"/>
              </a:rPr>
              <a:t>process model such as Microsoft Operations Framework to describe a system lifecycle</a:t>
            </a:r>
          </a:p>
          <a:p>
            <a:endParaRPr lang="en-GB" dirty="0"/>
          </a:p>
          <a:p>
            <a:r>
              <a:rPr lang="en-US" altLang="ja-JP" dirty="0">
                <a:ea typeface="MS PGothic" pitchFamily="34" charset="-128"/>
              </a:rPr>
              <a:t>Define a process and use it consistently</a:t>
            </a:r>
          </a:p>
          <a:p>
            <a:endParaRPr lang="en-US" altLang="ja-JP" dirty="0">
              <a:ea typeface="MS PGothic" pitchFamily="34" charset="-128"/>
            </a:endParaRPr>
          </a:p>
          <a:p>
            <a:r>
              <a:rPr lang="en-US" altLang="ja-JP" dirty="0">
                <a:ea typeface="MS PGothic" pitchFamily="34" charset="-128"/>
              </a:rPr>
              <a:t>Support the change-management process</a:t>
            </a:r>
          </a:p>
        </p:txBody>
      </p:sp>
    </p:spTree>
    <p:extLst>
      <p:ext uri="{BB962C8B-B14F-4D97-AF65-F5344CB8AC3E}">
        <p14:creationId xmlns:p14="http://schemas.microsoft.com/office/powerpoint/2010/main" val="100987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80dcf41-66d9-4e29-86c8-2c1912ae88b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Deployment of Exchange Server software updates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The new servicing approach starting with Exchange Server 2013 involves:</a:t>
            </a:r>
          </a:p>
          <a:p>
            <a:pPr lvl="1"/>
            <a:r>
              <a:rPr lang="en-US" dirty="0"/>
              <a:t>Cumulative updates released on a quarterly schedule</a:t>
            </a:r>
          </a:p>
          <a:p>
            <a:pPr lvl="1"/>
            <a:r>
              <a:rPr lang="en-US" dirty="0"/>
              <a:t>Security updates delivered via dedicated packages</a:t>
            </a:r>
          </a:p>
          <a:p>
            <a:r>
              <a:rPr lang="en-US" dirty="0"/>
              <a:t>You can use cumulative update packages for new installations or upgrade</a:t>
            </a:r>
          </a:p>
          <a:p>
            <a:r>
              <a:rPr lang="en-US" dirty="0"/>
              <a:t>Cumulative update packages contain same code used in Exchange Online on Office 365:</a:t>
            </a:r>
          </a:p>
          <a:p>
            <a:pPr lvl="1"/>
            <a:r>
              <a:rPr lang="en-US" dirty="0"/>
              <a:t>This provides better consistency in hybrid deployments</a:t>
            </a:r>
          </a:p>
          <a:p>
            <a:pPr lvl="1"/>
            <a:r>
              <a:rPr lang="en-US" dirty="0"/>
              <a:t>Validation of cumulative update in the Exchange Online environment</a:t>
            </a:r>
          </a:p>
          <a:p>
            <a:r>
              <a:rPr lang="en-US" dirty="0"/>
              <a:t>Installation is straight forward with a few considerations</a:t>
            </a:r>
          </a:p>
        </p:txBody>
      </p:sp>
    </p:spTree>
    <p:extLst>
      <p:ext uri="{BB962C8B-B14F-4D97-AF65-F5344CB8AC3E}">
        <p14:creationId xmlns:p14="http://schemas.microsoft.com/office/powerpoint/2010/main" val="2112220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1fa6d697-0dce-411e-92ab-4ff04905e9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a highly available Exchange Server environment</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Do not rely on automatic database failover when performing maintenance:</a:t>
            </a:r>
          </a:p>
          <a:p>
            <a:pPr lvl="1"/>
            <a:r>
              <a:rPr lang="en-US" dirty="0"/>
              <a:t>This will not ensure a lossless failover</a:t>
            </a:r>
          </a:p>
          <a:p>
            <a:r>
              <a:rPr lang="en-US" dirty="0"/>
              <a:t>Place Mailbox servers in maintenance mode whenever you are:</a:t>
            </a:r>
          </a:p>
          <a:p>
            <a:pPr lvl="1"/>
            <a:r>
              <a:rPr lang="en-US" dirty="0"/>
              <a:t>Installing Exchange Server cumulative updates or security updates</a:t>
            </a:r>
          </a:p>
          <a:p>
            <a:pPr lvl="1"/>
            <a:r>
              <a:rPr lang="en-US" dirty="0"/>
              <a:t>Installing Windows Server updates</a:t>
            </a:r>
          </a:p>
          <a:p>
            <a:pPr lvl="1"/>
            <a:r>
              <a:rPr lang="en-US" dirty="0"/>
              <a:t>Performing hardware upgrades or maintenance</a:t>
            </a:r>
          </a:p>
        </p:txBody>
      </p:sp>
      <p:pic>
        <p:nvPicPr>
          <p:cNvPr id="5" name="Picture 4" descr="This is a build slide with six frames. The default build shows the components that DirectAccess requires to support internal client conne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625792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099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b0454519-53fd-442b-a117-dc86497e01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Updating a highly available Exchange Server environment (continued)</a:t>
            </a:r>
          </a:p>
        </p:txBody>
      </p:sp>
      <p:sp>
        <p:nvSpPr>
          <p:cNvPr id="4" name="Content Placeholder 2"/>
          <p:cNvSpPr>
            <a:spLocks noGrp="1"/>
          </p:cNvSpPr>
          <p:nvPr/>
        </p:nvSpPr>
        <p:spPr bwMode="auto">
          <a:xfrm>
            <a:off x="458788" y="977258"/>
            <a:ext cx="8119156" cy="56225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Enable maintenance mode:</a:t>
            </a:r>
          </a:p>
          <a:p>
            <a:pPr marL="746125" lvl="1" indent="-457200">
              <a:buFont typeface="+mj-lt"/>
              <a:buAutoNum type="arabicPeriod"/>
            </a:pPr>
            <a:r>
              <a:rPr lang="en-US" sz="2000" dirty="0"/>
              <a:t>Drain transport queues</a:t>
            </a:r>
          </a:p>
          <a:p>
            <a:pPr marL="746125" lvl="1" indent="-457200">
              <a:buFont typeface="+mj-lt"/>
              <a:buAutoNum type="arabicPeriod"/>
            </a:pPr>
            <a:r>
              <a:rPr lang="en-US" sz="2000" dirty="0"/>
              <a:t>Restart transport services</a:t>
            </a:r>
          </a:p>
          <a:p>
            <a:pPr marL="746125" lvl="1" indent="-457200">
              <a:buFont typeface="+mj-lt"/>
              <a:buAutoNum type="arabicPeriod"/>
            </a:pPr>
            <a:r>
              <a:rPr lang="en-US" sz="2000" dirty="0"/>
              <a:t>Redirect pending messages</a:t>
            </a:r>
          </a:p>
          <a:p>
            <a:pPr marL="746125" lvl="1" indent="-457200">
              <a:buFont typeface="+mj-lt"/>
              <a:buAutoNum type="arabicPeriod"/>
            </a:pPr>
            <a:r>
              <a:rPr lang="en-US" sz="2000" dirty="0"/>
              <a:t>Pause the cluster node (DAG only)</a:t>
            </a:r>
          </a:p>
          <a:p>
            <a:pPr marL="746125" lvl="1" indent="-457200">
              <a:buFont typeface="+mj-lt"/>
              <a:buAutoNum type="arabicPeriod"/>
            </a:pPr>
            <a:r>
              <a:rPr lang="en-US" sz="2000" dirty="0"/>
              <a:t>Move active databases and block database activation (DAG only)</a:t>
            </a:r>
          </a:p>
          <a:p>
            <a:pPr marL="746125" lvl="1" indent="-457200">
              <a:buFont typeface="+mj-lt"/>
              <a:buAutoNum type="arabicPeriod"/>
            </a:pPr>
            <a:r>
              <a:rPr lang="en-US" sz="2000" dirty="0"/>
              <a:t>Wait for transport queues to clear and then enable maintenance mode</a:t>
            </a:r>
          </a:p>
          <a:p>
            <a:r>
              <a:rPr lang="en-US" sz="2400" dirty="0"/>
              <a:t>Disable maintenance mode:</a:t>
            </a:r>
          </a:p>
          <a:p>
            <a:pPr marL="746125" lvl="1" indent="-457200">
              <a:buFont typeface="+mj-lt"/>
              <a:buAutoNum type="arabicPeriod"/>
            </a:pPr>
            <a:r>
              <a:rPr lang="en-US" sz="2000" dirty="0"/>
              <a:t>Take server out of maintenance mode</a:t>
            </a:r>
          </a:p>
          <a:p>
            <a:pPr marL="746125" lvl="1" indent="-457200">
              <a:buFont typeface="+mj-lt"/>
              <a:buAutoNum type="arabicPeriod"/>
            </a:pPr>
            <a:r>
              <a:rPr lang="en-US" sz="2000" dirty="0"/>
              <a:t>Resume the cluster node (DAG only)</a:t>
            </a:r>
          </a:p>
          <a:p>
            <a:pPr marL="746125" lvl="1" indent="-457200">
              <a:buFont typeface="+mj-lt"/>
              <a:buAutoNum type="arabicPeriod"/>
            </a:pPr>
            <a:r>
              <a:rPr lang="en-US" sz="2000" dirty="0"/>
              <a:t>Enable database copy activation (DAG only)</a:t>
            </a:r>
          </a:p>
          <a:p>
            <a:pPr marL="746125" lvl="1" indent="-457200">
              <a:buFont typeface="+mj-lt"/>
              <a:buAutoNum type="arabicPeriod"/>
            </a:pPr>
            <a:r>
              <a:rPr lang="en-US" sz="2000" dirty="0"/>
              <a:t>Set HubTransport component to an active state</a:t>
            </a:r>
          </a:p>
          <a:p>
            <a:pPr marL="746125" lvl="1" indent="-457200">
              <a:buFont typeface="+mj-lt"/>
              <a:buAutoNum type="arabicPeriod"/>
            </a:pPr>
            <a:r>
              <a:rPr lang="en-US" sz="2000" dirty="0"/>
              <a:t>Restart transport services</a:t>
            </a:r>
          </a:p>
          <a:p>
            <a:pPr marL="746125" lvl="1" indent="-457200">
              <a:buFont typeface="+mj-lt"/>
              <a:buAutoNum type="arabicPeriod"/>
            </a:pPr>
            <a:r>
              <a:rPr lang="en-US" sz="2000" dirty="0"/>
              <a:t>Rebalance database copies</a:t>
            </a:r>
          </a:p>
          <a:p>
            <a:pPr lvl="1"/>
            <a:endParaRPr lang="en-US" sz="2000" dirty="0"/>
          </a:p>
        </p:txBody>
      </p:sp>
    </p:spTree>
    <p:extLst>
      <p:ext uri="{BB962C8B-B14F-4D97-AF65-F5344CB8AC3E}">
        <p14:creationId xmlns:p14="http://schemas.microsoft.com/office/powerpoint/2010/main" val="3695222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316c271-19cf-4901-91a6-0dcebf7ad5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Exchange Server hardware upgrades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Monitor performance against baselines to determine when a server may need additional resources</a:t>
            </a:r>
          </a:p>
          <a:p>
            <a:pPr lvl="1"/>
            <a:r>
              <a:rPr lang="en-US" dirty="0"/>
              <a:t>Prefer to scale out (versus scaling up) as your organization grows</a:t>
            </a:r>
          </a:p>
          <a:p>
            <a:r>
              <a:rPr lang="en-US" sz="2400" dirty="0"/>
              <a:t>Exchange Server 2013 and newer support virtualization:</a:t>
            </a:r>
          </a:p>
          <a:p>
            <a:pPr lvl="1"/>
            <a:r>
              <a:rPr lang="en-US" dirty="0"/>
              <a:t>Provides better load balancing, resource utilization, and redundancy</a:t>
            </a:r>
          </a:p>
          <a:p>
            <a:r>
              <a:rPr lang="en-US" sz="2400" dirty="0"/>
              <a:t>Deploy hardware that scales easily:</a:t>
            </a:r>
          </a:p>
          <a:p>
            <a:pPr lvl="1"/>
            <a:r>
              <a:rPr lang="en-US" dirty="0"/>
              <a:t>Hyper-converged infrastructure for virtual workloads</a:t>
            </a:r>
          </a:p>
          <a:p>
            <a:pPr lvl="1"/>
            <a:r>
              <a:rPr lang="en-US" dirty="0"/>
              <a:t>Blade servers for physical workloads</a:t>
            </a:r>
          </a:p>
          <a:p>
            <a:r>
              <a:rPr lang="en-US" sz="2400" dirty="0"/>
              <a:t>Eliminate single points of failure for physical hardware</a:t>
            </a:r>
          </a:p>
        </p:txBody>
      </p:sp>
    </p:spTree>
    <p:extLst>
      <p:ext uri="{BB962C8B-B14F-4D97-AF65-F5344CB8AC3E}">
        <p14:creationId xmlns:p14="http://schemas.microsoft.com/office/powerpoint/2010/main" val="2885471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2D4D-9C0B-46AD-BF16-FAA56836558B}"/>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2CB6D8B4-7B42-429A-95BF-D69FDAA6301B}"/>
              </a:ext>
            </a:extLst>
          </p:cNvPr>
          <p:cNvSpPr>
            <a:spLocks noGrp="1"/>
          </p:cNvSpPr>
          <p:nvPr>
            <p:ph type="body" idx="1"/>
          </p:nvPr>
        </p:nvSpPr>
        <p:spPr/>
        <p:txBody>
          <a:bodyPr/>
          <a:lstStyle/>
          <a:p>
            <a:r>
              <a:rPr lang="en-US" sz="6600" dirty="0"/>
              <a:t>LAB 9</a:t>
            </a:r>
            <a:r>
              <a:rPr lang="en-US" sz="6600"/>
              <a:t>: Security</a:t>
            </a:r>
            <a:endParaRPr lang="de-AT" sz="6600" dirty="0"/>
          </a:p>
        </p:txBody>
      </p:sp>
    </p:spTree>
    <p:extLst>
      <p:ext uri="{BB962C8B-B14F-4D97-AF65-F5344CB8AC3E}">
        <p14:creationId xmlns:p14="http://schemas.microsoft.com/office/powerpoint/2010/main" val="3767428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Lesson 1: Securing Exchange Server with RBAC</a:t>
            </a:r>
          </a:p>
        </p:txBody>
      </p:sp>
      <p:sp>
        <p:nvSpPr>
          <p:cNvPr id="3" name="Text Placeholder 2"/>
          <p:cNvSpPr>
            <a:spLocks noGrp="1"/>
          </p:cNvSpPr>
          <p:nvPr>
            <p:ph type="body" idx="1"/>
          </p:nvPr>
        </p:nvSpPr>
        <p:spPr/>
        <p:txBody>
          <a:bodyPr/>
          <a:lstStyle/>
          <a:p>
            <a:r>
              <a:rPr lang="en-IN" sz="2600" dirty="0"/>
              <a:t>What is role-based access control?
What are management role groups?
Built-in management role groups
Demonstration: Managing permissions using the built-in role groups
Designing custom role groups
Demonstration: Configuring custom role groups
Built-in user roles for role assignment policies
Working with management role assignment policies
Demonstration: Configuring management role assignment policies
What are split permissions?</a:t>
            </a:r>
          </a:p>
        </p:txBody>
      </p:sp>
    </p:spTree>
    <p:extLst>
      <p:ext uri="{BB962C8B-B14F-4D97-AF65-F5344CB8AC3E}">
        <p14:creationId xmlns:p14="http://schemas.microsoft.com/office/powerpoint/2010/main" val="2959469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role-based access control?</a:t>
            </a:r>
          </a:p>
        </p:txBody>
      </p:sp>
      <p:sp>
        <p:nvSpPr>
          <p:cNvPr id="4" name="Content Placeholder 2"/>
          <p:cNvSpPr>
            <a:spLocks noGrp="1"/>
          </p:cNvSpPr>
          <p:nvPr/>
        </p:nvSpPr>
        <p:spPr bwMode="auto">
          <a:xfrm>
            <a:off x="458787" y="1021215"/>
            <a:ext cx="8572917"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RBAC has been the permissions model since Exchange Server 2010</a:t>
            </a:r>
          </a:p>
          <a:p>
            <a:r>
              <a:rPr lang="en-US" sz="2400" dirty="0"/>
              <a:t>RBAC provides predefined or custom permission sets called management roles</a:t>
            </a:r>
          </a:p>
          <a:p>
            <a:r>
              <a:rPr lang="en-US" sz="2400" dirty="0"/>
              <a:t>Management roles define:</a:t>
            </a:r>
          </a:p>
          <a:p>
            <a:pPr marL="458470" lvl="1" indent="-169545"/>
            <a:r>
              <a:rPr lang="en-US" sz="2000" dirty="0"/>
              <a:t>Who can modify objects</a:t>
            </a:r>
          </a:p>
          <a:p>
            <a:pPr marL="458470" lvl="1" indent="-169545"/>
            <a:r>
              <a:rPr lang="en-US" sz="2000" dirty="0"/>
              <a:t>What objects and attributes users can modify</a:t>
            </a:r>
            <a:endParaRPr lang="en-US" sz="2000" strike="sngStrike" dirty="0"/>
          </a:p>
          <a:p>
            <a:pPr marL="458470" lvl="1" indent="-169545"/>
            <a:r>
              <a:rPr lang="en-US" sz="2000" dirty="0"/>
              <a:t>The scope or context of objects that users can modify</a:t>
            </a:r>
            <a:endParaRPr lang="en-US" strike="sngStrike" dirty="0"/>
          </a:p>
          <a:p>
            <a:pPr>
              <a:spcAft>
                <a:spcPts val="600"/>
              </a:spcAft>
            </a:pPr>
            <a:r>
              <a:rPr lang="en-US" sz="2400" dirty="0">
                <a:latin typeface="Segoe UI"/>
                <a:cs typeface="Segoe UI"/>
              </a:rPr>
              <a:t>RBAC is only effective when remote PS is used</a:t>
            </a:r>
          </a:p>
          <a:p>
            <a:pPr>
              <a:spcAft>
                <a:spcPts val="600"/>
              </a:spcAft>
            </a:pPr>
            <a:r>
              <a:rPr lang="en-US" sz="2400" dirty="0">
                <a:latin typeface="Segoe UI"/>
                <a:cs typeface="Segoe UI"/>
              </a:rPr>
              <a:t>You can assign management roles in the following ways:</a:t>
            </a:r>
            <a:endParaRPr lang="en-US" dirty="0">
              <a:latin typeface="Segoe UI"/>
              <a:cs typeface="Segoe UI"/>
            </a:endParaRPr>
          </a:p>
          <a:p>
            <a:pPr marL="458470" lvl="1" indent="-169545">
              <a:spcAft>
                <a:spcPts val="0"/>
              </a:spcAft>
            </a:pPr>
            <a:r>
              <a:rPr lang="en-US" sz="2000" dirty="0"/>
              <a:t>Management role groups</a:t>
            </a:r>
          </a:p>
          <a:p>
            <a:pPr marL="458470" lvl="1" indent="-169545">
              <a:spcAft>
                <a:spcPts val="0"/>
              </a:spcAft>
            </a:pPr>
            <a:r>
              <a:rPr lang="en-US" sz="2000" dirty="0"/>
              <a:t>Management role assignment policies</a:t>
            </a:r>
          </a:p>
          <a:p>
            <a:pPr marL="458470" lvl="1" indent="-169545">
              <a:spcAft>
                <a:spcPts val="0"/>
              </a:spcAft>
            </a:pPr>
            <a:r>
              <a:rPr lang="en-US" sz="2000" dirty="0"/>
              <a:t>Direct role assignment to a user or group (not recommended)</a:t>
            </a:r>
          </a:p>
        </p:txBody>
      </p:sp>
    </p:spTree>
    <p:extLst>
      <p:ext uri="{BB962C8B-B14F-4D97-AF65-F5344CB8AC3E}">
        <p14:creationId xmlns:p14="http://schemas.microsoft.com/office/powerpoint/2010/main" val="3631514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are management role groups?</a:t>
            </a:r>
          </a:p>
        </p:txBody>
      </p:sp>
      <p:grpSp>
        <p:nvGrpSpPr>
          <p:cNvPr id="57" name="Group 67" descr="Diagram of how the different RBAC components build on each other. You combine role entries in a management role, and you assign a management role to a role group using role assignment. Role assignments can have a configuration or a recipient read/write scope. Role groups are then used to assign user accounts or groups the required RBAC permission.&#10;&#10;In the diagram arranged from to left to right are images of role holder, role group, role assignment, management role, and role entry. The role entries refer to Get-Mailbox, the Management roles refer to View-only recipients, the role assignment refers to scope, the Role group refers to the Help Desk, and the role holders refer to Maria, Ian, and Pat. There are Who, Where, and What labels under the role holder, role group, and management role." title="What are management role groups?"/>
          <p:cNvGrpSpPr>
            <a:grpSpLocks/>
          </p:cNvGrpSpPr>
          <p:nvPr/>
        </p:nvGrpSpPr>
        <p:grpSpPr bwMode="auto">
          <a:xfrm>
            <a:off x="288119" y="836655"/>
            <a:ext cx="8816198" cy="5486465"/>
            <a:chOff x="247596" y="798516"/>
            <a:chExt cx="8816881" cy="5486400"/>
          </a:xfrm>
        </p:grpSpPr>
        <p:sp>
          <p:nvSpPr>
            <p:cNvPr id="58" name="Rectangle 8"/>
            <p:cNvSpPr>
              <a:spLocks noChangeArrowheads="1"/>
            </p:cNvSpPr>
            <p:nvPr/>
          </p:nvSpPr>
          <p:spPr bwMode="auto">
            <a:xfrm>
              <a:off x="340484" y="798516"/>
              <a:ext cx="8723993" cy="5486400"/>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lIns="182880" rIns="182880" anchor="ctr"/>
            <a:lstStyle/>
            <a:p>
              <a:pPr algn="ctr"/>
              <a:endParaRPr lang="de-DE">
                <a:latin typeface="Segoe UI" pitchFamily="34" charset="0"/>
                <a:cs typeface="Segoe UI" pitchFamily="34" charset="0"/>
              </a:endParaRPr>
            </a:p>
          </p:txBody>
        </p:sp>
        <p:grpSp>
          <p:nvGrpSpPr>
            <p:cNvPr id="59" name="Group 66"/>
            <p:cNvGrpSpPr>
              <a:grpSpLocks/>
            </p:cNvGrpSpPr>
            <p:nvPr/>
          </p:nvGrpSpPr>
          <p:grpSpPr bwMode="auto">
            <a:xfrm>
              <a:off x="247596" y="908988"/>
              <a:ext cx="8438775" cy="3945080"/>
              <a:chOff x="247596" y="908988"/>
              <a:chExt cx="8438775" cy="3945080"/>
            </a:xfrm>
          </p:grpSpPr>
          <p:grpSp>
            <p:nvGrpSpPr>
              <p:cNvPr id="60" name="Group 61"/>
              <p:cNvGrpSpPr>
                <a:grpSpLocks/>
              </p:cNvGrpSpPr>
              <p:nvPr/>
            </p:nvGrpSpPr>
            <p:grpSpPr bwMode="auto">
              <a:xfrm>
                <a:off x="247596" y="908988"/>
                <a:ext cx="1430952" cy="1537340"/>
                <a:chOff x="134082" y="1212050"/>
                <a:chExt cx="1430952" cy="1537340"/>
              </a:xfrm>
            </p:grpSpPr>
            <p:sp>
              <p:nvSpPr>
                <p:cNvPr id="86" name="TextBox 9"/>
                <p:cNvSpPr txBox="1">
                  <a:spLocks noChangeArrowheads="1"/>
                </p:cNvSpPr>
                <p:nvPr/>
              </p:nvSpPr>
              <p:spPr bwMode="auto">
                <a:xfrm>
                  <a:off x="134082" y="1212050"/>
                  <a:ext cx="1430952" cy="369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dirty="0">
                      <a:latin typeface="Segoe UI" pitchFamily="34" charset="0"/>
                      <a:cs typeface="Segoe UI" pitchFamily="34" charset="0"/>
                    </a:rPr>
                    <a:t>Role holder</a:t>
                  </a:r>
                </a:p>
              </p:txBody>
            </p:sp>
            <p:pic>
              <p:nvPicPr>
                <p:cNvPr id="87"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26357" y="1581746"/>
                  <a:ext cx="1083129" cy="1167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 name="TextBox 20"/>
              <p:cNvSpPr txBox="1">
                <a:spLocks noChangeArrowheads="1"/>
              </p:cNvSpPr>
              <p:nvPr/>
            </p:nvSpPr>
            <p:spPr bwMode="auto">
              <a:xfrm>
                <a:off x="2536602" y="1564153"/>
                <a:ext cx="841064" cy="646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Role</a:t>
                </a:r>
              </a:p>
              <a:p>
                <a:pPr algn="ctr" eaLnBrk="1" hangingPunct="1"/>
                <a:r>
                  <a:rPr lang="en-US" dirty="0">
                    <a:latin typeface="Segoe UI" pitchFamily="34" charset="0"/>
                    <a:cs typeface="Segoe UI" pitchFamily="34" charset="0"/>
                  </a:rPr>
                  <a:t>group</a:t>
                </a:r>
              </a:p>
            </p:txBody>
          </p:sp>
          <p:sp>
            <p:nvSpPr>
              <p:cNvPr id="62" name="TextBox 21"/>
              <p:cNvSpPr txBox="1">
                <a:spLocks noChangeArrowheads="1"/>
              </p:cNvSpPr>
              <p:nvPr/>
            </p:nvSpPr>
            <p:spPr bwMode="auto">
              <a:xfrm>
                <a:off x="4475161" y="1222394"/>
                <a:ext cx="1151366" cy="523214"/>
              </a:xfrm>
              <a:prstGeom prst="rect">
                <a:avLst/>
              </a:prstGeom>
              <a:noFill/>
              <a:ln w="9525">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Role</a:t>
                </a:r>
              </a:p>
              <a:p>
                <a:pPr algn="ctr" eaLnBrk="1" hangingPunct="1"/>
                <a:r>
                  <a:rPr lang="en-US" sz="1400" dirty="0">
                    <a:latin typeface="Segoe UI" pitchFamily="34" charset="0"/>
                    <a:cs typeface="Segoe UI" pitchFamily="34" charset="0"/>
                  </a:rPr>
                  <a:t>assignment</a:t>
                </a:r>
              </a:p>
            </p:txBody>
          </p:sp>
          <p:sp>
            <p:nvSpPr>
              <p:cNvPr id="63" name="TextBox 27"/>
              <p:cNvSpPr txBox="1">
                <a:spLocks noChangeArrowheads="1"/>
              </p:cNvSpPr>
              <p:nvPr/>
            </p:nvSpPr>
            <p:spPr bwMode="auto">
              <a:xfrm>
                <a:off x="4507838" y="2499328"/>
                <a:ext cx="1151366" cy="523214"/>
              </a:xfrm>
              <a:prstGeom prst="rect">
                <a:avLst/>
              </a:prstGeom>
              <a:noFill/>
              <a:ln w="9525">
                <a:solidFill>
                  <a:schemeClr val="accent2">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Role</a:t>
                </a:r>
              </a:p>
              <a:p>
                <a:pPr algn="ctr" eaLnBrk="1" hangingPunct="1"/>
                <a:r>
                  <a:rPr lang="en-US" sz="1400" dirty="0">
                    <a:latin typeface="Segoe UI" pitchFamily="34" charset="0"/>
                    <a:cs typeface="Segoe UI" pitchFamily="34" charset="0"/>
                  </a:rPr>
                  <a:t>assignment</a:t>
                </a:r>
              </a:p>
            </p:txBody>
          </p:sp>
          <p:sp>
            <p:nvSpPr>
              <p:cNvPr id="64" name="TextBox 28"/>
              <p:cNvSpPr txBox="1">
                <a:spLocks noChangeArrowheads="1"/>
              </p:cNvSpPr>
              <p:nvPr/>
            </p:nvSpPr>
            <p:spPr bwMode="auto">
              <a:xfrm>
                <a:off x="6161313" y="1172414"/>
                <a:ext cx="1308472"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Management</a:t>
                </a:r>
              </a:p>
              <a:p>
                <a:pPr algn="ctr" eaLnBrk="1" hangingPunct="1"/>
                <a:r>
                  <a:rPr lang="en-US" sz="1400" dirty="0">
                    <a:latin typeface="Segoe UI" pitchFamily="34" charset="0"/>
                    <a:cs typeface="Segoe UI" pitchFamily="34" charset="0"/>
                  </a:rPr>
                  <a:t>role</a:t>
                </a:r>
              </a:p>
            </p:txBody>
          </p:sp>
          <p:sp>
            <p:nvSpPr>
              <p:cNvPr id="65" name="TextBox 33"/>
              <p:cNvSpPr txBox="1">
                <a:spLocks noChangeArrowheads="1"/>
              </p:cNvSpPr>
              <p:nvPr/>
            </p:nvSpPr>
            <p:spPr bwMode="auto">
              <a:xfrm>
                <a:off x="6326633" y="2975407"/>
                <a:ext cx="1308472"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Management</a:t>
                </a:r>
              </a:p>
              <a:p>
                <a:pPr algn="ctr" eaLnBrk="1" hangingPunct="1"/>
                <a:r>
                  <a:rPr lang="en-US" sz="1400" dirty="0">
                    <a:latin typeface="Segoe UI" pitchFamily="34" charset="0"/>
                    <a:cs typeface="Segoe UI" pitchFamily="34" charset="0"/>
                  </a:rPr>
                  <a:t>role</a:t>
                </a:r>
              </a:p>
            </p:txBody>
          </p:sp>
          <p:grpSp>
            <p:nvGrpSpPr>
              <p:cNvPr id="66" name="Group 39"/>
              <p:cNvGrpSpPr>
                <a:grpSpLocks/>
              </p:cNvGrpSpPr>
              <p:nvPr/>
            </p:nvGrpSpPr>
            <p:grpSpPr bwMode="auto">
              <a:xfrm>
                <a:off x="3346068" y="3597057"/>
                <a:ext cx="1671360" cy="1257011"/>
                <a:chOff x="3528646" y="4454211"/>
                <a:chExt cx="1671360" cy="1257011"/>
              </a:xfrm>
            </p:grpSpPr>
            <p:sp>
              <p:nvSpPr>
                <p:cNvPr id="84" name="TextBox 37"/>
                <p:cNvSpPr txBox="1">
                  <a:spLocks noChangeArrowheads="1"/>
                </p:cNvSpPr>
                <p:nvPr/>
              </p:nvSpPr>
              <p:spPr bwMode="auto">
                <a:xfrm>
                  <a:off x="3528646" y="4454211"/>
                  <a:ext cx="1607551"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Configuration</a:t>
                  </a:r>
                </a:p>
                <a:p>
                  <a:pPr algn="ctr" eaLnBrk="1" hangingPunct="1"/>
                  <a:r>
                    <a:rPr lang="en-US" sz="1400" dirty="0">
                      <a:latin typeface="Segoe UI" pitchFamily="34" charset="0"/>
                      <a:cs typeface="Segoe UI" pitchFamily="34" charset="0"/>
                    </a:rPr>
                    <a:t>read/write scope</a:t>
                  </a:r>
                </a:p>
              </p:txBody>
            </p:sp>
            <p:sp>
              <p:nvSpPr>
                <p:cNvPr id="85" name="TextBox 34"/>
                <p:cNvSpPr txBox="1">
                  <a:spLocks noChangeArrowheads="1"/>
                </p:cNvSpPr>
                <p:nvPr/>
              </p:nvSpPr>
              <p:spPr bwMode="auto">
                <a:xfrm>
                  <a:off x="3592455" y="5188008"/>
                  <a:ext cx="1607551"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Recipient</a:t>
                  </a:r>
                </a:p>
                <a:p>
                  <a:pPr algn="ctr" eaLnBrk="1" hangingPunct="1"/>
                  <a:r>
                    <a:rPr lang="en-US" sz="1400" dirty="0">
                      <a:latin typeface="Segoe UI" pitchFamily="34" charset="0"/>
                      <a:cs typeface="Segoe UI" pitchFamily="34" charset="0"/>
                    </a:rPr>
                    <a:t>read/write scope</a:t>
                  </a:r>
                </a:p>
              </p:txBody>
            </p:sp>
          </p:grpSp>
          <p:grpSp>
            <p:nvGrpSpPr>
              <p:cNvPr id="67" name="Group 48"/>
              <p:cNvGrpSpPr>
                <a:grpSpLocks/>
              </p:cNvGrpSpPr>
              <p:nvPr/>
            </p:nvGrpSpPr>
            <p:grpSpPr bwMode="auto">
              <a:xfrm>
                <a:off x="7898432" y="942228"/>
                <a:ext cx="780678" cy="1171853"/>
                <a:chOff x="7741376" y="1332374"/>
                <a:chExt cx="780678" cy="1171853"/>
              </a:xfrm>
            </p:grpSpPr>
            <p:grpSp>
              <p:nvGrpSpPr>
                <p:cNvPr id="80" name="Group 45"/>
                <p:cNvGrpSpPr>
                  <a:grpSpLocks/>
                </p:cNvGrpSpPr>
                <p:nvPr/>
              </p:nvGrpSpPr>
              <p:grpSpPr bwMode="auto">
                <a:xfrm>
                  <a:off x="7814946" y="1332374"/>
                  <a:ext cx="707108" cy="676941"/>
                  <a:chOff x="7814946" y="1225694"/>
                  <a:chExt cx="707108" cy="676941"/>
                </a:xfrm>
              </p:grpSpPr>
              <p:pic>
                <p:nvPicPr>
                  <p:cNvPr id="82"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814946" y="1225694"/>
                    <a:ext cx="554708" cy="52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967346" y="1378094"/>
                    <a:ext cx="554708" cy="52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1" name="TextBox 47"/>
                <p:cNvSpPr txBox="1">
                  <a:spLocks noChangeArrowheads="1"/>
                </p:cNvSpPr>
                <p:nvPr/>
              </p:nvSpPr>
              <p:spPr bwMode="auto">
                <a:xfrm>
                  <a:off x="7741376" y="1981013"/>
                  <a:ext cx="635930"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sz="1400" dirty="0" err="1">
                      <a:latin typeface="Segoe UI" pitchFamily="34" charset="0"/>
                      <a:cs typeface="Segoe UI" pitchFamily="34" charset="0"/>
                    </a:rPr>
                    <a:t>Role</a:t>
                  </a:r>
                  <a:endParaRPr lang="de-DE" sz="1400" dirty="0">
                    <a:latin typeface="Segoe UI" pitchFamily="34" charset="0"/>
                    <a:cs typeface="Segoe UI" pitchFamily="34" charset="0"/>
                  </a:endParaRPr>
                </a:p>
                <a:p>
                  <a:pPr eaLnBrk="1" hangingPunct="1"/>
                  <a:r>
                    <a:rPr lang="de-DE" sz="1400" dirty="0">
                      <a:latin typeface="Segoe UI" pitchFamily="34" charset="0"/>
                      <a:cs typeface="Segoe UI" pitchFamily="34" charset="0"/>
                    </a:rPr>
                    <a:t>Entry</a:t>
                  </a:r>
                </a:p>
              </p:txBody>
            </p:sp>
          </p:grpSp>
          <p:sp>
            <p:nvSpPr>
              <p:cNvPr id="68" name="Line 28"/>
              <p:cNvSpPr>
                <a:spLocks noChangeShapeType="1"/>
              </p:cNvSpPr>
              <p:nvPr/>
            </p:nvSpPr>
            <p:spPr bwMode="auto">
              <a:xfrm flipV="1">
                <a:off x="1547014" y="1753329"/>
                <a:ext cx="64013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grpSp>
            <p:nvGrpSpPr>
              <p:cNvPr id="69" name="Group 49"/>
              <p:cNvGrpSpPr>
                <a:grpSpLocks/>
              </p:cNvGrpSpPr>
              <p:nvPr/>
            </p:nvGrpSpPr>
            <p:grpSpPr bwMode="auto">
              <a:xfrm>
                <a:off x="7865103" y="2313827"/>
                <a:ext cx="821268" cy="1200500"/>
                <a:chOff x="7700786" y="1332373"/>
                <a:chExt cx="821268" cy="1200500"/>
              </a:xfrm>
            </p:grpSpPr>
            <p:grpSp>
              <p:nvGrpSpPr>
                <p:cNvPr id="76" name="Group 45"/>
                <p:cNvGrpSpPr>
                  <a:grpSpLocks/>
                </p:cNvGrpSpPr>
                <p:nvPr/>
              </p:nvGrpSpPr>
              <p:grpSpPr bwMode="auto">
                <a:xfrm>
                  <a:off x="7814946" y="1332373"/>
                  <a:ext cx="707108" cy="676942"/>
                  <a:chOff x="7814946" y="1225693"/>
                  <a:chExt cx="707108" cy="676942"/>
                </a:xfrm>
              </p:grpSpPr>
              <p:pic>
                <p:nvPicPr>
                  <p:cNvPr id="78"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814946" y="1225693"/>
                    <a:ext cx="554708" cy="524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 name="Picture 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967346" y="1378094"/>
                    <a:ext cx="554708" cy="524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7" name="TextBox 51"/>
                <p:cNvSpPr txBox="1">
                  <a:spLocks noChangeArrowheads="1"/>
                </p:cNvSpPr>
                <p:nvPr/>
              </p:nvSpPr>
              <p:spPr bwMode="auto">
                <a:xfrm>
                  <a:off x="7700786" y="2009659"/>
                  <a:ext cx="635930" cy="5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sz="1400" dirty="0" err="1">
                      <a:latin typeface="Segoe UI" pitchFamily="34" charset="0"/>
                      <a:cs typeface="Segoe UI" pitchFamily="34" charset="0"/>
                    </a:rPr>
                    <a:t>Role</a:t>
                  </a:r>
                  <a:endParaRPr lang="de-DE" sz="1400" dirty="0">
                    <a:latin typeface="Segoe UI" pitchFamily="34" charset="0"/>
                    <a:cs typeface="Segoe UI" pitchFamily="34" charset="0"/>
                  </a:endParaRPr>
                </a:p>
                <a:p>
                  <a:pPr eaLnBrk="1" hangingPunct="1"/>
                  <a:r>
                    <a:rPr lang="de-DE" sz="1400">
                      <a:latin typeface="Segoe UI" pitchFamily="34" charset="0"/>
                      <a:cs typeface="Segoe UI" pitchFamily="34" charset="0"/>
                    </a:rPr>
                    <a:t>Entry</a:t>
                  </a:r>
                  <a:endParaRPr lang="de-DE" sz="1400" dirty="0">
                    <a:latin typeface="Segoe UI" pitchFamily="34" charset="0"/>
                    <a:cs typeface="Segoe UI" pitchFamily="34" charset="0"/>
                  </a:endParaRPr>
                </a:p>
              </p:txBody>
            </p:sp>
          </p:grpSp>
          <p:sp>
            <p:nvSpPr>
              <p:cNvPr id="70" name="Line 28"/>
              <p:cNvSpPr>
                <a:spLocks noChangeShapeType="1"/>
              </p:cNvSpPr>
              <p:nvPr/>
            </p:nvSpPr>
            <p:spPr bwMode="auto">
              <a:xfrm flipV="1">
                <a:off x="3617509" y="1412714"/>
                <a:ext cx="758259" cy="43975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sp>
            <p:nvSpPr>
              <p:cNvPr id="71" name="Line 28"/>
              <p:cNvSpPr>
                <a:spLocks noChangeShapeType="1"/>
              </p:cNvSpPr>
              <p:nvPr/>
            </p:nvSpPr>
            <p:spPr bwMode="auto">
              <a:xfrm>
                <a:off x="3595737" y="2143052"/>
                <a:ext cx="812707" cy="57085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sp>
            <p:nvSpPr>
              <p:cNvPr id="72" name="Line 28"/>
              <p:cNvSpPr>
                <a:spLocks noChangeShapeType="1"/>
              </p:cNvSpPr>
              <p:nvPr/>
            </p:nvSpPr>
            <p:spPr bwMode="auto">
              <a:xfrm flipV="1">
                <a:off x="5725922" y="1412715"/>
                <a:ext cx="386913" cy="178151"/>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sp>
            <p:nvSpPr>
              <p:cNvPr id="73" name="Line 28"/>
              <p:cNvSpPr>
                <a:spLocks noChangeShapeType="1"/>
              </p:cNvSpPr>
              <p:nvPr/>
            </p:nvSpPr>
            <p:spPr bwMode="auto">
              <a:xfrm>
                <a:off x="5771698" y="2805738"/>
                <a:ext cx="453117" cy="33933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sp>
            <p:nvSpPr>
              <p:cNvPr id="74" name="Line 28"/>
              <p:cNvSpPr>
                <a:spLocks noChangeShapeType="1"/>
              </p:cNvSpPr>
              <p:nvPr/>
            </p:nvSpPr>
            <p:spPr bwMode="auto">
              <a:xfrm flipV="1">
                <a:off x="7503486" y="1126072"/>
                <a:ext cx="520314" cy="230825"/>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sp>
            <p:nvSpPr>
              <p:cNvPr id="75" name="Line 28"/>
              <p:cNvSpPr>
                <a:spLocks noChangeShapeType="1"/>
              </p:cNvSpPr>
              <p:nvPr/>
            </p:nvSpPr>
            <p:spPr bwMode="auto">
              <a:xfrm flipV="1">
                <a:off x="7503485" y="2555716"/>
                <a:ext cx="533400" cy="400049"/>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grpSp>
      </p:grpSp>
      <p:sp>
        <p:nvSpPr>
          <p:cNvPr id="88" name="Line 28"/>
          <p:cNvSpPr>
            <a:spLocks noChangeShapeType="1"/>
          </p:cNvSpPr>
          <p:nvPr/>
        </p:nvSpPr>
        <p:spPr bwMode="auto">
          <a:xfrm flipH="1">
            <a:off x="5059363" y="3119857"/>
            <a:ext cx="0" cy="544512"/>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de-DE">
              <a:latin typeface="Segoe UI" pitchFamily="34" charset="0"/>
              <a:cs typeface="Segoe UI" pitchFamily="34" charset="0"/>
            </a:endParaRPr>
          </a:p>
        </p:txBody>
      </p:sp>
      <p:graphicFrame>
        <p:nvGraphicFramePr>
          <p:cNvPr id="89" name="Group 34"/>
          <p:cNvGraphicFramePr>
            <a:graphicFrameLocks noGrp="1"/>
          </p:cNvGraphicFramePr>
          <p:nvPr>
            <p:extLst>
              <p:ext uri="{D42A27DB-BD31-4B8C-83A1-F6EECF244321}">
                <p14:modId xmlns:p14="http://schemas.microsoft.com/office/powerpoint/2010/main" val="1715108202"/>
              </p:ext>
            </p:extLst>
          </p:nvPr>
        </p:nvGraphicFramePr>
        <p:xfrm>
          <a:off x="130175" y="5306058"/>
          <a:ext cx="8883650" cy="1472232"/>
        </p:xfrm>
        <a:graphic>
          <a:graphicData uri="http://schemas.openxmlformats.org/drawingml/2006/table">
            <a:tbl>
              <a:tblPr firstRow="1">
                <a:tableStyleId>{21E4AEA4-8DFA-4A89-87EB-49C32662AFE0}</a:tableStyleId>
              </a:tblPr>
              <a:tblGrid>
                <a:gridCol w="3268633">
                  <a:extLst>
                    <a:ext uri="{9D8B030D-6E8A-4147-A177-3AD203B41FA5}">
                      <a16:colId xmlns:a16="http://schemas.microsoft.com/office/drawing/2014/main" val="20000"/>
                    </a:ext>
                  </a:extLst>
                </a:gridCol>
                <a:gridCol w="1069675">
                  <a:extLst>
                    <a:ext uri="{9D8B030D-6E8A-4147-A177-3AD203B41FA5}">
                      <a16:colId xmlns:a16="http://schemas.microsoft.com/office/drawing/2014/main" val="20001"/>
                    </a:ext>
                  </a:extLst>
                </a:gridCol>
                <a:gridCol w="1535502">
                  <a:extLst>
                    <a:ext uri="{9D8B030D-6E8A-4147-A177-3AD203B41FA5}">
                      <a16:colId xmlns:a16="http://schemas.microsoft.com/office/drawing/2014/main" val="20002"/>
                    </a:ext>
                  </a:extLst>
                </a:gridCol>
                <a:gridCol w="1673165">
                  <a:extLst>
                    <a:ext uri="{9D8B030D-6E8A-4147-A177-3AD203B41FA5}">
                      <a16:colId xmlns:a16="http://schemas.microsoft.com/office/drawing/2014/main" val="20003"/>
                    </a:ext>
                  </a:extLst>
                </a:gridCol>
                <a:gridCol w="1336675">
                  <a:extLst>
                    <a:ext uri="{9D8B030D-6E8A-4147-A177-3AD203B41FA5}">
                      <a16:colId xmlns:a16="http://schemas.microsoft.com/office/drawing/2014/main" val="20004"/>
                    </a:ext>
                  </a:extLst>
                </a:gridCol>
              </a:tblGrid>
              <a:tr h="518245">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Role holder</a:t>
                      </a:r>
                      <a:endParaRPr kumimoji="0" lang="en-US" sz="1800" b="1" i="0" u="none" strike="noStrike" cap="none" normalizeH="0" baseline="0" dirty="0">
                        <a:ln>
                          <a:noFill/>
                        </a:ln>
                        <a:solidFill>
                          <a:schemeClr val="tx1"/>
                        </a:solidFill>
                        <a:effectLst/>
                        <a:latin typeface="Segoe UI" pitchFamily="34" charset="0"/>
                        <a:ea typeface="ＭＳ Ｐゴシック" pitchFamily="34" charset="-128"/>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Role group</a:t>
                      </a:r>
                      <a:endParaRPr kumimoji="0" lang="en-US" sz="1800" b="1" i="0" u="none" strike="noStrike" cap="none" normalizeH="0" baseline="0" dirty="0">
                        <a:ln>
                          <a:noFill/>
                        </a:ln>
                        <a:solidFill>
                          <a:schemeClr val="tx1"/>
                        </a:solidFill>
                        <a:effectLst/>
                        <a:latin typeface="Segoe UI" pitchFamily="34" charset="0"/>
                        <a:ea typeface="ＭＳ Ｐゴシック" pitchFamily="34" charset="-128"/>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Role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assignment</a:t>
                      </a:r>
                      <a:endParaRPr kumimoji="0" lang="en-US" sz="1800" b="1" i="0" u="none" strike="noStrike" cap="none" normalizeH="0" baseline="0" dirty="0">
                        <a:ln>
                          <a:noFill/>
                        </a:ln>
                        <a:solidFill>
                          <a:schemeClr val="tx1"/>
                        </a:solidFill>
                        <a:effectLst/>
                        <a:latin typeface="Segoe UI" pitchFamily="34" charset="0"/>
                        <a:ea typeface="ＭＳ Ｐゴシック" pitchFamily="34" charset="-128"/>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Management role</a:t>
                      </a:r>
                      <a:endParaRPr kumimoji="0" lang="en-US" sz="1800" b="1" i="0" u="none" strike="noStrike" cap="none" normalizeH="0" baseline="0" dirty="0">
                        <a:ln>
                          <a:noFill/>
                        </a:ln>
                        <a:solidFill>
                          <a:schemeClr val="tx1"/>
                        </a:solidFill>
                        <a:effectLst/>
                        <a:latin typeface="Segoe UI" pitchFamily="34" charset="0"/>
                        <a:ea typeface="ＭＳ Ｐゴシック" pitchFamily="34" charset="-128"/>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chemeClr val="tx1"/>
                          </a:solidFill>
                          <a:effectLst/>
                          <a:latin typeface="Segoe UI" pitchFamily="34" charset="0"/>
                          <a:cs typeface="Segoe UI" pitchFamily="34" charset="0"/>
                        </a:rPr>
                        <a:t>Role entry</a:t>
                      </a:r>
                      <a:endParaRPr kumimoji="0" lang="en-US" sz="1800" b="1" i="0" u="none" strike="noStrike" cap="none" normalizeH="0" baseline="0" dirty="0">
                        <a:ln>
                          <a:noFill/>
                        </a:ln>
                        <a:solidFill>
                          <a:schemeClr val="tx1"/>
                        </a:solidFill>
                        <a:effectLst/>
                        <a:latin typeface="Segoe UI" pitchFamily="34" charset="0"/>
                        <a:ea typeface="ＭＳ Ｐゴシック" pitchFamily="34" charset="-128"/>
                        <a:cs typeface="Segoe UI" pitchFamily="34" charset="0"/>
                      </a:endParaRPr>
                    </a:p>
                  </a:txBody>
                  <a:tcPr marL="91445" marR="91445" marT="45732" marB="45732" horzOverflow="overflow"/>
                </a:tc>
                <a:extLst>
                  <a:ext uri="{0D108BD9-81ED-4DB2-BD59-A6C34878D82A}">
                    <a16:rowId xmlns:a16="http://schemas.microsoft.com/office/drawing/2014/main" val="10000"/>
                  </a:ext>
                </a:extLst>
              </a:tr>
              <a:tr h="667618">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800" u="none" strike="noStrike" cap="none" normalizeH="0" baseline="0" dirty="0">
                          <a:ln>
                            <a:noFill/>
                          </a:ln>
                          <a:effectLst/>
                          <a:latin typeface="Segoe UI" pitchFamily="34" charset="0"/>
                          <a:cs typeface="Segoe UI" pitchFamily="34" charset="0"/>
                        </a:rPr>
                        <a:t>Mailboxes, universal security groups, users, distribution groups, or role groups</a:t>
                      </a:r>
                      <a:endParaRPr kumimoji="0" lang="en-US" sz="1800" b="0" i="0" u="none" strike="noStrike" cap="none" normalizeH="0" baseline="0" dirty="0">
                        <a:ln>
                          <a:noFill/>
                        </a:ln>
                        <a:solidFill>
                          <a:srgbClr val="000000"/>
                        </a:solidFill>
                        <a:effectLst/>
                        <a:latin typeface="Segoe UI" pitchFamily="34" charset="0"/>
                        <a:ea typeface="ＭＳ Ｐゴシック" pitchFamily="34" charset="-128"/>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90000"/>
                        </a:lnSpc>
                        <a:spcBef>
                          <a:spcPct val="35000"/>
                        </a:spcBef>
                        <a:spcAft>
                          <a:spcPct val="0"/>
                        </a:spcAft>
                        <a:buClrTx/>
                        <a:buSzPct val="70000"/>
                        <a:buFontTx/>
                        <a:buNone/>
                        <a:tabLst/>
                      </a:pPr>
                      <a:r>
                        <a:rPr kumimoji="0" lang="en-US" sz="1800" u="none" strike="noStrike" cap="none" normalizeH="0" baseline="0" dirty="0">
                          <a:ln>
                            <a:noFill/>
                          </a:ln>
                          <a:effectLst/>
                          <a:latin typeface="Segoe UI" pitchFamily="34" charset="0"/>
                          <a:cs typeface="Segoe UI" pitchFamily="34" charset="0"/>
                        </a:rPr>
                        <a:t>Higher-level job function</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90000"/>
                        </a:lnSpc>
                        <a:spcBef>
                          <a:spcPct val="35000"/>
                        </a:spcBef>
                        <a:spcAft>
                          <a:spcPct val="0"/>
                        </a:spcAft>
                        <a:buClrTx/>
                        <a:buSzPct val="70000"/>
                        <a:buFontTx/>
                        <a:buNone/>
                        <a:tabLst/>
                      </a:pPr>
                      <a:r>
                        <a:rPr kumimoji="0" lang="en-US" sz="1800" u="none" strike="noStrike" cap="none" normalizeH="0" baseline="0" dirty="0">
                          <a:ln>
                            <a:noFill/>
                          </a:ln>
                          <a:effectLst/>
                          <a:latin typeface="Segoe UI" pitchFamily="34" charset="0"/>
                          <a:cs typeface="Segoe UI" pitchFamily="34" charset="0"/>
                        </a:rPr>
                        <a:t>Binding layer</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90000"/>
                        </a:lnSpc>
                        <a:spcBef>
                          <a:spcPct val="35000"/>
                        </a:spcBef>
                        <a:spcAft>
                          <a:spcPct val="0"/>
                        </a:spcAft>
                        <a:buClrTx/>
                        <a:buSzPct val="70000"/>
                        <a:buFontTx/>
                        <a:buNone/>
                        <a:tabLst/>
                      </a:pPr>
                      <a:r>
                        <a:rPr kumimoji="0" lang="en-US" sz="1800" u="none" strike="noStrike" cap="none" normalizeH="0" baseline="0" dirty="0">
                          <a:ln>
                            <a:noFill/>
                          </a:ln>
                          <a:effectLst/>
                          <a:latin typeface="Segoe UI" pitchFamily="34" charset="0"/>
                          <a:cs typeface="Segoe UI" pitchFamily="34" charset="0"/>
                        </a:rPr>
                        <a:t>Task-based permissions</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L="91445" marR="91445" marT="45732" marB="45732" horzOverflow="overflow"/>
                </a:tc>
                <a:tc>
                  <a:txBody>
                    <a:bodyPr/>
                    <a:lstStyle/>
                    <a:p>
                      <a:pPr marL="0" marR="0" lvl="0" indent="0" algn="l" defTabSz="914400" rtl="0" eaLnBrk="0" fontAlgn="base" latinLnBrk="0" hangingPunct="0">
                        <a:lnSpc>
                          <a:spcPct val="90000"/>
                        </a:lnSpc>
                        <a:spcBef>
                          <a:spcPct val="35000"/>
                        </a:spcBef>
                        <a:spcAft>
                          <a:spcPct val="0"/>
                        </a:spcAft>
                        <a:buClrTx/>
                        <a:buSzPct val="70000"/>
                        <a:buFontTx/>
                        <a:buNone/>
                        <a:tabLst/>
                      </a:pPr>
                      <a:r>
                        <a:rPr kumimoji="0" lang="en-US" sz="1800" u="none" strike="noStrike" cap="none" normalizeH="0" baseline="0" dirty="0">
                          <a:ln>
                            <a:noFill/>
                          </a:ln>
                          <a:effectLst/>
                          <a:latin typeface="Segoe UI" pitchFamily="34" charset="0"/>
                          <a:cs typeface="Segoe UI" pitchFamily="34" charset="0"/>
                        </a:rPr>
                        <a:t>Cmdlet and parameters</a:t>
                      </a:r>
                      <a:endParaRPr kumimoji="0" lang="en-US" sz="1800" b="0" i="0" u="none" strike="noStrike" cap="none" normalizeH="0" baseline="0" dirty="0">
                        <a:ln>
                          <a:noFill/>
                        </a:ln>
                        <a:solidFill>
                          <a:schemeClr val="tx1"/>
                        </a:solidFill>
                        <a:effectLst/>
                        <a:latin typeface="Segoe UI" pitchFamily="34" charset="0"/>
                        <a:cs typeface="Segoe UI" pitchFamily="34" charset="0"/>
                      </a:endParaRPr>
                    </a:p>
                  </a:txBody>
                  <a:tcPr marL="91445" marR="91445" marT="45732" marB="45732" horzOverflow="overflow"/>
                </a:tc>
                <a:extLst>
                  <a:ext uri="{0D108BD9-81ED-4DB2-BD59-A6C34878D82A}">
                    <a16:rowId xmlns:a16="http://schemas.microsoft.com/office/drawing/2014/main" val="10001"/>
                  </a:ext>
                </a:extLst>
              </a:tr>
            </a:tbl>
          </a:graphicData>
        </a:graphic>
      </p:graphicFrame>
      <p:sp>
        <p:nvSpPr>
          <p:cNvPr id="90" name="TextBox 62"/>
          <p:cNvSpPr txBox="1">
            <a:spLocks noChangeArrowheads="1"/>
          </p:cNvSpPr>
          <p:nvPr/>
        </p:nvSpPr>
        <p:spPr bwMode="auto">
          <a:xfrm>
            <a:off x="587613" y="2584869"/>
            <a:ext cx="8107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Maria</a:t>
            </a:r>
          </a:p>
        </p:txBody>
      </p:sp>
      <p:sp>
        <p:nvSpPr>
          <p:cNvPr id="91" name="TextBox 65"/>
          <p:cNvSpPr txBox="1">
            <a:spLocks noChangeArrowheads="1"/>
          </p:cNvSpPr>
          <p:nvPr/>
        </p:nvSpPr>
        <p:spPr bwMode="auto">
          <a:xfrm>
            <a:off x="2293124" y="2567407"/>
            <a:ext cx="12843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Help Desk</a:t>
            </a:r>
          </a:p>
        </p:txBody>
      </p:sp>
      <p:sp>
        <p:nvSpPr>
          <p:cNvPr id="92" name="TextBox 78"/>
          <p:cNvSpPr txBox="1">
            <a:spLocks noChangeArrowheads="1"/>
          </p:cNvSpPr>
          <p:nvPr/>
        </p:nvSpPr>
        <p:spPr bwMode="auto">
          <a:xfrm>
            <a:off x="6306879" y="1897482"/>
            <a:ext cx="10054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User</a:t>
            </a:r>
          </a:p>
          <a:p>
            <a:pPr algn="ctr" eaLnBrk="1" hangingPunct="1"/>
            <a:r>
              <a:rPr lang="en-US" dirty="0">
                <a:latin typeface="Segoe UI" pitchFamily="34" charset="0"/>
                <a:cs typeface="Segoe UI" pitchFamily="34" charset="0"/>
              </a:rPr>
              <a:t>options</a:t>
            </a:r>
          </a:p>
        </p:txBody>
      </p:sp>
      <p:sp>
        <p:nvSpPr>
          <p:cNvPr id="93" name="TextBox 79"/>
          <p:cNvSpPr txBox="1">
            <a:spLocks noChangeArrowheads="1"/>
          </p:cNvSpPr>
          <p:nvPr/>
        </p:nvSpPr>
        <p:spPr bwMode="auto">
          <a:xfrm>
            <a:off x="6374626" y="3807244"/>
            <a:ext cx="127631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View-only</a:t>
            </a:r>
          </a:p>
          <a:p>
            <a:pPr algn="ctr" eaLnBrk="1" hangingPunct="1"/>
            <a:r>
              <a:rPr lang="en-US" dirty="0">
                <a:latin typeface="Segoe UI" pitchFamily="34" charset="0"/>
                <a:cs typeface="Segoe UI" pitchFamily="34" charset="0"/>
              </a:rPr>
              <a:t>recipients</a:t>
            </a:r>
          </a:p>
        </p:txBody>
      </p:sp>
      <p:sp>
        <p:nvSpPr>
          <p:cNvPr id="94" name="TextBox 80"/>
          <p:cNvSpPr txBox="1">
            <a:spLocks noChangeArrowheads="1"/>
          </p:cNvSpPr>
          <p:nvPr/>
        </p:nvSpPr>
        <p:spPr bwMode="auto">
          <a:xfrm>
            <a:off x="7670397" y="3478632"/>
            <a:ext cx="12390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sz="1400" dirty="0">
                <a:latin typeface="Segoe UI" pitchFamily="34" charset="0"/>
                <a:cs typeface="Segoe UI" pitchFamily="34" charset="0"/>
              </a:rPr>
              <a:t>Get-Mailbox</a:t>
            </a:r>
          </a:p>
        </p:txBody>
      </p:sp>
      <p:sp>
        <p:nvSpPr>
          <p:cNvPr id="95" name="TextBox 81"/>
          <p:cNvSpPr txBox="1">
            <a:spLocks noChangeArrowheads="1"/>
          </p:cNvSpPr>
          <p:nvPr/>
        </p:nvSpPr>
        <p:spPr bwMode="auto">
          <a:xfrm>
            <a:off x="695820" y="2969044"/>
            <a:ext cx="5212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Ian</a:t>
            </a:r>
          </a:p>
        </p:txBody>
      </p:sp>
      <p:sp>
        <p:nvSpPr>
          <p:cNvPr id="96" name="TextBox 82"/>
          <p:cNvSpPr txBox="1">
            <a:spLocks noChangeArrowheads="1"/>
          </p:cNvSpPr>
          <p:nvPr/>
        </p:nvSpPr>
        <p:spPr bwMode="auto">
          <a:xfrm>
            <a:off x="697827" y="3353219"/>
            <a:ext cx="5331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ctr" eaLnBrk="1" hangingPunct="1"/>
            <a:r>
              <a:rPr lang="en-US" dirty="0">
                <a:latin typeface="Segoe UI" pitchFamily="34" charset="0"/>
                <a:cs typeface="Segoe UI" pitchFamily="34" charset="0"/>
              </a:rPr>
              <a:t>Pat</a:t>
            </a:r>
          </a:p>
        </p:txBody>
      </p:sp>
      <p:sp>
        <p:nvSpPr>
          <p:cNvPr id="97" name="TextBox 68"/>
          <p:cNvSpPr txBox="1">
            <a:spLocks noChangeArrowheads="1"/>
          </p:cNvSpPr>
          <p:nvPr/>
        </p:nvSpPr>
        <p:spPr bwMode="auto">
          <a:xfrm>
            <a:off x="7407275" y="4556544"/>
            <a:ext cx="8738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dirty="0">
                <a:solidFill>
                  <a:srgbClr val="FF0000"/>
                </a:solidFill>
                <a:latin typeface="Segoe UI" pitchFamily="34" charset="0"/>
                <a:cs typeface="Segoe UI" pitchFamily="34" charset="0"/>
              </a:rPr>
              <a:t>WHAT</a:t>
            </a:r>
          </a:p>
        </p:txBody>
      </p:sp>
      <p:sp>
        <p:nvSpPr>
          <p:cNvPr id="98" name="TextBox 69"/>
          <p:cNvSpPr txBox="1">
            <a:spLocks noChangeArrowheads="1"/>
          </p:cNvSpPr>
          <p:nvPr/>
        </p:nvSpPr>
        <p:spPr bwMode="auto">
          <a:xfrm>
            <a:off x="2093913" y="4258094"/>
            <a:ext cx="9909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dirty="0">
                <a:solidFill>
                  <a:srgbClr val="FF0000"/>
                </a:solidFill>
                <a:latin typeface="Segoe UI" pitchFamily="34" charset="0"/>
                <a:cs typeface="Segoe UI" pitchFamily="34" charset="0"/>
              </a:rPr>
              <a:t>WHERE</a:t>
            </a:r>
          </a:p>
        </p:txBody>
      </p:sp>
      <p:sp>
        <p:nvSpPr>
          <p:cNvPr id="99" name="TextBox 70"/>
          <p:cNvSpPr txBox="1">
            <a:spLocks noChangeArrowheads="1"/>
          </p:cNvSpPr>
          <p:nvPr/>
        </p:nvSpPr>
        <p:spPr bwMode="auto">
          <a:xfrm>
            <a:off x="650875" y="3850107"/>
            <a:ext cx="7681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eaLnBrk="1" hangingPunct="1"/>
            <a:r>
              <a:rPr lang="de-DE" dirty="0">
                <a:solidFill>
                  <a:srgbClr val="FF0000"/>
                </a:solidFill>
                <a:latin typeface="Segoe UI" pitchFamily="34" charset="0"/>
                <a:cs typeface="Segoe UI" pitchFamily="34" charset="0"/>
              </a:rPr>
              <a:t>WHO</a:t>
            </a:r>
          </a:p>
        </p:txBody>
      </p:sp>
      <p:sp>
        <p:nvSpPr>
          <p:cNvPr id="100" name="Rounded Rectangle 59"/>
          <p:cNvSpPr>
            <a:spLocks noChangeArrowheads="1"/>
          </p:cNvSpPr>
          <p:nvPr/>
        </p:nvSpPr>
        <p:spPr bwMode="auto">
          <a:xfrm>
            <a:off x="431800" y="3743744"/>
            <a:ext cx="1241425" cy="482600"/>
          </a:xfrm>
          <a:prstGeom prst="roundRect">
            <a:avLst>
              <a:gd name="adj" fmla="val 16667"/>
            </a:avLst>
          </a:prstGeom>
          <a:noFill/>
          <a:ln w="9525" algn="ctr">
            <a:solidFill>
              <a:schemeClr val="accent1"/>
            </a:solidFill>
            <a:round/>
            <a:headEnd/>
            <a:tailEnd/>
          </a:ln>
          <a:effectLst>
            <a:outerShdw dist="35921" dir="2700000" algn="ctr" rotWithShape="0">
              <a:srgbClr val="AFAFAF"/>
            </a:outerShdw>
          </a:effectLst>
          <a:extLst>
            <a:ext uri="{909E8E84-426E-40DD-AFC4-6F175D3DCCD1}">
              <a14:hiddenFill xmlns:a14="http://schemas.microsoft.com/office/drawing/2010/main">
                <a:solidFill>
                  <a:srgbClr val="FFFFFF"/>
                </a:solidFill>
              </a14:hiddenFill>
            </a:ext>
          </a:extLst>
        </p:spPr>
        <p:txBody>
          <a:bodyPr lIns="182880" rIns="182880" anchor="ctr"/>
          <a:lstStyle/>
          <a:p>
            <a:pPr algn="ctr" eaLnBrk="0" hangingPunct="0"/>
            <a:endParaRPr lang="de-DE">
              <a:latin typeface="Segoe UI" pitchFamily="34" charset="0"/>
              <a:cs typeface="Segoe UI" pitchFamily="34" charset="0"/>
            </a:endParaRPr>
          </a:p>
        </p:txBody>
      </p:sp>
      <p:sp>
        <p:nvSpPr>
          <p:cNvPr id="101" name="Rounded Rectangle 60"/>
          <p:cNvSpPr>
            <a:spLocks noChangeArrowheads="1"/>
          </p:cNvSpPr>
          <p:nvPr/>
        </p:nvSpPr>
        <p:spPr bwMode="auto">
          <a:xfrm>
            <a:off x="2008188" y="4158082"/>
            <a:ext cx="1241425" cy="482600"/>
          </a:xfrm>
          <a:prstGeom prst="roundRect">
            <a:avLst>
              <a:gd name="adj" fmla="val 16667"/>
            </a:avLst>
          </a:prstGeom>
          <a:noFill/>
          <a:ln w="9525" algn="ctr">
            <a:solidFill>
              <a:schemeClr val="accent1"/>
            </a:solidFill>
            <a:round/>
            <a:headEnd/>
            <a:tailEnd/>
          </a:ln>
          <a:effectLst>
            <a:outerShdw dist="35921" dir="2700000" algn="ctr" rotWithShape="0">
              <a:srgbClr val="AFAFAF"/>
            </a:outerShdw>
          </a:effectLst>
          <a:extLst>
            <a:ext uri="{909E8E84-426E-40DD-AFC4-6F175D3DCCD1}">
              <a14:hiddenFill xmlns:a14="http://schemas.microsoft.com/office/drawing/2010/main">
                <a:solidFill>
                  <a:srgbClr val="FFFFFF"/>
                </a:solidFill>
              </a14:hiddenFill>
            </a:ext>
          </a:extLst>
        </p:spPr>
        <p:txBody>
          <a:bodyPr lIns="182880" rIns="182880" anchor="ctr"/>
          <a:lstStyle/>
          <a:p>
            <a:pPr algn="ctr" eaLnBrk="0" hangingPunct="0"/>
            <a:endParaRPr lang="de-DE">
              <a:latin typeface="Segoe UI" pitchFamily="34" charset="0"/>
              <a:cs typeface="Segoe UI" pitchFamily="34" charset="0"/>
            </a:endParaRPr>
          </a:p>
        </p:txBody>
      </p:sp>
      <p:sp>
        <p:nvSpPr>
          <p:cNvPr id="102" name="Rounded Rectangle 61"/>
          <p:cNvSpPr>
            <a:spLocks noChangeArrowheads="1"/>
          </p:cNvSpPr>
          <p:nvPr/>
        </p:nvSpPr>
        <p:spPr bwMode="auto">
          <a:xfrm>
            <a:off x="7272338" y="4431132"/>
            <a:ext cx="1241425" cy="484187"/>
          </a:xfrm>
          <a:prstGeom prst="roundRect">
            <a:avLst>
              <a:gd name="adj" fmla="val 16667"/>
            </a:avLst>
          </a:prstGeom>
          <a:noFill/>
          <a:ln w="9525" algn="ctr">
            <a:solidFill>
              <a:schemeClr val="accent1"/>
            </a:solidFill>
            <a:round/>
            <a:headEnd/>
            <a:tailEnd/>
          </a:ln>
          <a:effectLst>
            <a:outerShdw dist="35921" dir="2700000" algn="ctr" rotWithShape="0">
              <a:srgbClr val="AFAFAF"/>
            </a:outerShdw>
          </a:effectLst>
          <a:extLst>
            <a:ext uri="{909E8E84-426E-40DD-AFC4-6F175D3DCCD1}">
              <a14:hiddenFill xmlns:a14="http://schemas.microsoft.com/office/drawing/2010/main">
                <a:solidFill>
                  <a:srgbClr val="FFFFFF"/>
                </a:solidFill>
              </a14:hiddenFill>
            </a:ext>
          </a:extLst>
        </p:spPr>
        <p:txBody>
          <a:bodyPr lIns="182880" rIns="182880" anchor="ctr"/>
          <a:lstStyle/>
          <a:p>
            <a:pPr algn="ctr" eaLnBrk="0" hangingPunct="0"/>
            <a:endParaRPr lang="de-DE">
              <a:latin typeface="Segoe UI" pitchFamily="34" charset="0"/>
              <a:cs typeface="Segoe UI" pitchFamily="34" charset="0"/>
            </a:endParaRPr>
          </a:p>
        </p:txBody>
      </p:sp>
      <p:sp>
        <p:nvSpPr>
          <p:cNvPr id="103" name="Oval 102"/>
          <p:cNvSpPr/>
          <p:nvPr/>
        </p:nvSpPr>
        <p:spPr bwMode="auto">
          <a:xfrm>
            <a:off x="6277769" y="2876530"/>
            <a:ext cx="1544689" cy="703358"/>
          </a:xfrm>
          <a:prstGeom prst="ellipse">
            <a:avLst/>
          </a:prstGeom>
          <a:noFill/>
          <a:ln w="9525" cap="flat" cmpd="sng" algn="ctr">
            <a:solidFill>
              <a:schemeClr val="accent2">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Segoe UI" pitchFamily="34" charset="0"/>
              <a:cs typeface="Segoe UI" pitchFamily="34" charset="0"/>
            </a:endParaRPr>
          </a:p>
        </p:txBody>
      </p:sp>
      <p:sp>
        <p:nvSpPr>
          <p:cNvPr id="104" name="Oval 103"/>
          <p:cNvSpPr/>
          <p:nvPr/>
        </p:nvSpPr>
        <p:spPr bwMode="auto">
          <a:xfrm>
            <a:off x="6194265" y="1087449"/>
            <a:ext cx="1349173" cy="630087"/>
          </a:xfrm>
          <a:prstGeom prst="ellipse">
            <a:avLst/>
          </a:prstGeom>
          <a:noFill/>
          <a:ln w="9525" cap="flat" cmpd="sng" algn="ctr">
            <a:solidFill>
              <a:schemeClr val="accent2">
                <a:lumMod val="7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Segoe UI" pitchFamily="34" charset="0"/>
              <a:cs typeface="Segoe UI" pitchFamily="34" charset="0"/>
            </a:endParaRPr>
          </a:p>
        </p:txBody>
      </p:sp>
      <p:sp>
        <p:nvSpPr>
          <p:cNvPr id="105" name="Rectangle 104"/>
          <p:cNvSpPr/>
          <p:nvPr/>
        </p:nvSpPr>
        <p:spPr bwMode="auto">
          <a:xfrm>
            <a:off x="2258450" y="1522148"/>
            <a:ext cx="1377545" cy="914975"/>
          </a:xfrm>
          <a:prstGeom prst="rect">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Segoe UI" pitchFamily="34" charset="0"/>
              <a:cs typeface="Segoe UI" pitchFamily="34" charset="0"/>
            </a:endParaRPr>
          </a:p>
        </p:txBody>
      </p:sp>
      <p:sp>
        <p:nvSpPr>
          <p:cNvPr id="106" name="Oval 105"/>
          <p:cNvSpPr/>
          <p:nvPr/>
        </p:nvSpPr>
        <p:spPr bwMode="auto">
          <a:xfrm>
            <a:off x="3225693" y="3600723"/>
            <a:ext cx="1928732" cy="662981"/>
          </a:xfrm>
          <a:prstGeom prst="ellipse">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Segoe UI" pitchFamily="34" charset="0"/>
              <a:cs typeface="Segoe UI" pitchFamily="34" charset="0"/>
            </a:endParaRPr>
          </a:p>
        </p:txBody>
      </p:sp>
      <p:sp>
        <p:nvSpPr>
          <p:cNvPr id="107" name="Oval 106"/>
          <p:cNvSpPr/>
          <p:nvPr/>
        </p:nvSpPr>
        <p:spPr bwMode="auto">
          <a:xfrm>
            <a:off x="3266866" y="4371379"/>
            <a:ext cx="1928732" cy="662981"/>
          </a:xfrm>
          <a:prstGeom prst="ellipse">
            <a:avLst/>
          </a:prstGeom>
          <a:noFill/>
          <a:ln w="9525" cap="flat" cmpd="sng" algn="ctr">
            <a:solidFill>
              <a:srgbClr val="569AD2"/>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IN" sz="1800" b="1" i="0" u="none" strike="noStrike" cap="none" normalizeH="0" baseline="0" dirty="0">
              <a:ln>
                <a:noFill/>
              </a:ln>
              <a:solidFill>
                <a:schemeClr val="tx1"/>
              </a:solidFill>
              <a:effectLst/>
              <a:latin typeface="Segoe UI" pitchFamily="34" charset="0"/>
              <a:cs typeface="Segoe UI" pitchFamily="34" charset="0"/>
            </a:endParaRPr>
          </a:p>
        </p:txBody>
      </p:sp>
    </p:spTree>
    <p:extLst>
      <p:ext uri="{BB962C8B-B14F-4D97-AF65-F5344CB8AC3E}">
        <p14:creationId xmlns:p14="http://schemas.microsoft.com/office/powerpoint/2010/main" val="1100414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Built-in management role groups</a:t>
            </a:r>
          </a:p>
        </p:txBody>
      </p:sp>
      <p:sp>
        <p:nvSpPr>
          <p:cNvPr id="4" name="Content Placeholder 2"/>
          <p:cNvSpPr>
            <a:spLocks noGrp="1"/>
          </p:cNvSpPr>
          <p:nvPr/>
        </p:nvSpPr>
        <p:spPr bwMode="auto">
          <a:xfrm>
            <a:off x="458788" y="908481"/>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Management role groups include:</a:t>
            </a:r>
            <a:endParaRPr lang="en-US" dirty="0"/>
          </a:p>
          <a:p>
            <a:pPr marL="569913" lvl="1" indent="-285750">
              <a:spcBef>
                <a:spcPts val="400"/>
              </a:spcBef>
              <a:buClr>
                <a:schemeClr val="hlink"/>
              </a:buClr>
              <a:buFont typeface="Arial" charset="0"/>
              <a:buChar char="•"/>
            </a:pPr>
            <a:r>
              <a:rPr lang="en-US" dirty="0"/>
              <a:t>Organization Management</a:t>
            </a:r>
          </a:p>
          <a:p>
            <a:pPr marL="569913" lvl="1" indent="-285750">
              <a:spcBef>
                <a:spcPts val="400"/>
              </a:spcBef>
              <a:buClr>
                <a:schemeClr val="hlink"/>
              </a:buClr>
              <a:buFont typeface="Arial" charset="0"/>
              <a:buChar char="•"/>
            </a:pPr>
            <a:r>
              <a:rPr lang="en-US" dirty="0"/>
              <a:t>View-Only Organization Management</a:t>
            </a:r>
          </a:p>
          <a:p>
            <a:pPr marL="569913" lvl="1" indent="-285750">
              <a:spcBef>
                <a:spcPts val="400"/>
              </a:spcBef>
              <a:buClr>
                <a:schemeClr val="hlink"/>
              </a:buClr>
              <a:buFont typeface="Arial" charset="0"/>
              <a:buChar char="•"/>
            </a:pPr>
            <a:r>
              <a:rPr lang="en-US" dirty="0"/>
              <a:t>Recipient Management</a:t>
            </a:r>
          </a:p>
          <a:p>
            <a:pPr marL="569913" lvl="1" indent="-285750">
              <a:spcBef>
                <a:spcPts val="400"/>
              </a:spcBef>
              <a:buClr>
                <a:schemeClr val="hlink"/>
              </a:buClr>
              <a:buFont typeface="Arial" charset="0"/>
              <a:buChar char="•"/>
            </a:pPr>
            <a:r>
              <a:rPr lang="en-US" dirty="0"/>
              <a:t>UM Management</a:t>
            </a:r>
          </a:p>
          <a:p>
            <a:pPr marL="569913" lvl="1" indent="-285750">
              <a:spcBef>
                <a:spcPts val="400"/>
              </a:spcBef>
              <a:buClr>
                <a:schemeClr val="hlink"/>
              </a:buClr>
              <a:buFont typeface="Arial" charset="0"/>
              <a:buChar char="•"/>
            </a:pPr>
            <a:r>
              <a:rPr lang="en-US" dirty="0"/>
              <a:t>Discovery Management</a:t>
            </a:r>
          </a:p>
          <a:p>
            <a:pPr marL="569913" lvl="1" indent="-285750">
              <a:spcBef>
                <a:spcPts val="400"/>
              </a:spcBef>
              <a:buClr>
                <a:schemeClr val="hlink"/>
              </a:buClr>
              <a:buFont typeface="Arial" charset="0"/>
              <a:buChar char="•"/>
            </a:pPr>
            <a:r>
              <a:rPr lang="en-US" dirty="0"/>
              <a:t>Records Management</a:t>
            </a:r>
          </a:p>
          <a:p>
            <a:pPr marL="569913" lvl="1" indent="-285750">
              <a:spcBef>
                <a:spcPts val="400"/>
              </a:spcBef>
              <a:buClr>
                <a:schemeClr val="hlink"/>
              </a:buClr>
              <a:buFont typeface="Arial" charset="0"/>
              <a:buChar char="•"/>
            </a:pPr>
            <a:r>
              <a:rPr lang="en-US" dirty="0"/>
              <a:t>Server Management</a:t>
            </a:r>
          </a:p>
          <a:p>
            <a:pPr marL="569913" lvl="1" indent="-285750">
              <a:spcBef>
                <a:spcPts val="400"/>
              </a:spcBef>
              <a:buClr>
                <a:schemeClr val="hlink"/>
              </a:buClr>
              <a:buFont typeface="Arial" charset="0"/>
              <a:buChar char="•"/>
            </a:pPr>
            <a:r>
              <a:rPr lang="en-US" dirty="0"/>
              <a:t>Help Desk</a:t>
            </a:r>
          </a:p>
          <a:p>
            <a:pPr marL="569913" lvl="1" indent="-285750">
              <a:spcBef>
                <a:spcPts val="400"/>
              </a:spcBef>
              <a:buClr>
                <a:schemeClr val="hlink"/>
              </a:buClr>
              <a:buFont typeface="Arial" charset="0"/>
              <a:buChar char="•"/>
            </a:pPr>
            <a:r>
              <a:rPr lang="en-US" dirty="0"/>
              <a:t>Public Folder Management</a:t>
            </a:r>
          </a:p>
          <a:p>
            <a:pPr marL="569913" lvl="1" indent="-285750">
              <a:spcBef>
                <a:spcPts val="400"/>
              </a:spcBef>
              <a:buClr>
                <a:schemeClr val="hlink"/>
              </a:buClr>
              <a:buFont typeface="Arial" charset="0"/>
              <a:buChar char="•"/>
            </a:pPr>
            <a:r>
              <a:rPr lang="en-US" dirty="0"/>
              <a:t>Delegated Setup</a:t>
            </a:r>
          </a:p>
          <a:p>
            <a:pPr marL="569913" lvl="1" indent="-285750">
              <a:spcBef>
                <a:spcPts val="400"/>
              </a:spcBef>
              <a:buClr>
                <a:schemeClr val="hlink"/>
              </a:buClr>
              <a:buFont typeface="Arial" charset="0"/>
              <a:buChar char="•"/>
            </a:pPr>
            <a:r>
              <a:rPr lang="en-US" dirty="0"/>
              <a:t>Compliance Management</a:t>
            </a:r>
          </a:p>
          <a:p>
            <a:pPr marL="569913" lvl="1" indent="-285750">
              <a:spcBef>
                <a:spcPts val="400"/>
              </a:spcBef>
              <a:buClr>
                <a:schemeClr val="hlink"/>
              </a:buClr>
              <a:buFont typeface="Arial" charset="0"/>
              <a:buChar char="•"/>
            </a:pPr>
            <a:r>
              <a:rPr lang="en-US" dirty="0"/>
              <a:t>Hygiene Management</a:t>
            </a:r>
          </a:p>
        </p:txBody>
      </p:sp>
    </p:spTree>
    <p:extLst>
      <p:ext uri="{BB962C8B-B14F-4D97-AF65-F5344CB8AC3E}">
        <p14:creationId xmlns:p14="http://schemas.microsoft.com/office/powerpoint/2010/main" val="3913475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3ea0b2b-daec-41b7-90d3-b97e3dc871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600" dirty="0"/>
              <a:t>Demonstration: Managing permissions using the built-in role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90000"/>
              </a:lnSpc>
              <a:spcBef>
                <a:spcPct val="70000"/>
              </a:spcBef>
              <a:buClr>
                <a:schemeClr val="hlink"/>
              </a:buClr>
              <a:buNone/>
              <a:defRPr/>
            </a:pPr>
            <a:r>
              <a:rPr lang="en-US" dirty="0"/>
              <a:t>In this demonstration, you will see how to:</a:t>
            </a:r>
          </a:p>
          <a:p>
            <a:pPr marL="336550" indent="-336550">
              <a:lnSpc>
                <a:spcPct val="90000"/>
              </a:lnSpc>
              <a:spcBef>
                <a:spcPct val="70000"/>
              </a:spcBef>
              <a:buClr>
                <a:schemeClr val="hlink"/>
              </a:buClr>
              <a:buFontTx/>
              <a:buChar char="•"/>
              <a:defRPr/>
            </a:pPr>
            <a:r>
              <a:rPr lang="en-US" sz="2400" dirty="0"/>
              <a:t>Add users to the built-in role groups</a:t>
            </a:r>
          </a:p>
          <a:p>
            <a:pPr marL="336550" indent="-336550">
              <a:lnSpc>
                <a:spcPct val="90000"/>
              </a:lnSpc>
              <a:spcBef>
                <a:spcPct val="70000"/>
              </a:spcBef>
              <a:buClr>
                <a:schemeClr val="hlink"/>
              </a:buClr>
              <a:buFontTx/>
              <a:buChar char="•"/>
              <a:defRPr/>
            </a:pPr>
            <a:r>
              <a:rPr lang="en-US" sz="2400" dirty="0"/>
              <a:t>Verify the permissions assigned to the built-in role groups</a:t>
            </a:r>
          </a:p>
        </p:txBody>
      </p:sp>
    </p:spTree>
    <p:extLst>
      <p:ext uri="{BB962C8B-B14F-4D97-AF65-F5344CB8AC3E}">
        <p14:creationId xmlns:p14="http://schemas.microsoft.com/office/powerpoint/2010/main" val="227012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7083cbbb-d2aa-4c33-9a23-737bf8945d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Designing custom role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altLang="ja-JP" dirty="0">
                <a:ea typeface="MS PGothic" pitchFamily="34" charset="-128"/>
              </a:rPr>
              <a:t>Consider the following:</a:t>
            </a:r>
          </a:p>
          <a:p>
            <a:pPr marL="636588" lvl="1" indent="-352425"/>
            <a:r>
              <a:rPr lang="en-US" dirty="0">
                <a:ea typeface="MS PGothic" pitchFamily="34" charset="-128"/>
              </a:rPr>
              <a:t>How many role groups do you need?</a:t>
            </a:r>
          </a:p>
          <a:p>
            <a:pPr marL="636588" lvl="1" indent="-352425"/>
            <a:r>
              <a:rPr lang="en-US" dirty="0">
                <a:ea typeface="MS PGothic" pitchFamily="34" charset="-128"/>
              </a:rPr>
              <a:t>What roles will you add to each role group?</a:t>
            </a:r>
          </a:p>
          <a:p>
            <a:pPr marL="636588" lvl="1" indent="-352425"/>
            <a:r>
              <a:rPr lang="en-US" dirty="0">
                <a:ea typeface="MS PGothic" pitchFamily="34" charset="-128"/>
              </a:rPr>
              <a:t>What scopes do you require for each role group?</a:t>
            </a: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altLang="ja-JP" dirty="0">
              <a:ea typeface="MS PGothic" pitchFamily="34" charset="-128"/>
            </a:endParaRPr>
          </a:p>
          <a:p>
            <a:pPr marL="514350" indent="-514350">
              <a:buFont typeface="+mj-lt"/>
              <a:buAutoNum type="arabicPeriod"/>
            </a:pPr>
            <a:endParaRPr lang="en-US" altLang="ja-JP" dirty="0">
              <a:ea typeface="MS PGothic" pitchFamily="34" charset="-128"/>
            </a:endParaRP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01574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e8a06eb-f762-4cc0-a7e1-626126ec7fa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Demonstration: Configuring custom role groups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pPr lvl="1"/>
            <a:r>
              <a:rPr lang="en-US" dirty="0"/>
              <a:t>Create a custom role group</a:t>
            </a:r>
          </a:p>
          <a:p>
            <a:pPr lvl="1"/>
            <a:r>
              <a:rPr lang="en-US" dirty="0"/>
              <a:t>Add roles and members to the role group</a:t>
            </a:r>
          </a:p>
          <a:p>
            <a:pPr lvl="1"/>
            <a:r>
              <a:rPr lang="en-US" dirty="0"/>
              <a:t>Verify that the permissions you granted are working as expected</a:t>
            </a:r>
          </a:p>
        </p:txBody>
      </p:sp>
    </p:spTree>
    <p:extLst>
      <p:ext uri="{BB962C8B-B14F-4D97-AF65-F5344CB8AC3E}">
        <p14:creationId xmlns:p14="http://schemas.microsoft.com/office/powerpoint/2010/main" val="146572669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3DA272B5-8DC3-42CD-8B7E-F6C4F1A120C0}"/>
</file>

<file path=customXml/itemProps2.xml><?xml version="1.0" encoding="utf-8"?>
<ds:datastoreItem xmlns:ds="http://schemas.openxmlformats.org/officeDocument/2006/customXml" ds:itemID="{D5CAF0DB-0527-4551-AA9D-0A553DA3F406}"/>
</file>

<file path=customXml/itemProps3.xml><?xml version="1.0" encoding="utf-8"?>
<ds:datastoreItem xmlns:ds="http://schemas.openxmlformats.org/officeDocument/2006/customXml" ds:itemID="{CAD57DAF-9F46-4B23-A5B8-D4DC7BA23935}"/>
</file>

<file path=docProps/app.xml><?xml version="1.0" encoding="utf-8"?>
<Properties xmlns="http://schemas.openxmlformats.org/officeDocument/2006/extended-properties" xmlns:vt="http://schemas.openxmlformats.org/officeDocument/2006/docPropsVTypes">
  <Template>NG_MOC_Core_ModuleNew</Template>
  <TotalTime>0</TotalTime>
  <Words>4176</Words>
  <Application>Microsoft Office PowerPoint</Application>
  <PresentationFormat>On-screen Show (4:3)</PresentationFormat>
  <Paragraphs>478</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NG_MOC_Core_ModuleNew2</vt:lpstr>
      <vt:lpstr>Module 8</vt:lpstr>
      <vt:lpstr>Module Overview</vt:lpstr>
      <vt:lpstr>Lesson 1: Securing Exchange Server with RBAC</vt:lpstr>
      <vt:lpstr>What is role-based access control?</vt:lpstr>
      <vt:lpstr>What are management role groups?</vt:lpstr>
      <vt:lpstr>Built-in management role groups</vt:lpstr>
      <vt:lpstr>Demonstration: Managing permissions using the built-in role groups</vt:lpstr>
      <vt:lpstr>Designing custom role groups</vt:lpstr>
      <vt:lpstr>Demonstration: Configuring custom role groups</vt:lpstr>
      <vt:lpstr>Built-in user roles for role assignment policies</vt:lpstr>
      <vt:lpstr>Working with management role assignment policies</vt:lpstr>
      <vt:lpstr>Demonstration: Configuring management role assignment policies</vt:lpstr>
      <vt:lpstr>What are split permissions?</vt:lpstr>
      <vt:lpstr>Lesson 2: Configuring audit logging for Exchange Server</vt:lpstr>
      <vt:lpstr>Planning for audit logging</vt:lpstr>
      <vt:lpstr>What is administrator audit logging?</vt:lpstr>
      <vt:lpstr>What is mailbox audit logging?</vt:lpstr>
      <vt:lpstr>Demonstration: Configuring audit logging</vt:lpstr>
      <vt:lpstr>Options for viewing audit log information</vt:lpstr>
      <vt:lpstr>Lesson 3: Maintaining Exchange Servers</vt:lpstr>
      <vt:lpstr>What is Exchange Server workload management?</vt:lpstr>
      <vt:lpstr>Considerations for change management</vt:lpstr>
      <vt:lpstr>Deployment of Exchange Server software updates</vt:lpstr>
      <vt:lpstr>Updating a highly available Exchange Server environment</vt:lpstr>
      <vt:lpstr>Updating a highly available Exchange Server environment (continued)</vt:lpstr>
      <vt:lpstr>Exchange Server hardware upgrades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dc:title>
  <dc:creator/>
  <cp:lastModifiedBy/>
  <cp:revision>7</cp:revision>
  <dcterms:created xsi:type="dcterms:W3CDTF">2016-04-06T23:49:48Z</dcterms:created>
  <dcterms:modified xsi:type="dcterms:W3CDTF">2019-05-17T06:41:32Z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