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theme/theme2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4"/>
    <p:sldMasterId id="2147483673" r:id="rId5"/>
    <p:sldMasterId id="2147483686" r:id="rId6"/>
    <p:sldMasterId id="2147483699" r:id="rId7"/>
    <p:sldMasterId id="2147483712" r:id="rId8"/>
    <p:sldMasterId id="2147483725" r:id="rId9"/>
    <p:sldMasterId id="2147483738" r:id="rId10"/>
    <p:sldMasterId id="2147483751" r:id="rId11"/>
    <p:sldMasterId id="2147483764" r:id="rId12"/>
    <p:sldMasterId id="2147483777" r:id="rId13"/>
    <p:sldMasterId id="2147483790" r:id="rId14"/>
    <p:sldMasterId id="2147483803" r:id="rId15"/>
    <p:sldMasterId id="2147483816" r:id="rId16"/>
    <p:sldMasterId id="2147483868" r:id="rId17"/>
    <p:sldMasterId id="2147483894" r:id="rId18"/>
    <p:sldMasterId id="2147483907" r:id="rId19"/>
    <p:sldMasterId id="2147483920" r:id="rId20"/>
    <p:sldMasterId id="2147483933" r:id="rId21"/>
    <p:sldMasterId id="2147483946" r:id="rId22"/>
    <p:sldMasterId id="2147483959" r:id="rId23"/>
    <p:sldMasterId id="2147483972" r:id="rId24"/>
    <p:sldMasterId id="2147483985" r:id="rId25"/>
    <p:sldMasterId id="2147483998" r:id="rId26"/>
  </p:sldMasterIdLst>
  <p:notesMasterIdLst>
    <p:notesMasterId r:id="rId53"/>
  </p:notesMasterIdLst>
  <p:sldIdLst>
    <p:sldId id="256" r:id="rId27"/>
    <p:sldId id="257" r:id="rId28"/>
    <p:sldId id="258" r:id="rId29"/>
    <p:sldId id="259" r:id="rId30"/>
    <p:sldId id="260" r:id="rId31"/>
    <p:sldId id="261" r:id="rId32"/>
    <p:sldId id="262" r:id="rId33"/>
    <p:sldId id="263" r:id="rId34"/>
    <p:sldId id="264" r:id="rId35"/>
    <p:sldId id="265" r:id="rId36"/>
    <p:sldId id="266" r:id="rId37"/>
    <p:sldId id="267" r:id="rId38"/>
    <p:sldId id="268" r:id="rId39"/>
    <p:sldId id="283" r:id="rId40"/>
    <p:sldId id="272" r:id="rId41"/>
    <p:sldId id="274" r:id="rId42"/>
    <p:sldId id="275" r:id="rId43"/>
    <p:sldId id="276" r:id="rId44"/>
    <p:sldId id="277" r:id="rId45"/>
    <p:sldId id="278" r:id="rId46"/>
    <p:sldId id="273" r:id="rId47"/>
    <p:sldId id="284" r:id="rId48"/>
    <p:sldId id="279" r:id="rId49"/>
    <p:sldId id="280" r:id="rId50"/>
    <p:sldId id="281" r:id="rId51"/>
    <p:sldId id="282" r:id="rId52"/>
  </p:sldIdLst>
  <p:sldSz cx="9144000" cy="6858000" type="screen4x3"/>
  <p:notesSz cx="6858000" cy="9144000"/>
  <p:embeddedFontLst>
    <p:embeddedFont>
      <p:font typeface="Segoe UI" panose="020B0502040204020203" pitchFamily="34" charset="0"/>
      <p:regular r:id="rId54"/>
      <p:bold r:id="rId55"/>
      <p:italic r:id="rId56"/>
      <p:boldItalic r:id="rId57"/>
    </p:embeddedFont>
    <p:embeddedFont>
      <p:font typeface="Verdana" panose="020B0604030504040204" pitchFamily="34" charset="0"/>
      <p:regular r:id="rId58"/>
      <p:bold r:id="rId59"/>
      <p:italic r:id="rId60"/>
      <p:boldItalic r:id="rId6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9D96EE-D910-48A8-A691-247980DF2DAB}" v="4" dt="2019-07-16T08:10:44.8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7" autoAdjust="0"/>
    <p:restoredTop sz="94614" autoAdjust="0"/>
  </p:normalViewPr>
  <p:slideViewPr>
    <p:cSldViewPr snapToGrid="0">
      <p:cViewPr varScale="1">
        <p:scale>
          <a:sx n="112" d="100"/>
          <a:sy n="112" d="100"/>
        </p:scale>
        <p:origin x="1500" y="96"/>
      </p:cViewPr>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Master" Target="slideMasters/slideMaster23.xml"/><Relationship Id="rId39" Type="http://schemas.openxmlformats.org/officeDocument/2006/relationships/slide" Target="slides/slide13.xml"/><Relationship Id="rId21" Type="http://schemas.openxmlformats.org/officeDocument/2006/relationships/slideMaster" Target="slideMasters/slideMaster18.xml"/><Relationship Id="rId34" Type="http://schemas.openxmlformats.org/officeDocument/2006/relationships/slide" Target="slides/slide8.xml"/><Relationship Id="rId42" Type="http://schemas.openxmlformats.org/officeDocument/2006/relationships/slide" Target="slides/slide16.xml"/><Relationship Id="rId47" Type="http://schemas.openxmlformats.org/officeDocument/2006/relationships/slide" Target="slides/slide21.xml"/><Relationship Id="rId50" Type="http://schemas.openxmlformats.org/officeDocument/2006/relationships/slide" Target="slides/slide24.xml"/><Relationship Id="rId55" Type="http://schemas.openxmlformats.org/officeDocument/2006/relationships/font" Target="fonts/font2.fntdata"/><Relationship Id="rId63"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Master" Target="slideMasters/slideMaster17.xml"/><Relationship Id="rId29" Type="http://schemas.openxmlformats.org/officeDocument/2006/relationships/slide" Target="slides/slide3.xml"/><Relationship Id="rId41" Type="http://schemas.openxmlformats.org/officeDocument/2006/relationships/slide" Target="slides/slide15.xml"/><Relationship Id="rId54" Type="http://schemas.openxmlformats.org/officeDocument/2006/relationships/font" Target="fonts/font1.fntdata"/><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Master" Target="slideMasters/slideMaster21.xml"/><Relationship Id="rId32" Type="http://schemas.openxmlformats.org/officeDocument/2006/relationships/slide" Target="slides/slide6.xml"/><Relationship Id="rId37" Type="http://schemas.openxmlformats.org/officeDocument/2006/relationships/slide" Target="slides/slide11.xml"/><Relationship Id="rId40" Type="http://schemas.openxmlformats.org/officeDocument/2006/relationships/slide" Target="slides/slide14.xml"/><Relationship Id="rId45" Type="http://schemas.openxmlformats.org/officeDocument/2006/relationships/slide" Target="slides/slide19.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Master" Target="slideMasters/slideMaster20.xml"/><Relationship Id="rId28" Type="http://schemas.openxmlformats.org/officeDocument/2006/relationships/slide" Target="slides/slide2.xml"/><Relationship Id="rId36" Type="http://schemas.openxmlformats.org/officeDocument/2006/relationships/slide" Target="slides/slide10.xml"/><Relationship Id="rId49" Type="http://schemas.openxmlformats.org/officeDocument/2006/relationships/slide" Target="slides/slide23.xml"/><Relationship Id="rId57" Type="http://schemas.openxmlformats.org/officeDocument/2006/relationships/font" Target="fonts/font4.fntdata"/><Relationship Id="rId61" Type="http://schemas.openxmlformats.org/officeDocument/2006/relationships/font" Target="fonts/font8.fntdata"/><Relationship Id="rId10" Type="http://schemas.openxmlformats.org/officeDocument/2006/relationships/slideMaster" Target="slideMasters/slideMaster7.xml"/><Relationship Id="rId19" Type="http://schemas.openxmlformats.org/officeDocument/2006/relationships/slideMaster" Target="slideMasters/slideMaster16.xml"/><Relationship Id="rId31" Type="http://schemas.openxmlformats.org/officeDocument/2006/relationships/slide" Target="slides/slide5.xml"/><Relationship Id="rId44" Type="http://schemas.openxmlformats.org/officeDocument/2006/relationships/slide" Target="slides/slide18.xml"/><Relationship Id="rId52" Type="http://schemas.openxmlformats.org/officeDocument/2006/relationships/slide" Target="slides/slide26.xml"/><Relationship Id="rId60" Type="http://schemas.openxmlformats.org/officeDocument/2006/relationships/font" Target="fonts/font7.fntdata"/><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Master" Target="slideMasters/slideMaster19.xml"/><Relationship Id="rId27" Type="http://schemas.openxmlformats.org/officeDocument/2006/relationships/slide" Target="slides/slide1.xml"/><Relationship Id="rId30" Type="http://schemas.openxmlformats.org/officeDocument/2006/relationships/slide" Target="slides/slide4.xml"/><Relationship Id="rId35" Type="http://schemas.openxmlformats.org/officeDocument/2006/relationships/slide" Target="slides/slide9.xml"/><Relationship Id="rId43" Type="http://schemas.openxmlformats.org/officeDocument/2006/relationships/slide" Target="slides/slide17.xml"/><Relationship Id="rId48" Type="http://schemas.openxmlformats.org/officeDocument/2006/relationships/slide" Target="slides/slide22.xml"/><Relationship Id="rId56" Type="http://schemas.openxmlformats.org/officeDocument/2006/relationships/font" Target="fonts/font3.fntdata"/><Relationship Id="rId64" Type="http://schemas.openxmlformats.org/officeDocument/2006/relationships/theme" Target="theme/theme1.xml"/><Relationship Id="rId8" Type="http://schemas.openxmlformats.org/officeDocument/2006/relationships/slideMaster" Target="slideMasters/slideMaster5.xml"/><Relationship Id="rId51" Type="http://schemas.openxmlformats.org/officeDocument/2006/relationships/slide" Target="slides/slide2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Master" Target="slideMasters/slideMaster22.xml"/><Relationship Id="rId33" Type="http://schemas.openxmlformats.org/officeDocument/2006/relationships/slide" Target="slides/slide7.xml"/><Relationship Id="rId38" Type="http://schemas.openxmlformats.org/officeDocument/2006/relationships/slide" Target="slides/slide12.xml"/><Relationship Id="rId46" Type="http://schemas.openxmlformats.org/officeDocument/2006/relationships/slide" Target="slides/slide20.xml"/><Relationship Id="rId5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1E6A98-5227-43F1-8D93-A5F052891F87}" type="datetimeFigureOut">
              <a:rPr lang="en-US" smtClean="0"/>
              <a:t>6/7/2024</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2F2FDB-72D3-442A-A8DF-C12F45F722CD}" type="slidenum">
              <a:rPr lang="en-US" smtClean="0"/>
              <a:t>‹#›</a:t>
            </a:fld>
            <a:endParaRPr lang="en-US" dirty="0"/>
          </a:p>
        </p:txBody>
      </p:sp>
    </p:spTree>
    <p:extLst>
      <p:ext uri="{BB962C8B-B14F-4D97-AF65-F5344CB8AC3E}">
        <p14:creationId xmlns:p14="http://schemas.microsoft.com/office/powerpoint/2010/main" val="931866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Presentation: </a:t>
            </a:r>
            <a:r>
              <a:rPr lang="en-US"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Lab: </a:t>
            </a:r>
            <a:r>
              <a:rPr lang="en-US"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Office PowerPoint file 20345-1A_07.pptx.</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Read all of this module’s materials.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Practice performing the demonstrations and labs.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p>
          <a:p>
            <a:pPr>
              <a:lnSpc>
                <a:spcPct val="107000"/>
              </a:lnSpc>
              <a:spcAft>
                <a:spcPts val="800"/>
              </a:spcAft>
            </a:pPr>
            <a:r>
              <a:rPr lang="en-CA"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C2F2FDB-72D3-442A-A8DF-C12F45F722CD}" type="slidenum">
              <a:rPr lang="en-US" smtClean="0"/>
              <a:t>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1110665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to students that Exchange Server 2016 must support the backup software.</a:t>
            </a:r>
          </a:p>
        </p:txBody>
      </p:sp>
      <p:sp>
        <p:nvSpPr>
          <p:cNvPr id="4" name="Slide Number Placeholder 3"/>
          <p:cNvSpPr>
            <a:spLocks noGrp="1"/>
          </p:cNvSpPr>
          <p:nvPr>
            <p:ph type="sldNum" sz="quarter" idx="10"/>
          </p:nvPr>
        </p:nvSpPr>
        <p:spPr/>
        <p:txBody>
          <a:bodyPr/>
          <a:lstStyle/>
          <a:p>
            <a:fld id="{BC2F2FDB-72D3-442A-A8DF-C12F45F722CD}" type="slidenum">
              <a:rPr lang="en-US" smtClean="0"/>
              <a:t>10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278122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to students different options for Exchange Server 2016 backup media.</a:t>
            </a:r>
          </a:p>
        </p:txBody>
      </p:sp>
      <p:sp>
        <p:nvSpPr>
          <p:cNvPr id="4" name="Slide Number Placeholder 3"/>
          <p:cNvSpPr>
            <a:spLocks noGrp="1"/>
          </p:cNvSpPr>
          <p:nvPr>
            <p:ph type="sldNum" sz="quarter" idx="10"/>
          </p:nvPr>
        </p:nvSpPr>
        <p:spPr/>
        <p:txBody>
          <a:bodyPr/>
          <a:lstStyle/>
          <a:p>
            <a:fld id="{BC2F2FDB-72D3-442A-A8DF-C12F45F722CD}" type="slidenum">
              <a:rPr lang="en-US" smtClean="0"/>
              <a:t>11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2421326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C2F2FDB-72D3-442A-A8DF-C12F45F722CD}" type="slidenum">
              <a:rPr lang="en-US" smtClean="0"/>
              <a:t>12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1463749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When starting the backup, it makes sense to take a short break because the backup takes approximately 20 minutes.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When you complete the demonstration, leave the virtual machines running.</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Ensure that you start your virtual machines at least 10 minutes prior to conducting the demonstration.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Before you begin the demonstration, you must complete the following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host computer,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Administrative Tools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Hyper-V Manager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Hyper-V Manager,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20345-1A-LON-DC1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in the Actions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Actions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Wait until the virtual machine starts.</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Sign in by using the following credentials:</a:t>
            </a: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User name: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Administrator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Pa$$w0rd</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Domain: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Adatum</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5"/>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Repeat steps 2 through 4 for 20345-1A-LON-EX1 and 20345-1A-LON-EX2.</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When starting the backup, it makes sense to take a short break or to continue with the next lesson because the backup takes approximately 20 minutes. After the backup completes, demonstrate to students where the backup file is located, and show students the folders where database and transaction logs are located. Explain to students that the transaction logs that wrote to the database delete automatically when the backup completes.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When you complete the demonstration, leave the virtual machines running.</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Install Windows Server Backup</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LON-EX1, on the Start screen,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dashboard,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roles and features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 Add Roles and Features Wizard opens.</a:t>
            </a:r>
          </a:p>
          <a:p>
            <a:pPr marR="0" lvl="0">
              <a:lnSpc>
                <a:spcPct val="115000"/>
              </a:lnSpc>
              <a:spcBef>
                <a:spcPts val="0"/>
              </a:spcBef>
              <a:spcAft>
                <a:spcPts val="995"/>
              </a:spcAft>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C2F2FDB-72D3-442A-A8DF-C12F45F722CD}" type="slidenum">
              <a:rPr lang="en-US" smtClean="0"/>
              <a:t>13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panose="020B0604020202020204" pitchFamily="34" charset="0"/>
              </a:rPr>
              <a:t>(More notes on the next slide)</a:t>
            </a:r>
          </a:p>
        </p:txBody>
      </p:sp>
    </p:spTree>
    <p:extLst>
      <p:ext uri="{BB962C8B-B14F-4D97-AF65-F5344CB8AC3E}">
        <p14:creationId xmlns:p14="http://schemas.microsoft.com/office/powerpoint/2010/main" val="4261820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Briefly introduce students to the lesson topics.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 Exchange Server 2016, what are the options to recover mailbox data, databases, and servers?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Exchange Server 2016 has the following options to recover mailbox data, databases, and servers: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Item recovery</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Database restore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Recovery database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Database portability</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Dial-tone recovery</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Server recovery</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DAG recovery</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Database corruption recovery</a:t>
            </a:r>
          </a:p>
        </p:txBody>
      </p:sp>
      <p:sp>
        <p:nvSpPr>
          <p:cNvPr id="4" name="Slide Number Placeholder 3"/>
          <p:cNvSpPr>
            <a:spLocks noGrp="1"/>
          </p:cNvSpPr>
          <p:nvPr>
            <p:ph type="sldNum" sz="quarter" idx="10"/>
          </p:nvPr>
        </p:nvSpPr>
        <p:spPr/>
        <p:txBody>
          <a:bodyPr/>
          <a:lstStyle/>
          <a:p>
            <a:fld id="{BC2F2FDB-72D3-442A-A8DF-C12F45F722CD}" type="slidenum">
              <a:rPr lang="en-US" smtClean="0"/>
              <a:t>15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606259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the different options for recovering mailbox data and databases.</a:t>
            </a:r>
          </a:p>
        </p:txBody>
      </p:sp>
      <p:sp>
        <p:nvSpPr>
          <p:cNvPr id="4" name="Slide Number Placeholder 3"/>
          <p:cNvSpPr>
            <a:spLocks noGrp="1"/>
          </p:cNvSpPr>
          <p:nvPr>
            <p:ph type="sldNum" sz="quarter" idx="10"/>
          </p:nvPr>
        </p:nvSpPr>
        <p:spPr/>
        <p:txBody>
          <a:bodyPr/>
          <a:lstStyle/>
          <a:p>
            <a:fld id="{BC2F2FDB-72D3-442A-A8DF-C12F45F722CD}" type="slidenum">
              <a:rPr lang="en-US" smtClean="0"/>
              <a:t>16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1464717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to students that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New-MailboxRepairRequest</a:t>
            </a:r>
            <a:r>
              <a:rPr lang="en-US" sz="1000" dirty="0">
                <a:effectLst/>
                <a:latin typeface="Arial" panose="020B0604020202020204" pitchFamily="34" charset="0"/>
                <a:ea typeface="Calibri" panose="020F0502020204030204" pitchFamily="34" charset="0"/>
                <a:cs typeface="Times New Roman" panose="02020603050405020304" pitchFamily="18" charset="0"/>
              </a:rPr>
              <a:t> cmdlet detects and fixes mailbox and mailbox databases corruptions.</a:t>
            </a:r>
          </a:p>
        </p:txBody>
      </p:sp>
      <p:sp>
        <p:nvSpPr>
          <p:cNvPr id="4" name="Slide Number Placeholder 3"/>
          <p:cNvSpPr>
            <a:spLocks noGrp="1"/>
          </p:cNvSpPr>
          <p:nvPr>
            <p:ph type="sldNum" sz="quarter" idx="10"/>
          </p:nvPr>
        </p:nvSpPr>
        <p:spPr/>
        <p:txBody>
          <a:bodyPr/>
          <a:lstStyle/>
          <a:p>
            <a:fld id="{BC2F2FDB-72D3-442A-A8DF-C12F45F722CD}" type="slidenum">
              <a:rPr lang="en-US" smtClean="0"/>
              <a:t>17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2312140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Explain the process for recovering data by using a recovery database.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C2F2FDB-72D3-442A-A8DF-C12F45F722CD}" type="slidenum">
              <a:rPr lang="en-US" smtClean="0"/>
              <a:t>18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26050713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which scenarios are appropriate for restoring mailboxes and mailbox data by using a recovery database.</a:t>
            </a:r>
          </a:p>
        </p:txBody>
      </p:sp>
      <p:sp>
        <p:nvSpPr>
          <p:cNvPr id="4" name="Slide Number Placeholder 3"/>
          <p:cNvSpPr>
            <a:spLocks noGrp="1"/>
          </p:cNvSpPr>
          <p:nvPr>
            <p:ph type="sldNum" sz="quarter" idx="10"/>
          </p:nvPr>
        </p:nvSpPr>
        <p:spPr/>
        <p:txBody>
          <a:bodyPr/>
          <a:lstStyle/>
          <a:p>
            <a:fld id="{BC2F2FDB-72D3-442A-A8DF-C12F45F722CD}" type="slidenum">
              <a:rPr lang="en-US" smtClean="0"/>
              <a:t>19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1399047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Do not revert virtual machines until the end of this module and until students finish this module’s labs.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Before performing the steps, you must be running the 20345-1A-LON-DC1, 20345-1A-LON-EX1, and 20345-1A-LON-EX2 virtual machines. Sign in to all virtual machines as </a:t>
            </a:r>
            <a:r>
              <a:rPr lang="en-US" sz="1000" b="1" dirty="0">
                <a:effectLst/>
                <a:latin typeface="Arial" panose="020B0604020202020204" pitchFamily="34" charset="0"/>
                <a:ea typeface="Calibri" panose="020F0502020204030204" pitchFamily="34" charset="0"/>
                <a:cs typeface="Times New Roman" panose="02020603050405020304" pitchFamily="18" charset="0"/>
              </a:rPr>
              <a:t>Adatum\Administrator</a:t>
            </a:r>
            <a:r>
              <a:rPr lang="en-US" sz="1000" dirty="0">
                <a:effectLst/>
                <a:latin typeface="Arial" panose="020B0604020202020204" pitchFamily="34" charset="0"/>
                <a:ea typeface="Calibri" panose="020F0502020204030204" pitchFamily="34" charset="0"/>
                <a:cs typeface="Times New Roman" panose="02020603050405020304" pitchFamily="18" charset="0"/>
              </a:rPr>
              <a:t> with the password </a:t>
            </a:r>
            <a:r>
              <a:rPr lang="en-US" sz="1000" b="1" dirty="0">
                <a:effectLst/>
                <a:latin typeface="Arial" panose="020B0604020202020204" pitchFamily="34" charset="0"/>
                <a:ea typeface="Calibri" panose="020F0502020204030204" pitchFamily="34" charset="0"/>
                <a:cs typeface="Times New Roman" panose="02020603050405020304" pitchFamily="18" charset="0"/>
              </a:rPr>
              <a:t>Pa$$w0rd</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Create a recovery database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Note: </a:t>
            </a:r>
            <a:r>
              <a:rPr lang="en-US" sz="1000" dirty="0">
                <a:effectLst/>
                <a:latin typeface="Arial" panose="020B0604020202020204" pitchFamily="34" charset="0"/>
                <a:ea typeface="Calibri" panose="020F0502020204030204" pitchFamily="34" charset="0"/>
                <a:cs typeface="Times New Roman" panose="02020603050405020304" pitchFamily="18" charset="0"/>
              </a:rPr>
              <a:t>The backup activity from the previous demonstration must be complete before you can proceed.</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LON-EX1, in Administrative Tools, double-click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Windows Server Backup</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Windows Server Backup, in the Actions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Recover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Recovery Wizard, on the</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Getting Started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page, select</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This Server (LON-EX1)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Select Backup Date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page, click</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Select Recovery Type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page, select</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Applications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Select Application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page, select</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Exchange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Specify Recovery Options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page, click</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Recover to another location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Browse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expand</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Computer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Local Disk (C:)</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Make New Folder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type</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Restore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OK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Confirmation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page,</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Recover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Recovery Progress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page, wait until the recovery process finishes, and then click</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Close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BC2F2FDB-72D3-442A-A8DF-C12F45F722CD}" type="slidenum">
              <a:rPr lang="en-US" smtClean="0"/>
              <a:t>20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panose="020B0604020202020204" pitchFamily="34" charset="0"/>
              </a:rPr>
              <a:t>(More notes on the next slide)</a:t>
            </a:r>
          </a:p>
        </p:txBody>
      </p:sp>
    </p:spTree>
    <p:extLst>
      <p:ext uri="{BB962C8B-B14F-4D97-AF65-F5344CB8AC3E}">
        <p14:creationId xmlns:p14="http://schemas.microsoft.com/office/powerpoint/2010/main" val="3279198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Introduce students to the information and technologies that are necessary to backup and restore Exchange Server 2016. At the end of this module, students will be able to apply guidelines for developing a backup strategy and a disaster recovery plan that can apply in a broad range of specific, real-world scenarios.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Important</a:t>
            </a:r>
            <a:r>
              <a:rPr lang="en-US" sz="1000" dirty="0">
                <a:effectLst/>
                <a:latin typeface="Arial" panose="020B0604020202020204" pitchFamily="34" charset="0"/>
                <a:ea typeface="Calibri" panose="020F0502020204030204" pitchFamily="34" charset="0"/>
                <a:cs typeface="Times New Roman" panose="02020603050405020304" pitchFamily="18" charset="0"/>
              </a:rPr>
              <a:t>: in order to complete the demonstrations and labs in this module, you must first have completed the labs and demos in module 6. </a:t>
            </a:r>
          </a:p>
        </p:txBody>
      </p:sp>
      <p:sp>
        <p:nvSpPr>
          <p:cNvPr id="4" name="Slide Number Placeholder 3"/>
          <p:cNvSpPr>
            <a:spLocks noGrp="1"/>
          </p:cNvSpPr>
          <p:nvPr>
            <p:ph type="sldNum" sz="quarter" idx="10"/>
          </p:nvPr>
        </p:nvSpPr>
        <p:spPr/>
        <p:txBody>
          <a:bodyPr/>
          <a:lstStyle/>
          <a:p>
            <a:fld id="{BC2F2FDB-72D3-442A-A8DF-C12F45F722CD}" type="slidenum">
              <a:rPr lang="en-US" smtClean="0"/>
              <a:t>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2617615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to students Exchange Server recovery options.</a:t>
            </a:r>
          </a:p>
        </p:txBody>
      </p:sp>
      <p:sp>
        <p:nvSpPr>
          <p:cNvPr id="4" name="Slide Number Placeholder 3"/>
          <p:cNvSpPr>
            <a:spLocks noGrp="1"/>
          </p:cNvSpPr>
          <p:nvPr>
            <p:ph type="sldNum" sz="quarter" idx="10"/>
          </p:nvPr>
        </p:nvSpPr>
        <p:spPr/>
        <p:txBody>
          <a:bodyPr/>
          <a:lstStyle/>
          <a:p>
            <a:fld id="{BC2F2FDB-72D3-442A-A8DF-C12F45F722CD}" type="slidenum">
              <a:rPr lang="en-US" smtClean="0"/>
              <a:t>21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492549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to students scenarios in which to use a dial-tone recovery procedure.</a:t>
            </a:r>
          </a:p>
        </p:txBody>
      </p:sp>
      <p:sp>
        <p:nvSpPr>
          <p:cNvPr id="4" name="Slide Number Placeholder 3"/>
          <p:cNvSpPr>
            <a:spLocks noGrp="1"/>
          </p:cNvSpPr>
          <p:nvPr>
            <p:ph type="sldNum" sz="quarter" idx="10"/>
          </p:nvPr>
        </p:nvSpPr>
        <p:spPr/>
        <p:txBody>
          <a:bodyPr/>
          <a:lstStyle/>
          <a:p>
            <a:fld id="{BC2F2FDB-72D3-442A-A8DF-C12F45F722CD}" type="slidenum">
              <a:rPr lang="en-US" smtClean="0"/>
              <a:t>23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2578972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to students the process of restoring users’ data by using dial-tone recovery.</a:t>
            </a:r>
          </a:p>
        </p:txBody>
      </p:sp>
      <p:sp>
        <p:nvSpPr>
          <p:cNvPr id="4" name="Slide Number Placeholder 3"/>
          <p:cNvSpPr>
            <a:spLocks noGrp="1"/>
          </p:cNvSpPr>
          <p:nvPr>
            <p:ph type="sldNum" sz="quarter" idx="10"/>
          </p:nvPr>
        </p:nvSpPr>
        <p:spPr/>
        <p:txBody>
          <a:bodyPr/>
          <a:lstStyle/>
          <a:p>
            <a:fld id="{BC2F2FDB-72D3-442A-A8DF-C12F45F722CD}" type="slidenum">
              <a:rPr lang="en-US" smtClean="0"/>
              <a:t>24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525208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to students the process for restoring specific Exchange Server Client Access services.</a:t>
            </a:r>
          </a:p>
        </p:txBody>
      </p:sp>
      <p:sp>
        <p:nvSpPr>
          <p:cNvPr id="4" name="Slide Number Placeholder 3"/>
          <p:cNvSpPr>
            <a:spLocks noGrp="1"/>
          </p:cNvSpPr>
          <p:nvPr>
            <p:ph type="sldNum" sz="quarter" idx="10"/>
          </p:nvPr>
        </p:nvSpPr>
        <p:spPr/>
        <p:txBody>
          <a:bodyPr/>
          <a:lstStyle/>
          <a:p>
            <a:fld id="{BC2F2FDB-72D3-442A-A8DF-C12F45F722CD}" type="slidenum">
              <a:rPr lang="en-US" smtClean="0"/>
              <a:t>25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23884846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to students the process for restoring public folder data.</a:t>
            </a:r>
          </a:p>
        </p:txBody>
      </p:sp>
      <p:sp>
        <p:nvSpPr>
          <p:cNvPr id="4" name="Slide Number Placeholder 3"/>
          <p:cNvSpPr>
            <a:spLocks noGrp="1"/>
          </p:cNvSpPr>
          <p:nvPr>
            <p:ph type="sldNum" sz="quarter" idx="10"/>
          </p:nvPr>
        </p:nvSpPr>
        <p:spPr/>
        <p:txBody>
          <a:bodyPr/>
          <a:lstStyle/>
          <a:p>
            <a:fld id="{BC2F2FDB-72D3-442A-A8DF-C12F45F722CD}" type="slidenum">
              <a:rPr lang="en-US" smtClean="0"/>
              <a:t>26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1863313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Briefly introduce students to the lesson topics.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What data loss mitigation features are in Exchange Server 2016?</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Exchange Server 2016 data loss mitigation features include: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Deleted items recovery</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Single-item recovery</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In-Place Hold</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Deleted mailbox retention</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Database availability group (DAG)</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Shadow redundancy</a:t>
            </a:r>
          </a:p>
        </p:txBody>
      </p:sp>
      <p:sp>
        <p:nvSpPr>
          <p:cNvPr id="4" name="Slide Number Placeholder 3"/>
          <p:cNvSpPr>
            <a:spLocks noGrp="1"/>
          </p:cNvSpPr>
          <p:nvPr>
            <p:ph type="sldNum" sz="quarter" idx="10"/>
          </p:nvPr>
        </p:nvSpPr>
        <p:spPr/>
        <p:txBody>
          <a:bodyPr/>
          <a:lstStyle/>
          <a:p>
            <a:fld id="{BC2F2FDB-72D3-442A-A8DF-C12F45F722CD}" type="slidenum">
              <a:rPr lang="en-US" smtClean="0"/>
              <a:t>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573446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Discuss each data loss scenario and how it affect organizations.</a:t>
            </a:r>
          </a:p>
        </p:txBody>
      </p:sp>
      <p:sp>
        <p:nvSpPr>
          <p:cNvPr id="4" name="Slide Number Placeholder 3"/>
          <p:cNvSpPr>
            <a:spLocks noGrp="1"/>
          </p:cNvSpPr>
          <p:nvPr>
            <p:ph type="sldNum" sz="quarter" idx="10"/>
          </p:nvPr>
        </p:nvSpPr>
        <p:spPr/>
        <p:txBody>
          <a:bodyPr/>
          <a:lstStyle/>
          <a:p>
            <a:fld id="{BC2F2FDB-72D3-442A-A8DF-C12F45F722CD}" type="slidenum">
              <a:rPr lang="en-US" smtClean="0"/>
              <a:t>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2129008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Discuss with students each scenario for data loss mitigation and ask what type of mitigation they would implement in their organizations.</a:t>
            </a:r>
          </a:p>
        </p:txBody>
      </p:sp>
      <p:sp>
        <p:nvSpPr>
          <p:cNvPr id="4" name="Slide Number Placeholder 3"/>
          <p:cNvSpPr>
            <a:spLocks noGrp="1"/>
          </p:cNvSpPr>
          <p:nvPr>
            <p:ph type="sldNum" sz="quarter" idx="10"/>
          </p:nvPr>
        </p:nvSpPr>
        <p:spPr/>
        <p:txBody>
          <a:bodyPr/>
          <a:lstStyle/>
          <a:p>
            <a:fld id="{BC2F2FDB-72D3-442A-A8DF-C12F45F722CD}" type="slidenum">
              <a:rPr lang="en-US" smtClean="0"/>
              <a:t>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4280090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Discuss with students their organizations’ recovery time objective (RTO) and recovery point objective (RPO) timelines and ask them what strategies they use to achieve their organizations’ RTOs and RPOs.</a:t>
            </a:r>
          </a:p>
        </p:txBody>
      </p:sp>
      <p:sp>
        <p:nvSpPr>
          <p:cNvPr id="4" name="Slide Number Placeholder 3"/>
          <p:cNvSpPr>
            <a:spLocks noGrp="1"/>
          </p:cNvSpPr>
          <p:nvPr>
            <p:ph type="sldNum" sz="quarter" idx="10"/>
          </p:nvPr>
        </p:nvSpPr>
        <p:spPr/>
        <p:txBody>
          <a:bodyPr/>
          <a:lstStyle/>
          <a:p>
            <a:fld id="{BC2F2FDB-72D3-442A-A8DF-C12F45F722CD}" type="slidenum">
              <a:rPr lang="en-US" smtClean="0"/>
              <a:t>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3945846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to students the scenarios where they can implement Exchange Native Data Protection and what data loss scenarios they can mitigate by using Exchange Native Data Protection.</a:t>
            </a:r>
          </a:p>
        </p:txBody>
      </p:sp>
      <p:sp>
        <p:nvSpPr>
          <p:cNvPr id="4" name="Slide Number Placeholder 3"/>
          <p:cNvSpPr>
            <a:spLocks noGrp="1"/>
          </p:cNvSpPr>
          <p:nvPr>
            <p:ph type="sldNum" sz="quarter" idx="10"/>
          </p:nvPr>
        </p:nvSpPr>
        <p:spPr/>
        <p:txBody>
          <a:bodyPr/>
          <a:lstStyle/>
          <a:p>
            <a:fld id="{BC2F2FDB-72D3-442A-A8DF-C12F45F722CD}" type="slidenum">
              <a:rPr lang="en-US" smtClean="0"/>
              <a:t>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1791566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answers might vary for the first four questions depending on individual organizational requirements.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For the last question, explain that RPO and RTO goals are clearly defined, and that the combination of Exchange Native Data Protection features enables you to meet specific goals.</a:t>
            </a:r>
          </a:p>
        </p:txBody>
      </p:sp>
      <p:sp>
        <p:nvSpPr>
          <p:cNvPr id="4" name="Slide Number Placeholder 3"/>
          <p:cNvSpPr>
            <a:spLocks noGrp="1"/>
          </p:cNvSpPr>
          <p:nvPr>
            <p:ph type="sldNum" sz="quarter" idx="10"/>
          </p:nvPr>
        </p:nvSpPr>
        <p:spPr/>
        <p:txBody>
          <a:bodyPr/>
          <a:lstStyle/>
          <a:p>
            <a:fld id="{BC2F2FDB-72D3-442A-A8DF-C12F45F722CD}" type="slidenum">
              <a:rPr lang="en-US" smtClean="0"/>
              <a:t>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139949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Discuss scenarios in which to use traditional backup strategies and procedures.</a:t>
            </a:r>
          </a:p>
        </p:txBody>
      </p:sp>
      <p:sp>
        <p:nvSpPr>
          <p:cNvPr id="4" name="Slide Number Placeholder 3"/>
          <p:cNvSpPr>
            <a:spLocks noGrp="1"/>
          </p:cNvSpPr>
          <p:nvPr>
            <p:ph type="sldNum" sz="quarter" idx="10"/>
          </p:nvPr>
        </p:nvSpPr>
        <p:spPr/>
        <p:txBody>
          <a:bodyPr/>
          <a:lstStyle/>
          <a:p>
            <a:fld id="{BC2F2FDB-72D3-442A-A8DF-C12F45F722CD}" type="slidenum">
              <a:rPr lang="en-US" smtClean="0"/>
              <a:t>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3681400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470119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006521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419732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030267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3351037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401262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1835282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8854653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011452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486835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870613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851155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7742416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93930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6005933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14612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770956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2539141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195125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0764701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0408410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515073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9357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87811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79435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8119424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726497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1403680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9101045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646577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4438400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951677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6432926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67848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0685084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316067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1849255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70578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02309413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513754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2058919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151518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063102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3410136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10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294714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60810845"/>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0243925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479992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9517785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361360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64615977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9011308"/>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17167606"/>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6484477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8028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44706625"/>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213281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363860"/>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92987558"/>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2627923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2319768"/>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614807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746945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676035338"/>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9851550"/>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26150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038268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7647324"/>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7944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49431787"/>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1135868"/>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0683773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7794508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3883339"/>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9370658"/>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6986907"/>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892571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406461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926357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10276809"/>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354320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7739602"/>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19017842"/>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0532772"/>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09724208"/>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4575739"/>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545762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0598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2253852"/>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5131886"/>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66039658"/>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6425051"/>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36648112"/>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865180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859531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3038087"/>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081932"/>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46406526"/>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077907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589166"/>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5581151"/>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2732676"/>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3997939"/>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105190129"/>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989829"/>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46387934"/>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5110903"/>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1943702"/>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0146702"/>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3426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20120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41890592"/>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21026355"/>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1755122"/>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1524147"/>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9654444"/>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2822069"/>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021444289"/>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5342560"/>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65569692"/>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6028657"/>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37110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92935516"/>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90546358"/>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6308920"/>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74621339"/>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31421284"/>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74393615"/>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99920"/>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4540608"/>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716530999"/>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1723222"/>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355917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4626303"/>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9821341"/>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8178188"/>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28117470"/>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9087318"/>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17042061"/>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41603011"/>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22460043"/>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372900"/>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7931239"/>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034246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50022796"/>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6776789"/>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53302559"/>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29818937"/>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11049964"/>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72578898"/>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2988663"/>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73405667"/>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56508996"/>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6789738"/>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867655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71391492"/>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2282495"/>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276313405"/>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1551256"/>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22152674"/>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4470175"/>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3892072"/>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9968265"/>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85016999"/>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86876680"/>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31222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31703599"/>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7601768"/>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9072218"/>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5493987"/>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21317324"/>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958408"/>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42728524"/>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8816763"/>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204488"/>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75293925"/>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72177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9252166"/>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9402074"/>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86481914"/>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06016578"/>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9656348"/>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5333567"/>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165952178"/>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9067898"/>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32058692"/>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0917880"/>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77407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99345043"/>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90865600"/>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1989727"/>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30675995"/>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13171156"/>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9915395"/>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7466007"/>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40784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97623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2458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195487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017218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10414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28220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312455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20334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58825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47334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2613954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6819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43972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33602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63753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19739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47761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74238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84556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253896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316982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1203842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029539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001109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089201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075391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4104289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22053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95867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029523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85098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802076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828033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2082958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6146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245014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308797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81128746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479903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2728415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025003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850600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19724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8097137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7963364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17516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677813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657248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236730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169649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5398111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782294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1463589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7552890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212988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7486412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0918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1995919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0361740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8410486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080107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717611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594451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84956219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683896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3951919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736180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91306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8861984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7283865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1005572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2765405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5635529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466127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153792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989005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13808957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329824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533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812916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8604923"/>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6425451"/>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5236804"/>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0093119"/>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54658611"/>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1417789"/>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63217323"/>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6183095"/>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20892248"/>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49728964"/>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1726100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95159387"/>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3940954"/>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9698330"/>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8967183"/>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512474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914582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6254418"/>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4748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644191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74437479"/>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73754659"/>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US"/>
              <a:t>Module 9</a:t>
            </a:r>
            <a:endParaRPr lang="en-US" dirty="0"/>
          </a:p>
        </p:txBody>
      </p:sp>
      <p:sp>
        <p:nvSpPr>
          <p:cNvPr id="3" name="Subtitle 2"/>
          <p:cNvSpPr>
            <a:spLocks noGrp="1"/>
          </p:cNvSpPr>
          <p:nvPr>
            <p:ph type="subTitle" sz="quarter" idx="1"/>
          </p:nvPr>
        </p:nvSpPr>
        <p:spPr/>
        <p:txBody>
          <a:bodyPr/>
          <a:lstStyle/>
          <a:p>
            <a:r>
              <a:rPr lang="en-US" dirty="0"/>
              <a:t>Implementing disaster recovery for Exchange Server
</a:t>
            </a:r>
          </a:p>
        </p:txBody>
      </p:sp>
    </p:spTree>
    <p:extLst>
      <p:ext uri="{BB962C8B-B14F-4D97-AF65-F5344CB8AC3E}">
        <p14:creationId xmlns:p14="http://schemas.microsoft.com/office/powerpoint/2010/main" val="778530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fb25daf-50b9-4e08-959c-8f14a9b6bd4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Exchange Server backups and media</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You can back up Exchange Server with:</a:t>
            </a:r>
          </a:p>
          <a:p>
            <a:pPr lvl="1"/>
            <a:r>
              <a:rPr lang="en-US" kern="0" dirty="0">
                <a:solidFill>
                  <a:srgbClr val="000000"/>
                </a:solidFill>
              </a:rPr>
              <a:t>Windows Server Backup</a:t>
            </a:r>
          </a:p>
          <a:p>
            <a:pPr lvl="1"/>
            <a:r>
              <a:rPr lang="en-US" kern="0" dirty="0">
                <a:solidFill>
                  <a:srgbClr val="000000"/>
                </a:solidFill>
              </a:rPr>
              <a:t>Microsoft System Center Data Protection Manager</a:t>
            </a:r>
          </a:p>
          <a:p>
            <a:pPr lvl="1"/>
            <a:r>
              <a:rPr lang="en-US" kern="0" dirty="0">
                <a:solidFill>
                  <a:srgbClr val="000000"/>
                </a:solidFill>
              </a:rPr>
              <a:t>Non-Microsoft backup software that Exchange Server supports</a:t>
            </a:r>
          </a:p>
        </p:txBody>
      </p:sp>
    </p:spTree>
    <p:extLst>
      <p:ext uri="{BB962C8B-B14F-4D97-AF65-F5344CB8AC3E}">
        <p14:creationId xmlns:p14="http://schemas.microsoft.com/office/powerpoint/2010/main" val="1278114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bcb56e8f-14d9-428f-b8c0-e7044025462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Server backup media</a:t>
            </a:r>
          </a:p>
        </p:txBody>
      </p:sp>
      <p:graphicFrame>
        <p:nvGraphicFramePr>
          <p:cNvPr id="4" name="Content Placeholder 1"/>
          <p:cNvGraphicFramePr>
            <a:graphicFrameLocks/>
          </p:cNvGraphicFramePr>
          <p:nvPr>
            <p:extLst>
              <p:ext uri="{D42A27DB-BD31-4B8C-83A1-F6EECF244321}">
                <p14:modId xmlns:p14="http://schemas.microsoft.com/office/powerpoint/2010/main" val="1760999952"/>
              </p:ext>
            </p:extLst>
          </p:nvPr>
        </p:nvGraphicFramePr>
        <p:xfrm>
          <a:off x="458788" y="1020763"/>
          <a:ext cx="8118476" cy="2775712"/>
        </p:xfrm>
        <a:graphic>
          <a:graphicData uri="http://schemas.openxmlformats.org/drawingml/2006/table">
            <a:tbl>
              <a:tblPr firstRow="1" bandRow="1">
                <a:tableStyleId>{93296810-A885-4BE3-A3E7-6D5BEEA58F35}</a:tableStyleId>
              </a:tblPr>
              <a:tblGrid>
                <a:gridCol w="2323323">
                  <a:extLst>
                    <a:ext uri="{9D8B030D-6E8A-4147-A177-3AD203B41FA5}">
                      <a16:colId xmlns:a16="http://schemas.microsoft.com/office/drawing/2014/main" val="20000"/>
                    </a:ext>
                  </a:extLst>
                </a:gridCol>
                <a:gridCol w="5795153">
                  <a:extLst>
                    <a:ext uri="{9D8B030D-6E8A-4147-A177-3AD203B41FA5}">
                      <a16:colId xmlns:a16="http://schemas.microsoft.com/office/drawing/2014/main" val="20001"/>
                    </a:ext>
                  </a:extLst>
                </a:gridCol>
              </a:tblGrid>
              <a:tr h="370840">
                <a:tc>
                  <a:txBody>
                    <a:bodyPr/>
                    <a:lstStyle/>
                    <a:p>
                      <a:pPr marL="0" marR="0">
                        <a:lnSpc>
                          <a:spcPct val="115000"/>
                        </a:lnSpc>
                        <a:spcBef>
                          <a:spcPts val="0"/>
                        </a:spcBef>
                        <a:spcAft>
                          <a:spcPts val="0"/>
                        </a:spcAft>
                      </a:pPr>
                      <a:r>
                        <a:rPr lang="en-US" sz="2800" dirty="0">
                          <a:latin typeface="Segoe UI" panose="020B0502040204020203" pitchFamily="34" charset="0"/>
                          <a:cs typeface="Segoe UI" panose="020B0502040204020203" pitchFamily="34" charset="0"/>
                        </a:rPr>
                        <a:t>Media</a:t>
                      </a:r>
                      <a:endParaRPr lang="en-US" sz="2800" dirty="0">
                        <a:solidFill>
                          <a:schemeClr val="tx1"/>
                        </a:solidFill>
                        <a:latin typeface="Segoe UI" pitchFamily="34" charset="0"/>
                        <a:ea typeface="Segoe UI" pitchFamily="34" charset="0"/>
                        <a:cs typeface="Segoe UI" pitchFamily="34" charset="0"/>
                      </a:endParaRPr>
                    </a:p>
                  </a:txBody>
                  <a:tcPr marL="68580" marR="68580" marT="0" marB="0"/>
                </a:tc>
                <a:tc>
                  <a:txBody>
                    <a:bodyPr/>
                    <a:lstStyle/>
                    <a:p>
                      <a:pPr marL="0" marR="0">
                        <a:lnSpc>
                          <a:spcPct val="115000"/>
                        </a:lnSpc>
                        <a:spcBef>
                          <a:spcPts val="0"/>
                        </a:spcBef>
                        <a:spcAft>
                          <a:spcPts val="0"/>
                        </a:spcAft>
                      </a:pPr>
                      <a:r>
                        <a:rPr lang="en-US" sz="2800" dirty="0">
                          <a:latin typeface="Segoe UI" panose="020B0502040204020203" pitchFamily="34" charset="0"/>
                          <a:cs typeface="Segoe UI" panose="020B0502040204020203" pitchFamily="34" charset="0"/>
                        </a:rPr>
                        <a:t>Description</a:t>
                      </a:r>
                      <a:endParaRPr lang="en-US" sz="2800" dirty="0">
                        <a:solidFill>
                          <a:schemeClr val="tx1"/>
                        </a:solidFill>
                        <a:latin typeface="Segoe UI" pitchFamily="34" charset="0"/>
                        <a:ea typeface="Segoe UI" pitchFamily="34" charset="0"/>
                        <a:cs typeface="Segoe UI" pitchFamily="34" charset="0"/>
                      </a:endParaRPr>
                    </a:p>
                  </a:txBody>
                  <a:tcPr marL="68580" marR="68580" marT="0" marB="0"/>
                </a:tc>
                <a:extLst>
                  <a:ext uri="{0D108BD9-81ED-4DB2-BD59-A6C34878D82A}">
                    <a16:rowId xmlns:a16="http://schemas.microsoft.com/office/drawing/2014/main" val="10000"/>
                  </a:ext>
                </a:extLst>
              </a:tr>
              <a:tr h="370840">
                <a:tc>
                  <a:txBody>
                    <a:bodyPr/>
                    <a:lstStyle/>
                    <a:p>
                      <a:pPr marL="0" marR="0">
                        <a:lnSpc>
                          <a:spcPct val="115000"/>
                        </a:lnSpc>
                        <a:spcBef>
                          <a:spcPts val="0"/>
                        </a:spcBef>
                        <a:spcAft>
                          <a:spcPts val="0"/>
                        </a:spcAft>
                      </a:pPr>
                      <a:r>
                        <a:rPr lang="en-US" sz="2800" dirty="0">
                          <a:latin typeface="Segoe UI" panose="020B0502040204020203" pitchFamily="34" charset="0"/>
                          <a:cs typeface="Segoe UI" panose="020B0502040204020203" pitchFamily="34" charset="0"/>
                        </a:rPr>
                        <a:t>Tape</a:t>
                      </a:r>
                      <a:endParaRPr lang="en-US" sz="2800" dirty="0">
                        <a:latin typeface="Segoe UI" pitchFamily="34" charset="0"/>
                        <a:ea typeface="Segoe UI" pitchFamily="34" charset="0"/>
                        <a:cs typeface="Segoe UI" pitchFamily="34" charset="0"/>
                      </a:endParaRPr>
                    </a:p>
                  </a:txBody>
                  <a:tcPr marL="68580" marR="68580" marT="0" marB="0"/>
                </a:tc>
                <a:tc>
                  <a:txBody>
                    <a:bodyPr/>
                    <a:lstStyle/>
                    <a:p>
                      <a:pPr marL="0" marR="0">
                        <a:lnSpc>
                          <a:spcPct val="115000"/>
                        </a:lnSpc>
                        <a:spcBef>
                          <a:spcPts val="0"/>
                        </a:spcBef>
                        <a:spcAft>
                          <a:spcPts val="0"/>
                        </a:spcAft>
                      </a:pPr>
                      <a:r>
                        <a:rPr lang="en-US" sz="2800" dirty="0">
                          <a:latin typeface="Segoe UI" panose="020B0502040204020203" pitchFamily="34" charset="0"/>
                          <a:cs typeface="Segoe UI" panose="020B0502040204020203" pitchFamily="34" charset="0"/>
                        </a:rPr>
                        <a:t>Is physically easy to transport and is very durable</a:t>
                      </a:r>
                      <a:endParaRPr lang="en-US" sz="2800" dirty="0">
                        <a:latin typeface="Segoe UI" pitchFamily="34" charset="0"/>
                        <a:ea typeface="Segoe UI" pitchFamily="34" charset="0"/>
                        <a:cs typeface="Segoe UI" pitchFamily="34" charset="0"/>
                      </a:endParaRPr>
                    </a:p>
                  </a:txBody>
                  <a:tcPr marL="68580" marR="68580" marT="0" marB="0"/>
                </a:tc>
                <a:extLst>
                  <a:ext uri="{0D108BD9-81ED-4DB2-BD59-A6C34878D82A}">
                    <a16:rowId xmlns:a16="http://schemas.microsoft.com/office/drawing/2014/main" val="10001"/>
                  </a:ext>
                </a:extLst>
              </a:tr>
              <a:tr h="370840">
                <a:tc>
                  <a:txBody>
                    <a:bodyPr/>
                    <a:lstStyle/>
                    <a:p>
                      <a:pPr marL="0" marR="0">
                        <a:lnSpc>
                          <a:spcPct val="115000"/>
                        </a:lnSpc>
                        <a:spcBef>
                          <a:spcPts val="0"/>
                        </a:spcBef>
                        <a:spcAft>
                          <a:spcPts val="0"/>
                        </a:spcAft>
                      </a:pPr>
                      <a:r>
                        <a:rPr lang="en-US" sz="2800" dirty="0">
                          <a:latin typeface="Segoe UI" panose="020B0502040204020203" pitchFamily="34" charset="0"/>
                          <a:cs typeface="Segoe UI" panose="020B0502040204020203" pitchFamily="34" charset="0"/>
                        </a:rPr>
                        <a:t>Disk</a:t>
                      </a:r>
                      <a:endParaRPr lang="en-US" sz="2800" dirty="0">
                        <a:latin typeface="Segoe UI" pitchFamily="34" charset="0"/>
                        <a:ea typeface="Segoe UI" pitchFamily="34" charset="0"/>
                        <a:cs typeface="Segoe UI" pitchFamily="34" charset="0"/>
                      </a:endParaRPr>
                    </a:p>
                  </a:txBody>
                  <a:tcPr marL="68580" marR="68580" marT="0" marB="0"/>
                </a:tc>
                <a:tc>
                  <a:txBody>
                    <a:bodyPr/>
                    <a:lstStyle/>
                    <a:p>
                      <a:pPr marL="0" marR="0">
                        <a:lnSpc>
                          <a:spcPct val="115000"/>
                        </a:lnSpc>
                        <a:spcBef>
                          <a:spcPts val="0"/>
                        </a:spcBef>
                        <a:spcAft>
                          <a:spcPts val="0"/>
                        </a:spcAft>
                      </a:pPr>
                      <a:r>
                        <a:rPr lang="en-US" sz="2800" dirty="0">
                          <a:latin typeface="Segoe UI" panose="020B0502040204020203" pitchFamily="34" charset="0"/>
                          <a:cs typeface="Segoe UI" panose="020B0502040204020203" pitchFamily="34" charset="0"/>
                        </a:rPr>
                        <a:t>Increases backup performance</a:t>
                      </a:r>
                      <a:endParaRPr lang="en-US" sz="2800" dirty="0">
                        <a:latin typeface="Segoe UI" pitchFamily="34" charset="0"/>
                        <a:ea typeface="Segoe UI" pitchFamily="34" charset="0"/>
                        <a:cs typeface="Segoe UI" pitchFamily="34" charset="0"/>
                      </a:endParaRPr>
                    </a:p>
                  </a:txBody>
                  <a:tcPr marL="68580" marR="68580" marT="0" marB="0"/>
                </a:tc>
                <a:extLst>
                  <a:ext uri="{0D108BD9-81ED-4DB2-BD59-A6C34878D82A}">
                    <a16:rowId xmlns:a16="http://schemas.microsoft.com/office/drawing/2014/main" val="10002"/>
                  </a:ext>
                </a:extLst>
              </a:tr>
              <a:tr h="370840">
                <a:tc>
                  <a:txBody>
                    <a:bodyPr/>
                    <a:lstStyle/>
                    <a:p>
                      <a:pPr marL="0" marR="0">
                        <a:lnSpc>
                          <a:spcPct val="115000"/>
                        </a:lnSpc>
                        <a:spcBef>
                          <a:spcPts val="0"/>
                        </a:spcBef>
                        <a:spcAft>
                          <a:spcPts val="0"/>
                        </a:spcAft>
                      </a:pPr>
                      <a:r>
                        <a:rPr lang="en-US" sz="2800" dirty="0">
                          <a:latin typeface="Segoe UI" panose="020B0502040204020203" pitchFamily="34" charset="0"/>
                          <a:cs typeface="Segoe UI" panose="020B0502040204020203" pitchFamily="34" charset="0"/>
                        </a:rPr>
                        <a:t>SAN-based</a:t>
                      </a:r>
                      <a:endParaRPr lang="en-US" sz="2800" dirty="0">
                        <a:latin typeface="Segoe UI" pitchFamily="34" charset="0"/>
                        <a:ea typeface="Segoe UI" pitchFamily="34" charset="0"/>
                        <a:cs typeface="Segoe UI" pitchFamily="34" charset="0"/>
                      </a:endParaRPr>
                    </a:p>
                  </a:txBody>
                  <a:tcPr marL="68580" marR="68580" marT="0" marB="0"/>
                </a:tc>
                <a:tc>
                  <a:txBody>
                    <a:bodyPr/>
                    <a:lstStyle/>
                    <a:p>
                      <a:pPr marL="0" marR="0">
                        <a:lnSpc>
                          <a:spcPct val="115000"/>
                        </a:lnSpc>
                        <a:spcBef>
                          <a:spcPts val="0"/>
                        </a:spcBef>
                        <a:spcAft>
                          <a:spcPts val="0"/>
                        </a:spcAft>
                      </a:pPr>
                      <a:r>
                        <a:rPr lang="en-US" sz="2800" dirty="0">
                          <a:latin typeface="Segoe UI" panose="020B0502040204020203" pitchFamily="34" charset="0"/>
                          <a:cs typeface="Segoe UI" panose="020B0502040204020203" pitchFamily="34" charset="0"/>
                        </a:rPr>
                        <a:t>Backs up the main network traffic and keeps it on the SAN</a:t>
                      </a:r>
                      <a:endParaRPr lang="en-US" sz="2800" dirty="0">
                        <a:latin typeface="Segoe UI" pitchFamily="34" charset="0"/>
                        <a:ea typeface="Segoe UI" pitchFamily="34" charset="0"/>
                        <a:cs typeface="Segoe UI" pitchFamily="34"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13978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0fe2a5a9-f23d-4215-82b1-da5f337964f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 requirements for Exchange Server</a:t>
            </a:r>
          </a:p>
        </p:txBody>
      </p:sp>
      <p:graphicFrame>
        <p:nvGraphicFramePr>
          <p:cNvPr id="4" name="Content Placeholder 1"/>
          <p:cNvGraphicFramePr>
            <a:graphicFrameLocks/>
          </p:cNvGraphicFramePr>
          <p:nvPr>
            <p:extLst>
              <p:ext uri="{D42A27DB-BD31-4B8C-83A1-F6EECF244321}">
                <p14:modId xmlns:p14="http://schemas.microsoft.com/office/powerpoint/2010/main" val="3421048499"/>
              </p:ext>
            </p:extLst>
          </p:nvPr>
        </p:nvGraphicFramePr>
        <p:xfrm>
          <a:off x="458788" y="1020763"/>
          <a:ext cx="8482012" cy="5055589"/>
        </p:xfrm>
        <a:graphic>
          <a:graphicData uri="http://schemas.openxmlformats.org/drawingml/2006/table">
            <a:tbl>
              <a:tblPr firstRow="1" bandRow="1">
                <a:tableStyleId>{93296810-A885-4BE3-A3E7-6D5BEEA58F35}</a:tableStyleId>
              </a:tblPr>
              <a:tblGrid>
                <a:gridCol w="3507526">
                  <a:extLst>
                    <a:ext uri="{9D8B030D-6E8A-4147-A177-3AD203B41FA5}">
                      <a16:colId xmlns:a16="http://schemas.microsoft.com/office/drawing/2014/main" val="20000"/>
                    </a:ext>
                  </a:extLst>
                </a:gridCol>
                <a:gridCol w="4974486">
                  <a:extLst>
                    <a:ext uri="{9D8B030D-6E8A-4147-A177-3AD203B41FA5}">
                      <a16:colId xmlns:a16="http://schemas.microsoft.com/office/drawing/2014/main" val="20001"/>
                    </a:ext>
                  </a:extLst>
                </a:gridCol>
              </a:tblGrid>
              <a:tr h="441156">
                <a:tc>
                  <a:txBody>
                    <a:bodyPr/>
                    <a:lstStyle/>
                    <a:p>
                      <a:pPr marL="0" marR="0">
                        <a:lnSpc>
                          <a:spcPct val="115000"/>
                        </a:lnSpc>
                        <a:spcBef>
                          <a:spcPts val="0"/>
                        </a:spcBef>
                        <a:spcAft>
                          <a:spcPts val="0"/>
                        </a:spcAft>
                      </a:pPr>
                      <a:r>
                        <a:rPr lang="en-US" sz="2400" dirty="0">
                          <a:latin typeface="Segoe UI" panose="020B0502040204020203" pitchFamily="34" charset="0"/>
                          <a:cs typeface="Segoe UI" panose="020B0502040204020203" pitchFamily="34" charset="0"/>
                        </a:rPr>
                        <a:t>Exchange Server Role</a:t>
                      </a:r>
                      <a:endParaRPr lang="en-US" sz="2400" dirty="0">
                        <a:solidFill>
                          <a:schemeClr val="bg1"/>
                        </a:solidFill>
                        <a:latin typeface="Segoe UI" panose="020B0502040204020203" pitchFamily="34" charset="0"/>
                        <a:ea typeface="Times New Roman"/>
                        <a:cs typeface="Segoe UI"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2400" dirty="0">
                          <a:latin typeface="Segoe UI" panose="020B0502040204020203" pitchFamily="34" charset="0"/>
                          <a:cs typeface="Segoe UI" panose="020B0502040204020203" pitchFamily="34" charset="0"/>
                        </a:rPr>
                        <a:t>Backed-Up Data</a:t>
                      </a:r>
                      <a:endParaRPr lang="en-US" sz="2400" dirty="0">
                        <a:solidFill>
                          <a:schemeClr val="bg1"/>
                        </a:solidFill>
                        <a:latin typeface="Segoe UI" panose="020B0502040204020203" pitchFamily="34" charset="0"/>
                        <a:ea typeface="Times New Roman"/>
                        <a:cs typeface="Segoe UI" panose="020B0502040204020203" pitchFamily="34" charset="0"/>
                      </a:endParaRPr>
                    </a:p>
                  </a:txBody>
                  <a:tcPr marL="68580" marR="68580" marT="0" marB="0"/>
                </a:tc>
                <a:extLst>
                  <a:ext uri="{0D108BD9-81ED-4DB2-BD59-A6C34878D82A}">
                    <a16:rowId xmlns:a16="http://schemas.microsoft.com/office/drawing/2014/main" val="10000"/>
                  </a:ext>
                </a:extLst>
              </a:tr>
              <a:tr h="1285572">
                <a:tc>
                  <a:txBody>
                    <a:bodyPr/>
                    <a:lstStyle/>
                    <a:p>
                      <a:pPr marL="0" marR="0">
                        <a:lnSpc>
                          <a:spcPct val="115000"/>
                        </a:lnSpc>
                        <a:spcBef>
                          <a:spcPts val="0"/>
                        </a:spcBef>
                        <a:spcAft>
                          <a:spcPts val="0"/>
                        </a:spcAft>
                      </a:pPr>
                      <a:r>
                        <a:rPr lang="en-US" sz="2400" dirty="0">
                          <a:latin typeface="Segoe UI" panose="020B0502040204020203" pitchFamily="34" charset="0"/>
                          <a:cs typeface="Segoe UI" panose="020B0502040204020203" pitchFamily="34" charset="0"/>
                        </a:rPr>
                        <a:t>All roles</a:t>
                      </a:r>
                      <a:endParaRPr lang="en-US" sz="2400" dirty="0">
                        <a:latin typeface="Segoe UI" pitchFamily="34" charset="0"/>
                        <a:ea typeface="Segoe UI" pitchFamily="34" charset="0"/>
                        <a:cs typeface="Segoe UI" pitchFamily="34" charset="0"/>
                      </a:endParaRPr>
                    </a:p>
                  </a:txBody>
                  <a:tcPr marL="68580" marR="68580" marT="0" marB="0"/>
                </a:tc>
                <a:tc>
                  <a:txBody>
                    <a:bodyPr/>
                    <a:lstStyle/>
                    <a:p>
                      <a:pPr marL="342900" marR="0" lvl="0" indent="-342900">
                        <a:lnSpc>
                          <a:spcPct val="115000"/>
                        </a:lnSpc>
                        <a:spcBef>
                          <a:spcPts val="0"/>
                        </a:spcBef>
                        <a:spcAft>
                          <a:spcPts val="0"/>
                        </a:spcAft>
                        <a:buFont typeface="Arial" pitchFamily="34" charset="0"/>
                        <a:buChar char="•"/>
                      </a:pPr>
                      <a:r>
                        <a:rPr lang="en-US" sz="2400" kern="1200" dirty="0">
                          <a:latin typeface="Segoe UI" panose="020B0502040204020203" pitchFamily="34" charset="0"/>
                          <a:cs typeface="Segoe UI" panose="020B0502040204020203" pitchFamily="34" charset="0"/>
                        </a:rPr>
                        <a:t>System state of server and Active Directory database on domain controllers</a:t>
                      </a:r>
                      <a:endParaRPr lang="en-US" sz="2400" dirty="0">
                        <a:latin typeface="Segoe UI" pitchFamily="34" charset="0"/>
                        <a:ea typeface="Segoe UI" pitchFamily="34" charset="0"/>
                        <a:cs typeface="Segoe UI" pitchFamily="34" charset="0"/>
                      </a:endParaRPr>
                    </a:p>
                  </a:txBody>
                  <a:tcPr marL="68580" marR="68580" marT="0" marB="0"/>
                </a:tc>
                <a:extLst>
                  <a:ext uri="{0D108BD9-81ED-4DB2-BD59-A6C34878D82A}">
                    <a16:rowId xmlns:a16="http://schemas.microsoft.com/office/drawing/2014/main" val="10001"/>
                  </a:ext>
                </a:extLst>
              </a:tr>
              <a:tr h="3050194">
                <a:tc>
                  <a:txBody>
                    <a:bodyPr/>
                    <a:lstStyle/>
                    <a:p>
                      <a:pPr marL="0" marR="0">
                        <a:lnSpc>
                          <a:spcPct val="115000"/>
                        </a:lnSpc>
                        <a:spcBef>
                          <a:spcPts val="0"/>
                        </a:spcBef>
                        <a:spcAft>
                          <a:spcPts val="0"/>
                        </a:spcAft>
                      </a:pPr>
                      <a:r>
                        <a:rPr lang="en-US" sz="2400" dirty="0">
                          <a:latin typeface="Segoe UI" panose="020B0502040204020203" pitchFamily="34" charset="0"/>
                          <a:cs typeface="Segoe UI" panose="020B0502040204020203" pitchFamily="34" charset="0"/>
                        </a:rPr>
                        <a:t>Mailbox server</a:t>
                      </a:r>
                      <a:endParaRPr lang="en-US" sz="2400" dirty="0">
                        <a:latin typeface="Segoe UI" pitchFamily="34" charset="0"/>
                        <a:ea typeface="Segoe UI" pitchFamily="34" charset="0"/>
                        <a:cs typeface="Segoe UI" pitchFamily="34" charset="0"/>
                      </a:endParaRPr>
                    </a:p>
                  </a:txBody>
                  <a:tcPr marL="68580" marR="68580" marT="0" marB="0"/>
                </a:tc>
                <a:tc>
                  <a:txBody>
                    <a:bodyPr/>
                    <a:lstStyle/>
                    <a:p>
                      <a:pPr marL="342900" marR="0" lvl="0" indent="-342900" algn="l" defTabSz="914400" rtl="0" eaLnBrk="1" latinLnBrk="0" hangingPunct="1">
                        <a:lnSpc>
                          <a:spcPct val="115000"/>
                        </a:lnSpc>
                        <a:spcBef>
                          <a:spcPts val="0"/>
                        </a:spcBef>
                        <a:spcAft>
                          <a:spcPts val="0"/>
                        </a:spcAft>
                        <a:buFont typeface="Arial" pitchFamily="34" charset="0"/>
                        <a:buChar char="•"/>
                      </a:pPr>
                      <a:r>
                        <a:rPr lang="en-US" sz="2400" kern="1200" dirty="0">
                          <a:latin typeface="Segoe UI" panose="020B0502040204020203" pitchFamily="34" charset="0"/>
                          <a:cs typeface="Segoe UI" panose="020B0502040204020203" pitchFamily="34" charset="0"/>
                        </a:rPr>
                        <a:t>Databases and transaction logs</a:t>
                      </a:r>
                    </a:p>
                    <a:p>
                      <a:pPr marL="342900" marR="0" lvl="0" indent="-342900" algn="l" defTabSz="914400" rtl="0" eaLnBrk="1" latinLnBrk="0" hangingPunct="1">
                        <a:lnSpc>
                          <a:spcPct val="115000"/>
                        </a:lnSpc>
                        <a:spcBef>
                          <a:spcPts val="0"/>
                        </a:spcBef>
                        <a:spcAft>
                          <a:spcPts val="0"/>
                        </a:spcAft>
                        <a:buFont typeface="Arial" pitchFamily="34" charset="0"/>
                        <a:buChar char="•"/>
                      </a:pPr>
                      <a:r>
                        <a:rPr lang="en-US" sz="2400" kern="1200" dirty="0">
                          <a:latin typeface="Segoe UI" panose="020B0502040204020203" pitchFamily="34" charset="0"/>
                          <a:cs typeface="Segoe UI" panose="020B0502040204020203" pitchFamily="34" charset="0"/>
                        </a:rPr>
                        <a:t>Message tracking logs</a:t>
                      </a:r>
                    </a:p>
                    <a:p>
                      <a:pPr marL="342900" marR="0" lvl="0" indent="-342900" algn="l" defTabSz="914400" rtl="0" eaLnBrk="1" latinLnBrk="0" hangingPunct="1">
                        <a:lnSpc>
                          <a:spcPct val="115000"/>
                        </a:lnSpc>
                        <a:spcBef>
                          <a:spcPts val="0"/>
                        </a:spcBef>
                        <a:spcAft>
                          <a:spcPts val="0"/>
                        </a:spcAft>
                        <a:buFont typeface="Arial" pitchFamily="34" charset="0"/>
                        <a:buChar char="•"/>
                      </a:pPr>
                      <a:r>
                        <a:rPr lang="en-US" sz="2400" kern="1200" dirty="0">
                          <a:latin typeface="Segoe UI" panose="020B0502040204020203" pitchFamily="34" charset="0"/>
                          <a:cs typeface="Segoe UI" panose="020B0502040204020203" pitchFamily="34" charset="0"/>
                        </a:rPr>
                        <a:t>Unified Messaging custom audio prompts</a:t>
                      </a:r>
                      <a:endParaRPr lang="en-US" sz="2400" kern="1200" dirty="0">
                        <a:solidFill>
                          <a:schemeClr val="dk1"/>
                        </a:solidFill>
                        <a:latin typeface="Segoe UI" pitchFamily="34" charset="0"/>
                        <a:ea typeface="Segoe UI" pitchFamily="34" charset="0"/>
                        <a:cs typeface="Segoe UI" pitchFamily="34" charset="0"/>
                      </a:endParaRPr>
                    </a:p>
                    <a:p>
                      <a:pPr marL="342900" marR="0" lvl="0" indent="-342900" algn="l" defTabSz="914400" rtl="0" eaLnBrk="1" latinLnBrk="0" hangingPunct="1">
                        <a:lnSpc>
                          <a:spcPct val="115000"/>
                        </a:lnSpc>
                        <a:spcBef>
                          <a:spcPts val="0"/>
                        </a:spcBef>
                        <a:spcAft>
                          <a:spcPts val="0"/>
                        </a:spcAft>
                        <a:buFont typeface="Arial" pitchFamily="34" charset="0"/>
                        <a:buChar char="•"/>
                      </a:pPr>
                      <a:r>
                        <a:rPr lang="en-US" sz="2400" kern="1200" dirty="0">
                          <a:latin typeface="Segoe UI" panose="020B0502040204020203" pitchFamily="34" charset="0"/>
                          <a:cs typeface="Segoe UI" panose="020B0502040204020203" pitchFamily="34" charset="0"/>
                        </a:rPr>
                        <a:t>Server certificates for SSL</a:t>
                      </a:r>
                    </a:p>
                    <a:p>
                      <a:pPr marL="342900" marR="0" lvl="0" indent="-342900" algn="l" defTabSz="914400" rtl="0" eaLnBrk="1" latinLnBrk="0" hangingPunct="1">
                        <a:lnSpc>
                          <a:spcPct val="115000"/>
                        </a:lnSpc>
                        <a:spcBef>
                          <a:spcPts val="0"/>
                        </a:spcBef>
                        <a:spcAft>
                          <a:spcPts val="0"/>
                        </a:spcAft>
                        <a:buFont typeface="Arial" pitchFamily="34" charset="0"/>
                        <a:buChar char="•"/>
                      </a:pPr>
                      <a:r>
                        <a:rPr lang="en-US" sz="2400" kern="1200" dirty="0">
                          <a:latin typeface="Segoe UI" panose="020B0502040204020203" pitchFamily="34" charset="0"/>
                          <a:cs typeface="Segoe UI" panose="020B0502040204020203" pitchFamily="34" charset="0"/>
                        </a:rPr>
                        <a:t>Specific Internet</a:t>
                      </a:r>
                      <a:r>
                        <a:rPr lang="en-US" sz="2400" kern="1200" baseline="0" dirty="0">
                          <a:latin typeface="Segoe UI" panose="020B0502040204020203" pitchFamily="34" charset="0"/>
                          <a:cs typeface="Segoe UI" panose="020B0502040204020203" pitchFamily="34" charset="0"/>
                        </a:rPr>
                        <a:t> Information Services</a:t>
                      </a:r>
                      <a:r>
                        <a:rPr lang="en-US" sz="2400" kern="1200" dirty="0">
                          <a:latin typeface="Segoe UI" panose="020B0502040204020203" pitchFamily="34" charset="0"/>
                          <a:cs typeface="Segoe UI" panose="020B0502040204020203" pitchFamily="34" charset="0"/>
                        </a:rPr>
                        <a:t> (IIS)</a:t>
                      </a:r>
                      <a:r>
                        <a:rPr lang="en-US" sz="2400" kern="1200" baseline="0" dirty="0">
                          <a:latin typeface="Segoe UI" panose="020B0502040204020203" pitchFamily="34" charset="0"/>
                          <a:cs typeface="Segoe UI" panose="020B0502040204020203" pitchFamily="34" charset="0"/>
                        </a:rPr>
                        <a:t> </a:t>
                      </a:r>
                      <a:r>
                        <a:rPr lang="en-US" sz="2400" kern="1200" dirty="0">
                          <a:latin typeface="Segoe UI" panose="020B0502040204020203" pitchFamily="34" charset="0"/>
                          <a:cs typeface="Segoe UI" panose="020B0502040204020203" pitchFamily="34" charset="0"/>
                        </a:rPr>
                        <a:t>configuration</a:t>
                      </a:r>
                      <a:endParaRPr lang="en-US" sz="2400" kern="1200" dirty="0">
                        <a:solidFill>
                          <a:schemeClr val="dk1"/>
                        </a:solidFill>
                        <a:latin typeface="Segoe UI" panose="020B0502040204020203" pitchFamily="34" charset="0"/>
                        <a:cs typeface="Segoe UI" panose="020B0502040204020203" pitchFamily="34" charset="0"/>
                      </a:endParaRPr>
                    </a:p>
                    <a:p>
                      <a:pPr marL="342900" marR="0" lvl="0" indent="-342900" algn="l">
                        <a:lnSpc>
                          <a:spcPct val="114999"/>
                        </a:lnSpc>
                        <a:spcBef>
                          <a:spcPts val="0"/>
                        </a:spcBef>
                        <a:spcAft>
                          <a:spcPts val="0"/>
                        </a:spcAft>
                        <a:buFont typeface="Arial" pitchFamily="34" charset="0"/>
                        <a:buChar char="•"/>
                      </a:pPr>
                      <a:r>
                        <a:rPr lang="en-US" sz="2400" kern="1200">
                          <a:latin typeface="Segoe UI"/>
                          <a:cs typeface="Segoe UI"/>
                        </a:rPr>
                        <a:t>No system state necessary</a:t>
                      </a:r>
                      <a:endParaRPr lang="en-US" sz="2400" kern="1200" dirty="0">
                        <a:latin typeface="Segoe UI"/>
                        <a:cs typeface="Segoe UI"/>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33294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d0180eae-4d95-4796-acbf-f5e00abe86fe">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65511" cy="740664"/>
          </a:xfrm>
        </p:spPr>
        <p:txBody>
          <a:bodyPr/>
          <a:lstStyle/>
          <a:p>
            <a:r>
              <a:rPr lang="en-US" dirty="0"/>
              <a:t>Demonstration: Backing up Exchange Server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1"/>
            <a:r>
              <a:rPr lang="en-US" kern="0" dirty="0">
                <a:solidFill>
                  <a:srgbClr val="000000"/>
                </a:solidFill>
              </a:rPr>
              <a:t>Install Windows Server Backup</a:t>
            </a:r>
          </a:p>
          <a:p>
            <a:pPr lvl="1"/>
            <a:r>
              <a:rPr lang="en-US" kern="0" dirty="0">
                <a:solidFill>
                  <a:srgbClr val="000000"/>
                </a:solidFill>
              </a:rPr>
              <a:t>Use Windows Server Backup to back up Exchange Server</a:t>
            </a:r>
          </a:p>
          <a:p>
            <a:pPr lvl="0"/>
            <a:endParaRPr lang="en-US" kern="0" dirty="0">
              <a:solidFill>
                <a:srgbClr val="000000"/>
              </a:solidFill>
            </a:endParaRPr>
          </a:p>
        </p:txBody>
      </p:sp>
    </p:spTree>
    <p:extLst>
      <p:ext uri="{BB962C8B-B14F-4D97-AF65-F5344CB8AC3E}">
        <p14:creationId xmlns:p14="http://schemas.microsoft.com/office/powerpoint/2010/main" val="4063969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A3F03-27E4-41C0-A44F-14BD7CE2E43D}"/>
              </a:ext>
            </a:extLst>
          </p:cNvPr>
          <p:cNvSpPr>
            <a:spLocks noGrp="1"/>
          </p:cNvSpPr>
          <p:nvPr>
            <p:ph type="title"/>
          </p:nvPr>
        </p:nvSpPr>
        <p:spPr/>
        <p:txBody>
          <a:bodyPr/>
          <a:lstStyle/>
          <a:p>
            <a:endParaRPr lang="de-AT"/>
          </a:p>
        </p:txBody>
      </p:sp>
      <p:sp>
        <p:nvSpPr>
          <p:cNvPr id="3" name="Text Placeholder 2">
            <a:extLst>
              <a:ext uri="{FF2B5EF4-FFF2-40B4-BE49-F238E27FC236}">
                <a16:creationId xmlns:a16="http://schemas.microsoft.com/office/drawing/2014/main" id="{8CCC74EF-10D5-4E19-81CB-83D1D2265268}"/>
              </a:ext>
            </a:extLst>
          </p:cNvPr>
          <p:cNvSpPr>
            <a:spLocks noGrp="1"/>
          </p:cNvSpPr>
          <p:nvPr>
            <p:ph type="body" idx="1"/>
          </p:nvPr>
        </p:nvSpPr>
        <p:spPr>
          <a:xfrm>
            <a:off x="361157" y="2906713"/>
            <a:ext cx="8421687" cy="1500187"/>
          </a:xfrm>
        </p:spPr>
        <p:txBody>
          <a:bodyPr/>
          <a:lstStyle/>
          <a:p>
            <a:r>
              <a:rPr lang="en-US" sz="6000" dirty="0"/>
              <a:t>LAB 10 – </a:t>
            </a:r>
            <a:r>
              <a:rPr lang="en-US" sz="6000" dirty="0" err="1"/>
              <a:t>Übung</a:t>
            </a:r>
            <a:r>
              <a:rPr lang="en-US" sz="6000" dirty="0"/>
              <a:t> 2: Backup</a:t>
            </a:r>
            <a:endParaRPr lang="de-AT" sz="6000" dirty="0"/>
          </a:p>
        </p:txBody>
      </p:sp>
    </p:spTree>
    <p:extLst>
      <p:ext uri="{BB962C8B-B14F-4D97-AF65-F5344CB8AC3E}">
        <p14:creationId xmlns:p14="http://schemas.microsoft.com/office/powerpoint/2010/main" val="2017100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595948" y="-2"/>
            <a:ext cx="7952105" cy="740664"/>
          </a:xfrm>
        </p:spPr>
        <p:txBody>
          <a:bodyPr/>
          <a:lstStyle/>
          <a:p>
            <a:r>
              <a:rPr lang="en-US" dirty="0"/>
              <a:t>Lesson 2: Implementing Exchange Server recovery</a:t>
            </a:r>
          </a:p>
        </p:txBody>
      </p:sp>
      <p:sp>
        <p:nvSpPr>
          <p:cNvPr id="3" name="Text Placeholder 2"/>
          <p:cNvSpPr>
            <a:spLocks noGrp="1"/>
          </p:cNvSpPr>
          <p:nvPr>
            <p:ph type="body" idx="1"/>
          </p:nvPr>
        </p:nvSpPr>
        <p:spPr/>
        <p:txBody>
          <a:bodyPr/>
          <a:lstStyle/>
          <a:p>
            <a:r>
              <a:rPr lang="en-US" dirty="0"/>
              <a:t>Options to recover mailbox data and databases
Repairing Exchange Server database corruption
Process for recovering data by using the recovery database
Demonstration: Recovering data by using a recovery database
What is dial-tone recovery?
Process for implementing dial-tone recovery
Recovering Client Access services
Recovering public folders</a:t>
            </a:r>
          </a:p>
          <a:p>
            <a:r>
              <a:rPr lang="en-US" dirty="0"/>
              <a:t>Options to recover Exchange Server functionality</a:t>
            </a:r>
          </a:p>
        </p:txBody>
      </p:sp>
    </p:spTree>
    <p:extLst>
      <p:ext uri="{BB962C8B-B14F-4D97-AF65-F5344CB8AC3E}">
        <p14:creationId xmlns:p14="http://schemas.microsoft.com/office/powerpoint/2010/main" val="1846436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Options to recover mailbox data and databases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kern="0" dirty="0">
                <a:solidFill>
                  <a:srgbClr val="000000"/>
                </a:solidFill>
              </a:rPr>
              <a:t>When a database or server fails, you have several recovery options, including:</a:t>
            </a:r>
          </a:p>
          <a:p>
            <a:pPr marL="0" lvl="0" indent="0">
              <a:buNone/>
            </a:pPr>
            <a:endParaRPr lang="en-US" sz="2400" kern="0" dirty="0">
              <a:solidFill>
                <a:srgbClr val="000000"/>
              </a:solidFill>
            </a:endParaRPr>
          </a:p>
          <a:p>
            <a:pPr lvl="0"/>
            <a:endParaRPr lang="en-US"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05353598"/>
              </p:ext>
            </p:extLst>
          </p:nvPr>
        </p:nvGraphicFramePr>
        <p:xfrm>
          <a:off x="476250" y="2019996"/>
          <a:ext cx="8229600" cy="3728657"/>
        </p:xfrm>
        <a:graphic>
          <a:graphicData uri="http://schemas.openxmlformats.org/drawingml/2006/table">
            <a:tbl>
              <a:tblPr firstRow="1" bandRow="1">
                <a:tableStyleId>{21E4AEA4-8DFA-4A89-87EB-49C32662AFE0}</a:tableStyleId>
              </a:tblPr>
              <a:tblGrid>
                <a:gridCol w="27432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342204">
                <a:tc>
                  <a:txBody>
                    <a:bodyPr/>
                    <a:lstStyle/>
                    <a:p>
                      <a:pPr marL="0" marR="0">
                        <a:lnSpc>
                          <a:spcPct val="115000"/>
                        </a:lnSpc>
                        <a:spcBef>
                          <a:spcPts val="0"/>
                        </a:spcBef>
                        <a:spcAft>
                          <a:spcPts val="0"/>
                        </a:spcAft>
                      </a:pPr>
                      <a:r>
                        <a:rPr lang="en-US" sz="2400" dirty="0">
                          <a:latin typeface="Segoe UI" panose="020B0502040204020203" pitchFamily="34" charset="0"/>
                          <a:cs typeface="Segoe UI" panose="020B0502040204020203" pitchFamily="34" charset="0"/>
                        </a:rPr>
                        <a:t>Options</a:t>
                      </a:r>
                      <a:endParaRPr lang="en-US" sz="2400" dirty="0">
                        <a:latin typeface="Segoe UI" panose="020B0502040204020203" pitchFamily="34" charset="0"/>
                        <a:ea typeface="Times New Roman"/>
                        <a:cs typeface="Segoe UI"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2400" dirty="0">
                          <a:latin typeface="Segoe UI" panose="020B0502040204020203" pitchFamily="34" charset="0"/>
                          <a:cs typeface="Segoe UI" panose="020B0502040204020203" pitchFamily="34" charset="0"/>
                        </a:rPr>
                        <a:t>Description</a:t>
                      </a:r>
                      <a:endParaRPr lang="en-US" sz="2400" dirty="0">
                        <a:latin typeface="Segoe UI" panose="020B0502040204020203" pitchFamily="34" charset="0"/>
                        <a:ea typeface="Times New Roman"/>
                        <a:cs typeface="Segoe UI" panose="020B0502040204020203" pitchFamily="34" charset="0"/>
                      </a:endParaRPr>
                    </a:p>
                  </a:txBody>
                  <a:tcPr marL="68580" marR="68580" marT="0" marB="0"/>
                </a:tc>
                <a:extLst>
                  <a:ext uri="{0D108BD9-81ED-4DB2-BD59-A6C34878D82A}">
                    <a16:rowId xmlns:a16="http://schemas.microsoft.com/office/drawing/2014/main" val="10000"/>
                  </a:ext>
                </a:extLst>
              </a:tr>
              <a:tr h="660400">
                <a:tc>
                  <a:txBody>
                    <a:bodyPr/>
                    <a:lstStyle/>
                    <a:p>
                      <a:pPr marL="0" marR="0">
                        <a:lnSpc>
                          <a:spcPct val="115000"/>
                        </a:lnSpc>
                        <a:spcBef>
                          <a:spcPts val="0"/>
                        </a:spcBef>
                        <a:spcAft>
                          <a:spcPts val="0"/>
                        </a:spcAft>
                      </a:pPr>
                      <a:r>
                        <a:rPr lang="en-US" sz="2000" dirty="0">
                          <a:latin typeface="Segoe UI" panose="020B0502040204020203" pitchFamily="34" charset="0"/>
                          <a:cs typeface="Segoe UI" panose="020B0502040204020203" pitchFamily="34" charset="0"/>
                        </a:rPr>
                        <a:t>Database restore</a:t>
                      </a:r>
                      <a:endParaRPr lang="en-US" sz="2000" dirty="0">
                        <a:latin typeface="Segoe UI" panose="020B0502040204020203" pitchFamily="34" charset="0"/>
                        <a:ea typeface="Times New Roman"/>
                        <a:cs typeface="Segoe UI"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2000" dirty="0">
                          <a:latin typeface="Segoe UI" panose="020B0502040204020203" pitchFamily="34" charset="0"/>
                          <a:cs typeface="Segoe UI" panose="020B0502040204020203" pitchFamily="34" charset="0"/>
                        </a:rPr>
                        <a:t>Replaces an existing database</a:t>
                      </a:r>
                      <a:endParaRPr lang="en-US" sz="2000" dirty="0">
                        <a:latin typeface="Segoe UI" panose="020B0502040204020203" pitchFamily="34" charset="0"/>
                        <a:ea typeface="Times New Roman"/>
                        <a:cs typeface="Segoe UI" panose="020B0502040204020203" pitchFamily="34" charset="0"/>
                      </a:endParaRPr>
                    </a:p>
                  </a:txBody>
                  <a:tcPr marL="68580" marR="68580" marT="0" marB="0"/>
                </a:tc>
                <a:extLst>
                  <a:ext uri="{0D108BD9-81ED-4DB2-BD59-A6C34878D82A}">
                    <a16:rowId xmlns:a16="http://schemas.microsoft.com/office/drawing/2014/main" val="10001"/>
                  </a:ext>
                </a:extLst>
              </a:tr>
              <a:tr h="660400">
                <a:tc>
                  <a:txBody>
                    <a:bodyPr/>
                    <a:lstStyle/>
                    <a:p>
                      <a:pPr marL="0" marR="0">
                        <a:lnSpc>
                          <a:spcPct val="115000"/>
                        </a:lnSpc>
                        <a:spcBef>
                          <a:spcPts val="0"/>
                        </a:spcBef>
                        <a:spcAft>
                          <a:spcPts val="0"/>
                        </a:spcAft>
                      </a:pPr>
                      <a:r>
                        <a:rPr lang="en-US" sz="2000" dirty="0">
                          <a:latin typeface="Segoe UI" panose="020B0502040204020203" pitchFamily="34" charset="0"/>
                          <a:cs typeface="Segoe UI" panose="020B0502040204020203" pitchFamily="34" charset="0"/>
                        </a:rPr>
                        <a:t>Recovery database</a:t>
                      </a:r>
                      <a:endParaRPr lang="en-US" sz="2000" dirty="0">
                        <a:latin typeface="Segoe UI" panose="020B0502040204020203" pitchFamily="34" charset="0"/>
                        <a:ea typeface="Times New Roman"/>
                        <a:cs typeface="Segoe UI"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2000" dirty="0">
                          <a:latin typeface="Segoe UI" panose="020B0502040204020203" pitchFamily="34" charset="0"/>
                          <a:cs typeface="Segoe UI" panose="020B0502040204020203" pitchFamily="34" charset="0"/>
                        </a:rPr>
                        <a:t>Restores a database to an alternative location for data recovery</a:t>
                      </a:r>
                      <a:endParaRPr lang="en-US" sz="2000" dirty="0">
                        <a:latin typeface="Segoe UI" panose="020B0502040204020203" pitchFamily="34" charset="0"/>
                        <a:ea typeface="Times New Roman"/>
                        <a:cs typeface="Segoe UI" panose="020B0502040204020203" pitchFamily="34" charset="0"/>
                      </a:endParaRPr>
                    </a:p>
                  </a:txBody>
                  <a:tcPr marL="68580" marR="68580" marT="0" marB="0"/>
                </a:tc>
                <a:extLst>
                  <a:ext uri="{0D108BD9-81ED-4DB2-BD59-A6C34878D82A}">
                    <a16:rowId xmlns:a16="http://schemas.microsoft.com/office/drawing/2014/main" val="10002"/>
                  </a:ext>
                </a:extLst>
              </a:tr>
              <a:tr h="660400">
                <a:tc>
                  <a:txBody>
                    <a:bodyPr/>
                    <a:lstStyle/>
                    <a:p>
                      <a:pPr marL="0" marR="0">
                        <a:lnSpc>
                          <a:spcPct val="115000"/>
                        </a:lnSpc>
                        <a:spcBef>
                          <a:spcPts val="0"/>
                        </a:spcBef>
                        <a:spcAft>
                          <a:spcPts val="0"/>
                        </a:spcAft>
                      </a:pPr>
                      <a:r>
                        <a:rPr lang="en-US" sz="2000" dirty="0">
                          <a:latin typeface="Segoe UI" panose="020B0502040204020203" pitchFamily="34" charset="0"/>
                          <a:cs typeface="Segoe UI" panose="020B0502040204020203" pitchFamily="34" charset="0"/>
                        </a:rPr>
                        <a:t>Database portability</a:t>
                      </a:r>
                      <a:endParaRPr lang="en-US" sz="2000" dirty="0">
                        <a:latin typeface="Segoe UI" panose="020B0502040204020203" pitchFamily="34" charset="0"/>
                        <a:ea typeface="Times New Roman"/>
                        <a:cs typeface="Segoe UI"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2000" dirty="0">
                          <a:latin typeface="Segoe UI" panose="020B0502040204020203" pitchFamily="34" charset="0"/>
                          <a:cs typeface="Segoe UI" panose="020B0502040204020203" pitchFamily="34" charset="0"/>
                        </a:rPr>
                        <a:t>Restores a database without having to recover a specific server</a:t>
                      </a:r>
                      <a:endParaRPr lang="en-US" sz="2000" dirty="0">
                        <a:latin typeface="Segoe UI" panose="020B0502040204020203" pitchFamily="34" charset="0"/>
                        <a:ea typeface="Times New Roman"/>
                        <a:cs typeface="Segoe UI" panose="020B0502040204020203" pitchFamily="34" charset="0"/>
                      </a:endParaRPr>
                    </a:p>
                  </a:txBody>
                  <a:tcPr marL="68580" marR="68580" marT="0" marB="0"/>
                </a:tc>
                <a:extLst>
                  <a:ext uri="{0D108BD9-81ED-4DB2-BD59-A6C34878D82A}">
                    <a16:rowId xmlns:a16="http://schemas.microsoft.com/office/drawing/2014/main" val="10003"/>
                  </a:ext>
                </a:extLst>
              </a:tr>
              <a:tr h="660400">
                <a:tc>
                  <a:txBody>
                    <a:bodyPr/>
                    <a:lstStyle/>
                    <a:p>
                      <a:pPr marL="0" marR="0">
                        <a:lnSpc>
                          <a:spcPct val="115000"/>
                        </a:lnSpc>
                        <a:spcBef>
                          <a:spcPts val="0"/>
                        </a:spcBef>
                        <a:spcAft>
                          <a:spcPts val="0"/>
                        </a:spcAft>
                      </a:pPr>
                      <a:r>
                        <a:rPr lang="en-US" sz="2000" dirty="0">
                          <a:latin typeface="Segoe UI" panose="020B0502040204020203" pitchFamily="34" charset="0"/>
                          <a:cs typeface="Segoe UI" panose="020B0502040204020203" pitchFamily="34" charset="0"/>
                        </a:rPr>
                        <a:t>Dial-tone recovery</a:t>
                      </a:r>
                      <a:endParaRPr lang="en-US" sz="2000" dirty="0">
                        <a:latin typeface="Segoe UI" panose="020B0502040204020203" pitchFamily="34" charset="0"/>
                        <a:ea typeface="Times New Roman"/>
                        <a:cs typeface="Segoe UI"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2000" dirty="0">
                          <a:latin typeface="Segoe UI" panose="020B0502040204020203" pitchFamily="34" charset="0"/>
                          <a:cs typeface="Segoe UI" panose="020B0502040204020203" pitchFamily="34" charset="0"/>
                        </a:rPr>
                        <a:t>Restores server functionality rapidly before restoring historical mailbox contents</a:t>
                      </a:r>
                      <a:endParaRPr lang="en-US" sz="2000" dirty="0">
                        <a:latin typeface="Segoe UI" panose="020B0502040204020203" pitchFamily="34" charset="0"/>
                        <a:ea typeface="Times New Roman"/>
                        <a:cs typeface="Segoe UI" panose="020B0502040204020203" pitchFamily="34" charset="0"/>
                      </a:endParaRPr>
                    </a:p>
                  </a:txBody>
                  <a:tcPr marL="68580" marR="68580" marT="0" marB="0"/>
                </a:tc>
                <a:extLst>
                  <a:ext uri="{0D108BD9-81ED-4DB2-BD59-A6C34878D82A}">
                    <a16:rowId xmlns:a16="http://schemas.microsoft.com/office/drawing/2014/main" val="10004"/>
                  </a:ext>
                </a:extLst>
              </a:tr>
              <a:tr h="660400">
                <a:tc>
                  <a:txBody>
                    <a:bodyPr/>
                    <a:lstStyle/>
                    <a:p>
                      <a:pPr marL="0" marR="0">
                        <a:lnSpc>
                          <a:spcPct val="115000"/>
                        </a:lnSpc>
                        <a:spcBef>
                          <a:spcPts val="0"/>
                        </a:spcBef>
                        <a:spcAft>
                          <a:spcPts val="0"/>
                        </a:spcAft>
                      </a:pPr>
                      <a:r>
                        <a:rPr lang="en-US" sz="2000" dirty="0">
                          <a:latin typeface="Segoe UI" panose="020B0502040204020203" pitchFamily="34" charset="0"/>
                          <a:cs typeface="Segoe UI" panose="020B0502040204020203" pitchFamily="34" charset="0"/>
                        </a:rPr>
                        <a:t>DAG recovery</a:t>
                      </a:r>
                      <a:endParaRPr lang="en-US" sz="2000" dirty="0">
                        <a:latin typeface="Segoe UI" panose="020B0502040204020203" pitchFamily="34" charset="0"/>
                        <a:ea typeface="Times New Roman"/>
                        <a:cs typeface="Segoe UI"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2000" dirty="0">
                          <a:latin typeface="Segoe UI" panose="020B0502040204020203" pitchFamily="34" charset="0"/>
                          <a:cs typeface="Segoe UI" panose="020B0502040204020203" pitchFamily="34" charset="0"/>
                        </a:rPr>
                        <a:t>Mounts a database copy on a different Exchange Server with the mailbox role installed</a:t>
                      </a:r>
                      <a:endParaRPr lang="en-US" sz="2000" dirty="0">
                        <a:latin typeface="Segoe UI" panose="020B0502040204020203" pitchFamily="34" charset="0"/>
                        <a:ea typeface="Times New Roman"/>
                        <a:cs typeface="Segoe UI" panose="020B0502040204020203" pitchFamily="34" charset="0"/>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62968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Repairing Exchange Server database corruption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The </a:t>
            </a:r>
            <a:r>
              <a:rPr lang="en-US" b="1" kern="0" dirty="0">
                <a:solidFill>
                  <a:srgbClr val="000000"/>
                </a:solidFill>
              </a:rPr>
              <a:t>New-MailboxRepairRequest</a:t>
            </a:r>
            <a:r>
              <a:rPr lang="en-US" kern="0" dirty="0">
                <a:solidFill>
                  <a:srgbClr val="000000"/>
                </a:solidFill>
              </a:rPr>
              <a:t> cmdlet detects and fixes the following types of mailbox corruptions:</a:t>
            </a:r>
          </a:p>
          <a:p>
            <a:pPr lvl="1"/>
            <a:r>
              <a:rPr lang="en-US" kern="0" dirty="0">
                <a:solidFill>
                  <a:srgbClr val="000000"/>
                </a:solidFill>
              </a:rPr>
              <a:t>SearchFolder</a:t>
            </a:r>
          </a:p>
          <a:p>
            <a:pPr lvl="1"/>
            <a:r>
              <a:rPr lang="en-US" kern="0" dirty="0">
                <a:solidFill>
                  <a:srgbClr val="000000"/>
                </a:solidFill>
              </a:rPr>
              <a:t>AggregateCounts</a:t>
            </a:r>
          </a:p>
          <a:p>
            <a:pPr lvl="1"/>
            <a:r>
              <a:rPr lang="en-US" kern="0" dirty="0">
                <a:solidFill>
                  <a:srgbClr val="000000"/>
                </a:solidFill>
              </a:rPr>
              <a:t>FolderView</a:t>
            </a:r>
          </a:p>
          <a:p>
            <a:pPr lvl="1"/>
            <a:r>
              <a:rPr lang="en-US" kern="0" dirty="0">
                <a:solidFill>
                  <a:srgbClr val="000000"/>
                </a:solidFill>
              </a:rPr>
              <a:t>ProvisonedFolders</a:t>
            </a:r>
          </a:p>
        </p:txBody>
      </p:sp>
    </p:spTree>
    <p:extLst>
      <p:ext uri="{BB962C8B-B14F-4D97-AF65-F5344CB8AC3E}">
        <p14:creationId xmlns:p14="http://schemas.microsoft.com/office/powerpoint/2010/main" val="3456557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a4cbd70-ba86-4245-8c5a-97fa47294ef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for recovering data by using the recovery database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To recover data by using the recovery database:</a:t>
            </a:r>
          </a:p>
          <a:p>
            <a:pPr lvl="1"/>
            <a:r>
              <a:rPr lang="en-US" kern="0" dirty="0">
                <a:solidFill>
                  <a:srgbClr val="000000"/>
                </a:solidFill>
              </a:rPr>
              <a:t>Restore the database that contains the data you want to recover on an alternative location</a:t>
            </a:r>
          </a:p>
          <a:p>
            <a:pPr lvl="1"/>
            <a:r>
              <a:rPr lang="en-US" kern="0" dirty="0">
                <a:solidFill>
                  <a:srgbClr val="000000"/>
                </a:solidFill>
              </a:rPr>
              <a:t>Create a new recovery database with the Exchange Management Shell</a:t>
            </a:r>
          </a:p>
          <a:p>
            <a:pPr lvl="1"/>
            <a:r>
              <a:rPr lang="en-US" kern="0" dirty="0">
                <a:solidFill>
                  <a:srgbClr val="000000"/>
                </a:solidFill>
              </a:rPr>
              <a:t>Put the restored database in a clean shutdown state by running the </a:t>
            </a:r>
            <a:r>
              <a:rPr lang="en-US" b="1" kern="0" dirty="0">
                <a:solidFill>
                  <a:srgbClr val="000000"/>
                </a:solidFill>
              </a:rPr>
              <a:t>Eseutil</a:t>
            </a:r>
            <a:r>
              <a:rPr lang="en-US" kern="0" dirty="0">
                <a:solidFill>
                  <a:srgbClr val="000000"/>
                </a:solidFill>
              </a:rPr>
              <a:t> utility</a:t>
            </a:r>
          </a:p>
          <a:p>
            <a:pPr lvl="1"/>
            <a:r>
              <a:rPr lang="en-US" kern="0" dirty="0">
                <a:solidFill>
                  <a:srgbClr val="000000"/>
                </a:solidFill>
              </a:rPr>
              <a:t>Mount the recovery database, and then merge the data from the recovery database mailbox</a:t>
            </a:r>
          </a:p>
          <a:p>
            <a:pPr lvl="0"/>
            <a:endParaRPr lang="en-US" kern="0" dirty="0">
              <a:solidFill>
                <a:srgbClr val="000000"/>
              </a:solidFill>
            </a:endParaRPr>
          </a:p>
        </p:txBody>
      </p:sp>
    </p:spTree>
    <p:extLst>
      <p:ext uri="{BB962C8B-B14F-4D97-AF65-F5344CB8AC3E}">
        <p14:creationId xmlns:p14="http://schemas.microsoft.com/office/powerpoint/2010/main" val="427850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98a43e2e-a015-42ce-a97d-5b750ee6d99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 database scenarios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You can use a recovery database in the following scenarios:</a:t>
            </a:r>
          </a:p>
          <a:p>
            <a:pPr lvl="1"/>
            <a:r>
              <a:rPr lang="en-US" kern="0" dirty="0">
                <a:solidFill>
                  <a:srgbClr val="000000"/>
                </a:solidFill>
              </a:rPr>
              <a:t>Dial-tone recovery</a:t>
            </a:r>
          </a:p>
          <a:p>
            <a:pPr lvl="1"/>
            <a:r>
              <a:rPr lang="en-US" kern="0" dirty="0">
                <a:solidFill>
                  <a:srgbClr val="000000"/>
                </a:solidFill>
              </a:rPr>
              <a:t>Individual mailbox recovery</a:t>
            </a:r>
          </a:p>
          <a:p>
            <a:pPr lvl="1"/>
            <a:r>
              <a:rPr lang="en-US" kern="0" dirty="0">
                <a:solidFill>
                  <a:srgbClr val="000000"/>
                </a:solidFill>
              </a:rPr>
              <a:t>Specific item recovery</a:t>
            </a:r>
          </a:p>
          <a:p>
            <a:pPr lvl="0"/>
            <a:endParaRPr lang="en-US" kern="0" dirty="0">
              <a:solidFill>
                <a:srgbClr val="000000"/>
              </a:solidFill>
            </a:endParaRPr>
          </a:p>
        </p:txBody>
      </p:sp>
    </p:spTree>
    <p:extLst>
      <p:ext uri="{BB962C8B-B14F-4D97-AF65-F5344CB8AC3E}">
        <p14:creationId xmlns:p14="http://schemas.microsoft.com/office/powerpoint/2010/main" val="3508396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Implementing Exchange Server backup
Implementing Exchange Server recovery</a:t>
            </a:r>
          </a:p>
        </p:txBody>
      </p:sp>
    </p:spTree>
    <p:extLst>
      <p:ext uri="{BB962C8B-B14F-4D97-AF65-F5344CB8AC3E}">
        <p14:creationId xmlns:p14="http://schemas.microsoft.com/office/powerpoint/2010/main" val="860757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eb1f9dc1-f714-4793-b7b0-e6242a9c112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Recovering data by using a recovery database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1"/>
            <a:r>
              <a:rPr lang="en-US" kern="0" dirty="0">
                <a:solidFill>
                  <a:srgbClr val="000000"/>
                </a:solidFill>
              </a:rPr>
              <a:t>Create a recovery database</a:t>
            </a:r>
          </a:p>
          <a:p>
            <a:pPr lvl="1"/>
            <a:r>
              <a:rPr lang="en-US" kern="0" dirty="0">
                <a:solidFill>
                  <a:srgbClr val="000000"/>
                </a:solidFill>
              </a:rPr>
              <a:t>Restore data to the recovery database</a:t>
            </a:r>
          </a:p>
          <a:p>
            <a:pPr lvl="1"/>
            <a:r>
              <a:rPr lang="en-US" kern="0" dirty="0">
                <a:solidFill>
                  <a:srgbClr val="000000"/>
                </a:solidFill>
              </a:rPr>
              <a:t>Create a new MailboxRestoreRequest</a:t>
            </a:r>
          </a:p>
          <a:p>
            <a:pPr lvl="0"/>
            <a:endParaRPr lang="en-US" kern="0" dirty="0">
              <a:solidFill>
                <a:srgbClr val="000000"/>
              </a:solidFill>
            </a:endParaRPr>
          </a:p>
        </p:txBody>
      </p:sp>
    </p:spTree>
    <p:extLst>
      <p:ext uri="{BB962C8B-B14F-4D97-AF65-F5344CB8AC3E}">
        <p14:creationId xmlns:p14="http://schemas.microsoft.com/office/powerpoint/2010/main" val="3782831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Options to recover Exchange Server functionality</a:t>
            </a:r>
          </a:p>
        </p:txBody>
      </p:sp>
      <p:sp>
        <p:nvSpPr>
          <p:cNvPr id="4" name="Content Placeholder 2"/>
          <p:cNvSpPr txBox="1">
            <a:spLocks/>
          </p:cNvSpPr>
          <p:nvPr/>
        </p:nvSpPr>
        <p:spPr>
          <a:xfrm>
            <a:off x="458788" y="1021215"/>
            <a:ext cx="8119156" cy="5147356"/>
          </a:xfrm>
          <a:prstGeom prst="rect">
            <a:avLst/>
          </a:prstGeom>
        </p:spPr>
        <p:txBody>
          <a:bodyPr anchor="t"/>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To restore a lost server:</a:t>
            </a:r>
          </a:p>
          <a:p>
            <a:pPr marL="458470" lvl="1" indent="-169545"/>
            <a:r>
              <a:rPr lang="en-US" kern="0" dirty="0">
                <a:solidFill>
                  <a:srgbClr val="000000"/>
                </a:solidFill>
              </a:rPr>
              <a:t>Build a new server</a:t>
            </a:r>
          </a:p>
          <a:p>
            <a:pPr marL="458470" lvl="1" indent="-169545"/>
            <a:r>
              <a:rPr lang="en-US" kern="0" dirty="0">
                <a:solidFill>
                  <a:srgbClr val="000000"/>
                </a:solidFill>
                <a:latin typeface="Segoe UI"/>
                <a:cs typeface="Segoe UI"/>
              </a:rPr>
              <a:t>Install Exchange Server with recovery mode</a:t>
            </a:r>
          </a:p>
          <a:p>
            <a:pPr marL="458470" lvl="1" indent="-169545"/>
            <a:r>
              <a:rPr lang="en-US" kern="0" dirty="0">
                <a:solidFill>
                  <a:srgbClr val="000000"/>
                </a:solidFill>
              </a:rPr>
              <a:t>Restore any necessary data</a:t>
            </a:r>
          </a:p>
          <a:p>
            <a:pPr lvl="0"/>
            <a:endParaRPr lang="en-US" kern="0" dirty="0">
              <a:solidFill>
                <a:srgbClr val="000000"/>
              </a:solidFill>
            </a:endParaRPr>
          </a:p>
        </p:txBody>
      </p:sp>
    </p:spTree>
    <p:extLst>
      <p:ext uri="{BB962C8B-B14F-4D97-AF65-F5344CB8AC3E}">
        <p14:creationId xmlns:p14="http://schemas.microsoft.com/office/powerpoint/2010/main" val="1204750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7BCF5-6675-4419-95D9-2C2EB685FF3C}"/>
              </a:ext>
            </a:extLst>
          </p:cNvPr>
          <p:cNvSpPr>
            <a:spLocks noGrp="1"/>
          </p:cNvSpPr>
          <p:nvPr>
            <p:ph type="title"/>
          </p:nvPr>
        </p:nvSpPr>
        <p:spPr/>
        <p:txBody>
          <a:bodyPr/>
          <a:lstStyle/>
          <a:p>
            <a:endParaRPr lang="de-AT"/>
          </a:p>
        </p:txBody>
      </p:sp>
      <p:sp>
        <p:nvSpPr>
          <p:cNvPr id="3" name="Text Placeholder 2">
            <a:extLst>
              <a:ext uri="{FF2B5EF4-FFF2-40B4-BE49-F238E27FC236}">
                <a16:creationId xmlns:a16="http://schemas.microsoft.com/office/drawing/2014/main" id="{F01AE558-54B0-4143-96C3-2E3871FF6290}"/>
              </a:ext>
            </a:extLst>
          </p:cNvPr>
          <p:cNvSpPr>
            <a:spLocks noGrp="1"/>
          </p:cNvSpPr>
          <p:nvPr>
            <p:ph type="body" idx="1"/>
          </p:nvPr>
        </p:nvSpPr>
        <p:spPr>
          <a:xfrm>
            <a:off x="475457" y="2906713"/>
            <a:ext cx="8193087" cy="1500187"/>
          </a:xfrm>
        </p:spPr>
        <p:txBody>
          <a:bodyPr/>
          <a:lstStyle/>
          <a:p>
            <a:r>
              <a:rPr lang="en-US" sz="4800" dirty="0"/>
              <a:t>LAB 10 – </a:t>
            </a:r>
            <a:r>
              <a:rPr lang="en-US" sz="4800" dirty="0" err="1"/>
              <a:t>Übung</a:t>
            </a:r>
            <a:r>
              <a:rPr lang="en-US" sz="4800" dirty="0"/>
              <a:t> 3 &amp; 4: Restore</a:t>
            </a:r>
            <a:endParaRPr lang="de-AT" sz="4800" dirty="0"/>
          </a:p>
        </p:txBody>
      </p:sp>
    </p:spTree>
    <p:extLst>
      <p:ext uri="{BB962C8B-B14F-4D97-AF65-F5344CB8AC3E}">
        <p14:creationId xmlns:p14="http://schemas.microsoft.com/office/powerpoint/2010/main" val="3403696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646e9fff-eb44-441a-8014-bf74515f94c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dial-tone recovery?</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i="1" kern="0" dirty="0">
                <a:solidFill>
                  <a:srgbClr val="000000"/>
                </a:solidFill>
              </a:rPr>
              <a:t>Dial-tone recovery </a:t>
            </a:r>
            <a:r>
              <a:rPr lang="en-US" kern="0" dirty="0">
                <a:solidFill>
                  <a:srgbClr val="000000"/>
                </a:solidFill>
              </a:rPr>
              <a:t>is the process of implementing access to email services without restoring data to the user’s mailbox</a:t>
            </a:r>
          </a:p>
          <a:p>
            <a:pPr lvl="0"/>
            <a:r>
              <a:rPr lang="en-US" kern="0" dirty="0">
                <a:solidFill>
                  <a:srgbClr val="000000"/>
                </a:solidFill>
              </a:rPr>
              <a:t>Dial-tone recovery benefits:</a:t>
            </a:r>
          </a:p>
          <a:p>
            <a:pPr lvl="1"/>
            <a:r>
              <a:rPr lang="en-US" kern="0" dirty="0">
                <a:solidFill>
                  <a:srgbClr val="000000"/>
                </a:solidFill>
              </a:rPr>
              <a:t>Enables users to send and receive email as soon as possible after the loss of a database or server</a:t>
            </a:r>
          </a:p>
          <a:p>
            <a:pPr lvl="1"/>
            <a:r>
              <a:rPr lang="en-US" kern="0" dirty="0">
                <a:solidFill>
                  <a:srgbClr val="000000"/>
                </a:solidFill>
              </a:rPr>
              <a:t>Uses a recovery database to restore the dial-tone database with users’ historical data</a:t>
            </a:r>
          </a:p>
          <a:p>
            <a:pPr lvl="0"/>
            <a:endParaRPr lang="en-US" kern="0" dirty="0">
              <a:solidFill>
                <a:srgbClr val="000000"/>
              </a:solidFill>
            </a:endParaRPr>
          </a:p>
        </p:txBody>
      </p:sp>
    </p:spTree>
    <p:extLst>
      <p:ext uri="{BB962C8B-B14F-4D97-AF65-F5344CB8AC3E}">
        <p14:creationId xmlns:p14="http://schemas.microsoft.com/office/powerpoint/2010/main" val="1015246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b57b0c25-6018-444a-802a-cab5185a7c3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for implementing dial-tone recovery</a:t>
            </a:r>
          </a:p>
        </p:txBody>
      </p:sp>
      <p:sp>
        <p:nvSpPr>
          <p:cNvPr id="4" name="Content Placeholder 2"/>
          <p:cNvSpPr txBox="1">
            <a:spLocks/>
          </p:cNvSpPr>
          <p:nvPr/>
        </p:nvSpPr>
        <p:spPr>
          <a:xfrm>
            <a:off x="458788" y="1021215"/>
            <a:ext cx="84947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Process for implementing dial-tone recovery:</a:t>
            </a:r>
          </a:p>
          <a:p>
            <a:pPr marL="0" lvl="0" indent="0">
              <a:buNone/>
            </a:pPr>
            <a:endParaRPr lang="en-US" sz="1000" kern="0" dirty="0">
              <a:solidFill>
                <a:srgbClr val="000000"/>
              </a:solidFill>
            </a:endParaRPr>
          </a:p>
          <a:p>
            <a:pPr marL="746125" lvl="1" indent="-457200">
              <a:buFont typeface="+mj-lt"/>
              <a:buAutoNum type="arabicPeriod"/>
            </a:pPr>
            <a:r>
              <a:rPr lang="en-US" kern="0" dirty="0">
                <a:solidFill>
                  <a:srgbClr val="000000"/>
                </a:solidFill>
              </a:rPr>
              <a:t>Create a dial-tone database</a:t>
            </a:r>
          </a:p>
          <a:p>
            <a:pPr marL="288925" lvl="1" indent="0">
              <a:buNone/>
            </a:pPr>
            <a:endParaRPr lang="en-US" sz="100" kern="0" dirty="0">
              <a:solidFill>
                <a:srgbClr val="000000"/>
              </a:solidFill>
            </a:endParaRPr>
          </a:p>
          <a:p>
            <a:pPr marL="746125" lvl="1" indent="-457200">
              <a:buFont typeface="+mj-lt"/>
              <a:buAutoNum type="arabicPeriod" startAt="2"/>
            </a:pPr>
            <a:r>
              <a:rPr lang="en-US" kern="0" dirty="0">
                <a:solidFill>
                  <a:srgbClr val="000000"/>
                </a:solidFill>
              </a:rPr>
              <a:t>If necessary, configure the mailboxes that were on the database to use the new dial-tone database</a:t>
            </a:r>
          </a:p>
          <a:p>
            <a:pPr marL="288925" lvl="1" indent="0">
              <a:buNone/>
            </a:pPr>
            <a:endParaRPr lang="en-US" sz="100" kern="0" dirty="0">
              <a:solidFill>
                <a:srgbClr val="000000"/>
              </a:solidFill>
            </a:endParaRPr>
          </a:p>
          <a:p>
            <a:pPr marL="746125" lvl="1" indent="-457200">
              <a:buFont typeface="+mj-lt"/>
              <a:buAutoNum type="arabicPeriod" startAt="3"/>
            </a:pPr>
            <a:r>
              <a:rPr lang="en-US" kern="0" dirty="0">
                <a:solidFill>
                  <a:srgbClr val="000000"/>
                </a:solidFill>
              </a:rPr>
              <a:t>Restore the database and log files that you want to recover to the recovery database</a:t>
            </a:r>
          </a:p>
          <a:p>
            <a:pPr marL="746125" lvl="1" indent="-457200">
              <a:buFont typeface="+mj-lt"/>
              <a:buAutoNum type="arabicPeriod" startAt="3"/>
            </a:pPr>
            <a:endParaRPr lang="en-US" sz="100" kern="0" dirty="0">
              <a:solidFill>
                <a:srgbClr val="000000"/>
              </a:solidFill>
            </a:endParaRPr>
          </a:p>
          <a:p>
            <a:pPr marL="746125" lvl="1" indent="-457200">
              <a:buFont typeface="+mj-lt"/>
              <a:buAutoNum type="arabicPeriod" startAt="3"/>
            </a:pPr>
            <a:r>
              <a:rPr lang="en-US" kern="0" dirty="0">
                <a:solidFill>
                  <a:srgbClr val="000000"/>
                </a:solidFill>
              </a:rPr>
              <a:t>Swap the dial-tone database with the database that you recovered in the previous step</a:t>
            </a:r>
          </a:p>
          <a:p>
            <a:pPr marL="746125" lvl="1" indent="-457200">
              <a:buFont typeface="+mj-lt"/>
              <a:buAutoNum type="arabicPeriod" startAt="3"/>
            </a:pPr>
            <a:endParaRPr lang="en-US" sz="100" kern="0" dirty="0">
              <a:solidFill>
                <a:srgbClr val="000000"/>
              </a:solidFill>
            </a:endParaRPr>
          </a:p>
          <a:p>
            <a:pPr marL="746125" lvl="1" indent="-457200">
              <a:buFont typeface="+mj-lt"/>
              <a:buAutoNum type="arabicPeriod" startAt="3"/>
            </a:pPr>
            <a:r>
              <a:rPr lang="en-US" kern="0" dirty="0">
                <a:solidFill>
                  <a:srgbClr val="000000"/>
                </a:solidFill>
              </a:rPr>
              <a:t>Merge the data from the dial tone database and restored database by using the </a:t>
            </a:r>
            <a:r>
              <a:rPr lang="en-US" b="1" kern="0" dirty="0">
                <a:solidFill>
                  <a:srgbClr val="000000"/>
                </a:solidFill>
              </a:rPr>
              <a:t>New-</a:t>
            </a:r>
            <a:r>
              <a:rPr lang="en-US" b="1" kern="0" dirty="0" err="1">
                <a:solidFill>
                  <a:srgbClr val="000000"/>
                </a:solidFill>
              </a:rPr>
              <a:t>MailboxRestoreRequest</a:t>
            </a:r>
            <a:r>
              <a:rPr lang="en-US" kern="0" dirty="0">
                <a:solidFill>
                  <a:srgbClr val="000000"/>
                </a:solidFill>
              </a:rPr>
              <a:t> cmdlet</a:t>
            </a:r>
          </a:p>
        </p:txBody>
      </p:sp>
    </p:spTree>
    <p:extLst>
      <p:ext uri="{BB962C8B-B14F-4D97-AF65-F5344CB8AC3E}">
        <p14:creationId xmlns:p14="http://schemas.microsoft.com/office/powerpoint/2010/main" val="197561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c275ed14-955b-4b3e-a111-e38d5832efe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Recovering Client Access services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Recovering client access services includes:</a:t>
            </a:r>
          </a:p>
          <a:p>
            <a:pPr lvl="1"/>
            <a:r>
              <a:rPr lang="en-US" kern="0" dirty="0">
                <a:solidFill>
                  <a:srgbClr val="000000"/>
                </a:solidFill>
              </a:rPr>
              <a:t>Restoring specific IIS configuration</a:t>
            </a:r>
          </a:p>
          <a:p>
            <a:pPr lvl="1"/>
            <a:r>
              <a:rPr lang="en-US" kern="0" dirty="0">
                <a:solidFill>
                  <a:srgbClr val="000000"/>
                </a:solidFill>
              </a:rPr>
              <a:t>Importing certificates</a:t>
            </a:r>
          </a:p>
          <a:p>
            <a:pPr lvl="1"/>
            <a:r>
              <a:rPr lang="en-US" kern="0" dirty="0">
                <a:solidFill>
                  <a:srgbClr val="000000"/>
                </a:solidFill>
              </a:rPr>
              <a:t>Recovering a server (if the server was lost)</a:t>
            </a:r>
          </a:p>
          <a:p>
            <a:pPr lvl="1"/>
            <a:r>
              <a:rPr lang="en-US" kern="0" dirty="0">
                <a:solidFill>
                  <a:srgbClr val="000000"/>
                </a:solidFill>
              </a:rPr>
              <a:t>Reconfiguring the load balancer</a:t>
            </a:r>
          </a:p>
        </p:txBody>
      </p:sp>
    </p:spTree>
    <p:extLst>
      <p:ext uri="{BB962C8B-B14F-4D97-AF65-F5344CB8AC3E}">
        <p14:creationId xmlns:p14="http://schemas.microsoft.com/office/powerpoint/2010/main" val="1760574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64ec70d8-1ee0-4b11-98f7-1c4ae1cae49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Recovering public folders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Scenarios for restoring public folder data:</a:t>
            </a:r>
          </a:p>
          <a:p>
            <a:pPr lvl="1"/>
            <a:r>
              <a:rPr lang="en-US" kern="0" dirty="0">
                <a:solidFill>
                  <a:srgbClr val="000000"/>
                </a:solidFill>
              </a:rPr>
              <a:t>Recovering items that were deleted from public folders within the retention period</a:t>
            </a:r>
          </a:p>
          <a:p>
            <a:pPr lvl="1"/>
            <a:r>
              <a:rPr lang="en-US" kern="0" dirty="0">
                <a:solidFill>
                  <a:srgbClr val="000000"/>
                </a:solidFill>
              </a:rPr>
              <a:t>Recovering items that have past the retention period</a:t>
            </a:r>
          </a:p>
          <a:p>
            <a:pPr lvl="1"/>
            <a:r>
              <a:rPr lang="en-US" kern="0" dirty="0">
                <a:solidFill>
                  <a:srgbClr val="000000"/>
                </a:solidFill>
              </a:rPr>
              <a:t>Recovering deleted public folders within the retention period</a:t>
            </a:r>
          </a:p>
          <a:p>
            <a:pPr lvl="1"/>
            <a:r>
              <a:rPr lang="en-US" kern="0" dirty="0">
                <a:solidFill>
                  <a:srgbClr val="000000"/>
                </a:solidFill>
              </a:rPr>
              <a:t>Recovering deleted public folders that have passed the retention period</a:t>
            </a:r>
          </a:p>
          <a:p>
            <a:pPr lvl="1"/>
            <a:r>
              <a:rPr lang="en-US" kern="0" dirty="0">
                <a:solidFill>
                  <a:srgbClr val="000000"/>
                </a:solidFill>
              </a:rPr>
              <a:t>Public Folder “Lost and Found” functionality</a:t>
            </a:r>
          </a:p>
          <a:p>
            <a:pPr marL="0" lvl="0" indent="0">
              <a:buNone/>
            </a:pPr>
            <a:endParaRPr lang="en-US"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2488466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Implementing Exchange Server backup</a:t>
            </a:r>
          </a:p>
        </p:txBody>
      </p:sp>
      <p:sp>
        <p:nvSpPr>
          <p:cNvPr id="3" name="Text Placeholder 2"/>
          <p:cNvSpPr>
            <a:spLocks noGrp="1"/>
          </p:cNvSpPr>
          <p:nvPr>
            <p:ph type="body" idx="1"/>
          </p:nvPr>
        </p:nvSpPr>
        <p:spPr/>
        <p:txBody>
          <a:bodyPr/>
          <a:lstStyle/>
          <a:p>
            <a:r>
              <a:rPr lang="en-US" dirty="0"/>
              <a:t>Data loss scenarios
Data loss mitigation features
Timelines for disaster recovery
Exchange Server Native Data Protection
Discussion: When is Exchange Server Native Data Protection appropriate?
Scenarios that require backup and restore
Choosing Exchange Server backups and media
Backup requirements for Exchange Server
Demonstration: Backing up Exchange Server</a:t>
            </a:r>
          </a:p>
        </p:txBody>
      </p:sp>
    </p:spTree>
    <p:extLst>
      <p:ext uri="{BB962C8B-B14F-4D97-AF65-F5344CB8AC3E}">
        <p14:creationId xmlns:p14="http://schemas.microsoft.com/office/powerpoint/2010/main" val="1473472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loss scenarios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en-US" kern="0" dirty="0"/>
              <a:t>Data loss scenarios:</a:t>
            </a:r>
          </a:p>
          <a:p>
            <a:pPr lvl="1"/>
            <a:r>
              <a:rPr lang="en-US" kern="0" dirty="0"/>
              <a:t>Lost items</a:t>
            </a:r>
          </a:p>
          <a:p>
            <a:pPr lvl="1"/>
            <a:r>
              <a:rPr lang="en-US" kern="0" dirty="0"/>
              <a:t>Lost mailboxes</a:t>
            </a:r>
          </a:p>
          <a:p>
            <a:pPr lvl="1"/>
            <a:r>
              <a:rPr lang="en-US" kern="0" dirty="0"/>
              <a:t>Lost databases</a:t>
            </a:r>
          </a:p>
          <a:p>
            <a:pPr lvl="1"/>
            <a:r>
              <a:rPr lang="en-US" kern="0" dirty="0"/>
              <a:t>Lost servers</a:t>
            </a:r>
          </a:p>
          <a:p>
            <a:pPr lvl="1"/>
            <a:r>
              <a:rPr lang="en-US" kern="0" dirty="0"/>
              <a:t>Lost sites or datacenters</a:t>
            </a:r>
          </a:p>
          <a:p>
            <a:endParaRPr lang="en-US" kern="0" dirty="0"/>
          </a:p>
        </p:txBody>
      </p:sp>
    </p:spTree>
    <p:extLst>
      <p:ext uri="{BB962C8B-B14F-4D97-AF65-F5344CB8AC3E}">
        <p14:creationId xmlns:p14="http://schemas.microsoft.com/office/powerpoint/2010/main" val="1339703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loss mitigation features</a:t>
            </a:r>
          </a:p>
        </p:txBody>
      </p:sp>
      <p:sp>
        <p:nvSpPr>
          <p:cNvPr id="4" name="Content Placeholder 2"/>
          <p:cNvSpPr txBox="1">
            <a:spLocks/>
          </p:cNvSpPr>
          <p:nvPr/>
        </p:nvSpPr>
        <p:spPr>
          <a:xfrm>
            <a:off x="458788" y="1021215"/>
            <a:ext cx="8119156" cy="5147356"/>
          </a:xfrm>
          <a:prstGeom prst="rect">
            <a:avLst/>
          </a:prstGeom>
        </p:spPr>
        <p:txBody>
          <a:bodyPr anchor="t"/>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Mitigating data loss avoids the need to recover from backup</a:t>
            </a:r>
          </a:p>
          <a:p>
            <a:pPr lvl="0"/>
            <a:r>
              <a:rPr lang="en-US" kern="0" dirty="0">
                <a:solidFill>
                  <a:srgbClr val="000000"/>
                </a:solidFill>
              </a:rPr>
              <a:t>Data loss mitigation features include: </a:t>
            </a:r>
          </a:p>
          <a:p>
            <a:pPr marL="458470" lvl="1" indent="-169545"/>
            <a:r>
              <a:rPr lang="en-US" kern="0" dirty="0">
                <a:solidFill>
                  <a:srgbClr val="000000"/>
                </a:solidFill>
              </a:rPr>
              <a:t>Deleted items recovery</a:t>
            </a:r>
          </a:p>
          <a:p>
            <a:pPr marL="458470" lvl="1" indent="-169545"/>
            <a:r>
              <a:rPr lang="en-US" kern="0" dirty="0">
                <a:solidFill>
                  <a:srgbClr val="000000"/>
                </a:solidFill>
              </a:rPr>
              <a:t>Single item recovery</a:t>
            </a:r>
          </a:p>
          <a:p>
            <a:pPr marL="458470" lvl="1" indent="-169545"/>
            <a:r>
              <a:rPr lang="en-US" kern="0" dirty="0">
                <a:solidFill>
                  <a:srgbClr val="000000"/>
                </a:solidFill>
              </a:rPr>
              <a:t>In-Place Hold</a:t>
            </a:r>
          </a:p>
          <a:p>
            <a:pPr marL="458470" lvl="1" indent="-169545"/>
            <a:r>
              <a:rPr lang="en-US" kern="0" dirty="0">
                <a:solidFill>
                  <a:srgbClr val="000000"/>
                </a:solidFill>
              </a:rPr>
              <a:t>Deleted mailbox retention</a:t>
            </a:r>
          </a:p>
          <a:p>
            <a:pPr marL="458470" lvl="1" indent="-169545"/>
            <a:r>
              <a:rPr lang="en-US" kern="0" dirty="0">
                <a:solidFill>
                  <a:srgbClr val="000000"/>
                </a:solidFill>
              </a:rPr>
              <a:t>DAGs</a:t>
            </a:r>
          </a:p>
          <a:p>
            <a:pPr marL="458470" lvl="1" indent="-169545"/>
            <a:r>
              <a:rPr lang="en-US" kern="0" dirty="0">
                <a:solidFill>
                  <a:srgbClr val="000000"/>
                </a:solidFill>
              </a:rPr>
              <a:t>Shadow redundancy</a:t>
            </a:r>
          </a:p>
          <a:p>
            <a:pPr marL="458470" lvl="1" indent="-169545"/>
            <a:r>
              <a:rPr lang="en-US" kern="0" dirty="0">
                <a:solidFill>
                  <a:srgbClr val="000000"/>
                </a:solidFill>
                <a:latin typeface="Segoe UI"/>
                <a:cs typeface="Segoe UI"/>
              </a:rPr>
              <a:t>Lagged copies</a:t>
            </a:r>
            <a:endParaRPr lang="en-US"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3104264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Timelines for disaster recovery</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RTO determines how quickly the service is restored</a:t>
            </a:r>
          </a:p>
          <a:p>
            <a:pPr lvl="0">
              <a:buNone/>
            </a:pPr>
            <a:endParaRPr lang="en-US" sz="1000" kern="0" dirty="0">
              <a:solidFill>
                <a:srgbClr val="000000"/>
              </a:solidFill>
            </a:endParaRPr>
          </a:p>
          <a:p>
            <a:pPr lvl="0"/>
            <a:r>
              <a:rPr lang="en-US" kern="0" dirty="0">
                <a:solidFill>
                  <a:srgbClr val="000000"/>
                </a:solidFill>
              </a:rPr>
              <a:t>RPO determines from what point to perform disaster recovery</a:t>
            </a:r>
          </a:p>
          <a:p>
            <a:pPr lvl="0">
              <a:buNone/>
            </a:pPr>
            <a:endParaRPr lang="en-US" sz="1000" kern="0" dirty="0">
              <a:solidFill>
                <a:srgbClr val="000000"/>
              </a:solidFill>
            </a:endParaRPr>
          </a:p>
          <a:p>
            <a:pPr lvl="0">
              <a:buNone/>
            </a:pPr>
            <a:r>
              <a:rPr lang="en-US" kern="0" dirty="0">
                <a:solidFill>
                  <a:srgbClr val="000000"/>
                </a:solidFill>
              </a:rPr>
              <a:t>Based on the RTO and RPO, you may choose to:</a:t>
            </a:r>
          </a:p>
          <a:p>
            <a:pPr lvl="1"/>
            <a:r>
              <a:rPr lang="en-US" kern="0" dirty="0">
                <a:solidFill>
                  <a:srgbClr val="000000"/>
                </a:solidFill>
              </a:rPr>
              <a:t>Create multiple databases</a:t>
            </a:r>
          </a:p>
          <a:p>
            <a:pPr lvl="1"/>
            <a:r>
              <a:rPr lang="en-US" kern="0" dirty="0">
                <a:solidFill>
                  <a:srgbClr val="000000"/>
                </a:solidFill>
              </a:rPr>
              <a:t>Keep transaction logs on separate drives to ensure that you can replay them after a restore</a:t>
            </a:r>
          </a:p>
          <a:p>
            <a:pPr lvl="1"/>
            <a:r>
              <a:rPr lang="en-US" kern="0" dirty="0">
                <a:solidFill>
                  <a:srgbClr val="000000"/>
                </a:solidFill>
              </a:rPr>
              <a:t>Performa a backup every few hours to ensure minimal data loss</a:t>
            </a:r>
          </a:p>
          <a:p>
            <a:pPr lvl="0"/>
            <a:endParaRPr lang="en-US" kern="0" dirty="0">
              <a:solidFill>
                <a:srgbClr val="000000"/>
              </a:solidFill>
            </a:endParaRPr>
          </a:p>
        </p:txBody>
      </p:sp>
    </p:spTree>
    <p:extLst>
      <p:ext uri="{BB962C8B-B14F-4D97-AF65-F5344CB8AC3E}">
        <p14:creationId xmlns:p14="http://schemas.microsoft.com/office/powerpoint/2010/main" val="3216793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7bd330b0-b828-436c-b45f-3a83d5797ed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Server Native Data Protection</a:t>
            </a:r>
          </a:p>
        </p:txBody>
      </p:sp>
      <p:sp>
        <p:nvSpPr>
          <p:cNvPr id="4" name="Content Placeholder 2"/>
          <p:cNvSpPr txBox="1">
            <a:spLocks/>
          </p:cNvSpPr>
          <p:nvPr/>
        </p:nvSpPr>
        <p:spPr>
          <a:xfrm>
            <a:off x="458788" y="1021214"/>
            <a:ext cx="8342312" cy="5443085"/>
          </a:xfrm>
          <a:prstGeom prst="rect">
            <a:avLst/>
          </a:prstGeom>
        </p:spPr>
        <p:txBody>
          <a:bodyPr anchor="t"/>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Exchange Native Data Protection includes the following Exchange Server features:</a:t>
            </a:r>
          </a:p>
          <a:p>
            <a:pPr marL="458470" lvl="1" indent="-169545"/>
            <a:r>
              <a:rPr lang="en-US" sz="2000" kern="0" dirty="0">
                <a:solidFill>
                  <a:srgbClr val="000000"/>
                </a:solidFill>
              </a:rPr>
              <a:t>High availability that minimizes downtime and data loss</a:t>
            </a:r>
          </a:p>
          <a:p>
            <a:pPr marL="458470" lvl="1" indent="-169545"/>
            <a:r>
              <a:rPr lang="en-US" sz="2000" kern="0" dirty="0">
                <a:solidFill>
                  <a:srgbClr val="000000"/>
                </a:solidFill>
              </a:rPr>
              <a:t>Single item recovery and In-Place Hold policies for recovering deleted messages</a:t>
            </a:r>
          </a:p>
          <a:p>
            <a:pPr marL="458470" lvl="1" indent="-169545"/>
            <a:r>
              <a:rPr lang="en-US" sz="2000" kern="0" dirty="0">
                <a:solidFill>
                  <a:srgbClr val="000000"/>
                </a:solidFill>
              </a:rPr>
              <a:t>Point-in-time database recovery with lagged copies of mailbox databases</a:t>
            </a:r>
          </a:p>
          <a:p>
            <a:pPr marL="458470" lvl="1" indent="-169545"/>
            <a:r>
              <a:rPr lang="en-US" sz="2000" kern="0" dirty="0">
                <a:solidFill>
                  <a:srgbClr val="000000"/>
                </a:solidFill>
              </a:rPr>
              <a:t>Archive mailboxes, retention and archive policies, In-place eDiscovery for managing large mailboxes</a:t>
            </a:r>
          </a:p>
          <a:p>
            <a:pPr marL="458470" lvl="1" indent="-169545"/>
            <a:endParaRPr lang="en-US" sz="1000" kern="0" dirty="0">
              <a:solidFill>
                <a:srgbClr val="000000"/>
              </a:solidFill>
            </a:endParaRPr>
          </a:p>
          <a:p>
            <a:pPr lvl="0"/>
            <a:r>
              <a:rPr lang="en-US" sz="2400" kern="0" dirty="0">
                <a:solidFill>
                  <a:srgbClr val="000000"/>
                </a:solidFill>
              </a:rPr>
              <a:t>Before enabling Exchange Native Data Protection, consider:</a:t>
            </a:r>
          </a:p>
          <a:p>
            <a:pPr marL="458470" lvl="1" indent="-169545"/>
            <a:r>
              <a:rPr lang="en-US" sz="2000" kern="0" dirty="0">
                <a:solidFill>
                  <a:srgbClr val="000000"/>
                </a:solidFill>
              </a:rPr>
              <a:t>Minimum of three non-lagged database copies (recommended)</a:t>
            </a:r>
          </a:p>
          <a:p>
            <a:pPr marL="458470" lvl="1" indent="-169545"/>
            <a:r>
              <a:rPr lang="en-US" sz="2000" kern="0" dirty="0">
                <a:solidFill>
                  <a:srgbClr val="000000"/>
                </a:solidFill>
              </a:rPr>
              <a:t>Enable circular logging</a:t>
            </a:r>
          </a:p>
          <a:p>
            <a:pPr marL="458470" lvl="1" indent="-169545"/>
            <a:r>
              <a:rPr lang="en-US" sz="2000" kern="0" dirty="0">
                <a:solidFill>
                  <a:srgbClr val="000000"/>
                </a:solidFill>
              </a:rPr>
              <a:t>You might not need RAID disks, but JBOD disks</a:t>
            </a:r>
          </a:p>
          <a:p>
            <a:pPr marL="458470" lvl="1" indent="-169545"/>
            <a:r>
              <a:rPr lang="en-US" sz="2000" kern="0" dirty="0">
                <a:solidFill>
                  <a:srgbClr val="000000"/>
                </a:solidFill>
                <a:latin typeface="Segoe UI"/>
                <a:cs typeface="Segoe UI"/>
              </a:rPr>
              <a:t>RAID is recommended for a lagged database copy (when only deploying one lag)</a:t>
            </a:r>
            <a:endParaRPr lang="en-US" sz="2000" kern="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2030188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48f160bb-6276-4ace-94d1-d7217d10152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When is Exchange Server Native Data Protection appropriate?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Does your organization work with Exchange Server Native Data Protection? Why?</a:t>
            </a:r>
          </a:p>
          <a:p>
            <a:pPr lvl="0"/>
            <a:endParaRPr lang="en-US" sz="1000" kern="0" dirty="0">
              <a:solidFill>
                <a:srgbClr val="000000"/>
              </a:solidFill>
            </a:endParaRPr>
          </a:p>
          <a:p>
            <a:pPr lvl="0"/>
            <a:r>
              <a:rPr lang="en-US" sz="2400" kern="0" dirty="0">
                <a:solidFill>
                  <a:srgbClr val="000000"/>
                </a:solidFill>
              </a:rPr>
              <a:t>Does your organization use traditional backups? Why?</a:t>
            </a:r>
          </a:p>
          <a:p>
            <a:pPr lvl="0"/>
            <a:endParaRPr lang="en-US" sz="1000" kern="0" dirty="0">
              <a:solidFill>
                <a:srgbClr val="000000"/>
              </a:solidFill>
            </a:endParaRPr>
          </a:p>
          <a:p>
            <a:pPr lvl="0"/>
            <a:r>
              <a:rPr lang="en-US" sz="2400" kern="0" dirty="0">
                <a:solidFill>
                  <a:srgbClr val="000000"/>
                </a:solidFill>
              </a:rPr>
              <a:t>Does your organization use a combination of Exchange Server Native Data Protection and traditional backups? Why?</a:t>
            </a:r>
          </a:p>
          <a:p>
            <a:pPr lvl="0"/>
            <a:endParaRPr lang="en-US" sz="1000" kern="0" dirty="0">
              <a:solidFill>
                <a:srgbClr val="000000"/>
              </a:solidFill>
            </a:endParaRPr>
          </a:p>
          <a:p>
            <a:pPr lvl="0"/>
            <a:r>
              <a:rPr lang="en-US" sz="2400" kern="0" dirty="0">
                <a:solidFill>
                  <a:srgbClr val="000000"/>
                </a:solidFill>
              </a:rPr>
              <a:t>Which features of Exchange Server Native Data Protection do you use in your organization?</a:t>
            </a:r>
          </a:p>
          <a:p>
            <a:pPr lvl="0"/>
            <a:endParaRPr lang="en-US" sz="1000" kern="0" dirty="0">
              <a:solidFill>
                <a:srgbClr val="000000"/>
              </a:solidFill>
            </a:endParaRPr>
          </a:p>
          <a:p>
            <a:pPr lvl="0"/>
            <a:r>
              <a:rPr lang="en-US" sz="2400" kern="0" dirty="0">
                <a:solidFill>
                  <a:srgbClr val="000000"/>
                </a:solidFill>
              </a:rPr>
              <a:t>In which situation is it appropriate to use Exchange Server Native Data Protection only?</a:t>
            </a:r>
          </a:p>
          <a:p>
            <a:pPr lvl="0"/>
            <a:endParaRPr lang="en-US" kern="0" dirty="0">
              <a:solidFill>
                <a:srgbClr val="000000"/>
              </a:solidFill>
            </a:endParaRPr>
          </a:p>
        </p:txBody>
      </p:sp>
    </p:spTree>
    <p:extLst>
      <p:ext uri="{BB962C8B-B14F-4D97-AF65-F5344CB8AC3E}">
        <p14:creationId xmlns:p14="http://schemas.microsoft.com/office/powerpoint/2010/main" val="1518093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966ba6fa-d143-4a18-b2c3-e93601b9917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 that require backup and restore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Recovery scenarios:</a:t>
            </a:r>
          </a:p>
          <a:p>
            <a:pPr lvl="1"/>
            <a:r>
              <a:rPr lang="en-US" kern="0" dirty="0">
                <a:solidFill>
                  <a:srgbClr val="000000"/>
                </a:solidFill>
              </a:rPr>
              <a:t>Recover a message when single item recovery is not enabled</a:t>
            </a:r>
          </a:p>
          <a:p>
            <a:pPr lvl="1"/>
            <a:r>
              <a:rPr lang="en-US" kern="0" dirty="0">
                <a:solidFill>
                  <a:srgbClr val="000000"/>
                </a:solidFill>
              </a:rPr>
              <a:t>Recover a mailbox after the mailbox retention period has passed</a:t>
            </a:r>
          </a:p>
          <a:p>
            <a:pPr lvl="1"/>
            <a:r>
              <a:rPr lang="en-US" kern="0" dirty="0">
                <a:solidFill>
                  <a:srgbClr val="000000"/>
                </a:solidFill>
              </a:rPr>
              <a:t>Recover a public folder item after the item retention has passed</a:t>
            </a:r>
          </a:p>
          <a:p>
            <a:pPr lvl="1"/>
            <a:r>
              <a:rPr lang="en-US" kern="0" dirty="0">
                <a:solidFill>
                  <a:srgbClr val="000000"/>
                </a:solidFill>
              </a:rPr>
              <a:t>Recover from a failed database when a DAG is not in use</a:t>
            </a:r>
          </a:p>
          <a:p>
            <a:pPr lvl="1"/>
            <a:r>
              <a:rPr lang="en-US" kern="0" dirty="0">
                <a:solidFill>
                  <a:srgbClr val="000000"/>
                </a:solidFill>
              </a:rPr>
              <a:t>Recover from a failed server when a DAG is not in use</a:t>
            </a:r>
          </a:p>
          <a:p>
            <a:pPr lvl="0"/>
            <a:r>
              <a:rPr lang="en-US" kern="0" dirty="0">
                <a:solidFill>
                  <a:srgbClr val="000000"/>
                </a:solidFill>
              </a:rPr>
              <a:t>Backups may be used to meet compliance requirements</a:t>
            </a:r>
          </a:p>
          <a:p>
            <a:pPr lvl="0"/>
            <a:endParaRPr lang="en-US" kern="0" dirty="0">
              <a:solidFill>
                <a:srgbClr val="000000"/>
              </a:solidFill>
            </a:endParaRPr>
          </a:p>
        </p:txBody>
      </p:sp>
    </p:spTree>
    <p:extLst>
      <p:ext uri="{BB962C8B-B14F-4D97-AF65-F5344CB8AC3E}">
        <p14:creationId xmlns:p14="http://schemas.microsoft.com/office/powerpoint/2010/main" val="1774032866"/>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6e26bd3e-26a1-49ef-a711-f93878600d1b">
      <Terms xmlns="http://schemas.microsoft.com/office/infopath/2007/PartnerControls"/>
    </lcf76f155ced4ddcb4097134ff3c332f>
    <TaxCatchAll xmlns="3b7c1a63-589f-43fc-8fe7-5d1c1c7abab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ED6F75BC7090174AA980D673A413155B" ma:contentTypeVersion="17" ma:contentTypeDescription="Ein neues Dokument erstellen." ma:contentTypeScope="" ma:versionID="d79b8df0974a88a32e0e6d1a937553f8">
  <xsd:schema xmlns:xsd="http://www.w3.org/2001/XMLSchema" xmlns:xs="http://www.w3.org/2001/XMLSchema" xmlns:p="http://schemas.microsoft.com/office/2006/metadata/properties" xmlns:ns2="6e26bd3e-26a1-49ef-a711-f93878600d1b" xmlns:ns3="3b7c1a63-589f-43fc-8fe7-5d1c1c7abab8" targetNamespace="http://schemas.microsoft.com/office/2006/metadata/properties" ma:root="true" ma:fieldsID="607ef667033e2fcc1d49a25f9c3e70d4" ns2:_="" ns3:_="">
    <xsd:import namespace="6e26bd3e-26a1-49ef-a711-f93878600d1b"/>
    <xsd:import namespace="3b7c1a63-589f-43fc-8fe7-5d1c1c7abab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6bd3e-26a1-49ef-a711-f93878600d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Bildmarkierungen" ma:readOnly="false" ma:fieldId="{5cf76f15-5ced-4ddc-b409-7134ff3c332f}" ma:taxonomyMulti="true" ma:sspId="9498cc76-508d-4fbb-bc6c-49557131ae20" ma:termSetId="09814cd3-568e-fe90-9814-8d621ff8fb84" ma:anchorId="fba54fb3-c3e1-fe81-a776-ca4b69148c4d" ma:open="true" ma:isKeyword="false">
      <xsd:complexType>
        <xsd:sequence>
          <xsd:element ref="pc:Terms" minOccurs="0" maxOccurs="1"/>
        </xsd:sequence>
      </xsd:complex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b7c1a63-589f-43fc-8fe7-5d1c1c7abab8"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TaxCatchAll" ma:index="21" nillable="true" ma:displayName="Taxonomy Catch All Column" ma:hidden="true" ma:list="{2d238b17-f641-45d9-bb30-b1253a3a4e6a}" ma:internalName="TaxCatchAll" ma:showField="CatchAllData" ma:web="3b7c1a63-589f-43fc-8fe7-5d1c1c7abab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0118CA2-F7C2-4480-B20F-69080F749AA8}">
  <ds:schemaRefs>
    <ds:schemaRef ds:uri="http://schemas.microsoft.com/office/2006/metadata/properties"/>
    <ds:schemaRef ds:uri="http://schemas.microsoft.com/office/infopath/2007/PartnerControls"/>
    <ds:schemaRef ds:uri="6e26bd3e-26a1-49ef-a711-f93878600d1b"/>
    <ds:schemaRef ds:uri="3b7c1a63-589f-43fc-8fe7-5d1c1c7abab8"/>
  </ds:schemaRefs>
</ds:datastoreItem>
</file>

<file path=customXml/itemProps2.xml><?xml version="1.0" encoding="utf-8"?>
<ds:datastoreItem xmlns:ds="http://schemas.openxmlformats.org/officeDocument/2006/customXml" ds:itemID="{F5409D7D-E561-4FE2-A133-3D8D4AC67893}"/>
</file>

<file path=customXml/itemProps3.xml><?xml version="1.0" encoding="utf-8"?>
<ds:datastoreItem xmlns:ds="http://schemas.openxmlformats.org/officeDocument/2006/customXml" ds:itemID="{0765706A-9E12-4559-ACFB-853D3F211B6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NG_MOC_Core_ModuleNew</Template>
  <TotalTime>0</TotalTime>
  <Words>2591</Words>
  <Application>Microsoft Office PowerPoint</Application>
  <PresentationFormat>On-screen Show (4:3)</PresentationFormat>
  <Paragraphs>331</Paragraphs>
  <Slides>26</Slides>
  <Notes>24</Notes>
  <HiddenSlides>0</HiddenSlides>
  <MMClips>0</MMClips>
  <ScaleCrop>false</ScaleCrop>
  <HeadingPairs>
    <vt:vector size="6" baseType="variant">
      <vt:variant>
        <vt:lpstr>Fonts Used</vt:lpstr>
      </vt:variant>
      <vt:variant>
        <vt:i4>7</vt:i4>
      </vt:variant>
      <vt:variant>
        <vt:lpstr>Theme</vt:lpstr>
      </vt:variant>
      <vt:variant>
        <vt:i4>23</vt:i4>
      </vt:variant>
      <vt:variant>
        <vt:lpstr>Slide Titles</vt:lpstr>
      </vt:variant>
      <vt:variant>
        <vt:i4>26</vt:i4>
      </vt:variant>
    </vt:vector>
  </HeadingPairs>
  <TitlesOfParts>
    <vt:vector size="56" baseType="lpstr">
      <vt:lpstr>Symbol</vt:lpstr>
      <vt:lpstr>Arial</vt:lpstr>
      <vt:lpstr>Segoe UI</vt:lpstr>
      <vt:lpstr>Calibri</vt:lpstr>
      <vt:lpstr>Wingdings</vt:lpstr>
      <vt:lpstr>Courier New</vt:lpstr>
      <vt:lpstr>Verdana</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16_NG_MOC_Core_ModuleNew2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Module 9</vt:lpstr>
      <vt:lpstr>Module Overview</vt:lpstr>
      <vt:lpstr>Lesson 1: Implementing Exchange Server backup</vt:lpstr>
      <vt:lpstr>Data loss scenarios</vt:lpstr>
      <vt:lpstr>Data loss mitigation features</vt:lpstr>
      <vt:lpstr>Timelines for disaster recovery</vt:lpstr>
      <vt:lpstr>Exchange Server Native Data Protection</vt:lpstr>
      <vt:lpstr>Discussion: When is Exchange Server Native Data Protection appropriate?</vt:lpstr>
      <vt:lpstr>Scenarios that require backup and restore</vt:lpstr>
      <vt:lpstr>Choosing Exchange Server backups and media</vt:lpstr>
      <vt:lpstr>Exchange Server backup media</vt:lpstr>
      <vt:lpstr>Backup requirements for Exchange Server</vt:lpstr>
      <vt:lpstr>Demonstration: Backing up Exchange Server</vt:lpstr>
      <vt:lpstr>PowerPoint Presentation</vt:lpstr>
      <vt:lpstr>Lesson 2: Implementing Exchange Server recovery</vt:lpstr>
      <vt:lpstr>Options to recover mailbox data and databases</vt:lpstr>
      <vt:lpstr>Repairing Exchange Server database corruption</vt:lpstr>
      <vt:lpstr>Process for recovering data by using the recovery database</vt:lpstr>
      <vt:lpstr>Recovery database scenarios</vt:lpstr>
      <vt:lpstr>Demonstration: Recovering data by using a recovery database</vt:lpstr>
      <vt:lpstr>Options to recover Exchange Server functionality</vt:lpstr>
      <vt:lpstr>PowerPoint Presentation</vt:lpstr>
      <vt:lpstr>What is dial-tone recovery?</vt:lpstr>
      <vt:lpstr>Process for implementing dial-tone recovery</vt:lpstr>
      <vt:lpstr>Recovering Client Access services</vt:lpstr>
      <vt:lpstr>Recovering public folders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9</dc:title>
  <dc:creator/>
  <cp:lastModifiedBy/>
  <cp:revision>12</cp:revision>
  <dcterms:created xsi:type="dcterms:W3CDTF">2016-04-10T23:40:15Z</dcterms:created>
  <dcterms:modified xsi:type="dcterms:W3CDTF">2024-06-07T09:04:56Z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0x010100ED6F75BC7090174AA980D673A413155B</vt:lpwstr>
  </property>
  <property fmtid="{D5CDD505-2E9C-101B-9397-08002B2CF9AE}" pid="3" name="MediaServiceImageTags">
    <vt:lpwstr/>
  </property>
</Properties>
</file>