
<file path=[Content_Types].xml><?xml version="1.0" encoding="utf-8"?>
<Types xmlns="http://schemas.openxmlformats.org/package/2006/content-types">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Segoe" panose="020B060402020202020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482BF-6BA8-4831-8BEB-4EE4F1C2F9CB}" v="5" dt="2019-05-16T19:10:50.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0" autoAdjust="0"/>
    <p:restoredTop sz="96173" autoAdjust="0"/>
  </p:normalViewPr>
  <p:slideViewPr>
    <p:cSldViewPr>
      <p:cViewPr varScale="1">
        <p:scale>
          <a:sx n="101" d="100"/>
          <a:sy n="101" d="100"/>
        </p:scale>
        <p:origin x="154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84B329-A5F0-4494-A2BA-5AB101579378}" type="datetimeFigureOut">
              <a:rPr lang="en-US" smtClean="0"/>
              <a:t>5/28/2019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3D7A1-B4F3-4731-BED5-C7BAA7D5E0BD}" type="slidenum">
              <a:rPr lang="en-US" smtClean="0"/>
              <a:t>‹#›</a:t>
            </a:fld>
            <a:endParaRPr lang="en-US" dirty="0"/>
          </a:p>
        </p:txBody>
      </p:sp>
    </p:spTree>
    <p:extLst>
      <p:ext uri="{BB962C8B-B14F-4D97-AF65-F5344CB8AC3E}">
        <p14:creationId xmlns:p14="http://schemas.microsoft.com/office/powerpoint/2010/main" val="319002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a:t>
            </a:r>
            <a:r>
              <a:rPr lang="en-US" sz="1000" b="1" dirty="0">
                <a:latin typeface="Arial"/>
                <a:ea typeface="Calibri"/>
                <a:cs typeface="Times New Roman"/>
              </a:rPr>
              <a:t> 10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the students will be able to:</a:t>
            </a:r>
          </a:p>
          <a:p>
            <a:pPr marL="342900" indent="-342900">
              <a:lnSpc>
                <a:spcPct val="115000"/>
              </a:lnSpc>
              <a:spcAft>
                <a:spcPts val="995"/>
              </a:spcAft>
              <a:buFont typeface="Symbol"/>
              <a:buChar char=""/>
            </a:pPr>
            <a:r>
              <a:rPr lang="en-US" sz="1000" dirty="0">
                <a:latin typeface="Arial"/>
                <a:ea typeface="Calibri"/>
                <a:cs typeface="Times New Roman"/>
              </a:rPr>
              <a:t>Monitor Microsoft Exchange Server 2016.</a:t>
            </a:r>
          </a:p>
          <a:p>
            <a:pPr marL="342900" indent="-342900">
              <a:lnSpc>
                <a:spcPct val="115000"/>
              </a:lnSpc>
              <a:spcAft>
                <a:spcPts val="995"/>
              </a:spcAft>
              <a:buFont typeface="Symbol"/>
              <a:buChar char=""/>
            </a:pPr>
            <a:r>
              <a:rPr lang="en-US" sz="1000" dirty="0">
                <a:latin typeface="Arial"/>
                <a:ea typeface="Calibri"/>
                <a:cs typeface="Times New Roman"/>
              </a:rPr>
              <a:t>Troubleshoot Exchange Server 2016.</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20345-1A_11.pptx.</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a:t>
            </a:r>
          </a:p>
          <a:p>
            <a:pPr marL="342900" indent="-342900">
              <a:lnSpc>
                <a:spcPct val="115000"/>
              </a:lnSpc>
              <a:spcAft>
                <a:spcPts val="995"/>
              </a:spcAft>
              <a:buSzPts val="950"/>
              <a:buFont typeface="Symbol"/>
              <a:buChar char=""/>
            </a:pPr>
            <a:r>
              <a:rPr lang="en-US" sz="1000" dirty="0">
                <a:latin typeface="Arial"/>
                <a:ea typeface="Calibri"/>
                <a:cs typeface="Times New Roman"/>
              </a:rPr>
              <a:t>Read all of this module’s material.</a:t>
            </a:r>
          </a:p>
          <a:p>
            <a:pPr marL="342900" indent="-342900">
              <a:lnSpc>
                <a:spcPct val="115000"/>
              </a:lnSpc>
              <a:spcAft>
                <a:spcPts val="995"/>
              </a:spcAft>
              <a:buSzPts val="950"/>
              <a:buFont typeface="Symbol"/>
              <a:buChar char=""/>
            </a:pPr>
            <a:r>
              <a:rPr lang="en-US" sz="1000" dirty="0">
                <a:latin typeface="Arial"/>
                <a:ea typeface="Calibri"/>
                <a:cs typeface="Times New Roman"/>
              </a:rPr>
              <a:t>Practice performing the demonstrations and labs.</a:t>
            </a:r>
          </a:p>
          <a:p>
            <a:pPr marL="342900" indent="-342900">
              <a:lnSpc>
                <a:spcPct val="115000"/>
              </a:lnSpc>
              <a:spcAft>
                <a:spcPts val="995"/>
              </a:spcAft>
              <a:buSzPts val="950"/>
              <a:buFont typeface="Symbol"/>
              <a:buChar char=""/>
            </a:pPr>
            <a:r>
              <a:rPr lang="en-US" sz="1000" dirty="0">
                <a:latin typeface="Arial"/>
                <a:ea typeface="Calibri"/>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995"/>
              </a:spcAft>
              <a:buSzPts val="950"/>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CB13D7A1-B4F3-4731-BED5-C7BAA7D5E0BD}"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22436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each of the listed counters, why they are important to trend, and any suggested values that may indicate a problem. Emphasize that these lists are not exhaustive, but rather are a suggested beginning. Many other performance counters are beneficial to trend, depending on your messaging environment.</a:t>
            </a:r>
          </a:p>
        </p:txBody>
      </p:sp>
      <p:sp>
        <p:nvSpPr>
          <p:cNvPr id="4" name="Slide Number Placeholder 3"/>
          <p:cNvSpPr>
            <a:spLocks noGrp="1"/>
          </p:cNvSpPr>
          <p:nvPr>
            <p:ph type="sldNum" sz="quarter" idx="10"/>
          </p:nvPr>
        </p:nvSpPr>
        <p:spPr/>
        <p:txBody>
          <a:bodyPr/>
          <a:lstStyle/>
          <a:p>
            <a:fld id="{CB13D7A1-B4F3-4731-BED5-C7BAA7D5E0BD}"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279427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each of the counters that the slide lists, explain why they are important to trend, and discuss any suggested values that might indicate a problem. Emphasize that these lists are not exhaustive, but rather are a suggested beginning. Many other performance counters are beneficial to trend, depending on your messaging environment. Also point out that RPC/HTTP connections do not necessarily need to be monitored unless Exchange Server 2016 is deployed in a coexistence scenario with earlier versions of Exchange Server where MAPI/HTTP is not the default client protocol.</a:t>
            </a:r>
          </a:p>
        </p:txBody>
      </p:sp>
      <p:sp>
        <p:nvSpPr>
          <p:cNvPr id="4" name="Slide Number Placeholder 3"/>
          <p:cNvSpPr>
            <a:spLocks noGrp="1"/>
          </p:cNvSpPr>
          <p:nvPr>
            <p:ph type="sldNum" sz="quarter" idx="10"/>
          </p:nvPr>
        </p:nvSpPr>
        <p:spPr/>
        <p:txBody>
          <a:bodyPr/>
          <a:lstStyle/>
          <a:p>
            <a:fld id="{CB13D7A1-B4F3-4731-BED5-C7BAA7D5E0BD}"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068706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how to create a monitoring baseline by reviewing monitoring data over a full business cycle. Note that business cycles will vary between organizations, as there are many different factors that must be considered. For example, a business that is closed every Friday, Saturday, and Sunday would want to include only performance data from Monday, Tuesday, Wednesday, and Thursday, when its systems are being utilized. After you set thresholds and enable monitoring, it is important to conduct a periodic review, so that you can adjust the servers or thresholds to ensure proper monitoring.</a:t>
            </a:r>
          </a:p>
          <a:p>
            <a:pPr>
              <a:lnSpc>
                <a:spcPct val="115000"/>
              </a:lnSpc>
              <a:spcAft>
                <a:spcPts val="1000"/>
              </a:spcAft>
            </a:pPr>
            <a:r>
              <a:rPr lang="en-US" sz="1000" dirty="0">
                <a:latin typeface="Arial"/>
                <a:ea typeface="Calibri"/>
                <a:cs typeface="Times New Roman"/>
              </a:rPr>
              <a:t>Inform students that Operations Manager has a self-tuning thresholds feature that monitors the counters and determines the thresholds automatically for performance counters. Additionally, it adjusts these thresholds automatically according to the current system usage comparison with the baseline that it established during the previous monitoring cycle.</a:t>
            </a:r>
          </a:p>
        </p:txBody>
      </p:sp>
      <p:sp>
        <p:nvSpPr>
          <p:cNvPr id="4" name="Slide Number Placeholder 3"/>
          <p:cNvSpPr>
            <a:spLocks noGrp="1"/>
          </p:cNvSpPr>
          <p:nvPr>
            <p:ph type="sldNum" sz="quarter" idx="10"/>
          </p:nvPr>
        </p:nvSpPr>
        <p:spPr/>
        <p:txBody>
          <a:bodyPr/>
          <a:lstStyle/>
          <a:p>
            <a:fld id="{CB13D7A1-B4F3-4731-BED5-C7BAA7D5E0BD}"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3878144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394704" cy="6604000"/>
          </a:xfrm>
        </p:spPr>
        <p:txBody>
          <a:bodyPr>
            <a:noAutofit/>
          </a:bodyPr>
          <a:lstStyle/>
          <a:p>
            <a:pPr>
              <a:lnSpc>
                <a:spcPct val="115000"/>
              </a:lnSpc>
              <a:spcAft>
                <a:spcPts val="1000"/>
              </a:spcAft>
            </a:pPr>
            <a:r>
              <a:rPr lang="en-US" sz="1000" dirty="0">
                <a:latin typeface="Arial"/>
                <a:ea typeface="Calibri"/>
                <a:cs typeface="Times New Roman"/>
              </a:rPr>
              <a:t>Explain how the methodology for troubleshooting issues is important, regardless of the type of issue. Additionally, explain that there are different tools that you can use to help troubleshoot Exchange Server 2016, and the type of tool that you use depends on the type of reported issue.</a:t>
            </a:r>
          </a:p>
          <a:p>
            <a:pPr>
              <a:lnSpc>
                <a:spcPct val="115000"/>
              </a:lnSpc>
              <a:spcAft>
                <a:spcPts val="1000"/>
              </a:spcAft>
            </a:pPr>
            <a:r>
              <a:rPr lang="en-US" sz="1000" dirty="0">
                <a:latin typeface="Arial"/>
                <a:ea typeface="Calibri"/>
                <a:cs typeface="Times New Roman"/>
              </a:rPr>
              <a:t>Lastly, explain that in this lesson, you will discuss some of the most important troubleshooting scenarios for Exchange Server 2016.</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statements are true regarding Exchange Server 2016 virtualization?</a:t>
            </a:r>
          </a:p>
          <a:p>
            <a:pPr>
              <a:lnSpc>
                <a:spcPct val="115000"/>
              </a:lnSpc>
              <a:spcAft>
                <a:spcPts val="1000"/>
              </a:spcAft>
            </a:pPr>
            <a:r>
              <a:rPr lang="en-US" sz="1000" dirty="0">
                <a:latin typeface="Arial"/>
                <a:ea typeface="Calibri"/>
                <a:cs typeface="Times New Roman"/>
              </a:rPr>
              <a:t>(   )Option 1: A virtualized environment supports only the Edge Transport role.</a:t>
            </a:r>
          </a:p>
          <a:p>
            <a:pPr>
              <a:lnSpc>
                <a:spcPct val="115000"/>
              </a:lnSpc>
              <a:spcAft>
                <a:spcPts val="1000"/>
              </a:spcAft>
            </a:pPr>
            <a:r>
              <a:rPr lang="en-US" sz="1000" dirty="0">
                <a:latin typeface="Arial"/>
                <a:ea typeface="Calibri"/>
                <a:cs typeface="Times New Roman"/>
              </a:rPr>
              <a:t>(   )Option 2: The use of dynamic memory on virtual machines that are running Exchange Server 2016 is not supported.</a:t>
            </a:r>
          </a:p>
          <a:p>
            <a:pPr>
              <a:lnSpc>
                <a:spcPct val="115000"/>
              </a:lnSpc>
              <a:spcAft>
                <a:spcPts val="1000"/>
              </a:spcAft>
            </a:pPr>
            <a:r>
              <a:rPr lang="en-US" sz="1000" dirty="0">
                <a:latin typeface="Arial"/>
                <a:ea typeface="Calibri"/>
                <a:cs typeface="Times New Roman"/>
              </a:rPr>
              <a:t>(   )Option 3: The maximum supported ratio of physical cores to virtual processors on a virtual host is 1 to 1.</a:t>
            </a:r>
          </a:p>
          <a:p>
            <a:pPr>
              <a:lnSpc>
                <a:spcPct val="115000"/>
              </a:lnSpc>
              <a:spcAft>
                <a:spcPts val="1000"/>
              </a:spcAft>
            </a:pPr>
            <a:r>
              <a:rPr lang="en-US" sz="1000" dirty="0">
                <a:latin typeface="Arial"/>
                <a:ea typeface="Calibri"/>
                <a:cs typeface="Times New Roman"/>
              </a:rPr>
              <a:t>(   )Option 4: The maximum supported ratio of physical cores to virtual processors on a virtual host is 2 to 1.</a:t>
            </a:r>
          </a:p>
          <a:p>
            <a:pPr>
              <a:lnSpc>
                <a:spcPct val="115000"/>
              </a:lnSpc>
              <a:spcAft>
                <a:spcPts val="1000"/>
              </a:spcAft>
            </a:pPr>
            <a:r>
              <a:rPr lang="en-US" sz="1000" dirty="0">
                <a:latin typeface="Arial"/>
                <a:ea typeface="Calibri"/>
                <a:cs typeface="Times New Roman"/>
              </a:rPr>
              <a:t>(   )Option 5: A virtualized environment supports only the Mailbox Server role.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The use of dynamic memory on virtual machines that are running Exchange Server 2016 is not supported.</a:t>
            </a:r>
          </a:p>
          <a:p>
            <a:pPr>
              <a:lnSpc>
                <a:spcPct val="115000"/>
              </a:lnSpc>
              <a:spcAft>
                <a:spcPts val="1000"/>
              </a:spcAft>
            </a:pPr>
            <a:r>
              <a:rPr lang="en-US" sz="1000" dirty="0">
                <a:latin typeface="Arial"/>
                <a:ea typeface="Calibri"/>
                <a:cs typeface="Times New Roman"/>
              </a:rPr>
              <a:t>(√ )Option 4: The maximum supported ratio of physical cores to virtual processors on a virtual host is 2 to 1.</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All Exchange Server 2016 roles are supported when they are running in a virtualized environment. However, the use of dynamic memory technology is not supported. The maximum supported ratio of physical cores to virtual process on a virtual host is 2 to 1, although we recommend a ratio of 1 to 1 for optimal performance.</a:t>
            </a:r>
          </a:p>
        </p:txBody>
      </p:sp>
      <p:sp>
        <p:nvSpPr>
          <p:cNvPr id="4" name="Slide Number Placeholder 3"/>
          <p:cNvSpPr>
            <a:spLocks noGrp="1"/>
          </p:cNvSpPr>
          <p:nvPr>
            <p:ph type="sldNum" sz="quarter" idx="10"/>
          </p:nvPr>
        </p:nvSpPr>
        <p:spPr/>
        <p:txBody>
          <a:bodyPr/>
          <a:lstStyle/>
          <a:p>
            <a:fld id="{CB13D7A1-B4F3-4731-BED5-C7BAA7D5E0BD}"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739106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different database failure scenarios and what causes them. Emphasize that Windows PowerShell and Exchange Management Shell cmdlets allow you to diagnose and resolve most database issues quickly. Additionally, explain how if you are not using an enterprise monitoring solution such as Microsoft System Center Operations Manager, you can configure an Exchange Management Shell script to execute regularly by configuring a scheduled task. This will alert you if these types of database failures occur.</a:t>
            </a:r>
          </a:p>
        </p:txBody>
      </p:sp>
      <p:sp>
        <p:nvSpPr>
          <p:cNvPr id="4" name="Slide Number Placeholder 3"/>
          <p:cNvSpPr>
            <a:spLocks noGrp="1"/>
          </p:cNvSpPr>
          <p:nvPr>
            <p:ph type="sldNum" sz="quarter" idx="10"/>
          </p:nvPr>
        </p:nvSpPr>
        <p:spPr/>
        <p:txBody>
          <a:bodyPr/>
          <a:lstStyle/>
          <a:p>
            <a:fld id="{CB13D7A1-B4F3-4731-BED5-C7BAA7D5E0BD}"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737202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different scenarios that can cause database replication to fail, and explain how you can use Windows PowerShell and Exchange Management Shell cmdlets to diagnose and resolve most replication issues quickly, just as you would with database issues. In addition to the scripts that this lesson topic references, there are many useful community scripts for monitoring and reporting on replication health.</a:t>
            </a:r>
          </a:p>
        </p:txBody>
      </p:sp>
      <p:sp>
        <p:nvSpPr>
          <p:cNvPr id="4" name="Slide Number Placeholder 3"/>
          <p:cNvSpPr>
            <a:spLocks noGrp="1"/>
          </p:cNvSpPr>
          <p:nvPr>
            <p:ph type="sldNum" sz="quarter" idx="10"/>
          </p:nvPr>
        </p:nvSpPr>
        <p:spPr/>
        <p:txBody>
          <a:bodyPr/>
          <a:lstStyle/>
          <a:p>
            <a:fld id="{CB13D7A1-B4F3-4731-BED5-C7BAA7D5E0BD}"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3358776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some of the more common sources of performance issues. Emphasize to students that with the increased emphasis organizations are placing on virtualization, it is important to ensure that you follow virtualization guidelines when you run Exchange Server on virtual machines. Following the Microsoft Preferred Architecture for Exchange Server will also help students to avoid performance issues.</a:t>
            </a:r>
          </a:p>
        </p:txBody>
      </p:sp>
      <p:sp>
        <p:nvSpPr>
          <p:cNvPr id="4" name="Slide Number Placeholder 3"/>
          <p:cNvSpPr>
            <a:spLocks noGrp="1"/>
          </p:cNvSpPr>
          <p:nvPr>
            <p:ph type="sldNum" sz="quarter" idx="10"/>
          </p:nvPr>
        </p:nvSpPr>
        <p:spPr/>
        <p:txBody>
          <a:bodyPr/>
          <a:lstStyle/>
          <a:p>
            <a:fld id="{CB13D7A1-B4F3-4731-BED5-C7BAA7D5E0BD}"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84943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common client connectivity issues, and the troubleshooting steps and tools that you can use to resolve them.</a:t>
            </a:r>
          </a:p>
        </p:txBody>
      </p:sp>
      <p:sp>
        <p:nvSpPr>
          <p:cNvPr id="4" name="Slide Number Placeholder 3"/>
          <p:cNvSpPr>
            <a:spLocks noGrp="1"/>
          </p:cNvSpPr>
          <p:nvPr>
            <p:ph type="sldNum" sz="quarter" idx="10"/>
          </p:nvPr>
        </p:nvSpPr>
        <p:spPr/>
        <p:txBody>
          <a:bodyPr/>
          <a:lstStyle/>
          <a:p>
            <a:fld id="{CB13D7A1-B4F3-4731-BED5-C7BAA7D5E0BD}"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699417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solidFill>
                  <a:srgbClr val="000000"/>
                </a:solidFill>
                <a:latin typeface="Arial"/>
                <a:ea typeface="Calibri"/>
                <a:cs typeface="Times New Roman"/>
              </a:rPr>
              <a:t> This topic has one additional slide.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Discuss the common transport component issues that the student handbook references.</a:t>
            </a:r>
          </a:p>
        </p:txBody>
      </p:sp>
      <p:sp>
        <p:nvSpPr>
          <p:cNvPr id="4" name="Slide Number Placeholder 3"/>
          <p:cNvSpPr>
            <a:spLocks noGrp="1"/>
          </p:cNvSpPr>
          <p:nvPr>
            <p:ph type="sldNum" sz="quarter" idx="10"/>
          </p:nvPr>
        </p:nvSpPr>
        <p:spPr/>
        <p:txBody>
          <a:bodyPr/>
          <a:lstStyle/>
          <a:p>
            <a:fld id="{CB13D7A1-B4F3-4731-BED5-C7BAA7D5E0BD}"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333912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transport component troubleshooting guidelines from the student handbook.</a:t>
            </a:r>
          </a:p>
        </p:txBody>
      </p:sp>
      <p:sp>
        <p:nvSpPr>
          <p:cNvPr id="4" name="Slide Number Placeholder 3"/>
          <p:cNvSpPr>
            <a:spLocks noGrp="1"/>
          </p:cNvSpPr>
          <p:nvPr>
            <p:ph type="sldNum" sz="quarter" idx="10"/>
          </p:nvPr>
        </p:nvSpPr>
        <p:spPr/>
        <p:txBody>
          <a:bodyPr/>
          <a:lstStyle/>
          <a:p>
            <a:fld id="{CB13D7A1-B4F3-4731-BED5-C7BAA7D5E0BD}"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392150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students to the information and technologies necessary to monitor and troubleshoot Exchange Server 2016. By </a:t>
            </a:r>
            <a:r>
              <a:rPr lang="en-US" sz="1000" dirty="0">
                <a:solidFill>
                  <a:srgbClr val="000000"/>
                </a:solidFill>
                <a:latin typeface="Arial"/>
                <a:ea typeface="Calibri"/>
                <a:cs typeface="Times New Roman"/>
              </a:rPr>
              <a:t>the end of this module, the students should be able to apply the guidelines for developing a monitoring plan that they can apply to a broad range of specific real-world scenarios.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B13D7A1-B4F3-4731-BED5-C7BAA7D5E0BD}"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26663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introduce the students to the lesson topics.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Performance Monitor allows you to group different performance counters into __________ that organize multiple data points into a single component for easier viewing and analysis.</a:t>
            </a:r>
          </a:p>
          <a:p>
            <a:pPr>
              <a:lnSpc>
                <a:spcPct val="115000"/>
              </a:lnSpc>
              <a:spcAft>
                <a:spcPts val="1000"/>
              </a:spcAft>
            </a:pPr>
            <a:r>
              <a:rPr lang="en-US" sz="1000" dirty="0">
                <a:latin typeface="Arial"/>
                <a:ea typeface="Calibri"/>
                <a:cs typeface="Times New Roman"/>
              </a:rPr>
              <a:t>(   )Option 1: Resource groups</a:t>
            </a:r>
          </a:p>
          <a:p>
            <a:pPr>
              <a:lnSpc>
                <a:spcPct val="115000"/>
              </a:lnSpc>
              <a:spcAft>
                <a:spcPts val="1000"/>
              </a:spcAft>
            </a:pPr>
            <a:r>
              <a:rPr lang="en-US" sz="1000" dirty="0">
                <a:latin typeface="Arial"/>
                <a:ea typeface="Calibri"/>
                <a:cs typeface="Times New Roman"/>
              </a:rPr>
              <a:t>(   )Option 2: Counter collections</a:t>
            </a:r>
          </a:p>
          <a:p>
            <a:pPr>
              <a:lnSpc>
                <a:spcPct val="115000"/>
              </a:lnSpc>
              <a:spcAft>
                <a:spcPts val="1000"/>
              </a:spcAft>
            </a:pPr>
            <a:r>
              <a:rPr lang="en-US" sz="1000" dirty="0">
                <a:latin typeface="Arial"/>
                <a:ea typeface="Calibri"/>
                <a:cs typeface="Times New Roman"/>
              </a:rPr>
              <a:t>(   )Option 3: Data Collector Sets</a:t>
            </a:r>
          </a:p>
          <a:p>
            <a:pPr>
              <a:lnSpc>
                <a:spcPct val="115000"/>
              </a:lnSpc>
              <a:spcAft>
                <a:spcPts val="1000"/>
              </a:spcAft>
            </a:pPr>
            <a:r>
              <a:rPr lang="en-US" sz="1000" dirty="0">
                <a:latin typeface="Arial"/>
                <a:ea typeface="Calibri"/>
                <a:cs typeface="Times New Roman"/>
              </a:rPr>
              <a:t>(   )Option 4: Performance sets</a:t>
            </a:r>
          </a:p>
          <a:p>
            <a:pPr>
              <a:lnSpc>
                <a:spcPct val="115000"/>
              </a:lnSpc>
              <a:spcAft>
                <a:spcPts val="1000"/>
              </a:spcAft>
            </a:pPr>
            <a:r>
              <a:rPr lang="en-US" sz="1000" dirty="0">
                <a:latin typeface="Arial"/>
                <a:ea typeface="Calibri"/>
                <a:cs typeface="Times New Roman"/>
              </a:rPr>
              <a:t>(   )Option 5: Counter sets</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)Option 3: Data Collector Sets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Data Collector Sets are the primary element you will use for performance monitoring and reporting. Data Collector Sets can contain performance counters, event trace data, and system configuration data (registry values). </a:t>
            </a:r>
          </a:p>
        </p:txBody>
      </p:sp>
      <p:sp>
        <p:nvSpPr>
          <p:cNvPr id="4" name="Slide Number Placeholder 3"/>
          <p:cNvSpPr>
            <a:spLocks noGrp="1"/>
          </p:cNvSpPr>
          <p:nvPr>
            <p:ph type="sldNum" sz="quarter" idx="10"/>
          </p:nvPr>
        </p:nvSpPr>
        <p:spPr/>
        <p:txBody>
          <a:bodyPr/>
          <a:lstStyle/>
          <a:p>
            <a:fld id="{CB13D7A1-B4F3-4731-BED5-C7BAA7D5E0BD}"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3875115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why monitoring is important and why students should apply what they learn from this module to their Exchange Server 2016 environments. Stress to students that the basic concepts in this lesson are not applicable to Exchange Server only. Ask students their opinions on performance monitoring and what types of performance monitoring, if any, that they perform in their organization’s environments.</a:t>
            </a:r>
          </a:p>
        </p:txBody>
      </p:sp>
      <p:sp>
        <p:nvSpPr>
          <p:cNvPr id="4" name="Slide Number Placeholder 3"/>
          <p:cNvSpPr>
            <a:spLocks noGrp="1"/>
          </p:cNvSpPr>
          <p:nvPr>
            <p:ph type="sldNum" sz="quarter" idx="10"/>
          </p:nvPr>
        </p:nvSpPr>
        <p:spPr/>
        <p:txBody>
          <a:bodyPr/>
          <a:lstStyle/>
          <a:p>
            <a:fld id="{CB13D7A1-B4F3-4731-BED5-C7BAA7D5E0BD}"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2877114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with students what a performance baseline is and how they are established. Discuss the following performance baseline scenarios with students:</a:t>
            </a:r>
          </a:p>
          <a:p>
            <a:pPr marL="342900" indent="-342900">
              <a:lnSpc>
                <a:spcPct val="115000"/>
              </a:lnSpc>
              <a:spcAft>
                <a:spcPts val="995"/>
              </a:spcAft>
              <a:buFont typeface="Symbol"/>
              <a:buChar char=""/>
            </a:pPr>
            <a:r>
              <a:rPr lang="en-US" sz="1000" dirty="0">
                <a:effectLst/>
                <a:latin typeface="Arial"/>
                <a:ea typeface="Times New Roman"/>
                <a:cs typeface="Times New Roman"/>
              </a:rPr>
              <a:t>An organization has two Exchange servers, with the Mailbox server role installed on both servers. Additionally: </a:t>
            </a:r>
          </a:p>
          <a:p>
            <a:pPr marL="742950" lvl="1" indent="-285750">
              <a:lnSpc>
                <a:spcPct val="115000"/>
              </a:lnSpc>
              <a:spcAft>
                <a:spcPts val="995"/>
              </a:spcAft>
              <a:buFont typeface="Courier New"/>
              <a:buChar char="o"/>
            </a:pPr>
            <a:r>
              <a:rPr lang="en-US" sz="1000" dirty="0">
                <a:effectLst/>
                <a:latin typeface="Arial"/>
                <a:ea typeface="Times New Roman"/>
                <a:cs typeface="Times New Roman"/>
              </a:rPr>
              <a:t>The first server hosts mailboxes for users who do not use email very often. On the first server, the average utilization for the central processing unit (CPU) over six months is 30 percent, and the memory utilization is 60 Percent. One day, administrators notice that current performance data shows CPU utilization is at 50 percent, and that memory utilization is at 80 percent. Therefore, administrators should take immediate action to diagnose and troubleshoot the cause of the utilization increase.</a:t>
            </a:r>
          </a:p>
          <a:p>
            <a:pPr marL="742950" lvl="1" indent="-285750">
              <a:lnSpc>
                <a:spcPct val="115000"/>
              </a:lnSpc>
              <a:spcAft>
                <a:spcPts val="995"/>
              </a:spcAft>
              <a:buFont typeface="Courier New"/>
              <a:buChar char="o"/>
            </a:pPr>
            <a:r>
              <a:rPr lang="en-US" sz="1000" dirty="0">
                <a:effectLst/>
                <a:latin typeface="Arial"/>
                <a:ea typeface="Times New Roman"/>
                <a:cs typeface="Times New Roman"/>
              </a:rPr>
              <a:t>The second server hosts mailboxes for users who communicate frequently by using email. The second Exchange server’s average CPU utilization over six months is 50 percent, and memory utilization is 80 percent. If the current CPU utilization is 50 percent, and memory utilization is 80 percent, administrators do not have to take further action, because the values of CPU and memory utilization match the performance baseline.</a:t>
            </a:r>
          </a:p>
          <a:p>
            <a:pPr>
              <a:lnSpc>
                <a:spcPct val="115000"/>
              </a:lnSpc>
              <a:spcAft>
                <a:spcPts val="1000"/>
              </a:spcAft>
            </a:pPr>
            <a:r>
              <a:rPr lang="en-US" sz="1000" dirty="0">
                <a:latin typeface="Arial"/>
                <a:ea typeface="Calibri"/>
                <a:cs typeface="Times New Roman"/>
              </a:rPr>
              <a:t>These two scenarios show that the first server’s performance baseline is different from the second server’s baseline. The current performance data on the first server indicates that administrators must troubleshoot the server. However, the same data on the second server indicates that there are no performance issues with the server usage, and they do not need to perform any troubleshooting.</a:t>
            </a:r>
          </a:p>
        </p:txBody>
      </p:sp>
      <p:sp>
        <p:nvSpPr>
          <p:cNvPr id="4" name="Slide Number Placeholder 3"/>
          <p:cNvSpPr>
            <a:spLocks noGrp="1"/>
          </p:cNvSpPr>
          <p:nvPr>
            <p:ph type="sldNum" sz="quarter" idx="10"/>
          </p:nvPr>
        </p:nvSpPr>
        <p:spPr/>
        <p:txBody>
          <a:bodyPr/>
          <a:lstStyle/>
          <a:p>
            <a:fld id="{CB13D7A1-B4F3-4731-BED5-C7BAA7D5E0BD}"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9180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Continue the discussion with examples from the previous topic. In the first scenario from the previous topic, the organization might choose to add more memory to the first Exchange server, after which administrators should monitor the Exchange server over a new one-month period, and establish a new performance baseline.</a:t>
            </a:r>
          </a:p>
        </p:txBody>
      </p:sp>
      <p:sp>
        <p:nvSpPr>
          <p:cNvPr id="4" name="Slide Number Placeholder 3"/>
          <p:cNvSpPr>
            <a:spLocks noGrp="1"/>
          </p:cNvSpPr>
          <p:nvPr>
            <p:ph type="sldNum" sz="quarter" idx="10"/>
          </p:nvPr>
        </p:nvSpPr>
        <p:spPr/>
        <p:txBody>
          <a:bodyPr/>
          <a:lstStyle/>
          <a:p>
            <a:fld id="{CB13D7A1-B4F3-4731-BED5-C7BAA7D5E0BD}"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600019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the main tools that you can use for monitoring system health. Most enterprise environments are already using performance monitoring and alerting systems. However, if an organization is not using a monitoring solution, System Center Operations Manager 2012 R2 (Operations Manager), with the Exchange Server 2016 management pack, provides a comprehensive Exchange monitoring solution. However, other third-party monitoring solutions are available and provide similar data.</a:t>
            </a:r>
          </a:p>
          <a:p>
            <a:pPr>
              <a:lnSpc>
                <a:spcPct val="115000"/>
              </a:lnSpc>
              <a:spcAft>
                <a:spcPts val="1000"/>
              </a:spcAft>
            </a:pPr>
            <a:r>
              <a:rPr lang="en-US" sz="1000" dirty="0">
                <a:latin typeface="Arial"/>
                <a:ea typeface="Calibri"/>
                <a:cs typeface="Times New Roman"/>
              </a:rPr>
              <a:t>Explain what makes a monitoring solution enterprise-class, including that you can customize the data that you want to collect. This is helpful when you are troubleshooting specific problems or when the default monitoring sets do not collect appropriate data. Enterprise solutions also can correlate events and alert you when an issue occurs.</a:t>
            </a:r>
          </a:p>
          <a:p>
            <a:pPr>
              <a:lnSpc>
                <a:spcPct val="115000"/>
              </a:lnSpc>
              <a:spcAft>
                <a:spcPts val="1000"/>
              </a:spcAft>
            </a:pPr>
            <a:r>
              <a:rPr lang="en-US" sz="1000" dirty="0">
                <a:latin typeface="Arial"/>
                <a:ea typeface="Calibri"/>
                <a:cs typeface="Times New Roman"/>
              </a:rPr>
              <a:t>Smaller environments can use the Performance Monitor tool to collect performance data when an enterprise monitoring solution is not available. However, stress that the Microsoft Exchange Diagnostics Service collects applicable performance counters automatically. If time allows, demonstrate the </a:t>
            </a:r>
            <a:r>
              <a:rPr lang="en-US" sz="1000" b="1" dirty="0">
                <a:latin typeface="Arial"/>
                <a:ea typeface="Calibri"/>
                <a:cs typeface="Times New Roman"/>
              </a:rPr>
              <a:t>Import-Counter</a:t>
            </a:r>
            <a:r>
              <a:rPr lang="en-US" sz="1000" dirty="0">
                <a:latin typeface="Arial"/>
                <a:ea typeface="Calibri"/>
                <a:cs typeface="Times New Roman"/>
              </a:rPr>
              <a:t> and </a:t>
            </a:r>
            <a:r>
              <a:rPr lang="en-US" sz="1000" b="1" dirty="0">
                <a:latin typeface="Arial"/>
                <a:ea typeface="Calibri"/>
                <a:cs typeface="Times New Roman"/>
              </a:rPr>
              <a:t>Export-Counter</a:t>
            </a:r>
            <a:r>
              <a:rPr lang="en-US" sz="1000" dirty="0">
                <a:latin typeface="Arial"/>
                <a:ea typeface="Calibri"/>
                <a:cs typeface="Times New Roman"/>
              </a:rPr>
              <a:t> Windows PowerShell commands that the student handbook references, because students will not do this in the lab.</a:t>
            </a:r>
          </a:p>
        </p:txBody>
      </p:sp>
      <p:sp>
        <p:nvSpPr>
          <p:cNvPr id="4" name="Slide Number Placeholder 3"/>
          <p:cNvSpPr>
            <a:spLocks noGrp="1"/>
          </p:cNvSpPr>
          <p:nvPr>
            <p:ph type="sldNum" sz="quarter" idx="10"/>
          </p:nvPr>
        </p:nvSpPr>
        <p:spPr/>
        <p:txBody>
          <a:bodyPr/>
          <a:lstStyle/>
          <a:p>
            <a:fld id="{CB13D7A1-B4F3-4731-BED5-C7BAA7D5E0BD}"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248249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each of the counters that the slide lists, explain why they are important to follow and trend, and point out any values that can indicate a problem.</a:t>
            </a:r>
          </a:p>
          <a:p>
            <a:pPr>
              <a:lnSpc>
                <a:spcPct val="115000"/>
              </a:lnSpc>
              <a:spcAft>
                <a:spcPts val="1000"/>
              </a:spcAft>
            </a:pPr>
            <a:r>
              <a:rPr lang="en-US" sz="1000" dirty="0">
                <a:latin typeface="Arial"/>
                <a:ea typeface="Calibri"/>
                <a:cs typeface="Times New Roman"/>
              </a:rPr>
              <a:t>Explain that the objects and counters that this section details are not specific to Exchange Server. These counters, in particular, can apply to any Windows Server computer. Explain that when Exchange Server 2016 is running in a virtualized environment, an organization should consider performing additional monitoring of system resources.</a:t>
            </a:r>
          </a:p>
        </p:txBody>
      </p:sp>
      <p:sp>
        <p:nvSpPr>
          <p:cNvPr id="4" name="Slide Number Placeholder 3"/>
          <p:cNvSpPr>
            <a:spLocks noGrp="1"/>
          </p:cNvSpPr>
          <p:nvPr>
            <p:ph type="sldNum" sz="quarter" idx="10"/>
          </p:nvPr>
        </p:nvSpPr>
        <p:spPr/>
        <p:txBody>
          <a:bodyPr/>
          <a:lstStyle/>
          <a:p>
            <a:fld id="{CB13D7A1-B4F3-4731-BED5-C7BAA7D5E0BD}"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261065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each of the listed counters, why they are important to trend, and any suggested values that may indicate a problem. Emphasize that these lists are not exhaustive, but are instead a suggested beginning. Many performance counters are beneficial to trend, depending on your messaging environment.</a:t>
            </a:r>
          </a:p>
        </p:txBody>
      </p:sp>
      <p:sp>
        <p:nvSpPr>
          <p:cNvPr id="4" name="Slide Number Placeholder 3"/>
          <p:cNvSpPr>
            <a:spLocks noGrp="1"/>
          </p:cNvSpPr>
          <p:nvPr>
            <p:ph type="sldNum" sz="quarter" idx="10"/>
          </p:nvPr>
        </p:nvSpPr>
        <p:spPr/>
        <p:txBody>
          <a:bodyPr/>
          <a:lstStyle/>
          <a:p>
            <a:fld id="{CB13D7A1-B4F3-4731-BED5-C7BAA7D5E0BD}"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75972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40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10</a:t>
            </a:r>
          </a:p>
        </p:txBody>
      </p:sp>
      <p:sp>
        <p:nvSpPr>
          <p:cNvPr id="3" name="Subtitle 2"/>
          <p:cNvSpPr>
            <a:spLocks noGrp="1"/>
          </p:cNvSpPr>
          <p:nvPr>
            <p:ph type="subTitle" sz="quarter" idx="1"/>
          </p:nvPr>
        </p:nvSpPr>
        <p:spPr/>
        <p:txBody>
          <a:bodyPr/>
          <a:lstStyle/>
          <a:p>
            <a:r>
              <a:rPr lang="en-US" dirty="0"/>
              <a:t>Monitoring and troubleshooting Microsoft Exchange Server
</a:t>
            </a:r>
          </a:p>
        </p:txBody>
      </p:sp>
    </p:spTree>
    <p:extLst>
      <p:ext uri="{BB962C8B-B14F-4D97-AF65-F5344CB8AC3E}">
        <p14:creationId xmlns:p14="http://schemas.microsoft.com/office/powerpoint/2010/main" val="411345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2ebe254-996e-47d7-bd5b-e19449285f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Collecting performance data for transport components</a:t>
            </a:r>
          </a:p>
        </p:txBody>
      </p:sp>
      <p:sp>
        <p:nvSpPr>
          <p:cNvPr id="4" name="Content Placeholder 2"/>
          <p:cNvSpPr>
            <a:spLocks noGrp="1"/>
          </p:cNvSpPr>
          <p:nvPr/>
        </p:nvSpPr>
        <p:spPr bwMode="auto">
          <a:xfrm>
            <a:off x="192087" y="1021215"/>
            <a:ext cx="859795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Suggested performance counters for the transport  component of the Mailbox server role include:</a:t>
            </a:r>
          </a:p>
          <a:p>
            <a:pPr marL="284163" lvl="1" indent="0">
              <a:buClrTx/>
              <a:buNone/>
            </a:pPr>
            <a:endParaRPr lang="en-US" sz="2000" b="1" dirty="0"/>
          </a:p>
          <a:p>
            <a:pPr marL="284163" lvl="1" indent="0">
              <a:buClrTx/>
              <a:buNone/>
            </a:pPr>
            <a:r>
              <a:rPr lang="en-US" sz="2000" b="1" dirty="0"/>
              <a:t>Frontend Services</a:t>
            </a:r>
            <a:endParaRPr lang="en-US" sz="2000" dirty="0"/>
          </a:p>
          <a:p>
            <a:pPr marL="284163" lvl="1" indent="0">
              <a:buClrTx/>
              <a:buNone/>
            </a:pPr>
            <a:r>
              <a:rPr lang="en-US" sz="2000" dirty="0"/>
              <a:t>MSExchangeFrontEndTransport</a:t>
            </a:r>
            <a:br>
              <a:rPr lang="en-US" sz="2000" dirty="0"/>
            </a:br>
            <a:r>
              <a:rPr lang="en-US" sz="2000" dirty="0"/>
              <a:t>Availability:</a:t>
            </a:r>
          </a:p>
          <a:p>
            <a:pPr marL="576263" lvl="4" indent="-285750">
              <a:spcBef>
                <a:spcPct val="0"/>
              </a:spcBef>
              <a:buClr>
                <a:schemeClr val="hlink"/>
              </a:buClr>
            </a:pPr>
            <a:r>
              <a:rPr lang="en-US" kern="1200" dirty="0"/>
              <a:t>Messages Failed to Route</a:t>
            </a:r>
          </a:p>
          <a:p>
            <a:pPr marL="576263" lvl="4" indent="-285750">
              <a:spcBef>
                <a:spcPct val="0"/>
              </a:spcBef>
              <a:buClr>
                <a:schemeClr val="hlink"/>
              </a:buClr>
            </a:pPr>
            <a:r>
              <a:rPr lang="en-US" kern="1200" dirty="0"/>
              <a:t>Messages Successfully Routed</a:t>
            </a:r>
          </a:p>
          <a:p>
            <a:pPr marL="290513" lvl="4" indent="0">
              <a:spcBef>
                <a:spcPct val="0"/>
              </a:spcBef>
              <a:buClr>
                <a:schemeClr val="hlink"/>
              </a:buClr>
              <a:buNone/>
            </a:pPr>
            <a:endParaRPr lang="en-US" kern="1200" dirty="0"/>
          </a:p>
          <a:p>
            <a:pPr marL="290513" lvl="4" indent="0">
              <a:spcBef>
                <a:spcPct val="0"/>
              </a:spcBef>
              <a:buClr>
                <a:schemeClr val="hlink"/>
              </a:buClr>
              <a:buNone/>
            </a:pPr>
            <a:endParaRPr lang="en-US" sz="100" kern="1200" dirty="0"/>
          </a:p>
          <a:p>
            <a:pPr marL="284163" lvl="1" indent="0">
              <a:buNone/>
            </a:pPr>
            <a:r>
              <a:rPr lang="en-US" sz="2000" dirty="0"/>
              <a:t>MSExchangeFrontEndTransport</a:t>
            </a:r>
            <a:br>
              <a:rPr lang="en-US" sz="2000" dirty="0"/>
            </a:br>
            <a:r>
              <a:rPr lang="en-US" sz="2000" dirty="0"/>
              <a:t>SmtpReceive</a:t>
            </a:r>
            <a:r>
              <a:rPr lang="en-US" dirty="0"/>
              <a:t>:</a:t>
            </a:r>
          </a:p>
          <a:p>
            <a:pPr marL="576263" lvl="4" indent="-285750">
              <a:spcBef>
                <a:spcPct val="0"/>
              </a:spcBef>
              <a:buClr>
                <a:schemeClr val="hlink"/>
              </a:buClr>
            </a:pPr>
            <a:r>
              <a:rPr lang="en-US" kern="1200" dirty="0"/>
              <a:t>InboundMessagesReceived/sec</a:t>
            </a:r>
          </a:p>
          <a:p>
            <a:pPr marL="290513" lvl="4" indent="0">
              <a:spcBef>
                <a:spcPct val="0"/>
              </a:spcBef>
              <a:buClr>
                <a:schemeClr val="hlink"/>
              </a:buClr>
              <a:buNone/>
            </a:pPr>
            <a:endParaRPr lang="en-US" kern="1200" dirty="0"/>
          </a:p>
          <a:p>
            <a:pPr marL="284163" lvl="1" indent="0">
              <a:buClr>
                <a:schemeClr val="hlink"/>
              </a:buClr>
              <a:buNone/>
            </a:pPr>
            <a:r>
              <a:rPr lang="en-US" sz="2000" dirty="0"/>
              <a:t>MSExchangeFrontEndTransport</a:t>
            </a:r>
          </a:p>
          <a:p>
            <a:pPr marL="284163" lvl="1" indent="0">
              <a:buClr>
                <a:schemeClr val="hlink"/>
              </a:buClr>
              <a:buNone/>
            </a:pPr>
            <a:r>
              <a:rPr lang="en-US" sz="2000" dirty="0"/>
              <a:t>SmtpSend:</a:t>
            </a:r>
          </a:p>
          <a:p>
            <a:pPr marL="576263" lvl="4" indent="-285750">
              <a:spcBef>
                <a:spcPct val="0"/>
              </a:spcBef>
              <a:buClr>
                <a:schemeClr val="hlink"/>
              </a:buClr>
            </a:pPr>
            <a:r>
              <a:rPr lang="en-US" kern="1200" dirty="0"/>
              <a:t>MessagesSent/sec</a:t>
            </a:r>
          </a:p>
          <a:p>
            <a:pPr marL="679450" lvl="2" indent="0">
              <a:buClr>
                <a:schemeClr val="hlink"/>
              </a:buClr>
              <a:buNone/>
            </a:pPr>
            <a:endParaRPr lang="en-US" dirty="0"/>
          </a:p>
        </p:txBody>
      </p:sp>
      <p:sp>
        <p:nvSpPr>
          <p:cNvPr id="5" name="TextBox 1"/>
          <p:cNvSpPr txBox="1"/>
          <p:nvPr/>
        </p:nvSpPr>
        <p:spPr>
          <a:xfrm>
            <a:off x="4594734" y="2299454"/>
            <a:ext cx="4508991" cy="381642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Tx/>
              <a:buSzPct val="80000"/>
              <a:buFont typeface="Courier New" pitchFamily="49" charset="0"/>
              <a:buNone/>
            </a:pPr>
            <a:r>
              <a:rPr lang="en-US" sz="2000" dirty="0">
                <a:latin typeface="Segoe UI" pitchFamily="34" charset="0"/>
                <a:ea typeface="Segoe UI" pitchFamily="34" charset="0"/>
                <a:cs typeface="Segoe UI" pitchFamily="34" charset="0"/>
              </a:rPr>
              <a:t>Backend Services</a:t>
            </a:r>
            <a:endParaRPr lang="en-US" sz="20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000" b="0" dirty="0">
                <a:latin typeface="Segoe UI" pitchFamily="34" charset="0"/>
                <a:ea typeface="Segoe UI" pitchFamily="34" charset="0"/>
                <a:cs typeface="Segoe UI" pitchFamily="34" charset="0"/>
              </a:rPr>
              <a:t>MSExchangeTransport Queues:</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Messages Queued for Delivery</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Active Mailbox Delivery Queue Length</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Retry Mailbox Delivery Queue Length</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Unreachable Queue Length</a:t>
            </a:r>
          </a:p>
          <a:p>
            <a:pPr marL="285750" indent="-285750">
              <a:buClr>
                <a:schemeClr val="hlink"/>
              </a:buClr>
              <a:buFont typeface="Arial" pitchFamily="34" charset="0"/>
              <a:buChar char="•"/>
            </a:pPr>
            <a:endParaRPr lang="en-US"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000" b="0" dirty="0">
                <a:latin typeface="Segoe UI" pitchFamily="34" charset="0"/>
                <a:ea typeface="Segoe UI" pitchFamily="34" charset="0"/>
                <a:cs typeface="Segoe UI" pitchFamily="34" charset="0"/>
              </a:rPr>
              <a:t>MSExchange Database ==&gt; Instances:</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Log Generation Checkpoint Depth</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Version buckets allocated</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Log Record Stalls/sec</a:t>
            </a:r>
          </a:p>
          <a:p>
            <a:pPr marL="285750" indent="-285750">
              <a:buClr>
                <a:schemeClr val="hlink"/>
              </a:buClr>
              <a:buFont typeface="Arial" pitchFamily="34" charset="0"/>
              <a:buChar char="•"/>
            </a:pPr>
            <a:endParaRPr lang="en-US" sz="2000" b="0" kern="0" dirty="0">
              <a:solidFill>
                <a:srgbClr val="000000"/>
              </a:solidFill>
              <a:latin typeface="Segoe UI" pitchFamily="34" charset="0"/>
              <a:ea typeface="Segoe UI" pitchFamily="34" charset="0"/>
              <a:cs typeface="Segoe UI" pitchFamily="34" charset="0"/>
            </a:endParaRPr>
          </a:p>
          <a:p>
            <a:pPr marL="285750" indent="-285750">
              <a:buClr>
                <a:schemeClr val="hlink"/>
              </a:buClr>
              <a:buFont typeface="Arial" pitchFamily="34" charset="0"/>
              <a:buChar char="•"/>
            </a:pPr>
            <a:endParaRPr lang="en-US"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973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711817a-8546-40f1-96b4-3cc44cfcaf2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50225" cy="740664"/>
          </a:xfrm>
        </p:spPr>
        <p:txBody>
          <a:bodyPr/>
          <a:lstStyle/>
          <a:p>
            <a:r>
              <a:rPr lang="en-US" dirty="0"/>
              <a:t>Collecting performance data for the Client Access services</a:t>
            </a:r>
          </a:p>
        </p:txBody>
      </p:sp>
      <p:sp>
        <p:nvSpPr>
          <p:cNvPr id="4" name="Content Placeholder 2"/>
          <p:cNvSpPr>
            <a:spLocks noGrp="1"/>
          </p:cNvSpPr>
          <p:nvPr/>
        </p:nvSpPr>
        <p:spPr bwMode="auto">
          <a:xfrm>
            <a:off x="272846" y="872444"/>
            <a:ext cx="864255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Tx/>
              <a:buSzPct val="80000"/>
              <a:buFont typeface="Courier New" pitchFamily="49" charset="0"/>
              <a:buNone/>
            </a:pPr>
            <a:endParaRPr lang="en-US" sz="240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endParaRPr lang="en-US" sz="240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endParaRPr lang="en-US" sz="240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400" dirty="0">
                <a:latin typeface="Segoe UI" pitchFamily="34" charset="0"/>
                <a:ea typeface="Segoe UI" pitchFamily="34" charset="0"/>
                <a:cs typeface="Segoe UI" pitchFamily="34" charset="0"/>
              </a:rPr>
              <a:t>Backend Services</a:t>
            </a:r>
            <a:endParaRPr lang="en-US" sz="24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400" b="0" dirty="0">
                <a:latin typeface="Segoe UI" pitchFamily="34" charset="0"/>
                <a:ea typeface="Segoe UI" pitchFamily="34" charset="0"/>
                <a:cs typeface="Segoe UI" pitchFamily="34" charset="0"/>
              </a:rPr>
              <a:t>ASP.NET:</a:t>
            </a:r>
          </a:p>
          <a:p>
            <a:pPr marL="342900" lvl="2" indent="-342900">
              <a:spcBef>
                <a:spcPct val="0"/>
              </a:spcBef>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Application Restarts</a:t>
            </a:r>
          </a:p>
          <a:p>
            <a:pPr marL="342900" lvl="2" indent="-342900">
              <a:spcBef>
                <a:spcPct val="0"/>
              </a:spcBef>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Worker Process Restarts</a:t>
            </a:r>
          </a:p>
          <a:p>
            <a:pPr marL="342900" lvl="2" indent="-342900">
              <a:spcBef>
                <a:spcPct val="0"/>
              </a:spcBef>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Request Wait Time</a:t>
            </a:r>
          </a:p>
          <a:p>
            <a:pPr marL="342900" lvl="2" indent="-342900">
              <a:spcBef>
                <a:spcPct val="0"/>
              </a:spcBef>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Requests in Application Queue</a:t>
            </a:r>
          </a:p>
          <a:p>
            <a:pPr marL="0" lvl="2" indent="0">
              <a:spcBef>
                <a:spcPct val="0"/>
              </a:spcBef>
              <a:buClr>
                <a:schemeClr val="accent6">
                  <a:lumMod val="75000"/>
                </a:schemeClr>
              </a:buClr>
              <a:buNone/>
            </a:pPr>
            <a:endParaRPr lang="en-US" sz="100" b="0" dirty="0">
              <a:latin typeface="Segoe UI" pitchFamily="34" charset="0"/>
              <a:ea typeface="Segoe UI" pitchFamily="34" charset="0"/>
              <a:cs typeface="Segoe UI" pitchFamily="34" charset="0"/>
            </a:endParaRPr>
          </a:p>
          <a:p>
            <a:pPr marL="228600" indent="-228600">
              <a:buClrTx/>
              <a:buSzPct val="80000"/>
              <a:buNone/>
            </a:pPr>
            <a:r>
              <a:rPr lang="en-US" sz="2400" b="0" dirty="0">
                <a:latin typeface="Segoe UI" pitchFamily="34" charset="0"/>
                <a:ea typeface="Segoe UI" pitchFamily="34" charset="0"/>
                <a:cs typeface="Segoe UI" pitchFamily="34" charset="0"/>
              </a:rPr>
              <a:t>ASP.NET Applications:</a:t>
            </a:r>
          </a:p>
          <a:p>
            <a:pPr marL="342900" lvl="2" indent="-342900">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Requests in Application Queue</a:t>
            </a:r>
          </a:p>
          <a:p>
            <a:pPr marL="0" lvl="2" indent="0">
              <a:spcBef>
                <a:spcPct val="0"/>
              </a:spcBef>
              <a:buClr>
                <a:schemeClr val="accent6">
                  <a:lumMod val="75000"/>
                </a:schemeClr>
              </a:buClr>
              <a:buNone/>
            </a:pPr>
            <a:endParaRPr lang="en-US" sz="100" b="0" dirty="0">
              <a:latin typeface="Segoe UI" pitchFamily="34" charset="0"/>
              <a:ea typeface="Segoe UI" pitchFamily="34" charset="0"/>
              <a:cs typeface="Segoe UI" pitchFamily="34" charset="0"/>
            </a:endParaRPr>
          </a:p>
          <a:p>
            <a:pPr marL="0" indent="0">
              <a:buSzPct val="80000"/>
              <a:buNone/>
            </a:pPr>
            <a:r>
              <a:rPr lang="en-US" sz="2400" b="0" dirty="0">
                <a:latin typeface="Segoe UI" pitchFamily="34" charset="0"/>
                <a:ea typeface="Segoe UI" pitchFamily="34" charset="0"/>
                <a:cs typeface="Segoe UI" pitchFamily="34" charset="0"/>
              </a:rPr>
              <a:t>MSExchange OWA:</a:t>
            </a:r>
          </a:p>
          <a:p>
            <a:pPr marL="342900" lvl="2" indent="-342900">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Average Response Time</a:t>
            </a:r>
          </a:p>
          <a:p>
            <a:pPr marL="342900" lvl="2" indent="-342900">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Average Search Time</a:t>
            </a:r>
          </a:p>
          <a:p>
            <a:pPr marL="0" lvl="2" indent="0">
              <a:spcBef>
                <a:spcPct val="0"/>
              </a:spcBef>
              <a:buClr>
                <a:schemeClr val="accent6">
                  <a:lumMod val="75000"/>
                </a:schemeClr>
              </a:buClr>
              <a:buNone/>
            </a:pPr>
            <a:endParaRPr lang="en-US" sz="1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400" b="0" dirty="0">
                <a:latin typeface="Segoe UI" pitchFamily="34" charset="0"/>
                <a:ea typeface="Segoe UI" pitchFamily="34" charset="0"/>
                <a:cs typeface="Segoe UI" pitchFamily="34" charset="0"/>
              </a:rPr>
              <a:t>MSExchange ActiveSync:</a:t>
            </a:r>
          </a:p>
          <a:p>
            <a:pPr marL="342900" lvl="2" indent="-342900">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Average Request Time</a:t>
            </a:r>
          </a:p>
          <a:p>
            <a:pPr marL="681037" lvl="2" indent="-285750">
              <a:spcBef>
                <a:spcPct val="0"/>
              </a:spcBef>
              <a:buClr>
                <a:schemeClr val="hlink"/>
              </a:buClr>
            </a:pPr>
            <a:endParaRPr lang="en-US" b="0" dirty="0">
              <a:latin typeface="Segoe UI" pitchFamily="34" charset="0"/>
              <a:ea typeface="Segoe UI" pitchFamily="34" charset="0"/>
              <a:cs typeface="Segoe UI" pitchFamily="34" charset="0"/>
            </a:endParaRPr>
          </a:p>
          <a:p>
            <a:pPr marL="285750" lvl="1" indent="-285750">
              <a:spcBef>
                <a:spcPct val="0"/>
              </a:spcBef>
              <a:buClr>
                <a:schemeClr val="hlink"/>
              </a:buClr>
            </a:pPr>
            <a:endParaRPr lang="en-US" sz="2000" b="0" kern="1200" dirty="0">
              <a:latin typeface="Segoe UI" pitchFamily="34" charset="0"/>
              <a:ea typeface="Segoe UI" pitchFamily="34" charset="0"/>
              <a:cs typeface="Segoe UI" pitchFamily="34" charset="0"/>
            </a:endParaRPr>
          </a:p>
          <a:p>
            <a:pPr marL="285750" lvl="1" indent="-285750">
              <a:spcBef>
                <a:spcPct val="0"/>
              </a:spcBef>
              <a:buClr>
                <a:schemeClr val="hlink"/>
              </a:buClr>
            </a:pPr>
            <a:endParaRPr lang="en-US" sz="2000" b="0" kern="1200" dirty="0">
              <a:latin typeface="Segoe UI" pitchFamily="34" charset="0"/>
              <a:ea typeface="Segoe UI" pitchFamily="34" charset="0"/>
              <a:cs typeface="Segoe UI" pitchFamily="34" charset="0"/>
            </a:endParaRPr>
          </a:p>
          <a:p>
            <a:pPr marL="285750" lvl="1" indent="-285750">
              <a:spcBef>
                <a:spcPct val="0"/>
              </a:spcBef>
              <a:buClr>
                <a:schemeClr val="hlink"/>
              </a:buClr>
            </a:pPr>
            <a:endParaRPr lang="en-US" sz="2000" b="0" kern="1200" dirty="0">
              <a:latin typeface="Segoe UI" pitchFamily="34" charset="0"/>
              <a:ea typeface="Segoe UI" pitchFamily="34" charset="0"/>
              <a:cs typeface="Segoe UI" pitchFamily="34" charset="0"/>
            </a:endParaRPr>
          </a:p>
          <a:p>
            <a:pPr lvl="1"/>
            <a:endParaRPr lang="en-US" b="0" dirty="0">
              <a:latin typeface="Segoe UI" pitchFamily="34" charset="0"/>
              <a:ea typeface="Segoe UI" pitchFamily="34" charset="0"/>
              <a:cs typeface="Segoe UI" pitchFamily="34" charset="0"/>
            </a:endParaRPr>
          </a:p>
          <a:p>
            <a:pPr marL="0" indent="0">
              <a:buNone/>
            </a:pPr>
            <a:endParaRPr lang="en-US" b="0" dirty="0">
              <a:latin typeface="Segoe UI" pitchFamily="34" charset="0"/>
              <a:ea typeface="Segoe UI" pitchFamily="34" charset="0"/>
              <a:cs typeface="Segoe UI" pitchFamily="34" charset="0"/>
            </a:endParaRPr>
          </a:p>
        </p:txBody>
      </p:sp>
      <p:sp>
        <p:nvSpPr>
          <p:cNvPr id="5" name="TextBox 13"/>
          <p:cNvSpPr txBox="1"/>
          <p:nvPr/>
        </p:nvSpPr>
        <p:spPr>
          <a:xfrm>
            <a:off x="4914064" y="1905000"/>
            <a:ext cx="3920219" cy="464742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Tx/>
              <a:buSzPct val="80000"/>
              <a:buFont typeface="Courier New" pitchFamily="49" charset="0"/>
              <a:buNone/>
            </a:pPr>
            <a:r>
              <a:rPr lang="en-US" sz="2400" dirty="0">
                <a:latin typeface="Segoe UI" pitchFamily="34" charset="0"/>
                <a:ea typeface="Segoe UI" pitchFamily="34" charset="0"/>
                <a:cs typeface="Segoe UI" pitchFamily="34" charset="0"/>
              </a:rPr>
              <a:t>Frontend Services</a:t>
            </a:r>
          </a:p>
          <a:p>
            <a:pPr marL="228600" indent="-228600">
              <a:buClrTx/>
              <a:buSzPct val="80000"/>
              <a:buFont typeface="Courier New" pitchFamily="49" charset="0"/>
              <a:buNone/>
            </a:pPr>
            <a:endParaRPr lang="en-US" sz="800" dirty="0">
              <a:solidFill>
                <a:srgbClr val="569AD2"/>
              </a:solidFill>
              <a:latin typeface="Segoe UI" pitchFamily="34" charset="0"/>
              <a:ea typeface="Segoe UI" pitchFamily="34" charset="0"/>
              <a:cs typeface="Segoe UI" pitchFamily="34" charset="0"/>
            </a:endParaRPr>
          </a:p>
          <a:p>
            <a:pPr marL="228600" indent="-228600">
              <a:buSzPct val="80000"/>
            </a:pPr>
            <a:r>
              <a:rPr lang="en-US" sz="2400" b="0" dirty="0">
                <a:latin typeface="Segoe UI" pitchFamily="34" charset="0"/>
                <a:ea typeface="Segoe UI" pitchFamily="34" charset="0"/>
                <a:cs typeface="Segoe UI" pitchFamily="34" charset="0"/>
              </a:rPr>
              <a:t>MSExchange Availability</a:t>
            </a:r>
          </a:p>
          <a:p>
            <a:pPr marL="228600" indent="-228600">
              <a:buSzPct val="80000"/>
            </a:pPr>
            <a:r>
              <a:rPr lang="en-US" sz="2400" b="0" dirty="0">
                <a:latin typeface="Segoe UI" pitchFamily="34" charset="0"/>
                <a:ea typeface="Segoe UI" pitchFamily="34" charset="0"/>
                <a:cs typeface="Segoe UI" pitchFamily="34" charset="0"/>
              </a:rPr>
              <a:t>Service:</a:t>
            </a:r>
          </a:p>
          <a:p>
            <a:pPr marL="342900" indent="-342900">
              <a:buClr>
                <a:schemeClr val="accent6">
                  <a:lumMod val="75000"/>
                </a:schemeClr>
              </a:buClr>
              <a:buSzPct val="80000"/>
              <a:buFont typeface="Arial" pitchFamily="34" charset="0"/>
              <a:buChar char="•"/>
            </a:pPr>
            <a:r>
              <a:rPr lang="en-US" sz="2000" b="0" dirty="0">
                <a:latin typeface="Segoe UI" pitchFamily="34" charset="0"/>
                <a:ea typeface="Segoe UI" pitchFamily="34" charset="0"/>
                <a:cs typeface="Segoe UI" pitchFamily="34" charset="0"/>
              </a:rPr>
              <a:t>Average Time to Process a Free Busy Request</a:t>
            </a:r>
          </a:p>
          <a:p>
            <a:pPr>
              <a:buClr>
                <a:schemeClr val="accent6">
                  <a:lumMod val="75000"/>
                </a:schemeClr>
              </a:buClr>
              <a:buSzPct val="80000"/>
            </a:pPr>
            <a:endParaRPr lang="en-US" sz="20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400" b="0" dirty="0">
                <a:latin typeface="Segoe UI" pitchFamily="34" charset="0"/>
                <a:ea typeface="Segoe UI" pitchFamily="34" charset="0"/>
                <a:cs typeface="Segoe UI" pitchFamily="34" charset="0"/>
              </a:rPr>
              <a:t>MSExchange HTTP Proxy</a:t>
            </a:r>
          </a:p>
          <a:p>
            <a:pPr marL="342900" indent="-342900">
              <a:buClrTx/>
              <a:buSzPct val="80000"/>
              <a:buFont typeface="Arial" panose="020B0604020202020204" pitchFamily="34" charset="0"/>
              <a:buChar char="•"/>
            </a:pPr>
            <a:r>
              <a:rPr lang="en-US" sz="2400" b="0" dirty="0">
                <a:latin typeface="Segoe UI" pitchFamily="34" charset="0"/>
                <a:ea typeface="Segoe UI" pitchFamily="34" charset="0"/>
                <a:cs typeface="Segoe UI" pitchFamily="34" charset="0"/>
              </a:rPr>
              <a:t>ProxyRequests/Sec</a:t>
            </a:r>
          </a:p>
          <a:p>
            <a:pPr marL="228600" indent="-228600">
              <a:buClrTx/>
              <a:buSzPct val="80000"/>
              <a:buFont typeface="Courier New" pitchFamily="49" charset="0"/>
              <a:buNone/>
            </a:pPr>
            <a:endParaRPr lang="en-US" sz="24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400" b="0" dirty="0">
                <a:latin typeface="Segoe UI" pitchFamily="34" charset="0"/>
                <a:ea typeface="Segoe UI" pitchFamily="34" charset="0"/>
                <a:cs typeface="Segoe UI" pitchFamily="34" charset="0"/>
              </a:rPr>
              <a:t>RPC/HTTP Proxy:</a:t>
            </a:r>
          </a:p>
          <a:p>
            <a:pPr marL="342900" lvl="2" indent="-342900">
              <a:buClr>
                <a:schemeClr val="accent6">
                  <a:lumMod val="75000"/>
                </a:schemeClr>
              </a:buClr>
              <a:buSzPct val="80000"/>
              <a:buFont typeface="Arial" pitchFamily="34" charset="0"/>
              <a:buChar char="•"/>
            </a:pPr>
            <a:r>
              <a:rPr lang="en-US" sz="2000" b="0" dirty="0">
                <a:latin typeface="Segoe UI" pitchFamily="34" charset="0"/>
                <a:ea typeface="Segoe UI" pitchFamily="34" charset="0"/>
                <a:cs typeface="Segoe UI" pitchFamily="34" charset="0"/>
              </a:rPr>
              <a:t>Number of failed back-end connection attempts per second</a:t>
            </a:r>
          </a:p>
        </p:txBody>
      </p:sp>
      <p:sp>
        <p:nvSpPr>
          <p:cNvPr id="6" name="Content Placeholder 2"/>
          <p:cNvSpPr>
            <a:spLocks noGrp="1"/>
          </p:cNvSpPr>
          <p:nvPr/>
        </p:nvSpPr>
        <p:spPr bwMode="auto">
          <a:xfrm>
            <a:off x="186644" y="914400"/>
            <a:ext cx="8119156"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sz="2700" b="0" dirty="0">
                <a:latin typeface="Segoe UI" panose="020B0502040204020203" pitchFamily="34" charset="0"/>
                <a:cs typeface="Segoe UI" panose="020B0502040204020203" pitchFamily="34" charset="0"/>
              </a:rPr>
              <a:t>Suggested performance counters for the Client Access components include:</a:t>
            </a:r>
            <a:br>
              <a:rPr lang="en-GB" sz="2700" dirty="0">
                <a:latin typeface="Segoe UI" panose="020B0502040204020203" pitchFamily="34" charset="0"/>
                <a:cs typeface="Segoe UI" panose="020B0502040204020203" pitchFamily="34" charset="0"/>
              </a:rPr>
            </a:br>
            <a:endParaRPr lang="en-US" sz="2700" dirty="0">
              <a:latin typeface="Segoe UI" panose="020B0502040204020203" pitchFamily="34" charset="0"/>
              <a:cs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64580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8040e22-fbf0-40f7-a579-4b34a2c23e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collected performance data</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use performance data:</a:t>
            </a:r>
          </a:p>
          <a:p>
            <a:pPr marL="284163" lvl="1" indent="0">
              <a:buNone/>
            </a:pPr>
            <a:r>
              <a:rPr lang="en-US" sz="2600" dirty="0"/>
              <a:t>1. Create a baseline:</a:t>
            </a:r>
          </a:p>
          <a:p>
            <a:pPr marL="801688" lvl="1" indent="-171450">
              <a:spcBef>
                <a:spcPct val="0"/>
              </a:spcBef>
              <a:buClr>
                <a:schemeClr val="hlink"/>
              </a:buClr>
            </a:pPr>
            <a:r>
              <a:rPr lang="en-US" dirty="0"/>
              <a:t>Monitor performance for a full business cycle</a:t>
            </a:r>
          </a:p>
          <a:p>
            <a:pPr marL="801688" lvl="1" indent="-171450">
              <a:spcBef>
                <a:spcPct val="0"/>
              </a:spcBef>
              <a:buClr>
                <a:schemeClr val="hlink"/>
              </a:buClr>
            </a:pPr>
            <a:r>
              <a:rPr lang="en-US" dirty="0"/>
              <a:t>Note any peaks or troughs in the data</a:t>
            </a:r>
            <a:endParaRPr lang="en-US" sz="2600" dirty="0"/>
          </a:p>
          <a:p>
            <a:pPr marL="284163" lvl="1" indent="0">
              <a:buNone/>
            </a:pPr>
            <a:r>
              <a:rPr lang="en-US" sz="2600" dirty="0"/>
              <a:t>2. Set warning and error-level thresholds</a:t>
            </a:r>
          </a:p>
          <a:p>
            <a:pPr marL="284163" lvl="1" indent="0">
              <a:buNone/>
            </a:pPr>
            <a:r>
              <a:rPr lang="en-US" sz="2600" dirty="0"/>
              <a:t>3. Review performance data regularly to:</a:t>
            </a:r>
          </a:p>
          <a:p>
            <a:pPr marL="801688" lvl="1" indent="-171450">
              <a:spcBef>
                <a:spcPct val="0"/>
              </a:spcBef>
              <a:buClr>
                <a:schemeClr val="hlink"/>
              </a:buClr>
            </a:pPr>
            <a:r>
              <a:rPr lang="en-US" dirty="0"/>
              <a:t>Adjust thresholds</a:t>
            </a:r>
          </a:p>
          <a:p>
            <a:pPr marL="801688" lvl="1" indent="-171450">
              <a:spcBef>
                <a:spcPct val="0"/>
              </a:spcBef>
              <a:buClr>
                <a:schemeClr val="hlink"/>
              </a:buClr>
            </a:pPr>
            <a:r>
              <a:rPr lang="en-US" dirty="0"/>
              <a:t>Adjust server configuration</a:t>
            </a:r>
          </a:p>
          <a:p>
            <a:endParaRPr lang="en-US" dirty="0"/>
          </a:p>
          <a:p>
            <a:endParaRPr lang="en-US" dirty="0"/>
          </a:p>
        </p:txBody>
      </p:sp>
    </p:spTree>
    <p:extLst>
      <p:ext uri="{BB962C8B-B14F-4D97-AF65-F5344CB8AC3E}">
        <p14:creationId xmlns:p14="http://schemas.microsoft.com/office/powerpoint/2010/main" val="109772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Troubleshooting Exchange Server </a:t>
            </a:r>
          </a:p>
        </p:txBody>
      </p:sp>
      <p:sp>
        <p:nvSpPr>
          <p:cNvPr id="3" name="Text Placeholder 2"/>
          <p:cNvSpPr>
            <a:spLocks noGrp="1"/>
          </p:cNvSpPr>
          <p:nvPr>
            <p:ph type="body" idx="1"/>
          </p:nvPr>
        </p:nvSpPr>
        <p:spPr/>
        <p:txBody>
          <a:bodyPr/>
          <a:lstStyle/>
          <a:p>
            <a:r>
              <a:rPr lang="en-US" dirty="0"/>
              <a:t>Troubleshooting database failures
Troubleshooting database replication
Troubleshooting performance issues
Troubleshooting connectivity issues
Troubleshooting transport components</a:t>
            </a:r>
          </a:p>
        </p:txBody>
      </p:sp>
    </p:spTree>
    <p:extLst>
      <p:ext uri="{BB962C8B-B14F-4D97-AF65-F5344CB8AC3E}">
        <p14:creationId xmlns:p14="http://schemas.microsoft.com/office/powerpoint/2010/main" val="207596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database failures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Identify the scope of the problem</a:t>
            </a:r>
          </a:p>
          <a:p>
            <a:r>
              <a:rPr lang="en-US" dirty="0"/>
              <a:t>Analyze Exchange Server services:</a:t>
            </a:r>
          </a:p>
          <a:p>
            <a:pPr lvl="1"/>
            <a:r>
              <a:rPr lang="en-US" dirty="0"/>
              <a:t>Microsoft Exchange Information Store</a:t>
            </a:r>
          </a:p>
          <a:p>
            <a:r>
              <a:rPr lang="en-US" dirty="0"/>
              <a:t>Check disk free space</a:t>
            </a:r>
          </a:p>
          <a:p>
            <a:r>
              <a:rPr lang="en-US" dirty="0"/>
              <a:t>Verify mailbox database status:</a:t>
            </a:r>
          </a:p>
          <a:p>
            <a:pPr lvl="1"/>
            <a:r>
              <a:rPr lang="en-US" b="1" dirty="0"/>
              <a:t>Get-MailboxDatabase</a:t>
            </a:r>
          </a:p>
          <a:p>
            <a:pPr lvl="1"/>
            <a:r>
              <a:rPr lang="en-US" b="1" dirty="0"/>
              <a:t>Test-MAPIConnectivity</a:t>
            </a:r>
          </a:p>
          <a:p>
            <a:r>
              <a:rPr lang="en-US" dirty="0"/>
              <a:t>Analyze event logs</a:t>
            </a:r>
          </a:p>
          <a:p>
            <a:r>
              <a:rPr lang="en-US" dirty="0"/>
              <a:t>Troubleshoot the storage subsystem</a:t>
            </a:r>
          </a:p>
          <a:p>
            <a:r>
              <a:rPr lang="en-US" dirty="0"/>
              <a:t>Analyze third-party applications installed on the Exchange Server</a:t>
            </a:r>
          </a:p>
          <a:p>
            <a:endParaRPr lang="en-US" dirty="0"/>
          </a:p>
          <a:p>
            <a:endParaRPr lang="en-US" dirty="0"/>
          </a:p>
        </p:txBody>
      </p:sp>
    </p:spTree>
    <p:extLst>
      <p:ext uri="{BB962C8B-B14F-4D97-AF65-F5344CB8AC3E}">
        <p14:creationId xmlns:p14="http://schemas.microsoft.com/office/powerpoint/2010/main" val="1192609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database replication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database troubleshooting guidelines</a:t>
            </a:r>
          </a:p>
          <a:p>
            <a:r>
              <a:rPr lang="en-US" dirty="0"/>
              <a:t>Analyze Exchange Server services</a:t>
            </a:r>
          </a:p>
          <a:p>
            <a:pPr lvl="1"/>
            <a:r>
              <a:rPr lang="en-US" dirty="0"/>
              <a:t>Microsoft Exchange Replication</a:t>
            </a:r>
          </a:p>
          <a:p>
            <a:r>
              <a:rPr lang="en-US" dirty="0"/>
              <a:t>Verify replication health</a:t>
            </a:r>
          </a:p>
          <a:p>
            <a:pPr lvl="1"/>
            <a:r>
              <a:rPr lang="en-US" b="1" dirty="0"/>
              <a:t>Test-ReplicationHealth</a:t>
            </a:r>
          </a:p>
          <a:p>
            <a:pPr lvl="1"/>
            <a:r>
              <a:rPr lang="en-US" b="1" dirty="0"/>
              <a:t>Get-MailboxDatabaseCopyStatus</a:t>
            </a:r>
          </a:p>
          <a:p>
            <a:pPr lvl="1"/>
            <a:r>
              <a:rPr lang="en-US" b="1" dirty="0"/>
              <a:t>CollectOverMetrics.ps1</a:t>
            </a:r>
          </a:p>
          <a:p>
            <a:pPr lvl="1"/>
            <a:r>
              <a:rPr lang="en-US" b="1" dirty="0"/>
              <a:t>CollectReplicationMetrics.ps1</a:t>
            </a:r>
          </a:p>
          <a:p>
            <a:r>
              <a:rPr lang="en-US" dirty="0"/>
              <a:t>Analyze event logs</a:t>
            </a:r>
          </a:p>
          <a:p>
            <a:r>
              <a:rPr lang="en-US" dirty="0"/>
              <a:t>Troubleshoot the network infrastructure</a:t>
            </a:r>
          </a:p>
          <a:p>
            <a:endParaRPr lang="en-US" dirty="0"/>
          </a:p>
        </p:txBody>
      </p:sp>
    </p:spTree>
    <p:extLst>
      <p:ext uri="{BB962C8B-B14F-4D97-AF65-F5344CB8AC3E}">
        <p14:creationId xmlns:p14="http://schemas.microsoft.com/office/powerpoint/2010/main" val="3985811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8478fbd-92ad-46ca-aeb6-4c3181f530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performance issues</a:t>
            </a:r>
          </a:p>
        </p:txBody>
      </p:sp>
      <p:sp>
        <p:nvSpPr>
          <p:cNvPr id="4" name="Content Placeholder 2"/>
          <p:cNvSpPr>
            <a:spLocks noGrp="1"/>
          </p:cNvSpPr>
          <p:nvPr/>
        </p:nvSpPr>
        <p:spPr bwMode="auto">
          <a:xfrm>
            <a:off x="458787" y="838200"/>
            <a:ext cx="8554583" cy="56181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Do not rely on end-user feedback to identify performance issues</a:t>
            </a:r>
          </a:p>
          <a:p>
            <a:pPr lvl="1"/>
            <a:r>
              <a:rPr lang="en-US" dirty="0"/>
              <a:t>Evaluate current performance data against performance baseline on a regular basis</a:t>
            </a:r>
          </a:p>
          <a:p>
            <a:r>
              <a:rPr lang="en-US" dirty="0"/>
              <a:t>Performance issues can result from any of the following:</a:t>
            </a:r>
          </a:p>
          <a:p>
            <a:pPr lvl="1"/>
            <a:r>
              <a:rPr lang="en-US" dirty="0"/>
              <a:t>Faulty hardware components</a:t>
            </a:r>
          </a:p>
          <a:p>
            <a:pPr lvl="1"/>
            <a:r>
              <a:rPr lang="en-US" dirty="0"/>
              <a:t>Undersized servers or virtual-host oversubscription</a:t>
            </a:r>
          </a:p>
          <a:p>
            <a:pPr lvl="1"/>
            <a:r>
              <a:rPr lang="en-US" dirty="0"/>
              <a:t>Server maintenance tasks</a:t>
            </a:r>
          </a:p>
          <a:p>
            <a:pPr lvl="1"/>
            <a:r>
              <a:rPr lang="en-US" dirty="0"/>
              <a:t>Software updates or third-party software</a:t>
            </a:r>
          </a:p>
          <a:p>
            <a:pPr lvl="1"/>
            <a:r>
              <a:rPr lang="en-US" dirty="0"/>
              <a:t>Security issues</a:t>
            </a:r>
          </a:p>
          <a:p>
            <a:r>
              <a:rPr lang="en-US" dirty="0"/>
              <a:t>When the cause is not apparent, performance data might help determine the source</a:t>
            </a:r>
          </a:p>
        </p:txBody>
      </p:sp>
    </p:spTree>
    <p:extLst>
      <p:ext uri="{BB962C8B-B14F-4D97-AF65-F5344CB8AC3E}">
        <p14:creationId xmlns:p14="http://schemas.microsoft.com/office/powerpoint/2010/main" val="3540602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b9aa48c-de82-461b-8307-2c1951928d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connectivity issues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Common client-connectivity issues include:</a:t>
            </a:r>
          </a:p>
          <a:p>
            <a:pPr lvl="1"/>
            <a:r>
              <a:rPr lang="en-US" sz="2000" dirty="0"/>
              <a:t>Prompts for credentials</a:t>
            </a:r>
          </a:p>
          <a:p>
            <a:pPr lvl="1"/>
            <a:r>
              <a:rPr lang="en-US" sz="2000" dirty="0"/>
              <a:t>Certificate errors</a:t>
            </a:r>
          </a:p>
          <a:p>
            <a:pPr lvl="1"/>
            <a:r>
              <a:rPr lang="en-US" sz="2000" dirty="0"/>
              <a:t>Client disconnects</a:t>
            </a:r>
          </a:p>
          <a:p>
            <a:pPr lvl="1"/>
            <a:r>
              <a:rPr lang="en-US" sz="2000" dirty="0"/>
              <a:t>OAB download issues</a:t>
            </a:r>
          </a:p>
          <a:p>
            <a:pPr lvl="1"/>
            <a:r>
              <a:rPr lang="en-US" sz="2000" dirty="0"/>
              <a:t>Autodiscover issues</a:t>
            </a:r>
          </a:p>
          <a:p>
            <a:r>
              <a:rPr lang="en-US" sz="2400" dirty="0"/>
              <a:t>When you troubleshoot connectivity, you should:</a:t>
            </a:r>
          </a:p>
          <a:p>
            <a:pPr lvl="1"/>
            <a:r>
              <a:rPr lang="en-US" sz="2000" dirty="0"/>
              <a:t>Identity the scope of the problem</a:t>
            </a:r>
          </a:p>
          <a:p>
            <a:pPr lvl="1"/>
            <a:r>
              <a:rPr lang="en-US" sz="2000" dirty="0"/>
              <a:t>Use database-troubleshooting guidelines</a:t>
            </a:r>
          </a:p>
          <a:p>
            <a:pPr lvl="1"/>
            <a:r>
              <a:rPr lang="en-US" sz="2000" dirty="0"/>
              <a:t>Verify client connectivity with Microsoft Remote Connectivity Analyzer or Microsoft Connectivity Analyzer Tool</a:t>
            </a:r>
          </a:p>
          <a:p>
            <a:pPr lvl="1"/>
            <a:r>
              <a:rPr lang="en-US" sz="2000" dirty="0"/>
              <a:t>Use test cmdlets</a:t>
            </a:r>
          </a:p>
          <a:p>
            <a:pPr lvl="1"/>
            <a:r>
              <a:rPr lang="en-US" sz="2000" dirty="0"/>
              <a:t>Analyze your network infrastructure</a:t>
            </a:r>
          </a:p>
          <a:p>
            <a:pPr lvl="1"/>
            <a:r>
              <a:rPr lang="en-US" sz="2000" dirty="0"/>
              <a:t>Analyze your Windows Firewall configuration</a:t>
            </a:r>
          </a:p>
          <a:p>
            <a:endParaRPr lang="en-US" sz="2400" dirty="0"/>
          </a:p>
          <a:p>
            <a:endParaRPr lang="en-US" sz="2400" dirty="0"/>
          </a:p>
        </p:txBody>
      </p:sp>
    </p:spTree>
    <p:extLst>
      <p:ext uri="{BB962C8B-B14F-4D97-AF65-F5344CB8AC3E}">
        <p14:creationId xmlns:p14="http://schemas.microsoft.com/office/powerpoint/2010/main" val="195728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d26a435d-8484-4d98-99ea-73c1603256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transport components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Common transport component issues:</a:t>
            </a:r>
          </a:p>
          <a:p>
            <a:pPr lvl="1"/>
            <a:r>
              <a:rPr lang="en-US" dirty="0"/>
              <a:t>Domain Name System (DNS)</a:t>
            </a:r>
          </a:p>
          <a:p>
            <a:pPr lvl="1"/>
            <a:r>
              <a:rPr lang="en-US" dirty="0"/>
              <a:t>Exchange back pressure</a:t>
            </a:r>
          </a:p>
          <a:p>
            <a:pPr lvl="1"/>
            <a:r>
              <a:rPr lang="en-US" dirty="0"/>
              <a:t>Blacklisting</a:t>
            </a:r>
          </a:p>
          <a:p>
            <a:pPr lvl="1"/>
            <a:r>
              <a:rPr lang="en-US" dirty="0"/>
              <a:t>Network connectivity</a:t>
            </a:r>
          </a:p>
          <a:p>
            <a:pPr lvl="1"/>
            <a:r>
              <a:rPr lang="en-US" dirty="0"/>
              <a:t>Edge subscription/synchronization</a:t>
            </a:r>
          </a:p>
          <a:p>
            <a:pPr lvl="1"/>
            <a:r>
              <a:rPr lang="en-US" dirty="0"/>
              <a:t>Send/receive connectors</a:t>
            </a:r>
          </a:p>
          <a:p>
            <a:pPr lvl="1"/>
            <a:r>
              <a:rPr lang="en-US" dirty="0"/>
              <a:t>Transport agents</a:t>
            </a:r>
          </a:p>
        </p:txBody>
      </p:sp>
    </p:spTree>
    <p:extLst>
      <p:ext uri="{BB962C8B-B14F-4D97-AF65-F5344CB8AC3E}">
        <p14:creationId xmlns:p14="http://schemas.microsoft.com/office/powerpoint/2010/main" val="63451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b8b567b-8c82-4fcd-9bcf-24ac07ec76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transport components (continued)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you troubleshoot transport component issues, you should:</a:t>
            </a:r>
          </a:p>
          <a:p>
            <a:pPr lvl="1"/>
            <a:r>
              <a:rPr lang="en-US" dirty="0"/>
              <a:t>Identity the scope of the problem</a:t>
            </a:r>
          </a:p>
          <a:p>
            <a:pPr lvl="1"/>
            <a:r>
              <a:rPr lang="en-US" dirty="0"/>
              <a:t>Analyze Delivery Status Notification (DSN) and </a:t>
            </a:r>
            <a:br>
              <a:rPr lang="en-US" dirty="0"/>
            </a:br>
            <a:r>
              <a:rPr lang="en-US" dirty="0"/>
              <a:t>Non-Delivery Report (NDR) messages</a:t>
            </a:r>
          </a:p>
          <a:p>
            <a:pPr lvl="1"/>
            <a:r>
              <a:rPr lang="en-US" dirty="0"/>
              <a:t>Analyze message headers</a:t>
            </a:r>
          </a:p>
          <a:p>
            <a:pPr lvl="1"/>
            <a:r>
              <a:rPr lang="en-US" dirty="0"/>
              <a:t>Analyze event logs</a:t>
            </a:r>
          </a:p>
          <a:p>
            <a:pPr lvl="1"/>
            <a:r>
              <a:rPr lang="en-US" dirty="0"/>
              <a:t>Analyze transport queues</a:t>
            </a:r>
          </a:p>
          <a:p>
            <a:pPr lvl="1"/>
            <a:r>
              <a:rPr lang="en-US" dirty="0"/>
              <a:t>Analyze message tracking logs</a:t>
            </a:r>
          </a:p>
          <a:p>
            <a:pPr lvl="1"/>
            <a:r>
              <a:rPr lang="en-US" dirty="0"/>
              <a:t>Analyze protocol logs</a:t>
            </a:r>
          </a:p>
          <a:p>
            <a:pPr lvl="1"/>
            <a:r>
              <a:rPr lang="en-US" dirty="0"/>
              <a:t>Verify SMTP connectivity with the Telnet client</a:t>
            </a:r>
          </a:p>
          <a:p>
            <a:pPr lvl="1"/>
            <a:r>
              <a:rPr lang="en-US" dirty="0"/>
              <a:t>Configure pipeline tracing</a:t>
            </a:r>
          </a:p>
        </p:txBody>
      </p:sp>
    </p:spTree>
    <p:extLst>
      <p:ext uri="{BB962C8B-B14F-4D97-AF65-F5344CB8AC3E}">
        <p14:creationId xmlns:p14="http://schemas.microsoft.com/office/powerpoint/2010/main" val="118960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Monitoring Exchange Server 
Troubleshooting Exchange Server </a:t>
            </a:r>
          </a:p>
        </p:txBody>
      </p:sp>
    </p:spTree>
    <p:extLst>
      <p:ext uri="{BB962C8B-B14F-4D97-AF65-F5344CB8AC3E}">
        <p14:creationId xmlns:p14="http://schemas.microsoft.com/office/powerpoint/2010/main" val="187330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Monitoring Exchange Server </a:t>
            </a:r>
          </a:p>
        </p:txBody>
      </p:sp>
      <p:sp>
        <p:nvSpPr>
          <p:cNvPr id="3" name="Text Placeholder 2"/>
          <p:cNvSpPr>
            <a:spLocks noGrp="1"/>
          </p:cNvSpPr>
          <p:nvPr>
            <p:ph type="body" idx="1"/>
          </p:nvPr>
        </p:nvSpPr>
        <p:spPr/>
        <p:txBody>
          <a:bodyPr/>
          <a:lstStyle/>
          <a:p>
            <a:r>
              <a:rPr lang="en-US" dirty="0"/>
              <a:t>Why is performance monitoring important?
What is a performance baseline?
Establishing a performance baseline
Tools for monitoring Exchange Server
Collecting performance data for Exchange servers
Collecting performance data for a Mailbox server
Collecting performance data for transport components
Collecting performance data for the Client Access services
Using collected performance data</a:t>
            </a:r>
          </a:p>
        </p:txBody>
      </p:sp>
    </p:spTree>
    <p:extLst>
      <p:ext uri="{BB962C8B-B14F-4D97-AF65-F5344CB8AC3E}">
        <p14:creationId xmlns:p14="http://schemas.microsoft.com/office/powerpoint/2010/main" val="252143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performance monitoring important?</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Performance monitoring helps you</a:t>
            </a:r>
            <a:r>
              <a:rPr lang="en-US" dirty="0"/>
              <a:t>:</a:t>
            </a:r>
          </a:p>
          <a:p>
            <a:pPr marL="627063" lvl="1" indent="-342900">
              <a:buClr>
                <a:schemeClr val="hlink"/>
              </a:buClr>
            </a:pPr>
            <a:r>
              <a:rPr lang="en-US" dirty="0"/>
              <a:t>Identify performance issues</a:t>
            </a:r>
          </a:p>
          <a:p>
            <a:pPr marL="627063" lvl="1" indent="-342900">
              <a:buClr>
                <a:schemeClr val="hlink"/>
              </a:buClr>
            </a:pPr>
            <a:r>
              <a:rPr lang="en-US" dirty="0"/>
              <a:t>Identify growth trends to improve plans for upgrades</a:t>
            </a:r>
          </a:p>
          <a:p>
            <a:pPr marL="627063" lvl="1" indent="-342900">
              <a:buClr>
                <a:schemeClr val="hlink"/>
              </a:buClr>
            </a:pPr>
            <a:r>
              <a:rPr lang="en-US" dirty="0"/>
              <a:t>Measure performance against service level agreements</a:t>
            </a:r>
          </a:p>
          <a:p>
            <a:pPr marL="627063" lvl="1" indent="-342900">
              <a:buClr>
                <a:schemeClr val="hlink"/>
              </a:buClr>
            </a:pPr>
            <a:r>
              <a:rPr lang="en-US" dirty="0"/>
              <a:t>Identify security issues and denial-of-service attacks</a:t>
            </a:r>
          </a:p>
          <a:p>
            <a:endParaRPr lang="en-US" dirty="0"/>
          </a:p>
        </p:txBody>
      </p:sp>
    </p:spTree>
    <p:extLst>
      <p:ext uri="{BB962C8B-B14F-4D97-AF65-F5344CB8AC3E}">
        <p14:creationId xmlns:p14="http://schemas.microsoft.com/office/powerpoint/2010/main" val="139034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performance baseline?</a:t>
            </a:r>
          </a:p>
        </p:txBody>
      </p:sp>
      <p:sp>
        <p:nvSpPr>
          <p:cNvPr id="4" name="Content Placeholder 2"/>
          <p:cNvSpPr>
            <a:spLocks noGrp="1"/>
          </p:cNvSpPr>
          <p:nvPr/>
        </p:nvSpPr>
        <p:spPr bwMode="auto">
          <a:xfrm>
            <a:off x="458788" y="1021214"/>
            <a:ext cx="8562120" cy="5836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A performance baseline is the average server utilization over some relevant time frame</a:t>
            </a:r>
          </a:p>
          <a:p>
            <a:r>
              <a:rPr lang="en-US" sz="2600" dirty="0"/>
              <a:t>To identify performance issues, you compare current performance data with the performance baseline</a:t>
            </a:r>
          </a:p>
          <a:p>
            <a:pPr lvl="1"/>
            <a:r>
              <a:rPr lang="en-US" sz="2200" dirty="0"/>
              <a:t>Troubleshooting is needed if the current performance data is very different from the performance baseline</a:t>
            </a:r>
          </a:p>
          <a:p>
            <a:r>
              <a:rPr lang="en-US" sz="2600" dirty="0"/>
              <a:t>Each server has its own performance baseline</a:t>
            </a:r>
          </a:p>
          <a:p>
            <a:r>
              <a:rPr lang="en-US" sz="2600" dirty="0"/>
              <a:t>You should re-evaluate performance baselines on a regular basis, especially after cumulative updates or hardware upgrades</a:t>
            </a:r>
          </a:p>
        </p:txBody>
      </p:sp>
    </p:spTree>
    <p:extLst>
      <p:ext uri="{BB962C8B-B14F-4D97-AF65-F5344CB8AC3E}">
        <p14:creationId xmlns:p14="http://schemas.microsoft.com/office/powerpoint/2010/main" val="208999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 performance baseline</a:t>
            </a:r>
          </a:p>
        </p:txBody>
      </p:sp>
      <p:sp>
        <p:nvSpPr>
          <p:cNvPr id="4" name="Content Placeholder 2"/>
          <p:cNvSpPr>
            <a:spLocks noGrp="1"/>
          </p:cNvSpPr>
          <p:nvPr/>
        </p:nvSpPr>
        <p:spPr bwMode="auto">
          <a:xfrm>
            <a:off x="458788" y="941703"/>
            <a:ext cx="850591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You can establish a performance baseline automatically with monitoring solutions, such as Operations Manager</a:t>
            </a:r>
            <a:br>
              <a:rPr lang="en-US" sz="2400" dirty="0"/>
            </a:br>
            <a:endParaRPr lang="en-US" sz="2400" dirty="0"/>
          </a:p>
          <a:p>
            <a:r>
              <a:rPr lang="en-US" sz="2400" dirty="0"/>
              <a:t>When you establish a performance baseline manually, you should consider the following:</a:t>
            </a:r>
          </a:p>
          <a:p>
            <a:pPr lvl="1"/>
            <a:r>
              <a:rPr lang="en-US" sz="2000" dirty="0"/>
              <a:t>Establish a performance baseline during an appropriate time</a:t>
            </a:r>
          </a:p>
          <a:p>
            <a:pPr lvl="1"/>
            <a:r>
              <a:rPr lang="en-US" sz="2000" dirty="0"/>
              <a:t>Do not include non-working hours and weekends if usage is significantly lower during those time periods </a:t>
            </a:r>
          </a:p>
          <a:p>
            <a:pPr lvl="1"/>
            <a:r>
              <a:rPr lang="en-US" sz="2000" dirty="0"/>
              <a:t>Ensure that backup procedures do not occur while you are establishing your performance baseline</a:t>
            </a:r>
          </a:p>
          <a:p>
            <a:pPr lvl="1"/>
            <a:r>
              <a:rPr lang="en-US" sz="2000" dirty="0"/>
              <a:t>Ensure that server updates, hardware upgrades, or maintenance do not occur while you are establishing your performance baseline</a:t>
            </a:r>
          </a:p>
          <a:p>
            <a:pPr lvl="1"/>
            <a:r>
              <a:rPr lang="en-US" sz="2000" dirty="0"/>
              <a:t>Reevaluate your performance baseline regularly, especially after hardware upgrades, configuration changes, or software updates</a:t>
            </a:r>
            <a:r>
              <a:rPr lang="en-US" dirty="0"/>
              <a:t> </a:t>
            </a:r>
          </a:p>
        </p:txBody>
      </p:sp>
    </p:spTree>
    <p:extLst>
      <p:ext uri="{BB962C8B-B14F-4D97-AF65-F5344CB8AC3E}">
        <p14:creationId xmlns:p14="http://schemas.microsoft.com/office/powerpoint/2010/main" val="98854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cf806ed-2fdb-4f87-bb5b-41811e39e6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monitoring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The following tools can help you monitor system health:</a:t>
            </a:r>
            <a:endParaRPr lang="en-US" sz="2000" dirty="0"/>
          </a:p>
          <a:p>
            <a:pPr marL="627063" lvl="1" indent="-342900">
              <a:buClr>
                <a:schemeClr val="hlink"/>
              </a:buClr>
            </a:pPr>
            <a:r>
              <a:rPr lang="en-US" dirty="0"/>
              <a:t>Operations Manager (with Exchange Server 2016 Management Pack)</a:t>
            </a:r>
          </a:p>
          <a:p>
            <a:pPr marL="627063" lvl="1" indent="-342900">
              <a:buClr>
                <a:schemeClr val="hlink"/>
              </a:buClr>
            </a:pPr>
            <a:r>
              <a:rPr lang="en-US" dirty="0"/>
              <a:t>Performance Monitor</a:t>
            </a:r>
          </a:p>
          <a:p>
            <a:pPr marL="627063" lvl="1" indent="-342900">
              <a:buClr>
                <a:schemeClr val="hlink"/>
              </a:buClr>
            </a:pPr>
            <a:r>
              <a:rPr lang="en-US" dirty="0"/>
              <a:t>Microsoft Exchange Diagnostics Service</a:t>
            </a:r>
          </a:p>
        </p:txBody>
      </p:sp>
    </p:spTree>
    <p:extLst>
      <p:ext uri="{BB962C8B-B14F-4D97-AF65-F5344CB8AC3E}">
        <p14:creationId xmlns:p14="http://schemas.microsoft.com/office/powerpoint/2010/main" val="2407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9e895d9-5eb9-402e-ae14-fc5df7b058a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36153" cy="740664"/>
          </a:xfrm>
        </p:spPr>
        <p:txBody>
          <a:bodyPr/>
          <a:lstStyle/>
          <a:p>
            <a:r>
              <a:rPr lang="en-US" dirty="0"/>
              <a:t>Collecting performance data for Exchange servers</a:t>
            </a:r>
          </a:p>
        </p:txBody>
      </p:sp>
      <p:sp>
        <p:nvSpPr>
          <p:cNvPr id="4" name="Content Placeholder 2"/>
          <p:cNvSpPr>
            <a:spLocks noGrp="1"/>
          </p:cNvSpPr>
          <p:nvPr/>
        </p:nvSpPr>
        <p:spPr bwMode="auto">
          <a:xfrm>
            <a:off x="458788" y="8382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Suggested performance counters for all Exchange Server roles include:</a:t>
            </a:r>
          </a:p>
          <a:p>
            <a:pPr marL="512763" lvl="1" indent="-228600">
              <a:buClrTx/>
              <a:buFont typeface="Courier New" pitchFamily="49" charset="0"/>
              <a:buNone/>
            </a:pPr>
            <a:r>
              <a:rPr lang="en-US" sz="2800" dirty="0"/>
              <a:t>Processor:</a:t>
            </a:r>
          </a:p>
          <a:p>
            <a:pPr marL="569913" lvl="1" indent="-285750">
              <a:buClr>
                <a:schemeClr val="hlink"/>
              </a:buClr>
            </a:pPr>
            <a:r>
              <a:rPr lang="en-US" sz="2000" dirty="0"/>
              <a:t>_Total\% Processor Time</a:t>
            </a:r>
          </a:p>
          <a:p>
            <a:pPr marL="569913" lvl="1" indent="-285750">
              <a:buClr>
                <a:schemeClr val="hlink"/>
              </a:buClr>
            </a:pPr>
            <a:r>
              <a:rPr lang="en-US" sz="2000" dirty="0"/>
              <a:t>_Total\% User Time</a:t>
            </a:r>
          </a:p>
          <a:p>
            <a:pPr marL="569913" lvl="1" indent="-285750">
              <a:buClr>
                <a:schemeClr val="hlink"/>
              </a:buClr>
            </a:pPr>
            <a:r>
              <a:rPr lang="en-US" sz="2000" dirty="0"/>
              <a:t>_Total\% Privilege Time</a:t>
            </a:r>
          </a:p>
          <a:p>
            <a:pPr marL="284163" lvl="1" indent="0">
              <a:buClr>
                <a:schemeClr val="hlink"/>
              </a:buClr>
              <a:buNone/>
            </a:pPr>
            <a:endParaRPr lang="en-US" dirty="0"/>
          </a:p>
          <a:p>
            <a:pPr marL="228600" indent="-228600">
              <a:spcBef>
                <a:spcPct val="0"/>
              </a:spcBef>
              <a:buClrTx/>
              <a:buNone/>
            </a:pPr>
            <a:r>
              <a:rPr lang="en-US" dirty="0"/>
              <a:t>	MSExchange ADAccess</a:t>
            </a:r>
            <a:br>
              <a:rPr lang="en-US" dirty="0"/>
            </a:br>
            <a:r>
              <a:rPr lang="en-US" dirty="0"/>
              <a:t>domain controllers:</a:t>
            </a:r>
          </a:p>
          <a:p>
            <a:pPr marL="569913" lvl="1" indent="-285750">
              <a:spcBef>
                <a:spcPct val="0"/>
              </a:spcBef>
              <a:buClr>
                <a:schemeClr val="hlink"/>
              </a:buClr>
            </a:pPr>
            <a:r>
              <a:rPr lang="en-US" sz="2000" dirty="0"/>
              <a:t>LDAP Read Time</a:t>
            </a:r>
          </a:p>
          <a:p>
            <a:pPr marL="569913" lvl="1" indent="-285750">
              <a:spcBef>
                <a:spcPct val="0"/>
              </a:spcBef>
              <a:buClr>
                <a:schemeClr val="hlink"/>
              </a:buClr>
            </a:pPr>
            <a:r>
              <a:rPr lang="en-US" sz="2000" dirty="0"/>
              <a:t>LDAP Search Time</a:t>
            </a:r>
          </a:p>
          <a:p>
            <a:pPr marL="569913" lvl="1" indent="-285750">
              <a:spcBef>
                <a:spcPct val="0"/>
              </a:spcBef>
              <a:buClr>
                <a:schemeClr val="hlink"/>
              </a:buClr>
            </a:pPr>
            <a:r>
              <a:rPr lang="en-US" sz="2000" dirty="0"/>
              <a:t>LDAP Searches time out</a:t>
            </a:r>
            <a:br>
              <a:rPr lang="en-US" sz="2000" dirty="0"/>
            </a:br>
            <a:r>
              <a:rPr lang="en-US" sz="2000" dirty="0"/>
              <a:t>per minute</a:t>
            </a:r>
          </a:p>
          <a:p>
            <a:pPr marL="569913" lvl="1" indent="-285750">
              <a:spcBef>
                <a:spcPct val="0"/>
              </a:spcBef>
              <a:buClr>
                <a:schemeClr val="hlink"/>
              </a:buClr>
            </a:pPr>
            <a:r>
              <a:rPr lang="en-US" sz="2000" dirty="0"/>
              <a:t>Long running LDAP</a:t>
            </a:r>
            <a:br>
              <a:rPr lang="en-US" sz="2000" dirty="0"/>
            </a:br>
            <a:r>
              <a:rPr lang="en-US" sz="2000" dirty="0"/>
              <a:t>operations/min</a:t>
            </a:r>
          </a:p>
          <a:p>
            <a:pPr marL="569913" lvl="1" indent="-285750">
              <a:buClr>
                <a:schemeClr val="hlink"/>
              </a:buClr>
            </a:pPr>
            <a:endParaRPr lang="en-US" dirty="0"/>
          </a:p>
          <a:p>
            <a:endParaRPr lang="en-US" dirty="0"/>
          </a:p>
          <a:p>
            <a:endParaRPr lang="en-US" dirty="0"/>
          </a:p>
        </p:txBody>
      </p:sp>
      <p:sp>
        <p:nvSpPr>
          <p:cNvPr id="5" name="TextBox 8"/>
          <p:cNvSpPr txBox="1"/>
          <p:nvPr/>
        </p:nvSpPr>
        <p:spPr>
          <a:xfrm>
            <a:off x="5077838" y="1787230"/>
            <a:ext cx="3618690" cy="458587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Tx/>
              <a:buSzPct val="80000"/>
              <a:buFont typeface="Courier New" pitchFamily="49" charset="0"/>
              <a:buNone/>
            </a:pPr>
            <a:r>
              <a:rPr lang="en-US" sz="2800" b="0" dirty="0">
                <a:latin typeface="Segoe UI" pitchFamily="34" charset="0"/>
                <a:ea typeface="Segoe UI" pitchFamily="34" charset="0"/>
                <a:cs typeface="Segoe UI" pitchFamily="34" charset="0"/>
              </a:rPr>
              <a:t>System:</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Processor Queue Length</a:t>
            </a:r>
          </a:p>
          <a:p>
            <a:pPr>
              <a:buClr>
                <a:schemeClr val="hlink"/>
              </a:buClr>
            </a:pPr>
            <a:endParaRPr lang="en-US" sz="28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endParaRPr lang="en-US" sz="28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800" b="0" dirty="0">
                <a:latin typeface="Segoe UI" pitchFamily="34" charset="0"/>
                <a:ea typeface="Segoe UI" pitchFamily="34" charset="0"/>
                <a:cs typeface="Segoe UI" pitchFamily="34" charset="0"/>
              </a:rPr>
              <a:t>Memory:</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Available Mbytes</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Pool Paged Bytes</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Transition Pages Repurposed/sec</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Page Reads/sec</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Pages/sec</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Page Input/sec</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Pages Output/sec</a:t>
            </a:r>
          </a:p>
        </p:txBody>
      </p:sp>
    </p:spTree>
    <p:extLst>
      <p:ext uri="{BB962C8B-B14F-4D97-AF65-F5344CB8AC3E}">
        <p14:creationId xmlns:p14="http://schemas.microsoft.com/office/powerpoint/2010/main" val="228492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4b344b7-c912-4345-82cf-bd03f22328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Collecting performance data for a Mailbox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Suggested performance counters for all Mailbox server roles include:</a:t>
            </a:r>
            <a:br>
              <a:rPr lang="en-GB" dirty="0"/>
            </a:br>
            <a:endParaRPr lang="en-GB" dirty="0"/>
          </a:p>
          <a:p>
            <a:pPr marL="0" indent="0">
              <a:buClrTx/>
              <a:buSzPct val="80000"/>
              <a:buNone/>
            </a:pPr>
            <a:r>
              <a:rPr lang="en-US" dirty="0"/>
              <a:t>Logical Disk:</a:t>
            </a:r>
          </a:p>
          <a:p>
            <a:pPr marL="569913" lvl="1" indent="-285750">
              <a:buClr>
                <a:schemeClr val="hlink"/>
              </a:buClr>
            </a:pPr>
            <a:r>
              <a:rPr lang="en-US" sz="2000" dirty="0"/>
              <a:t>Avg. Disk sec/Read</a:t>
            </a:r>
          </a:p>
          <a:p>
            <a:pPr marL="569913" lvl="1" indent="-285750">
              <a:buClr>
                <a:schemeClr val="hlink"/>
              </a:buClr>
            </a:pPr>
            <a:r>
              <a:rPr lang="en-US" sz="2000" dirty="0"/>
              <a:t>Avg. Disk sec/Write</a:t>
            </a:r>
          </a:p>
          <a:p>
            <a:pPr marL="569913" lvl="1" indent="-285750">
              <a:buClr>
                <a:schemeClr val="hlink"/>
              </a:buClr>
            </a:pPr>
            <a:r>
              <a:rPr lang="en-US" sz="2000" dirty="0"/>
              <a:t>Avg. Disk sec/Transfer</a:t>
            </a:r>
          </a:p>
          <a:p>
            <a:pPr marL="569913" lvl="1" indent="-285750">
              <a:buClr>
                <a:schemeClr val="hlink"/>
              </a:buClr>
            </a:pPr>
            <a:endParaRPr lang="en-US" sz="2000" dirty="0"/>
          </a:p>
          <a:p>
            <a:pPr marL="228600" indent="-228600">
              <a:buClrTx/>
              <a:buSzPct val="80000"/>
              <a:buFont typeface="Courier New" pitchFamily="49" charset="0"/>
              <a:buNone/>
            </a:pPr>
            <a:r>
              <a:rPr lang="en-US" dirty="0"/>
              <a:t>MSExchange Database (Information Store):</a:t>
            </a:r>
          </a:p>
          <a:p>
            <a:pPr marL="569913" lvl="1" indent="-285750">
              <a:tabLst>
                <a:tab pos="236538" algn="l"/>
              </a:tabLst>
            </a:pPr>
            <a:r>
              <a:rPr lang="en-US" dirty="0"/>
              <a:t> </a:t>
            </a:r>
            <a:r>
              <a:rPr lang="en-US" sz="2000" dirty="0"/>
              <a:t>Log Threads Waiting</a:t>
            </a:r>
          </a:p>
          <a:p>
            <a:pPr marL="569913" lvl="1" indent="-285750">
              <a:tabLst>
                <a:tab pos="236538" algn="l"/>
              </a:tabLst>
            </a:pPr>
            <a:r>
              <a:rPr lang="en-US" sz="2000" dirty="0"/>
              <a:t> Database Reads Average Latency</a:t>
            </a:r>
          </a:p>
          <a:p>
            <a:pPr marL="569913" lvl="1" indent="-285750">
              <a:tabLst>
                <a:tab pos="236538" algn="l"/>
              </a:tabLst>
            </a:pPr>
            <a:r>
              <a:rPr lang="en-US" sz="2000" dirty="0"/>
              <a:t> Database Writes Average Latency</a:t>
            </a:r>
          </a:p>
          <a:p>
            <a:pPr marL="569913" lvl="1" indent="-285750">
              <a:tabLst>
                <a:tab pos="236538" algn="l"/>
              </a:tabLst>
            </a:pPr>
            <a:r>
              <a:rPr lang="en-US" sz="2000" dirty="0"/>
              <a:t> Database Writes Average Latency</a:t>
            </a:r>
          </a:p>
          <a:p>
            <a:pPr marL="569913" lvl="1" indent="-285750">
              <a:buClr>
                <a:schemeClr val="hlink"/>
              </a:buClr>
            </a:pPr>
            <a:endParaRPr lang="en-US" sz="2000" dirty="0"/>
          </a:p>
          <a:p>
            <a:endParaRPr lang="en-US" dirty="0"/>
          </a:p>
          <a:p>
            <a:endParaRPr lang="en-US" dirty="0"/>
          </a:p>
        </p:txBody>
      </p:sp>
      <p:sp>
        <p:nvSpPr>
          <p:cNvPr id="5" name="TextBox 4"/>
          <p:cNvSpPr txBox="1"/>
          <p:nvPr/>
        </p:nvSpPr>
        <p:spPr>
          <a:xfrm>
            <a:off x="4693790" y="2315281"/>
            <a:ext cx="3618690" cy="144655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Tx/>
              <a:buSzPct val="80000"/>
            </a:pPr>
            <a:r>
              <a:rPr lang="en-US" sz="2800" b="0" dirty="0">
                <a:latin typeface="Segoe" pitchFamily="34" charset="0"/>
              </a:rPr>
              <a:t>MSExchangeIS:</a:t>
            </a:r>
          </a:p>
          <a:p>
            <a:pPr marL="285750" indent="-285750">
              <a:buClr>
                <a:schemeClr val="hlink"/>
              </a:buClr>
              <a:buFont typeface="Arial" pitchFamily="34" charset="0"/>
              <a:buChar char="•"/>
            </a:pPr>
            <a:r>
              <a:rPr lang="en-US" sz="2000" b="0" dirty="0">
                <a:latin typeface="Segoe" pitchFamily="34" charset="0"/>
              </a:rPr>
              <a:t>RPC Requests</a:t>
            </a:r>
          </a:p>
          <a:p>
            <a:pPr marL="285750" indent="-285750">
              <a:buClr>
                <a:schemeClr val="hlink"/>
              </a:buClr>
              <a:buFont typeface="Arial" pitchFamily="34" charset="0"/>
              <a:buChar char="•"/>
            </a:pPr>
            <a:r>
              <a:rPr lang="en-US" sz="2000" b="0" dirty="0">
                <a:latin typeface="Segoe" pitchFamily="34" charset="0"/>
              </a:rPr>
              <a:t>RPC Averaged Latency</a:t>
            </a:r>
          </a:p>
          <a:p>
            <a:pPr marL="285750" indent="-285750">
              <a:buClr>
                <a:schemeClr val="hlink"/>
              </a:buClr>
              <a:buFont typeface="Arial" pitchFamily="34" charset="0"/>
              <a:buChar char="•"/>
            </a:pPr>
            <a:r>
              <a:rPr lang="en-US" sz="2000" b="0" dirty="0">
                <a:latin typeface="Segoe" pitchFamily="34" charset="0"/>
              </a:rPr>
              <a:t>RPC Operations/sec</a:t>
            </a:r>
            <a:endParaRPr lang="en-US" sz="2000" b="0" dirty="0">
              <a:latin typeface="Segoe" pitchFamily="34" charset="0"/>
              <a:ea typeface="Segoe UI" pitchFamily="34" charset="0"/>
              <a:cs typeface="Segoe UI" pitchFamily="34" charset="0"/>
            </a:endParaRPr>
          </a:p>
        </p:txBody>
      </p:sp>
    </p:spTree>
    <p:extLst>
      <p:ext uri="{BB962C8B-B14F-4D97-AF65-F5344CB8AC3E}">
        <p14:creationId xmlns:p14="http://schemas.microsoft.com/office/powerpoint/2010/main" val="70514804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90A60DAD-A8B0-468E-BF95-F0AC0ECFA0A8}"/>
</file>

<file path=customXml/itemProps2.xml><?xml version="1.0" encoding="utf-8"?>
<ds:datastoreItem xmlns:ds="http://schemas.openxmlformats.org/officeDocument/2006/customXml" ds:itemID="{0627F617-B34B-4EA9-935A-B0ECE94B9455}"/>
</file>

<file path=customXml/itemProps3.xml><?xml version="1.0" encoding="utf-8"?>
<ds:datastoreItem xmlns:ds="http://schemas.openxmlformats.org/officeDocument/2006/customXml" ds:itemID="{330C36CA-6FC7-44B0-8140-5B74A47408A7}"/>
</file>

<file path=docProps/app.xml><?xml version="1.0" encoding="utf-8"?>
<Properties xmlns="http://schemas.openxmlformats.org/officeDocument/2006/extended-properties" xmlns:vt="http://schemas.openxmlformats.org/officeDocument/2006/docPropsVTypes">
  <Template>NG_MOC_Core_ModuleNew</Template>
  <TotalTime>0</TotalTime>
  <Words>2917</Words>
  <Application>Microsoft Office PowerPoint</Application>
  <PresentationFormat>On-screen Show (4:3)</PresentationFormat>
  <Paragraphs>336</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Segoe UI</vt:lpstr>
      <vt:lpstr>Courier New</vt:lpstr>
      <vt:lpstr>Verdana</vt:lpstr>
      <vt:lpstr>Segoe</vt:lpstr>
      <vt:lpstr>Calibri</vt:lpstr>
      <vt:lpstr>Wingdings</vt:lpstr>
      <vt:lpstr>Symbol</vt:lpstr>
      <vt:lpstr>Arial</vt:lpstr>
      <vt:lpstr>NG_MOC_Core_ModuleNew2</vt:lpstr>
      <vt:lpstr>Module 10</vt:lpstr>
      <vt:lpstr>Module Overview</vt:lpstr>
      <vt:lpstr>Lesson 1: Monitoring Exchange Server </vt:lpstr>
      <vt:lpstr>Why is performance monitoring important?</vt:lpstr>
      <vt:lpstr>What is a performance baseline?</vt:lpstr>
      <vt:lpstr>Establishing a performance baseline</vt:lpstr>
      <vt:lpstr>Tools for monitoring Exchange Server</vt:lpstr>
      <vt:lpstr>Collecting performance data for Exchange servers</vt:lpstr>
      <vt:lpstr>Collecting performance data for a Mailbox server</vt:lpstr>
      <vt:lpstr>Collecting performance data for transport components</vt:lpstr>
      <vt:lpstr>Collecting performance data for the Client Access services</vt:lpstr>
      <vt:lpstr>Using collected performance data</vt:lpstr>
      <vt:lpstr>Lesson 2: Troubleshooting Exchange Server </vt:lpstr>
      <vt:lpstr>Troubleshooting database failures</vt:lpstr>
      <vt:lpstr>Troubleshooting database replication</vt:lpstr>
      <vt:lpstr>Troubleshooting performance issues</vt:lpstr>
      <vt:lpstr>Troubleshooting connectivity issues</vt:lpstr>
      <vt:lpstr>Troubleshooting transport components</vt:lpstr>
      <vt:lpstr>Troubleshooting transport components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2016-04-06T23:33:11Z</dcterms:created>
  <dcterms:modified xsi:type="dcterms:W3CDTF">2019-05-28T07:21:13Z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