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083800" cy="7556500"/>
  <p:notesSz cx="100838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viewProps" Target="viewProps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theme" Target="theme/theme1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customXml" Target="../customXml/item3.xml"/><Relationship Id="rId5" Type="http://schemas.openxmlformats.org/officeDocument/2006/relationships/tableStyles" Target="tableStyles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6285" y="2342515"/>
            <a:ext cx="857123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1640"/>
            <a:ext cx="705866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5239" y="553720"/>
            <a:ext cx="75133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7889" y="1548130"/>
            <a:ext cx="8869680" cy="1803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193530" y="7073964"/>
            <a:ext cx="38798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ilbox@example.com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ob@some-cname.example.com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8310">
              <a:lnSpc>
                <a:spcPct val="100000"/>
              </a:lnSpc>
              <a:spcBef>
                <a:spcPts val="100"/>
              </a:spcBef>
            </a:pPr>
            <a:r>
              <a:rPr dirty="0"/>
              <a:t>DANE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100"/>
              <a:t> </a:t>
            </a:r>
            <a:r>
              <a:rPr dirty="0" spc="-20"/>
              <a:t>SMTP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04259" y="2543809"/>
            <a:ext cx="2867660" cy="27914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ctr" marL="12700" marR="5080">
              <a:lnSpc>
                <a:spcPts val="3590"/>
              </a:lnSpc>
              <a:spcBef>
                <a:spcPts val="425"/>
              </a:spcBef>
            </a:pPr>
            <a:r>
              <a:rPr dirty="0" sz="3200">
                <a:latin typeface="Arial"/>
                <a:cs typeface="Arial"/>
              </a:rPr>
              <a:t>Viktor</a:t>
            </a:r>
            <a:r>
              <a:rPr dirty="0" sz="3200" spc="-11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Dukhovni </a:t>
            </a:r>
            <a:r>
              <a:rPr dirty="0" sz="3200" spc="-50">
                <a:latin typeface="Arial"/>
                <a:cs typeface="Arial"/>
              </a:rPr>
              <a:t>&amp;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510"/>
              </a:lnSpc>
            </a:pPr>
            <a:r>
              <a:rPr dirty="0" sz="3200">
                <a:latin typeface="Arial"/>
                <a:cs typeface="Arial"/>
              </a:rPr>
              <a:t>Wes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Hardaker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715"/>
              </a:lnSpc>
              <a:spcBef>
                <a:spcPts val="3329"/>
              </a:spcBef>
            </a:pPr>
            <a:r>
              <a:rPr dirty="0" sz="3200">
                <a:latin typeface="Arial"/>
                <a:cs typeface="Arial"/>
              </a:rPr>
              <a:t>IETF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87,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Berlin</a:t>
            </a:r>
            <a:endParaRPr sz="3200">
              <a:latin typeface="Arial"/>
              <a:cs typeface="Arial"/>
            </a:endParaRPr>
          </a:p>
          <a:p>
            <a:pPr algn="ctr">
              <a:lnSpc>
                <a:spcPts val="3715"/>
              </a:lnSpc>
            </a:pPr>
            <a:r>
              <a:rPr dirty="0" sz="3200">
                <a:latin typeface="Arial"/>
                <a:cs typeface="Arial"/>
              </a:rPr>
              <a:t>July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2013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73405">
              <a:lnSpc>
                <a:spcPct val="100000"/>
              </a:lnSpc>
              <a:spcBef>
                <a:spcPts val="100"/>
              </a:spcBef>
            </a:pPr>
            <a:r>
              <a:rPr dirty="0"/>
              <a:t>TLS</a:t>
            </a:r>
            <a:r>
              <a:rPr dirty="0" spc="-75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SMTP</a:t>
            </a:r>
            <a:r>
              <a:rPr dirty="0" spc="-150"/>
              <a:t> </a:t>
            </a: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7889" y="1572259"/>
            <a:ext cx="8618855" cy="4193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 marR="30480">
              <a:lnSpc>
                <a:spcPct val="130500"/>
              </a:lnSpc>
              <a:spcBef>
                <a:spcPts val="95"/>
              </a:spcBef>
            </a:pPr>
            <a:r>
              <a:rPr dirty="0" sz="3200">
                <a:latin typeface="Arial"/>
                <a:cs typeface="Arial"/>
              </a:rPr>
              <a:t>MX/A...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RRsets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are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insecure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without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DNSSEC </a:t>
            </a:r>
            <a:r>
              <a:rPr dirty="0" sz="3200">
                <a:latin typeface="Arial"/>
                <a:cs typeface="Arial"/>
              </a:rPr>
              <a:t>Sender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does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not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know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when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or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how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 use</a:t>
            </a:r>
            <a:r>
              <a:rPr dirty="0" sz="3200" spc="-70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TLS</a:t>
            </a:r>
            <a:endParaRPr sz="32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120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Except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via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administrative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policy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dirty="0" sz="3200">
                <a:latin typeface="Arial"/>
                <a:cs typeface="Arial"/>
              </a:rPr>
              <a:t>There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no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user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click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“OK”</a:t>
            </a:r>
            <a:endParaRPr sz="32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11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Security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must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“just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work”</a:t>
            </a:r>
            <a:endParaRPr sz="28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8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With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“MUST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use”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signal,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fallback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no-</a:t>
            </a:r>
            <a:r>
              <a:rPr dirty="0" sz="2800" spc="-25">
                <a:latin typeface="Arial"/>
                <a:cs typeface="Arial"/>
              </a:rPr>
              <a:t>TLS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80"/>
              </a:spcBef>
            </a:pPr>
            <a:r>
              <a:rPr dirty="0" sz="3200" spc="-30">
                <a:latin typeface="Arial"/>
                <a:cs typeface="Arial"/>
              </a:rPr>
              <a:t>STARTTLS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allows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for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MITM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downgrade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attack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9440" y="367157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9440" y="5388609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78610">
              <a:lnSpc>
                <a:spcPct val="100000"/>
              </a:lnSpc>
              <a:spcBef>
                <a:spcPts val="100"/>
              </a:spcBef>
            </a:pPr>
            <a:r>
              <a:rPr dirty="0"/>
              <a:t>DANE</a:t>
            </a:r>
            <a:r>
              <a:rPr dirty="0" spc="-130"/>
              <a:t>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 spc="-20"/>
              <a:t>SMTP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7889" y="1548130"/>
            <a:ext cx="8630285" cy="288417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 sz="3200">
                <a:latin typeface="Arial"/>
                <a:cs typeface="Arial"/>
              </a:rPr>
              <a:t>With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DNSSEC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and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DANE</a:t>
            </a:r>
            <a:r>
              <a:rPr dirty="0" sz="3200" spc="-6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can:</a:t>
            </a:r>
            <a:endParaRPr sz="32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11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Harden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MX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lookup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via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DNSSEC</a:t>
            </a:r>
            <a:endParaRPr sz="28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8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Provide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downgrade-</a:t>
            </a:r>
            <a:r>
              <a:rPr dirty="0" sz="2800">
                <a:latin typeface="Arial"/>
                <a:cs typeface="Arial"/>
              </a:rPr>
              <a:t>resistant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TLS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support</a:t>
            </a:r>
            <a:endParaRPr sz="28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90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Publish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authentication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public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key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digests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(or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keys)</a:t>
            </a:r>
            <a:endParaRPr sz="28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8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Incremental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adoption,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without</a:t>
            </a:r>
            <a:r>
              <a:rPr dirty="0" sz="2800" spc="-1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bilateral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coordination!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99869" y="462915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86889" y="4526279"/>
            <a:ext cx="68662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It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turns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automatically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when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both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sides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support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78610">
              <a:lnSpc>
                <a:spcPct val="100000"/>
              </a:lnSpc>
              <a:spcBef>
                <a:spcPts val="100"/>
              </a:spcBef>
            </a:pPr>
            <a:r>
              <a:rPr dirty="0"/>
              <a:t>DANE</a:t>
            </a:r>
            <a:r>
              <a:rPr dirty="0" spc="-130"/>
              <a:t> </a:t>
            </a:r>
            <a:r>
              <a:rPr dirty="0"/>
              <a:t>and</a:t>
            </a:r>
            <a:r>
              <a:rPr dirty="0" spc="-110"/>
              <a:t> </a:t>
            </a:r>
            <a:r>
              <a:rPr dirty="0" spc="-20"/>
              <a:t>SMTP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7889" y="1548130"/>
            <a:ext cx="7611745" cy="12636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 sz="3200">
                <a:latin typeface="Arial"/>
                <a:cs typeface="Arial"/>
              </a:rPr>
              <a:t>SMTP</a:t>
            </a:r>
            <a:r>
              <a:rPr dirty="0" sz="3200" spc="-13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TLS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security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depends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on</a:t>
            </a:r>
            <a:r>
              <a:rPr dirty="0" sz="3200" spc="-10">
                <a:latin typeface="Arial"/>
                <a:cs typeface="Arial"/>
              </a:rPr>
              <a:t> DNSSEC</a:t>
            </a:r>
            <a:endParaRPr sz="32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1190"/>
              </a:spcBef>
              <a:tabLst>
                <a:tab pos="469265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>
                <a:latin typeface="Arial"/>
                <a:cs typeface="Arial"/>
              </a:rPr>
              <a:t>If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DNSSEC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broken,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all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bets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off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85189" y="2821939"/>
            <a:ext cx="8475980" cy="329311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913765" indent="-287020">
              <a:lnSpc>
                <a:spcPct val="100000"/>
              </a:lnSpc>
              <a:spcBef>
                <a:spcPts val="710"/>
              </a:spcBef>
              <a:buSzPct val="44642"/>
              <a:buFont typeface="Calibri"/>
              <a:buChar char="●"/>
              <a:tabLst>
                <a:tab pos="913765" algn="l"/>
              </a:tabLst>
            </a:pPr>
            <a:r>
              <a:rPr dirty="0" sz="2800">
                <a:latin typeface="Arial"/>
                <a:cs typeface="Arial"/>
              </a:rPr>
              <a:t>CAs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TLS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alone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fail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secure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transport</a:t>
            </a:r>
            <a:endParaRPr sz="2800">
              <a:latin typeface="Arial"/>
              <a:cs typeface="Arial"/>
            </a:endParaRPr>
          </a:p>
          <a:p>
            <a:pPr marL="481965" indent="-323215">
              <a:lnSpc>
                <a:spcPct val="100000"/>
              </a:lnSpc>
              <a:spcBef>
                <a:spcPts val="610"/>
              </a:spcBef>
              <a:buSzPct val="75000"/>
              <a:buFont typeface="Calibri"/>
              <a:buChar char="–"/>
              <a:tabLst>
                <a:tab pos="481965" algn="l"/>
              </a:tabLst>
            </a:pPr>
            <a:r>
              <a:rPr dirty="0" sz="2800">
                <a:latin typeface="Arial"/>
                <a:cs typeface="Arial"/>
              </a:rPr>
              <a:t>Usage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0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has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same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DNSSEC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exposure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usage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481965" indent="-323215">
              <a:lnSpc>
                <a:spcPct val="100000"/>
              </a:lnSpc>
              <a:spcBef>
                <a:spcPts val="900"/>
              </a:spcBef>
              <a:buSzPct val="75000"/>
              <a:buFont typeface="Calibri"/>
              <a:buChar char="–"/>
              <a:tabLst>
                <a:tab pos="481965" algn="l"/>
              </a:tabLst>
            </a:pPr>
            <a:r>
              <a:rPr dirty="0" sz="2800">
                <a:latin typeface="Arial"/>
                <a:cs typeface="Arial"/>
              </a:rPr>
              <a:t>Usage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has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same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DNSSEC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exposure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usage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880"/>
              </a:spcBef>
            </a:pPr>
            <a:r>
              <a:rPr dirty="0" sz="3200">
                <a:latin typeface="Arial"/>
                <a:cs typeface="Arial"/>
              </a:rPr>
              <a:t>Some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 spc="-20">
                <a:latin typeface="Arial"/>
                <a:cs typeface="Arial"/>
              </a:rPr>
              <a:t>MTAs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(Exim</a:t>
            </a:r>
            <a:r>
              <a:rPr dirty="0" sz="3200" spc="-5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and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Postfix)</a:t>
            </a:r>
            <a:r>
              <a:rPr dirty="0" sz="3200" spc="-5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have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stated:</a:t>
            </a:r>
            <a:endParaRPr sz="3200">
              <a:latin typeface="Arial"/>
              <a:cs typeface="Arial"/>
            </a:endParaRPr>
          </a:p>
          <a:p>
            <a:pPr marL="481965" indent="-323215">
              <a:lnSpc>
                <a:spcPct val="100000"/>
              </a:lnSpc>
              <a:spcBef>
                <a:spcPts val="1190"/>
              </a:spcBef>
              <a:buSzPct val="75000"/>
              <a:buFont typeface="Calibri"/>
              <a:buChar char="–"/>
              <a:tabLst>
                <a:tab pos="481965" algn="l"/>
              </a:tabLst>
            </a:pPr>
            <a:r>
              <a:rPr dirty="0" sz="2800">
                <a:latin typeface="Arial"/>
                <a:cs typeface="Arial"/>
              </a:rPr>
              <a:t>they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may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map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0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→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2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-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→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481965" indent="-323215">
              <a:lnSpc>
                <a:spcPct val="100000"/>
              </a:lnSpc>
              <a:spcBef>
                <a:spcPts val="900"/>
              </a:spcBef>
              <a:buSzPct val="75000"/>
              <a:buFont typeface="Calibri"/>
              <a:buChar char="–"/>
              <a:tabLst>
                <a:tab pos="481965" algn="l"/>
              </a:tabLst>
            </a:pPr>
            <a:r>
              <a:rPr dirty="0" sz="2800">
                <a:latin typeface="Arial"/>
                <a:cs typeface="Arial"/>
              </a:rPr>
              <a:t>Will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have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empty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CA</a:t>
            </a:r>
            <a:r>
              <a:rPr dirty="0" sz="2800" spc="-1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lists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by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default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9440" y="461899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21055">
              <a:lnSpc>
                <a:spcPct val="100000"/>
              </a:lnSpc>
              <a:spcBef>
                <a:spcPts val="100"/>
              </a:spcBef>
            </a:pPr>
            <a:r>
              <a:rPr dirty="0"/>
              <a:t>SMTP</a:t>
            </a:r>
            <a:r>
              <a:rPr dirty="0" spc="-160"/>
              <a:t> </a:t>
            </a:r>
            <a:r>
              <a:rPr dirty="0"/>
              <a:t>Referral</a:t>
            </a:r>
            <a:r>
              <a:rPr dirty="0" spc="-90"/>
              <a:t> </a:t>
            </a:r>
            <a:r>
              <a:rPr dirty="0" spc="-10"/>
              <a:t>Choices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3289" y="1720850"/>
            <a:ext cx="363283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Host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SMTP</a:t>
            </a:r>
            <a:r>
              <a:rPr dirty="0" sz="3200" spc="-8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yourself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5839" y="2246629"/>
            <a:ext cx="1367155" cy="110490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61315" indent="-323215">
              <a:lnSpc>
                <a:spcPct val="100000"/>
              </a:lnSpc>
              <a:spcBef>
                <a:spcPts val="990"/>
              </a:spcBef>
              <a:buSzPct val="75000"/>
              <a:buFont typeface="Calibri"/>
              <a:buChar char="–"/>
              <a:tabLst>
                <a:tab pos="361315" algn="l"/>
              </a:tabLst>
            </a:pPr>
            <a:r>
              <a:rPr dirty="0" sz="2800" spc="-10">
                <a:latin typeface="Arial"/>
                <a:cs typeface="Arial"/>
              </a:rPr>
              <a:t>Good:</a:t>
            </a:r>
            <a:endParaRPr sz="2800">
              <a:latin typeface="Arial"/>
              <a:cs typeface="Arial"/>
            </a:endParaRPr>
          </a:p>
          <a:p>
            <a:pPr marL="361315" indent="-323215">
              <a:lnSpc>
                <a:spcPct val="100000"/>
              </a:lnSpc>
              <a:spcBef>
                <a:spcPts val="890"/>
              </a:spcBef>
              <a:buSzPct val="75000"/>
              <a:buFont typeface="Calibri"/>
              <a:buChar char="–"/>
              <a:tabLst>
                <a:tab pos="361315" algn="l"/>
              </a:tabLst>
            </a:pPr>
            <a:r>
              <a:rPr dirty="0" sz="2800" spc="-10">
                <a:latin typeface="Arial"/>
                <a:cs typeface="Arial"/>
              </a:rPr>
              <a:t>Ehhh: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726689" y="2246629"/>
            <a:ext cx="6957059" cy="110490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>
                <a:latin typeface="Arial"/>
                <a:cs typeface="Arial"/>
              </a:rPr>
              <a:t>MX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own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internal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name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955665" algn="l"/>
              </a:tabLst>
            </a:pPr>
            <a:r>
              <a:rPr dirty="0" sz="2800">
                <a:latin typeface="Arial"/>
                <a:cs typeface="Arial"/>
              </a:rPr>
              <a:t>No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MX: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CNAME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your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mail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host</a:t>
            </a:r>
            <a:r>
              <a:rPr dirty="0" sz="2800">
                <a:latin typeface="Arial"/>
                <a:cs typeface="Arial"/>
              </a:rPr>
              <a:t>	</a:t>
            </a:r>
            <a:r>
              <a:rPr dirty="0" sz="2800" spc="-10">
                <a:latin typeface="Arial"/>
                <a:cs typeface="Arial"/>
              </a:rPr>
              <a:t>(legal)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9440" y="3573779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23289" y="3437890"/>
            <a:ext cx="45396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Outsource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SMTP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service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05839" y="3964940"/>
            <a:ext cx="1367155" cy="1104900"/>
          </a:xfrm>
          <a:prstGeom prst="rect">
            <a:avLst/>
          </a:prstGeom>
        </p:spPr>
        <p:txBody>
          <a:bodyPr wrap="square" lIns="0" tIns="125730" rIns="0" bIns="0" rtlCol="0" vert="horz">
            <a:spAutoFit/>
          </a:bodyPr>
          <a:lstStyle/>
          <a:p>
            <a:pPr marL="361315" indent="-323215">
              <a:lnSpc>
                <a:spcPct val="100000"/>
              </a:lnSpc>
              <a:spcBef>
                <a:spcPts val="990"/>
              </a:spcBef>
              <a:buSzPct val="75000"/>
              <a:buFont typeface="Calibri"/>
              <a:buChar char="–"/>
              <a:tabLst>
                <a:tab pos="361315" algn="l"/>
              </a:tabLst>
            </a:pPr>
            <a:r>
              <a:rPr dirty="0" sz="2800" spc="-10">
                <a:latin typeface="Arial"/>
                <a:cs typeface="Arial"/>
              </a:rPr>
              <a:t>Good:</a:t>
            </a:r>
            <a:endParaRPr sz="2800">
              <a:latin typeface="Arial"/>
              <a:cs typeface="Arial"/>
            </a:endParaRPr>
          </a:p>
          <a:p>
            <a:pPr marL="361315" indent="-323215">
              <a:lnSpc>
                <a:spcPct val="100000"/>
              </a:lnSpc>
              <a:spcBef>
                <a:spcPts val="890"/>
              </a:spcBef>
              <a:buSzPct val="75000"/>
              <a:buFont typeface="Calibri"/>
              <a:buChar char="–"/>
              <a:tabLst>
                <a:tab pos="361315" algn="l"/>
              </a:tabLst>
            </a:pPr>
            <a:r>
              <a:rPr dirty="0" sz="2800" spc="-10">
                <a:latin typeface="Arial"/>
                <a:cs typeface="Arial"/>
              </a:rPr>
              <a:t>Ehhh: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651760" y="3964940"/>
            <a:ext cx="7008495" cy="2390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995" marR="1571625">
              <a:lnSpc>
                <a:spcPct val="126499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MX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exchange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name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their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name </a:t>
            </a:r>
            <a:r>
              <a:rPr dirty="0" sz="2800">
                <a:latin typeface="Arial"/>
                <a:cs typeface="Arial"/>
              </a:rPr>
              <a:t>No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MX: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CNAMEs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Arial"/>
                <a:cs typeface="Arial"/>
              </a:rPr>
              <a:t>(legal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discouraged)</a:t>
            </a:r>
            <a:endParaRPr sz="2000">
              <a:latin typeface="Arial"/>
              <a:cs typeface="Arial"/>
            </a:endParaRPr>
          </a:p>
          <a:p>
            <a:pPr marL="86995">
              <a:lnSpc>
                <a:spcPct val="100000"/>
              </a:lnSpc>
              <a:spcBef>
                <a:spcPts val="40"/>
              </a:spcBef>
            </a:pPr>
            <a:r>
              <a:rPr dirty="0" sz="2800">
                <a:latin typeface="Arial"/>
                <a:cs typeface="Arial"/>
              </a:rPr>
              <a:t>Copy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their</a:t>
            </a:r>
            <a:r>
              <a:rPr dirty="0" sz="2800" spc="-1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1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TLSA</a:t>
            </a:r>
            <a:r>
              <a:rPr dirty="0" sz="2800" spc="-1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records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your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zone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000">
                <a:latin typeface="Arial"/>
                <a:cs typeface="Arial"/>
              </a:rPr>
              <a:t>(and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point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MX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copies)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5839" y="5476240"/>
            <a:ext cx="11296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61315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 spc="-20">
                <a:latin typeface="Arial"/>
                <a:cs typeface="Arial"/>
              </a:rPr>
              <a:t>Bad: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9440" y="6468109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97889" y="6159500"/>
            <a:ext cx="6640195" cy="12636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 sz="3200">
                <a:latin typeface="Arial"/>
                <a:cs typeface="Arial"/>
              </a:rPr>
              <a:t>Don't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do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this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anywhere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(illegal):</a:t>
            </a:r>
            <a:endParaRPr sz="32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1190"/>
              </a:spcBef>
              <a:tabLst>
                <a:tab pos="469265" algn="l"/>
                <a:tab pos="1840864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 spc="-20">
                <a:latin typeface="Arial"/>
                <a:cs typeface="Arial"/>
              </a:rPr>
              <a:t>Ugly:</a:t>
            </a:r>
            <a:r>
              <a:rPr dirty="0" sz="2800">
                <a:latin typeface="Arial"/>
                <a:cs typeface="Arial"/>
              </a:rPr>
              <a:t>	MX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records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point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CNAME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264650" y="7052309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209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67410">
              <a:lnSpc>
                <a:spcPct val="100000"/>
              </a:lnSpc>
              <a:spcBef>
                <a:spcPts val="100"/>
              </a:spcBef>
            </a:pPr>
            <a:r>
              <a:rPr dirty="0"/>
              <a:t>SMTP</a:t>
            </a:r>
            <a:r>
              <a:rPr dirty="0" spc="-180"/>
              <a:t> </a:t>
            </a:r>
            <a:r>
              <a:rPr dirty="0"/>
              <a:t>hosting</a:t>
            </a:r>
            <a:r>
              <a:rPr dirty="0" spc="-110"/>
              <a:t> </a:t>
            </a:r>
            <a:r>
              <a:rPr dirty="0" spc="-10"/>
              <a:t>example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35989" y="1720850"/>
            <a:ext cx="80251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Arial"/>
                <a:cs typeface="Arial"/>
              </a:rPr>
              <a:t>Easy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example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-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MX</a:t>
            </a:r>
            <a:r>
              <a:rPr dirty="0" sz="3200" spc="-1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to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outsourced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name: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31239" y="2405379"/>
            <a:ext cx="173990" cy="1328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65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100" spc="65">
                <a:latin typeface="Calibri"/>
                <a:cs typeface="Calibri"/>
              </a:rPr>
              <a:t>–</a:t>
            </a:r>
            <a:endParaRPr sz="2100">
              <a:latin typeface="Calibri"/>
              <a:cs typeface="Calibri"/>
            </a:endParaRPr>
          </a:p>
        </p:txBody>
      </p:sp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336039" y="2406044"/>
          <a:ext cx="7683500" cy="2261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3504"/>
                <a:gridCol w="575945"/>
                <a:gridCol w="686435"/>
                <a:gridCol w="2432685"/>
              </a:tblGrid>
              <a:tr h="469265">
                <a:tc>
                  <a:txBody>
                    <a:bodyPr/>
                    <a:lstStyle/>
                    <a:p>
                      <a:pPr marL="31750">
                        <a:lnSpc>
                          <a:spcPts val="3095"/>
                        </a:lnSpc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800" spc="-6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>
                          <a:latin typeface="Arial"/>
                          <a:cs typeface="Arial"/>
                        </a:rPr>
                        <a:t>client.com's</a:t>
                      </a:r>
                      <a:r>
                        <a:rPr dirty="0" sz="2800" spc="-6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20">
                          <a:latin typeface="Arial"/>
                          <a:cs typeface="Arial"/>
                        </a:rPr>
                        <a:t>zone: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4005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40">
                          <a:latin typeface="Courier New"/>
                          <a:cs typeface="Courier New"/>
                        </a:rPr>
                        <a:t>client.com.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80">
                          <a:latin typeface="Courier New"/>
                          <a:cs typeface="Courier New"/>
                        </a:rPr>
                        <a:t>MX</a:t>
                      </a:r>
                      <a:r>
                        <a:rPr dirty="0" sz="2000" spc="-2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114">
                          <a:latin typeface="Courier New"/>
                          <a:cs typeface="Courier New"/>
                        </a:rPr>
                        <a:t>mx1.provider.com.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</a:tr>
              <a:tr h="54229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80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2800" spc="-10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latin typeface="Arial"/>
                          <a:cs typeface="Arial"/>
                        </a:rPr>
                        <a:t>provider.com's</a:t>
                      </a:r>
                      <a:r>
                        <a:rPr dirty="0" sz="2800" spc="-9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800" spc="-10">
                          <a:latin typeface="Arial"/>
                          <a:cs typeface="Arial"/>
                        </a:rPr>
                        <a:t>zone: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4413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70">
                          <a:latin typeface="Courier New"/>
                          <a:cs typeface="Courier New"/>
                        </a:rPr>
                        <a:t>mx1.provider.com.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000">
                          <a:latin typeface="Courier New"/>
                          <a:cs typeface="Courier New"/>
                        </a:rPr>
                        <a:t>A</a:t>
                      </a:r>
                      <a:r>
                        <a:rPr dirty="0" sz="2000" spc="-25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25">
                          <a:latin typeface="Courier New"/>
                          <a:cs typeface="Courier New"/>
                        </a:rPr>
                        <a:t>….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746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689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90">
                          <a:latin typeface="Courier New"/>
                          <a:cs typeface="Courier New"/>
                        </a:rPr>
                        <a:t>_25._tcp.mx1.provider.com.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r" marR="6096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5">
                          <a:latin typeface="Courier New"/>
                          <a:cs typeface="Courier New"/>
                        </a:rPr>
                        <a:t>IN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20">
                          <a:latin typeface="Courier New"/>
                          <a:cs typeface="Courier New"/>
                        </a:rPr>
                        <a:t>TLSA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8735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2000" spc="-50">
                          <a:latin typeface="Courier New"/>
                          <a:cs typeface="Courier New"/>
                        </a:rPr>
                        <a:t>…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38735"/>
                </a:tc>
              </a:tr>
            </a:tbl>
          </a:graphicData>
        </a:graphic>
      </p:graphicFrame>
      <p:sp>
        <p:nvSpPr>
          <p:cNvPr id="7" name="object 7" descr=""/>
          <p:cNvSpPr txBox="1"/>
          <p:nvPr/>
        </p:nvSpPr>
        <p:spPr>
          <a:xfrm>
            <a:off x="599440" y="490220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7889" y="4616450"/>
            <a:ext cx="6591300" cy="250317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80"/>
              </a:spcBef>
            </a:pPr>
            <a:r>
              <a:rPr dirty="0" sz="3200" spc="-20">
                <a:latin typeface="Arial"/>
                <a:cs typeface="Arial"/>
              </a:rPr>
              <a:t>SNI:</a:t>
            </a:r>
            <a:endParaRPr sz="32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118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3200">
                <a:latin typeface="Arial"/>
                <a:cs typeface="Arial"/>
              </a:rPr>
              <a:t>uses </a:t>
            </a:r>
            <a:r>
              <a:rPr dirty="0" sz="3200" spc="-10">
                <a:latin typeface="Arial"/>
                <a:cs typeface="Arial"/>
              </a:rPr>
              <a:t>mx1.provider.com.</a:t>
            </a:r>
            <a:endParaRPr sz="3200">
              <a:latin typeface="Arial"/>
              <a:cs typeface="Arial"/>
            </a:endParaRPr>
          </a:p>
          <a:p>
            <a:pPr marL="469265" marR="30480" indent="-323850">
              <a:lnSpc>
                <a:spcPts val="4740"/>
              </a:lnSpc>
              <a:spcBef>
                <a:spcPts val="95"/>
              </a:spcBef>
              <a:buSzPct val="75000"/>
              <a:buFont typeface="Calibri"/>
              <a:buChar char="–"/>
              <a:tabLst>
                <a:tab pos="901065" algn="l"/>
              </a:tabLst>
            </a:pPr>
            <a:r>
              <a:rPr dirty="0" sz="3200">
                <a:latin typeface="Arial"/>
                <a:cs typeface="Arial"/>
              </a:rPr>
              <a:t>Only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single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certificate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needed </a:t>
            </a:r>
            <a:r>
              <a:rPr dirty="0" sz="3200" spc="-10">
                <a:latin typeface="Arial"/>
                <a:cs typeface="Arial"/>
              </a:rPr>
              <a:t>	</a:t>
            </a:r>
            <a:r>
              <a:rPr dirty="0" sz="3200">
                <a:latin typeface="Arial"/>
                <a:cs typeface="Arial"/>
              </a:rPr>
              <a:t>(for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“mx1.provider.com”)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209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2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TLSA</a:t>
            </a:r>
            <a:r>
              <a:rPr dirty="0" spc="-285"/>
              <a:t> </a:t>
            </a:r>
            <a:r>
              <a:rPr dirty="0"/>
              <a:t>records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55"/>
              <a:t> </a:t>
            </a:r>
            <a:r>
              <a:rPr dirty="0"/>
              <a:t>MX</a:t>
            </a:r>
            <a:r>
              <a:rPr dirty="0" spc="-50"/>
              <a:t> </a:t>
            </a:r>
            <a:r>
              <a:rPr dirty="0" spc="-10"/>
              <a:t>records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6900" y="1854200"/>
            <a:ext cx="1682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21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89000" y="1551732"/>
            <a:ext cx="7636509" cy="176657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20"/>
              </a:spcBef>
            </a:pPr>
            <a:r>
              <a:rPr dirty="0" sz="3150">
                <a:latin typeface="Arial"/>
                <a:cs typeface="Arial"/>
              </a:rPr>
              <a:t>MX</a:t>
            </a:r>
            <a:r>
              <a:rPr dirty="0" sz="3150" spc="-85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exchange</a:t>
            </a:r>
            <a:r>
              <a:rPr dirty="0" sz="3150" spc="-6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name</a:t>
            </a:r>
            <a:r>
              <a:rPr dirty="0" sz="3150" spc="-55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→</a:t>
            </a:r>
            <a:r>
              <a:rPr dirty="0" sz="3150" spc="-5">
                <a:latin typeface="Arial"/>
                <a:cs typeface="Arial"/>
              </a:rPr>
              <a:t> </a:t>
            </a:r>
            <a:r>
              <a:rPr dirty="0" sz="3150" spc="-10">
                <a:latin typeface="Arial"/>
                <a:cs typeface="Arial"/>
              </a:rPr>
              <a:t>TLSA</a:t>
            </a:r>
            <a:r>
              <a:rPr dirty="0" sz="3150" spc="-21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base</a:t>
            </a:r>
            <a:r>
              <a:rPr dirty="0" sz="3150" spc="-60">
                <a:latin typeface="Arial"/>
                <a:cs typeface="Arial"/>
              </a:rPr>
              <a:t> </a:t>
            </a:r>
            <a:r>
              <a:rPr dirty="0" sz="3150" spc="-10">
                <a:latin typeface="Arial"/>
                <a:cs typeface="Arial"/>
              </a:rPr>
              <a:t>domain</a:t>
            </a:r>
            <a:endParaRPr sz="3150">
              <a:latin typeface="Arial"/>
              <a:cs typeface="Arial"/>
            </a:endParaRPr>
          </a:p>
          <a:p>
            <a:pPr marL="461645" indent="-316865">
              <a:lnSpc>
                <a:spcPct val="100000"/>
              </a:lnSpc>
              <a:spcBef>
                <a:spcPts val="1150"/>
              </a:spcBef>
              <a:buSzPct val="74545"/>
              <a:buFont typeface="Calibri"/>
              <a:buChar char="–"/>
              <a:tabLst>
                <a:tab pos="461645" algn="l"/>
              </a:tabLst>
            </a:pPr>
            <a:r>
              <a:rPr dirty="0" sz="2750">
                <a:latin typeface="Arial"/>
                <a:cs typeface="Arial"/>
              </a:rPr>
              <a:t>This</a:t>
            </a:r>
            <a:r>
              <a:rPr dirty="0" sz="2750" spc="-7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is</a:t>
            </a:r>
            <a:r>
              <a:rPr dirty="0" sz="2750" spc="-7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the</a:t>
            </a:r>
            <a:r>
              <a:rPr dirty="0" sz="2750" spc="-12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TLS</a:t>
            </a:r>
            <a:r>
              <a:rPr dirty="0" sz="2750" spc="-7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transport</a:t>
            </a:r>
            <a:r>
              <a:rPr dirty="0" sz="2750" spc="-75">
                <a:latin typeface="Arial"/>
                <a:cs typeface="Arial"/>
              </a:rPr>
              <a:t> </a:t>
            </a:r>
            <a:r>
              <a:rPr dirty="0" sz="2750" spc="-25">
                <a:latin typeface="Arial"/>
                <a:cs typeface="Arial"/>
              </a:rPr>
              <a:t>end-</a:t>
            </a:r>
            <a:r>
              <a:rPr dirty="0" sz="2750" spc="-10">
                <a:latin typeface="Arial"/>
                <a:cs typeface="Arial"/>
              </a:rPr>
              <a:t>point</a:t>
            </a:r>
            <a:endParaRPr sz="2750">
              <a:latin typeface="Arial"/>
              <a:cs typeface="Arial"/>
            </a:endParaRPr>
          </a:p>
          <a:p>
            <a:pPr marL="461645" indent="-316865">
              <a:lnSpc>
                <a:spcPct val="100000"/>
              </a:lnSpc>
              <a:spcBef>
                <a:spcPts val="860"/>
              </a:spcBef>
              <a:buSzPct val="74545"/>
              <a:buFont typeface="Calibri"/>
              <a:buChar char="–"/>
              <a:tabLst>
                <a:tab pos="461645" algn="l"/>
              </a:tabLst>
            </a:pPr>
            <a:r>
              <a:rPr dirty="0" sz="2750" spc="-10">
                <a:latin typeface="Arial"/>
                <a:cs typeface="Arial"/>
              </a:rPr>
              <a:t>Certificate</a:t>
            </a:r>
            <a:r>
              <a:rPr dirty="0" sz="2750" spc="-85">
                <a:latin typeface="Arial"/>
                <a:cs typeface="Arial"/>
              </a:rPr>
              <a:t> </a:t>
            </a:r>
            <a:r>
              <a:rPr dirty="0" sz="2750" spc="-10">
                <a:latin typeface="Arial"/>
                <a:cs typeface="Arial"/>
              </a:rPr>
              <a:t>peername:</a:t>
            </a:r>
            <a:endParaRPr sz="27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79550" y="3510279"/>
            <a:ext cx="1314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61489" y="3327400"/>
            <a:ext cx="7203440" cy="123825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2350">
                <a:latin typeface="Arial"/>
                <a:cs typeface="Arial"/>
              </a:rPr>
              <a:t>SHOULD</a:t>
            </a:r>
            <a:r>
              <a:rPr dirty="0" sz="2350" spc="-6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be</a:t>
            </a:r>
            <a:r>
              <a:rPr dirty="0" sz="2350" spc="-5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the</a:t>
            </a:r>
            <a:r>
              <a:rPr dirty="0" sz="2350" spc="-95">
                <a:latin typeface="Arial"/>
                <a:cs typeface="Arial"/>
              </a:rPr>
              <a:t> </a:t>
            </a:r>
            <a:r>
              <a:rPr dirty="0" sz="2350" spc="-10">
                <a:latin typeface="Arial"/>
                <a:cs typeface="Arial"/>
              </a:rPr>
              <a:t>TLSA</a:t>
            </a:r>
            <a:r>
              <a:rPr dirty="0" sz="2350" spc="-15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base</a:t>
            </a:r>
            <a:r>
              <a:rPr dirty="0" sz="2350" spc="-50">
                <a:latin typeface="Arial"/>
                <a:cs typeface="Arial"/>
              </a:rPr>
              <a:t> </a:t>
            </a:r>
            <a:r>
              <a:rPr dirty="0" sz="2350" spc="-20">
                <a:latin typeface="Arial"/>
                <a:cs typeface="Arial"/>
              </a:rPr>
              <a:t>name</a:t>
            </a:r>
            <a:endParaRPr sz="2350">
              <a:latin typeface="Arial"/>
              <a:cs typeface="Arial"/>
            </a:endParaRPr>
          </a:p>
          <a:p>
            <a:pPr marL="12700" marR="5080">
              <a:lnSpc>
                <a:spcPts val="2630"/>
              </a:lnSpc>
              <a:spcBef>
                <a:spcPts val="885"/>
              </a:spcBef>
            </a:pPr>
            <a:r>
              <a:rPr dirty="0" sz="2350" spc="-45">
                <a:latin typeface="Arial"/>
                <a:cs typeface="Arial"/>
              </a:rPr>
              <a:t>MAY</a:t>
            </a:r>
            <a:r>
              <a:rPr dirty="0" sz="2350" spc="-9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be</a:t>
            </a:r>
            <a:r>
              <a:rPr dirty="0" sz="2350" spc="-6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the</a:t>
            </a:r>
            <a:r>
              <a:rPr dirty="0" sz="2350" spc="-6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domain</a:t>
            </a:r>
            <a:r>
              <a:rPr dirty="0" sz="2350" spc="-6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of</a:t>
            </a:r>
            <a:r>
              <a:rPr dirty="0" sz="2350" spc="-7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the</a:t>
            </a:r>
            <a:r>
              <a:rPr dirty="0" sz="2350" spc="-6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email</a:t>
            </a:r>
            <a:r>
              <a:rPr dirty="0" sz="2350" spc="-6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address</a:t>
            </a:r>
            <a:r>
              <a:rPr dirty="0" sz="2350" spc="-5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or</a:t>
            </a:r>
            <a:r>
              <a:rPr dirty="0" sz="2350" spc="-55">
                <a:latin typeface="Arial"/>
                <a:cs typeface="Arial"/>
              </a:rPr>
              <a:t> </a:t>
            </a:r>
            <a:r>
              <a:rPr dirty="0" sz="2350" spc="-10">
                <a:latin typeface="Arial"/>
                <a:cs typeface="Arial"/>
              </a:rPr>
              <a:t>configured </a:t>
            </a:r>
            <a:r>
              <a:rPr dirty="0" sz="2350">
                <a:latin typeface="Arial"/>
                <a:cs typeface="Arial"/>
              </a:rPr>
              <a:t>transport</a:t>
            </a:r>
            <a:r>
              <a:rPr dirty="0" sz="2350" spc="-140">
                <a:latin typeface="Arial"/>
                <a:cs typeface="Arial"/>
              </a:rPr>
              <a:t> </a:t>
            </a:r>
            <a:r>
              <a:rPr dirty="0" sz="2350" spc="-10">
                <a:latin typeface="Arial"/>
                <a:cs typeface="Arial"/>
              </a:rPr>
              <a:t>domain</a:t>
            </a:r>
            <a:endParaRPr sz="23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479550" y="3950970"/>
            <a:ext cx="1314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21080" y="4616450"/>
            <a:ext cx="8543925" cy="4432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9565" algn="l"/>
              </a:tabLst>
            </a:pPr>
            <a:r>
              <a:rPr dirty="0" baseline="9485" sz="3075" spc="75">
                <a:latin typeface="Calibri"/>
                <a:cs typeface="Calibri"/>
              </a:rPr>
              <a:t>–</a:t>
            </a:r>
            <a:r>
              <a:rPr dirty="0" baseline="9485" sz="3075">
                <a:latin typeface="Calibri"/>
                <a:cs typeface="Calibri"/>
              </a:rPr>
              <a:t>	</a:t>
            </a:r>
            <a:r>
              <a:rPr dirty="0" sz="2750">
                <a:latin typeface="Arial"/>
                <a:cs typeface="Arial"/>
              </a:rPr>
              <a:t>The</a:t>
            </a:r>
            <a:r>
              <a:rPr dirty="0" sz="2750" spc="-14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provider</a:t>
            </a:r>
            <a:r>
              <a:rPr dirty="0" sz="2750" spc="-9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publishes</a:t>
            </a:r>
            <a:r>
              <a:rPr dirty="0" sz="2750" spc="-9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the</a:t>
            </a:r>
            <a:r>
              <a:rPr dirty="0" sz="2750" spc="-120">
                <a:latin typeface="Arial"/>
                <a:cs typeface="Arial"/>
              </a:rPr>
              <a:t> </a:t>
            </a:r>
            <a:r>
              <a:rPr dirty="0" sz="2750" spc="-20">
                <a:latin typeface="Arial"/>
                <a:cs typeface="Arial"/>
              </a:rPr>
              <a:t>TLSA</a:t>
            </a:r>
            <a:r>
              <a:rPr dirty="0" sz="2750" spc="-17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record</a:t>
            </a:r>
            <a:r>
              <a:rPr dirty="0" sz="2750" spc="-8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for</a:t>
            </a:r>
            <a:r>
              <a:rPr dirty="0" sz="2750" spc="-9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their</a:t>
            </a:r>
            <a:r>
              <a:rPr dirty="0" sz="2750" spc="-80">
                <a:latin typeface="Arial"/>
                <a:cs typeface="Arial"/>
              </a:rPr>
              <a:t> </a:t>
            </a:r>
            <a:r>
              <a:rPr dirty="0" sz="2750" spc="-20">
                <a:latin typeface="Arial"/>
                <a:cs typeface="Arial"/>
              </a:rPr>
              <a:t>keys</a:t>
            </a:r>
            <a:endParaRPr sz="27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79550" y="5251450"/>
            <a:ext cx="131445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140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61489" y="5149850"/>
            <a:ext cx="6430010" cy="383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>
                <a:latin typeface="Arial"/>
                <a:cs typeface="Arial"/>
              </a:rPr>
              <a:t>The</a:t>
            </a:r>
            <a:r>
              <a:rPr dirty="0" sz="2350" spc="-7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client</a:t>
            </a:r>
            <a:r>
              <a:rPr dirty="0" sz="2350" spc="-7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simply</a:t>
            </a:r>
            <a:r>
              <a:rPr dirty="0" sz="2350" spc="-7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points</a:t>
            </a:r>
            <a:r>
              <a:rPr dirty="0" sz="2350" spc="-75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and</a:t>
            </a:r>
            <a:r>
              <a:rPr dirty="0" sz="2350" spc="-7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doesn't</a:t>
            </a:r>
            <a:r>
              <a:rPr dirty="0" sz="2350" spc="-80">
                <a:latin typeface="Arial"/>
                <a:cs typeface="Arial"/>
              </a:rPr>
              <a:t> </a:t>
            </a:r>
            <a:r>
              <a:rPr dirty="0" sz="2350">
                <a:latin typeface="Arial"/>
                <a:cs typeface="Arial"/>
              </a:rPr>
              <a:t>publish</a:t>
            </a:r>
            <a:r>
              <a:rPr dirty="0" sz="2350" spc="-80">
                <a:latin typeface="Arial"/>
                <a:cs typeface="Arial"/>
              </a:rPr>
              <a:t> </a:t>
            </a:r>
            <a:r>
              <a:rPr dirty="0" sz="2350" spc="-20">
                <a:latin typeface="Arial"/>
                <a:cs typeface="Arial"/>
              </a:rPr>
              <a:t>data</a:t>
            </a:r>
            <a:endParaRPr sz="23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89000" y="5489769"/>
            <a:ext cx="8377555" cy="168973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461645" indent="-316865">
              <a:lnSpc>
                <a:spcPct val="100000"/>
              </a:lnSpc>
              <a:spcBef>
                <a:spcPts val="830"/>
              </a:spcBef>
              <a:buSzPct val="74545"/>
              <a:buFont typeface="Calibri"/>
              <a:buChar char="–"/>
              <a:tabLst>
                <a:tab pos="461645" algn="l"/>
              </a:tabLst>
            </a:pPr>
            <a:r>
              <a:rPr dirty="0" sz="2750">
                <a:latin typeface="Arial"/>
                <a:cs typeface="Arial"/>
              </a:rPr>
              <a:t>SNI</a:t>
            </a:r>
            <a:r>
              <a:rPr dirty="0" sz="2750" spc="-11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not</a:t>
            </a:r>
            <a:r>
              <a:rPr dirty="0" sz="2750" spc="-10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essential</a:t>
            </a:r>
            <a:r>
              <a:rPr dirty="0" sz="2750" spc="-9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to</a:t>
            </a:r>
            <a:r>
              <a:rPr dirty="0" sz="2750" spc="-10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support</a:t>
            </a:r>
            <a:r>
              <a:rPr dirty="0" sz="2750" spc="-10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multiple</a:t>
            </a:r>
            <a:r>
              <a:rPr dirty="0" sz="2750" spc="-10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client</a:t>
            </a:r>
            <a:r>
              <a:rPr dirty="0" sz="2750" spc="-100">
                <a:latin typeface="Arial"/>
                <a:cs typeface="Arial"/>
              </a:rPr>
              <a:t> </a:t>
            </a:r>
            <a:r>
              <a:rPr dirty="0" sz="2750" spc="-10">
                <a:latin typeface="Arial"/>
                <a:cs typeface="Arial"/>
              </a:rPr>
              <a:t>domains</a:t>
            </a:r>
            <a:endParaRPr sz="27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40"/>
              </a:spcBef>
            </a:pPr>
            <a:r>
              <a:rPr dirty="0" sz="3150">
                <a:latin typeface="Arial"/>
                <a:cs typeface="Arial"/>
              </a:rPr>
              <a:t>Operational</a:t>
            </a:r>
            <a:r>
              <a:rPr dirty="0" sz="3150" spc="-180">
                <a:latin typeface="Arial"/>
                <a:cs typeface="Arial"/>
              </a:rPr>
              <a:t> </a:t>
            </a:r>
            <a:r>
              <a:rPr dirty="0" sz="3150" spc="-10">
                <a:latin typeface="Arial"/>
                <a:cs typeface="Arial"/>
              </a:rPr>
              <a:t>guidance:</a:t>
            </a:r>
            <a:endParaRPr sz="3150">
              <a:latin typeface="Arial"/>
              <a:cs typeface="Arial"/>
            </a:endParaRPr>
          </a:p>
          <a:p>
            <a:pPr marL="461645" indent="-316865">
              <a:lnSpc>
                <a:spcPct val="100000"/>
              </a:lnSpc>
              <a:spcBef>
                <a:spcPts val="1150"/>
              </a:spcBef>
              <a:buSzPct val="74545"/>
              <a:buFont typeface="Calibri"/>
              <a:buChar char="–"/>
              <a:tabLst>
                <a:tab pos="461645" algn="l"/>
              </a:tabLst>
            </a:pPr>
            <a:r>
              <a:rPr dirty="0" sz="2750">
                <a:latin typeface="Arial"/>
                <a:cs typeface="Arial"/>
              </a:rPr>
              <a:t>Use</a:t>
            </a:r>
            <a:r>
              <a:rPr dirty="0" sz="2750" spc="-8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MX</a:t>
            </a:r>
            <a:r>
              <a:rPr dirty="0" sz="2750" spc="-90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records</a:t>
            </a:r>
            <a:r>
              <a:rPr dirty="0" sz="2750" spc="-85">
                <a:latin typeface="Arial"/>
                <a:cs typeface="Arial"/>
              </a:rPr>
              <a:t> </a:t>
            </a:r>
            <a:r>
              <a:rPr dirty="0" sz="2750">
                <a:latin typeface="Arial"/>
                <a:cs typeface="Arial"/>
              </a:rPr>
              <a:t>this</a:t>
            </a:r>
            <a:r>
              <a:rPr dirty="0" sz="2750" spc="-80">
                <a:latin typeface="Arial"/>
                <a:cs typeface="Arial"/>
              </a:rPr>
              <a:t> </a:t>
            </a:r>
            <a:r>
              <a:rPr dirty="0" sz="2750" spc="-20">
                <a:latin typeface="Arial"/>
                <a:cs typeface="Arial"/>
              </a:rPr>
              <a:t>way!</a:t>
            </a:r>
            <a:endParaRPr sz="27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96900" y="6243320"/>
            <a:ext cx="1682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21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209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DANE</a:t>
            </a:r>
            <a:r>
              <a:rPr dirty="0" spc="-100"/>
              <a:t> </a:t>
            </a:r>
            <a:r>
              <a:rPr dirty="0"/>
              <a:t>SMTP</a:t>
            </a:r>
            <a:r>
              <a:rPr dirty="0" spc="-165"/>
              <a:t> </a:t>
            </a:r>
            <a:r>
              <a:rPr dirty="0"/>
              <a:t>Model</a:t>
            </a:r>
            <a:r>
              <a:rPr dirty="0" spc="-85"/>
              <a:t> </a:t>
            </a:r>
            <a:r>
              <a:rPr dirty="0" spc="-10"/>
              <a:t>Summary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7889" y="1572259"/>
            <a:ext cx="9021445" cy="4050029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70"/>
              </a:spcBef>
            </a:pPr>
            <a:r>
              <a:rPr dirty="0" sz="3200">
                <a:latin typeface="Arial"/>
                <a:cs typeface="Arial"/>
              </a:rPr>
              <a:t>Opportunistic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and downgrade-</a:t>
            </a:r>
            <a:r>
              <a:rPr dirty="0" sz="3200" spc="-10">
                <a:latin typeface="Arial"/>
                <a:cs typeface="Arial"/>
              </a:rPr>
              <a:t>resistant</a:t>
            </a:r>
            <a:endParaRPr sz="3200">
              <a:latin typeface="Arial"/>
              <a:cs typeface="Arial"/>
            </a:endParaRPr>
          </a:p>
          <a:p>
            <a:pPr marL="38100" marR="160020">
              <a:lnSpc>
                <a:spcPts val="5020"/>
              </a:lnSpc>
              <a:spcBef>
                <a:spcPts val="355"/>
              </a:spcBef>
            </a:pPr>
            <a:r>
              <a:rPr dirty="0" sz="3200">
                <a:latin typeface="Arial"/>
                <a:cs typeface="Arial"/>
              </a:rPr>
              <a:t>No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interactive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user: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reliability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must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be</a:t>
            </a:r>
            <a:r>
              <a:rPr dirty="0" sz="3200" spc="-10">
                <a:latin typeface="Arial"/>
                <a:cs typeface="Arial"/>
              </a:rPr>
              <a:t> paramount </a:t>
            </a:r>
            <a:r>
              <a:rPr dirty="0" sz="3200">
                <a:latin typeface="Arial"/>
                <a:cs typeface="Arial"/>
              </a:rPr>
              <a:t>Trusts</a:t>
            </a:r>
            <a:r>
              <a:rPr dirty="0" sz="3200" spc="-120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DNSSEC</a:t>
            </a:r>
            <a:endParaRPr sz="32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825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Recommends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type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3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5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469900" marR="30480" indent="-323850">
              <a:lnSpc>
                <a:spcPts val="3120"/>
              </a:lnSpc>
              <a:spcBef>
                <a:spcPts val="1205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dirty="0" sz="2800" spc="-20">
                <a:latin typeface="Arial"/>
                <a:cs typeface="Arial"/>
              </a:rPr>
              <a:t>Type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0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1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usage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undefined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SHOULD</a:t>
            </a:r>
            <a:r>
              <a:rPr dirty="0" sz="2800" spc="-9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NOT </a:t>
            </a:r>
            <a:r>
              <a:rPr dirty="0" sz="2800">
                <a:latin typeface="Arial"/>
                <a:cs typeface="Arial"/>
              </a:rPr>
              <a:t>be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15"/>
              </a:spcBef>
            </a:pPr>
            <a:r>
              <a:rPr dirty="0" sz="3200">
                <a:latin typeface="Arial"/>
                <a:cs typeface="Arial"/>
              </a:rPr>
              <a:t>Certificate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chains</a:t>
            </a:r>
            <a:r>
              <a:rPr dirty="0" sz="3200" spc="-2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MUST</a:t>
            </a:r>
            <a:r>
              <a:rPr dirty="0" sz="3200" spc="-9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include</a:t>
            </a:r>
            <a:r>
              <a:rPr dirty="0" sz="3200" spc="-3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the</a:t>
            </a:r>
            <a:r>
              <a:rPr dirty="0" sz="3200" spc="-75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TA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9440" y="313055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9440" y="524510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820">
              <a:lnSpc>
                <a:spcPts val="2090"/>
              </a:lnSpc>
            </a:pPr>
            <a:fld id="{81D60167-4931-47E6-BA6A-407CBD079E47}" type="slidenum">
              <a:rPr dirty="0" spc="-25"/>
              <a:t>15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161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dirty="0" spc="-125"/>
              <a:t> </a:t>
            </a:r>
            <a:r>
              <a:rPr dirty="0" spc="-260"/>
              <a:t>To</a:t>
            </a:r>
            <a:r>
              <a:rPr dirty="0" spc="-40"/>
              <a:t> </a:t>
            </a:r>
            <a:r>
              <a:rPr dirty="0"/>
              <a:t>Do</a:t>
            </a:r>
            <a:r>
              <a:rPr dirty="0" spc="-40"/>
              <a:t> </a:t>
            </a:r>
            <a:r>
              <a:rPr dirty="0"/>
              <a:t>With</a:t>
            </a:r>
            <a:r>
              <a:rPr dirty="0" spc="-120"/>
              <a:t> </a:t>
            </a:r>
            <a:r>
              <a:rPr dirty="0"/>
              <a:t>This</a:t>
            </a:r>
            <a:r>
              <a:rPr dirty="0" spc="-35"/>
              <a:t> </a:t>
            </a:r>
            <a:r>
              <a:rPr dirty="0" spc="-10"/>
              <a:t>Work?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3289" y="1572259"/>
            <a:ext cx="7482205" cy="12979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0500"/>
              </a:lnSpc>
              <a:spcBef>
                <a:spcPts val="95"/>
              </a:spcBef>
            </a:pPr>
            <a:r>
              <a:rPr dirty="0" sz="3200">
                <a:latin typeface="Arial"/>
                <a:cs typeface="Arial"/>
              </a:rPr>
              <a:t>Merge</a:t>
            </a:r>
            <a:r>
              <a:rPr dirty="0" sz="3200" spc="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content</a:t>
            </a:r>
            <a:r>
              <a:rPr dirty="0" sz="3200" spc="1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with</a:t>
            </a:r>
            <a:r>
              <a:rPr dirty="0" sz="3200" spc="3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draft-ietf-</a:t>
            </a:r>
            <a:r>
              <a:rPr dirty="0" sz="3200">
                <a:latin typeface="Arial"/>
                <a:cs typeface="Arial"/>
              </a:rPr>
              <a:t>dane-</a:t>
            </a:r>
            <a:r>
              <a:rPr dirty="0" sz="3200" spc="-10">
                <a:latin typeface="Arial"/>
                <a:cs typeface="Arial"/>
              </a:rPr>
              <a:t>smtp? </a:t>
            </a:r>
            <a:r>
              <a:rPr dirty="0" sz="3200">
                <a:latin typeface="Arial"/>
                <a:cs typeface="Arial"/>
              </a:rPr>
              <a:t>Publish</a:t>
            </a:r>
            <a:r>
              <a:rPr dirty="0" sz="3200" spc="-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different</a:t>
            </a:r>
            <a:r>
              <a:rPr dirty="0" sz="3200" spc="-4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components</a:t>
            </a:r>
            <a:r>
              <a:rPr dirty="0" sz="3200" spc="-35">
                <a:latin typeface="Arial"/>
                <a:cs typeface="Arial"/>
              </a:rPr>
              <a:t> </a:t>
            </a:r>
            <a:r>
              <a:rPr dirty="0" sz="3200" spc="-10">
                <a:latin typeface="Arial"/>
                <a:cs typeface="Arial"/>
              </a:rPr>
              <a:t>separately?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440" y="249301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60600">
              <a:lnSpc>
                <a:spcPct val="100000"/>
              </a:lnSpc>
              <a:spcBef>
                <a:spcPts val="100"/>
              </a:spcBef>
            </a:pPr>
            <a:r>
              <a:rPr dirty="0"/>
              <a:t>Extra</a:t>
            </a:r>
            <a:r>
              <a:rPr dirty="0" spc="-75"/>
              <a:t> </a:t>
            </a:r>
            <a:r>
              <a:rPr dirty="0" spc="-10"/>
              <a:t>Slides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/>
          <p:nvPr/>
        </p:nvSpPr>
        <p:spPr>
          <a:xfrm>
            <a:off x="9264650" y="7073964"/>
            <a:ext cx="278765" cy="281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 sz="1800" spc="-25"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18310">
              <a:lnSpc>
                <a:spcPct val="100000"/>
              </a:lnSpc>
              <a:spcBef>
                <a:spcPts val="100"/>
              </a:spcBef>
            </a:pPr>
            <a:r>
              <a:rPr dirty="0"/>
              <a:t>PKIX</a:t>
            </a:r>
            <a:r>
              <a:rPr dirty="0" spc="-100"/>
              <a:t> </a:t>
            </a:r>
            <a:r>
              <a:rPr dirty="0"/>
              <a:t>and</a:t>
            </a:r>
            <a:r>
              <a:rPr dirty="0" spc="-100"/>
              <a:t> </a:t>
            </a:r>
            <a:r>
              <a:rPr dirty="0" spc="-20"/>
              <a:t>SMTP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7889" y="1548130"/>
            <a:ext cx="8488680" cy="555117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 sz="3200">
                <a:latin typeface="Arial"/>
                <a:cs typeface="Arial"/>
              </a:rPr>
              <a:t>Handy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for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bilateral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secure-</a:t>
            </a:r>
            <a:r>
              <a:rPr dirty="0" sz="3200" spc="-10">
                <a:latin typeface="Arial"/>
                <a:cs typeface="Arial"/>
              </a:rPr>
              <a:t>channels</a:t>
            </a:r>
            <a:endParaRPr sz="3200">
              <a:latin typeface="Arial"/>
              <a:cs typeface="Arial"/>
            </a:endParaRPr>
          </a:p>
          <a:p>
            <a:pPr marL="469900" marR="194945" indent="-323850">
              <a:lnSpc>
                <a:spcPts val="3120"/>
              </a:lnSpc>
              <a:spcBef>
                <a:spcPts val="149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dirty="0" sz="2800">
                <a:latin typeface="Arial"/>
                <a:cs typeface="Arial"/>
              </a:rPr>
              <a:t>Manually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configured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TLS</a:t>
            </a:r>
            <a:r>
              <a:rPr dirty="0" sz="2800" spc="-1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expectation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policies</a:t>
            </a:r>
            <a:r>
              <a:rPr dirty="0" sz="2800" spc="-13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and </a:t>
            </a:r>
            <a:r>
              <a:rPr dirty="0" sz="2800" spc="-20">
                <a:latin typeface="Arial"/>
                <a:cs typeface="Arial"/>
              </a:rPr>
              <a:t>keys</a:t>
            </a:r>
            <a:endParaRPr sz="2800">
              <a:latin typeface="Arial"/>
              <a:cs typeface="Arial"/>
            </a:endParaRPr>
          </a:p>
          <a:p>
            <a:pPr marL="469900" marR="1282065" indent="-323850">
              <a:lnSpc>
                <a:spcPts val="3120"/>
              </a:lnSpc>
              <a:spcBef>
                <a:spcPts val="113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dirty="0" sz="2800">
                <a:latin typeface="Arial"/>
                <a:cs typeface="Arial"/>
              </a:rPr>
              <a:t>Explicit</a:t>
            </a:r>
            <a:r>
              <a:rPr dirty="0" sz="2800" spc="-1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TLS</a:t>
            </a:r>
            <a:r>
              <a:rPr dirty="0" sz="2800" spc="-12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requirement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dependent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on </a:t>
            </a:r>
            <a:r>
              <a:rPr dirty="0" sz="2800">
                <a:latin typeface="Arial"/>
                <a:cs typeface="Arial"/>
              </a:rPr>
              <a:t>competence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remote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DNS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operator</a:t>
            </a:r>
            <a:endParaRPr sz="28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84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Explicit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sender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choice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(agreed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upon)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CA(s)</a:t>
            </a:r>
            <a:endParaRPr sz="28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8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No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bleeding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edge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code,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tested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TLS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PKI.</a:t>
            </a:r>
            <a:endParaRPr sz="2800">
              <a:latin typeface="Arial"/>
              <a:cs typeface="Arial"/>
            </a:endParaRPr>
          </a:p>
          <a:p>
            <a:pPr marL="469900" marR="30480" indent="-323850">
              <a:lnSpc>
                <a:spcPts val="3120"/>
              </a:lnSpc>
              <a:spcBef>
                <a:spcPts val="120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dirty="0" sz="2800">
                <a:latin typeface="Arial"/>
                <a:cs typeface="Arial"/>
              </a:rPr>
              <a:t>However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fragile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when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peer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switches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MX</a:t>
            </a:r>
            <a:r>
              <a:rPr dirty="0" sz="2800" spc="-9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providers, </a:t>
            </a:r>
            <a:r>
              <a:rPr dirty="0" sz="2800">
                <a:latin typeface="Arial"/>
                <a:cs typeface="Arial"/>
              </a:rPr>
              <a:t>CAs,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etc.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without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notice.</a:t>
            </a:r>
            <a:endParaRPr sz="2800">
              <a:latin typeface="Arial"/>
              <a:cs typeface="Arial"/>
            </a:endParaRPr>
          </a:p>
          <a:p>
            <a:pPr marL="469900" marR="876300" indent="-323850">
              <a:lnSpc>
                <a:spcPts val="3130"/>
              </a:lnSpc>
              <a:spcBef>
                <a:spcPts val="1125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dirty="0" sz="2800">
                <a:latin typeface="Arial"/>
                <a:cs typeface="Arial"/>
              </a:rPr>
              <a:t>Only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viable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for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peer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sites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willing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coordinate </a:t>
            </a:r>
            <a:r>
              <a:rPr dirty="0" sz="2800">
                <a:latin typeface="Arial"/>
                <a:cs typeface="Arial"/>
              </a:rPr>
              <a:t>infrastructure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changes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with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sender!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604519" y="21234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969" y="1814830"/>
            <a:ext cx="8455025" cy="126365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 sz="3200">
                <a:latin typeface="Arial"/>
                <a:cs typeface="Arial"/>
              </a:rPr>
              <a:t>&lt;</a:t>
            </a:r>
            <a:r>
              <a:rPr dirty="0" sz="3200">
                <a:solidFill>
                  <a:srgbClr val="00007F"/>
                </a:solidFill>
                <a:latin typeface="Arial"/>
                <a:cs typeface="Arial"/>
                <a:hlinkClick r:id="rId2"/>
              </a:rPr>
              <a:t>mailbox@example.com</a:t>
            </a:r>
            <a:r>
              <a:rPr dirty="0" sz="3200">
                <a:latin typeface="Arial"/>
                <a:cs typeface="Arial"/>
              </a:rPr>
              <a:t>&gt;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is</a:t>
            </a:r>
            <a:r>
              <a:rPr dirty="0" sz="3200" spc="-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security</a:t>
            </a:r>
            <a:r>
              <a:rPr dirty="0" sz="3200" spc="-10">
                <a:latin typeface="Arial"/>
                <a:cs typeface="Arial"/>
              </a:rPr>
              <a:t> agnostic:</a:t>
            </a:r>
            <a:endParaRPr sz="3200">
              <a:latin typeface="Arial"/>
              <a:cs typeface="Arial"/>
            </a:endParaRPr>
          </a:p>
          <a:p>
            <a:pPr marL="146050">
              <a:lnSpc>
                <a:spcPct val="100000"/>
              </a:lnSpc>
              <a:spcBef>
                <a:spcPts val="1190"/>
              </a:spcBef>
              <a:tabLst>
                <a:tab pos="469265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>
                <a:latin typeface="Arial"/>
                <a:cs typeface="Arial"/>
              </a:rPr>
              <a:t>SMTP</a:t>
            </a:r>
            <a:r>
              <a:rPr dirty="0" sz="2800" spc="-1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with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and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without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TLS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runs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over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port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25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504950" y="327533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93239" y="3172459"/>
            <a:ext cx="6659880" cy="117856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12700" marR="5080">
              <a:lnSpc>
                <a:spcPts val="2670"/>
              </a:lnSpc>
              <a:spcBef>
                <a:spcPts val="360"/>
              </a:spcBef>
            </a:pPr>
            <a:r>
              <a:rPr dirty="0" sz="2400">
                <a:latin typeface="Arial"/>
                <a:cs typeface="Arial"/>
              </a:rPr>
              <a:t>There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URI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scheme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designate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“SMTP”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vs. </a:t>
            </a:r>
            <a:r>
              <a:rPr dirty="0" sz="2400" spc="-10">
                <a:latin typeface="Arial"/>
                <a:cs typeface="Arial"/>
              </a:rPr>
              <a:t>“SMTPS”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400" spc="-25">
                <a:latin typeface="Arial"/>
                <a:cs typeface="Arial"/>
              </a:rPr>
              <a:t>STARTTLS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signal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TLS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support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04950" y="406273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6319" y="4403090"/>
            <a:ext cx="57556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>
                <a:latin typeface="Arial"/>
                <a:cs typeface="Arial"/>
              </a:rPr>
              <a:t>SMTP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multi-</a:t>
            </a:r>
            <a:r>
              <a:rPr dirty="0" sz="2800">
                <a:latin typeface="Arial"/>
                <a:cs typeface="Arial"/>
              </a:rPr>
              <a:t>hop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store</a:t>
            </a:r>
            <a:r>
              <a:rPr dirty="0" sz="2800" spc="-1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&amp;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forward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504950" y="505079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93239" y="4865370"/>
            <a:ext cx="6379210" cy="1817370"/>
          </a:xfrm>
          <a:prstGeom prst="rect">
            <a:avLst/>
          </a:prstGeom>
        </p:spPr>
        <p:txBody>
          <a:bodyPr wrap="square" lIns="0" tIns="952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2400">
                <a:latin typeface="Arial"/>
                <a:cs typeface="Arial"/>
              </a:rPr>
              <a:t>TLS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hop-</a:t>
            </a:r>
            <a:r>
              <a:rPr dirty="0" sz="2400" spc="-20" b="1">
                <a:latin typeface="Arial"/>
                <a:cs typeface="Arial"/>
              </a:rPr>
              <a:t>by-</a:t>
            </a:r>
            <a:r>
              <a:rPr dirty="0" sz="2400" spc="-25" b="1">
                <a:latin typeface="Arial"/>
                <a:cs typeface="Arial"/>
              </a:rPr>
              <a:t>hop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22200"/>
              </a:lnSpc>
              <a:spcBef>
                <a:spcPts val="10"/>
              </a:spcBef>
            </a:pPr>
            <a:r>
              <a:rPr dirty="0" sz="2400">
                <a:latin typeface="Arial"/>
                <a:cs typeface="Arial"/>
              </a:rPr>
              <a:t>SMTP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addresses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NOT</a:t>
            </a:r>
            <a:r>
              <a:rPr dirty="0" sz="2400" spc="-1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transport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addresses </a:t>
            </a:r>
            <a:r>
              <a:rPr dirty="0" sz="2400" spc="-20">
                <a:latin typeface="Arial"/>
                <a:cs typeface="Arial"/>
              </a:rPr>
              <a:t>Typical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minimum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number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of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hops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dirty="0" sz="2400">
                <a:latin typeface="Arial"/>
                <a:cs typeface="Arial"/>
              </a:rPr>
              <a:t>Some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protected,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some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not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504950" y="549910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04950" y="594614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504950" y="639445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36319" y="6734809"/>
            <a:ext cx="7129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>
                <a:latin typeface="Arial"/>
                <a:cs typeface="Arial"/>
              </a:rPr>
              <a:t>MX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RRs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abstract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hop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destinations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DNS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81430">
              <a:lnSpc>
                <a:spcPct val="100000"/>
              </a:lnSpc>
              <a:spcBef>
                <a:spcPts val="100"/>
              </a:spcBef>
            </a:pPr>
            <a:r>
              <a:rPr dirty="0"/>
              <a:t>Addresses</a:t>
            </a:r>
            <a:r>
              <a:rPr dirty="0" spc="-114"/>
              <a:t> </a:t>
            </a:r>
            <a:r>
              <a:rPr dirty="0"/>
              <a:t>in</a:t>
            </a:r>
            <a:r>
              <a:rPr dirty="0" spc="-120"/>
              <a:t> </a:t>
            </a:r>
            <a:r>
              <a:rPr dirty="0" spc="-20"/>
              <a:t>SMTP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0"/>
              </a:spcBef>
            </a:pPr>
            <a:r>
              <a:rPr dirty="0"/>
              <a:t>SMTP</a:t>
            </a:r>
            <a:r>
              <a:rPr dirty="0" spc="-160"/>
              <a:t> </a:t>
            </a:r>
            <a:r>
              <a:rPr dirty="0"/>
              <a:t>Hosting</a:t>
            </a:r>
            <a:r>
              <a:rPr dirty="0" spc="-95"/>
              <a:t> </a:t>
            </a:r>
            <a:r>
              <a:rPr dirty="0"/>
              <a:t>With</a:t>
            </a:r>
            <a:r>
              <a:rPr dirty="0" spc="-90"/>
              <a:t> </a:t>
            </a:r>
            <a:r>
              <a:rPr dirty="0" spc="-10"/>
              <a:t>CNAMEs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7889" y="1548130"/>
            <a:ext cx="8316595" cy="383540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 sz="3200">
                <a:latin typeface="Arial"/>
                <a:cs typeface="Arial"/>
              </a:rPr>
              <a:t>RFC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5321</a:t>
            </a:r>
            <a:r>
              <a:rPr dirty="0" sz="3200" spc="-2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Section</a:t>
            </a:r>
            <a:r>
              <a:rPr dirty="0" sz="3200" spc="-20">
                <a:latin typeface="Arial"/>
                <a:cs typeface="Arial"/>
              </a:rPr>
              <a:t> 5.1:</a:t>
            </a:r>
            <a:endParaRPr sz="3200">
              <a:latin typeface="Arial"/>
              <a:cs typeface="Arial"/>
            </a:endParaRPr>
          </a:p>
          <a:p>
            <a:pPr marL="469900" marR="30480" indent="-323850">
              <a:lnSpc>
                <a:spcPts val="3120"/>
              </a:lnSpc>
              <a:spcBef>
                <a:spcPts val="1490"/>
              </a:spcBef>
              <a:buSzPct val="75000"/>
              <a:buFont typeface="Calibri"/>
              <a:buChar char="–"/>
              <a:tabLst>
                <a:tab pos="469900" algn="l"/>
              </a:tabLst>
            </a:pPr>
            <a:r>
              <a:rPr dirty="0" sz="2800">
                <a:latin typeface="Arial"/>
                <a:cs typeface="Arial"/>
              </a:rPr>
              <a:t>If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CNAME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record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found,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resulting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name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is </a:t>
            </a:r>
            <a:r>
              <a:rPr dirty="0" sz="2800">
                <a:latin typeface="Arial"/>
                <a:cs typeface="Arial"/>
              </a:rPr>
              <a:t>processed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if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it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were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initial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name.</a:t>
            </a:r>
            <a:endParaRPr sz="2800">
              <a:latin typeface="Arial"/>
              <a:cs typeface="Arial"/>
            </a:endParaRPr>
          </a:p>
          <a:p>
            <a:pPr marL="38100" marR="876935">
              <a:lnSpc>
                <a:spcPts val="3600"/>
              </a:lnSpc>
              <a:spcBef>
                <a:spcPts val="1140"/>
              </a:spcBef>
            </a:pPr>
            <a:r>
              <a:rPr dirty="0" sz="3200">
                <a:latin typeface="Arial"/>
                <a:cs typeface="Arial"/>
              </a:rPr>
              <a:t>Many domains</a:t>
            </a:r>
            <a:r>
              <a:rPr dirty="0" sz="3200" spc="5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are </a:t>
            </a:r>
            <a:r>
              <a:rPr dirty="0" sz="3200" spc="-20">
                <a:latin typeface="Arial"/>
                <a:cs typeface="Arial"/>
              </a:rPr>
              <a:t>MX-</a:t>
            </a:r>
            <a:r>
              <a:rPr dirty="0" sz="3200">
                <a:latin typeface="Arial"/>
                <a:cs typeface="Arial"/>
              </a:rPr>
              <a:t>hosted by </a:t>
            </a:r>
            <a:r>
              <a:rPr dirty="0" sz="3200" spc="-10">
                <a:latin typeface="Arial"/>
                <a:cs typeface="Arial"/>
              </a:rPr>
              <a:t>outside providers.</a:t>
            </a:r>
            <a:endParaRPr sz="32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111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Almost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always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via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MX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RRs</a:t>
            </a:r>
            <a:endParaRPr sz="2800">
              <a:latin typeface="Arial"/>
              <a:cs typeface="Arial"/>
            </a:endParaRPr>
          </a:p>
          <a:p>
            <a:pPr marL="469265" indent="-323215">
              <a:lnSpc>
                <a:spcPct val="100000"/>
              </a:lnSpc>
              <a:spcBef>
                <a:spcPts val="90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>
                <a:latin typeface="Arial"/>
                <a:cs typeface="Arial"/>
              </a:rPr>
              <a:t>CNAMEs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are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an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edge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case: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9440" y="343027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499869" y="557911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86889" y="5393689"/>
            <a:ext cx="7945120" cy="9220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2600"/>
              </a:lnSpc>
              <a:spcBef>
                <a:spcPts val="100"/>
              </a:spcBef>
            </a:pPr>
            <a:r>
              <a:rPr dirty="0" sz="2400" spc="-25">
                <a:latin typeface="Arial"/>
                <a:cs typeface="Arial"/>
              </a:rPr>
              <a:t>“</a:t>
            </a:r>
            <a:r>
              <a:rPr dirty="0" sz="2400" spc="-25">
                <a:latin typeface="Arial"/>
                <a:cs typeface="Arial"/>
                <a:hlinkClick r:id="rId2"/>
              </a:rPr>
              <a:t>bob@some-</a:t>
            </a:r>
            <a:r>
              <a:rPr dirty="0" sz="2400" spc="-10">
                <a:latin typeface="Arial"/>
                <a:cs typeface="Arial"/>
                <a:hlinkClick r:id="rId2"/>
              </a:rPr>
              <a:t>cname.example.com</a:t>
            </a:r>
            <a:r>
              <a:rPr dirty="0" sz="2400" spc="-10">
                <a:latin typeface="Arial"/>
                <a:cs typeface="Arial"/>
              </a:rPr>
              <a:t>”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2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rare </a:t>
            </a:r>
            <a:r>
              <a:rPr dirty="0" sz="2400" spc="-10">
                <a:latin typeface="Arial"/>
                <a:cs typeface="Arial"/>
              </a:rPr>
              <a:t>“mail.example.com</a:t>
            </a:r>
            <a:r>
              <a:rPr dirty="0" sz="2400">
                <a:latin typeface="Arial"/>
                <a:cs typeface="Arial"/>
              </a:rPr>
              <a:t> IN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MX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1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cname.example.com”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illegal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99869" y="602742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31239" y="6366509"/>
            <a:ext cx="735012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 spc="-10">
                <a:latin typeface="Arial"/>
                <a:cs typeface="Arial"/>
              </a:rPr>
              <a:t>Transport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mappings,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however,</a:t>
            </a:r>
            <a:r>
              <a:rPr dirty="0" sz="2800" spc="-11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use</a:t>
            </a:r>
            <a:r>
              <a:rPr dirty="0" sz="2800" spc="-10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CNAMEs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99869" y="701548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761489" y="6912609"/>
            <a:ext cx="81299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My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server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directly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maps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example.com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35">
                <a:latin typeface="Arial"/>
                <a:cs typeface="Arial"/>
              </a:rPr>
              <a:t>s</a:t>
            </a:r>
            <a:r>
              <a:rPr dirty="0" sz="2400" spc="50">
                <a:latin typeface="Arial"/>
                <a:cs typeface="Arial"/>
              </a:rPr>
              <a:t>m</a:t>
            </a:r>
            <a:r>
              <a:rPr dirty="0" sz="2400" spc="35">
                <a:latin typeface="Arial"/>
                <a:cs typeface="Arial"/>
              </a:rPr>
              <a:t>tp.</a:t>
            </a:r>
            <a:r>
              <a:rPr dirty="0" sz="2400" spc="20">
                <a:latin typeface="Arial"/>
                <a:cs typeface="Arial"/>
              </a:rPr>
              <a:t>e</a:t>
            </a:r>
            <a:r>
              <a:rPr dirty="0" sz="2400" spc="25">
                <a:latin typeface="Arial"/>
                <a:cs typeface="Arial"/>
              </a:rPr>
              <a:t>x</a:t>
            </a:r>
            <a:r>
              <a:rPr dirty="0" sz="2400" spc="20">
                <a:latin typeface="Arial"/>
                <a:cs typeface="Arial"/>
              </a:rPr>
              <a:t>a</a:t>
            </a:r>
            <a:r>
              <a:rPr dirty="0" sz="2400" spc="60">
                <a:latin typeface="Arial"/>
                <a:cs typeface="Arial"/>
              </a:rPr>
              <a:t>m</a:t>
            </a:r>
            <a:r>
              <a:rPr dirty="0" sz="2400" spc="20">
                <a:latin typeface="Arial"/>
                <a:cs typeface="Arial"/>
              </a:rPr>
              <a:t>p</a:t>
            </a:r>
            <a:r>
              <a:rPr dirty="0" sz="2400" spc="25">
                <a:latin typeface="Arial"/>
                <a:cs typeface="Arial"/>
              </a:rPr>
              <a:t>l</a:t>
            </a:r>
            <a:r>
              <a:rPr dirty="0" sz="2400" spc="20">
                <a:latin typeface="Arial"/>
                <a:cs typeface="Arial"/>
              </a:rPr>
              <a:t>e</a:t>
            </a:r>
            <a:r>
              <a:rPr dirty="0" sz="2400" spc="35">
                <a:latin typeface="Arial"/>
                <a:cs typeface="Arial"/>
              </a:rPr>
              <a:t>.n</a:t>
            </a:r>
            <a:r>
              <a:rPr dirty="0" sz="2400" spc="-505">
                <a:latin typeface="Arial"/>
                <a:cs typeface="Arial"/>
              </a:rPr>
              <a:t>e</a:t>
            </a:r>
            <a:r>
              <a:rPr dirty="0" baseline="-15432" sz="2700" spc="-667">
                <a:latin typeface="Arial"/>
                <a:cs typeface="Arial"/>
              </a:rPr>
              <a:t>2</a:t>
            </a:r>
            <a:r>
              <a:rPr dirty="0" sz="2400" spc="-170">
                <a:latin typeface="Arial"/>
                <a:cs typeface="Arial"/>
              </a:rPr>
              <a:t>t</a:t>
            </a:r>
            <a:r>
              <a:rPr dirty="0" baseline="-15432" sz="2700" spc="52">
                <a:latin typeface="Arial"/>
                <a:cs typeface="Arial"/>
              </a:rPr>
              <a:t>0</a:t>
            </a:r>
            <a:endParaRPr baseline="-15432"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489" y="241300"/>
            <a:ext cx="7564120" cy="1320800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2884170" marR="5080" indent="-2871470">
              <a:lnSpc>
                <a:spcPts val="4920"/>
              </a:lnSpc>
              <a:spcBef>
                <a:spcPts val="560"/>
              </a:spcBef>
              <a:tabLst>
                <a:tab pos="4538345" algn="l"/>
              </a:tabLst>
            </a:pPr>
            <a:r>
              <a:rPr dirty="0"/>
              <a:t>SMTP</a:t>
            </a:r>
            <a:r>
              <a:rPr dirty="0" spc="-190"/>
              <a:t> </a:t>
            </a:r>
            <a:r>
              <a:rPr dirty="0"/>
              <a:t>hosting</a:t>
            </a:r>
            <a:r>
              <a:rPr dirty="0" spc="-120"/>
              <a:t> </a:t>
            </a:r>
            <a:r>
              <a:rPr dirty="0" spc="-25"/>
              <a:t>via</a:t>
            </a:r>
            <a:r>
              <a:rPr dirty="0"/>
              <a:t>	MX</a:t>
            </a:r>
            <a:r>
              <a:rPr dirty="0" spc="-20"/>
              <a:t> </a:t>
            </a:r>
            <a:r>
              <a:rPr dirty="0" spc="-10"/>
              <a:t>CNAME (illegal)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6900" y="1854200"/>
            <a:ext cx="1682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21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1700" y="1720850"/>
            <a:ext cx="8978900" cy="255206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25400" marR="17780">
              <a:lnSpc>
                <a:spcPts val="3529"/>
              </a:lnSpc>
              <a:spcBef>
                <a:spcPts val="415"/>
              </a:spcBef>
            </a:pPr>
            <a:r>
              <a:rPr dirty="0" sz="3150" spc="-25">
                <a:latin typeface="Arial"/>
                <a:cs typeface="Arial"/>
              </a:rPr>
              <a:t>MTAs</a:t>
            </a:r>
            <a:r>
              <a:rPr dirty="0" sz="3150" spc="-9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may</a:t>
            </a:r>
            <a:r>
              <a:rPr dirty="0" sz="3150" spc="-9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support</a:t>
            </a:r>
            <a:r>
              <a:rPr dirty="0" sz="3150" spc="-10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RFC</a:t>
            </a:r>
            <a:r>
              <a:rPr dirty="0" sz="3150" spc="-90">
                <a:latin typeface="Arial"/>
                <a:cs typeface="Arial"/>
              </a:rPr>
              <a:t> </a:t>
            </a:r>
            <a:r>
              <a:rPr dirty="0" sz="3150" spc="-25">
                <a:latin typeface="Arial"/>
                <a:cs typeface="Arial"/>
              </a:rPr>
              <a:t>non-</a:t>
            </a:r>
            <a:r>
              <a:rPr dirty="0" sz="3150">
                <a:latin typeface="Arial"/>
                <a:cs typeface="Arial"/>
              </a:rPr>
              <a:t>conformant</a:t>
            </a:r>
            <a:r>
              <a:rPr dirty="0" sz="3150" spc="-100">
                <a:latin typeface="Arial"/>
                <a:cs typeface="Arial"/>
              </a:rPr>
              <a:t> </a:t>
            </a:r>
            <a:r>
              <a:rPr dirty="0" sz="3150" spc="-10">
                <a:latin typeface="Arial"/>
                <a:cs typeface="Arial"/>
              </a:rPr>
              <a:t>CNAMEs </a:t>
            </a:r>
            <a:r>
              <a:rPr dirty="0" sz="3150">
                <a:latin typeface="Arial"/>
                <a:cs typeface="Arial"/>
              </a:rPr>
              <a:t>in</a:t>
            </a:r>
            <a:r>
              <a:rPr dirty="0" sz="3150" spc="-45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MX</a:t>
            </a:r>
            <a:r>
              <a:rPr dirty="0" sz="3150" spc="-35">
                <a:latin typeface="Arial"/>
                <a:cs typeface="Arial"/>
              </a:rPr>
              <a:t> </a:t>
            </a:r>
            <a:r>
              <a:rPr dirty="0" sz="3150" spc="-10">
                <a:latin typeface="Arial"/>
                <a:cs typeface="Arial"/>
              </a:rPr>
              <a:t>hostnames.</a:t>
            </a:r>
            <a:endParaRPr sz="315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55"/>
              </a:spcBef>
            </a:pPr>
            <a:r>
              <a:rPr dirty="0" sz="3150">
                <a:latin typeface="Arial"/>
                <a:cs typeface="Arial"/>
              </a:rPr>
              <a:t>Example,</a:t>
            </a:r>
            <a:r>
              <a:rPr dirty="0" sz="3150" spc="-4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MX</a:t>
            </a:r>
            <a:r>
              <a:rPr dirty="0" sz="3150" spc="-7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host</a:t>
            </a:r>
            <a:r>
              <a:rPr dirty="0" sz="3150" spc="-70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a</a:t>
            </a:r>
            <a:r>
              <a:rPr dirty="0" sz="3150" spc="-65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CNAME</a:t>
            </a:r>
            <a:r>
              <a:rPr dirty="0" sz="3150" spc="-65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in</a:t>
            </a:r>
            <a:r>
              <a:rPr dirty="0" sz="3150" spc="-65">
                <a:latin typeface="Arial"/>
                <a:cs typeface="Arial"/>
              </a:rPr>
              <a:t> </a:t>
            </a:r>
            <a:r>
              <a:rPr dirty="0" sz="3150">
                <a:latin typeface="Arial"/>
                <a:cs typeface="Arial"/>
              </a:rPr>
              <a:t>provider's</a:t>
            </a:r>
            <a:r>
              <a:rPr dirty="0" sz="3150" spc="-60">
                <a:latin typeface="Arial"/>
                <a:cs typeface="Arial"/>
              </a:rPr>
              <a:t> </a:t>
            </a:r>
            <a:r>
              <a:rPr dirty="0" sz="3150" spc="-10">
                <a:latin typeface="Arial"/>
                <a:cs typeface="Arial"/>
              </a:rPr>
              <a:t>zone:</a:t>
            </a:r>
            <a:endParaRPr sz="3150">
              <a:latin typeface="Arial"/>
              <a:cs typeface="Arial"/>
            </a:endParaRPr>
          </a:p>
          <a:p>
            <a:pPr marL="132080">
              <a:lnSpc>
                <a:spcPct val="100000"/>
              </a:lnSpc>
              <a:spcBef>
                <a:spcPts val="1160"/>
              </a:spcBef>
              <a:tabLst>
                <a:tab pos="448945" algn="l"/>
              </a:tabLst>
            </a:pPr>
            <a:r>
              <a:rPr dirty="0" baseline="9485" sz="3075" spc="75">
                <a:latin typeface="Calibri"/>
                <a:cs typeface="Calibri"/>
              </a:rPr>
              <a:t>–</a:t>
            </a:r>
            <a:r>
              <a:rPr dirty="0" baseline="9485" sz="3075">
                <a:latin typeface="Calibri"/>
                <a:cs typeface="Calibri"/>
              </a:rPr>
              <a:t>	</a:t>
            </a:r>
            <a:r>
              <a:rPr dirty="0" sz="2750">
                <a:latin typeface="Arial"/>
                <a:cs typeface="Arial"/>
              </a:rPr>
              <a:t>In</a:t>
            </a:r>
            <a:r>
              <a:rPr dirty="0" sz="2750" spc="-65">
                <a:latin typeface="Arial"/>
                <a:cs typeface="Arial"/>
              </a:rPr>
              <a:t> </a:t>
            </a:r>
            <a:r>
              <a:rPr dirty="0" sz="2750" spc="-10">
                <a:latin typeface="Arial"/>
                <a:cs typeface="Arial"/>
              </a:rPr>
              <a:t>client.com's</a:t>
            </a:r>
            <a:r>
              <a:rPr dirty="0" sz="2750" spc="-65">
                <a:latin typeface="Arial"/>
                <a:cs typeface="Arial"/>
              </a:rPr>
              <a:t> </a:t>
            </a:r>
            <a:r>
              <a:rPr dirty="0" sz="2750" spc="-10">
                <a:latin typeface="Arial"/>
                <a:cs typeface="Arial"/>
              </a:rPr>
              <a:t>zone:</a:t>
            </a:r>
            <a:endParaRPr sz="2750">
              <a:latin typeface="Arial"/>
              <a:cs typeface="Arial"/>
            </a:endParaRPr>
          </a:p>
          <a:p>
            <a:pPr marL="449580">
              <a:lnSpc>
                <a:spcPct val="100000"/>
              </a:lnSpc>
              <a:spcBef>
                <a:spcPts val="880"/>
              </a:spcBef>
              <a:tabLst>
                <a:tab pos="3913504" algn="l"/>
                <a:tab pos="5269230" algn="l"/>
              </a:tabLst>
            </a:pPr>
            <a:r>
              <a:rPr dirty="0" sz="1950" spc="-10">
                <a:latin typeface="Courier New"/>
                <a:cs typeface="Courier New"/>
              </a:rPr>
              <a:t>client.com.</a:t>
            </a:r>
            <a:r>
              <a:rPr dirty="0" sz="1950">
                <a:latin typeface="Courier New"/>
                <a:cs typeface="Courier New"/>
              </a:rPr>
              <a:t>	IN</a:t>
            </a:r>
            <a:r>
              <a:rPr dirty="0" sz="1950" spc="10">
                <a:latin typeface="Courier New"/>
                <a:cs typeface="Courier New"/>
              </a:rPr>
              <a:t> </a:t>
            </a:r>
            <a:r>
              <a:rPr dirty="0" sz="1950" spc="-25">
                <a:latin typeface="Courier New"/>
                <a:cs typeface="Courier New"/>
              </a:rPr>
              <a:t>MX</a:t>
            </a:r>
            <a:r>
              <a:rPr dirty="0" sz="1950">
                <a:latin typeface="Courier New"/>
                <a:cs typeface="Courier New"/>
              </a:rPr>
              <a:t>	1</a:t>
            </a:r>
            <a:r>
              <a:rPr dirty="0" sz="1950" spc="15">
                <a:latin typeface="Courier New"/>
                <a:cs typeface="Courier New"/>
              </a:rPr>
              <a:t> </a:t>
            </a:r>
            <a:r>
              <a:rPr dirty="0" sz="1950" spc="-10">
                <a:latin typeface="Courier New"/>
                <a:cs typeface="Courier New"/>
              </a:rPr>
              <a:t>mx1.provider.com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6900" y="2927350"/>
            <a:ext cx="168275" cy="2406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 spc="210">
                <a:latin typeface="Calibri"/>
                <a:cs typeface="Calibri"/>
              </a:rPr>
              <a:t>●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21080" y="4225414"/>
            <a:ext cx="7850505" cy="1872614"/>
          </a:xfrm>
          <a:prstGeom prst="rect">
            <a:avLst/>
          </a:prstGeom>
        </p:spPr>
        <p:txBody>
          <a:bodyPr wrap="square" lIns="0" tIns="166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  <a:tabLst>
                <a:tab pos="329565" algn="l"/>
              </a:tabLst>
            </a:pPr>
            <a:r>
              <a:rPr dirty="0" baseline="9485" sz="3075" spc="75">
                <a:latin typeface="Calibri"/>
                <a:cs typeface="Calibri"/>
              </a:rPr>
              <a:t>–</a:t>
            </a:r>
            <a:r>
              <a:rPr dirty="0" baseline="9485" sz="3075">
                <a:latin typeface="Calibri"/>
                <a:cs typeface="Calibri"/>
              </a:rPr>
              <a:t>	</a:t>
            </a:r>
            <a:r>
              <a:rPr dirty="0" sz="2750">
                <a:latin typeface="Arial"/>
                <a:cs typeface="Arial"/>
              </a:rPr>
              <a:t>In</a:t>
            </a:r>
            <a:r>
              <a:rPr dirty="0" sz="2750" spc="-80">
                <a:latin typeface="Arial"/>
                <a:cs typeface="Arial"/>
              </a:rPr>
              <a:t> </a:t>
            </a:r>
            <a:r>
              <a:rPr dirty="0" sz="2750" spc="-20">
                <a:latin typeface="Arial"/>
                <a:cs typeface="Arial"/>
              </a:rPr>
              <a:t>provider.com's</a:t>
            </a:r>
            <a:r>
              <a:rPr dirty="0" sz="2750" spc="-75">
                <a:latin typeface="Arial"/>
                <a:cs typeface="Arial"/>
              </a:rPr>
              <a:t> </a:t>
            </a:r>
            <a:r>
              <a:rPr dirty="0" sz="2750" spc="-10">
                <a:latin typeface="Arial"/>
                <a:cs typeface="Arial"/>
              </a:rPr>
              <a:t>zone:</a:t>
            </a:r>
            <a:endParaRPr sz="2750">
              <a:latin typeface="Arial"/>
              <a:cs typeface="Arial"/>
            </a:endParaRPr>
          </a:p>
          <a:p>
            <a:pPr marL="330200" marR="5080">
              <a:lnSpc>
                <a:spcPts val="3400"/>
              </a:lnSpc>
              <a:spcBef>
                <a:spcPts val="110"/>
              </a:spcBef>
              <a:tabLst>
                <a:tab pos="3469640" algn="l"/>
                <a:tab pos="3794125" algn="l"/>
                <a:tab pos="5149850" algn="l"/>
              </a:tabLst>
            </a:pPr>
            <a:r>
              <a:rPr dirty="0" sz="1950" spc="-10">
                <a:latin typeface="Courier New"/>
                <a:cs typeface="Courier New"/>
              </a:rPr>
              <a:t>mx1.provider.com.</a:t>
            </a:r>
            <a:r>
              <a:rPr dirty="0" sz="1950">
                <a:latin typeface="Courier New"/>
                <a:cs typeface="Courier New"/>
              </a:rPr>
              <a:t>	IN</a:t>
            </a:r>
            <a:r>
              <a:rPr dirty="0" sz="1950" spc="20">
                <a:latin typeface="Courier New"/>
                <a:cs typeface="Courier New"/>
              </a:rPr>
              <a:t> </a:t>
            </a:r>
            <a:r>
              <a:rPr dirty="0" sz="1950">
                <a:latin typeface="Courier New"/>
                <a:cs typeface="Courier New"/>
              </a:rPr>
              <a:t>CNAME</a:t>
            </a:r>
            <a:r>
              <a:rPr dirty="0" sz="1950" spc="35">
                <a:latin typeface="Courier New"/>
                <a:cs typeface="Courier New"/>
              </a:rPr>
              <a:t> </a:t>
            </a:r>
            <a:r>
              <a:rPr dirty="0" sz="1950" spc="-10">
                <a:latin typeface="Courier New"/>
                <a:cs typeface="Courier New"/>
              </a:rPr>
              <a:t>realmx.provider.com. realmx.provider.com.</a:t>
            </a:r>
            <a:r>
              <a:rPr dirty="0" sz="1950">
                <a:latin typeface="Courier New"/>
                <a:cs typeface="Courier New"/>
              </a:rPr>
              <a:t>		IN</a:t>
            </a:r>
            <a:r>
              <a:rPr dirty="0" sz="1950" spc="10">
                <a:latin typeface="Courier New"/>
                <a:cs typeface="Courier New"/>
              </a:rPr>
              <a:t> </a:t>
            </a:r>
            <a:r>
              <a:rPr dirty="0" sz="1950" spc="-50">
                <a:latin typeface="Courier New"/>
                <a:cs typeface="Courier New"/>
              </a:rPr>
              <a:t>A</a:t>
            </a:r>
            <a:r>
              <a:rPr dirty="0" sz="1950">
                <a:latin typeface="Courier New"/>
                <a:cs typeface="Courier New"/>
              </a:rPr>
              <a:t>	</a:t>
            </a:r>
            <a:r>
              <a:rPr dirty="0" sz="1950" spc="-10">
                <a:latin typeface="Courier New"/>
                <a:cs typeface="Courier New"/>
              </a:rPr>
              <a:t>192.0.2.1</a:t>
            </a:r>
            <a:endParaRPr sz="1950">
              <a:latin typeface="Courier New"/>
              <a:cs typeface="Courier New"/>
            </a:endParaRPr>
          </a:p>
          <a:p>
            <a:pPr marL="330200">
              <a:lnSpc>
                <a:spcPct val="100000"/>
              </a:lnSpc>
              <a:spcBef>
                <a:spcPts val="780"/>
              </a:spcBef>
            </a:pPr>
            <a:r>
              <a:rPr dirty="0" sz="1950">
                <a:latin typeface="Courier New"/>
                <a:cs typeface="Courier New"/>
              </a:rPr>
              <a:t>_25._tcp.realmx.provider.com.</a:t>
            </a:r>
            <a:r>
              <a:rPr dirty="0" sz="1950" spc="65">
                <a:latin typeface="Courier New"/>
                <a:cs typeface="Courier New"/>
              </a:rPr>
              <a:t> </a:t>
            </a:r>
            <a:r>
              <a:rPr dirty="0" sz="1950">
                <a:latin typeface="Courier New"/>
                <a:cs typeface="Courier New"/>
              </a:rPr>
              <a:t>IN</a:t>
            </a:r>
            <a:r>
              <a:rPr dirty="0" sz="1950" spc="65">
                <a:latin typeface="Courier New"/>
                <a:cs typeface="Courier New"/>
              </a:rPr>
              <a:t> </a:t>
            </a:r>
            <a:r>
              <a:rPr dirty="0" sz="1950">
                <a:latin typeface="Courier New"/>
                <a:cs typeface="Courier New"/>
              </a:rPr>
              <a:t>TLSA</a:t>
            </a:r>
            <a:r>
              <a:rPr dirty="0" sz="1950" spc="65">
                <a:latin typeface="Courier New"/>
                <a:cs typeface="Courier New"/>
              </a:rPr>
              <a:t> </a:t>
            </a:r>
            <a:r>
              <a:rPr dirty="0" sz="1950" spc="-50">
                <a:latin typeface="Courier New"/>
                <a:cs typeface="Courier New"/>
              </a:rPr>
              <a:t>…</a:t>
            </a:r>
            <a:endParaRPr sz="19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6900" y="6330950"/>
            <a:ext cx="15875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204">
                <a:latin typeface="Calibri"/>
                <a:cs typeface="Calibri"/>
              </a:rPr>
              <a:t>●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89000" y="6057646"/>
            <a:ext cx="8820150" cy="1214120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40"/>
              </a:spcBef>
            </a:pPr>
            <a:r>
              <a:rPr dirty="0" sz="2950">
                <a:latin typeface="Arial"/>
                <a:cs typeface="Arial"/>
              </a:rPr>
              <a:t>Works</a:t>
            </a:r>
            <a:r>
              <a:rPr dirty="0" sz="2950" spc="-14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with</a:t>
            </a:r>
            <a:r>
              <a:rPr dirty="0" sz="2950" spc="-125">
                <a:latin typeface="Arial"/>
                <a:cs typeface="Arial"/>
              </a:rPr>
              <a:t> </a:t>
            </a:r>
            <a:r>
              <a:rPr dirty="0" sz="2950" spc="-25">
                <a:latin typeface="Arial"/>
                <a:cs typeface="Arial"/>
              </a:rPr>
              <a:t>TLSA</a:t>
            </a:r>
            <a:r>
              <a:rPr dirty="0" sz="2950" spc="-18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RR</a:t>
            </a:r>
            <a:r>
              <a:rPr dirty="0" sz="2950" spc="-8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at</a:t>
            </a:r>
            <a:r>
              <a:rPr dirty="0" sz="2950" spc="-8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either</a:t>
            </a:r>
            <a:r>
              <a:rPr dirty="0" sz="2950" spc="-7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MX</a:t>
            </a:r>
            <a:r>
              <a:rPr dirty="0" sz="2950" spc="-9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exchange</a:t>
            </a:r>
            <a:r>
              <a:rPr dirty="0" sz="2950" spc="-80">
                <a:latin typeface="Arial"/>
                <a:cs typeface="Arial"/>
              </a:rPr>
              <a:t> </a:t>
            </a:r>
            <a:r>
              <a:rPr dirty="0" sz="2950" spc="-20">
                <a:latin typeface="Arial"/>
                <a:cs typeface="Arial"/>
              </a:rPr>
              <a:t>name</a:t>
            </a:r>
            <a:endParaRPr sz="2950">
              <a:latin typeface="Arial"/>
              <a:cs typeface="Arial"/>
            </a:endParaRPr>
          </a:p>
          <a:p>
            <a:pPr marL="144780">
              <a:lnSpc>
                <a:spcPct val="100000"/>
              </a:lnSpc>
              <a:spcBef>
                <a:spcPts val="1140"/>
              </a:spcBef>
              <a:tabLst>
                <a:tab pos="461645" algn="l"/>
              </a:tabLst>
            </a:pPr>
            <a:r>
              <a:rPr dirty="0" baseline="8838" sz="3300" spc="89">
                <a:latin typeface="Calibri"/>
                <a:cs typeface="Calibri"/>
              </a:rPr>
              <a:t>–</a:t>
            </a:r>
            <a:r>
              <a:rPr dirty="0" baseline="8838" sz="3300">
                <a:latin typeface="Calibri"/>
                <a:cs typeface="Calibri"/>
              </a:rPr>
              <a:t>	</a:t>
            </a:r>
            <a:r>
              <a:rPr dirty="0" sz="2950">
                <a:latin typeface="Arial"/>
                <a:cs typeface="Arial"/>
              </a:rPr>
              <a:t>Or</a:t>
            </a:r>
            <a:r>
              <a:rPr dirty="0" sz="2950" spc="-13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CNAME</a:t>
            </a:r>
            <a:r>
              <a:rPr dirty="0" sz="2950" spc="-8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target</a:t>
            </a:r>
            <a:r>
              <a:rPr dirty="0" sz="2950" spc="-8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if</a:t>
            </a:r>
            <a:r>
              <a:rPr dirty="0" sz="2950" spc="-80">
                <a:latin typeface="Arial"/>
                <a:cs typeface="Arial"/>
              </a:rPr>
              <a:t> </a:t>
            </a:r>
            <a:r>
              <a:rPr dirty="0" sz="2950" spc="-105">
                <a:latin typeface="Arial"/>
                <a:cs typeface="Arial"/>
              </a:rPr>
              <a:t>MTA</a:t>
            </a:r>
            <a:r>
              <a:rPr dirty="0" sz="2950" spc="-17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and</a:t>
            </a:r>
            <a:r>
              <a:rPr dirty="0" sz="2950" spc="-80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DNS</a:t>
            </a:r>
            <a:r>
              <a:rPr dirty="0" sz="2950" spc="-85">
                <a:latin typeface="Arial"/>
                <a:cs typeface="Arial"/>
              </a:rPr>
              <a:t> </a:t>
            </a:r>
            <a:r>
              <a:rPr dirty="0" sz="2950">
                <a:latin typeface="Arial"/>
                <a:cs typeface="Arial"/>
              </a:rPr>
              <a:t>operator</a:t>
            </a:r>
            <a:r>
              <a:rPr dirty="0" sz="2950" spc="-75">
                <a:latin typeface="Arial"/>
                <a:cs typeface="Arial"/>
              </a:rPr>
              <a:t> </a:t>
            </a:r>
            <a:r>
              <a:rPr dirty="0" sz="2950" spc="-30">
                <a:latin typeface="Arial"/>
                <a:cs typeface="Arial"/>
              </a:rPr>
              <a:t>ag</a:t>
            </a:r>
            <a:r>
              <a:rPr dirty="0" sz="2950" spc="-10">
                <a:latin typeface="Arial"/>
                <a:cs typeface="Arial"/>
              </a:rPr>
              <a:t>r</a:t>
            </a:r>
            <a:r>
              <a:rPr dirty="0" sz="2950" spc="-1050">
                <a:latin typeface="Arial"/>
                <a:cs typeface="Arial"/>
              </a:rPr>
              <a:t>e</a:t>
            </a:r>
            <a:r>
              <a:rPr dirty="0" baseline="-26234" sz="2700" spc="-44">
                <a:latin typeface="Arial"/>
                <a:cs typeface="Arial"/>
              </a:rPr>
              <a:t>2</a:t>
            </a:r>
            <a:r>
              <a:rPr dirty="0" baseline="-26234" sz="2700" spc="-1500">
                <a:latin typeface="Arial"/>
                <a:cs typeface="Arial"/>
              </a:rPr>
              <a:t>1</a:t>
            </a:r>
            <a:r>
              <a:rPr dirty="0" sz="2950" spc="-30">
                <a:latin typeface="Arial"/>
                <a:cs typeface="Arial"/>
              </a:rPr>
              <a:t>e</a:t>
            </a:r>
            <a:r>
              <a:rPr dirty="0" sz="2950" spc="-15">
                <a:latin typeface="Arial"/>
                <a:cs typeface="Arial"/>
              </a:rPr>
              <a:t>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3489" y="241300"/>
            <a:ext cx="7564120" cy="1320800"/>
          </a:xfrm>
          <a:prstGeom prst="rect"/>
        </p:spPr>
        <p:txBody>
          <a:bodyPr wrap="square" lIns="0" tIns="71120" rIns="0" bIns="0" rtlCol="0" vert="horz">
            <a:spAutoFit/>
          </a:bodyPr>
          <a:lstStyle/>
          <a:p>
            <a:pPr marL="2884170" marR="5080" indent="-2871470">
              <a:lnSpc>
                <a:spcPts val="4920"/>
              </a:lnSpc>
              <a:spcBef>
                <a:spcPts val="560"/>
              </a:spcBef>
              <a:tabLst>
                <a:tab pos="4538345" algn="l"/>
              </a:tabLst>
            </a:pPr>
            <a:r>
              <a:rPr dirty="0"/>
              <a:t>SMTP</a:t>
            </a:r>
            <a:r>
              <a:rPr dirty="0" spc="-190"/>
              <a:t> </a:t>
            </a:r>
            <a:r>
              <a:rPr dirty="0"/>
              <a:t>hosting</a:t>
            </a:r>
            <a:r>
              <a:rPr dirty="0" spc="-120"/>
              <a:t> </a:t>
            </a:r>
            <a:r>
              <a:rPr dirty="0" spc="-25"/>
              <a:t>via</a:t>
            </a:r>
            <a:r>
              <a:rPr dirty="0"/>
              <a:t>	MX</a:t>
            </a:r>
            <a:r>
              <a:rPr dirty="0" spc="-20"/>
              <a:t> </a:t>
            </a:r>
            <a:r>
              <a:rPr dirty="0" spc="-10"/>
              <a:t>CNAME (illegal)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56259" y="1817370"/>
            <a:ext cx="11239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14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7869" y="1630897"/>
            <a:ext cx="7315834" cy="107632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35"/>
              </a:spcBef>
            </a:pPr>
            <a:r>
              <a:rPr dirty="0" sz="1900">
                <a:latin typeface="Arial"/>
                <a:cs typeface="Arial"/>
              </a:rPr>
              <a:t>Example,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MX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host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CNAME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in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client's</a:t>
            </a:r>
            <a:r>
              <a:rPr dirty="0" sz="1900" spc="5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zone:</a:t>
            </a:r>
            <a:endParaRPr sz="1900">
              <a:latin typeface="Arial"/>
              <a:cs typeface="Arial"/>
            </a:endParaRPr>
          </a:p>
          <a:p>
            <a:pPr marL="90170">
              <a:lnSpc>
                <a:spcPct val="100000"/>
              </a:lnSpc>
              <a:spcBef>
                <a:spcPts val="750"/>
              </a:spcBef>
            </a:pPr>
            <a:r>
              <a:rPr dirty="0" baseline="8888" sz="1875" spc="112">
                <a:latin typeface="Calibri"/>
                <a:cs typeface="Calibri"/>
              </a:rPr>
              <a:t>–</a:t>
            </a:r>
            <a:r>
              <a:rPr dirty="0" baseline="8888" sz="1875" spc="232">
                <a:latin typeface="Calibri"/>
                <a:cs typeface="Calibri"/>
              </a:rPr>
              <a:t>  </a:t>
            </a:r>
            <a:r>
              <a:rPr dirty="0" sz="1650">
                <a:latin typeface="Arial"/>
                <a:cs typeface="Arial"/>
              </a:rPr>
              <a:t>In</a:t>
            </a:r>
            <a:r>
              <a:rPr dirty="0" sz="1650" spc="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client.com's</a:t>
            </a:r>
            <a:r>
              <a:rPr dirty="0" sz="1650" spc="30">
                <a:latin typeface="Arial"/>
                <a:cs typeface="Arial"/>
              </a:rPr>
              <a:t> </a:t>
            </a:r>
            <a:r>
              <a:rPr dirty="0" sz="1650" spc="-20">
                <a:latin typeface="Arial"/>
                <a:cs typeface="Arial"/>
              </a:rPr>
              <a:t>zone:</a:t>
            </a:r>
            <a:endParaRPr sz="1650">
              <a:latin typeface="Arial"/>
              <a:cs typeface="Arial"/>
            </a:endParaRPr>
          </a:p>
          <a:p>
            <a:pPr marL="629920">
              <a:lnSpc>
                <a:spcPct val="100000"/>
              </a:lnSpc>
              <a:spcBef>
                <a:spcPts val="500"/>
              </a:spcBef>
              <a:tabLst>
                <a:tab pos="4206240" algn="l"/>
                <a:tab pos="5316855" algn="l"/>
              </a:tabLst>
            </a:pPr>
            <a:r>
              <a:rPr dirty="0" sz="1600" spc="-10">
                <a:latin typeface="Courier New"/>
                <a:cs typeface="Courier New"/>
              </a:rPr>
              <a:t>client.com.</a:t>
            </a:r>
            <a:r>
              <a:rPr dirty="0" sz="1600">
                <a:latin typeface="Courier New"/>
                <a:cs typeface="Courier New"/>
              </a:rPr>
              <a:t>	IN</a:t>
            </a:r>
            <a:r>
              <a:rPr dirty="0" sz="1600" spc="5">
                <a:latin typeface="Courier New"/>
                <a:cs typeface="Courier New"/>
              </a:rPr>
              <a:t> </a:t>
            </a:r>
            <a:r>
              <a:rPr dirty="0" sz="1600" spc="-25">
                <a:latin typeface="Courier New"/>
                <a:cs typeface="Courier New"/>
              </a:rPr>
              <a:t>MX</a:t>
            </a:r>
            <a:r>
              <a:rPr dirty="0" sz="1600">
                <a:latin typeface="Courier New"/>
                <a:cs typeface="Courier New"/>
              </a:rPr>
              <a:t>	1</a:t>
            </a:r>
            <a:r>
              <a:rPr dirty="0" sz="1600" spc="-5">
                <a:latin typeface="Courier New"/>
                <a:cs typeface="Courier New"/>
              </a:rPr>
              <a:t> </a:t>
            </a:r>
            <a:r>
              <a:rPr dirty="0" sz="1600" spc="-10">
                <a:latin typeface="Courier New"/>
                <a:cs typeface="Courier New"/>
              </a:rPr>
              <a:t>mx.client.com.</a:t>
            </a:r>
            <a:endParaRPr sz="1600">
              <a:latin typeface="Courier New"/>
              <a:cs typeface="Courier New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96290" y="2715084"/>
          <a:ext cx="8892540" cy="1425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90340"/>
                <a:gridCol w="466089"/>
                <a:gridCol w="2898775"/>
                <a:gridCol w="1048384"/>
                <a:gridCol w="413384"/>
              </a:tblGrid>
              <a:tr h="236854">
                <a:tc>
                  <a:txBody>
                    <a:bodyPr/>
                    <a:lstStyle/>
                    <a:p>
                      <a:pPr marL="570230">
                        <a:lnSpc>
                          <a:spcPts val="1700"/>
                        </a:lnSpc>
                      </a:pPr>
                      <a:r>
                        <a:rPr dirty="0" sz="1600" spc="-10">
                          <a:latin typeface="Courier New"/>
                          <a:cs typeface="Courier New"/>
                        </a:rPr>
                        <a:t>mx.client.com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700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00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CNAME</a:t>
                      </a:r>
                      <a:r>
                        <a:rPr dirty="0" sz="1600" spc="1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mx.provider.com.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36854">
                <a:tc>
                  <a:txBody>
                    <a:bodyPr/>
                    <a:lstStyle/>
                    <a:p>
                      <a:pPr algn="ctr" marR="3175">
                        <a:lnSpc>
                          <a:spcPts val="1705"/>
                        </a:lnSpc>
                      </a:pPr>
                      <a:r>
                        <a:rPr dirty="0" sz="1600" spc="-10">
                          <a:latin typeface="Courier New"/>
                          <a:cs typeface="Courier New"/>
                        </a:rPr>
                        <a:t>_25._tcp.mx.client.com.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3975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1705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TLSA</a:t>
                      </a:r>
                      <a:r>
                        <a:rPr dirty="0" sz="1600" spc="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5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1705"/>
                        </a:lnSpc>
                      </a:pPr>
                      <a:r>
                        <a:rPr dirty="0" sz="1600">
                          <a:latin typeface="Courier New"/>
                          <a:cs typeface="Courier New"/>
                        </a:rPr>
                        <a:t>;</a:t>
                      </a:r>
                      <a:r>
                        <a:rPr dirty="0" sz="1600" spc="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600" spc="-10">
                          <a:latin typeface="Courier New"/>
                          <a:cs typeface="Courier New"/>
                        </a:rPr>
                        <a:t>(case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0960" marR="67310">
                        <a:lnSpc>
                          <a:spcPts val="1705"/>
                        </a:lnSpc>
                      </a:pPr>
                      <a:r>
                        <a:rPr dirty="0" sz="1600" spc="-25">
                          <a:latin typeface="Courier New"/>
                          <a:cs typeface="Courier New"/>
                        </a:rPr>
                        <a:t>I)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9306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baseline="8888" sz="1875" spc="112"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baseline="8888" sz="1875" spc="225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z="1650"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650" spc="2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50">
                          <a:latin typeface="Arial"/>
                          <a:cs typeface="Arial"/>
                        </a:rPr>
                        <a:t>provider.com's</a:t>
                      </a:r>
                      <a:r>
                        <a:rPr dirty="0" sz="1650" spc="3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50" spc="-20">
                          <a:latin typeface="Arial"/>
                          <a:cs typeface="Arial"/>
                        </a:rPr>
                        <a:t>zone:</a:t>
                      </a:r>
                      <a:endParaRPr sz="1650">
                        <a:latin typeface="Arial"/>
                        <a:cs typeface="Arial"/>
                      </a:endParaRPr>
                    </a:p>
                  </a:txBody>
                  <a:tcPr marL="0" marR="0" marB="0" marT="9334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R="67310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01625">
                <a:tc>
                  <a:txBody>
                    <a:bodyPr/>
                    <a:lstStyle/>
                    <a:p>
                      <a:pPr marL="51180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750" spc="-10">
                          <a:latin typeface="Courier New"/>
                          <a:cs typeface="Courier New"/>
                        </a:rPr>
                        <a:t>mx.provider.com.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 marT="11430"/>
                </a:tc>
                <a:tc>
                  <a:txBody>
                    <a:bodyPr/>
                    <a:lstStyle/>
                    <a:p>
                      <a:pPr algn="r" marR="5588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750" spc="-25">
                          <a:latin typeface="Courier New"/>
                          <a:cs typeface="Courier New"/>
                        </a:rPr>
                        <a:t>IN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 marT="11430"/>
                </a:tc>
                <a:tc gridSpan="3">
                  <a:txBody>
                    <a:bodyPr/>
                    <a:lstStyle/>
                    <a:p>
                      <a:pPr marL="69850" marR="6731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dirty="0" sz="1750">
                          <a:latin typeface="Courier New"/>
                          <a:cs typeface="Courier New"/>
                        </a:rPr>
                        <a:t>A </a:t>
                      </a:r>
                      <a:r>
                        <a:rPr dirty="0" sz="1750" spc="-10">
                          <a:latin typeface="Courier New"/>
                          <a:cs typeface="Courier New"/>
                        </a:rPr>
                        <a:t>192.0.2.1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 marT="1143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57175">
                <a:tc>
                  <a:txBody>
                    <a:bodyPr/>
                    <a:lstStyle/>
                    <a:p>
                      <a:pPr algn="ctr" marL="375285">
                        <a:lnSpc>
                          <a:spcPts val="1855"/>
                        </a:lnSpc>
                      </a:pPr>
                      <a:r>
                        <a:rPr dirty="0" sz="1750" spc="-10">
                          <a:latin typeface="Courier New"/>
                          <a:cs typeface="Courier New"/>
                        </a:rPr>
                        <a:t>_25._tcp.mx.provider.com.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57785">
                        <a:lnSpc>
                          <a:spcPts val="1855"/>
                        </a:lnSpc>
                      </a:pPr>
                      <a:r>
                        <a:rPr dirty="0" sz="1750" spc="-25">
                          <a:latin typeface="Courier New"/>
                          <a:cs typeface="Courier New"/>
                        </a:rPr>
                        <a:t>IN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  <a:tabLst>
                          <a:tab pos="3013710" algn="l"/>
                        </a:tabLst>
                      </a:pPr>
                      <a:r>
                        <a:rPr dirty="0" sz="1750">
                          <a:latin typeface="Courier New"/>
                          <a:cs typeface="Courier New"/>
                        </a:rPr>
                        <a:t>TLSA</a:t>
                      </a:r>
                      <a:r>
                        <a:rPr dirty="0" sz="17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50" spc="-60">
                          <a:latin typeface="Courier New"/>
                          <a:cs typeface="Courier New"/>
                        </a:rPr>
                        <a:t>…</a:t>
                      </a:r>
                      <a:r>
                        <a:rPr dirty="0" sz="1750">
                          <a:latin typeface="Courier New"/>
                          <a:cs typeface="Courier New"/>
                        </a:rPr>
                        <a:t>	;</a:t>
                      </a:r>
                      <a:r>
                        <a:rPr dirty="0" sz="1750" spc="-20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50">
                          <a:latin typeface="Courier New"/>
                          <a:cs typeface="Courier New"/>
                        </a:rPr>
                        <a:t>(case</a:t>
                      </a:r>
                      <a:r>
                        <a:rPr dirty="0" sz="1750" spc="-15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750" spc="-25">
                          <a:latin typeface="Courier New"/>
                          <a:cs typeface="Courier New"/>
                        </a:rPr>
                        <a:t>II</a:t>
                      </a:r>
                      <a:endParaRPr sz="17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9591888" y="3841750"/>
            <a:ext cx="158750" cy="2908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50" spc="-50">
                <a:latin typeface="Courier New"/>
                <a:cs typeface="Courier New"/>
              </a:rPr>
              <a:t>)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56259" y="4298950"/>
            <a:ext cx="11239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14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25169" y="4113747"/>
            <a:ext cx="7966075" cy="216344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35"/>
              </a:spcBef>
            </a:pPr>
            <a:r>
              <a:rPr dirty="0" sz="1900">
                <a:latin typeface="Arial"/>
                <a:cs typeface="Arial"/>
              </a:rPr>
              <a:t>Case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(looking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1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TLSA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before</a:t>
            </a:r>
            <a:r>
              <a:rPr dirty="0" sz="1900" spc="6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CNAME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expansion)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problematic:</a:t>
            </a:r>
            <a:endParaRPr sz="1900">
              <a:latin typeface="Arial"/>
              <a:cs typeface="Arial"/>
            </a:endParaRPr>
          </a:p>
          <a:p>
            <a:pPr marL="298450" indent="-195580">
              <a:lnSpc>
                <a:spcPct val="100000"/>
              </a:lnSpc>
              <a:spcBef>
                <a:spcPts val="750"/>
              </a:spcBef>
              <a:buSzPct val="75757"/>
              <a:buFont typeface="Calibri"/>
              <a:buChar char="–"/>
              <a:tabLst>
                <a:tab pos="298450" algn="l"/>
              </a:tabLst>
            </a:pPr>
            <a:r>
              <a:rPr dirty="0" sz="1650">
                <a:latin typeface="Arial"/>
                <a:cs typeface="Arial"/>
              </a:rPr>
              <a:t>Provider</a:t>
            </a:r>
            <a:r>
              <a:rPr dirty="0" sz="1650" spc="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must</a:t>
            </a:r>
            <a:r>
              <a:rPr dirty="0" sz="1650" spc="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use</a:t>
            </a:r>
            <a:r>
              <a:rPr dirty="0" sz="1650" spc="7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a</a:t>
            </a:r>
            <a:r>
              <a:rPr dirty="0" sz="1650" spc="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per-client</a:t>
            </a:r>
            <a:r>
              <a:rPr dirty="0" sz="1650" spc="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certificate</a:t>
            </a:r>
            <a:r>
              <a:rPr dirty="0" sz="1650" spc="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to</a:t>
            </a:r>
            <a:r>
              <a:rPr dirty="0" sz="1650" spc="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match</a:t>
            </a:r>
            <a:r>
              <a:rPr dirty="0" sz="1650" spc="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each</a:t>
            </a:r>
            <a:r>
              <a:rPr dirty="0" sz="1650" spc="6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client's</a:t>
            </a:r>
            <a:r>
              <a:rPr dirty="0" sz="1650" spc="6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MX</a:t>
            </a:r>
            <a:r>
              <a:rPr dirty="0" sz="1650" spc="5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base</a:t>
            </a:r>
            <a:r>
              <a:rPr dirty="0" sz="1650" spc="7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domain.</a:t>
            </a:r>
            <a:endParaRPr sz="1650">
              <a:latin typeface="Arial"/>
              <a:cs typeface="Arial"/>
            </a:endParaRPr>
          </a:p>
          <a:p>
            <a:pPr marL="298450" indent="-195580">
              <a:lnSpc>
                <a:spcPct val="100000"/>
              </a:lnSpc>
              <a:spcBef>
                <a:spcPts val="590"/>
              </a:spcBef>
              <a:buSzPct val="75757"/>
              <a:buFont typeface="Calibri"/>
              <a:buChar char="–"/>
              <a:tabLst>
                <a:tab pos="298450" algn="l"/>
              </a:tabLst>
            </a:pPr>
            <a:r>
              <a:rPr dirty="0" sz="1650">
                <a:latin typeface="Arial"/>
                <a:cs typeface="Arial"/>
              </a:rPr>
              <a:t>TLSA</a:t>
            </a:r>
            <a:r>
              <a:rPr dirty="0" sz="1650" spc="-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record</a:t>
            </a:r>
            <a:r>
              <a:rPr dirty="0" sz="1650" spc="9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must</a:t>
            </a:r>
            <a:r>
              <a:rPr dirty="0" sz="1650" spc="8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be</a:t>
            </a:r>
            <a:r>
              <a:rPr dirty="0" sz="1650" spc="7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copied/tracked</a:t>
            </a:r>
            <a:r>
              <a:rPr dirty="0" sz="1650" spc="7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from</a:t>
            </a:r>
            <a:r>
              <a:rPr dirty="0" sz="1650" spc="7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provider's</a:t>
            </a:r>
            <a:r>
              <a:rPr dirty="0" sz="1650" spc="80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server(s).</a:t>
            </a:r>
            <a:endParaRPr sz="16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1900">
                <a:latin typeface="Arial"/>
                <a:cs typeface="Arial"/>
              </a:rPr>
              <a:t>Case</a:t>
            </a:r>
            <a:r>
              <a:rPr dirty="0" sz="1900" spc="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II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(looking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for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TLSA</a:t>
            </a:r>
            <a:r>
              <a:rPr dirty="0" sz="1900" spc="-7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record</a:t>
            </a:r>
            <a:r>
              <a:rPr dirty="0" sz="1900" spc="4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after</a:t>
            </a:r>
            <a:r>
              <a:rPr dirty="0" sz="1900" spc="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CNAME</a:t>
            </a:r>
            <a:r>
              <a:rPr dirty="0" sz="1900" spc="35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expansion):</a:t>
            </a:r>
            <a:endParaRPr sz="1900">
              <a:latin typeface="Arial"/>
              <a:cs typeface="Arial"/>
            </a:endParaRPr>
          </a:p>
          <a:p>
            <a:pPr marL="298450" indent="-195580">
              <a:lnSpc>
                <a:spcPct val="100000"/>
              </a:lnSpc>
              <a:spcBef>
                <a:spcPts val="750"/>
              </a:spcBef>
              <a:buSzPct val="75757"/>
              <a:buFont typeface="Calibri"/>
              <a:buChar char="–"/>
              <a:tabLst>
                <a:tab pos="298450" algn="l"/>
              </a:tabLst>
            </a:pPr>
            <a:r>
              <a:rPr dirty="0" sz="1650">
                <a:latin typeface="Arial"/>
                <a:cs typeface="Arial"/>
              </a:rPr>
              <a:t>works</a:t>
            </a:r>
            <a:r>
              <a:rPr dirty="0" sz="1650" spc="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just</a:t>
            </a:r>
            <a:r>
              <a:rPr dirty="0" sz="1650" spc="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fine</a:t>
            </a:r>
            <a:r>
              <a:rPr dirty="0" sz="1650" spc="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if</a:t>
            </a:r>
            <a:r>
              <a:rPr dirty="0" sz="1650" spc="45">
                <a:latin typeface="Arial"/>
                <a:cs typeface="Arial"/>
              </a:rPr>
              <a:t> </a:t>
            </a:r>
            <a:r>
              <a:rPr dirty="0" sz="1650" spc="-50">
                <a:latin typeface="Arial"/>
                <a:cs typeface="Arial"/>
              </a:rPr>
              <a:t>MTA</a:t>
            </a:r>
            <a:r>
              <a:rPr dirty="0" sz="1650" spc="-7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chases</a:t>
            </a:r>
            <a:r>
              <a:rPr dirty="0" sz="1650" spc="45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CNAMEs</a:t>
            </a:r>
            <a:r>
              <a:rPr dirty="0" sz="1650" spc="3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on</a:t>
            </a:r>
            <a:r>
              <a:rPr dirty="0" sz="1650" spc="40">
                <a:latin typeface="Arial"/>
                <a:cs typeface="Arial"/>
              </a:rPr>
              <a:t> </a:t>
            </a:r>
            <a:r>
              <a:rPr dirty="0" sz="1650">
                <a:latin typeface="Arial"/>
                <a:cs typeface="Arial"/>
              </a:rPr>
              <a:t>MX</a:t>
            </a:r>
            <a:r>
              <a:rPr dirty="0" sz="1650" spc="35">
                <a:latin typeface="Arial"/>
                <a:cs typeface="Arial"/>
              </a:rPr>
              <a:t> </a:t>
            </a:r>
            <a:r>
              <a:rPr dirty="0" sz="1650" spc="-10">
                <a:latin typeface="Arial"/>
                <a:cs typeface="Arial"/>
              </a:rPr>
              <a:t>records.</a:t>
            </a:r>
            <a:endParaRPr sz="16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dirty="0" sz="1900">
                <a:latin typeface="Arial"/>
                <a:cs typeface="Arial"/>
              </a:rPr>
              <a:t>Proposal: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MTAs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must</a:t>
            </a:r>
            <a:r>
              <a:rPr dirty="0" sz="1900" spc="5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chase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CNAMEs</a:t>
            </a:r>
            <a:r>
              <a:rPr dirty="0" sz="1900" spc="4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to</a:t>
            </a:r>
            <a:r>
              <a:rPr dirty="0" sz="1900" spc="55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determine</a:t>
            </a:r>
            <a:r>
              <a:rPr dirty="0" sz="1900" spc="2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TLSA</a:t>
            </a:r>
            <a:r>
              <a:rPr dirty="0" sz="1900" spc="-80">
                <a:latin typeface="Arial"/>
                <a:cs typeface="Arial"/>
              </a:rPr>
              <a:t> </a:t>
            </a:r>
            <a:r>
              <a:rPr dirty="0" sz="1900">
                <a:latin typeface="Arial"/>
                <a:cs typeface="Arial"/>
              </a:rPr>
              <a:t>base</a:t>
            </a:r>
            <a:r>
              <a:rPr dirty="0" sz="1900" spc="60">
                <a:latin typeface="Arial"/>
                <a:cs typeface="Arial"/>
              </a:rPr>
              <a:t> </a:t>
            </a:r>
            <a:r>
              <a:rPr dirty="0" sz="1900" spc="-10">
                <a:latin typeface="Arial"/>
                <a:cs typeface="Arial"/>
              </a:rPr>
              <a:t>name.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56259" y="5332729"/>
            <a:ext cx="11239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14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6259" y="6041390"/>
            <a:ext cx="112395" cy="1568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850" spc="114">
                <a:latin typeface="Calibri"/>
                <a:cs typeface="Calibri"/>
              </a:rPr>
              <a:t>●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25"/>
              <a:t>22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37839" y="553720"/>
            <a:ext cx="39973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3320" algn="l"/>
              </a:tabLst>
            </a:pPr>
            <a:r>
              <a:rPr dirty="0"/>
              <a:t>DNS</a:t>
            </a:r>
            <a:r>
              <a:rPr dirty="0" spc="-15"/>
              <a:t> 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20"/>
              <a:t>SMTP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9440" y="1856740"/>
            <a:ext cx="170815" cy="2451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210">
                <a:latin typeface="Calibri"/>
                <a:cs typeface="Calibri"/>
              </a:rPr>
              <a:t>●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854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460"/>
              </a:spcBef>
            </a:pPr>
            <a:r>
              <a:rPr dirty="0"/>
              <a:t>DNS</a:t>
            </a:r>
            <a:r>
              <a:rPr dirty="0" spc="-40"/>
              <a:t> </a:t>
            </a:r>
            <a:r>
              <a:rPr dirty="0"/>
              <a:t>trust</a:t>
            </a:r>
            <a:r>
              <a:rPr dirty="0" spc="-50"/>
              <a:t> </a:t>
            </a:r>
            <a:r>
              <a:rPr dirty="0" spc="-10"/>
              <a:t>unavoidable</a:t>
            </a:r>
          </a:p>
          <a:p>
            <a:pPr marL="469265" indent="-323215">
              <a:lnSpc>
                <a:spcPct val="100000"/>
              </a:lnSpc>
              <a:spcBef>
                <a:spcPts val="11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/>
              <a:t>Only</a:t>
            </a:r>
            <a:r>
              <a:rPr dirty="0" sz="2800" spc="-50"/>
              <a:t> </a:t>
            </a:r>
            <a:r>
              <a:rPr dirty="0" sz="2800"/>
              <a:t>place</a:t>
            </a:r>
            <a:r>
              <a:rPr dirty="0" sz="2800" spc="-35"/>
              <a:t> </a:t>
            </a:r>
            <a:r>
              <a:rPr dirty="0" sz="2800"/>
              <a:t>to</a:t>
            </a:r>
            <a:r>
              <a:rPr dirty="0" sz="2800" spc="-30"/>
              <a:t> </a:t>
            </a:r>
            <a:r>
              <a:rPr dirty="0" sz="2800"/>
              <a:t>store</a:t>
            </a:r>
            <a:r>
              <a:rPr dirty="0" sz="2800" spc="-35"/>
              <a:t> </a:t>
            </a:r>
            <a:r>
              <a:rPr dirty="0" sz="2800" spc="-25"/>
              <a:t>hop-by-</a:t>
            </a:r>
            <a:r>
              <a:rPr dirty="0" sz="2800"/>
              <a:t>hop</a:t>
            </a:r>
            <a:r>
              <a:rPr dirty="0" sz="2800" spc="-35"/>
              <a:t> </a:t>
            </a:r>
            <a:r>
              <a:rPr dirty="0" sz="2800"/>
              <a:t>security</a:t>
            </a:r>
            <a:r>
              <a:rPr dirty="0" sz="2800" spc="-45"/>
              <a:t> </a:t>
            </a:r>
            <a:r>
              <a:rPr dirty="0" sz="2800" spc="-10"/>
              <a:t>requirements</a:t>
            </a:r>
            <a:endParaRPr sz="2800"/>
          </a:p>
          <a:p>
            <a:pPr marL="469265" indent="-323215">
              <a:lnSpc>
                <a:spcPct val="100000"/>
              </a:lnSpc>
              <a:spcBef>
                <a:spcPts val="890"/>
              </a:spcBef>
              <a:buSzPct val="75000"/>
              <a:buFont typeface="Calibri"/>
              <a:buChar char="–"/>
              <a:tabLst>
                <a:tab pos="469265" algn="l"/>
              </a:tabLst>
            </a:pPr>
            <a:r>
              <a:rPr dirty="0" sz="2800"/>
              <a:t>TLS</a:t>
            </a:r>
            <a:r>
              <a:rPr dirty="0" sz="2800" spc="-65"/>
              <a:t> </a:t>
            </a:r>
            <a:r>
              <a:rPr dirty="0" sz="2800"/>
              <a:t>Peername</a:t>
            </a:r>
            <a:r>
              <a:rPr dirty="0" sz="2800" spc="-60"/>
              <a:t> </a:t>
            </a:r>
            <a:r>
              <a:rPr dirty="0" sz="2800"/>
              <a:t>checks</a:t>
            </a:r>
            <a:r>
              <a:rPr dirty="0" sz="2800" spc="-55"/>
              <a:t> </a:t>
            </a:r>
            <a:r>
              <a:rPr dirty="0" sz="2800"/>
              <a:t>must</a:t>
            </a:r>
            <a:r>
              <a:rPr dirty="0" sz="2800" spc="-70"/>
              <a:t> </a:t>
            </a:r>
            <a:r>
              <a:rPr dirty="0" sz="2800"/>
              <a:t>trust</a:t>
            </a:r>
            <a:r>
              <a:rPr dirty="0" sz="2800" spc="-60"/>
              <a:t> </a:t>
            </a:r>
            <a:r>
              <a:rPr dirty="0" sz="2800"/>
              <a:t>the</a:t>
            </a:r>
            <a:r>
              <a:rPr dirty="0" sz="2800" spc="-50"/>
              <a:t> </a:t>
            </a:r>
            <a:r>
              <a:rPr dirty="0" sz="2800" spc="-25"/>
              <a:t>DNS</a:t>
            </a:r>
            <a:endParaRPr sz="2800"/>
          </a:p>
        </p:txBody>
      </p:sp>
      <p:sp>
        <p:nvSpPr>
          <p:cNvPr id="5" name="object 5" descr=""/>
          <p:cNvSpPr txBox="1"/>
          <p:nvPr/>
        </p:nvSpPr>
        <p:spPr>
          <a:xfrm>
            <a:off x="1499869" y="354838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86889" y="3445509"/>
            <a:ext cx="68287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(they're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pulling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peername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from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MX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record)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31239" y="3887470"/>
            <a:ext cx="32296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5915" algn="l"/>
              </a:tabLst>
            </a:pPr>
            <a:r>
              <a:rPr dirty="0" baseline="9259" sz="3150" spc="97">
                <a:latin typeface="Calibri"/>
                <a:cs typeface="Calibri"/>
              </a:rPr>
              <a:t>–</a:t>
            </a:r>
            <a:r>
              <a:rPr dirty="0" baseline="9259" sz="3150">
                <a:latin typeface="Calibri"/>
                <a:cs typeface="Calibri"/>
              </a:rPr>
              <a:t>	</a:t>
            </a:r>
            <a:r>
              <a:rPr dirty="0" sz="2800">
                <a:latin typeface="Arial"/>
                <a:cs typeface="Arial"/>
              </a:rPr>
              <a:t>Without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DNSSEC: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99869" y="453644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86889" y="4351020"/>
            <a:ext cx="3707129" cy="1369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22400"/>
              </a:lnSpc>
              <a:spcBef>
                <a:spcPts val="105"/>
              </a:spcBef>
            </a:pPr>
            <a:r>
              <a:rPr dirty="0" sz="2400">
                <a:latin typeface="Arial"/>
                <a:cs typeface="Arial"/>
              </a:rPr>
              <a:t>Spoofable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MX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records Downgrade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vulnerable</a:t>
            </a:r>
            <a:r>
              <a:rPr dirty="0" sz="2400" spc="-1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TLS </a:t>
            </a:r>
            <a:r>
              <a:rPr dirty="0" sz="2400">
                <a:latin typeface="Arial"/>
                <a:cs typeface="Arial"/>
              </a:rPr>
              <a:t>No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authentication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499869" y="4983479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99869" y="5431790"/>
            <a:ext cx="134620" cy="1905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50" spc="165">
                <a:latin typeface="Calibri"/>
                <a:cs typeface="Calibri"/>
              </a:rPr>
              <a:t>●</a:t>
            </a:r>
            <a:endParaRPr sz="1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2550" y="553720"/>
            <a:ext cx="736727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66490" algn="l"/>
              </a:tabLst>
            </a:pPr>
            <a:r>
              <a:rPr dirty="0"/>
              <a:t>SMTP</a:t>
            </a:r>
            <a:r>
              <a:rPr dirty="0" spc="-120"/>
              <a:t> </a:t>
            </a:r>
            <a:r>
              <a:rPr dirty="0" spc="-10"/>
              <a:t>hosting</a:t>
            </a:r>
            <a:r>
              <a:rPr dirty="0"/>
              <a:t>	and</a:t>
            </a:r>
            <a:r>
              <a:rPr dirty="0" spc="-70"/>
              <a:t> </a:t>
            </a:r>
            <a:r>
              <a:rPr dirty="0"/>
              <a:t>IP</a:t>
            </a:r>
            <a:r>
              <a:rPr dirty="0" spc="-150"/>
              <a:t> </a:t>
            </a:r>
            <a:r>
              <a:rPr dirty="0" spc="-10"/>
              <a:t>copying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93090" y="1851660"/>
            <a:ext cx="16129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200">
                <a:latin typeface="Calibri"/>
                <a:cs typeface="Calibri"/>
              </a:rPr>
              <a:t>●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34389" y="1558348"/>
            <a:ext cx="8467090" cy="2415540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390"/>
              </a:spcBef>
            </a:pPr>
            <a:r>
              <a:rPr dirty="0" sz="3000">
                <a:latin typeface="Arial"/>
                <a:cs typeface="Arial"/>
              </a:rPr>
              <a:t>Harder example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-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MX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points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to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an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internal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name:</a:t>
            </a:r>
            <a:endParaRPr sz="3000">
              <a:latin typeface="Arial"/>
              <a:cs typeface="Arial"/>
            </a:endParaRPr>
          </a:p>
          <a:p>
            <a:pPr marL="177800">
              <a:lnSpc>
                <a:spcPct val="100000"/>
              </a:lnSpc>
              <a:spcBef>
                <a:spcPts val="1150"/>
              </a:spcBef>
              <a:tabLst>
                <a:tab pos="480695" algn="l"/>
              </a:tabLst>
            </a:pPr>
            <a:r>
              <a:rPr dirty="0" baseline="9971" sz="2925" spc="82">
                <a:latin typeface="Calibri"/>
                <a:cs typeface="Calibri"/>
              </a:rPr>
              <a:t>–</a:t>
            </a:r>
            <a:r>
              <a:rPr dirty="0" baseline="9971" sz="2925">
                <a:latin typeface="Calibri"/>
                <a:cs typeface="Calibri"/>
              </a:rPr>
              <a:t>	</a:t>
            </a:r>
            <a:r>
              <a:rPr dirty="0" sz="2600">
                <a:latin typeface="Arial"/>
                <a:cs typeface="Arial"/>
              </a:rPr>
              <a:t>In</a:t>
            </a:r>
            <a:r>
              <a:rPr dirty="0" sz="2600" spc="35">
                <a:latin typeface="Arial"/>
                <a:cs typeface="Arial"/>
              </a:rPr>
              <a:t> </a:t>
            </a:r>
            <a:r>
              <a:rPr dirty="0" sz="2600">
                <a:latin typeface="Arial"/>
                <a:cs typeface="Arial"/>
              </a:rPr>
              <a:t>client.example.com's</a:t>
            </a:r>
            <a:r>
              <a:rPr dirty="0" sz="2600" spc="35">
                <a:latin typeface="Arial"/>
                <a:cs typeface="Arial"/>
              </a:rPr>
              <a:t> </a:t>
            </a:r>
            <a:r>
              <a:rPr dirty="0" sz="2600" spc="-10">
                <a:latin typeface="Arial"/>
                <a:cs typeface="Arial"/>
              </a:rPr>
              <a:t>zone:</a:t>
            </a:r>
            <a:endParaRPr sz="2600">
              <a:latin typeface="Arial"/>
              <a:cs typeface="Arial"/>
            </a:endParaRPr>
          </a:p>
          <a:p>
            <a:pPr marL="480695">
              <a:lnSpc>
                <a:spcPct val="100000"/>
              </a:lnSpc>
              <a:spcBef>
                <a:spcPts val="830"/>
              </a:spcBef>
              <a:tabLst>
                <a:tab pos="3226435" algn="l"/>
              </a:tabLst>
            </a:pPr>
            <a:r>
              <a:rPr dirty="0" sz="1900" spc="-10">
                <a:latin typeface="Courier New"/>
                <a:cs typeface="Courier New"/>
              </a:rPr>
              <a:t>client.com.</a:t>
            </a:r>
            <a:r>
              <a:rPr dirty="0" sz="1900">
                <a:latin typeface="Courier New"/>
                <a:cs typeface="Courier New"/>
              </a:rPr>
              <a:t>	IN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MX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1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intmx.client.com.</a:t>
            </a:r>
            <a:endParaRPr sz="1900">
              <a:latin typeface="Courier New"/>
              <a:cs typeface="Courier New"/>
            </a:endParaRPr>
          </a:p>
          <a:p>
            <a:pPr marL="480695" marR="30480">
              <a:lnSpc>
                <a:spcPct val="143400"/>
              </a:lnSpc>
              <a:spcBef>
                <a:spcPts val="10"/>
              </a:spcBef>
              <a:tabLst>
                <a:tab pos="3226435" algn="l"/>
                <a:tab pos="3804285" algn="l"/>
              </a:tabLst>
            </a:pPr>
            <a:r>
              <a:rPr dirty="0" sz="1900">
                <a:latin typeface="Courier New"/>
                <a:cs typeface="Courier New"/>
              </a:rPr>
              <a:t>;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data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copied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from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provider's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records: intmx.client.com.</a:t>
            </a:r>
            <a:r>
              <a:rPr dirty="0" sz="1900">
                <a:latin typeface="Courier New"/>
                <a:cs typeface="Courier New"/>
              </a:rPr>
              <a:t>	</a:t>
            </a:r>
            <a:r>
              <a:rPr dirty="0" sz="1900" spc="-25">
                <a:latin typeface="Courier New"/>
                <a:cs typeface="Courier New"/>
              </a:rPr>
              <a:t>IN</a:t>
            </a:r>
            <a:r>
              <a:rPr dirty="0" sz="1900">
                <a:latin typeface="Courier New"/>
                <a:cs typeface="Courier New"/>
              </a:rPr>
              <a:t>	A</a:t>
            </a:r>
            <a:r>
              <a:rPr dirty="0" sz="1900" spc="-1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192.0.2.1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;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provider's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10">
                <a:latin typeface="Courier New"/>
                <a:cs typeface="Courier New"/>
              </a:rPr>
              <a:t>address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3019" y="4075429"/>
            <a:ext cx="5227955" cy="3136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900">
                <a:latin typeface="Courier New"/>
                <a:cs typeface="Courier New"/>
              </a:rPr>
              <a:t>_25._tcp.intmx.client.com.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IN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>
                <a:latin typeface="Courier New"/>
                <a:cs typeface="Courier New"/>
              </a:rPr>
              <a:t>TLSA</a:t>
            </a:r>
            <a:r>
              <a:rPr dirty="0" sz="1900" spc="-5">
                <a:latin typeface="Courier New"/>
                <a:cs typeface="Courier New"/>
              </a:rPr>
              <a:t> </a:t>
            </a:r>
            <a:r>
              <a:rPr dirty="0" sz="1900" spc="-50">
                <a:latin typeface="Courier New"/>
                <a:cs typeface="Courier New"/>
              </a:rPr>
              <a:t>…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93090" y="4618990"/>
            <a:ext cx="16129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200">
                <a:latin typeface="Calibri"/>
                <a:cs typeface="Calibri"/>
              </a:rPr>
              <a:t>●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72489" y="4350004"/>
            <a:ext cx="8040370" cy="234823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5"/>
              </a:spcBef>
            </a:pPr>
            <a:r>
              <a:rPr dirty="0" sz="3000">
                <a:latin typeface="Arial"/>
                <a:cs typeface="Arial"/>
              </a:rPr>
              <a:t>Requires client copy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outsource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 spc="-20">
                <a:latin typeface="Arial"/>
                <a:cs typeface="Arial"/>
              </a:rPr>
              <a:t>data</a:t>
            </a:r>
            <a:endParaRPr sz="3000">
              <a:latin typeface="Arial"/>
              <a:cs typeface="Arial"/>
            </a:endParaRPr>
          </a:p>
          <a:p>
            <a:pPr marL="442595" indent="-302895">
              <a:lnSpc>
                <a:spcPct val="100000"/>
              </a:lnSpc>
              <a:spcBef>
                <a:spcPts val="1110"/>
              </a:spcBef>
              <a:buSzPct val="75000"/>
              <a:buFont typeface="Calibri"/>
              <a:buChar char="–"/>
              <a:tabLst>
                <a:tab pos="442595" algn="l"/>
              </a:tabLst>
            </a:pPr>
            <a:r>
              <a:rPr dirty="0" sz="3000">
                <a:latin typeface="Arial"/>
                <a:cs typeface="Arial"/>
              </a:rPr>
              <a:t>Bad practice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for</a:t>
            </a:r>
            <a:r>
              <a:rPr dirty="0" sz="3000" spc="-16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A</a:t>
            </a:r>
            <a:r>
              <a:rPr dirty="0" sz="3000" spc="-15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records</a:t>
            </a:r>
            <a:endParaRPr sz="3000">
              <a:latin typeface="Arial"/>
              <a:cs typeface="Arial"/>
            </a:endParaRPr>
          </a:p>
          <a:p>
            <a:pPr marL="442595" indent="-302895">
              <a:lnSpc>
                <a:spcPct val="100000"/>
              </a:lnSpc>
              <a:spcBef>
                <a:spcPts val="840"/>
              </a:spcBef>
              <a:buSzPct val="75000"/>
              <a:buFont typeface="Calibri"/>
              <a:buChar char="–"/>
              <a:tabLst>
                <a:tab pos="442595" algn="l"/>
              </a:tabLst>
            </a:pPr>
            <a:r>
              <a:rPr dirty="0" sz="3000">
                <a:latin typeface="Arial"/>
                <a:cs typeface="Arial"/>
              </a:rPr>
              <a:t>Bad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practice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for</a:t>
            </a:r>
            <a:r>
              <a:rPr dirty="0" sz="3000" spc="-50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TLSA</a:t>
            </a:r>
            <a:r>
              <a:rPr dirty="0" sz="3000" spc="-170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records</a:t>
            </a:r>
            <a:endParaRPr sz="3000">
              <a:latin typeface="Arial"/>
              <a:cs typeface="Arial"/>
            </a:endParaRPr>
          </a:p>
          <a:p>
            <a:pPr marL="442595" indent="-302895">
              <a:lnSpc>
                <a:spcPct val="100000"/>
              </a:lnSpc>
              <a:spcBef>
                <a:spcPts val="830"/>
              </a:spcBef>
              <a:buSzPct val="75000"/>
              <a:buFont typeface="Calibri"/>
              <a:buChar char="–"/>
              <a:tabLst>
                <a:tab pos="442595" algn="l"/>
              </a:tabLst>
            </a:pPr>
            <a:r>
              <a:rPr dirty="0" sz="3000">
                <a:latin typeface="Arial"/>
                <a:cs typeface="Arial"/>
              </a:rPr>
              <a:t>SNI scaling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issues with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large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#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of</a:t>
            </a:r>
            <a:r>
              <a:rPr dirty="0" sz="3000" spc="5">
                <a:latin typeface="Arial"/>
                <a:cs typeface="Arial"/>
              </a:rPr>
              <a:t> </a:t>
            </a:r>
            <a:r>
              <a:rPr dirty="0" sz="3000" spc="-10">
                <a:latin typeface="Arial"/>
                <a:cs typeface="Arial"/>
              </a:rPr>
              <a:t>certificates</a:t>
            </a:r>
            <a:endParaRPr sz="30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99489" y="6777990"/>
            <a:ext cx="6386195" cy="4845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15595" algn="l"/>
              </a:tabLst>
            </a:pPr>
            <a:r>
              <a:rPr dirty="0" baseline="8641" sz="3375" spc="89">
                <a:latin typeface="Calibri"/>
                <a:cs typeface="Calibri"/>
              </a:rPr>
              <a:t>–</a:t>
            </a:r>
            <a:r>
              <a:rPr dirty="0" baseline="8641" sz="3375">
                <a:latin typeface="Calibri"/>
                <a:cs typeface="Calibri"/>
              </a:rPr>
              <a:t>	</a:t>
            </a:r>
            <a:r>
              <a:rPr dirty="0" sz="3000">
                <a:latin typeface="Arial"/>
                <a:cs typeface="Arial"/>
              </a:rPr>
              <a:t>Operational</a:t>
            </a:r>
            <a:r>
              <a:rPr dirty="0" sz="3000" spc="-5">
                <a:latin typeface="Arial"/>
                <a:cs typeface="Arial"/>
              </a:rPr>
              <a:t> </a:t>
            </a:r>
            <a:r>
              <a:rPr dirty="0" sz="3000">
                <a:latin typeface="Arial"/>
                <a:cs typeface="Arial"/>
              </a:rPr>
              <a:t>Guidance: Don't do </a:t>
            </a:r>
            <a:r>
              <a:rPr dirty="0" sz="3000" spc="-20">
                <a:latin typeface="Arial"/>
                <a:cs typeface="Arial"/>
              </a:rPr>
              <a:t>this</a:t>
            </a:r>
            <a:endParaRPr sz="3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218930" y="7052309"/>
            <a:ext cx="27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8769" y="468630"/>
            <a:ext cx="59594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60">
                <a:latin typeface="Trebuchet MS"/>
                <a:cs typeface="Trebuchet MS"/>
              </a:rPr>
              <a:t>Sending</a:t>
            </a:r>
            <a:r>
              <a:rPr dirty="0" spc="85">
                <a:latin typeface="Trebuchet MS"/>
                <a:cs typeface="Trebuchet MS"/>
              </a:rPr>
              <a:t> </a:t>
            </a:r>
            <a:r>
              <a:rPr dirty="0" spc="170">
                <a:latin typeface="Trebuchet MS"/>
                <a:cs typeface="Trebuchet MS"/>
              </a:rPr>
              <a:t>E-</a:t>
            </a:r>
            <a:r>
              <a:rPr dirty="0" spc="220">
                <a:latin typeface="Trebuchet MS"/>
                <a:cs typeface="Trebuchet MS"/>
              </a:rPr>
              <a:t>Mail</a:t>
            </a:r>
            <a:r>
              <a:rPr dirty="0" spc="85">
                <a:latin typeface="Trebuchet MS"/>
                <a:cs typeface="Trebuchet MS"/>
              </a:rPr>
              <a:t> </a:t>
            </a:r>
            <a:r>
              <a:rPr dirty="0" spc="-425">
                <a:latin typeface="Trebuchet MS"/>
                <a:cs typeface="Trebuchet MS"/>
              </a:rPr>
              <a:t>T</a:t>
            </a:r>
            <a:r>
              <a:rPr dirty="0" spc="295">
                <a:latin typeface="Trebuchet MS"/>
                <a:cs typeface="Trebuchet MS"/>
              </a:rPr>
              <a:t>o</a:t>
            </a:r>
            <a:r>
              <a:rPr dirty="0" spc="290">
                <a:latin typeface="Trebuchet MS"/>
                <a:cs typeface="Trebuchet MS"/>
              </a:rPr>
              <a:t>day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3382009"/>
            <a:ext cx="619760" cy="62611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029969" y="5533390"/>
            <a:ext cx="164592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their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Mail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Transfer </a:t>
            </a:r>
            <a:r>
              <a:rPr dirty="0" sz="1600">
                <a:latin typeface="Arial"/>
                <a:cs typeface="Arial"/>
              </a:rPr>
              <a:t>Agent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(MTA)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87069" y="5293359"/>
            <a:ext cx="36830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baseline="1736" sz="2400" spc="-37">
                <a:latin typeface="Arial"/>
                <a:cs typeface="Arial"/>
              </a:rPr>
              <a:t>1.</a:t>
            </a:r>
            <a:r>
              <a:rPr dirty="0" baseline="1736" sz="2400">
                <a:latin typeface="Arial"/>
                <a:cs typeface="Arial"/>
              </a:rPr>
              <a:t>	Sender</a:t>
            </a:r>
            <a:r>
              <a:rPr dirty="0" baseline="1736" sz="2400" spc="-44">
                <a:latin typeface="Arial"/>
                <a:cs typeface="Arial"/>
              </a:rPr>
              <a:t> </a:t>
            </a:r>
            <a:r>
              <a:rPr dirty="0" baseline="1736" sz="2400">
                <a:latin typeface="Arial"/>
                <a:cs typeface="Arial"/>
              </a:rPr>
              <a:t>transmits</a:t>
            </a:r>
            <a:r>
              <a:rPr dirty="0" baseline="1736" sz="2400" spc="-15">
                <a:latin typeface="Arial"/>
                <a:cs typeface="Arial"/>
              </a:rPr>
              <a:t> </a:t>
            </a:r>
            <a:r>
              <a:rPr dirty="0" baseline="1736" sz="2400">
                <a:latin typeface="Arial"/>
                <a:cs typeface="Arial"/>
              </a:rPr>
              <a:t>to</a:t>
            </a:r>
            <a:r>
              <a:rPr dirty="0" baseline="1736" sz="2400" spc="577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2.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MTA</a:t>
            </a:r>
            <a:r>
              <a:rPr dirty="0" sz="1600" spc="-9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083967" y="2281327"/>
            <a:ext cx="4043679" cy="2388870"/>
            <a:chOff x="3083967" y="2281327"/>
            <a:chExt cx="4043679" cy="2388870"/>
          </a:xfrm>
        </p:grpSpPr>
        <p:sp>
          <p:nvSpPr>
            <p:cNvPr id="7" name="object 7" descr=""/>
            <p:cNvSpPr/>
            <p:nvPr/>
          </p:nvSpPr>
          <p:spPr>
            <a:xfrm>
              <a:off x="3088640" y="22859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8640" y="22859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8640" y="23228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60" h="391160">
                  <a:moveTo>
                    <a:pt x="322580" y="15240"/>
                  </a:moveTo>
                  <a:lnTo>
                    <a:pt x="59690" y="15240"/>
                  </a:lnTo>
                  <a:lnTo>
                    <a:pt x="59690" y="34290"/>
                  </a:lnTo>
                  <a:lnTo>
                    <a:pt x="322580" y="34290"/>
                  </a:lnTo>
                  <a:lnTo>
                    <a:pt x="322580" y="15240"/>
                  </a:lnTo>
                  <a:close/>
                </a:path>
                <a:path w="772160" h="391160">
                  <a:moveTo>
                    <a:pt x="388620" y="244178"/>
                  </a:moveTo>
                  <a:lnTo>
                    <a:pt x="388620" y="391160"/>
                  </a:lnTo>
                  <a:lnTo>
                    <a:pt x="772160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20" y="244178"/>
                  </a:lnTo>
                  <a:close/>
                </a:path>
                <a:path w="772160" h="391160">
                  <a:moveTo>
                    <a:pt x="441960" y="264619"/>
                  </a:moveTo>
                  <a:lnTo>
                    <a:pt x="441960" y="273050"/>
                  </a:lnTo>
                  <a:lnTo>
                    <a:pt x="463958" y="273050"/>
                  </a:lnTo>
                  <a:lnTo>
                    <a:pt x="441960" y="264619"/>
                  </a:lnTo>
                  <a:close/>
                </a:path>
                <a:path w="772160" h="391160">
                  <a:moveTo>
                    <a:pt x="541020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20" y="273050"/>
                  </a:lnTo>
                  <a:lnTo>
                    <a:pt x="541020" y="255270"/>
                  </a:lnTo>
                  <a:close/>
                </a:path>
                <a:path w="772160" h="391160">
                  <a:moveTo>
                    <a:pt x="632460" y="255270"/>
                  </a:moveTo>
                  <a:lnTo>
                    <a:pt x="607060" y="25527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5270"/>
                  </a:lnTo>
                  <a:close/>
                </a:path>
                <a:path w="772160" h="391160">
                  <a:moveTo>
                    <a:pt x="731520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5270"/>
                  </a:lnTo>
                  <a:close/>
                </a:path>
                <a:path w="772160" h="391160">
                  <a:moveTo>
                    <a:pt x="441960" y="255270"/>
                  </a:moveTo>
                  <a:lnTo>
                    <a:pt x="417562" y="255270"/>
                  </a:lnTo>
                  <a:lnTo>
                    <a:pt x="441960" y="264619"/>
                  </a:lnTo>
                  <a:lnTo>
                    <a:pt x="441960" y="255270"/>
                  </a:lnTo>
                  <a:close/>
                </a:path>
                <a:path w="772160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178"/>
                  </a:lnTo>
                  <a:lnTo>
                    <a:pt x="388620" y="95250"/>
                  </a:lnTo>
                  <a:close/>
                </a:path>
                <a:path w="772160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2160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20" y="156210"/>
                  </a:lnTo>
                  <a:lnTo>
                    <a:pt x="731520" y="146050"/>
                  </a:lnTo>
                  <a:close/>
                </a:path>
                <a:path w="772160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2160" h="391160">
                  <a:moveTo>
                    <a:pt x="54102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20" y="109220"/>
                  </a:lnTo>
                  <a:lnTo>
                    <a:pt x="541020" y="90170"/>
                  </a:lnTo>
                  <a:close/>
                </a:path>
                <a:path w="772160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2160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2160" h="391160">
                  <a:moveTo>
                    <a:pt x="731520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2230"/>
                  </a:lnTo>
                  <a:close/>
                </a:path>
                <a:path w="772160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088640" y="22859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59690" y="52070"/>
                  </a:moveTo>
                  <a:lnTo>
                    <a:pt x="322580" y="52070"/>
                  </a:lnTo>
                  <a:lnTo>
                    <a:pt x="322580" y="71120"/>
                  </a:lnTo>
                  <a:lnTo>
                    <a:pt x="59690" y="71120"/>
                  </a:lnTo>
                  <a:lnTo>
                    <a:pt x="59690" y="52070"/>
                  </a:lnTo>
                  <a:close/>
                </a:path>
                <a:path w="772160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2160" y="427989"/>
                  </a:lnTo>
                </a:path>
                <a:path w="772160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60" h="654050">
                  <a:moveTo>
                    <a:pt x="415289" y="99060"/>
                  </a:moveTo>
                  <a:lnTo>
                    <a:pt x="731520" y="99060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60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60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60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60" h="654050">
                  <a:moveTo>
                    <a:pt x="514350" y="127000"/>
                  </a:moveTo>
                  <a:lnTo>
                    <a:pt x="541020" y="127000"/>
                  </a:lnTo>
                  <a:lnTo>
                    <a:pt x="54102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60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2160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60" h="654050">
                  <a:moveTo>
                    <a:pt x="415289" y="292100"/>
                  </a:moveTo>
                  <a:lnTo>
                    <a:pt x="441960" y="292100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60" h="654050">
                  <a:moveTo>
                    <a:pt x="514350" y="292100"/>
                  </a:moveTo>
                  <a:lnTo>
                    <a:pt x="541020" y="292100"/>
                  </a:lnTo>
                  <a:lnTo>
                    <a:pt x="541020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60" h="654050">
                  <a:moveTo>
                    <a:pt x="607060" y="292100"/>
                  </a:moveTo>
                  <a:lnTo>
                    <a:pt x="632460" y="292100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2100"/>
                  </a:lnTo>
                  <a:close/>
                </a:path>
                <a:path w="772160" h="654050">
                  <a:moveTo>
                    <a:pt x="704850" y="292100"/>
                  </a:moveTo>
                  <a:lnTo>
                    <a:pt x="731520" y="292100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60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60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2160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26840" y="2612389"/>
              <a:ext cx="3042920" cy="580390"/>
            </a:xfrm>
            <a:custGeom>
              <a:avLst/>
              <a:gdLst/>
              <a:ahLst/>
              <a:cxnLst/>
              <a:rect l="l" t="t" r="r" b="b"/>
              <a:pathLst>
                <a:path w="3042920" h="580389">
                  <a:moveTo>
                    <a:pt x="0" y="0"/>
                  </a:moveTo>
                  <a:lnTo>
                    <a:pt x="3042919" y="580389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6900" y="3108959"/>
              <a:ext cx="180340" cy="16891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3926840" y="2612389"/>
              <a:ext cx="3065780" cy="1971039"/>
            </a:xfrm>
            <a:custGeom>
              <a:avLst/>
              <a:gdLst/>
              <a:ahLst/>
              <a:cxnLst/>
              <a:rect l="l" t="t" r="r" b="b"/>
              <a:pathLst>
                <a:path w="3065779" h="1971039">
                  <a:moveTo>
                    <a:pt x="0" y="0"/>
                  </a:moveTo>
                  <a:lnTo>
                    <a:pt x="3065780" y="197104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49439" y="4513579"/>
              <a:ext cx="177800" cy="156209"/>
            </a:xfrm>
            <a:prstGeom prst="rect">
              <a:avLst/>
            </a:prstGeom>
          </p:spPr>
        </p:pic>
      </p:grpSp>
      <p:grpSp>
        <p:nvGrpSpPr>
          <p:cNvPr id="17" name="object 17" descr=""/>
          <p:cNvGrpSpPr/>
          <p:nvPr/>
        </p:nvGrpSpPr>
        <p:grpSpPr>
          <a:xfrm>
            <a:off x="7198767" y="2890927"/>
            <a:ext cx="781685" cy="663575"/>
            <a:chOff x="7198767" y="2890927"/>
            <a:chExt cx="781685" cy="663575"/>
          </a:xfrm>
        </p:grpSpPr>
        <p:sp>
          <p:nvSpPr>
            <p:cNvPr id="18" name="object 18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203439" y="29324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9689" y="69850"/>
                  </a:lnTo>
                  <a:lnTo>
                    <a:pt x="59689" y="5080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29"/>
                  </a:moveTo>
                  <a:lnTo>
                    <a:pt x="731519" y="36829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7198767" y="4338727"/>
            <a:ext cx="781685" cy="663575"/>
            <a:chOff x="7198767" y="4338727"/>
            <a:chExt cx="781685" cy="663575"/>
          </a:xfrm>
        </p:grpSpPr>
        <p:sp>
          <p:nvSpPr>
            <p:cNvPr id="25" name="object 25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203439" y="43802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5240"/>
                  </a:moveTo>
                  <a:lnTo>
                    <a:pt x="59689" y="15240"/>
                  </a:lnTo>
                  <a:lnTo>
                    <a:pt x="59689" y="34290"/>
                  </a:lnTo>
                  <a:lnTo>
                    <a:pt x="322579" y="34290"/>
                  </a:lnTo>
                  <a:lnTo>
                    <a:pt x="322579" y="1524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69"/>
                  </a:moveTo>
                  <a:lnTo>
                    <a:pt x="322579" y="52069"/>
                  </a:lnTo>
                  <a:lnTo>
                    <a:pt x="322579" y="71119"/>
                  </a:lnTo>
                  <a:lnTo>
                    <a:pt x="59689" y="71119"/>
                  </a:lnTo>
                  <a:lnTo>
                    <a:pt x="59689" y="52069"/>
                  </a:lnTo>
                  <a:close/>
                </a:path>
                <a:path w="772159" h="654050">
                  <a:moveTo>
                    <a:pt x="0" y="132080"/>
                  </a:moveTo>
                  <a:lnTo>
                    <a:pt x="388619" y="132080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30"/>
                  </a:moveTo>
                  <a:lnTo>
                    <a:pt x="731519" y="3683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3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80"/>
                  </a:moveTo>
                  <a:lnTo>
                    <a:pt x="731519" y="182880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80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80"/>
                  </a:lnTo>
                  <a:lnTo>
                    <a:pt x="415289" y="309880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80"/>
                  </a:lnTo>
                  <a:lnTo>
                    <a:pt x="514350" y="309880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80"/>
                  </a:lnTo>
                  <a:lnTo>
                    <a:pt x="607059" y="309880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80"/>
                  </a:lnTo>
                  <a:lnTo>
                    <a:pt x="704850" y="309880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80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2002789" y="2741929"/>
            <a:ext cx="1009650" cy="825500"/>
            <a:chOff x="2002789" y="2741929"/>
            <a:chExt cx="1009650" cy="825500"/>
          </a:xfrm>
        </p:grpSpPr>
        <p:sp>
          <p:nvSpPr>
            <p:cNvPr id="32" name="object 32" descr=""/>
            <p:cNvSpPr/>
            <p:nvPr/>
          </p:nvSpPr>
          <p:spPr>
            <a:xfrm>
              <a:off x="2021839" y="2843529"/>
              <a:ext cx="866140" cy="704850"/>
            </a:xfrm>
            <a:custGeom>
              <a:avLst/>
              <a:gdLst/>
              <a:ahLst/>
              <a:cxnLst/>
              <a:rect l="l" t="t" r="r" b="b"/>
              <a:pathLst>
                <a:path w="866139" h="704850">
                  <a:moveTo>
                    <a:pt x="0" y="704850"/>
                  </a:moveTo>
                  <a:lnTo>
                    <a:pt x="86614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7179" y="2741929"/>
              <a:ext cx="175259" cy="165100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2896870" y="5537200"/>
            <a:ext cx="1803400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receiver’s</a:t>
            </a:r>
            <a:r>
              <a:rPr dirty="0" sz="1600" spc="434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DNS </a:t>
            </a:r>
            <a:r>
              <a:rPr dirty="0" sz="1600">
                <a:latin typeface="Arial"/>
                <a:cs typeface="Arial"/>
              </a:rPr>
              <a:t>“MX”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records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find </a:t>
            </a: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destination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MTA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5" name="object 35" descr=""/>
          <p:cNvSpPr txBox="1"/>
          <p:nvPr/>
        </p:nvSpPr>
        <p:spPr>
          <a:xfrm rot="1860000">
            <a:off x="5034865" y="3612632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baseline="3086" sz="2700" spc="330">
                <a:latin typeface="Trebuchet MS"/>
                <a:cs typeface="Trebuchet MS"/>
              </a:rPr>
              <a:t>M</a:t>
            </a:r>
            <a:r>
              <a:rPr dirty="0" baseline="1543" sz="2700" spc="330">
                <a:latin typeface="Trebuchet MS"/>
                <a:cs typeface="Trebuchet MS"/>
              </a:rPr>
              <a:t>X</a:t>
            </a:r>
            <a:r>
              <a:rPr dirty="0" baseline="1543" sz="2700" spc="127">
                <a:latin typeface="Trebuchet MS"/>
                <a:cs typeface="Trebuchet MS"/>
              </a:rPr>
              <a:t> </a:t>
            </a:r>
            <a:r>
              <a:rPr dirty="0" baseline="1543" sz="27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rior</a:t>
            </a:r>
            <a:r>
              <a:rPr dirty="0" baseline="-1543" sz="2700">
                <a:latin typeface="Trebuchet MS"/>
                <a:cs typeface="Trebuchet MS"/>
              </a:rPr>
              <a:t>ity</a:t>
            </a:r>
            <a:r>
              <a:rPr dirty="0" baseline="-1543" sz="2700" spc="104">
                <a:latin typeface="Trebuchet MS"/>
                <a:cs typeface="Trebuchet MS"/>
              </a:rPr>
              <a:t> </a:t>
            </a:r>
            <a:r>
              <a:rPr dirty="0" baseline="-1543" sz="2700" spc="502">
                <a:latin typeface="Trebuchet MS"/>
                <a:cs typeface="Trebuchet MS"/>
              </a:rPr>
              <a:t>#</a:t>
            </a:r>
            <a:r>
              <a:rPr dirty="0" baseline="-3086" sz="2700" spc="502">
                <a:latin typeface="Trebuchet MS"/>
                <a:cs typeface="Trebuchet MS"/>
              </a:rPr>
              <a:t>2</a:t>
            </a:r>
            <a:endParaRPr baseline="-3086" sz="2700">
              <a:latin typeface="Trebuchet MS"/>
              <a:cs typeface="Trebuchet MS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961639" y="3089909"/>
            <a:ext cx="10267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590" marR="5080" indent="-26289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rebuchet MS"/>
                <a:cs typeface="Trebuchet MS"/>
              </a:rPr>
              <a:t>Sender’s </a:t>
            </a:r>
            <a:r>
              <a:rPr dirty="0" sz="1800" spc="80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070090" y="5200650"/>
            <a:ext cx="12039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3855" marR="5080" indent="-35179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Receiver’s </a:t>
            </a:r>
            <a:r>
              <a:rPr dirty="0" sz="1800" spc="80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765040" y="1527810"/>
            <a:ext cx="1723389" cy="346964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800">
              <a:latin typeface="Times New Roman"/>
              <a:cs typeface="Times New Roman"/>
            </a:endParaRPr>
          </a:p>
          <a:p>
            <a:pPr algn="ctr" marL="37465">
              <a:lnSpc>
                <a:spcPct val="100000"/>
              </a:lnSpc>
            </a:pPr>
            <a:r>
              <a:rPr dirty="0" sz="1800" spc="220">
                <a:latin typeface="Trebuchet MS"/>
                <a:cs typeface="Trebuchet MS"/>
              </a:rPr>
              <a:t>DNS</a:t>
            </a:r>
            <a:endParaRPr sz="1800">
              <a:latin typeface="Trebuchet MS"/>
              <a:cs typeface="Trebuchet MS"/>
            </a:endParaRPr>
          </a:p>
          <a:p>
            <a:pPr algn="ctr" marL="37465">
              <a:lnSpc>
                <a:spcPct val="100000"/>
              </a:lnSpc>
            </a:pPr>
            <a:r>
              <a:rPr dirty="0" sz="1800" spc="100">
                <a:latin typeface="Trebuchet MS"/>
                <a:cs typeface="Trebuchet MS"/>
              </a:rPr>
              <a:t>Records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 rot="600000">
            <a:off x="4862721" y="2709549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345">
                <a:latin typeface="Trebuchet MS"/>
                <a:cs typeface="Trebuchet MS"/>
              </a:rPr>
              <a:t>MX</a:t>
            </a:r>
            <a:r>
              <a:rPr dirty="0" baseline="4629" sz="2700" spc="165">
                <a:latin typeface="Trebuchet MS"/>
                <a:cs typeface="Trebuchet MS"/>
              </a:rPr>
              <a:t> </a:t>
            </a:r>
            <a:r>
              <a:rPr dirty="0" baseline="3086" sz="2700">
                <a:latin typeface="Trebuchet MS"/>
                <a:cs typeface="Trebuchet MS"/>
              </a:rPr>
              <a:t>Pri</a:t>
            </a:r>
            <a:r>
              <a:rPr dirty="0" baseline="1543" sz="2700">
                <a:latin typeface="Trebuchet MS"/>
                <a:cs typeface="Trebuchet MS"/>
              </a:rPr>
              <a:t>ority</a:t>
            </a:r>
            <a:r>
              <a:rPr dirty="0" baseline="1543" sz="2700" spc="172">
                <a:latin typeface="Trebuchet MS"/>
                <a:cs typeface="Trebuchet MS"/>
              </a:rPr>
              <a:t> </a:t>
            </a:r>
            <a:r>
              <a:rPr dirty="0" sz="1800" spc="335">
                <a:latin typeface="Trebuchet MS"/>
                <a:cs typeface="Trebuchet MS"/>
              </a:rPr>
              <a:t>#1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0" name="object 40" descr=""/>
          <p:cNvSpPr txBox="1"/>
          <p:nvPr/>
        </p:nvSpPr>
        <p:spPr>
          <a:xfrm rot="600000">
            <a:off x="4938230" y="3013604"/>
            <a:ext cx="18253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209">
                <a:latin typeface="Trebuchet MS"/>
                <a:cs typeface="Trebuchet MS"/>
              </a:rPr>
              <a:t>SMT</a:t>
            </a:r>
            <a:r>
              <a:rPr dirty="0" baseline="3086" sz="2700" spc="209">
                <a:latin typeface="Trebuchet MS"/>
                <a:cs typeface="Trebuchet MS"/>
              </a:rPr>
              <a:t>P</a:t>
            </a:r>
            <a:r>
              <a:rPr dirty="0" baseline="3086" sz="2700" spc="30">
                <a:latin typeface="Trebuchet MS"/>
                <a:cs typeface="Trebuchet MS"/>
              </a:rPr>
              <a:t> </a:t>
            </a:r>
            <a:r>
              <a:rPr dirty="0" baseline="3086" sz="2700" spc="172">
                <a:latin typeface="Trebuchet MS"/>
                <a:cs typeface="Trebuchet MS"/>
              </a:rPr>
              <a:t>Ex</a:t>
            </a:r>
            <a:r>
              <a:rPr dirty="0" baseline="1543" sz="2700" spc="172">
                <a:latin typeface="Trebuchet MS"/>
                <a:cs typeface="Trebuchet MS"/>
              </a:rPr>
              <a:t>cha</a:t>
            </a:r>
            <a:r>
              <a:rPr dirty="0" sz="1800" spc="114">
                <a:latin typeface="Trebuchet MS"/>
                <a:cs typeface="Trebuchet MS"/>
              </a:rPr>
              <a:t>nge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170939" y="4044950"/>
            <a:ext cx="7962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rebuchet MS"/>
                <a:cs typeface="Trebuchet MS"/>
              </a:rPr>
              <a:t>Email </a:t>
            </a:r>
            <a:r>
              <a:rPr dirty="0" sz="1800" spc="85">
                <a:latin typeface="Trebuchet MS"/>
                <a:cs typeface="Trebuchet MS"/>
              </a:rPr>
              <a:t>Author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5030470" y="5289550"/>
            <a:ext cx="1891030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3.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sender’s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60">
                <a:latin typeface="Arial"/>
                <a:cs typeface="Arial"/>
              </a:rPr>
              <a:t>MTA </a:t>
            </a:r>
            <a:r>
              <a:rPr dirty="0" sz="1600">
                <a:latin typeface="Arial"/>
                <a:cs typeface="Arial"/>
              </a:rPr>
              <a:t>sends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email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the </a:t>
            </a:r>
            <a:r>
              <a:rPr dirty="0" sz="1600">
                <a:latin typeface="Arial"/>
                <a:cs typeface="Arial"/>
              </a:rPr>
              <a:t>receiver’s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MTA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30"/>
              </a:spcBef>
            </a:pPr>
            <a:r>
              <a:rPr dirty="0" sz="3400" spc="195">
                <a:latin typeface="Trebuchet MS"/>
                <a:cs typeface="Trebuchet MS"/>
              </a:rPr>
              <a:t>Problem</a:t>
            </a:r>
            <a:r>
              <a:rPr dirty="0" sz="3400" spc="80">
                <a:latin typeface="Trebuchet MS"/>
                <a:cs typeface="Trebuchet MS"/>
              </a:rPr>
              <a:t> </a:t>
            </a:r>
            <a:r>
              <a:rPr dirty="0" sz="3400" spc="455">
                <a:latin typeface="Trebuchet MS"/>
                <a:cs typeface="Trebuchet MS"/>
              </a:rPr>
              <a:t>#1:</a:t>
            </a:r>
            <a:r>
              <a:rPr dirty="0" sz="3400" spc="105">
                <a:latin typeface="Trebuchet MS"/>
                <a:cs typeface="Trebuchet MS"/>
              </a:rPr>
              <a:t> </a:t>
            </a:r>
            <a:r>
              <a:rPr dirty="0" sz="3400" spc="140">
                <a:solidFill>
                  <a:srgbClr val="FF0000"/>
                </a:solidFill>
                <a:latin typeface="Trebuchet MS"/>
                <a:cs typeface="Trebuchet MS"/>
              </a:rPr>
              <a:t>Fake</a:t>
            </a:r>
            <a:r>
              <a:rPr dirty="0" sz="3400" spc="9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3400" spc="490">
                <a:latin typeface="Trebuchet MS"/>
                <a:cs typeface="Trebuchet MS"/>
              </a:rPr>
              <a:t>MX</a:t>
            </a:r>
            <a:r>
              <a:rPr dirty="0" sz="3400" spc="80">
                <a:latin typeface="Trebuchet MS"/>
                <a:cs typeface="Trebuchet MS"/>
              </a:rPr>
              <a:t> </a:t>
            </a:r>
            <a:r>
              <a:rPr dirty="0" sz="3400" spc="225">
                <a:latin typeface="Trebuchet MS"/>
                <a:cs typeface="Trebuchet MS"/>
              </a:rPr>
              <a:t>Records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3382009"/>
            <a:ext cx="619760" cy="62611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83877" y="1443037"/>
            <a:ext cx="4896485" cy="3227070"/>
            <a:chOff x="3083877" y="1443037"/>
            <a:chExt cx="4896485" cy="3227070"/>
          </a:xfrm>
        </p:grpSpPr>
        <p:sp>
          <p:nvSpPr>
            <p:cNvPr id="5" name="object 5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8639" y="23228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60" h="391160">
                  <a:moveTo>
                    <a:pt x="322580" y="15240"/>
                  </a:moveTo>
                  <a:lnTo>
                    <a:pt x="59690" y="15240"/>
                  </a:lnTo>
                  <a:lnTo>
                    <a:pt x="59690" y="34290"/>
                  </a:lnTo>
                  <a:lnTo>
                    <a:pt x="322580" y="34290"/>
                  </a:lnTo>
                  <a:lnTo>
                    <a:pt x="322580" y="15240"/>
                  </a:lnTo>
                  <a:close/>
                </a:path>
                <a:path w="772160" h="391160">
                  <a:moveTo>
                    <a:pt x="388620" y="244178"/>
                  </a:moveTo>
                  <a:lnTo>
                    <a:pt x="388620" y="391160"/>
                  </a:lnTo>
                  <a:lnTo>
                    <a:pt x="772160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20" y="244178"/>
                  </a:lnTo>
                  <a:close/>
                </a:path>
                <a:path w="772160" h="391160">
                  <a:moveTo>
                    <a:pt x="441960" y="264619"/>
                  </a:moveTo>
                  <a:lnTo>
                    <a:pt x="441960" y="273050"/>
                  </a:lnTo>
                  <a:lnTo>
                    <a:pt x="463958" y="273050"/>
                  </a:lnTo>
                  <a:lnTo>
                    <a:pt x="441960" y="264619"/>
                  </a:lnTo>
                  <a:close/>
                </a:path>
                <a:path w="772160" h="391160">
                  <a:moveTo>
                    <a:pt x="541020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20" y="273050"/>
                  </a:lnTo>
                  <a:lnTo>
                    <a:pt x="541020" y="255270"/>
                  </a:lnTo>
                  <a:close/>
                </a:path>
                <a:path w="772160" h="391160">
                  <a:moveTo>
                    <a:pt x="632460" y="255270"/>
                  </a:moveTo>
                  <a:lnTo>
                    <a:pt x="607060" y="25527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5270"/>
                  </a:lnTo>
                  <a:close/>
                </a:path>
                <a:path w="772160" h="391160">
                  <a:moveTo>
                    <a:pt x="731520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5270"/>
                  </a:lnTo>
                  <a:close/>
                </a:path>
                <a:path w="772160" h="391160">
                  <a:moveTo>
                    <a:pt x="441960" y="255270"/>
                  </a:moveTo>
                  <a:lnTo>
                    <a:pt x="417562" y="255270"/>
                  </a:lnTo>
                  <a:lnTo>
                    <a:pt x="441960" y="264619"/>
                  </a:lnTo>
                  <a:lnTo>
                    <a:pt x="441960" y="255270"/>
                  </a:lnTo>
                  <a:close/>
                </a:path>
                <a:path w="772160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178"/>
                  </a:lnTo>
                  <a:lnTo>
                    <a:pt x="388620" y="95250"/>
                  </a:lnTo>
                  <a:close/>
                </a:path>
                <a:path w="772160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2160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20" y="156210"/>
                  </a:lnTo>
                  <a:lnTo>
                    <a:pt x="731520" y="146050"/>
                  </a:lnTo>
                  <a:close/>
                </a:path>
                <a:path w="772160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2160" h="391160">
                  <a:moveTo>
                    <a:pt x="54102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20" y="109220"/>
                  </a:lnTo>
                  <a:lnTo>
                    <a:pt x="541020" y="90170"/>
                  </a:lnTo>
                  <a:close/>
                </a:path>
                <a:path w="772160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2160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2160" h="391160">
                  <a:moveTo>
                    <a:pt x="731520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2230"/>
                  </a:lnTo>
                  <a:close/>
                </a:path>
                <a:path w="772160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59690" y="52070"/>
                  </a:moveTo>
                  <a:lnTo>
                    <a:pt x="322580" y="52070"/>
                  </a:lnTo>
                  <a:lnTo>
                    <a:pt x="322580" y="71120"/>
                  </a:lnTo>
                  <a:lnTo>
                    <a:pt x="59690" y="71120"/>
                  </a:lnTo>
                  <a:lnTo>
                    <a:pt x="59690" y="52070"/>
                  </a:lnTo>
                  <a:close/>
                </a:path>
                <a:path w="772160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2160" y="427989"/>
                  </a:lnTo>
                </a:path>
                <a:path w="772160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60" h="654050">
                  <a:moveTo>
                    <a:pt x="415289" y="99060"/>
                  </a:moveTo>
                  <a:lnTo>
                    <a:pt x="731520" y="99060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60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60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60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60" h="654050">
                  <a:moveTo>
                    <a:pt x="514350" y="127000"/>
                  </a:moveTo>
                  <a:lnTo>
                    <a:pt x="541020" y="127000"/>
                  </a:lnTo>
                  <a:lnTo>
                    <a:pt x="54102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60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2160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60" h="654050">
                  <a:moveTo>
                    <a:pt x="415289" y="292100"/>
                  </a:moveTo>
                  <a:lnTo>
                    <a:pt x="441960" y="292100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60" h="654050">
                  <a:moveTo>
                    <a:pt x="514350" y="292100"/>
                  </a:moveTo>
                  <a:lnTo>
                    <a:pt x="541020" y="292100"/>
                  </a:lnTo>
                  <a:lnTo>
                    <a:pt x="541020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60" h="654050">
                  <a:moveTo>
                    <a:pt x="607060" y="292100"/>
                  </a:moveTo>
                  <a:lnTo>
                    <a:pt x="632460" y="292100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2100"/>
                  </a:lnTo>
                  <a:close/>
                </a:path>
                <a:path w="772160" h="654050">
                  <a:moveTo>
                    <a:pt x="704850" y="292100"/>
                  </a:moveTo>
                  <a:lnTo>
                    <a:pt x="731520" y="292100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60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60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2160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03439" y="14478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03439" y="14478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198766" y="14431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203439" y="1485900"/>
              <a:ext cx="772160" cy="389890"/>
            </a:xfrm>
            <a:custGeom>
              <a:avLst/>
              <a:gdLst/>
              <a:ahLst/>
              <a:cxnLst/>
              <a:rect l="l" t="t" r="r" b="b"/>
              <a:pathLst>
                <a:path w="772159" h="389889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89889">
                  <a:moveTo>
                    <a:pt x="388619" y="242908"/>
                  </a:moveTo>
                  <a:lnTo>
                    <a:pt x="388619" y="389889"/>
                  </a:lnTo>
                  <a:lnTo>
                    <a:pt x="772159" y="389889"/>
                  </a:lnTo>
                  <a:lnTo>
                    <a:pt x="463958" y="271779"/>
                  </a:lnTo>
                  <a:lnTo>
                    <a:pt x="415289" y="271779"/>
                  </a:lnTo>
                  <a:lnTo>
                    <a:pt x="415289" y="254000"/>
                  </a:lnTo>
                  <a:lnTo>
                    <a:pt x="417562" y="254000"/>
                  </a:lnTo>
                  <a:lnTo>
                    <a:pt x="388619" y="242908"/>
                  </a:lnTo>
                  <a:close/>
                </a:path>
                <a:path w="772159" h="389889">
                  <a:moveTo>
                    <a:pt x="441959" y="263349"/>
                  </a:moveTo>
                  <a:lnTo>
                    <a:pt x="441959" y="271779"/>
                  </a:lnTo>
                  <a:lnTo>
                    <a:pt x="463958" y="271779"/>
                  </a:lnTo>
                  <a:lnTo>
                    <a:pt x="441959" y="263349"/>
                  </a:lnTo>
                  <a:close/>
                </a:path>
                <a:path w="772159" h="389889">
                  <a:moveTo>
                    <a:pt x="541019" y="254000"/>
                  </a:moveTo>
                  <a:lnTo>
                    <a:pt x="514350" y="254000"/>
                  </a:lnTo>
                  <a:lnTo>
                    <a:pt x="514350" y="271779"/>
                  </a:lnTo>
                  <a:lnTo>
                    <a:pt x="541019" y="271779"/>
                  </a:lnTo>
                  <a:lnTo>
                    <a:pt x="541019" y="254000"/>
                  </a:lnTo>
                  <a:close/>
                </a:path>
                <a:path w="772159" h="389889">
                  <a:moveTo>
                    <a:pt x="632459" y="254000"/>
                  </a:moveTo>
                  <a:lnTo>
                    <a:pt x="607059" y="254000"/>
                  </a:lnTo>
                  <a:lnTo>
                    <a:pt x="607059" y="271779"/>
                  </a:lnTo>
                  <a:lnTo>
                    <a:pt x="632459" y="271779"/>
                  </a:lnTo>
                  <a:lnTo>
                    <a:pt x="632459" y="254000"/>
                  </a:lnTo>
                  <a:close/>
                </a:path>
                <a:path w="772159" h="389889">
                  <a:moveTo>
                    <a:pt x="731519" y="254000"/>
                  </a:moveTo>
                  <a:lnTo>
                    <a:pt x="704850" y="254000"/>
                  </a:lnTo>
                  <a:lnTo>
                    <a:pt x="704850" y="271779"/>
                  </a:lnTo>
                  <a:lnTo>
                    <a:pt x="731519" y="271779"/>
                  </a:lnTo>
                  <a:lnTo>
                    <a:pt x="731519" y="254000"/>
                  </a:lnTo>
                  <a:close/>
                </a:path>
                <a:path w="772159" h="389889">
                  <a:moveTo>
                    <a:pt x="441959" y="254000"/>
                  </a:moveTo>
                  <a:lnTo>
                    <a:pt x="417562" y="254000"/>
                  </a:lnTo>
                  <a:lnTo>
                    <a:pt x="441959" y="263349"/>
                  </a:lnTo>
                  <a:lnTo>
                    <a:pt x="441959" y="254000"/>
                  </a:lnTo>
                  <a:close/>
                </a:path>
                <a:path w="772159" h="389889">
                  <a:moveTo>
                    <a:pt x="388619" y="93979"/>
                  </a:moveTo>
                  <a:lnTo>
                    <a:pt x="0" y="93979"/>
                  </a:lnTo>
                  <a:lnTo>
                    <a:pt x="388619" y="242908"/>
                  </a:lnTo>
                  <a:lnTo>
                    <a:pt x="388619" y="93979"/>
                  </a:lnTo>
                  <a:close/>
                </a:path>
                <a:path w="772159" h="389889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5900"/>
                  </a:lnTo>
                  <a:lnTo>
                    <a:pt x="725169" y="215900"/>
                  </a:lnTo>
                  <a:lnTo>
                    <a:pt x="725169" y="207010"/>
                  </a:lnTo>
                  <a:close/>
                </a:path>
                <a:path w="772159" h="389889">
                  <a:moveTo>
                    <a:pt x="731519" y="144779"/>
                  </a:moveTo>
                  <a:lnTo>
                    <a:pt x="415289" y="144779"/>
                  </a:lnTo>
                  <a:lnTo>
                    <a:pt x="415289" y="154939"/>
                  </a:lnTo>
                  <a:lnTo>
                    <a:pt x="731519" y="154939"/>
                  </a:lnTo>
                  <a:lnTo>
                    <a:pt x="731519" y="144779"/>
                  </a:lnTo>
                  <a:close/>
                </a:path>
                <a:path w="772159" h="389889">
                  <a:moveTo>
                    <a:pt x="441959" y="88900"/>
                  </a:moveTo>
                  <a:lnTo>
                    <a:pt x="415289" y="88900"/>
                  </a:lnTo>
                  <a:lnTo>
                    <a:pt x="415289" y="107950"/>
                  </a:lnTo>
                  <a:lnTo>
                    <a:pt x="441959" y="107950"/>
                  </a:lnTo>
                  <a:lnTo>
                    <a:pt x="441959" y="88900"/>
                  </a:lnTo>
                  <a:close/>
                </a:path>
                <a:path w="772159" h="389889">
                  <a:moveTo>
                    <a:pt x="541019" y="88900"/>
                  </a:moveTo>
                  <a:lnTo>
                    <a:pt x="514350" y="88900"/>
                  </a:lnTo>
                  <a:lnTo>
                    <a:pt x="514350" y="107950"/>
                  </a:lnTo>
                  <a:lnTo>
                    <a:pt x="541019" y="107950"/>
                  </a:lnTo>
                  <a:lnTo>
                    <a:pt x="541019" y="88900"/>
                  </a:lnTo>
                  <a:close/>
                </a:path>
                <a:path w="772159" h="389889">
                  <a:moveTo>
                    <a:pt x="632459" y="88900"/>
                  </a:moveTo>
                  <a:lnTo>
                    <a:pt x="607059" y="88900"/>
                  </a:lnTo>
                  <a:lnTo>
                    <a:pt x="607059" y="107950"/>
                  </a:lnTo>
                  <a:lnTo>
                    <a:pt x="632459" y="107950"/>
                  </a:lnTo>
                  <a:lnTo>
                    <a:pt x="632459" y="88900"/>
                  </a:lnTo>
                  <a:close/>
                </a:path>
                <a:path w="772159" h="389889">
                  <a:moveTo>
                    <a:pt x="731519" y="88900"/>
                  </a:moveTo>
                  <a:lnTo>
                    <a:pt x="704850" y="88900"/>
                  </a:lnTo>
                  <a:lnTo>
                    <a:pt x="704850" y="107950"/>
                  </a:lnTo>
                  <a:lnTo>
                    <a:pt x="731519" y="107950"/>
                  </a:lnTo>
                  <a:lnTo>
                    <a:pt x="731519" y="88900"/>
                  </a:lnTo>
                  <a:close/>
                </a:path>
                <a:path w="772159" h="389889">
                  <a:moveTo>
                    <a:pt x="731519" y="60960"/>
                  </a:moveTo>
                  <a:lnTo>
                    <a:pt x="415289" y="60960"/>
                  </a:lnTo>
                  <a:lnTo>
                    <a:pt x="415289" y="69850"/>
                  </a:lnTo>
                  <a:lnTo>
                    <a:pt x="731519" y="69850"/>
                  </a:lnTo>
                  <a:lnTo>
                    <a:pt x="731519" y="60960"/>
                  </a:lnTo>
                  <a:close/>
                </a:path>
                <a:path w="772159" h="389889">
                  <a:moveTo>
                    <a:pt x="731519" y="0"/>
                  </a:moveTo>
                  <a:lnTo>
                    <a:pt x="415289" y="0"/>
                  </a:lnTo>
                  <a:lnTo>
                    <a:pt x="415289" y="8889"/>
                  </a:lnTo>
                  <a:lnTo>
                    <a:pt x="731519" y="8889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203439" y="14478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70"/>
                  </a:moveTo>
                  <a:lnTo>
                    <a:pt x="322579" y="52070"/>
                  </a:lnTo>
                  <a:lnTo>
                    <a:pt x="322579" y="71120"/>
                  </a:lnTo>
                  <a:lnTo>
                    <a:pt x="59689" y="71120"/>
                  </a:lnTo>
                  <a:lnTo>
                    <a:pt x="59689" y="5207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8100"/>
                  </a:moveTo>
                  <a:lnTo>
                    <a:pt x="731519" y="3810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810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5110"/>
                  </a:moveTo>
                  <a:lnTo>
                    <a:pt x="725169" y="245110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5110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198766" y="14431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926839" y="1703070"/>
              <a:ext cx="3173730" cy="877569"/>
            </a:xfrm>
            <a:custGeom>
              <a:avLst/>
              <a:gdLst/>
              <a:ahLst/>
              <a:cxnLst/>
              <a:rect l="l" t="t" r="r" b="b"/>
              <a:pathLst>
                <a:path w="3173729" h="877569">
                  <a:moveTo>
                    <a:pt x="0" y="877569"/>
                  </a:moveTo>
                  <a:lnTo>
                    <a:pt x="317373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77710" y="1649729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29" h="110489">
                  <a:moveTo>
                    <a:pt x="0" y="0"/>
                  </a:moveTo>
                  <a:lnTo>
                    <a:pt x="30480" y="110490"/>
                  </a:lnTo>
                  <a:lnTo>
                    <a:pt x="125730" y="2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926839" y="2612389"/>
              <a:ext cx="3094990" cy="589280"/>
            </a:xfrm>
            <a:custGeom>
              <a:avLst/>
              <a:gdLst/>
              <a:ahLst/>
              <a:cxnLst/>
              <a:rect l="l" t="t" r="r" b="b"/>
              <a:pathLst>
                <a:path w="3094990" h="589280">
                  <a:moveTo>
                    <a:pt x="0" y="0"/>
                  </a:moveTo>
                  <a:lnTo>
                    <a:pt x="3094990" y="589280"/>
                  </a:lnTo>
                </a:path>
              </a:pathLst>
            </a:custGeom>
            <a:ln w="3809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04049" y="3144520"/>
              <a:ext cx="123189" cy="113030"/>
            </a:xfrm>
            <a:custGeom>
              <a:avLst/>
              <a:gdLst/>
              <a:ahLst/>
              <a:cxnLst/>
              <a:rect l="l" t="t" r="r" b="b"/>
              <a:pathLst>
                <a:path w="123190" h="113029">
                  <a:moveTo>
                    <a:pt x="21590" y="0"/>
                  </a:moveTo>
                  <a:lnTo>
                    <a:pt x="0" y="113029"/>
                  </a:lnTo>
                  <a:lnTo>
                    <a:pt x="123190" y="774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926839" y="2612389"/>
              <a:ext cx="3110230" cy="2000250"/>
            </a:xfrm>
            <a:custGeom>
              <a:avLst/>
              <a:gdLst/>
              <a:ahLst/>
              <a:cxnLst/>
              <a:rect l="l" t="t" r="r" b="b"/>
              <a:pathLst>
                <a:path w="3110229" h="2000250">
                  <a:moveTo>
                    <a:pt x="0" y="0"/>
                  </a:moveTo>
                  <a:lnTo>
                    <a:pt x="3110230" y="200025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000239" y="4560570"/>
              <a:ext cx="127000" cy="109220"/>
            </a:xfrm>
            <a:custGeom>
              <a:avLst/>
              <a:gdLst/>
              <a:ahLst/>
              <a:cxnLst/>
              <a:rect l="l" t="t" r="r" b="b"/>
              <a:pathLst>
                <a:path w="127000" h="109220">
                  <a:moveTo>
                    <a:pt x="60959" y="0"/>
                  </a:moveTo>
                  <a:lnTo>
                    <a:pt x="0" y="96519"/>
                  </a:lnTo>
                  <a:lnTo>
                    <a:pt x="127000" y="1092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 descr=""/>
          <p:cNvGrpSpPr/>
          <p:nvPr/>
        </p:nvGrpSpPr>
        <p:grpSpPr>
          <a:xfrm>
            <a:off x="7198767" y="2890927"/>
            <a:ext cx="781685" cy="663575"/>
            <a:chOff x="7198767" y="2890927"/>
            <a:chExt cx="781685" cy="663575"/>
          </a:xfrm>
        </p:grpSpPr>
        <p:sp>
          <p:nvSpPr>
            <p:cNvPr id="24" name="object 24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03439" y="29324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9689" y="69850"/>
                  </a:lnTo>
                  <a:lnTo>
                    <a:pt x="59689" y="5080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29"/>
                  </a:moveTo>
                  <a:lnTo>
                    <a:pt x="731519" y="36829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 descr=""/>
          <p:cNvGrpSpPr/>
          <p:nvPr/>
        </p:nvGrpSpPr>
        <p:grpSpPr>
          <a:xfrm>
            <a:off x="7198767" y="4338727"/>
            <a:ext cx="781685" cy="663575"/>
            <a:chOff x="7198767" y="4338727"/>
            <a:chExt cx="781685" cy="663575"/>
          </a:xfrm>
        </p:grpSpPr>
        <p:sp>
          <p:nvSpPr>
            <p:cNvPr id="31" name="object 31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03439" y="43802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5240"/>
                  </a:moveTo>
                  <a:lnTo>
                    <a:pt x="59689" y="15240"/>
                  </a:lnTo>
                  <a:lnTo>
                    <a:pt x="59689" y="34290"/>
                  </a:lnTo>
                  <a:lnTo>
                    <a:pt x="322579" y="34290"/>
                  </a:lnTo>
                  <a:lnTo>
                    <a:pt x="322579" y="1524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69"/>
                  </a:moveTo>
                  <a:lnTo>
                    <a:pt x="322579" y="52069"/>
                  </a:lnTo>
                  <a:lnTo>
                    <a:pt x="322579" y="71119"/>
                  </a:lnTo>
                  <a:lnTo>
                    <a:pt x="59689" y="71119"/>
                  </a:lnTo>
                  <a:lnTo>
                    <a:pt x="59689" y="52069"/>
                  </a:lnTo>
                  <a:close/>
                </a:path>
                <a:path w="772159" h="654050">
                  <a:moveTo>
                    <a:pt x="0" y="132080"/>
                  </a:moveTo>
                  <a:lnTo>
                    <a:pt x="388619" y="132080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30"/>
                  </a:moveTo>
                  <a:lnTo>
                    <a:pt x="731519" y="3683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3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80"/>
                  </a:moveTo>
                  <a:lnTo>
                    <a:pt x="731519" y="182880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80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80"/>
                  </a:lnTo>
                  <a:lnTo>
                    <a:pt x="415289" y="309880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80"/>
                  </a:lnTo>
                  <a:lnTo>
                    <a:pt x="514350" y="309880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80"/>
                  </a:lnTo>
                  <a:lnTo>
                    <a:pt x="607059" y="309880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80"/>
                  </a:lnTo>
                  <a:lnTo>
                    <a:pt x="704850" y="309880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80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2002789" y="2741929"/>
            <a:ext cx="1009650" cy="825500"/>
            <a:chOff x="2002789" y="2741929"/>
            <a:chExt cx="1009650" cy="825500"/>
          </a:xfrm>
        </p:grpSpPr>
        <p:sp>
          <p:nvSpPr>
            <p:cNvPr id="38" name="object 38" descr=""/>
            <p:cNvSpPr/>
            <p:nvPr/>
          </p:nvSpPr>
          <p:spPr>
            <a:xfrm>
              <a:off x="2021839" y="2843529"/>
              <a:ext cx="866140" cy="704850"/>
            </a:xfrm>
            <a:custGeom>
              <a:avLst/>
              <a:gdLst/>
              <a:ahLst/>
              <a:cxnLst/>
              <a:rect l="l" t="t" r="r" b="b"/>
              <a:pathLst>
                <a:path w="866139" h="704850">
                  <a:moveTo>
                    <a:pt x="0" y="704850"/>
                  </a:moveTo>
                  <a:lnTo>
                    <a:pt x="86614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179" y="2741929"/>
              <a:ext cx="175259" cy="165100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 rot="20640000">
            <a:off x="4786698" y="1821801"/>
            <a:ext cx="166863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229">
                <a:solidFill>
                  <a:srgbClr val="FF0000"/>
                </a:solidFill>
                <a:latin typeface="Trebuchet MS"/>
                <a:cs typeface="Trebuchet MS"/>
              </a:rPr>
              <a:t>MX</a:t>
            </a:r>
            <a:r>
              <a:rPr dirty="0" sz="1800" spc="2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Priority</a:t>
            </a:r>
            <a:r>
              <a:rPr dirty="0" sz="1800" spc="2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3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 descr=""/>
          <p:cNvSpPr txBox="1"/>
          <p:nvPr/>
        </p:nvSpPr>
        <p:spPr>
          <a:xfrm rot="600000">
            <a:off x="4862721" y="2652399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345">
                <a:solidFill>
                  <a:srgbClr val="FF0000"/>
                </a:solidFill>
                <a:latin typeface="Trebuchet MS"/>
                <a:cs typeface="Trebuchet MS"/>
              </a:rPr>
              <a:t>MX</a:t>
            </a:r>
            <a:r>
              <a:rPr dirty="0" baseline="4629" sz="2700" spc="1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baseline="3086" sz="2700">
                <a:solidFill>
                  <a:srgbClr val="FF0000"/>
                </a:solidFill>
                <a:latin typeface="Trebuchet MS"/>
                <a:cs typeface="Trebuchet MS"/>
              </a:rPr>
              <a:t>Pri</a:t>
            </a:r>
            <a:r>
              <a:rPr dirty="0" baseline="1543" sz="2700">
                <a:solidFill>
                  <a:srgbClr val="FF0000"/>
                </a:solidFill>
                <a:latin typeface="Trebuchet MS"/>
                <a:cs typeface="Trebuchet MS"/>
              </a:rPr>
              <a:t>ority</a:t>
            </a:r>
            <a:r>
              <a:rPr dirty="0" baseline="1543" sz="2700" spc="172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335">
                <a:solidFill>
                  <a:srgbClr val="FF0000"/>
                </a:solidFill>
                <a:latin typeface="Trebuchet MS"/>
                <a:cs typeface="Trebuchet MS"/>
              </a:rPr>
              <a:t>#2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 rot="1860000">
            <a:off x="4797662" y="3404894"/>
            <a:ext cx="1670525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6172" sz="2700" spc="330">
                <a:solidFill>
                  <a:srgbClr val="FF0000"/>
                </a:solidFill>
                <a:latin typeface="Trebuchet MS"/>
                <a:cs typeface="Trebuchet MS"/>
              </a:rPr>
              <a:t>M</a:t>
            </a:r>
            <a:r>
              <a:rPr dirty="0" baseline="4629" sz="2700" spc="330">
                <a:solidFill>
                  <a:srgbClr val="FF0000"/>
                </a:solidFill>
                <a:latin typeface="Trebuchet MS"/>
                <a:cs typeface="Trebuchet MS"/>
              </a:rPr>
              <a:t>X</a:t>
            </a:r>
            <a:r>
              <a:rPr dirty="0" baseline="4629" sz="2700" spc="127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baseline="4629" sz="2700">
                <a:solidFill>
                  <a:srgbClr val="FF0000"/>
                </a:solidFill>
                <a:latin typeface="Trebuchet MS"/>
                <a:cs typeface="Trebuchet MS"/>
              </a:rPr>
              <a:t>P</a:t>
            </a:r>
            <a:r>
              <a:rPr dirty="0" baseline="3086" sz="2700">
                <a:solidFill>
                  <a:srgbClr val="FF0000"/>
                </a:solidFill>
                <a:latin typeface="Trebuchet MS"/>
                <a:cs typeface="Trebuchet MS"/>
              </a:rPr>
              <a:t>rior</a:t>
            </a:r>
            <a:r>
              <a:rPr dirty="0" baseline="1543" sz="2700">
                <a:solidFill>
                  <a:srgbClr val="FF0000"/>
                </a:solidFill>
                <a:latin typeface="Trebuchet MS"/>
                <a:cs typeface="Trebuchet MS"/>
              </a:rPr>
              <a:t>ity</a:t>
            </a:r>
            <a:r>
              <a:rPr dirty="0" baseline="1543" sz="2700" spc="10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baseline="1543" sz="2700" spc="472">
                <a:solidFill>
                  <a:srgbClr val="FF0000"/>
                </a:solidFill>
                <a:latin typeface="Trebuchet MS"/>
                <a:cs typeface="Trebuchet MS"/>
              </a:rPr>
              <a:t>#</a:t>
            </a:r>
            <a:r>
              <a:rPr dirty="0" sz="1800" spc="315">
                <a:solidFill>
                  <a:srgbClr val="FF000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2961639" y="3089909"/>
            <a:ext cx="10267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590" marR="5080" indent="-26289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rebuchet MS"/>
                <a:cs typeface="Trebuchet MS"/>
              </a:rPr>
              <a:t>Sender’s </a:t>
            </a:r>
            <a:r>
              <a:rPr dirty="0" sz="1800" spc="80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998969" y="5200650"/>
            <a:ext cx="1187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marR="1905" indent="-25654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Receiver’s </a:t>
            </a:r>
            <a:r>
              <a:rPr dirty="0" sz="1800" spc="75">
                <a:latin typeface="Trebuchet MS"/>
                <a:cs typeface="Trebuchet MS"/>
              </a:rPr>
              <a:t>MTA’s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4765040" y="1527810"/>
            <a:ext cx="1723389" cy="3469640"/>
          </a:xfrm>
          <a:prstGeom prst="rect">
            <a:avLst/>
          </a:prstGeom>
          <a:ln w="12700">
            <a:solidFill>
              <a:srgbClr val="7F7F7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800">
              <a:latin typeface="Times New Roman"/>
              <a:cs typeface="Times New Roman"/>
            </a:endParaRPr>
          </a:p>
          <a:p>
            <a:pPr marL="427355" marR="203835" indent="-1778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‘Plain’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 spc="225">
                <a:latin typeface="Trebuchet MS"/>
                <a:cs typeface="Trebuchet MS"/>
              </a:rPr>
              <a:t>DNS </a:t>
            </a:r>
            <a:r>
              <a:rPr dirty="0" sz="1800" spc="100">
                <a:latin typeface="Trebuchet MS"/>
                <a:cs typeface="Trebuchet MS"/>
              </a:rPr>
              <a:t>Records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70939" y="4044950"/>
            <a:ext cx="7962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rebuchet MS"/>
                <a:cs typeface="Trebuchet MS"/>
              </a:rPr>
              <a:t>Email </a:t>
            </a:r>
            <a:r>
              <a:rPr dirty="0" sz="1800" spc="85">
                <a:latin typeface="Trebuchet MS"/>
                <a:cs typeface="Trebuchet MS"/>
              </a:rPr>
              <a:t>Author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720840" y="2160270"/>
            <a:ext cx="17360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6600"/>
                </a:solidFill>
                <a:latin typeface="Trebuchet MS"/>
                <a:cs typeface="Trebuchet MS"/>
              </a:rPr>
              <a:t>Up-</a:t>
            </a:r>
            <a:r>
              <a:rPr dirty="0" sz="1800" spc="-20">
                <a:solidFill>
                  <a:srgbClr val="FF6600"/>
                </a:solidFill>
                <a:latin typeface="Trebuchet MS"/>
                <a:cs typeface="Trebuchet MS"/>
              </a:rPr>
              <a:t>To-</a:t>
            </a:r>
            <a:r>
              <a:rPr dirty="0" sz="1800" spc="110">
                <a:solidFill>
                  <a:srgbClr val="FF6600"/>
                </a:solidFill>
                <a:latin typeface="Trebuchet MS"/>
                <a:cs typeface="Trebuchet MS"/>
              </a:rPr>
              <a:t>No-</a:t>
            </a:r>
            <a:r>
              <a:rPr dirty="0" sz="1800" spc="125">
                <a:solidFill>
                  <a:srgbClr val="FF6600"/>
                </a:solidFill>
                <a:latin typeface="Trebuchet MS"/>
                <a:cs typeface="Trebuchet MS"/>
              </a:rPr>
              <a:t>Good </a:t>
            </a:r>
            <a:r>
              <a:rPr dirty="0" sz="1800" spc="110">
                <a:solidFill>
                  <a:srgbClr val="FF6600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1337310" y="5337809"/>
            <a:ext cx="4869180" cy="755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dirty="0" sz="1600" spc="-20">
                <a:latin typeface="Arial"/>
                <a:cs typeface="Arial"/>
              </a:rPr>
              <a:t>Unfortunately,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it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possible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create</a:t>
            </a:r>
            <a:r>
              <a:rPr dirty="0" sz="1600" spc="10"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FF0000"/>
                </a:solidFill>
                <a:latin typeface="Arial"/>
                <a:cs typeface="Arial"/>
              </a:rPr>
              <a:t>fake</a:t>
            </a:r>
            <a:r>
              <a:rPr dirty="0" sz="1600" spc="-2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MX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records, </a:t>
            </a:r>
            <a:r>
              <a:rPr dirty="0" sz="1600">
                <a:latin typeface="Arial"/>
                <a:cs typeface="Arial"/>
              </a:rPr>
              <a:t>allowing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attacker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pretend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right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“real” destination.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8098790" y="1729799"/>
            <a:ext cx="492759" cy="521970"/>
          </a:xfrm>
          <a:custGeom>
            <a:avLst/>
            <a:gdLst/>
            <a:ahLst/>
            <a:cxnLst/>
            <a:rect l="l" t="t" r="r" b="b"/>
            <a:pathLst>
              <a:path w="492759" h="521969">
                <a:moveTo>
                  <a:pt x="0" y="38040"/>
                </a:moveTo>
                <a:lnTo>
                  <a:pt x="21709" y="32345"/>
                </a:lnTo>
                <a:lnTo>
                  <a:pt x="43179" y="26769"/>
                </a:lnTo>
                <a:lnTo>
                  <a:pt x="64650" y="21431"/>
                </a:lnTo>
                <a:lnTo>
                  <a:pt x="86359" y="16450"/>
                </a:lnTo>
              </a:path>
              <a:path w="492759" h="521969">
                <a:moveTo>
                  <a:pt x="152400" y="3750"/>
                </a:moveTo>
                <a:lnTo>
                  <a:pt x="175220" y="1389"/>
                </a:lnTo>
                <a:lnTo>
                  <a:pt x="197802" y="99"/>
                </a:lnTo>
                <a:lnTo>
                  <a:pt x="219908" y="0"/>
                </a:lnTo>
                <a:lnTo>
                  <a:pt x="241300" y="1210"/>
                </a:lnTo>
              </a:path>
              <a:path w="492759" h="521969">
                <a:moveTo>
                  <a:pt x="306069" y="18990"/>
                </a:moveTo>
                <a:lnTo>
                  <a:pt x="324643" y="28773"/>
                </a:lnTo>
                <a:lnTo>
                  <a:pt x="342264" y="41056"/>
                </a:lnTo>
                <a:lnTo>
                  <a:pt x="358933" y="55959"/>
                </a:lnTo>
                <a:lnTo>
                  <a:pt x="374650" y="73600"/>
                </a:lnTo>
              </a:path>
              <a:path w="492759" h="521969">
                <a:moveTo>
                  <a:pt x="410209" y="129480"/>
                </a:moveTo>
                <a:lnTo>
                  <a:pt x="426719" y="167580"/>
                </a:lnTo>
                <a:lnTo>
                  <a:pt x="429775" y="178097"/>
                </a:lnTo>
                <a:lnTo>
                  <a:pt x="433069" y="188852"/>
                </a:lnTo>
                <a:lnTo>
                  <a:pt x="436364" y="200084"/>
                </a:lnTo>
                <a:lnTo>
                  <a:pt x="439419" y="212030"/>
                </a:lnTo>
              </a:path>
              <a:path w="492759" h="521969">
                <a:moveTo>
                  <a:pt x="455929" y="278070"/>
                </a:moveTo>
                <a:lnTo>
                  <a:pt x="459759" y="298747"/>
                </a:lnTo>
                <a:lnTo>
                  <a:pt x="463708" y="320615"/>
                </a:lnTo>
                <a:lnTo>
                  <a:pt x="467895" y="343435"/>
                </a:lnTo>
                <a:lnTo>
                  <a:pt x="472439" y="366970"/>
                </a:lnTo>
              </a:path>
              <a:path w="492759" h="521969">
                <a:moveTo>
                  <a:pt x="481329" y="431740"/>
                </a:moveTo>
                <a:lnTo>
                  <a:pt x="484187" y="453866"/>
                </a:lnTo>
                <a:lnTo>
                  <a:pt x="487045" y="476349"/>
                </a:lnTo>
                <a:lnTo>
                  <a:pt x="489902" y="499070"/>
                </a:lnTo>
                <a:lnTo>
                  <a:pt x="492759" y="521910"/>
                </a:lnTo>
              </a:path>
            </a:pathLst>
          </a:custGeom>
          <a:ln w="2286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8597900" y="2319020"/>
            <a:ext cx="16510" cy="245110"/>
          </a:xfrm>
          <a:custGeom>
            <a:avLst/>
            <a:gdLst/>
            <a:ahLst/>
            <a:cxnLst/>
            <a:rect l="l" t="t" r="r" b="b"/>
            <a:pathLst>
              <a:path w="16509" h="245110">
                <a:moveTo>
                  <a:pt x="0" y="0"/>
                </a:moveTo>
                <a:lnTo>
                  <a:pt x="2619" y="21927"/>
                </a:lnTo>
                <a:lnTo>
                  <a:pt x="4762" y="43973"/>
                </a:lnTo>
                <a:lnTo>
                  <a:pt x="6429" y="66258"/>
                </a:lnTo>
                <a:lnTo>
                  <a:pt x="7620" y="88900"/>
                </a:lnTo>
              </a:path>
              <a:path w="16509" h="245110">
                <a:moveTo>
                  <a:pt x="12700" y="156209"/>
                </a:moveTo>
                <a:lnTo>
                  <a:pt x="13652" y="178315"/>
                </a:lnTo>
                <a:lnTo>
                  <a:pt x="14605" y="200660"/>
                </a:lnTo>
                <a:lnTo>
                  <a:pt x="15557" y="223004"/>
                </a:lnTo>
                <a:lnTo>
                  <a:pt x="16509" y="245109"/>
                </a:lnTo>
              </a:path>
            </a:pathLst>
          </a:custGeom>
          <a:ln w="22860">
            <a:solidFill>
              <a:srgbClr val="FF66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1" name="object 51" descr=""/>
          <p:cNvGrpSpPr/>
          <p:nvPr/>
        </p:nvGrpSpPr>
        <p:grpSpPr>
          <a:xfrm>
            <a:off x="8046719" y="2620010"/>
            <a:ext cx="581660" cy="740410"/>
            <a:chOff x="8046719" y="2620010"/>
            <a:chExt cx="581660" cy="740410"/>
          </a:xfrm>
        </p:grpSpPr>
        <p:sp>
          <p:nvSpPr>
            <p:cNvPr id="52" name="object 52" descr=""/>
            <p:cNvSpPr/>
            <p:nvPr/>
          </p:nvSpPr>
          <p:spPr>
            <a:xfrm>
              <a:off x="8272779" y="2631440"/>
              <a:ext cx="344170" cy="674370"/>
            </a:xfrm>
            <a:custGeom>
              <a:avLst/>
              <a:gdLst/>
              <a:ahLst/>
              <a:cxnLst/>
              <a:rect l="l" t="t" r="r" b="b"/>
              <a:pathLst>
                <a:path w="344170" h="674370">
                  <a:moveTo>
                    <a:pt x="342900" y="0"/>
                  </a:moveTo>
                  <a:lnTo>
                    <a:pt x="343634" y="22840"/>
                  </a:lnTo>
                  <a:lnTo>
                    <a:pt x="344011" y="45561"/>
                  </a:lnTo>
                  <a:lnTo>
                    <a:pt x="344150" y="68044"/>
                  </a:lnTo>
                  <a:lnTo>
                    <a:pt x="344170" y="90170"/>
                  </a:lnTo>
                </a:path>
                <a:path w="344170" h="674370">
                  <a:moveTo>
                    <a:pt x="342900" y="156210"/>
                  </a:moveTo>
                  <a:lnTo>
                    <a:pt x="342661" y="179585"/>
                  </a:lnTo>
                  <a:lnTo>
                    <a:pt x="341947" y="202247"/>
                  </a:lnTo>
                  <a:lnTo>
                    <a:pt x="340756" y="224432"/>
                  </a:lnTo>
                  <a:lnTo>
                    <a:pt x="339090" y="246380"/>
                  </a:lnTo>
                </a:path>
                <a:path w="344170" h="674370">
                  <a:moveTo>
                    <a:pt x="334010" y="313689"/>
                  </a:moveTo>
                  <a:lnTo>
                    <a:pt x="331132" y="337760"/>
                  </a:lnTo>
                  <a:lnTo>
                    <a:pt x="328136" y="360521"/>
                  </a:lnTo>
                  <a:lnTo>
                    <a:pt x="324901" y="382091"/>
                  </a:lnTo>
                  <a:lnTo>
                    <a:pt x="321310" y="402589"/>
                  </a:lnTo>
                </a:path>
                <a:path w="344170" h="674370">
                  <a:moveTo>
                    <a:pt x="304800" y="466089"/>
                  </a:moveTo>
                  <a:lnTo>
                    <a:pt x="304800" y="467360"/>
                  </a:lnTo>
                  <a:lnTo>
                    <a:pt x="304800" y="468630"/>
                  </a:lnTo>
                  <a:lnTo>
                    <a:pt x="296723" y="490577"/>
                  </a:lnTo>
                  <a:lnTo>
                    <a:pt x="287813" y="510857"/>
                  </a:lnTo>
                  <a:lnTo>
                    <a:pt x="278189" y="529709"/>
                  </a:lnTo>
                  <a:lnTo>
                    <a:pt x="267970" y="547370"/>
                  </a:lnTo>
                </a:path>
                <a:path w="344170" h="674370">
                  <a:moveTo>
                    <a:pt x="226060" y="599439"/>
                  </a:moveTo>
                  <a:lnTo>
                    <a:pt x="209192" y="614481"/>
                  </a:lnTo>
                  <a:lnTo>
                    <a:pt x="191135" y="627380"/>
                  </a:lnTo>
                  <a:lnTo>
                    <a:pt x="172124" y="638373"/>
                  </a:lnTo>
                  <a:lnTo>
                    <a:pt x="152400" y="647700"/>
                  </a:lnTo>
                </a:path>
                <a:path w="344170" h="674370">
                  <a:moveTo>
                    <a:pt x="88900" y="666750"/>
                  </a:moveTo>
                  <a:lnTo>
                    <a:pt x="67508" y="670083"/>
                  </a:lnTo>
                  <a:lnTo>
                    <a:pt x="45402" y="672465"/>
                  </a:lnTo>
                  <a:lnTo>
                    <a:pt x="22820" y="673893"/>
                  </a:lnTo>
                  <a:lnTo>
                    <a:pt x="0" y="674370"/>
                  </a:lnTo>
                </a:path>
              </a:pathLst>
            </a:custGeom>
            <a:ln w="22860">
              <a:solidFill>
                <a:srgbClr val="FF66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6719" y="3234690"/>
              <a:ext cx="170179" cy="125730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8191500" y="3300729"/>
            <a:ext cx="853440" cy="51180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7470">
              <a:lnSpc>
                <a:spcPct val="100000"/>
              </a:lnSpc>
              <a:spcBef>
                <a:spcPts val="100"/>
              </a:spcBef>
            </a:pPr>
            <a:r>
              <a:rPr dirty="0" sz="1600" spc="135">
                <a:solidFill>
                  <a:srgbClr val="FF6600"/>
                </a:solidFill>
                <a:latin typeface="Trebuchet MS"/>
                <a:cs typeface="Trebuchet MS"/>
              </a:rPr>
              <a:t>Maybe </a:t>
            </a:r>
            <a:r>
              <a:rPr dirty="0" sz="1600" spc="80">
                <a:solidFill>
                  <a:srgbClr val="FF6600"/>
                </a:solidFill>
                <a:latin typeface="Trebuchet MS"/>
                <a:cs typeface="Trebuchet MS"/>
              </a:rPr>
              <a:t>Delivers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8163559" y="3787140"/>
            <a:ext cx="84518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0">
                <a:solidFill>
                  <a:srgbClr val="FF6600"/>
                </a:solidFill>
                <a:latin typeface="Trebuchet MS"/>
                <a:cs typeface="Trebuchet MS"/>
              </a:rPr>
              <a:t>but</a:t>
            </a:r>
            <a:r>
              <a:rPr dirty="0" sz="1600" spc="20">
                <a:solidFill>
                  <a:srgbClr val="FF6600"/>
                </a:solidFill>
                <a:latin typeface="Trebuchet MS"/>
                <a:cs typeface="Trebuchet MS"/>
              </a:rPr>
              <a:t> </a:t>
            </a:r>
            <a:r>
              <a:rPr dirty="0" sz="1600" spc="150">
                <a:solidFill>
                  <a:srgbClr val="FF6600"/>
                </a:solidFill>
                <a:latin typeface="Trebuchet MS"/>
                <a:cs typeface="Trebuchet MS"/>
              </a:rPr>
              <a:t>May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8428990" y="4029709"/>
            <a:ext cx="37973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55">
                <a:solidFill>
                  <a:srgbClr val="FF6600"/>
                </a:solidFill>
                <a:latin typeface="Trebuchet MS"/>
                <a:cs typeface="Trebuchet MS"/>
              </a:rPr>
              <a:t>Not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7019290" y="2768600"/>
            <a:ext cx="1179830" cy="3159760"/>
            <a:chOff x="7019290" y="2768600"/>
            <a:chExt cx="1179830" cy="3159760"/>
          </a:xfrm>
        </p:grpSpPr>
        <p:sp>
          <p:nvSpPr>
            <p:cNvPr id="58" name="object 58" descr=""/>
            <p:cNvSpPr/>
            <p:nvPr/>
          </p:nvSpPr>
          <p:spPr>
            <a:xfrm>
              <a:off x="7025640" y="2774950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09" h="0">
                  <a:moveTo>
                    <a:pt x="0" y="0"/>
                  </a:moveTo>
                  <a:lnTo>
                    <a:pt x="1108709" y="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171180" y="27749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0" y="0"/>
                  </a:moveTo>
                  <a:lnTo>
                    <a:pt x="21590" y="0"/>
                  </a:lnTo>
                  <a:lnTo>
                    <a:pt x="21590" y="2921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076440" y="2842260"/>
              <a:ext cx="1116330" cy="3079750"/>
            </a:xfrm>
            <a:custGeom>
              <a:avLst/>
              <a:gdLst/>
              <a:ahLst/>
              <a:cxnLst/>
              <a:rect l="l" t="t" r="r" b="b"/>
              <a:pathLst>
                <a:path w="1116329" h="3079750">
                  <a:moveTo>
                    <a:pt x="1116329" y="0"/>
                  </a:moveTo>
                  <a:lnTo>
                    <a:pt x="1116329" y="3049270"/>
                  </a:lnTo>
                </a:path>
                <a:path w="1116329" h="3079750">
                  <a:moveTo>
                    <a:pt x="0" y="3079750"/>
                  </a:moveTo>
                  <a:lnTo>
                    <a:pt x="1108709" y="307975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025640" y="5885179"/>
              <a:ext cx="13970" cy="36830"/>
            </a:xfrm>
            <a:custGeom>
              <a:avLst/>
              <a:gdLst/>
              <a:ahLst/>
              <a:cxnLst/>
              <a:rect l="l" t="t" r="r" b="b"/>
              <a:pathLst>
                <a:path w="13970" h="36829">
                  <a:moveTo>
                    <a:pt x="13969" y="36830"/>
                  </a:moveTo>
                  <a:lnTo>
                    <a:pt x="0" y="3683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025640" y="2799080"/>
              <a:ext cx="0" cy="3049270"/>
            </a:xfrm>
            <a:custGeom>
              <a:avLst/>
              <a:gdLst/>
              <a:ahLst/>
              <a:cxnLst/>
              <a:rect l="l" t="t" r="r" b="b"/>
              <a:pathLst>
                <a:path w="0" h="3049270">
                  <a:moveTo>
                    <a:pt x="0" y="0"/>
                  </a:moveTo>
                  <a:lnTo>
                    <a:pt x="0" y="304927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 rot="20700000">
            <a:off x="4829660" y="2100336"/>
            <a:ext cx="18253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baseline="-3086" sz="2700" spc="202">
                <a:solidFill>
                  <a:srgbClr val="FF0000"/>
                </a:solidFill>
                <a:latin typeface="Trebuchet MS"/>
                <a:cs typeface="Trebuchet MS"/>
              </a:rPr>
              <a:t>SM</a:t>
            </a:r>
            <a:r>
              <a:rPr dirty="0" baseline="-1543" sz="2700" spc="202">
                <a:solidFill>
                  <a:srgbClr val="FF0000"/>
                </a:solidFill>
                <a:latin typeface="Trebuchet MS"/>
                <a:cs typeface="Trebuchet MS"/>
              </a:rPr>
              <a:t>TP</a:t>
            </a:r>
            <a:r>
              <a:rPr dirty="0" baseline="-1543" sz="2700" spc="7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105">
                <a:solidFill>
                  <a:srgbClr val="FF0000"/>
                </a:solidFill>
                <a:latin typeface="Trebuchet MS"/>
                <a:cs typeface="Trebuchet MS"/>
              </a:rPr>
              <a:t>Exc</a:t>
            </a:r>
            <a:r>
              <a:rPr dirty="0" baseline="1543" sz="2700" spc="157">
                <a:solidFill>
                  <a:srgbClr val="FF0000"/>
                </a:solidFill>
                <a:latin typeface="Trebuchet MS"/>
                <a:cs typeface="Trebuchet MS"/>
              </a:rPr>
              <a:t>han</a:t>
            </a:r>
            <a:r>
              <a:rPr dirty="0" baseline="3086" sz="2700" spc="157">
                <a:solidFill>
                  <a:srgbClr val="FF0000"/>
                </a:solidFill>
                <a:latin typeface="Trebuchet MS"/>
                <a:cs typeface="Trebuchet MS"/>
              </a:rPr>
              <a:t>ge</a:t>
            </a:r>
            <a:endParaRPr baseline="3086" sz="2700">
              <a:latin typeface="Trebuchet MS"/>
              <a:cs typeface="Trebuchet MS"/>
            </a:endParaRPr>
          </a:p>
        </p:txBody>
      </p:sp>
      <p:sp>
        <p:nvSpPr>
          <p:cNvPr id="64" name="object 6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1150" y="499109"/>
            <a:ext cx="59797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35">
                <a:latin typeface="Trebuchet MS"/>
                <a:cs typeface="Trebuchet MS"/>
              </a:rPr>
              <a:t>Solution</a:t>
            </a:r>
            <a:r>
              <a:rPr dirty="0" spc="90">
                <a:latin typeface="Trebuchet MS"/>
                <a:cs typeface="Trebuchet MS"/>
              </a:rPr>
              <a:t> </a:t>
            </a:r>
            <a:r>
              <a:rPr dirty="0" spc="570">
                <a:latin typeface="Trebuchet MS"/>
                <a:cs typeface="Trebuchet MS"/>
              </a:rPr>
              <a:t>#1:</a:t>
            </a:r>
            <a:r>
              <a:rPr dirty="0" spc="135">
                <a:latin typeface="Trebuchet MS"/>
                <a:cs typeface="Trebuchet MS"/>
              </a:rPr>
              <a:t> </a:t>
            </a:r>
            <a:r>
              <a:rPr dirty="0" spc="540">
                <a:solidFill>
                  <a:srgbClr val="007F00"/>
                </a:solidFill>
                <a:latin typeface="Trebuchet MS"/>
                <a:cs typeface="Trebuchet MS"/>
              </a:rPr>
              <a:t>DNSSEC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3382009"/>
            <a:ext cx="619760" cy="62611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83877" y="2281237"/>
            <a:ext cx="4043679" cy="2388870"/>
            <a:chOff x="3083877" y="2281237"/>
            <a:chExt cx="4043679" cy="2388870"/>
          </a:xfrm>
        </p:grpSpPr>
        <p:sp>
          <p:nvSpPr>
            <p:cNvPr id="5" name="object 5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8639" y="23228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60" h="391160">
                  <a:moveTo>
                    <a:pt x="322580" y="15240"/>
                  </a:moveTo>
                  <a:lnTo>
                    <a:pt x="59690" y="15240"/>
                  </a:lnTo>
                  <a:lnTo>
                    <a:pt x="59690" y="34290"/>
                  </a:lnTo>
                  <a:lnTo>
                    <a:pt x="322580" y="34290"/>
                  </a:lnTo>
                  <a:lnTo>
                    <a:pt x="322580" y="15240"/>
                  </a:lnTo>
                  <a:close/>
                </a:path>
                <a:path w="772160" h="391160">
                  <a:moveTo>
                    <a:pt x="388620" y="244178"/>
                  </a:moveTo>
                  <a:lnTo>
                    <a:pt x="388620" y="391160"/>
                  </a:lnTo>
                  <a:lnTo>
                    <a:pt x="772160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20" y="244178"/>
                  </a:lnTo>
                  <a:close/>
                </a:path>
                <a:path w="772160" h="391160">
                  <a:moveTo>
                    <a:pt x="441960" y="264619"/>
                  </a:moveTo>
                  <a:lnTo>
                    <a:pt x="441960" y="273050"/>
                  </a:lnTo>
                  <a:lnTo>
                    <a:pt x="463958" y="273050"/>
                  </a:lnTo>
                  <a:lnTo>
                    <a:pt x="441960" y="264619"/>
                  </a:lnTo>
                  <a:close/>
                </a:path>
                <a:path w="772160" h="391160">
                  <a:moveTo>
                    <a:pt x="541020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20" y="273050"/>
                  </a:lnTo>
                  <a:lnTo>
                    <a:pt x="541020" y="255270"/>
                  </a:lnTo>
                  <a:close/>
                </a:path>
                <a:path w="772160" h="391160">
                  <a:moveTo>
                    <a:pt x="632460" y="255270"/>
                  </a:moveTo>
                  <a:lnTo>
                    <a:pt x="607060" y="25527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5270"/>
                  </a:lnTo>
                  <a:close/>
                </a:path>
                <a:path w="772160" h="391160">
                  <a:moveTo>
                    <a:pt x="731520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5270"/>
                  </a:lnTo>
                  <a:close/>
                </a:path>
                <a:path w="772160" h="391160">
                  <a:moveTo>
                    <a:pt x="441960" y="255270"/>
                  </a:moveTo>
                  <a:lnTo>
                    <a:pt x="417562" y="255270"/>
                  </a:lnTo>
                  <a:lnTo>
                    <a:pt x="441960" y="264619"/>
                  </a:lnTo>
                  <a:lnTo>
                    <a:pt x="441960" y="255270"/>
                  </a:lnTo>
                  <a:close/>
                </a:path>
                <a:path w="772160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178"/>
                  </a:lnTo>
                  <a:lnTo>
                    <a:pt x="388620" y="95250"/>
                  </a:lnTo>
                  <a:close/>
                </a:path>
                <a:path w="772160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2160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20" y="156210"/>
                  </a:lnTo>
                  <a:lnTo>
                    <a:pt x="731520" y="146050"/>
                  </a:lnTo>
                  <a:close/>
                </a:path>
                <a:path w="772160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2160" h="391160">
                  <a:moveTo>
                    <a:pt x="54102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20" y="109220"/>
                  </a:lnTo>
                  <a:lnTo>
                    <a:pt x="541020" y="90170"/>
                  </a:lnTo>
                  <a:close/>
                </a:path>
                <a:path w="772160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2160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2160" h="391160">
                  <a:moveTo>
                    <a:pt x="731520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2230"/>
                  </a:lnTo>
                  <a:close/>
                </a:path>
                <a:path w="772160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59690" y="52070"/>
                  </a:moveTo>
                  <a:lnTo>
                    <a:pt x="322580" y="52070"/>
                  </a:lnTo>
                  <a:lnTo>
                    <a:pt x="322580" y="71120"/>
                  </a:lnTo>
                  <a:lnTo>
                    <a:pt x="59690" y="71120"/>
                  </a:lnTo>
                  <a:lnTo>
                    <a:pt x="59690" y="52070"/>
                  </a:lnTo>
                  <a:close/>
                </a:path>
                <a:path w="772160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2160" y="427989"/>
                  </a:lnTo>
                </a:path>
                <a:path w="772160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60" h="654050">
                  <a:moveTo>
                    <a:pt x="415289" y="99060"/>
                  </a:moveTo>
                  <a:lnTo>
                    <a:pt x="731520" y="99060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60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60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60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60" h="654050">
                  <a:moveTo>
                    <a:pt x="514350" y="127000"/>
                  </a:moveTo>
                  <a:lnTo>
                    <a:pt x="541020" y="127000"/>
                  </a:lnTo>
                  <a:lnTo>
                    <a:pt x="54102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60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2160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60" h="654050">
                  <a:moveTo>
                    <a:pt x="415289" y="292100"/>
                  </a:moveTo>
                  <a:lnTo>
                    <a:pt x="441960" y="292100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60" h="654050">
                  <a:moveTo>
                    <a:pt x="514350" y="292100"/>
                  </a:moveTo>
                  <a:lnTo>
                    <a:pt x="541020" y="292100"/>
                  </a:lnTo>
                  <a:lnTo>
                    <a:pt x="541020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60" h="654050">
                  <a:moveTo>
                    <a:pt x="607060" y="292100"/>
                  </a:moveTo>
                  <a:lnTo>
                    <a:pt x="632460" y="292100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2100"/>
                  </a:lnTo>
                  <a:close/>
                </a:path>
                <a:path w="772160" h="654050">
                  <a:moveTo>
                    <a:pt x="704850" y="292100"/>
                  </a:moveTo>
                  <a:lnTo>
                    <a:pt x="731520" y="292100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60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60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2160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26839" y="2476500"/>
              <a:ext cx="381000" cy="104139"/>
            </a:xfrm>
            <a:custGeom>
              <a:avLst/>
              <a:gdLst/>
              <a:ahLst/>
              <a:cxnLst/>
              <a:rect l="l" t="t" r="r" b="b"/>
              <a:pathLst>
                <a:path w="381000" h="104139">
                  <a:moveTo>
                    <a:pt x="0" y="104139"/>
                  </a:moveTo>
                  <a:lnTo>
                    <a:pt x="381000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84979" y="2423160"/>
              <a:ext cx="125730" cy="110489"/>
            </a:xfrm>
            <a:custGeom>
              <a:avLst/>
              <a:gdLst/>
              <a:ahLst/>
              <a:cxnLst/>
              <a:rect l="l" t="t" r="r" b="b"/>
              <a:pathLst>
                <a:path w="125729" h="110489">
                  <a:moveTo>
                    <a:pt x="0" y="0"/>
                  </a:moveTo>
                  <a:lnTo>
                    <a:pt x="30480" y="110489"/>
                  </a:lnTo>
                  <a:lnTo>
                    <a:pt x="125730" y="24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26839" y="2612390"/>
              <a:ext cx="3094990" cy="589280"/>
            </a:xfrm>
            <a:custGeom>
              <a:avLst/>
              <a:gdLst/>
              <a:ahLst/>
              <a:cxnLst/>
              <a:rect l="l" t="t" r="r" b="b"/>
              <a:pathLst>
                <a:path w="3094990" h="589280">
                  <a:moveTo>
                    <a:pt x="0" y="0"/>
                  </a:moveTo>
                  <a:lnTo>
                    <a:pt x="3094990" y="589280"/>
                  </a:lnTo>
                </a:path>
              </a:pathLst>
            </a:custGeom>
            <a:ln w="3809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04049" y="3144519"/>
              <a:ext cx="123189" cy="113030"/>
            </a:xfrm>
            <a:custGeom>
              <a:avLst/>
              <a:gdLst/>
              <a:ahLst/>
              <a:cxnLst/>
              <a:rect l="l" t="t" r="r" b="b"/>
              <a:pathLst>
                <a:path w="123190" h="113029">
                  <a:moveTo>
                    <a:pt x="21590" y="0"/>
                  </a:moveTo>
                  <a:lnTo>
                    <a:pt x="0" y="113029"/>
                  </a:lnTo>
                  <a:lnTo>
                    <a:pt x="123190" y="774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926839" y="2612390"/>
              <a:ext cx="3110230" cy="2000250"/>
            </a:xfrm>
            <a:custGeom>
              <a:avLst/>
              <a:gdLst/>
              <a:ahLst/>
              <a:cxnLst/>
              <a:rect l="l" t="t" r="r" b="b"/>
              <a:pathLst>
                <a:path w="3110229" h="2000250">
                  <a:moveTo>
                    <a:pt x="0" y="0"/>
                  </a:moveTo>
                  <a:lnTo>
                    <a:pt x="3110230" y="200025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00239" y="4560570"/>
              <a:ext cx="127000" cy="109220"/>
            </a:xfrm>
            <a:custGeom>
              <a:avLst/>
              <a:gdLst/>
              <a:ahLst/>
              <a:cxnLst/>
              <a:rect l="l" t="t" r="r" b="b"/>
              <a:pathLst>
                <a:path w="127000" h="109220">
                  <a:moveTo>
                    <a:pt x="60959" y="0"/>
                  </a:moveTo>
                  <a:lnTo>
                    <a:pt x="0" y="96519"/>
                  </a:lnTo>
                  <a:lnTo>
                    <a:pt x="127000" y="1092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7198767" y="1443127"/>
            <a:ext cx="781685" cy="663575"/>
            <a:chOff x="7198767" y="1443127"/>
            <a:chExt cx="781685" cy="663575"/>
          </a:xfrm>
        </p:grpSpPr>
        <p:sp>
          <p:nvSpPr>
            <p:cNvPr id="18" name="object 18" descr=""/>
            <p:cNvSpPr/>
            <p:nvPr/>
          </p:nvSpPr>
          <p:spPr>
            <a:xfrm>
              <a:off x="7203439" y="14478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03439" y="14478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198766" y="14431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203439" y="1485900"/>
              <a:ext cx="772160" cy="389890"/>
            </a:xfrm>
            <a:custGeom>
              <a:avLst/>
              <a:gdLst/>
              <a:ahLst/>
              <a:cxnLst/>
              <a:rect l="l" t="t" r="r" b="b"/>
              <a:pathLst>
                <a:path w="772159" h="389889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89889">
                  <a:moveTo>
                    <a:pt x="388619" y="242908"/>
                  </a:moveTo>
                  <a:lnTo>
                    <a:pt x="388619" y="389889"/>
                  </a:lnTo>
                  <a:lnTo>
                    <a:pt x="772159" y="389889"/>
                  </a:lnTo>
                  <a:lnTo>
                    <a:pt x="463958" y="271779"/>
                  </a:lnTo>
                  <a:lnTo>
                    <a:pt x="415289" y="271779"/>
                  </a:lnTo>
                  <a:lnTo>
                    <a:pt x="415289" y="254000"/>
                  </a:lnTo>
                  <a:lnTo>
                    <a:pt x="417562" y="254000"/>
                  </a:lnTo>
                  <a:lnTo>
                    <a:pt x="388619" y="242908"/>
                  </a:lnTo>
                  <a:close/>
                </a:path>
                <a:path w="772159" h="389889">
                  <a:moveTo>
                    <a:pt x="441959" y="263349"/>
                  </a:moveTo>
                  <a:lnTo>
                    <a:pt x="441959" y="271779"/>
                  </a:lnTo>
                  <a:lnTo>
                    <a:pt x="463958" y="271779"/>
                  </a:lnTo>
                  <a:lnTo>
                    <a:pt x="441959" y="263349"/>
                  </a:lnTo>
                  <a:close/>
                </a:path>
                <a:path w="772159" h="389889">
                  <a:moveTo>
                    <a:pt x="541019" y="254000"/>
                  </a:moveTo>
                  <a:lnTo>
                    <a:pt x="514350" y="254000"/>
                  </a:lnTo>
                  <a:lnTo>
                    <a:pt x="514350" y="271779"/>
                  </a:lnTo>
                  <a:lnTo>
                    <a:pt x="541019" y="271779"/>
                  </a:lnTo>
                  <a:lnTo>
                    <a:pt x="541019" y="254000"/>
                  </a:lnTo>
                  <a:close/>
                </a:path>
                <a:path w="772159" h="389889">
                  <a:moveTo>
                    <a:pt x="632459" y="254000"/>
                  </a:moveTo>
                  <a:lnTo>
                    <a:pt x="607059" y="254000"/>
                  </a:lnTo>
                  <a:lnTo>
                    <a:pt x="607059" y="271779"/>
                  </a:lnTo>
                  <a:lnTo>
                    <a:pt x="632459" y="271779"/>
                  </a:lnTo>
                  <a:lnTo>
                    <a:pt x="632459" y="254000"/>
                  </a:lnTo>
                  <a:close/>
                </a:path>
                <a:path w="772159" h="389889">
                  <a:moveTo>
                    <a:pt x="731519" y="254000"/>
                  </a:moveTo>
                  <a:lnTo>
                    <a:pt x="704850" y="254000"/>
                  </a:lnTo>
                  <a:lnTo>
                    <a:pt x="704850" y="271779"/>
                  </a:lnTo>
                  <a:lnTo>
                    <a:pt x="731519" y="271779"/>
                  </a:lnTo>
                  <a:lnTo>
                    <a:pt x="731519" y="254000"/>
                  </a:lnTo>
                  <a:close/>
                </a:path>
                <a:path w="772159" h="389889">
                  <a:moveTo>
                    <a:pt x="441959" y="254000"/>
                  </a:moveTo>
                  <a:lnTo>
                    <a:pt x="417562" y="254000"/>
                  </a:lnTo>
                  <a:lnTo>
                    <a:pt x="441959" y="263349"/>
                  </a:lnTo>
                  <a:lnTo>
                    <a:pt x="441959" y="254000"/>
                  </a:lnTo>
                  <a:close/>
                </a:path>
                <a:path w="772159" h="389889">
                  <a:moveTo>
                    <a:pt x="388619" y="93979"/>
                  </a:moveTo>
                  <a:lnTo>
                    <a:pt x="0" y="93979"/>
                  </a:lnTo>
                  <a:lnTo>
                    <a:pt x="388619" y="242908"/>
                  </a:lnTo>
                  <a:lnTo>
                    <a:pt x="388619" y="93979"/>
                  </a:lnTo>
                  <a:close/>
                </a:path>
                <a:path w="772159" h="389889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5900"/>
                  </a:lnTo>
                  <a:lnTo>
                    <a:pt x="725169" y="215900"/>
                  </a:lnTo>
                  <a:lnTo>
                    <a:pt x="725169" y="207010"/>
                  </a:lnTo>
                  <a:close/>
                </a:path>
                <a:path w="772159" h="389889">
                  <a:moveTo>
                    <a:pt x="731519" y="144779"/>
                  </a:moveTo>
                  <a:lnTo>
                    <a:pt x="415289" y="144779"/>
                  </a:lnTo>
                  <a:lnTo>
                    <a:pt x="415289" y="154939"/>
                  </a:lnTo>
                  <a:lnTo>
                    <a:pt x="731519" y="154939"/>
                  </a:lnTo>
                  <a:lnTo>
                    <a:pt x="731519" y="144779"/>
                  </a:lnTo>
                  <a:close/>
                </a:path>
                <a:path w="772159" h="389889">
                  <a:moveTo>
                    <a:pt x="441959" y="88900"/>
                  </a:moveTo>
                  <a:lnTo>
                    <a:pt x="415289" y="88900"/>
                  </a:lnTo>
                  <a:lnTo>
                    <a:pt x="415289" y="107950"/>
                  </a:lnTo>
                  <a:lnTo>
                    <a:pt x="441959" y="107950"/>
                  </a:lnTo>
                  <a:lnTo>
                    <a:pt x="441959" y="88900"/>
                  </a:lnTo>
                  <a:close/>
                </a:path>
                <a:path w="772159" h="389889">
                  <a:moveTo>
                    <a:pt x="541019" y="88900"/>
                  </a:moveTo>
                  <a:lnTo>
                    <a:pt x="514350" y="88900"/>
                  </a:lnTo>
                  <a:lnTo>
                    <a:pt x="514350" y="107950"/>
                  </a:lnTo>
                  <a:lnTo>
                    <a:pt x="541019" y="107950"/>
                  </a:lnTo>
                  <a:lnTo>
                    <a:pt x="541019" y="88900"/>
                  </a:lnTo>
                  <a:close/>
                </a:path>
                <a:path w="772159" h="389889">
                  <a:moveTo>
                    <a:pt x="632459" y="88900"/>
                  </a:moveTo>
                  <a:lnTo>
                    <a:pt x="607059" y="88900"/>
                  </a:lnTo>
                  <a:lnTo>
                    <a:pt x="607059" y="107950"/>
                  </a:lnTo>
                  <a:lnTo>
                    <a:pt x="632459" y="107950"/>
                  </a:lnTo>
                  <a:lnTo>
                    <a:pt x="632459" y="88900"/>
                  </a:lnTo>
                  <a:close/>
                </a:path>
                <a:path w="772159" h="389889">
                  <a:moveTo>
                    <a:pt x="731519" y="88900"/>
                  </a:moveTo>
                  <a:lnTo>
                    <a:pt x="704850" y="88900"/>
                  </a:lnTo>
                  <a:lnTo>
                    <a:pt x="704850" y="107950"/>
                  </a:lnTo>
                  <a:lnTo>
                    <a:pt x="731519" y="107950"/>
                  </a:lnTo>
                  <a:lnTo>
                    <a:pt x="731519" y="88900"/>
                  </a:lnTo>
                  <a:close/>
                </a:path>
                <a:path w="772159" h="389889">
                  <a:moveTo>
                    <a:pt x="731519" y="60960"/>
                  </a:moveTo>
                  <a:lnTo>
                    <a:pt x="415289" y="60960"/>
                  </a:lnTo>
                  <a:lnTo>
                    <a:pt x="415289" y="69850"/>
                  </a:lnTo>
                  <a:lnTo>
                    <a:pt x="731519" y="69850"/>
                  </a:lnTo>
                  <a:lnTo>
                    <a:pt x="731519" y="60960"/>
                  </a:lnTo>
                  <a:close/>
                </a:path>
                <a:path w="772159" h="389889">
                  <a:moveTo>
                    <a:pt x="731519" y="0"/>
                  </a:moveTo>
                  <a:lnTo>
                    <a:pt x="415289" y="0"/>
                  </a:lnTo>
                  <a:lnTo>
                    <a:pt x="415289" y="8889"/>
                  </a:lnTo>
                  <a:lnTo>
                    <a:pt x="731519" y="8889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03439" y="14478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70"/>
                  </a:moveTo>
                  <a:lnTo>
                    <a:pt x="322579" y="52070"/>
                  </a:lnTo>
                  <a:lnTo>
                    <a:pt x="322579" y="71120"/>
                  </a:lnTo>
                  <a:lnTo>
                    <a:pt x="59689" y="71120"/>
                  </a:lnTo>
                  <a:lnTo>
                    <a:pt x="59689" y="5207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8100"/>
                  </a:moveTo>
                  <a:lnTo>
                    <a:pt x="731519" y="3810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810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5110"/>
                  </a:moveTo>
                  <a:lnTo>
                    <a:pt x="725169" y="245110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5110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98766" y="14431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7198767" y="2890927"/>
            <a:ext cx="781685" cy="663575"/>
            <a:chOff x="7198767" y="2890927"/>
            <a:chExt cx="781685" cy="663575"/>
          </a:xfrm>
        </p:grpSpPr>
        <p:sp>
          <p:nvSpPr>
            <p:cNvPr id="25" name="object 25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203439" y="29324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9689" y="69850"/>
                  </a:lnTo>
                  <a:lnTo>
                    <a:pt x="59689" y="5080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29"/>
                  </a:moveTo>
                  <a:lnTo>
                    <a:pt x="731519" y="36829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7198767" y="4338727"/>
            <a:ext cx="781685" cy="663575"/>
            <a:chOff x="7198767" y="4338727"/>
            <a:chExt cx="781685" cy="663575"/>
          </a:xfrm>
        </p:grpSpPr>
        <p:sp>
          <p:nvSpPr>
            <p:cNvPr id="32" name="object 32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03439" y="43802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5240"/>
                  </a:moveTo>
                  <a:lnTo>
                    <a:pt x="59689" y="15240"/>
                  </a:lnTo>
                  <a:lnTo>
                    <a:pt x="59689" y="34290"/>
                  </a:lnTo>
                  <a:lnTo>
                    <a:pt x="322579" y="34290"/>
                  </a:lnTo>
                  <a:lnTo>
                    <a:pt x="322579" y="1524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69"/>
                  </a:moveTo>
                  <a:lnTo>
                    <a:pt x="322579" y="52069"/>
                  </a:lnTo>
                  <a:lnTo>
                    <a:pt x="322579" y="71119"/>
                  </a:lnTo>
                  <a:lnTo>
                    <a:pt x="59689" y="71119"/>
                  </a:lnTo>
                  <a:lnTo>
                    <a:pt x="59689" y="52069"/>
                  </a:lnTo>
                  <a:close/>
                </a:path>
                <a:path w="772159" h="654050">
                  <a:moveTo>
                    <a:pt x="0" y="132080"/>
                  </a:moveTo>
                  <a:lnTo>
                    <a:pt x="388619" y="132080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30"/>
                  </a:moveTo>
                  <a:lnTo>
                    <a:pt x="731519" y="3683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3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80"/>
                  </a:moveTo>
                  <a:lnTo>
                    <a:pt x="731519" y="182880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80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80"/>
                  </a:lnTo>
                  <a:lnTo>
                    <a:pt x="415289" y="309880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80"/>
                  </a:lnTo>
                  <a:lnTo>
                    <a:pt x="514350" y="309880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80"/>
                  </a:lnTo>
                  <a:lnTo>
                    <a:pt x="607059" y="309880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80"/>
                  </a:lnTo>
                  <a:lnTo>
                    <a:pt x="704850" y="309880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80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2002789" y="2741929"/>
            <a:ext cx="1009650" cy="825500"/>
            <a:chOff x="2002789" y="2741929"/>
            <a:chExt cx="1009650" cy="825500"/>
          </a:xfrm>
        </p:grpSpPr>
        <p:sp>
          <p:nvSpPr>
            <p:cNvPr id="39" name="object 39" descr=""/>
            <p:cNvSpPr/>
            <p:nvPr/>
          </p:nvSpPr>
          <p:spPr>
            <a:xfrm>
              <a:off x="2021839" y="2843529"/>
              <a:ext cx="866140" cy="704850"/>
            </a:xfrm>
            <a:custGeom>
              <a:avLst/>
              <a:gdLst/>
              <a:ahLst/>
              <a:cxnLst/>
              <a:rect l="l" t="t" r="r" b="b"/>
              <a:pathLst>
                <a:path w="866139" h="704850">
                  <a:moveTo>
                    <a:pt x="0" y="704850"/>
                  </a:moveTo>
                  <a:lnTo>
                    <a:pt x="86614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179" y="2741929"/>
              <a:ext cx="175259" cy="165100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 rot="20640000">
            <a:off x="4786771" y="1822053"/>
            <a:ext cx="1668638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235">
                <a:solidFill>
                  <a:srgbClr val="FF0000"/>
                </a:solidFill>
                <a:latin typeface="Trebuchet MS"/>
                <a:cs typeface="Trebuchet MS"/>
              </a:rPr>
              <a:t>MX</a:t>
            </a:r>
            <a:r>
              <a:rPr dirty="0" sz="1800" spc="2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Priority</a:t>
            </a:r>
            <a:r>
              <a:rPr dirty="0" sz="1800" spc="2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800" spc="335">
                <a:solidFill>
                  <a:srgbClr val="FF0000"/>
                </a:solidFill>
                <a:latin typeface="Trebuchet MS"/>
                <a:cs typeface="Trebuchet MS"/>
              </a:rPr>
              <a:t>#1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 descr=""/>
          <p:cNvSpPr txBox="1"/>
          <p:nvPr/>
        </p:nvSpPr>
        <p:spPr>
          <a:xfrm rot="660000">
            <a:off x="5030482" y="2691738"/>
            <a:ext cx="1668009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240">
                <a:solidFill>
                  <a:srgbClr val="007F00"/>
                </a:solidFill>
                <a:latin typeface="Trebuchet MS"/>
                <a:cs typeface="Trebuchet MS"/>
              </a:rPr>
              <a:t>MX</a:t>
            </a:r>
            <a:r>
              <a:rPr dirty="0" sz="1800" spc="3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007F00"/>
                </a:solidFill>
                <a:latin typeface="Trebuchet MS"/>
                <a:cs typeface="Trebuchet MS"/>
              </a:rPr>
              <a:t>Priority</a:t>
            </a:r>
            <a:r>
              <a:rPr dirty="0" sz="1800" spc="35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sz="1800" spc="345">
                <a:solidFill>
                  <a:srgbClr val="007F00"/>
                </a:solidFill>
                <a:latin typeface="Trebuchet MS"/>
                <a:cs typeface="Trebuchet MS"/>
              </a:rPr>
              <a:t>#1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 rot="1860000">
            <a:off x="4989145" y="3584692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baseline="3086" sz="2700" spc="330">
                <a:solidFill>
                  <a:srgbClr val="007F00"/>
                </a:solidFill>
                <a:latin typeface="Trebuchet MS"/>
                <a:cs typeface="Trebuchet MS"/>
              </a:rPr>
              <a:t>M</a:t>
            </a:r>
            <a:r>
              <a:rPr dirty="0" baseline="1543" sz="2700" spc="330">
                <a:solidFill>
                  <a:srgbClr val="007F00"/>
                </a:solidFill>
                <a:latin typeface="Trebuchet MS"/>
                <a:cs typeface="Trebuchet MS"/>
              </a:rPr>
              <a:t>X</a:t>
            </a:r>
            <a:r>
              <a:rPr dirty="0" baseline="1543" sz="2700" spc="127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baseline="1543" sz="2700">
                <a:solidFill>
                  <a:srgbClr val="007F0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007F00"/>
                </a:solidFill>
                <a:latin typeface="Trebuchet MS"/>
                <a:cs typeface="Trebuchet MS"/>
              </a:rPr>
              <a:t>rior</a:t>
            </a:r>
            <a:r>
              <a:rPr dirty="0" baseline="-1543" sz="2700">
                <a:solidFill>
                  <a:srgbClr val="007F00"/>
                </a:solidFill>
                <a:latin typeface="Trebuchet MS"/>
                <a:cs typeface="Trebuchet MS"/>
              </a:rPr>
              <a:t>ity</a:t>
            </a:r>
            <a:r>
              <a:rPr dirty="0" baseline="-1543" sz="2700" spc="127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baseline="-1543" sz="2700" spc="487">
                <a:solidFill>
                  <a:srgbClr val="007F00"/>
                </a:solidFill>
                <a:latin typeface="Trebuchet MS"/>
                <a:cs typeface="Trebuchet MS"/>
              </a:rPr>
              <a:t>#</a:t>
            </a:r>
            <a:r>
              <a:rPr dirty="0" baseline="-3086" sz="2700" spc="487">
                <a:solidFill>
                  <a:srgbClr val="007F00"/>
                </a:solidFill>
                <a:latin typeface="Trebuchet MS"/>
                <a:cs typeface="Trebuchet MS"/>
              </a:rPr>
              <a:t>2</a:t>
            </a:r>
            <a:endParaRPr baseline="-3086" sz="27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2961639" y="3089909"/>
            <a:ext cx="10267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590" marR="5080" indent="-26289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rebuchet MS"/>
                <a:cs typeface="Trebuchet MS"/>
              </a:rPr>
              <a:t>Sender’s </a:t>
            </a:r>
            <a:r>
              <a:rPr dirty="0" sz="1800" spc="80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998969" y="5200650"/>
            <a:ext cx="1187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904" marR="1905" indent="-25654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Receiver’s </a:t>
            </a:r>
            <a:r>
              <a:rPr dirty="0" sz="1800" spc="75">
                <a:latin typeface="Trebuchet MS"/>
                <a:cs typeface="Trebuchet MS"/>
              </a:rPr>
              <a:t>MTA’s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4758690" y="2446020"/>
            <a:ext cx="1736089" cy="2557780"/>
            <a:chOff x="4758690" y="2446020"/>
            <a:chExt cx="1736089" cy="2557780"/>
          </a:xfrm>
        </p:grpSpPr>
        <p:sp>
          <p:nvSpPr>
            <p:cNvPr id="47" name="object 47" descr=""/>
            <p:cNvSpPr/>
            <p:nvPr/>
          </p:nvSpPr>
          <p:spPr>
            <a:xfrm>
              <a:off x="4765040" y="2452370"/>
              <a:ext cx="1638300" cy="0"/>
            </a:xfrm>
            <a:custGeom>
              <a:avLst/>
              <a:gdLst/>
              <a:ahLst/>
              <a:cxnLst/>
              <a:rect l="l" t="t" r="r" b="b"/>
              <a:pathLst>
                <a:path w="1638300" h="0">
                  <a:moveTo>
                    <a:pt x="0" y="0"/>
                  </a:moveTo>
                  <a:lnTo>
                    <a:pt x="1638300" y="0"/>
                  </a:lnTo>
                </a:path>
              </a:pathLst>
            </a:custGeom>
            <a:ln w="12700">
              <a:solidFill>
                <a:srgbClr val="007F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441440" y="2452370"/>
              <a:ext cx="46990" cy="3810"/>
            </a:xfrm>
            <a:custGeom>
              <a:avLst/>
              <a:gdLst/>
              <a:ahLst/>
              <a:cxnLst/>
              <a:rect l="l" t="t" r="r" b="b"/>
              <a:pathLst>
                <a:path w="46989" h="3810">
                  <a:moveTo>
                    <a:pt x="0" y="0"/>
                  </a:moveTo>
                  <a:lnTo>
                    <a:pt x="46989" y="0"/>
                  </a:lnTo>
                  <a:lnTo>
                    <a:pt x="46989" y="3809"/>
                  </a:lnTo>
                </a:path>
              </a:pathLst>
            </a:custGeom>
            <a:ln w="12700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488430" y="2493010"/>
              <a:ext cx="0" cy="2432050"/>
            </a:xfrm>
            <a:custGeom>
              <a:avLst/>
              <a:gdLst/>
              <a:ahLst/>
              <a:cxnLst/>
              <a:rect l="l" t="t" r="r" b="b"/>
              <a:pathLst>
                <a:path w="0" h="2432050">
                  <a:moveTo>
                    <a:pt x="0" y="0"/>
                  </a:moveTo>
                  <a:lnTo>
                    <a:pt x="0" y="2432050"/>
                  </a:lnTo>
                </a:path>
              </a:pathLst>
            </a:custGeom>
            <a:ln w="12700">
              <a:solidFill>
                <a:srgbClr val="007F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471920" y="4963160"/>
              <a:ext cx="16510" cy="34290"/>
            </a:xfrm>
            <a:custGeom>
              <a:avLst/>
              <a:gdLst/>
              <a:ahLst/>
              <a:cxnLst/>
              <a:rect l="l" t="t" r="r" b="b"/>
              <a:pathLst>
                <a:path w="16510" h="34289">
                  <a:moveTo>
                    <a:pt x="16509" y="0"/>
                  </a:moveTo>
                  <a:lnTo>
                    <a:pt x="16509" y="34289"/>
                  </a:lnTo>
                  <a:lnTo>
                    <a:pt x="0" y="34289"/>
                  </a:lnTo>
                </a:path>
              </a:pathLst>
            </a:custGeom>
            <a:ln w="1269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765040" y="2470150"/>
              <a:ext cx="1668780" cy="2527300"/>
            </a:xfrm>
            <a:custGeom>
              <a:avLst/>
              <a:gdLst/>
              <a:ahLst/>
              <a:cxnLst/>
              <a:rect l="l" t="t" r="r" b="b"/>
              <a:pathLst>
                <a:path w="1668779" h="2527300">
                  <a:moveTo>
                    <a:pt x="31750" y="2527300"/>
                  </a:moveTo>
                  <a:lnTo>
                    <a:pt x="1668780" y="2527300"/>
                  </a:lnTo>
                </a:path>
                <a:path w="1668779" h="2527300">
                  <a:moveTo>
                    <a:pt x="0" y="0"/>
                  </a:moveTo>
                  <a:lnTo>
                    <a:pt x="0" y="2520950"/>
                  </a:lnTo>
                </a:path>
              </a:pathLst>
            </a:custGeom>
            <a:ln w="12700">
              <a:solidFill>
                <a:srgbClr val="007F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4579620" y="4356100"/>
            <a:ext cx="21310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25">
                <a:solidFill>
                  <a:srgbClr val="007F00"/>
                </a:solidFill>
                <a:latin typeface="Trebuchet MS"/>
                <a:cs typeface="Trebuchet MS"/>
              </a:rPr>
              <a:t>DNSSEC</a:t>
            </a:r>
            <a:r>
              <a:rPr dirty="0" sz="1800" spc="4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007F00"/>
                </a:solidFill>
                <a:latin typeface="Trebuchet MS"/>
                <a:cs typeface="Trebuchet MS"/>
              </a:rPr>
              <a:t>Protected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5179059" y="4630420"/>
            <a:ext cx="9334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solidFill>
                  <a:srgbClr val="007F00"/>
                </a:solidFill>
                <a:latin typeface="Trebuchet MS"/>
                <a:cs typeface="Trebuchet MS"/>
              </a:rPr>
              <a:t>Records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170939" y="4044950"/>
            <a:ext cx="7962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rebuchet MS"/>
                <a:cs typeface="Trebuchet MS"/>
              </a:rPr>
              <a:t>Email </a:t>
            </a:r>
            <a:r>
              <a:rPr dirty="0" sz="1800" spc="85">
                <a:latin typeface="Trebuchet MS"/>
                <a:cs typeface="Trebuchet MS"/>
              </a:rPr>
              <a:t>Author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720840" y="2160270"/>
            <a:ext cx="173608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6600"/>
                </a:solidFill>
                <a:latin typeface="Trebuchet MS"/>
                <a:cs typeface="Trebuchet MS"/>
              </a:rPr>
              <a:t>Up-</a:t>
            </a:r>
            <a:r>
              <a:rPr dirty="0" sz="1800" spc="-20">
                <a:solidFill>
                  <a:srgbClr val="FF6600"/>
                </a:solidFill>
                <a:latin typeface="Trebuchet MS"/>
                <a:cs typeface="Trebuchet MS"/>
              </a:rPr>
              <a:t>To-</a:t>
            </a:r>
            <a:r>
              <a:rPr dirty="0" sz="1800" spc="110">
                <a:solidFill>
                  <a:srgbClr val="FF6600"/>
                </a:solidFill>
                <a:latin typeface="Trebuchet MS"/>
                <a:cs typeface="Trebuchet MS"/>
              </a:rPr>
              <a:t>No-</a:t>
            </a:r>
            <a:r>
              <a:rPr dirty="0" sz="1800" spc="125">
                <a:solidFill>
                  <a:srgbClr val="FF6600"/>
                </a:solidFill>
                <a:latin typeface="Trebuchet MS"/>
                <a:cs typeface="Trebuchet MS"/>
              </a:rPr>
              <a:t>Good </a:t>
            </a:r>
            <a:r>
              <a:rPr dirty="0" sz="1800" spc="110">
                <a:solidFill>
                  <a:srgbClr val="FF6600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1337310" y="5337809"/>
            <a:ext cx="454279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DNSSEC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ensures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that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only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good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DNS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records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are </a:t>
            </a:r>
            <a:r>
              <a:rPr dirty="0" sz="1600" spc="-10">
                <a:latin typeface="Arial"/>
                <a:cs typeface="Arial"/>
              </a:rPr>
              <a:t>believable.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4337457" y="2052727"/>
            <a:ext cx="3862070" cy="3876040"/>
            <a:chOff x="4337457" y="2052727"/>
            <a:chExt cx="3862070" cy="3876040"/>
          </a:xfrm>
        </p:grpSpPr>
        <p:sp>
          <p:nvSpPr>
            <p:cNvPr id="58" name="object 58" descr=""/>
            <p:cNvSpPr/>
            <p:nvPr/>
          </p:nvSpPr>
          <p:spPr>
            <a:xfrm>
              <a:off x="7025639" y="2774949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09" h="0">
                  <a:moveTo>
                    <a:pt x="0" y="0"/>
                  </a:moveTo>
                  <a:lnTo>
                    <a:pt x="1108709" y="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8171179" y="2774949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0" y="0"/>
                  </a:moveTo>
                  <a:lnTo>
                    <a:pt x="21590" y="0"/>
                  </a:lnTo>
                  <a:lnTo>
                    <a:pt x="21590" y="2921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7076439" y="2842259"/>
              <a:ext cx="1116330" cy="3079750"/>
            </a:xfrm>
            <a:custGeom>
              <a:avLst/>
              <a:gdLst/>
              <a:ahLst/>
              <a:cxnLst/>
              <a:rect l="l" t="t" r="r" b="b"/>
              <a:pathLst>
                <a:path w="1116329" h="3079750">
                  <a:moveTo>
                    <a:pt x="1116329" y="0"/>
                  </a:moveTo>
                  <a:lnTo>
                    <a:pt x="1116329" y="3049270"/>
                  </a:lnTo>
                </a:path>
                <a:path w="1116329" h="3079750">
                  <a:moveTo>
                    <a:pt x="0" y="3079750"/>
                  </a:moveTo>
                  <a:lnTo>
                    <a:pt x="1108709" y="307975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7025639" y="5885180"/>
              <a:ext cx="13970" cy="36830"/>
            </a:xfrm>
            <a:custGeom>
              <a:avLst/>
              <a:gdLst/>
              <a:ahLst/>
              <a:cxnLst/>
              <a:rect l="l" t="t" r="r" b="b"/>
              <a:pathLst>
                <a:path w="13970" h="36829">
                  <a:moveTo>
                    <a:pt x="13969" y="36830"/>
                  </a:moveTo>
                  <a:lnTo>
                    <a:pt x="0" y="3683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025639" y="2799079"/>
              <a:ext cx="0" cy="3049270"/>
            </a:xfrm>
            <a:custGeom>
              <a:avLst/>
              <a:gdLst/>
              <a:ahLst/>
              <a:cxnLst/>
              <a:rect l="l" t="t" r="r" b="b"/>
              <a:pathLst>
                <a:path w="0" h="3049270">
                  <a:moveTo>
                    <a:pt x="0" y="0"/>
                  </a:moveTo>
                  <a:lnTo>
                    <a:pt x="0" y="304927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4342130" y="2057399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30">
                  <a:moveTo>
                    <a:pt x="0" y="227329"/>
                  </a:moveTo>
                  <a:lnTo>
                    <a:pt x="0" y="240029"/>
                  </a:lnTo>
                  <a:lnTo>
                    <a:pt x="2540" y="262889"/>
                  </a:lnTo>
                  <a:lnTo>
                    <a:pt x="15240" y="309879"/>
                  </a:lnTo>
                  <a:lnTo>
                    <a:pt x="25400" y="331470"/>
                  </a:lnTo>
                  <a:lnTo>
                    <a:pt x="30480" y="342900"/>
                  </a:lnTo>
                  <a:lnTo>
                    <a:pt x="58420" y="381000"/>
                  </a:lnTo>
                  <a:lnTo>
                    <a:pt x="93980" y="412750"/>
                  </a:lnTo>
                  <a:lnTo>
                    <a:pt x="114300" y="425450"/>
                  </a:lnTo>
                  <a:lnTo>
                    <a:pt x="125730" y="431800"/>
                  </a:lnTo>
                  <a:lnTo>
                    <a:pt x="135890" y="436879"/>
                  </a:lnTo>
                  <a:lnTo>
                    <a:pt x="147320" y="441960"/>
                  </a:lnTo>
                  <a:lnTo>
                    <a:pt x="158750" y="445770"/>
                  </a:lnTo>
                  <a:lnTo>
                    <a:pt x="204470" y="455929"/>
                  </a:lnTo>
                  <a:lnTo>
                    <a:pt x="252730" y="455929"/>
                  </a:lnTo>
                  <a:lnTo>
                    <a:pt x="264160" y="453389"/>
                  </a:lnTo>
                  <a:lnTo>
                    <a:pt x="276860" y="450850"/>
                  </a:lnTo>
                  <a:lnTo>
                    <a:pt x="299720" y="445770"/>
                  </a:lnTo>
                  <a:lnTo>
                    <a:pt x="311150" y="441960"/>
                  </a:lnTo>
                  <a:lnTo>
                    <a:pt x="321310" y="436879"/>
                  </a:lnTo>
                  <a:lnTo>
                    <a:pt x="332740" y="431800"/>
                  </a:lnTo>
                  <a:lnTo>
                    <a:pt x="342900" y="425450"/>
                  </a:lnTo>
                  <a:lnTo>
                    <a:pt x="353060" y="420370"/>
                  </a:lnTo>
                  <a:lnTo>
                    <a:pt x="373380" y="405129"/>
                  </a:lnTo>
                  <a:lnTo>
                    <a:pt x="382270" y="397510"/>
                  </a:lnTo>
                  <a:lnTo>
                    <a:pt x="398780" y="381000"/>
                  </a:lnTo>
                  <a:lnTo>
                    <a:pt x="406400" y="372110"/>
                  </a:lnTo>
                  <a:lnTo>
                    <a:pt x="407352" y="370839"/>
                  </a:lnTo>
                  <a:lnTo>
                    <a:pt x="223520" y="370839"/>
                  </a:lnTo>
                  <a:lnTo>
                    <a:pt x="217170" y="369570"/>
                  </a:lnTo>
                  <a:lnTo>
                    <a:pt x="209550" y="369570"/>
                  </a:lnTo>
                  <a:lnTo>
                    <a:pt x="201930" y="368300"/>
                  </a:lnTo>
                  <a:lnTo>
                    <a:pt x="195580" y="367029"/>
                  </a:lnTo>
                  <a:lnTo>
                    <a:pt x="187960" y="364489"/>
                  </a:lnTo>
                  <a:lnTo>
                    <a:pt x="181610" y="361950"/>
                  </a:lnTo>
                  <a:lnTo>
                    <a:pt x="173990" y="359410"/>
                  </a:lnTo>
                  <a:lnTo>
                    <a:pt x="161290" y="354329"/>
                  </a:lnTo>
                  <a:lnTo>
                    <a:pt x="148590" y="346710"/>
                  </a:lnTo>
                  <a:lnTo>
                    <a:pt x="143510" y="341629"/>
                  </a:lnTo>
                  <a:lnTo>
                    <a:pt x="137160" y="337820"/>
                  </a:lnTo>
                  <a:lnTo>
                    <a:pt x="101600" y="292100"/>
                  </a:lnTo>
                  <a:lnTo>
                    <a:pt x="99060" y="285750"/>
                  </a:lnTo>
                  <a:lnTo>
                    <a:pt x="95250" y="279400"/>
                  </a:lnTo>
                  <a:lnTo>
                    <a:pt x="93980" y="273050"/>
                  </a:lnTo>
                  <a:lnTo>
                    <a:pt x="91440" y="265429"/>
                  </a:lnTo>
                  <a:lnTo>
                    <a:pt x="88900" y="259079"/>
                  </a:lnTo>
                  <a:lnTo>
                    <a:pt x="87630" y="251460"/>
                  </a:lnTo>
                  <a:lnTo>
                    <a:pt x="87630" y="243839"/>
                  </a:lnTo>
                  <a:lnTo>
                    <a:pt x="86360" y="237489"/>
                  </a:lnTo>
                  <a:lnTo>
                    <a:pt x="86360" y="228600"/>
                  </a:lnTo>
                  <a:lnTo>
                    <a:pt x="1270" y="228600"/>
                  </a:lnTo>
                  <a:lnTo>
                    <a:pt x="0" y="227329"/>
                  </a:lnTo>
                  <a:close/>
                </a:path>
                <a:path w="457200" h="455930">
                  <a:moveTo>
                    <a:pt x="407352" y="85089"/>
                  </a:moveTo>
                  <a:lnTo>
                    <a:pt x="238760" y="85089"/>
                  </a:lnTo>
                  <a:lnTo>
                    <a:pt x="246380" y="86360"/>
                  </a:lnTo>
                  <a:lnTo>
                    <a:pt x="252730" y="87629"/>
                  </a:lnTo>
                  <a:lnTo>
                    <a:pt x="293370" y="100329"/>
                  </a:lnTo>
                  <a:lnTo>
                    <a:pt x="334010" y="130810"/>
                  </a:lnTo>
                  <a:lnTo>
                    <a:pt x="337820" y="135889"/>
                  </a:lnTo>
                  <a:lnTo>
                    <a:pt x="342900" y="140970"/>
                  </a:lnTo>
                  <a:lnTo>
                    <a:pt x="346710" y="147320"/>
                  </a:lnTo>
                  <a:lnTo>
                    <a:pt x="350520" y="152400"/>
                  </a:lnTo>
                  <a:lnTo>
                    <a:pt x="358140" y="165100"/>
                  </a:lnTo>
                  <a:lnTo>
                    <a:pt x="360680" y="171450"/>
                  </a:lnTo>
                  <a:lnTo>
                    <a:pt x="363220" y="179070"/>
                  </a:lnTo>
                  <a:lnTo>
                    <a:pt x="365760" y="185420"/>
                  </a:lnTo>
                  <a:lnTo>
                    <a:pt x="367030" y="191770"/>
                  </a:lnTo>
                  <a:lnTo>
                    <a:pt x="369570" y="199389"/>
                  </a:lnTo>
                  <a:lnTo>
                    <a:pt x="370840" y="205739"/>
                  </a:lnTo>
                  <a:lnTo>
                    <a:pt x="370840" y="213360"/>
                  </a:lnTo>
                  <a:lnTo>
                    <a:pt x="372110" y="219710"/>
                  </a:lnTo>
                  <a:lnTo>
                    <a:pt x="372110" y="234950"/>
                  </a:lnTo>
                  <a:lnTo>
                    <a:pt x="370840" y="241300"/>
                  </a:lnTo>
                  <a:lnTo>
                    <a:pt x="370840" y="248920"/>
                  </a:lnTo>
                  <a:lnTo>
                    <a:pt x="369570" y="255270"/>
                  </a:lnTo>
                  <a:lnTo>
                    <a:pt x="368300" y="262889"/>
                  </a:lnTo>
                  <a:lnTo>
                    <a:pt x="363220" y="275589"/>
                  </a:lnTo>
                  <a:lnTo>
                    <a:pt x="360680" y="283210"/>
                  </a:lnTo>
                  <a:lnTo>
                    <a:pt x="358140" y="289560"/>
                  </a:lnTo>
                  <a:lnTo>
                    <a:pt x="354640" y="295391"/>
                  </a:lnTo>
                  <a:lnTo>
                    <a:pt x="355600" y="295910"/>
                  </a:lnTo>
                  <a:lnTo>
                    <a:pt x="347980" y="308610"/>
                  </a:lnTo>
                  <a:lnTo>
                    <a:pt x="342900" y="313689"/>
                  </a:lnTo>
                  <a:lnTo>
                    <a:pt x="339090" y="320039"/>
                  </a:lnTo>
                  <a:lnTo>
                    <a:pt x="293370" y="355600"/>
                  </a:lnTo>
                  <a:lnTo>
                    <a:pt x="287020" y="358139"/>
                  </a:lnTo>
                  <a:lnTo>
                    <a:pt x="280670" y="361950"/>
                  </a:lnTo>
                  <a:lnTo>
                    <a:pt x="274320" y="363220"/>
                  </a:lnTo>
                  <a:lnTo>
                    <a:pt x="266700" y="365760"/>
                  </a:lnTo>
                  <a:lnTo>
                    <a:pt x="260350" y="367029"/>
                  </a:lnTo>
                  <a:lnTo>
                    <a:pt x="252730" y="369570"/>
                  </a:lnTo>
                  <a:lnTo>
                    <a:pt x="245110" y="369570"/>
                  </a:lnTo>
                  <a:lnTo>
                    <a:pt x="238760" y="370839"/>
                  </a:lnTo>
                  <a:lnTo>
                    <a:pt x="407352" y="370839"/>
                  </a:lnTo>
                  <a:lnTo>
                    <a:pt x="414020" y="361950"/>
                  </a:lnTo>
                  <a:lnTo>
                    <a:pt x="420370" y="353060"/>
                  </a:lnTo>
                  <a:lnTo>
                    <a:pt x="426720" y="341629"/>
                  </a:lnTo>
                  <a:lnTo>
                    <a:pt x="433070" y="331470"/>
                  </a:lnTo>
                  <a:lnTo>
                    <a:pt x="449580" y="287020"/>
                  </a:lnTo>
                  <a:lnTo>
                    <a:pt x="457200" y="240029"/>
                  </a:lnTo>
                  <a:lnTo>
                    <a:pt x="457200" y="215900"/>
                  </a:lnTo>
                  <a:lnTo>
                    <a:pt x="455930" y="204470"/>
                  </a:lnTo>
                  <a:lnTo>
                    <a:pt x="454660" y="191770"/>
                  </a:lnTo>
                  <a:lnTo>
                    <a:pt x="449580" y="168910"/>
                  </a:lnTo>
                  <a:lnTo>
                    <a:pt x="438150" y="134620"/>
                  </a:lnTo>
                  <a:lnTo>
                    <a:pt x="433070" y="124460"/>
                  </a:lnTo>
                  <a:lnTo>
                    <a:pt x="414020" y="93979"/>
                  </a:lnTo>
                  <a:lnTo>
                    <a:pt x="407352" y="85089"/>
                  </a:lnTo>
                  <a:close/>
                </a:path>
                <a:path w="457200" h="455930">
                  <a:moveTo>
                    <a:pt x="354639" y="295393"/>
                  </a:moveTo>
                  <a:lnTo>
                    <a:pt x="354330" y="295910"/>
                  </a:lnTo>
                  <a:lnTo>
                    <a:pt x="355600" y="295910"/>
                  </a:lnTo>
                  <a:lnTo>
                    <a:pt x="354639" y="295393"/>
                  </a:lnTo>
                  <a:close/>
                </a:path>
                <a:path w="457200" h="455930">
                  <a:moveTo>
                    <a:pt x="104140" y="160020"/>
                  </a:moveTo>
                  <a:lnTo>
                    <a:pt x="102870" y="160020"/>
                  </a:lnTo>
                  <a:lnTo>
                    <a:pt x="354640" y="295391"/>
                  </a:lnTo>
                  <a:lnTo>
                    <a:pt x="104140" y="160020"/>
                  </a:lnTo>
                  <a:close/>
                </a:path>
                <a:path w="457200" h="455930">
                  <a:moveTo>
                    <a:pt x="241300" y="0"/>
                  </a:moveTo>
                  <a:lnTo>
                    <a:pt x="217170" y="0"/>
                  </a:lnTo>
                  <a:lnTo>
                    <a:pt x="205740" y="1270"/>
                  </a:lnTo>
                  <a:lnTo>
                    <a:pt x="193040" y="2539"/>
                  </a:lnTo>
                  <a:lnTo>
                    <a:pt x="170180" y="7620"/>
                  </a:lnTo>
                  <a:lnTo>
                    <a:pt x="135890" y="19050"/>
                  </a:lnTo>
                  <a:lnTo>
                    <a:pt x="125730" y="25400"/>
                  </a:lnTo>
                  <a:lnTo>
                    <a:pt x="115570" y="30479"/>
                  </a:lnTo>
                  <a:lnTo>
                    <a:pt x="67310" y="66039"/>
                  </a:lnTo>
                  <a:lnTo>
                    <a:pt x="52070" y="85089"/>
                  </a:lnTo>
                  <a:lnTo>
                    <a:pt x="44450" y="93979"/>
                  </a:lnTo>
                  <a:lnTo>
                    <a:pt x="20320" y="135889"/>
                  </a:lnTo>
                  <a:lnTo>
                    <a:pt x="6350" y="180339"/>
                  </a:lnTo>
                  <a:lnTo>
                    <a:pt x="1270" y="215900"/>
                  </a:lnTo>
                  <a:lnTo>
                    <a:pt x="1270" y="228600"/>
                  </a:lnTo>
                  <a:lnTo>
                    <a:pt x="86360" y="228600"/>
                  </a:lnTo>
                  <a:lnTo>
                    <a:pt x="86360" y="215900"/>
                  </a:lnTo>
                  <a:lnTo>
                    <a:pt x="88900" y="200660"/>
                  </a:lnTo>
                  <a:lnTo>
                    <a:pt x="90170" y="194310"/>
                  </a:lnTo>
                  <a:lnTo>
                    <a:pt x="92710" y="186689"/>
                  </a:lnTo>
                  <a:lnTo>
                    <a:pt x="93980" y="180339"/>
                  </a:lnTo>
                  <a:lnTo>
                    <a:pt x="96520" y="172720"/>
                  </a:lnTo>
                  <a:lnTo>
                    <a:pt x="100330" y="166370"/>
                  </a:lnTo>
                  <a:lnTo>
                    <a:pt x="102870" y="160020"/>
                  </a:lnTo>
                  <a:lnTo>
                    <a:pt x="106680" y="153670"/>
                  </a:lnTo>
                  <a:lnTo>
                    <a:pt x="110490" y="148589"/>
                  </a:lnTo>
                  <a:lnTo>
                    <a:pt x="114300" y="142239"/>
                  </a:lnTo>
                  <a:lnTo>
                    <a:pt x="119380" y="135889"/>
                  </a:lnTo>
                  <a:lnTo>
                    <a:pt x="129540" y="125729"/>
                  </a:lnTo>
                  <a:lnTo>
                    <a:pt x="134620" y="121920"/>
                  </a:lnTo>
                  <a:lnTo>
                    <a:pt x="144780" y="111760"/>
                  </a:lnTo>
                  <a:lnTo>
                    <a:pt x="157480" y="104139"/>
                  </a:lnTo>
                  <a:lnTo>
                    <a:pt x="163830" y="101600"/>
                  </a:lnTo>
                  <a:lnTo>
                    <a:pt x="170180" y="97789"/>
                  </a:lnTo>
                  <a:lnTo>
                    <a:pt x="182880" y="92710"/>
                  </a:lnTo>
                  <a:lnTo>
                    <a:pt x="190500" y="90170"/>
                  </a:lnTo>
                  <a:lnTo>
                    <a:pt x="203200" y="87629"/>
                  </a:lnTo>
                  <a:lnTo>
                    <a:pt x="218440" y="85089"/>
                  </a:lnTo>
                  <a:lnTo>
                    <a:pt x="407352" y="85089"/>
                  </a:lnTo>
                  <a:lnTo>
                    <a:pt x="406400" y="83820"/>
                  </a:lnTo>
                  <a:lnTo>
                    <a:pt x="373380" y="50800"/>
                  </a:lnTo>
                  <a:lnTo>
                    <a:pt x="332740" y="24129"/>
                  </a:lnTo>
                  <a:lnTo>
                    <a:pt x="288290" y="7620"/>
                  </a:lnTo>
                  <a:lnTo>
                    <a:pt x="264160" y="2539"/>
                  </a:lnTo>
                  <a:lnTo>
                    <a:pt x="2413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4342130" y="2057399"/>
              <a:ext cx="457200" cy="455930"/>
            </a:xfrm>
            <a:custGeom>
              <a:avLst/>
              <a:gdLst/>
              <a:ahLst/>
              <a:cxnLst/>
              <a:rect l="l" t="t" r="r" b="b"/>
              <a:pathLst>
                <a:path w="457200" h="455930">
                  <a:moveTo>
                    <a:pt x="1270" y="228600"/>
                  </a:moveTo>
                  <a:lnTo>
                    <a:pt x="1270" y="215900"/>
                  </a:lnTo>
                  <a:lnTo>
                    <a:pt x="2540" y="204470"/>
                  </a:lnTo>
                  <a:lnTo>
                    <a:pt x="12700" y="157479"/>
                  </a:lnTo>
                  <a:lnTo>
                    <a:pt x="31750" y="114300"/>
                  </a:lnTo>
                  <a:lnTo>
                    <a:pt x="38100" y="104139"/>
                  </a:lnTo>
                  <a:lnTo>
                    <a:pt x="44450" y="93979"/>
                  </a:lnTo>
                  <a:lnTo>
                    <a:pt x="52070" y="85089"/>
                  </a:lnTo>
                  <a:lnTo>
                    <a:pt x="59690" y="74929"/>
                  </a:lnTo>
                  <a:lnTo>
                    <a:pt x="67310" y="66039"/>
                  </a:lnTo>
                  <a:lnTo>
                    <a:pt x="76200" y="58420"/>
                  </a:lnTo>
                  <a:lnTo>
                    <a:pt x="85090" y="50800"/>
                  </a:lnTo>
                  <a:lnTo>
                    <a:pt x="95250" y="43179"/>
                  </a:lnTo>
                  <a:lnTo>
                    <a:pt x="105410" y="36829"/>
                  </a:lnTo>
                  <a:lnTo>
                    <a:pt x="115570" y="30479"/>
                  </a:lnTo>
                  <a:lnTo>
                    <a:pt x="125730" y="25400"/>
                  </a:lnTo>
                  <a:lnTo>
                    <a:pt x="135890" y="19050"/>
                  </a:lnTo>
                  <a:lnTo>
                    <a:pt x="147320" y="15239"/>
                  </a:lnTo>
                  <a:lnTo>
                    <a:pt x="193040" y="2539"/>
                  </a:lnTo>
                  <a:lnTo>
                    <a:pt x="205740" y="1270"/>
                  </a:lnTo>
                  <a:lnTo>
                    <a:pt x="217170" y="0"/>
                  </a:lnTo>
                  <a:lnTo>
                    <a:pt x="228600" y="0"/>
                  </a:lnTo>
                  <a:lnTo>
                    <a:pt x="241300" y="0"/>
                  </a:lnTo>
                  <a:lnTo>
                    <a:pt x="252730" y="1270"/>
                  </a:lnTo>
                  <a:lnTo>
                    <a:pt x="299720" y="11429"/>
                  </a:lnTo>
                  <a:lnTo>
                    <a:pt x="311150" y="15239"/>
                  </a:lnTo>
                  <a:lnTo>
                    <a:pt x="322580" y="19050"/>
                  </a:lnTo>
                  <a:lnTo>
                    <a:pt x="332740" y="24129"/>
                  </a:lnTo>
                  <a:lnTo>
                    <a:pt x="342900" y="30479"/>
                  </a:lnTo>
                  <a:lnTo>
                    <a:pt x="353060" y="36829"/>
                  </a:lnTo>
                  <a:lnTo>
                    <a:pt x="389890" y="66039"/>
                  </a:lnTo>
                  <a:lnTo>
                    <a:pt x="420370" y="104139"/>
                  </a:lnTo>
                  <a:lnTo>
                    <a:pt x="426720" y="114300"/>
                  </a:lnTo>
                  <a:lnTo>
                    <a:pt x="433070" y="124460"/>
                  </a:lnTo>
                  <a:lnTo>
                    <a:pt x="438150" y="134620"/>
                  </a:lnTo>
                  <a:lnTo>
                    <a:pt x="441960" y="146050"/>
                  </a:lnTo>
                  <a:lnTo>
                    <a:pt x="445770" y="157479"/>
                  </a:lnTo>
                  <a:lnTo>
                    <a:pt x="449580" y="168910"/>
                  </a:lnTo>
                  <a:lnTo>
                    <a:pt x="452120" y="180339"/>
                  </a:lnTo>
                  <a:lnTo>
                    <a:pt x="454660" y="191770"/>
                  </a:lnTo>
                  <a:lnTo>
                    <a:pt x="455930" y="204470"/>
                  </a:lnTo>
                  <a:lnTo>
                    <a:pt x="457200" y="215900"/>
                  </a:lnTo>
                  <a:lnTo>
                    <a:pt x="457200" y="227329"/>
                  </a:lnTo>
                  <a:lnTo>
                    <a:pt x="457200" y="240029"/>
                  </a:lnTo>
                  <a:lnTo>
                    <a:pt x="455930" y="251460"/>
                  </a:lnTo>
                  <a:lnTo>
                    <a:pt x="454660" y="262889"/>
                  </a:lnTo>
                  <a:lnTo>
                    <a:pt x="452120" y="275589"/>
                  </a:lnTo>
                  <a:lnTo>
                    <a:pt x="449580" y="287020"/>
                  </a:lnTo>
                  <a:lnTo>
                    <a:pt x="445770" y="298450"/>
                  </a:lnTo>
                  <a:lnTo>
                    <a:pt x="441960" y="309879"/>
                  </a:lnTo>
                  <a:lnTo>
                    <a:pt x="438150" y="321310"/>
                  </a:lnTo>
                  <a:lnTo>
                    <a:pt x="433070" y="331470"/>
                  </a:lnTo>
                  <a:lnTo>
                    <a:pt x="426720" y="341629"/>
                  </a:lnTo>
                  <a:lnTo>
                    <a:pt x="420370" y="353060"/>
                  </a:lnTo>
                  <a:lnTo>
                    <a:pt x="414020" y="361950"/>
                  </a:lnTo>
                  <a:lnTo>
                    <a:pt x="406400" y="372110"/>
                  </a:lnTo>
                  <a:lnTo>
                    <a:pt x="398780" y="381000"/>
                  </a:lnTo>
                  <a:lnTo>
                    <a:pt x="389890" y="389889"/>
                  </a:lnTo>
                  <a:lnTo>
                    <a:pt x="382270" y="397510"/>
                  </a:lnTo>
                  <a:lnTo>
                    <a:pt x="373380" y="405129"/>
                  </a:lnTo>
                  <a:lnTo>
                    <a:pt x="363220" y="412750"/>
                  </a:lnTo>
                  <a:lnTo>
                    <a:pt x="353060" y="420370"/>
                  </a:lnTo>
                  <a:lnTo>
                    <a:pt x="342900" y="425450"/>
                  </a:lnTo>
                  <a:lnTo>
                    <a:pt x="332740" y="431800"/>
                  </a:lnTo>
                  <a:lnTo>
                    <a:pt x="321310" y="436879"/>
                  </a:lnTo>
                  <a:lnTo>
                    <a:pt x="276860" y="450850"/>
                  </a:lnTo>
                  <a:lnTo>
                    <a:pt x="264160" y="453389"/>
                  </a:lnTo>
                  <a:lnTo>
                    <a:pt x="252730" y="455929"/>
                  </a:lnTo>
                  <a:lnTo>
                    <a:pt x="204470" y="455929"/>
                  </a:lnTo>
                  <a:lnTo>
                    <a:pt x="193040" y="453389"/>
                  </a:lnTo>
                  <a:lnTo>
                    <a:pt x="181610" y="450850"/>
                  </a:lnTo>
                  <a:lnTo>
                    <a:pt x="170180" y="448310"/>
                  </a:lnTo>
                  <a:lnTo>
                    <a:pt x="158750" y="445770"/>
                  </a:lnTo>
                  <a:lnTo>
                    <a:pt x="147320" y="441960"/>
                  </a:lnTo>
                  <a:lnTo>
                    <a:pt x="135890" y="436879"/>
                  </a:lnTo>
                  <a:lnTo>
                    <a:pt x="125730" y="431800"/>
                  </a:lnTo>
                  <a:lnTo>
                    <a:pt x="114300" y="425450"/>
                  </a:lnTo>
                  <a:lnTo>
                    <a:pt x="104140" y="420370"/>
                  </a:lnTo>
                  <a:lnTo>
                    <a:pt x="93980" y="412750"/>
                  </a:lnTo>
                  <a:lnTo>
                    <a:pt x="85090" y="405129"/>
                  </a:lnTo>
                  <a:lnTo>
                    <a:pt x="76200" y="397510"/>
                  </a:lnTo>
                  <a:lnTo>
                    <a:pt x="43180" y="361950"/>
                  </a:lnTo>
                  <a:lnTo>
                    <a:pt x="25400" y="331470"/>
                  </a:lnTo>
                  <a:lnTo>
                    <a:pt x="20320" y="321310"/>
                  </a:lnTo>
                  <a:lnTo>
                    <a:pt x="15240" y="309879"/>
                  </a:lnTo>
                  <a:lnTo>
                    <a:pt x="11430" y="298450"/>
                  </a:lnTo>
                  <a:lnTo>
                    <a:pt x="7620" y="287020"/>
                  </a:lnTo>
                  <a:lnTo>
                    <a:pt x="5080" y="275589"/>
                  </a:lnTo>
                  <a:lnTo>
                    <a:pt x="2540" y="262889"/>
                  </a:lnTo>
                  <a:lnTo>
                    <a:pt x="1270" y="251460"/>
                  </a:lnTo>
                  <a:lnTo>
                    <a:pt x="0" y="240029"/>
                  </a:lnTo>
                  <a:lnTo>
                    <a:pt x="0" y="227329"/>
                  </a:lnTo>
                  <a:lnTo>
                    <a:pt x="1270" y="228600"/>
                  </a:lnTo>
                  <a:close/>
                </a:path>
                <a:path w="457200" h="455930">
                  <a:moveTo>
                    <a:pt x="355600" y="295910"/>
                  </a:moveTo>
                  <a:lnTo>
                    <a:pt x="354330" y="295910"/>
                  </a:lnTo>
                  <a:lnTo>
                    <a:pt x="358140" y="289560"/>
                  </a:lnTo>
                  <a:lnTo>
                    <a:pt x="360680" y="283210"/>
                  </a:lnTo>
                  <a:lnTo>
                    <a:pt x="363220" y="275589"/>
                  </a:lnTo>
                  <a:lnTo>
                    <a:pt x="365760" y="269239"/>
                  </a:lnTo>
                  <a:lnTo>
                    <a:pt x="368300" y="262889"/>
                  </a:lnTo>
                  <a:lnTo>
                    <a:pt x="369570" y="255270"/>
                  </a:lnTo>
                  <a:lnTo>
                    <a:pt x="370840" y="248920"/>
                  </a:lnTo>
                  <a:lnTo>
                    <a:pt x="370840" y="241300"/>
                  </a:lnTo>
                  <a:lnTo>
                    <a:pt x="372110" y="234950"/>
                  </a:lnTo>
                  <a:lnTo>
                    <a:pt x="372110" y="227329"/>
                  </a:lnTo>
                  <a:lnTo>
                    <a:pt x="372110" y="219710"/>
                  </a:lnTo>
                  <a:lnTo>
                    <a:pt x="370840" y="213360"/>
                  </a:lnTo>
                  <a:lnTo>
                    <a:pt x="370840" y="205739"/>
                  </a:lnTo>
                  <a:lnTo>
                    <a:pt x="369570" y="199389"/>
                  </a:lnTo>
                  <a:lnTo>
                    <a:pt x="367030" y="191770"/>
                  </a:lnTo>
                  <a:lnTo>
                    <a:pt x="365760" y="185420"/>
                  </a:lnTo>
                  <a:lnTo>
                    <a:pt x="363220" y="179070"/>
                  </a:lnTo>
                  <a:lnTo>
                    <a:pt x="360680" y="171450"/>
                  </a:lnTo>
                  <a:lnTo>
                    <a:pt x="358140" y="165100"/>
                  </a:lnTo>
                  <a:lnTo>
                    <a:pt x="354330" y="158750"/>
                  </a:lnTo>
                  <a:lnTo>
                    <a:pt x="350520" y="152400"/>
                  </a:lnTo>
                  <a:lnTo>
                    <a:pt x="346710" y="147320"/>
                  </a:lnTo>
                  <a:lnTo>
                    <a:pt x="342900" y="140970"/>
                  </a:lnTo>
                  <a:lnTo>
                    <a:pt x="337820" y="135889"/>
                  </a:lnTo>
                  <a:lnTo>
                    <a:pt x="306070" y="107950"/>
                  </a:lnTo>
                  <a:lnTo>
                    <a:pt x="299720" y="104139"/>
                  </a:lnTo>
                  <a:lnTo>
                    <a:pt x="293370" y="100329"/>
                  </a:lnTo>
                  <a:lnTo>
                    <a:pt x="287020" y="97789"/>
                  </a:lnTo>
                  <a:lnTo>
                    <a:pt x="280670" y="95250"/>
                  </a:lnTo>
                  <a:lnTo>
                    <a:pt x="274320" y="92710"/>
                  </a:lnTo>
                  <a:lnTo>
                    <a:pt x="266700" y="90170"/>
                  </a:lnTo>
                  <a:lnTo>
                    <a:pt x="260350" y="88900"/>
                  </a:lnTo>
                  <a:lnTo>
                    <a:pt x="252730" y="87629"/>
                  </a:lnTo>
                  <a:lnTo>
                    <a:pt x="246380" y="86360"/>
                  </a:lnTo>
                  <a:lnTo>
                    <a:pt x="238760" y="85089"/>
                  </a:lnTo>
                  <a:lnTo>
                    <a:pt x="232410" y="85089"/>
                  </a:lnTo>
                  <a:lnTo>
                    <a:pt x="224790" y="85089"/>
                  </a:lnTo>
                  <a:lnTo>
                    <a:pt x="218440" y="85089"/>
                  </a:lnTo>
                  <a:lnTo>
                    <a:pt x="210820" y="86360"/>
                  </a:lnTo>
                  <a:lnTo>
                    <a:pt x="203200" y="87629"/>
                  </a:lnTo>
                  <a:lnTo>
                    <a:pt x="196850" y="88900"/>
                  </a:lnTo>
                  <a:lnTo>
                    <a:pt x="190500" y="90170"/>
                  </a:lnTo>
                  <a:lnTo>
                    <a:pt x="182880" y="92710"/>
                  </a:lnTo>
                  <a:lnTo>
                    <a:pt x="176530" y="95250"/>
                  </a:lnTo>
                  <a:lnTo>
                    <a:pt x="170180" y="97789"/>
                  </a:lnTo>
                  <a:lnTo>
                    <a:pt x="163830" y="101600"/>
                  </a:lnTo>
                  <a:lnTo>
                    <a:pt x="157480" y="104139"/>
                  </a:lnTo>
                  <a:lnTo>
                    <a:pt x="151130" y="107950"/>
                  </a:lnTo>
                  <a:lnTo>
                    <a:pt x="144780" y="111760"/>
                  </a:lnTo>
                  <a:lnTo>
                    <a:pt x="139700" y="116839"/>
                  </a:lnTo>
                  <a:lnTo>
                    <a:pt x="134620" y="121920"/>
                  </a:lnTo>
                  <a:lnTo>
                    <a:pt x="129540" y="125729"/>
                  </a:lnTo>
                  <a:lnTo>
                    <a:pt x="124460" y="130810"/>
                  </a:lnTo>
                  <a:lnTo>
                    <a:pt x="119380" y="135889"/>
                  </a:lnTo>
                  <a:lnTo>
                    <a:pt x="114300" y="142239"/>
                  </a:lnTo>
                  <a:lnTo>
                    <a:pt x="110490" y="148589"/>
                  </a:lnTo>
                  <a:lnTo>
                    <a:pt x="106680" y="153670"/>
                  </a:lnTo>
                  <a:lnTo>
                    <a:pt x="102870" y="160020"/>
                  </a:lnTo>
                  <a:lnTo>
                    <a:pt x="355600" y="295910"/>
                  </a:lnTo>
                  <a:close/>
                </a:path>
                <a:path w="457200" h="455930">
                  <a:moveTo>
                    <a:pt x="104140" y="160020"/>
                  </a:moveTo>
                  <a:lnTo>
                    <a:pt x="102870" y="160020"/>
                  </a:lnTo>
                  <a:lnTo>
                    <a:pt x="100330" y="166370"/>
                  </a:lnTo>
                  <a:lnTo>
                    <a:pt x="96520" y="172720"/>
                  </a:lnTo>
                  <a:lnTo>
                    <a:pt x="93980" y="180339"/>
                  </a:lnTo>
                  <a:lnTo>
                    <a:pt x="92710" y="186689"/>
                  </a:lnTo>
                  <a:lnTo>
                    <a:pt x="90170" y="194310"/>
                  </a:lnTo>
                  <a:lnTo>
                    <a:pt x="88900" y="200660"/>
                  </a:lnTo>
                  <a:lnTo>
                    <a:pt x="87630" y="208279"/>
                  </a:lnTo>
                  <a:lnTo>
                    <a:pt x="86360" y="215900"/>
                  </a:lnTo>
                  <a:lnTo>
                    <a:pt x="86360" y="222250"/>
                  </a:lnTo>
                  <a:lnTo>
                    <a:pt x="86360" y="229870"/>
                  </a:lnTo>
                  <a:lnTo>
                    <a:pt x="86360" y="237489"/>
                  </a:lnTo>
                  <a:lnTo>
                    <a:pt x="87630" y="243839"/>
                  </a:lnTo>
                  <a:lnTo>
                    <a:pt x="87630" y="251460"/>
                  </a:lnTo>
                  <a:lnTo>
                    <a:pt x="88900" y="259079"/>
                  </a:lnTo>
                  <a:lnTo>
                    <a:pt x="91440" y="265429"/>
                  </a:lnTo>
                  <a:lnTo>
                    <a:pt x="93980" y="273050"/>
                  </a:lnTo>
                  <a:lnTo>
                    <a:pt x="95250" y="279400"/>
                  </a:lnTo>
                  <a:lnTo>
                    <a:pt x="99060" y="285750"/>
                  </a:lnTo>
                  <a:lnTo>
                    <a:pt x="101600" y="292100"/>
                  </a:lnTo>
                  <a:lnTo>
                    <a:pt x="105410" y="298450"/>
                  </a:lnTo>
                  <a:lnTo>
                    <a:pt x="109220" y="304800"/>
                  </a:lnTo>
                  <a:lnTo>
                    <a:pt x="113030" y="311150"/>
                  </a:lnTo>
                  <a:lnTo>
                    <a:pt x="116840" y="316229"/>
                  </a:lnTo>
                  <a:lnTo>
                    <a:pt x="121920" y="322579"/>
                  </a:lnTo>
                  <a:lnTo>
                    <a:pt x="127000" y="327660"/>
                  </a:lnTo>
                  <a:lnTo>
                    <a:pt x="132080" y="332739"/>
                  </a:lnTo>
                  <a:lnTo>
                    <a:pt x="137160" y="337820"/>
                  </a:lnTo>
                  <a:lnTo>
                    <a:pt x="143510" y="341629"/>
                  </a:lnTo>
                  <a:lnTo>
                    <a:pt x="148590" y="346710"/>
                  </a:lnTo>
                  <a:lnTo>
                    <a:pt x="154940" y="350520"/>
                  </a:lnTo>
                  <a:lnTo>
                    <a:pt x="161290" y="354329"/>
                  </a:lnTo>
                  <a:lnTo>
                    <a:pt x="167640" y="356870"/>
                  </a:lnTo>
                  <a:lnTo>
                    <a:pt x="173990" y="359410"/>
                  </a:lnTo>
                  <a:lnTo>
                    <a:pt x="181610" y="361950"/>
                  </a:lnTo>
                  <a:lnTo>
                    <a:pt x="187960" y="364489"/>
                  </a:lnTo>
                  <a:lnTo>
                    <a:pt x="195580" y="367029"/>
                  </a:lnTo>
                  <a:lnTo>
                    <a:pt x="201930" y="368300"/>
                  </a:lnTo>
                  <a:lnTo>
                    <a:pt x="209550" y="369570"/>
                  </a:lnTo>
                  <a:lnTo>
                    <a:pt x="217170" y="369570"/>
                  </a:lnTo>
                  <a:lnTo>
                    <a:pt x="223520" y="370839"/>
                  </a:lnTo>
                  <a:lnTo>
                    <a:pt x="231140" y="370839"/>
                  </a:lnTo>
                  <a:lnTo>
                    <a:pt x="238760" y="370839"/>
                  </a:lnTo>
                  <a:lnTo>
                    <a:pt x="245110" y="369570"/>
                  </a:lnTo>
                  <a:lnTo>
                    <a:pt x="252730" y="369570"/>
                  </a:lnTo>
                  <a:lnTo>
                    <a:pt x="260350" y="367029"/>
                  </a:lnTo>
                  <a:lnTo>
                    <a:pt x="266700" y="365760"/>
                  </a:lnTo>
                  <a:lnTo>
                    <a:pt x="274320" y="363220"/>
                  </a:lnTo>
                  <a:lnTo>
                    <a:pt x="280670" y="361950"/>
                  </a:lnTo>
                  <a:lnTo>
                    <a:pt x="287020" y="358139"/>
                  </a:lnTo>
                  <a:lnTo>
                    <a:pt x="293370" y="355600"/>
                  </a:lnTo>
                  <a:lnTo>
                    <a:pt x="299720" y="351789"/>
                  </a:lnTo>
                  <a:lnTo>
                    <a:pt x="306070" y="347979"/>
                  </a:lnTo>
                  <a:lnTo>
                    <a:pt x="334010" y="325120"/>
                  </a:lnTo>
                  <a:lnTo>
                    <a:pt x="339090" y="320039"/>
                  </a:lnTo>
                  <a:lnTo>
                    <a:pt x="342900" y="313689"/>
                  </a:lnTo>
                  <a:lnTo>
                    <a:pt x="347980" y="308610"/>
                  </a:lnTo>
                  <a:lnTo>
                    <a:pt x="351790" y="302260"/>
                  </a:lnTo>
                  <a:lnTo>
                    <a:pt x="355600" y="295910"/>
                  </a:lnTo>
                  <a:lnTo>
                    <a:pt x="104140" y="160020"/>
                  </a:lnTo>
                  <a:close/>
                </a:path>
              </a:pathLst>
            </a:custGeom>
            <a:ln w="934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4338726" y="2052738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466725" h="466725">
                  <a:moveTo>
                    <a:pt x="466534" y="461860"/>
                  </a:moveTo>
                  <a:lnTo>
                    <a:pt x="465175" y="458558"/>
                  </a:lnTo>
                  <a:lnTo>
                    <a:pt x="461873" y="457200"/>
                  </a:lnTo>
                  <a:lnTo>
                    <a:pt x="458558" y="458558"/>
                  </a:lnTo>
                  <a:lnTo>
                    <a:pt x="457200" y="461860"/>
                  </a:lnTo>
                  <a:lnTo>
                    <a:pt x="458558" y="465175"/>
                  </a:lnTo>
                  <a:lnTo>
                    <a:pt x="461873" y="466534"/>
                  </a:lnTo>
                  <a:lnTo>
                    <a:pt x="465175" y="465175"/>
                  </a:lnTo>
                  <a:lnTo>
                    <a:pt x="466534" y="4618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 rot="600000">
            <a:off x="4938230" y="3013604"/>
            <a:ext cx="18253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209">
                <a:latin typeface="Trebuchet MS"/>
                <a:cs typeface="Trebuchet MS"/>
              </a:rPr>
              <a:t>SMT</a:t>
            </a:r>
            <a:r>
              <a:rPr dirty="0" baseline="3086" sz="2700" spc="209">
                <a:latin typeface="Trebuchet MS"/>
                <a:cs typeface="Trebuchet MS"/>
              </a:rPr>
              <a:t>P</a:t>
            </a:r>
            <a:r>
              <a:rPr dirty="0" baseline="3086" sz="2700" spc="30">
                <a:latin typeface="Trebuchet MS"/>
                <a:cs typeface="Trebuchet MS"/>
              </a:rPr>
              <a:t> </a:t>
            </a:r>
            <a:r>
              <a:rPr dirty="0" baseline="3086" sz="2700" spc="172">
                <a:latin typeface="Trebuchet MS"/>
                <a:cs typeface="Trebuchet MS"/>
              </a:rPr>
              <a:t>Ex</a:t>
            </a:r>
            <a:r>
              <a:rPr dirty="0" baseline="1543" sz="2700" spc="172">
                <a:latin typeface="Trebuchet MS"/>
                <a:cs typeface="Trebuchet MS"/>
              </a:rPr>
              <a:t>cha</a:t>
            </a:r>
            <a:r>
              <a:rPr dirty="0" sz="1800" spc="114">
                <a:latin typeface="Trebuchet MS"/>
                <a:cs typeface="Trebuchet MS"/>
              </a:rPr>
              <a:t>nge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6160" y="542290"/>
            <a:ext cx="7079615" cy="5619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190">
                <a:latin typeface="Trebuchet MS"/>
                <a:cs typeface="Trebuchet MS"/>
              </a:rPr>
              <a:t>Problem</a:t>
            </a:r>
            <a:r>
              <a:rPr dirty="0" sz="3500" spc="70">
                <a:latin typeface="Trebuchet MS"/>
                <a:cs typeface="Trebuchet MS"/>
              </a:rPr>
              <a:t> </a:t>
            </a:r>
            <a:r>
              <a:rPr dirty="0" sz="3500" spc="459">
                <a:latin typeface="Trebuchet MS"/>
                <a:cs typeface="Trebuchet MS"/>
              </a:rPr>
              <a:t>#2:</a:t>
            </a:r>
            <a:r>
              <a:rPr dirty="0" sz="3500" spc="70">
                <a:latin typeface="Trebuchet MS"/>
                <a:cs typeface="Trebuchet MS"/>
              </a:rPr>
              <a:t> </a:t>
            </a:r>
            <a:r>
              <a:rPr dirty="0" sz="3500" spc="185">
                <a:latin typeface="Trebuchet MS"/>
                <a:cs typeface="Trebuchet MS"/>
              </a:rPr>
              <a:t>Unprotected</a:t>
            </a:r>
            <a:r>
              <a:rPr dirty="0" sz="3500" spc="80">
                <a:latin typeface="Trebuchet MS"/>
                <a:cs typeface="Trebuchet MS"/>
              </a:rPr>
              <a:t> </a:t>
            </a:r>
            <a:r>
              <a:rPr dirty="0" sz="3500" spc="315">
                <a:latin typeface="Trebuchet MS"/>
                <a:cs typeface="Trebuchet MS"/>
              </a:rPr>
              <a:t>SMTP</a:t>
            </a:r>
            <a:endParaRPr sz="35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3382009"/>
            <a:ext cx="619760" cy="62611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83877" y="2281237"/>
            <a:ext cx="4043679" cy="2388870"/>
            <a:chOff x="3083877" y="2281237"/>
            <a:chExt cx="4043679" cy="2388870"/>
          </a:xfrm>
        </p:grpSpPr>
        <p:sp>
          <p:nvSpPr>
            <p:cNvPr id="5" name="object 5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8639" y="23228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60" h="391160">
                  <a:moveTo>
                    <a:pt x="322580" y="15240"/>
                  </a:moveTo>
                  <a:lnTo>
                    <a:pt x="59690" y="15240"/>
                  </a:lnTo>
                  <a:lnTo>
                    <a:pt x="59690" y="34290"/>
                  </a:lnTo>
                  <a:lnTo>
                    <a:pt x="322580" y="34290"/>
                  </a:lnTo>
                  <a:lnTo>
                    <a:pt x="322580" y="15240"/>
                  </a:lnTo>
                  <a:close/>
                </a:path>
                <a:path w="772160" h="391160">
                  <a:moveTo>
                    <a:pt x="388620" y="244178"/>
                  </a:moveTo>
                  <a:lnTo>
                    <a:pt x="388620" y="391160"/>
                  </a:lnTo>
                  <a:lnTo>
                    <a:pt x="772160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20" y="244178"/>
                  </a:lnTo>
                  <a:close/>
                </a:path>
                <a:path w="772160" h="391160">
                  <a:moveTo>
                    <a:pt x="441960" y="264619"/>
                  </a:moveTo>
                  <a:lnTo>
                    <a:pt x="441960" y="273050"/>
                  </a:lnTo>
                  <a:lnTo>
                    <a:pt x="463958" y="273050"/>
                  </a:lnTo>
                  <a:lnTo>
                    <a:pt x="441960" y="264619"/>
                  </a:lnTo>
                  <a:close/>
                </a:path>
                <a:path w="772160" h="391160">
                  <a:moveTo>
                    <a:pt x="541020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20" y="273050"/>
                  </a:lnTo>
                  <a:lnTo>
                    <a:pt x="541020" y="255270"/>
                  </a:lnTo>
                  <a:close/>
                </a:path>
                <a:path w="772160" h="391160">
                  <a:moveTo>
                    <a:pt x="632460" y="255270"/>
                  </a:moveTo>
                  <a:lnTo>
                    <a:pt x="607060" y="25527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5270"/>
                  </a:lnTo>
                  <a:close/>
                </a:path>
                <a:path w="772160" h="391160">
                  <a:moveTo>
                    <a:pt x="731520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5270"/>
                  </a:lnTo>
                  <a:close/>
                </a:path>
                <a:path w="772160" h="391160">
                  <a:moveTo>
                    <a:pt x="441960" y="255270"/>
                  </a:moveTo>
                  <a:lnTo>
                    <a:pt x="417562" y="255270"/>
                  </a:lnTo>
                  <a:lnTo>
                    <a:pt x="441960" y="264619"/>
                  </a:lnTo>
                  <a:lnTo>
                    <a:pt x="441960" y="255270"/>
                  </a:lnTo>
                  <a:close/>
                </a:path>
                <a:path w="772160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178"/>
                  </a:lnTo>
                  <a:lnTo>
                    <a:pt x="388620" y="95250"/>
                  </a:lnTo>
                  <a:close/>
                </a:path>
                <a:path w="772160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2160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20" y="156210"/>
                  </a:lnTo>
                  <a:lnTo>
                    <a:pt x="731520" y="146050"/>
                  </a:lnTo>
                  <a:close/>
                </a:path>
                <a:path w="772160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2160" h="391160">
                  <a:moveTo>
                    <a:pt x="54102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20" y="109220"/>
                  </a:lnTo>
                  <a:lnTo>
                    <a:pt x="541020" y="90170"/>
                  </a:lnTo>
                  <a:close/>
                </a:path>
                <a:path w="772160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2160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2160" h="391160">
                  <a:moveTo>
                    <a:pt x="731520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2230"/>
                  </a:lnTo>
                  <a:close/>
                </a:path>
                <a:path w="772160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59690" y="52070"/>
                  </a:moveTo>
                  <a:lnTo>
                    <a:pt x="322580" y="52070"/>
                  </a:lnTo>
                  <a:lnTo>
                    <a:pt x="322580" y="71120"/>
                  </a:lnTo>
                  <a:lnTo>
                    <a:pt x="59690" y="71120"/>
                  </a:lnTo>
                  <a:lnTo>
                    <a:pt x="59690" y="52070"/>
                  </a:lnTo>
                  <a:close/>
                </a:path>
                <a:path w="772160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2160" y="427989"/>
                  </a:lnTo>
                </a:path>
                <a:path w="772160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60" h="654050">
                  <a:moveTo>
                    <a:pt x="415289" y="99060"/>
                  </a:moveTo>
                  <a:lnTo>
                    <a:pt x="731520" y="99060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60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60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60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60" h="654050">
                  <a:moveTo>
                    <a:pt x="514350" y="127000"/>
                  </a:moveTo>
                  <a:lnTo>
                    <a:pt x="541020" y="127000"/>
                  </a:lnTo>
                  <a:lnTo>
                    <a:pt x="54102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60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2160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60" h="654050">
                  <a:moveTo>
                    <a:pt x="415289" y="292100"/>
                  </a:moveTo>
                  <a:lnTo>
                    <a:pt x="441960" y="292100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60" h="654050">
                  <a:moveTo>
                    <a:pt x="514350" y="292100"/>
                  </a:moveTo>
                  <a:lnTo>
                    <a:pt x="541020" y="292100"/>
                  </a:lnTo>
                  <a:lnTo>
                    <a:pt x="541020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60" h="654050">
                  <a:moveTo>
                    <a:pt x="607060" y="292100"/>
                  </a:moveTo>
                  <a:lnTo>
                    <a:pt x="632460" y="292100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2100"/>
                  </a:lnTo>
                  <a:close/>
                </a:path>
                <a:path w="772160" h="654050">
                  <a:moveTo>
                    <a:pt x="704850" y="292100"/>
                  </a:moveTo>
                  <a:lnTo>
                    <a:pt x="731520" y="292100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60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60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2160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26839" y="2612390"/>
              <a:ext cx="3094990" cy="589280"/>
            </a:xfrm>
            <a:custGeom>
              <a:avLst/>
              <a:gdLst/>
              <a:ahLst/>
              <a:cxnLst/>
              <a:rect l="l" t="t" r="r" b="b"/>
              <a:pathLst>
                <a:path w="3094990" h="589280">
                  <a:moveTo>
                    <a:pt x="0" y="0"/>
                  </a:moveTo>
                  <a:lnTo>
                    <a:pt x="3094990" y="589280"/>
                  </a:lnTo>
                </a:path>
              </a:pathLst>
            </a:custGeom>
            <a:ln w="38099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04049" y="3144519"/>
              <a:ext cx="123189" cy="113030"/>
            </a:xfrm>
            <a:custGeom>
              <a:avLst/>
              <a:gdLst/>
              <a:ahLst/>
              <a:cxnLst/>
              <a:rect l="l" t="t" r="r" b="b"/>
              <a:pathLst>
                <a:path w="123190" h="113029">
                  <a:moveTo>
                    <a:pt x="21590" y="0"/>
                  </a:moveTo>
                  <a:lnTo>
                    <a:pt x="0" y="113029"/>
                  </a:lnTo>
                  <a:lnTo>
                    <a:pt x="123190" y="774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26839" y="2612390"/>
              <a:ext cx="3110230" cy="2000250"/>
            </a:xfrm>
            <a:custGeom>
              <a:avLst/>
              <a:gdLst/>
              <a:ahLst/>
              <a:cxnLst/>
              <a:rect l="l" t="t" r="r" b="b"/>
              <a:pathLst>
                <a:path w="3110229" h="2000250">
                  <a:moveTo>
                    <a:pt x="0" y="0"/>
                  </a:moveTo>
                  <a:lnTo>
                    <a:pt x="3110230" y="200025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00239" y="4560570"/>
              <a:ext cx="127000" cy="109220"/>
            </a:xfrm>
            <a:custGeom>
              <a:avLst/>
              <a:gdLst/>
              <a:ahLst/>
              <a:cxnLst/>
              <a:rect l="l" t="t" r="r" b="b"/>
              <a:pathLst>
                <a:path w="127000" h="109220">
                  <a:moveTo>
                    <a:pt x="60959" y="0"/>
                  </a:moveTo>
                  <a:lnTo>
                    <a:pt x="0" y="96519"/>
                  </a:lnTo>
                  <a:lnTo>
                    <a:pt x="127000" y="1092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7198767" y="2890927"/>
            <a:ext cx="781685" cy="663575"/>
            <a:chOff x="7198767" y="2890927"/>
            <a:chExt cx="781685" cy="663575"/>
          </a:xfrm>
        </p:grpSpPr>
        <p:sp>
          <p:nvSpPr>
            <p:cNvPr id="16" name="object 16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03439" y="29324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9689" y="69850"/>
                  </a:lnTo>
                  <a:lnTo>
                    <a:pt x="59689" y="5080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29"/>
                  </a:moveTo>
                  <a:lnTo>
                    <a:pt x="731519" y="36829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7198767" y="4338727"/>
            <a:ext cx="781685" cy="663575"/>
            <a:chOff x="7198767" y="4338727"/>
            <a:chExt cx="781685" cy="663575"/>
          </a:xfrm>
        </p:grpSpPr>
        <p:sp>
          <p:nvSpPr>
            <p:cNvPr id="23" name="object 23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03439" y="43802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5240"/>
                  </a:moveTo>
                  <a:lnTo>
                    <a:pt x="59689" y="15240"/>
                  </a:lnTo>
                  <a:lnTo>
                    <a:pt x="59689" y="34290"/>
                  </a:lnTo>
                  <a:lnTo>
                    <a:pt x="322579" y="34290"/>
                  </a:lnTo>
                  <a:lnTo>
                    <a:pt x="322579" y="1524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69"/>
                  </a:moveTo>
                  <a:lnTo>
                    <a:pt x="322579" y="52069"/>
                  </a:lnTo>
                  <a:lnTo>
                    <a:pt x="322579" y="71119"/>
                  </a:lnTo>
                  <a:lnTo>
                    <a:pt x="59689" y="71119"/>
                  </a:lnTo>
                  <a:lnTo>
                    <a:pt x="59689" y="52069"/>
                  </a:lnTo>
                  <a:close/>
                </a:path>
                <a:path w="772159" h="654050">
                  <a:moveTo>
                    <a:pt x="0" y="132080"/>
                  </a:moveTo>
                  <a:lnTo>
                    <a:pt x="388619" y="132080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30"/>
                  </a:moveTo>
                  <a:lnTo>
                    <a:pt x="731519" y="3683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3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80"/>
                  </a:moveTo>
                  <a:lnTo>
                    <a:pt x="731519" y="182880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80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80"/>
                  </a:lnTo>
                  <a:lnTo>
                    <a:pt x="415289" y="309880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80"/>
                  </a:lnTo>
                  <a:lnTo>
                    <a:pt x="514350" y="309880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80"/>
                  </a:lnTo>
                  <a:lnTo>
                    <a:pt x="607059" y="309880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80"/>
                  </a:lnTo>
                  <a:lnTo>
                    <a:pt x="704850" y="309880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80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2002789" y="2741929"/>
            <a:ext cx="1009650" cy="825500"/>
            <a:chOff x="2002789" y="2741929"/>
            <a:chExt cx="1009650" cy="825500"/>
          </a:xfrm>
        </p:grpSpPr>
        <p:sp>
          <p:nvSpPr>
            <p:cNvPr id="30" name="object 30" descr=""/>
            <p:cNvSpPr/>
            <p:nvPr/>
          </p:nvSpPr>
          <p:spPr>
            <a:xfrm>
              <a:off x="2021839" y="2843529"/>
              <a:ext cx="866140" cy="704850"/>
            </a:xfrm>
            <a:custGeom>
              <a:avLst/>
              <a:gdLst/>
              <a:ahLst/>
              <a:cxnLst/>
              <a:rect l="l" t="t" r="r" b="b"/>
              <a:pathLst>
                <a:path w="866139" h="704850">
                  <a:moveTo>
                    <a:pt x="0" y="704850"/>
                  </a:moveTo>
                  <a:lnTo>
                    <a:pt x="86614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179" y="2741929"/>
              <a:ext cx="175259" cy="16510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 rot="1860000">
            <a:off x="5111065" y="3612632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baseline="3086" sz="2700" spc="330">
                <a:latin typeface="Trebuchet MS"/>
                <a:cs typeface="Trebuchet MS"/>
              </a:rPr>
              <a:t>M</a:t>
            </a:r>
            <a:r>
              <a:rPr dirty="0" baseline="1543" sz="2700" spc="330">
                <a:latin typeface="Trebuchet MS"/>
                <a:cs typeface="Trebuchet MS"/>
              </a:rPr>
              <a:t>X</a:t>
            </a:r>
            <a:r>
              <a:rPr dirty="0" baseline="1543" sz="2700" spc="127">
                <a:latin typeface="Trebuchet MS"/>
                <a:cs typeface="Trebuchet MS"/>
              </a:rPr>
              <a:t> </a:t>
            </a:r>
            <a:r>
              <a:rPr dirty="0" baseline="1543" sz="27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rior</a:t>
            </a:r>
            <a:r>
              <a:rPr dirty="0" baseline="-1543" sz="2700">
                <a:latin typeface="Trebuchet MS"/>
                <a:cs typeface="Trebuchet MS"/>
              </a:rPr>
              <a:t>ity</a:t>
            </a:r>
            <a:r>
              <a:rPr dirty="0" baseline="-1543" sz="2700" spc="97">
                <a:latin typeface="Trebuchet MS"/>
                <a:cs typeface="Trebuchet MS"/>
              </a:rPr>
              <a:t> </a:t>
            </a:r>
            <a:r>
              <a:rPr dirty="0" baseline="-1543" sz="2700" spc="502">
                <a:latin typeface="Trebuchet MS"/>
                <a:cs typeface="Trebuchet MS"/>
              </a:rPr>
              <a:t>#</a:t>
            </a:r>
            <a:r>
              <a:rPr dirty="0" baseline="-3086" sz="2700" spc="502">
                <a:latin typeface="Trebuchet MS"/>
                <a:cs typeface="Trebuchet MS"/>
              </a:rPr>
              <a:t>2</a:t>
            </a:r>
            <a:endParaRPr baseline="-3086" sz="27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998969" y="5200650"/>
            <a:ext cx="1187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1905" indent="-35306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Receiver’s </a:t>
            </a:r>
            <a:r>
              <a:rPr dirty="0" sz="1800" spc="75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70939" y="3089909"/>
            <a:ext cx="2817495" cy="152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6289" marR="5080" indent="-26289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rebuchet MS"/>
                <a:cs typeface="Trebuchet MS"/>
              </a:rPr>
              <a:t>Sender’s </a:t>
            </a:r>
            <a:r>
              <a:rPr dirty="0" sz="1800" spc="80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2025650" indent="68580">
              <a:lnSpc>
                <a:spcPct val="100000"/>
              </a:lnSpc>
            </a:pPr>
            <a:r>
              <a:rPr dirty="0" sz="1800" spc="90">
                <a:latin typeface="Trebuchet MS"/>
                <a:cs typeface="Trebuchet MS"/>
              </a:rPr>
              <a:t>Email </a:t>
            </a:r>
            <a:r>
              <a:rPr dirty="0" sz="1800" spc="85">
                <a:latin typeface="Trebuchet MS"/>
                <a:cs typeface="Trebuchet MS"/>
              </a:rPr>
              <a:t>Author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37310" y="5337809"/>
            <a:ext cx="51536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Most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SMTP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server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server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exchanges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are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unencrypted.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019290" y="2768600"/>
            <a:ext cx="1179830" cy="3159760"/>
            <a:chOff x="7019290" y="2768600"/>
            <a:chExt cx="1179830" cy="3159760"/>
          </a:xfrm>
        </p:grpSpPr>
        <p:sp>
          <p:nvSpPr>
            <p:cNvPr id="37" name="object 37" descr=""/>
            <p:cNvSpPr/>
            <p:nvPr/>
          </p:nvSpPr>
          <p:spPr>
            <a:xfrm>
              <a:off x="7025640" y="2774950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09" h="0">
                  <a:moveTo>
                    <a:pt x="0" y="0"/>
                  </a:moveTo>
                  <a:lnTo>
                    <a:pt x="1108709" y="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8171180" y="27749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0" y="0"/>
                  </a:moveTo>
                  <a:lnTo>
                    <a:pt x="21590" y="0"/>
                  </a:lnTo>
                  <a:lnTo>
                    <a:pt x="21590" y="2921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076440" y="2842260"/>
              <a:ext cx="1116330" cy="3079750"/>
            </a:xfrm>
            <a:custGeom>
              <a:avLst/>
              <a:gdLst/>
              <a:ahLst/>
              <a:cxnLst/>
              <a:rect l="l" t="t" r="r" b="b"/>
              <a:pathLst>
                <a:path w="1116329" h="3079750">
                  <a:moveTo>
                    <a:pt x="1116329" y="0"/>
                  </a:moveTo>
                  <a:lnTo>
                    <a:pt x="1116329" y="3049270"/>
                  </a:lnTo>
                </a:path>
                <a:path w="1116329" h="3079750">
                  <a:moveTo>
                    <a:pt x="0" y="3079750"/>
                  </a:moveTo>
                  <a:lnTo>
                    <a:pt x="1108709" y="307975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025640" y="5885179"/>
              <a:ext cx="13970" cy="36830"/>
            </a:xfrm>
            <a:custGeom>
              <a:avLst/>
              <a:gdLst/>
              <a:ahLst/>
              <a:cxnLst/>
              <a:rect l="l" t="t" r="r" b="b"/>
              <a:pathLst>
                <a:path w="13970" h="36829">
                  <a:moveTo>
                    <a:pt x="13969" y="36830"/>
                  </a:moveTo>
                  <a:lnTo>
                    <a:pt x="0" y="3683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25640" y="2799080"/>
              <a:ext cx="0" cy="3049270"/>
            </a:xfrm>
            <a:custGeom>
              <a:avLst/>
              <a:gdLst/>
              <a:ahLst/>
              <a:cxnLst/>
              <a:rect l="l" t="t" r="r" b="b"/>
              <a:pathLst>
                <a:path w="0" h="3049270">
                  <a:moveTo>
                    <a:pt x="0" y="0"/>
                  </a:moveTo>
                  <a:lnTo>
                    <a:pt x="0" y="304927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 rot="600000">
            <a:off x="4471561" y="2595249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337">
                <a:latin typeface="Trebuchet MS"/>
                <a:cs typeface="Trebuchet MS"/>
              </a:rPr>
              <a:t>MX</a:t>
            </a:r>
            <a:r>
              <a:rPr dirty="0" baseline="4629" sz="2700" spc="179">
                <a:latin typeface="Trebuchet MS"/>
                <a:cs typeface="Trebuchet MS"/>
              </a:rPr>
              <a:t> </a:t>
            </a:r>
            <a:r>
              <a:rPr dirty="0" baseline="3086" sz="2700">
                <a:latin typeface="Trebuchet MS"/>
                <a:cs typeface="Trebuchet MS"/>
              </a:rPr>
              <a:t>Prio</a:t>
            </a:r>
            <a:r>
              <a:rPr dirty="0" baseline="1543" sz="2700">
                <a:latin typeface="Trebuchet MS"/>
                <a:cs typeface="Trebuchet MS"/>
              </a:rPr>
              <a:t>rity</a:t>
            </a:r>
            <a:r>
              <a:rPr dirty="0" baseline="1543" sz="2700" spc="172">
                <a:latin typeface="Trebuchet MS"/>
                <a:cs typeface="Trebuchet MS"/>
              </a:rPr>
              <a:t> </a:t>
            </a:r>
            <a:r>
              <a:rPr dirty="0" sz="1800" spc="335">
                <a:latin typeface="Trebuchet MS"/>
                <a:cs typeface="Trebuchet MS"/>
              </a:rPr>
              <a:t>#1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3" name="object 43" descr=""/>
          <p:cNvSpPr txBox="1"/>
          <p:nvPr/>
        </p:nvSpPr>
        <p:spPr>
          <a:xfrm rot="600000">
            <a:off x="4938230" y="3013604"/>
            <a:ext cx="18253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209">
                <a:latin typeface="Trebuchet MS"/>
                <a:cs typeface="Trebuchet MS"/>
              </a:rPr>
              <a:t>SMT</a:t>
            </a:r>
            <a:r>
              <a:rPr dirty="0" baseline="3086" sz="2700" spc="209">
                <a:latin typeface="Trebuchet MS"/>
                <a:cs typeface="Trebuchet MS"/>
              </a:rPr>
              <a:t>P</a:t>
            </a:r>
            <a:r>
              <a:rPr dirty="0" baseline="3086" sz="2700" spc="30">
                <a:latin typeface="Trebuchet MS"/>
                <a:cs typeface="Trebuchet MS"/>
              </a:rPr>
              <a:t> </a:t>
            </a:r>
            <a:r>
              <a:rPr dirty="0" baseline="3086" sz="2700" spc="172">
                <a:latin typeface="Trebuchet MS"/>
                <a:cs typeface="Trebuchet MS"/>
              </a:rPr>
              <a:t>Ex</a:t>
            </a:r>
            <a:r>
              <a:rPr dirty="0" baseline="1543" sz="2700" spc="172">
                <a:latin typeface="Trebuchet MS"/>
                <a:cs typeface="Trebuchet MS"/>
              </a:rPr>
              <a:t>cha</a:t>
            </a:r>
            <a:r>
              <a:rPr dirty="0" sz="1800" spc="114">
                <a:latin typeface="Trebuchet MS"/>
                <a:cs typeface="Trebuchet MS"/>
              </a:rPr>
              <a:t>nge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/>
          <p:nvPr/>
        </p:nvSpPr>
        <p:spPr>
          <a:xfrm rot="20820000">
            <a:off x="6405223" y="1447261"/>
            <a:ext cx="26729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sz="1800" spc="114">
                <a:solidFill>
                  <a:srgbClr val="FF0000"/>
                </a:solidFill>
                <a:latin typeface="Trebuchet MS"/>
                <a:cs typeface="Trebuchet MS"/>
              </a:rPr>
              <a:t>Eav</a:t>
            </a:r>
            <a:r>
              <a:rPr dirty="0" baseline="1543" sz="2700" spc="172">
                <a:solidFill>
                  <a:srgbClr val="FF0000"/>
                </a:solidFill>
                <a:latin typeface="Trebuchet MS"/>
                <a:cs typeface="Trebuchet MS"/>
              </a:rPr>
              <a:t>esdrop</a:t>
            </a:r>
            <a:r>
              <a:rPr dirty="0" baseline="3086" sz="2700" spc="172">
                <a:solidFill>
                  <a:srgbClr val="FF0000"/>
                </a:solidFill>
                <a:latin typeface="Trebuchet MS"/>
                <a:cs typeface="Trebuchet MS"/>
              </a:rPr>
              <a:t>ping</a:t>
            </a:r>
            <a:r>
              <a:rPr dirty="0" baseline="3086" sz="270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baseline="3086" sz="2700" spc="165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dirty="0" baseline="3086" sz="2700" spc="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baseline="4629" sz="2700" spc="172">
                <a:solidFill>
                  <a:srgbClr val="FF0000"/>
                </a:solidFill>
                <a:latin typeface="Trebuchet MS"/>
                <a:cs typeface="Trebuchet MS"/>
              </a:rPr>
              <a:t>Easy!</a:t>
            </a:r>
            <a:endParaRPr baseline="4629"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889" y="542290"/>
            <a:ext cx="7407909" cy="5619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195">
                <a:latin typeface="Trebuchet MS"/>
                <a:cs typeface="Trebuchet MS"/>
              </a:rPr>
              <a:t>Solution</a:t>
            </a:r>
            <a:r>
              <a:rPr dirty="0" sz="3500" spc="70">
                <a:latin typeface="Trebuchet MS"/>
                <a:cs typeface="Trebuchet MS"/>
              </a:rPr>
              <a:t> </a:t>
            </a:r>
            <a:r>
              <a:rPr dirty="0" sz="3500" spc="459">
                <a:latin typeface="Trebuchet MS"/>
                <a:cs typeface="Trebuchet MS"/>
              </a:rPr>
              <a:t>#2:</a:t>
            </a:r>
            <a:r>
              <a:rPr dirty="0" sz="3500" spc="75">
                <a:latin typeface="Trebuchet MS"/>
                <a:cs typeface="Trebuchet MS"/>
              </a:rPr>
              <a:t> </a:t>
            </a:r>
            <a:r>
              <a:rPr dirty="0" sz="3500" spc="220">
                <a:latin typeface="Trebuchet MS"/>
                <a:cs typeface="Trebuchet MS"/>
              </a:rPr>
              <a:t>TLS-</a:t>
            </a:r>
            <a:r>
              <a:rPr dirty="0" sz="3500" spc="130">
                <a:latin typeface="Trebuchet MS"/>
                <a:cs typeface="Trebuchet MS"/>
              </a:rPr>
              <a:t>Protected</a:t>
            </a:r>
            <a:r>
              <a:rPr dirty="0" sz="3500" spc="80">
                <a:latin typeface="Trebuchet MS"/>
                <a:cs typeface="Trebuchet MS"/>
              </a:rPr>
              <a:t> </a:t>
            </a:r>
            <a:r>
              <a:rPr dirty="0" sz="3500" spc="315">
                <a:latin typeface="Trebuchet MS"/>
                <a:cs typeface="Trebuchet MS"/>
              </a:rPr>
              <a:t>SMTP</a:t>
            </a:r>
            <a:endParaRPr sz="35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3382009"/>
            <a:ext cx="619760" cy="62611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83877" y="2281237"/>
            <a:ext cx="4043679" cy="2388870"/>
            <a:chOff x="3083877" y="2281237"/>
            <a:chExt cx="4043679" cy="2388870"/>
          </a:xfrm>
        </p:grpSpPr>
        <p:sp>
          <p:nvSpPr>
            <p:cNvPr id="5" name="object 5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8639" y="23228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60" h="391160">
                  <a:moveTo>
                    <a:pt x="322580" y="15240"/>
                  </a:moveTo>
                  <a:lnTo>
                    <a:pt x="59690" y="15240"/>
                  </a:lnTo>
                  <a:lnTo>
                    <a:pt x="59690" y="34290"/>
                  </a:lnTo>
                  <a:lnTo>
                    <a:pt x="322580" y="34290"/>
                  </a:lnTo>
                  <a:lnTo>
                    <a:pt x="322580" y="15240"/>
                  </a:lnTo>
                  <a:close/>
                </a:path>
                <a:path w="772160" h="391160">
                  <a:moveTo>
                    <a:pt x="388620" y="244178"/>
                  </a:moveTo>
                  <a:lnTo>
                    <a:pt x="388620" y="391160"/>
                  </a:lnTo>
                  <a:lnTo>
                    <a:pt x="772160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20" y="244178"/>
                  </a:lnTo>
                  <a:close/>
                </a:path>
                <a:path w="772160" h="391160">
                  <a:moveTo>
                    <a:pt x="441960" y="264619"/>
                  </a:moveTo>
                  <a:lnTo>
                    <a:pt x="441960" y="273050"/>
                  </a:lnTo>
                  <a:lnTo>
                    <a:pt x="463958" y="273050"/>
                  </a:lnTo>
                  <a:lnTo>
                    <a:pt x="441960" y="264619"/>
                  </a:lnTo>
                  <a:close/>
                </a:path>
                <a:path w="772160" h="391160">
                  <a:moveTo>
                    <a:pt x="541020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20" y="273050"/>
                  </a:lnTo>
                  <a:lnTo>
                    <a:pt x="541020" y="255270"/>
                  </a:lnTo>
                  <a:close/>
                </a:path>
                <a:path w="772160" h="391160">
                  <a:moveTo>
                    <a:pt x="632460" y="255270"/>
                  </a:moveTo>
                  <a:lnTo>
                    <a:pt x="607060" y="25527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5270"/>
                  </a:lnTo>
                  <a:close/>
                </a:path>
                <a:path w="772160" h="391160">
                  <a:moveTo>
                    <a:pt x="731520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5270"/>
                  </a:lnTo>
                  <a:close/>
                </a:path>
                <a:path w="772160" h="391160">
                  <a:moveTo>
                    <a:pt x="441960" y="255270"/>
                  </a:moveTo>
                  <a:lnTo>
                    <a:pt x="417562" y="255270"/>
                  </a:lnTo>
                  <a:lnTo>
                    <a:pt x="441960" y="264619"/>
                  </a:lnTo>
                  <a:lnTo>
                    <a:pt x="441960" y="255270"/>
                  </a:lnTo>
                  <a:close/>
                </a:path>
                <a:path w="772160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178"/>
                  </a:lnTo>
                  <a:lnTo>
                    <a:pt x="388620" y="95250"/>
                  </a:lnTo>
                  <a:close/>
                </a:path>
                <a:path w="772160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2160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20" y="156210"/>
                  </a:lnTo>
                  <a:lnTo>
                    <a:pt x="731520" y="146050"/>
                  </a:lnTo>
                  <a:close/>
                </a:path>
                <a:path w="772160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2160" h="391160">
                  <a:moveTo>
                    <a:pt x="54102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20" y="109220"/>
                  </a:lnTo>
                  <a:lnTo>
                    <a:pt x="541020" y="90170"/>
                  </a:lnTo>
                  <a:close/>
                </a:path>
                <a:path w="772160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2160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2160" h="391160">
                  <a:moveTo>
                    <a:pt x="731520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2230"/>
                  </a:lnTo>
                  <a:close/>
                </a:path>
                <a:path w="772160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59690" y="52070"/>
                  </a:moveTo>
                  <a:lnTo>
                    <a:pt x="322580" y="52070"/>
                  </a:lnTo>
                  <a:lnTo>
                    <a:pt x="322580" y="71120"/>
                  </a:lnTo>
                  <a:lnTo>
                    <a:pt x="59690" y="71120"/>
                  </a:lnTo>
                  <a:lnTo>
                    <a:pt x="59690" y="52070"/>
                  </a:lnTo>
                  <a:close/>
                </a:path>
                <a:path w="772160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2160" y="427989"/>
                  </a:lnTo>
                </a:path>
                <a:path w="772160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60" h="654050">
                  <a:moveTo>
                    <a:pt x="415289" y="99060"/>
                  </a:moveTo>
                  <a:lnTo>
                    <a:pt x="731520" y="99060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60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60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60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60" h="654050">
                  <a:moveTo>
                    <a:pt x="514350" y="127000"/>
                  </a:moveTo>
                  <a:lnTo>
                    <a:pt x="541020" y="127000"/>
                  </a:lnTo>
                  <a:lnTo>
                    <a:pt x="54102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60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2160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60" h="654050">
                  <a:moveTo>
                    <a:pt x="415289" y="292100"/>
                  </a:moveTo>
                  <a:lnTo>
                    <a:pt x="441960" y="292100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60" h="654050">
                  <a:moveTo>
                    <a:pt x="514350" y="292100"/>
                  </a:moveTo>
                  <a:lnTo>
                    <a:pt x="541020" y="292100"/>
                  </a:lnTo>
                  <a:lnTo>
                    <a:pt x="541020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60" h="654050">
                  <a:moveTo>
                    <a:pt x="607060" y="292100"/>
                  </a:moveTo>
                  <a:lnTo>
                    <a:pt x="632460" y="292100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2100"/>
                  </a:lnTo>
                  <a:close/>
                </a:path>
                <a:path w="772160" h="654050">
                  <a:moveTo>
                    <a:pt x="704850" y="292100"/>
                  </a:moveTo>
                  <a:lnTo>
                    <a:pt x="731520" y="292100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60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60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2160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26839" y="2612390"/>
              <a:ext cx="3094990" cy="589280"/>
            </a:xfrm>
            <a:custGeom>
              <a:avLst/>
              <a:gdLst/>
              <a:ahLst/>
              <a:cxnLst/>
              <a:rect l="l" t="t" r="r" b="b"/>
              <a:pathLst>
                <a:path w="3094990" h="589280">
                  <a:moveTo>
                    <a:pt x="0" y="0"/>
                  </a:moveTo>
                  <a:lnTo>
                    <a:pt x="3094990" y="589280"/>
                  </a:lnTo>
                </a:path>
              </a:pathLst>
            </a:custGeom>
            <a:ln w="3809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004049" y="3144519"/>
              <a:ext cx="123189" cy="113030"/>
            </a:xfrm>
            <a:custGeom>
              <a:avLst/>
              <a:gdLst/>
              <a:ahLst/>
              <a:cxnLst/>
              <a:rect l="l" t="t" r="r" b="b"/>
              <a:pathLst>
                <a:path w="123190" h="113029">
                  <a:moveTo>
                    <a:pt x="21590" y="0"/>
                  </a:moveTo>
                  <a:lnTo>
                    <a:pt x="0" y="113029"/>
                  </a:lnTo>
                  <a:lnTo>
                    <a:pt x="123190" y="774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26839" y="2612390"/>
              <a:ext cx="3110230" cy="2000250"/>
            </a:xfrm>
            <a:custGeom>
              <a:avLst/>
              <a:gdLst/>
              <a:ahLst/>
              <a:cxnLst/>
              <a:rect l="l" t="t" r="r" b="b"/>
              <a:pathLst>
                <a:path w="3110229" h="2000250">
                  <a:moveTo>
                    <a:pt x="0" y="0"/>
                  </a:moveTo>
                  <a:lnTo>
                    <a:pt x="3110230" y="2000250"/>
                  </a:lnTo>
                </a:path>
              </a:pathLst>
            </a:custGeom>
            <a:ln w="38100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00239" y="4560570"/>
              <a:ext cx="127000" cy="109220"/>
            </a:xfrm>
            <a:custGeom>
              <a:avLst/>
              <a:gdLst/>
              <a:ahLst/>
              <a:cxnLst/>
              <a:rect l="l" t="t" r="r" b="b"/>
              <a:pathLst>
                <a:path w="127000" h="109220">
                  <a:moveTo>
                    <a:pt x="60959" y="0"/>
                  </a:moveTo>
                  <a:lnTo>
                    <a:pt x="0" y="96519"/>
                  </a:lnTo>
                  <a:lnTo>
                    <a:pt x="127000" y="1092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7198767" y="2890927"/>
            <a:ext cx="781685" cy="663575"/>
            <a:chOff x="7198767" y="2890927"/>
            <a:chExt cx="781685" cy="663575"/>
          </a:xfrm>
        </p:grpSpPr>
        <p:sp>
          <p:nvSpPr>
            <p:cNvPr id="16" name="object 16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03439" y="29324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9689" y="69850"/>
                  </a:lnTo>
                  <a:lnTo>
                    <a:pt x="59689" y="5080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29"/>
                  </a:moveTo>
                  <a:lnTo>
                    <a:pt x="731519" y="36829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7198767" y="4338727"/>
            <a:ext cx="781685" cy="663575"/>
            <a:chOff x="7198767" y="4338727"/>
            <a:chExt cx="781685" cy="663575"/>
          </a:xfrm>
        </p:grpSpPr>
        <p:sp>
          <p:nvSpPr>
            <p:cNvPr id="23" name="object 23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03439" y="43802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5240"/>
                  </a:moveTo>
                  <a:lnTo>
                    <a:pt x="59689" y="15240"/>
                  </a:lnTo>
                  <a:lnTo>
                    <a:pt x="59689" y="34290"/>
                  </a:lnTo>
                  <a:lnTo>
                    <a:pt x="322579" y="34290"/>
                  </a:lnTo>
                  <a:lnTo>
                    <a:pt x="322579" y="1524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69"/>
                  </a:moveTo>
                  <a:lnTo>
                    <a:pt x="322579" y="52069"/>
                  </a:lnTo>
                  <a:lnTo>
                    <a:pt x="322579" y="71119"/>
                  </a:lnTo>
                  <a:lnTo>
                    <a:pt x="59689" y="71119"/>
                  </a:lnTo>
                  <a:lnTo>
                    <a:pt x="59689" y="52069"/>
                  </a:lnTo>
                  <a:close/>
                </a:path>
                <a:path w="772159" h="654050">
                  <a:moveTo>
                    <a:pt x="0" y="132080"/>
                  </a:moveTo>
                  <a:lnTo>
                    <a:pt x="388619" y="132080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30"/>
                  </a:moveTo>
                  <a:lnTo>
                    <a:pt x="731519" y="3683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3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80"/>
                  </a:moveTo>
                  <a:lnTo>
                    <a:pt x="731519" y="182880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80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80"/>
                  </a:lnTo>
                  <a:lnTo>
                    <a:pt x="415289" y="309880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80"/>
                  </a:lnTo>
                  <a:lnTo>
                    <a:pt x="514350" y="309880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80"/>
                  </a:lnTo>
                  <a:lnTo>
                    <a:pt x="607059" y="309880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80"/>
                  </a:lnTo>
                  <a:lnTo>
                    <a:pt x="704850" y="309880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80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2002789" y="2741929"/>
            <a:ext cx="1009650" cy="825500"/>
            <a:chOff x="2002789" y="2741929"/>
            <a:chExt cx="1009650" cy="825500"/>
          </a:xfrm>
        </p:grpSpPr>
        <p:sp>
          <p:nvSpPr>
            <p:cNvPr id="30" name="object 30" descr=""/>
            <p:cNvSpPr/>
            <p:nvPr/>
          </p:nvSpPr>
          <p:spPr>
            <a:xfrm>
              <a:off x="2021839" y="2843529"/>
              <a:ext cx="866140" cy="704850"/>
            </a:xfrm>
            <a:custGeom>
              <a:avLst/>
              <a:gdLst/>
              <a:ahLst/>
              <a:cxnLst/>
              <a:rect l="l" t="t" r="r" b="b"/>
              <a:pathLst>
                <a:path w="866139" h="704850">
                  <a:moveTo>
                    <a:pt x="0" y="704850"/>
                  </a:moveTo>
                  <a:lnTo>
                    <a:pt x="86614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179" y="2741929"/>
              <a:ext cx="175259" cy="16510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 rot="1860000">
            <a:off x="5034865" y="3536432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baseline="3086" sz="2700" spc="330">
                <a:latin typeface="Trebuchet MS"/>
                <a:cs typeface="Trebuchet MS"/>
              </a:rPr>
              <a:t>M</a:t>
            </a:r>
            <a:r>
              <a:rPr dirty="0" baseline="1543" sz="2700" spc="330">
                <a:latin typeface="Trebuchet MS"/>
                <a:cs typeface="Trebuchet MS"/>
              </a:rPr>
              <a:t>X</a:t>
            </a:r>
            <a:r>
              <a:rPr dirty="0" baseline="1543" sz="2700" spc="127">
                <a:latin typeface="Trebuchet MS"/>
                <a:cs typeface="Trebuchet MS"/>
              </a:rPr>
              <a:t> </a:t>
            </a:r>
            <a:r>
              <a:rPr dirty="0" baseline="1543" sz="2700">
                <a:latin typeface="Trebuchet MS"/>
                <a:cs typeface="Trebuchet MS"/>
              </a:rPr>
              <a:t>P</a:t>
            </a:r>
            <a:r>
              <a:rPr dirty="0" sz="1800">
                <a:latin typeface="Trebuchet MS"/>
                <a:cs typeface="Trebuchet MS"/>
              </a:rPr>
              <a:t>rior</a:t>
            </a:r>
            <a:r>
              <a:rPr dirty="0" baseline="-1543" sz="2700">
                <a:latin typeface="Trebuchet MS"/>
                <a:cs typeface="Trebuchet MS"/>
              </a:rPr>
              <a:t>ity</a:t>
            </a:r>
            <a:r>
              <a:rPr dirty="0" baseline="-1543" sz="2700" spc="104">
                <a:latin typeface="Trebuchet MS"/>
                <a:cs typeface="Trebuchet MS"/>
              </a:rPr>
              <a:t> </a:t>
            </a:r>
            <a:r>
              <a:rPr dirty="0" baseline="-1543" sz="2700" spc="502">
                <a:latin typeface="Trebuchet MS"/>
                <a:cs typeface="Trebuchet MS"/>
              </a:rPr>
              <a:t>#</a:t>
            </a:r>
            <a:r>
              <a:rPr dirty="0" baseline="-3086" sz="2700" spc="502">
                <a:latin typeface="Trebuchet MS"/>
                <a:cs typeface="Trebuchet MS"/>
              </a:rPr>
              <a:t>2</a:t>
            </a:r>
            <a:endParaRPr baseline="-3086" sz="27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998969" y="5200650"/>
            <a:ext cx="1187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1905" indent="-35306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Receiver’s </a:t>
            </a:r>
            <a:r>
              <a:rPr dirty="0" sz="1800" spc="75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70939" y="3089909"/>
            <a:ext cx="2817495" cy="152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66289" marR="5080" indent="-26289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rebuchet MS"/>
                <a:cs typeface="Trebuchet MS"/>
              </a:rPr>
              <a:t>Sender’s </a:t>
            </a:r>
            <a:r>
              <a:rPr dirty="0" sz="1800" spc="80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2025650" indent="68580">
              <a:lnSpc>
                <a:spcPct val="100000"/>
              </a:lnSpc>
            </a:pPr>
            <a:r>
              <a:rPr dirty="0" sz="1800" spc="90">
                <a:latin typeface="Trebuchet MS"/>
                <a:cs typeface="Trebuchet MS"/>
              </a:rPr>
              <a:t>Email </a:t>
            </a:r>
            <a:r>
              <a:rPr dirty="0" sz="1800" spc="85">
                <a:latin typeface="Trebuchet MS"/>
                <a:cs typeface="Trebuchet MS"/>
              </a:rPr>
              <a:t>Author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337310" y="5337809"/>
            <a:ext cx="35864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SMTP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run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over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encrypted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TLS,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but: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337310" y="5568950"/>
            <a:ext cx="971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623060" y="5581650"/>
            <a:ext cx="3723640" cy="755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914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Few</a:t>
            </a:r>
            <a:r>
              <a:rPr dirty="0" sz="1600" spc="-6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servers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do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20"/>
              </a:lnSpc>
              <a:spcBef>
                <a:spcPts val="55"/>
              </a:spcBef>
            </a:pPr>
            <a:r>
              <a:rPr dirty="0" sz="1600">
                <a:latin typeface="Arial"/>
                <a:cs typeface="Arial"/>
              </a:rPr>
              <a:t>Management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CA</a:t>
            </a:r>
            <a:r>
              <a:rPr dirty="0" sz="1600" spc="-114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Trust</a:t>
            </a:r>
            <a:r>
              <a:rPr dirty="0" sz="1600" spc="-9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Anchors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0">
                <a:latin typeface="Arial"/>
                <a:cs typeface="Arial"/>
              </a:rPr>
              <a:t> hard </a:t>
            </a:r>
            <a:r>
              <a:rPr dirty="0" sz="1600" spc="-65">
                <a:latin typeface="Arial"/>
                <a:cs typeface="Arial"/>
              </a:rPr>
              <a:t>MTA</a:t>
            </a:r>
            <a:r>
              <a:rPr dirty="0" sz="1600" spc="-8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software</a:t>
            </a:r>
            <a:r>
              <a:rPr dirty="0" sz="1600" spc="-10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doesn't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distribute</a:t>
            </a:r>
            <a:r>
              <a:rPr dirty="0" sz="1600" spc="-75">
                <a:latin typeface="Arial"/>
                <a:cs typeface="Arial"/>
              </a:rPr>
              <a:t> </a:t>
            </a:r>
            <a:r>
              <a:rPr dirty="0" sz="1600" spc="-25">
                <a:latin typeface="Arial"/>
                <a:cs typeface="Arial"/>
              </a:rPr>
              <a:t>TAs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019290" y="2768600"/>
            <a:ext cx="1179830" cy="3159760"/>
            <a:chOff x="7019290" y="2768600"/>
            <a:chExt cx="1179830" cy="3159760"/>
          </a:xfrm>
        </p:grpSpPr>
        <p:sp>
          <p:nvSpPr>
            <p:cNvPr id="39" name="object 39" descr=""/>
            <p:cNvSpPr/>
            <p:nvPr/>
          </p:nvSpPr>
          <p:spPr>
            <a:xfrm>
              <a:off x="7025640" y="2774950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09" h="0">
                  <a:moveTo>
                    <a:pt x="0" y="0"/>
                  </a:moveTo>
                  <a:lnTo>
                    <a:pt x="1108709" y="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171180" y="27749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0" y="0"/>
                  </a:moveTo>
                  <a:lnTo>
                    <a:pt x="21590" y="0"/>
                  </a:lnTo>
                  <a:lnTo>
                    <a:pt x="21590" y="2921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76440" y="2842260"/>
              <a:ext cx="1116330" cy="3079750"/>
            </a:xfrm>
            <a:custGeom>
              <a:avLst/>
              <a:gdLst/>
              <a:ahLst/>
              <a:cxnLst/>
              <a:rect l="l" t="t" r="r" b="b"/>
              <a:pathLst>
                <a:path w="1116329" h="3079750">
                  <a:moveTo>
                    <a:pt x="1116329" y="0"/>
                  </a:moveTo>
                  <a:lnTo>
                    <a:pt x="1116329" y="3049270"/>
                  </a:lnTo>
                </a:path>
                <a:path w="1116329" h="3079750">
                  <a:moveTo>
                    <a:pt x="0" y="3079750"/>
                  </a:moveTo>
                  <a:lnTo>
                    <a:pt x="1108709" y="307975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025640" y="5885179"/>
              <a:ext cx="13970" cy="36830"/>
            </a:xfrm>
            <a:custGeom>
              <a:avLst/>
              <a:gdLst/>
              <a:ahLst/>
              <a:cxnLst/>
              <a:rect l="l" t="t" r="r" b="b"/>
              <a:pathLst>
                <a:path w="13970" h="36829">
                  <a:moveTo>
                    <a:pt x="13969" y="36830"/>
                  </a:moveTo>
                  <a:lnTo>
                    <a:pt x="0" y="3683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025640" y="2799080"/>
              <a:ext cx="0" cy="3049270"/>
            </a:xfrm>
            <a:custGeom>
              <a:avLst/>
              <a:gdLst/>
              <a:ahLst/>
              <a:cxnLst/>
              <a:rect l="l" t="t" r="r" b="b"/>
              <a:pathLst>
                <a:path w="0" h="3049270">
                  <a:moveTo>
                    <a:pt x="0" y="0"/>
                  </a:moveTo>
                  <a:lnTo>
                    <a:pt x="0" y="304927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 rot="600000">
            <a:off x="4242961" y="2512699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337">
                <a:latin typeface="Trebuchet MS"/>
                <a:cs typeface="Trebuchet MS"/>
              </a:rPr>
              <a:t>MX</a:t>
            </a:r>
            <a:r>
              <a:rPr dirty="0" baseline="4629" sz="2700" spc="179">
                <a:latin typeface="Trebuchet MS"/>
                <a:cs typeface="Trebuchet MS"/>
              </a:rPr>
              <a:t> </a:t>
            </a:r>
            <a:r>
              <a:rPr dirty="0" baseline="3086" sz="2700">
                <a:latin typeface="Trebuchet MS"/>
                <a:cs typeface="Trebuchet MS"/>
              </a:rPr>
              <a:t>Prio</a:t>
            </a:r>
            <a:r>
              <a:rPr dirty="0" baseline="1543" sz="2700">
                <a:latin typeface="Trebuchet MS"/>
                <a:cs typeface="Trebuchet MS"/>
              </a:rPr>
              <a:t>rity</a:t>
            </a:r>
            <a:r>
              <a:rPr dirty="0" baseline="1543" sz="2700" spc="172">
                <a:latin typeface="Trebuchet MS"/>
                <a:cs typeface="Trebuchet MS"/>
              </a:rPr>
              <a:t> </a:t>
            </a:r>
            <a:r>
              <a:rPr dirty="0" sz="1800" spc="335">
                <a:latin typeface="Trebuchet MS"/>
                <a:cs typeface="Trebuchet MS"/>
              </a:rPr>
              <a:t>#1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5" name="object 45" descr=""/>
          <p:cNvSpPr txBox="1"/>
          <p:nvPr/>
        </p:nvSpPr>
        <p:spPr>
          <a:xfrm rot="600000">
            <a:off x="4938230" y="3013604"/>
            <a:ext cx="18253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209">
                <a:solidFill>
                  <a:srgbClr val="007F00"/>
                </a:solidFill>
                <a:latin typeface="Trebuchet MS"/>
                <a:cs typeface="Trebuchet MS"/>
              </a:rPr>
              <a:t>SMT</a:t>
            </a:r>
            <a:r>
              <a:rPr dirty="0" baseline="3086" sz="2700" spc="209">
                <a:solidFill>
                  <a:srgbClr val="007F00"/>
                </a:solidFill>
                <a:latin typeface="Trebuchet MS"/>
                <a:cs typeface="Trebuchet MS"/>
              </a:rPr>
              <a:t>P</a:t>
            </a:r>
            <a:r>
              <a:rPr dirty="0" baseline="3086" sz="2700" spc="3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baseline="3086" sz="2700" spc="172">
                <a:solidFill>
                  <a:srgbClr val="007F00"/>
                </a:solidFill>
                <a:latin typeface="Trebuchet MS"/>
                <a:cs typeface="Trebuchet MS"/>
              </a:rPr>
              <a:t>Ex</a:t>
            </a:r>
            <a:r>
              <a:rPr dirty="0" baseline="1543" sz="2700" spc="172">
                <a:solidFill>
                  <a:srgbClr val="007F00"/>
                </a:solidFill>
                <a:latin typeface="Trebuchet MS"/>
                <a:cs typeface="Trebuchet MS"/>
              </a:rPr>
              <a:t>cha</a:t>
            </a:r>
            <a:r>
              <a:rPr dirty="0" sz="1800" spc="114">
                <a:solidFill>
                  <a:srgbClr val="007F00"/>
                </a:solidFill>
                <a:latin typeface="Trebuchet MS"/>
                <a:cs typeface="Trebuchet MS"/>
              </a:rPr>
              <a:t>nge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572770"/>
            <a:ext cx="8161020" cy="5486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400" spc="195">
                <a:latin typeface="Trebuchet MS"/>
                <a:cs typeface="Trebuchet MS"/>
              </a:rPr>
              <a:t>Problem</a:t>
            </a:r>
            <a:r>
              <a:rPr dirty="0" sz="3400" spc="85">
                <a:latin typeface="Trebuchet MS"/>
                <a:cs typeface="Trebuchet MS"/>
              </a:rPr>
              <a:t> </a:t>
            </a:r>
            <a:r>
              <a:rPr dirty="0" sz="3400" spc="455">
                <a:latin typeface="Trebuchet MS"/>
                <a:cs typeface="Trebuchet MS"/>
              </a:rPr>
              <a:t>#3:</a:t>
            </a:r>
            <a:r>
              <a:rPr dirty="0" sz="3400" spc="75">
                <a:latin typeface="Trebuchet MS"/>
                <a:cs typeface="Trebuchet MS"/>
              </a:rPr>
              <a:t> </a:t>
            </a:r>
            <a:r>
              <a:rPr dirty="0" sz="3400" spc="335">
                <a:latin typeface="Trebuchet MS"/>
                <a:cs typeface="Trebuchet MS"/>
              </a:rPr>
              <a:t>SMTP</a:t>
            </a:r>
            <a:r>
              <a:rPr dirty="0" sz="3400" spc="75">
                <a:latin typeface="Trebuchet MS"/>
                <a:cs typeface="Trebuchet MS"/>
              </a:rPr>
              <a:t> </a:t>
            </a:r>
            <a:r>
              <a:rPr dirty="0" sz="3400" spc="285">
                <a:latin typeface="Trebuchet MS"/>
                <a:cs typeface="Trebuchet MS"/>
              </a:rPr>
              <a:t>Man-</a:t>
            </a:r>
            <a:r>
              <a:rPr dirty="0" sz="3400" spc="85">
                <a:latin typeface="Trebuchet MS"/>
                <a:cs typeface="Trebuchet MS"/>
              </a:rPr>
              <a:t>in-</a:t>
            </a:r>
            <a:r>
              <a:rPr dirty="0" sz="3400" spc="135">
                <a:latin typeface="Trebuchet MS"/>
                <a:cs typeface="Trebuchet MS"/>
              </a:rPr>
              <a:t>the-</a:t>
            </a:r>
            <a:r>
              <a:rPr dirty="0" sz="3400" spc="200">
                <a:latin typeface="Trebuchet MS"/>
                <a:cs typeface="Trebuchet MS"/>
              </a:rPr>
              <a:t>Middle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3382009"/>
            <a:ext cx="619760" cy="62611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83967" y="1435040"/>
            <a:ext cx="3329940" cy="1510030"/>
            <a:chOff x="3083967" y="1435040"/>
            <a:chExt cx="3329940" cy="1510030"/>
          </a:xfrm>
        </p:grpSpPr>
        <p:sp>
          <p:nvSpPr>
            <p:cNvPr id="5" name="object 5" descr=""/>
            <p:cNvSpPr/>
            <p:nvPr/>
          </p:nvSpPr>
          <p:spPr>
            <a:xfrm>
              <a:off x="3088640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88640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8640" y="23228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60" h="391160">
                  <a:moveTo>
                    <a:pt x="322580" y="15240"/>
                  </a:moveTo>
                  <a:lnTo>
                    <a:pt x="59690" y="15240"/>
                  </a:lnTo>
                  <a:lnTo>
                    <a:pt x="59690" y="34290"/>
                  </a:lnTo>
                  <a:lnTo>
                    <a:pt x="322580" y="34290"/>
                  </a:lnTo>
                  <a:lnTo>
                    <a:pt x="322580" y="15240"/>
                  </a:lnTo>
                  <a:close/>
                </a:path>
                <a:path w="772160" h="391160">
                  <a:moveTo>
                    <a:pt x="388620" y="244178"/>
                  </a:moveTo>
                  <a:lnTo>
                    <a:pt x="388620" y="391160"/>
                  </a:lnTo>
                  <a:lnTo>
                    <a:pt x="772160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20" y="244178"/>
                  </a:lnTo>
                  <a:close/>
                </a:path>
                <a:path w="772160" h="391160">
                  <a:moveTo>
                    <a:pt x="441960" y="264619"/>
                  </a:moveTo>
                  <a:lnTo>
                    <a:pt x="441960" y="273050"/>
                  </a:lnTo>
                  <a:lnTo>
                    <a:pt x="463958" y="273050"/>
                  </a:lnTo>
                  <a:lnTo>
                    <a:pt x="441960" y="264619"/>
                  </a:lnTo>
                  <a:close/>
                </a:path>
                <a:path w="772160" h="391160">
                  <a:moveTo>
                    <a:pt x="541020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20" y="273050"/>
                  </a:lnTo>
                  <a:lnTo>
                    <a:pt x="541020" y="255270"/>
                  </a:lnTo>
                  <a:close/>
                </a:path>
                <a:path w="772160" h="391160">
                  <a:moveTo>
                    <a:pt x="632460" y="255270"/>
                  </a:moveTo>
                  <a:lnTo>
                    <a:pt x="607060" y="25527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5270"/>
                  </a:lnTo>
                  <a:close/>
                </a:path>
                <a:path w="772160" h="391160">
                  <a:moveTo>
                    <a:pt x="731520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5270"/>
                  </a:lnTo>
                  <a:close/>
                </a:path>
                <a:path w="772160" h="391160">
                  <a:moveTo>
                    <a:pt x="441960" y="255270"/>
                  </a:moveTo>
                  <a:lnTo>
                    <a:pt x="417562" y="255270"/>
                  </a:lnTo>
                  <a:lnTo>
                    <a:pt x="441960" y="264619"/>
                  </a:lnTo>
                  <a:lnTo>
                    <a:pt x="441960" y="255270"/>
                  </a:lnTo>
                  <a:close/>
                </a:path>
                <a:path w="772160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178"/>
                  </a:lnTo>
                  <a:lnTo>
                    <a:pt x="388620" y="95250"/>
                  </a:lnTo>
                  <a:close/>
                </a:path>
                <a:path w="772160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2160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20" y="156210"/>
                  </a:lnTo>
                  <a:lnTo>
                    <a:pt x="731520" y="146050"/>
                  </a:lnTo>
                  <a:close/>
                </a:path>
                <a:path w="772160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2160" h="391160">
                  <a:moveTo>
                    <a:pt x="54102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20" y="109220"/>
                  </a:lnTo>
                  <a:lnTo>
                    <a:pt x="541020" y="90170"/>
                  </a:lnTo>
                  <a:close/>
                </a:path>
                <a:path w="772160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2160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2160" h="391160">
                  <a:moveTo>
                    <a:pt x="731520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2230"/>
                  </a:lnTo>
                  <a:close/>
                </a:path>
                <a:path w="772160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8640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59690" y="52070"/>
                  </a:moveTo>
                  <a:lnTo>
                    <a:pt x="322580" y="52070"/>
                  </a:lnTo>
                  <a:lnTo>
                    <a:pt x="322580" y="71120"/>
                  </a:lnTo>
                  <a:lnTo>
                    <a:pt x="59690" y="71120"/>
                  </a:lnTo>
                  <a:lnTo>
                    <a:pt x="59690" y="52070"/>
                  </a:lnTo>
                  <a:close/>
                </a:path>
                <a:path w="772160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2160" y="427989"/>
                  </a:lnTo>
                </a:path>
                <a:path w="772160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60" h="654050">
                  <a:moveTo>
                    <a:pt x="415289" y="99060"/>
                  </a:moveTo>
                  <a:lnTo>
                    <a:pt x="731520" y="99060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60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60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60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60" h="654050">
                  <a:moveTo>
                    <a:pt x="514350" y="127000"/>
                  </a:moveTo>
                  <a:lnTo>
                    <a:pt x="541020" y="127000"/>
                  </a:lnTo>
                  <a:lnTo>
                    <a:pt x="54102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60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2160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60" h="654050">
                  <a:moveTo>
                    <a:pt x="415289" y="292100"/>
                  </a:moveTo>
                  <a:lnTo>
                    <a:pt x="441960" y="292100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60" h="654050">
                  <a:moveTo>
                    <a:pt x="514350" y="292100"/>
                  </a:moveTo>
                  <a:lnTo>
                    <a:pt x="541020" y="292100"/>
                  </a:lnTo>
                  <a:lnTo>
                    <a:pt x="541020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60" h="654050">
                  <a:moveTo>
                    <a:pt x="607060" y="292100"/>
                  </a:moveTo>
                  <a:lnTo>
                    <a:pt x="632460" y="292100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2100"/>
                  </a:lnTo>
                  <a:close/>
                </a:path>
                <a:path w="772160" h="654050">
                  <a:moveTo>
                    <a:pt x="704850" y="292100"/>
                  </a:moveTo>
                  <a:lnTo>
                    <a:pt x="731520" y="292100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60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60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2160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926840" y="2612390"/>
              <a:ext cx="920750" cy="167640"/>
            </a:xfrm>
            <a:custGeom>
              <a:avLst/>
              <a:gdLst/>
              <a:ahLst/>
              <a:cxnLst/>
              <a:rect l="l" t="t" r="r" b="b"/>
              <a:pathLst>
                <a:path w="920750" h="167639">
                  <a:moveTo>
                    <a:pt x="0" y="0"/>
                  </a:moveTo>
                  <a:lnTo>
                    <a:pt x="920750" y="167639"/>
                  </a:lnTo>
                </a:path>
              </a:pathLst>
            </a:custGeom>
            <a:ln w="38100">
              <a:solidFill>
                <a:srgbClr val="4E80B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29810" y="2722880"/>
              <a:ext cx="123189" cy="111760"/>
            </a:xfrm>
            <a:custGeom>
              <a:avLst/>
              <a:gdLst/>
              <a:ahLst/>
              <a:cxnLst/>
              <a:rect l="l" t="t" r="r" b="b"/>
              <a:pathLst>
                <a:path w="123189" h="111760">
                  <a:moveTo>
                    <a:pt x="20319" y="0"/>
                  </a:moveTo>
                  <a:lnTo>
                    <a:pt x="0" y="111760"/>
                  </a:lnTo>
                  <a:lnTo>
                    <a:pt x="123189" y="76200"/>
                  </a:lnTo>
                  <a:lnTo>
                    <a:pt x="20319" y="0"/>
                  </a:lnTo>
                  <a:close/>
                </a:path>
              </a:pathLst>
            </a:custGeom>
            <a:solidFill>
              <a:srgbClr val="4E80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000" y="1447800"/>
              <a:ext cx="1828800" cy="1113790"/>
            </a:xfrm>
            <a:custGeom>
              <a:avLst/>
              <a:gdLst/>
              <a:ahLst/>
              <a:cxnLst/>
              <a:rect l="l" t="t" r="r" b="b"/>
              <a:pathLst>
                <a:path w="1828800" h="1113789">
                  <a:moveTo>
                    <a:pt x="0" y="165100"/>
                  </a:moveTo>
                  <a:lnTo>
                    <a:pt x="0" y="156210"/>
                  </a:lnTo>
                  <a:lnTo>
                    <a:pt x="1270" y="147320"/>
                  </a:lnTo>
                  <a:lnTo>
                    <a:pt x="1270" y="138429"/>
                  </a:lnTo>
                  <a:lnTo>
                    <a:pt x="3810" y="130810"/>
                  </a:lnTo>
                  <a:lnTo>
                    <a:pt x="5079" y="121920"/>
                  </a:lnTo>
                  <a:lnTo>
                    <a:pt x="7620" y="113029"/>
                  </a:lnTo>
                  <a:lnTo>
                    <a:pt x="10160" y="105410"/>
                  </a:lnTo>
                  <a:lnTo>
                    <a:pt x="13970" y="97789"/>
                  </a:lnTo>
                  <a:lnTo>
                    <a:pt x="17779" y="90170"/>
                  </a:lnTo>
                  <a:lnTo>
                    <a:pt x="21589" y="82550"/>
                  </a:lnTo>
                  <a:lnTo>
                    <a:pt x="26670" y="74929"/>
                  </a:lnTo>
                  <a:lnTo>
                    <a:pt x="30479" y="67310"/>
                  </a:lnTo>
                  <a:lnTo>
                    <a:pt x="36829" y="60960"/>
                  </a:lnTo>
                  <a:lnTo>
                    <a:pt x="41910" y="54610"/>
                  </a:lnTo>
                  <a:lnTo>
                    <a:pt x="48260" y="48260"/>
                  </a:lnTo>
                  <a:lnTo>
                    <a:pt x="54610" y="41910"/>
                  </a:lnTo>
                  <a:lnTo>
                    <a:pt x="60960" y="36829"/>
                  </a:lnTo>
                  <a:lnTo>
                    <a:pt x="67310" y="30479"/>
                  </a:lnTo>
                  <a:lnTo>
                    <a:pt x="74929" y="26670"/>
                  </a:lnTo>
                  <a:lnTo>
                    <a:pt x="82550" y="21589"/>
                  </a:lnTo>
                  <a:lnTo>
                    <a:pt x="90170" y="17779"/>
                  </a:lnTo>
                  <a:lnTo>
                    <a:pt x="97789" y="13970"/>
                  </a:lnTo>
                  <a:lnTo>
                    <a:pt x="105410" y="10160"/>
                  </a:lnTo>
                  <a:lnTo>
                    <a:pt x="113029" y="7620"/>
                  </a:lnTo>
                  <a:lnTo>
                    <a:pt x="121920" y="5079"/>
                  </a:lnTo>
                  <a:lnTo>
                    <a:pt x="130810" y="3810"/>
                  </a:lnTo>
                  <a:lnTo>
                    <a:pt x="138429" y="2539"/>
                  </a:lnTo>
                  <a:lnTo>
                    <a:pt x="147320" y="1270"/>
                  </a:lnTo>
                  <a:lnTo>
                    <a:pt x="156210" y="0"/>
                  </a:lnTo>
                  <a:lnTo>
                    <a:pt x="165100" y="0"/>
                  </a:lnTo>
                  <a:lnTo>
                    <a:pt x="304800" y="0"/>
                  </a:lnTo>
                  <a:lnTo>
                    <a:pt x="1663700" y="0"/>
                  </a:lnTo>
                  <a:lnTo>
                    <a:pt x="1671320" y="0"/>
                  </a:lnTo>
                  <a:lnTo>
                    <a:pt x="1680210" y="1270"/>
                  </a:lnTo>
                  <a:lnTo>
                    <a:pt x="1722120" y="11429"/>
                  </a:lnTo>
                  <a:lnTo>
                    <a:pt x="1729739" y="13970"/>
                  </a:lnTo>
                  <a:lnTo>
                    <a:pt x="1738629" y="17779"/>
                  </a:lnTo>
                  <a:lnTo>
                    <a:pt x="1746250" y="21589"/>
                  </a:lnTo>
                  <a:lnTo>
                    <a:pt x="1752600" y="26670"/>
                  </a:lnTo>
                  <a:lnTo>
                    <a:pt x="1760220" y="31750"/>
                  </a:lnTo>
                  <a:lnTo>
                    <a:pt x="1766570" y="36829"/>
                  </a:lnTo>
                  <a:lnTo>
                    <a:pt x="1772920" y="41910"/>
                  </a:lnTo>
                  <a:lnTo>
                    <a:pt x="1779270" y="48260"/>
                  </a:lnTo>
                  <a:lnTo>
                    <a:pt x="1785620" y="54610"/>
                  </a:lnTo>
                  <a:lnTo>
                    <a:pt x="1790700" y="60960"/>
                  </a:lnTo>
                  <a:lnTo>
                    <a:pt x="1795779" y="67310"/>
                  </a:lnTo>
                  <a:lnTo>
                    <a:pt x="1800860" y="74929"/>
                  </a:lnTo>
                  <a:lnTo>
                    <a:pt x="1805939" y="82550"/>
                  </a:lnTo>
                  <a:lnTo>
                    <a:pt x="1809750" y="90170"/>
                  </a:lnTo>
                  <a:lnTo>
                    <a:pt x="1813560" y="97789"/>
                  </a:lnTo>
                  <a:lnTo>
                    <a:pt x="1817370" y="105410"/>
                  </a:lnTo>
                  <a:lnTo>
                    <a:pt x="1819910" y="114300"/>
                  </a:lnTo>
                  <a:lnTo>
                    <a:pt x="1822450" y="121920"/>
                  </a:lnTo>
                  <a:lnTo>
                    <a:pt x="1823720" y="130810"/>
                  </a:lnTo>
                  <a:lnTo>
                    <a:pt x="1824989" y="138429"/>
                  </a:lnTo>
                  <a:lnTo>
                    <a:pt x="1826260" y="147320"/>
                  </a:lnTo>
                  <a:lnTo>
                    <a:pt x="1827529" y="156210"/>
                  </a:lnTo>
                  <a:lnTo>
                    <a:pt x="1827529" y="165100"/>
                  </a:lnTo>
                  <a:lnTo>
                    <a:pt x="1828800" y="577850"/>
                  </a:lnTo>
                  <a:lnTo>
                    <a:pt x="1828800" y="825500"/>
                  </a:lnTo>
                  <a:lnTo>
                    <a:pt x="1827529" y="834389"/>
                  </a:lnTo>
                  <a:lnTo>
                    <a:pt x="1827529" y="842010"/>
                  </a:lnTo>
                  <a:lnTo>
                    <a:pt x="1826260" y="850900"/>
                  </a:lnTo>
                  <a:lnTo>
                    <a:pt x="1824989" y="859789"/>
                  </a:lnTo>
                  <a:lnTo>
                    <a:pt x="1822450" y="867410"/>
                  </a:lnTo>
                  <a:lnTo>
                    <a:pt x="1819910" y="876300"/>
                  </a:lnTo>
                  <a:lnTo>
                    <a:pt x="1817370" y="883920"/>
                  </a:lnTo>
                  <a:lnTo>
                    <a:pt x="1813560" y="892810"/>
                  </a:lnTo>
                  <a:lnTo>
                    <a:pt x="1811020" y="900429"/>
                  </a:lnTo>
                  <a:lnTo>
                    <a:pt x="1805939" y="908050"/>
                  </a:lnTo>
                  <a:lnTo>
                    <a:pt x="1802129" y="914400"/>
                  </a:lnTo>
                  <a:lnTo>
                    <a:pt x="1797050" y="922020"/>
                  </a:lnTo>
                  <a:lnTo>
                    <a:pt x="1791970" y="928370"/>
                  </a:lnTo>
                  <a:lnTo>
                    <a:pt x="1785620" y="935989"/>
                  </a:lnTo>
                  <a:lnTo>
                    <a:pt x="1779270" y="941070"/>
                  </a:lnTo>
                  <a:lnTo>
                    <a:pt x="1774189" y="947420"/>
                  </a:lnTo>
                  <a:lnTo>
                    <a:pt x="1767839" y="952500"/>
                  </a:lnTo>
                  <a:lnTo>
                    <a:pt x="1760220" y="958850"/>
                  </a:lnTo>
                  <a:lnTo>
                    <a:pt x="1752600" y="962660"/>
                  </a:lnTo>
                  <a:lnTo>
                    <a:pt x="1746250" y="967739"/>
                  </a:lnTo>
                  <a:lnTo>
                    <a:pt x="1738629" y="971550"/>
                  </a:lnTo>
                  <a:lnTo>
                    <a:pt x="1729739" y="975360"/>
                  </a:lnTo>
                  <a:lnTo>
                    <a:pt x="1722120" y="979170"/>
                  </a:lnTo>
                  <a:lnTo>
                    <a:pt x="1714500" y="981710"/>
                  </a:lnTo>
                  <a:lnTo>
                    <a:pt x="1705610" y="984250"/>
                  </a:lnTo>
                  <a:lnTo>
                    <a:pt x="1697989" y="986789"/>
                  </a:lnTo>
                  <a:lnTo>
                    <a:pt x="1689100" y="988060"/>
                  </a:lnTo>
                  <a:lnTo>
                    <a:pt x="1680210" y="988060"/>
                  </a:lnTo>
                  <a:lnTo>
                    <a:pt x="1671320" y="989329"/>
                  </a:lnTo>
                  <a:lnTo>
                    <a:pt x="1663700" y="989329"/>
                  </a:lnTo>
                  <a:lnTo>
                    <a:pt x="762000" y="990600"/>
                  </a:lnTo>
                  <a:lnTo>
                    <a:pt x="533400" y="1113789"/>
                  </a:lnTo>
                  <a:lnTo>
                    <a:pt x="304800" y="990600"/>
                  </a:lnTo>
                  <a:lnTo>
                    <a:pt x="165100" y="990600"/>
                  </a:lnTo>
                  <a:lnTo>
                    <a:pt x="156210" y="990600"/>
                  </a:lnTo>
                  <a:lnTo>
                    <a:pt x="147320" y="989329"/>
                  </a:lnTo>
                  <a:lnTo>
                    <a:pt x="138429" y="988060"/>
                  </a:lnTo>
                  <a:lnTo>
                    <a:pt x="130810" y="986789"/>
                  </a:lnTo>
                  <a:lnTo>
                    <a:pt x="121920" y="984250"/>
                  </a:lnTo>
                  <a:lnTo>
                    <a:pt x="113029" y="982979"/>
                  </a:lnTo>
                  <a:lnTo>
                    <a:pt x="105410" y="979170"/>
                  </a:lnTo>
                  <a:lnTo>
                    <a:pt x="97789" y="976629"/>
                  </a:lnTo>
                  <a:lnTo>
                    <a:pt x="90170" y="972820"/>
                  </a:lnTo>
                  <a:lnTo>
                    <a:pt x="82550" y="969010"/>
                  </a:lnTo>
                  <a:lnTo>
                    <a:pt x="74929" y="963929"/>
                  </a:lnTo>
                  <a:lnTo>
                    <a:pt x="67310" y="958850"/>
                  </a:lnTo>
                  <a:lnTo>
                    <a:pt x="60960" y="953770"/>
                  </a:lnTo>
                  <a:lnTo>
                    <a:pt x="54610" y="947420"/>
                  </a:lnTo>
                  <a:lnTo>
                    <a:pt x="48260" y="942339"/>
                  </a:lnTo>
                  <a:lnTo>
                    <a:pt x="41910" y="935989"/>
                  </a:lnTo>
                  <a:lnTo>
                    <a:pt x="36829" y="929639"/>
                  </a:lnTo>
                  <a:lnTo>
                    <a:pt x="30479" y="922020"/>
                  </a:lnTo>
                  <a:lnTo>
                    <a:pt x="26670" y="915670"/>
                  </a:lnTo>
                  <a:lnTo>
                    <a:pt x="21589" y="908050"/>
                  </a:lnTo>
                  <a:lnTo>
                    <a:pt x="17779" y="900429"/>
                  </a:lnTo>
                  <a:lnTo>
                    <a:pt x="13970" y="892810"/>
                  </a:lnTo>
                  <a:lnTo>
                    <a:pt x="10160" y="883920"/>
                  </a:lnTo>
                  <a:lnTo>
                    <a:pt x="7620" y="876300"/>
                  </a:lnTo>
                  <a:lnTo>
                    <a:pt x="5079" y="868679"/>
                  </a:lnTo>
                  <a:lnTo>
                    <a:pt x="3810" y="859789"/>
                  </a:lnTo>
                  <a:lnTo>
                    <a:pt x="1270" y="850900"/>
                  </a:lnTo>
                  <a:lnTo>
                    <a:pt x="1270" y="842010"/>
                  </a:lnTo>
                  <a:lnTo>
                    <a:pt x="0" y="834389"/>
                  </a:lnTo>
                  <a:lnTo>
                    <a:pt x="0" y="825500"/>
                  </a:lnTo>
                  <a:lnTo>
                    <a:pt x="0" y="577850"/>
                  </a:lnTo>
                  <a:lnTo>
                    <a:pt x="0" y="165100"/>
                  </a:lnTo>
                  <a:close/>
                </a:path>
              </a:pathLst>
            </a:custGeom>
            <a:ln w="25518">
              <a:solidFill>
                <a:srgbClr val="395E8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59236" y="1435048"/>
              <a:ext cx="1854835" cy="1016635"/>
            </a:xfrm>
            <a:custGeom>
              <a:avLst/>
              <a:gdLst/>
              <a:ahLst/>
              <a:cxnLst/>
              <a:rect l="l" t="t" r="r" b="b"/>
              <a:pathLst>
                <a:path w="1854835" h="101663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w="1854835" h="1016635">
                  <a:moveTo>
                    <a:pt x="1854314" y="1003350"/>
                  </a:moveTo>
                  <a:lnTo>
                    <a:pt x="1850580" y="994333"/>
                  </a:lnTo>
                  <a:lnTo>
                    <a:pt x="1841563" y="990600"/>
                  </a:lnTo>
                  <a:lnTo>
                    <a:pt x="1832533" y="994333"/>
                  </a:lnTo>
                  <a:lnTo>
                    <a:pt x="1828800" y="1003350"/>
                  </a:lnTo>
                  <a:lnTo>
                    <a:pt x="1832533" y="1012380"/>
                  </a:lnTo>
                  <a:lnTo>
                    <a:pt x="1841563" y="1016114"/>
                  </a:lnTo>
                  <a:lnTo>
                    <a:pt x="1850580" y="1012380"/>
                  </a:lnTo>
                  <a:lnTo>
                    <a:pt x="1854314" y="1003350"/>
                  </a:lnTo>
                  <a:close/>
                </a:path>
              </a:pathLst>
            </a:custGeom>
            <a:solidFill>
              <a:srgbClr val="395E8A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7198767" y="2890927"/>
            <a:ext cx="781685" cy="663575"/>
            <a:chOff x="7198767" y="2890927"/>
            <a:chExt cx="781685" cy="663575"/>
          </a:xfrm>
        </p:grpSpPr>
        <p:sp>
          <p:nvSpPr>
            <p:cNvPr id="16" name="object 16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203439" y="29324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9689" y="69850"/>
                  </a:lnTo>
                  <a:lnTo>
                    <a:pt x="59689" y="5080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29"/>
                  </a:moveTo>
                  <a:lnTo>
                    <a:pt x="731519" y="36829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7198767" y="4338727"/>
            <a:ext cx="781685" cy="663575"/>
            <a:chOff x="7198767" y="4338727"/>
            <a:chExt cx="781685" cy="663575"/>
          </a:xfrm>
        </p:grpSpPr>
        <p:sp>
          <p:nvSpPr>
            <p:cNvPr id="23" name="object 23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7203439" y="43802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5240"/>
                  </a:moveTo>
                  <a:lnTo>
                    <a:pt x="59689" y="15240"/>
                  </a:lnTo>
                  <a:lnTo>
                    <a:pt x="59689" y="34290"/>
                  </a:lnTo>
                  <a:lnTo>
                    <a:pt x="322579" y="34290"/>
                  </a:lnTo>
                  <a:lnTo>
                    <a:pt x="322579" y="1524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69"/>
                  </a:moveTo>
                  <a:lnTo>
                    <a:pt x="322579" y="52069"/>
                  </a:lnTo>
                  <a:lnTo>
                    <a:pt x="322579" y="71119"/>
                  </a:lnTo>
                  <a:lnTo>
                    <a:pt x="59689" y="71119"/>
                  </a:lnTo>
                  <a:lnTo>
                    <a:pt x="59689" y="52069"/>
                  </a:lnTo>
                  <a:close/>
                </a:path>
                <a:path w="772159" h="654050">
                  <a:moveTo>
                    <a:pt x="0" y="132080"/>
                  </a:moveTo>
                  <a:lnTo>
                    <a:pt x="388619" y="132080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30"/>
                  </a:moveTo>
                  <a:lnTo>
                    <a:pt x="731519" y="3683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3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80"/>
                  </a:moveTo>
                  <a:lnTo>
                    <a:pt x="731519" y="182880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80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80"/>
                  </a:lnTo>
                  <a:lnTo>
                    <a:pt x="415289" y="309880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80"/>
                  </a:lnTo>
                  <a:lnTo>
                    <a:pt x="514350" y="309880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80"/>
                  </a:lnTo>
                  <a:lnTo>
                    <a:pt x="607059" y="309880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80"/>
                  </a:lnTo>
                  <a:lnTo>
                    <a:pt x="704850" y="309880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80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2002789" y="2741929"/>
            <a:ext cx="1009650" cy="825500"/>
            <a:chOff x="2002789" y="2741929"/>
            <a:chExt cx="1009650" cy="825500"/>
          </a:xfrm>
        </p:grpSpPr>
        <p:sp>
          <p:nvSpPr>
            <p:cNvPr id="30" name="object 30" descr=""/>
            <p:cNvSpPr/>
            <p:nvPr/>
          </p:nvSpPr>
          <p:spPr>
            <a:xfrm>
              <a:off x="2021839" y="2843529"/>
              <a:ext cx="866140" cy="704850"/>
            </a:xfrm>
            <a:custGeom>
              <a:avLst/>
              <a:gdLst/>
              <a:ahLst/>
              <a:cxnLst/>
              <a:rect l="l" t="t" r="r" b="b"/>
              <a:pathLst>
                <a:path w="866139" h="704850">
                  <a:moveTo>
                    <a:pt x="0" y="704850"/>
                  </a:moveTo>
                  <a:lnTo>
                    <a:pt x="86614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179" y="2741929"/>
              <a:ext cx="175259" cy="16510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2961639" y="3089909"/>
            <a:ext cx="102679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5590" marR="5080" indent="-262890">
              <a:lnSpc>
                <a:spcPct val="100000"/>
              </a:lnSpc>
              <a:spcBef>
                <a:spcPts val="100"/>
              </a:spcBef>
            </a:pPr>
            <a:r>
              <a:rPr dirty="0" sz="1800" spc="105">
                <a:latin typeface="Trebuchet MS"/>
                <a:cs typeface="Trebuchet MS"/>
              </a:rPr>
              <a:t>Sender’s </a:t>
            </a:r>
            <a:r>
              <a:rPr dirty="0" sz="1800" spc="80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998969" y="5200650"/>
            <a:ext cx="118745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2425" marR="1905" indent="-35306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Receiver’s </a:t>
            </a:r>
            <a:r>
              <a:rPr dirty="0" sz="1800" spc="75">
                <a:latin typeface="Trebuchet MS"/>
                <a:cs typeface="Trebuchet MS"/>
              </a:rPr>
              <a:t>MTA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1170939" y="4044950"/>
            <a:ext cx="7962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latin typeface="Trebuchet MS"/>
                <a:cs typeface="Trebuchet MS"/>
              </a:rPr>
              <a:t>Email </a:t>
            </a:r>
            <a:r>
              <a:rPr dirty="0" sz="1800" spc="85">
                <a:latin typeface="Trebuchet MS"/>
                <a:cs typeface="Trebuchet MS"/>
              </a:rPr>
              <a:t>Author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13460" y="5229859"/>
            <a:ext cx="44405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SMTP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over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TLS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the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“STARTTLS”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command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013460" y="5461000"/>
            <a:ext cx="971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 spc="-50">
                <a:latin typeface="Arial"/>
                <a:cs typeface="Arial"/>
              </a:rPr>
              <a:t>•</a:t>
            </a:r>
            <a:endParaRPr sz="160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1299210" y="5473700"/>
            <a:ext cx="5398135" cy="511809"/>
          </a:xfrm>
          <a:prstGeom prst="rect">
            <a:avLst/>
          </a:prstGeom>
        </p:spPr>
        <p:txBody>
          <a:bodyPr wrap="square" lIns="0" tIns="21590" rIns="0" bIns="0" rtlCol="0" vert="horz">
            <a:spAutoFit/>
          </a:bodyPr>
          <a:lstStyle/>
          <a:p>
            <a:pPr marL="12700" marR="5080">
              <a:lnSpc>
                <a:spcPts val="1910"/>
              </a:lnSpc>
              <a:spcBef>
                <a:spcPts val="170"/>
              </a:spcBef>
            </a:pPr>
            <a:r>
              <a:rPr dirty="0" sz="1600" spc="-25">
                <a:latin typeface="Arial"/>
                <a:cs typeface="Arial"/>
              </a:rPr>
              <a:t>Man-</a:t>
            </a:r>
            <a:r>
              <a:rPr dirty="0" sz="1600" spc="-10">
                <a:latin typeface="Arial"/>
                <a:cs typeface="Arial"/>
              </a:rPr>
              <a:t>in-the-</a:t>
            </a:r>
            <a:r>
              <a:rPr dirty="0" sz="1600">
                <a:latin typeface="Arial"/>
                <a:cs typeface="Arial"/>
              </a:rPr>
              <a:t>middle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allows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“I</a:t>
            </a:r>
            <a:r>
              <a:rPr dirty="0" sz="1600" spc="-1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don’t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support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STARTTLS” </a:t>
            </a:r>
            <a:r>
              <a:rPr dirty="0" sz="1600">
                <a:latin typeface="Arial"/>
                <a:cs typeface="Arial"/>
              </a:rPr>
              <a:t>Current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policy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to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deliver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unencrypted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if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TLS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is</a:t>
            </a:r>
            <a:r>
              <a:rPr dirty="0" sz="1600" spc="-2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unavailable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019290" y="2768600"/>
            <a:ext cx="1179830" cy="3159760"/>
            <a:chOff x="7019290" y="2768600"/>
            <a:chExt cx="1179830" cy="3159760"/>
          </a:xfrm>
        </p:grpSpPr>
        <p:sp>
          <p:nvSpPr>
            <p:cNvPr id="39" name="object 39" descr=""/>
            <p:cNvSpPr/>
            <p:nvPr/>
          </p:nvSpPr>
          <p:spPr>
            <a:xfrm>
              <a:off x="7025640" y="2774950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09" h="0">
                  <a:moveTo>
                    <a:pt x="0" y="0"/>
                  </a:moveTo>
                  <a:lnTo>
                    <a:pt x="1108709" y="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171180" y="2774950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0" y="0"/>
                  </a:moveTo>
                  <a:lnTo>
                    <a:pt x="21590" y="0"/>
                  </a:lnTo>
                  <a:lnTo>
                    <a:pt x="21590" y="2921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76440" y="2842260"/>
              <a:ext cx="1116330" cy="3079750"/>
            </a:xfrm>
            <a:custGeom>
              <a:avLst/>
              <a:gdLst/>
              <a:ahLst/>
              <a:cxnLst/>
              <a:rect l="l" t="t" r="r" b="b"/>
              <a:pathLst>
                <a:path w="1116329" h="3079750">
                  <a:moveTo>
                    <a:pt x="1116329" y="0"/>
                  </a:moveTo>
                  <a:lnTo>
                    <a:pt x="1116329" y="3049270"/>
                  </a:lnTo>
                </a:path>
                <a:path w="1116329" h="3079750">
                  <a:moveTo>
                    <a:pt x="0" y="3079750"/>
                  </a:moveTo>
                  <a:lnTo>
                    <a:pt x="1108709" y="307975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025640" y="5885179"/>
              <a:ext cx="13970" cy="36830"/>
            </a:xfrm>
            <a:custGeom>
              <a:avLst/>
              <a:gdLst/>
              <a:ahLst/>
              <a:cxnLst/>
              <a:rect l="l" t="t" r="r" b="b"/>
              <a:pathLst>
                <a:path w="13970" h="36829">
                  <a:moveTo>
                    <a:pt x="13969" y="36830"/>
                  </a:moveTo>
                  <a:lnTo>
                    <a:pt x="0" y="3683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025640" y="2799080"/>
              <a:ext cx="0" cy="3049270"/>
            </a:xfrm>
            <a:custGeom>
              <a:avLst/>
              <a:gdLst/>
              <a:ahLst/>
              <a:cxnLst/>
              <a:rect l="l" t="t" r="r" b="b"/>
              <a:pathLst>
                <a:path w="0" h="3049270">
                  <a:moveTo>
                    <a:pt x="0" y="0"/>
                  </a:moveTo>
                  <a:lnTo>
                    <a:pt x="0" y="304927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4" name="object 44" descr=""/>
          <p:cNvGrpSpPr/>
          <p:nvPr/>
        </p:nvGrpSpPr>
        <p:grpSpPr>
          <a:xfrm>
            <a:off x="5024527" y="2701697"/>
            <a:ext cx="780415" cy="663575"/>
            <a:chOff x="5024527" y="2701697"/>
            <a:chExt cx="780415" cy="663575"/>
          </a:xfrm>
        </p:grpSpPr>
        <p:sp>
          <p:nvSpPr>
            <p:cNvPr id="45" name="object 45" descr=""/>
            <p:cNvSpPr/>
            <p:nvPr/>
          </p:nvSpPr>
          <p:spPr>
            <a:xfrm>
              <a:off x="5029200" y="2706370"/>
              <a:ext cx="770890" cy="654050"/>
            </a:xfrm>
            <a:custGeom>
              <a:avLst/>
              <a:gdLst/>
              <a:ahLst/>
              <a:cxnLst/>
              <a:rect l="l" t="t" r="r" b="b"/>
              <a:pathLst>
                <a:path w="770889" h="654050">
                  <a:moveTo>
                    <a:pt x="0" y="0"/>
                  </a:moveTo>
                  <a:lnTo>
                    <a:pt x="770889" y="0"/>
                  </a:lnTo>
                  <a:lnTo>
                    <a:pt x="77088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5029200" y="2706370"/>
              <a:ext cx="770890" cy="654050"/>
            </a:xfrm>
            <a:custGeom>
              <a:avLst/>
              <a:gdLst/>
              <a:ahLst/>
              <a:cxnLst/>
              <a:rect l="l" t="t" r="r" b="b"/>
              <a:pathLst>
                <a:path w="770889" h="654050">
                  <a:moveTo>
                    <a:pt x="0" y="0"/>
                  </a:moveTo>
                  <a:lnTo>
                    <a:pt x="770889" y="0"/>
                  </a:lnTo>
                  <a:lnTo>
                    <a:pt x="77088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5024526" y="2701708"/>
              <a:ext cx="780415" cy="663575"/>
            </a:xfrm>
            <a:custGeom>
              <a:avLst/>
              <a:gdLst/>
              <a:ahLst/>
              <a:cxnLst/>
              <a:rect l="l" t="t" r="r" b="b"/>
              <a:pathLst>
                <a:path w="78041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0414" h="663575">
                  <a:moveTo>
                    <a:pt x="780224" y="658710"/>
                  </a:moveTo>
                  <a:lnTo>
                    <a:pt x="778865" y="655408"/>
                  </a:lnTo>
                  <a:lnTo>
                    <a:pt x="775563" y="654050"/>
                  </a:lnTo>
                  <a:lnTo>
                    <a:pt x="772248" y="655408"/>
                  </a:lnTo>
                  <a:lnTo>
                    <a:pt x="770890" y="658710"/>
                  </a:lnTo>
                  <a:lnTo>
                    <a:pt x="772248" y="662025"/>
                  </a:lnTo>
                  <a:lnTo>
                    <a:pt x="775563" y="663384"/>
                  </a:lnTo>
                  <a:lnTo>
                    <a:pt x="778865" y="662025"/>
                  </a:lnTo>
                  <a:lnTo>
                    <a:pt x="78022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029200" y="2743200"/>
              <a:ext cx="770890" cy="391160"/>
            </a:xfrm>
            <a:custGeom>
              <a:avLst/>
              <a:gdLst/>
              <a:ahLst/>
              <a:cxnLst/>
              <a:rect l="l" t="t" r="r" b="b"/>
              <a:pathLst>
                <a:path w="770889" h="391160">
                  <a:moveTo>
                    <a:pt x="322579" y="13970"/>
                  </a:moveTo>
                  <a:lnTo>
                    <a:pt x="58420" y="13970"/>
                  </a:lnTo>
                  <a:lnTo>
                    <a:pt x="58420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0889" h="391160">
                  <a:moveTo>
                    <a:pt x="388620" y="244423"/>
                  </a:moveTo>
                  <a:lnTo>
                    <a:pt x="388620" y="391160"/>
                  </a:lnTo>
                  <a:lnTo>
                    <a:pt x="770889" y="391160"/>
                  </a:lnTo>
                  <a:lnTo>
                    <a:pt x="463195" y="273050"/>
                  </a:lnTo>
                  <a:lnTo>
                    <a:pt x="415289" y="273050"/>
                  </a:lnTo>
                  <a:lnTo>
                    <a:pt x="415289" y="254661"/>
                  </a:lnTo>
                  <a:lnTo>
                    <a:pt x="388620" y="244423"/>
                  </a:lnTo>
                  <a:close/>
                </a:path>
                <a:path w="770889" h="391160">
                  <a:moveTo>
                    <a:pt x="441960" y="264898"/>
                  </a:moveTo>
                  <a:lnTo>
                    <a:pt x="441960" y="273050"/>
                  </a:lnTo>
                  <a:lnTo>
                    <a:pt x="463195" y="273050"/>
                  </a:lnTo>
                  <a:lnTo>
                    <a:pt x="441960" y="264898"/>
                  </a:lnTo>
                  <a:close/>
                </a:path>
                <a:path w="770889" h="391160">
                  <a:moveTo>
                    <a:pt x="539750" y="254000"/>
                  </a:moveTo>
                  <a:lnTo>
                    <a:pt x="514350" y="254000"/>
                  </a:lnTo>
                  <a:lnTo>
                    <a:pt x="514350" y="273050"/>
                  </a:lnTo>
                  <a:lnTo>
                    <a:pt x="539750" y="273050"/>
                  </a:lnTo>
                  <a:lnTo>
                    <a:pt x="539750" y="254000"/>
                  </a:lnTo>
                  <a:close/>
                </a:path>
                <a:path w="770889" h="391160">
                  <a:moveTo>
                    <a:pt x="632460" y="254000"/>
                  </a:moveTo>
                  <a:lnTo>
                    <a:pt x="607060" y="25400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4000"/>
                  </a:lnTo>
                  <a:close/>
                </a:path>
                <a:path w="770889" h="391160">
                  <a:moveTo>
                    <a:pt x="731520" y="254000"/>
                  </a:moveTo>
                  <a:lnTo>
                    <a:pt x="704850" y="25400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4000"/>
                  </a:lnTo>
                  <a:close/>
                </a:path>
                <a:path w="770889" h="391160">
                  <a:moveTo>
                    <a:pt x="441960" y="254000"/>
                  </a:moveTo>
                  <a:lnTo>
                    <a:pt x="415289" y="254000"/>
                  </a:lnTo>
                  <a:lnTo>
                    <a:pt x="415289" y="254661"/>
                  </a:lnTo>
                  <a:lnTo>
                    <a:pt x="441960" y="264898"/>
                  </a:lnTo>
                  <a:lnTo>
                    <a:pt x="441960" y="254000"/>
                  </a:lnTo>
                  <a:close/>
                </a:path>
                <a:path w="770889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423"/>
                  </a:lnTo>
                  <a:lnTo>
                    <a:pt x="388620" y="95250"/>
                  </a:lnTo>
                  <a:close/>
                </a:path>
                <a:path w="770889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0889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4939"/>
                  </a:lnTo>
                  <a:lnTo>
                    <a:pt x="731520" y="154939"/>
                  </a:lnTo>
                  <a:lnTo>
                    <a:pt x="731520" y="146050"/>
                  </a:lnTo>
                  <a:close/>
                </a:path>
                <a:path w="770889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0889" h="391160">
                  <a:moveTo>
                    <a:pt x="53975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39750" y="109220"/>
                  </a:lnTo>
                  <a:lnTo>
                    <a:pt x="539750" y="90170"/>
                  </a:lnTo>
                  <a:close/>
                </a:path>
                <a:path w="770889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0889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0889" h="391160">
                  <a:moveTo>
                    <a:pt x="731520" y="60960"/>
                  </a:moveTo>
                  <a:lnTo>
                    <a:pt x="415289" y="6096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0960"/>
                  </a:lnTo>
                  <a:close/>
                </a:path>
                <a:path w="770889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5029200" y="2706370"/>
              <a:ext cx="770890" cy="654050"/>
            </a:xfrm>
            <a:custGeom>
              <a:avLst/>
              <a:gdLst/>
              <a:ahLst/>
              <a:cxnLst/>
              <a:rect l="l" t="t" r="r" b="b"/>
              <a:pathLst>
                <a:path w="770889" h="654050">
                  <a:moveTo>
                    <a:pt x="58420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8420" y="69850"/>
                  </a:lnTo>
                  <a:lnTo>
                    <a:pt x="58420" y="50800"/>
                  </a:lnTo>
                  <a:close/>
                </a:path>
                <a:path w="770889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0889" y="427989"/>
                  </a:lnTo>
                </a:path>
                <a:path w="770889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0889" h="654050">
                  <a:moveTo>
                    <a:pt x="415289" y="97789"/>
                  </a:moveTo>
                  <a:lnTo>
                    <a:pt x="731520" y="97789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7789"/>
                  </a:lnTo>
                  <a:close/>
                </a:path>
                <a:path w="770889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1769"/>
                  </a:lnTo>
                  <a:lnTo>
                    <a:pt x="415289" y="191769"/>
                  </a:lnTo>
                  <a:lnTo>
                    <a:pt x="415289" y="182879"/>
                  </a:lnTo>
                  <a:close/>
                </a:path>
                <a:path w="770889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0889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0889" h="654050">
                  <a:moveTo>
                    <a:pt x="514350" y="127000"/>
                  </a:moveTo>
                  <a:lnTo>
                    <a:pt x="539750" y="127000"/>
                  </a:lnTo>
                  <a:lnTo>
                    <a:pt x="53975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0889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0889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0889" h="654050">
                  <a:moveTo>
                    <a:pt x="415289" y="290829"/>
                  </a:moveTo>
                  <a:lnTo>
                    <a:pt x="441960" y="290829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0829"/>
                  </a:lnTo>
                  <a:close/>
                </a:path>
                <a:path w="770889" h="654050">
                  <a:moveTo>
                    <a:pt x="514350" y="290829"/>
                  </a:moveTo>
                  <a:lnTo>
                    <a:pt x="539750" y="290829"/>
                  </a:lnTo>
                  <a:lnTo>
                    <a:pt x="539750" y="309879"/>
                  </a:lnTo>
                  <a:lnTo>
                    <a:pt x="514350" y="309879"/>
                  </a:lnTo>
                  <a:lnTo>
                    <a:pt x="514350" y="290829"/>
                  </a:lnTo>
                  <a:close/>
                </a:path>
                <a:path w="770889" h="654050">
                  <a:moveTo>
                    <a:pt x="607060" y="290829"/>
                  </a:moveTo>
                  <a:lnTo>
                    <a:pt x="632460" y="290829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0829"/>
                  </a:lnTo>
                  <a:close/>
                </a:path>
                <a:path w="770889" h="654050">
                  <a:moveTo>
                    <a:pt x="704850" y="290829"/>
                  </a:moveTo>
                  <a:lnTo>
                    <a:pt x="731520" y="290829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0829"/>
                  </a:lnTo>
                  <a:close/>
                </a:path>
                <a:path w="770889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59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0889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5024526" y="2701708"/>
              <a:ext cx="780415" cy="663575"/>
            </a:xfrm>
            <a:custGeom>
              <a:avLst/>
              <a:gdLst/>
              <a:ahLst/>
              <a:cxnLst/>
              <a:rect l="l" t="t" r="r" b="b"/>
              <a:pathLst>
                <a:path w="78041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0414" h="663575">
                  <a:moveTo>
                    <a:pt x="780224" y="658710"/>
                  </a:moveTo>
                  <a:lnTo>
                    <a:pt x="778865" y="655408"/>
                  </a:lnTo>
                  <a:lnTo>
                    <a:pt x="775563" y="654050"/>
                  </a:lnTo>
                  <a:lnTo>
                    <a:pt x="772248" y="655408"/>
                  </a:lnTo>
                  <a:lnTo>
                    <a:pt x="770890" y="658710"/>
                  </a:lnTo>
                  <a:lnTo>
                    <a:pt x="772248" y="662025"/>
                  </a:lnTo>
                  <a:lnTo>
                    <a:pt x="775563" y="663384"/>
                  </a:lnTo>
                  <a:lnTo>
                    <a:pt x="778865" y="662025"/>
                  </a:lnTo>
                  <a:lnTo>
                    <a:pt x="78022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4732020" y="1656079"/>
            <a:ext cx="15074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0" marR="5080" indent="-1270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I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don’t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speak </a:t>
            </a:r>
            <a:r>
              <a:rPr dirty="0" sz="1800" spc="75">
                <a:latin typeface="Trebuchet MS"/>
                <a:cs typeface="Trebuchet MS"/>
              </a:rPr>
              <a:t>TLS,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sorry!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2" name="object 52" descr=""/>
          <p:cNvSpPr txBox="1"/>
          <p:nvPr/>
        </p:nvSpPr>
        <p:spPr>
          <a:xfrm>
            <a:off x="4617720" y="3442970"/>
            <a:ext cx="173672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6600"/>
                </a:solidFill>
                <a:latin typeface="Trebuchet MS"/>
                <a:cs typeface="Trebuchet MS"/>
              </a:rPr>
              <a:t>Up-</a:t>
            </a:r>
            <a:r>
              <a:rPr dirty="0" sz="1800" spc="-10">
                <a:solidFill>
                  <a:srgbClr val="FF6600"/>
                </a:solidFill>
                <a:latin typeface="Trebuchet MS"/>
                <a:cs typeface="Trebuchet MS"/>
              </a:rPr>
              <a:t>To-</a:t>
            </a:r>
            <a:r>
              <a:rPr dirty="0" sz="1800" spc="105">
                <a:solidFill>
                  <a:srgbClr val="FF6600"/>
                </a:solidFill>
                <a:latin typeface="Trebuchet MS"/>
                <a:cs typeface="Trebuchet MS"/>
              </a:rPr>
              <a:t>No-</a:t>
            </a:r>
            <a:r>
              <a:rPr dirty="0" sz="1800" spc="125">
                <a:solidFill>
                  <a:srgbClr val="FF6600"/>
                </a:solidFill>
                <a:latin typeface="Trebuchet MS"/>
                <a:cs typeface="Trebuchet MS"/>
              </a:rPr>
              <a:t>Good </a:t>
            </a:r>
            <a:r>
              <a:rPr dirty="0" sz="1800" spc="110">
                <a:solidFill>
                  <a:srgbClr val="FF6600"/>
                </a:solidFill>
                <a:latin typeface="Trebuchet MS"/>
                <a:cs typeface="Trebuchet MS"/>
              </a:rPr>
              <a:t>Server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19" y="542290"/>
            <a:ext cx="8733790" cy="5619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500" spc="190">
                <a:latin typeface="Trebuchet MS"/>
                <a:cs typeface="Trebuchet MS"/>
              </a:rPr>
              <a:t>Solution</a:t>
            </a:r>
            <a:r>
              <a:rPr dirty="0" sz="3500" spc="65">
                <a:latin typeface="Trebuchet MS"/>
                <a:cs typeface="Trebuchet MS"/>
              </a:rPr>
              <a:t> </a:t>
            </a:r>
            <a:r>
              <a:rPr dirty="0" sz="3500" spc="455">
                <a:latin typeface="Trebuchet MS"/>
                <a:cs typeface="Trebuchet MS"/>
              </a:rPr>
              <a:t>#3:</a:t>
            </a:r>
            <a:r>
              <a:rPr dirty="0" sz="3500" spc="70">
                <a:latin typeface="Trebuchet MS"/>
                <a:cs typeface="Trebuchet MS"/>
              </a:rPr>
              <a:t> </a:t>
            </a:r>
            <a:r>
              <a:rPr dirty="0" sz="3500" spc="335">
                <a:latin typeface="Trebuchet MS"/>
                <a:cs typeface="Trebuchet MS"/>
              </a:rPr>
              <a:t>SMTP</a:t>
            </a:r>
            <a:r>
              <a:rPr dirty="0" sz="3500" spc="65">
                <a:latin typeface="Trebuchet MS"/>
                <a:cs typeface="Trebuchet MS"/>
              </a:rPr>
              <a:t> </a:t>
            </a:r>
            <a:r>
              <a:rPr dirty="0" sz="3500" spc="235">
                <a:latin typeface="Trebuchet MS"/>
                <a:cs typeface="Trebuchet MS"/>
              </a:rPr>
              <a:t>over</a:t>
            </a:r>
            <a:r>
              <a:rPr dirty="0" sz="3500" spc="75">
                <a:latin typeface="Trebuchet MS"/>
                <a:cs typeface="Trebuchet MS"/>
              </a:rPr>
              <a:t> </a:t>
            </a:r>
            <a:r>
              <a:rPr dirty="0" sz="3500" spc="275">
                <a:latin typeface="Trebuchet MS"/>
                <a:cs typeface="Trebuchet MS"/>
              </a:rPr>
              <a:t>TLS</a:t>
            </a:r>
            <a:r>
              <a:rPr dirty="0" sz="3500" spc="65">
                <a:latin typeface="Trebuchet MS"/>
                <a:cs typeface="Trebuchet MS"/>
              </a:rPr>
              <a:t> </a:t>
            </a:r>
            <a:r>
              <a:rPr dirty="0" sz="3500" spc="135">
                <a:latin typeface="Trebuchet MS"/>
                <a:cs typeface="Trebuchet MS"/>
              </a:rPr>
              <a:t>with</a:t>
            </a:r>
            <a:r>
              <a:rPr dirty="0" sz="3500" spc="65">
                <a:latin typeface="Trebuchet MS"/>
                <a:cs typeface="Trebuchet MS"/>
              </a:rPr>
              <a:t> </a:t>
            </a:r>
            <a:r>
              <a:rPr dirty="0" sz="3500" spc="370">
                <a:latin typeface="Trebuchet MS"/>
                <a:cs typeface="Trebuchet MS"/>
              </a:rPr>
              <a:t>DANE</a:t>
            </a:r>
            <a:endParaRPr sz="35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839" y="3382009"/>
            <a:ext cx="619760" cy="62611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3083877" y="2281237"/>
            <a:ext cx="781685" cy="663575"/>
            <a:chOff x="3083877" y="2281237"/>
            <a:chExt cx="781685" cy="663575"/>
          </a:xfrm>
        </p:grpSpPr>
        <p:sp>
          <p:nvSpPr>
            <p:cNvPr id="5" name="object 5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0" y="0"/>
                  </a:moveTo>
                  <a:lnTo>
                    <a:pt x="772160" y="0"/>
                  </a:lnTo>
                  <a:lnTo>
                    <a:pt x="772160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88639" y="23228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60" h="391160">
                  <a:moveTo>
                    <a:pt x="322580" y="15240"/>
                  </a:moveTo>
                  <a:lnTo>
                    <a:pt x="59690" y="15240"/>
                  </a:lnTo>
                  <a:lnTo>
                    <a:pt x="59690" y="34290"/>
                  </a:lnTo>
                  <a:lnTo>
                    <a:pt x="322580" y="34290"/>
                  </a:lnTo>
                  <a:lnTo>
                    <a:pt x="322580" y="15240"/>
                  </a:lnTo>
                  <a:close/>
                </a:path>
                <a:path w="772160" h="391160">
                  <a:moveTo>
                    <a:pt x="388620" y="244178"/>
                  </a:moveTo>
                  <a:lnTo>
                    <a:pt x="388620" y="391160"/>
                  </a:lnTo>
                  <a:lnTo>
                    <a:pt x="772160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20" y="244178"/>
                  </a:lnTo>
                  <a:close/>
                </a:path>
                <a:path w="772160" h="391160">
                  <a:moveTo>
                    <a:pt x="441960" y="264619"/>
                  </a:moveTo>
                  <a:lnTo>
                    <a:pt x="441960" y="273050"/>
                  </a:lnTo>
                  <a:lnTo>
                    <a:pt x="463958" y="273050"/>
                  </a:lnTo>
                  <a:lnTo>
                    <a:pt x="441960" y="264619"/>
                  </a:lnTo>
                  <a:close/>
                </a:path>
                <a:path w="772160" h="391160">
                  <a:moveTo>
                    <a:pt x="541020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20" y="273050"/>
                  </a:lnTo>
                  <a:lnTo>
                    <a:pt x="541020" y="255270"/>
                  </a:lnTo>
                  <a:close/>
                </a:path>
                <a:path w="772160" h="391160">
                  <a:moveTo>
                    <a:pt x="632460" y="255270"/>
                  </a:moveTo>
                  <a:lnTo>
                    <a:pt x="607060" y="255270"/>
                  </a:lnTo>
                  <a:lnTo>
                    <a:pt x="607060" y="273050"/>
                  </a:lnTo>
                  <a:lnTo>
                    <a:pt x="632460" y="273050"/>
                  </a:lnTo>
                  <a:lnTo>
                    <a:pt x="632460" y="255270"/>
                  </a:lnTo>
                  <a:close/>
                </a:path>
                <a:path w="772160" h="391160">
                  <a:moveTo>
                    <a:pt x="731520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20" y="273050"/>
                  </a:lnTo>
                  <a:lnTo>
                    <a:pt x="731520" y="255270"/>
                  </a:lnTo>
                  <a:close/>
                </a:path>
                <a:path w="772160" h="391160">
                  <a:moveTo>
                    <a:pt x="441960" y="255270"/>
                  </a:moveTo>
                  <a:lnTo>
                    <a:pt x="417562" y="255270"/>
                  </a:lnTo>
                  <a:lnTo>
                    <a:pt x="441960" y="264619"/>
                  </a:lnTo>
                  <a:lnTo>
                    <a:pt x="441960" y="255270"/>
                  </a:lnTo>
                  <a:close/>
                </a:path>
                <a:path w="772160" h="391160">
                  <a:moveTo>
                    <a:pt x="388620" y="95250"/>
                  </a:moveTo>
                  <a:lnTo>
                    <a:pt x="0" y="95250"/>
                  </a:lnTo>
                  <a:lnTo>
                    <a:pt x="388620" y="244178"/>
                  </a:lnTo>
                  <a:lnTo>
                    <a:pt x="388620" y="95250"/>
                  </a:lnTo>
                  <a:close/>
                </a:path>
                <a:path w="772160" h="391160">
                  <a:moveTo>
                    <a:pt x="725170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70" y="217170"/>
                  </a:lnTo>
                  <a:lnTo>
                    <a:pt x="725170" y="207010"/>
                  </a:lnTo>
                  <a:close/>
                </a:path>
                <a:path w="772160" h="391160">
                  <a:moveTo>
                    <a:pt x="731520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20" y="156210"/>
                  </a:lnTo>
                  <a:lnTo>
                    <a:pt x="731520" y="146050"/>
                  </a:lnTo>
                  <a:close/>
                </a:path>
                <a:path w="772160" h="391160">
                  <a:moveTo>
                    <a:pt x="441960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60" y="109220"/>
                  </a:lnTo>
                  <a:lnTo>
                    <a:pt x="441960" y="90170"/>
                  </a:lnTo>
                  <a:close/>
                </a:path>
                <a:path w="772160" h="391160">
                  <a:moveTo>
                    <a:pt x="541020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20" y="109220"/>
                  </a:lnTo>
                  <a:lnTo>
                    <a:pt x="541020" y="90170"/>
                  </a:lnTo>
                  <a:close/>
                </a:path>
                <a:path w="772160" h="391160">
                  <a:moveTo>
                    <a:pt x="632460" y="90170"/>
                  </a:moveTo>
                  <a:lnTo>
                    <a:pt x="607060" y="90170"/>
                  </a:lnTo>
                  <a:lnTo>
                    <a:pt x="607060" y="109220"/>
                  </a:lnTo>
                  <a:lnTo>
                    <a:pt x="632460" y="109220"/>
                  </a:lnTo>
                  <a:lnTo>
                    <a:pt x="632460" y="90170"/>
                  </a:lnTo>
                  <a:close/>
                </a:path>
                <a:path w="772160" h="391160">
                  <a:moveTo>
                    <a:pt x="731520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20" y="109220"/>
                  </a:lnTo>
                  <a:lnTo>
                    <a:pt x="731520" y="90170"/>
                  </a:lnTo>
                  <a:close/>
                </a:path>
                <a:path w="772160" h="391160">
                  <a:moveTo>
                    <a:pt x="731520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20" y="71120"/>
                  </a:lnTo>
                  <a:lnTo>
                    <a:pt x="731520" y="62230"/>
                  </a:lnTo>
                  <a:close/>
                </a:path>
                <a:path w="772160" h="391160">
                  <a:moveTo>
                    <a:pt x="731520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20" y="10160"/>
                  </a:lnTo>
                  <a:lnTo>
                    <a:pt x="73152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88639" y="22860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60" h="654050">
                  <a:moveTo>
                    <a:pt x="59690" y="52070"/>
                  </a:moveTo>
                  <a:lnTo>
                    <a:pt x="322580" y="52070"/>
                  </a:lnTo>
                  <a:lnTo>
                    <a:pt x="322580" y="71120"/>
                  </a:lnTo>
                  <a:lnTo>
                    <a:pt x="59690" y="71120"/>
                  </a:lnTo>
                  <a:lnTo>
                    <a:pt x="59690" y="52070"/>
                  </a:lnTo>
                  <a:close/>
                </a:path>
                <a:path w="772160" h="654050">
                  <a:moveTo>
                    <a:pt x="0" y="132079"/>
                  </a:moveTo>
                  <a:lnTo>
                    <a:pt x="388620" y="132079"/>
                  </a:lnTo>
                  <a:lnTo>
                    <a:pt x="388620" y="427989"/>
                  </a:lnTo>
                  <a:lnTo>
                    <a:pt x="772160" y="427989"/>
                  </a:lnTo>
                </a:path>
                <a:path w="772160" h="654050">
                  <a:moveTo>
                    <a:pt x="415289" y="36829"/>
                  </a:moveTo>
                  <a:lnTo>
                    <a:pt x="731520" y="36829"/>
                  </a:lnTo>
                  <a:lnTo>
                    <a:pt x="731520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60" h="654050">
                  <a:moveTo>
                    <a:pt x="415289" y="99060"/>
                  </a:moveTo>
                  <a:lnTo>
                    <a:pt x="731520" y="99060"/>
                  </a:lnTo>
                  <a:lnTo>
                    <a:pt x="731520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60" h="654050">
                  <a:moveTo>
                    <a:pt x="415289" y="182879"/>
                  </a:moveTo>
                  <a:lnTo>
                    <a:pt x="731520" y="182879"/>
                  </a:lnTo>
                  <a:lnTo>
                    <a:pt x="731520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60" h="654050">
                  <a:moveTo>
                    <a:pt x="415289" y="243839"/>
                  </a:moveTo>
                  <a:lnTo>
                    <a:pt x="725170" y="243839"/>
                  </a:lnTo>
                  <a:lnTo>
                    <a:pt x="725170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60" h="654050">
                  <a:moveTo>
                    <a:pt x="415289" y="127000"/>
                  </a:moveTo>
                  <a:lnTo>
                    <a:pt x="441960" y="127000"/>
                  </a:lnTo>
                  <a:lnTo>
                    <a:pt x="441960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60" h="654050">
                  <a:moveTo>
                    <a:pt x="514350" y="127000"/>
                  </a:moveTo>
                  <a:lnTo>
                    <a:pt x="541020" y="127000"/>
                  </a:lnTo>
                  <a:lnTo>
                    <a:pt x="541020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60" h="654050">
                  <a:moveTo>
                    <a:pt x="607060" y="127000"/>
                  </a:moveTo>
                  <a:lnTo>
                    <a:pt x="632460" y="127000"/>
                  </a:lnTo>
                  <a:lnTo>
                    <a:pt x="632460" y="146050"/>
                  </a:lnTo>
                  <a:lnTo>
                    <a:pt x="607060" y="146050"/>
                  </a:lnTo>
                  <a:lnTo>
                    <a:pt x="607060" y="127000"/>
                  </a:lnTo>
                  <a:close/>
                </a:path>
                <a:path w="772160" h="654050">
                  <a:moveTo>
                    <a:pt x="704850" y="127000"/>
                  </a:moveTo>
                  <a:lnTo>
                    <a:pt x="731520" y="127000"/>
                  </a:lnTo>
                  <a:lnTo>
                    <a:pt x="731520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60" h="654050">
                  <a:moveTo>
                    <a:pt x="415289" y="292100"/>
                  </a:moveTo>
                  <a:lnTo>
                    <a:pt x="441960" y="292100"/>
                  </a:lnTo>
                  <a:lnTo>
                    <a:pt x="441960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60" h="654050">
                  <a:moveTo>
                    <a:pt x="514350" y="292100"/>
                  </a:moveTo>
                  <a:lnTo>
                    <a:pt x="541020" y="292100"/>
                  </a:lnTo>
                  <a:lnTo>
                    <a:pt x="541020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60" h="654050">
                  <a:moveTo>
                    <a:pt x="607060" y="292100"/>
                  </a:moveTo>
                  <a:lnTo>
                    <a:pt x="632460" y="292100"/>
                  </a:lnTo>
                  <a:lnTo>
                    <a:pt x="632460" y="309879"/>
                  </a:lnTo>
                  <a:lnTo>
                    <a:pt x="607060" y="309879"/>
                  </a:lnTo>
                  <a:lnTo>
                    <a:pt x="607060" y="292100"/>
                  </a:lnTo>
                  <a:close/>
                </a:path>
                <a:path w="772160" h="654050">
                  <a:moveTo>
                    <a:pt x="704850" y="292100"/>
                  </a:moveTo>
                  <a:lnTo>
                    <a:pt x="731520" y="292100"/>
                  </a:lnTo>
                  <a:lnTo>
                    <a:pt x="731520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60" h="654050">
                  <a:moveTo>
                    <a:pt x="388620" y="427989"/>
                  </a:moveTo>
                  <a:lnTo>
                    <a:pt x="388620" y="466089"/>
                  </a:lnTo>
                  <a:lnTo>
                    <a:pt x="388620" y="607060"/>
                  </a:lnTo>
                  <a:lnTo>
                    <a:pt x="388620" y="654050"/>
                  </a:lnTo>
                  <a:lnTo>
                    <a:pt x="388620" y="427989"/>
                  </a:lnTo>
                  <a:close/>
                </a:path>
                <a:path w="772160" h="654050">
                  <a:moveTo>
                    <a:pt x="388620" y="132079"/>
                  </a:moveTo>
                  <a:lnTo>
                    <a:pt x="388620" y="107950"/>
                  </a:lnTo>
                  <a:lnTo>
                    <a:pt x="388620" y="27939"/>
                  </a:lnTo>
                  <a:lnTo>
                    <a:pt x="388620" y="0"/>
                  </a:lnTo>
                  <a:lnTo>
                    <a:pt x="388620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83966" y="22813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5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5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7198767" y="2890927"/>
            <a:ext cx="781685" cy="663575"/>
            <a:chOff x="7198767" y="2890927"/>
            <a:chExt cx="781685" cy="663575"/>
          </a:xfrm>
        </p:grpSpPr>
        <p:sp>
          <p:nvSpPr>
            <p:cNvPr id="12" name="object 12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203439" y="2932429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3970"/>
                  </a:moveTo>
                  <a:lnTo>
                    <a:pt x="59689" y="13970"/>
                  </a:lnTo>
                  <a:lnTo>
                    <a:pt x="59689" y="33020"/>
                  </a:lnTo>
                  <a:lnTo>
                    <a:pt x="322579" y="33020"/>
                  </a:lnTo>
                  <a:lnTo>
                    <a:pt x="322579" y="1397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203439" y="2895599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0800"/>
                  </a:moveTo>
                  <a:lnTo>
                    <a:pt x="322579" y="50800"/>
                  </a:lnTo>
                  <a:lnTo>
                    <a:pt x="322579" y="69850"/>
                  </a:lnTo>
                  <a:lnTo>
                    <a:pt x="59689" y="69850"/>
                  </a:lnTo>
                  <a:lnTo>
                    <a:pt x="59689" y="50800"/>
                  </a:lnTo>
                  <a:close/>
                </a:path>
                <a:path w="772159" h="654050">
                  <a:moveTo>
                    <a:pt x="0" y="132079"/>
                  </a:moveTo>
                  <a:lnTo>
                    <a:pt x="388619" y="132079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29"/>
                  </a:moveTo>
                  <a:lnTo>
                    <a:pt x="731519" y="36829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29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79"/>
                  </a:moveTo>
                  <a:lnTo>
                    <a:pt x="731519" y="182879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79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79"/>
                  </a:lnTo>
                  <a:lnTo>
                    <a:pt x="415289" y="309879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79"/>
                  </a:lnTo>
                  <a:lnTo>
                    <a:pt x="514350" y="309879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79"/>
                  </a:lnTo>
                  <a:lnTo>
                    <a:pt x="607059" y="309879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79"/>
                  </a:lnTo>
                  <a:lnTo>
                    <a:pt x="704850" y="309879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79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79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198766" y="2890938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 descr=""/>
          <p:cNvGrpSpPr/>
          <p:nvPr/>
        </p:nvGrpSpPr>
        <p:grpSpPr>
          <a:xfrm>
            <a:off x="7198767" y="4338727"/>
            <a:ext cx="781685" cy="663575"/>
            <a:chOff x="7198767" y="4338727"/>
            <a:chExt cx="781685" cy="663575"/>
          </a:xfrm>
        </p:grpSpPr>
        <p:sp>
          <p:nvSpPr>
            <p:cNvPr id="19" name="object 19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0" y="0"/>
                  </a:moveTo>
                  <a:lnTo>
                    <a:pt x="772159" y="0"/>
                  </a:lnTo>
                  <a:lnTo>
                    <a:pt x="772159" y="654050"/>
                  </a:lnTo>
                  <a:lnTo>
                    <a:pt x="0" y="654050"/>
                  </a:lnTo>
                  <a:lnTo>
                    <a:pt x="0" y="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203439" y="4380230"/>
              <a:ext cx="772160" cy="391160"/>
            </a:xfrm>
            <a:custGeom>
              <a:avLst/>
              <a:gdLst/>
              <a:ahLst/>
              <a:cxnLst/>
              <a:rect l="l" t="t" r="r" b="b"/>
              <a:pathLst>
                <a:path w="772159" h="391160">
                  <a:moveTo>
                    <a:pt x="322579" y="15240"/>
                  </a:moveTo>
                  <a:lnTo>
                    <a:pt x="59689" y="15240"/>
                  </a:lnTo>
                  <a:lnTo>
                    <a:pt x="59689" y="34290"/>
                  </a:lnTo>
                  <a:lnTo>
                    <a:pt x="322579" y="34290"/>
                  </a:lnTo>
                  <a:lnTo>
                    <a:pt x="322579" y="15240"/>
                  </a:lnTo>
                  <a:close/>
                </a:path>
                <a:path w="772159" h="391160">
                  <a:moveTo>
                    <a:pt x="388619" y="244178"/>
                  </a:moveTo>
                  <a:lnTo>
                    <a:pt x="388619" y="391160"/>
                  </a:lnTo>
                  <a:lnTo>
                    <a:pt x="772159" y="391160"/>
                  </a:lnTo>
                  <a:lnTo>
                    <a:pt x="463958" y="273050"/>
                  </a:lnTo>
                  <a:lnTo>
                    <a:pt x="415289" y="273050"/>
                  </a:lnTo>
                  <a:lnTo>
                    <a:pt x="415289" y="255270"/>
                  </a:lnTo>
                  <a:lnTo>
                    <a:pt x="417562" y="255270"/>
                  </a:lnTo>
                  <a:lnTo>
                    <a:pt x="388619" y="244178"/>
                  </a:lnTo>
                  <a:close/>
                </a:path>
                <a:path w="772159" h="391160">
                  <a:moveTo>
                    <a:pt x="441959" y="264619"/>
                  </a:moveTo>
                  <a:lnTo>
                    <a:pt x="441959" y="273050"/>
                  </a:lnTo>
                  <a:lnTo>
                    <a:pt x="463958" y="273050"/>
                  </a:lnTo>
                  <a:lnTo>
                    <a:pt x="441959" y="264619"/>
                  </a:lnTo>
                  <a:close/>
                </a:path>
                <a:path w="772159" h="391160">
                  <a:moveTo>
                    <a:pt x="541019" y="255270"/>
                  </a:moveTo>
                  <a:lnTo>
                    <a:pt x="514350" y="255270"/>
                  </a:lnTo>
                  <a:lnTo>
                    <a:pt x="514350" y="273050"/>
                  </a:lnTo>
                  <a:lnTo>
                    <a:pt x="541019" y="273050"/>
                  </a:lnTo>
                  <a:lnTo>
                    <a:pt x="541019" y="255270"/>
                  </a:lnTo>
                  <a:close/>
                </a:path>
                <a:path w="772159" h="391160">
                  <a:moveTo>
                    <a:pt x="632459" y="255270"/>
                  </a:moveTo>
                  <a:lnTo>
                    <a:pt x="607059" y="255270"/>
                  </a:lnTo>
                  <a:lnTo>
                    <a:pt x="607059" y="273050"/>
                  </a:lnTo>
                  <a:lnTo>
                    <a:pt x="632459" y="273050"/>
                  </a:lnTo>
                  <a:lnTo>
                    <a:pt x="632459" y="255270"/>
                  </a:lnTo>
                  <a:close/>
                </a:path>
                <a:path w="772159" h="391160">
                  <a:moveTo>
                    <a:pt x="731519" y="255270"/>
                  </a:moveTo>
                  <a:lnTo>
                    <a:pt x="704850" y="255270"/>
                  </a:lnTo>
                  <a:lnTo>
                    <a:pt x="704850" y="273050"/>
                  </a:lnTo>
                  <a:lnTo>
                    <a:pt x="731519" y="273050"/>
                  </a:lnTo>
                  <a:lnTo>
                    <a:pt x="731519" y="255270"/>
                  </a:lnTo>
                  <a:close/>
                </a:path>
                <a:path w="772159" h="391160">
                  <a:moveTo>
                    <a:pt x="441959" y="255270"/>
                  </a:moveTo>
                  <a:lnTo>
                    <a:pt x="417562" y="255270"/>
                  </a:lnTo>
                  <a:lnTo>
                    <a:pt x="441959" y="264619"/>
                  </a:lnTo>
                  <a:lnTo>
                    <a:pt x="441959" y="255270"/>
                  </a:lnTo>
                  <a:close/>
                </a:path>
                <a:path w="772159" h="391160">
                  <a:moveTo>
                    <a:pt x="388619" y="95250"/>
                  </a:moveTo>
                  <a:lnTo>
                    <a:pt x="0" y="95250"/>
                  </a:lnTo>
                  <a:lnTo>
                    <a:pt x="388619" y="244178"/>
                  </a:lnTo>
                  <a:lnTo>
                    <a:pt x="388619" y="95250"/>
                  </a:lnTo>
                  <a:close/>
                </a:path>
                <a:path w="772159" h="391160">
                  <a:moveTo>
                    <a:pt x="725169" y="207010"/>
                  </a:moveTo>
                  <a:lnTo>
                    <a:pt x="415289" y="207010"/>
                  </a:lnTo>
                  <a:lnTo>
                    <a:pt x="415289" y="217170"/>
                  </a:lnTo>
                  <a:lnTo>
                    <a:pt x="725169" y="217170"/>
                  </a:lnTo>
                  <a:lnTo>
                    <a:pt x="725169" y="207010"/>
                  </a:lnTo>
                  <a:close/>
                </a:path>
                <a:path w="772159" h="391160">
                  <a:moveTo>
                    <a:pt x="731519" y="146050"/>
                  </a:moveTo>
                  <a:lnTo>
                    <a:pt x="415289" y="146050"/>
                  </a:lnTo>
                  <a:lnTo>
                    <a:pt x="415289" y="156210"/>
                  </a:lnTo>
                  <a:lnTo>
                    <a:pt x="731519" y="156210"/>
                  </a:lnTo>
                  <a:lnTo>
                    <a:pt x="731519" y="146050"/>
                  </a:lnTo>
                  <a:close/>
                </a:path>
                <a:path w="772159" h="391160">
                  <a:moveTo>
                    <a:pt x="441959" y="90170"/>
                  </a:moveTo>
                  <a:lnTo>
                    <a:pt x="415289" y="90170"/>
                  </a:lnTo>
                  <a:lnTo>
                    <a:pt x="415289" y="109220"/>
                  </a:lnTo>
                  <a:lnTo>
                    <a:pt x="441959" y="109220"/>
                  </a:lnTo>
                  <a:lnTo>
                    <a:pt x="441959" y="90170"/>
                  </a:lnTo>
                  <a:close/>
                </a:path>
                <a:path w="772159" h="391160">
                  <a:moveTo>
                    <a:pt x="541019" y="90170"/>
                  </a:moveTo>
                  <a:lnTo>
                    <a:pt x="514350" y="90170"/>
                  </a:lnTo>
                  <a:lnTo>
                    <a:pt x="514350" y="109220"/>
                  </a:lnTo>
                  <a:lnTo>
                    <a:pt x="541019" y="109220"/>
                  </a:lnTo>
                  <a:lnTo>
                    <a:pt x="541019" y="90170"/>
                  </a:lnTo>
                  <a:close/>
                </a:path>
                <a:path w="772159" h="391160">
                  <a:moveTo>
                    <a:pt x="632459" y="90170"/>
                  </a:moveTo>
                  <a:lnTo>
                    <a:pt x="607059" y="90170"/>
                  </a:lnTo>
                  <a:lnTo>
                    <a:pt x="607059" y="109220"/>
                  </a:lnTo>
                  <a:lnTo>
                    <a:pt x="632459" y="109220"/>
                  </a:lnTo>
                  <a:lnTo>
                    <a:pt x="632459" y="90170"/>
                  </a:lnTo>
                  <a:close/>
                </a:path>
                <a:path w="772159" h="391160">
                  <a:moveTo>
                    <a:pt x="731519" y="90170"/>
                  </a:moveTo>
                  <a:lnTo>
                    <a:pt x="704850" y="90170"/>
                  </a:lnTo>
                  <a:lnTo>
                    <a:pt x="704850" y="109220"/>
                  </a:lnTo>
                  <a:lnTo>
                    <a:pt x="731519" y="109220"/>
                  </a:lnTo>
                  <a:lnTo>
                    <a:pt x="731519" y="90170"/>
                  </a:lnTo>
                  <a:close/>
                </a:path>
                <a:path w="772159" h="391160">
                  <a:moveTo>
                    <a:pt x="731519" y="62230"/>
                  </a:moveTo>
                  <a:lnTo>
                    <a:pt x="415289" y="62230"/>
                  </a:lnTo>
                  <a:lnTo>
                    <a:pt x="415289" y="71120"/>
                  </a:lnTo>
                  <a:lnTo>
                    <a:pt x="731519" y="71120"/>
                  </a:lnTo>
                  <a:lnTo>
                    <a:pt x="731519" y="62230"/>
                  </a:lnTo>
                  <a:close/>
                </a:path>
                <a:path w="772159" h="391160">
                  <a:moveTo>
                    <a:pt x="731519" y="0"/>
                  </a:moveTo>
                  <a:lnTo>
                    <a:pt x="415289" y="0"/>
                  </a:lnTo>
                  <a:lnTo>
                    <a:pt x="415289" y="10160"/>
                  </a:lnTo>
                  <a:lnTo>
                    <a:pt x="731519" y="10160"/>
                  </a:lnTo>
                  <a:lnTo>
                    <a:pt x="731519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203439" y="4343400"/>
              <a:ext cx="772160" cy="654050"/>
            </a:xfrm>
            <a:custGeom>
              <a:avLst/>
              <a:gdLst/>
              <a:ahLst/>
              <a:cxnLst/>
              <a:rect l="l" t="t" r="r" b="b"/>
              <a:pathLst>
                <a:path w="772159" h="654050">
                  <a:moveTo>
                    <a:pt x="59689" y="52069"/>
                  </a:moveTo>
                  <a:lnTo>
                    <a:pt x="322579" y="52069"/>
                  </a:lnTo>
                  <a:lnTo>
                    <a:pt x="322579" y="71119"/>
                  </a:lnTo>
                  <a:lnTo>
                    <a:pt x="59689" y="71119"/>
                  </a:lnTo>
                  <a:lnTo>
                    <a:pt x="59689" y="52069"/>
                  </a:lnTo>
                  <a:close/>
                </a:path>
                <a:path w="772159" h="654050">
                  <a:moveTo>
                    <a:pt x="0" y="132080"/>
                  </a:moveTo>
                  <a:lnTo>
                    <a:pt x="388619" y="132080"/>
                  </a:lnTo>
                  <a:lnTo>
                    <a:pt x="388619" y="427989"/>
                  </a:lnTo>
                  <a:lnTo>
                    <a:pt x="772159" y="427989"/>
                  </a:lnTo>
                </a:path>
                <a:path w="772159" h="654050">
                  <a:moveTo>
                    <a:pt x="415289" y="36830"/>
                  </a:moveTo>
                  <a:lnTo>
                    <a:pt x="731519" y="36830"/>
                  </a:lnTo>
                  <a:lnTo>
                    <a:pt x="731519" y="46989"/>
                  </a:lnTo>
                  <a:lnTo>
                    <a:pt x="415289" y="46989"/>
                  </a:lnTo>
                  <a:lnTo>
                    <a:pt x="415289" y="36830"/>
                  </a:lnTo>
                  <a:close/>
                </a:path>
                <a:path w="772159" h="654050">
                  <a:moveTo>
                    <a:pt x="415289" y="99060"/>
                  </a:moveTo>
                  <a:lnTo>
                    <a:pt x="731519" y="99060"/>
                  </a:lnTo>
                  <a:lnTo>
                    <a:pt x="731519" y="107950"/>
                  </a:lnTo>
                  <a:lnTo>
                    <a:pt x="415289" y="107950"/>
                  </a:lnTo>
                  <a:lnTo>
                    <a:pt x="415289" y="99060"/>
                  </a:lnTo>
                  <a:close/>
                </a:path>
                <a:path w="772159" h="654050">
                  <a:moveTo>
                    <a:pt x="415289" y="182880"/>
                  </a:moveTo>
                  <a:lnTo>
                    <a:pt x="731519" y="182880"/>
                  </a:lnTo>
                  <a:lnTo>
                    <a:pt x="731519" y="193039"/>
                  </a:lnTo>
                  <a:lnTo>
                    <a:pt x="415289" y="193039"/>
                  </a:lnTo>
                  <a:lnTo>
                    <a:pt x="415289" y="182880"/>
                  </a:lnTo>
                  <a:close/>
                </a:path>
                <a:path w="772159" h="654050">
                  <a:moveTo>
                    <a:pt x="415289" y="243839"/>
                  </a:moveTo>
                  <a:lnTo>
                    <a:pt x="725169" y="243839"/>
                  </a:lnTo>
                  <a:lnTo>
                    <a:pt x="725169" y="254000"/>
                  </a:lnTo>
                  <a:lnTo>
                    <a:pt x="415289" y="254000"/>
                  </a:lnTo>
                  <a:lnTo>
                    <a:pt x="415289" y="243839"/>
                  </a:lnTo>
                  <a:close/>
                </a:path>
                <a:path w="772159" h="654050">
                  <a:moveTo>
                    <a:pt x="415289" y="127000"/>
                  </a:moveTo>
                  <a:lnTo>
                    <a:pt x="441959" y="127000"/>
                  </a:lnTo>
                  <a:lnTo>
                    <a:pt x="441959" y="146050"/>
                  </a:lnTo>
                  <a:lnTo>
                    <a:pt x="415289" y="146050"/>
                  </a:lnTo>
                  <a:lnTo>
                    <a:pt x="415289" y="127000"/>
                  </a:lnTo>
                  <a:close/>
                </a:path>
                <a:path w="772159" h="654050">
                  <a:moveTo>
                    <a:pt x="514350" y="127000"/>
                  </a:moveTo>
                  <a:lnTo>
                    <a:pt x="541019" y="127000"/>
                  </a:lnTo>
                  <a:lnTo>
                    <a:pt x="541019" y="146050"/>
                  </a:lnTo>
                  <a:lnTo>
                    <a:pt x="514350" y="146050"/>
                  </a:lnTo>
                  <a:lnTo>
                    <a:pt x="514350" y="127000"/>
                  </a:lnTo>
                  <a:close/>
                </a:path>
                <a:path w="772159" h="654050">
                  <a:moveTo>
                    <a:pt x="607059" y="127000"/>
                  </a:moveTo>
                  <a:lnTo>
                    <a:pt x="632459" y="127000"/>
                  </a:lnTo>
                  <a:lnTo>
                    <a:pt x="632459" y="146050"/>
                  </a:lnTo>
                  <a:lnTo>
                    <a:pt x="607059" y="146050"/>
                  </a:lnTo>
                  <a:lnTo>
                    <a:pt x="607059" y="127000"/>
                  </a:lnTo>
                  <a:close/>
                </a:path>
                <a:path w="772159" h="654050">
                  <a:moveTo>
                    <a:pt x="704850" y="127000"/>
                  </a:moveTo>
                  <a:lnTo>
                    <a:pt x="731519" y="127000"/>
                  </a:lnTo>
                  <a:lnTo>
                    <a:pt x="731519" y="146050"/>
                  </a:lnTo>
                  <a:lnTo>
                    <a:pt x="704850" y="146050"/>
                  </a:lnTo>
                  <a:lnTo>
                    <a:pt x="704850" y="127000"/>
                  </a:lnTo>
                  <a:close/>
                </a:path>
                <a:path w="772159" h="654050">
                  <a:moveTo>
                    <a:pt x="415289" y="292100"/>
                  </a:moveTo>
                  <a:lnTo>
                    <a:pt x="441959" y="292100"/>
                  </a:lnTo>
                  <a:lnTo>
                    <a:pt x="441959" y="309880"/>
                  </a:lnTo>
                  <a:lnTo>
                    <a:pt x="415289" y="309880"/>
                  </a:lnTo>
                  <a:lnTo>
                    <a:pt x="415289" y="292100"/>
                  </a:lnTo>
                  <a:close/>
                </a:path>
                <a:path w="772159" h="654050">
                  <a:moveTo>
                    <a:pt x="514350" y="292100"/>
                  </a:moveTo>
                  <a:lnTo>
                    <a:pt x="541019" y="292100"/>
                  </a:lnTo>
                  <a:lnTo>
                    <a:pt x="541019" y="309880"/>
                  </a:lnTo>
                  <a:lnTo>
                    <a:pt x="514350" y="309880"/>
                  </a:lnTo>
                  <a:lnTo>
                    <a:pt x="514350" y="292100"/>
                  </a:lnTo>
                  <a:close/>
                </a:path>
                <a:path w="772159" h="654050">
                  <a:moveTo>
                    <a:pt x="607059" y="292100"/>
                  </a:moveTo>
                  <a:lnTo>
                    <a:pt x="632459" y="292100"/>
                  </a:lnTo>
                  <a:lnTo>
                    <a:pt x="632459" y="309880"/>
                  </a:lnTo>
                  <a:lnTo>
                    <a:pt x="607059" y="309880"/>
                  </a:lnTo>
                  <a:lnTo>
                    <a:pt x="607059" y="292100"/>
                  </a:lnTo>
                  <a:close/>
                </a:path>
                <a:path w="772159" h="654050">
                  <a:moveTo>
                    <a:pt x="704850" y="292100"/>
                  </a:moveTo>
                  <a:lnTo>
                    <a:pt x="731519" y="292100"/>
                  </a:lnTo>
                  <a:lnTo>
                    <a:pt x="731519" y="309880"/>
                  </a:lnTo>
                  <a:lnTo>
                    <a:pt x="704850" y="309880"/>
                  </a:lnTo>
                  <a:lnTo>
                    <a:pt x="704850" y="292100"/>
                  </a:lnTo>
                  <a:close/>
                </a:path>
                <a:path w="772159" h="654050">
                  <a:moveTo>
                    <a:pt x="388619" y="427989"/>
                  </a:moveTo>
                  <a:lnTo>
                    <a:pt x="388619" y="466089"/>
                  </a:lnTo>
                  <a:lnTo>
                    <a:pt x="388619" y="607060"/>
                  </a:lnTo>
                  <a:lnTo>
                    <a:pt x="388619" y="654050"/>
                  </a:lnTo>
                  <a:lnTo>
                    <a:pt x="388619" y="427989"/>
                  </a:lnTo>
                  <a:close/>
                </a:path>
                <a:path w="772159" h="654050">
                  <a:moveTo>
                    <a:pt x="388619" y="132080"/>
                  </a:moveTo>
                  <a:lnTo>
                    <a:pt x="388619" y="107950"/>
                  </a:lnTo>
                  <a:lnTo>
                    <a:pt x="388619" y="27939"/>
                  </a:lnTo>
                  <a:lnTo>
                    <a:pt x="388619" y="0"/>
                  </a:lnTo>
                  <a:lnTo>
                    <a:pt x="388619" y="132080"/>
                  </a:lnTo>
                  <a:close/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7198766" y="4338739"/>
              <a:ext cx="781685" cy="663575"/>
            </a:xfrm>
            <a:custGeom>
              <a:avLst/>
              <a:gdLst/>
              <a:ahLst/>
              <a:cxnLst/>
              <a:rect l="l" t="t" r="r" b="b"/>
              <a:pathLst>
                <a:path w="781684" h="663575">
                  <a:moveTo>
                    <a:pt x="9334" y="4660"/>
                  </a:moveTo>
                  <a:lnTo>
                    <a:pt x="7975" y="1358"/>
                  </a:lnTo>
                  <a:lnTo>
                    <a:pt x="4673" y="0"/>
                  </a:lnTo>
                  <a:lnTo>
                    <a:pt x="1358" y="1358"/>
                  </a:lnTo>
                  <a:lnTo>
                    <a:pt x="0" y="4660"/>
                  </a:lnTo>
                  <a:lnTo>
                    <a:pt x="1358" y="7975"/>
                  </a:lnTo>
                  <a:lnTo>
                    <a:pt x="4673" y="9334"/>
                  </a:lnTo>
                  <a:lnTo>
                    <a:pt x="7975" y="7975"/>
                  </a:lnTo>
                  <a:lnTo>
                    <a:pt x="9334" y="4660"/>
                  </a:lnTo>
                  <a:close/>
                </a:path>
                <a:path w="781684" h="663575">
                  <a:moveTo>
                    <a:pt x="781494" y="658710"/>
                  </a:moveTo>
                  <a:lnTo>
                    <a:pt x="780135" y="655408"/>
                  </a:lnTo>
                  <a:lnTo>
                    <a:pt x="776833" y="654050"/>
                  </a:lnTo>
                  <a:lnTo>
                    <a:pt x="773518" y="655408"/>
                  </a:lnTo>
                  <a:lnTo>
                    <a:pt x="772160" y="658710"/>
                  </a:lnTo>
                  <a:lnTo>
                    <a:pt x="773518" y="662025"/>
                  </a:lnTo>
                  <a:lnTo>
                    <a:pt x="776833" y="663384"/>
                  </a:lnTo>
                  <a:lnTo>
                    <a:pt x="780135" y="662025"/>
                  </a:lnTo>
                  <a:lnTo>
                    <a:pt x="781494" y="658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5" name="object 25" descr=""/>
          <p:cNvGrpSpPr/>
          <p:nvPr/>
        </p:nvGrpSpPr>
        <p:grpSpPr>
          <a:xfrm>
            <a:off x="2002789" y="2741929"/>
            <a:ext cx="1009650" cy="825500"/>
            <a:chOff x="2002789" y="2741929"/>
            <a:chExt cx="1009650" cy="825500"/>
          </a:xfrm>
        </p:grpSpPr>
        <p:sp>
          <p:nvSpPr>
            <p:cNvPr id="26" name="object 26" descr=""/>
            <p:cNvSpPr/>
            <p:nvPr/>
          </p:nvSpPr>
          <p:spPr>
            <a:xfrm>
              <a:off x="2021839" y="2843529"/>
              <a:ext cx="866140" cy="704850"/>
            </a:xfrm>
            <a:custGeom>
              <a:avLst/>
              <a:gdLst/>
              <a:ahLst/>
              <a:cxnLst/>
              <a:rect l="l" t="t" r="r" b="b"/>
              <a:pathLst>
                <a:path w="866139" h="704850">
                  <a:moveTo>
                    <a:pt x="0" y="704850"/>
                  </a:moveTo>
                  <a:lnTo>
                    <a:pt x="866140" y="0"/>
                  </a:lnTo>
                </a:path>
              </a:pathLst>
            </a:custGeom>
            <a:ln w="381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7179" y="2741929"/>
              <a:ext cx="175259" cy="165100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000240" y="5200650"/>
            <a:ext cx="118618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4655" indent="-415290">
              <a:lnSpc>
                <a:spcPct val="100000"/>
              </a:lnSpc>
              <a:spcBef>
                <a:spcPts val="100"/>
              </a:spcBef>
            </a:pPr>
            <a:r>
              <a:rPr dirty="0" sz="1800" spc="70">
                <a:latin typeface="Trebuchet MS"/>
                <a:cs typeface="Trebuchet MS"/>
              </a:rPr>
              <a:t>Receiver’s </a:t>
            </a:r>
            <a:r>
              <a:rPr dirty="0" sz="1800" spc="90">
                <a:latin typeface="Trebuchet MS"/>
                <a:cs typeface="Trebuchet MS"/>
              </a:rPr>
              <a:t>ISP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170939" y="3089909"/>
            <a:ext cx="2816225" cy="1529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29790" marR="5080" indent="-326390">
              <a:lnSpc>
                <a:spcPct val="100000"/>
              </a:lnSpc>
              <a:spcBef>
                <a:spcPts val="100"/>
              </a:spcBef>
            </a:pPr>
            <a:r>
              <a:rPr dirty="0" sz="1800" spc="100">
                <a:latin typeface="Trebuchet MS"/>
                <a:cs typeface="Trebuchet MS"/>
              </a:rPr>
              <a:t>Sender’s </a:t>
            </a:r>
            <a:r>
              <a:rPr dirty="0" sz="1800" spc="95">
                <a:latin typeface="Trebuchet MS"/>
                <a:cs typeface="Trebuchet MS"/>
              </a:rPr>
              <a:t>ISP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2025014" indent="68580">
              <a:lnSpc>
                <a:spcPct val="100000"/>
              </a:lnSpc>
            </a:pPr>
            <a:r>
              <a:rPr dirty="0" sz="1800" spc="90">
                <a:latin typeface="Trebuchet MS"/>
                <a:cs typeface="Trebuchet MS"/>
              </a:rPr>
              <a:t>Email </a:t>
            </a:r>
            <a:r>
              <a:rPr dirty="0" sz="1800" spc="85">
                <a:latin typeface="Trebuchet MS"/>
                <a:cs typeface="Trebuchet MS"/>
              </a:rPr>
              <a:t>Author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337310" y="5337809"/>
            <a:ext cx="4132579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Arial"/>
                <a:cs typeface="Arial"/>
              </a:rPr>
              <a:t>A</a:t>
            </a:r>
            <a:r>
              <a:rPr dirty="0" sz="1600" spc="-105"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7F00"/>
                </a:solidFill>
                <a:latin typeface="Arial"/>
                <a:cs typeface="Arial"/>
              </a:rPr>
              <a:t>DANE</a:t>
            </a:r>
            <a:r>
              <a:rPr dirty="0" sz="1600" spc="-3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record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indicates</a:t>
            </a:r>
            <a:r>
              <a:rPr dirty="0" sz="1600" spc="-2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you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007F00"/>
                </a:solidFill>
                <a:latin typeface="Arial"/>
                <a:cs typeface="Arial"/>
              </a:rPr>
              <a:t>MUST</a:t>
            </a:r>
            <a:r>
              <a:rPr dirty="0" sz="1600" spc="-50">
                <a:solidFill>
                  <a:srgbClr val="007F00"/>
                </a:solidFill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use</a:t>
            </a:r>
            <a:r>
              <a:rPr dirty="0" sz="1600" spc="-55">
                <a:latin typeface="Arial"/>
                <a:cs typeface="Arial"/>
              </a:rPr>
              <a:t> </a:t>
            </a:r>
            <a:r>
              <a:rPr dirty="0" sz="1600" spc="-20">
                <a:latin typeface="Arial"/>
                <a:cs typeface="Arial"/>
              </a:rPr>
              <a:t>TLS!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3907790" y="2593339"/>
            <a:ext cx="4291330" cy="3335020"/>
            <a:chOff x="3907790" y="2593339"/>
            <a:chExt cx="4291330" cy="3335020"/>
          </a:xfrm>
        </p:grpSpPr>
        <p:sp>
          <p:nvSpPr>
            <p:cNvPr id="32" name="object 32" descr=""/>
            <p:cNvSpPr/>
            <p:nvPr/>
          </p:nvSpPr>
          <p:spPr>
            <a:xfrm>
              <a:off x="7025640" y="2774949"/>
              <a:ext cx="1108710" cy="0"/>
            </a:xfrm>
            <a:custGeom>
              <a:avLst/>
              <a:gdLst/>
              <a:ahLst/>
              <a:cxnLst/>
              <a:rect l="l" t="t" r="r" b="b"/>
              <a:pathLst>
                <a:path w="1108709" h="0">
                  <a:moveTo>
                    <a:pt x="0" y="0"/>
                  </a:moveTo>
                  <a:lnTo>
                    <a:pt x="1108709" y="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8171180" y="2774949"/>
              <a:ext cx="21590" cy="29209"/>
            </a:xfrm>
            <a:custGeom>
              <a:avLst/>
              <a:gdLst/>
              <a:ahLst/>
              <a:cxnLst/>
              <a:rect l="l" t="t" r="r" b="b"/>
              <a:pathLst>
                <a:path w="21590" h="29210">
                  <a:moveTo>
                    <a:pt x="0" y="0"/>
                  </a:moveTo>
                  <a:lnTo>
                    <a:pt x="21590" y="0"/>
                  </a:lnTo>
                  <a:lnTo>
                    <a:pt x="21590" y="2921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076440" y="2842259"/>
              <a:ext cx="1116330" cy="3079750"/>
            </a:xfrm>
            <a:custGeom>
              <a:avLst/>
              <a:gdLst/>
              <a:ahLst/>
              <a:cxnLst/>
              <a:rect l="l" t="t" r="r" b="b"/>
              <a:pathLst>
                <a:path w="1116329" h="3079750">
                  <a:moveTo>
                    <a:pt x="1116329" y="0"/>
                  </a:moveTo>
                  <a:lnTo>
                    <a:pt x="1116329" y="3049270"/>
                  </a:lnTo>
                </a:path>
                <a:path w="1116329" h="3079750">
                  <a:moveTo>
                    <a:pt x="0" y="3079750"/>
                  </a:moveTo>
                  <a:lnTo>
                    <a:pt x="1108709" y="307975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25640" y="5885180"/>
              <a:ext cx="13970" cy="36830"/>
            </a:xfrm>
            <a:custGeom>
              <a:avLst/>
              <a:gdLst/>
              <a:ahLst/>
              <a:cxnLst/>
              <a:rect l="l" t="t" r="r" b="b"/>
              <a:pathLst>
                <a:path w="13970" h="36829">
                  <a:moveTo>
                    <a:pt x="13969" y="36830"/>
                  </a:moveTo>
                  <a:lnTo>
                    <a:pt x="0" y="36830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025640" y="2799079"/>
              <a:ext cx="0" cy="3049270"/>
            </a:xfrm>
            <a:custGeom>
              <a:avLst/>
              <a:gdLst/>
              <a:ahLst/>
              <a:cxnLst/>
              <a:rect l="l" t="t" r="r" b="b"/>
              <a:pathLst>
                <a:path w="0" h="3049270">
                  <a:moveTo>
                    <a:pt x="0" y="0"/>
                  </a:moveTo>
                  <a:lnTo>
                    <a:pt x="0" y="3049270"/>
                  </a:lnTo>
                </a:path>
              </a:pathLst>
            </a:custGeom>
            <a:ln w="12700">
              <a:solidFill>
                <a:srgbClr val="7F7F7F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926840" y="2612389"/>
              <a:ext cx="3094990" cy="589280"/>
            </a:xfrm>
            <a:custGeom>
              <a:avLst/>
              <a:gdLst/>
              <a:ahLst/>
              <a:cxnLst/>
              <a:rect l="l" t="t" r="r" b="b"/>
              <a:pathLst>
                <a:path w="3094990" h="589280">
                  <a:moveTo>
                    <a:pt x="0" y="0"/>
                  </a:moveTo>
                  <a:lnTo>
                    <a:pt x="3094990" y="589280"/>
                  </a:lnTo>
                </a:path>
              </a:pathLst>
            </a:custGeom>
            <a:ln w="38099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04050" y="3144519"/>
              <a:ext cx="123189" cy="113030"/>
            </a:xfrm>
            <a:custGeom>
              <a:avLst/>
              <a:gdLst/>
              <a:ahLst/>
              <a:cxnLst/>
              <a:rect l="l" t="t" r="r" b="b"/>
              <a:pathLst>
                <a:path w="123190" h="113029">
                  <a:moveTo>
                    <a:pt x="21590" y="0"/>
                  </a:moveTo>
                  <a:lnTo>
                    <a:pt x="0" y="113029"/>
                  </a:lnTo>
                  <a:lnTo>
                    <a:pt x="123190" y="77469"/>
                  </a:lnTo>
                  <a:lnTo>
                    <a:pt x="21590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926840" y="2612389"/>
              <a:ext cx="3110230" cy="2000250"/>
            </a:xfrm>
            <a:custGeom>
              <a:avLst/>
              <a:gdLst/>
              <a:ahLst/>
              <a:cxnLst/>
              <a:rect l="l" t="t" r="r" b="b"/>
              <a:pathLst>
                <a:path w="3110229" h="2000250">
                  <a:moveTo>
                    <a:pt x="0" y="0"/>
                  </a:moveTo>
                  <a:lnTo>
                    <a:pt x="3110230" y="2000250"/>
                  </a:lnTo>
                </a:path>
              </a:pathLst>
            </a:custGeom>
            <a:ln w="38100">
              <a:solidFill>
                <a:srgbClr val="007F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000240" y="4560569"/>
              <a:ext cx="127000" cy="109220"/>
            </a:xfrm>
            <a:custGeom>
              <a:avLst/>
              <a:gdLst/>
              <a:ahLst/>
              <a:cxnLst/>
              <a:rect l="l" t="t" r="r" b="b"/>
              <a:pathLst>
                <a:path w="127000" h="109220">
                  <a:moveTo>
                    <a:pt x="60959" y="0"/>
                  </a:moveTo>
                  <a:lnTo>
                    <a:pt x="0" y="96519"/>
                  </a:lnTo>
                  <a:lnTo>
                    <a:pt x="127000" y="1092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 rot="1860000">
            <a:off x="5217745" y="3660892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baseline="3086" sz="2700" spc="330">
                <a:solidFill>
                  <a:srgbClr val="007F00"/>
                </a:solidFill>
                <a:latin typeface="Trebuchet MS"/>
                <a:cs typeface="Trebuchet MS"/>
              </a:rPr>
              <a:t>M</a:t>
            </a:r>
            <a:r>
              <a:rPr dirty="0" baseline="1543" sz="2700" spc="330">
                <a:solidFill>
                  <a:srgbClr val="007F00"/>
                </a:solidFill>
                <a:latin typeface="Trebuchet MS"/>
                <a:cs typeface="Trebuchet MS"/>
              </a:rPr>
              <a:t>X</a:t>
            </a:r>
            <a:r>
              <a:rPr dirty="0" baseline="1543" sz="2700" spc="127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baseline="1543" sz="2700">
                <a:solidFill>
                  <a:srgbClr val="007F00"/>
                </a:solidFill>
                <a:latin typeface="Trebuchet MS"/>
                <a:cs typeface="Trebuchet MS"/>
              </a:rPr>
              <a:t>P</a:t>
            </a:r>
            <a:r>
              <a:rPr dirty="0" sz="1800">
                <a:solidFill>
                  <a:srgbClr val="007F00"/>
                </a:solidFill>
                <a:latin typeface="Trebuchet MS"/>
                <a:cs typeface="Trebuchet MS"/>
              </a:rPr>
              <a:t>rior</a:t>
            </a:r>
            <a:r>
              <a:rPr dirty="0" baseline="-1543" sz="2700">
                <a:solidFill>
                  <a:srgbClr val="007F00"/>
                </a:solidFill>
                <a:latin typeface="Trebuchet MS"/>
                <a:cs typeface="Trebuchet MS"/>
              </a:rPr>
              <a:t>ity</a:t>
            </a:r>
            <a:r>
              <a:rPr dirty="0" baseline="-1543" sz="2700" spc="127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baseline="-1543" sz="2700" spc="487">
                <a:solidFill>
                  <a:srgbClr val="007F00"/>
                </a:solidFill>
                <a:latin typeface="Trebuchet MS"/>
                <a:cs typeface="Trebuchet MS"/>
              </a:rPr>
              <a:t>#</a:t>
            </a:r>
            <a:r>
              <a:rPr dirty="0" baseline="-3086" sz="2700" spc="487">
                <a:solidFill>
                  <a:srgbClr val="007F00"/>
                </a:solidFill>
                <a:latin typeface="Trebuchet MS"/>
                <a:cs typeface="Trebuchet MS"/>
              </a:rPr>
              <a:t>2</a:t>
            </a:r>
            <a:endParaRPr baseline="-3086" sz="2700">
              <a:latin typeface="Trebuchet MS"/>
              <a:cs typeface="Trebuchet MS"/>
            </a:endParaRPr>
          </a:p>
        </p:txBody>
      </p:sp>
      <p:sp>
        <p:nvSpPr>
          <p:cNvPr id="44" name="object 4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3185">
              <a:lnSpc>
                <a:spcPts val="209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42" name="object 42" descr=""/>
          <p:cNvSpPr txBox="1"/>
          <p:nvPr/>
        </p:nvSpPr>
        <p:spPr>
          <a:xfrm rot="600000">
            <a:off x="4952891" y="2699389"/>
            <a:ext cx="1671783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337">
                <a:solidFill>
                  <a:srgbClr val="007F00"/>
                </a:solidFill>
                <a:latin typeface="Trebuchet MS"/>
                <a:cs typeface="Trebuchet MS"/>
              </a:rPr>
              <a:t>MX</a:t>
            </a:r>
            <a:r>
              <a:rPr dirty="0" baseline="4629" sz="2700" spc="179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baseline="3086" sz="2700">
                <a:solidFill>
                  <a:srgbClr val="007F00"/>
                </a:solidFill>
                <a:latin typeface="Trebuchet MS"/>
                <a:cs typeface="Trebuchet MS"/>
              </a:rPr>
              <a:t>Prio</a:t>
            </a:r>
            <a:r>
              <a:rPr dirty="0" baseline="1543" sz="2700">
                <a:solidFill>
                  <a:srgbClr val="007F00"/>
                </a:solidFill>
                <a:latin typeface="Trebuchet MS"/>
                <a:cs typeface="Trebuchet MS"/>
              </a:rPr>
              <a:t>rity</a:t>
            </a:r>
            <a:r>
              <a:rPr dirty="0" baseline="1543" sz="2700" spc="172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sz="1800" spc="335">
                <a:solidFill>
                  <a:srgbClr val="007F00"/>
                </a:solidFill>
                <a:latin typeface="Trebuchet MS"/>
                <a:cs typeface="Trebuchet MS"/>
              </a:rPr>
              <a:t>#1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 descr=""/>
          <p:cNvSpPr txBox="1"/>
          <p:nvPr/>
        </p:nvSpPr>
        <p:spPr>
          <a:xfrm rot="600000">
            <a:off x="4938230" y="3013604"/>
            <a:ext cx="1825390" cy="2286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00"/>
              </a:lnSpc>
            </a:pPr>
            <a:r>
              <a:rPr dirty="0" baseline="4629" sz="2700" spc="209">
                <a:solidFill>
                  <a:srgbClr val="007F00"/>
                </a:solidFill>
                <a:latin typeface="Trebuchet MS"/>
                <a:cs typeface="Trebuchet MS"/>
              </a:rPr>
              <a:t>SMT</a:t>
            </a:r>
            <a:r>
              <a:rPr dirty="0" baseline="3086" sz="2700" spc="209">
                <a:solidFill>
                  <a:srgbClr val="007F00"/>
                </a:solidFill>
                <a:latin typeface="Trebuchet MS"/>
                <a:cs typeface="Trebuchet MS"/>
              </a:rPr>
              <a:t>P</a:t>
            </a:r>
            <a:r>
              <a:rPr dirty="0" baseline="3086" sz="2700" spc="30">
                <a:solidFill>
                  <a:srgbClr val="007F00"/>
                </a:solidFill>
                <a:latin typeface="Trebuchet MS"/>
                <a:cs typeface="Trebuchet MS"/>
              </a:rPr>
              <a:t> </a:t>
            </a:r>
            <a:r>
              <a:rPr dirty="0" baseline="3086" sz="2700" spc="172">
                <a:solidFill>
                  <a:srgbClr val="007F00"/>
                </a:solidFill>
                <a:latin typeface="Trebuchet MS"/>
                <a:cs typeface="Trebuchet MS"/>
              </a:rPr>
              <a:t>Ex</a:t>
            </a:r>
            <a:r>
              <a:rPr dirty="0" baseline="1543" sz="2700" spc="172">
                <a:solidFill>
                  <a:srgbClr val="007F00"/>
                </a:solidFill>
                <a:latin typeface="Trebuchet MS"/>
                <a:cs typeface="Trebuchet MS"/>
              </a:rPr>
              <a:t>cha</a:t>
            </a:r>
            <a:r>
              <a:rPr dirty="0" sz="1800" spc="114">
                <a:solidFill>
                  <a:srgbClr val="007F00"/>
                </a:solidFill>
                <a:latin typeface="Trebuchet MS"/>
                <a:cs typeface="Trebuchet MS"/>
              </a:rPr>
              <a:t>nge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6F75BC7090174AA980D673A413155B" ma:contentTypeVersion="17" ma:contentTypeDescription="Ein neues Dokument erstellen." ma:contentTypeScope="" ma:versionID="d79b8df0974a88a32e0e6d1a937553f8">
  <xsd:schema xmlns:xsd="http://www.w3.org/2001/XMLSchema" xmlns:xs="http://www.w3.org/2001/XMLSchema" xmlns:p="http://schemas.microsoft.com/office/2006/metadata/properties" xmlns:ns2="6e26bd3e-26a1-49ef-a711-f93878600d1b" xmlns:ns3="3b7c1a63-589f-43fc-8fe7-5d1c1c7abab8" targetNamespace="http://schemas.microsoft.com/office/2006/metadata/properties" ma:root="true" ma:fieldsID="607ef667033e2fcc1d49a25f9c3e70d4" ns2:_="" ns3:_="">
    <xsd:import namespace="6e26bd3e-26a1-49ef-a711-f93878600d1b"/>
    <xsd:import namespace="3b7c1a63-589f-43fc-8fe7-5d1c1c7aba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6bd3e-26a1-49ef-a711-f93878600d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9498cc76-508d-4fbb-bc6c-49557131ae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c1a63-589f-43fc-8fe7-5d1c1c7abab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2d238b17-f641-45d9-bb30-b1253a3a4e6a}" ma:internalName="TaxCatchAll" ma:showField="CatchAllData" ma:web="3b7c1a63-589f-43fc-8fe7-5d1c1c7aba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e26bd3e-26a1-49ef-a711-f93878600d1b">
      <Terms xmlns="http://schemas.microsoft.com/office/infopath/2007/PartnerControls"/>
    </lcf76f155ced4ddcb4097134ff3c332f>
    <TaxCatchAll xmlns="3b7c1a63-589f-43fc-8fe7-5d1c1c7abab8" xsi:nil="true"/>
  </documentManagement>
</p:properties>
</file>

<file path=customXml/itemProps1.xml><?xml version="1.0" encoding="utf-8"?>
<ds:datastoreItem xmlns:ds="http://schemas.openxmlformats.org/officeDocument/2006/customXml" ds:itemID="{661983FA-3CE9-4E9F-852B-D4C4DB657F49}"/>
</file>

<file path=customXml/itemProps2.xml><?xml version="1.0" encoding="utf-8"?>
<ds:datastoreItem xmlns:ds="http://schemas.openxmlformats.org/officeDocument/2006/customXml" ds:itemID="{78104F66-2971-4B27-88B4-E3C8AAA68E4E}"/>
</file>

<file path=customXml/itemProps3.xml><?xml version="1.0" encoding="utf-8"?>
<ds:datastoreItem xmlns:ds="http://schemas.openxmlformats.org/officeDocument/2006/customXml" ds:itemID="{020B5C7D-7301-4239-85B5-7B04609AC13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2023-09-20T12:15:24Z</dcterms:created>
  <dcterms:modified xsi:type="dcterms:W3CDTF">2023-09-20T12:15:24Z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2013-08-01T00:00:00Z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3.6</vt:lpwstr>
  </property>
  <property fmtid="{D5CDD505-2E9C-101B-9397-08002B2CF9AE}" pid="5" name="LastSaved">
    <vt:filetime>2013-08-01T00:00:00Z</vt:filetime>
  </property>
  <property fmtid="{D5CDD505-2E9C-101B-9397-08002B2CF9AE}" pid="6" name="ContentTypeId">
    <vt:lpwstr>0x010100ED6F75BC7090174AA980D673A413155B</vt:lpwstr>
  </property>
</Properties>
</file>