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4821" r:id="rId4"/>
  </p:sldMasterIdLst>
  <p:notesMasterIdLst>
    <p:notesMasterId r:id="rId45"/>
  </p:notesMasterIdLst>
  <p:sldIdLst>
    <p:sldId id="1758" r:id="rId5"/>
    <p:sldId id="1963" r:id="rId6"/>
    <p:sldId id="1627" r:id="rId7"/>
    <p:sldId id="1966" r:id="rId8"/>
    <p:sldId id="1968" r:id="rId9"/>
    <p:sldId id="1970" r:id="rId10"/>
    <p:sldId id="1967" r:id="rId11"/>
    <p:sldId id="1965" r:id="rId12"/>
    <p:sldId id="1974" r:id="rId13"/>
    <p:sldId id="1971" r:id="rId14"/>
    <p:sldId id="1972" r:id="rId15"/>
    <p:sldId id="1973" r:id="rId16"/>
    <p:sldId id="1975" r:id="rId17"/>
    <p:sldId id="1988" r:id="rId18"/>
    <p:sldId id="1976" r:id="rId19"/>
    <p:sldId id="1977" r:id="rId20"/>
    <p:sldId id="1985" r:id="rId21"/>
    <p:sldId id="1842" r:id="rId22"/>
    <p:sldId id="1979" r:id="rId23"/>
    <p:sldId id="1987" r:id="rId24"/>
    <p:sldId id="1978" r:id="rId25"/>
    <p:sldId id="1986" r:id="rId26"/>
    <p:sldId id="1989" r:id="rId27"/>
    <p:sldId id="1980" r:id="rId28"/>
    <p:sldId id="1991" r:id="rId29"/>
    <p:sldId id="1992" r:id="rId30"/>
    <p:sldId id="1993" r:id="rId31"/>
    <p:sldId id="1981" r:id="rId32"/>
    <p:sldId id="2004" r:id="rId33"/>
    <p:sldId id="2003" r:id="rId34"/>
    <p:sldId id="1997" r:id="rId35"/>
    <p:sldId id="1995" r:id="rId36"/>
    <p:sldId id="1984" r:id="rId37"/>
    <p:sldId id="2005" r:id="rId38"/>
    <p:sldId id="1998" r:id="rId39"/>
    <p:sldId id="1982" r:id="rId40"/>
    <p:sldId id="1999" r:id="rId41"/>
    <p:sldId id="1983" r:id="rId42"/>
    <p:sldId id="2000" r:id="rId43"/>
    <p:sldId id="2006" r:id="rId44"/>
  </p:sldIdLst>
  <p:sldSz cx="12436475" cy="6994525"/>
  <p:notesSz cx="6858000" cy="9144000"/>
  <p:embeddedFontLs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Lucida Console" panose="020B0609040504020204" pitchFamily="49" charset="0"/>
      <p:regular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  <p:embeddedFont>
      <p:font typeface="Segoe UI Semibold" panose="020B0702040204020203" pitchFamily="34" charset="0"/>
      <p:bold r:id="rId59"/>
      <p:boldItalic r:id="rId60"/>
    </p:embeddedFont>
  </p:embeddedFont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39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44AD1F"/>
    <a:srgbClr val="E3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B99D2-3DDC-4B57-934E-5654EBC90E91}" v="71" dt="2023-09-18T21:23:49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247" autoAdjust="0"/>
  </p:normalViewPr>
  <p:slideViewPr>
    <p:cSldViewPr snapToGrid="0" snapToObjects="1">
      <p:cViewPr varScale="1">
        <p:scale>
          <a:sx n="105" d="100"/>
          <a:sy n="105" d="100"/>
        </p:scale>
        <p:origin x="336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5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DCFC-0A24-40D5-A007-FBB29F036A6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4775" y="73025"/>
            <a:ext cx="3289300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27D07-7781-494F-A97B-35FE753DE4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269016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3468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3803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018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93731"/>
            <a:ext cx="5618874" cy="379824"/>
          </a:xfrm>
        </p:spPr>
        <p:txBody>
          <a:bodyPr tIns="64008"/>
          <a:lstStyle>
            <a:lvl1pPr>
              <a:defRPr sz="2040" spc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04552FE7-359D-6544-B2BC-512289B7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65215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6910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25112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32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587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0156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3427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0" y="3096243"/>
            <a:ext cx="11260087" cy="5085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308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317212"/>
            <a:ext cx="9128074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886459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7827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3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CD7C51EB-D279-154E-8F43-40608F83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039508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0409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600059" y="521161"/>
            <a:ext cx="11239464" cy="439465"/>
          </a:xfrm>
        </p:spPr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50465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3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5FA782E-4D6D-4734-896F-06E634AE72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3B906C-5BB0-48B2-92BC-A1E842205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2" name="Picture Placeholder 3" descr="Two people walking through walkway inside a big building and looking at Surface screen and another guy is holding a side back.">
            <a:extLst>
              <a:ext uri="{FF2B5EF4-FFF2-40B4-BE49-F238E27FC236}">
                <a16:creationId xmlns:a16="http://schemas.microsoft.com/office/drawing/2014/main" id="{5D773A98-2608-4552-A9DC-C5F0E4DAC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" t="-40" r="12674"/>
          <a:stretch/>
        </p:blipFill>
        <p:spPr>
          <a:xfrm>
            <a:off x="6353898" y="-1"/>
            <a:ext cx="6082577" cy="6994526"/>
          </a:xfrm>
          <a:prstGeom prst="rect">
            <a:avLst/>
          </a:prstGeom>
        </p:spPr>
      </p:pic>
      <p:pic>
        <p:nvPicPr>
          <p:cNvPr id="13" name="MS logo gray - EMF" descr="Microsoft 365 logo">
            <a:extLst>
              <a:ext uri="{FF2B5EF4-FFF2-40B4-BE49-F238E27FC236}">
                <a16:creationId xmlns:a16="http://schemas.microsoft.com/office/drawing/2014/main" id="{691755EF-B3CB-443E-84B4-1CFDA2D0F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1D6A868-E7F7-461F-BF88-A93F287A0838}"/>
              </a:ext>
            </a:extLst>
          </p:cNvPr>
          <p:cNvSpPr txBox="1">
            <a:spLocks/>
          </p:cNvSpPr>
          <p:nvPr userDrawn="1"/>
        </p:nvSpPr>
        <p:spPr>
          <a:xfrm>
            <a:off x="451339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38121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1" y="0"/>
            <a:ext cx="2425760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167621"/>
            <a:ext cx="1998723" cy="659283"/>
          </a:xfrm>
          <a:prstGeom prst="rect">
            <a:avLst/>
          </a:prstGeom>
        </p:spPr>
        <p:txBody>
          <a:bodyPr r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6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92078" y="4675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92078" y="13281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692078" y="21888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692078" y="30494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692078" y="39101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990F64-B54A-4123-AFAA-1BF57A1145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92078" y="4770789"/>
            <a:ext cx="339735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6AB1BC-D652-40F2-83A2-06F689724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8259" y="4675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BCA0EE-6780-4007-A1E7-E2C766ADB6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8259" y="13281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2F7FEE8-0C97-4A8D-B62A-F9127046CA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259" y="21888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2CDDCC0-5CE0-47BF-9A58-947FAAFE046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259" y="30494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E365600-EF9A-4204-AC1D-49DA60EE0B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98259" y="39101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988AC2-C93F-4C50-A6B6-35E8D243E2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98259" y="4770789"/>
            <a:ext cx="351117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0AEC5E9-15FA-4088-BD82-723F6A9F15A1}"/>
              </a:ext>
            </a:extLst>
          </p:cNvPr>
          <p:cNvSpPr txBox="1">
            <a:spLocks/>
          </p:cNvSpPr>
          <p:nvPr userDrawn="1"/>
        </p:nvSpPr>
        <p:spPr>
          <a:xfrm>
            <a:off x="4119583" y="6728855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7051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2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4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899A50-D790-4035-9901-44A3BAB4B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AB99F3A-55E5-4BA4-B0D6-2B9149E8A1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3FD16-9C1A-4B33-B1F2-82588F50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1132" y="601150"/>
            <a:ext cx="5785713" cy="5792226"/>
            <a:chOff x="6659722" y="627517"/>
            <a:chExt cx="5671978" cy="56791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2D71EF-0BF3-4A4F-854D-713943E4D8F0}"/>
                </a:ext>
              </a:extLst>
            </p:cNvPr>
            <p:cNvSpPr/>
            <p:nvPr userDrawn="1"/>
          </p:nvSpPr>
          <p:spPr bwMode="auto">
            <a:xfrm>
              <a:off x="6970871" y="939060"/>
              <a:ext cx="5049680" cy="505608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78AE98-8BCB-45CA-82B3-C138C6575F4C}"/>
                </a:ext>
              </a:extLst>
            </p:cNvPr>
            <p:cNvGrpSpPr/>
            <p:nvPr userDrawn="1"/>
          </p:nvGrpSpPr>
          <p:grpSpPr>
            <a:xfrm>
              <a:off x="7990047" y="1957479"/>
              <a:ext cx="3011328" cy="3019242"/>
              <a:chOff x="7856223" y="1765415"/>
              <a:chExt cx="3624263" cy="3633788"/>
            </a:xfrm>
          </p:grpSpPr>
          <p:grpSp>
            <p:nvGrpSpPr>
              <p:cNvPr id="15" name="Group 4">
                <a:extLst>
                  <a:ext uri="{FF2B5EF4-FFF2-40B4-BE49-F238E27FC236}">
                    <a16:creationId xmlns:a16="http://schemas.microsoft.com/office/drawing/2014/main" id="{DF3DCB77-1C6F-4606-859A-6207499B16C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969146"/>
                <a:ext cx="773946" cy="580460"/>
                <a:chOff x="5022" y="1271"/>
                <a:chExt cx="532" cy="399"/>
              </a:xfrm>
            </p:grpSpPr>
            <p:sp>
              <p:nvSpPr>
                <p:cNvPr id="23" name="Freeform 5">
                  <a:extLst>
                    <a:ext uri="{FF2B5EF4-FFF2-40B4-BE49-F238E27FC236}">
                      <a16:creationId xmlns:a16="http://schemas.microsoft.com/office/drawing/2014/main" id="{BDDF8103-3E7B-4210-A762-C0D4EA725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6" name="Freeform 7">
                  <a:extLst>
                    <a:ext uri="{FF2B5EF4-FFF2-40B4-BE49-F238E27FC236}">
                      <a16:creationId xmlns:a16="http://schemas.microsoft.com/office/drawing/2014/main" id="{48791887-B79B-4F74-9927-FAE4C70A8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BC782F6D-B611-454B-A07E-A62A6E7FB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8813" y="3194912"/>
                <a:ext cx="799503" cy="799501"/>
              </a:xfrm>
              <a:custGeom>
                <a:avLst/>
                <a:gdLst>
                  <a:gd name="T0" fmla="*/ 285 w 426"/>
                  <a:gd name="T1" fmla="*/ 243 h 425"/>
                  <a:gd name="T2" fmla="*/ 244 w 426"/>
                  <a:gd name="T3" fmla="*/ 285 h 425"/>
                  <a:gd name="T4" fmla="*/ 182 w 426"/>
                  <a:gd name="T5" fmla="*/ 285 h 425"/>
                  <a:gd name="T6" fmla="*/ 140 w 426"/>
                  <a:gd name="T7" fmla="*/ 243 h 425"/>
                  <a:gd name="T8" fmla="*/ 140 w 426"/>
                  <a:gd name="T9" fmla="*/ 181 h 425"/>
                  <a:gd name="T10" fmla="*/ 182 w 426"/>
                  <a:gd name="T11" fmla="*/ 140 h 425"/>
                  <a:gd name="T12" fmla="*/ 244 w 426"/>
                  <a:gd name="T13" fmla="*/ 140 h 425"/>
                  <a:gd name="T14" fmla="*/ 285 w 426"/>
                  <a:gd name="T15" fmla="*/ 181 h 425"/>
                  <a:gd name="T16" fmla="*/ 285 w 426"/>
                  <a:gd name="T17" fmla="*/ 243 h 425"/>
                  <a:gd name="T18" fmla="*/ 372 w 426"/>
                  <a:gd name="T19" fmla="*/ 216 h 425"/>
                  <a:gd name="T20" fmla="*/ 372 w 426"/>
                  <a:gd name="T21" fmla="*/ 208 h 425"/>
                  <a:gd name="T22" fmla="*/ 426 w 426"/>
                  <a:gd name="T23" fmla="*/ 171 h 425"/>
                  <a:gd name="T24" fmla="*/ 331 w 426"/>
                  <a:gd name="T25" fmla="*/ 105 h 425"/>
                  <a:gd name="T26" fmla="*/ 334 w 426"/>
                  <a:gd name="T27" fmla="*/ 32 h 425"/>
                  <a:gd name="T28" fmla="*/ 220 w 426"/>
                  <a:gd name="T29" fmla="*/ 53 h 425"/>
                  <a:gd name="T30" fmla="*/ 213 w 426"/>
                  <a:gd name="T31" fmla="*/ 53 h 425"/>
                  <a:gd name="T32" fmla="*/ 205 w 426"/>
                  <a:gd name="T33" fmla="*/ 53 h 425"/>
                  <a:gd name="T34" fmla="*/ 91 w 426"/>
                  <a:gd name="T35" fmla="*/ 32 h 425"/>
                  <a:gd name="T36" fmla="*/ 95 w 426"/>
                  <a:gd name="T37" fmla="*/ 105 h 425"/>
                  <a:gd name="T38" fmla="*/ 0 w 426"/>
                  <a:gd name="T39" fmla="*/ 171 h 425"/>
                  <a:gd name="T40" fmla="*/ 54 w 426"/>
                  <a:gd name="T41" fmla="*/ 208 h 425"/>
                  <a:gd name="T42" fmla="*/ 54 w 426"/>
                  <a:gd name="T43" fmla="*/ 216 h 425"/>
                  <a:gd name="T44" fmla="*/ 0 w 426"/>
                  <a:gd name="T45" fmla="*/ 253 h 425"/>
                  <a:gd name="T46" fmla="*/ 95 w 426"/>
                  <a:gd name="T47" fmla="*/ 319 h 425"/>
                  <a:gd name="T48" fmla="*/ 91 w 426"/>
                  <a:gd name="T49" fmla="*/ 392 h 425"/>
                  <a:gd name="T50" fmla="*/ 205 w 426"/>
                  <a:gd name="T51" fmla="*/ 371 h 425"/>
                  <a:gd name="T52" fmla="*/ 213 w 426"/>
                  <a:gd name="T53" fmla="*/ 371 h 425"/>
                  <a:gd name="T54" fmla="*/ 220 w 426"/>
                  <a:gd name="T55" fmla="*/ 371 h 425"/>
                  <a:gd name="T56" fmla="*/ 334 w 426"/>
                  <a:gd name="T57" fmla="*/ 392 h 425"/>
                  <a:gd name="T58" fmla="*/ 331 w 426"/>
                  <a:gd name="T59" fmla="*/ 319 h 425"/>
                  <a:gd name="T60" fmla="*/ 426 w 426"/>
                  <a:gd name="T61" fmla="*/ 253 h 425"/>
                  <a:gd name="T62" fmla="*/ 372 w 426"/>
                  <a:gd name="T63" fmla="*/ 216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6" h="425">
                    <a:moveTo>
                      <a:pt x="285" y="243"/>
                    </a:moveTo>
                    <a:lnTo>
                      <a:pt x="285" y="243"/>
                    </a:lnTo>
                    <a:cubicBezTo>
                      <a:pt x="281" y="252"/>
                      <a:pt x="276" y="261"/>
                      <a:pt x="269" y="268"/>
                    </a:cubicBezTo>
                    <a:cubicBezTo>
                      <a:pt x="261" y="275"/>
                      <a:pt x="253" y="281"/>
                      <a:pt x="244" y="285"/>
                    </a:cubicBezTo>
                    <a:cubicBezTo>
                      <a:pt x="234" y="289"/>
                      <a:pt x="224" y="291"/>
                      <a:pt x="213" y="291"/>
                    </a:cubicBezTo>
                    <a:cubicBezTo>
                      <a:pt x="202" y="291"/>
                      <a:pt x="192" y="289"/>
                      <a:pt x="182" y="285"/>
                    </a:cubicBezTo>
                    <a:cubicBezTo>
                      <a:pt x="173" y="281"/>
                      <a:pt x="164" y="275"/>
                      <a:pt x="157" y="268"/>
                    </a:cubicBezTo>
                    <a:cubicBezTo>
                      <a:pt x="150" y="261"/>
                      <a:pt x="144" y="252"/>
                      <a:pt x="140" y="243"/>
                    </a:cubicBezTo>
                    <a:cubicBezTo>
                      <a:pt x="136" y="233"/>
                      <a:pt x="134" y="223"/>
                      <a:pt x="134" y="212"/>
                    </a:cubicBezTo>
                    <a:cubicBezTo>
                      <a:pt x="134" y="201"/>
                      <a:pt x="136" y="191"/>
                      <a:pt x="140" y="181"/>
                    </a:cubicBezTo>
                    <a:cubicBezTo>
                      <a:pt x="144" y="172"/>
                      <a:pt x="150" y="164"/>
                      <a:pt x="157" y="156"/>
                    </a:cubicBezTo>
                    <a:cubicBezTo>
                      <a:pt x="164" y="149"/>
                      <a:pt x="173" y="144"/>
                      <a:pt x="182" y="140"/>
                    </a:cubicBezTo>
                    <a:cubicBezTo>
                      <a:pt x="192" y="135"/>
                      <a:pt x="202" y="133"/>
                      <a:pt x="213" y="133"/>
                    </a:cubicBezTo>
                    <a:cubicBezTo>
                      <a:pt x="224" y="133"/>
                      <a:pt x="234" y="135"/>
                      <a:pt x="244" y="140"/>
                    </a:cubicBezTo>
                    <a:cubicBezTo>
                      <a:pt x="253" y="144"/>
                      <a:pt x="261" y="149"/>
                      <a:pt x="269" y="156"/>
                    </a:cubicBezTo>
                    <a:cubicBezTo>
                      <a:pt x="276" y="164"/>
                      <a:pt x="281" y="172"/>
                      <a:pt x="285" y="181"/>
                    </a:cubicBezTo>
                    <a:cubicBezTo>
                      <a:pt x="290" y="191"/>
                      <a:pt x="292" y="201"/>
                      <a:pt x="292" y="212"/>
                    </a:cubicBezTo>
                    <a:cubicBezTo>
                      <a:pt x="292" y="223"/>
                      <a:pt x="290" y="233"/>
                      <a:pt x="285" y="243"/>
                    </a:cubicBezTo>
                    <a:close/>
                    <a:moveTo>
                      <a:pt x="372" y="216"/>
                    </a:moveTo>
                    <a:lnTo>
                      <a:pt x="372" y="216"/>
                    </a:lnTo>
                    <a:cubicBezTo>
                      <a:pt x="372" y="215"/>
                      <a:pt x="372" y="213"/>
                      <a:pt x="372" y="212"/>
                    </a:cubicBezTo>
                    <a:cubicBezTo>
                      <a:pt x="372" y="211"/>
                      <a:pt x="372" y="210"/>
                      <a:pt x="372" y="208"/>
                    </a:cubicBezTo>
                    <a:cubicBezTo>
                      <a:pt x="372" y="207"/>
                      <a:pt x="372" y="206"/>
                      <a:pt x="372" y="205"/>
                    </a:cubicBezTo>
                    <a:lnTo>
                      <a:pt x="426" y="171"/>
                    </a:lnTo>
                    <a:lnTo>
                      <a:pt x="393" y="91"/>
                    </a:lnTo>
                    <a:lnTo>
                      <a:pt x="331" y="105"/>
                    </a:lnTo>
                    <a:cubicBezTo>
                      <a:pt x="327" y="101"/>
                      <a:pt x="324" y="98"/>
                      <a:pt x="320" y="94"/>
                    </a:cubicBezTo>
                    <a:lnTo>
                      <a:pt x="334" y="32"/>
                    </a:lnTo>
                    <a:lnTo>
                      <a:pt x="254" y="0"/>
                    </a:lnTo>
                    <a:lnTo>
                      <a:pt x="220" y="53"/>
                    </a:lnTo>
                    <a:cubicBezTo>
                      <a:pt x="219" y="53"/>
                      <a:pt x="218" y="53"/>
                      <a:pt x="217" y="53"/>
                    </a:cubicBezTo>
                    <a:cubicBezTo>
                      <a:pt x="215" y="53"/>
                      <a:pt x="214" y="53"/>
                      <a:pt x="213" y="53"/>
                    </a:cubicBezTo>
                    <a:cubicBezTo>
                      <a:pt x="212" y="53"/>
                      <a:pt x="210" y="53"/>
                      <a:pt x="209" y="53"/>
                    </a:cubicBezTo>
                    <a:cubicBezTo>
                      <a:pt x="208" y="53"/>
                      <a:pt x="207" y="53"/>
                      <a:pt x="205" y="53"/>
                    </a:cubicBezTo>
                    <a:lnTo>
                      <a:pt x="172" y="0"/>
                    </a:lnTo>
                    <a:lnTo>
                      <a:pt x="91" y="32"/>
                    </a:lnTo>
                    <a:lnTo>
                      <a:pt x="106" y="94"/>
                    </a:lnTo>
                    <a:cubicBezTo>
                      <a:pt x="102" y="98"/>
                      <a:pt x="98" y="101"/>
                      <a:pt x="95" y="105"/>
                    </a:cubicBezTo>
                    <a:lnTo>
                      <a:pt x="33" y="91"/>
                    </a:lnTo>
                    <a:lnTo>
                      <a:pt x="0" y="171"/>
                    </a:lnTo>
                    <a:lnTo>
                      <a:pt x="54" y="205"/>
                    </a:lnTo>
                    <a:cubicBezTo>
                      <a:pt x="54" y="206"/>
                      <a:pt x="54" y="207"/>
                      <a:pt x="54" y="208"/>
                    </a:cubicBezTo>
                    <a:cubicBezTo>
                      <a:pt x="54" y="210"/>
                      <a:pt x="54" y="211"/>
                      <a:pt x="54" y="212"/>
                    </a:cubicBezTo>
                    <a:cubicBezTo>
                      <a:pt x="54" y="213"/>
                      <a:pt x="54" y="215"/>
                      <a:pt x="54" y="216"/>
                    </a:cubicBezTo>
                    <a:cubicBezTo>
                      <a:pt x="54" y="217"/>
                      <a:pt x="54" y="218"/>
                      <a:pt x="54" y="220"/>
                    </a:cubicBezTo>
                    <a:lnTo>
                      <a:pt x="0" y="253"/>
                    </a:lnTo>
                    <a:lnTo>
                      <a:pt x="33" y="334"/>
                    </a:lnTo>
                    <a:lnTo>
                      <a:pt x="95" y="319"/>
                    </a:lnTo>
                    <a:cubicBezTo>
                      <a:pt x="98" y="323"/>
                      <a:pt x="102" y="327"/>
                      <a:pt x="106" y="330"/>
                    </a:cubicBezTo>
                    <a:lnTo>
                      <a:pt x="91" y="392"/>
                    </a:lnTo>
                    <a:lnTo>
                      <a:pt x="172" y="425"/>
                    </a:lnTo>
                    <a:lnTo>
                      <a:pt x="205" y="371"/>
                    </a:lnTo>
                    <a:cubicBezTo>
                      <a:pt x="207" y="371"/>
                      <a:pt x="208" y="371"/>
                      <a:pt x="209" y="371"/>
                    </a:cubicBezTo>
                    <a:cubicBezTo>
                      <a:pt x="210" y="371"/>
                      <a:pt x="212" y="371"/>
                      <a:pt x="213" y="371"/>
                    </a:cubicBezTo>
                    <a:cubicBezTo>
                      <a:pt x="214" y="371"/>
                      <a:pt x="215" y="371"/>
                      <a:pt x="217" y="371"/>
                    </a:cubicBezTo>
                    <a:cubicBezTo>
                      <a:pt x="218" y="371"/>
                      <a:pt x="219" y="371"/>
                      <a:pt x="220" y="371"/>
                    </a:cubicBezTo>
                    <a:lnTo>
                      <a:pt x="254" y="425"/>
                    </a:lnTo>
                    <a:lnTo>
                      <a:pt x="334" y="392"/>
                    </a:lnTo>
                    <a:lnTo>
                      <a:pt x="320" y="330"/>
                    </a:lnTo>
                    <a:cubicBezTo>
                      <a:pt x="324" y="327"/>
                      <a:pt x="327" y="323"/>
                      <a:pt x="331" y="319"/>
                    </a:cubicBezTo>
                    <a:lnTo>
                      <a:pt x="393" y="334"/>
                    </a:lnTo>
                    <a:lnTo>
                      <a:pt x="426" y="253"/>
                    </a:lnTo>
                    <a:lnTo>
                      <a:pt x="372" y="220"/>
                    </a:lnTo>
                    <a:cubicBezTo>
                      <a:pt x="372" y="218"/>
                      <a:pt x="372" y="217"/>
                      <a:pt x="372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73"/>
              </a:p>
            </p:txBody>
          </p:sp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D2456553-8D68-4923-960A-3E6F5D74A6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765415"/>
                <a:ext cx="3624263" cy="3633788"/>
                <a:chOff x="4841" y="1078"/>
                <a:chExt cx="2283" cy="2289"/>
              </a:xfrm>
            </p:grpSpPr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047BA724-76CD-4C61-8273-D1B27763C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" y="1732"/>
                  <a:ext cx="1634" cy="1635"/>
                </a:xfrm>
                <a:custGeom>
                  <a:avLst/>
                  <a:gdLst>
                    <a:gd name="T0" fmla="*/ 160 w 267"/>
                    <a:gd name="T1" fmla="*/ 27 h 267"/>
                    <a:gd name="T2" fmla="*/ 160 w 267"/>
                    <a:gd name="T3" fmla="*/ 27 h 267"/>
                    <a:gd name="T4" fmla="*/ 240 w 267"/>
                    <a:gd name="T5" fmla="*/ 27 h 267"/>
                    <a:gd name="T6" fmla="*/ 240 w 267"/>
                    <a:gd name="T7" fmla="*/ 240 h 267"/>
                    <a:gd name="T8" fmla="*/ 27 w 267"/>
                    <a:gd name="T9" fmla="*/ 240 h 267"/>
                    <a:gd name="T10" fmla="*/ 27 w 267"/>
                    <a:gd name="T11" fmla="*/ 27 h 267"/>
                    <a:gd name="T12" fmla="*/ 81 w 267"/>
                    <a:gd name="T13" fmla="*/ 27 h 267"/>
                    <a:gd name="T14" fmla="*/ 81 w 267"/>
                    <a:gd name="T15" fmla="*/ 0 h 267"/>
                    <a:gd name="T16" fmla="*/ 0 w 267"/>
                    <a:gd name="T17" fmla="*/ 0 h 267"/>
                    <a:gd name="T18" fmla="*/ 0 w 267"/>
                    <a:gd name="T19" fmla="*/ 267 h 267"/>
                    <a:gd name="T20" fmla="*/ 267 w 267"/>
                    <a:gd name="T21" fmla="*/ 267 h 267"/>
                    <a:gd name="T22" fmla="*/ 267 w 267"/>
                    <a:gd name="T23" fmla="*/ 0 h 267"/>
                    <a:gd name="T24" fmla="*/ 160 w 267"/>
                    <a:gd name="T25" fmla="*/ 0 h 267"/>
                    <a:gd name="T26" fmla="*/ 160 w 267"/>
                    <a:gd name="T27" fmla="*/ 2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7" h="267">
                      <a:moveTo>
                        <a:pt x="160" y="27"/>
                      </a:moveTo>
                      <a:lnTo>
                        <a:pt x="160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81" y="27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267" y="267"/>
                      </a:lnTo>
                      <a:lnTo>
                        <a:pt x="267" y="0"/>
                      </a:lnTo>
                      <a:lnTo>
                        <a:pt x="160" y="0"/>
                      </a:lnTo>
                      <a:lnTo>
                        <a:pt x="160" y="2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2" name="Freeform 16">
                  <a:extLst>
                    <a:ext uri="{FF2B5EF4-FFF2-40B4-BE49-F238E27FC236}">
                      <a16:creationId xmlns:a16="http://schemas.microsoft.com/office/drawing/2014/main" id="{94E98CA7-ADE4-4333-8A49-9A4C4905C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6" y="1078"/>
                  <a:ext cx="1628" cy="1634"/>
                </a:xfrm>
                <a:custGeom>
                  <a:avLst/>
                  <a:gdLst>
                    <a:gd name="T0" fmla="*/ 0 w 266"/>
                    <a:gd name="T1" fmla="*/ 0 h 267"/>
                    <a:gd name="T2" fmla="*/ 0 w 266"/>
                    <a:gd name="T3" fmla="*/ 0 h 267"/>
                    <a:gd name="T4" fmla="*/ 0 w 266"/>
                    <a:gd name="T5" fmla="*/ 267 h 267"/>
                    <a:gd name="T6" fmla="*/ 106 w 266"/>
                    <a:gd name="T7" fmla="*/ 267 h 267"/>
                    <a:gd name="T8" fmla="*/ 106 w 266"/>
                    <a:gd name="T9" fmla="*/ 240 h 267"/>
                    <a:gd name="T10" fmla="*/ 27 w 266"/>
                    <a:gd name="T11" fmla="*/ 240 h 267"/>
                    <a:gd name="T12" fmla="*/ 27 w 266"/>
                    <a:gd name="T13" fmla="*/ 27 h 267"/>
                    <a:gd name="T14" fmla="*/ 240 w 266"/>
                    <a:gd name="T15" fmla="*/ 27 h 267"/>
                    <a:gd name="T16" fmla="*/ 240 w 266"/>
                    <a:gd name="T17" fmla="*/ 240 h 267"/>
                    <a:gd name="T18" fmla="*/ 186 w 266"/>
                    <a:gd name="T19" fmla="*/ 240 h 267"/>
                    <a:gd name="T20" fmla="*/ 186 w 266"/>
                    <a:gd name="T21" fmla="*/ 267 h 267"/>
                    <a:gd name="T22" fmla="*/ 266 w 266"/>
                    <a:gd name="T23" fmla="*/ 267 h 267"/>
                    <a:gd name="T24" fmla="*/ 266 w 266"/>
                    <a:gd name="T25" fmla="*/ 0 h 267"/>
                    <a:gd name="T26" fmla="*/ 0 w 266"/>
                    <a:gd name="T2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6" h="2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106" y="267"/>
                      </a:lnTo>
                      <a:lnTo>
                        <a:pt x="106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186" y="240"/>
                      </a:lnTo>
                      <a:lnTo>
                        <a:pt x="186" y="267"/>
                      </a:lnTo>
                      <a:lnTo>
                        <a:pt x="266" y="267"/>
                      </a:lnTo>
                      <a:lnTo>
                        <a:pt x="26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grpSp>
            <p:nvGrpSpPr>
              <p:cNvPr id="18" name="Group 4">
                <a:extLst>
                  <a:ext uri="{FF2B5EF4-FFF2-40B4-BE49-F238E27FC236}">
                    <a16:creationId xmlns:a16="http://schemas.microsoft.com/office/drawing/2014/main" id="{94050774-C9BE-46F7-9078-61E9410B392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 flipH="1" flipV="1">
                <a:off x="10704198" y="4594917"/>
                <a:ext cx="773946" cy="580460"/>
                <a:chOff x="5022" y="1271"/>
                <a:chExt cx="532" cy="399"/>
              </a:xfrm>
            </p:grpSpPr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A5F9742F-579F-43D5-830B-ACE16DC59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2C9AF1F4-740E-4A61-BC21-5622A8604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0039-8D09-4A05-A0C1-035C7BEC1A4A}"/>
                </a:ext>
              </a:extLst>
            </p:cNvPr>
            <p:cNvSpPr/>
            <p:nvPr userDrawn="1"/>
          </p:nvSpPr>
          <p:spPr bwMode="auto">
            <a:xfrm>
              <a:off x="6659722" y="627517"/>
              <a:ext cx="5671978" cy="5679168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7" name="MS logo gray - EMF" descr="Microsoft 365 logo">
            <a:extLst>
              <a:ext uri="{FF2B5EF4-FFF2-40B4-BE49-F238E27FC236}">
                <a16:creationId xmlns:a16="http://schemas.microsoft.com/office/drawing/2014/main" id="{5789BDC8-1B66-4AC4-9C86-4EE0CE10A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96C27FBE-C79C-48D4-A5FB-8C8621790A4F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02355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5"/>
            <a:ext cx="11239464" cy="1104941"/>
          </a:xfrm>
        </p:spPr>
        <p:txBody>
          <a:bodyPr wrap="square">
            <a:spAutoFit/>
          </a:bodyPr>
          <a:lstStyle>
            <a:lvl1pPr marL="0" indent="0">
              <a:buNone/>
              <a:defRPr sz="2040" b="0" i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233149" indent="0">
              <a:buNone/>
              <a:defRPr sz="1632">
                <a:solidFill>
                  <a:srgbClr val="000000"/>
                </a:solidFill>
              </a:defRPr>
            </a:lvl2pPr>
            <a:lvl3pPr marL="466298" indent="0">
              <a:buNone/>
              <a:defRPr sz="1428">
                <a:solidFill>
                  <a:srgbClr val="000000"/>
                </a:solidFill>
              </a:defRPr>
            </a:lvl3pPr>
            <a:lvl4pPr marL="699447" indent="0">
              <a:buNone/>
              <a:defRPr sz="1224">
                <a:solidFill>
                  <a:srgbClr val="000000"/>
                </a:solidFill>
              </a:defRPr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7A1A54A-CF38-9947-A8FB-BBD41DE0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968438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31270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22BDE9B7-BF0F-DF45-BCD0-D6165D54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468659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9932846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7964514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107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2" r:id="rId1"/>
    <p:sldLayoutId id="2147484823" r:id="rId2"/>
    <p:sldLayoutId id="2147484824" r:id="rId3"/>
    <p:sldLayoutId id="2147484825" r:id="rId4"/>
    <p:sldLayoutId id="2147484826" r:id="rId5"/>
    <p:sldLayoutId id="2147484827" r:id="rId6"/>
    <p:sldLayoutId id="2147484828" r:id="rId7"/>
    <p:sldLayoutId id="2147484829" r:id="rId8"/>
    <p:sldLayoutId id="2147484830" r:id="rId9"/>
    <p:sldLayoutId id="2147484831" r:id="rId10"/>
    <p:sldLayoutId id="2147484832" r:id="rId11"/>
    <p:sldLayoutId id="2147484833" r:id="rId12"/>
    <p:sldLayoutId id="2147484834" r:id="rId13"/>
    <p:sldLayoutId id="2147484835" r:id="rId14"/>
    <p:sldLayoutId id="2147484836" r:id="rId15"/>
    <p:sldLayoutId id="2147484837" r:id="rId16"/>
    <p:sldLayoutId id="2147484838" r:id="rId17"/>
    <p:sldLayoutId id="2147484839" r:id="rId18"/>
    <p:sldLayoutId id="2147484840" r:id="rId19"/>
    <p:sldLayoutId id="2147484841" r:id="rId20"/>
    <p:sldLayoutId id="2147484842" r:id="rId21"/>
    <p:sldLayoutId id="2147484843" r:id="rId22"/>
    <p:sldLayoutId id="2147484844" r:id="rId23"/>
    <p:sldLayoutId id="2147484845" r:id="rId24"/>
    <p:sldLayoutId id="2147484846" r:id="rId25"/>
    <p:sldLayoutId id="2147484847" r:id="rId26"/>
    <p:sldLayoutId id="2147484864" r:id="rId27"/>
    <p:sldLayoutId id="2147484865" r:id="rId28"/>
    <p:sldLayoutId id="2147484866" r:id="rId29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xchange/mail-flow-best-practices/use-directory-based-edge-block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er.office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dmin.microsoft.com/#/MessageCenter/:/messages/MC640228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earn.microsoft.com/en-us/purview/enhancing-mail-flow-with-mta-sts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exchange-team-blog/implementing-inbound-smtp-dane-with-dnssec-for-exchange-online/ba-p/3939694" TargetMode="External"/><Relationship Id="rId2" Type="http://schemas.openxmlformats.org/officeDocument/2006/relationships/hyperlink" Target="https://www.microsoft.com/en-us/microsoft-365/roadmap?filters=Exchange%2CIn%20developmen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purview/how-smtp-dane-works#what-are-the-components-of-dan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graph/api/domain-list-serviceconfigurationrecords?view=graph-rest-1.0&amp;tabs=http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13914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office365/servicedescriptions/office-365-advanced-threat-protection-service-descrip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SMEXOP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Smart</a:t>
            </a:r>
            <a:br>
              <a:rPr lang="de-DE" noProof="0" dirty="0"/>
            </a:br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04294-793E-FB49-A26A-F2ADFBA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156" y="4436713"/>
            <a:ext cx="5521161" cy="2825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Christian Schindler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90815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7DB-49BB-987A-C419-0963A95B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966763"/>
            <a:ext cx="5780960" cy="2444900"/>
          </a:xfrm>
        </p:spPr>
        <p:txBody>
          <a:bodyPr/>
          <a:lstStyle/>
          <a:p>
            <a:r>
              <a:rPr lang="de-DE" noProof="0" dirty="0"/>
              <a:t>Modul 2:</a:t>
            </a:r>
            <a:br>
              <a:rPr lang="de-DE" noProof="0" dirty="0"/>
            </a:br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374130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FCB59-AB38-4BB1-9659-600DD4F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Was bedeutet „Perimeter </a:t>
            </a:r>
            <a:r>
              <a:rPr lang="de-DE" noProof="0" dirty="0" err="1"/>
              <a:t>Protection</a:t>
            </a:r>
            <a:r>
              <a:rPr lang="de-DE" noProof="0" dirty="0"/>
              <a:t>“?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58C27-FF37-55C7-D077-498898F5A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574166"/>
          </a:xfrm>
        </p:spPr>
        <p:txBody>
          <a:bodyPr/>
          <a:lstStyle/>
          <a:p>
            <a:r>
              <a:rPr lang="de-DE" noProof="0" dirty="0"/>
              <a:t>Maßnahmen die beim Verbindungsaufbau getätigt werden</a:t>
            </a:r>
          </a:p>
          <a:p>
            <a:r>
              <a:rPr lang="de-DE" noProof="0" dirty="0"/>
              <a:t>Sondert bereits einen Großteil der unerwünschten Nachrichten aus</a:t>
            </a:r>
          </a:p>
          <a:p>
            <a:r>
              <a:rPr lang="de-DE" noProof="0" dirty="0"/>
              <a:t>Technologien die hier zum Einsatz kommen:</a:t>
            </a:r>
          </a:p>
          <a:p>
            <a:pPr lvl="1"/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</a:t>
            </a:r>
          </a:p>
          <a:p>
            <a:pPr lvl="1"/>
            <a:r>
              <a:rPr lang="de-DE" noProof="0" dirty="0"/>
              <a:t>Connection Filter </a:t>
            </a:r>
            <a:r>
              <a:rPr lang="de-DE" noProof="0" dirty="0" err="1"/>
              <a:t>Allow</a:t>
            </a:r>
            <a:r>
              <a:rPr lang="de-DE" noProof="0" dirty="0"/>
              <a:t>/Block List</a:t>
            </a:r>
          </a:p>
          <a:p>
            <a:pPr lvl="1"/>
            <a:r>
              <a:rPr lang="de-DE" noProof="0" dirty="0"/>
              <a:t>Microsoft Safe IP List</a:t>
            </a:r>
          </a:p>
          <a:p>
            <a:pPr lvl="1"/>
            <a:r>
              <a:rPr lang="de-DE" noProof="0" dirty="0"/>
              <a:t>Reputation Block</a:t>
            </a:r>
          </a:p>
          <a:p>
            <a:pPr lvl="1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35593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1D3-45A3-219C-F094-DBD0DC32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Eine Nachricht wird empfangen…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4FF5-1B23-1067-905D-A2E2A162F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197461"/>
          </a:xfrm>
        </p:spPr>
        <p:txBody>
          <a:bodyPr/>
          <a:lstStyle/>
          <a:p>
            <a:r>
              <a:rPr lang="de-DE" noProof="0" dirty="0"/>
              <a:t>…und EOP analysiert, woher die Nachricht kommt:</a:t>
            </a:r>
          </a:p>
          <a:p>
            <a:pPr lvl="1"/>
            <a:r>
              <a:rPr lang="de-DE" noProof="0" dirty="0"/>
              <a:t>Von OnPremises Absendern (Hybrid Umgebung) via TLS</a:t>
            </a:r>
          </a:p>
          <a:p>
            <a:pPr lvl="1"/>
            <a:r>
              <a:rPr lang="de-DE" noProof="0" dirty="0"/>
              <a:t>Von einer Partnerfirma via TLS</a:t>
            </a:r>
          </a:p>
          <a:p>
            <a:pPr lvl="1"/>
            <a:r>
              <a:rPr lang="de-DE" noProof="0" dirty="0"/>
              <a:t>Von einem „sicheren“ Absender (wird vom Empfänger in Outlook als solcher definiert und an EOP </a:t>
            </a:r>
            <a:r>
              <a:rPr lang="de-DE" noProof="0" dirty="0" err="1"/>
              <a:t>gesynced</a:t>
            </a:r>
            <a:r>
              <a:rPr lang="de-DE" noProof="0" dirty="0"/>
              <a:t>...)</a:t>
            </a:r>
          </a:p>
          <a:p>
            <a:pPr lvl="1"/>
            <a:r>
              <a:rPr lang="de-DE" noProof="0" dirty="0"/>
              <a:t>Von einem (anonymen) Absender aus dem Internet</a:t>
            </a:r>
          </a:p>
          <a:p>
            <a:pPr lvl="1"/>
            <a:endParaRPr lang="de-DE" noProof="0" dirty="0"/>
          </a:p>
          <a:p>
            <a:r>
              <a:rPr lang="de-DE" noProof="0" dirty="0"/>
              <a:t>EOP fügt der Nachricht Header hinzu, die Auskunft über die Herkunft der Nachricht geben</a:t>
            </a:r>
          </a:p>
        </p:txBody>
      </p:sp>
    </p:spTree>
    <p:extLst>
      <p:ext uri="{BB962C8B-B14F-4D97-AF65-F5344CB8AC3E}">
        <p14:creationId xmlns:p14="http://schemas.microsoft.com/office/powerpoint/2010/main" val="8038564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53E7-F2F8-7346-3949-42710ADB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 (DBEB)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34AA-5105-012D-517C-836CAFCDB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077813"/>
          </a:xfrm>
        </p:spPr>
        <p:txBody>
          <a:bodyPr/>
          <a:lstStyle/>
          <a:p>
            <a:r>
              <a:rPr lang="de-DE" noProof="0" dirty="0"/>
              <a:t>EOP ermittelt ob der Empfänger der im „RCPT TO:“ übergeben wird, existiert</a:t>
            </a:r>
          </a:p>
          <a:p>
            <a:pPr lvl="1"/>
            <a:r>
              <a:rPr lang="de-DE" noProof="0" dirty="0"/>
              <a:t>Empfänger bekannt: Nachricht wird weiter verarbeitet</a:t>
            </a:r>
          </a:p>
          <a:p>
            <a:pPr lvl="1"/>
            <a:r>
              <a:rPr lang="de-DE" noProof="0" dirty="0"/>
              <a:t>Empfänger unbekannt: Nachricht wird mit „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550 5.4.1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Recipient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address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rejected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Access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denied</a:t>
            </a:r>
            <a:r>
              <a:rPr lang="de-DE" noProof="0" dirty="0"/>
              <a:t>“ zurückgewiesen</a:t>
            </a:r>
          </a:p>
          <a:p>
            <a:endParaRPr lang="de-DE" noProof="0" dirty="0"/>
          </a:p>
          <a:p>
            <a:r>
              <a:rPr lang="de-DE" noProof="0" dirty="0"/>
              <a:t>Nur für Empfänger in autoritativen Domains!</a:t>
            </a:r>
          </a:p>
          <a:p>
            <a:endParaRPr lang="de-DE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A0C6-A9A7-6B6D-D22A-64CBF172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66" y="3732291"/>
            <a:ext cx="7192161" cy="1884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E5280-B76A-4E44-51F8-91D15A083534}"/>
              </a:ext>
            </a:extLst>
          </p:cNvPr>
          <p:cNvSpPr txBox="1"/>
          <p:nvPr/>
        </p:nvSpPr>
        <p:spPr>
          <a:xfrm>
            <a:off x="600059" y="5992052"/>
            <a:ext cx="1123946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https://learn.microsoft.com/en-us/exchange/mail-flow-best-practices/use-directory-based-edge-blocking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5074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C0C3-8AD6-CDB2-23D5-632E4636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DBEB und Mail-</a:t>
            </a:r>
            <a:r>
              <a:rPr lang="de-DE" noProof="0" dirty="0" err="1"/>
              <a:t>enabled</a:t>
            </a:r>
            <a:r>
              <a:rPr lang="de-DE" noProof="0" dirty="0"/>
              <a:t> Public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B64D-5749-C330-EE9E-B088276D0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649508"/>
          </a:xfrm>
        </p:spPr>
        <p:txBody>
          <a:bodyPr/>
          <a:lstStyle/>
          <a:p>
            <a:r>
              <a:rPr lang="de-DE" noProof="0" dirty="0"/>
              <a:t>Mail-</a:t>
            </a:r>
            <a:r>
              <a:rPr lang="de-DE" noProof="0" dirty="0" err="1"/>
              <a:t>enabled</a:t>
            </a:r>
            <a:r>
              <a:rPr lang="de-DE" noProof="0" dirty="0"/>
              <a:t> Public Folder sind mit DBEB nicht unterstützt!</a:t>
            </a:r>
          </a:p>
          <a:p>
            <a:pPr lvl="1"/>
            <a:r>
              <a:rPr lang="de-DE" dirty="0"/>
              <a:t>Betrifft nur </a:t>
            </a:r>
            <a:r>
              <a:rPr lang="de-DE" i="1" u="sng" dirty="0"/>
              <a:t>Exchange Online </a:t>
            </a:r>
            <a:r>
              <a:rPr lang="de-DE" i="1" u="sng" dirty="0" err="1"/>
              <a:t>only</a:t>
            </a:r>
            <a:r>
              <a:rPr lang="de-DE" i="1" u="sng" dirty="0"/>
              <a:t> </a:t>
            </a:r>
            <a:r>
              <a:rPr lang="de-DE" dirty="0" err="1"/>
              <a:t>deployments</a:t>
            </a:r>
            <a:r>
              <a:rPr lang="de-DE" dirty="0"/>
              <a:t>…</a:t>
            </a:r>
            <a:endParaRPr lang="de-DE" noProof="0" dirty="0"/>
          </a:p>
          <a:p>
            <a:r>
              <a:rPr lang="de-DE" noProof="0" dirty="0"/>
              <a:t>Nachrichten aus dem Internet werden nicht angenommen</a:t>
            </a:r>
          </a:p>
          <a:p>
            <a:r>
              <a:rPr lang="de-DE" dirty="0"/>
              <a:t>Workarounds:</a:t>
            </a:r>
          </a:p>
          <a:p>
            <a:pPr lvl="1"/>
            <a:r>
              <a:rPr lang="de-DE" noProof="0" dirty="0"/>
              <a:t>Accepted Domain umschalten auf „Internal Relay“</a:t>
            </a:r>
          </a:p>
          <a:p>
            <a:pPr lvl="1"/>
            <a:r>
              <a:rPr lang="de-DE" dirty="0"/>
              <a:t>Anlage von Kontakten, die die Nachrichten an die „*.onmicrosoft.com“ weiterleiten</a:t>
            </a:r>
          </a:p>
          <a:p>
            <a:pPr lvl="2"/>
            <a:r>
              <a:rPr lang="de-DE" noProof="0" dirty="0"/>
              <a:t>Achtung: Senden als Public Folder ist nur mit interner Adresse möglich </a:t>
            </a:r>
            <a:r>
              <a:rPr lang="de-DE" noProof="0" dirty="0">
                <a:sym typeface="Wingdings" panose="05000000000000000000" pitchFamily="2" charset="2"/>
              </a:rPr>
              <a:t></a:t>
            </a:r>
            <a:endParaRPr lang="de-DE" noProof="0" dirty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216041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0FD-C651-13DB-0514-6B9F750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Connection Filter/Microsoft IP Safe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7E21-949F-612A-151B-C954B0FA9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49573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Connection Filter</a:t>
            </a:r>
          </a:p>
          <a:p>
            <a:r>
              <a:rPr lang="de-DE" b="1" noProof="0" dirty="0" err="1"/>
              <a:t>Allow</a:t>
            </a:r>
            <a:r>
              <a:rPr lang="de-DE" noProof="0" dirty="0"/>
              <a:t> oder </a:t>
            </a:r>
            <a:r>
              <a:rPr lang="de-DE" b="1" noProof="0" dirty="0"/>
              <a:t>Block</a:t>
            </a:r>
            <a:r>
              <a:rPr lang="de-DE" noProof="0" dirty="0"/>
              <a:t> von IP-Adressen</a:t>
            </a:r>
            <a:endParaRPr lang="de-DE" b="1" noProof="0" dirty="0"/>
          </a:p>
          <a:p>
            <a:r>
              <a:rPr lang="de-DE" noProof="0" dirty="0"/>
              <a:t>Manuell gepflegte Liste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06579-9CCD-2056-A1BA-A098F854F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191369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IP Safe List</a:t>
            </a:r>
          </a:p>
          <a:p>
            <a:r>
              <a:rPr lang="de-DE" noProof="0" dirty="0"/>
              <a:t>Microsoft abonniert Dritthersteller Listen von „vertrauenswürdigen“ IP-Adresse</a:t>
            </a:r>
          </a:p>
          <a:p>
            <a:r>
              <a:rPr lang="de-DE" noProof="0" dirty="0"/>
              <a:t>Soll helfen, dass vertrauenswürdige Absender nicht versehentlich als SPAM markiert werden…</a:t>
            </a:r>
          </a:p>
        </p:txBody>
      </p:sp>
    </p:spTree>
    <p:extLst>
      <p:ext uri="{BB962C8B-B14F-4D97-AF65-F5344CB8AC3E}">
        <p14:creationId xmlns:p14="http://schemas.microsoft.com/office/powerpoint/2010/main" val="3255550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36DB-1FDB-526B-02BF-364568F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Reputation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DB691-10A9-0FD1-7603-1CB9F280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578737"/>
          </a:xfrm>
        </p:spPr>
        <p:txBody>
          <a:bodyPr/>
          <a:lstStyle/>
          <a:p>
            <a:r>
              <a:rPr lang="de-DE" noProof="0" dirty="0"/>
              <a:t>Microsoft führt eine Reputationsliste über „böse“ Sender-IPs</a:t>
            </a:r>
          </a:p>
          <a:p>
            <a:endParaRPr lang="de-DE" noProof="0" dirty="0"/>
          </a:p>
          <a:p>
            <a:r>
              <a:rPr lang="de-DE" noProof="0" dirty="0"/>
              <a:t>Wenn eine Nachricht auf Grund dieser Liste geblockt wird, wird diese automatisch gelöscht bzw. nicht angenommen!</a:t>
            </a:r>
          </a:p>
          <a:p>
            <a:r>
              <a:rPr lang="de-DE" noProof="0" dirty="0"/>
              <a:t>Ist die IP-Adresse des Absenders nicht gelistet, wird der Nachricht ein Header mit dieser Information hinzugefügt</a:t>
            </a:r>
          </a:p>
          <a:p>
            <a:endParaRPr lang="de-DE" noProof="0" dirty="0"/>
          </a:p>
          <a:p>
            <a:r>
              <a:rPr lang="de-DE" noProof="0" dirty="0"/>
              <a:t>Wenn man auf der Reputation List landet kann man hier um eine Entfernung bitten:</a:t>
            </a:r>
          </a:p>
          <a:p>
            <a:r>
              <a:rPr lang="de-DE" b="0" i="0" noProof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https://sender.office.com</a:t>
            </a:r>
            <a:endParaRPr lang="de-DE" b="0" i="0" noProof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de-DE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6B7C-4FDB-94DA-5E2B-1FD7F54B1B01}"/>
              </a:ext>
            </a:extLst>
          </p:cNvPr>
          <p:cNvSpPr txBox="1"/>
          <p:nvPr/>
        </p:nvSpPr>
        <p:spPr>
          <a:xfrm>
            <a:off x="5878284" y="4506686"/>
            <a:ext cx="60555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MS Sans Serif"/>
              </a:rPr>
              <a:t>550</a:t>
            </a:r>
            <a:r>
              <a:rPr lang="en-US" sz="2000" b="0" i="1" dirty="0">
                <a:solidFill>
                  <a:srgbClr val="0070C0"/>
                </a:solidFill>
                <a:latin typeface="MS Sans Serif"/>
              </a:rPr>
              <a:t> 5.7.606 Access denied, banned sending IP [194.166.246.26]. To request removal from this list please visit https://sender.office.com/ and follow the directions. For more information please go to  http://go.microsoft.com/fwlink/?LinkID=526655 AS(1430) [DB5EUR01FT107.eop-EUR01.prod.protection.outlook.com]</a:t>
            </a:r>
          </a:p>
        </p:txBody>
      </p:sp>
    </p:spTree>
    <p:extLst>
      <p:ext uri="{BB962C8B-B14F-4D97-AF65-F5344CB8AC3E}">
        <p14:creationId xmlns:p14="http://schemas.microsoft.com/office/powerpoint/2010/main" val="28154690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81ABE7-CFE8-CA9D-8971-2ED6FEF9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Email Authentication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CFEED-A445-C169-4FBE-8A7963582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800190"/>
          </a:xfrm>
        </p:spPr>
        <p:txBody>
          <a:bodyPr/>
          <a:lstStyle/>
          <a:p>
            <a:r>
              <a:rPr lang="de-DE" noProof="0" dirty="0"/>
              <a:t>Maßnahmen, um Spoofing zu verhindern bzw. vermindern</a:t>
            </a:r>
          </a:p>
          <a:p>
            <a:r>
              <a:rPr lang="de-DE" noProof="0" dirty="0"/>
              <a:t>Verifizierung des Absenders, um die Legitimität einer Nachricht zu bestimmen</a:t>
            </a:r>
          </a:p>
          <a:p>
            <a:pPr lvl="1"/>
            <a:r>
              <a:rPr lang="de-DE" noProof="0" dirty="0"/>
              <a:t>Kommt die Nachricht dieser Absenderdomäne von einem zu erwartenden System?</a:t>
            </a:r>
          </a:p>
          <a:p>
            <a:endParaRPr lang="de-DE" noProof="0" dirty="0"/>
          </a:p>
          <a:p>
            <a:r>
              <a:rPr lang="de-DE" noProof="0" dirty="0"/>
              <a:t>Benutzt SPF, DKIM und DMARC zur Überprüfung</a:t>
            </a:r>
          </a:p>
          <a:p>
            <a:r>
              <a:rPr lang="de-DE" noProof="0" dirty="0"/>
              <a:t>Ergebnisse der Überprüfung werden in E-Mail-Header vermerkt</a:t>
            </a:r>
          </a:p>
          <a:p>
            <a:pPr lvl="1"/>
            <a:r>
              <a:rPr lang="de-DE" noProof="0" dirty="0"/>
              <a:t>Nachgelagerte Mechanismen verwenden diese Information bei der weiteren Verarbeitung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87075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257-F9BE-44CF-9CC6-9E3D22D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vor</a:t>
            </a:r>
            <a:r>
              <a:rPr lang="en-US" dirty="0"/>
              <a:t> Spoofing</a:t>
            </a:r>
          </a:p>
        </p:txBody>
      </p:sp>
      <p:grpSp>
        <p:nvGrpSpPr>
          <p:cNvPr id="3" name="Group 2" descr="Diagram showing mail flow with DKIM">
            <a:extLst>
              <a:ext uri="{FF2B5EF4-FFF2-40B4-BE49-F238E27FC236}">
                <a16:creationId xmlns:a16="http://schemas.microsoft.com/office/drawing/2014/main" id="{0C380701-6FF4-FC3C-AFE4-CD02D72D56BF}"/>
              </a:ext>
            </a:extLst>
          </p:cNvPr>
          <p:cNvGrpSpPr/>
          <p:nvPr/>
        </p:nvGrpSpPr>
        <p:grpSpPr>
          <a:xfrm>
            <a:off x="593561" y="1529679"/>
            <a:ext cx="11263477" cy="3718595"/>
            <a:chOff x="593561" y="1529679"/>
            <a:chExt cx="11263477" cy="371859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BE97D9-0F1F-4817-B6A5-AF3ABC4A2AEB}"/>
                </a:ext>
              </a:extLst>
            </p:cNvPr>
            <p:cNvSpPr/>
            <p:nvPr/>
          </p:nvSpPr>
          <p:spPr bwMode="auto">
            <a:xfrm>
              <a:off x="593561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32742"/>
              <a:r>
                <a:rPr lang="en-IN" sz="2000">
                  <a:solidFill>
                    <a:schemeClr val="bg1"/>
                  </a:solidFill>
                  <a:latin typeface="+mj-lt"/>
                </a:rPr>
                <a:t>Contoso.com</a:t>
              </a:r>
              <a:endParaRPr lang="en-US" sz="2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88ABEE-0BBB-48E3-A13D-7268547DD93E}"/>
                </a:ext>
              </a:extLst>
            </p:cNvPr>
            <p:cNvSpPr/>
            <p:nvPr/>
          </p:nvSpPr>
          <p:spPr bwMode="auto">
            <a:xfrm>
              <a:off x="593561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3" name="Picture 62" descr="Icon of a database">
              <a:extLst>
                <a:ext uri="{FF2B5EF4-FFF2-40B4-BE49-F238E27FC236}">
                  <a16:creationId xmlns:a16="http://schemas.microsoft.com/office/drawing/2014/main" id="{0DA944CF-8EAD-4A3C-8B4B-35E87C1D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28" y="3390900"/>
              <a:ext cx="1104793" cy="1104793"/>
            </a:xfrm>
            <a:prstGeom prst="rect">
              <a:avLst/>
            </a:prstGeom>
          </p:spPr>
        </p:pic>
        <p:pic>
          <p:nvPicPr>
            <p:cNvPr id="64" name="Picture 63" descr="Icon of envelope">
              <a:extLst>
                <a:ext uri="{FF2B5EF4-FFF2-40B4-BE49-F238E27FC236}">
                  <a16:creationId xmlns:a16="http://schemas.microsoft.com/office/drawing/2014/main" id="{6B1799A8-E9F7-404D-BF02-3C1B1762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538" y="3888578"/>
              <a:ext cx="495647" cy="495647"/>
            </a:xfrm>
            <a:prstGeom prst="rect">
              <a:avLst/>
            </a:prstGeom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9A34515-114F-45E3-AE77-4172B8DF0EBA}"/>
                </a:ext>
              </a:extLst>
            </p:cNvPr>
            <p:cNvSpPr/>
            <p:nvPr/>
          </p:nvSpPr>
          <p:spPr bwMode="auto">
            <a:xfrm rot="10800000" flipV="1">
              <a:off x="2972662" y="1620121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A483B0-36F0-45F6-A67D-05E93023EC47}"/>
                </a:ext>
              </a:extLst>
            </p:cNvPr>
            <p:cNvSpPr txBox="1"/>
            <p:nvPr/>
          </p:nvSpPr>
          <p:spPr>
            <a:xfrm>
              <a:off x="3366769" y="1529679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/>
                <a:t>SPF pass DKIM pass</a:t>
              </a:r>
            </a:p>
          </p:txBody>
        </p:sp>
        <p:pic>
          <p:nvPicPr>
            <p:cNvPr id="72" name="Picture 71" descr="Icon of envelope">
              <a:extLst>
                <a:ext uri="{FF2B5EF4-FFF2-40B4-BE49-F238E27FC236}">
                  <a16:creationId xmlns:a16="http://schemas.microsoft.com/office/drawing/2014/main" id="{ECF81518-9AA9-4813-B441-26FE53DE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2355" y="2718908"/>
              <a:ext cx="495647" cy="49564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7CFB53-7A10-4468-9E0B-D9D9D79B3D00}"/>
                </a:ext>
              </a:extLst>
            </p:cNvPr>
            <p:cNvSpPr txBox="1"/>
            <p:nvPr/>
          </p:nvSpPr>
          <p:spPr>
            <a:xfrm>
              <a:off x="3130759" y="3268988"/>
              <a:ext cx="169883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#1</a:t>
              </a:r>
            </a:p>
          </p:txBody>
        </p:sp>
        <p:cxnSp>
          <p:nvCxnSpPr>
            <p:cNvPr id="38" name="Straight Arrow Connector 37" descr="Arrow showing the flow from left to right">
              <a:extLst>
                <a:ext uri="{FF2B5EF4-FFF2-40B4-BE49-F238E27FC236}">
                  <a16:creationId xmlns:a16="http://schemas.microsoft.com/office/drawing/2014/main" id="{E2C52EA4-B803-4792-AB73-A2B3A24E62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1" y="4123858"/>
              <a:ext cx="220725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347B60-3EA5-43FD-960A-BEEC625EE195}"/>
                </a:ext>
              </a:extLst>
            </p:cNvPr>
            <p:cNvSpPr/>
            <p:nvPr/>
          </p:nvSpPr>
          <p:spPr bwMode="auto">
            <a:xfrm rot="10800000" flipV="1">
              <a:off x="4441228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pic>
          <p:nvPicPr>
            <p:cNvPr id="79" name="Picture 78" descr="Icon of a document">
              <a:extLst>
                <a:ext uri="{FF2B5EF4-FFF2-40B4-BE49-F238E27FC236}">
                  <a16:creationId xmlns:a16="http://schemas.microsoft.com/office/drawing/2014/main" id="{AFD93E14-F543-443C-9AC3-FEC4F7EE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6978" y="4455035"/>
              <a:ext cx="406400" cy="406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A9F704-A2EB-4059-9F7F-D58D7B547DDF}"/>
                </a:ext>
              </a:extLst>
            </p:cNvPr>
            <p:cNvSpPr txBox="1"/>
            <p:nvPr/>
          </p:nvSpPr>
          <p:spPr>
            <a:xfrm>
              <a:off x="3130759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A5D6E7-D372-416C-89F9-53ECADECDE52}"/>
                </a:ext>
              </a:extLst>
            </p:cNvPr>
            <p:cNvSpPr/>
            <p:nvPr/>
          </p:nvSpPr>
          <p:spPr bwMode="auto">
            <a:xfrm>
              <a:off x="5083805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Myetc.at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39C44A-1D85-44DD-87C7-686E4AD50614}"/>
                </a:ext>
              </a:extLst>
            </p:cNvPr>
            <p:cNvSpPr/>
            <p:nvPr/>
          </p:nvSpPr>
          <p:spPr bwMode="auto">
            <a:xfrm>
              <a:off x="5083805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7" name="Picture 66" descr="Icon of a database">
              <a:extLst>
                <a:ext uri="{FF2B5EF4-FFF2-40B4-BE49-F238E27FC236}">
                  <a16:creationId xmlns:a16="http://schemas.microsoft.com/office/drawing/2014/main" id="{D99C0F0C-5B53-4EE0-9217-29FE5EC6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2172" y="3390900"/>
              <a:ext cx="1104793" cy="1104793"/>
            </a:xfrm>
            <a:prstGeom prst="rect">
              <a:avLst/>
            </a:prstGeom>
          </p:spPr>
        </p:pic>
        <p:pic>
          <p:nvPicPr>
            <p:cNvPr id="68" name="Picture 67" descr="Icon of envelope">
              <a:extLst>
                <a:ext uri="{FF2B5EF4-FFF2-40B4-BE49-F238E27FC236}">
                  <a16:creationId xmlns:a16="http://schemas.microsoft.com/office/drawing/2014/main" id="{AB881536-09BD-4B5D-8035-0DAD5F973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782" y="3888578"/>
              <a:ext cx="495647" cy="495647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F9047C-CD3A-4722-B50F-5526F1627AF0}"/>
                </a:ext>
              </a:extLst>
            </p:cNvPr>
            <p:cNvSpPr/>
            <p:nvPr/>
          </p:nvSpPr>
          <p:spPr bwMode="auto">
            <a:xfrm rot="10800000" flipV="1">
              <a:off x="7451317" y="1620121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2F2206-11C1-4BE8-A39B-94C71E84D54A}"/>
                </a:ext>
              </a:extLst>
            </p:cNvPr>
            <p:cNvSpPr txBox="1"/>
            <p:nvPr/>
          </p:nvSpPr>
          <p:spPr>
            <a:xfrm>
              <a:off x="7845424" y="1529679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SPF fail </a:t>
              </a:r>
              <a:r>
                <a:rPr lang="en-US" sz="1600"/>
                <a:t>DKIM pass</a:t>
              </a:r>
            </a:p>
          </p:txBody>
        </p:sp>
        <p:pic>
          <p:nvPicPr>
            <p:cNvPr id="75" name="Picture 74" descr="Icon of envelope">
              <a:extLst>
                <a:ext uri="{FF2B5EF4-FFF2-40B4-BE49-F238E27FC236}">
                  <a16:creationId xmlns:a16="http://schemas.microsoft.com/office/drawing/2014/main" id="{71FDDF66-B9CE-411D-83E7-86128B996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2598" y="2718908"/>
              <a:ext cx="495647" cy="49564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826F23-6791-43F8-8847-E22409F490B4}"/>
                </a:ext>
              </a:extLst>
            </p:cNvPr>
            <p:cNvSpPr txBox="1"/>
            <p:nvPr/>
          </p:nvSpPr>
          <p:spPr>
            <a:xfrm>
              <a:off x="7530143" y="3268988"/>
              <a:ext cx="18805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#2</a:t>
              </a:r>
            </a:p>
          </p:txBody>
        </p:sp>
        <p:cxnSp>
          <p:nvCxnSpPr>
            <p:cNvPr id="42" name="Straight Arrow Connector 41" descr="Arrow showing the flow from left to right">
              <a:extLst>
                <a:ext uri="{FF2B5EF4-FFF2-40B4-BE49-F238E27FC236}">
                  <a16:creationId xmlns:a16="http://schemas.microsoft.com/office/drawing/2014/main" id="{6344657E-21D8-4F77-B6D7-E0D9DBD7820D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7366795" y="4123859"/>
              <a:ext cx="220725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438BED-0B6A-45E7-BBA8-19121B318315}"/>
                </a:ext>
              </a:extLst>
            </p:cNvPr>
            <p:cNvSpPr/>
            <p:nvPr/>
          </p:nvSpPr>
          <p:spPr bwMode="auto">
            <a:xfrm rot="10800000" flipV="1">
              <a:off x="8912263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pic>
          <p:nvPicPr>
            <p:cNvPr id="80" name="Picture 79" descr="Icon of a document">
              <a:extLst>
                <a:ext uri="{FF2B5EF4-FFF2-40B4-BE49-F238E27FC236}">
                  <a16:creationId xmlns:a16="http://schemas.microsoft.com/office/drawing/2014/main" id="{C451F93D-080C-46FB-ACCE-A7510E8D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221" y="4455035"/>
              <a:ext cx="406400" cy="406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A1FA84-96BF-42D9-A6D2-41CE5F587DFE}"/>
                </a:ext>
              </a:extLst>
            </p:cNvPr>
            <p:cNvSpPr txBox="1"/>
            <p:nvPr/>
          </p:nvSpPr>
          <p:spPr>
            <a:xfrm>
              <a:off x="7621002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75D4DC-1A97-490D-A45F-F286F1B337DA}"/>
                </a:ext>
              </a:extLst>
            </p:cNvPr>
            <p:cNvSpPr/>
            <p:nvPr/>
          </p:nvSpPr>
          <p:spPr bwMode="auto">
            <a:xfrm>
              <a:off x="9574048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>
                  <a:solidFill>
                    <a:schemeClr val="bg1"/>
                  </a:solidFill>
                  <a:latin typeface="+mj-lt"/>
                </a:rPr>
                <a:t>Outlook.com</a:t>
              </a:r>
              <a:endParaRPr lang="en-US" sz="2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2F5588-10E8-46DD-874B-75A7E976D4FD}"/>
                </a:ext>
              </a:extLst>
            </p:cNvPr>
            <p:cNvSpPr/>
            <p:nvPr/>
          </p:nvSpPr>
          <p:spPr bwMode="auto">
            <a:xfrm>
              <a:off x="9574048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70" name="Picture 69" descr="Icon of a database">
              <a:extLst>
                <a:ext uri="{FF2B5EF4-FFF2-40B4-BE49-F238E27FC236}">
                  <a16:creationId xmlns:a16="http://schemas.microsoft.com/office/drawing/2014/main" id="{8D9C5445-1DD7-4E3D-82A8-FAFDEB01C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2415" y="3390900"/>
              <a:ext cx="1104793" cy="1104793"/>
            </a:xfrm>
            <a:prstGeom prst="rect">
              <a:avLst/>
            </a:prstGeom>
          </p:spPr>
        </p:pic>
        <p:pic>
          <p:nvPicPr>
            <p:cNvPr id="71" name="Picture 70" descr="Icon of envelope">
              <a:extLst>
                <a:ext uri="{FF2B5EF4-FFF2-40B4-BE49-F238E27FC236}">
                  <a16:creationId xmlns:a16="http://schemas.microsoft.com/office/drawing/2014/main" id="{E4012970-14F0-48DD-9767-ED7D5006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3025" y="3888578"/>
              <a:ext cx="495647" cy="49564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6869CEC-E94D-4220-8C88-E2B5F0F31347}"/>
              </a:ext>
            </a:extLst>
          </p:cNvPr>
          <p:cNvSpPr txBox="1"/>
          <p:nvPr/>
        </p:nvSpPr>
        <p:spPr>
          <a:xfrm>
            <a:off x="596646" y="5490991"/>
            <a:ext cx="11260392" cy="1468607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Spoofing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das Senden von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Nachrichten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Namen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eines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anderen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Absenders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Angreifer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nutzen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dies um die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Identität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eines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Anderen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vorzutäuschen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</a:rPr>
            </a:b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SPF, DKIM, DMARC und MTA-STS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sollen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helfen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diese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Attacken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abzuschwächen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98481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B098-0A5A-F146-574C-3FB235B5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Sender Policy Framework (SPF) – RFC 7208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14477C-E0A6-8BF6-E386-9F71F7E18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319580"/>
          </a:xfrm>
        </p:spPr>
        <p:txBody>
          <a:bodyPr/>
          <a:lstStyle/>
          <a:p>
            <a:r>
              <a:rPr lang="de-DE" noProof="0" dirty="0"/>
              <a:t>Zur Validierung ausgehender E-Mails</a:t>
            </a:r>
          </a:p>
          <a:p>
            <a:r>
              <a:rPr lang="de-DE" noProof="0" dirty="0"/>
              <a:t>Empfängersystem prüft anhand eines DNS Records, ob die Nachricht von einem autorisierten Absendersystem kommt</a:t>
            </a:r>
          </a:p>
          <a:p>
            <a:endParaRPr lang="de-DE" noProof="0" dirty="0"/>
          </a:p>
          <a:p>
            <a:r>
              <a:rPr lang="de-DE" noProof="0" dirty="0"/>
              <a:t>DNS TXT </a:t>
            </a:r>
            <a:r>
              <a:rPr lang="de-DE" noProof="0" dirty="0" err="1"/>
              <a:t>Record</a:t>
            </a:r>
            <a:r>
              <a:rPr lang="de-DE" noProof="0" dirty="0"/>
              <a:t> wird in der Zone des Domänenbesitzers erzeugt</a:t>
            </a:r>
          </a:p>
          <a:p>
            <a:pPr lvl="1"/>
            <a:r>
              <a:rPr lang="de-DE" noProof="0" dirty="0"/>
              <a:t>Enthält die Systeme, die im Namen der Domäne Emails versenden dürfen</a:t>
            </a:r>
          </a:p>
          <a:p>
            <a:endParaRPr lang="de-DE" noProof="0" dirty="0"/>
          </a:p>
          <a:p>
            <a:r>
              <a:rPr lang="de-DE" noProof="0" dirty="0"/>
              <a:t>SPF (TXT) </a:t>
            </a:r>
            <a:r>
              <a:rPr lang="de-DE" noProof="0" dirty="0" err="1"/>
              <a:t>Record</a:t>
            </a:r>
            <a:r>
              <a:rPr lang="de-DE" noProof="0" dirty="0"/>
              <a:t> Aufbau:</a:t>
            </a:r>
          </a:p>
          <a:p>
            <a:pPr marL="0" indent="0">
              <a:buNone/>
            </a:pPr>
            <a:r>
              <a:rPr lang="de-DE" noProof="0" dirty="0"/>
              <a:t>	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„v=spf1   ip4/ip6/a/mx/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include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redirect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   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qualifier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“</a:t>
            </a:r>
          </a:p>
          <a:p>
            <a:endParaRPr lang="de-DE" noProof="0" dirty="0">
              <a:latin typeface="Lucida Console" panose="020B0609040504020204" pitchFamily="49" charset="0"/>
            </a:endParaRPr>
          </a:p>
          <a:p>
            <a:endParaRPr lang="de-DE" noProof="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3C3B2-F1B2-37A0-44F5-781D0AB041FD}"/>
              </a:ext>
            </a:extLst>
          </p:cNvPr>
          <p:cNvCxnSpPr/>
          <p:nvPr/>
        </p:nvCxnSpPr>
        <p:spPr>
          <a:xfrm flipV="1">
            <a:off x="5469147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31ACD1-43E3-1846-4D11-770BDA099F5F}"/>
              </a:ext>
            </a:extLst>
          </p:cNvPr>
          <p:cNvCxnSpPr/>
          <p:nvPr/>
        </p:nvCxnSpPr>
        <p:spPr>
          <a:xfrm flipV="1">
            <a:off x="8709803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C3B6E-6C7B-AF7E-17D4-1682BE2E4E5E}"/>
              </a:ext>
            </a:extLst>
          </p:cNvPr>
          <p:cNvCxnSpPr/>
          <p:nvPr/>
        </p:nvCxnSpPr>
        <p:spPr>
          <a:xfrm flipV="1">
            <a:off x="2170981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5F379-9BE7-2BFC-798F-31A7F3C4C5B8}"/>
              </a:ext>
            </a:extLst>
          </p:cNvPr>
          <p:cNvSpPr txBox="1"/>
          <p:nvPr/>
        </p:nvSpPr>
        <p:spPr>
          <a:xfrm>
            <a:off x="889958" y="5783655"/>
            <a:ext cx="25620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Version (immer gleich)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8408-9967-0B6B-B635-C1A678DC0592}"/>
              </a:ext>
            </a:extLst>
          </p:cNvPr>
          <p:cNvSpPr txBox="1"/>
          <p:nvPr/>
        </p:nvSpPr>
        <p:spPr>
          <a:xfrm>
            <a:off x="4252823" y="5745192"/>
            <a:ext cx="2432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Autorisierte Systeme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CF7BF-BA97-8E56-30A7-966FDB878A94}"/>
              </a:ext>
            </a:extLst>
          </p:cNvPr>
          <p:cNvSpPr txBox="1"/>
          <p:nvPr/>
        </p:nvSpPr>
        <p:spPr>
          <a:xfrm>
            <a:off x="7122891" y="5736565"/>
            <a:ext cx="31738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Qualifier - wie strikt soll der Eintrag ausgelegt werden?</a:t>
            </a:r>
          </a:p>
        </p:txBody>
      </p:sp>
    </p:spTree>
    <p:extLst>
      <p:ext uri="{BB962C8B-B14F-4D97-AF65-F5344CB8AC3E}">
        <p14:creationId xmlns:p14="http://schemas.microsoft.com/office/powerpoint/2010/main" val="21275367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39CD-7839-5233-FB7B-D44DF4A4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167621"/>
            <a:ext cx="1998723" cy="659283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SMEXOP</a:t>
            </a:r>
            <a:br>
              <a:rPr lang="de-DE" noProof="0" dirty="0"/>
            </a:br>
            <a:r>
              <a:rPr lang="de-DE" noProof="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53DA-AF6B-9020-84A8-C3AB56A9D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2078" y="467537"/>
            <a:ext cx="3397359" cy="689344"/>
          </a:xfrm>
        </p:spPr>
        <p:txBody>
          <a:bodyPr/>
          <a:lstStyle/>
          <a:p>
            <a:r>
              <a:rPr lang="de-DE" noProof="0" dirty="0"/>
              <a:t>Überblick/Architektur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73863-2BA6-8A85-997C-5CEA9F0924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2078" y="1328187"/>
            <a:ext cx="3397359" cy="689344"/>
          </a:xfrm>
        </p:spPr>
        <p:txBody>
          <a:bodyPr/>
          <a:lstStyle/>
          <a:p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9D69A-53B4-0A82-036B-2BFF7A3D5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92078" y="2188837"/>
            <a:ext cx="3397359" cy="689344"/>
          </a:xfrm>
        </p:spPr>
        <p:txBody>
          <a:bodyPr/>
          <a:lstStyle/>
          <a:p>
            <a:r>
              <a:rPr lang="de-DE" noProof="0" dirty="0"/>
              <a:t>Email Authentication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0E3617-F257-AA65-53E4-AE20262929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92078" y="3049487"/>
            <a:ext cx="3397359" cy="689344"/>
          </a:xfrm>
        </p:spPr>
        <p:txBody>
          <a:bodyPr/>
          <a:lstStyle/>
          <a:p>
            <a:r>
              <a:rPr lang="de-DE" noProof="0" dirty="0"/>
              <a:t>Anti Malware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5D4722-335B-A51E-2405-34809E3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92078" y="3910137"/>
            <a:ext cx="3397359" cy="689344"/>
          </a:xfrm>
        </p:spPr>
        <p:txBody>
          <a:bodyPr/>
          <a:lstStyle/>
          <a:p>
            <a:r>
              <a:rPr lang="de-DE" noProof="0" dirty="0"/>
              <a:t>Anti Spam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D6B41F40-5CAF-4FB9-1052-DD0B1D95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2078" y="4770789"/>
            <a:ext cx="3397359" cy="689344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83" name="Textplatzhalter 82">
            <a:extLst>
              <a:ext uri="{FF2B5EF4-FFF2-40B4-BE49-F238E27FC236}">
                <a16:creationId xmlns:a16="http://schemas.microsoft.com/office/drawing/2014/main" id="{7FF6BE4F-4C88-7064-44C8-D6608160E0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1482" y="467537"/>
            <a:ext cx="3191981" cy="689344"/>
          </a:xfrm>
        </p:spPr>
        <p:txBody>
          <a:bodyPr/>
          <a:lstStyle/>
          <a:p>
            <a:r>
              <a:rPr lang="de-AT" dirty="0"/>
              <a:t>Anti Phishing</a:t>
            </a:r>
          </a:p>
        </p:txBody>
      </p:sp>
      <p:sp>
        <p:nvSpPr>
          <p:cNvPr id="84" name="Textplatzhalter 83">
            <a:extLst>
              <a:ext uri="{FF2B5EF4-FFF2-40B4-BE49-F238E27FC236}">
                <a16:creationId xmlns:a16="http://schemas.microsoft.com/office/drawing/2014/main" id="{5899E35B-A568-8F88-EB92-9F9FD8FC42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11482" y="1328187"/>
            <a:ext cx="3191981" cy="689344"/>
          </a:xfrm>
        </p:spPr>
        <p:txBody>
          <a:bodyPr/>
          <a:lstStyle/>
          <a:p>
            <a:r>
              <a:rPr lang="de-DE" dirty="0"/>
              <a:t>Safe Attachements/Links</a:t>
            </a:r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D81CB7-5192-7231-E305-9207CAC501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611128" y="2189163"/>
            <a:ext cx="3192318" cy="688975"/>
          </a:xfrm>
        </p:spPr>
        <p:txBody>
          <a:bodyPr/>
          <a:lstStyle/>
          <a:p>
            <a:r>
              <a:rPr lang="de-DE" noProof="0" dirty="0"/>
              <a:t>Tools</a:t>
            </a:r>
          </a:p>
        </p:txBody>
      </p:sp>
      <p:sp>
        <p:nvSpPr>
          <p:cNvPr id="57" name="Textplatzhalter 56">
            <a:extLst>
              <a:ext uri="{FF2B5EF4-FFF2-40B4-BE49-F238E27FC236}">
                <a16:creationId xmlns:a16="http://schemas.microsoft.com/office/drawing/2014/main" id="{71055FB1-1ACA-279C-0156-4EF2DE14731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11128" y="3049588"/>
            <a:ext cx="3192318" cy="688975"/>
          </a:xfrm>
        </p:spPr>
        <p:txBody>
          <a:bodyPr/>
          <a:lstStyle/>
          <a:p>
            <a:r>
              <a:rPr lang="de-DE" noProof="0" dirty="0"/>
              <a:t>Reporting</a:t>
            </a:r>
          </a:p>
        </p:txBody>
      </p:sp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22F4471C-9612-FF91-9BA1-44144FA83EE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11128" y="3910013"/>
            <a:ext cx="3192318" cy="688975"/>
          </a:xfrm>
        </p:spPr>
        <p:txBody>
          <a:bodyPr/>
          <a:lstStyle/>
          <a:p>
            <a:r>
              <a:rPr lang="de-DE" noProof="0" dirty="0" err="1"/>
              <a:t>Automated</a:t>
            </a:r>
            <a:r>
              <a:rPr lang="de-DE" noProof="0" dirty="0"/>
              <a:t> Response</a:t>
            </a:r>
          </a:p>
        </p:txBody>
      </p:sp>
      <p:sp>
        <p:nvSpPr>
          <p:cNvPr id="85" name="Textplatzhalter 84">
            <a:extLst>
              <a:ext uri="{FF2B5EF4-FFF2-40B4-BE49-F238E27FC236}">
                <a16:creationId xmlns:a16="http://schemas.microsoft.com/office/drawing/2014/main" id="{CBC63E7B-4536-CF7E-B034-BA613BE2C4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11482" y="4770789"/>
            <a:ext cx="3191981" cy="689344"/>
          </a:xfrm>
        </p:spPr>
        <p:txBody>
          <a:bodyPr/>
          <a:lstStyle/>
          <a:p>
            <a:endParaRPr lang="de-AT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D1D6E72-D363-20E2-512A-2484E91CF001}"/>
              </a:ext>
            </a:extLst>
          </p:cNvPr>
          <p:cNvSpPr txBox="1">
            <a:spLocks/>
          </p:cNvSpPr>
          <p:nvPr/>
        </p:nvSpPr>
        <p:spPr>
          <a:xfrm>
            <a:off x="3692078" y="3910139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174846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3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349692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1428" b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02683" marR="0" indent="-15299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7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4745" marR="0" indent="-13842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1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783165" marR="0" indent="-12870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765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61887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594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5301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2009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de-A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5797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D5A5-6215-9787-5917-FEDE5D9F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Qualifier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BFA5-80F2-96FD-C9CE-25EE0FF6D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13932"/>
          </a:xfrm>
        </p:spPr>
        <p:txBody>
          <a:bodyPr/>
          <a:lstStyle/>
          <a:p>
            <a:r>
              <a:rPr lang="de-DE" noProof="0" dirty="0"/>
              <a:t>Gibt an, wie strikt das Empfängersystem den </a:t>
            </a:r>
            <a:r>
              <a:rPr lang="de-DE" noProof="0" dirty="0" err="1"/>
              <a:t>Record</a:t>
            </a:r>
            <a:r>
              <a:rPr lang="de-DE" noProof="0" dirty="0"/>
              <a:t> auslegen soll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84DDA5-88E3-DAB9-C6D5-06AADFFA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8163"/>
              </p:ext>
            </p:extLst>
          </p:nvPr>
        </p:nvGraphicFramePr>
        <p:xfrm>
          <a:off x="1043741" y="2174567"/>
          <a:ext cx="10348991" cy="321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24">
                  <a:extLst>
                    <a:ext uri="{9D8B030D-6E8A-4147-A177-3AD203B41FA5}">
                      <a16:colId xmlns:a16="http://schemas.microsoft.com/office/drawing/2014/main" val="1812329555"/>
                    </a:ext>
                  </a:extLst>
                </a:gridCol>
                <a:gridCol w="1033295">
                  <a:extLst>
                    <a:ext uri="{9D8B030D-6E8A-4147-A177-3AD203B41FA5}">
                      <a16:colId xmlns:a16="http://schemas.microsoft.com/office/drawing/2014/main" val="30802211"/>
                    </a:ext>
                  </a:extLst>
                </a:gridCol>
                <a:gridCol w="8092672">
                  <a:extLst>
                    <a:ext uri="{9D8B030D-6E8A-4147-A177-3AD203B41FA5}">
                      <a16:colId xmlns:a16="http://schemas.microsoft.com/office/drawing/2014/main" val="212400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keine autorisierten Sender; dies ist der Standard, d. h. ist kein Qualifier angegeben, so wird + angenommen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5864"/>
                  </a:ext>
                </a:extLst>
              </a:tr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ausschließlich autorisierte Sender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autorisierte Sender, der Empfänger soll einen Fehler aber großzügig behandeln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58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Sender, über deren Legitimität nichts ausgesagt werden soll; der Sender muss so behandelt werden, als wenn kein Qualifier angegeben wäre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238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EEF2D4-DA12-C769-C34F-8BE9AB825AD6}"/>
              </a:ext>
            </a:extLst>
          </p:cNvPr>
          <p:cNvSpPr/>
          <p:nvPr/>
        </p:nvSpPr>
        <p:spPr bwMode="auto">
          <a:xfrm>
            <a:off x="1043741" y="3191774"/>
            <a:ext cx="10348991" cy="621101"/>
          </a:xfrm>
          <a:prstGeom prst="rect">
            <a:avLst/>
          </a:prstGeom>
          <a:noFill/>
          <a:ln w="38100">
            <a:solidFill>
              <a:srgbClr val="33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AT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8FD0F1-1F36-7CA9-B554-4F2739C26A0B}"/>
              </a:ext>
            </a:extLst>
          </p:cNvPr>
          <p:cNvCxnSpPr/>
          <p:nvPr/>
        </p:nvCxnSpPr>
        <p:spPr>
          <a:xfrm flipV="1">
            <a:off x="2268747" y="3812875"/>
            <a:ext cx="0" cy="1897812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751F9-74C2-5106-4B67-D103632F886E}"/>
              </a:ext>
            </a:extLst>
          </p:cNvPr>
          <p:cNvSpPr txBox="1"/>
          <p:nvPr/>
        </p:nvSpPr>
        <p:spPr>
          <a:xfrm>
            <a:off x="681489" y="5804608"/>
            <a:ext cx="3174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solidFill>
                  <a:srgbClr val="339933"/>
                </a:solidFill>
              </a:rPr>
              <a:t>Qualifier den EOP erfordert</a:t>
            </a:r>
          </a:p>
        </p:txBody>
      </p:sp>
    </p:spTree>
    <p:extLst>
      <p:ext uri="{BB962C8B-B14F-4D97-AF65-F5344CB8AC3E}">
        <p14:creationId xmlns:p14="http://schemas.microsoft.com/office/powerpoint/2010/main" val="1751604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DC072-42EC-4D59-2C2B-F9961FA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– Validierungsergebnisse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81449-B6FC-24F3-53AD-0EC732C5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4441"/>
              </p:ext>
            </p:extLst>
          </p:nvPr>
        </p:nvGraphicFramePr>
        <p:xfrm>
          <a:off x="926981" y="1567409"/>
          <a:ext cx="10582511" cy="387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829">
                  <a:extLst>
                    <a:ext uri="{9D8B030D-6E8A-4147-A177-3AD203B41FA5}">
                      <a16:colId xmlns:a16="http://schemas.microsoft.com/office/drawing/2014/main" val="2824810352"/>
                    </a:ext>
                  </a:extLst>
                </a:gridCol>
                <a:gridCol w="9283682">
                  <a:extLst>
                    <a:ext uri="{9D8B030D-6E8A-4147-A177-3AD203B41FA5}">
                      <a16:colId xmlns:a16="http://schemas.microsoft.com/office/drawing/2014/main" val="88000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Ergebnis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795895"/>
                  </a:ext>
                </a:extLst>
              </a:tr>
              <a:tr h="50449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nicht vorhanden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568137"/>
                  </a:ext>
                </a:extLst>
              </a:tr>
              <a:tr h="55872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Der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gibt keine autorisierten Sender bekannt. Entspricht Qualifier „?“. Muss wie „None“ </a:t>
                      </a:r>
                      <a:r>
                        <a:rPr lang="de-AT"/>
                        <a:t>behandelt werden!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45519"/>
                  </a:ext>
                </a:extLst>
              </a:tr>
              <a:tr h="495302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wird im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als autorisierter Absender geführt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94062"/>
                  </a:ext>
                </a:extLst>
              </a:tr>
              <a:tr h="51227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ist nicht autorisiert Nachrichten im Namen der Domäne zu versenden.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94018"/>
                  </a:ext>
                </a:extLst>
              </a:tr>
              <a:tr h="887198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wurde nicht autorisiert, der Qualifier „~“ gibt aber bekannt, dass Fehler großzügig behandelt werden sollen.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85038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TempError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Bei der Abfrage des SPF Records ist es zu einem Fehler gekommen (DNS, Netzwerk,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5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591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B05F-4AD4-1417-B716-5EFE8B48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Beispiele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38CE-B093-D23E-83E4-2CAC43E1D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897238"/>
          </a:xfrm>
        </p:spPr>
        <p:txBody>
          <a:bodyPr/>
          <a:lstStyle/>
          <a:p>
            <a:r>
              <a:rPr lang="de-AT" b="1" dirty="0"/>
              <a:t>Microsoft.com</a:t>
            </a:r>
            <a:r>
              <a:rPr lang="de-AT" dirty="0"/>
              <a:t>:</a:t>
            </a:r>
          </a:p>
          <a:p>
            <a:r>
              <a:rPr lang="de-AT" dirty="0"/>
              <a:t>v=spf1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_spf-a.microsoft.com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_spf-b.microsoft.com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_spf-c.microsoft.com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_spf-ssg-a.msft.net </a:t>
            </a:r>
            <a:r>
              <a:rPr lang="de-AT" dirty="0" err="1">
                <a:solidFill>
                  <a:srgbClr val="339933"/>
                </a:solidFill>
              </a:rPr>
              <a:t>include:</a:t>
            </a:r>
            <a:r>
              <a:rPr lang="de-AT" dirty="0" err="1"/>
              <a:t>spf-a.hotmail.com</a:t>
            </a:r>
            <a:r>
              <a:rPr lang="de-AT" dirty="0"/>
              <a:t> </a:t>
            </a:r>
            <a:r>
              <a:rPr lang="de-AT" dirty="0">
                <a:solidFill>
                  <a:srgbClr val="339933"/>
                </a:solidFill>
              </a:rPr>
              <a:t>include:</a:t>
            </a:r>
            <a:r>
              <a:rPr lang="de-AT" dirty="0"/>
              <a:t>_spf1-meo.microsoft.com </a:t>
            </a:r>
            <a:r>
              <a:rPr lang="de-AT" dirty="0">
                <a:solidFill>
                  <a:srgbClr val="FF0000"/>
                </a:solidFill>
              </a:rPr>
              <a:t>–all</a:t>
            </a:r>
          </a:p>
          <a:p>
            <a:endParaRPr lang="de-AT" dirty="0"/>
          </a:p>
          <a:p>
            <a:r>
              <a:rPr lang="de-AT" b="1" dirty="0"/>
              <a:t>Gmail.com</a:t>
            </a:r>
            <a:r>
              <a:rPr lang="de-AT" dirty="0"/>
              <a:t>:</a:t>
            </a:r>
          </a:p>
          <a:p>
            <a:r>
              <a:rPr lang="de-AT" dirty="0"/>
              <a:t>v=spf1 </a:t>
            </a:r>
            <a:r>
              <a:rPr lang="de-AT" dirty="0">
                <a:solidFill>
                  <a:srgbClr val="339933"/>
                </a:solidFill>
              </a:rPr>
              <a:t>redirect</a:t>
            </a:r>
            <a:r>
              <a:rPr lang="de-AT" dirty="0"/>
              <a:t>=_spf.google.com</a:t>
            </a:r>
          </a:p>
          <a:p>
            <a:r>
              <a:rPr lang="de-AT" dirty="0"/>
              <a:t>v=spf1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_netblocks.google.com </a:t>
            </a:r>
            <a:r>
              <a:rPr lang="de-AT" dirty="0">
                <a:solidFill>
                  <a:srgbClr val="339933"/>
                </a:solidFill>
              </a:rPr>
              <a:t>include:</a:t>
            </a:r>
            <a:r>
              <a:rPr lang="de-AT" dirty="0"/>
              <a:t>_netblocks2.google.com </a:t>
            </a:r>
            <a:r>
              <a:rPr lang="de-AT" dirty="0">
                <a:solidFill>
                  <a:srgbClr val="339933"/>
                </a:solidFill>
              </a:rPr>
              <a:t>include:</a:t>
            </a:r>
            <a:r>
              <a:rPr lang="de-AT" dirty="0"/>
              <a:t>_netblocks3.google.com </a:t>
            </a:r>
            <a:r>
              <a:rPr lang="de-AT" dirty="0">
                <a:solidFill>
                  <a:srgbClr val="FF0000"/>
                </a:solidFill>
              </a:rPr>
              <a:t>~all</a:t>
            </a:r>
          </a:p>
          <a:p>
            <a:endParaRPr lang="de-AT" dirty="0">
              <a:solidFill>
                <a:srgbClr val="FF0000"/>
              </a:solidFill>
            </a:endParaRPr>
          </a:p>
          <a:p>
            <a:r>
              <a:rPr lang="de-AT" b="1" dirty="0">
                <a:solidFill>
                  <a:schemeClr val="tx1"/>
                </a:solidFill>
              </a:rPr>
              <a:t>Hp.com</a:t>
            </a:r>
            <a:r>
              <a:rPr lang="de-AT" dirty="0">
                <a:solidFill>
                  <a:schemeClr val="tx1"/>
                </a:solidFill>
              </a:rPr>
              <a:t>:</a:t>
            </a:r>
          </a:p>
          <a:p>
            <a:r>
              <a:rPr lang="de-AT" dirty="0">
                <a:solidFill>
                  <a:schemeClr val="tx1"/>
                </a:solidFill>
              </a:rPr>
              <a:t>v=spf1 </a:t>
            </a:r>
            <a:r>
              <a:rPr lang="de-AT" dirty="0">
                <a:solidFill>
                  <a:srgbClr val="339933"/>
                </a:solidFill>
              </a:rPr>
              <a:t>mx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>
                <a:solidFill>
                  <a:schemeClr val="tx1"/>
                </a:solidFill>
              </a:rPr>
              <a:t>_spf.hp.com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>
                <a:solidFill>
                  <a:schemeClr val="tx1"/>
                </a:solidFill>
              </a:rPr>
              <a:t>_spf.salesforce.com </a:t>
            </a:r>
            <a:r>
              <a:rPr lang="de-AT" dirty="0" err="1">
                <a:solidFill>
                  <a:srgbClr val="339933"/>
                </a:solidFill>
              </a:rPr>
              <a:t>include:</a:t>
            </a:r>
            <a:r>
              <a:rPr lang="de-AT" dirty="0" err="1">
                <a:solidFill>
                  <a:schemeClr val="tx1"/>
                </a:solidFill>
              </a:rPr>
              <a:t>us</a:t>
            </a:r>
            <a:r>
              <a:rPr lang="de-AT" dirty="0">
                <a:solidFill>
                  <a:schemeClr val="tx1"/>
                </a:solidFill>
              </a:rPr>
              <a:t>._netblocks.mimecast.com </a:t>
            </a:r>
            <a:r>
              <a:rPr lang="de-AT" dirty="0" err="1">
                <a:solidFill>
                  <a:srgbClr val="339933"/>
                </a:solidFill>
              </a:rPr>
              <a:t>include:</a:t>
            </a:r>
            <a:r>
              <a:rPr lang="de-AT" dirty="0" err="1">
                <a:solidFill>
                  <a:schemeClr val="tx1"/>
                </a:solidFill>
              </a:rPr>
              <a:t>spf.protection.outlook.com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rgbClr val="339933"/>
                </a:solidFill>
              </a:rPr>
              <a:t>include:</a:t>
            </a:r>
            <a:r>
              <a:rPr lang="de-AT" dirty="0" err="1">
                <a:solidFill>
                  <a:schemeClr val="tx1"/>
                </a:solidFill>
              </a:rPr>
              <a:t>standardregisterSPF.smtp.com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205.219.85.237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74.209.251.23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198.245.88.159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198.245.88.160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198.245.88.161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198.245.88.162 </a:t>
            </a:r>
            <a:r>
              <a:rPr lang="de-AT" dirty="0">
                <a:solidFill>
                  <a:srgbClr val="FF0000"/>
                </a:solidFill>
              </a:rPr>
              <a:t>~all</a:t>
            </a:r>
          </a:p>
        </p:txBody>
      </p:sp>
    </p:spTree>
    <p:extLst>
      <p:ext uri="{BB962C8B-B14F-4D97-AF65-F5344CB8AC3E}">
        <p14:creationId xmlns:p14="http://schemas.microsoft.com/office/powerpoint/2010/main" val="16176904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DEA-C249-9710-A73B-CCF72405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der SPF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3DC4-85AE-53E4-BF8D-9D76ABA5B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231671"/>
          </a:xfrm>
        </p:spPr>
        <p:txBody>
          <a:bodyPr/>
          <a:lstStyle/>
          <a:p>
            <a:r>
              <a:rPr lang="de-DE" dirty="0"/>
              <a:t>SPF Records können verschachtelt werden</a:t>
            </a:r>
          </a:p>
          <a:p>
            <a:pPr lvl="1"/>
            <a:r>
              <a:rPr lang="de-DE" dirty="0"/>
              <a:t>Um die Länge des Records zu verringern</a:t>
            </a:r>
          </a:p>
          <a:p>
            <a:r>
              <a:rPr lang="de-DE" dirty="0"/>
              <a:t>Auslagerung der SPF Records in eine eigene Zone (z.B.: spf.protection.outlook.com)</a:t>
            </a:r>
          </a:p>
          <a:p>
            <a:r>
              <a:rPr lang="de-DE" dirty="0"/>
              <a:t>Erlaubt es, Sender aus anderen Domänen zu autorisieren (Newsletter Versand, etc.)</a:t>
            </a:r>
          </a:p>
          <a:p>
            <a:r>
              <a:rPr lang="de-DE" dirty="0"/>
              <a:t>Verschachtelung bedingt zusätzliche DNS-Abfragen</a:t>
            </a:r>
          </a:p>
          <a:p>
            <a:pPr lvl="1"/>
            <a:r>
              <a:rPr lang="de-DE" dirty="0"/>
              <a:t>Deshalb maximal 10 Verschachtelungen erlaubt (</a:t>
            </a:r>
            <a:r>
              <a:rPr lang="de-DE" dirty="0" err="1"/>
              <a:t>PermError</a:t>
            </a:r>
            <a:r>
              <a:rPr lang="de-DE" dirty="0"/>
              <a:t> bei Überschreitung)</a:t>
            </a:r>
          </a:p>
          <a:p>
            <a:r>
              <a:rPr lang="de-DE" dirty="0"/>
              <a:t>Folgende Keywords bedingen zusätzliche DNS-Abfragen:</a:t>
            </a:r>
          </a:p>
          <a:p>
            <a:pPr lvl="1"/>
            <a:r>
              <a:rPr lang="de-DE" dirty="0"/>
              <a:t>A</a:t>
            </a:r>
          </a:p>
          <a:p>
            <a:pPr lvl="1"/>
            <a:r>
              <a:rPr lang="de-DE" dirty="0"/>
              <a:t>MX</a:t>
            </a:r>
          </a:p>
          <a:p>
            <a:pPr lvl="1"/>
            <a:r>
              <a:rPr lang="de-DE" dirty="0"/>
              <a:t>PTR</a:t>
            </a:r>
          </a:p>
          <a:p>
            <a:pPr lvl="1"/>
            <a:r>
              <a:rPr lang="de-DE" dirty="0"/>
              <a:t>EXISTS</a:t>
            </a:r>
          </a:p>
          <a:p>
            <a:pPr lvl="1"/>
            <a:r>
              <a:rPr lang="de-DE" dirty="0"/>
              <a:t>INCLUDE</a:t>
            </a:r>
          </a:p>
          <a:p>
            <a:pPr lvl="1"/>
            <a:r>
              <a:rPr lang="de-DE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152052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4E8BD-6682-DC94-AA42-531D517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Domain Keys </a:t>
            </a:r>
            <a:r>
              <a:rPr lang="de-DE" noProof="0" dirty="0" err="1"/>
              <a:t>Identified</a:t>
            </a:r>
            <a:r>
              <a:rPr lang="de-DE" noProof="0" dirty="0"/>
              <a:t> Mail (DKIM)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2AFBF-ED4B-3E82-A889-1F391D399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436051"/>
          </a:xfrm>
        </p:spPr>
        <p:txBody>
          <a:bodyPr/>
          <a:lstStyle/>
          <a:p>
            <a:r>
              <a:rPr lang="de-AT" dirty="0"/>
              <a:t>Fügt Nachrichten einen Signatur-Header hinzu</a:t>
            </a:r>
          </a:p>
          <a:p>
            <a:pPr lvl="1"/>
            <a:r>
              <a:rPr lang="de-AT" dirty="0"/>
              <a:t>Nachricht ist </a:t>
            </a:r>
            <a:r>
              <a:rPr lang="de-AT" i="1" u="sng" dirty="0"/>
              <a:t>nicht vollständig </a:t>
            </a:r>
            <a:r>
              <a:rPr lang="de-AT" dirty="0"/>
              <a:t>signiert!</a:t>
            </a:r>
          </a:p>
          <a:p>
            <a:r>
              <a:rPr lang="de-AT" dirty="0"/>
              <a:t>Public Key zur Prüfung der Signatur wird im Sender-DNS als TXT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r>
              <a:rPr lang="de-AT" dirty="0"/>
              <a:t>Empfänger überprüft Signatur mittels Public Key aus dem DNS TXT </a:t>
            </a:r>
            <a:r>
              <a:rPr lang="de-AT" dirty="0" err="1"/>
              <a:t>Record</a:t>
            </a:r>
            <a:endParaRPr lang="de-AT" dirty="0"/>
          </a:p>
          <a:p>
            <a:endParaRPr lang="de-AT" dirty="0"/>
          </a:p>
          <a:p>
            <a:r>
              <a:rPr lang="de-AT" dirty="0"/>
              <a:t>Stellt sicher, dass Nachrichten, die über Systeme weitergeleitet werden, die nicht im SPF vermerkt sind, nicht als SPAM gekennzeichnet werden.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B98B3-F061-3526-EF35-AD7CB0BF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0" y="4294866"/>
            <a:ext cx="11171734" cy="12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119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1CD-177A-F61E-0002-3BC58E3C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DKIM-Selektoren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4EBB-010E-E423-4A77-FBDC089E7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631332"/>
          </a:xfrm>
        </p:spPr>
        <p:txBody>
          <a:bodyPr/>
          <a:lstStyle/>
          <a:p>
            <a:r>
              <a:rPr lang="de-DE" dirty="0"/>
              <a:t>Ermöglichen multiple Sendersysteme mit unterschiedlichen Signaturen (z.B. Newsletter Versand mit 3rd Party, etc.)</a:t>
            </a:r>
          </a:p>
          <a:p>
            <a:r>
              <a:rPr lang="de-DE" dirty="0"/>
              <a:t>Werden im DKIM-Header angeführt</a:t>
            </a:r>
          </a:p>
          <a:p>
            <a:r>
              <a:rPr lang="de-DE" dirty="0"/>
              <a:t>CNAME Records im DNS</a:t>
            </a:r>
          </a:p>
          <a:p>
            <a:r>
              <a:rPr lang="de-DE" dirty="0"/>
              <a:t>Für regelmäßigen Schlüsseltausch werden meist zwei Selektoren verwendet</a:t>
            </a:r>
          </a:p>
          <a:p>
            <a:r>
              <a:rPr lang="de-DE" dirty="0"/>
              <a:t>Werden in der Subdomain „_</a:t>
            </a:r>
            <a:r>
              <a:rPr lang="de-DE" dirty="0" err="1"/>
              <a:t>domainkey</a:t>
            </a:r>
            <a:r>
              <a:rPr lang="de-DE" dirty="0"/>
              <a:t>“ erzeugt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r>
              <a:rPr lang="de-DE" sz="1800" b="1" dirty="0">
                <a:solidFill>
                  <a:schemeClr val="tx1"/>
                </a:solidFill>
              </a:rPr>
              <a:t>Microsoft 365:</a:t>
            </a:r>
          </a:p>
          <a:p>
            <a:r>
              <a:rPr lang="de-DE" sz="1800" dirty="0">
                <a:solidFill>
                  <a:schemeClr val="tx1"/>
                </a:solidFill>
              </a:rPr>
              <a:t>CNAME: </a:t>
            </a:r>
            <a:r>
              <a:rPr lang="de-DE" sz="1800" dirty="0">
                <a:solidFill>
                  <a:srgbClr val="00B050"/>
                </a:solidFill>
              </a:rPr>
              <a:t>Selector1._domainkey.</a:t>
            </a:r>
            <a:r>
              <a:rPr lang="de-DE" sz="1800" dirty="0">
                <a:solidFill>
                  <a:schemeClr val="tx1"/>
                </a:solidFill>
              </a:rPr>
              <a:t>myetc.at </a:t>
            </a:r>
            <a:r>
              <a:rPr lang="de-DE" sz="1800" dirty="0">
                <a:solidFill>
                  <a:srgbClr val="C00000"/>
                </a:solidFill>
              </a:rPr>
              <a:t>-&gt;</a:t>
            </a:r>
            <a:r>
              <a:rPr lang="de-DE" sz="1800" dirty="0">
                <a:solidFill>
                  <a:schemeClr val="tx1"/>
                </a:solidFill>
              </a:rPr>
              <a:t> selector1-myetc-at._domainkey. myetcat.onmicrosoft.com</a:t>
            </a:r>
          </a:p>
          <a:p>
            <a:endParaRPr lang="de-DE" dirty="0"/>
          </a:p>
          <a:p>
            <a:r>
              <a:rPr lang="de-DE" sz="1800" b="1" dirty="0"/>
              <a:t>Mailchimp:</a:t>
            </a:r>
          </a:p>
          <a:p>
            <a:r>
              <a:rPr lang="de-DE" sz="2000" dirty="0">
                <a:solidFill>
                  <a:schemeClr val="tx1"/>
                </a:solidFill>
              </a:rPr>
              <a:t>CNAME:</a:t>
            </a:r>
            <a:r>
              <a:rPr lang="de-DE" sz="2000" dirty="0">
                <a:solidFill>
                  <a:srgbClr val="00B050"/>
                </a:solidFill>
              </a:rPr>
              <a:t> k2._domainkey.</a:t>
            </a:r>
            <a:r>
              <a:rPr lang="de-DE" sz="2000" dirty="0">
                <a:solidFill>
                  <a:schemeClr val="tx1"/>
                </a:solidFill>
              </a:rPr>
              <a:t>myetc.at </a:t>
            </a:r>
            <a:r>
              <a:rPr lang="de-DE" sz="2000" dirty="0">
                <a:solidFill>
                  <a:srgbClr val="C00000"/>
                </a:solidFill>
              </a:rPr>
              <a:t>-&gt;</a:t>
            </a:r>
            <a:r>
              <a:rPr lang="de-DE" sz="2000" dirty="0">
                <a:solidFill>
                  <a:schemeClr val="tx1"/>
                </a:solidFill>
              </a:rPr>
              <a:t> dkim2.mcsv.net</a:t>
            </a:r>
          </a:p>
        </p:txBody>
      </p:sp>
    </p:spTree>
    <p:extLst>
      <p:ext uri="{BB962C8B-B14F-4D97-AF65-F5344CB8AC3E}">
        <p14:creationId xmlns:p14="http://schemas.microsoft.com/office/powerpoint/2010/main" val="343494579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50FC-DAE6-56C2-1C91-64E755D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F7D3-4F25-1BEA-D700-193011630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594732"/>
          </a:xfrm>
        </p:spPr>
        <p:txBody>
          <a:bodyPr/>
          <a:lstStyle/>
          <a:p>
            <a:r>
              <a:rPr lang="de-DE" dirty="0"/>
              <a:t>Public Key wird in DNS TXT </a:t>
            </a:r>
            <a:r>
              <a:rPr lang="de-DE" dirty="0" err="1"/>
              <a:t>Record</a:t>
            </a:r>
            <a:r>
              <a:rPr lang="de-DE" dirty="0"/>
              <a:t> abgelegt</a:t>
            </a:r>
          </a:p>
          <a:p>
            <a:r>
              <a:rPr lang="de-DE" dirty="0"/>
              <a:t>Wird meistens vom Provider gemacht</a:t>
            </a:r>
          </a:p>
          <a:p>
            <a:pPr lvl="1"/>
            <a:r>
              <a:rPr lang="de-DE" dirty="0"/>
              <a:t>Ausnahme: OnPremises </a:t>
            </a:r>
            <a:r>
              <a:rPr lang="de-DE" dirty="0" err="1"/>
              <a:t>Appliances</a:t>
            </a:r>
            <a:r>
              <a:rPr lang="de-DE" dirty="0"/>
              <a:t> die selbst DKIM unterstützen</a:t>
            </a:r>
          </a:p>
          <a:p>
            <a:pPr lvl="1"/>
            <a:endParaRPr lang="de-DE" dirty="0"/>
          </a:p>
          <a:p>
            <a:pPr marL="233149" lvl="1" indent="0">
              <a:buNone/>
            </a:pPr>
            <a:endParaRPr lang="de-DE" dirty="0"/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DA98AD89-0872-85A8-A47B-EE6247410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7" y="3139707"/>
            <a:ext cx="1133633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9322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F89A-271E-28E2-2FC9-33F683B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C266-9D30-934D-D2D2-8BB560B76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724849"/>
          </a:xfrm>
        </p:spPr>
        <p:txBody>
          <a:bodyPr/>
          <a:lstStyle/>
          <a:p>
            <a:r>
              <a:rPr lang="de-DE" dirty="0"/>
              <a:t>Inbound DKIM automatisch aktiviert</a:t>
            </a:r>
          </a:p>
          <a:p>
            <a:r>
              <a:rPr lang="de-DE" dirty="0"/>
              <a:t>Outbound DKIM muss pro Domäne aktiviert werden (Defender for Office 365 Portal)</a:t>
            </a:r>
          </a:p>
          <a:p>
            <a:pPr lvl="1"/>
            <a:r>
              <a:rPr lang="de-DE" dirty="0"/>
              <a:t>Schlüsselpaar generieren</a:t>
            </a:r>
          </a:p>
          <a:p>
            <a:pPr lvl="1"/>
            <a:r>
              <a:rPr lang="de-DE" dirty="0"/>
              <a:t>Erzeugen der DNS-Einträge</a:t>
            </a:r>
          </a:p>
          <a:p>
            <a:pPr lvl="1"/>
            <a:r>
              <a:rPr lang="de-DE" dirty="0"/>
              <a:t>Aktivieren von DKIM</a:t>
            </a:r>
          </a:p>
          <a:p>
            <a:endParaRPr lang="de-DE" dirty="0"/>
          </a:p>
          <a:p>
            <a:r>
              <a:rPr lang="de-DE" dirty="0"/>
              <a:t>Exchange Online </a:t>
            </a:r>
            <a:r>
              <a:rPr lang="de-DE" dirty="0" err="1"/>
              <a:t>Powershell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Get</a:t>
            </a:r>
            <a:r>
              <a:rPr lang="de-DE" dirty="0">
                <a:latin typeface="Consolas" panose="020B0609020204030204" pitchFamily="49" charset="0"/>
              </a:rPr>
              <a:t>/New/Set/</a:t>
            </a:r>
            <a:r>
              <a:rPr lang="de-DE" dirty="0" err="1">
                <a:latin typeface="Consolas" panose="020B0609020204030204" pitchFamily="49" charset="0"/>
              </a:rPr>
              <a:t>Rotate-DkimSigningConfig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969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1BB88-31FE-5CBA-5597-5B6C9B69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/>
          <a:p>
            <a:r>
              <a:rPr lang="de-DE" noProof="0" dirty="0"/>
              <a:t>Domain-</a:t>
            </a:r>
            <a:r>
              <a:rPr lang="de-DE" noProof="0" dirty="0" err="1"/>
              <a:t>based</a:t>
            </a:r>
            <a:r>
              <a:rPr lang="de-DE" noProof="0" dirty="0"/>
              <a:t> Message Authentication, Reporting, and </a:t>
            </a:r>
            <a:r>
              <a:rPr lang="de-DE" noProof="0" dirty="0" err="1"/>
              <a:t>Conformance</a:t>
            </a:r>
            <a:r>
              <a:rPr lang="de-DE" noProof="0" dirty="0"/>
              <a:t> (DMARC)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AB471-A55E-8579-B19E-FF271968B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/>
          <a:p>
            <a:r>
              <a:rPr lang="de-AT" dirty="0"/>
              <a:t>Baut auf SPF und DKIM auf</a:t>
            </a:r>
          </a:p>
          <a:p>
            <a:r>
              <a:rPr lang="de-AT" dirty="0"/>
              <a:t>Statement wie Empfänger Spammails behandeln sollen</a:t>
            </a:r>
          </a:p>
          <a:p>
            <a:pPr lvl="1"/>
            <a:r>
              <a:rPr lang="de-AT" dirty="0"/>
              <a:t>Konformität obliegt dem Empfänger…</a:t>
            </a:r>
          </a:p>
          <a:p>
            <a:r>
              <a:rPr lang="de-AT" dirty="0"/>
              <a:t>Prüft zusätzlich ob „mail </a:t>
            </a:r>
            <a:r>
              <a:rPr lang="de-AT" dirty="0" err="1"/>
              <a:t>from</a:t>
            </a:r>
            <a:r>
              <a:rPr lang="de-AT" dirty="0"/>
              <a:t>:“ (P1) und „</a:t>
            </a:r>
            <a:r>
              <a:rPr lang="de-AT" dirty="0" err="1"/>
              <a:t>From</a:t>
            </a:r>
            <a:r>
              <a:rPr lang="de-AT" dirty="0"/>
              <a:t>:“ (P2) gleich sind, oder die DKIM-Domain („d“ Feld) mit dem „</a:t>
            </a:r>
            <a:r>
              <a:rPr lang="de-AT" dirty="0" err="1"/>
              <a:t>From</a:t>
            </a:r>
            <a:r>
              <a:rPr lang="de-AT" dirty="0"/>
              <a:t>:“ (P2) übereinstimmt</a:t>
            </a:r>
          </a:p>
          <a:p>
            <a:endParaRPr lang="de-AT" dirty="0"/>
          </a:p>
          <a:p>
            <a:r>
              <a:rPr lang="de-AT" dirty="0"/>
              <a:t>Eigener DNS TXT </a:t>
            </a:r>
            <a:r>
              <a:rPr lang="de-AT" dirty="0" err="1"/>
              <a:t>Record</a:t>
            </a:r>
            <a:endParaRPr lang="de-AT" dirty="0"/>
          </a:p>
          <a:p>
            <a:pPr lvl="1"/>
            <a:r>
              <a:rPr lang="de-AT" dirty="0"/>
              <a:t>Gilt auch für Sub-Domains!</a:t>
            </a:r>
          </a:p>
          <a:p>
            <a:r>
              <a:rPr lang="de-AT" dirty="0"/>
              <a:t>Server mit DMARC Agent können (…) Reports and den Domain-</a:t>
            </a:r>
            <a:r>
              <a:rPr lang="de-AT" dirty="0" err="1"/>
              <a:t>Owner</a:t>
            </a:r>
            <a:r>
              <a:rPr lang="de-AT" dirty="0"/>
              <a:t> versenden</a:t>
            </a:r>
          </a:p>
          <a:p>
            <a:pPr lvl="1"/>
            <a:r>
              <a:rPr lang="de-AT" dirty="0"/>
              <a:t>E-Mail-Adresse wird im DNS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pPr lvl="1"/>
            <a:r>
              <a:rPr lang="de-AT" dirty="0"/>
              <a:t>Möglichkeit von „</a:t>
            </a:r>
            <a:r>
              <a:rPr lang="de-AT" dirty="0" err="1"/>
              <a:t>aggregate</a:t>
            </a:r>
            <a:r>
              <a:rPr lang="de-AT" dirty="0"/>
              <a:t>“ und „</a:t>
            </a:r>
            <a:r>
              <a:rPr lang="de-AT" dirty="0" err="1"/>
              <a:t>forensic</a:t>
            </a:r>
            <a:r>
              <a:rPr lang="de-AT" dirty="0"/>
              <a:t>“ Reports</a:t>
            </a:r>
          </a:p>
        </p:txBody>
      </p:sp>
    </p:spTree>
    <p:extLst>
      <p:ext uri="{BB962C8B-B14F-4D97-AF65-F5344CB8AC3E}">
        <p14:creationId xmlns:p14="http://schemas.microsoft.com/office/powerpoint/2010/main" val="205041192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39760-CA52-0867-C4E5-FF50102F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eines DMARC DNS Records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B5779-DF4D-0652-64FA-8C78DDDEA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627864"/>
          </a:xfrm>
        </p:spPr>
        <p:txBody>
          <a:bodyPr/>
          <a:lstStyle/>
          <a:p>
            <a:r>
              <a:rPr lang="da-DK" dirty="0"/>
              <a:t>v=DMARC1; p=reject; pct=100; rua=mailto:itex-rua@microsoft.com; ruf=mailto:itex-ruf@microsoft.com; fo=1</a:t>
            </a:r>
            <a:endParaRPr lang="de-D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4A1B64C-E258-B48D-CB85-4CC6FC2B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81041"/>
              </p:ext>
            </p:extLst>
          </p:nvPr>
        </p:nvGraphicFramePr>
        <p:xfrm>
          <a:off x="2070155" y="2358741"/>
          <a:ext cx="8290984" cy="433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6705">
                  <a:extLst>
                    <a:ext uri="{9D8B030D-6E8A-4147-A177-3AD203B41FA5}">
                      <a16:colId xmlns:a16="http://schemas.microsoft.com/office/drawing/2014/main" val="3313174923"/>
                    </a:ext>
                  </a:extLst>
                </a:gridCol>
                <a:gridCol w="7034279">
                  <a:extLst>
                    <a:ext uri="{9D8B030D-6E8A-4147-A177-3AD203B41FA5}">
                      <a16:colId xmlns:a16="http://schemas.microsoft.com/office/drawing/2014/main" val="64865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Feld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9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v=DMARC1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Version. Derzeit immer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Policy. Gültige Werte: </a:t>
                      </a:r>
                      <a:r>
                        <a:rPr lang="de-DE" sz="1400" dirty="0" err="1"/>
                        <a:t>none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quarantine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reject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pct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Prozensatz</a:t>
                      </a:r>
                      <a:r>
                        <a:rPr lang="de-DE" sz="1400" dirty="0"/>
                        <a:t> der Nachrichten die entsprechend der Policy („p“) gefiltert werden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23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rua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aggregate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00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forensic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00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adkim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DKIM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2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aspf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SPF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4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=0 (Default) Fehlerbericht wenn SPF &amp;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=1 Fehlerbericht wenn SPF oder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 gehen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=d Melde fehlerhafte Signatur unabhängig vom SPF/DKIM Ergebnis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=s Melde SFP=Fail-Fehler, unabhängig von DKIM</a:t>
                      </a:r>
                    </a:p>
                    <a:p>
                      <a:endParaRPr lang="de-AT" sz="1400" dirty="0"/>
                    </a:p>
                    <a:p>
                      <a:r>
                        <a:rPr lang="de-AT" sz="1400" dirty="0"/>
                        <a:t>Mehrere Werte kombinierbar mit "</a:t>
                      </a:r>
                      <a:r>
                        <a:rPr lang="de-AT" sz="1400" dirty="0" err="1"/>
                        <a:t>colon</a:t>
                      </a:r>
                      <a:r>
                        <a:rPr lang="de-AT" sz="1400" dirty="0"/>
                        <a:t>„. Normalerweise aber nur „1“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37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428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966763"/>
            <a:ext cx="6000845" cy="2444900"/>
          </a:xfrm>
        </p:spPr>
        <p:txBody>
          <a:bodyPr/>
          <a:lstStyle/>
          <a:p>
            <a:r>
              <a:rPr lang="de-DE" noProof="0" dirty="0"/>
              <a:t>Modul 01:</a:t>
            </a:r>
            <a:br>
              <a:rPr lang="de-DE" noProof="0" dirty="0"/>
            </a:br>
            <a:r>
              <a:rPr lang="de-DE" noProof="0" dirty="0"/>
              <a:t>Überblick/Architektur</a:t>
            </a:r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A632B-DD01-686A-5755-1A55543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DMARC Reports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7D9FA-E286-A4DA-6601-941C717CE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00628"/>
          </a:xfrm>
        </p:spPr>
        <p:txBody>
          <a:bodyPr/>
          <a:lstStyle/>
          <a:p>
            <a:r>
              <a:rPr lang="de-DE" dirty="0"/>
              <a:t>Empfänger „kann“ (…) DMARC Reports senden</a:t>
            </a:r>
          </a:p>
          <a:p>
            <a:r>
              <a:rPr lang="de-DE" dirty="0"/>
              <a:t>Reports im XML Format</a:t>
            </a:r>
          </a:p>
          <a:p>
            <a:r>
              <a:rPr lang="de-DE" dirty="0"/>
              <a:t>Provider bieten entsprechende Dienstleistung zur effizienten Auswertung an (MX Toolbox, etc.)</a:t>
            </a:r>
          </a:p>
          <a:p>
            <a:endParaRPr lang="de-DE" dirty="0"/>
          </a:p>
          <a:p>
            <a:r>
              <a:rPr lang="de-DE" b="1" dirty="0"/>
              <a:t>Achtung!</a:t>
            </a:r>
          </a:p>
          <a:p>
            <a:r>
              <a:rPr lang="de-DE" dirty="0"/>
              <a:t>Wenn die Report Email-Adresse in einer anderen Domäne liegt muss in der Empfängerdomain ein eigener DNS-</a:t>
            </a:r>
            <a:r>
              <a:rPr lang="de-DE" dirty="0" err="1"/>
              <a:t>Record</a:t>
            </a:r>
            <a:r>
              <a:rPr lang="de-DE" dirty="0"/>
              <a:t> zur Bestätigung erzeugt werden:</a:t>
            </a:r>
          </a:p>
          <a:p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de-DE" altLang="de-DE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myetc.at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._report._dmarc.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mxtoolbox.dmarc-report.com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TXT "v=DMARC1"</a:t>
            </a:r>
            <a:r>
              <a:rPr kumimoji="0" lang="de-DE" altLang="de-DE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AT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97423D0-E545-5D65-C6DA-9B0BC0BEA61E}"/>
              </a:ext>
            </a:extLst>
          </p:cNvPr>
          <p:cNvSpPr txBox="1"/>
          <p:nvPr/>
        </p:nvSpPr>
        <p:spPr>
          <a:xfrm>
            <a:off x="807396" y="5498986"/>
            <a:ext cx="56958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FF0000"/>
                </a:solidFill>
              </a:rPr>
              <a:t>Domäne des Providers der die Reports empfängt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CF953A2-BCFB-0B83-A366-A654EE850E0E}"/>
              </a:ext>
            </a:extLst>
          </p:cNvPr>
          <p:cNvSpPr txBox="1"/>
          <p:nvPr/>
        </p:nvSpPr>
        <p:spPr>
          <a:xfrm>
            <a:off x="807396" y="5059056"/>
            <a:ext cx="4844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Domäne die DMARC </a:t>
            </a:r>
            <a:r>
              <a:rPr lang="de-DE" sz="2000" dirty="0" err="1">
                <a:solidFill>
                  <a:srgbClr val="339933"/>
                </a:solidFill>
              </a:rPr>
              <a:t>Record</a:t>
            </a:r>
            <a:r>
              <a:rPr lang="de-DE" sz="2000" dirty="0">
                <a:solidFill>
                  <a:srgbClr val="339933"/>
                </a:solidFill>
              </a:rPr>
              <a:t> erzeugt hat</a:t>
            </a:r>
          </a:p>
        </p:txBody>
      </p:sp>
    </p:spTree>
    <p:extLst>
      <p:ext uri="{BB962C8B-B14F-4D97-AF65-F5344CB8AC3E}">
        <p14:creationId xmlns:p14="http://schemas.microsoft.com/office/powerpoint/2010/main" val="21966622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70F3-C6F3-ACAB-8254-67789CA2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DMARC Report Beispiel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6182C-039B-30C4-0508-82051594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25" y="159855"/>
            <a:ext cx="7197541" cy="66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712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2E68-8297-7649-3259-71076AAD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DMARC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A0CF-9F41-6706-0862-F11F9D1C0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820755"/>
          </a:xfrm>
        </p:spPr>
        <p:txBody>
          <a:bodyPr/>
          <a:lstStyle/>
          <a:p>
            <a:r>
              <a:rPr lang="de-DE" dirty="0"/>
              <a:t>Ist standardmäßig aktiv</a:t>
            </a:r>
          </a:p>
          <a:p>
            <a:r>
              <a:rPr lang="de-DE" dirty="0"/>
              <a:t>DNS </a:t>
            </a:r>
            <a:r>
              <a:rPr lang="de-DE" dirty="0" err="1"/>
              <a:t>Record</a:t>
            </a:r>
            <a:r>
              <a:rPr lang="de-DE" dirty="0"/>
              <a:t> muss manuell erzeugt werden</a:t>
            </a:r>
          </a:p>
          <a:p>
            <a:r>
              <a:rPr lang="de-DE" dirty="0"/>
              <a:t>Seit 10.8.2023 befolgt EOP den DMARC DNS </a:t>
            </a:r>
            <a:r>
              <a:rPr lang="de-DE" dirty="0" err="1"/>
              <a:t>Record</a:t>
            </a:r>
            <a:r>
              <a:rPr lang="de-DE" dirty="0"/>
              <a:t> in den Anti-</a:t>
            </a:r>
            <a:r>
              <a:rPr lang="de-DE" dirty="0" err="1"/>
              <a:t>Phising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!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hlinkClick r:id="rId2"/>
              </a:rPr>
              <a:t>https://admin.microsoft.com/#/MessageCenter/:/messages/MC640228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6DDC1-9CE8-6C3A-8D81-FA4767C1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61" y="3284830"/>
            <a:ext cx="5384152" cy="31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1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FD3D-A04C-7871-D52B-7324F57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Composite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6C935-97F3-FAB5-3E96-FD23B8602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5211107"/>
          </a:xfrm>
        </p:spPr>
        <p:txBody>
          <a:bodyPr/>
          <a:lstStyle/>
          <a:p>
            <a:r>
              <a:rPr lang="de-DE" noProof="0" dirty="0"/>
              <a:t>Für Nachrichten bei denen SPF/DKIM/DMARC nicht oder nur unvollständig konfiguriert ist</a:t>
            </a:r>
          </a:p>
          <a:p>
            <a:r>
              <a:rPr lang="de-DE" noProof="0" dirty="0"/>
              <a:t>Benutzt den „</a:t>
            </a:r>
            <a:r>
              <a:rPr lang="de-DE" noProof="0" dirty="0" err="1"/>
              <a:t>From</a:t>
            </a:r>
            <a:r>
              <a:rPr lang="de-DE" noProof="0" dirty="0"/>
              <a:t>:“ Header zur Evaluierung und vermerkt </a:t>
            </a:r>
            <a:r>
              <a:rPr lang="de-DE" noProof="0" dirty="0" err="1"/>
              <a:t>Ergebins</a:t>
            </a:r>
            <a:r>
              <a:rPr lang="de-DE" noProof="0" dirty="0"/>
              <a:t> im „</a:t>
            </a:r>
            <a:r>
              <a:rPr lang="de-DE" noProof="0" dirty="0" err="1"/>
              <a:t>compauth</a:t>
            </a:r>
            <a:r>
              <a:rPr lang="de-DE" noProof="0" dirty="0"/>
              <a:t>“ Header</a:t>
            </a:r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und SPF </a:t>
            </a:r>
            <a:r>
              <a:rPr lang="de-DE" noProof="0" dirty="0" err="1"/>
              <a:t>Record</a:t>
            </a:r>
            <a:r>
              <a:rPr lang="de-DE" noProof="0" dirty="0"/>
              <a:t> match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aber kein SPF/DKIM/DMARC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E4E1A-C218-8D21-1271-B121A391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03" y="2213774"/>
            <a:ext cx="6639868" cy="753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512FC0-C81E-F46E-C1D1-1C5F72FE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812" y="3281512"/>
            <a:ext cx="6458851" cy="140037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0F564D3-FACD-A948-4F27-34C832EAE5AD}"/>
              </a:ext>
            </a:extLst>
          </p:cNvPr>
          <p:cNvGrpSpPr/>
          <p:nvPr/>
        </p:nvGrpSpPr>
        <p:grpSpPr>
          <a:xfrm>
            <a:off x="3324406" y="5294523"/>
            <a:ext cx="8663378" cy="1600423"/>
            <a:chOff x="3324406" y="5294523"/>
            <a:chExt cx="8663378" cy="16004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288E40-F80F-1718-D75A-B7767919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4406" y="5294523"/>
              <a:ext cx="5782482" cy="1600423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236E98-B361-919D-1BC4-D2B165510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8392" y="5736566"/>
              <a:ext cx="814965" cy="17045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837AC-49FE-18D4-B896-1445C5711F6A}"/>
                </a:ext>
              </a:extLst>
            </p:cNvPr>
            <p:cNvSpPr txBox="1"/>
            <p:nvPr/>
          </p:nvSpPr>
          <p:spPr>
            <a:xfrm>
              <a:off x="9368922" y="5527703"/>
              <a:ext cx="26188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AT" sz="2000" dirty="0">
                  <a:solidFill>
                    <a:srgbClr val="FF0000"/>
                  </a:solidFill>
                </a:rPr>
                <a:t>Falsche DKIM-Domain!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37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5D0B-2E75-272F-B63B-0093C8CD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 -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Chain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D4D2C-59BE-5137-E3C0-0277AB5B6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04284"/>
          </a:xfrm>
        </p:spPr>
        <p:txBody>
          <a:bodyPr/>
          <a:lstStyle/>
          <a:p>
            <a:r>
              <a:rPr lang="de-DE" dirty="0"/>
              <a:t>Für durch Anbieter weitergeleitete Nachrichten (Mailing Lists, etc.)</a:t>
            </a:r>
          </a:p>
          <a:p>
            <a:r>
              <a:rPr lang="de-DE" dirty="0"/>
              <a:t>Jeder Anbieter (kann) Nachrichten einen ARC-Signatur-Header hinzufügen</a:t>
            </a:r>
          </a:p>
          <a:p>
            <a:r>
              <a:rPr lang="de-DE" dirty="0"/>
              <a:t>Definiert 3 neue Header:</a:t>
            </a:r>
          </a:p>
          <a:p>
            <a:endParaRPr lang="de-DE" dirty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>
                <a:latin typeface="Consolas" panose="020B0609020204030204" pitchFamily="49" charset="0"/>
              </a:rPr>
              <a:t>ARC-Authentication-</a:t>
            </a:r>
            <a:r>
              <a:rPr lang="de-AT" dirty="0" err="1">
                <a:latin typeface="Consolas" panose="020B0609020204030204" pitchFamily="49" charset="0"/>
              </a:rPr>
              <a:t>Results</a:t>
            </a:r>
            <a:r>
              <a:rPr lang="de-AT" dirty="0">
                <a:latin typeface="Consolas" panose="020B0609020204030204" pitchFamily="49" charset="0"/>
              </a:rPr>
              <a:t> (AAR)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ARC-Message-</a:t>
            </a:r>
            <a:r>
              <a:rPr lang="de-AT" dirty="0" err="1">
                <a:latin typeface="Consolas" panose="020B0609020204030204" pitchFamily="49" charset="0"/>
              </a:rPr>
              <a:t>Signature</a:t>
            </a:r>
            <a:r>
              <a:rPr lang="de-AT" dirty="0">
                <a:latin typeface="Consolas" panose="020B0609020204030204" pitchFamily="49" charset="0"/>
              </a:rPr>
              <a:t> (AMS)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ARC-Seal (AS)</a:t>
            </a:r>
          </a:p>
          <a:p>
            <a:endParaRPr lang="de-AT" dirty="0"/>
          </a:p>
          <a:p>
            <a:r>
              <a:rPr lang="de-AT" dirty="0"/>
              <a:t>Header sind miteinander verkettet</a:t>
            </a:r>
            <a:endParaRPr lang="de-DE" dirty="0"/>
          </a:p>
          <a:p>
            <a:endParaRPr lang="de-AT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A15D7AB-F03E-BA05-22D1-90E04CCF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" y="4873557"/>
            <a:ext cx="11811272" cy="1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41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C6C31-FFAF-72FA-D04B-8661584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20F526-BACD-24F9-A853-E1DA573C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2" y="1195767"/>
            <a:ext cx="10669109" cy="46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5836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948D6-ABFB-33DB-B743-EAE6457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MTA-STS (</a:t>
            </a:r>
            <a:r>
              <a:rPr lang="de-DE" noProof="0" dirty="0" err="1"/>
              <a:t>Strict</a:t>
            </a:r>
            <a:r>
              <a:rPr lang="de-DE" noProof="0" dirty="0"/>
              <a:t> </a:t>
            </a:r>
            <a:r>
              <a:rPr lang="de-DE" noProof="0" dirty="0" err="1"/>
              <a:t>transport</a:t>
            </a:r>
            <a:r>
              <a:rPr lang="de-DE" noProof="0" dirty="0"/>
              <a:t> </a:t>
            </a:r>
            <a:r>
              <a:rPr lang="de-DE" noProof="0" dirty="0" err="1"/>
              <a:t>security</a:t>
            </a:r>
            <a:r>
              <a:rPr lang="de-DE" noProof="0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1D241-701E-C3D5-9B5B-EA3A1228A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950872"/>
          </a:xfrm>
        </p:spPr>
        <p:txBody>
          <a:bodyPr/>
          <a:lstStyle/>
          <a:p>
            <a:r>
              <a:rPr lang="de-AT" dirty="0"/>
              <a:t>Kombiniert DNS und HTTPS, um STARTTLS Zertifikate zu verifizieren</a:t>
            </a:r>
          </a:p>
          <a:p>
            <a:r>
              <a:rPr lang="de-AT" dirty="0"/>
              <a:t>DNS TXT </a:t>
            </a:r>
            <a:r>
              <a:rPr lang="de-AT" dirty="0" err="1"/>
              <a:t>Record</a:t>
            </a:r>
            <a:r>
              <a:rPr lang="de-AT" dirty="0"/>
              <a:t> für Versionierung/Reporting</a:t>
            </a:r>
          </a:p>
          <a:p>
            <a:r>
              <a:rPr lang="de-AT" dirty="0"/>
              <a:t>Policy Datei enthält Info über MX und Zertifikat und maximale Cache-Dauer</a:t>
            </a:r>
          </a:p>
          <a:p>
            <a:r>
              <a:rPr lang="de-AT" dirty="0"/>
              <a:t>Datei muss folgendermaßen konfiguriert werden:</a:t>
            </a:r>
          </a:p>
          <a:p>
            <a:pPr lvl="1"/>
            <a:r>
              <a:rPr lang="de-AT" dirty="0"/>
              <a:t>Name des Servers: </a:t>
            </a:r>
            <a:r>
              <a:rPr lang="de-AT" b="1" dirty="0"/>
              <a:t>mta-sts</a:t>
            </a:r>
            <a:r>
              <a:rPr lang="de-AT" dirty="0"/>
              <a:t>.domain.com</a:t>
            </a:r>
          </a:p>
          <a:p>
            <a:pPr lvl="1"/>
            <a:r>
              <a:rPr lang="de-AT" dirty="0"/>
              <a:t>Virtuelles Verzeichnis: </a:t>
            </a:r>
            <a:r>
              <a:rPr lang="de-AT" b="1" dirty="0"/>
              <a:t>/.well-</a:t>
            </a:r>
            <a:r>
              <a:rPr lang="de-AT" b="1" dirty="0" err="1"/>
              <a:t>known</a:t>
            </a:r>
            <a:endParaRPr lang="de-AT" b="1" dirty="0"/>
          </a:p>
          <a:p>
            <a:pPr lvl="1"/>
            <a:r>
              <a:rPr lang="de-AT" dirty="0"/>
              <a:t>Dateiname: </a:t>
            </a:r>
            <a:r>
              <a:rPr lang="de-AT" b="1" dirty="0"/>
              <a:t>mta-sts.txt</a:t>
            </a:r>
          </a:p>
          <a:p>
            <a:pPr lvl="1"/>
            <a:r>
              <a:rPr lang="de-AT" dirty="0"/>
              <a:t>Server muss über </a:t>
            </a:r>
            <a:r>
              <a:rPr lang="de-AT" i="1" u="sng" dirty="0"/>
              <a:t>offizielles SSL-Zertifikat </a:t>
            </a:r>
            <a:r>
              <a:rPr lang="de-AT" dirty="0"/>
              <a:t>verfügen</a:t>
            </a:r>
          </a:p>
          <a:p>
            <a:pPr marL="233149" lvl="1" indent="0">
              <a:buNone/>
            </a:pPr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B45CA-F1D0-EB10-7074-A9ED2D16BE71}"/>
              </a:ext>
            </a:extLst>
          </p:cNvPr>
          <p:cNvSpPr txBox="1"/>
          <p:nvPr/>
        </p:nvSpPr>
        <p:spPr>
          <a:xfrm>
            <a:off x="595915" y="6040671"/>
            <a:ext cx="820771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https://learn.microsoft.com/en-us/purview/enhancing-mail-flow-with-mta-sts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1DAB-C0AE-89BA-6368-1502C89178AE}"/>
              </a:ext>
            </a:extLst>
          </p:cNvPr>
          <p:cNvSpPr txBox="1"/>
          <p:nvPr/>
        </p:nvSpPr>
        <p:spPr>
          <a:xfrm>
            <a:off x="2660819" y="4309502"/>
            <a:ext cx="71096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339933"/>
                </a:solidFill>
              </a:rPr>
              <a:t>https://mta-sts.myetc.at/.well-known/mta-sts.at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C99EE-1166-9AD3-394A-50F46589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81" y="4741483"/>
            <a:ext cx="3493332" cy="10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28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085B-4BA5-90AA-4E64-A217CC92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DNS Records für MTA-STS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32F9-3170-0510-868F-6081DEF63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574166"/>
          </a:xfrm>
        </p:spPr>
        <p:txBody>
          <a:bodyPr/>
          <a:lstStyle/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Versionierung:</a:t>
            </a:r>
          </a:p>
          <a:p>
            <a:r>
              <a:rPr lang="de-DE" b="1" dirty="0"/>
              <a:t>_mta-sts</a:t>
            </a:r>
            <a:r>
              <a:rPr lang="de-DE" dirty="0"/>
              <a:t>.myetc.at		"v=STSv1; </a:t>
            </a:r>
            <a:r>
              <a:rPr lang="de-DE" u="sng" dirty="0" err="1">
                <a:solidFill>
                  <a:srgbClr val="339933"/>
                </a:solidFill>
              </a:rPr>
              <a:t>id</a:t>
            </a:r>
            <a:r>
              <a:rPr lang="de-DE" u="sng" dirty="0">
                <a:solidFill>
                  <a:srgbClr val="339933"/>
                </a:solidFill>
              </a:rPr>
              <a:t>=20211201000000Z</a:t>
            </a:r>
            <a:r>
              <a:rPr lang="de-DE" dirty="0"/>
              <a:t>;„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Reporting</a:t>
            </a:r>
          </a:p>
          <a:p>
            <a:r>
              <a:rPr lang="de-DE" b="1" dirty="0"/>
              <a:t>_smtp._tls</a:t>
            </a:r>
            <a:r>
              <a:rPr lang="de-DE" dirty="0"/>
              <a:t>.myetc.at		"v=TLSRPTv1;</a:t>
            </a:r>
            <a:r>
              <a:rPr lang="de-DE" u="sng" dirty="0">
                <a:solidFill>
                  <a:srgbClr val="339933"/>
                </a:solidFill>
              </a:rPr>
              <a:t>rua=mailto:smtp.reporting@myetc.at</a:t>
            </a:r>
            <a:r>
              <a:rPr lang="de-DE" dirty="0"/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AA750-31BF-54F8-2FFA-25013E1D7203}"/>
              </a:ext>
            </a:extLst>
          </p:cNvPr>
          <p:cNvSpPr txBox="1"/>
          <p:nvPr/>
        </p:nvSpPr>
        <p:spPr>
          <a:xfrm>
            <a:off x="6527260" y="2506143"/>
            <a:ext cx="44066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Datum/Uhrzeit der letzten Änderung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BED294-09C9-B7F2-755B-564803AE51A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2237362"/>
            <a:ext cx="1702340" cy="268781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CDABE9-502C-B489-D971-AD18812412BB}"/>
              </a:ext>
            </a:extLst>
          </p:cNvPr>
          <p:cNvSpPr txBox="1"/>
          <p:nvPr/>
        </p:nvSpPr>
        <p:spPr>
          <a:xfrm>
            <a:off x="6527260" y="4496513"/>
            <a:ext cx="42898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solidFill>
                  <a:srgbClr val="339933"/>
                </a:solidFill>
              </a:rPr>
              <a:t>E-Mail-Adresse für Aggregate Report (ähnlich DMARC)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BF815D-B2B7-BA77-8B50-9F9F3F44BFB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655668" y="4104003"/>
            <a:ext cx="1016541" cy="392510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2381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7C57-8514-02D3-553B-660E5B4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DANE </a:t>
            </a:r>
            <a:r>
              <a:rPr lang="en-US" noProof="0" dirty="0"/>
              <a:t>- DNS-Based Authentication of Named Entities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19C33-A473-E639-4794-D220ECF1E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332148"/>
          </a:xfrm>
        </p:spPr>
        <p:txBody>
          <a:bodyPr/>
          <a:lstStyle/>
          <a:p>
            <a:r>
              <a:rPr lang="de-AT" dirty="0"/>
              <a:t>Erlaubt die Publizierung von TLS Public Keys im DNS</a:t>
            </a:r>
          </a:p>
          <a:p>
            <a:pPr lvl="1"/>
            <a:r>
              <a:rPr lang="de-AT" dirty="0"/>
              <a:t>Geeignet für sämtliche Protokolle wo TLS zum Einsatz kommt</a:t>
            </a:r>
          </a:p>
          <a:p>
            <a:pPr lvl="1"/>
            <a:r>
              <a:rPr lang="de-AT" dirty="0"/>
              <a:t>Derzeit nur SMTP-Implementierungen</a:t>
            </a:r>
          </a:p>
          <a:p>
            <a:r>
              <a:rPr lang="de-AT" dirty="0"/>
              <a:t>Schutz vor Spoofing, DNS Cache </a:t>
            </a:r>
            <a:r>
              <a:rPr lang="de-AT" dirty="0" err="1"/>
              <a:t>Poisoning</a:t>
            </a:r>
            <a:r>
              <a:rPr lang="de-AT" dirty="0"/>
              <a:t>, DNS-Hijacking</a:t>
            </a:r>
          </a:p>
          <a:p>
            <a:r>
              <a:rPr lang="de-AT" dirty="0"/>
              <a:t>Eigener DNS-</a:t>
            </a:r>
            <a:r>
              <a:rPr lang="de-AT" dirty="0" err="1"/>
              <a:t>Record</a:t>
            </a:r>
            <a:r>
              <a:rPr lang="de-AT" dirty="0"/>
              <a:t>: TLSA</a:t>
            </a:r>
          </a:p>
          <a:p>
            <a:pPr lvl="1"/>
            <a:r>
              <a:rPr lang="de-AT" dirty="0"/>
              <a:t>Angabe des </a:t>
            </a:r>
            <a:r>
              <a:rPr lang="de-AT" dirty="0" err="1"/>
              <a:t>Protocols</a:t>
            </a:r>
            <a:r>
              <a:rPr lang="de-AT" dirty="0"/>
              <a:t> (TCP-Port) und Zertifikates</a:t>
            </a:r>
          </a:p>
          <a:p>
            <a:r>
              <a:rPr lang="de-AT" dirty="0"/>
              <a:t>Erfordert DNSSEC zur Absicherung!</a:t>
            </a:r>
          </a:p>
          <a:p>
            <a:endParaRPr lang="de-AT" dirty="0"/>
          </a:p>
          <a:p>
            <a:r>
              <a:rPr lang="de-AT" dirty="0"/>
              <a:t>Status in Exchange Online: In Entwicklung. Fertigstellung Q2 2024</a:t>
            </a:r>
          </a:p>
          <a:p>
            <a:pPr lvl="1"/>
            <a:r>
              <a:rPr lang="de-AT" dirty="0">
                <a:hlinkClick r:id="rId2"/>
              </a:rPr>
              <a:t>https://www.microsoft.com/en-us/microsoft-365/roadmap?filters=Exchange%2CIn%20development</a:t>
            </a:r>
            <a:endParaRPr lang="de-AT" dirty="0"/>
          </a:p>
          <a:p>
            <a:pPr lvl="1"/>
            <a:r>
              <a:rPr lang="de-AT" dirty="0">
                <a:hlinkClick r:id="rId3"/>
              </a:rPr>
              <a:t>https://techcommunity.microsoft.com/t5/exchange-team-blog/implementing-inbound-smtp-dane-with-dnssec-for-exchange-online/ba-p/3939694</a:t>
            </a:r>
            <a:endParaRPr lang="de-AT" dirty="0"/>
          </a:p>
          <a:p>
            <a:endParaRPr lang="de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DC0C0-B4D4-A135-0F72-9D559904519E}"/>
              </a:ext>
            </a:extLst>
          </p:cNvPr>
          <p:cNvSpPr txBox="1"/>
          <p:nvPr/>
        </p:nvSpPr>
        <p:spPr>
          <a:xfrm>
            <a:off x="600059" y="5537375"/>
            <a:ext cx="1098558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https://learn.microsoft.com/en-us/purview/how-smtp-dane-works#what-are-the-components-of-dane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69609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66F2-8E8A-5CC4-A501-31631B5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DANE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DD6D748-1F31-BFC6-4990-166061B8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75" y="366638"/>
            <a:ext cx="9118562" cy="62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18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119FA4-F7C9-920C-19B6-CA74C5A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r>
              <a:rPr lang="de-DE" noProof="0" dirty="0"/>
              <a:t> (EOP) Portfolio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ED4F7FF-5C75-5FE1-619E-FAF399231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348143"/>
          </a:xfrm>
        </p:spPr>
        <p:txBody>
          <a:bodyPr/>
          <a:lstStyle/>
          <a:p>
            <a:r>
              <a:rPr lang="de-DE" noProof="0" dirty="0"/>
              <a:t>Email Hygiene in der Microsoft 365 Cloud</a:t>
            </a:r>
          </a:p>
          <a:p>
            <a:r>
              <a:rPr lang="de-DE" noProof="0" dirty="0"/>
              <a:t>Lösung für mehrere Szenarien</a:t>
            </a:r>
          </a:p>
          <a:p>
            <a:pPr lvl="1"/>
            <a:r>
              <a:rPr lang="de-DE" noProof="0" dirty="0"/>
              <a:t>Nur Exchange Online Postfächer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Nur Exchange On </a:t>
            </a:r>
            <a:r>
              <a:rPr lang="de-DE" noProof="0" dirty="0" err="1"/>
              <a:t>Premises</a:t>
            </a:r>
            <a:r>
              <a:rPr lang="de-DE" noProof="0" dirty="0"/>
              <a:t> Postfächer</a:t>
            </a:r>
          </a:p>
          <a:p>
            <a:r>
              <a:rPr lang="de-DE" noProof="0" dirty="0"/>
              <a:t>Funktionen abhängig von der Lizenz</a:t>
            </a:r>
          </a:p>
          <a:p>
            <a:pPr lvl="1"/>
            <a:r>
              <a:rPr lang="de-DE" noProof="0" dirty="0"/>
              <a:t>Wichtig! Unterscheidung zwischen „EOP“ und „Microsoft Defender for Office 365“</a:t>
            </a:r>
          </a:p>
        </p:txBody>
      </p:sp>
    </p:spTree>
    <p:extLst>
      <p:ext uri="{BB962C8B-B14F-4D97-AF65-F5344CB8AC3E}">
        <p14:creationId xmlns:p14="http://schemas.microsoft.com/office/powerpoint/2010/main" val="288662738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5377-EA0F-DB2A-3805-900B3E60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DANE-Implementierung in EOP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4DC-22C1-4A57-8CCF-D88340E93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771627"/>
          </a:xfrm>
        </p:spPr>
        <p:txBody>
          <a:bodyPr/>
          <a:lstStyle/>
          <a:p>
            <a:r>
              <a:rPr lang="de-DE" dirty="0"/>
              <a:t>Beding Umstellung auf neue Zieldomain </a:t>
            </a:r>
            <a:r>
              <a:rPr lang="de-DE" b="1" dirty="0"/>
              <a:t>„</a:t>
            </a:r>
            <a:r>
              <a:rPr lang="de-DE" b="1" dirty="0" err="1"/>
              <a:t>mx.microsoft</a:t>
            </a:r>
            <a:r>
              <a:rPr lang="de-DE" b="1" dirty="0"/>
              <a:t>“</a:t>
            </a:r>
            <a:r>
              <a:rPr lang="de-DE" dirty="0"/>
              <a:t> im MX </a:t>
            </a:r>
            <a:r>
              <a:rPr lang="de-DE" dirty="0" err="1"/>
              <a:t>Record</a:t>
            </a:r>
            <a:r>
              <a:rPr lang="de-DE" dirty="0"/>
              <a:t> (Unterstützt DNSSEC)</a:t>
            </a:r>
          </a:p>
          <a:p>
            <a:r>
              <a:rPr lang="de-DE" dirty="0"/>
              <a:t>Altes Format für MX-Ziel:</a:t>
            </a:r>
          </a:p>
          <a:p>
            <a:endParaRPr lang="de-DE" dirty="0"/>
          </a:p>
          <a:p>
            <a:r>
              <a:rPr lang="de-DE" dirty="0"/>
              <a:t>Neues Format für MX-Ziel: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Graph API zur Abfrage der DNS Records:</a:t>
            </a:r>
          </a:p>
          <a:p>
            <a:r>
              <a:rPr lang="de-DE" dirty="0">
                <a:hlinkClick r:id="rId2"/>
              </a:rPr>
              <a:t>https://learn.microsoft.com/graph/api/domain-list-serviceconfigurationrecords?view=graph-rest-1.0&amp;tabs=http</a:t>
            </a:r>
            <a:endParaRPr lang="de-DE" dirty="0"/>
          </a:p>
          <a:p>
            <a:endParaRPr lang="de-DE" b="1" dirty="0">
              <a:solidFill>
                <a:schemeClr val="tx1"/>
              </a:solidFill>
            </a:endParaRPr>
          </a:p>
          <a:p>
            <a:r>
              <a:rPr lang="de-DE" b="1" dirty="0">
                <a:solidFill>
                  <a:schemeClr val="tx1"/>
                </a:solidFill>
              </a:rPr>
              <a:t>Timeline für Umstellung:</a:t>
            </a:r>
          </a:p>
          <a:p>
            <a:r>
              <a:rPr lang="de-DE" dirty="0"/>
              <a:t>03/2024: Public Preview mit Opt-In Möglichkeit</a:t>
            </a:r>
          </a:p>
          <a:p>
            <a:r>
              <a:rPr lang="de-DE" dirty="0"/>
              <a:t>07-12/2024 : General Availability und sukzessive Umstellung aller Tenants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07E57-D03D-B37E-F1A3-DFF39446AB0E}"/>
              </a:ext>
            </a:extLst>
          </p:cNvPr>
          <p:cNvSpPr txBox="1"/>
          <p:nvPr/>
        </p:nvSpPr>
        <p:spPr>
          <a:xfrm>
            <a:off x="3968496" y="1794643"/>
            <a:ext cx="51480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400" dirty="0"/>
              <a:t>myetc-at.</a:t>
            </a:r>
            <a:r>
              <a:rPr lang="de-DE" sz="2400" dirty="0">
                <a:solidFill>
                  <a:srgbClr val="339933"/>
                </a:solidFill>
              </a:rPr>
              <a:t>mail.protection.outlook.com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42F1D0-6B35-16C8-A3C5-1B14B1CFDE00}"/>
              </a:ext>
            </a:extLst>
          </p:cNvPr>
          <p:cNvGrpSpPr/>
          <p:nvPr/>
        </p:nvGrpSpPr>
        <p:grpSpPr>
          <a:xfrm>
            <a:off x="3968496" y="2528545"/>
            <a:ext cx="4359415" cy="840708"/>
            <a:chOff x="3968496" y="2939026"/>
            <a:chExt cx="4359415" cy="8407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47C7A8-E26E-3464-DB7E-68B2DDE4D774}"/>
                </a:ext>
              </a:extLst>
            </p:cNvPr>
            <p:cNvSpPr txBox="1"/>
            <p:nvPr/>
          </p:nvSpPr>
          <p:spPr>
            <a:xfrm>
              <a:off x="3968496" y="2939026"/>
              <a:ext cx="409878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2400" dirty="0" err="1"/>
                <a:t>myetc-at.</a:t>
              </a:r>
              <a:r>
                <a:rPr lang="de-DE" sz="2400" dirty="0" err="1">
                  <a:solidFill>
                    <a:srgbClr val="FF0000"/>
                  </a:solidFill>
                </a:rPr>
                <a:t>abc-yz</a:t>
              </a:r>
              <a:r>
                <a:rPr lang="de-DE" sz="2400" dirty="0" err="1"/>
                <a:t>.</a:t>
              </a:r>
              <a:r>
                <a:rPr lang="de-DE" sz="2400" dirty="0" err="1">
                  <a:solidFill>
                    <a:srgbClr val="339933"/>
                  </a:solidFill>
                </a:rPr>
                <a:t>mx.microsoft</a:t>
              </a:r>
              <a:endParaRPr lang="de-DE" sz="2400" dirty="0">
                <a:solidFill>
                  <a:srgbClr val="339933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31FF0-4C1A-AAA1-E916-D7A744EC57EB}"/>
                </a:ext>
              </a:extLst>
            </p:cNvPr>
            <p:cNvSpPr txBox="1"/>
            <p:nvPr/>
          </p:nvSpPr>
          <p:spPr>
            <a:xfrm>
              <a:off x="6215647" y="3471957"/>
              <a:ext cx="211226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2000" dirty="0">
                  <a:solidFill>
                    <a:srgbClr val="FF0000"/>
                  </a:solidFill>
                </a:rPr>
                <a:t>Random Identifier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C08AE13-C8FF-A795-3DA2-E060F316D137}"/>
                </a:ext>
              </a:extLst>
            </p:cNvPr>
            <p:cNvCxnSpPr/>
            <p:nvPr/>
          </p:nvCxnSpPr>
          <p:spPr>
            <a:xfrm flipH="1" flipV="1">
              <a:off x="5742432" y="3308358"/>
              <a:ext cx="365760" cy="31266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27733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FC2C-561C-E5C9-7378-B112D2F4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EOP vs. Microsoft Defender for Office 365 (MDO)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D6A1-4694-06C4-5629-B7BBE101A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005648"/>
          </a:xfrm>
        </p:spPr>
        <p:txBody>
          <a:bodyPr/>
          <a:lstStyle/>
          <a:p>
            <a:r>
              <a:rPr lang="de-DE" noProof="0" dirty="0"/>
              <a:t>EOP = Basisschutz</a:t>
            </a:r>
          </a:p>
          <a:p>
            <a:pPr lvl="1"/>
            <a:r>
              <a:rPr lang="de-DE" noProof="0" dirty="0"/>
              <a:t>Connection </a:t>
            </a:r>
            <a:r>
              <a:rPr lang="de-DE" noProof="0" dirty="0" err="1"/>
              <a:t>Filtering</a:t>
            </a:r>
            <a:r>
              <a:rPr lang="de-DE" noProof="0" dirty="0"/>
              <a:t>, </a:t>
            </a:r>
            <a:r>
              <a:rPr lang="de-DE" noProof="0" dirty="0" err="1"/>
              <a:t>Allow</a:t>
            </a:r>
            <a:r>
              <a:rPr lang="de-DE" noProof="0" dirty="0"/>
              <a:t>/Block Lists, etc.</a:t>
            </a:r>
          </a:p>
          <a:p>
            <a:pPr lvl="1"/>
            <a:r>
              <a:rPr lang="de-DE" noProof="0" dirty="0"/>
              <a:t>Anti Malware</a:t>
            </a:r>
          </a:p>
          <a:p>
            <a:pPr lvl="1"/>
            <a:r>
              <a:rPr lang="de-DE" noProof="0" dirty="0"/>
              <a:t>Anti Phishing</a:t>
            </a:r>
          </a:p>
          <a:p>
            <a:pPr lvl="1"/>
            <a:r>
              <a:rPr lang="de-DE" noProof="0" dirty="0"/>
              <a:t>Anti Spam</a:t>
            </a:r>
          </a:p>
          <a:p>
            <a:r>
              <a:rPr lang="de-DE" noProof="0" dirty="0"/>
              <a:t>MDO 365 = Erweiterter Schutz</a:t>
            </a:r>
          </a:p>
          <a:p>
            <a:pPr lvl="1"/>
            <a:r>
              <a:rPr lang="de-DE" noProof="0" dirty="0"/>
              <a:t>Anti Phishing </a:t>
            </a:r>
            <a:r>
              <a:rPr lang="de-DE" noProof="0" dirty="0" err="1"/>
              <a:t>extended</a:t>
            </a:r>
            <a:r>
              <a:rPr lang="de-DE" noProof="0" dirty="0"/>
              <a:t> (Plan 1)</a:t>
            </a:r>
          </a:p>
          <a:p>
            <a:pPr lvl="1"/>
            <a:r>
              <a:rPr lang="de-DE" noProof="0" dirty="0"/>
              <a:t>Safe Links (Plan 1)</a:t>
            </a:r>
          </a:p>
          <a:p>
            <a:pPr lvl="1"/>
            <a:r>
              <a:rPr lang="de-DE" noProof="0" dirty="0"/>
              <a:t>Safe Attachments (Plan 1)</a:t>
            </a:r>
          </a:p>
          <a:p>
            <a:pPr lvl="1"/>
            <a:r>
              <a:rPr lang="de-DE" noProof="0" dirty="0" err="1"/>
              <a:t>Threat</a:t>
            </a:r>
            <a:r>
              <a:rPr lang="de-DE" noProof="0" dirty="0"/>
              <a:t> Explorer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simulation</a:t>
            </a:r>
            <a:r>
              <a:rPr lang="de-DE" noProof="0" dirty="0"/>
              <a:t> </a:t>
            </a:r>
            <a:r>
              <a:rPr lang="de-DE" noProof="0" dirty="0" err="1"/>
              <a:t>training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investigation</a:t>
            </a:r>
            <a:r>
              <a:rPr lang="de-DE" noProof="0" dirty="0"/>
              <a:t> &amp; </a:t>
            </a:r>
            <a:r>
              <a:rPr lang="de-DE" noProof="0" dirty="0" err="1"/>
              <a:t>response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/>
              <a:t>Etc.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2ED476-33EE-8BCD-5C2B-E79D1164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0" y="1464075"/>
            <a:ext cx="6736703" cy="27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D9559-658E-99CE-8DE0-D2AB006D4D11}"/>
              </a:ext>
            </a:extLst>
          </p:cNvPr>
          <p:cNvSpPr txBox="1"/>
          <p:nvPr/>
        </p:nvSpPr>
        <p:spPr>
          <a:xfrm>
            <a:off x="600059" y="5550497"/>
            <a:ext cx="11767147" cy="1149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Komplette Übersicht über Features:</a:t>
            </a:r>
          </a:p>
          <a:p>
            <a:r>
              <a:rPr lang="de-AT" sz="1600" dirty="0">
                <a:hlinkClick r:id="rId3"/>
              </a:rPr>
              <a:t>https://go.microsoft.com/fwlink/?linkid=2139145</a:t>
            </a:r>
            <a:endParaRPr lang="de-AT" sz="1600" dirty="0"/>
          </a:p>
          <a:p>
            <a:r>
              <a:rPr lang="de-AT" sz="1600" dirty="0">
                <a:hlinkClick r:id="rId4"/>
              </a:rPr>
              <a:t>https://docs.microsoft.com/en-us/office365/servicedescriptions/office-365-advanced-threat-protection-service-description</a:t>
            </a:r>
            <a:endParaRPr lang="de-AT" sz="16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77994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69F0-C9EB-06CD-9487-AAE8289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Lizenzierung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FCAD1-9E25-83A4-B8CF-64D37BD2A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2031325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Exchange Online </a:t>
            </a:r>
            <a:r>
              <a:rPr lang="de-DE" b="1" noProof="0" dirty="0" err="1"/>
              <a:t>Protection</a:t>
            </a:r>
            <a:endParaRPr lang="de-DE" b="1" noProof="0" dirty="0"/>
          </a:p>
          <a:p>
            <a:r>
              <a:rPr lang="de-DE" noProof="0" dirty="0"/>
              <a:t>Als Bestandteil von O365/M365 Lizenzen</a:t>
            </a:r>
          </a:p>
          <a:p>
            <a:r>
              <a:rPr lang="de-DE" noProof="0" dirty="0"/>
              <a:t>Standalone Lizenzierung (für On </a:t>
            </a:r>
            <a:r>
              <a:rPr lang="de-DE" noProof="0" dirty="0" err="1"/>
              <a:t>Premises</a:t>
            </a:r>
            <a:r>
              <a:rPr lang="de-DE" noProof="0" dirty="0"/>
              <a:t> Schutz)</a:t>
            </a:r>
          </a:p>
          <a:p>
            <a:endParaRPr lang="de-DE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464F-4B02-7EA9-8881-CAF78AF125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653034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Defender for Office 365</a:t>
            </a:r>
          </a:p>
          <a:p>
            <a:r>
              <a:rPr lang="de-DE" noProof="0" dirty="0"/>
              <a:t>Zusätzlich zu Exchange Online </a:t>
            </a:r>
            <a:r>
              <a:rPr lang="de-DE" noProof="0" dirty="0" err="1"/>
              <a:t>Protection</a:t>
            </a:r>
            <a:endParaRPr lang="de-DE" noProof="0" dirty="0"/>
          </a:p>
          <a:p>
            <a:r>
              <a:rPr lang="de-DE" noProof="0" dirty="0"/>
              <a:t>Lizenziert pro Benutzer/Monat</a:t>
            </a:r>
          </a:p>
          <a:p>
            <a:r>
              <a:rPr lang="de-DE" noProof="0" dirty="0"/>
              <a:t>Plan 1 oder Plan 2</a:t>
            </a:r>
          </a:p>
          <a:p>
            <a:r>
              <a:rPr lang="de-DE" noProof="0" dirty="0"/>
              <a:t>Office 365/Microsoft 365 E5 enthält Plan 2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6583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42DAAF-E14B-734F-EB1A-14632F35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Email Processing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C6932-BA43-8972-F8A6-E09B424B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96" y="1213875"/>
            <a:ext cx="9068081" cy="52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516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9531B7-93E5-B1B0-454C-969D767B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Protection</a:t>
            </a:r>
            <a:r>
              <a:rPr lang="de-DE" noProof="0" dirty="0"/>
              <a:t> Pipeline</a:t>
            </a:r>
          </a:p>
        </p:txBody>
      </p:sp>
      <p:pic>
        <p:nvPicPr>
          <p:cNvPr id="2050" name="Picture 2" descr="graphic of anti-malware pipeline with EOP and ATP">
            <a:extLst>
              <a:ext uri="{FF2B5EF4-FFF2-40B4-BE49-F238E27FC236}">
                <a16:creationId xmlns:a16="http://schemas.microsoft.com/office/drawing/2014/main" id="{1C1E6E48-B961-A751-EB92-2B23E553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6" y="1066516"/>
            <a:ext cx="10975461" cy="54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942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9AA5-6B0F-DC1C-0327-CA2523A0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Connectoren</a:t>
            </a:r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20E7-7EBE-3994-DD01-117667207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649508"/>
          </a:xfrm>
        </p:spPr>
        <p:txBody>
          <a:bodyPr/>
          <a:lstStyle/>
          <a:p>
            <a:r>
              <a:rPr lang="de-DE" noProof="0" dirty="0"/>
              <a:t>Erlauben das Empfangs- und Sendeverhalten von EOP zu beeinflussen</a:t>
            </a:r>
          </a:p>
          <a:p>
            <a:r>
              <a:rPr lang="de-DE" noProof="0" dirty="0"/>
              <a:t>Standardmäßig </a:t>
            </a:r>
            <a:r>
              <a:rPr lang="de-DE" i="1" u="sng" noProof="0" dirty="0"/>
              <a:t>keine</a:t>
            </a:r>
            <a:r>
              <a:rPr lang="de-DE" noProof="0" dirty="0"/>
              <a:t> erforderlich</a:t>
            </a:r>
          </a:p>
          <a:p>
            <a:r>
              <a:rPr lang="de-DE" noProof="0" dirty="0"/>
              <a:t>Für Spezialszenarien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Anbinden von Partnerfirmen</a:t>
            </a:r>
          </a:p>
          <a:p>
            <a:pPr lvl="1"/>
            <a:r>
              <a:rPr lang="de-DE" noProof="0" dirty="0"/>
              <a:t>Geräte die über EOP senden</a:t>
            </a:r>
          </a:p>
          <a:p>
            <a:pPr lvl="1"/>
            <a:r>
              <a:rPr lang="de-DE" noProof="0" dirty="0"/>
              <a:t>Etc.</a:t>
            </a:r>
          </a:p>
          <a:p>
            <a:r>
              <a:rPr lang="de-DE" noProof="0" dirty="0"/>
              <a:t>Ähnlich </a:t>
            </a:r>
            <a:r>
              <a:rPr lang="de-DE" noProof="0" dirty="0" err="1"/>
              <a:t>Receive</a:t>
            </a:r>
            <a:r>
              <a:rPr lang="de-DE" noProof="0" dirty="0"/>
              <a:t>- und Send </a:t>
            </a:r>
            <a:r>
              <a:rPr lang="de-DE" noProof="0" dirty="0" err="1"/>
              <a:t>Connectoren</a:t>
            </a:r>
            <a:r>
              <a:rPr lang="de-DE" noProof="0" dirty="0"/>
              <a:t> in Exchange On </a:t>
            </a:r>
            <a:r>
              <a:rPr lang="de-DE" noProof="0" dirty="0" err="1"/>
              <a:t>Premises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97015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6F75BC7090174AA980D673A413155B" ma:contentTypeVersion="17" ma:contentTypeDescription="Ein neues Dokument erstellen." ma:contentTypeScope="" ma:versionID="d79b8df0974a88a32e0e6d1a937553f8">
  <xsd:schema xmlns:xsd="http://www.w3.org/2001/XMLSchema" xmlns:xs="http://www.w3.org/2001/XMLSchema" xmlns:p="http://schemas.microsoft.com/office/2006/metadata/properties" xmlns:ns2="6e26bd3e-26a1-49ef-a711-f93878600d1b" xmlns:ns3="3b7c1a63-589f-43fc-8fe7-5d1c1c7abab8" targetNamespace="http://schemas.microsoft.com/office/2006/metadata/properties" ma:root="true" ma:fieldsID="607ef667033e2fcc1d49a25f9c3e70d4" ns2:_="" ns3:_="">
    <xsd:import namespace="6e26bd3e-26a1-49ef-a711-f93878600d1b"/>
    <xsd:import namespace="3b7c1a63-589f-43fc-8fe7-5d1c1c7aba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6bd3e-26a1-49ef-a711-f93878600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9498cc76-508d-4fbb-bc6c-49557131ae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c1a63-589f-43fc-8fe7-5d1c1c7aba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d238b17-f641-45d9-bb30-b1253a3a4e6a}" ma:internalName="TaxCatchAll" ma:showField="CatchAllData" ma:web="3b7c1a63-589f-43fc-8fe7-5d1c1c7aba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e26bd3e-26a1-49ef-a711-f93878600d1b" xsi:nil="true"/>
    <lcf76f155ced4ddcb4097134ff3c332f xmlns="6e26bd3e-26a1-49ef-a711-f93878600d1b">
      <Terms xmlns="http://schemas.microsoft.com/office/infopath/2007/PartnerControls"/>
    </lcf76f155ced4ddcb4097134ff3c332f>
    <TaxCatchAll xmlns="3b7c1a63-589f-43fc-8fe7-5d1c1c7abab8" xsi:nil="true"/>
  </documentManagement>
</p:properties>
</file>

<file path=customXml/itemProps1.xml><?xml version="1.0" encoding="utf-8"?>
<ds:datastoreItem xmlns:ds="http://schemas.openxmlformats.org/officeDocument/2006/customXml" ds:itemID="{B763F203-3722-4D22-B31D-AA35DA0DC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A9AEA5-5559-4622-9EEA-EA3011963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6bd3e-26a1-49ef-a711-f93878600d1b"/>
    <ds:schemaRef ds:uri="3b7c1a63-589f-43fc-8fe7-5d1c1c7ab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D36474-37E5-4DEF-97CF-193944B3428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8960992-b26e-4d02-96d7-651de299b430"/>
    <ds:schemaRef ds:uri="http://purl.org/dc/terms/"/>
    <ds:schemaRef ds:uri="63611f96-b14f-4fe1-af2f-97979812a8c3"/>
    <ds:schemaRef ds:uri="http://schemas.microsoft.com/sharepoint/v3"/>
    <ds:schemaRef ds:uri="http://www.w3.org/XML/1998/namespace"/>
    <ds:schemaRef ds:uri="6e26bd3e-26a1-49ef-a711-f93878600d1b"/>
    <ds:schemaRef ds:uri="3b7c1a63-589f-43fc-8fe7-5d1c1c7aba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0</TotalTime>
  <Words>2505</Words>
  <Application>Microsoft Office PowerPoint</Application>
  <PresentationFormat>Custom</PresentationFormat>
  <Paragraphs>369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MS Sans Serif</vt:lpstr>
      <vt:lpstr>Lucida Console</vt:lpstr>
      <vt:lpstr>Calibri</vt:lpstr>
      <vt:lpstr>Segoe UI</vt:lpstr>
      <vt:lpstr>Wingdings</vt:lpstr>
      <vt:lpstr>Open Sans</vt:lpstr>
      <vt:lpstr>Consolas</vt:lpstr>
      <vt:lpstr>Arial</vt:lpstr>
      <vt:lpstr>Segoe UI Semibold</vt:lpstr>
      <vt:lpstr>3_LIGHT GRAY TEMPLATE</vt:lpstr>
      <vt:lpstr>SMEXOP  Smart Exchange Online Protection</vt:lpstr>
      <vt:lpstr>SMEXOP Agenda</vt:lpstr>
      <vt:lpstr>Modul 01: Überblick/Architektur</vt:lpstr>
      <vt:lpstr>Exchange Online Protection (EOP) Portfolio</vt:lpstr>
      <vt:lpstr>EOP vs. Microsoft Defender for Office 365 (MDO)</vt:lpstr>
      <vt:lpstr>Lizenzierung</vt:lpstr>
      <vt:lpstr>Email Processing Pipeline</vt:lpstr>
      <vt:lpstr>Protection Pipeline</vt:lpstr>
      <vt:lpstr>Connectoren</vt:lpstr>
      <vt:lpstr>Modul 2: Perimeter Protection</vt:lpstr>
      <vt:lpstr>Was bedeutet „Perimeter Protection“?</vt:lpstr>
      <vt:lpstr>Eine Nachricht wird empfangen…</vt:lpstr>
      <vt:lpstr>Directory Based Edge Blocking (DBEB)</vt:lpstr>
      <vt:lpstr>DBEB und Mail-enabled Public Folder</vt:lpstr>
      <vt:lpstr>Connection Filter/Microsoft IP Safe List</vt:lpstr>
      <vt:lpstr>Reputation Block</vt:lpstr>
      <vt:lpstr>Email Authentication</vt:lpstr>
      <vt:lpstr>Schutz vor Spoofing</vt:lpstr>
      <vt:lpstr>Sender Policy Framework (SPF) – RFC 7208</vt:lpstr>
      <vt:lpstr>SPF Record Qualifier</vt:lpstr>
      <vt:lpstr>SPF Record – Validierungsergebnisse</vt:lpstr>
      <vt:lpstr>SPF Record Beispiele</vt:lpstr>
      <vt:lpstr>Verschachtelung der SPF Records</vt:lpstr>
      <vt:lpstr>Domain Keys Identified Mail (DKIM)</vt:lpstr>
      <vt:lpstr>DKIM-Selektoren</vt:lpstr>
      <vt:lpstr>DKIM Keys</vt:lpstr>
      <vt:lpstr>DKIM @ Microsoft 365</vt:lpstr>
      <vt:lpstr>Domain-based Message Authentication, Reporting, and Conformance (DMARC)</vt:lpstr>
      <vt:lpstr>Anatomie eines DMARC DNS Records</vt:lpstr>
      <vt:lpstr>DMARC Reports</vt:lpstr>
      <vt:lpstr>DMARC Report Beispiel</vt:lpstr>
      <vt:lpstr>DMARC @ Microsoft 365</vt:lpstr>
      <vt:lpstr>Composite Authentication</vt:lpstr>
      <vt:lpstr>ARC - Authenticated Received Chain</vt:lpstr>
      <vt:lpstr>ARC in action</vt:lpstr>
      <vt:lpstr>MTA-STS (Strict transport security)</vt:lpstr>
      <vt:lpstr>DNS Records für MTA-STS</vt:lpstr>
      <vt:lpstr>DANE - DNS-Based Authentication of Named Entities</vt:lpstr>
      <vt:lpstr>DANE in action</vt:lpstr>
      <vt:lpstr>DANE-Implementierung in EOP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2019-05-31T23:38:25Z</dcterms:created>
  <dcterms:modified xsi:type="dcterms:W3CDTF">2024-01-28T11:57:01Z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0x010100ED6F75BC7090174AA980D673A413155B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2020-07-23T20:50:31Z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09d6c2c5-db83-44a4-b5b8-7435ece94651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