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4"/>
  </p:sldMasterIdLst>
  <p:notesMasterIdLst>
    <p:notesMasterId r:id="rId36"/>
  </p:notesMasterIdLst>
  <p:sldIdLst>
    <p:sldId id="256" r:id="rId5"/>
    <p:sldId id="257" r:id="rId6"/>
    <p:sldId id="258" r:id="rId7"/>
    <p:sldId id="259" r:id="rId8"/>
    <p:sldId id="283" r:id="rId9"/>
    <p:sldId id="260" r:id="rId10"/>
    <p:sldId id="261" r:id="rId11"/>
    <p:sldId id="262" r:id="rId12"/>
    <p:sldId id="284" r:id="rId13"/>
    <p:sldId id="289" r:id="rId14"/>
    <p:sldId id="263" r:id="rId15"/>
    <p:sldId id="264" r:id="rId16"/>
    <p:sldId id="285" r:id="rId17"/>
    <p:sldId id="265" r:id="rId18"/>
    <p:sldId id="267" r:id="rId19"/>
    <p:sldId id="268" r:id="rId20"/>
    <p:sldId id="270" r:id="rId21"/>
    <p:sldId id="271" r:id="rId22"/>
    <p:sldId id="286" r:id="rId23"/>
    <p:sldId id="287" r:id="rId24"/>
    <p:sldId id="290" r:id="rId25"/>
    <p:sldId id="272" r:id="rId26"/>
    <p:sldId id="288" r:id="rId27"/>
    <p:sldId id="273" r:id="rId28"/>
    <p:sldId id="274" r:id="rId29"/>
    <p:sldId id="275" r:id="rId30"/>
    <p:sldId id="276" r:id="rId31"/>
    <p:sldId id="277" r:id="rId32"/>
    <p:sldId id="278" r:id="rId33"/>
    <p:sldId id="279" r:id="rId34"/>
    <p:sldId id="282" r:id="rId35"/>
  </p:sldIdLst>
  <p:sldSz cx="9144000" cy="6858000" type="screen4x3"/>
  <p:notesSz cx="6858000" cy="9144000"/>
  <p:embeddedFontLst>
    <p:embeddedFont>
      <p:font typeface="Calibri" panose="020F0502020204030204" pitchFamily="34" charset="0"/>
      <p:regular r:id="rId37"/>
      <p:bold r:id="rId38"/>
      <p:italic r:id="rId39"/>
      <p:boldItalic r:id="rId40"/>
    </p:embeddedFont>
    <p:embeddedFont>
      <p:font typeface="Segoe UI" panose="020B0502040204020203" pitchFamily="34" charset="0"/>
      <p:regular r:id="rId41"/>
      <p:bold r:id="rId42"/>
      <p:italic r:id="rId43"/>
      <p:boldItalic r:id="rId44"/>
    </p:embeddedFont>
    <p:embeddedFont>
      <p:font typeface="Verdana" panose="020B0604030504040204" pitchFamily="34" charset="0"/>
      <p:regular r:id="rId45"/>
      <p:bold r:id="rId46"/>
      <p:italic r:id="rId47"/>
      <p:boldItalic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068E12-C158-4E87-B1B4-F6E0F5214984}" v="2" dt="2021-01-25T08:30:03.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42" autoAdjust="0"/>
    <p:restoredTop sz="94660"/>
  </p:normalViewPr>
  <p:slideViewPr>
    <p:cSldViewPr>
      <p:cViewPr varScale="1">
        <p:scale>
          <a:sx n="109" d="100"/>
          <a:sy n="109" d="100"/>
        </p:scale>
        <p:origin x="1074"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0" d="100"/>
          <a:sy n="80" d="100"/>
        </p:scale>
        <p:origin x="391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6.xml"/><Relationship Id="rId41"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347476-BBF8-4605-82CF-173FD38D1FD3}" type="datetimeFigureOut">
              <a:rPr lang="en-CA" smtClean="0"/>
              <a:t>2022-04-25</a:t>
            </a:fld>
            <a:endParaRPr lang="en-CA"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7502D-D3DF-482F-ACA5-E3BA7106CCF8}" type="slidenum">
              <a:rPr lang="en-CA" smtClean="0"/>
              <a:t>‹Nr.›</a:t>
            </a:fld>
            <a:endParaRPr lang="en-CA" dirty="0"/>
          </a:p>
        </p:txBody>
      </p:sp>
    </p:spTree>
    <p:extLst>
      <p:ext uri="{BB962C8B-B14F-4D97-AF65-F5344CB8AC3E}">
        <p14:creationId xmlns:p14="http://schemas.microsoft.com/office/powerpoint/2010/main" val="2156936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aka.ms/axf7z0"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Presentation: </a:t>
            </a:r>
            <a:r>
              <a:rPr lang="en-CA" sz="1000" b="1" dirty="0">
                <a:latin typeface="Arial"/>
                <a:ea typeface="Calibri"/>
                <a:cs typeface="Times New Roman"/>
              </a:rPr>
              <a:t>50 minutes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Lab: </a:t>
            </a:r>
            <a:r>
              <a:rPr lang="en-CA" sz="1000" b="1" dirty="0">
                <a:latin typeface="Arial"/>
                <a:ea typeface="Calibri"/>
                <a:cs typeface="Times New Roman"/>
              </a:rPr>
              <a:t>60 minutes</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After completing this module, students will be able to:</a:t>
            </a:r>
          </a:p>
          <a:p>
            <a:pPr marL="342900" lvl="0" indent="-342900">
              <a:lnSpc>
                <a:spcPct val="115000"/>
              </a:lnSpc>
              <a:spcAft>
                <a:spcPts val="995"/>
              </a:spcAft>
              <a:buFont typeface="Symbol"/>
              <a:buChar char=""/>
            </a:pPr>
            <a:r>
              <a:rPr lang="en-US" sz="1000" dirty="0">
                <a:effectLst/>
                <a:latin typeface="Arial"/>
                <a:ea typeface="Times New Roman"/>
                <a:cs typeface="Times New Roman"/>
              </a:rPr>
              <a:t>Describe the features and functionality of Microsoft Exchange Server 2016.</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Describe the requirements and options for deploying Exchange Server 2016.</a:t>
            </a:r>
            <a:endParaRPr lang="en-CA" sz="1000" dirty="0">
              <a:effectLst/>
              <a:latin typeface="Arial"/>
              <a:ea typeface="Times New Roman"/>
              <a:cs typeface="Times New Roman"/>
            </a:endParaRPr>
          </a:p>
          <a:p>
            <a:pPr>
              <a:lnSpc>
                <a:spcPts val="1300"/>
              </a:lnSpc>
              <a:spcBef>
                <a:spcPts val="900"/>
              </a:spcBef>
              <a:spcAft>
                <a:spcPts val="300"/>
              </a:spcAft>
            </a:pPr>
            <a:r>
              <a:rPr lang="en-US" sz="1000" b="1" dirty="0">
                <a:effectLst/>
                <a:latin typeface="Arial"/>
                <a:ea typeface="Times New Roman"/>
                <a:cs typeface="Segoe UI"/>
              </a:rPr>
              <a:t>Required materials</a:t>
            </a:r>
            <a:endParaRPr lang="en-CA" sz="1000" b="1" dirty="0">
              <a:effectLst/>
              <a:latin typeface="Arial"/>
              <a:ea typeface="Times New Roman"/>
              <a:cs typeface="Segoe UI"/>
            </a:endParaRPr>
          </a:p>
          <a:p>
            <a:pPr>
              <a:lnSpc>
                <a:spcPct val="115000"/>
              </a:lnSpc>
              <a:spcAft>
                <a:spcPts val="1000"/>
              </a:spcAft>
            </a:pPr>
            <a:r>
              <a:rPr lang="en-CA" sz="1000" dirty="0">
                <a:latin typeface="Arial"/>
                <a:ea typeface="Calibri"/>
                <a:cs typeface="Times New Roman"/>
              </a:rPr>
              <a:t>To teach this module, you need the Microsoft PowerPoint file 20345-1A_01.pptx.</a:t>
            </a:r>
          </a:p>
          <a:p>
            <a:pPr>
              <a:lnSpc>
                <a:spcPts val="1300"/>
              </a:lnSpc>
              <a:spcBef>
                <a:spcPts val="900"/>
              </a:spcBef>
              <a:spcAft>
                <a:spcPts val="300"/>
              </a:spcAft>
            </a:pPr>
            <a:r>
              <a:rPr lang="en-US" sz="1000" b="1" dirty="0">
                <a:effectLst/>
                <a:latin typeface="Arial"/>
                <a:ea typeface="Times New Roman"/>
                <a:cs typeface="Segoe UI"/>
              </a:rPr>
              <a:t>Preparation tasks	</a:t>
            </a:r>
            <a:endParaRPr lang="en-CA" sz="1000" b="1" dirty="0">
              <a:effectLst/>
              <a:latin typeface="Arial"/>
              <a:ea typeface="Times New Roman"/>
              <a:cs typeface="Segoe UI"/>
            </a:endParaRPr>
          </a:p>
          <a:p>
            <a:pPr>
              <a:lnSpc>
                <a:spcPct val="115000"/>
              </a:lnSpc>
              <a:spcAft>
                <a:spcPts val="1000"/>
              </a:spcAft>
            </a:pPr>
            <a:r>
              <a:rPr lang="en-CA" sz="1000" dirty="0">
                <a:latin typeface="Arial"/>
                <a:ea typeface="Calibri"/>
                <a:cs typeface="Times New Roman"/>
              </a:rPr>
              <a:t>To prepare for this module, you should:</a:t>
            </a:r>
          </a:p>
          <a:p>
            <a:pPr marL="342900" lvl="0" indent="-342900">
              <a:spcAft>
                <a:spcPts val="995"/>
              </a:spcAft>
              <a:buFont typeface="Symbol"/>
              <a:buChar char=""/>
            </a:pPr>
            <a:r>
              <a:rPr lang="en-CA" sz="1000" dirty="0">
                <a:effectLst/>
                <a:latin typeface="Arial"/>
                <a:ea typeface="Times New Roman"/>
                <a:cs typeface="Times New Roman"/>
              </a:rPr>
              <a:t>Read all of this module’s materials.</a:t>
            </a:r>
            <a:endParaRPr lang="en-CA" sz="1000" dirty="0">
              <a:effectLst/>
              <a:latin typeface="Arial"/>
            </a:endParaRPr>
          </a:p>
          <a:p>
            <a:pPr marL="342900" lvl="0" indent="-342900">
              <a:spcAft>
                <a:spcPts val="995"/>
              </a:spcAft>
              <a:buFont typeface="Symbol"/>
              <a:buChar char=""/>
            </a:pPr>
            <a:r>
              <a:rPr lang="en-CA" sz="1000" dirty="0">
                <a:effectLst/>
                <a:latin typeface="Arial"/>
                <a:ea typeface="Times New Roman"/>
                <a:cs typeface="Times New Roman"/>
              </a:rPr>
              <a:t>Practice performing the demonstrations and labs.</a:t>
            </a:r>
            <a:endParaRPr lang="en-CA" sz="1000" dirty="0">
              <a:effectLst/>
              <a:latin typeface="Arial"/>
            </a:endParaRPr>
          </a:p>
          <a:p>
            <a:pPr marL="342900" lvl="0" indent="-342900">
              <a:spcAft>
                <a:spcPts val="995"/>
              </a:spcAft>
              <a:buFont typeface="Symbol"/>
              <a:buChar char=""/>
            </a:pPr>
            <a:r>
              <a:rPr lang="en-CA"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endParaRPr lang="en-CA" sz="1000" dirty="0">
              <a:effectLst/>
              <a:latin typeface="Arial"/>
            </a:endParaRPr>
          </a:p>
          <a:p>
            <a:pPr>
              <a:lnSpc>
                <a:spcPct val="115000"/>
              </a:lnSpc>
              <a:spcAft>
                <a:spcPts val="1000"/>
              </a:spcAft>
            </a:pPr>
            <a:r>
              <a:rPr lang="en-CA" sz="1000" dirty="0">
                <a:latin typeface="Arial"/>
                <a:ea typeface="Calibri"/>
                <a:cs typeface="Times New Roman"/>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29E7502D-D3DF-482F-ACA5-E3BA7106CCF8}" type="slidenum">
              <a:rPr lang="en-CA" smtClean="0"/>
              <a:t>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5713680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what is discontinued and what has been deemphasized in Exchange Server 2016 when comparing to Exchange Server 2013. </a:t>
            </a:r>
          </a:p>
        </p:txBody>
      </p:sp>
      <p:sp>
        <p:nvSpPr>
          <p:cNvPr id="4" name="Slide Number Placeholder 3"/>
          <p:cNvSpPr>
            <a:spLocks noGrp="1"/>
          </p:cNvSpPr>
          <p:nvPr>
            <p:ph type="sldNum" sz="quarter" idx="10"/>
          </p:nvPr>
        </p:nvSpPr>
        <p:spPr/>
        <p:txBody>
          <a:bodyPr/>
          <a:lstStyle/>
          <a:p>
            <a:fld id="{29E7502D-D3DF-482F-ACA5-E3BA7106CCF8}" type="slidenum">
              <a:rPr lang="en-CA" smtClean="0"/>
              <a:t>11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1172081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9E7502D-D3DF-482F-ACA5-E3BA7106CCF8}" type="slidenum">
              <a:rPr lang="en-CA" smtClean="0"/>
              <a:t>12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446499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9E7502D-D3DF-482F-ACA5-E3BA7106CCF8}" type="slidenum">
              <a:rPr lang="en-CA" smtClean="0"/>
              <a:t>13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1664512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most important differences between Exchange Server on-premises and Exchange Online.</a:t>
            </a:r>
          </a:p>
        </p:txBody>
      </p:sp>
      <p:sp>
        <p:nvSpPr>
          <p:cNvPr id="4" name="Slide Number Placeholder 3"/>
          <p:cNvSpPr>
            <a:spLocks noGrp="1"/>
          </p:cNvSpPr>
          <p:nvPr>
            <p:ph type="sldNum" sz="quarter" idx="10"/>
          </p:nvPr>
        </p:nvSpPr>
        <p:spPr/>
        <p:txBody>
          <a:bodyPr/>
          <a:lstStyle/>
          <a:p>
            <a:fld id="{29E7502D-D3DF-482F-ACA5-E3BA7106CCF8}" type="slidenum">
              <a:rPr lang="en-CA" smtClean="0"/>
              <a:t>14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2739815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Provide a brief overview of the lesson content.</a:t>
            </a: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In which Active Directory partition does Exchange Server store its configuration?</a:t>
            </a:r>
          </a:p>
          <a:p>
            <a:pPr>
              <a:lnSpc>
                <a:spcPct val="115000"/>
              </a:lnSpc>
              <a:spcAft>
                <a:spcPts val="1000"/>
              </a:spcAft>
            </a:pPr>
            <a:r>
              <a:rPr lang="en-CA" sz="1000" dirty="0">
                <a:latin typeface="Arial"/>
                <a:ea typeface="Calibri"/>
                <a:cs typeface="Times New Roman"/>
              </a:rPr>
              <a:t>(   )Option 1: Application partition</a:t>
            </a:r>
          </a:p>
          <a:p>
            <a:pPr>
              <a:lnSpc>
                <a:spcPct val="115000"/>
              </a:lnSpc>
              <a:spcAft>
                <a:spcPts val="1000"/>
              </a:spcAft>
            </a:pPr>
            <a:r>
              <a:rPr lang="en-CA" sz="1000" dirty="0">
                <a:latin typeface="Arial"/>
                <a:ea typeface="Calibri"/>
                <a:cs typeface="Times New Roman"/>
              </a:rPr>
              <a:t>(   )Option 2: Domain Partition</a:t>
            </a:r>
          </a:p>
          <a:p>
            <a:pPr>
              <a:lnSpc>
                <a:spcPct val="115000"/>
              </a:lnSpc>
              <a:spcAft>
                <a:spcPts val="1000"/>
              </a:spcAft>
            </a:pPr>
            <a:r>
              <a:rPr lang="en-CA" sz="1000" dirty="0">
                <a:latin typeface="Arial"/>
                <a:ea typeface="Calibri"/>
                <a:cs typeface="Times New Roman"/>
              </a:rPr>
              <a:t>(   )Option 3: Schema Partition</a:t>
            </a:r>
          </a:p>
          <a:p>
            <a:pPr>
              <a:lnSpc>
                <a:spcPct val="115000"/>
              </a:lnSpc>
              <a:spcAft>
                <a:spcPts val="1000"/>
              </a:spcAft>
            </a:pPr>
            <a:r>
              <a:rPr lang="en-CA" sz="1000" dirty="0">
                <a:latin typeface="Arial"/>
                <a:ea typeface="Calibri"/>
                <a:cs typeface="Times New Roman"/>
              </a:rPr>
              <a:t>(   )Option 4: Configuration Partition</a:t>
            </a:r>
          </a:p>
          <a:p>
            <a:pPr>
              <a:lnSpc>
                <a:spcPct val="115000"/>
              </a:lnSpc>
              <a:spcAft>
                <a:spcPts val="1000"/>
              </a:spcAft>
            </a:pPr>
            <a:r>
              <a:rPr lang="en-CA" sz="1000" dirty="0">
                <a:latin typeface="Arial"/>
                <a:ea typeface="Calibri"/>
                <a:cs typeface="Times New Roman"/>
              </a:rPr>
              <a:t>(   )Option 5: Global catalog</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(√)Option 5: Global catalog</a:t>
            </a: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What tool should you use to determine the hardware sizing for a Mailbox server?</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You should use the Exchange Server Role Requirements Calculator.</a:t>
            </a:r>
          </a:p>
        </p:txBody>
      </p:sp>
      <p:sp>
        <p:nvSpPr>
          <p:cNvPr id="4" name="Slide Number Placeholder 3"/>
          <p:cNvSpPr>
            <a:spLocks noGrp="1"/>
          </p:cNvSpPr>
          <p:nvPr>
            <p:ph type="sldNum" sz="quarter" idx="10"/>
          </p:nvPr>
        </p:nvSpPr>
        <p:spPr/>
        <p:txBody>
          <a:bodyPr/>
          <a:lstStyle/>
          <a:p>
            <a:fld id="{29E7502D-D3DF-482F-ACA5-E3BA7106CCF8}" type="slidenum">
              <a:rPr lang="en-CA" smtClean="0"/>
              <a:t>15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2200161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Active Directory partitions. Remind the students about the purpose of each Active Directory Domain System (AD DS) partition, and then discuss how Exchange Server integrates in each partition.</a:t>
            </a:r>
          </a:p>
        </p:txBody>
      </p:sp>
      <p:sp>
        <p:nvSpPr>
          <p:cNvPr id="4" name="Slide Number Placeholder 3"/>
          <p:cNvSpPr>
            <a:spLocks noGrp="1"/>
          </p:cNvSpPr>
          <p:nvPr>
            <p:ph type="sldNum" sz="quarter" idx="10"/>
          </p:nvPr>
        </p:nvSpPr>
        <p:spPr/>
        <p:txBody>
          <a:bodyPr/>
          <a:lstStyle/>
          <a:p>
            <a:fld id="{29E7502D-D3DF-482F-ACA5-E3BA7106CCF8}" type="slidenum">
              <a:rPr lang="en-CA" smtClean="0"/>
              <a:t>16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3158289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necessary software components required for Exchange Server 2016 installation.</a:t>
            </a:r>
          </a:p>
        </p:txBody>
      </p:sp>
      <p:sp>
        <p:nvSpPr>
          <p:cNvPr id="4" name="Slide Number Placeholder 3"/>
          <p:cNvSpPr>
            <a:spLocks noGrp="1"/>
          </p:cNvSpPr>
          <p:nvPr>
            <p:ph type="sldNum" sz="quarter" idx="10"/>
          </p:nvPr>
        </p:nvSpPr>
        <p:spPr/>
        <p:txBody>
          <a:bodyPr/>
          <a:lstStyle/>
          <a:p>
            <a:fld id="{29E7502D-D3DF-482F-ACA5-E3BA7106CCF8}" type="slidenum">
              <a:rPr lang="en-CA" smtClean="0"/>
              <a:t>17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3453261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It is important to explain to the students that hardware configuration planning for Exchange Server is much more involved than simply following the minimum and recommended hardware specifications. Discuss how several factors can influence Exchange Server hardware configurations.</a:t>
            </a:r>
          </a:p>
        </p:txBody>
      </p:sp>
      <p:sp>
        <p:nvSpPr>
          <p:cNvPr id="4" name="Slide Number Placeholder 3"/>
          <p:cNvSpPr>
            <a:spLocks noGrp="1"/>
          </p:cNvSpPr>
          <p:nvPr>
            <p:ph type="sldNum" sz="quarter" idx="10"/>
          </p:nvPr>
        </p:nvSpPr>
        <p:spPr/>
        <p:txBody>
          <a:bodyPr/>
          <a:lstStyle/>
          <a:p>
            <a:fld id="{29E7502D-D3DF-482F-ACA5-E3BA7106CCF8}" type="slidenum">
              <a:rPr lang="en-CA" smtClean="0"/>
              <a:t>18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58232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necessary software components required for Exchange Server 2016 installation.</a:t>
            </a:r>
          </a:p>
        </p:txBody>
      </p:sp>
      <p:sp>
        <p:nvSpPr>
          <p:cNvPr id="4" name="Slide Number Placeholder 3"/>
          <p:cNvSpPr>
            <a:spLocks noGrp="1"/>
          </p:cNvSpPr>
          <p:nvPr>
            <p:ph type="sldNum" sz="quarter" idx="10"/>
          </p:nvPr>
        </p:nvSpPr>
        <p:spPr/>
        <p:txBody>
          <a:bodyPr/>
          <a:lstStyle/>
          <a:p>
            <a:fld id="{29E7502D-D3DF-482F-ACA5-E3BA7106CCF8}" type="slidenum">
              <a:rPr lang="en-CA" smtClean="0"/>
              <a:t>19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2936620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It is important to explain to the students that hardware configuration planning for Exchange Server is much more involved than simply following the minimum and recommended hardware specifications. Discuss how several factors can influence Exchange Server hardware configurations.</a:t>
            </a:r>
          </a:p>
        </p:txBody>
      </p:sp>
      <p:sp>
        <p:nvSpPr>
          <p:cNvPr id="4" name="Slide Number Placeholder 3"/>
          <p:cNvSpPr>
            <a:spLocks noGrp="1"/>
          </p:cNvSpPr>
          <p:nvPr>
            <p:ph type="sldNum" sz="quarter" idx="10"/>
          </p:nvPr>
        </p:nvSpPr>
        <p:spPr/>
        <p:txBody>
          <a:bodyPr/>
          <a:lstStyle/>
          <a:p>
            <a:fld id="{29E7502D-D3DF-482F-ACA5-E3BA7106CCF8}" type="slidenum">
              <a:rPr lang="en-CA" smtClean="0"/>
              <a:t>20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1947143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This is an introductory module. Do not spend too much time on topics where new features are described because later modules will discuss most of these features in detail.</a:t>
            </a:r>
          </a:p>
        </p:txBody>
      </p:sp>
      <p:sp>
        <p:nvSpPr>
          <p:cNvPr id="4" name="Slide Number Placeholder 3"/>
          <p:cNvSpPr>
            <a:spLocks noGrp="1"/>
          </p:cNvSpPr>
          <p:nvPr>
            <p:ph type="sldNum" sz="quarter" idx="10"/>
          </p:nvPr>
        </p:nvSpPr>
        <p:spPr/>
        <p:txBody>
          <a:bodyPr/>
          <a:lstStyle/>
          <a:p>
            <a:fld id="{29E7502D-D3DF-482F-ACA5-E3BA7106CCF8}" type="slidenum">
              <a:rPr lang="en-CA" smtClean="0"/>
              <a:t>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1438336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infrastructure requirements for Exchange Server 2016 deployment.</a:t>
            </a:r>
          </a:p>
        </p:txBody>
      </p:sp>
      <p:sp>
        <p:nvSpPr>
          <p:cNvPr id="4" name="Slide Number Placeholder 3"/>
          <p:cNvSpPr>
            <a:spLocks noGrp="1"/>
          </p:cNvSpPr>
          <p:nvPr>
            <p:ph type="sldNum" sz="quarter" idx="10"/>
          </p:nvPr>
        </p:nvSpPr>
        <p:spPr/>
        <p:txBody>
          <a:bodyPr/>
          <a:lstStyle/>
          <a:p>
            <a:fld id="{29E7502D-D3DF-482F-ACA5-E3BA7106CCF8}" type="slidenum">
              <a:rPr lang="en-CA" smtClean="0"/>
              <a:t>22</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3634214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infrastructure requirements for Exchange Server 2016 deployment.</a:t>
            </a:r>
          </a:p>
        </p:txBody>
      </p:sp>
      <p:sp>
        <p:nvSpPr>
          <p:cNvPr id="4" name="Slide Number Placeholder 3"/>
          <p:cNvSpPr>
            <a:spLocks noGrp="1"/>
          </p:cNvSpPr>
          <p:nvPr>
            <p:ph type="sldNum" sz="quarter" idx="10"/>
          </p:nvPr>
        </p:nvSpPr>
        <p:spPr/>
        <p:txBody>
          <a:bodyPr/>
          <a:lstStyle/>
          <a:p>
            <a:fld id="{29E7502D-D3DF-482F-ACA5-E3BA7106CCF8}" type="slidenum">
              <a:rPr lang="en-CA" smtClean="0"/>
              <a:t>23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3636133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how you should prepare the Active Directory infrastructure for Exchange Server installation. Verify that the students understand how Exchange Server setup modifies the schema partition, configuration partition, and domain partition in AD DS.</a:t>
            </a:r>
          </a:p>
        </p:txBody>
      </p:sp>
      <p:sp>
        <p:nvSpPr>
          <p:cNvPr id="4" name="Slide Number Placeholder 3"/>
          <p:cNvSpPr>
            <a:spLocks noGrp="1"/>
          </p:cNvSpPr>
          <p:nvPr>
            <p:ph type="sldNum" sz="quarter" idx="10"/>
          </p:nvPr>
        </p:nvSpPr>
        <p:spPr/>
        <p:txBody>
          <a:bodyPr/>
          <a:lstStyle/>
          <a:p>
            <a:fld id="{29E7502D-D3DF-482F-ACA5-E3BA7106CCF8}" type="slidenum">
              <a:rPr lang="en-CA" smtClean="0"/>
              <a:t>24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4290788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CA" sz="1000" dirty="0">
                <a:latin typeface="Arial"/>
                <a:ea typeface="Calibri"/>
                <a:cs typeface="Times New Roman"/>
              </a:rPr>
              <a:t>Discuss Exchange Server virtualization. Be sure to explain that Exchange Server virtualization is now fully supported, with a few constraints, as described in this topic. Emphasize that in most scenarios, there is no longer many reasons to consider running Exchange Server on a physical computer.</a:t>
            </a:r>
          </a:p>
          <a:p>
            <a:pPr>
              <a:lnSpc>
                <a:spcPct val="115000"/>
              </a:lnSpc>
              <a:spcAft>
                <a:spcPts val="1000"/>
              </a:spcAft>
            </a:pPr>
            <a:r>
              <a:rPr lang="en-CA" sz="1000" dirty="0">
                <a:latin typeface="Arial"/>
                <a:ea typeface="Calibri"/>
                <a:cs typeface="Times New Roman"/>
              </a:rPr>
              <a:t>To familiarize yourself with the preferred architecture from Microsoft, refer to The Exchange 2016 Preferred Architecture: </a:t>
            </a:r>
            <a:r>
              <a:rPr lang="en-CA" sz="1000" u="sng" dirty="0">
                <a:latin typeface="Arial"/>
                <a:ea typeface="Calibri"/>
                <a:cs typeface="Segoe UI"/>
                <a:hlinkClick r:id="rId3"/>
              </a:rPr>
              <a:t>http://aka.ms/axf7z0</a:t>
            </a: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9E7502D-D3DF-482F-ACA5-E3BA7106CCF8}" type="slidenum">
              <a:rPr lang="en-CA" smtClean="0"/>
              <a:t>25</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30639544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how and when you should run Exchange Server in Azure IaaS. First, ensure that students understand the difference between this approach and Exchange Online. Next, emphasize that from a cost perspective, Exchange Server in IaaS might not be an optimal solution.</a:t>
            </a:r>
          </a:p>
        </p:txBody>
      </p:sp>
      <p:sp>
        <p:nvSpPr>
          <p:cNvPr id="4" name="Slide Number Placeholder 3"/>
          <p:cNvSpPr>
            <a:spLocks noGrp="1"/>
          </p:cNvSpPr>
          <p:nvPr>
            <p:ph type="sldNum" sz="quarter" idx="10"/>
          </p:nvPr>
        </p:nvSpPr>
        <p:spPr/>
        <p:txBody>
          <a:bodyPr/>
          <a:lstStyle/>
          <a:p>
            <a:fld id="{29E7502D-D3DF-482F-ACA5-E3BA7106CCF8}" type="slidenum">
              <a:rPr lang="en-CA" smtClean="0"/>
              <a:t>26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2338931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Provide a brief overview of Exchange Server 2016 Setup Wizard.</a:t>
            </a:r>
          </a:p>
        </p:txBody>
      </p:sp>
      <p:sp>
        <p:nvSpPr>
          <p:cNvPr id="4" name="Slide Number Placeholder 3"/>
          <p:cNvSpPr>
            <a:spLocks noGrp="1"/>
          </p:cNvSpPr>
          <p:nvPr>
            <p:ph type="sldNum" sz="quarter" idx="10"/>
          </p:nvPr>
        </p:nvSpPr>
        <p:spPr/>
        <p:txBody>
          <a:bodyPr/>
          <a:lstStyle/>
          <a:p>
            <a:fld id="{29E7502D-D3DF-482F-ACA5-E3BA7106CCF8}" type="slidenum">
              <a:rPr lang="en-CA" smtClean="0"/>
              <a:t>27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39294046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the tasks that you should perform after you complete Exchange Server 2016 installation.</a:t>
            </a:r>
          </a:p>
        </p:txBody>
      </p:sp>
      <p:sp>
        <p:nvSpPr>
          <p:cNvPr id="4" name="Slide Number Placeholder 3"/>
          <p:cNvSpPr>
            <a:spLocks noGrp="1"/>
          </p:cNvSpPr>
          <p:nvPr>
            <p:ph type="sldNum" sz="quarter" idx="10"/>
          </p:nvPr>
        </p:nvSpPr>
        <p:spPr/>
        <p:txBody>
          <a:bodyPr/>
          <a:lstStyle/>
          <a:p>
            <a:fld id="{29E7502D-D3DF-482F-ACA5-E3BA7106CCF8}" type="slidenum">
              <a:rPr lang="en-CA" smtClean="0"/>
              <a:t>28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34796059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Exchange Server 2016 versions and deployment types. Make sure that the students understand the advantages and disadvantages of each deployment type.</a:t>
            </a:r>
          </a:p>
        </p:txBody>
      </p:sp>
      <p:sp>
        <p:nvSpPr>
          <p:cNvPr id="4" name="Slide Number Placeholder 3"/>
          <p:cNvSpPr>
            <a:spLocks noGrp="1"/>
          </p:cNvSpPr>
          <p:nvPr>
            <p:ph type="sldNum" sz="quarter" idx="10"/>
          </p:nvPr>
        </p:nvSpPr>
        <p:spPr/>
        <p:txBody>
          <a:bodyPr/>
          <a:lstStyle/>
          <a:p>
            <a:fld id="{29E7502D-D3DF-482F-ACA5-E3BA7106CCF8}" type="slidenum">
              <a:rPr lang="en-CA" smtClean="0"/>
              <a:t>29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16853705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Make sure that the students start the B version of the LON-DC1 and LON-EXCH machines, because other virtual machines already have Exchange Server 2016 installed. After students complete this lab, have them delete the B versions of the virtual machines so they can avoid confusion in later labs.</a:t>
            </a:r>
          </a:p>
          <a:p>
            <a:pPr>
              <a:lnSpc>
                <a:spcPct val="115000"/>
              </a:lnSpc>
              <a:spcAft>
                <a:spcPts val="1000"/>
              </a:spcAft>
            </a:pPr>
            <a:r>
              <a:rPr lang="en-CA" sz="1000" b="1" dirty="0">
                <a:latin typeface="Arial"/>
                <a:ea typeface="Calibri"/>
                <a:cs typeface="Times New Roman"/>
              </a:rPr>
              <a:t>Exercise 1: Evaluating requirements and prerequisites for an Exchange Server 2016 installation</a:t>
            </a:r>
          </a:p>
          <a:p>
            <a:pPr>
              <a:lnSpc>
                <a:spcPct val="115000"/>
              </a:lnSpc>
              <a:spcAft>
                <a:spcPts val="1000"/>
              </a:spcAft>
            </a:pPr>
            <a:r>
              <a:rPr lang="en-CA" sz="1000" dirty="0">
                <a:latin typeface="Arial"/>
                <a:ea typeface="Calibri"/>
                <a:cs typeface="Times New Roman"/>
              </a:rPr>
              <a:t>The Active Directory administrators at A. Datum Corporation have prepared a test AD DS environment for an Exchange Server 2016 deployment. The server administration team has deployed a Windows Server 2012 R2 server that you can use to deploy the first Exchange Server 2016 server in the test organization. You need to verify that the AD DS environment and DNS meet all the prerequisites for installing Exchange Server 2016.</a:t>
            </a:r>
          </a:p>
          <a:p>
            <a:pPr>
              <a:lnSpc>
                <a:spcPct val="115000"/>
              </a:lnSpc>
              <a:spcAft>
                <a:spcPts val="1000"/>
              </a:spcAft>
            </a:pPr>
            <a:r>
              <a:rPr lang="en-CA" sz="1000" b="1" dirty="0">
                <a:latin typeface="Arial"/>
                <a:ea typeface="Calibri"/>
                <a:cs typeface="Times New Roman"/>
              </a:rPr>
              <a:t>Exercise 2: Deploying Exchange Server 2016</a:t>
            </a:r>
          </a:p>
          <a:p>
            <a:pPr>
              <a:lnSpc>
                <a:spcPct val="115000"/>
              </a:lnSpc>
              <a:spcAft>
                <a:spcPts val="1000"/>
              </a:spcAft>
            </a:pPr>
            <a:r>
              <a:rPr lang="en-CA" sz="1000" dirty="0">
                <a:latin typeface="Arial"/>
                <a:ea typeface="Calibri"/>
                <a:cs typeface="Times New Roman"/>
              </a:rPr>
              <a:t>After evaluating the Exchange Server 2016 requirements, you are ready to start deployment. First, you will prepare AD DS, and then install Exchange Server 2016 on a single server.</a:t>
            </a:r>
          </a:p>
        </p:txBody>
      </p:sp>
      <p:sp>
        <p:nvSpPr>
          <p:cNvPr id="4" name="Slide Number Placeholder 3"/>
          <p:cNvSpPr>
            <a:spLocks noGrp="1"/>
          </p:cNvSpPr>
          <p:nvPr>
            <p:ph type="sldNum" sz="quarter" idx="10"/>
          </p:nvPr>
        </p:nvSpPr>
        <p:spPr/>
        <p:txBody>
          <a:bodyPr/>
          <a:lstStyle/>
          <a:p>
            <a:fld id="{29E7502D-D3DF-482F-ACA5-E3BA7106CCF8}" type="slidenum">
              <a:rPr lang="en-CA" smtClean="0"/>
              <a:t>30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22260834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lvl="0">
              <a:lnSpc>
                <a:spcPct val="115000"/>
              </a:lnSpc>
              <a:spcAft>
                <a:spcPts val="995"/>
              </a:spcAft>
            </a:pPr>
            <a:r>
              <a:rPr lang="en-US" sz="1000" b="1" dirty="0">
                <a:latin typeface="Arial"/>
                <a:ea typeface="Times New Roman"/>
                <a:cs typeface="Times New Roman"/>
              </a:rPr>
              <a:t>Best Practice </a:t>
            </a:r>
          </a:p>
          <a:p>
            <a:pPr marL="342900" lvl="0" indent="-342900">
              <a:lnSpc>
                <a:spcPct val="115000"/>
              </a:lnSpc>
              <a:spcAft>
                <a:spcPts val="995"/>
              </a:spcAft>
              <a:buFont typeface="Symbol"/>
              <a:buChar char=""/>
            </a:pPr>
            <a:r>
              <a:rPr lang="en-US" sz="1000" dirty="0">
                <a:latin typeface="Arial"/>
                <a:ea typeface="Times New Roman"/>
                <a:cs typeface="Times New Roman"/>
              </a:rPr>
              <a:t>Always plan for Exchange server resources before starting an installation process.</a:t>
            </a:r>
            <a:endParaRPr lang="en-CA" sz="1000" dirty="0">
              <a:latin typeface="Arial"/>
              <a:ea typeface="Times New Roman"/>
              <a:cs typeface="Times New Roman"/>
            </a:endParaRPr>
          </a:p>
          <a:p>
            <a:pPr marL="342900" lvl="0" indent="-342900">
              <a:lnSpc>
                <a:spcPct val="115000"/>
              </a:lnSpc>
              <a:spcAft>
                <a:spcPts val="995"/>
              </a:spcAft>
              <a:buFont typeface="Symbol"/>
              <a:buChar char=""/>
            </a:pPr>
            <a:r>
              <a:rPr lang="en-US" sz="1000" dirty="0">
                <a:latin typeface="Arial"/>
                <a:ea typeface="Times New Roman"/>
                <a:cs typeface="Times New Roman"/>
              </a:rPr>
              <a:t>Monitor Exchange Server services and logs with monitoring software such as Operations Manager.</a:t>
            </a:r>
            <a:endParaRPr lang="en-CA" sz="1000" dirty="0">
              <a:latin typeface="Arial"/>
              <a:ea typeface="Times New Roman"/>
              <a:cs typeface="Times New Roman"/>
            </a:endParaRPr>
          </a:p>
          <a:p>
            <a:pPr marL="342900" lvl="0" indent="-342900">
              <a:lnSpc>
                <a:spcPct val="115000"/>
              </a:lnSpc>
              <a:spcAft>
                <a:spcPts val="995"/>
              </a:spcAft>
              <a:buFont typeface="Symbol"/>
              <a:buChar char=""/>
            </a:pPr>
            <a:r>
              <a:rPr lang="en-US" sz="1000" dirty="0">
                <a:latin typeface="Arial"/>
                <a:ea typeface="Times New Roman"/>
                <a:cs typeface="Times New Roman"/>
              </a:rPr>
              <a:t>Learn how to use Exchange Management Shell.</a:t>
            </a:r>
            <a:endParaRPr lang="en-CA" sz="1000" dirty="0">
              <a:latin typeface="Arial"/>
              <a:ea typeface="Times New Roman"/>
              <a:cs typeface="Times New Roman"/>
            </a:endParaRPr>
          </a:p>
          <a:p>
            <a:pPr marL="342900" lvl="0" indent="-342900">
              <a:lnSpc>
                <a:spcPct val="115000"/>
              </a:lnSpc>
              <a:spcAft>
                <a:spcPts val="995"/>
              </a:spcAft>
              <a:buFont typeface="Symbol"/>
              <a:buChar char=""/>
            </a:pPr>
            <a:r>
              <a:rPr lang="en-US" sz="1000" dirty="0">
                <a:latin typeface="Arial"/>
                <a:ea typeface="Times New Roman"/>
                <a:cs typeface="Times New Roman"/>
              </a:rPr>
              <a:t>To avoid restarts, install the Windows Server roles and features that are required for Exchange Server 2016, prior to installing Exchange Server.</a:t>
            </a:r>
            <a:endParaRPr lang="en-CA" sz="1000" dirty="0">
              <a:latin typeface="Arial"/>
              <a:ea typeface="Times New Roman"/>
              <a:cs typeface="Times New Roman"/>
            </a:endParaRPr>
          </a:p>
          <a:p>
            <a:pPr>
              <a:lnSpc>
                <a:spcPct val="115000"/>
              </a:lnSpc>
              <a:spcAft>
                <a:spcPts val="1000"/>
              </a:spcAft>
            </a:pPr>
            <a:r>
              <a:rPr lang="en-CA" sz="1000" b="1" dirty="0">
                <a:latin typeface="Arial"/>
                <a:ea typeface="Calibri"/>
                <a:cs typeface="Times New Roman"/>
              </a:rPr>
              <a:t>Common Issues and Troubleshooting Tips</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Common Issue: </a:t>
            </a:r>
            <a:r>
              <a:rPr lang="en-CA" sz="1000" dirty="0">
                <a:latin typeface="Arial"/>
                <a:ea typeface="Calibri"/>
                <a:cs typeface="Times New Roman"/>
              </a:rPr>
              <a:t>Schema extension fails</a:t>
            </a:r>
          </a:p>
          <a:p>
            <a:pPr marL="342900" lvl="0" indent="-342900">
              <a:lnSpc>
                <a:spcPct val="115000"/>
              </a:lnSpc>
              <a:spcAft>
                <a:spcPts val="995"/>
              </a:spcAft>
              <a:buFont typeface="Symbol"/>
              <a:buChar char=""/>
            </a:pPr>
            <a:r>
              <a:rPr lang="en-US" sz="1000" b="1" dirty="0">
                <a:latin typeface="Arial"/>
                <a:ea typeface="Times New Roman"/>
                <a:cs typeface="Times New Roman"/>
              </a:rPr>
              <a:t>Troubleshooting Tip: </a:t>
            </a:r>
            <a:r>
              <a:rPr lang="en-US" sz="1000" dirty="0">
                <a:latin typeface="Arial"/>
                <a:ea typeface="Times New Roman"/>
                <a:cs typeface="Times New Roman"/>
              </a:rPr>
              <a:t>Verify that you have the appropriate permissions to modify AD DS.</a:t>
            </a:r>
            <a:endParaRPr lang="en-CA" sz="1000" dirty="0">
              <a:latin typeface="Arial"/>
              <a:ea typeface="Times New Roman"/>
              <a:cs typeface="Times New Roman"/>
            </a:endParaRPr>
          </a:p>
          <a:p>
            <a:pPr marL="342900" lvl="0" indent="-342900">
              <a:lnSpc>
                <a:spcPct val="115000"/>
              </a:lnSpc>
              <a:spcAft>
                <a:spcPts val="995"/>
              </a:spcAft>
              <a:buFont typeface="Symbol"/>
              <a:buChar char=""/>
            </a:pPr>
            <a:r>
              <a:rPr lang="en-US" sz="1000" dirty="0">
                <a:latin typeface="Arial"/>
                <a:ea typeface="Times New Roman"/>
                <a:cs typeface="Times New Roman"/>
              </a:rPr>
              <a:t>Ensure that you have provided all necessary switches.</a:t>
            </a:r>
            <a:endParaRPr lang="en-CA" sz="1000" dirty="0">
              <a:latin typeface="Arial"/>
              <a:ea typeface="Times New Roman"/>
              <a:cs typeface="Times New Roman"/>
            </a:endParaRPr>
          </a:p>
          <a:p>
            <a:pPr>
              <a:lnSpc>
                <a:spcPct val="115000"/>
              </a:lnSpc>
              <a:spcAft>
                <a:spcPts val="1000"/>
              </a:spcAft>
            </a:pPr>
            <a:r>
              <a:rPr lang="en-CA" sz="1000" b="1" dirty="0">
                <a:latin typeface="Arial"/>
                <a:ea typeface="Calibri"/>
                <a:cs typeface="Times New Roman"/>
              </a:rPr>
              <a:t>Review Question</a:t>
            </a:r>
            <a:endParaRPr lang="en-CA" sz="1000" dirty="0">
              <a:latin typeface="Arial"/>
              <a:ea typeface="Calibri"/>
              <a:cs typeface="Times New Roman"/>
            </a:endParaRP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How can you configure high availability options for Exchange Online? How does it differ from Exchange deployed on-premises?</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You do not configure any options for Exchange Online high availability because it is provided and managed by Microsoft. On an Exchange server that is locally deployed, you must configure two or more servers to achieve high availability.</a:t>
            </a:r>
          </a:p>
          <a:p>
            <a:pPr>
              <a:lnSpc>
                <a:spcPct val="115000"/>
              </a:lnSpc>
              <a:spcAft>
                <a:spcPts val="1000"/>
              </a:spcAft>
            </a:pPr>
            <a:r>
              <a:rPr lang="en-CA" sz="1000" b="1" dirty="0">
                <a:latin typeface="Arial"/>
                <a:ea typeface="Calibri"/>
                <a:cs typeface="Times New Roman"/>
              </a:rPr>
              <a:t>Tools</a:t>
            </a:r>
            <a:endParaRPr lang="en-CA" sz="1000" dirty="0">
              <a:latin typeface="Arial"/>
              <a:ea typeface="Calibri"/>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Exchange Server setup wizard</a:t>
            </a:r>
            <a:endParaRPr lang="en-CA" sz="1000" dirty="0">
              <a:effectLst/>
              <a:latin typeface="Arial"/>
              <a:ea typeface="Times New Roman"/>
              <a:cs typeface="Times New Roman"/>
            </a:endParaRPr>
          </a:p>
          <a:p>
            <a:pPr marL="342900" lvl="0" indent="-342900">
              <a:lnSpc>
                <a:spcPct val="115000"/>
              </a:lnSpc>
              <a:spcAft>
                <a:spcPts val="995"/>
              </a:spcAft>
              <a:buFont typeface="Symbol"/>
              <a:buChar char=""/>
            </a:pPr>
            <a:r>
              <a:rPr lang="en-CA" sz="1000" dirty="0">
                <a:solidFill>
                  <a:srgbClr val="000000"/>
                </a:solidFill>
                <a:latin typeface="Arial"/>
                <a:ea typeface="Times New Roman"/>
                <a:cs typeface="Times New Roman"/>
              </a:rPr>
              <a:t>Exchange Server Role Requirements Calculator</a:t>
            </a:r>
            <a:endParaRPr lang="en-CA" sz="1000" dirty="0">
              <a:solidFill>
                <a:srgbClr val="000000"/>
              </a:solidFill>
              <a:latin typeface="Arial"/>
              <a:ea typeface="Calibri"/>
              <a:cs typeface="Times New Roman"/>
            </a:endParaRPr>
          </a:p>
        </p:txBody>
      </p:sp>
      <p:sp>
        <p:nvSpPr>
          <p:cNvPr id="4" name="Slide Number Placeholder 3"/>
          <p:cNvSpPr>
            <a:spLocks noGrp="1"/>
          </p:cNvSpPr>
          <p:nvPr>
            <p:ph type="sldNum" sz="quarter" idx="10"/>
          </p:nvPr>
        </p:nvSpPr>
        <p:spPr/>
        <p:txBody>
          <a:bodyPr/>
          <a:lstStyle/>
          <a:p>
            <a:fld id="{29E7502D-D3DF-482F-ACA5-E3BA7106CCF8}" type="slidenum">
              <a:rPr lang="en-CA" smtClean="0"/>
              <a:t>31</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1030463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At the beginning of this lesson, ask students about their current Exchange environment. Based on their answers, you can adjust the time that you will spend on topics for Exchange Server 2013 administrators and Exchange Server 2010 administrators.</a:t>
            </a: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What is the most important architectural change in Exchange Server 2016 and what benefits does this change provide?</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The most important architectural change is that all key functionalities including the Mailbox server role, Client Access server role, Hub Transport server role, and Unified Messaging server role are now located on the Mailbox server. This architectural change provides the following benefits:</a:t>
            </a:r>
          </a:p>
          <a:p>
            <a:pPr marL="342900" lvl="0" indent="-342900">
              <a:spcAft>
                <a:spcPts val="995"/>
              </a:spcAft>
              <a:buFont typeface="Symbol"/>
              <a:buChar char=""/>
            </a:pPr>
            <a:r>
              <a:rPr lang="en-CA" sz="1000" dirty="0">
                <a:effectLst/>
                <a:latin typeface="Arial"/>
                <a:ea typeface="Times New Roman"/>
                <a:cs typeface="Times New Roman"/>
              </a:rPr>
              <a:t>Fewer physical or virtual servers </a:t>
            </a:r>
            <a:endParaRPr lang="en-CA" sz="1000" dirty="0">
              <a:effectLst/>
              <a:latin typeface="Arial"/>
            </a:endParaRPr>
          </a:p>
          <a:p>
            <a:pPr marL="342900" lvl="0" indent="-342900">
              <a:spcAft>
                <a:spcPts val="995"/>
              </a:spcAft>
              <a:buFont typeface="Symbol"/>
              <a:buChar char=""/>
            </a:pPr>
            <a:r>
              <a:rPr lang="en-CA" sz="1000" dirty="0">
                <a:effectLst/>
                <a:latin typeface="Arial"/>
                <a:ea typeface="Times New Roman"/>
                <a:cs typeface="Times New Roman"/>
              </a:rPr>
              <a:t>Simplified management</a:t>
            </a:r>
            <a:endParaRPr lang="en-CA" sz="1000" dirty="0">
              <a:effectLst/>
              <a:latin typeface="Arial"/>
            </a:endParaRPr>
          </a:p>
          <a:p>
            <a:pPr marL="342900" lvl="0" indent="-342900">
              <a:spcAft>
                <a:spcPts val="995"/>
              </a:spcAft>
              <a:buFont typeface="Symbol"/>
              <a:buChar char=""/>
            </a:pPr>
            <a:r>
              <a:rPr lang="en-CA" sz="1000" dirty="0">
                <a:solidFill>
                  <a:srgbClr val="000000"/>
                </a:solidFill>
                <a:effectLst/>
                <a:latin typeface="Arial"/>
                <a:ea typeface="Times New Roman"/>
                <a:cs typeface="Times New Roman"/>
              </a:rPr>
              <a:t>Better scalability and reliability</a:t>
            </a:r>
            <a:endParaRPr lang="en-CA" sz="1000" dirty="0">
              <a:solidFill>
                <a:srgbClr val="000000"/>
              </a:solidFill>
              <a:effectLst/>
              <a:latin typeface="Arial"/>
            </a:endParaRPr>
          </a:p>
          <a:p>
            <a:pPr>
              <a:lnSpc>
                <a:spcPct val="115000"/>
              </a:lnSpc>
              <a:spcAft>
                <a:spcPts val="1000"/>
              </a:spcAft>
            </a:pPr>
            <a:r>
              <a:rPr lang="en-CA" sz="1000" b="1" dirty="0">
                <a:latin typeface="Arial"/>
                <a:ea typeface="Calibri"/>
                <a:cs typeface="Times New Roman"/>
              </a:rPr>
              <a:t>Question</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Did you consider implementing Exchange Online instead of Exchange Server on-premises? Why or </a:t>
            </a:r>
            <a:br>
              <a:rPr lang="en-CA" sz="1000" dirty="0">
                <a:latin typeface="Arial"/>
                <a:ea typeface="Calibri"/>
                <a:cs typeface="Times New Roman"/>
              </a:rPr>
            </a:br>
            <a:r>
              <a:rPr lang="en-CA" sz="1000" dirty="0">
                <a:latin typeface="Arial"/>
                <a:ea typeface="Calibri"/>
                <a:cs typeface="Times New Roman"/>
              </a:rPr>
              <a:t>why not?</a:t>
            </a:r>
          </a:p>
          <a:p>
            <a:pPr>
              <a:lnSpc>
                <a:spcPct val="115000"/>
              </a:lnSpc>
              <a:spcAft>
                <a:spcPts val="1000"/>
              </a:spcAft>
            </a:pPr>
            <a:r>
              <a:rPr lang="en-CA" sz="1000" b="1" dirty="0">
                <a:latin typeface="Arial"/>
                <a:ea typeface="Calibri"/>
                <a:cs typeface="Times New Roman"/>
              </a:rPr>
              <a:t>Answer</a:t>
            </a:r>
            <a:endParaRPr lang="en-CA" sz="1000" dirty="0">
              <a:latin typeface="Arial"/>
              <a:ea typeface="Calibri"/>
              <a:cs typeface="Times New Roman"/>
            </a:endParaRPr>
          </a:p>
          <a:p>
            <a:pPr>
              <a:lnSpc>
                <a:spcPct val="115000"/>
              </a:lnSpc>
              <a:spcAft>
                <a:spcPts val="1000"/>
              </a:spcAft>
            </a:pPr>
            <a:r>
              <a:rPr lang="en-CA" sz="1000" dirty="0">
                <a:latin typeface="Arial"/>
                <a:ea typeface="Calibri"/>
                <a:cs typeface="Times New Roman"/>
              </a:rPr>
              <a:t>Answers might vary.</a:t>
            </a:r>
          </a:p>
          <a:p>
            <a:pPr>
              <a:lnSpc>
                <a:spcPct val="115000"/>
              </a:lnSpc>
              <a:spcAft>
                <a:spcPts val="1000"/>
              </a:spcAft>
            </a:pP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29E7502D-D3DF-482F-ACA5-E3BA7106CCF8}" type="slidenum">
              <a:rPr lang="en-CA" smtClean="0"/>
              <a:t>3</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p>
        </p:txBody>
      </p:sp>
    </p:spTree>
    <p:extLst>
      <p:ext uri="{BB962C8B-B14F-4D97-AF65-F5344CB8AC3E}">
        <p14:creationId xmlns:p14="http://schemas.microsoft.com/office/powerpoint/2010/main" val="4149214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Explain the new, simplified role architecture in Exchange Server 2016. Emphasize that the biggest change from Exchange Server 2013 is the integration of client access services with the Mailbox server. Discuss the benefits that role consolidation provides.</a:t>
            </a:r>
          </a:p>
        </p:txBody>
      </p:sp>
      <p:sp>
        <p:nvSpPr>
          <p:cNvPr id="4" name="Slide Number Placeholder 3"/>
          <p:cNvSpPr>
            <a:spLocks noGrp="1"/>
          </p:cNvSpPr>
          <p:nvPr>
            <p:ph type="sldNum" sz="quarter" idx="10"/>
          </p:nvPr>
        </p:nvSpPr>
        <p:spPr/>
        <p:txBody>
          <a:bodyPr/>
          <a:lstStyle/>
          <a:p>
            <a:fld id="{29E7502D-D3DF-482F-ACA5-E3BA7106CCF8}" type="slidenum">
              <a:rPr lang="en-CA" smtClean="0"/>
              <a:t>4</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499884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Use the diagram on the slide to explain how Exchange server role architecture now looks.</a:t>
            </a:r>
          </a:p>
        </p:txBody>
      </p:sp>
      <p:sp>
        <p:nvSpPr>
          <p:cNvPr id="4" name="Slide Number Placeholder 3"/>
          <p:cNvSpPr>
            <a:spLocks noGrp="1"/>
          </p:cNvSpPr>
          <p:nvPr>
            <p:ph type="sldNum" sz="quarter" idx="10"/>
          </p:nvPr>
        </p:nvSpPr>
        <p:spPr/>
        <p:txBody>
          <a:bodyPr/>
          <a:lstStyle/>
          <a:p>
            <a:fld id="{29E7502D-D3DF-482F-ACA5-E3BA7106CCF8}" type="slidenum">
              <a:rPr lang="en-CA" smtClean="0"/>
              <a:t>6</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4260676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the most important changes and enhancements in Exchange Server 2016 from the perspective of Exchange Server 2013 administrators. Note that there are two slides in this topic.</a:t>
            </a:r>
          </a:p>
        </p:txBody>
      </p:sp>
      <p:sp>
        <p:nvSpPr>
          <p:cNvPr id="4" name="Slide Number Placeholder 3"/>
          <p:cNvSpPr>
            <a:spLocks noGrp="1"/>
          </p:cNvSpPr>
          <p:nvPr>
            <p:ph type="sldNum" sz="quarter" idx="10"/>
          </p:nvPr>
        </p:nvSpPr>
        <p:spPr/>
        <p:txBody>
          <a:bodyPr/>
          <a:lstStyle/>
          <a:p>
            <a:fld id="{29E7502D-D3DF-482F-ACA5-E3BA7106CCF8}" type="slidenum">
              <a:rPr lang="en-CA" smtClean="0"/>
              <a:t>7</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3565480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29E7502D-D3DF-482F-ACA5-E3BA7106CCF8}" type="slidenum">
              <a:rPr lang="en-CA" smtClean="0"/>
              <a:t>8</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467187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the most important changes and enhancements in Exchange Server 2016 from the perspective of Exchange Server 2013 administrators. Note that there are two slides in this topic.</a:t>
            </a:r>
          </a:p>
        </p:txBody>
      </p:sp>
      <p:sp>
        <p:nvSpPr>
          <p:cNvPr id="4" name="Slide Number Placeholder 3"/>
          <p:cNvSpPr>
            <a:spLocks noGrp="1"/>
          </p:cNvSpPr>
          <p:nvPr>
            <p:ph type="sldNum" sz="quarter" idx="10"/>
          </p:nvPr>
        </p:nvSpPr>
        <p:spPr/>
        <p:txBody>
          <a:bodyPr/>
          <a:lstStyle/>
          <a:p>
            <a:fld id="{29E7502D-D3DF-482F-ACA5-E3BA7106CCF8}" type="slidenum">
              <a:rPr lang="en-CA" smtClean="0"/>
              <a:t>9</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1175358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CA" sz="1000" dirty="0">
                <a:latin typeface="Arial"/>
                <a:ea typeface="Calibri"/>
                <a:cs typeface="Times New Roman"/>
              </a:rPr>
              <a:t>Discuss the most important changes and enhancements in Exchange Server 2016 from the perspective of Exchange Server 2013 administrators. Note that there are two slides in this topic.</a:t>
            </a:r>
          </a:p>
        </p:txBody>
      </p:sp>
      <p:sp>
        <p:nvSpPr>
          <p:cNvPr id="4" name="Slide Number Placeholder 3"/>
          <p:cNvSpPr>
            <a:spLocks noGrp="1"/>
          </p:cNvSpPr>
          <p:nvPr>
            <p:ph type="sldNum" sz="quarter" idx="10"/>
          </p:nvPr>
        </p:nvSpPr>
        <p:spPr/>
        <p:txBody>
          <a:bodyPr/>
          <a:lstStyle/>
          <a:p>
            <a:fld id="{29E7502D-D3DF-482F-ACA5-E3BA7106CCF8}" type="slidenum">
              <a:rPr lang="en-CA" smtClean="0"/>
              <a:t>10</a:t>
            </a:fld>
            <a:endParaRPr lang="en-CA"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b="1" dirty="0">
                <a:solidFill>
                  <a:srgbClr val="336699"/>
                </a:solidFill>
                <a:latin typeface="Arial"/>
              </a:rPr>
              <a:t>1: Deploying Exchange Server 2016</a:t>
            </a:r>
          </a:p>
        </p:txBody>
      </p:sp>
    </p:spTree>
    <p:extLst>
      <p:ext uri="{BB962C8B-B14F-4D97-AF65-F5344CB8AC3E}">
        <p14:creationId xmlns:p14="http://schemas.microsoft.com/office/powerpoint/2010/main" val="2623275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08200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Exchange/plan-and-deploy/prerequisites?view=exchserver-2016"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Exchange/plan-and-deploy/prerequisites?view=exchserver-2019"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CA" dirty="0"/>
              <a:t>Module 1</a:t>
            </a:r>
          </a:p>
        </p:txBody>
      </p:sp>
      <p:sp>
        <p:nvSpPr>
          <p:cNvPr id="3" name="Subtitle 2"/>
          <p:cNvSpPr>
            <a:spLocks noGrp="1"/>
          </p:cNvSpPr>
          <p:nvPr>
            <p:ph type="subTitle" sz="quarter" idx="1"/>
          </p:nvPr>
        </p:nvSpPr>
        <p:spPr/>
        <p:txBody>
          <a:bodyPr/>
          <a:lstStyle/>
          <a:p>
            <a:r>
              <a:rPr lang="en-CA" dirty="0"/>
              <a:t>Deploying Exchange Server 2016 and 2019
</a:t>
            </a:r>
          </a:p>
        </p:txBody>
      </p:sp>
    </p:spTree>
    <p:extLst>
      <p:ext uri="{BB962C8B-B14F-4D97-AF65-F5344CB8AC3E}">
        <p14:creationId xmlns:p14="http://schemas.microsoft.com/office/powerpoint/2010/main" val="1029814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What’s new in Exchange 2019 for Exchange 2013/2016 administrators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I</a:t>
            </a:r>
            <a:r>
              <a:rPr lang="bs-Latn-BA" dirty="0"/>
              <a:t>mportant changes from Exchange Server 2013</a:t>
            </a:r>
            <a:r>
              <a:rPr lang="en-US" dirty="0"/>
              <a:t>/2016</a:t>
            </a:r>
            <a:r>
              <a:rPr lang="bs-Latn-BA" dirty="0"/>
              <a:t> to Exchange </a:t>
            </a:r>
            <a:r>
              <a:rPr lang="en-CA" dirty="0"/>
              <a:t>Server </a:t>
            </a:r>
            <a:r>
              <a:rPr lang="bs-Latn-BA" dirty="0"/>
              <a:t>201</a:t>
            </a:r>
            <a:r>
              <a:rPr lang="en-US" dirty="0"/>
              <a:t>9</a:t>
            </a:r>
            <a:r>
              <a:rPr lang="bs-Latn-BA" dirty="0"/>
              <a:t> </a:t>
            </a:r>
            <a:r>
              <a:rPr lang="en-CA" dirty="0"/>
              <a:t>include</a:t>
            </a:r>
            <a:r>
              <a:rPr lang="bs-Latn-BA" dirty="0"/>
              <a:t>:</a:t>
            </a:r>
          </a:p>
          <a:p>
            <a:pPr marL="458470" lvl="1" indent="-169545"/>
            <a:r>
              <a:rPr lang="en-US" dirty="0" err="1"/>
              <a:t>CMDLets</a:t>
            </a:r>
            <a:r>
              <a:rPr lang="en-US" dirty="0"/>
              <a:t> for </a:t>
            </a:r>
            <a:r>
              <a:rPr lang="en-US" dirty="0" err="1"/>
              <a:t>Calender</a:t>
            </a:r>
            <a:r>
              <a:rPr lang="en-US" dirty="0"/>
              <a:t> control</a:t>
            </a:r>
          </a:p>
          <a:p>
            <a:pPr marL="458470" lvl="1" indent="-169545"/>
            <a:r>
              <a:rPr lang="en-US" dirty="0">
                <a:latin typeface="Segoe UI"/>
                <a:cs typeface="Segoe UI"/>
              </a:rPr>
              <a:t>Index is based on Bing technology (Big Funnel)</a:t>
            </a:r>
            <a:endParaRPr lang="en-US" dirty="0"/>
          </a:p>
          <a:p>
            <a:pPr marL="458470" lvl="1" indent="-169545"/>
            <a:r>
              <a:rPr lang="en-US" dirty="0"/>
              <a:t>Support for tiered storage for databases</a:t>
            </a:r>
          </a:p>
          <a:p>
            <a:pPr marL="458470" lvl="1" indent="-169545"/>
            <a:r>
              <a:rPr lang="en-US" dirty="0"/>
              <a:t>Support for Email Address Internationalization</a:t>
            </a:r>
          </a:p>
          <a:p>
            <a:pPr marL="458470" lvl="1" indent="-169545"/>
            <a:r>
              <a:rPr lang="en-US" dirty="0">
                <a:latin typeface="Segoe UI"/>
                <a:cs typeface="Segoe UI"/>
              </a:rPr>
              <a:t>Changes in code compilation improve HW support</a:t>
            </a:r>
            <a:endParaRPr lang="en-US" dirty="0"/>
          </a:p>
          <a:p>
            <a:endParaRPr lang="en-US" dirty="0"/>
          </a:p>
        </p:txBody>
      </p:sp>
    </p:spTree>
    <p:extLst>
      <p:ext uri="{BB962C8B-B14F-4D97-AF65-F5344CB8AC3E}">
        <p14:creationId xmlns:p14="http://schemas.microsoft.com/office/powerpoint/2010/main" val="3402975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600" dirty="0"/>
              <a:t>Discontinued and deemphasized features in Exchange Server 2016</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bs-Latn-BA" dirty="0"/>
              <a:t>Features from Exchange Server 2010 that are discontinued in Exchange Server 2016:</a:t>
            </a:r>
          </a:p>
          <a:p>
            <a:pPr lvl="1"/>
            <a:r>
              <a:rPr lang="en-US" dirty="0"/>
              <a:t>The Unified Messaging server role</a:t>
            </a:r>
          </a:p>
          <a:p>
            <a:pPr lvl="1"/>
            <a:r>
              <a:rPr lang="en-US" dirty="0"/>
              <a:t>The Hub Transport server role</a:t>
            </a:r>
          </a:p>
          <a:p>
            <a:pPr lvl="1"/>
            <a:r>
              <a:rPr lang="en-US" dirty="0"/>
              <a:t>Exchange Management Console and Exchange Control Panel</a:t>
            </a:r>
          </a:p>
          <a:p>
            <a:pPr lvl="1"/>
            <a:r>
              <a:rPr lang="en-US" dirty="0"/>
              <a:t>Support for Outlook 2003 and RPC/TCP client access</a:t>
            </a:r>
          </a:p>
          <a:p>
            <a:pPr lvl="1"/>
            <a:r>
              <a:rPr lang="en-US" dirty="0"/>
              <a:t>Spell check in Outlook Web App</a:t>
            </a:r>
          </a:p>
          <a:p>
            <a:pPr lvl="1"/>
            <a:r>
              <a:rPr lang="bs-Latn-BA" dirty="0"/>
              <a:t>C</a:t>
            </a:r>
            <a:r>
              <a:rPr lang="en-US" dirty="0"/>
              <a:t>ustom date on a message flag and customizable filtered views</a:t>
            </a:r>
            <a:r>
              <a:rPr lang="bs-Latn-BA" dirty="0"/>
              <a:t> in OWA</a:t>
            </a:r>
            <a:endParaRPr lang="en-US" dirty="0"/>
          </a:p>
          <a:p>
            <a:pPr lvl="1"/>
            <a:r>
              <a:rPr lang="en-US" dirty="0"/>
              <a:t>Anti-spam agent management in the EMC</a:t>
            </a:r>
          </a:p>
          <a:p>
            <a:pPr lvl="1"/>
            <a:r>
              <a:rPr lang="en-US" dirty="0"/>
              <a:t>Managed folders</a:t>
            </a:r>
          </a:p>
          <a:p>
            <a:pPr lvl="1"/>
            <a:endParaRPr lang="en-US" dirty="0"/>
          </a:p>
          <a:p>
            <a:endParaRPr lang="en-US" dirty="0"/>
          </a:p>
        </p:txBody>
      </p:sp>
    </p:spTree>
    <p:extLst>
      <p:ext uri="{BB962C8B-B14F-4D97-AF65-F5344CB8AC3E}">
        <p14:creationId xmlns:p14="http://schemas.microsoft.com/office/powerpoint/2010/main" val="4282657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e071f070-602e-4e9e-8308-aae23e5fd1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600" dirty="0"/>
              <a:t>Discontinued and deemphasized features in Exchange Server 2016 (continued)</a:t>
            </a:r>
          </a:p>
        </p:txBody>
      </p:sp>
      <p:sp>
        <p:nvSpPr>
          <p:cNvPr id="4" name="Content Placeholder 2"/>
          <p:cNvSpPr>
            <a:spLocks noGrp="1"/>
          </p:cNvSpPr>
          <p:nvPr/>
        </p:nvSpPr>
        <p:spPr bwMode="auto">
          <a:xfrm>
            <a:off x="458788" y="1021215"/>
            <a:ext cx="8361684"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dirty="0"/>
              <a:t>Discontinued features from Exchange Server 2013:</a:t>
            </a:r>
          </a:p>
          <a:p>
            <a:pPr lvl="1"/>
            <a:r>
              <a:rPr lang="en-US" dirty="0"/>
              <a:t>Client Access Server </a:t>
            </a:r>
          </a:p>
          <a:p>
            <a:pPr lvl="1"/>
            <a:r>
              <a:rPr lang="en-US" dirty="0"/>
              <a:t>MAPI/CDO library</a:t>
            </a:r>
            <a:endParaRPr lang="bs-Latn-BA" dirty="0"/>
          </a:p>
          <a:p>
            <a:r>
              <a:rPr lang="bs-Latn-BA" dirty="0"/>
              <a:t>Deemphasized features from Exchange Server 2013:</a:t>
            </a:r>
            <a:endParaRPr lang="en-US" dirty="0"/>
          </a:p>
          <a:p>
            <a:pPr lvl="1"/>
            <a:r>
              <a:rPr lang="en-US" dirty="0"/>
              <a:t>RPC over HTTP</a:t>
            </a:r>
          </a:p>
          <a:p>
            <a:pPr lvl="1"/>
            <a:r>
              <a:rPr lang="en-US" dirty="0"/>
              <a:t>Database availability group support for failover cluster administrative access points</a:t>
            </a:r>
          </a:p>
          <a:p>
            <a:pPr lvl="1"/>
            <a:r>
              <a:rPr lang="en-US" dirty="0"/>
              <a:t>Third-party replication APIs</a:t>
            </a:r>
          </a:p>
          <a:p>
            <a:endParaRPr lang="en-US" dirty="0"/>
          </a:p>
        </p:txBody>
      </p:sp>
    </p:spTree>
    <p:extLst>
      <p:ext uri="{BB962C8B-B14F-4D97-AF65-F5344CB8AC3E}">
        <p14:creationId xmlns:p14="http://schemas.microsoft.com/office/powerpoint/2010/main" val="2016080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600" dirty="0"/>
              <a:t>Discontinued and deemphasized features in Exchange Server 2019</a:t>
            </a:r>
          </a:p>
        </p:txBody>
      </p:sp>
      <p:sp>
        <p:nvSpPr>
          <p:cNvPr id="4" name="Content Placeholder 2"/>
          <p:cNvSpPr>
            <a:spLocks noGrp="1"/>
          </p:cNvSpPr>
          <p:nvPr/>
        </p:nvSpPr>
        <p:spPr bwMode="auto">
          <a:xfrm>
            <a:off x="458788" y="1021215"/>
            <a:ext cx="8361684"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dirty="0"/>
              <a:t>Discontinued features from Exchange Server 201</a:t>
            </a:r>
            <a:r>
              <a:rPr lang="en-US" dirty="0"/>
              <a:t>6</a:t>
            </a:r>
            <a:r>
              <a:rPr lang="bs-Latn-BA" dirty="0"/>
              <a:t>:</a:t>
            </a:r>
          </a:p>
          <a:p>
            <a:pPr marL="458470" lvl="1" indent="-169545"/>
            <a:r>
              <a:rPr lang="en-US" dirty="0"/>
              <a:t>Unified Messaging functionality</a:t>
            </a:r>
          </a:p>
          <a:p>
            <a:pPr marL="458470" lvl="1" indent="-169545"/>
            <a:r>
              <a:rPr lang="en-US" dirty="0"/>
              <a:t>Database availability group support for failover cluster administrative access points</a:t>
            </a:r>
          </a:p>
          <a:p>
            <a:pPr marL="458470" lvl="1" indent="-169545"/>
            <a:r>
              <a:rPr lang="en-US" dirty="0"/>
              <a:t>Third-party replication APIs</a:t>
            </a:r>
          </a:p>
          <a:p>
            <a:r>
              <a:rPr lang="bs-Latn-BA" dirty="0"/>
              <a:t>Deemphasized features from Exchange Server 201</a:t>
            </a:r>
            <a:r>
              <a:rPr lang="en-US" dirty="0"/>
              <a:t>6</a:t>
            </a:r>
            <a:r>
              <a:rPr lang="bs-Latn-BA" dirty="0"/>
              <a:t>:</a:t>
            </a:r>
            <a:endParaRPr lang="en-US" dirty="0"/>
          </a:p>
          <a:p>
            <a:pPr marL="458470" lvl="1" indent="-169545"/>
            <a:r>
              <a:rPr lang="en-US" dirty="0">
                <a:latin typeface="Segoe UI"/>
                <a:cs typeface="Segoe UI"/>
              </a:rPr>
              <a:t>RPC over HTTP – Outlook Anywhere</a:t>
            </a:r>
            <a:endParaRPr lang="en-US" dirty="0"/>
          </a:p>
          <a:p>
            <a:endParaRPr lang="en-US" dirty="0"/>
          </a:p>
        </p:txBody>
      </p:sp>
    </p:spTree>
    <p:extLst>
      <p:ext uri="{BB962C8B-B14F-4D97-AF65-F5344CB8AC3E}">
        <p14:creationId xmlns:p14="http://schemas.microsoft.com/office/powerpoint/2010/main" val="3932844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2e67ea8e-32c4-472a-9e92-1face30d2640">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7569" cy="740664"/>
          </a:xfrm>
        </p:spPr>
        <p:txBody>
          <a:bodyPr/>
          <a:lstStyle/>
          <a:p>
            <a:r>
              <a:rPr lang="fr-FR" dirty="0"/>
              <a:t>On-Premises Exchange Server vs. Exchange Online</a:t>
            </a:r>
            <a:endParaRPr lang="en-CA"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dirty="0"/>
              <a:t>With </a:t>
            </a:r>
            <a:r>
              <a:rPr lang="en-US" dirty="0"/>
              <a:t>Exchange Server on-premises</a:t>
            </a:r>
            <a:r>
              <a:rPr lang="bs-Latn-BA" dirty="0"/>
              <a:t>:</a:t>
            </a:r>
          </a:p>
          <a:p>
            <a:pPr lvl="1"/>
            <a:r>
              <a:rPr lang="bs-Latn-BA" dirty="0"/>
              <a:t>Y</a:t>
            </a:r>
            <a:r>
              <a:rPr lang="en-US" dirty="0"/>
              <a:t>ou maintain a local installation of Exchange Server in your data center</a:t>
            </a:r>
          </a:p>
          <a:p>
            <a:pPr lvl="1"/>
            <a:r>
              <a:rPr lang="bs-Latn-BA" dirty="0"/>
              <a:t>Y</a:t>
            </a:r>
            <a:r>
              <a:rPr lang="en-US" dirty="0"/>
              <a:t>ou perform maintenance, upgrades, and customization </a:t>
            </a:r>
          </a:p>
          <a:p>
            <a:r>
              <a:rPr lang="bs-Latn-BA" dirty="0"/>
              <a:t>With </a:t>
            </a:r>
            <a:r>
              <a:rPr lang="en-US" dirty="0"/>
              <a:t>Exchange Online</a:t>
            </a:r>
            <a:r>
              <a:rPr lang="bs-Latn-BA" dirty="0"/>
              <a:t>:</a:t>
            </a:r>
          </a:p>
          <a:p>
            <a:pPr lvl="1"/>
            <a:r>
              <a:rPr lang="bs-Latn-BA" dirty="0"/>
              <a:t>A</a:t>
            </a:r>
            <a:r>
              <a:rPr lang="en-US" dirty="0"/>
              <a:t>ll of the mailboxes are hosted in the cloud</a:t>
            </a:r>
          </a:p>
          <a:p>
            <a:pPr lvl="1"/>
            <a:r>
              <a:rPr lang="en-US" dirty="0"/>
              <a:t>You do not host any Exchange servers in your data center</a:t>
            </a:r>
          </a:p>
          <a:p>
            <a:pPr lvl="1"/>
            <a:r>
              <a:rPr lang="en-US" dirty="0"/>
              <a:t>You receive automatic upgrades to the most recent technology</a:t>
            </a:r>
            <a:endParaRPr lang="bs-Latn-BA" dirty="0"/>
          </a:p>
          <a:p>
            <a:endParaRPr lang="en-US" dirty="0"/>
          </a:p>
          <a:p>
            <a:endParaRPr lang="en-US" dirty="0"/>
          </a:p>
        </p:txBody>
      </p:sp>
    </p:spTree>
    <p:extLst>
      <p:ext uri="{BB962C8B-B14F-4D97-AF65-F5344CB8AC3E}">
        <p14:creationId xmlns:p14="http://schemas.microsoft.com/office/powerpoint/2010/main" val="3960730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7569" cy="740664"/>
          </a:xfrm>
        </p:spPr>
        <p:txBody>
          <a:bodyPr/>
          <a:lstStyle/>
          <a:p>
            <a:r>
              <a:rPr lang="en-CA" sz="2600" dirty="0">
                <a:latin typeface="Segoe UI"/>
                <a:cs typeface="Segoe UI"/>
              </a:rPr>
              <a:t>Lesson 2: Requirements and deployment options for Exchange Server 2016/2019</a:t>
            </a:r>
            <a:endParaRPr lang="en-CA" sz="2600" dirty="0"/>
          </a:p>
        </p:txBody>
      </p:sp>
      <p:sp>
        <p:nvSpPr>
          <p:cNvPr id="3" name="Text Placeholder 2"/>
          <p:cNvSpPr>
            <a:spLocks noGrp="1"/>
          </p:cNvSpPr>
          <p:nvPr>
            <p:ph type="body" idx="1"/>
          </p:nvPr>
        </p:nvSpPr>
        <p:spPr/>
        <p:txBody>
          <a:bodyPr/>
          <a:lstStyle/>
          <a:p>
            <a:r>
              <a:rPr lang="en-CA" sz="2400" dirty="0"/>
              <a:t>AD DS and Exchange Server Integration
DNS server requirements for Exchange Server 2016/2019
Software requirements for Exchange Server 2016/2019
Hardware sizing for Exchange Server 2016/2019
Infrastructure requirements for Exchange Server 2016/2019
Preparing AD DS for Exchange Server 2016/2019 installation
Virtualizing Exchange Server 2016/2019 and Exchange Server </a:t>
            </a:r>
            <a:br>
              <a:rPr lang="en-CA" sz="2400" dirty="0"/>
            </a:br>
            <a:r>
              <a:rPr lang="en-CA" sz="2400" dirty="0"/>
              <a:t>in Azure
Exchange Server Setup Wizard
Exchange Server post-installation tasks
Deployment options for Exchange Server 2016/2019</a:t>
            </a:r>
          </a:p>
        </p:txBody>
      </p:sp>
    </p:spTree>
    <p:extLst>
      <p:ext uri="{BB962C8B-B14F-4D97-AF65-F5344CB8AC3E}">
        <p14:creationId xmlns:p14="http://schemas.microsoft.com/office/powerpoint/2010/main" val="3188503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AD DS and Exchange Server integration</a:t>
            </a:r>
          </a:p>
        </p:txBody>
      </p:sp>
      <p:grpSp>
        <p:nvGrpSpPr>
          <p:cNvPr id="4" name="Group 3" descr="The slide contains graphical icons to represent an Active Directory forest, schema, Exchange configuration, Exchange recipients, and a global catalog.&#10;&#10;"/>
          <p:cNvGrpSpPr>
            <a:grpSpLocks/>
          </p:cNvGrpSpPr>
          <p:nvPr/>
        </p:nvGrpSpPr>
        <p:grpSpPr bwMode="auto">
          <a:xfrm>
            <a:off x="1020059" y="1227775"/>
            <a:ext cx="6985003" cy="4989517"/>
            <a:chOff x="657" y="735"/>
            <a:chExt cx="4400" cy="3143"/>
          </a:xfrm>
        </p:grpSpPr>
        <p:sp>
          <p:nvSpPr>
            <p:cNvPr id="5" name="AutoShape 6"/>
            <p:cNvSpPr>
              <a:spLocks noChangeArrowheads="1"/>
            </p:cNvSpPr>
            <p:nvPr/>
          </p:nvSpPr>
          <p:spPr bwMode="auto">
            <a:xfrm>
              <a:off x="756" y="1822"/>
              <a:ext cx="841" cy="196"/>
            </a:xfrm>
            <a:prstGeom prst="roundRect">
              <a:avLst>
                <a:gd name="adj" fmla="val 4167"/>
              </a:avLst>
            </a:prstGeom>
            <a:solidFill>
              <a:schemeClr val="bg1"/>
            </a:solidFill>
            <a:ln w="9525">
              <a:solidFill>
                <a:srgbClr val="4D4D4D"/>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US" sz="1400" b="0" dirty="0">
                  <a:latin typeface="Segoe UI" pitchFamily="34" charset="0"/>
                  <a:ea typeface="Segoe UI" pitchFamily="34" charset="0"/>
                  <a:cs typeface="Segoe UI" pitchFamily="34" charset="0"/>
                </a:rPr>
                <a:t>Schema</a:t>
              </a:r>
            </a:p>
          </p:txBody>
        </p:sp>
        <p:grpSp>
          <p:nvGrpSpPr>
            <p:cNvPr id="6" name="Group 5"/>
            <p:cNvGrpSpPr>
              <a:grpSpLocks/>
            </p:cNvGrpSpPr>
            <p:nvPr/>
          </p:nvGrpSpPr>
          <p:grpSpPr bwMode="auto">
            <a:xfrm>
              <a:off x="2522" y="1475"/>
              <a:ext cx="370" cy="433"/>
              <a:chOff x="3337" y="2976"/>
              <a:chExt cx="624" cy="864"/>
            </a:xfrm>
          </p:grpSpPr>
          <p:pic>
            <p:nvPicPr>
              <p:cNvPr id="36" name="Picture 3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337" y="2976"/>
                <a:ext cx="43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433" y="3072"/>
                <a:ext cx="43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7"/>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529" y="3168"/>
                <a:ext cx="432"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AutoShape 12"/>
            <p:cNvSpPr>
              <a:spLocks noChangeArrowheads="1"/>
            </p:cNvSpPr>
            <p:nvPr/>
          </p:nvSpPr>
          <p:spPr bwMode="auto">
            <a:xfrm>
              <a:off x="3236" y="1584"/>
              <a:ext cx="1821" cy="387"/>
            </a:xfrm>
            <a:prstGeom prst="roundRect">
              <a:avLst>
                <a:gd name="adj" fmla="val 4167"/>
              </a:avLst>
            </a:prstGeom>
            <a:solidFill>
              <a:schemeClr val="bg1"/>
            </a:solidFill>
            <a:ln w="9525">
              <a:solidFill>
                <a:srgbClr val="4D4D4D"/>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US" sz="1400" b="0" dirty="0">
                  <a:latin typeface="Segoe UI" pitchFamily="34" charset="0"/>
                  <a:ea typeface="Segoe UI" pitchFamily="34" charset="0"/>
                  <a:cs typeface="Segoe UI" pitchFamily="34" charset="0"/>
                </a:rPr>
                <a:t>Exchange object classes</a:t>
              </a:r>
            </a:p>
            <a:p>
              <a:pPr algn="ctr" eaLnBrk="0" hangingPunct="0"/>
              <a:r>
                <a:rPr lang="en-US" sz="1400" b="0" dirty="0">
                  <a:latin typeface="Segoe UI" pitchFamily="34" charset="0"/>
                  <a:ea typeface="Segoe UI" pitchFamily="34" charset="0"/>
                  <a:cs typeface="Segoe UI" pitchFamily="34" charset="0"/>
                </a:rPr>
                <a:t>and attributes</a:t>
              </a:r>
            </a:p>
          </p:txBody>
        </p:sp>
        <p:sp>
          <p:nvSpPr>
            <p:cNvPr id="8" name="Freeform 7"/>
            <p:cNvSpPr>
              <a:spLocks/>
            </p:cNvSpPr>
            <p:nvPr/>
          </p:nvSpPr>
          <p:spPr bwMode="auto">
            <a:xfrm>
              <a:off x="1523" y="1655"/>
              <a:ext cx="613" cy="94"/>
            </a:xfrm>
            <a:custGeom>
              <a:avLst/>
              <a:gdLst>
                <a:gd name="T0" fmla="*/ 1 w 1193"/>
                <a:gd name="T1" fmla="*/ 0 h 205"/>
                <a:gd name="T2" fmla="*/ 1 w 1193"/>
                <a:gd name="T3" fmla="*/ 0 h 205"/>
                <a:gd name="T4" fmla="*/ 1 w 1193"/>
                <a:gd name="T5" fmla="*/ 0 h 205"/>
                <a:gd name="T6" fmla="*/ 1 w 1193"/>
                <a:gd name="T7" fmla="*/ 0 h 205"/>
                <a:gd name="T8" fmla="*/ 1 w 1193"/>
                <a:gd name="T9" fmla="*/ 0 h 205"/>
                <a:gd name="T10" fmla="*/ 1 w 1193"/>
                <a:gd name="T11" fmla="*/ 0 h 205"/>
                <a:gd name="T12" fmla="*/ 1 w 1193"/>
                <a:gd name="T13" fmla="*/ 0 h 205"/>
                <a:gd name="T14" fmla="*/ 1 w 1193"/>
                <a:gd name="T15" fmla="*/ 0 h 205"/>
                <a:gd name="T16" fmla="*/ 1 w 1193"/>
                <a:gd name="T17" fmla="*/ 0 h 205"/>
                <a:gd name="T18" fmla="*/ 1 w 1193"/>
                <a:gd name="T19" fmla="*/ 0 h 205"/>
                <a:gd name="T20" fmla="*/ 1 w 1193"/>
                <a:gd name="T21" fmla="*/ 0 h 205"/>
                <a:gd name="T22" fmla="*/ 0 w 1193"/>
                <a:gd name="T23" fmla="*/ 0 h 205"/>
                <a:gd name="T24" fmla="*/ 1 w 1193"/>
                <a:gd name="T25" fmla="*/ 0 h 2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93"/>
                <a:gd name="T40" fmla="*/ 0 h 205"/>
                <a:gd name="T41" fmla="*/ 1193 w 1193"/>
                <a:gd name="T42" fmla="*/ 205 h 2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93" h="205">
                  <a:moveTo>
                    <a:pt x="920" y="59"/>
                  </a:moveTo>
                  <a:lnTo>
                    <a:pt x="916" y="29"/>
                  </a:lnTo>
                  <a:lnTo>
                    <a:pt x="912" y="0"/>
                  </a:lnTo>
                  <a:lnTo>
                    <a:pt x="1052" y="53"/>
                  </a:lnTo>
                  <a:lnTo>
                    <a:pt x="1149" y="89"/>
                  </a:lnTo>
                  <a:lnTo>
                    <a:pt x="1193" y="107"/>
                  </a:lnTo>
                  <a:lnTo>
                    <a:pt x="1181" y="111"/>
                  </a:lnTo>
                  <a:lnTo>
                    <a:pt x="1149" y="123"/>
                  </a:lnTo>
                  <a:lnTo>
                    <a:pt x="1052" y="156"/>
                  </a:lnTo>
                  <a:lnTo>
                    <a:pt x="910" y="205"/>
                  </a:lnTo>
                  <a:lnTo>
                    <a:pt x="922" y="149"/>
                  </a:lnTo>
                  <a:lnTo>
                    <a:pt x="0" y="107"/>
                  </a:lnTo>
                  <a:lnTo>
                    <a:pt x="920" y="59"/>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bs-Latn-BA" b="0">
                <a:latin typeface="Segoe UI" pitchFamily="34" charset="0"/>
                <a:ea typeface="Segoe UI" pitchFamily="34" charset="0"/>
                <a:cs typeface="Segoe UI" pitchFamily="34" charset="0"/>
              </a:endParaRPr>
            </a:p>
          </p:txBody>
        </p:sp>
        <p:sp>
          <p:nvSpPr>
            <p:cNvPr id="9" name="AutoShape 31"/>
            <p:cNvSpPr>
              <a:spLocks noChangeArrowheads="1"/>
            </p:cNvSpPr>
            <p:nvPr/>
          </p:nvSpPr>
          <p:spPr bwMode="auto">
            <a:xfrm>
              <a:off x="657" y="3642"/>
              <a:ext cx="1089" cy="224"/>
            </a:xfrm>
            <a:prstGeom prst="roundRect">
              <a:avLst>
                <a:gd name="adj" fmla="val 4167"/>
              </a:avLst>
            </a:prstGeom>
            <a:solidFill>
              <a:schemeClr val="bg1"/>
            </a:solidFill>
            <a:ln w="9525">
              <a:solidFill>
                <a:srgbClr val="4D4D4D"/>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US" sz="1400" b="0" dirty="0">
                  <a:latin typeface="Segoe UI" pitchFamily="34" charset="0"/>
                  <a:ea typeface="Segoe UI" pitchFamily="34" charset="0"/>
                  <a:cs typeface="Segoe UI" pitchFamily="34" charset="0"/>
                </a:rPr>
                <a:t>Global catalog</a:t>
              </a:r>
            </a:p>
          </p:txBody>
        </p:sp>
        <p:sp>
          <p:nvSpPr>
            <p:cNvPr id="10" name="AutoShape 36"/>
            <p:cNvSpPr>
              <a:spLocks noChangeArrowheads="1"/>
            </p:cNvSpPr>
            <p:nvPr/>
          </p:nvSpPr>
          <p:spPr bwMode="auto">
            <a:xfrm>
              <a:off x="3244" y="3262"/>
              <a:ext cx="1813" cy="616"/>
            </a:xfrm>
            <a:prstGeom prst="roundRect">
              <a:avLst>
                <a:gd name="adj" fmla="val 4167"/>
              </a:avLst>
            </a:prstGeom>
            <a:solidFill>
              <a:schemeClr val="bg1"/>
            </a:solidFill>
            <a:ln w="9525">
              <a:solidFill>
                <a:srgbClr val="4D4D4D"/>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US" sz="1400" b="0" dirty="0">
                  <a:latin typeface="Segoe UI" pitchFamily="34" charset="0"/>
                  <a:ea typeface="Segoe UI" pitchFamily="34" charset="0"/>
                  <a:cs typeface="Segoe UI" pitchFamily="34" charset="0"/>
                </a:rPr>
                <a:t>Exchange object attributes </a:t>
              </a:r>
            </a:p>
            <a:p>
              <a:pPr algn="ctr" eaLnBrk="0" hangingPunct="0"/>
              <a:r>
                <a:rPr lang="en-US" sz="1400" b="0" dirty="0">
                  <a:latin typeface="Segoe UI" pitchFamily="34" charset="0"/>
                  <a:ea typeface="Segoe UI" pitchFamily="34" charset="0"/>
                  <a:cs typeface="Segoe UI" pitchFamily="34" charset="0"/>
                </a:rPr>
                <a:t>for mail-enabled and </a:t>
              </a:r>
            </a:p>
            <a:p>
              <a:pPr algn="ctr" eaLnBrk="0" hangingPunct="0"/>
              <a:r>
                <a:rPr lang="en-US" sz="1400" b="0" dirty="0">
                  <a:latin typeface="Segoe UI" pitchFamily="34" charset="0"/>
                  <a:ea typeface="Segoe UI" pitchFamily="34" charset="0"/>
                  <a:cs typeface="Segoe UI" pitchFamily="34" charset="0"/>
                </a:rPr>
                <a:t>mailbox-enabled objects  </a:t>
              </a:r>
            </a:p>
          </p:txBody>
        </p:sp>
        <p:sp>
          <p:nvSpPr>
            <p:cNvPr id="11" name="Freeform 10"/>
            <p:cNvSpPr>
              <a:spLocks/>
            </p:cNvSpPr>
            <p:nvPr/>
          </p:nvSpPr>
          <p:spPr bwMode="auto">
            <a:xfrm>
              <a:off x="1523" y="3426"/>
              <a:ext cx="613" cy="94"/>
            </a:xfrm>
            <a:custGeom>
              <a:avLst/>
              <a:gdLst>
                <a:gd name="T0" fmla="*/ 1 w 1193"/>
                <a:gd name="T1" fmla="*/ 0 h 205"/>
                <a:gd name="T2" fmla="*/ 1 w 1193"/>
                <a:gd name="T3" fmla="*/ 0 h 205"/>
                <a:gd name="T4" fmla="*/ 1 w 1193"/>
                <a:gd name="T5" fmla="*/ 0 h 205"/>
                <a:gd name="T6" fmla="*/ 1 w 1193"/>
                <a:gd name="T7" fmla="*/ 0 h 205"/>
                <a:gd name="T8" fmla="*/ 1 w 1193"/>
                <a:gd name="T9" fmla="*/ 0 h 205"/>
                <a:gd name="T10" fmla="*/ 1 w 1193"/>
                <a:gd name="T11" fmla="*/ 0 h 205"/>
                <a:gd name="T12" fmla="*/ 1 w 1193"/>
                <a:gd name="T13" fmla="*/ 0 h 205"/>
                <a:gd name="T14" fmla="*/ 1 w 1193"/>
                <a:gd name="T15" fmla="*/ 0 h 205"/>
                <a:gd name="T16" fmla="*/ 1 w 1193"/>
                <a:gd name="T17" fmla="*/ 0 h 205"/>
                <a:gd name="T18" fmla="*/ 1 w 1193"/>
                <a:gd name="T19" fmla="*/ 0 h 205"/>
                <a:gd name="T20" fmla="*/ 1 w 1193"/>
                <a:gd name="T21" fmla="*/ 0 h 205"/>
                <a:gd name="T22" fmla="*/ 0 w 1193"/>
                <a:gd name="T23" fmla="*/ 0 h 205"/>
                <a:gd name="T24" fmla="*/ 1 w 1193"/>
                <a:gd name="T25" fmla="*/ 0 h 2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93"/>
                <a:gd name="T40" fmla="*/ 0 h 205"/>
                <a:gd name="T41" fmla="*/ 1193 w 1193"/>
                <a:gd name="T42" fmla="*/ 205 h 2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93" h="205">
                  <a:moveTo>
                    <a:pt x="920" y="59"/>
                  </a:moveTo>
                  <a:lnTo>
                    <a:pt x="916" y="29"/>
                  </a:lnTo>
                  <a:lnTo>
                    <a:pt x="912" y="0"/>
                  </a:lnTo>
                  <a:lnTo>
                    <a:pt x="1052" y="53"/>
                  </a:lnTo>
                  <a:lnTo>
                    <a:pt x="1149" y="89"/>
                  </a:lnTo>
                  <a:lnTo>
                    <a:pt x="1193" y="107"/>
                  </a:lnTo>
                  <a:lnTo>
                    <a:pt x="1181" y="111"/>
                  </a:lnTo>
                  <a:lnTo>
                    <a:pt x="1149" y="123"/>
                  </a:lnTo>
                  <a:lnTo>
                    <a:pt x="1052" y="156"/>
                  </a:lnTo>
                  <a:lnTo>
                    <a:pt x="910" y="205"/>
                  </a:lnTo>
                  <a:lnTo>
                    <a:pt x="922" y="149"/>
                  </a:lnTo>
                  <a:lnTo>
                    <a:pt x="0" y="107"/>
                  </a:lnTo>
                  <a:lnTo>
                    <a:pt x="920" y="59"/>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bs-Latn-BA" b="0">
                <a:latin typeface="Segoe UI" pitchFamily="34" charset="0"/>
                <a:ea typeface="Segoe UI" pitchFamily="34" charset="0"/>
                <a:cs typeface="Segoe UI" pitchFamily="34" charset="0"/>
              </a:endParaRPr>
            </a:p>
          </p:txBody>
        </p:sp>
        <p:sp>
          <p:nvSpPr>
            <p:cNvPr id="12" name="AutoShape 41"/>
            <p:cNvSpPr>
              <a:spLocks noChangeArrowheads="1"/>
            </p:cNvSpPr>
            <p:nvPr/>
          </p:nvSpPr>
          <p:spPr bwMode="auto">
            <a:xfrm>
              <a:off x="3267" y="2747"/>
              <a:ext cx="1790" cy="289"/>
            </a:xfrm>
            <a:prstGeom prst="roundRect">
              <a:avLst>
                <a:gd name="adj" fmla="val 4167"/>
              </a:avLst>
            </a:prstGeom>
            <a:solidFill>
              <a:schemeClr val="bg1"/>
            </a:solidFill>
            <a:ln w="9525">
              <a:solidFill>
                <a:srgbClr val="4D4D4D"/>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US" sz="1400" b="0" dirty="0">
                  <a:latin typeface="Segoe UI" pitchFamily="34" charset="0"/>
                  <a:ea typeface="Segoe UI" pitchFamily="34" charset="0"/>
                  <a:cs typeface="Segoe UI" pitchFamily="34" charset="0"/>
                </a:rPr>
                <a:t>Exchange recipients</a:t>
              </a:r>
            </a:p>
          </p:txBody>
        </p:sp>
        <p:sp>
          <p:nvSpPr>
            <p:cNvPr id="13" name="AutoShape 42"/>
            <p:cNvSpPr>
              <a:spLocks noChangeArrowheads="1"/>
            </p:cNvSpPr>
            <p:nvPr/>
          </p:nvSpPr>
          <p:spPr bwMode="auto">
            <a:xfrm>
              <a:off x="832" y="3019"/>
              <a:ext cx="685" cy="234"/>
            </a:xfrm>
            <a:prstGeom prst="roundRect">
              <a:avLst>
                <a:gd name="adj" fmla="val 4167"/>
              </a:avLst>
            </a:prstGeom>
            <a:solidFill>
              <a:schemeClr val="bg1"/>
            </a:solidFill>
            <a:ln w="9525">
              <a:solidFill>
                <a:srgbClr val="4D4D4D"/>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US" sz="1400" b="0" dirty="0">
                  <a:latin typeface="Segoe UI" pitchFamily="34" charset="0"/>
                  <a:ea typeface="Segoe UI" pitchFamily="34" charset="0"/>
                  <a:cs typeface="Segoe UI" pitchFamily="34" charset="0"/>
                </a:rPr>
                <a:t>Domain</a:t>
              </a:r>
            </a:p>
          </p:txBody>
        </p:sp>
        <p:grpSp>
          <p:nvGrpSpPr>
            <p:cNvPr id="14" name="Group 13"/>
            <p:cNvGrpSpPr>
              <a:grpSpLocks/>
            </p:cNvGrpSpPr>
            <p:nvPr/>
          </p:nvGrpSpPr>
          <p:grpSpPr bwMode="auto">
            <a:xfrm>
              <a:off x="2474" y="2724"/>
              <a:ext cx="470" cy="464"/>
              <a:chOff x="2819" y="903"/>
              <a:chExt cx="1046" cy="918"/>
            </a:xfrm>
          </p:grpSpPr>
          <p:pic>
            <p:nvPicPr>
              <p:cNvPr id="33" name="Picture 3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168" y="903"/>
                <a:ext cx="697"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819" y="1320"/>
                <a:ext cx="39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408" y="1579"/>
                <a:ext cx="39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Freeform 14"/>
            <p:cNvSpPr>
              <a:spLocks/>
            </p:cNvSpPr>
            <p:nvPr/>
          </p:nvSpPr>
          <p:spPr bwMode="auto">
            <a:xfrm>
              <a:off x="1523" y="2824"/>
              <a:ext cx="613" cy="94"/>
            </a:xfrm>
            <a:custGeom>
              <a:avLst/>
              <a:gdLst>
                <a:gd name="T0" fmla="*/ 1 w 1193"/>
                <a:gd name="T1" fmla="*/ 0 h 205"/>
                <a:gd name="T2" fmla="*/ 1 w 1193"/>
                <a:gd name="T3" fmla="*/ 0 h 205"/>
                <a:gd name="T4" fmla="*/ 1 w 1193"/>
                <a:gd name="T5" fmla="*/ 0 h 205"/>
                <a:gd name="T6" fmla="*/ 1 w 1193"/>
                <a:gd name="T7" fmla="*/ 0 h 205"/>
                <a:gd name="T8" fmla="*/ 1 w 1193"/>
                <a:gd name="T9" fmla="*/ 0 h 205"/>
                <a:gd name="T10" fmla="*/ 1 w 1193"/>
                <a:gd name="T11" fmla="*/ 0 h 205"/>
                <a:gd name="T12" fmla="*/ 1 w 1193"/>
                <a:gd name="T13" fmla="*/ 0 h 205"/>
                <a:gd name="T14" fmla="*/ 1 w 1193"/>
                <a:gd name="T15" fmla="*/ 0 h 205"/>
                <a:gd name="T16" fmla="*/ 1 w 1193"/>
                <a:gd name="T17" fmla="*/ 0 h 205"/>
                <a:gd name="T18" fmla="*/ 1 w 1193"/>
                <a:gd name="T19" fmla="*/ 0 h 205"/>
                <a:gd name="T20" fmla="*/ 1 w 1193"/>
                <a:gd name="T21" fmla="*/ 0 h 205"/>
                <a:gd name="T22" fmla="*/ 0 w 1193"/>
                <a:gd name="T23" fmla="*/ 0 h 205"/>
                <a:gd name="T24" fmla="*/ 1 w 1193"/>
                <a:gd name="T25" fmla="*/ 0 h 2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93"/>
                <a:gd name="T40" fmla="*/ 0 h 205"/>
                <a:gd name="T41" fmla="*/ 1193 w 1193"/>
                <a:gd name="T42" fmla="*/ 205 h 2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93" h="205">
                  <a:moveTo>
                    <a:pt x="920" y="59"/>
                  </a:moveTo>
                  <a:lnTo>
                    <a:pt x="916" y="29"/>
                  </a:lnTo>
                  <a:lnTo>
                    <a:pt x="912" y="0"/>
                  </a:lnTo>
                  <a:lnTo>
                    <a:pt x="1052" y="53"/>
                  </a:lnTo>
                  <a:lnTo>
                    <a:pt x="1149" y="89"/>
                  </a:lnTo>
                  <a:lnTo>
                    <a:pt x="1193" y="107"/>
                  </a:lnTo>
                  <a:lnTo>
                    <a:pt x="1181" y="111"/>
                  </a:lnTo>
                  <a:lnTo>
                    <a:pt x="1149" y="123"/>
                  </a:lnTo>
                  <a:lnTo>
                    <a:pt x="1052" y="156"/>
                  </a:lnTo>
                  <a:lnTo>
                    <a:pt x="910" y="205"/>
                  </a:lnTo>
                  <a:lnTo>
                    <a:pt x="922" y="149"/>
                  </a:lnTo>
                  <a:lnTo>
                    <a:pt x="0" y="107"/>
                  </a:lnTo>
                  <a:lnTo>
                    <a:pt x="920" y="59"/>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bs-Latn-BA" b="0">
                <a:latin typeface="Segoe UI" pitchFamily="34" charset="0"/>
                <a:ea typeface="Segoe UI" pitchFamily="34" charset="0"/>
                <a:cs typeface="Segoe UI" pitchFamily="34" charset="0"/>
              </a:endParaRPr>
            </a:p>
          </p:txBody>
        </p:sp>
        <p:sp>
          <p:nvSpPr>
            <p:cNvPr id="16" name="AutoShape 49"/>
            <p:cNvSpPr>
              <a:spLocks noChangeArrowheads="1"/>
            </p:cNvSpPr>
            <p:nvPr/>
          </p:nvSpPr>
          <p:spPr bwMode="auto">
            <a:xfrm>
              <a:off x="738" y="2382"/>
              <a:ext cx="921" cy="214"/>
            </a:xfrm>
            <a:prstGeom prst="roundRect">
              <a:avLst>
                <a:gd name="adj" fmla="val 4167"/>
              </a:avLst>
            </a:prstGeom>
            <a:solidFill>
              <a:schemeClr val="bg1"/>
            </a:solidFill>
            <a:ln w="9525">
              <a:solidFill>
                <a:srgbClr val="4D4D4D"/>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US" sz="1400" b="0" dirty="0">
                  <a:latin typeface="Segoe UI" pitchFamily="34" charset="0"/>
                  <a:ea typeface="Segoe UI" pitchFamily="34" charset="0"/>
                  <a:cs typeface="Segoe UI" pitchFamily="34" charset="0"/>
                </a:rPr>
                <a:t>Configuration</a:t>
              </a:r>
            </a:p>
          </p:txBody>
        </p:sp>
        <p:sp>
          <p:nvSpPr>
            <p:cNvPr id="17" name="AutoShape 50"/>
            <p:cNvSpPr>
              <a:spLocks noChangeArrowheads="1"/>
            </p:cNvSpPr>
            <p:nvPr/>
          </p:nvSpPr>
          <p:spPr bwMode="auto">
            <a:xfrm>
              <a:off x="3238" y="2169"/>
              <a:ext cx="1819" cy="350"/>
            </a:xfrm>
            <a:prstGeom prst="roundRect">
              <a:avLst>
                <a:gd name="adj" fmla="val 4167"/>
              </a:avLst>
            </a:prstGeom>
            <a:solidFill>
              <a:schemeClr val="bg1"/>
            </a:solidFill>
            <a:ln w="9525">
              <a:solidFill>
                <a:srgbClr val="4D4D4D"/>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US" sz="1400" b="0" dirty="0">
                  <a:latin typeface="Segoe UI" pitchFamily="34" charset="0"/>
                  <a:ea typeface="Segoe UI" pitchFamily="34" charset="0"/>
                  <a:cs typeface="Segoe UI" pitchFamily="34" charset="0"/>
                </a:rPr>
                <a:t>Exchange configuration</a:t>
              </a:r>
            </a:p>
          </p:txBody>
        </p:sp>
        <p:grpSp>
          <p:nvGrpSpPr>
            <p:cNvPr id="18" name="Group 17"/>
            <p:cNvGrpSpPr>
              <a:grpSpLocks/>
            </p:cNvGrpSpPr>
            <p:nvPr/>
          </p:nvGrpSpPr>
          <p:grpSpPr bwMode="auto">
            <a:xfrm>
              <a:off x="2390" y="1950"/>
              <a:ext cx="571" cy="580"/>
              <a:chOff x="2652" y="1688"/>
              <a:chExt cx="807" cy="771"/>
            </a:xfrm>
          </p:grpSpPr>
          <p:pic>
            <p:nvPicPr>
              <p:cNvPr id="29" name="Picture 28"/>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094" y="1688"/>
                <a:ext cx="161"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9"/>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652" y="1901"/>
                <a:ext cx="32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0"/>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298" y="2022"/>
                <a:ext cx="161"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31"/>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856" y="2235"/>
                <a:ext cx="32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 name="Freeform 18"/>
            <p:cNvSpPr>
              <a:spLocks/>
            </p:cNvSpPr>
            <p:nvPr/>
          </p:nvSpPr>
          <p:spPr bwMode="auto">
            <a:xfrm>
              <a:off x="1523" y="2125"/>
              <a:ext cx="613" cy="94"/>
            </a:xfrm>
            <a:custGeom>
              <a:avLst/>
              <a:gdLst>
                <a:gd name="T0" fmla="*/ 1 w 1193"/>
                <a:gd name="T1" fmla="*/ 0 h 205"/>
                <a:gd name="T2" fmla="*/ 1 w 1193"/>
                <a:gd name="T3" fmla="*/ 0 h 205"/>
                <a:gd name="T4" fmla="*/ 1 w 1193"/>
                <a:gd name="T5" fmla="*/ 0 h 205"/>
                <a:gd name="T6" fmla="*/ 1 w 1193"/>
                <a:gd name="T7" fmla="*/ 0 h 205"/>
                <a:gd name="T8" fmla="*/ 1 w 1193"/>
                <a:gd name="T9" fmla="*/ 0 h 205"/>
                <a:gd name="T10" fmla="*/ 1 w 1193"/>
                <a:gd name="T11" fmla="*/ 0 h 205"/>
                <a:gd name="T12" fmla="*/ 1 w 1193"/>
                <a:gd name="T13" fmla="*/ 0 h 205"/>
                <a:gd name="T14" fmla="*/ 1 w 1193"/>
                <a:gd name="T15" fmla="*/ 0 h 205"/>
                <a:gd name="T16" fmla="*/ 1 w 1193"/>
                <a:gd name="T17" fmla="*/ 0 h 205"/>
                <a:gd name="T18" fmla="*/ 1 w 1193"/>
                <a:gd name="T19" fmla="*/ 0 h 205"/>
                <a:gd name="T20" fmla="*/ 1 w 1193"/>
                <a:gd name="T21" fmla="*/ 0 h 205"/>
                <a:gd name="T22" fmla="*/ 0 w 1193"/>
                <a:gd name="T23" fmla="*/ 0 h 205"/>
                <a:gd name="T24" fmla="*/ 1 w 1193"/>
                <a:gd name="T25" fmla="*/ 0 h 2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93"/>
                <a:gd name="T40" fmla="*/ 0 h 205"/>
                <a:gd name="T41" fmla="*/ 1193 w 1193"/>
                <a:gd name="T42" fmla="*/ 205 h 2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93" h="205">
                  <a:moveTo>
                    <a:pt x="920" y="59"/>
                  </a:moveTo>
                  <a:lnTo>
                    <a:pt x="916" y="29"/>
                  </a:lnTo>
                  <a:lnTo>
                    <a:pt x="912" y="0"/>
                  </a:lnTo>
                  <a:lnTo>
                    <a:pt x="1052" y="53"/>
                  </a:lnTo>
                  <a:lnTo>
                    <a:pt x="1149" y="89"/>
                  </a:lnTo>
                  <a:lnTo>
                    <a:pt x="1193" y="107"/>
                  </a:lnTo>
                  <a:lnTo>
                    <a:pt x="1181" y="111"/>
                  </a:lnTo>
                  <a:lnTo>
                    <a:pt x="1149" y="123"/>
                  </a:lnTo>
                  <a:lnTo>
                    <a:pt x="1052" y="156"/>
                  </a:lnTo>
                  <a:lnTo>
                    <a:pt x="910" y="205"/>
                  </a:lnTo>
                  <a:lnTo>
                    <a:pt x="922" y="149"/>
                  </a:lnTo>
                  <a:lnTo>
                    <a:pt x="0" y="107"/>
                  </a:lnTo>
                  <a:lnTo>
                    <a:pt x="920" y="59"/>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bs-Latn-BA" b="0">
                <a:latin typeface="Segoe UI" pitchFamily="34" charset="0"/>
                <a:ea typeface="Segoe UI" pitchFamily="34" charset="0"/>
                <a:cs typeface="Segoe UI" pitchFamily="34" charset="0"/>
              </a:endParaRPr>
            </a:p>
          </p:txBody>
        </p:sp>
        <p:sp>
          <p:nvSpPr>
            <p:cNvPr id="20" name="AutoShape 58"/>
            <p:cNvSpPr>
              <a:spLocks noChangeArrowheads="1"/>
            </p:cNvSpPr>
            <p:nvPr/>
          </p:nvSpPr>
          <p:spPr bwMode="auto">
            <a:xfrm>
              <a:off x="756" y="1193"/>
              <a:ext cx="873" cy="205"/>
            </a:xfrm>
            <a:prstGeom prst="roundRect">
              <a:avLst>
                <a:gd name="adj" fmla="val 4167"/>
              </a:avLst>
            </a:prstGeom>
            <a:solidFill>
              <a:schemeClr val="bg1"/>
            </a:solidFill>
            <a:ln w="9525">
              <a:solidFill>
                <a:srgbClr val="4D4D4D"/>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US" sz="1400" b="0" dirty="0">
                  <a:latin typeface="Segoe UI" pitchFamily="34" charset="0"/>
                  <a:ea typeface="Segoe UI" pitchFamily="34" charset="0"/>
                  <a:cs typeface="Segoe UI" pitchFamily="34" charset="0"/>
                </a:rPr>
                <a:t>Forests</a:t>
              </a:r>
            </a:p>
          </p:txBody>
        </p:sp>
        <p:sp>
          <p:nvSpPr>
            <p:cNvPr id="21" name="Freeform 20"/>
            <p:cNvSpPr>
              <a:spLocks/>
            </p:cNvSpPr>
            <p:nvPr/>
          </p:nvSpPr>
          <p:spPr bwMode="auto">
            <a:xfrm>
              <a:off x="1514" y="1024"/>
              <a:ext cx="683" cy="94"/>
            </a:xfrm>
            <a:custGeom>
              <a:avLst/>
              <a:gdLst>
                <a:gd name="T0" fmla="*/ 1 w 1193"/>
                <a:gd name="T1" fmla="*/ 0 h 205"/>
                <a:gd name="T2" fmla="*/ 1 w 1193"/>
                <a:gd name="T3" fmla="*/ 0 h 205"/>
                <a:gd name="T4" fmla="*/ 1 w 1193"/>
                <a:gd name="T5" fmla="*/ 0 h 205"/>
                <a:gd name="T6" fmla="*/ 1 w 1193"/>
                <a:gd name="T7" fmla="*/ 0 h 205"/>
                <a:gd name="T8" fmla="*/ 1 w 1193"/>
                <a:gd name="T9" fmla="*/ 0 h 205"/>
                <a:gd name="T10" fmla="*/ 1 w 1193"/>
                <a:gd name="T11" fmla="*/ 0 h 205"/>
                <a:gd name="T12" fmla="*/ 1 w 1193"/>
                <a:gd name="T13" fmla="*/ 0 h 205"/>
                <a:gd name="T14" fmla="*/ 1 w 1193"/>
                <a:gd name="T15" fmla="*/ 0 h 205"/>
                <a:gd name="T16" fmla="*/ 1 w 1193"/>
                <a:gd name="T17" fmla="*/ 0 h 205"/>
                <a:gd name="T18" fmla="*/ 1 w 1193"/>
                <a:gd name="T19" fmla="*/ 0 h 205"/>
                <a:gd name="T20" fmla="*/ 1 w 1193"/>
                <a:gd name="T21" fmla="*/ 0 h 205"/>
                <a:gd name="T22" fmla="*/ 0 w 1193"/>
                <a:gd name="T23" fmla="*/ 0 h 205"/>
                <a:gd name="T24" fmla="*/ 1 w 1193"/>
                <a:gd name="T25" fmla="*/ 0 h 2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93"/>
                <a:gd name="T40" fmla="*/ 0 h 205"/>
                <a:gd name="T41" fmla="*/ 1193 w 1193"/>
                <a:gd name="T42" fmla="*/ 205 h 2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93" h="205">
                  <a:moveTo>
                    <a:pt x="920" y="59"/>
                  </a:moveTo>
                  <a:lnTo>
                    <a:pt x="916" y="29"/>
                  </a:lnTo>
                  <a:lnTo>
                    <a:pt x="912" y="0"/>
                  </a:lnTo>
                  <a:lnTo>
                    <a:pt x="1052" y="53"/>
                  </a:lnTo>
                  <a:lnTo>
                    <a:pt x="1149" y="89"/>
                  </a:lnTo>
                  <a:lnTo>
                    <a:pt x="1193" y="107"/>
                  </a:lnTo>
                  <a:lnTo>
                    <a:pt x="1181" y="111"/>
                  </a:lnTo>
                  <a:lnTo>
                    <a:pt x="1149" y="123"/>
                  </a:lnTo>
                  <a:lnTo>
                    <a:pt x="1052" y="156"/>
                  </a:lnTo>
                  <a:lnTo>
                    <a:pt x="910" y="205"/>
                  </a:lnTo>
                  <a:lnTo>
                    <a:pt x="922" y="149"/>
                  </a:lnTo>
                  <a:lnTo>
                    <a:pt x="0" y="107"/>
                  </a:lnTo>
                  <a:lnTo>
                    <a:pt x="920" y="59"/>
                  </a:lnTo>
                  <a:close/>
                </a:path>
              </a:pathLst>
            </a:custGeom>
            <a:solidFill>
              <a:srgbClr val="FF0000">
                <a:alpha val="74901"/>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bs-Latn-BA" b="0">
                <a:latin typeface="Segoe UI" pitchFamily="34" charset="0"/>
                <a:ea typeface="Segoe UI" pitchFamily="34" charset="0"/>
                <a:cs typeface="Segoe UI" pitchFamily="34" charset="0"/>
              </a:endParaRPr>
            </a:p>
          </p:txBody>
        </p:sp>
        <p:pic>
          <p:nvPicPr>
            <p:cNvPr id="22" name="Picture 21"/>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07" y="929"/>
              <a:ext cx="3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descr="2_ActiveDirectoryFores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89" y="918"/>
              <a:ext cx="641"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AutoShape 62"/>
            <p:cNvSpPr>
              <a:spLocks noChangeArrowheads="1"/>
            </p:cNvSpPr>
            <p:nvPr/>
          </p:nvSpPr>
          <p:spPr bwMode="auto">
            <a:xfrm>
              <a:off x="3229" y="735"/>
              <a:ext cx="1828" cy="671"/>
            </a:xfrm>
            <a:prstGeom prst="roundRect">
              <a:avLst>
                <a:gd name="adj" fmla="val 4167"/>
              </a:avLst>
            </a:prstGeom>
            <a:solidFill>
              <a:schemeClr val="bg1"/>
            </a:solidFill>
            <a:ln w="9525">
              <a:solidFill>
                <a:srgbClr val="4D4D4D"/>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US" sz="1400" b="0" dirty="0">
                  <a:latin typeface="Segoe UI" pitchFamily="34" charset="0"/>
                  <a:ea typeface="Segoe UI" pitchFamily="34" charset="0"/>
                  <a:cs typeface="Segoe UI" pitchFamily="34" charset="0"/>
                </a:rPr>
                <a:t>Exchange organization and </a:t>
              </a:r>
            </a:p>
            <a:p>
              <a:pPr algn="ctr" eaLnBrk="0" hangingPunct="0"/>
              <a:r>
                <a:rPr lang="en-US" sz="1400" b="0" dirty="0">
                  <a:latin typeface="Segoe UI" pitchFamily="34" charset="0"/>
                  <a:ea typeface="Segoe UI" pitchFamily="34" charset="0"/>
                  <a:cs typeface="Segoe UI" pitchFamily="34" charset="0"/>
                </a:rPr>
                <a:t>Active Directory forest: </a:t>
              </a:r>
              <a:br>
                <a:rPr lang="en-US" sz="1400" b="0" dirty="0">
                  <a:latin typeface="Segoe UI" pitchFamily="34" charset="0"/>
                  <a:ea typeface="Segoe UI" pitchFamily="34" charset="0"/>
                  <a:cs typeface="Segoe UI" pitchFamily="34" charset="0"/>
                </a:rPr>
              </a:br>
              <a:r>
                <a:rPr lang="en-US" sz="1400" b="0" dirty="0">
                  <a:latin typeface="Segoe UI" pitchFamily="34" charset="0"/>
                  <a:ea typeface="Segoe UI" pitchFamily="34" charset="0"/>
                  <a:cs typeface="Segoe UI" pitchFamily="34" charset="0"/>
                </a:rPr>
                <a:t>one-to-one relationship </a:t>
              </a:r>
            </a:p>
          </p:txBody>
        </p:sp>
        <p:pic>
          <p:nvPicPr>
            <p:cNvPr id="25" name="Picture 24"/>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07" y="1567"/>
              <a:ext cx="3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07" y="2149"/>
              <a:ext cx="3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07" y="2753"/>
              <a:ext cx="3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07" y="3369"/>
              <a:ext cx="3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5230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Software requirements for Exchange Server 2016</a:t>
            </a:r>
          </a:p>
        </p:txBody>
      </p:sp>
      <p:sp>
        <p:nvSpPr>
          <p:cNvPr id="4" name="Content Placeholder 2"/>
          <p:cNvSpPr>
            <a:spLocks noGrp="1"/>
          </p:cNvSpPr>
          <p:nvPr/>
        </p:nvSpPr>
        <p:spPr bwMode="auto">
          <a:xfrm>
            <a:off x="458788" y="1021215"/>
            <a:ext cx="8361684"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S</a:t>
            </a:r>
            <a:r>
              <a:rPr lang="bs-Latn-BA" dirty="0"/>
              <a:t>oftware requirements for Exchange Server 2016 are:</a:t>
            </a:r>
          </a:p>
          <a:p>
            <a:pPr lvl="1"/>
            <a:r>
              <a:rPr lang="en-US" dirty="0"/>
              <a:t>Windows Server 2012 (R2) Standard or Datacenter</a:t>
            </a:r>
          </a:p>
          <a:p>
            <a:pPr lvl="1"/>
            <a:r>
              <a:rPr lang="en-US" dirty="0"/>
              <a:t>Windows Server 2016 (CU4 or later)</a:t>
            </a:r>
          </a:p>
          <a:p>
            <a:pPr lvl="1"/>
            <a:r>
              <a:rPr lang="en-US" dirty="0"/>
              <a:t>Microsoft .NET Framework 4.7.1</a:t>
            </a:r>
          </a:p>
          <a:p>
            <a:pPr lvl="1"/>
            <a:r>
              <a:rPr lang="en-US" dirty="0"/>
              <a:t>VC++ 2013 Runtime (CU10 or </a:t>
            </a:r>
            <a:r>
              <a:rPr lang="en-US" dirty="0" err="1"/>
              <a:t>higer</a:t>
            </a:r>
            <a:r>
              <a:rPr lang="en-US" dirty="0"/>
              <a:t>) </a:t>
            </a:r>
          </a:p>
          <a:p>
            <a:pPr lvl="1"/>
            <a:r>
              <a:rPr lang="en-US" dirty="0"/>
              <a:t>Windows Management Framework 4.0 or later</a:t>
            </a:r>
          </a:p>
          <a:p>
            <a:pPr lvl="1"/>
            <a:r>
              <a:rPr lang="en-US" dirty="0"/>
              <a:t>RSAT for AD DS</a:t>
            </a:r>
            <a:endParaRPr lang="bs-Latn-BA" dirty="0"/>
          </a:p>
          <a:p>
            <a:pPr lvl="1"/>
            <a:r>
              <a:rPr lang="en-US" dirty="0"/>
              <a:t>Microsoft Unified Communications Managed API 4.0, Core Runtime 64-bit</a:t>
            </a:r>
          </a:p>
          <a:p>
            <a:pPr lvl="1"/>
            <a:r>
              <a:rPr lang="en-US" dirty="0"/>
              <a:t>Internet Information Services</a:t>
            </a:r>
          </a:p>
          <a:p>
            <a:pPr marL="288925" lvl="1" indent="0">
              <a:buNone/>
            </a:pPr>
            <a:r>
              <a:rPr lang="en-US" dirty="0">
                <a:hlinkClick r:id="rId3"/>
              </a:rPr>
              <a:t>https://docs.microsoft.com/en-us/Exchange/plan-and-deploy/prerequisites?view=exchserver-2016</a:t>
            </a:r>
            <a:endParaRPr lang="en-US" dirty="0"/>
          </a:p>
          <a:p>
            <a:pPr marL="288925" lvl="1" indent="0">
              <a:buNone/>
            </a:pPr>
            <a:endParaRPr lang="en-US" dirty="0"/>
          </a:p>
          <a:p>
            <a:endParaRPr lang="en-US" dirty="0"/>
          </a:p>
          <a:p>
            <a:endParaRPr lang="en-US" dirty="0"/>
          </a:p>
        </p:txBody>
      </p:sp>
    </p:spTree>
    <p:extLst>
      <p:ext uri="{BB962C8B-B14F-4D97-AF65-F5344CB8AC3E}">
        <p14:creationId xmlns:p14="http://schemas.microsoft.com/office/powerpoint/2010/main" val="2960321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4295669a-a807-4a00-831f-2f0ac8a3d79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Hardware sizing for Exchange Server 2016</a:t>
            </a:r>
          </a:p>
        </p:txBody>
      </p:sp>
      <p:sp>
        <p:nvSpPr>
          <p:cNvPr id="4" name="Content Placeholder 2"/>
          <p:cNvSpPr>
            <a:spLocks noGrp="1"/>
          </p:cNvSpPr>
          <p:nvPr/>
        </p:nvSpPr>
        <p:spPr bwMode="auto">
          <a:xfrm>
            <a:off x="431839" y="85532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bs-Latn-BA" dirty="0"/>
              <a:t>General hardware requirements are:</a:t>
            </a:r>
          </a:p>
          <a:p>
            <a:r>
              <a:rPr lang="bs-Latn-BA" dirty="0"/>
              <a:t>Processor:</a:t>
            </a:r>
          </a:p>
          <a:p>
            <a:pPr lvl="1"/>
            <a:r>
              <a:rPr lang="bs-Latn-BA" dirty="0"/>
              <a:t>Intel 64-bit architecture </a:t>
            </a:r>
          </a:p>
          <a:p>
            <a:pPr lvl="1"/>
            <a:r>
              <a:rPr lang="bs-Latn-BA" dirty="0"/>
              <a:t>AMD64 architecture</a:t>
            </a:r>
          </a:p>
          <a:p>
            <a:r>
              <a:rPr lang="bs-Latn-BA" dirty="0"/>
              <a:t>Memory:</a:t>
            </a:r>
          </a:p>
          <a:p>
            <a:pPr lvl="1"/>
            <a:r>
              <a:rPr lang="bs-Latn-BA" dirty="0"/>
              <a:t>8 GB is recommended minimum</a:t>
            </a:r>
          </a:p>
          <a:p>
            <a:pPr lvl="1"/>
            <a:r>
              <a:rPr lang="bs-Latn-BA" dirty="0"/>
              <a:t>Additional memory is required based on server load</a:t>
            </a:r>
            <a:endParaRPr lang="en-US" dirty="0"/>
          </a:p>
          <a:p>
            <a:pPr lvl="1"/>
            <a:r>
              <a:rPr lang="en-US" dirty="0"/>
              <a:t>192 GB maximum supported</a:t>
            </a:r>
            <a:endParaRPr lang="bs-Latn-BA" dirty="0"/>
          </a:p>
          <a:p>
            <a:r>
              <a:rPr lang="bs-Latn-BA" dirty="0"/>
              <a:t>Disk:</a:t>
            </a:r>
          </a:p>
          <a:p>
            <a:pPr lvl="1"/>
            <a:r>
              <a:rPr lang="en-US" dirty="0"/>
              <a:t>30 GB free disk space for Exchange Server files</a:t>
            </a:r>
          </a:p>
          <a:p>
            <a:pPr lvl="1"/>
            <a:r>
              <a:rPr lang="en-US" dirty="0"/>
              <a:t>200 MB free on the system drive</a:t>
            </a:r>
          </a:p>
          <a:p>
            <a:pPr lvl="1"/>
            <a:r>
              <a:rPr lang="en-US" dirty="0"/>
              <a:t>Additional space for mailbox storage</a:t>
            </a:r>
            <a:endParaRPr lang="bs-Latn-BA" dirty="0"/>
          </a:p>
          <a:p>
            <a:pPr lvl="1"/>
            <a:r>
              <a:rPr lang="bs-Latn-BA" dirty="0"/>
              <a:t>NTFS</a:t>
            </a:r>
            <a:r>
              <a:rPr lang="en-CA" dirty="0"/>
              <a:t> file system</a:t>
            </a:r>
            <a:r>
              <a:rPr lang="bs-Latn-BA" dirty="0"/>
              <a:t> on </a:t>
            </a:r>
            <a:r>
              <a:rPr lang="de-AT" dirty="0"/>
              <a:t>system</a:t>
            </a:r>
            <a:r>
              <a:rPr lang="bs-Latn-BA" dirty="0"/>
              <a:t> drive</a:t>
            </a:r>
            <a:r>
              <a:rPr lang="de-AT" dirty="0"/>
              <a:t>, ReFS on data drives</a:t>
            </a:r>
            <a:endParaRPr lang="en-US" dirty="0"/>
          </a:p>
        </p:txBody>
      </p:sp>
    </p:spTree>
    <p:extLst>
      <p:ext uri="{BB962C8B-B14F-4D97-AF65-F5344CB8AC3E}">
        <p14:creationId xmlns:p14="http://schemas.microsoft.com/office/powerpoint/2010/main" val="878333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Software requirements for Exchange Server 2019</a:t>
            </a:r>
          </a:p>
        </p:txBody>
      </p:sp>
      <p:sp>
        <p:nvSpPr>
          <p:cNvPr id="4" name="Content Placeholder 2"/>
          <p:cNvSpPr>
            <a:spLocks noGrp="1"/>
          </p:cNvSpPr>
          <p:nvPr/>
        </p:nvSpPr>
        <p:spPr bwMode="auto">
          <a:xfrm>
            <a:off x="458788" y="1021215"/>
            <a:ext cx="8361684"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S</a:t>
            </a:r>
            <a:r>
              <a:rPr lang="bs-Latn-BA" dirty="0"/>
              <a:t>oftware requirements for Exchange Server 201</a:t>
            </a:r>
            <a:r>
              <a:rPr lang="en-US" dirty="0"/>
              <a:t>9</a:t>
            </a:r>
            <a:r>
              <a:rPr lang="bs-Latn-BA" dirty="0"/>
              <a:t> are:</a:t>
            </a:r>
          </a:p>
          <a:p>
            <a:pPr lvl="1"/>
            <a:r>
              <a:rPr lang="en-US" dirty="0"/>
              <a:t>Windows Server 2019</a:t>
            </a:r>
          </a:p>
          <a:p>
            <a:pPr lvl="1"/>
            <a:r>
              <a:rPr lang="en-US" dirty="0"/>
              <a:t>Microsoft .NET Framework 4.7.2</a:t>
            </a:r>
          </a:p>
          <a:p>
            <a:pPr lvl="1"/>
            <a:r>
              <a:rPr lang="en-US" dirty="0"/>
              <a:t>VC++ 2012 Runtime</a:t>
            </a:r>
          </a:p>
          <a:p>
            <a:pPr lvl="1"/>
            <a:r>
              <a:rPr lang="en-US" dirty="0"/>
              <a:t>VC++ 2013 Runtime </a:t>
            </a:r>
          </a:p>
          <a:p>
            <a:pPr lvl="1"/>
            <a:r>
              <a:rPr lang="en-US" dirty="0"/>
              <a:t>Windows Management Framework 5.0 or later</a:t>
            </a:r>
          </a:p>
          <a:p>
            <a:pPr lvl="1"/>
            <a:r>
              <a:rPr lang="en-US" dirty="0"/>
              <a:t>RSAT for AD DS</a:t>
            </a:r>
            <a:endParaRPr lang="bs-Latn-BA" dirty="0"/>
          </a:p>
          <a:p>
            <a:pPr lvl="1"/>
            <a:r>
              <a:rPr lang="en-US" dirty="0"/>
              <a:t>Microsoft Unified Communications Managed API 4.0, Core Runtime 64-bit</a:t>
            </a:r>
          </a:p>
          <a:p>
            <a:pPr lvl="1"/>
            <a:r>
              <a:rPr lang="en-US" dirty="0"/>
              <a:t>Internet Information Services</a:t>
            </a:r>
          </a:p>
          <a:p>
            <a:pPr marL="288925" lvl="1" indent="0">
              <a:buNone/>
            </a:pPr>
            <a:r>
              <a:rPr lang="en-US" dirty="0">
                <a:hlinkClick r:id="rId3"/>
              </a:rPr>
              <a:t>https://docs.microsoft.com/en-us/Exchange/plan-and-deploy/prerequisites?view=exchserver-2019</a:t>
            </a:r>
            <a:endParaRPr lang="en-US" dirty="0"/>
          </a:p>
          <a:p>
            <a:pPr marL="288925" lvl="1" indent="0">
              <a:buNone/>
            </a:pPr>
            <a:endParaRPr lang="en-US" dirty="0"/>
          </a:p>
          <a:p>
            <a:endParaRPr lang="en-US" dirty="0"/>
          </a:p>
          <a:p>
            <a:endParaRPr lang="en-US" dirty="0"/>
          </a:p>
        </p:txBody>
      </p:sp>
    </p:spTree>
    <p:extLst>
      <p:ext uri="{BB962C8B-B14F-4D97-AF65-F5344CB8AC3E}">
        <p14:creationId xmlns:p14="http://schemas.microsoft.com/office/powerpoint/2010/main" val="2776858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Module Overview</a:t>
            </a:r>
          </a:p>
        </p:txBody>
      </p:sp>
      <p:sp>
        <p:nvSpPr>
          <p:cNvPr id="3" name="Text Placeholder 2"/>
          <p:cNvSpPr>
            <a:spLocks noGrp="1"/>
          </p:cNvSpPr>
          <p:nvPr>
            <p:ph type="body" idx="1"/>
          </p:nvPr>
        </p:nvSpPr>
        <p:spPr/>
        <p:txBody>
          <a:bodyPr/>
          <a:lstStyle/>
          <a:p>
            <a:r>
              <a:rPr lang="en-CA" dirty="0"/>
              <a:t>Overview of Exchange Server 2016/2019
Requirements and deployment options for Exchange Server</a:t>
            </a:r>
          </a:p>
        </p:txBody>
      </p:sp>
    </p:spTree>
    <p:extLst>
      <p:ext uri="{BB962C8B-B14F-4D97-AF65-F5344CB8AC3E}">
        <p14:creationId xmlns:p14="http://schemas.microsoft.com/office/powerpoint/2010/main" val="4097179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Hardware sizing for Exchange Server 2019</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bs-Latn-BA" dirty="0"/>
              <a:t>General hardware requirements are:</a:t>
            </a:r>
          </a:p>
          <a:p>
            <a:r>
              <a:rPr lang="bs-Latn-BA" dirty="0"/>
              <a:t>Processor:</a:t>
            </a:r>
          </a:p>
          <a:p>
            <a:pPr lvl="1"/>
            <a:r>
              <a:rPr lang="bs-Latn-BA" dirty="0"/>
              <a:t>Intel 64-bit architecture </a:t>
            </a:r>
          </a:p>
          <a:p>
            <a:pPr lvl="1"/>
            <a:r>
              <a:rPr lang="bs-Latn-BA" dirty="0"/>
              <a:t>AMD64 architecture</a:t>
            </a:r>
          </a:p>
          <a:p>
            <a:r>
              <a:rPr lang="bs-Latn-BA" dirty="0"/>
              <a:t>Memory:</a:t>
            </a:r>
          </a:p>
          <a:p>
            <a:pPr lvl="1"/>
            <a:r>
              <a:rPr lang="en-US" dirty="0"/>
              <a:t>12</a:t>
            </a:r>
            <a:r>
              <a:rPr lang="bs-Latn-BA" dirty="0"/>
              <a:t>8 GB is recommended minimum</a:t>
            </a:r>
          </a:p>
          <a:p>
            <a:pPr lvl="1"/>
            <a:r>
              <a:rPr lang="en-US" dirty="0"/>
              <a:t>256 GB maximum supported</a:t>
            </a:r>
            <a:endParaRPr lang="bs-Latn-BA" dirty="0"/>
          </a:p>
          <a:p>
            <a:r>
              <a:rPr lang="bs-Latn-BA" dirty="0"/>
              <a:t>Disk:</a:t>
            </a:r>
          </a:p>
          <a:p>
            <a:pPr lvl="1"/>
            <a:r>
              <a:rPr lang="en-US" dirty="0"/>
              <a:t>30 GB free disk space for Exchange Server files</a:t>
            </a:r>
          </a:p>
          <a:p>
            <a:pPr lvl="1"/>
            <a:r>
              <a:rPr lang="en-US" dirty="0"/>
              <a:t>200 MB free on the system drive</a:t>
            </a:r>
          </a:p>
          <a:p>
            <a:pPr lvl="1"/>
            <a:r>
              <a:rPr lang="en-US" dirty="0"/>
              <a:t>Additional space for mailbox storage</a:t>
            </a:r>
            <a:endParaRPr lang="bs-Latn-BA" dirty="0"/>
          </a:p>
          <a:p>
            <a:pPr lvl="1"/>
            <a:r>
              <a:rPr lang="bs-Latn-BA" dirty="0"/>
              <a:t>NTFS</a:t>
            </a:r>
            <a:r>
              <a:rPr lang="en-CA" dirty="0"/>
              <a:t> file system</a:t>
            </a:r>
            <a:r>
              <a:rPr lang="bs-Latn-BA" dirty="0"/>
              <a:t> on </a:t>
            </a:r>
            <a:r>
              <a:rPr lang="de-AT" dirty="0"/>
              <a:t>system</a:t>
            </a:r>
            <a:r>
              <a:rPr lang="bs-Latn-BA" dirty="0"/>
              <a:t> drive</a:t>
            </a:r>
            <a:r>
              <a:rPr lang="de-AT" dirty="0"/>
              <a:t>, ReFS on data drives</a:t>
            </a:r>
            <a:endParaRPr lang="en-US" dirty="0"/>
          </a:p>
        </p:txBody>
      </p:sp>
    </p:spTree>
    <p:extLst>
      <p:ext uri="{BB962C8B-B14F-4D97-AF65-F5344CB8AC3E}">
        <p14:creationId xmlns:p14="http://schemas.microsoft.com/office/powerpoint/2010/main" val="2813084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877688-5A0E-4126-9246-FF8FBCDAC1B7}"/>
              </a:ext>
            </a:extLst>
          </p:cNvPr>
          <p:cNvSpPr>
            <a:spLocks noGrp="1"/>
          </p:cNvSpPr>
          <p:nvPr>
            <p:ph type="title"/>
          </p:nvPr>
        </p:nvSpPr>
        <p:spPr/>
        <p:txBody>
          <a:bodyPr/>
          <a:lstStyle/>
          <a:p>
            <a:r>
              <a:rPr lang="de-DE" dirty="0"/>
              <a:t>Exchange Server 2019 on Windows Server 2022</a:t>
            </a:r>
            <a:endParaRPr lang="de-AT" dirty="0"/>
          </a:p>
        </p:txBody>
      </p:sp>
      <p:sp>
        <p:nvSpPr>
          <p:cNvPr id="3" name="Inhaltsplatzhalter 2">
            <a:extLst>
              <a:ext uri="{FF2B5EF4-FFF2-40B4-BE49-F238E27FC236}">
                <a16:creationId xmlns:a16="http://schemas.microsoft.com/office/drawing/2014/main" id="{1CB693FF-51C8-42A7-9EBA-70D4E3F0A176}"/>
              </a:ext>
            </a:extLst>
          </p:cNvPr>
          <p:cNvSpPr>
            <a:spLocks noGrp="1"/>
          </p:cNvSpPr>
          <p:nvPr>
            <p:ph idx="1"/>
          </p:nvPr>
        </p:nvSpPr>
        <p:spPr/>
        <p:txBody>
          <a:bodyPr/>
          <a:lstStyle/>
          <a:p>
            <a:r>
              <a:rPr lang="de-DE" dirty="0" err="1"/>
              <a:t>Requires</a:t>
            </a:r>
            <a:r>
              <a:rPr lang="de-DE" dirty="0"/>
              <a:t> Exchange Server 2019 CU12</a:t>
            </a:r>
          </a:p>
          <a:p>
            <a:r>
              <a:rPr lang="de-DE" dirty="0" err="1"/>
              <a:t>No</a:t>
            </a:r>
            <a:r>
              <a:rPr lang="de-DE" dirty="0"/>
              <a:t> </a:t>
            </a:r>
            <a:r>
              <a:rPr lang="de-DE" dirty="0" err="1"/>
              <a:t>inplace</a:t>
            </a:r>
            <a:r>
              <a:rPr lang="de-DE" dirty="0"/>
              <a:t> upgrade </a:t>
            </a:r>
            <a:r>
              <a:rPr lang="de-DE" dirty="0" err="1"/>
              <a:t>of</a:t>
            </a:r>
            <a:r>
              <a:rPr lang="de-DE" dirty="0"/>
              <a:t> OS </a:t>
            </a:r>
            <a:r>
              <a:rPr lang="de-DE" dirty="0" err="1"/>
              <a:t>supported</a:t>
            </a:r>
            <a:endParaRPr lang="de-DE" dirty="0"/>
          </a:p>
          <a:p>
            <a:r>
              <a:rPr lang="de-DE" dirty="0" err="1"/>
              <a:t>Currently</a:t>
            </a:r>
            <a:r>
              <a:rPr lang="de-DE" dirty="0"/>
              <a:t> </a:t>
            </a:r>
            <a:r>
              <a:rPr lang="de-DE" dirty="0" err="1"/>
              <a:t>no</a:t>
            </a:r>
            <a:r>
              <a:rPr lang="de-DE" dirty="0"/>
              <a:t> TLS 1.3 support</a:t>
            </a:r>
          </a:p>
          <a:p>
            <a:pPr lvl="1"/>
            <a:r>
              <a:rPr lang="de-DE" dirty="0"/>
              <a:t>ETA </a:t>
            </a:r>
            <a:r>
              <a:rPr lang="de-DE" dirty="0" err="1"/>
              <a:t>for</a:t>
            </a:r>
            <a:r>
              <a:rPr lang="de-DE" dirty="0"/>
              <a:t> TLS 1.3 support </a:t>
            </a:r>
            <a:r>
              <a:rPr lang="de-DE" dirty="0" err="1"/>
              <a:t>is</a:t>
            </a:r>
            <a:r>
              <a:rPr lang="de-DE" dirty="0"/>
              <a:t> 2023</a:t>
            </a:r>
            <a:endParaRPr lang="de-AT" dirty="0"/>
          </a:p>
        </p:txBody>
      </p:sp>
    </p:spTree>
    <p:extLst>
      <p:ext uri="{BB962C8B-B14F-4D97-AF65-F5344CB8AC3E}">
        <p14:creationId xmlns:p14="http://schemas.microsoft.com/office/powerpoint/2010/main" val="4103660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5dee9cfb-a000-4bed-86c7-92d4721c7297">
    <p:spTree>
      <p:nvGrpSpPr>
        <p:cNvPr id="1" name=""/>
        <p:cNvGrpSpPr/>
        <p:nvPr/>
      </p:nvGrpSpPr>
      <p:grpSpPr>
        <a:xfrm>
          <a:off x="0" y="0"/>
          <a:ext cx="0" cy="0"/>
          <a:chOff x="0" y="0"/>
          <a:chExt cx="0" cy="0"/>
        </a:xfrm>
      </p:grpSpPr>
      <p:sp>
        <p:nvSpPr>
          <p:cNvPr id="2" name="Title 1"/>
          <p:cNvSpPr>
            <a:spLocks noGrp="1"/>
          </p:cNvSpPr>
          <p:nvPr>
            <p:ph type="title"/>
          </p:nvPr>
        </p:nvSpPr>
        <p:spPr>
          <a:xfrm>
            <a:off x="319944" y="-2"/>
            <a:ext cx="8504113" cy="740664"/>
          </a:xfrm>
        </p:spPr>
        <p:txBody>
          <a:bodyPr/>
          <a:lstStyle/>
          <a:p>
            <a:r>
              <a:rPr lang="en-CA" dirty="0"/>
              <a:t>Infrastructure requirements for Exchange Server 2016</a:t>
            </a:r>
          </a:p>
        </p:txBody>
      </p:sp>
      <p:graphicFrame>
        <p:nvGraphicFramePr>
          <p:cNvPr id="4" name="Table 3"/>
          <p:cNvGraphicFramePr>
            <a:graphicFrameLocks noGrp="1"/>
          </p:cNvGraphicFramePr>
          <p:nvPr>
            <p:extLst>
              <p:ext uri="{D42A27DB-BD31-4B8C-83A1-F6EECF244321}">
                <p14:modId xmlns:p14="http://schemas.microsoft.com/office/powerpoint/2010/main" val="1597304838"/>
              </p:ext>
            </p:extLst>
          </p:nvPr>
        </p:nvGraphicFramePr>
        <p:xfrm>
          <a:off x="635540" y="1193260"/>
          <a:ext cx="7924800" cy="4306806"/>
        </p:xfrm>
        <a:graphic>
          <a:graphicData uri="http://schemas.openxmlformats.org/drawingml/2006/table">
            <a:tbl>
              <a:tblPr firstRow="1" bandRow="1">
                <a:tableStyleId>{21E4AEA4-8DFA-4A89-87EB-49C32662AFE0}</a:tableStyleId>
              </a:tblPr>
              <a:tblGrid>
                <a:gridCol w="312420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tblGrid>
              <a:tr h="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accent5"/>
                          </a:solidFill>
                          <a:effectLst/>
                          <a:latin typeface="Segoe UI" pitchFamily="34" charset="0"/>
                          <a:ea typeface="Segoe UI" pitchFamily="34" charset="0"/>
                          <a:cs typeface="Segoe UI" pitchFamily="34" charset="0"/>
                        </a:rPr>
                        <a:t>Infrastructure component</a:t>
                      </a:r>
                    </a:p>
                  </a:txBody>
                  <a:tcPr marT="45717" marB="45717"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accent5"/>
                          </a:solidFill>
                          <a:effectLst/>
                          <a:latin typeface="Segoe UI" pitchFamily="34" charset="0"/>
                          <a:ea typeface="Segoe UI" pitchFamily="34" charset="0"/>
                          <a:cs typeface="Segoe UI" pitchFamily="34" charset="0"/>
                        </a:rPr>
                        <a:t>Requirements</a:t>
                      </a:r>
                    </a:p>
                  </a:txBody>
                  <a:tcPr marT="45717" marB="45717" horzOverflow="overflow"/>
                </a:tc>
                <a:extLst>
                  <a:ext uri="{0D108BD9-81ED-4DB2-BD59-A6C34878D82A}">
                    <a16:rowId xmlns:a16="http://schemas.microsoft.com/office/drawing/2014/main" val="10000"/>
                  </a:ext>
                </a:extLst>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      Active Directory</a:t>
                      </a:r>
                    </a:p>
                  </a:txBody>
                  <a:tcPr marT="45717" marB="45717" horzOverflow="overflow"/>
                </a:tc>
                <a:tc>
                  <a:txBody>
                    <a:bodyPr/>
                    <a:lstStyle/>
                    <a:p>
                      <a:pPr marL="169863" marR="0" lvl="0" indent="-1698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Domain and forest functional levels must be at least Windows Server </a:t>
                      </a:r>
                      <a:r>
                        <a:rPr kumimoji="0" lang="bs-Latn-BA"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2008</a:t>
                      </a:r>
                      <a:r>
                        <a:rPr kumimoji="0" lang="de-AT"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 R2</a:t>
                      </a:r>
                    </a:p>
                    <a:p>
                      <a:pPr marL="169863" marR="0" lvl="0" indent="-1698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de-AT"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Domain Controllers supported:</a:t>
                      </a:r>
                    </a:p>
                    <a:p>
                      <a:pPr marL="447675" marR="0" lvl="0" indent="-265113" algn="l" defTabSz="914400" rtl="0" eaLnBrk="1" fontAlgn="base" latinLnBrk="0" hangingPunct="1">
                        <a:lnSpc>
                          <a:spcPct val="90000"/>
                        </a:lnSpc>
                        <a:spcBef>
                          <a:spcPct val="70000"/>
                        </a:spcBef>
                        <a:spcAft>
                          <a:spcPct val="0"/>
                        </a:spcAft>
                        <a:buClr>
                          <a:schemeClr val="hlink"/>
                        </a:buClr>
                        <a:buSzPct val="90000"/>
                        <a:buFontTx/>
                        <a:buChar char="•"/>
                        <a:tabLst>
                          <a:tab pos="182563" algn="l"/>
                        </a:tabLst>
                      </a:pPr>
                      <a:r>
                        <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Windows Server 2008 R2 - 2019</a:t>
                      </a:r>
                    </a:p>
                  </a:txBody>
                  <a:tcPr marT="45717" marB="45717" horzOverflow="overflow"/>
                </a:tc>
                <a:extLst>
                  <a:ext uri="{0D108BD9-81ED-4DB2-BD59-A6C34878D82A}">
                    <a16:rowId xmlns:a16="http://schemas.microsoft.com/office/drawing/2014/main" val="10001"/>
                  </a:ext>
                </a:extLst>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DNS</a:t>
                      </a:r>
                    </a:p>
                  </a:txBody>
                  <a:tcPr marT="45717" marB="45717" horzOverflow="overflow"/>
                </a:tc>
                <a:tc>
                  <a:txBody>
                    <a:bodyPr/>
                    <a:lstStyle/>
                    <a:p>
                      <a:pPr marL="169545" marR="0" lvl="0" indent="-169545" algn="l" rtl="0" eaLnBrk="1" fontAlgn="base" latinLnBrk="0" hangingPunct="1">
                        <a:lnSpc>
                          <a:spcPct val="90000"/>
                        </a:lnSpc>
                        <a:spcBef>
                          <a:spcPct val="70000"/>
                        </a:spcBef>
                        <a:spcAft>
                          <a:spcPct val="0"/>
                        </a:spcAft>
                        <a:buFontTx/>
                        <a:buChar char="•"/>
                      </a:pPr>
                      <a:r>
                        <a:rPr kumimoji="0" lang="en-US" sz="1800" b="0" i="0" u="none" strike="noStrike" cap="none" normalizeH="0" baseline="0" dirty="0">
                          <a:ln>
                            <a:noFill/>
                          </a:ln>
                          <a:solidFill>
                            <a:schemeClr val="tx1"/>
                          </a:solidFill>
                          <a:effectLst/>
                          <a:latin typeface="Segoe UI"/>
                          <a:ea typeface="Segoe UI" pitchFamily="34" charset="0"/>
                          <a:cs typeface="Segoe UI"/>
                        </a:rPr>
                        <a:t>Must be configured to enable domain controller and global</a:t>
                      </a:r>
                      <a:r>
                        <a:rPr lang="en-US" sz="1800" b="0" i="0" u="none" strike="noStrike" cap="none" normalizeH="0" baseline="0" dirty="0">
                          <a:ln>
                            <a:noFill/>
                          </a:ln>
                          <a:solidFill>
                            <a:schemeClr val="tx1"/>
                          </a:solidFill>
                          <a:effectLst/>
                          <a:latin typeface="Segoe UI"/>
                          <a:ea typeface="Segoe UI" pitchFamily="34" charset="0"/>
                          <a:cs typeface="Segoe UI"/>
                        </a:rPr>
                        <a:t> </a:t>
                      </a:r>
                      <a:r>
                        <a:rPr kumimoji="0" lang="en-US" sz="1800" b="0" i="0" u="none" strike="noStrike" cap="none" normalizeH="0" baseline="0" dirty="0">
                          <a:ln>
                            <a:noFill/>
                          </a:ln>
                          <a:solidFill>
                            <a:schemeClr val="tx1"/>
                          </a:solidFill>
                          <a:effectLst/>
                          <a:latin typeface="Segoe UI"/>
                          <a:ea typeface="Segoe UI" pitchFamily="34" charset="0"/>
                          <a:cs typeface="Segoe UI"/>
                        </a:rPr>
                        <a:t>catalog server name resolution</a:t>
                      </a:r>
                    </a:p>
                  </a:txBody>
                  <a:tcPr marT="45717" marB="45717" horzOverflow="overflow"/>
                </a:tc>
                <a:extLst>
                  <a:ext uri="{0D108BD9-81ED-4DB2-BD59-A6C34878D82A}">
                    <a16:rowId xmlns:a16="http://schemas.microsoft.com/office/drawing/2014/main" val="10002"/>
                  </a:ext>
                </a:extLst>
              </a:tr>
            </a:tbl>
          </a:graphicData>
        </a:graphic>
      </p:graphicFrame>
      <p:sp>
        <p:nvSpPr>
          <p:cNvPr id="5" name="Isosceles Triangle 4"/>
          <p:cNvSpPr/>
          <p:nvPr/>
        </p:nvSpPr>
        <p:spPr bwMode="auto">
          <a:xfrm>
            <a:off x="1405351" y="2225026"/>
            <a:ext cx="1160980" cy="1013832"/>
          </a:xfrm>
          <a:prstGeom prst="triangle">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a:ln>
                <a:noFill/>
              </a:ln>
              <a:solidFill>
                <a:schemeClr val="tx1"/>
              </a:solidFill>
              <a:effectLst/>
              <a:latin typeface="Verdana" pitchFamily="34" charset="0"/>
            </a:endParaRPr>
          </a:p>
        </p:txBody>
      </p:sp>
      <p:grpSp>
        <p:nvGrpSpPr>
          <p:cNvPr id="6" name="Group 5"/>
          <p:cNvGrpSpPr>
            <a:grpSpLocks/>
          </p:cNvGrpSpPr>
          <p:nvPr/>
        </p:nvGrpSpPr>
        <p:grpSpPr bwMode="auto">
          <a:xfrm>
            <a:off x="2062299" y="2626877"/>
            <a:ext cx="920751" cy="1223963"/>
            <a:chOff x="1161" y="3275"/>
            <a:chExt cx="580" cy="771"/>
          </a:xfrm>
        </p:grpSpPr>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61" y="3275"/>
              <a:ext cx="414" cy="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216" y="3725"/>
              <a:ext cx="52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88843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940" y="-2"/>
            <a:ext cx="8576121" cy="740664"/>
          </a:xfrm>
        </p:spPr>
        <p:txBody>
          <a:bodyPr/>
          <a:lstStyle/>
          <a:p>
            <a:r>
              <a:rPr lang="en-CA" dirty="0"/>
              <a:t>Infrastructure requirements for Exchange Server 2019</a:t>
            </a:r>
          </a:p>
        </p:txBody>
      </p:sp>
      <p:graphicFrame>
        <p:nvGraphicFramePr>
          <p:cNvPr id="4" name="Table 3"/>
          <p:cNvGraphicFramePr>
            <a:graphicFrameLocks noGrp="1"/>
          </p:cNvGraphicFramePr>
          <p:nvPr>
            <p:extLst>
              <p:ext uri="{D42A27DB-BD31-4B8C-83A1-F6EECF244321}">
                <p14:modId xmlns:p14="http://schemas.microsoft.com/office/powerpoint/2010/main" val="120479256"/>
              </p:ext>
            </p:extLst>
          </p:nvPr>
        </p:nvGraphicFramePr>
        <p:xfrm>
          <a:off x="635540" y="1193260"/>
          <a:ext cx="7924800" cy="4306806"/>
        </p:xfrm>
        <a:graphic>
          <a:graphicData uri="http://schemas.openxmlformats.org/drawingml/2006/table">
            <a:tbl>
              <a:tblPr firstRow="1" bandRow="1">
                <a:tableStyleId>{21E4AEA4-8DFA-4A89-87EB-49C32662AFE0}</a:tableStyleId>
              </a:tblPr>
              <a:tblGrid>
                <a:gridCol w="312420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tblGrid>
              <a:tr h="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accent5"/>
                          </a:solidFill>
                          <a:effectLst/>
                          <a:latin typeface="Segoe UI" pitchFamily="34" charset="0"/>
                          <a:ea typeface="Segoe UI" pitchFamily="34" charset="0"/>
                          <a:cs typeface="Segoe UI" pitchFamily="34" charset="0"/>
                        </a:rPr>
                        <a:t>Infrastructure component</a:t>
                      </a:r>
                    </a:p>
                  </a:txBody>
                  <a:tcPr marT="45717" marB="45717"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accent5"/>
                          </a:solidFill>
                          <a:effectLst/>
                          <a:latin typeface="Segoe UI" pitchFamily="34" charset="0"/>
                          <a:ea typeface="Segoe UI" pitchFamily="34" charset="0"/>
                          <a:cs typeface="Segoe UI" pitchFamily="34" charset="0"/>
                        </a:rPr>
                        <a:t>Requirements</a:t>
                      </a:r>
                    </a:p>
                  </a:txBody>
                  <a:tcPr marT="45717" marB="45717" horzOverflow="overflow"/>
                </a:tc>
                <a:extLst>
                  <a:ext uri="{0D108BD9-81ED-4DB2-BD59-A6C34878D82A}">
                    <a16:rowId xmlns:a16="http://schemas.microsoft.com/office/drawing/2014/main" val="10000"/>
                  </a:ext>
                </a:extLst>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      Active Directory</a:t>
                      </a:r>
                    </a:p>
                  </a:txBody>
                  <a:tcPr marT="45717" marB="45717" horzOverflow="overflow"/>
                </a:tc>
                <a:tc>
                  <a:txBody>
                    <a:bodyPr/>
                    <a:lstStyle/>
                    <a:p>
                      <a:pPr marL="169863" marR="0" lvl="0" indent="-1698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Domain and forest functional levels must be at least Windows Server 2012</a:t>
                      </a:r>
                      <a:r>
                        <a:rPr kumimoji="0" lang="de-AT"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 R2</a:t>
                      </a:r>
                    </a:p>
                    <a:p>
                      <a:pPr marL="169863" marR="0" lvl="0" indent="-1698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de-AT"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Domain Controllers supported:</a:t>
                      </a:r>
                    </a:p>
                    <a:p>
                      <a:pPr marL="447675" marR="0" lvl="0" indent="-265113" algn="l" defTabSz="914400" rtl="0" eaLnBrk="1" fontAlgn="base" latinLnBrk="0" hangingPunct="1">
                        <a:lnSpc>
                          <a:spcPct val="90000"/>
                        </a:lnSpc>
                        <a:spcBef>
                          <a:spcPct val="70000"/>
                        </a:spcBef>
                        <a:spcAft>
                          <a:spcPct val="0"/>
                        </a:spcAft>
                        <a:buClr>
                          <a:schemeClr val="hlink"/>
                        </a:buClr>
                        <a:buSzPct val="90000"/>
                        <a:buFontTx/>
                        <a:buChar char="•"/>
                        <a:tabLst>
                          <a:tab pos="182563" algn="l"/>
                        </a:tabLst>
                      </a:pPr>
                      <a:r>
                        <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Windows Server 2012 R2 - 2019</a:t>
                      </a:r>
                    </a:p>
                  </a:txBody>
                  <a:tcPr marT="45717" marB="45717" horzOverflow="overflow"/>
                </a:tc>
                <a:extLst>
                  <a:ext uri="{0D108BD9-81ED-4DB2-BD59-A6C34878D82A}">
                    <a16:rowId xmlns:a16="http://schemas.microsoft.com/office/drawing/2014/main" val="10001"/>
                  </a:ext>
                </a:extLst>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DNS</a:t>
                      </a:r>
                    </a:p>
                  </a:txBody>
                  <a:tcPr marT="45717" marB="45717" horzOverflow="overflow"/>
                </a:tc>
                <a:tc>
                  <a:txBody>
                    <a:bodyPr/>
                    <a:lstStyle/>
                    <a:p>
                      <a:pPr marL="169545" marR="0" lvl="0" indent="-169545" algn="l" rtl="0" eaLnBrk="1" fontAlgn="base" latinLnBrk="0" hangingPunct="1">
                        <a:lnSpc>
                          <a:spcPct val="90000"/>
                        </a:lnSpc>
                        <a:spcBef>
                          <a:spcPct val="70000"/>
                        </a:spcBef>
                        <a:spcAft>
                          <a:spcPct val="0"/>
                        </a:spcAft>
                        <a:buFontTx/>
                        <a:buChar char="•"/>
                      </a:pPr>
                      <a:r>
                        <a:rPr kumimoji="0" lang="en-US" sz="1800" b="0" i="0" u="none" strike="noStrike" cap="none" normalizeH="0" baseline="0" dirty="0">
                          <a:ln>
                            <a:noFill/>
                          </a:ln>
                          <a:solidFill>
                            <a:schemeClr val="tx1"/>
                          </a:solidFill>
                          <a:effectLst/>
                          <a:latin typeface="Segoe UI"/>
                          <a:ea typeface="Segoe UI" pitchFamily="34" charset="0"/>
                          <a:cs typeface="Segoe UI"/>
                        </a:rPr>
                        <a:t>Must be configured to enable domain controller and global</a:t>
                      </a:r>
                      <a:r>
                        <a:rPr lang="en-US" sz="1800" b="0" i="0" u="none" strike="noStrike" cap="none" normalizeH="0" baseline="0" dirty="0">
                          <a:ln>
                            <a:noFill/>
                          </a:ln>
                          <a:solidFill>
                            <a:schemeClr val="tx1"/>
                          </a:solidFill>
                          <a:effectLst/>
                          <a:latin typeface="Segoe UI"/>
                          <a:ea typeface="Segoe UI" pitchFamily="34" charset="0"/>
                          <a:cs typeface="Segoe UI"/>
                        </a:rPr>
                        <a:t> </a:t>
                      </a:r>
                      <a:r>
                        <a:rPr kumimoji="0" lang="en-US" sz="1800" b="0" i="0" u="none" strike="noStrike" cap="none" normalizeH="0" baseline="0" dirty="0">
                          <a:ln>
                            <a:noFill/>
                          </a:ln>
                          <a:solidFill>
                            <a:schemeClr val="tx1"/>
                          </a:solidFill>
                          <a:effectLst/>
                          <a:latin typeface="Segoe UI"/>
                          <a:ea typeface="Segoe UI" pitchFamily="34" charset="0"/>
                          <a:cs typeface="Segoe UI"/>
                        </a:rPr>
                        <a:t>catalog server name resolution</a:t>
                      </a:r>
                    </a:p>
                  </a:txBody>
                  <a:tcPr marT="45717" marB="45717" horzOverflow="overflow"/>
                </a:tc>
                <a:extLst>
                  <a:ext uri="{0D108BD9-81ED-4DB2-BD59-A6C34878D82A}">
                    <a16:rowId xmlns:a16="http://schemas.microsoft.com/office/drawing/2014/main" val="10002"/>
                  </a:ext>
                </a:extLst>
              </a:tr>
            </a:tbl>
          </a:graphicData>
        </a:graphic>
      </p:graphicFrame>
      <p:sp>
        <p:nvSpPr>
          <p:cNvPr id="5" name="Isosceles Triangle 4"/>
          <p:cNvSpPr/>
          <p:nvPr/>
        </p:nvSpPr>
        <p:spPr bwMode="auto">
          <a:xfrm>
            <a:off x="1405351" y="2225026"/>
            <a:ext cx="1160980" cy="1013832"/>
          </a:xfrm>
          <a:prstGeom prst="triangle">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dirty="0">
              <a:ln>
                <a:noFill/>
              </a:ln>
              <a:solidFill>
                <a:schemeClr val="tx1"/>
              </a:solidFill>
              <a:effectLst/>
              <a:latin typeface="Verdana" pitchFamily="34" charset="0"/>
            </a:endParaRPr>
          </a:p>
        </p:txBody>
      </p:sp>
      <p:grpSp>
        <p:nvGrpSpPr>
          <p:cNvPr id="6" name="Group 5"/>
          <p:cNvGrpSpPr>
            <a:grpSpLocks/>
          </p:cNvGrpSpPr>
          <p:nvPr/>
        </p:nvGrpSpPr>
        <p:grpSpPr bwMode="auto">
          <a:xfrm>
            <a:off x="2062299" y="2626877"/>
            <a:ext cx="920751" cy="1223963"/>
            <a:chOff x="1161" y="3275"/>
            <a:chExt cx="580" cy="771"/>
          </a:xfrm>
        </p:grpSpPr>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61" y="3275"/>
              <a:ext cx="414" cy="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216" y="3725"/>
              <a:ext cx="52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025749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3b2d240a-78b9-4ea1-9a68-cf19af72adf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Preparing AD DS for Exchange Server installation</a:t>
            </a:r>
          </a:p>
        </p:txBody>
      </p:sp>
      <p:graphicFrame>
        <p:nvGraphicFramePr>
          <p:cNvPr id="4" name="Table 3"/>
          <p:cNvGraphicFramePr>
            <a:graphicFrameLocks noGrp="1"/>
          </p:cNvGraphicFramePr>
          <p:nvPr>
            <p:extLst>
              <p:ext uri="{D42A27DB-BD31-4B8C-83A1-F6EECF244321}">
                <p14:modId xmlns:p14="http://schemas.microsoft.com/office/powerpoint/2010/main" val="2345953752"/>
              </p:ext>
            </p:extLst>
          </p:nvPr>
        </p:nvGraphicFramePr>
        <p:xfrm>
          <a:off x="483113" y="1562912"/>
          <a:ext cx="8177775" cy="3877056"/>
        </p:xfrm>
        <a:graphic>
          <a:graphicData uri="http://schemas.openxmlformats.org/drawingml/2006/table">
            <a:tbl>
              <a:tblPr firstRow="1" bandRow="1">
                <a:tableStyleId>{21E4AEA4-8DFA-4A89-87EB-49C32662AFE0}</a:tableStyleId>
              </a:tblPr>
              <a:tblGrid>
                <a:gridCol w="3223931">
                  <a:extLst>
                    <a:ext uri="{9D8B030D-6E8A-4147-A177-3AD203B41FA5}">
                      <a16:colId xmlns:a16="http://schemas.microsoft.com/office/drawing/2014/main" val="20000"/>
                    </a:ext>
                  </a:extLst>
                </a:gridCol>
                <a:gridCol w="4953844">
                  <a:extLst>
                    <a:ext uri="{9D8B030D-6E8A-4147-A177-3AD203B41FA5}">
                      <a16:colId xmlns:a16="http://schemas.microsoft.com/office/drawing/2014/main" val="20001"/>
                    </a:ext>
                  </a:extLst>
                </a:gridCol>
              </a:tblGrid>
              <a:tr h="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bg1"/>
                          </a:solidFill>
                          <a:effectLst/>
                          <a:latin typeface="Segoe UI" pitchFamily="34" charset="0"/>
                          <a:ea typeface="Segoe UI" pitchFamily="34" charset="0"/>
                          <a:cs typeface="Segoe UI" pitchFamily="34" charset="0"/>
                        </a:rPr>
                        <a:t>Setup parameter</a:t>
                      </a:r>
                    </a:p>
                  </a:txBody>
                  <a:tcPr horzOverflow="overflow"/>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bg1"/>
                          </a:solidFill>
                          <a:effectLst/>
                          <a:latin typeface="Segoe UI" pitchFamily="34" charset="0"/>
                          <a:ea typeface="Segoe UI" pitchFamily="34" charset="0"/>
                          <a:cs typeface="Segoe UI" pitchFamily="34" charset="0"/>
                        </a:rPr>
                        <a:t>Description</a:t>
                      </a:r>
                    </a:p>
                  </a:txBody>
                  <a:tcPr horzOverflow="overflow"/>
                </a:tc>
                <a:extLst>
                  <a:ext uri="{0D108BD9-81ED-4DB2-BD59-A6C34878D82A}">
                    <a16:rowId xmlns:a16="http://schemas.microsoft.com/office/drawing/2014/main" val="10000"/>
                  </a:ext>
                </a:extLst>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Segoe UI" pitchFamily="34" charset="0"/>
                          <a:ea typeface="Segoe UI" pitchFamily="34" charset="0"/>
                          <a:cs typeface="Segoe UI" pitchFamily="34" charset="0"/>
                        </a:rPr>
                        <a:t>/PrepareSchema</a:t>
                      </a:r>
                    </a:p>
                  </a:txBody>
                  <a:tcPr horzOverflow="overflow"/>
                </a:tc>
                <a:tc>
                  <a:txBody>
                    <a:bodyPr/>
                    <a:lstStyle/>
                    <a:p>
                      <a:pPr marL="169863" marR="0" lvl="0" indent="-1698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Prepares the schema for the Exchange Server installation</a:t>
                      </a:r>
                    </a:p>
                  </a:txBody>
                  <a:tcPr horzOverflow="overflow"/>
                </a:tc>
                <a:extLst>
                  <a:ext uri="{0D108BD9-81ED-4DB2-BD59-A6C34878D82A}">
                    <a16:rowId xmlns:a16="http://schemas.microsoft.com/office/drawing/2014/main" val="10002"/>
                  </a:ext>
                </a:extLst>
              </a:tr>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Segoe UI" pitchFamily="34" charset="0"/>
                          <a:ea typeface="Segoe UI" pitchFamily="34" charset="0"/>
                          <a:cs typeface="Segoe UI" pitchFamily="34" charset="0"/>
                        </a:rPr>
                        <a:t>/PrepareAD</a:t>
                      </a:r>
                      <a:r>
                        <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 </a:t>
                      </a:r>
                      <a:endParaRPr kumimoji="0" lang="en-US" sz="1800" b="1"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Segoe UI" pitchFamily="34" charset="0"/>
                          <a:ea typeface="Segoe UI" pitchFamily="34" charset="0"/>
                          <a:cs typeface="Segoe UI" pitchFamily="34" charset="0"/>
                        </a:rPr>
                        <a:t>/OrganizationName: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Segoe UI" pitchFamily="34" charset="0"/>
                          <a:ea typeface="Segoe UI" pitchFamily="34" charset="0"/>
                          <a:cs typeface="Segoe UI" pitchFamily="34" charset="0"/>
                        </a:rPr>
                        <a:t>”organizationname”</a:t>
                      </a:r>
                    </a:p>
                  </a:txBody>
                  <a:tcPr horzOverflow="overflow"/>
                </a:tc>
                <a:tc>
                  <a:txBody>
                    <a:bodyPr/>
                    <a:lstStyle/>
                    <a:p>
                      <a:pPr marL="169863" marR="0" lvl="0" indent="-1698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Prepares the global Exchange Server objects</a:t>
                      </a:r>
                    </a:p>
                    <a:p>
                      <a:pPr marL="169863" marR="0" lvl="0" indent="-1698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Creates the Exchange Server universal security groups in the root domain</a:t>
                      </a:r>
                    </a:p>
                    <a:p>
                      <a:pPr marL="169863" marR="0" lvl="0" indent="-1698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Prepares the current domain</a:t>
                      </a:r>
                    </a:p>
                  </a:txBody>
                  <a:tcPr horzOverflow="overflow"/>
                </a:tc>
                <a:extLst>
                  <a:ext uri="{0D108BD9-81ED-4DB2-BD59-A6C34878D82A}">
                    <a16:rowId xmlns:a16="http://schemas.microsoft.com/office/drawing/2014/main" val="2982315861"/>
                  </a:ext>
                </a:extLst>
              </a:tr>
              <a:tr h="370840">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a:ln>
                            <a:noFill/>
                          </a:ln>
                          <a:solidFill>
                            <a:schemeClr val="tx1"/>
                          </a:solidFill>
                          <a:effectLst/>
                          <a:latin typeface="Segoe UI" pitchFamily="34" charset="0"/>
                          <a:ea typeface="Segoe UI" pitchFamily="34" charset="0"/>
                          <a:cs typeface="Segoe UI" pitchFamily="34" charset="0"/>
                        </a:rPr>
                        <a:t>/PrepareDomain</a:t>
                      </a:r>
                    </a:p>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a:ln>
                            <a:noFill/>
                          </a:ln>
                          <a:solidFill>
                            <a:schemeClr val="tx1"/>
                          </a:solidFill>
                          <a:effectLst/>
                          <a:latin typeface="Segoe UI" pitchFamily="34" charset="0"/>
                          <a:ea typeface="Segoe UI" pitchFamily="34" charset="0"/>
                          <a:cs typeface="Segoe UI" pitchFamily="34" charset="0"/>
                        </a:rPr>
                        <a:t>/PrepareDomain </a:t>
                      </a:r>
                      <a:r>
                        <a:rPr kumimoji="0" lang="en-US" sz="1800" b="1" i="1" u="none" strike="noStrike" cap="none" normalizeH="0" baseline="0" dirty="0">
                          <a:ln>
                            <a:noFill/>
                          </a:ln>
                          <a:solidFill>
                            <a:schemeClr val="tx1"/>
                          </a:solidFill>
                          <a:effectLst/>
                          <a:latin typeface="Segoe UI" pitchFamily="34" charset="0"/>
                          <a:ea typeface="Segoe UI" pitchFamily="34" charset="0"/>
                          <a:cs typeface="Segoe UI" pitchFamily="34" charset="0"/>
                        </a:rPr>
                        <a:t>domainname</a:t>
                      </a:r>
                    </a:p>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a:ln>
                            <a:noFill/>
                          </a:ln>
                          <a:solidFill>
                            <a:schemeClr val="tx1"/>
                          </a:solidFill>
                          <a:effectLst/>
                          <a:latin typeface="Segoe UI" pitchFamily="34" charset="0"/>
                          <a:ea typeface="Segoe UI" pitchFamily="34" charset="0"/>
                          <a:cs typeface="Segoe UI" pitchFamily="34" charset="0"/>
                        </a:rPr>
                        <a:t>/PrepareAllDomains</a:t>
                      </a:r>
                    </a:p>
                  </a:txBody>
                  <a:tcPr horzOverflow="overflow"/>
                </a:tc>
                <a:tc>
                  <a:txBody>
                    <a:bodyPr/>
                    <a:lstStyle/>
                    <a:p>
                      <a:pPr marL="169863" marR="0" lvl="0" indent="-1698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Prepares the domain </a:t>
                      </a:r>
                      <a:r>
                        <a:rPr kumimoji="0" lang="bs-Latn-BA"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where Exchange Server recipients are locat</a:t>
                      </a:r>
                      <a:r>
                        <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e</a:t>
                      </a:r>
                      <a:r>
                        <a:rPr kumimoji="0" lang="bs-Latn-BA" sz="1800" b="0" i="0" u="none" strike="noStrike" cap="none" normalizeH="0" baseline="0" dirty="0">
                          <a:ln>
                            <a:noFill/>
                          </a:ln>
                          <a:solidFill>
                            <a:schemeClr val="tx1"/>
                          </a:solidFill>
                          <a:effectLst/>
                          <a:latin typeface="Segoe UI" pitchFamily="34" charset="0"/>
                          <a:ea typeface="Segoe UI" pitchFamily="34" charset="0"/>
                          <a:cs typeface="Segoe UI" pitchFamily="34" charset="0"/>
                        </a:rPr>
                        <a:t>d</a:t>
                      </a:r>
                      <a:endParaRPr kumimoji="0" lang="en-US" sz="1800" b="0" i="0" u="none" strike="noStrike" cap="none" normalizeH="0" baseline="0" dirty="0">
                        <a:ln>
                          <a:noFill/>
                        </a:ln>
                        <a:solidFill>
                          <a:schemeClr val="tx1"/>
                        </a:solidFill>
                        <a:effectLst/>
                        <a:latin typeface="Segoe UI" pitchFamily="34" charset="0"/>
                        <a:ea typeface="Segoe UI" pitchFamily="34" charset="0"/>
                        <a:cs typeface="Segoe UI" pitchFamily="34" charset="0"/>
                      </a:endParaRPr>
                    </a:p>
                  </a:txBody>
                  <a:tcPr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95773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e2066589-10df-4faf-b34f-ec1e8bf70b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Virtualizing Exchange Server and Exchange Server in Azure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You can deploy all Exchange Server roles</a:t>
            </a:r>
            <a:r>
              <a:rPr lang="bs-Latn-BA" dirty="0"/>
              <a:t> </a:t>
            </a:r>
            <a:r>
              <a:rPr lang="en-US" dirty="0"/>
              <a:t>on virtual machines running on a supported virtualization platform</a:t>
            </a:r>
            <a:endParaRPr lang="bs-Latn-BA" dirty="0"/>
          </a:p>
          <a:p>
            <a:r>
              <a:rPr lang="bs-Latn-BA" dirty="0"/>
              <a:t>Do not use </a:t>
            </a:r>
            <a:r>
              <a:rPr lang="en-US" dirty="0"/>
              <a:t>snapshots with </a:t>
            </a:r>
            <a:r>
              <a:rPr lang="bs-Latn-BA" dirty="0"/>
              <a:t>Exchange</a:t>
            </a:r>
            <a:r>
              <a:rPr lang="en-CA" dirty="0"/>
              <a:t> Server</a:t>
            </a:r>
            <a:r>
              <a:rPr lang="bs-Latn-BA" dirty="0"/>
              <a:t> </a:t>
            </a:r>
            <a:r>
              <a:rPr lang="en-US" dirty="0"/>
              <a:t>virtual machines</a:t>
            </a:r>
          </a:p>
          <a:p>
            <a:r>
              <a:rPr lang="bs-Latn-BA" dirty="0"/>
              <a:t>You can </a:t>
            </a:r>
            <a:r>
              <a:rPr lang="en-US" dirty="0"/>
              <a:t>combine high-availability features for Mailbox servers in Exchange Server with highly available virtual machines</a:t>
            </a:r>
            <a:endParaRPr lang="bs-Latn-BA" dirty="0"/>
          </a:p>
          <a:p>
            <a:r>
              <a:rPr lang="en-US" dirty="0"/>
              <a:t>Design virtual hardware by using the same criteria </a:t>
            </a:r>
            <a:br>
              <a:rPr lang="en-US" dirty="0"/>
            </a:br>
            <a:r>
              <a:rPr lang="en-US" dirty="0"/>
              <a:t>that you use for your physical hardware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87540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51a9d91f-90b9-4e9d-814c-f87c68da2ef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Virtualizing Exchange Server and Exchange Server in Azure (continued)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dirty="0"/>
              <a:t>Azure IaaS platform now fully supports virtual machines with Exchange Server</a:t>
            </a:r>
            <a:r>
              <a:rPr lang="en-CA" dirty="0"/>
              <a:t>Must use </a:t>
            </a:r>
            <a:endParaRPr lang="bs-Latn-BA" dirty="0"/>
          </a:p>
          <a:p>
            <a:r>
              <a:rPr lang="en-CA" dirty="0"/>
              <a:t>Must use </a:t>
            </a:r>
            <a:r>
              <a:rPr lang="bs-Latn-BA" dirty="0"/>
              <a:t>Azure Premium storage</a:t>
            </a:r>
          </a:p>
          <a:p>
            <a:r>
              <a:rPr lang="en-CA" dirty="0"/>
              <a:t>U</a:t>
            </a:r>
            <a:r>
              <a:rPr lang="bs-Latn-BA" dirty="0"/>
              <a:t>nderstand difference between Exchange on Azure and Exchange Online</a:t>
            </a:r>
          </a:p>
          <a:p>
            <a:r>
              <a:rPr lang="bs-Latn-BA" dirty="0"/>
              <a:t>Some common scenarios for running Exchange </a:t>
            </a:r>
            <a:r>
              <a:rPr lang="en-CA" dirty="0"/>
              <a:t>o</a:t>
            </a:r>
            <a:r>
              <a:rPr lang="bs-Latn-BA" dirty="0"/>
              <a:t>n Azure:</a:t>
            </a:r>
          </a:p>
          <a:p>
            <a:pPr lvl="1"/>
            <a:r>
              <a:rPr lang="bs-Latn-BA" dirty="0"/>
              <a:t>Deploying Exchange </a:t>
            </a:r>
            <a:r>
              <a:rPr lang="en-CA" dirty="0"/>
              <a:t>Server </a:t>
            </a:r>
            <a:r>
              <a:rPr lang="bs-Latn-BA" dirty="0"/>
              <a:t>test environment</a:t>
            </a:r>
          </a:p>
          <a:p>
            <a:pPr lvl="1"/>
            <a:r>
              <a:rPr lang="bs-Latn-BA" dirty="0"/>
              <a:t>Deploying Exchange hybrid servers</a:t>
            </a:r>
          </a:p>
          <a:p>
            <a:pPr lvl="1"/>
            <a:r>
              <a:rPr lang="bs-Latn-BA" dirty="0"/>
              <a:t>Deploying DAG witness server</a:t>
            </a:r>
            <a:endParaRPr lang="en-US" dirty="0"/>
          </a:p>
          <a:p>
            <a:endParaRPr lang="en-US" dirty="0"/>
          </a:p>
        </p:txBody>
      </p:sp>
    </p:spTree>
    <p:extLst>
      <p:ext uri="{BB962C8B-B14F-4D97-AF65-F5344CB8AC3E}">
        <p14:creationId xmlns:p14="http://schemas.microsoft.com/office/powerpoint/2010/main" val="3076409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16928720-201b-434c-b96c-7bf38213d03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Exchange Server Setup Wizard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bs-Latn-BA" dirty="0"/>
              <a:t>Installation steps in </a:t>
            </a:r>
            <a:r>
              <a:rPr lang="en-US" dirty="0"/>
              <a:t>the </a:t>
            </a:r>
            <a:r>
              <a:rPr lang="bs-Latn-BA" dirty="0"/>
              <a:t>Exchange Server </a:t>
            </a:r>
            <a:r>
              <a:rPr lang="en-US" dirty="0"/>
              <a:t>S</a:t>
            </a:r>
            <a:r>
              <a:rPr lang="bs-Latn-BA" dirty="0"/>
              <a:t>etup </a:t>
            </a:r>
            <a:r>
              <a:rPr lang="en-US" dirty="0"/>
              <a:t>W</a:t>
            </a:r>
            <a:r>
              <a:rPr lang="bs-Latn-BA" dirty="0"/>
              <a:t>izard</a:t>
            </a:r>
            <a:r>
              <a:rPr lang="en-US" dirty="0"/>
              <a:t> include the following pages</a:t>
            </a:r>
            <a:r>
              <a:rPr lang="bs-Latn-BA" dirty="0"/>
              <a:t>:</a:t>
            </a:r>
            <a:endParaRPr lang="en-US" dirty="0"/>
          </a:p>
          <a:p>
            <a:pPr marL="0" indent="0">
              <a:buNone/>
            </a:pPr>
            <a:endParaRPr lang="bs-Latn-BA" dirty="0"/>
          </a:p>
          <a:p>
            <a:pPr marL="514350" indent="-514350">
              <a:buFont typeface="+mj-lt"/>
              <a:buAutoNum type="arabicPeriod"/>
            </a:pPr>
            <a:r>
              <a:rPr lang="en-US" dirty="0"/>
              <a:t>Check for Updates </a:t>
            </a:r>
          </a:p>
          <a:p>
            <a:pPr marL="514350" indent="-514350">
              <a:buFont typeface="+mj-lt"/>
              <a:buAutoNum type="arabicPeriod"/>
            </a:pPr>
            <a:r>
              <a:rPr lang="en-US" dirty="0"/>
              <a:t>License Agreement </a:t>
            </a:r>
          </a:p>
          <a:p>
            <a:pPr marL="514350" indent="-514350">
              <a:buFont typeface="+mj-lt"/>
              <a:buAutoNum type="arabicPeriod"/>
            </a:pPr>
            <a:r>
              <a:rPr lang="en-US" dirty="0"/>
              <a:t>Recommended Settings</a:t>
            </a:r>
          </a:p>
          <a:p>
            <a:pPr marL="514350" indent="-514350">
              <a:buFont typeface="+mj-lt"/>
              <a:buAutoNum type="arabicPeriod"/>
            </a:pPr>
            <a:r>
              <a:rPr lang="en-US" dirty="0"/>
              <a:t>Server Role Selection </a:t>
            </a:r>
          </a:p>
          <a:p>
            <a:pPr marL="514350" indent="-514350">
              <a:buFont typeface="+mj-lt"/>
              <a:buAutoNum type="arabicPeriod"/>
            </a:pPr>
            <a:r>
              <a:rPr lang="en-US" dirty="0"/>
              <a:t>Installation Space and Location </a:t>
            </a:r>
          </a:p>
          <a:p>
            <a:pPr marL="514350" indent="-514350">
              <a:buFont typeface="+mj-lt"/>
              <a:buAutoNum type="arabicPeriod"/>
            </a:pPr>
            <a:r>
              <a:rPr lang="en-US" dirty="0"/>
              <a:t>Exchange Organization </a:t>
            </a:r>
          </a:p>
          <a:p>
            <a:pPr marL="514350" indent="-514350">
              <a:buFont typeface="+mj-lt"/>
              <a:buAutoNum type="arabicPeriod"/>
            </a:pPr>
            <a:r>
              <a:rPr lang="en-US" dirty="0"/>
              <a:t>Malware Protection Settings </a:t>
            </a:r>
          </a:p>
          <a:p>
            <a:pPr marL="514350" indent="-514350">
              <a:buFont typeface="+mj-lt"/>
              <a:buAutoNum type="arabicPeriod"/>
            </a:pPr>
            <a:r>
              <a:rPr lang="en-US" dirty="0"/>
              <a:t>Readiness Checks </a:t>
            </a:r>
          </a:p>
          <a:p>
            <a:endParaRPr lang="en-US" dirty="0"/>
          </a:p>
          <a:p>
            <a:endParaRPr lang="en-US" dirty="0"/>
          </a:p>
        </p:txBody>
      </p:sp>
    </p:spTree>
    <p:extLst>
      <p:ext uri="{BB962C8B-B14F-4D97-AF65-F5344CB8AC3E}">
        <p14:creationId xmlns:p14="http://schemas.microsoft.com/office/powerpoint/2010/main" val="3719634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01adb990-b86d-4cd4-8f2c-3cbc6993a74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Exchange Server post-installation tasks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sz="2400" dirty="0"/>
              <a:t>Verify services functionality</a:t>
            </a:r>
            <a:br>
              <a:rPr lang="en-US" sz="2400" dirty="0"/>
            </a:br>
            <a:endParaRPr lang="bs-Latn-BA" sz="2400" dirty="0"/>
          </a:p>
          <a:p>
            <a:r>
              <a:rPr lang="bs-Latn-BA" sz="2400" dirty="0"/>
              <a:t>Secure your Exchange Server:</a:t>
            </a:r>
          </a:p>
          <a:p>
            <a:pPr lvl="1"/>
            <a:r>
              <a:rPr lang="en-US" sz="2000" dirty="0"/>
              <a:t>Restrict physical access</a:t>
            </a:r>
          </a:p>
          <a:p>
            <a:pPr lvl="1"/>
            <a:r>
              <a:rPr lang="en-US" sz="2000" dirty="0"/>
              <a:t>Restrict communication</a:t>
            </a:r>
          </a:p>
          <a:p>
            <a:pPr lvl="1"/>
            <a:r>
              <a:rPr lang="en-US" sz="2000" dirty="0"/>
              <a:t>Reduce the attack surface</a:t>
            </a:r>
          </a:p>
          <a:p>
            <a:pPr lvl="1"/>
            <a:r>
              <a:rPr lang="en-US" sz="2000" dirty="0"/>
              <a:t>Restrict permissions</a:t>
            </a:r>
            <a:br>
              <a:rPr lang="en-US" sz="2000" dirty="0"/>
            </a:br>
            <a:endParaRPr lang="bs-Latn-BA" sz="2000" dirty="0"/>
          </a:p>
          <a:p>
            <a:r>
              <a:rPr lang="bs-Latn-BA" sz="2400" dirty="0"/>
              <a:t>Install and configure additional software (optional):</a:t>
            </a:r>
          </a:p>
          <a:p>
            <a:pPr lvl="1"/>
            <a:r>
              <a:rPr lang="en-US" sz="2000" dirty="0"/>
              <a:t>Antivirus software</a:t>
            </a:r>
          </a:p>
          <a:p>
            <a:pPr lvl="1"/>
            <a:r>
              <a:rPr lang="en-US" sz="2000" dirty="0"/>
              <a:t>Anti-spam software</a:t>
            </a:r>
          </a:p>
          <a:p>
            <a:pPr lvl="1"/>
            <a:r>
              <a:rPr lang="en-US" sz="2000" dirty="0"/>
              <a:t>Backup software</a:t>
            </a:r>
          </a:p>
          <a:p>
            <a:pPr lvl="1"/>
            <a:r>
              <a:rPr lang="en-US" sz="2000" dirty="0"/>
              <a:t>Monitoring tools and agents</a:t>
            </a:r>
          </a:p>
          <a:p>
            <a:pPr lvl="1"/>
            <a:endParaRPr lang="en-US" dirty="0"/>
          </a:p>
          <a:p>
            <a:pPr lvl="1"/>
            <a:endParaRPr lang="en-US" dirty="0"/>
          </a:p>
          <a:p>
            <a:endParaRPr lang="en-US" dirty="0"/>
          </a:p>
        </p:txBody>
      </p:sp>
    </p:spTree>
    <p:extLst>
      <p:ext uri="{BB962C8B-B14F-4D97-AF65-F5344CB8AC3E}">
        <p14:creationId xmlns:p14="http://schemas.microsoft.com/office/powerpoint/2010/main" val="3055721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9a1b9254-f437-4aa6-97e8-f76a94e3a627">
    <p:spTree>
      <p:nvGrpSpPr>
        <p:cNvPr id="1" name=""/>
        <p:cNvGrpSpPr/>
        <p:nvPr/>
      </p:nvGrpSpPr>
      <p:grpSpPr>
        <a:xfrm>
          <a:off x="0" y="0"/>
          <a:ext cx="0" cy="0"/>
          <a:chOff x="0" y="0"/>
          <a:chExt cx="0" cy="0"/>
        </a:xfrm>
      </p:grpSpPr>
      <p:sp>
        <p:nvSpPr>
          <p:cNvPr id="2" name="Title 1"/>
          <p:cNvSpPr>
            <a:spLocks noGrp="1"/>
          </p:cNvSpPr>
          <p:nvPr>
            <p:ph type="title"/>
          </p:nvPr>
        </p:nvSpPr>
        <p:spPr>
          <a:xfrm>
            <a:off x="427956" y="-2"/>
            <a:ext cx="8288089" cy="740664"/>
          </a:xfrm>
        </p:spPr>
        <p:txBody>
          <a:bodyPr/>
          <a:lstStyle/>
          <a:p>
            <a:r>
              <a:rPr lang="en-CA" dirty="0"/>
              <a:t>Deployment options for Exchange Server 2016/2019</a:t>
            </a:r>
          </a:p>
        </p:txBody>
      </p:sp>
      <p:sp>
        <p:nvSpPr>
          <p:cNvPr id="4" name="Content Placeholder 2"/>
          <p:cNvSpPr>
            <a:spLocks noGrp="1"/>
          </p:cNvSpPr>
          <p:nvPr/>
        </p:nvSpPr>
        <p:spPr bwMode="auto">
          <a:xfrm>
            <a:off x="458788" y="1021214"/>
            <a:ext cx="8119156" cy="52779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dirty="0"/>
              <a:t>Exchange Server versions:</a:t>
            </a:r>
          </a:p>
          <a:p>
            <a:pPr lvl="1"/>
            <a:r>
              <a:rPr lang="bs-Latn-BA" dirty="0"/>
              <a:t>Standard (allows mounting up to 5 mailbox databases)</a:t>
            </a:r>
          </a:p>
          <a:p>
            <a:pPr lvl="1"/>
            <a:r>
              <a:rPr lang="bs-Latn-BA" dirty="0"/>
              <a:t>Enterprise (allows mounting up to 100 mailbox databases)</a:t>
            </a:r>
            <a:br>
              <a:rPr lang="en-US" dirty="0"/>
            </a:br>
            <a:endParaRPr lang="bs-Latn-BA" dirty="0"/>
          </a:p>
          <a:p>
            <a:r>
              <a:rPr lang="bs-Latn-BA" dirty="0"/>
              <a:t>Exchange Server CAL:</a:t>
            </a:r>
          </a:p>
          <a:p>
            <a:pPr lvl="1"/>
            <a:r>
              <a:rPr lang="bs-Latn-BA" dirty="0"/>
              <a:t>Standard</a:t>
            </a:r>
          </a:p>
          <a:p>
            <a:pPr lvl="1"/>
            <a:r>
              <a:rPr lang="bs-Latn-BA" dirty="0"/>
              <a:t>Enterprise</a:t>
            </a:r>
            <a:br>
              <a:rPr lang="en-US" dirty="0"/>
            </a:br>
            <a:endParaRPr lang="bs-Latn-BA" dirty="0"/>
          </a:p>
          <a:p>
            <a:r>
              <a:rPr lang="bs-Latn-BA" dirty="0"/>
              <a:t>Deployment scenarios:</a:t>
            </a:r>
          </a:p>
          <a:p>
            <a:pPr lvl="1"/>
            <a:r>
              <a:rPr lang="bs-Latn-BA" dirty="0"/>
              <a:t>Single</a:t>
            </a:r>
            <a:r>
              <a:rPr lang="en-US" dirty="0"/>
              <a:t>-</a:t>
            </a:r>
            <a:r>
              <a:rPr lang="bs-Latn-BA" dirty="0"/>
              <a:t>server deployment</a:t>
            </a:r>
          </a:p>
          <a:p>
            <a:pPr lvl="1"/>
            <a:r>
              <a:rPr lang="bs-Latn-BA" dirty="0"/>
              <a:t>Multiple</a:t>
            </a:r>
            <a:r>
              <a:rPr lang="en-US" dirty="0"/>
              <a:t>-</a:t>
            </a:r>
            <a:r>
              <a:rPr lang="bs-Latn-BA" dirty="0"/>
              <a:t>server deployment</a:t>
            </a:r>
          </a:p>
          <a:p>
            <a:pPr lvl="1"/>
            <a:r>
              <a:rPr lang="bs-Latn-BA" dirty="0"/>
              <a:t>Hybrid deployment</a:t>
            </a:r>
          </a:p>
        </p:txBody>
      </p:sp>
    </p:spTree>
    <p:extLst>
      <p:ext uri="{BB962C8B-B14F-4D97-AF65-F5344CB8AC3E}">
        <p14:creationId xmlns:p14="http://schemas.microsoft.com/office/powerpoint/2010/main" val="2528137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7569" cy="740664"/>
          </a:xfrm>
        </p:spPr>
        <p:txBody>
          <a:bodyPr/>
          <a:lstStyle/>
          <a:p>
            <a:r>
              <a:rPr lang="en-CA" dirty="0"/>
              <a:t>Lesson 1: Overview of Exchange Server 2016/2019</a:t>
            </a:r>
          </a:p>
        </p:txBody>
      </p:sp>
      <p:sp>
        <p:nvSpPr>
          <p:cNvPr id="3" name="Text Placeholder 2"/>
          <p:cNvSpPr>
            <a:spLocks noGrp="1"/>
          </p:cNvSpPr>
          <p:nvPr>
            <p:ph type="body" idx="1"/>
          </p:nvPr>
        </p:nvSpPr>
        <p:spPr/>
        <p:txBody>
          <a:bodyPr/>
          <a:lstStyle/>
          <a:p>
            <a:r>
              <a:rPr lang="en-CA" dirty="0">
                <a:latin typeface="Segoe UI"/>
                <a:cs typeface="Segoe UI"/>
              </a:rPr>
              <a:t>Role architecture in Exchange Server 2016/2019</a:t>
            </a:r>
            <a:endParaRPr lang="de-DE" dirty="0">
              <a:latin typeface="Segoe UI"/>
              <a:cs typeface="Segoe UI"/>
            </a:endParaRPr>
          </a:p>
          <a:p>
            <a:r>
              <a:rPr lang="en-CA" dirty="0">
                <a:latin typeface="Segoe UI"/>
                <a:cs typeface="Segoe UI"/>
              </a:rPr>
              <a:t>What’s new in Exchange 2016/2019 for Exchange 2013 administrators</a:t>
            </a:r>
          </a:p>
          <a:p>
            <a:r>
              <a:rPr lang="en-CA" dirty="0">
                <a:latin typeface="Segoe UI"/>
                <a:cs typeface="Segoe UI"/>
              </a:rPr>
              <a:t>Discontinued and deemphasized features in Exchange Server 2016/2019</a:t>
            </a:r>
          </a:p>
          <a:p>
            <a:r>
              <a:rPr lang="en-CA" dirty="0">
                <a:latin typeface="Segoe UI"/>
                <a:cs typeface="Segoe UI"/>
              </a:rPr>
              <a:t>On-Premises Exchange Server vs. Exchange Online</a:t>
            </a:r>
            <a:endParaRPr lang="en-CA" dirty="0"/>
          </a:p>
        </p:txBody>
      </p:sp>
    </p:spTree>
    <p:extLst>
      <p:ext uri="{BB962C8B-B14F-4D97-AF65-F5344CB8AC3E}">
        <p14:creationId xmlns:p14="http://schemas.microsoft.com/office/powerpoint/2010/main" val="3565609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Lab1: Deploying Exchange Server</a:t>
            </a:r>
          </a:p>
        </p:txBody>
      </p:sp>
      <p:sp>
        <p:nvSpPr>
          <p:cNvPr id="3" name="Text Placeholder 2"/>
          <p:cNvSpPr>
            <a:spLocks noGrp="1"/>
          </p:cNvSpPr>
          <p:nvPr>
            <p:ph type="body" idx="1"/>
          </p:nvPr>
        </p:nvSpPr>
        <p:spPr/>
        <p:txBody>
          <a:bodyPr/>
          <a:lstStyle/>
          <a:p>
            <a:r>
              <a:rPr lang="en-CA" sz="7600" dirty="0"/>
              <a:t>LAB 1: Installation</a:t>
            </a:r>
          </a:p>
        </p:txBody>
      </p:sp>
    </p:spTree>
    <p:extLst>
      <p:ext uri="{BB962C8B-B14F-4D97-AF65-F5344CB8AC3E}">
        <p14:creationId xmlns:p14="http://schemas.microsoft.com/office/powerpoint/2010/main" val="2994602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Module Review and Takeaways</a:t>
            </a:r>
          </a:p>
        </p:txBody>
      </p:sp>
      <p:sp>
        <p:nvSpPr>
          <p:cNvPr id="3" name="Text Placeholder 2"/>
          <p:cNvSpPr>
            <a:spLocks noGrp="1"/>
          </p:cNvSpPr>
          <p:nvPr>
            <p:ph type="body" idx="1"/>
          </p:nvPr>
        </p:nvSpPr>
        <p:spPr/>
        <p:txBody>
          <a:bodyPr/>
          <a:lstStyle/>
          <a:p>
            <a:r>
              <a:rPr lang="en-CA" dirty="0"/>
              <a:t>Best Practice </a:t>
            </a:r>
          </a:p>
          <a:p>
            <a:r>
              <a:rPr lang="en-CA" dirty="0"/>
              <a:t>Common Issues and Troubleshooting Tips </a:t>
            </a:r>
          </a:p>
          <a:p>
            <a:r>
              <a:rPr lang="en-CA" dirty="0"/>
              <a:t>Review Question
Tools</a:t>
            </a:r>
          </a:p>
        </p:txBody>
      </p:sp>
    </p:spTree>
    <p:extLst>
      <p:ext uri="{BB962C8B-B14F-4D97-AF65-F5344CB8AC3E}">
        <p14:creationId xmlns:p14="http://schemas.microsoft.com/office/powerpoint/2010/main" val="3994160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Role architecture in Exchange Server 2016/2019</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dirty="0"/>
              <a:t>Exchange Server 2016</a:t>
            </a:r>
            <a:r>
              <a:rPr lang="en-US" dirty="0"/>
              <a:t> and 2019</a:t>
            </a:r>
            <a:r>
              <a:rPr lang="en-CA" dirty="0"/>
              <a:t> consolidates </a:t>
            </a:r>
            <a:r>
              <a:rPr lang="bs-Latn-BA" dirty="0"/>
              <a:t>all roles</a:t>
            </a:r>
            <a:r>
              <a:rPr lang="en-CA" dirty="0"/>
              <a:t> o</a:t>
            </a:r>
            <a:r>
              <a:rPr lang="bs-Latn-BA" dirty="0"/>
              <a:t>n the Mailbox server</a:t>
            </a:r>
            <a:r>
              <a:rPr lang="en-CA" dirty="0"/>
              <a:t>, </a:t>
            </a:r>
            <a:r>
              <a:rPr lang="bs-Latn-BA" dirty="0"/>
              <a:t>except </a:t>
            </a:r>
            <a:r>
              <a:rPr lang="en-CA" dirty="0"/>
              <a:t>the </a:t>
            </a:r>
            <a:r>
              <a:rPr lang="bs-Latn-BA" dirty="0"/>
              <a:t>Edge Transport server role</a:t>
            </a:r>
          </a:p>
          <a:p>
            <a:r>
              <a:rPr lang="bs-Latn-BA" dirty="0"/>
              <a:t>Mailbox server now hosts </a:t>
            </a:r>
            <a:r>
              <a:rPr lang="en-CA" dirty="0"/>
              <a:t>both front-end and back-end </a:t>
            </a:r>
            <a:r>
              <a:rPr lang="bs-Latn-BA" dirty="0"/>
              <a:t>client access services</a:t>
            </a:r>
          </a:p>
          <a:p>
            <a:r>
              <a:rPr lang="en-CA" dirty="0"/>
              <a:t>All c</a:t>
            </a:r>
            <a:r>
              <a:rPr lang="bs-Latn-BA" dirty="0"/>
              <a:t>lient requests</a:t>
            </a:r>
            <a:r>
              <a:rPr lang="en-CA" dirty="0"/>
              <a:t>, except the Unified Messaging requests,</a:t>
            </a:r>
            <a:r>
              <a:rPr lang="bs-Latn-BA" dirty="0"/>
              <a:t> are proxied to back</a:t>
            </a:r>
            <a:r>
              <a:rPr lang="en-CA" dirty="0"/>
              <a:t>-</a:t>
            </a:r>
            <a:r>
              <a:rPr lang="bs-Latn-BA" dirty="0"/>
              <a:t>end services on </a:t>
            </a:r>
            <a:r>
              <a:rPr lang="en-CA" dirty="0"/>
              <a:t>the </a:t>
            </a:r>
            <a:r>
              <a:rPr lang="bs-Latn-BA" dirty="0"/>
              <a:t>Mailbox server</a:t>
            </a:r>
          </a:p>
          <a:p>
            <a:r>
              <a:rPr lang="bs-Latn-BA" dirty="0"/>
              <a:t>Role consolidation provides several benefits in  cost, management</a:t>
            </a:r>
            <a:r>
              <a:rPr lang="en-CA" dirty="0"/>
              <a:t>,</a:t>
            </a:r>
            <a:r>
              <a:rPr lang="bs-Latn-BA" dirty="0"/>
              <a:t> and scalability</a:t>
            </a:r>
            <a:endParaRPr lang="en-US" dirty="0"/>
          </a:p>
          <a:p>
            <a:endParaRPr lang="en-US" dirty="0"/>
          </a:p>
        </p:txBody>
      </p:sp>
    </p:spTree>
    <p:extLst>
      <p:ext uri="{BB962C8B-B14F-4D97-AF65-F5344CB8AC3E}">
        <p14:creationId xmlns:p14="http://schemas.microsoft.com/office/powerpoint/2010/main" val="2471380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3E9E7-8F2F-495A-B999-CCE03485A855}"/>
              </a:ext>
            </a:extLst>
          </p:cNvPr>
          <p:cNvSpPr>
            <a:spLocks noGrp="1"/>
          </p:cNvSpPr>
          <p:nvPr>
            <p:ph type="title"/>
          </p:nvPr>
        </p:nvSpPr>
        <p:spPr/>
        <p:txBody>
          <a:bodyPr/>
          <a:lstStyle/>
          <a:p>
            <a:r>
              <a:rPr lang="en-US" dirty="0"/>
              <a:t>Role changes in Exchange Server 2019</a:t>
            </a:r>
            <a:endParaRPr lang="de-AT" dirty="0"/>
          </a:p>
        </p:txBody>
      </p:sp>
      <p:sp>
        <p:nvSpPr>
          <p:cNvPr id="3" name="Content Placeholder 2">
            <a:extLst>
              <a:ext uri="{FF2B5EF4-FFF2-40B4-BE49-F238E27FC236}">
                <a16:creationId xmlns:a16="http://schemas.microsoft.com/office/drawing/2014/main" id="{72E47030-F8D4-41B5-8D00-FE7D2B41BD96}"/>
              </a:ext>
            </a:extLst>
          </p:cNvPr>
          <p:cNvSpPr>
            <a:spLocks noGrp="1"/>
          </p:cNvSpPr>
          <p:nvPr>
            <p:ph idx="1"/>
          </p:nvPr>
        </p:nvSpPr>
        <p:spPr/>
        <p:txBody>
          <a:bodyPr/>
          <a:lstStyle/>
          <a:p>
            <a:r>
              <a:rPr lang="en-US" dirty="0"/>
              <a:t>The Unified Messaging Role service is no longer available in Exchange Server 2019</a:t>
            </a:r>
          </a:p>
          <a:p>
            <a:r>
              <a:rPr lang="en-US" dirty="0"/>
              <a:t>Customers using UM functionality are required to use alternative solution</a:t>
            </a:r>
          </a:p>
          <a:p>
            <a:r>
              <a:rPr lang="en-US" dirty="0"/>
              <a:t>Alternative solutions include</a:t>
            </a:r>
          </a:p>
          <a:p>
            <a:pPr marL="458470" lvl="1" indent="-169545"/>
            <a:r>
              <a:rPr lang="en-US" dirty="0">
                <a:latin typeface="Segoe UI"/>
                <a:cs typeface="Segoe UI"/>
              </a:rPr>
              <a:t>Azure Cloud Voice Mail</a:t>
            </a:r>
          </a:p>
          <a:p>
            <a:pPr marL="458470" lvl="1" indent="-169545"/>
            <a:r>
              <a:rPr lang="en-US" dirty="0"/>
              <a:t>3</a:t>
            </a:r>
            <a:r>
              <a:rPr lang="en-US" baseline="30000" dirty="0"/>
              <a:t>rd</a:t>
            </a:r>
            <a:r>
              <a:rPr lang="en-US" dirty="0"/>
              <a:t> Party solutions</a:t>
            </a:r>
          </a:p>
          <a:p>
            <a:r>
              <a:rPr lang="en-US" dirty="0"/>
              <a:t>UM enabled mailboxes are UM disabled as soon as they are moved to an Exchange Server 2019</a:t>
            </a:r>
            <a:endParaRPr lang="de-AT" dirty="0"/>
          </a:p>
        </p:txBody>
      </p:sp>
    </p:spTree>
    <p:extLst>
      <p:ext uri="{BB962C8B-B14F-4D97-AF65-F5344CB8AC3E}">
        <p14:creationId xmlns:p14="http://schemas.microsoft.com/office/powerpoint/2010/main" val="2901697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ed18491-0bcf-46af-9793-1e7428cc138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Role architecture in Exchange Server 2016/2019 (continued)</a:t>
            </a:r>
          </a:p>
        </p:txBody>
      </p:sp>
      <p:pic>
        <p:nvPicPr>
          <p:cNvPr id="4" name="Picture 3" descr="The diagram on the slide depicts the new server role architecture in Exchange Server 2016. The left side of the diagram displays the Internet with external Simple Mail Transfer Protocol (SMTP) servers, Exchange Online protection, and various types of clients. The right part of the diagram shows an Edge Transport server in perimeter network and Mailbox servers in a database availability group (DAG) behind the firewall.&#10;&#10;"/>
          <p:cNvPicPr>
            <a:picLocks noChangeAspect="1"/>
          </p:cNvPicPr>
          <p:nvPr/>
        </p:nvPicPr>
        <p:blipFill>
          <a:blip r:embed="rId3"/>
          <a:stretch>
            <a:fillRect/>
          </a:stretch>
        </p:blipFill>
        <p:spPr>
          <a:xfrm>
            <a:off x="1605280" y="784034"/>
            <a:ext cx="6536237" cy="5827354"/>
          </a:xfrm>
          <a:prstGeom prst="rect">
            <a:avLst/>
          </a:prstGeom>
        </p:spPr>
      </p:pic>
      <p:sp>
        <p:nvSpPr>
          <p:cNvPr id="3" name="Rectangle 2">
            <a:extLst>
              <a:ext uri="{FF2B5EF4-FFF2-40B4-BE49-F238E27FC236}">
                <a16:creationId xmlns:a16="http://schemas.microsoft.com/office/drawing/2014/main" id="{F0B0BB87-E298-46A5-8269-CB46D41EFCE3}"/>
              </a:ext>
            </a:extLst>
          </p:cNvPr>
          <p:cNvSpPr/>
          <p:nvPr/>
        </p:nvSpPr>
        <p:spPr bwMode="auto">
          <a:xfrm>
            <a:off x="6588224" y="5229200"/>
            <a:ext cx="1080120" cy="936104"/>
          </a:xfrm>
          <a:prstGeom prst="rect">
            <a:avLst/>
          </a:prstGeom>
          <a:noFill/>
          <a:ln w="3810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de-AT" sz="1800" b="1" i="0" u="none" strike="noStrike" cap="none" normalizeH="0" baseline="0">
              <a:ln>
                <a:noFill/>
              </a:ln>
              <a:solidFill>
                <a:schemeClr val="tx1"/>
              </a:solidFill>
              <a:effectLst/>
              <a:latin typeface="Verdana" pitchFamily="34" charset="0"/>
            </a:endParaRPr>
          </a:p>
        </p:txBody>
      </p:sp>
      <p:sp>
        <p:nvSpPr>
          <p:cNvPr id="5" name="TextBox 4">
            <a:extLst>
              <a:ext uri="{FF2B5EF4-FFF2-40B4-BE49-F238E27FC236}">
                <a16:creationId xmlns:a16="http://schemas.microsoft.com/office/drawing/2014/main" id="{18C5BAD0-48CD-4B3B-906B-75B7ADB0B29F}"/>
              </a:ext>
            </a:extLst>
          </p:cNvPr>
          <p:cNvSpPr txBox="1"/>
          <p:nvPr/>
        </p:nvSpPr>
        <p:spPr>
          <a:xfrm>
            <a:off x="7712284" y="5229200"/>
            <a:ext cx="1331640" cy="646331"/>
          </a:xfrm>
          <a:prstGeom prst="rect">
            <a:avLst/>
          </a:prstGeom>
          <a:noFill/>
        </p:spPr>
        <p:txBody>
          <a:bodyPr wrap="square" rtlCol="0">
            <a:spAutoFit/>
          </a:bodyPr>
          <a:lstStyle/>
          <a:p>
            <a:r>
              <a:rPr lang="en-US" dirty="0">
                <a:solidFill>
                  <a:srgbClr val="FF0000"/>
                </a:solidFill>
              </a:rPr>
              <a:t>Exchange 2016 only</a:t>
            </a:r>
            <a:endParaRPr lang="de-AT" dirty="0">
              <a:solidFill>
                <a:srgbClr val="FF0000"/>
              </a:solidFill>
            </a:endParaRPr>
          </a:p>
        </p:txBody>
      </p:sp>
    </p:spTree>
    <p:extLst>
      <p:ext uri="{BB962C8B-B14F-4D97-AF65-F5344CB8AC3E}">
        <p14:creationId xmlns:p14="http://schemas.microsoft.com/office/powerpoint/2010/main" val="374571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What’s new in Exchange 2016 for Exchange 2013 administrators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I</a:t>
            </a:r>
            <a:r>
              <a:rPr lang="bs-Latn-BA" dirty="0"/>
              <a:t>mportant changes from Exchange Server 2013 to Exchange </a:t>
            </a:r>
            <a:r>
              <a:rPr lang="en-CA" dirty="0"/>
              <a:t>Server </a:t>
            </a:r>
            <a:r>
              <a:rPr lang="bs-Latn-BA" dirty="0"/>
              <a:t>2016 </a:t>
            </a:r>
            <a:r>
              <a:rPr lang="en-CA" dirty="0"/>
              <a:t>include</a:t>
            </a:r>
            <a:r>
              <a:rPr lang="bs-Latn-BA" dirty="0"/>
              <a:t>:</a:t>
            </a:r>
          </a:p>
          <a:p>
            <a:pPr lvl="1"/>
            <a:r>
              <a:rPr lang="en-US" dirty="0"/>
              <a:t>Client Access server </a:t>
            </a:r>
            <a:r>
              <a:rPr lang="bs-Latn-BA" dirty="0"/>
              <a:t>is no</a:t>
            </a:r>
            <a:r>
              <a:rPr lang="en-CA" dirty="0"/>
              <a:t> longer</a:t>
            </a:r>
            <a:r>
              <a:rPr lang="bs-Latn-BA" dirty="0"/>
              <a:t> a separate server role</a:t>
            </a:r>
            <a:endParaRPr lang="en-US" dirty="0"/>
          </a:p>
          <a:p>
            <a:pPr lvl="1"/>
            <a:r>
              <a:rPr lang="bs-Latn-BA" dirty="0"/>
              <a:t>Client traffic proxying from </a:t>
            </a:r>
            <a:r>
              <a:rPr lang="en-US" dirty="0"/>
              <a:t>Exchange Server 2013 to Exchange Server </a:t>
            </a:r>
            <a:r>
              <a:rPr lang="bs-Latn-BA" dirty="0"/>
              <a:t>2016</a:t>
            </a:r>
            <a:endParaRPr lang="en-US" dirty="0"/>
          </a:p>
          <a:p>
            <a:pPr lvl="1"/>
            <a:r>
              <a:rPr lang="en-US" dirty="0"/>
              <a:t>Updated and optimized Outlook on the web interface</a:t>
            </a:r>
          </a:p>
          <a:p>
            <a:pPr lvl="1"/>
            <a:r>
              <a:rPr lang="en-US" dirty="0"/>
              <a:t>MAPI over HTTP is the default </a:t>
            </a:r>
            <a:r>
              <a:rPr lang="bs-Latn-BA" dirty="0"/>
              <a:t>client </a:t>
            </a:r>
            <a:r>
              <a:rPr lang="en-US" dirty="0"/>
              <a:t>protocol </a:t>
            </a:r>
          </a:p>
          <a:p>
            <a:pPr lvl="1"/>
            <a:r>
              <a:rPr lang="en-US" dirty="0"/>
              <a:t>Outlook on the Web users can link and share documents that are stored in OneDrive for Business or store</a:t>
            </a:r>
            <a:r>
              <a:rPr lang="bs-Latn-BA" dirty="0"/>
              <a:t>d</a:t>
            </a:r>
            <a:r>
              <a:rPr lang="en-US" dirty="0"/>
              <a:t> in SharePoint Server</a:t>
            </a:r>
          </a:p>
          <a:p>
            <a:pPr lvl="1"/>
            <a:r>
              <a:rPr lang="en-US" dirty="0"/>
              <a:t>Users can now edit Word, Excel, or PowerPoint files</a:t>
            </a:r>
            <a:r>
              <a:rPr lang="bs-Latn-BA" dirty="0"/>
              <a:t> within </a:t>
            </a:r>
            <a:r>
              <a:rPr lang="en-CA" dirty="0"/>
              <a:t>email </a:t>
            </a:r>
            <a:r>
              <a:rPr lang="bs-Latn-BA" dirty="0"/>
              <a:t>message (Office Online Server </a:t>
            </a:r>
            <a:r>
              <a:rPr lang="en-CA" dirty="0"/>
              <a:t>is </a:t>
            </a:r>
            <a:r>
              <a:rPr lang="bs-Latn-BA" dirty="0"/>
              <a:t>required)</a:t>
            </a:r>
            <a:endParaRPr lang="en-US" dirty="0"/>
          </a:p>
          <a:p>
            <a:pPr lvl="1"/>
            <a:endParaRPr lang="en-US" dirty="0"/>
          </a:p>
          <a:p>
            <a:endParaRPr lang="en-US" dirty="0"/>
          </a:p>
        </p:txBody>
      </p:sp>
    </p:spTree>
    <p:extLst>
      <p:ext uri="{BB962C8B-B14F-4D97-AF65-F5344CB8AC3E}">
        <p14:creationId xmlns:p14="http://schemas.microsoft.com/office/powerpoint/2010/main" val="3821328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2e7a626e-7008-429a-8d31-945936fe425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7569" cy="740664"/>
          </a:xfrm>
        </p:spPr>
        <p:txBody>
          <a:bodyPr/>
          <a:lstStyle/>
          <a:p>
            <a:r>
              <a:rPr lang="en-CA" dirty="0"/>
              <a:t>What’s new in Exchange 2016 for Exchange 2013 administrators (continued)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458470" lvl="1" indent="-169545"/>
            <a:r>
              <a:rPr lang="en-US" dirty="0">
                <a:latin typeface="Segoe UI"/>
                <a:cs typeface="Segoe UI"/>
              </a:rPr>
              <a:t>Hybrid Configuration Wizard is now a cloud-based application (similar to click-and-run)</a:t>
            </a:r>
            <a:endParaRPr lang="de-DE" dirty="0">
              <a:latin typeface="Segoe UI"/>
              <a:cs typeface="Segoe UI"/>
            </a:endParaRPr>
          </a:p>
          <a:p>
            <a:pPr marL="458470" lvl="1" indent="-169545"/>
            <a:r>
              <a:rPr lang="en-US" dirty="0"/>
              <a:t>More seamless redirection of ActiveSync clients</a:t>
            </a:r>
            <a:r>
              <a:rPr lang="bs-Latn-BA" dirty="0"/>
              <a:t> to </a:t>
            </a:r>
            <a:br>
              <a:rPr lang="en-US" dirty="0"/>
            </a:br>
            <a:r>
              <a:rPr lang="bs-Latn-BA" dirty="0"/>
              <a:t>Office</a:t>
            </a:r>
            <a:r>
              <a:rPr lang="en-CA" dirty="0"/>
              <a:t> </a:t>
            </a:r>
            <a:r>
              <a:rPr lang="bs-Latn-BA" dirty="0"/>
              <a:t>365</a:t>
            </a:r>
            <a:r>
              <a:rPr lang="en-US" dirty="0"/>
              <a:t> </a:t>
            </a:r>
          </a:p>
          <a:p>
            <a:pPr marL="458470" lvl="1" indent="-169545"/>
            <a:r>
              <a:rPr lang="en-US" dirty="0"/>
              <a:t>New templates, conditions, and actions when you create DLP policies</a:t>
            </a:r>
          </a:p>
          <a:p>
            <a:pPr marL="458470" lvl="1" indent="-169545"/>
            <a:r>
              <a:rPr lang="en-US" dirty="0"/>
              <a:t>In-Place eDiscovery and In-Place Hold </a:t>
            </a:r>
            <a:r>
              <a:rPr lang="bs-Latn-BA" dirty="0"/>
              <a:t>support</a:t>
            </a:r>
            <a:r>
              <a:rPr lang="en-US" dirty="0"/>
              <a:t> for Public Folders</a:t>
            </a:r>
          </a:p>
          <a:p>
            <a:pPr marL="458470" lvl="1" indent="-169545"/>
            <a:r>
              <a:rPr lang="en-US" dirty="0"/>
              <a:t>Redesigned search infrastructure</a:t>
            </a:r>
          </a:p>
          <a:p>
            <a:endParaRPr lang="en-US" dirty="0"/>
          </a:p>
          <a:p>
            <a:endParaRPr lang="en-US" dirty="0"/>
          </a:p>
        </p:txBody>
      </p:sp>
    </p:spTree>
    <p:extLst>
      <p:ext uri="{BB962C8B-B14F-4D97-AF65-F5344CB8AC3E}">
        <p14:creationId xmlns:p14="http://schemas.microsoft.com/office/powerpoint/2010/main" val="577192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What’s new in Exchange 2019 for Exchange 2013/2016 administrators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I</a:t>
            </a:r>
            <a:r>
              <a:rPr lang="bs-Latn-BA" dirty="0"/>
              <a:t>mportant changes from Exchange Server 2013</a:t>
            </a:r>
            <a:r>
              <a:rPr lang="en-US" dirty="0"/>
              <a:t>/2016</a:t>
            </a:r>
            <a:r>
              <a:rPr lang="bs-Latn-BA" dirty="0"/>
              <a:t> to Exchange </a:t>
            </a:r>
            <a:r>
              <a:rPr lang="en-CA" dirty="0"/>
              <a:t>Server </a:t>
            </a:r>
            <a:r>
              <a:rPr lang="bs-Latn-BA" dirty="0"/>
              <a:t>201</a:t>
            </a:r>
            <a:r>
              <a:rPr lang="en-US" dirty="0"/>
              <a:t>9</a:t>
            </a:r>
            <a:r>
              <a:rPr lang="bs-Latn-BA" dirty="0"/>
              <a:t> </a:t>
            </a:r>
            <a:r>
              <a:rPr lang="en-CA" dirty="0"/>
              <a:t>include</a:t>
            </a:r>
            <a:r>
              <a:rPr lang="bs-Latn-BA" dirty="0"/>
              <a:t>:</a:t>
            </a:r>
          </a:p>
          <a:p>
            <a:pPr marL="458470" lvl="1" indent="-169545"/>
            <a:r>
              <a:rPr lang="en-US" dirty="0">
                <a:latin typeface="Segoe UI"/>
                <a:cs typeface="Segoe UI"/>
              </a:rPr>
              <a:t>Support for installations on Windows Server Core (recommended)</a:t>
            </a:r>
            <a:endParaRPr lang="en-US" dirty="0"/>
          </a:p>
          <a:p>
            <a:pPr marL="458470" lvl="1" indent="-169545"/>
            <a:r>
              <a:rPr lang="en-US" dirty="0">
                <a:latin typeface="Segoe UI"/>
                <a:cs typeface="Segoe UI"/>
              </a:rPr>
              <a:t>TLS 1.2 enabled by default (others disabled)</a:t>
            </a:r>
            <a:endParaRPr lang="en-US" dirty="0"/>
          </a:p>
          <a:p>
            <a:pPr marL="458470" lvl="1" indent="-169545"/>
            <a:r>
              <a:rPr lang="en-US" dirty="0"/>
              <a:t>Updated and optimized Outlook on the web interface</a:t>
            </a:r>
          </a:p>
          <a:p>
            <a:pPr marL="458470" lvl="1" indent="-169545"/>
            <a:r>
              <a:rPr lang="en-US" dirty="0"/>
              <a:t>Extended out of office experience (OWA only)</a:t>
            </a:r>
          </a:p>
          <a:p>
            <a:pPr marL="458470" lvl="1" indent="-169545"/>
            <a:r>
              <a:rPr lang="en-US" dirty="0">
                <a:latin typeface="Segoe UI"/>
                <a:cs typeface="Segoe UI"/>
              </a:rPr>
              <a:t>Client Access rules give administrators control over client connections (currently only ECP and PowerShell)</a:t>
            </a:r>
            <a:endParaRPr lang="en-US" dirty="0"/>
          </a:p>
          <a:p>
            <a:pPr marL="458470" lvl="1" indent="-169545"/>
            <a:endParaRPr lang="en-US" dirty="0"/>
          </a:p>
        </p:txBody>
      </p:sp>
    </p:spTree>
    <p:extLst>
      <p:ext uri="{BB962C8B-B14F-4D97-AF65-F5344CB8AC3E}">
        <p14:creationId xmlns:p14="http://schemas.microsoft.com/office/powerpoint/2010/main" val="2486022309"/>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ED6F75BC7090174AA980D673A413155B" ma:contentTypeVersion="15" ma:contentTypeDescription="Ein neues Dokument erstellen." ma:contentTypeScope="" ma:versionID="d01427b99216fbf38742d5d01c6b75bf">
  <xsd:schema xmlns:xsd="http://www.w3.org/2001/XMLSchema" xmlns:xs="http://www.w3.org/2001/XMLSchema" xmlns:p="http://schemas.microsoft.com/office/2006/metadata/properties" xmlns:ns2="6e26bd3e-26a1-49ef-a711-f93878600d1b" xmlns:ns3="3b7c1a63-589f-43fc-8fe7-5d1c1c7abab8" targetNamespace="http://schemas.microsoft.com/office/2006/metadata/properties" ma:root="true" ma:fieldsID="5934c62b56485465954fd63a5b7a1828" ns2:_="" ns3:_="">
    <xsd:import namespace="6e26bd3e-26a1-49ef-a711-f93878600d1b"/>
    <xsd:import namespace="3b7c1a63-589f-43fc-8fe7-5d1c1c7abab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6bd3e-26a1-49ef-a711-f93878600d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9498cc76-508d-4fbb-bc6c-49557131ae2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b7c1a63-589f-43fc-8fe7-5d1c1c7abab8"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2d238b17-f641-45d9-bb30-b1253a3a4e6a}" ma:internalName="TaxCatchAll" ma:showField="CatchAllData" ma:web="3b7c1a63-589f-43fc-8fe7-5d1c1c7aba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e26bd3e-26a1-49ef-a711-f93878600d1b">
      <Terms xmlns="http://schemas.microsoft.com/office/infopath/2007/PartnerControls"/>
    </lcf76f155ced4ddcb4097134ff3c332f>
    <TaxCatchAll xmlns="3b7c1a63-589f-43fc-8fe7-5d1c1c7abab8" xsi:nil="true"/>
  </documentManagement>
</p:properties>
</file>

<file path=customXml/itemProps1.xml><?xml version="1.0" encoding="utf-8"?>
<ds:datastoreItem xmlns:ds="http://schemas.openxmlformats.org/officeDocument/2006/customXml" ds:itemID="{EADC2846-1528-4FE8-9041-5E238FDCC11F}">
  <ds:schemaRefs>
    <ds:schemaRef ds:uri="http://schemas.microsoft.com/sharepoint/v3/contenttype/forms"/>
  </ds:schemaRefs>
</ds:datastoreItem>
</file>

<file path=customXml/itemProps2.xml><?xml version="1.0" encoding="utf-8"?>
<ds:datastoreItem xmlns:ds="http://schemas.openxmlformats.org/officeDocument/2006/customXml" ds:itemID="{D000074E-7F2A-4414-A3AF-6048F2AB2415}"/>
</file>

<file path=customXml/itemProps3.xml><?xml version="1.0" encoding="utf-8"?>
<ds:datastoreItem xmlns:ds="http://schemas.openxmlformats.org/officeDocument/2006/customXml" ds:itemID="{A2D20689-E7B4-430F-815F-FE5114618F9B}">
  <ds:schemaRefs>
    <ds:schemaRef ds:uri="http://schemas.openxmlformats.org/package/2006/metadata/core-properties"/>
    <ds:schemaRef ds:uri="http://www.w3.org/XML/1998/namespace"/>
    <ds:schemaRef ds:uri="http://purl.org/dc/terms/"/>
    <ds:schemaRef ds:uri="6e26bd3e-26a1-49ef-a711-f93878600d1b"/>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NG_MOC_Core_ModuleNew</Template>
  <TotalTime>0</TotalTime>
  <Words>3229</Words>
  <Application>Microsoft Office PowerPoint</Application>
  <PresentationFormat>Bildschirmpräsentation (4:3)</PresentationFormat>
  <Paragraphs>442</Paragraphs>
  <Slides>31</Slides>
  <Notes>29</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31</vt:i4>
      </vt:variant>
    </vt:vector>
  </HeadingPairs>
  <TitlesOfParts>
    <vt:vector size="38" baseType="lpstr">
      <vt:lpstr>Wingdings</vt:lpstr>
      <vt:lpstr>Calibri</vt:lpstr>
      <vt:lpstr>Symbol</vt:lpstr>
      <vt:lpstr>Verdana</vt:lpstr>
      <vt:lpstr>Arial</vt:lpstr>
      <vt:lpstr>Segoe UI</vt:lpstr>
      <vt:lpstr>NG_MOC_Core_ModuleNew2</vt:lpstr>
      <vt:lpstr>Module 1</vt:lpstr>
      <vt:lpstr>Module Overview</vt:lpstr>
      <vt:lpstr>Lesson 1: Overview of Exchange Server 2016/2019</vt:lpstr>
      <vt:lpstr>Role architecture in Exchange Server 2016/2019</vt:lpstr>
      <vt:lpstr>Role changes in Exchange Server 2019</vt:lpstr>
      <vt:lpstr>Role architecture in Exchange Server 2016/2019 (continued)</vt:lpstr>
      <vt:lpstr>What’s new in Exchange 2016 for Exchange 2013 administrators</vt:lpstr>
      <vt:lpstr>What’s new in Exchange 2016 for Exchange 2013 administrators (continued)</vt:lpstr>
      <vt:lpstr>What’s new in Exchange 2019 for Exchange 2013/2016 administrators</vt:lpstr>
      <vt:lpstr>What’s new in Exchange 2019 for Exchange 2013/2016 administrators</vt:lpstr>
      <vt:lpstr>Discontinued and deemphasized features in Exchange Server 2016</vt:lpstr>
      <vt:lpstr>Discontinued and deemphasized features in Exchange Server 2016 (continued)</vt:lpstr>
      <vt:lpstr>Discontinued and deemphasized features in Exchange Server 2019</vt:lpstr>
      <vt:lpstr>On-Premises Exchange Server vs. Exchange Online</vt:lpstr>
      <vt:lpstr>Lesson 2: Requirements and deployment options for Exchange Server 2016/2019</vt:lpstr>
      <vt:lpstr>AD DS and Exchange Server integration</vt:lpstr>
      <vt:lpstr>Software requirements for Exchange Server 2016</vt:lpstr>
      <vt:lpstr>Hardware sizing for Exchange Server 2016</vt:lpstr>
      <vt:lpstr>Software requirements for Exchange Server 2019</vt:lpstr>
      <vt:lpstr>Hardware sizing for Exchange Server 2019</vt:lpstr>
      <vt:lpstr>Exchange Server 2019 on Windows Server 2022</vt:lpstr>
      <vt:lpstr>Infrastructure requirements for Exchange Server 2016</vt:lpstr>
      <vt:lpstr>Infrastructure requirements for Exchange Server 2019</vt:lpstr>
      <vt:lpstr>Preparing AD DS for Exchange Server installation</vt:lpstr>
      <vt:lpstr>Virtualizing Exchange Server and Exchange Server in Azure</vt:lpstr>
      <vt:lpstr>Virtualizing Exchange Server and Exchange Server in Azure (continued)</vt:lpstr>
      <vt:lpstr>Exchange Server Setup Wizard</vt:lpstr>
      <vt:lpstr>Exchange Server post-installation tasks</vt:lpstr>
      <vt:lpstr>Deployment options for Exchange Server 2016/2019</vt:lpstr>
      <vt:lpstr>Lab1: Deploying Exchange Server</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
  <cp:lastModifiedBy/>
  <cp:revision>38</cp:revision>
  <dcterms:created xsi:type="dcterms:W3CDTF">2016-04-06T19:14:59Z</dcterms:created>
  <dcterms:modified xsi:type="dcterms:W3CDTF">2022-04-25T06:55:49Z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0x010100ED6F75BC7090174AA980D673A413155B</vt:lpwstr>
  </property>
  <property fmtid="{D5CDD505-2E9C-101B-9397-08002B2CF9AE}" pid="3" name="MediaServiceImageTags">
    <vt:lpwstr/>
  </property>
</Properties>
</file>