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onsolas" panose="020B0609020204030204" pitchFamily="49"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Verdana" panose="020B060403050404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246" autoAdjust="0"/>
  </p:normalViewPr>
  <p:slideViewPr>
    <p:cSldViewPr>
      <p:cViewPr varScale="1">
        <p:scale>
          <a:sx n="105" d="100"/>
          <a:sy n="105" d="100"/>
        </p:scale>
        <p:origin x="1734"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E82E1-5BB0-4320-BF30-D64CE0206107}" type="datetimeFigureOut">
              <a:rPr lang="en-US" smtClean="0"/>
              <a:t>5/15/2019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CE688-646D-4A52-ACE3-44FDD37ED42F}" type="slidenum">
              <a:rPr lang="en-US" smtClean="0"/>
              <a:t>‹#›</a:t>
            </a:fld>
            <a:endParaRPr lang="en-US" dirty="0"/>
          </a:p>
        </p:txBody>
      </p:sp>
    </p:spTree>
    <p:extLst>
      <p:ext uri="{BB962C8B-B14F-4D97-AF65-F5344CB8AC3E}">
        <p14:creationId xmlns:p14="http://schemas.microsoft.com/office/powerpoint/2010/main" val="2552170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a:t>
            </a:r>
            <a:r>
              <a:rPr lang="en-US" sz="1000" b="1" dirty="0">
                <a:latin typeface="Arial"/>
                <a:ea typeface="Calibri"/>
                <a:cs typeface="Times New Roman"/>
              </a:rPr>
              <a:t> 40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70 minutes </a:t>
            </a:r>
            <a:r>
              <a:rPr lang="en-US" sz="1000" dirty="0">
                <a:latin typeface="Arial"/>
                <a:ea typeface="Calibri"/>
                <a:cs typeface="Segoe UI"/>
              </a:rPr>
              <a:t>After completing this module, students will be able to:</a:t>
            </a:r>
            <a:endParaRPr lang="en-US" sz="1000" dirty="0">
              <a:latin typeface="Arial"/>
              <a:ea typeface="Calibri"/>
              <a:cs typeface="Times New Roman"/>
            </a:endParaRP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Explain the Exchange Management Shell cmdlets that you can use to configure and manage Microsoft Exchange Server 2016. </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Manage Exchange Server and recipient objects by using the Exchange Management Shell.</a:t>
            </a:r>
          </a:p>
          <a:p>
            <a:pPr marL="342900" marR="0" lvl="0" indent="-342900">
              <a:lnSpc>
                <a:spcPct val="115000"/>
              </a:lnSpc>
              <a:spcBef>
                <a:spcPts val="0"/>
              </a:spcBef>
              <a:spcAft>
                <a:spcPts val="995"/>
              </a:spcAft>
              <a:buFont typeface="Symbol"/>
              <a:buChar char=""/>
              <a:tabLst>
                <a:tab pos="228600" algn="l"/>
              </a:tabLst>
            </a:pPr>
            <a:r>
              <a:rPr lang="en-US" sz="1000" dirty="0">
                <a:effectLst/>
                <a:latin typeface="Arial"/>
                <a:ea typeface="Times New Roman"/>
                <a:cs typeface="Times New Roman"/>
              </a:rPr>
              <a:t>Manage Exchange Server and recipient objects by using the Exchange Management Shell scripts.</a:t>
            </a:r>
          </a:p>
          <a:p>
            <a:pPr>
              <a:lnSpc>
                <a:spcPts val="1300"/>
              </a:lnSpc>
              <a:spcBef>
                <a:spcPts val="900"/>
              </a:spcBef>
              <a:spcAft>
                <a:spcPts val="300"/>
              </a:spcAft>
            </a:pPr>
            <a:r>
              <a:rPr lang="en-US" sz="1000" b="1" dirty="0">
                <a:effectLst/>
                <a:latin typeface="Arial"/>
                <a:ea typeface="Times New Roman"/>
                <a:cs typeface="Segoe UI"/>
              </a:rPr>
              <a:t>Required Materials</a:t>
            </a:r>
          </a:p>
          <a:p>
            <a:pPr>
              <a:lnSpc>
                <a:spcPct val="115000"/>
              </a:lnSpc>
              <a:spcAft>
                <a:spcPts val="1000"/>
              </a:spcAft>
            </a:pPr>
            <a:r>
              <a:rPr lang="en-US" sz="1000" dirty="0">
                <a:latin typeface="Arial"/>
                <a:ea typeface="Calibri"/>
                <a:cs typeface="Times New Roman"/>
              </a:rPr>
              <a:t>To teach this module, you need the Microsoft PowerPoint file</a:t>
            </a:r>
            <a:r>
              <a:rPr lang="en-US" sz="1000" dirty="0">
                <a:latin typeface="Arial"/>
                <a:ea typeface="Calibri"/>
                <a:cs typeface="Segoe UI"/>
              </a:rPr>
              <a:t> 20345-1A_04.pptx.</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Preparation Tasks</a:t>
            </a:r>
          </a:p>
          <a:p>
            <a:pPr>
              <a:lnSpc>
                <a:spcPct val="115000"/>
              </a:lnSpc>
              <a:spcAft>
                <a:spcPts val="1000"/>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532CE688-646D-4A52-ACE3-44FDD37ED42F}"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81000"/>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1274905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each of the types of loops and conditions, and Boolean conditions and how you can use them in many loops. Additionally, point out that in some cases, you can use a pipeline rather than a </a:t>
            </a:r>
            <a:r>
              <a:rPr lang="en-US" sz="1000" b="1" dirty="0">
                <a:latin typeface="Arial"/>
                <a:ea typeface="Calibri"/>
                <a:cs typeface="Times New Roman"/>
              </a:rPr>
              <a:t>foreach</a:t>
            </a:r>
            <a:r>
              <a:rPr lang="en-US" sz="1000" dirty="0">
                <a:latin typeface="Arial"/>
                <a:ea typeface="Calibri"/>
                <a:cs typeface="Segoe UI"/>
              </a:rPr>
              <a:t> loop.</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If time permits, demonstrate basic script examples for each of the loops and conditions: </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refer to the following demonstration scripts:</a:t>
            </a:r>
          </a:p>
          <a:p>
            <a:pPr marL="800100" lvl="1" indent="-342900">
              <a:lnSpc>
                <a:spcPct val="115000"/>
              </a:lnSpc>
              <a:spcAft>
                <a:spcPts val="995"/>
              </a:spcAft>
              <a:buFont typeface="Courier New" panose="02070309020205020404" pitchFamily="49" charset="0"/>
              <a:buChar char="o"/>
              <a:tabLst>
                <a:tab pos="457200" algn="l"/>
              </a:tabLst>
            </a:pPr>
            <a:r>
              <a:rPr lang="en-US" sz="1000" dirty="0">
                <a:effectLst/>
                <a:latin typeface="Arial"/>
                <a:ea typeface="Times New Roman"/>
                <a:cs typeface="Times New Roman"/>
              </a:rPr>
              <a:t>C:\Labfiles\Mod04\Democode\Lesson01Demo-UsingIfStatements.ps1</a:t>
            </a:r>
          </a:p>
          <a:p>
            <a:pPr marL="800100" lvl="1" indent="-342900">
              <a:lnSpc>
                <a:spcPct val="115000"/>
              </a:lnSpc>
              <a:spcAft>
                <a:spcPts val="995"/>
              </a:spcAft>
              <a:buFont typeface="Courier New" panose="02070309020205020404" pitchFamily="49" charset="0"/>
              <a:buChar char="o"/>
              <a:tabLst>
                <a:tab pos="457200" algn="l"/>
              </a:tabLst>
            </a:pPr>
            <a:r>
              <a:rPr lang="en-US" sz="1000" dirty="0">
                <a:effectLst/>
                <a:latin typeface="Arial"/>
                <a:ea typeface="Times New Roman"/>
                <a:cs typeface="Times New Roman"/>
              </a:rPr>
              <a:t>C:\Labfiles\Mod04\Democode\Lesson01Demo-UsingSwitchStatements.ps1</a:t>
            </a:r>
          </a:p>
          <a:p>
            <a:pPr marL="800100" lvl="1" indent="-342900">
              <a:lnSpc>
                <a:spcPct val="115000"/>
              </a:lnSpc>
              <a:spcAft>
                <a:spcPts val="995"/>
              </a:spcAft>
              <a:buFont typeface="Courier New" panose="02070309020205020404" pitchFamily="49" charset="0"/>
              <a:buChar char="o"/>
              <a:tabLst>
                <a:tab pos="457200" algn="l"/>
              </a:tabLst>
            </a:pPr>
            <a:r>
              <a:rPr lang="en-US" sz="1000" dirty="0">
                <a:effectLst/>
                <a:latin typeface="Arial"/>
                <a:ea typeface="Times New Roman"/>
                <a:cs typeface="Times New Roman"/>
              </a:rPr>
              <a:t>C:\Labfiles\Mod04\Democode\Lesson01Demo-UsingLoops.ps1</a:t>
            </a:r>
          </a:p>
        </p:txBody>
      </p:sp>
      <p:sp>
        <p:nvSpPr>
          <p:cNvPr id="4" name="Slide Number Placeholder 3"/>
          <p:cNvSpPr>
            <a:spLocks noGrp="1"/>
          </p:cNvSpPr>
          <p:nvPr>
            <p:ph type="sldNum" sz="quarter" idx="10"/>
          </p:nvPr>
        </p:nvSpPr>
        <p:spPr/>
        <p:txBody>
          <a:bodyPr/>
          <a:lstStyle/>
          <a:p>
            <a:fld id="{532CE688-646D-4A52-ACE3-44FDD37ED42F}"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070472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different methods that you can use to filter data in Windows PowerShell and the situations in which the students might use each of the different methods.</a:t>
            </a:r>
          </a:p>
          <a:p>
            <a:pPr>
              <a:lnSpc>
                <a:spcPct val="115000"/>
              </a:lnSpc>
              <a:spcAft>
                <a:spcPts val="1000"/>
              </a:spcAft>
            </a:pPr>
            <a:r>
              <a:rPr lang="en-US" sz="1000" dirty="0">
                <a:latin typeface="Arial"/>
                <a:ea typeface="Calibri"/>
                <a:cs typeface="Times New Roman"/>
              </a:rPr>
              <a:t>If time permits, demonstrate the basic script examples for each of the filters: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 </a:t>
            </a:r>
            <a:r>
              <a:rPr lang="en-US" sz="1000" dirty="0">
                <a:effectLst/>
                <a:latin typeface="Arial"/>
                <a:ea typeface="Times New Roman"/>
                <a:cs typeface="Times New Roman"/>
              </a:rPr>
              <a:t>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refer to the following demonstration script:</a:t>
            </a:r>
          </a:p>
          <a:p>
            <a:pPr>
              <a:lnSpc>
                <a:spcPct val="115000"/>
              </a:lnSpc>
              <a:spcAft>
                <a:spcPts val="1000"/>
              </a:spcAft>
            </a:pPr>
            <a:r>
              <a:rPr lang="en-US" sz="1000" dirty="0">
                <a:latin typeface="Arial"/>
                <a:ea typeface="Calibri"/>
                <a:cs typeface="Times New Roman"/>
              </a:rPr>
              <a:t>	C:\Labfiles\Mod04\Democode\Lesson01Demo-Filtering.ps1</a:t>
            </a:r>
          </a:p>
        </p:txBody>
      </p:sp>
      <p:sp>
        <p:nvSpPr>
          <p:cNvPr id="4" name="Slide Number Placeholder 3"/>
          <p:cNvSpPr>
            <a:spLocks noGrp="1"/>
          </p:cNvSpPr>
          <p:nvPr>
            <p:ph type="sldNum" sz="quarter" idx="10"/>
          </p:nvPr>
        </p:nvSpPr>
        <p:spPr/>
        <p:txBody>
          <a:bodyPr/>
          <a:lstStyle/>
          <a:p>
            <a:fld id="{532CE688-646D-4A52-ACE3-44FDD37ED42F}"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295310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after you complete the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Lst>
            </a:pPr>
            <a:r>
              <a:rPr lang="en-US" sz="1000" dirty="0">
                <a:effectLst/>
                <a:latin typeface="Arial"/>
                <a:ea typeface="Times New Roman"/>
                <a:cs typeface="Times New Roman"/>
              </a:rPr>
              <a:t>Start virtual machines 20345-1A-LON-DC1 and 20345-1A-LON-EX1,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On LON-EX1, go to the Start screen.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On the Start screen, type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right-click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Run as administrator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Lesson01Demo-ManagingRecipients.ps1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Follow the script’s instructions to complete the demonstration.</a:t>
            </a:r>
          </a:p>
          <a:p>
            <a:pPr>
              <a:lnSpc>
                <a:spcPct val="115000"/>
              </a:lnSpc>
              <a:spcAft>
                <a:spcPts val="1000"/>
              </a:spcAft>
            </a:pPr>
            <a:r>
              <a:rPr lang="en-US" sz="1000" b="1" dirty="0">
                <a:latin typeface="Arial"/>
                <a:ea typeface="Calibri"/>
                <a:cs typeface="Times New Roman"/>
              </a:rPr>
              <a:t>Note</a:t>
            </a:r>
            <a:r>
              <a:rPr lang="en-US" dirty="0"/>
              <a:t>:</a:t>
            </a:r>
            <a:r>
              <a:rPr lang="en-US" sz="1000" b="1" dirty="0">
                <a:latin typeface="Arial"/>
                <a:ea typeface="Calibri"/>
                <a:cs typeface="Times New Roman"/>
              </a:rPr>
              <a:t> </a:t>
            </a:r>
            <a:r>
              <a:rPr lang="en-US" sz="1000" dirty="0">
                <a:latin typeface="Arial"/>
                <a:ea typeface="Calibri"/>
                <a:cs typeface="Times New Roman"/>
              </a:rPr>
              <a:t>If at any time, you are prompted </a:t>
            </a:r>
            <a:r>
              <a:rPr lang="en-US" sz="1000" b="1" dirty="0">
                <a:latin typeface="Arial"/>
                <a:ea typeface="Calibri"/>
                <a:cs typeface="Times New Roman"/>
              </a:rPr>
              <a:t>Do you want to run Update-Help?</a:t>
            </a:r>
            <a:r>
              <a:rPr lang="en-US" sz="1000" dirty="0">
                <a:latin typeface="Arial"/>
                <a:ea typeface="Calibri"/>
                <a:cs typeface="Times New Roman"/>
              </a:rPr>
              <a:t> Click </a:t>
            </a:r>
            <a:r>
              <a:rPr lang="en-US" sz="1000" b="1" dirty="0">
                <a:latin typeface="Arial"/>
                <a:ea typeface="Calibri"/>
                <a:cs typeface="Times New Roman"/>
              </a:rPr>
              <a:t>No</a:t>
            </a:r>
            <a:r>
              <a:rPr lang="en-US" sz="1000" dirty="0">
                <a:latin typeface="Arial"/>
                <a:ea typeface="Calibri"/>
                <a:cs typeface="Times New Roman"/>
              </a:rPr>
              <a:t>.</a:t>
            </a:r>
          </a:p>
          <a:p>
            <a:pPr>
              <a:lnSpc>
                <a:spcPct val="115000"/>
              </a:lnSpc>
              <a:spcAft>
                <a:spcPts val="1000"/>
              </a:spcAft>
            </a:pPr>
            <a:r>
              <a:rPr lang="en-US" sz="1000" dirty="0">
                <a:latin typeface="Arial"/>
                <a:ea typeface="Calibri"/>
                <a:cs typeface="Times New Roman"/>
              </a:rPr>
              <a:t>If at any time, you are prompted to enter a password, use </a:t>
            </a:r>
            <a:r>
              <a:rPr lang="en-US" sz="1000" b="1" dirty="0">
                <a:latin typeface="Arial"/>
                <a:ea typeface="Calibri"/>
                <a:cs typeface="Times New Roman"/>
              </a:rPr>
              <a:t>Pa$$w0rd</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532CE688-646D-4A52-ACE3-44FDD37ED42F}"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881623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cmdlet allows you use pipelining when the output of a cmdlet is not compatible with the cmdlet to which you want to pipe the output?</a:t>
            </a:r>
          </a:p>
          <a:p>
            <a:pPr>
              <a:lnSpc>
                <a:spcPct val="115000"/>
              </a:lnSpc>
              <a:spcAft>
                <a:spcPts val="1000"/>
              </a:spcAft>
            </a:pPr>
            <a:r>
              <a:rPr lang="en-US" sz="1000" dirty="0">
                <a:latin typeface="Arial"/>
                <a:ea typeface="Calibri"/>
                <a:cs typeface="Times New Roman"/>
              </a:rPr>
              <a:t>(   )Option 1: Select-Object</a:t>
            </a:r>
          </a:p>
          <a:p>
            <a:pPr>
              <a:lnSpc>
                <a:spcPct val="115000"/>
              </a:lnSpc>
              <a:spcAft>
                <a:spcPts val="1000"/>
              </a:spcAft>
            </a:pPr>
            <a:r>
              <a:rPr lang="en-US" sz="1000" dirty="0">
                <a:latin typeface="Arial"/>
                <a:ea typeface="Calibri"/>
                <a:cs typeface="Times New Roman"/>
              </a:rPr>
              <a:t>(   )Option 2: Where-Object</a:t>
            </a:r>
          </a:p>
          <a:p>
            <a:pPr>
              <a:lnSpc>
                <a:spcPct val="115000"/>
              </a:lnSpc>
              <a:spcAft>
                <a:spcPts val="1000"/>
              </a:spcAft>
            </a:pPr>
            <a:r>
              <a:rPr lang="en-US" sz="1000" dirty="0">
                <a:latin typeface="Arial"/>
                <a:ea typeface="Calibri"/>
                <a:cs typeface="Times New Roman"/>
              </a:rPr>
              <a:t>(   )Option 3: Convert-Object</a:t>
            </a:r>
          </a:p>
          <a:p>
            <a:pPr>
              <a:lnSpc>
                <a:spcPct val="115000"/>
              </a:lnSpc>
              <a:spcAft>
                <a:spcPts val="1000"/>
              </a:spcAft>
            </a:pPr>
            <a:r>
              <a:rPr lang="en-US" sz="1000" dirty="0">
                <a:latin typeface="Arial"/>
                <a:ea typeface="Calibri"/>
                <a:cs typeface="Times New Roman"/>
              </a:rPr>
              <a:t>(   )Option 4: ForEach-Object</a:t>
            </a:r>
          </a:p>
          <a:p>
            <a:pPr>
              <a:lnSpc>
                <a:spcPct val="115000"/>
              </a:lnSpc>
              <a:spcAft>
                <a:spcPts val="1000"/>
              </a:spcAft>
            </a:pPr>
            <a:r>
              <a:rPr lang="en-US" sz="1000" dirty="0">
                <a:latin typeface="Arial"/>
                <a:ea typeface="Calibri"/>
                <a:cs typeface="Times New Roman"/>
              </a:rPr>
              <a:t>(   )Option 5: Convert-Pipeline</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(√)Option 4: ForEach-Object</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The </a:t>
            </a:r>
            <a:r>
              <a:rPr lang="en-US" sz="1000" b="1" dirty="0">
                <a:latin typeface="Arial"/>
                <a:ea typeface="Calibri"/>
                <a:cs typeface="Times New Roman"/>
              </a:rPr>
              <a:t>ForEach-Object </a:t>
            </a:r>
            <a:r>
              <a:rPr lang="en-US" sz="1000" dirty="0">
                <a:latin typeface="Arial"/>
                <a:ea typeface="Calibri"/>
                <a:cs typeface="Times New Roman"/>
              </a:rPr>
              <a:t>cmdlet allows you to process each object in the pipeline through a </a:t>
            </a:r>
            <a:r>
              <a:rPr lang="en-US" sz="1000" b="1" dirty="0">
                <a:latin typeface="Arial"/>
                <a:ea typeface="Calibri"/>
                <a:cs typeface="Times New Roman"/>
              </a:rPr>
              <a:t>foreach </a:t>
            </a:r>
            <a:r>
              <a:rPr lang="en-US" sz="1000" dirty="0">
                <a:latin typeface="Arial"/>
                <a:ea typeface="Calibri"/>
                <a:cs typeface="Times New Roman"/>
              </a:rPr>
              <a:t>loop, thereby making it possible to pass output data between cmdlets that are not compatible natively.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cmdlets can you use to monitor your Exchange Server environment?</a:t>
            </a:r>
          </a:p>
          <a:p>
            <a:pPr>
              <a:lnSpc>
                <a:spcPct val="115000"/>
              </a:lnSpc>
              <a:spcAft>
                <a:spcPts val="1000"/>
              </a:spcAft>
            </a:pPr>
            <a:r>
              <a:rPr lang="en-US" sz="1000" dirty="0">
                <a:latin typeface="Arial"/>
                <a:ea typeface="Calibri"/>
                <a:cs typeface="Times New Roman"/>
              </a:rPr>
              <a:t>(   )Option 1: Get-MailboxDatabaseCopyStatus</a:t>
            </a:r>
          </a:p>
          <a:p>
            <a:pPr>
              <a:lnSpc>
                <a:spcPct val="115000"/>
              </a:lnSpc>
              <a:spcAft>
                <a:spcPts val="1000"/>
              </a:spcAft>
            </a:pPr>
            <a:r>
              <a:rPr lang="en-US" sz="1000" dirty="0">
                <a:latin typeface="Arial"/>
                <a:ea typeface="Calibri"/>
                <a:cs typeface="Times New Roman"/>
              </a:rPr>
              <a:t>(   )Option 2: Test-ReplicationHealth</a:t>
            </a:r>
          </a:p>
          <a:p>
            <a:pPr>
              <a:lnSpc>
                <a:spcPct val="115000"/>
              </a:lnSpc>
              <a:spcAft>
                <a:spcPts val="1000"/>
              </a:spcAft>
            </a:pPr>
            <a:r>
              <a:rPr lang="en-US" sz="1000" dirty="0">
                <a:latin typeface="Arial"/>
                <a:ea typeface="Calibri"/>
                <a:cs typeface="Times New Roman"/>
              </a:rPr>
              <a:t>(   )Option 3: Get-Queue</a:t>
            </a:r>
          </a:p>
          <a:p>
            <a:pPr>
              <a:lnSpc>
                <a:spcPct val="115000"/>
              </a:lnSpc>
              <a:spcAft>
                <a:spcPts val="1000"/>
              </a:spcAft>
            </a:pPr>
            <a:r>
              <a:rPr lang="en-US" sz="1000" dirty="0">
                <a:latin typeface="Arial"/>
                <a:ea typeface="Calibri"/>
                <a:cs typeface="Times New Roman"/>
              </a:rPr>
              <a:t>(   )Option 4: Get-Message</a:t>
            </a:r>
          </a:p>
          <a:p>
            <a:pPr>
              <a:lnSpc>
                <a:spcPct val="115000"/>
              </a:lnSpc>
              <a:spcAft>
                <a:spcPts val="1000"/>
              </a:spcAft>
            </a:pPr>
            <a:r>
              <a:rPr lang="en-US" sz="1000" dirty="0">
                <a:latin typeface="Arial"/>
                <a:ea typeface="Calibri"/>
                <a:cs typeface="Times New Roman"/>
              </a:rPr>
              <a:t>(   )Option 5: Test-ServiceHealth</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8646630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Emphasize again for students how to use the standardized verb-noun naming for Exchange Management PowerShell cmdlets. Due to the sheer number of server-configuration cmdlets for Exchange Server 2016, the student manual details only the most common cmdlet types and nouns. Students will need to reference the link for a complete up-to-date listing of Exchange Server 2016 cmdlets, or they also can </a:t>
            </a:r>
            <a:r>
              <a:rPr lang="en-US" sz="1000" dirty="0">
                <a:solidFill>
                  <a:srgbClr val="000000"/>
                </a:solidFill>
                <a:latin typeface="Arial"/>
                <a:ea typeface="Calibri"/>
                <a:cs typeface="Times New Roman"/>
              </a:rPr>
              <a:t>use the </a:t>
            </a:r>
            <a:r>
              <a:rPr lang="en-US" sz="1000" b="1" dirty="0">
                <a:latin typeface="Arial"/>
                <a:ea typeface="Calibri"/>
                <a:cs typeface="Times New Roman"/>
              </a:rPr>
              <a:t>Get-Command</a:t>
            </a:r>
            <a:r>
              <a:rPr lang="en-US" sz="1000" dirty="0">
                <a:solidFill>
                  <a:srgbClr val="000000"/>
                </a:solidFill>
                <a:latin typeface="Arial"/>
                <a:ea typeface="Calibri"/>
                <a:cs typeface="Times New Roman"/>
              </a:rPr>
              <a:t> example in the student manual to find specific cmdlets based on the cmdlet noun.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464148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the different ways that you can perform server-configuration tasks by using the pipelining concepts that the first lesson detailed. Point out how you can use the </a:t>
            </a:r>
            <a:r>
              <a:rPr lang="en-US" sz="1000" b="1" dirty="0">
                <a:latin typeface="Arial"/>
                <a:ea typeface="Calibri"/>
                <a:cs typeface="Times New Roman"/>
              </a:rPr>
              <a:t>ForEach-Object</a:t>
            </a:r>
            <a:r>
              <a:rPr lang="en-US" sz="1000" dirty="0">
                <a:latin typeface="Arial"/>
                <a:ea typeface="Calibri"/>
                <a:cs typeface="Times New Roman"/>
              </a:rPr>
              <a:t> cmdlet in the Managing mail flow example, and how it allows you to use pipelining even when the cmdlets are not compatible. You might also want to reinforce that in the Managing high availability example on the slide, the </a:t>
            </a:r>
            <a:r>
              <a:rPr lang="en-US" sz="1000" b="1" dirty="0">
                <a:latin typeface="Arial"/>
                <a:ea typeface="Calibri"/>
                <a:cs typeface="Times New Roman"/>
              </a:rPr>
              <a:t>?</a:t>
            </a:r>
            <a:r>
              <a:rPr lang="en-US" sz="1000" dirty="0">
                <a:latin typeface="Arial"/>
                <a:ea typeface="Calibri"/>
                <a:cs typeface="Times New Roman"/>
              </a:rPr>
              <a:t> alias is used instead of the full cmdlet name </a:t>
            </a:r>
            <a:r>
              <a:rPr lang="en-US" sz="1000" b="1" dirty="0">
                <a:latin typeface="Arial"/>
                <a:ea typeface="Calibri"/>
                <a:cs typeface="Times New Roman"/>
              </a:rPr>
              <a:t>Where-Object</a:t>
            </a:r>
            <a:r>
              <a:rPr lang="en-US" sz="1000" dirty="0">
                <a:latin typeface="Arial"/>
                <a:ea typeface="Calibri"/>
                <a:cs typeface="Times New Roman"/>
              </a:rPr>
              <a:t>.</a:t>
            </a:r>
          </a:p>
        </p:txBody>
      </p:sp>
      <p:sp>
        <p:nvSpPr>
          <p:cNvPr id="4" name="Slide Number Placeholder 3"/>
          <p:cNvSpPr>
            <a:spLocks noGrp="1"/>
          </p:cNvSpPr>
          <p:nvPr>
            <p:ph type="sldNum" sz="quarter" idx="10"/>
          </p:nvPr>
        </p:nvSpPr>
        <p:spPr/>
        <p:txBody>
          <a:bodyPr/>
          <a:lstStyle/>
          <a:p>
            <a:fld id="{532CE688-646D-4A52-ACE3-44FDD37ED42F}"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787755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after you complete the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In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Lesson02Demo-ManagingExchange.ps1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latin typeface="Arial"/>
                <a:ea typeface="Calibri"/>
                <a:cs typeface="Times New Roman"/>
              </a:rPr>
              <a:t>Follow the instructions within the script to complete the demonstration.</a:t>
            </a:r>
          </a:p>
        </p:txBody>
      </p:sp>
      <p:sp>
        <p:nvSpPr>
          <p:cNvPr id="4" name="Slide Number Placeholder 3"/>
          <p:cNvSpPr>
            <a:spLocks noGrp="1"/>
          </p:cNvSpPr>
          <p:nvPr>
            <p:ph type="sldNum" sz="quarter" idx="10"/>
          </p:nvPr>
        </p:nvSpPr>
        <p:spPr/>
        <p:txBody>
          <a:bodyPr/>
          <a:lstStyle/>
          <a:p>
            <a:fld id="{532CE688-646D-4A52-ACE3-44FDD37ED42F}"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4204342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Discuss the test cmdlets that are available to help administrators troubleshoot problems and gather information.</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343054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to use the </a:t>
            </a:r>
            <a:r>
              <a:rPr lang="en-US" sz="1000" b="1" dirty="0">
                <a:latin typeface="Arial"/>
                <a:ea typeface="Calibri"/>
                <a:cs typeface="Times New Roman"/>
              </a:rPr>
              <a:t>Get-Queue</a:t>
            </a:r>
            <a:r>
              <a:rPr lang="en-US" sz="1000" dirty="0">
                <a:latin typeface="Arial"/>
                <a:ea typeface="Calibri"/>
                <a:cs typeface="Times New Roman"/>
              </a:rPr>
              <a:t>,</a:t>
            </a:r>
            <a:r>
              <a:rPr lang="en-US" sz="1000" b="1" dirty="0">
                <a:latin typeface="Arial"/>
                <a:ea typeface="Calibri"/>
                <a:cs typeface="Times New Roman"/>
              </a:rPr>
              <a:t> Get-Message</a:t>
            </a:r>
            <a:r>
              <a:rPr lang="en-US" sz="1000" dirty="0">
                <a:latin typeface="Arial"/>
                <a:ea typeface="Calibri"/>
                <a:cs typeface="Times New Roman"/>
              </a:rPr>
              <a:t>,</a:t>
            </a:r>
            <a:r>
              <a:rPr lang="en-US" sz="1000" b="1" dirty="0">
                <a:latin typeface="Arial"/>
                <a:ea typeface="Calibri"/>
                <a:cs typeface="Times New Roman"/>
              </a:rPr>
              <a:t> Get-DatabaseCopyStatus</a:t>
            </a:r>
            <a:r>
              <a:rPr lang="en-US" sz="1000" dirty="0">
                <a:latin typeface="Arial"/>
                <a:ea typeface="Calibri"/>
                <a:cs typeface="Times New Roman"/>
              </a:rPr>
              <a:t>, and </a:t>
            </a:r>
            <a:r>
              <a:rPr lang="en-US" sz="1000" b="1" dirty="0">
                <a:latin typeface="Arial"/>
                <a:ea typeface="Calibri"/>
                <a:cs typeface="Times New Roman"/>
              </a:rPr>
              <a:t>Get-EventLog</a:t>
            </a:r>
            <a:r>
              <a:rPr lang="en-US" sz="1000" dirty="0">
                <a:latin typeface="Arial"/>
                <a:ea typeface="Calibri"/>
                <a:cs typeface="Times New Roman"/>
              </a:rPr>
              <a:t> cmdlets.</a:t>
            </a:r>
          </a:p>
        </p:txBody>
      </p:sp>
      <p:sp>
        <p:nvSpPr>
          <p:cNvPr id="4" name="Slide Number Placeholder 3"/>
          <p:cNvSpPr>
            <a:spLocks noGrp="1"/>
          </p:cNvSpPr>
          <p:nvPr>
            <p:ph type="sldNum" sz="quarter" idx="10"/>
          </p:nvPr>
        </p:nvSpPr>
        <p:spPr/>
        <p:txBody>
          <a:bodyPr/>
          <a:lstStyle/>
          <a:p>
            <a:fld id="{532CE688-646D-4A52-ACE3-44FDD37ED42F}"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347366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after you complete the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In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Lesson02Demo-MonitoringExchange.ps1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Follow the instructions within the script to complete the demonstration.</a:t>
            </a:r>
          </a:p>
        </p:txBody>
      </p:sp>
      <p:sp>
        <p:nvSpPr>
          <p:cNvPr id="4" name="Slide Number Placeholder 3"/>
          <p:cNvSpPr>
            <a:spLocks noGrp="1"/>
          </p:cNvSpPr>
          <p:nvPr>
            <p:ph type="sldNum" sz="quarter" idx="10"/>
          </p:nvPr>
        </p:nvSpPr>
        <p:spPr/>
        <p:txBody>
          <a:bodyPr/>
          <a:lstStyle/>
          <a:p>
            <a:fld id="{532CE688-646D-4A52-ACE3-44FDD37ED42F}"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869621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2CE688-646D-4A52-ACE3-44FDD37ED42F}"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678321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828799"/>
            <a:ext cx="6153912" cy="6856413"/>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What is the default Windows PowerShell execution policy on Windows Server 2012 R2?</a:t>
            </a:r>
          </a:p>
          <a:p>
            <a:pPr>
              <a:lnSpc>
                <a:spcPct val="115000"/>
              </a:lnSpc>
              <a:spcAft>
                <a:spcPts val="1000"/>
              </a:spcAft>
            </a:pPr>
            <a:r>
              <a:rPr lang="en-US" sz="1000" dirty="0">
                <a:latin typeface="Arial"/>
                <a:ea typeface="Calibri"/>
                <a:cs typeface="Times New Roman"/>
              </a:rPr>
              <a:t>(   )Option 1: Restricted</a:t>
            </a:r>
          </a:p>
          <a:p>
            <a:pPr>
              <a:lnSpc>
                <a:spcPct val="115000"/>
              </a:lnSpc>
              <a:spcAft>
                <a:spcPts val="1000"/>
              </a:spcAft>
            </a:pPr>
            <a:r>
              <a:rPr lang="en-US" sz="1000" dirty="0">
                <a:latin typeface="Arial"/>
                <a:ea typeface="Calibri"/>
                <a:cs typeface="Times New Roman"/>
              </a:rPr>
              <a:t>(   )Option 2: AllSigned</a:t>
            </a:r>
          </a:p>
          <a:p>
            <a:pPr>
              <a:lnSpc>
                <a:spcPct val="115000"/>
              </a:lnSpc>
              <a:spcAft>
                <a:spcPts val="1000"/>
              </a:spcAft>
            </a:pPr>
            <a:r>
              <a:rPr lang="en-US" sz="1000" dirty="0">
                <a:latin typeface="Arial"/>
                <a:ea typeface="Calibri"/>
                <a:cs typeface="Times New Roman"/>
              </a:rPr>
              <a:t>(   )Option 3: RemoteSigned</a:t>
            </a:r>
          </a:p>
          <a:p>
            <a:pPr>
              <a:lnSpc>
                <a:spcPct val="115000"/>
              </a:lnSpc>
              <a:spcAft>
                <a:spcPts val="1000"/>
              </a:spcAft>
            </a:pPr>
            <a:r>
              <a:rPr lang="en-US" sz="1000" dirty="0">
                <a:latin typeface="Arial"/>
                <a:ea typeface="Calibri"/>
                <a:cs typeface="Times New Roman"/>
              </a:rPr>
              <a:t>(   )Option 4: Unrestricted</a:t>
            </a:r>
          </a:p>
          <a:p>
            <a:pPr>
              <a:lnSpc>
                <a:spcPct val="115000"/>
              </a:lnSpc>
              <a:spcAft>
                <a:spcPts val="1000"/>
              </a:spcAft>
            </a:pPr>
            <a:r>
              <a:rPr lang="en-US" sz="1000" dirty="0">
                <a:latin typeface="Arial"/>
                <a:ea typeface="Calibri"/>
                <a:cs typeface="Times New Roman"/>
              </a:rPr>
              <a:t>(   )Option 5: Bypass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3: RemoteSigned</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RemoteSigned is the default execution policy on Windows Server 2012 R2. This policy requires that a trusted publisher signs all scripts and configuration files that download from the Internet. This execution policy is useful because it assumes that local scripts are ones that you create yourself, and that you trust them. It does not require that local scripts be signed. However, scripts that download from the Internet or that you receive through email are not trusted unless they carry an intact, trusted digital signature. However, you still can run those scripts—for example, by running the shell under a lesser execution policy, or even by signing the script yourself. However, because you must take these additional steps, it is unlikely that you can run such a script accidentally or unknowingly.</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Before running a community-provided Exchange Management Shell script, which of the following should you ensure?</a:t>
            </a:r>
          </a:p>
          <a:p>
            <a:pPr>
              <a:lnSpc>
                <a:spcPct val="115000"/>
              </a:lnSpc>
              <a:spcAft>
                <a:spcPts val="1000"/>
              </a:spcAft>
            </a:pPr>
            <a:r>
              <a:rPr lang="en-US" sz="1000" dirty="0">
                <a:latin typeface="Arial"/>
                <a:ea typeface="Calibri"/>
                <a:cs typeface="Times New Roman"/>
              </a:rPr>
              <a:t>(   )Option 1: You trust the website from which you downloaded it</a:t>
            </a:r>
          </a:p>
          <a:p>
            <a:pPr>
              <a:lnSpc>
                <a:spcPct val="115000"/>
              </a:lnSpc>
              <a:spcAft>
                <a:spcPts val="1000"/>
              </a:spcAft>
            </a:pPr>
            <a:r>
              <a:rPr lang="en-US" sz="1000" dirty="0">
                <a:latin typeface="Arial"/>
                <a:ea typeface="Calibri"/>
                <a:cs typeface="Times New Roman"/>
              </a:rPr>
              <a:t>(   )Option 2: You trust the author who wrote it</a:t>
            </a:r>
          </a:p>
          <a:p>
            <a:pPr>
              <a:lnSpc>
                <a:spcPct val="115000"/>
              </a:lnSpc>
              <a:spcAft>
                <a:spcPts val="1000"/>
              </a:spcAft>
            </a:pPr>
            <a:r>
              <a:rPr lang="en-US" sz="1000" dirty="0">
                <a:latin typeface="Arial"/>
                <a:ea typeface="Calibri"/>
                <a:cs typeface="Times New Roman"/>
              </a:rPr>
              <a:t>(   )Option 3: The code is documented properly</a:t>
            </a:r>
          </a:p>
          <a:p>
            <a:pPr>
              <a:lnSpc>
                <a:spcPct val="115000"/>
              </a:lnSpc>
              <a:spcAft>
                <a:spcPts val="1000"/>
              </a:spcAft>
            </a:pPr>
            <a:r>
              <a:rPr lang="en-US" sz="1000" dirty="0">
                <a:latin typeface="Arial"/>
                <a:ea typeface="Calibri"/>
                <a:cs typeface="Times New Roman"/>
              </a:rPr>
              <a:t>(   )Option 4: You understand what the code is doing</a:t>
            </a:r>
          </a:p>
          <a:p>
            <a:pPr>
              <a:lnSpc>
                <a:spcPct val="115000"/>
              </a:lnSpc>
              <a:spcAft>
                <a:spcPts val="1000"/>
              </a:spcAft>
            </a:pPr>
            <a:r>
              <a:rPr lang="en-US" sz="1000" dirty="0">
                <a:latin typeface="Arial"/>
                <a:ea typeface="Calibri"/>
                <a:cs typeface="Times New Roman"/>
              </a:rPr>
              <a:t>(   )Option 5: You run the script in a lab environment before you run it in production</a:t>
            </a:r>
          </a:p>
        </p:txBody>
      </p:sp>
      <p:sp>
        <p:nvSpPr>
          <p:cNvPr id="4" name="Slide Number Placeholder 3"/>
          <p:cNvSpPr>
            <a:spLocks noGrp="1"/>
          </p:cNvSpPr>
          <p:nvPr>
            <p:ph type="sldNum" sz="quarter" idx="10"/>
          </p:nvPr>
        </p:nvSpPr>
        <p:spPr/>
        <p:txBody>
          <a:bodyPr/>
          <a:lstStyle/>
          <a:p>
            <a:fld id="{532CE688-646D-4A52-ACE3-44FDD37ED42F}"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1863615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532CE688-646D-4A52-ACE3-44FDD37ED42F}"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900021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scenarios in the student manual and consider how you could combine Windows PowerShell concepts and Exchange Management Shell cmdlets into scripts that could perform the required tasks. Discuss the capabilities of Exchange Web Services, but stress that it is an advanced concept that is beyond the scope of this course. You might also mention that Microsoft will eventually deprecate Exchange Web Services in favor of the industry standard REST API. Most, if not all, Microsoft online services already use the REST API today.</a:t>
            </a:r>
          </a:p>
        </p:txBody>
      </p:sp>
      <p:sp>
        <p:nvSpPr>
          <p:cNvPr id="4" name="Slide Number Placeholder 3"/>
          <p:cNvSpPr>
            <a:spLocks noGrp="1"/>
          </p:cNvSpPr>
          <p:nvPr>
            <p:ph type="sldNum" sz="quarter" idx="10"/>
          </p:nvPr>
        </p:nvSpPr>
        <p:spPr/>
        <p:txBody>
          <a:bodyPr/>
          <a:lstStyle/>
          <a:p>
            <a:fld id="{532CE688-646D-4A52-ACE3-44FDD37ED42F}"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6860172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After you complete the demonstration, revert all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In </a:t>
            </a:r>
            <a:r>
              <a:rPr lang="en-US" sz="1000" b="1" dirty="0">
                <a:effectLst/>
                <a:latin typeface="Arial"/>
                <a:ea typeface="Times New Roman"/>
                <a:cs typeface="Times New Roman"/>
              </a:rPr>
              <a:t>Windows PowerShell ISE</a:t>
            </a:r>
            <a:r>
              <a:rPr lang="en-US" sz="1000" dirty="0">
                <a:effectLst/>
                <a:latin typeface="Arial"/>
                <a:ea typeface="Times New Roman"/>
                <a:cs typeface="Times New Roman"/>
              </a:rPr>
              <a:t>, click </a:t>
            </a:r>
            <a:r>
              <a:rPr lang="en-US" sz="1000" b="1" dirty="0">
                <a:effectLst/>
                <a:latin typeface="Arial"/>
                <a:ea typeface="Times New Roman"/>
                <a:cs typeface="Times New Roman"/>
              </a:rPr>
              <a:t>File</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Go to C:\Labfiles\Mod04\Democode\.</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Select </a:t>
            </a:r>
            <a:r>
              <a:rPr lang="en-US" sz="1000" b="1" dirty="0">
                <a:effectLst/>
                <a:latin typeface="Arial"/>
                <a:ea typeface="Times New Roman"/>
                <a:cs typeface="Times New Roman"/>
              </a:rPr>
              <a:t>Lesson03Demo-ProvisioningSetup.ps1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Open</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Follow the instructions within the script to complete the demonstration.</a:t>
            </a:r>
          </a:p>
        </p:txBody>
      </p:sp>
      <p:sp>
        <p:nvSpPr>
          <p:cNvPr id="4" name="Slide Number Placeholder 3"/>
          <p:cNvSpPr>
            <a:spLocks noGrp="1"/>
          </p:cNvSpPr>
          <p:nvPr>
            <p:ph type="sldNum" sz="quarter" idx="10"/>
          </p:nvPr>
        </p:nvSpPr>
        <p:spPr/>
        <p:txBody>
          <a:bodyPr/>
          <a:lstStyle/>
          <a:p>
            <a:fld id="{532CE688-646D-4A52-ACE3-44FDD37ED42F}"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853944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available scripts and how to use them.</a:t>
            </a:r>
          </a:p>
        </p:txBody>
      </p:sp>
      <p:sp>
        <p:nvSpPr>
          <p:cNvPr id="4" name="Slide Number Placeholder 3"/>
          <p:cNvSpPr>
            <a:spLocks noGrp="1"/>
          </p:cNvSpPr>
          <p:nvPr>
            <p:ph type="sldNum" sz="quarter" idx="10"/>
          </p:nvPr>
        </p:nvSpPr>
        <p:spPr/>
        <p:txBody>
          <a:bodyPr/>
          <a:lstStyle/>
          <a:p>
            <a:fld id="{532CE688-646D-4A52-ACE3-44FDD37ED42F}"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816058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Review the best practices for downloading and executing scripts that the Windows PowerShell community provides. Stress that with the availability of virtualization technologies such as Hyper-V, anyone can build a quick lab by using fully functioning trial versions of Windows Server and Exchange Server.</a:t>
            </a:r>
          </a:p>
        </p:txBody>
      </p:sp>
      <p:sp>
        <p:nvSpPr>
          <p:cNvPr id="4" name="Slide Number Placeholder 3"/>
          <p:cNvSpPr>
            <a:spLocks noGrp="1"/>
          </p:cNvSpPr>
          <p:nvPr>
            <p:ph type="sldNum" sz="quarter" idx="10"/>
          </p:nvPr>
        </p:nvSpPr>
        <p:spPr/>
        <p:txBody>
          <a:bodyPr/>
          <a:lstStyle/>
          <a:p>
            <a:fld id="{532CE688-646D-4A52-ACE3-44FDD37ED42F}" type="slidenum">
              <a:rPr lang="en-US" smtClean="0"/>
              <a:t>25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762387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Exchange Server 2016 management tools are required to use the Windows PowerShell cmdlets for Exchange Server.</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No. Installing the management tools will install the Exchange Management Shell. However, you still can import the Windows PowerShell cmdlets for Exchange Server by establishing a remote Windows PowerShell session to your Exchange Server or Exchange Online.</a:t>
            </a:r>
            <a:endParaRPr lang="en-US" sz="1000" b="1" dirty="0">
              <a:latin typeface="Arial"/>
              <a:ea typeface="Calibri"/>
              <a:cs typeface="Times New Roman"/>
            </a:endParaRP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Windows PowerShell cmdlets should you pipe output to when you want to return specified properties of an object?</a:t>
            </a:r>
          </a:p>
          <a:p>
            <a:pPr>
              <a:lnSpc>
                <a:spcPct val="115000"/>
              </a:lnSpc>
              <a:spcAft>
                <a:spcPts val="1000"/>
              </a:spcAft>
            </a:pPr>
            <a:r>
              <a:rPr lang="en-US" sz="1000" dirty="0">
                <a:latin typeface="Arial"/>
                <a:ea typeface="Calibri"/>
                <a:cs typeface="Times New Roman"/>
              </a:rPr>
              <a:t>(   )Option 1: Where-Object</a:t>
            </a:r>
          </a:p>
          <a:p>
            <a:pPr>
              <a:lnSpc>
                <a:spcPct val="115000"/>
              </a:lnSpc>
              <a:spcAft>
                <a:spcPts val="1000"/>
              </a:spcAft>
            </a:pPr>
            <a:r>
              <a:rPr lang="en-US" sz="1000" dirty="0">
                <a:latin typeface="Arial"/>
                <a:ea typeface="Calibri"/>
                <a:cs typeface="Times New Roman"/>
              </a:rPr>
              <a:t>(   )Option 2: Select-Object</a:t>
            </a:r>
          </a:p>
          <a:p>
            <a:pPr>
              <a:lnSpc>
                <a:spcPct val="115000"/>
              </a:lnSpc>
              <a:spcAft>
                <a:spcPts val="1000"/>
              </a:spcAft>
            </a:pPr>
            <a:r>
              <a:rPr lang="en-US" sz="1000" dirty="0">
                <a:latin typeface="Arial"/>
                <a:ea typeface="Calibri"/>
                <a:cs typeface="Times New Roman"/>
              </a:rPr>
              <a:t>(   )Option 3: Measure-Object</a:t>
            </a:r>
          </a:p>
          <a:p>
            <a:pPr>
              <a:lnSpc>
                <a:spcPct val="115000"/>
              </a:lnSpc>
              <a:spcAft>
                <a:spcPts val="1000"/>
              </a:spcAft>
            </a:pPr>
            <a:r>
              <a:rPr lang="en-US" sz="1000" dirty="0">
                <a:latin typeface="Arial"/>
                <a:ea typeface="Calibri"/>
                <a:cs typeface="Times New Roman"/>
              </a:rPr>
              <a:t>(   )Option 4: Sort-Object</a:t>
            </a:r>
          </a:p>
          <a:p>
            <a:pPr>
              <a:lnSpc>
                <a:spcPct val="115000"/>
              </a:lnSpc>
              <a:spcAft>
                <a:spcPts val="1000"/>
              </a:spcAft>
            </a:pPr>
            <a:r>
              <a:rPr lang="en-US" sz="1000" dirty="0">
                <a:latin typeface="Arial"/>
                <a:ea typeface="Calibri"/>
                <a:cs typeface="Times New Roman"/>
              </a:rPr>
              <a:t>(   )Option 5: Format-List</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2: Select-Object</a:t>
            </a:r>
          </a:p>
          <a:p>
            <a:pPr>
              <a:lnSpc>
                <a:spcPct val="115000"/>
              </a:lnSpc>
              <a:spcAft>
                <a:spcPts val="1000"/>
              </a:spcAft>
            </a:pPr>
            <a:r>
              <a:rPr lang="en-US" sz="1000" dirty="0">
                <a:latin typeface="Arial"/>
                <a:ea typeface="Calibri"/>
                <a:cs typeface="Times New Roman"/>
              </a:rPr>
              <a:t>(√ )Option 5: Format-List</a:t>
            </a:r>
          </a:p>
        </p:txBody>
      </p:sp>
      <p:sp>
        <p:nvSpPr>
          <p:cNvPr id="4" name="Slide Number Placeholder 3"/>
          <p:cNvSpPr>
            <a:spLocks noGrp="1"/>
          </p:cNvSpPr>
          <p:nvPr>
            <p:ph type="sldNum" sz="quarter" idx="10"/>
          </p:nvPr>
        </p:nvSpPr>
        <p:spPr/>
        <p:txBody>
          <a:bodyPr/>
          <a:lstStyle/>
          <a:p>
            <a:fld id="{532CE688-646D-4A52-ACE3-44FDD37ED42F}"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0693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The Windows PowerShell Integrated Scripting Environment (ISE) is a graphical tool that makes it easier to work with Windows PowerShell scripts. Discuss the lead-in sentence at the top of the slide, and emphasize that the ISE is designed for both novice and advanced users.</a:t>
            </a:r>
          </a:p>
          <a:p>
            <a:pPr>
              <a:lnSpc>
                <a:spcPct val="115000"/>
              </a:lnSpc>
              <a:spcAft>
                <a:spcPts val="1000"/>
              </a:spcAft>
            </a:pPr>
            <a:r>
              <a:rPr lang="en-US" sz="1000" dirty="0">
                <a:latin typeface="Arial"/>
                <a:ea typeface="Calibri"/>
                <a:cs typeface="Times New Roman"/>
              </a:rPr>
              <a:t>Additionally, point out the following beneficial features of the Windows PowerShell ISE, including:</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Microsoft IntelliSense, which provides inline help for cmdlets, parameters, parameter values, and file paths as you type in the Script or Console pane.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Syntax coloring, which improves contrast and readability, and helps minimize typing errors.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Multiline editing that allows you to create scripts and functions easily.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The ability to copy and paste code snippets from other sources, such as the Internet.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Command completion, which includes tooltip help. This typically saves time for both novice and experienced administrators.</a:t>
            </a:r>
          </a:p>
          <a:p>
            <a:pPr>
              <a:lnSpc>
                <a:spcPct val="115000"/>
              </a:lnSpc>
              <a:spcAft>
                <a:spcPts val="1000"/>
              </a:spcAft>
            </a:pPr>
            <a:r>
              <a:rPr lang="en-US" sz="1000" dirty="0">
                <a:latin typeface="Arial"/>
                <a:ea typeface="Calibri"/>
                <a:cs typeface="Times New Roman"/>
              </a:rPr>
              <a:t>If time allows, demonstrate the basic features of Windows PowerShell ISE: </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refer to the following demonstration script:</a:t>
            </a:r>
          </a:p>
          <a:p>
            <a:pPr marR="0" lvl="0">
              <a:lnSpc>
                <a:spcPct val="115000"/>
              </a:lnSpc>
              <a:spcBef>
                <a:spcPts val="0"/>
              </a:spcBef>
              <a:spcAft>
                <a:spcPts val="995"/>
              </a:spcAft>
              <a:tabLst>
                <a:tab pos="228600" algn="l"/>
              </a:tabLst>
            </a:pPr>
            <a:r>
              <a:rPr lang="en-US" sz="1000" dirty="0">
                <a:effectLst/>
                <a:latin typeface="Arial"/>
                <a:ea typeface="Times New Roman"/>
                <a:cs typeface="Times New Roman"/>
              </a:rPr>
              <a:t>		C:\Labfiles\Mod04\Democode\Lesson01Demo-ISEFeatures.ps1</a:t>
            </a:r>
          </a:p>
        </p:txBody>
      </p:sp>
      <p:sp>
        <p:nvSpPr>
          <p:cNvPr id="4" name="Slide Number Placeholder 3"/>
          <p:cNvSpPr>
            <a:spLocks noGrp="1"/>
          </p:cNvSpPr>
          <p:nvPr>
            <p:ph type="sldNum" sz="quarter" idx="10"/>
          </p:nvPr>
        </p:nvSpPr>
        <p:spPr/>
        <p:txBody>
          <a:bodyPr/>
          <a:lstStyle/>
          <a:p>
            <a:fld id="{532CE688-646D-4A52-ACE3-44FDD37ED42F}"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1565664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solidFill>
                  <a:srgbClr val="000000"/>
                </a:solidFill>
                <a:latin typeface="Arial"/>
                <a:ea typeface="Calibri"/>
                <a:cs typeface="Times New Roman"/>
              </a:rPr>
              <a:t>Note</a:t>
            </a:r>
            <a:r>
              <a:rPr lang="en-US" sz="1000" dirty="0">
                <a:solidFill>
                  <a:srgbClr val="000000"/>
                </a:solidFill>
                <a:latin typeface="Arial"/>
                <a:ea typeface="Calibri"/>
                <a:cs typeface="Times New Roman"/>
              </a:rPr>
              <a:t>: This topic has one additional slide.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discussing remote Windows PowerShell connections to Exchange Server and Exchange Online, point out the differences between the two code samples in the student manual, namely the different </a:t>
            </a:r>
            <a:r>
              <a:rPr lang="en-US" sz="1000" i="1" dirty="0">
                <a:latin typeface="Arial"/>
                <a:ea typeface="Calibri"/>
                <a:cs typeface="Times New Roman"/>
              </a:rPr>
              <a:t>ConnectionUri</a:t>
            </a:r>
            <a:r>
              <a:rPr lang="en-US" sz="1000" dirty="0">
                <a:latin typeface="Arial"/>
                <a:ea typeface="Calibri"/>
                <a:cs typeface="Times New Roman"/>
              </a:rPr>
              <a:t> and the authentication parameters. On-premises servers belong to an Active Directory Domain Services (AD DS) domain, Kerberos is the recommended authentication type. You would not use basic authentication in this scenario, especially over an unsecured (HTTP) connection. Exchange Online only supports basic authentication, and requires the </a:t>
            </a:r>
            <a:r>
              <a:rPr lang="en-US" sz="1000" i="1" dirty="0">
                <a:latin typeface="Arial"/>
                <a:ea typeface="Calibri"/>
                <a:cs typeface="Times New Roman"/>
              </a:rPr>
              <a:t>AllowRedirection</a:t>
            </a:r>
            <a:r>
              <a:rPr lang="en-US" sz="1000" dirty="0">
                <a:latin typeface="Arial"/>
                <a:ea typeface="Calibri"/>
                <a:cs typeface="Times New Roman"/>
              </a:rPr>
              <a:t> parameter to support organizations that use single sign-on (SSO) for authentication.</a:t>
            </a:r>
          </a:p>
        </p:txBody>
      </p:sp>
      <p:sp>
        <p:nvSpPr>
          <p:cNvPr id="4" name="Slide Number Placeholder 3"/>
          <p:cNvSpPr>
            <a:spLocks noGrp="1"/>
          </p:cNvSpPr>
          <p:nvPr>
            <p:ph type="sldNum" sz="quarter" idx="10"/>
          </p:nvPr>
        </p:nvSpPr>
        <p:spPr/>
        <p:txBody>
          <a:bodyPr/>
          <a:lstStyle/>
          <a:p>
            <a:fld id="{532CE688-646D-4A52-ACE3-44FDD37ED42F}"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43299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Referring back to the section on connecting to a remote Exchange Server (on-premises), use the screenshot on the slide to show the process of importing a remote PSSession object into a regular Windows PowerShell session.</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The first section shows that running </a:t>
            </a:r>
            <a:r>
              <a:rPr lang="en-US" sz="1000" b="1" dirty="0">
                <a:effectLst/>
                <a:latin typeface="Arial"/>
                <a:ea typeface="Times New Roman"/>
                <a:cs typeface="Times New Roman"/>
              </a:rPr>
              <a:t>Get-ExchangeServer</a:t>
            </a:r>
            <a:r>
              <a:rPr lang="en-US" sz="1000" dirty="0">
                <a:solidFill>
                  <a:srgbClr val="000000"/>
                </a:solidFill>
                <a:effectLst/>
                <a:latin typeface="Arial"/>
                <a:ea typeface="Times New Roman"/>
                <a:cs typeface="Times New Roman"/>
              </a:rPr>
              <a:t> returns an error about the name of the cmdlet being unrecognized.</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The second section shows the results of running the following commands:</a:t>
            </a:r>
            <a:endParaRPr lang="en-US" sz="1000" dirty="0">
              <a:effectLst/>
              <a:latin typeface="Arial"/>
              <a:ea typeface="Times New Roman"/>
              <a:cs typeface="Times New Roman"/>
            </a:endParaRPr>
          </a:p>
          <a:p>
            <a:pPr>
              <a:lnSpc>
                <a:spcPct val="115000"/>
              </a:lnSpc>
              <a:spcBef>
                <a:spcPts val="600"/>
              </a:spcBef>
              <a:spcAft>
                <a:spcPts val="995"/>
              </a:spcAft>
            </a:pPr>
            <a:r>
              <a:rPr lang="en-US" sz="1000" dirty="0">
                <a:effectLst/>
                <a:latin typeface="Arial"/>
                <a:ea typeface="Times New Roman"/>
                <a:cs typeface="Times New Roman"/>
              </a:rPr>
              <a:t>	$ExchCred = Get-Credential</a:t>
            </a:r>
          </a:p>
          <a:p>
            <a:pPr>
              <a:lnSpc>
                <a:spcPct val="115000"/>
              </a:lnSpc>
              <a:spcBef>
                <a:spcPts val="600"/>
              </a:spcBef>
              <a:spcAft>
                <a:spcPts val="995"/>
              </a:spcAft>
            </a:pPr>
            <a:r>
              <a:rPr lang="en-US" sz="1000" dirty="0">
                <a:effectLst/>
                <a:latin typeface="Arial"/>
                <a:ea typeface="Times New Roman"/>
                <a:cs typeface="Times New Roman"/>
              </a:rPr>
              <a:t>	$ExchSession = New-PSSession –ConfigurationName Microsoft.Exchange –	ConnectionUri http://lon-ex1.adatum.com/PowerShell/ -Authentication Kerberos –	Credential $ExchCred</a:t>
            </a:r>
          </a:p>
          <a:p>
            <a:pPr>
              <a:lnSpc>
                <a:spcPct val="115000"/>
              </a:lnSpc>
              <a:spcBef>
                <a:spcPts val="600"/>
              </a:spcBef>
              <a:spcAft>
                <a:spcPts val="995"/>
              </a:spcAft>
            </a:pPr>
            <a:r>
              <a:rPr lang="en-US" sz="1000" dirty="0">
                <a:effectLst/>
                <a:latin typeface="Arial"/>
                <a:ea typeface="Times New Roman"/>
                <a:cs typeface="Times New Roman"/>
              </a:rPr>
              <a:t>	Import-PSSession $ExchSession</a:t>
            </a:r>
          </a:p>
          <a:p>
            <a:pPr marL="457200" marR="0">
              <a:lnSpc>
                <a:spcPct val="115000"/>
              </a:lnSpc>
              <a:spcBef>
                <a:spcPts val="0"/>
              </a:spcBef>
              <a:spcAft>
                <a:spcPts val="995"/>
              </a:spcAft>
            </a:pPr>
            <a:r>
              <a:rPr lang="en-US" sz="1000" dirty="0">
                <a:solidFill>
                  <a:srgbClr val="000000"/>
                </a:solidFill>
                <a:effectLst/>
                <a:latin typeface="Arial"/>
                <a:ea typeface="Times New Roman"/>
                <a:cs typeface="Times New Roman"/>
              </a:rPr>
              <a:t>The second section also shows that running the </a:t>
            </a:r>
            <a:r>
              <a:rPr lang="en-US" sz="1000" b="1" dirty="0">
                <a:effectLst/>
                <a:latin typeface="Arial"/>
                <a:ea typeface="Times New Roman"/>
                <a:cs typeface="Times New Roman"/>
              </a:rPr>
              <a:t>Get-PSSession</a:t>
            </a:r>
            <a:r>
              <a:rPr lang="en-US" sz="1000" dirty="0">
                <a:solidFill>
                  <a:srgbClr val="000000"/>
                </a:solidFill>
                <a:effectLst/>
                <a:latin typeface="Arial"/>
                <a:ea typeface="Times New Roman"/>
                <a:cs typeface="Times New Roman"/>
              </a:rPr>
              <a:t> cmdlet displays an open and available connection to LON-EX1</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The last section shows that </a:t>
            </a:r>
            <a:r>
              <a:rPr lang="en-US" sz="1000" b="1" dirty="0">
                <a:effectLst/>
                <a:latin typeface="Arial"/>
                <a:ea typeface="Times New Roman"/>
                <a:cs typeface="Times New Roman"/>
              </a:rPr>
              <a:t>Get-ExchangeServer</a:t>
            </a:r>
            <a:r>
              <a:rPr lang="en-US" sz="1000" dirty="0">
                <a:solidFill>
                  <a:srgbClr val="000000"/>
                </a:solidFill>
                <a:effectLst/>
                <a:latin typeface="Arial"/>
                <a:ea typeface="Times New Roman"/>
                <a:cs typeface="Times New Roman"/>
              </a:rPr>
              <a:t> is now a recognized cmdlet and produces output when it is run.</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633392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standardized naming for Exchange Management Shell cmdlets. Describe when you would use </a:t>
            </a:r>
            <a:r>
              <a:rPr lang="en-US" sz="1000" b="1" dirty="0">
                <a:latin typeface="Arial"/>
                <a:ea typeface="Calibri"/>
                <a:cs typeface="Times New Roman"/>
              </a:rPr>
              <a:t>New-Mailbox</a:t>
            </a:r>
            <a:r>
              <a:rPr lang="en-US" sz="1000" dirty="0">
                <a:latin typeface="Arial"/>
                <a:ea typeface="Calibri"/>
                <a:cs typeface="Times New Roman"/>
              </a:rPr>
              <a:t> versus </a:t>
            </a:r>
            <a:r>
              <a:rPr lang="en-US" sz="1000" b="1" dirty="0">
                <a:latin typeface="Arial"/>
                <a:ea typeface="Calibri"/>
                <a:cs typeface="Times New Roman"/>
              </a:rPr>
              <a:t>Enable-Mailbox</a:t>
            </a:r>
            <a:r>
              <a:rPr lang="en-US" sz="1000" dirty="0">
                <a:latin typeface="Arial"/>
                <a:ea typeface="Calibri"/>
                <a:cs typeface="Times New Roman"/>
              </a:rPr>
              <a:t>. If you have time, show how to use </a:t>
            </a:r>
            <a:r>
              <a:rPr lang="en-US" sz="1000" b="1" dirty="0">
                <a:latin typeface="Arial"/>
                <a:ea typeface="Calibri"/>
                <a:cs typeface="Times New Roman"/>
              </a:rPr>
              <a:t>Get-Command</a:t>
            </a:r>
            <a:r>
              <a:rPr lang="en-US" sz="1000" dirty="0">
                <a:latin typeface="Arial"/>
                <a:ea typeface="Calibri"/>
                <a:cs typeface="Times New Roman"/>
              </a:rPr>
              <a:t> to find cmdlets based on either the verb or the noun.</a:t>
            </a:r>
          </a:p>
        </p:txBody>
      </p:sp>
      <p:sp>
        <p:nvSpPr>
          <p:cNvPr id="4" name="Slide Number Placeholder 3"/>
          <p:cNvSpPr>
            <a:spLocks noGrp="1"/>
          </p:cNvSpPr>
          <p:nvPr>
            <p:ph type="sldNum" sz="quarter" idx="10"/>
          </p:nvPr>
        </p:nvSpPr>
        <p:spPr/>
        <p:txBody>
          <a:bodyPr/>
          <a:lstStyle/>
          <a:p>
            <a:fld id="{532CE688-646D-4A52-ACE3-44FDD37ED42F}"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2261535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the cmdlets that you can use for formatting and manipulation, and explain when you might want to use them.</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Explain or demonstrate the format for each output type:</a:t>
            </a:r>
            <a:endParaRPr lang="en-US" sz="1000" dirty="0">
              <a:latin typeface="Arial"/>
              <a:ea typeface="Calibri"/>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Format-Wide</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Format-Table</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Format-List</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Format-Custom</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Explain or demonstrate the following cmdlets</a:t>
            </a:r>
            <a:r>
              <a:rPr lang="en-US" sz="1000" dirty="0">
                <a:latin typeface="Arial"/>
                <a:ea typeface="Calibri"/>
                <a:cs typeface="Times New Roman"/>
              </a:rPr>
              <a:t>:</a:t>
            </a:r>
          </a:p>
          <a:p>
            <a:pPr marL="342900" indent="-342900">
              <a:lnSpc>
                <a:spcPct val="115000"/>
              </a:lnSpc>
              <a:spcAft>
                <a:spcPts val="995"/>
              </a:spcAft>
              <a:buFont typeface="Symbol"/>
              <a:buChar char=""/>
            </a:pPr>
            <a:r>
              <a:rPr lang="en-US" sz="1000" b="1" dirty="0">
                <a:effectLst/>
                <a:latin typeface="Arial"/>
                <a:ea typeface="Times New Roman"/>
                <a:cs typeface="Times New Roman"/>
              </a:rPr>
              <a:t>Measure-Object</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Sort-Object</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Select-Object</a:t>
            </a:r>
            <a:r>
              <a:rPr lang="en-US" sz="1000" dirty="0">
                <a:effectLst/>
                <a:latin typeface="Arial"/>
                <a:ea typeface="Times New Roman"/>
                <a:cs typeface="Segoe UI"/>
              </a:rPr>
              <a:t> </a:t>
            </a:r>
            <a:endParaRPr lang="en-US" sz="1000" dirty="0">
              <a:effectLst/>
              <a:latin typeface="Arial"/>
              <a:ea typeface="Times New Roman"/>
              <a:cs typeface="Times New Roman"/>
            </a:endParaRPr>
          </a:p>
          <a:p>
            <a:pPr marL="342900" indent="-342900">
              <a:lnSpc>
                <a:spcPct val="115000"/>
              </a:lnSpc>
              <a:spcAft>
                <a:spcPts val="995"/>
              </a:spcAft>
              <a:buFont typeface="Symbol"/>
              <a:buChar char=""/>
            </a:pPr>
            <a:r>
              <a:rPr lang="en-US" sz="1000" b="1" dirty="0">
                <a:effectLst/>
                <a:latin typeface="Arial"/>
                <a:ea typeface="Times New Roman"/>
                <a:cs typeface="Times New Roman"/>
              </a:rPr>
              <a:t>Where-Object</a:t>
            </a:r>
            <a:endParaRPr lang="en-US" sz="1000" dirty="0">
              <a:effectLst/>
              <a:latin typeface="Arial"/>
              <a:ea typeface="Times New Roman"/>
              <a:cs typeface="Times New Roman"/>
            </a:endParaRPr>
          </a:p>
          <a:p>
            <a:pPr>
              <a:lnSpc>
                <a:spcPct val="115000"/>
              </a:lnSpc>
              <a:spcAft>
                <a:spcPts val="1000"/>
              </a:spcAft>
            </a:pPr>
            <a:r>
              <a:rPr lang="en-US" sz="1000" dirty="0">
                <a:latin typeface="Arial"/>
                <a:ea typeface="Calibri"/>
                <a:cs typeface="Segoe UI"/>
              </a:rPr>
              <a:t>If time permits, show how each of the formatting options works, by using these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Start virtual machines LON-DC1 and LON-EX1, and then sign in to LON-EX1 with the user name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tabLst>
                <a:tab pos="228600" algn="l"/>
                <a:tab pos="457200" algn="l"/>
              </a:tabLst>
            </a:pPr>
            <a:r>
              <a:rPr lang="en-US" sz="1000" dirty="0">
                <a:effectLst/>
                <a:latin typeface="Arial"/>
                <a:ea typeface="Times New Roman"/>
                <a:cs typeface="Times New Roman"/>
              </a:rPr>
              <a:t>Open the Windows PowerShell ISE as an administrator, and then open the following demonstration script:</a:t>
            </a:r>
          </a:p>
          <a:p>
            <a:pPr marR="0" lvl="0">
              <a:lnSpc>
                <a:spcPct val="115000"/>
              </a:lnSpc>
              <a:spcBef>
                <a:spcPts val="0"/>
              </a:spcBef>
              <a:spcAft>
                <a:spcPts val="995"/>
              </a:spcAft>
              <a:tabLst>
                <a:tab pos="228600" algn="l"/>
              </a:tabLst>
            </a:pPr>
            <a:r>
              <a:rPr lang="en-US" sz="1000" dirty="0">
                <a:effectLst/>
                <a:latin typeface="Arial"/>
                <a:ea typeface="Times New Roman"/>
                <a:cs typeface="Times New Roman"/>
              </a:rPr>
              <a:t>		C:\Labfiles\Mod04\Democode\Lesson01Demo-Formatting.ps1.</a:t>
            </a:r>
          </a:p>
        </p:txBody>
      </p:sp>
      <p:sp>
        <p:nvSpPr>
          <p:cNvPr id="4" name="Slide Number Placeholder 3"/>
          <p:cNvSpPr>
            <a:spLocks noGrp="1"/>
          </p:cNvSpPr>
          <p:nvPr>
            <p:ph type="sldNum" sz="quarter" idx="10"/>
          </p:nvPr>
        </p:nvSpPr>
        <p:spPr/>
        <p:txBody>
          <a:bodyPr/>
          <a:lstStyle/>
          <a:p>
            <a:fld id="{532CE688-646D-4A52-ACE3-44FDD37ED42F}"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3983889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Segoe UI"/>
              </a:rPr>
              <a:t>Discuss how to pass information between cmdlets. Discuss the process of using </a:t>
            </a:r>
            <a:r>
              <a:rPr lang="en-US" sz="1000" b="1" dirty="0">
                <a:latin typeface="Arial"/>
                <a:ea typeface="Calibri"/>
                <a:cs typeface="Times New Roman"/>
              </a:rPr>
              <a:t>Get-User</a:t>
            </a:r>
            <a:r>
              <a:rPr lang="en-US" sz="1000" dirty="0">
                <a:latin typeface="Arial"/>
                <a:ea typeface="Calibri"/>
                <a:cs typeface="Segoe UI"/>
              </a:rPr>
              <a:t> to return a list of all users in the domain, and then to pipe the results to the </a:t>
            </a:r>
            <a:r>
              <a:rPr lang="en-US" sz="1000" b="1" dirty="0">
                <a:latin typeface="Arial"/>
                <a:ea typeface="Calibri"/>
                <a:cs typeface="Times New Roman"/>
              </a:rPr>
              <a:t>Enable-Mailbox</a:t>
            </a:r>
            <a:r>
              <a:rPr lang="en-US" sz="1000" dirty="0">
                <a:latin typeface="Arial"/>
                <a:ea typeface="Calibri"/>
                <a:cs typeface="Segoe UI"/>
              </a:rPr>
              <a:t> cmdlet. Mention that when you use the </a:t>
            </a:r>
            <a:r>
              <a:rPr lang="en-US" sz="1000" b="1" dirty="0">
                <a:latin typeface="Arial"/>
                <a:ea typeface="Calibri"/>
                <a:cs typeface="Times New Roman"/>
              </a:rPr>
              <a:t>Get-User</a:t>
            </a:r>
            <a:r>
              <a:rPr lang="en-US" sz="1000" dirty="0">
                <a:latin typeface="Arial"/>
                <a:ea typeface="Calibri"/>
                <a:cs typeface="Segoe UI"/>
              </a:rPr>
              <a:t> cmdlet, the students need to specify the </a:t>
            </a:r>
            <a:r>
              <a:rPr lang="en-US" sz="1000" i="1" dirty="0">
                <a:latin typeface="Arial"/>
                <a:ea typeface="Calibri"/>
                <a:cs typeface="Times New Roman"/>
              </a:rPr>
              <a:t>RecipientTypeDetails</a:t>
            </a:r>
            <a:r>
              <a:rPr lang="en-US" sz="1000" dirty="0">
                <a:latin typeface="Arial"/>
                <a:ea typeface="Calibri"/>
                <a:cs typeface="Segoe UI"/>
              </a:rPr>
              <a:t> parameter so that only user accounts that are not mail-enabled are returned. This is because you typically do not need to enable mailboxes for the users who already have one. Explain how to access an object and its properties by using the special variable, </a:t>
            </a:r>
            <a:r>
              <a:rPr lang="en-US" sz="1000" i="1" dirty="0">
                <a:latin typeface="Arial"/>
                <a:ea typeface="Calibri"/>
                <a:cs typeface="Times New Roman"/>
              </a:rPr>
              <a:t>$_</a:t>
            </a:r>
            <a:r>
              <a:rPr lang="en-US" sz="1000" dirty="0">
                <a:latin typeface="Arial"/>
                <a:ea typeface="Calibri"/>
                <a:cs typeface="Segoe UI"/>
              </a:rPr>
              <a:t>.</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532CE688-646D-4A52-ACE3-44FDD37ED42F}"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338137"/>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4: Managing Microsoft Exchange Server 2016 and recipient objects by using Exchange Management Shell</a:t>
            </a:r>
          </a:p>
        </p:txBody>
      </p:sp>
    </p:spTree>
    <p:extLst>
      <p:ext uri="{BB962C8B-B14F-4D97-AF65-F5344CB8AC3E}">
        <p14:creationId xmlns:p14="http://schemas.microsoft.com/office/powerpoint/2010/main" val="1611496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8951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3</a:t>
            </a:r>
            <a:endParaRPr lang="en-US" dirty="0"/>
          </a:p>
        </p:txBody>
      </p:sp>
      <p:sp>
        <p:nvSpPr>
          <p:cNvPr id="3" name="Subtitle 2"/>
          <p:cNvSpPr>
            <a:spLocks noGrp="1"/>
          </p:cNvSpPr>
          <p:nvPr>
            <p:ph type="subTitle" sz="quarter" idx="1"/>
          </p:nvPr>
        </p:nvSpPr>
        <p:spPr/>
        <p:txBody>
          <a:bodyPr/>
          <a:lstStyle/>
          <a:p>
            <a:r>
              <a:rPr lang="en-US" dirty="0"/>
              <a:t>Managing Microsoft Exchange Server and recipient objects by using Exchange Management Shell
</a:t>
            </a:r>
          </a:p>
        </p:txBody>
      </p:sp>
    </p:spTree>
    <p:extLst>
      <p:ext uri="{BB962C8B-B14F-4D97-AF65-F5344CB8AC3E}">
        <p14:creationId xmlns:p14="http://schemas.microsoft.com/office/powerpoint/2010/main" val="48428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Windows PowerShell variables and loops</a:t>
            </a:r>
          </a:p>
        </p:txBody>
      </p:sp>
      <p:grpSp>
        <p:nvGrpSpPr>
          <p:cNvPr id="4" name="Group 3"/>
          <p:cNvGrpSpPr>
            <a:grpSpLocks/>
          </p:cNvGrpSpPr>
          <p:nvPr/>
        </p:nvGrpSpPr>
        <p:grpSpPr bwMode="auto">
          <a:xfrm>
            <a:off x="1069197" y="1165553"/>
            <a:ext cx="6934200" cy="1055451"/>
            <a:chOff x="672" y="960"/>
            <a:chExt cx="4368" cy="1200"/>
          </a:xfrm>
          <a:solidFill>
            <a:schemeClr val="bg2">
              <a:lumMod val="20000"/>
              <a:lumOff val="80000"/>
            </a:schemeClr>
          </a:solidFill>
          <a:effectLst/>
        </p:grpSpPr>
        <p:sp>
          <p:nvSpPr>
            <p:cNvPr id="5"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a:spLocks/>
            </p:cNvSpPr>
            <p:nvPr/>
          </p:nvSpPr>
          <p:spPr bwMode="auto">
            <a:xfrm>
              <a:off x="731" y="1104"/>
              <a:ext cx="4165" cy="88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foreach ($Mailbox in $Mailboxes){</a:t>
              </a:r>
            </a:p>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$Mailbox | Set-Mailbox}</a:t>
              </a:r>
            </a:p>
          </p:txBody>
        </p:sp>
      </p:grpSp>
      <p:grpSp>
        <p:nvGrpSpPr>
          <p:cNvPr id="7" name="Group 6"/>
          <p:cNvGrpSpPr>
            <a:grpSpLocks/>
          </p:cNvGrpSpPr>
          <p:nvPr/>
        </p:nvGrpSpPr>
        <p:grpSpPr bwMode="auto">
          <a:xfrm>
            <a:off x="1049742" y="2389494"/>
            <a:ext cx="6934200" cy="1137747"/>
            <a:chOff x="672" y="960"/>
            <a:chExt cx="4368" cy="1200"/>
          </a:xfrm>
          <a:solidFill>
            <a:schemeClr val="bg2">
              <a:lumMod val="20000"/>
              <a:lumOff val="80000"/>
            </a:schemeClr>
          </a:solidFill>
          <a:effectLst/>
        </p:grpSpPr>
        <p:sp>
          <p:nvSpPr>
            <p:cNvPr id="8"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8"/>
            <p:cNvSpPr>
              <a:spLocks/>
            </p:cNvSpPr>
            <p:nvPr/>
          </p:nvSpPr>
          <p:spPr bwMode="auto">
            <a:xfrm>
              <a:off x="731" y="1104"/>
              <a:ext cx="4165" cy="888"/>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if ($User.Office -eq “London”) {</a:t>
              </a:r>
            </a:p>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Enable-Mailbox $User –Database “London Database 1”}</a:t>
              </a:r>
            </a:p>
          </p:txBody>
        </p:sp>
      </p:grpSp>
      <p:grpSp>
        <p:nvGrpSpPr>
          <p:cNvPr id="10" name="Group 9"/>
          <p:cNvGrpSpPr>
            <a:grpSpLocks/>
          </p:cNvGrpSpPr>
          <p:nvPr/>
        </p:nvGrpSpPr>
        <p:grpSpPr bwMode="auto">
          <a:xfrm>
            <a:off x="1028701" y="3637947"/>
            <a:ext cx="6934201" cy="1271432"/>
            <a:chOff x="672" y="960"/>
            <a:chExt cx="4368" cy="1341"/>
          </a:xfrm>
          <a:solidFill>
            <a:schemeClr val="bg2">
              <a:lumMod val="20000"/>
              <a:lumOff val="80000"/>
            </a:schemeClr>
          </a:solidFill>
          <a:effectLst/>
        </p:grpSpPr>
        <p:sp>
          <p:nvSpPr>
            <p:cNvPr id="11" name="AutoShape 6"/>
            <p:cNvSpPr>
              <a:spLocks/>
            </p:cNvSpPr>
            <p:nvPr/>
          </p:nvSpPr>
          <p:spPr bwMode="auto">
            <a:xfrm>
              <a:off x="672" y="960"/>
              <a:ext cx="4368" cy="1341"/>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a:spLocks/>
            </p:cNvSpPr>
            <p:nvPr/>
          </p:nvSpPr>
          <p:spPr bwMode="auto">
            <a:xfrm>
              <a:off x="767" y="1144"/>
              <a:ext cx="4165" cy="1036"/>
            </a:xfrm>
            <a:prstGeom prst="rect">
              <a:avLst/>
            </a:prstGeom>
            <a:grp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while ($i -le 5) {New-MailboxDatabase –Server LON-EX1 –Name “DB$i”; $i++}</a:t>
              </a:r>
            </a:p>
          </p:txBody>
        </p:sp>
      </p:grpSp>
      <p:sp>
        <p:nvSpPr>
          <p:cNvPr id="13" name="AutoShape 6"/>
          <p:cNvSpPr>
            <a:spLocks/>
          </p:cNvSpPr>
          <p:nvPr/>
        </p:nvSpPr>
        <p:spPr bwMode="auto">
          <a:xfrm>
            <a:off x="1028701" y="5080494"/>
            <a:ext cx="6934201" cy="1358406"/>
          </a:xfrm>
          <a:prstGeom prst="roundRect">
            <a:avLst>
              <a:gd name="adj" fmla="val 4153"/>
            </a:avLst>
          </a:prstGeom>
          <a:solidFill>
            <a:schemeClr val="bg2">
              <a:lumMod val="20000"/>
              <a:lumOff val="80000"/>
            </a:schemeClr>
          </a:solid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4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a:spLocks/>
          </p:cNvSpPr>
          <p:nvPr/>
        </p:nvSpPr>
        <p:spPr bwMode="auto">
          <a:xfrm>
            <a:off x="1198564" y="5266500"/>
            <a:ext cx="6611938" cy="989841"/>
          </a:xfrm>
          <a:prstGeom prst="rect">
            <a:avLst/>
          </a:prstGeom>
          <a:solidFill>
            <a:schemeClr val="bg2">
              <a:lumMod val="20000"/>
              <a:lumOff val="80000"/>
            </a:schemeClr>
          </a:solidFill>
          <a:ln>
            <a:noFill/>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400" dirty="0">
                <a:latin typeface="Segoe UI" panose="020B0502040204020203" pitchFamily="34" charset="0"/>
                <a:ea typeface="Segoe UI" panose="020B0502040204020203" pitchFamily="34" charset="0"/>
                <a:cs typeface="Segoe UI" panose="020B0502040204020203" pitchFamily="34" charset="0"/>
              </a:rPr>
              <a:t>for ($i=1; $i -le 5; $i++) {New-MailboxDatabase –Server LON-EX1 –Name “DB$i”}</a:t>
            </a:r>
          </a:p>
        </p:txBody>
      </p:sp>
    </p:spTree>
    <p:extLst>
      <p:ext uri="{BB962C8B-B14F-4D97-AF65-F5344CB8AC3E}">
        <p14:creationId xmlns:p14="http://schemas.microsoft.com/office/powerpoint/2010/main" val="158836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f23ba96e-662d-4d3b-99b1-691788bac8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filters in Windows PowerShell commands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Filtering with the </a:t>
            </a:r>
            <a:r>
              <a:rPr lang="en-US" b="1" dirty="0"/>
              <a:t>Where-Object</a:t>
            </a:r>
            <a:r>
              <a:rPr lang="en-US" dirty="0"/>
              <a:t> cmdlet:</a:t>
            </a:r>
          </a:p>
          <a:p>
            <a:pPr lvl="1"/>
            <a:r>
              <a:rPr lang="en-US" dirty="0"/>
              <a:t>Use to filter the output of any cmdlet</a:t>
            </a:r>
          </a:p>
          <a:p>
            <a:pPr lvl="1"/>
            <a:r>
              <a:rPr lang="en-US" dirty="0"/>
              <a:t>Can support multiple comparisons in the </a:t>
            </a:r>
            <a:r>
              <a:rPr lang="en-US" b="1" dirty="0"/>
              <a:t>where</a:t>
            </a:r>
            <a:r>
              <a:rPr lang="en-US" dirty="0"/>
              <a:t> clause</a:t>
            </a:r>
          </a:p>
          <a:p>
            <a:r>
              <a:rPr lang="en-US" dirty="0"/>
              <a:t>Filtering with the </a:t>
            </a:r>
            <a:r>
              <a:rPr lang="en-US" b="1" dirty="0"/>
              <a:t>Select-Object </a:t>
            </a:r>
            <a:r>
              <a:rPr lang="en-US" dirty="0"/>
              <a:t>cmdlet:</a:t>
            </a:r>
          </a:p>
          <a:p>
            <a:pPr lvl="1"/>
            <a:r>
              <a:rPr lang="en-US" dirty="0"/>
              <a:t>Use to filter at a property level</a:t>
            </a:r>
          </a:p>
          <a:p>
            <a:pPr lvl="1"/>
            <a:r>
              <a:rPr lang="en-US" dirty="0"/>
              <a:t>Can also filter objects by using the </a:t>
            </a:r>
            <a:r>
              <a:rPr lang="en-US" b="1" dirty="0"/>
              <a:t>–First</a:t>
            </a:r>
            <a:r>
              <a:rPr lang="en-US" dirty="0"/>
              <a:t>, </a:t>
            </a:r>
            <a:r>
              <a:rPr lang="en-US" b="1" dirty="0"/>
              <a:t>-Last</a:t>
            </a:r>
            <a:r>
              <a:rPr lang="en-US" dirty="0"/>
              <a:t>, and </a:t>
            </a:r>
            <a:r>
              <a:rPr lang="en-US" b="1" dirty="0"/>
              <a:t>–Unique </a:t>
            </a:r>
            <a:r>
              <a:rPr lang="en-US" dirty="0"/>
              <a:t>parameters</a:t>
            </a:r>
          </a:p>
          <a:p>
            <a:r>
              <a:rPr lang="en-US" dirty="0"/>
              <a:t>Filtering with the </a:t>
            </a:r>
            <a:r>
              <a:rPr lang="en-US" b="1" dirty="0"/>
              <a:t>–Filter</a:t>
            </a:r>
            <a:r>
              <a:rPr lang="en-US" dirty="0"/>
              <a:t> parameter:</a:t>
            </a:r>
          </a:p>
          <a:p>
            <a:pPr lvl="1"/>
            <a:r>
              <a:rPr lang="en-US" dirty="0"/>
              <a:t>Available on specific Exchange Management Shell cmdlets such as </a:t>
            </a:r>
            <a:r>
              <a:rPr lang="en-US" b="1" dirty="0"/>
              <a:t>Get-Mailbox</a:t>
            </a:r>
          </a:p>
          <a:p>
            <a:pPr lvl="1"/>
            <a:r>
              <a:rPr lang="en-US" dirty="0"/>
              <a:t>Limited set of filterable properties</a:t>
            </a:r>
          </a:p>
          <a:p>
            <a:pPr lvl="1"/>
            <a:r>
              <a:rPr lang="en-US" dirty="0"/>
              <a:t>More efficient</a:t>
            </a:r>
          </a:p>
        </p:txBody>
      </p:sp>
    </p:spTree>
    <p:extLst>
      <p:ext uri="{BB962C8B-B14F-4D97-AF65-F5344CB8AC3E}">
        <p14:creationId xmlns:p14="http://schemas.microsoft.com/office/powerpoint/2010/main" val="131933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a450850-51df-4b16-ad1d-b605340864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Exchange recipients by using the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Windows PowerShell to manage Exchange Server recipients</a:t>
            </a:r>
          </a:p>
        </p:txBody>
      </p:sp>
    </p:spTree>
    <p:extLst>
      <p:ext uri="{BB962C8B-B14F-4D97-AF65-F5344CB8AC3E}">
        <p14:creationId xmlns:p14="http://schemas.microsoft.com/office/powerpoint/2010/main" val="140143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81914574-8664-4fff-9f62-dfab716456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Managing Exchange Server by using Exchange Management Shell</a:t>
            </a:r>
          </a:p>
        </p:txBody>
      </p:sp>
      <p:sp>
        <p:nvSpPr>
          <p:cNvPr id="3" name="Text Placeholder 2"/>
          <p:cNvSpPr>
            <a:spLocks noGrp="1"/>
          </p:cNvSpPr>
          <p:nvPr>
            <p:ph type="body" idx="1"/>
          </p:nvPr>
        </p:nvSpPr>
        <p:spPr>
          <a:xfrm>
            <a:off x="458788" y="914400"/>
            <a:ext cx="8119156" cy="5147356"/>
          </a:xfrm>
        </p:spPr>
        <p:txBody>
          <a:bodyPr/>
          <a:lstStyle/>
          <a:p>
            <a:r>
              <a:rPr lang="en-US" dirty="0"/>
              <a:t>Overview of Exchange Management Shell server-configuration cmdlets
Configuring Exchange Server by using the Exchange Management Shell
Demonstration: Managing server configuration by using Exchange Management Shell
Overview of Exchange Management Shell test cmdlets
Monitoring Exchange Servers by using Exchange Management Shell
Demonstration: Monitoring Exchange Servers by using Exchange Management Shell</a:t>
            </a:r>
          </a:p>
        </p:txBody>
      </p:sp>
    </p:spTree>
    <p:extLst>
      <p:ext uri="{BB962C8B-B14F-4D97-AF65-F5344CB8AC3E}">
        <p14:creationId xmlns:p14="http://schemas.microsoft.com/office/powerpoint/2010/main" val="3219798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8a4c95e-091b-411b-ad5a-45f0c0613d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Exchange Management Shell server-configuration cmdlets</a:t>
            </a:r>
          </a:p>
        </p:txBody>
      </p:sp>
      <p:graphicFrame>
        <p:nvGraphicFramePr>
          <p:cNvPr id="4" name="Content Placeholder 3"/>
          <p:cNvGraphicFramePr>
            <a:graphicFrameLocks/>
          </p:cNvGraphicFramePr>
          <p:nvPr>
            <p:extLst>
              <p:ext uri="{D42A27DB-BD31-4B8C-83A1-F6EECF244321}">
                <p14:modId xmlns:p14="http://schemas.microsoft.com/office/powerpoint/2010/main" val="1632561680"/>
              </p:ext>
            </p:extLst>
          </p:nvPr>
        </p:nvGraphicFramePr>
        <p:xfrm>
          <a:off x="458788" y="838200"/>
          <a:ext cx="8118476" cy="5712673"/>
        </p:xfrm>
        <a:graphic>
          <a:graphicData uri="http://schemas.openxmlformats.org/drawingml/2006/table">
            <a:tbl>
              <a:tblPr firstRow="1" bandRow="1">
                <a:tableStyleId>{21E4AEA4-8DFA-4A89-87EB-49C32662AFE0}</a:tableStyleId>
              </a:tblPr>
              <a:tblGrid>
                <a:gridCol w="2671274">
                  <a:extLst>
                    <a:ext uri="{9D8B030D-6E8A-4147-A177-3AD203B41FA5}">
                      <a16:colId xmlns:a16="http://schemas.microsoft.com/office/drawing/2014/main" val="20000"/>
                    </a:ext>
                  </a:extLst>
                </a:gridCol>
                <a:gridCol w="5447202">
                  <a:extLst>
                    <a:ext uri="{9D8B030D-6E8A-4147-A177-3AD203B41FA5}">
                      <a16:colId xmlns:a16="http://schemas.microsoft.com/office/drawing/2014/main" val="20001"/>
                    </a:ext>
                  </a:extLst>
                </a:gridCol>
              </a:tblGrid>
              <a:tr h="575846">
                <a:tc>
                  <a:txBody>
                    <a:bodyPr/>
                    <a:lstStyle/>
                    <a:p>
                      <a:pPr marL="0" marR="0" algn="l">
                        <a:lnSpc>
                          <a:spcPct val="115000"/>
                        </a:lnSpc>
                        <a:spcBef>
                          <a:spcPts val="0"/>
                        </a:spcBef>
                        <a:spcAft>
                          <a:spcPts val="0"/>
                        </a:spcAft>
                      </a:pPr>
                      <a:r>
                        <a:rPr lang="en-US" sz="2100" dirty="0">
                          <a:solidFill>
                            <a:schemeClr val="tx1"/>
                          </a:solidFill>
                          <a:effectLst/>
                          <a:latin typeface="Segoe UI" panose="020B0502040204020203" pitchFamily="34" charset="0"/>
                          <a:cs typeface="Segoe UI" panose="020B0502040204020203" pitchFamily="34" charset="0"/>
                        </a:rPr>
                        <a:t>Cmdlet type</a:t>
                      </a:r>
                      <a:endParaRPr lang="en-US" sz="21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dirty="0">
                          <a:solidFill>
                            <a:schemeClr val="tx1"/>
                          </a:solidFill>
                          <a:effectLst/>
                          <a:latin typeface="Segoe UI" panose="020B0502040204020203" pitchFamily="34" charset="0"/>
                          <a:cs typeface="Segoe UI" panose="020B0502040204020203" pitchFamily="34" charset="0"/>
                        </a:rPr>
                        <a:t>Cmdlet noun</a:t>
                      </a:r>
                      <a:endParaRPr lang="en-US" sz="21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0"/>
                  </a:ext>
                </a:extLst>
              </a:tr>
              <a:tr h="775618">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Mailbox database</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MailboxDatabase</a:t>
                      </a:r>
                    </a:p>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Database </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1"/>
                  </a:ext>
                </a:extLst>
              </a:tr>
              <a:tr h="575846">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Mail flow</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TransportService</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ReceiveConnector</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SendConnector</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AcceptedDomain</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EdgeSubscription</a:t>
                      </a:r>
                    </a:p>
                  </a:txBody>
                  <a:tcPr marL="68580" marR="68580" marT="0" marB="0"/>
                </a:tc>
                <a:extLst>
                  <a:ext uri="{0D108BD9-81ED-4DB2-BD59-A6C34878D82A}">
                    <a16:rowId xmlns:a16="http://schemas.microsoft.com/office/drawing/2014/main" val="10002"/>
                  </a:ext>
                </a:extLst>
              </a:tr>
              <a:tr h="775618">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High availability</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cs typeface="Segoe UI" panose="020B0502040204020203" pitchFamily="34" charset="0"/>
                        </a:rPr>
                        <a:t>DatabaseAvailabilityGroup</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MailboxDatabaseCopy</a:t>
                      </a:r>
                    </a:p>
                  </a:txBody>
                  <a:tcPr marL="68580" marR="68580" marT="0" marB="0"/>
                </a:tc>
                <a:extLst>
                  <a:ext uri="{0D108BD9-81ED-4DB2-BD59-A6C34878D82A}">
                    <a16:rowId xmlns:a16="http://schemas.microsoft.com/office/drawing/2014/main" val="10003"/>
                  </a:ext>
                </a:extLst>
              </a:tr>
              <a:tr h="575846">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Move and migration</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i="0" dirty="0">
                          <a:effectLst/>
                          <a:latin typeface="Segoe UI" panose="020B0502040204020203" pitchFamily="34" charset="0"/>
                          <a:cs typeface="Segoe UI" panose="020B0502040204020203" pitchFamily="34" charset="0"/>
                        </a:rPr>
                        <a:t>MoveRequest</a:t>
                      </a:r>
                    </a:p>
                    <a:p>
                      <a:pPr marL="0" marR="0" algn="l">
                        <a:lnSpc>
                          <a:spcPct val="115000"/>
                        </a:lnSpc>
                        <a:spcBef>
                          <a:spcPts val="0"/>
                        </a:spcBef>
                        <a:spcAft>
                          <a:spcPts val="0"/>
                        </a:spcAft>
                      </a:pPr>
                      <a:r>
                        <a:rPr lang="en-US" sz="2100" b="1" i="0" dirty="0">
                          <a:effectLst/>
                          <a:latin typeface="Segoe UI" panose="020B0502040204020203" pitchFamily="34" charset="0"/>
                          <a:ea typeface="Times New Roman" panose="02020603050405020304" pitchFamily="18" charset="0"/>
                          <a:cs typeface="Segoe UI" panose="020B0502040204020203" pitchFamily="34" charset="0"/>
                        </a:rPr>
                        <a:t>MigrationBatch</a:t>
                      </a:r>
                    </a:p>
                  </a:txBody>
                  <a:tcPr marL="68580" marR="68580" marT="0" marB="0"/>
                </a:tc>
                <a:extLst>
                  <a:ext uri="{0D108BD9-81ED-4DB2-BD59-A6C34878D82A}">
                    <a16:rowId xmlns:a16="http://schemas.microsoft.com/office/drawing/2014/main" val="10004"/>
                  </a:ext>
                </a:extLst>
              </a:tr>
              <a:tr h="575846">
                <a:tc>
                  <a:txBody>
                    <a:bodyPr/>
                    <a:lstStyle/>
                    <a:p>
                      <a:pPr marL="0" marR="0" algn="l">
                        <a:lnSpc>
                          <a:spcPct val="115000"/>
                        </a:lnSpc>
                        <a:spcBef>
                          <a:spcPts val="0"/>
                        </a:spcBef>
                        <a:spcAft>
                          <a:spcPts val="0"/>
                        </a:spcAft>
                      </a:pPr>
                      <a:r>
                        <a:rPr lang="en-US" sz="2100" dirty="0">
                          <a:effectLst/>
                          <a:latin typeface="Segoe UI" panose="020B0502040204020203" pitchFamily="34" charset="0"/>
                          <a:cs typeface="Segoe UI" panose="020B0502040204020203" pitchFamily="34" charset="0"/>
                        </a:rPr>
                        <a:t>Client</a:t>
                      </a:r>
                      <a:r>
                        <a:rPr lang="en-US" sz="2100" baseline="0" dirty="0">
                          <a:effectLst/>
                          <a:latin typeface="Segoe UI" panose="020B0502040204020203" pitchFamily="34" charset="0"/>
                          <a:cs typeface="Segoe UI" panose="020B0502040204020203" pitchFamily="34" charset="0"/>
                        </a:rPr>
                        <a:t> access</a:t>
                      </a:r>
                      <a:endParaRPr lang="en-US" sz="21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AutoDiscoverVirtualDirectory</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WebServices</a:t>
                      </a:r>
                    </a:p>
                    <a:p>
                      <a:pPr marL="0" marR="0" algn="l">
                        <a:lnSpc>
                          <a:spcPct val="115000"/>
                        </a:lnSpc>
                        <a:spcBef>
                          <a:spcPts val="0"/>
                        </a:spcBef>
                        <a:spcAft>
                          <a:spcPts val="0"/>
                        </a:spcAft>
                      </a:pPr>
                      <a:r>
                        <a:rPr lang="en-US" sz="2100" b="1" dirty="0">
                          <a:effectLst/>
                          <a:latin typeface="Segoe UI" panose="020B0502040204020203" pitchFamily="34" charset="0"/>
                          <a:ea typeface="Times New Roman" panose="02020603050405020304" pitchFamily="18" charset="0"/>
                          <a:cs typeface="Segoe UI" panose="020B0502040204020203" pitchFamily="34" charset="0"/>
                        </a:rPr>
                        <a:t>RpcClientAccess</a:t>
                      </a: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0878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33e362d-d1e9-460a-84b2-c3a4a29a00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Exchange Server by using the Exchange Management Shell</a:t>
            </a:r>
          </a:p>
        </p:txBody>
      </p:sp>
      <p:grpSp>
        <p:nvGrpSpPr>
          <p:cNvPr id="4" name="Group 3"/>
          <p:cNvGrpSpPr>
            <a:grpSpLocks/>
          </p:cNvGrpSpPr>
          <p:nvPr/>
        </p:nvGrpSpPr>
        <p:grpSpPr bwMode="auto">
          <a:xfrm>
            <a:off x="223520" y="1143000"/>
            <a:ext cx="8696959" cy="1055451"/>
            <a:chOff x="672" y="960"/>
            <a:chExt cx="4368" cy="1200"/>
          </a:xfrm>
          <a:solidFill>
            <a:schemeClr val="bg2">
              <a:lumMod val="20000"/>
              <a:lumOff val="80000"/>
            </a:schemeClr>
          </a:solidFill>
          <a:effectLst/>
        </p:grpSpPr>
        <p:sp>
          <p:nvSpPr>
            <p:cNvPr id="5"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6" name="Rectangle 5"/>
            <p:cNvSpPr>
              <a:spLocks/>
            </p:cNvSpPr>
            <p:nvPr/>
          </p:nvSpPr>
          <p:spPr bwMode="auto">
            <a:xfrm>
              <a:off x="731" y="1104"/>
              <a:ext cx="4165" cy="888"/>
            </a:xfrm>
            <a:prstGeom prst="rect">
              <a:avLst/>
            </a:prstGeom>
            <a:grpFill/>
            <a:ln w="12700">
              <a:noFill/>
              <a:miter lim="800000"/>
              <a:headEnd/>
              <a:tailEnd/>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mailbox databases</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Get-MailboxDatabase | Set-MailboxDatabase –ProhibitSendQuota 5GB</a:t>
              </a:r>
            </a:p>
          </p:txBody>
        </p:sp>
      </p:grpSp>
      <p:grpSp>
        <p:nvGrpSpPr>
          <p:cNvPr id="7" name="Group 6"/>
          <p:cNvGrpSpPr>
            <a:grpSpLocks/>
          </p:cNvGrpSpPr>
          <p:nvPr/>
        </p:nvGrpSpPr>
        <p:grpSpPr bwMode="auto">
          <a:xfrm>
            <a:off x="223519" y="2315183"/>
            <a:ext cx="8696959" cy="1144390"/>
            <a:chOff x="672" y="960"/>
            <a:chExt cx="4368" cy="1200"/>
          </a:xfrm>
          <a:solidFill>
            <a:schemeClr val="bg2">
              <a:lumMod val="20000"/>
              <a:lumOff val="80000"/>
            </a:schemeClr>
          </a:solidFill>
          <a:effectLst/>
        </p:grpSpPr>
        <p:sp>
          <p:nvSpPr>
            <p:cNvPr id="8" name="AutoShape 6"/>
            <p:cNvSpPr>
              <a:spLocks/>
            </p:cNvSpPr>
            <p:nvPr/>
          </p:nvSpPr>
          <p:spPr bwMode="auto">
            <a:xfrm>
              <a:off x="672" y="960"/>
              <a:ext cx="4368" cy="12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9" name="Rectangle 8"/>
            <p:cNvSpPr>
              <a:spLocks/>
            </p:cNvSpPr>
            <p:nvPr/>
          </p:nvSpPr>
          <p:spPr bwMode="auto">
            <a:xfrm>
              <a:off x="731" y="1104"/>
              <a:ext cx="4204" cy="888"/>
            </a:xfrm>
            <a:prstGeom prst="rect">
              <a:avLst/>
            </a:prstGeom>
            <a:grpFill/>
            <a:ln w="12700">
              <a:noFill/>
              <a:miter lim="800000"/>
              <a:headEnd/>
              <a:tailEnd/>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mail flow</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Get-RemoteDomain | ForEach-Object {New-</a:t>
              </a:r>
              <a:r>
                <a:rPr lang="en-US" sz="2200" b="0" dirty="0" err="1">
                  <a:latin typeface="Segoe UI" panose="020B0502040204020203" pitchFamily="34" charset="0"/>
                  <a:ea typeface="Segoe UI" panose="020B0502040204020203" pitchFamily="34" charset="0"/>
                  <a:cs typeface="Segoe UI" panose="020B0502040204020203" pitchFamily="34" charset="0"/>
                </a:rPr>
                <a:t>SendConnector</a:t>
              </a:r>
              <a:r>
                <a:rPr lang="en-US" sz="2200" b="0" dirty="0">
                  <a:latin typeface="Segoe UI" panose="020B0502040204020203" pitchFamily="34" charset="0"/>
                  <a:ea typeface="Segoe UI" panose="020B0502040204020203" pitchFamily="34" charset="0"/>
                  <a:cs typeface="Segoe UI" panose="020B0502040204020203" pitchFamily="34" charset="0"/>
                </a:rPr>
                <a:t> </a:t>
              </a:r>
              <a:br>
                <a:rPr lang="en-US" sz="2200" b="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–Internet –Name $($_.Name) –AddressSpaces $($_.DomainName)}</a:t>
              </a:r>
            </a:p>
          </p:txBody>
        </p:sp>
      </p:grpSp>
      <p:grpSp>
        <p:nvGrpSpPr>
          <p:cNvPr id="10" name="Group 9"/>
          <p:cNvGrpSpPr>
            <a:grpSpLocks/>
          </p:cNvGrpSpPr>
          <p:nvPr/>
        </p:nvGrpSpPr>
        <p:grpSpPr bwMode="auto">
          <a:xfrm>
            <a:off x="223519" y="3609248"/>
            <a:ext cx="8696959" cy="1453952"/>
            <a:chOff x="672" y="660"/>
            <a:chExt cx="4368" cy="1300"/>
          </a:xfrm>
          <a:solidFill>
            <a:schemeClr val="bg2">
              <a:lumMod val="20000"/>
              <a:lumOff val="80000"/>
            </a:schemeClr>
          </a:solidFill>
          <a:effectLst/>
        </p:grpSpPr>
        <p:sp>
          <p:nvSpPr>
            <p:cNvPr id="11" name="AutoShape 6"/>
            <p:cNvSpPr>
              <a:spLocks/>
            </p:cNvSpPr>
            <p:nvPr/>
          </p:nvSpPr>
          <p:spPr bwMode="auto">
            <a:xfrm>
              <a:off x="672" y="660"/>
              <a:ext cx="4368" cy="1300"/>
            </a:xfrm>
            <a:prstGeom prst="roundRect">
              <a:avLst>
                <a:gd name="adj" fmla="val 4153"/>
              </a:avLst>
            </a:prstGeom>
            <a:grp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a:spLocks/>
            </p:cNvSpPr>
            <p:nvPr/>
          </p:nvSpPr>
          <p:spPr bwMode="auto">
            <a:xfrm>
              <a:off x="731" y="844"/>
              <a:ext cx="4201" cy="1036"/>
            </a:xfrm>
            <a:prstGeom prst="rect">
              <a:avLst/>
            </a:prstGeom>
            <a:grpFill/>
            <a:ln w="12700">
              <a:noFill/>
              <a:miter lim="800000"/>
              <a:headEnd/>
              <a:tailEnd/>
            </a:ln>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high availability</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Get-MailboxDatabaseCopyStatus –Server LON-EX1 | ? {$_.Status </a:t>
              </a:r>
              <a:br>
                <a:rPr lang="en-US" sz="2200" b="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–eq ‘Mounted’} | Move-ActiveMailboxDatabase –ActivateOnServer LON-EX2</a:t>
              </a:r>
              <a:br>
                <a:rPr lang="en-US" sz="2200" dirty="0">
                  <a:latin typeface="Segoe UI" panose="020B0502040204020203" pitchFamily="34" charset="0"/>
                  <a:ea typeface="Segoe UI" panose="020B0502040204020203" pitchFamily="34" charset="0"/>
                  <a:cs typeface="Segoe UI" panose="020B0502040204020203" pitchFamily="34" charset="0"/>
                </a:rPr>
              </a:b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grpSp>
      <p:sp>
        <p:nvSpPr>
          <p:cNvPr id="13" name="AutoShape 6"/>
          <p:cNvSpPr>
            <a:spLocks/>
          </p:cNvSpPr>
          <p:nvPr/>
        </p:nvSpPr>
        <p:spPr bwMode="auto">
          <a:xfrm>
            <a:off x="236220" y="5223359"/>
            <a:ext cx="8684258" cy="1358406"/>
          </a:xfrm>
          <a:prstGeom prst="roundRect">
            <a:avLst>
              <a:gd name="adj" fmla="val 4153"/>
            </a:avLst>
          </a:prstGeom>
          <a:solidFill>
            <a:schemeClr val="bg2">
              <a:lumMod val="20000"/>
              <a:lumOff val="80000"/>
            </a:schemeClr>
          </a:solidFill>
          <a:ln w="12700">
            <a:noFill/>
            <a:round/>
            <a:headEnd/>
            <a:tailEnd/>
          </a:ln>
          <a:effec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endParaRPr lang="en-US" sz="2200" dirty="0">
              <a:latin typeface="Segoe UI" panose="020B0502040204020203" pitchFamily="34" charset="0"/>
              <a:ea typeface="Segoe UI" panose="020B0502040204020203" pitchFamily="34" charset="0"/>
              <a:cs typeface="Segoe UI" panose="020B0502040204020203" pitchFamily="34" charset="0"/>
            </a:endParaRPr>
          </a:p>
        </p:txBody>
      </p:sp>
      <p:sp>
        <p:nvSpPr>
          <p:cNvPr id="14" name="Rectangle 13"/>
          <p:cNvSpPr>
            <a:spLocks/>
          </p:cNvSpPr>
          <p:nvPr/>
        </p:nvSpPr>
        <p:spPr bwMode="auto">
          <a:xfrm>
            <a:off x="340992" y="5258730"/>
            <a:ext cx="8579485" cy="1192212"/>
          </a:xfrm>
          <a:prstGeom prst="rect">
            <a:avLst/>
          </a:prstGeom>
          <a:solidFill>
            <a:schemeClr val="bg2">
              <a:lumMod val="20000"/>
              <a:lumOff val="80000"/>
            </a:schemeClr>
          </a:solidFill>
          <a:ln>
            <a:noFill/>
          </a:ln>
          <a:effectLst/>
          <a:extLst/>
        </p:spPr>
        <p:txBody>
          <a:bodyPr lIns="0" tIns="0" rIns="40261" b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9688">
              <a:lnSpc>
                <a:spcPct val="90000"/>
              </a:lnSpc>
              <a:spcAft>
                <a:spcPct val="40000"/>
              </a:spcAft>
              <a:tabLst>
                <a:tab pos="495300" algn="l"/>
                <a:tab pos="914400" algn="l"/>
              </a:tabLst>
            </a:pPr>
            <a:r>
              <a:rPr lang="en-US" sz="2200" dirty="0">
                <a:latin typeface="Segoe UI" panose="020B0502040204020203" pitchFamily="34" charset="0"/>
                <a:ea typeface="Segoe UI" panose="020B0502040204020203" pitchFamily="34" charset="0"/>
                <a:cs typeface="Segoe UI" panose="020B0502040204020203" pitchFamily="34" charset="0"/>
              </a:rPr>
              <a:t>Managing client access</a:t>
            </a:r>
            <a:br>
              <a:rPr lang="en-US" sz="2200" dirty="0">
                <a:latin typeface="Segoe UI" panose="020B0502040204020203" pitchFamily="34" charset="0"/>
                <a:ea typeface="Segoe UI" panose="020B0502040204020203" pitchFamily="34" charset="0"/>
                <a:cs typeface="Segoe UI" panose="020B0502040204020203" pitchFamily="34" charset="0"/>
              </a:rPr>
            </a:br>
            <a:r>
              <a:rPr lang="en-US" sz="2200" b="0" dirty="0">
                <a:latin typeface="Segoe UI" panose="020B0502040204020203" pitchFamily="34" charset="0"/>
                <a:ea typeface="Segoe UI" panose="020B0502040204020203" pitchFamily="34" charset="0"/>
                <a:cs typeface="Segoe UI" panose="020B0502040204020203" pitchFamily="34" charset="0"/>
              </a:rPr>
              <a:t>Get-OwaVirtualDirectory | Set-OwaVirtualDirectory –ExternalUrl https://mail.adatum.com/owa</a:t>
            </a:r>
          </a:p>
        </p:txBody>
      </p:sp>
    </p:spTree>
    <p:extLst>
      <p:ext uri="{BB962C8B-B14F-4D97-AF65-F5344CB8AC3E}">
        <p14:creationId xmlns:p14="http://schemas.microsoft.com/office/powerpoint/2010/main" val="3628255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51f9817-66b8-42c4-a8a0-c9fb68faf6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server configuration by using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perform common management tasks by using the Exchange Management Shell</a:t>
            </a:r>
          </a:p>
        </p:txBody>
      </p:sp>
    </p:spTree>
    <p:extLst>
      <p:ext uri="{BB962C8B-B14F-4D97-AF65-F5344CB8AC3E}">
        <p14:creationId xmlns:p14="http://schemas.microsoft.com/office/powerpoint/2010/main" val="1612678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58ae795-23d9-4276-b564-bc7e5960cc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Exchange Management Shell test cmdlets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IN" dirty="0"/>
              <a:t>Test cmdlets:</a:t>
            </a:r>
            <a:endParaRPr lang="en-US" dirty="0"/>
          </a:p>
          <a:p>
            <a:r>
              <a:rPr lang="en-US" dirty="0"/>
              <a:t>Use to test the health of an Exchange Server organization manually</a:t>
            </a:r>
          </a:p>
          <a:p>
            <a:r>
              <a:rPr lang="en-US" dirty="0"/>
              <a:t>Use with monitoring software or scripts to test health automatically</a:t>
            </a:r>
          </a:p>
          <a:p>
            <a:pPr marL="0" indent="0">
              <a:buNone/>
            </a:pPr>
            <a:endParaRPr lang="en-US" sz="2400" b="1" dirty="0"/>
          </a:p>
          <a:p>
            <a:r>
              <a:rPr lang="en-US" sz="2400" b="1" dirty="0"/>
              <a:t>Test-ReplicationHealth</a:t>
            </a:r>
          </a:p>
          <a:p>
            <a:r>
              <a:rPr lang="en-US" sz="2400" b="1" dirty="0"/>
              <a:t>Test-OutlookConnectivity</a:t>
            </a:r>
          </a:p>
          <a:p>
            <a:r>
              <a:rPr lang="en-US" sz="2400" b="1" dirty="0"/>
              <a:t>Test-ServiceHealth</a:t>
            </a:r>
          </a:p>
          <a:p>
            <a:r>
              <a:rPr lang="en-US" sz="2400" b="1" dirty="0"/>
              <a:t>Test-Mailflow</a:t>
            </a:r>
          </a:p>
          <a:p>
            <a:r>
              <a:rPr lang="en-US" sz="2400" b="1" dirty="0"/>
              <a:t>Test-SmtpConnectivity</a:t>
            </a:r>
          </a:p>
          <a:p>
            <a:r>
              <a:rPr lang="en-US" sz="2400" b="1" dirty="0"/>
              <a:t>Test-WebServicesConnectivity</a:t>
            </a:r>
            <a:endParaRPr lang="en-US" sz="2400" dirty="0"/>
          </a:p>
          <a:p>
            <a:pPr marL="0" indent="0">
              <a:buNone/>
            </a:pPr>
            <a:endParaRPr lang="en-IN" dirty="0"/>
          </a:p>
          <a:p>
            <a:pPr marL="0" indent="0">
              <a:buNone/>
            </a:pPr>
            <a:endParaRPr lang="en-US" dirty="0"/>
          </a:p>
        </p:txBody>
      </p:sp>
    </p:spTree>
    <p:extLst>
      <p:ext uri="{BB962C8B-B14F-4D97-AF65-F5344CB8AC3E}">
        <p14:creationId xmlns:p14="http://schemas.microsoft.com/office/powerpoint/2010/main" val="2537010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8ceaf86-83c1-45b1-8153-fb163d0f58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Exchange Servers by using Exchange Management Shell</a:t>
            </a:r>
          </a:p>
        </p:txBody>
      </p:sp>
      <p:graphicFrame>
        <p:nvGraphicFramePr>
          <p:cNvPr id="4" name="Content Placeholder 3"/>
          <p:cNvGraphicFramePr>
            <a:graphicFrameLocks/>
          </p:cNvGraphicFramePr>
          <p:nvPr>
            <p:extLst>
              <p:ext uri="{D42A27DB-BD31-4B8C-83A1-F6EECF244321}">
                <p14:modId xmlns:p14="http://schemas.microsoft.com/office/powerpoint/2010/main" val="1897207850"/>
              </p:ext>
            </p:extLst>
          </p:nvPr>
        </p:nvGraphicFramePr>
        <p:xfrm>
          <a:off x="209550" y="1535113"/>
          <a:ext cx="8763000" cy="3278774"/>
        </p:xfrm>
        <a:graphic>
          <a:graphicData uri="http://schemas.openxmlformats.org/drawingml/2006/table">
            <a:tbl>
              <a:tblPr firstRow="1" bandRow="1">
                <a:tableStyleId>{21E4AEA4-8DFA-4A89-87EB-49C32662AFE0}</a:tableStyleId>
              </a:tblPr>
              <a:tblGrid>
                <a:gridCol w="4023783">
                  <a:extLst>
                    <a:ext uri="{9D8B030D-6E8A-4147-A177-3AD203B41FA5}">
                      <a16:colId xmlns:a16="http://schemas.microsoft.com/office/drawing/2014/main" val="20000"/>
                    </a:ext>
                  </a:extLst>
                </a:gridCol>
                <a:gridCol w="4739217">
                  <a:extLst>
                    <a:ext uri="{9D8B030D-6E8A-4147-A177-3AD203B41FA5}">
                      <a16:colId xmlns:a16="http://schemas.microsoft.com/office/drawing/2014/main" val="20001"/>
                    </a:ext>
                  </a:extLst>
                </a:gridCol>
              </a:tblGrid>
              <a:tr h="575846">
                <a:tc>
                  <a:txBody>
                    <a:bodyPr/>
                    <a:lstStyle/>
                    <a:p>
                      <a:pPr marL="0" marR="0" algn="l">
                        <a:lnSpc>
                          <a:spcPct val="115000"/>
                        </a:lnSpc>
                        <a:spcBef>
                          <a:spcPts val="0"/>
                        </a:spcBef>
                        <a:spcAft>
                          <a:spcPts val="0"/>
                        </a:spcAft>
                      </a:pPr>
                      <a:r>
                        <a:rPr lang="en-US" sz="2000" dirty="0">
                          <a:solidFill>
                            <a:schemeClr val="tx1"/>
                          </a:solidFill>
                          <a:effectLst/>
                          <a:latin typeface="Segoe UI" panose="020B0502040204020203" pitchFamily="34" charset="0"/>
                          <a:cs typeface="Segoe UI" panose="020B0502040204020203" pitchFamily="34" charset="0"/>
                        </a:rPr>
                        <a:t>Cmdlet name</a:t>
                      </a:r>
                      <a:endParaRPr lang="en-US" sz="20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dirty="0">
                          <a:solidFill>
                            <a:schemeClr val="tx1"/>
                          </a:solidFill>
                          <a:effectLst/>
                          <a:latin typeface="Segoe UI" panose="020B0502040204020203" pitchFamily="34" charset="0"/>
                          <a:cs typeface="Segoe UI" panose="020B0502040204020203" pitchFamily="34" charset="0"/>
                        </a:rPr>
                        <a:t>Description</a:t>
                      </a:r>
                      <a:endParaRPr lang="en-US" sz="20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0"/>
                  </a:ext>
                </a:extLst>
              </a:tr>
              <a:tr h="775618">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Get-Queue</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dirty="0">
                          <a:effectLst/>
                          <a:latin typeface="Segoe UI" panose="020B0502040204020203" pitchFamily="34" charset="0"/>
                          <a:ea typeface="Times New Roman" panose="02020603050405020304" pitchFamily="18" charset="0"/>
                          <a:cs typeface="Segoe UI" panose="020B0502040204020203" pitchFamily="34" charset="0"/>
                        </a:rPr>
                        <a:t>Views the status of the transport queues</a:t>
                      </a:r>
                    </a:p>
                  </a:txBody>
                  <a:tcPr marL="68580" marR="68580" marT="0" marB="0"/>
                </a:tc>
                <a:extLst>
                  <a:ext uri="{0D108BD9-81ED-4DB2-BD59-A6C34878D82A}">
                    <a16:rowId xmlns:a16="http://schemas.microsoft.com/office/drawing/2014/main" val="10001"/>
                  </a:ext>
                </a:extLst>
              </a:tr>
              <a:tr h="575846">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Get-Message</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dirty="0">
                          <a:effectLst/>
                          <a:latin typeface="Segoe UI" panose="020B0502040204020203" pitchFamily="34" charset="0"/>
                          <a:ea typeface="Times New Roman" panose="02020603050405020304" pitchFamily="18" charset="0"/>
                          <a:cs typeface="Segoe UI" panose="020B0502040204020203" pitchFamily="34" charset="0"/>
                        </a:rPr>
                        <a:t>Views messages</a:t>
                      </a:r>
                      <a:r>
                        <a:rPr lang="en-US" sz="2000" b="0" baseline="0" dirty="0">
                          <a:effectLst/>
                          <a:latin typeface="Segoe UI" panose="020B0502040204020203" pitchFamily="34" charset="0"/>
                          <a:ea typeface="Times New Roman" panose="02020603050405020304" pitchFamily="18" charset="0"/>
                          <a:cs typeface="Segoe UI" panose="020B0502040204020203" pitchFamily="34" charset="0"/>
                        </a:rPr>
                        <a:t> in a transport queue</a:t>
                      </a:r>
                      <a:endParaRPr lang="en-US" sz="2000" b="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2"/>
                  </a:ext>
                </a:extLst>
              </a:tr>
              <a:tr h="775618">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Get-MailboxDatabaseCopyStatus</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dirty="0">
                          <a:effectLst/>
                          <a:latin typeface="Segoe UI" panose="020B0502040204020203" pitchFamily="34" charset="0"/>
                          <a:ea typeface="Times New Roman" panose="02020603050405020304" pitchFamily="18" charset="0"/>
                          <a:cs typeface="Segoe UI" panose="020B0502040204020203" pitchFamily="34" charset="0"/>
                        </a:rPr>
                        <a:t>Views the status of database copies in a database availability group</a:t>
                      </a:r>
                    </a:p>
                  </a:txBody>
                  <a:tcPr marL="68580" marR="68580" marT="0" marB="0"/>
                </a:tc>
                <a:extLst>
                  <a:ext uri="{0D108BD9-81ED-4DB2-BD59-A6C34878D82A}">
                    <a16:rowId xmlns:a16="http://schemas.microsoft.com/office/drawing/2014/main" val="10003"/>
                  </a:ext>
                </a:extLst>
              </a:tr>
              <a:tr h="575846">
                <a:tc>
                  <a:txBody>
                    <a:bodyPr/>
                    <a:lstStyle/>
                    <a:p>
                      <a:pPr marL="0" marR="0" algn="l">
                        <a:lnSpc>
                          <a:spcPct val="115000"/>
                        </a:lnSpc>
                        <a:spcBef>
                          <a:spcPts val="0"/>
                        </a:spcBef>
                        <a:spcAft>
                          <a:spcPts val="0"/>
                        </a:spcAft>
                      </a:pPr>
                      <a:r>
                        <a:rPr lang="en-US" sz="2000" b="1" dirty="0">
                          <a:effectLst/>
                          <a:latin typeface="Segoe UI" panose="020B0502040204020203" pitchFamily="34" charset="0"/>
                          <a:cs typeface="Segoe UI" panose="020B0502040204020203" pitchFamily="34" charset="0"/>
                        </a:rPr>
                        <a:t>Get-EventLog</a:t>
                      </a:r>
                      <a:endParaRPr lang="en-US" sz="20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2000" b="0" i="0" dirty="0">
                          <a:effectLst/>
                          <a:latin typeface="Segoe UI" panose="020B0502040204020203" pitchFamily="34" charset="0"/>
                          <a:ea typeface="Times New Roman" panose="02020603050405020304" pitchFamily="18" charset="0"/>
                          <a:cs typeface="Segoe UI" panose="020B0502040204020203" pitchFamily="34" charset="0"/>
                        </a:rPr>
                        <a:t>Views events</a:t>
                      </a:r>
                      <a:r>
                        <a:rPr lang="en-US" sz="2000" b="0" i="0" baseline="0" dirty="0">
                          <a:effectLst/>
                          <a:latin typeface="Segoe UI" panose="020B0502040204020203" pitchFamily="34" charset="0"/>
                          <a:ea typeface="Times New Roman" panose="02020603050405020304" pitchFamily="18" charset="0"/>
                          <a:cs typeface="Segoe UI" panose="020B0502040204020203" pitchFamily="34" charset="0"/>
                        </a:rPr>
                        <a:t> in a specified event log</a:t>
                      </a:r>
                      <a:endParaRPr lang="en-US" sz="2000" b="0" i="0"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80948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e5b4d58-1b27-416a-87cb-0f19c79d44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Monitoring Exchange Servers by using Exchange Management 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perform common monitoring tasks by using the Exchange Management Shell</a:t>
            </a:r>
          </a:p>
        </p:txBody>
      </p:sp>
    </p:spTree>
    <p:extLst>
      <p:ext uri="{BB962C8B-B14F-4D97-AF65-F5344CB8AC3E}">
        <p14:creationId xmlns:p14="http://schemas.microsoft.com/office/powerpoint/2010/main" val="222919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Overview of the Exchange Management Shell
Managing Exchange Server by using Exchange Management Shell
Managing Exchange Server by using Exchange Management Shell scripts</a:t>
            </a:r>
          </a:p>
        </p:txBody>
      </p:sp>
    </p:spTree>
    <p:extLst>
      <p:ext uri="{BB962C8B-B14F-4D97-AF65-F5344CB8AC3E}">
        <p14:creationId xmlns:p14="http://schemas.microsoft.com/office/powerpoint/2010/main" val="661373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985896fa-7c31-4c25-8e38-a9195bc62b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Managing Exchange Server 2016 by using Exchange Management Shell scripts</a:t>
            </a:r>
          </a:p>
        </p:txBody>
      </p:sp>
      <p:sp>
        <p:nvSpPr>
          <p:cNvPr id="3" name="Text Placeholder 2"/>
          <p:cNvSpPr>
            <a:spLocks noGrp="1"/>
          </p:cNvSpPr>
          <p:nvPr>
            <p:ph type="body" idx="1"/>
          </p:nvPr>
        </p:nvSpPr>
        <p:spPr/>
        <p:txBody>
          <a:bodyPr/>
          <a:lstStyle/>
          <a:p>
            <a:r>
              <a:rPr lang="en-US" dirty="0"/>
              <a:t>Creating Exchange Management Shell scripts
Managing Exchange recipients with Exchange Management Shell scripts
Demonstration: Using an Exchange Management Shell script
Using the installed Exchange management scripts
Using third-party Exchange Management Shell scripts</a:t>
            </a:r>
          </a:p>
        </p:txBody>
      </p:sp>
    </p:spTree>
    <p:extLst>
      <p:ext uri="{BB962C8B-B14F-4D97-AF65-F5344CB8AC3E}">
        <p14:creationId xmlns:p14="http://schemas.microsoft.com/office/powerpoint/2010/main" val="1496361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65a3c3-9a1a-4d16-819e-fb9160c8956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Exchange Management Shell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An execution policy restricts script execution</a:t>
            </a:r>
          </a:p>
          <a:p>
            <a:r>
              <a:rPr lang="en-US" sz="2200" dirty="0"/>
              <a:t>The execution policies are:</a:t>
            </a:r>
          </a:p>
          <a:p>
            <a:pPr marL="631825" lvl="2" indent="-174625">
              <a:buSzPct val="90000"/>
            </a:pPr>
            <a:r>
              <a:rPr lang="en-US" sz="2200" dirty="0"/>
              <a:t>Restricted</a:t>
            </a:r>
          </a:p>
          <a:p>
            <a:pPr marL="631825" lvl="2" indent="-174625">
              <a:buSzPct val="90000"/>
            </a:pPr>
            <a:r>
              <a:rPr lang="en-US" sz="2200" dirty="0"/>
              <a:t>AllSigned</a:t>
            </a:r>
          </a:p>
          <a:p>
            <a:pPr marL="631825" lvl="2" indent="-174625">
              <a:buSzPct val="90000"/>
            </a:pPr>
            <a:r>
              <a:rPr lang="en-US" sz="2200" dirty="0"/>
              <a:t>RemoteSigned</a:t>
            </a:r>
          </a:p>
          <a:p>
            <a:pPr marL="631825" lvl="2" indent="-174625">
              <a:buSzPct val="90000"/>
            </a:pPr>
            <a:r>
              <a:rPr lang="en-US" sz="2200" dirty="0"/>
              <a:t>Unrestricted</a:t>
            </a:r>
          </a:p>
          <a:p>
            <a:pPr marL="631825" lvl="2" indent="-174625">
              <a:buSzPct val="90000"/>
            </a:pPr>
            <a:r>
              <a:rPr lang="en-US" sz="2200" dirty="0"/>
              <a:t>Bypass</a:t>
            </a:r>
          </a:p>
          <a:p>
            <a:r>
              <a:rPr lang="en-US" sz="2200" dirty="0"/>
              <a:t>Scripts are text files with a .ps1 extension</a:t>
            </a:r>
          </a:p>
          <a:p>
            <a:r>
              <a:rPr lang="en-US" sz="2200" dirty="0"/>
              <a:t>Scripts contain one or more commands that you want the shell to execute in order</a:t>
            </a:r>
          </a:p>
          <a:p>
            <a:r>
              <a:rPr lang="en-US" sz="2200" dirty="0"/>
              <a:t>Scripts, when run, require a relative or full path to be specified:</a:t>
            </a:r>
            <a:endParaRPr lang="en-US" dirty="0"/>
          </a:p>
        </p:txBody>
      </p:sp>
      <p:sp>
        <p:nvSpPr>
          <p:cNvPr id="5" name="Rounded Rectangle 4"/>
          <p:cNvSpPr>
            <a:spLocks noChangeArrowheads="1"/>
          </p:cNvSpPr>
          <p:nvPr/>
        </p:nvSpPr>
        <p:spPr bwMode="auto">
          <a:xfrm>
            <a:off x="443751" y="5334000"/>
            <a:ext cx="8243054" cy="830682"/>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latin typeface="Consolas" panose="020B0609020204030204" pitchFamily="49" charset="0"/>
                <a:ea typeface="Segoe UI" pitchFamily="34" charset="0"/>
                <a:cs typeface="Segoe UI" pitchFamily="34" charset="0"/>
              </a:rPr>
              <a:t>.\Lesson03Demo-GetUserStats.ps1</a:t>
            </a:r>
          </a:p>
          <a:p>
            <a:r>
              <a:rPr lang="en-US" sz="2000" dirty="0">
                <a:latin typeface="Consolas" panose="020B0609020204030204" pitchFamily="49" charset="0"/>
                <a:ea typeface="Segoe UI" pitchFamily="34" charset="0"/>
                <a:cs typeface="Segoe UI" pitchFamily="34" charset="0"/>
              </a:rPr>
              <a:t>C:\Labfiles\Mod04\Democode\Lesson03Demo-GetUserStats.ps1</a:t>
            </a:r>
          </a:p>
        </p:txBody>
      </p:sp>
    </p:spTree>
    <p:extLst>
      <p:ext uri="{BB962C8B-B14F-4D97-AF65-F5344CB8AC3E}">
        <p14:creationId xmlns:p14="http://schemas.microsoft.com/office/powerpoint/2010/main" val="305893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411b0ae-b28d-485f-8f2f-70ff67e2fd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Exchange recipients with Exchange Management Shell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Apply Windows PowerShell concepts and Exchange cmdlets to following scenarios:</a:t>
            </a:r>
          </a:p>
          <a:p>
            <a:pPr lvl="1"/>
            <a:r>
              <a:rPr lang="en-US" dirty="0"/>
              <a:t>Mailbox provisioning</a:t>
            </a:r>
          </a:p>
          <a:p>
            <a:pPr lvl="1"/>
            <a:r>
              <a:rPr lang="en-US" dirty="0"/>
              <a:t>Mailbox deprovisioning</a:t>
            </a:r>
          </a:p>
          <a:p>
            <a:pPr lvl="1"/>
            <a:r>
              <a:rPr lang="en-US" dirty="0"/>
              <a:t>Mailbox auditing</a:t>
            </a:r>
          </a:p>
          <a:p>
            <a:pPr lvl="1"/>
            <a:r>
              <a:rPr lang="en-US" dirty="0"/>
              <a:t>Mailbox reporting</a:t>
            </a:r>
          </a:p>
          <a:p>
            <a:r>
              <a:rPr lang="en-US" dirty="0"/>
              <a:t>Using Exchange Web Services in Windows PowerShell:</a:t>
            </a:r>
          </a:p>
          <a:p>
            <a:pPr lvl="1"/>
            <a:r>
              <a:rPr lang="en-US" dirty="0"/>
              <a:t>Provides advanced programmatic access that native Exchange Management Shell cmdlets cannot</a:t>
            </a:r>
          </a:p>
        </p:txBody>
      </p:sp>
    </p:spTree>
    <p:extLst>
      <p:ext uri="{BB962C8B-B14F-4D97-AF65-F5344CB8AC3E}">
        <p14:creationId xmlns:p14="http://schemas.microsoft.com/office/powerpoint/2010/main" val="696685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d391836b-39d1-48f9-af4e-2e1d1d3e65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an Exchange Management Shell script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use a script to provision new mailboxes with correct configuration settings</a:t>
            </a:r>
          </a:p>
        </p:txBody>
      </p:sp>
    </p:spTree>
    <p:extLst>
      <p:ext uri="{BB962C8B-B14F-4D97-AF65-F5344CB8AC3E}">
        <p14:creationId xmlns:p14="http://schemas.microsoft.com/office/powerpoint/2010/main" val="1294754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f7324e25-8a1f-4804-bce8-24d105c8949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455025" cy="740664"/>
          </a:xfrm>
        </p:spPr>
        <p:txBody>
          <a:bodyPr/>
          <a:lstStyle/>
          <a:p>
            <a:r>
              <a:rPr lang="en-US" dirty="0"/>
              <a:t>Using the installed Exchange management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Over 80 Windows PowerShell Scripts are available in the Exchange Scripts folder including: </a:t>
            </a:r>
            <a:endParaRPr lang="en-CA" dirty="0"/>
          </a:p>
          <a:p>
            <a:pPr lvl="0"/>
            <a:r>
              <a:rPr lang="en-US" b="1" dirty="0"/>
              <a:t>CheckDatabaseRedundancy.ps1</a:t>
            </a:r>
            <a:endParaRPr lang="en-CA" b="1" dirty="0"/>
          </a:p>
          <a:p>
            <a:pPr lvl="0"/>
            <a:r>
              <a:rPr lang="en-US" b="1" dirty="0"/>
              <a:t>New-TestCasConnectivityUser.ps1</a:t>
            </a:r>
            <a:endParaRPr lang="en-CA" b="1" dirty="0"/>
          </a:p>
          <a:p>
            <a:pPr lvl="0"/>
            <a:r>
              <a:rPr lang="en-US" b="1" dirty="0"/>
              <a:t>Move-TransportDatabase.ps1</a:t>
            </a:r>
            <a:endParaRPr lang="en-CA" b="1" dirty="0"/>
          </a:p>
          <a:p>
            <a:pPr lvl="0"/>
            <a:r>
              <a:rPr lang="en-US" b="1" dirty="0"/>
              <a:t>Export-RetentionTags.ps1</a:t>
            </a:r>
            <a:endParaRPr lang="en-CA" b="1" dirty="0"/>
          </a:p>
          <a:p>
            <a:pPr lvl="0"/>
            <a:r>
              <a:rPr lang="en-US" b="1" dirty="0"/>
              <a:t>Import-RetentionTags.ps1</a:t>
            </a:r>
            <a:r>
              <a:rPr lang="en-US" dirty="0"/>
              <a:t> </a:t>
            </a:r>
          </a:p>
        </p:txBody>
      </p:sp>
    </p:spTree>
    <p:extLst>
      <p:ext uri="{BB962C8B-B14F-4D97-AF65-F5344CB8AC3E}">
        <p14:creationId xmlns:p14="http://schemas.microsoft.com/office/powerpoint/2010/main" val="1471455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5392a41-a43c-4c4c-b39e-2c78515cb1f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third-party Exchange Management Shell scripts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Before you download or execute community scripts:</a:t>
            </a:r>
          </a:p>
          <a:p>
            <a:r>
              <a:rPr lang="en-US" sz="2600" dirty="0"/>
              <a:t>Trust the website</a:t>
            </a:r>
          </a:p>
          <a:p>
            <a:r>
              <a:rPr lang="en-US" sz="2600" dirty="0"/>
              <a:t>Trust the author</a:t>
            </a:r>
          </a:p>
          <a:p>
            <a:r>
              <a:rPr lang="en-US" sz="2600" dirty="0"/>
              <a:t>Make sure the code is sufficiently documented using inline comments</a:t>
            </a:r>
          </a:p>
          <a:p>
            <a:r>
              <a:rPr lang="en-US" sz="2600" dirty="0"/>
              <a:t>Understand the code</a:t>
            </a:r>
          </a:p>
          <a:p>
            <a:r>
              <a:rPr lang="en-US" sz="2600" dirty="0"/>
              <a:t>Test in a lab environment before you run in production</a:t>
            </a:r>
          </a:p>
        </p:txBody>
      </p:sp>
    </p:spTree>
    <p:extLst>
      <p:ext uri="{BB962C8B-B14F-4D97-AF65-F5344CB8AC3E}">
        <p14:creationId xmlns:p14="http://schemas.microsoft.com/office/powerpoint/2010/main" val="4110529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Overview of the Exchange Management Shell</a:t>
            </a:r>
          </a:p>
        </p:txBody>
      </p:sp>
      <p:sp>
        <p:nvSpPr>
          <p:cNvPr id="3" name="Text Placeholder 2"/>
          <p:cNvSpPr>
            <a:spLocks noGrp="1"/>
          </p:cNvSpPr>
          <p:nvPr>
            <p:ph type="body" idx="1"/>
          </p:nvPr>
        </p:nvSpPr>
        <p:spPr>
          <a:xfrm>
            <a:off x="458788" y="914400"/>
            <a:ext cx="8119156" cy="5147356"/>
          </a:xfrm>
        </p:spPr>
        <p:txBody>
          <a:bodyPr/>
          <a:lstStyle/>
          <a:p>
            <a:r>
              <a:rPr lang="en-US" dirty="0"/>
              <a:t>Windows PowerShell ISE
Connecting to Exchange Server and Exchange Online by using Windows PowerShell
Overview of Exchange Management Shell recipient cmdlets
Options for formatting Windows PowerShell output
Using Windows PowerShell pipelining
Using Windows PowerShell variables and loops
Using filters in Windows PowerShell commands
Demonstration: Managing Exchange recipients by using the Exchange Management Shell</a:t>
            </a:r>
          </a:p>
        </p:txBody>
      </p:sp>
    </p:spTree>
    <p:extLst>
      <p:ext uri="{BB962C8B-B14F-4D97-AF65-F5344CB8AC3E}">
        <p14:creationId xmlns:p14="http://schemas.microsoft.com/office/powerpoint/2010/main" val="248593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5f6bfc-a968-4b54-90a5-ec5d355815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PowerShell ISE</a:t>
            </a:r>
          </a:p>
        </p:txBody>
      </p:sp>
      <p:pic>
        <p:nvPicPr>
          <p:cNvPr id="4" name="Picture 3" descr="Screenshot of the Windows PowerShell Integrated Scripting Environment (ISE) graphical user interface. The following sections are called out on the screenshot:&#10;• Windows PowerShell tabs&#10;• The script pane&#10;• The console pane&#10;• IntelliSense suggestions&#10;• The add-in tools pane&#10;" title="Screenshot of Windows PowerShell ISE displaying the interface fea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575" y="1620356"/>
            <a:ext cx="6734175" cy="4848225"/>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txBox="1">
            <a:spLocks/>
          </p:cNvSpPr>
          <p:nvPr/>
        </p:nvSpPr>
        <p:spPr bwMode="auto">
          <a:xfrm>
            <a:off x="331788" y="850868"/>
            <a:ext cx="8480425" cy="609398"/>
          </a:xfrm>
          <a:prstGeom prst="rect">
            <a:avLst/>
          </a:prstGeom>
          <a:noFill/>
          <a:ln w="9525">
            <a:noFill/>
            <a:miter lim="800000"/>
            <a:headEnd/>
            <a:tailEnd/>
          </a:ln>
        </p:spPr>
        <p:txBody>
          <a:bodyPr vert="horz" wrap="square" lIns="0" tIns="0" rIns="0" bIns="0" numCol="1" anchor="t" anchorCtr="1" compatLnSpc="1">
            <a:prstTxWarp prst="textNoShape">
              <a:avLst/>
            </a:prstTxWarp>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Tx/>
              <a:buNone/>
              <a:tabLst>
                <a:tab pos="720725" algn="l"/>
              </a:tabLst>
            </a:pPr>
            <a:r>
              <a:rPr lang="en-US" sz="2200" b="0" dirty="0">
                <a:latin typeface="Segoe UI" pitchFamily="34" charset="0"/>
                <a:ea typeface="Segoe UI" pitchFamily="34" charset="0"/>
                <a:cs typeface="Segoe UI" pitchFamily="34" charset="0"/>
              </a:rPr>
              <a:t>You can use the Windows PowerShell ISE to run commands and to design, write, test, and debug scripts in a GUI</a:t>
            </a:r>
          </a:p>
        </p:txBody>
      </p:sp>
      <p:sp>
        <p:nvSpPr>
          <p:cNvPr id="6" name="Rectangular Callout 5"/>
          <p:cNvSpPr/>
          <p:nvPr/>
        </p:nvSpPr>
        <p:spPr bwMode="auto">
          <a:xfrm>
            <a:off x="135545" y="2329742"/>
            <a:ext cx="1690326" cy="1199208"/>
          </a:xfrm>
          <a:prstGeom prst="wedgeRectCallout">
            <a:avLst>
              <a:gd name="adj1" fmla="val 85632"/>
              <a:gd name="adj2" fmla="val -33936"/>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 </a:t>
            </a:r>
          </a:p>
        </p:txBody>
      </p:sp>
      <p:sp>
        <p:nvSpPr>
          <p:cNvPr id="7" name="TextBox 4"/>
          <p:cNvSpPr txBox="1">
            <a:spLocks noChangeArrowheads="1"/>
          </p:cNvSpPr>
          <p:nvPr/>
        </p:nvSpPr>
        <p:spPr bwMode="auto">
          <a:xfrm>
            <a:off x="205275" y="2420954"/>
            <a:ext cx="1550866" cy="1107996"/>
          </a:xfrm>
          <a:prstGeom prst="rect">
            <a:avLst/>
          </a:prstGeom>
          <a:noFill/>
          <a:ln w="9525">
            <a:noFill/>
            <a:miter lim="800000"/>
            <a:headEnd/>
            <a:tailEnd/>
          </a:ln>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defRPr/>
            </a:pPr>
            <a:r>
              <a:rPr lang="en-US" sz="2200" b="0" dirty="0">
                <a:latin typeface="Segoe UI" pitchFamily="34" charset="0"/>
                <a:ea typeface="Segoe UI" pitchFamily="34" charset="0"/>
                <a:cs typeface="Segoe UI" pitchFamily="34" charset="0"/>
              </a:rPr>
              <a:t>Windows PowerShell tabs</a:t>
            </a:r>
          </a:p>
        </p:txBody>
      </p:sp>
      <p:sp>
        <p:nvSpPr>
          <p:cNvPr id="8" name="Rectangular Callout 7"/>
          <p:cNvSpPr/>
          <p:nvPr/>
        </p:nvSpPr>
        <p:spPr bwMode="auto">
          <a:xfrm>
            <a:off x="135544" y="4044468"/>
            <a:ext cx="1620597" cy="715957"/>
          </a:xfrm>
          <a:prstGeom prst="wedgeRectCallout">
            <a:avLst>
              <a:gd name="adj1" fmla="val 112215"/>
              <a:gd name="adj2" fmla="val -26178"/>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The script </a:t>
            </a:r>
          </a:p>
          <a:p>
            <a:pPr eaLnBrk="1" hangingPunct="1">
              <a:defRPr/>
            </a:pPr>
            <a:r>
              <a:rPr lang="en-US" sz="2200" b="0" dirty="0">
                <a:solidFill>
                  <a:schemeClr val="tx1"/>
                </a:solidFill>
                <a:latin typeface="Segoe UI" pitchFamily="34" charset="0"/>
                <a:ea typeface="Segoe UI" pitchFamily="34" charset="0"/>
                <a:cs typeface="Segoe UI" pitchFamily="34" charset="0"/>
              </a:rPr>
              <a:t>pane</a:t>
            </a:r>
          </a:p>
        </p:txBody>
      </p:sp>
      <p:sp>
        <p:nvSpPr>
          <p:cNvPr id="9" name="Rectangular Callout 8"/>
          <p:cNvSpPr/>
          <p:nvPr/>
        </p:nvSpPr>
        <p:spPr bwMode="auto">
          <a:xfrm>
            <a:off x="135545" y="5019308"/>
            <a:ext cx="1690326" cy="739465"/>
          </a:xfrm>
          <a:prstGeom prst="wedgeRectCallout">
            <a:avLst>
              <a:gd name="adj1" fmla="val 98112"/>
              <a:gd name="adj2" fmla="val 1310"/>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The console </a:t>
            </a:r>
          </a:p>
          <a:p>
            <a:pPr eaLnBrk="1" hangingPunct="1">
              <a:defRPr/>
            </a:pPr>
            <a:r>
              <a:rPr lang="en-US" sz="2200" b="0" dirty="0">
                <a:solidFill>
                  <a:schemeClr val="tx1"/>
                </a:solidFill>
                <a:latin typeface="Segoe UI" pitchFamily="34" charset="0"/>
                <a:ea typeface="Segoe UI" pitchFamily="34" charset="0"/>
                <a:cs typeface="Segoe UI" pitchFamily="34" charset="0"/>
              </a:rPr>
              <a:t>pane</a:t>
            </a:r>
          </a:p>
        </p:txBody>
      </p:sp>
      <p:sp>
        <p:nvSpPr>
          <p:cNvPr id="10" name="Rectangular Callout 9"/>
          <p:cNvSpPr/>
          <p:nvPr/>
        </p:nvSpPr>
        <p:spPr bwMode="auto">
          <a:xfrm>
            <a:off x="5076091" y="4904155"/>
            <a:ext cx="1425208" cy="854619"/>
          </a:xfrm>
          <a:prstGeom prst="wedgeRectCallout">
            <a:avLst>
              <a:gd name="adj1" fmla="val 87158"/>
              <a:gd name="adj2" fmla="val -16714"/>
            </a:avLst>
          </a:prstGeom>
          <a:solidFill>
            <a:schemeClr val="bg1"/>
          </a:solid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eaLnBrk="1" hangingPunct="1">
              <a:defRPr/>
            </a:pPr>
            <a:r>
              <a:rPr lang="en-US" sz="2200" b="0" dirty="0">
                <a:solidFill>
                  <a:schemeClr val="tx1"/>
                </a:solidFill>
                <a:latin typeface="Segoe UI" pitchFamily="34" charset="0"/>
                <a:ea typeface="Segoe UI" pitchFamily="34" charset="0"/>
                <a:cs typeface="Segoe UI" pitchFamily="34" charset="0"/>
              </a:rPr>
              <a:t>The add-in </a:t>
            </a:r>
            <a:br>
              <a:rPr lang="en-US" sz="2200" b="0" dirty="0">
                <a:solidFill>
                  <a:schemeClr val="tx1"/>
                </a:solidFill>
                <a:latin typeface="Segoe UI" pitchFamily="34" charset="0"/>
                <a:ea typeface="Segoe UI" pitchFamily="34" charset="0"/>
                <a:cs typeface="Segoe UI" pitchFamily="34" charset="0"/>
              </a:rPr>
            </a:br>
            <a:r>
              <a:rPr lang="en-US" sz="2200" b="0" dirty="0">
                <a:solidFill>
                  <a:schemeClr val="tx1"/>
                </a:solidFill>
                <a:latin typeface="Segoe UI" pitchFamily="34" charset="0"/>
                <a:ea typeface="Segoe UI" pitchFamily="34" charset="0"/>
                <a:cs typeface="Segoe UI" pitchFamily="34" charset="0"/>
              </a:rPr>
              <a:t>tools pane</a:t>
            </a:r>
          </a:p>
        </p:txBody>
      </p:sp>
      <p:sp>
        <p:nvSpPr>
          <p:cNvPr id="11" name="Rectangular Callout 10"/>
          <p:cNvSpPr/>
          <p:nvPr/>
        </p:nvSpPr>
        <p:spPr bwMode="auto">
          <a:xfrm>
            <a:off x="5076091" y="3264278"/>
            <a:ext cx="1577627" cy="780190"/>
          </a:xfrm>
          <a:prstGeom prst="wedgeRectCallout">
            <a:avLst>
              <a:gd name="adj1" fmla="val -94220"/>
              <a:gd name="adj2" fmla="val -56937"/>
            </a:avLst>
          </a:prstGeom>
          <a:noFill/>
          <a:ln>
            <a:solidFill>
              <a:srgbClr val="5D4819"/>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wrap="none" anchor="ct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eaLnBrk="1" hangingPunct="1">
              <a:defRPr/>
            </a:pPr>
            <a:r>
              <a:rPr lang="en-US" sz="2200" b="0" dirty="0">
                <a:solidFill>
                  <a:schemeClr val="tx1"/>
                </a:solidFill>
                <a:latin typeface="Segoe UI" pitchFamily="34" charset="0"/>
                <a:ea typeface="Segoe UI" pitchFamily="34" charset="0"/>
                <a:cs typeface="Segoe UI" pitchFamily="34" charset="0"/>
              </a:rPr>
              <a:t>IntelliSense</a:t>
            </a:r>
          </a:p>
          <a:p>
            <a:pPr algn="ctr" eaLnBrk="1" hangingPunct="1">
              <a:defRPr/>
            </a:pPr>
            <a:r>
              <a:rPr lang="en-US" sz="2200" b="0" dirty="0">
                <a:solidFill>
                  <a:schemeClr val="tx1"/>
                </a:solidFill>
                <a:latin typeface="Segoe UI" pitchFamily="34" charset="0"/>
                <a:ea typeface="Segoe UI" pitchFamily="34" charset="0"/>
                <a:cs typeface="Segoe UI" pitchFamily="34" charset="0"/>
              </a:rPr>
              <a:t>suggestions</a:t>
            </a:r>
          </a:p>
        </p:txBody>
      </p:sp>
    </p:spTree>
    <p:extLst>
      <p:ext uri="{BB962C8B-B14F-4D97-AF65-F5344CB8AC3E}">
        <p14:creationId xmlns:p14="http://schemas.microsoft.com/office/powerpoint/2010/main" val="412094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9264695-c46e-4b1b-8c40-60fd51d136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Exchange Server and Exchange Online by using Windows PowerShell</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Connecting to a local Exchange Server</a:t>
            </a:r>
          </a:p>
          <a:p>
            <a:pPr lvl="1"/>
            <a:r>
              <a:rPr lang="en-US" dirty="0"/>
              <a:t>If management tools are installed on the system, start Exchange Management Shell </a:t>
            </a:r>
          </a:p>
          <a:p>
            <a:r>
              <a:rPr lang="en-US" dirty="0"/>
              <a:t>Connecting to a remote Exchange Server </a:t>
            </a:r>
            <a:br>
              <a:rPr lang="en-US" dirty="0"/>
            </a:br>
            <a:r>
              <a:rPr lang="en-US" dirty="0"/>
              <a:t>(on-premises)</a:t>
            </a:r>
          </a:p>
          <a:p>
            <a:pPr lvl="1"/>
            <a:r>
              <a:rPr lang="en-US" dirty="0"/>
              <a:t>If management tools are not available, import a remote </a:t>
            </a:r>
            <a:r>
              <a:rPr lang="en-US" b="1" dirty="0"/>
              <a:t>PSSession</a:t>
            </a:r>
            <a:r>
              <a:rPr lang="en-US" dirty="0"/>
              <a:t> object into your existing Windows PowerShell or Windows PowerShell ISE session</a:t>
            </a:r>
          </a:p>
          <a:p>
            <a:r>
              <a:rPr lang="en-US" dirty="0"/>
              <a:t>Connecting to Exchange Online</a:t>
            </a:r>
          </a:p>
          <a:p>
            <a:pPr lvl="1"/>
            <a:r>
              <a:rPr lang="en-US" dirty="0"/>
              <a:t>It is similar to connecting to a remote on-premises Exchange Server, with a few key differences</a:t>
            </a:r>
          </a:p>
        </p:txBody>
      </p:sp>
    </p:spTree>
    <p:extLst>
      <p:ext uri="{BB962C8B-B14F-4D97-AF65-F5344CB8AC3E}">
        <p14:creationId xmlns:p14="http://schemas.microsoft.com/office/powerpoint/2010/main" val="305047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2f2e120-e385-4c4b-8edd-5ac888555b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Connecting to a remote Exchange Server </a:t>
            </a:r>
            <a:br>
              <a:rPr lang="en-US" dirty="0"/>
            </a:br>
            <a:r>
              <a:rPr lang="en-US" dirty="0"/>
              <a:t>(on-premises)</a:t>
            </a:r>
          </a:p>
        </p:txBody>
      </p:sp>
      <p:pic>
        <p:nvPicPr>
          <p:cNvPr id="4" name="Picture 3" descr="Referring back to the section on connecting to a remote Exchange Server (on-premises), use the screenshot on the slide to show the process of importing a remote PSSession object into a regular Windows PowerShell session.&#10;• The first section shows that running Get-ExchangeServer returns an error about the name of the cmdlet being unrecognized.&#10;• The second section shows the results of running the following commands:&#10;$ExchCred = Get-Credential&#10;&#10;$ExchSession = New-PSSession –ConfigurationName Microsoft.Exchange –ConnectionUri http://lon-ex1.adatum.com/PowerShell/ -Authentication Kerberos –Credential $ExchCred&#10;&#10;Import-PSSession $ExchSession&#10;The second section also shows that running the Get-PSSession cmdlet displays an open and available connection to LON-EX1&#10;• The last section shows that Get-ExchangeServer is now a recognized cmdlet and produces output when it is run.&#10;"/>
          <p:cNvPicPr>
            <a:picLocks noChangeAspect="1"/>
          </p:cNvPicPr>
          <p:nvPr/>
        </p:nvPicPr>
        <p:blipFill rotWithShape="1">
          <a:blip r:embed="rId3"/>
          <a:srcRect l="6038" t="5443" r="8213" b="10471"/>
          <a:stretch/>
        </p:blipFill>
        <p:spPr>
          <a:xfrm>
            <a:off x="428014" y="762000"/>
            <a:ext cx="8190056" cy="6021421"/>
          </a:xfrm>
          <a:prstGeom prst="rect">
            <a:avLst/>
          </a:prstGeom>
        </p:spPr>
      </p:pic>
      <p:sp>
        <p:nvSpPr>
          <p:cNvPr id="5" name="Rectangle 4"/>
          <p:cNvSpPr/>
          <p:nvPr/>
        </p:nvSpPr>
        <p:spPr bwMode="auto">
          <a:xfrm>
            <a:off x="457200" y="1044103"/>
            <a:ext cx="7898863" cy="1147863"/>
          </a:xfrm>
          <a:prstGeom prst="rect">
            <a:avLst/>
          </a:prstGeom>
          <a:noFill/>
          <a:ln w="38100" cap="flat" cmpd="sng" algn="ctr">
            <a:solidFill>
              <a:srgbClr val="FFFF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5"/>
          <p:cNvSpPr/>
          <p:nvPr/>
        </p:nvSpPr>
        <p:spPr bwMode="auto">
          <a:xfrm>
            <a:off x="457200" y="2191966"/>
            <a:ext cx="7898863" cy="2295728"/>
          </a:xfrm>
          <a:prstGeom prst="rect">
            <a:avLst/>
          </a:prstGeom>
          <a:noFill/>
          <a:ln w="38100" cap="flat" cmpd="sng" algn="ctr">
            <a:solidFill>
              <a:srgbClr val="FFFF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7" name="Rectangle 6"/>
          <p:cNvSpPr/>
          <p:nvPr/>
        </p:nvSpPr>
        <p:spPr bwMode="auto">
          <a:xfrm>
            <a:off x="457200" y="4487693"/>
            <a:ext cx="7898863" cy="1303507"/>
          </a:xfrm>
          <a:prstGeom prst="rect">
            <a:avLst/>
          </a:prstGeom>
          <a:noFill/>
          <a:ln w="38100" cap="flat" cmpd="sng" algn="ctr">
            <a:solidFill>
              <a:srgbClr val="FFFF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Verdana" pitchFamily="34" charset="0"/>
            </a:endParaRPr>
          </a:p>
        </p:txBody>
      </p:sp>
      <p:sp>
        <p:nvSpPr>
          <p:cNvPr id="8" name="Rectangle 7"/>
          <p:cNvSpPr/>
          <p:nvPr/>
        </p:nvSpPr>
        <p:spPr>
          <a:xfrm>
            <a:off x="7635225" y="1278761"/>
            <a:ext cx="558166" cy="923330"/>
          </a:xfrm>
          <a:prstGeom prst="rect">
            <a:avLst/>
          </a:prstGeom>
          <a:noFill/>
        </p:spPr>
        <p:txBody>
          <a:bodyPr wrap="none" lIns="91440" tIns="45720" rIns="91440" b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5400" b="0" cap="none" spc="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1</a:t>
            </a:r>
          </a:p>
        </p:txBody>
      </p:sp>
      <p:sp>
        <p:nvSpPr>
          <p:cNvPr id="9" name="Rectangle 8"/>
          <p:cNvSpPr/>
          <p:nvPr/>
        </p:nvSpPr>
        <p:spPr>
          <a:xfrm>
            <a:off x="7635225" y="3515723"/>
            <a:ext cx="558166" cy="923330"/>
          </a:xfrm>
          <a:prstGeom prst="rect">
            <a:avLst/>
          </a:prstGeom>
          <a:noFill/>
        </p:spPr>
        <p:txBody>
          <a:bodyPr wrap="none" lIns="91440" tIns="45720" rIns="91440" b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5400" b="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2</a:t>
            </a:r>
            <a:endParaRPr lang="en-US" sz="5400" b="0" cap="none" spc="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endParaRPr>
          </a:p>
        </p:txBody>
      </p:sp>
      <p:sp>
        <p:nvSpPr>
          <p:cNvPr id="10" name="Rectangle 9"/>
          <p:cNvSpPr/>
          <p:nvPr/>
        </p:nvSpPr>
        <p:spPr>
          <a:xfrm>
            <a:off x="7635225" y="4819231"/>
            <a:ext cx="558166" cy="923330"/>
          </a:xfrm>
          <a:prstGeom prst="rect">
            <a:avLst/>
          </a:prstGeom>
          <a:noFill/>
        </p:spPr>
        <p:txBody>
          <a:bodyPr wrap="none" lIns="91440" tIns="45720" rIns="91440" b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5400" b="0" cap="none" spc="0" dirty="0">
                <a:ln w="0"/>
                <a:solidFill>
                  <a:srgbClr val="FFFF00"/>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61532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Exchange Management Shell recipient cmdlets</a:t>
            </a:r>
          </a:p>
        </p:txBody>
      </p:sp>
      <p:graphicFrame>
        <p:nvGraphicFramePr>
          <p:cNvPr id="4" name="Content Placeholder 3"/>
          <p:cNvGraphicFramePr>
            <a:graphicFrameLocks/>
          </p:cNvGraphicFramePr>
          <p:nvPr>
            <p:extLst>
              <p:ext uri="{D42A27DB-BD31-4B8C-83A1-F6EECF244321}">
                <p14:modId xmlns:p14="http://schemas.microsoft.com/office/powerpoint/2010/main" val="2546473686"/>
              </p:ext>
            </p:extLst>
          </p:nvPr>
        </p:nvGraphicFramePr>
        <p:xfrm>
          <a:off x="458787" y="942943"/>
          <a:ext cx="8432293" cy="5721626"/>
        </p:xfrm>
        <a:graphic>
          <a:graphicData uri="http://schemas.openxmlformats.org/drawingml/2006/table">
            <a:tbl>
              <a:tblPr firstRow="1" bandRow="1">
                <a:tableStyleId>{21E4AEA4-8DFA-4A89-87EB-49C32662AFE0}</a:tableStyleId>
              </a:tblPr>
              <a:tblGrid>
                <a:gridCol w="3767023">
                  <a:extLst>
                    <a:ext uri="{9D8B030D-6E8A-4147-A177-3AD203B41FA5}">
                      <a16:colId xmlns:a16="http://schemas.microsoft.com/office/drawing/2014/main" val="20000"/>
                    </a:ext>
                  </a:extLst>
                </a:gridCol>
                <a:gridCol w="4665270">
                  <a:extLst>
                    <a:ext uri="{9D8B030D-6E8A-4147-A177-3AD203B41FA5}">
                      <a16:colId xmlns:a16="http://schemas.microsoft.com/office/drawing/2014/main" val="20001"/>
                    </a:ext>
                  </a:extLst>
                </a:gridCol>
              </a:tblGrid>
              <a:tr h="630395">
                <a:tc>
                  <a:txBody>
                    <a:bodyPr/>
                    <a:lstStyle/>
                    <a:p>
                      <a:pPr marL="0" marR="0" algn="l">
                        <a:lnSpc>
                          <a:spcPct val="115000"/>
                        </a:lnSpc>
                        <a:spcBef>
                          <a:spcPts val="0"/>
                        </a:spcBef>
                        <a:spcAft>
                          <a:spcPts val="0"/>
                        </a:spcAft>
                      </a:pPr>
                      <a:r>
                        <a:rPr lang="en-US" sz="1800" dirty="0">
                          <a:solidFill>
                            <a:schemeClr val="tx1"/>
                          </a:solidFill>
                          <a:effectLst/>
                          <a:latin typeface="Segoe UI" panose="020B0502040204020203" pitchFamily="34" charset="0"/>
                          <a:cs typeface="Segoe UI" panose="020B0502040204020203" pitchFamily="34" charset="0"/>
                        </a:rPr>
                        <a:t>Cmdlet Noun</a:t>
                      </a:r>
                      <a:endParaRPr lang="en-US" sz="18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dirty="0">
                          <a:solidFill>
                            <a:schemeClr val="tx1"/>
                          </a:solidFill>
                          <a:effectLst/>
                          <a:latin typeface="Segoe UI" panose="020B0502040204020203" pitchFamily="34" charset="0"/>
                          <a:cs typeface="Segoe UI" panose="020B0502040204020203" pitchFamily="34" charset="0"/>
                        </a:rPr>
                        <a:t>Cmdlet Name</a:t>
                      </a:r>
                      <a:endParaRPr lang="en-US" sz="1800" b="1" dirty="0">
                        <a:solidFill>
                          <a:schemeClr val="tx1"/>
                        </a:solidFill>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0"/>
                  </a:ext>
                </a:extLst>
              </a:tr>
              <a:tr h="2042429">
                <a:tc>
                  <a:txBody>
                    <a:bodyPr/>
                    <a:lstStyle/>
                    <a:p>
                      <a:pPr marL="0" marR="0" algn="l">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Mailbox</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New-Mailbox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Enable-Mailbox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Get-Mailbox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Set-Mailbox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Disable-Mailbox</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Remove-Mailbox</a:t>
                      </a:r>
                    </a:p>
                  </a:txBody>
                  <a:tcPr marL="68580" marR="68580" marT="0" marB="0"/>
                </a:tc>
                <a:extLst>
                  <a:ext uri="{0D108BD9-81ED-4DB2-BD59-A6C34878D82A}">
                    <a16:rowId xmlns:a16="http://schemas.microsoft.com/office/drawing/2014/main" val="10001"/>
                  </a:ext>
                </a:extLst>
              </a:tr>
              <a:tr h="2042429">
                <a:tc>
                  <a:txBody>
                    <a:bodyPr/>
                    <a:lstStyle/>
                    <a:p>
                      <a:pPr marL="0" marR="0" algn="l">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DistributionGroup</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New-DistributionGroup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Enable-DistributionGroup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Get-DistributionGroup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Set-DistributionGroup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Disable-DistributionGroup</a:t>
                      </a:r>
                    </a:p>
                    <a:p>
                      <a:pPr marL="0" marR="0" algn="l">
                        <a:lnSpc>
                          <a:spcPct val="115000"/>
                        </a:lnSpc>
                        <a:spcBef>
                          <a:spcPts val="0"/>
                        </a:spcBef>
                        <a:spcAft>
                          <a:spcPts val="0"/>
                        </a:spcAft>
                      </a:pPr>
                      <a:r>
                        <a:rPr lang="en-US" sz="1800" b="1" dirty="0">
                          <a:effectLst/>
                          <a:latin typeface="Segoe UI" panose="020B0502040204020203" pitchFamily="34" charset="0"/>
                          <a:ea typeface="Times New Roman" panose="02020603050405020304" pitchFamily="18" charset="0"/>
                          <a:cs typeface="Segoe UI" panose="020B0502040204020203" pitchFamily="34" charset="0"/>
                        </a:rPr>
                        <a:t>Remove-DistributionGroup</a:t>
                      </a:r>
                    </a:p>
                  </a:txBody>
                  <a:tcPr marL="68580" marR="68580" marT="0" marB="0"/>
                </a:tc>
                <a:extLst>
                  <a:ext uri="{0D108BD9-81ED-4DB2-BD59-A6C34878D82A}">
                    <a16:rowId xmlns:a16="http://schemas.microsoft.com/office/drawing/2014/main" val="10002"/>
                  </a:ext>
                </a:extLst>
              </a:tr>
              <a:tr h="1006373">
                <a:tc>
                  <a:txBody>
                    <a:bodyPr/>
                    <a:lstStyle/>
                    <a:p>
                      <a:pPr marL="0" marR="0" algn="l">
                        <a:lnSpc>
                          <a:spcPct val="115000"/>
                        </a:lnSpc>
                        <a:spcBef>
                          <a:spcPts val="0"/>
                        </a:spcBef>
                        <a:spcAft>
                          <a:spcPts val="0"/>
                        </a:spcAft>
                      </a:pPr>
                      <a:r>
                        <a:rPr lang="en-US" sz="1800" dirty="0">
                          <a:effectLst/>
                          <a:latin typeface="Segoe UI" panose="020B0502040204020203" pitchFamily="34" charset="0"/>
                          <a:cs typeface="Segoe UI" panose="020B0502040204020203" pitchFamily="34" charset="0"/>
                        </a:rPr>
                        <a:t>DistributionGroupMember</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tc>
                  <a:txBody>
                    <a:bodyPr/>
                    <a:lstStyle/>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Add-DistributionGroupMember</a:t>
                      </a:r>
                    </a:p>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Remove-DistributionGroupMember</a:t>
                      </a:r>
                    </a:p>
                    <a:p>
                      <a:pPr marL="0" marR="0" algn="l">
                        <a:lnSpc>
                          <a:spcPct val="115000"/>
                        </a:lnSpc>
                        <a:spcBef>
                          <a:spcPts val="0"/>
                        </a:spcBef>
                        <a:spcAft>
                          <a:spcPts val="0"/>
                        </a:spcAft>
                      </a:pPr>
                      <a:r>
                        <a:rPr lang="en-US" sz="1800" b="1" dirty="0">
                          <a:effectLst/>
                          <a:latin typeface="Segoe UI" panose="020B0502040204020203" pitchFamily="34" charset="0"/>
                          <a:cs typeface="Segoe UI" panose="020B0502040204020203" pitchFamily="34" charset="0"/>
                        </a:rPr>
                        <a:t>Update-DistributionGroupMember</a:t>
                      </a:r>
                      <a:endParaRPr lang="en-US" sz="1800" b="1" dirty="0">
                        <a:effectLst/>
                        <a:latin typeface="Segoe UI" panose="020B0502040204020203" pitchFamily="34" charset="0"/>
                        <a:ea typeface="Times New Roman" panose="02020603050405020304" pitchFamily="18" charset="0"/>
                        <a:cs typeface="Segoe UI" panose="020B0502040204020203" pitchFamily="34" charset="0"/>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632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Options for formatting Windows PowerShell output</a:t>
            </a:r>
          </a:p>
        </p:txBody>
      </p:sp>
      <p:sp>
        <p:nvSpPr>
          <p:cNvPr id="4" name="Content Placeholder 2"/>
          <p:cNvSpPr txBox="1">
            <a:spLocks/>
          </p:cNvSpPr>
          <p:nvPr/>
        </p:nvSpPr>
        <p:spPr bwMode="auto">
          <a:xfrm>
            <a:off x="363965" y="933060"/>
            <a:ext cx="7751762" cy="4533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kern="0" dirty="0">
                <a:latin typeface="Segoe UI" panose="020B0502040204020203" pitchFamily="34" charset="0"/>
                <a:cs typeface="Segoe UI" panose="020B0502040204020203" pitchFamily="34" charset="0"/>
              </a:rPr>
              <a:t>Cmdlets for formatting output:</a:t>
            </a:r>
          </a:p>
          <a:p>
            <a:pPr lvl="1"/>
            <a:r>
              <a:rPr lang="en-US" sz="2000" dirty="0"/>
              <a:t>Format-Wide (FW)</a:t>
            </a:r>
          </a:p>
          <a:p>
            <a:pPr lvl="1"/>
            <a:r>
              <a:rPr lang="en-US" sz="2000" dirty="0"/>
              <a:t>Format-Table (FT)</a:t>
            </a:r>
          </a:p>
          <a:p>
            <a:pPr lvl="1"/>
            <a:r>
              <a:rPr lang="en-US" sz="2000" dirty="0"/>
              <a:t>Format-List (FL)</a:t>
            </a:r>
          </a:p>
          <a:p>
            <a:pPr lvl="1"/>
            <a:r>
              <a:rPr lang="en-US" sz="2000" dirty="0"/>
              <a:t>Format-Custom (FC)</a:t>
            </a:r>
          </a:p>
          <a:p>
            <a:pPr marL="288925" lvl="1" indent="0">
              <a:buNone/>
            </a:pPr>
            <a:endParaRPr lang="en-US" sz="2000" dirty="0"/>
          </a:p>
          <a:p>
            <a:r>
              <a:rPr lang="en-US" sz="2400" b="0" kern="0" dirty="0">
                <a:latin typeface="Segoe UI" panose="020B0502040204020203" pitchFamily="34" charset="0"/>
                <a:cs typeface="Segoe UI" panose="020B0502040204020203" pitchFamily="34" charset="0"/>
              </a:rPr>
              <a:t>Cmdlets for manipulating output:</a:t>
            </a:r>
          </a:p>
          <a:p>
            <a:pPr lvl="1"/>
            <a:r>
              <a:rPr lang="en-US" sz="2000" dirty="0"/>
              <a:t>Measure-Object (measure)</a:t>
            </a:r>
          </a:p>
          <a:p>
            <a:pPr lvl="1"/>
            <a:r>
              <a:rPr lang="en-US" sz="2000" dirty="0"/>
              <a:t>Sort-Object (sort)</a:t>
            </a:r>
          </a:p>
          <a:p>
            <a:pPr lvl="1"/>
            <a:r>
              <a:rPr lang="en-US" sz="2000" dirty="0"/>
              <a:t>Select-Object (select)</a:t>
            </a:r>
          </a:p>
          <a:p>
            <a:pPr lvl="1"/>
            <a:r>
              <a:rPr lang="en-US" sz="2000" dirty="0"/>
              <a:t>Where-Object (where)</a:t>
            </a:r>
          </a:p>
          <a:p>
            <a:pPr marL="288925" lvl="1" indent="0">
              <a:buNone/>
            </a:pPr>
            <a:endParaRPr lang="en-US" b="0" kern="0" dirty="0"/>
          </a:p>
        </p:txBody>
      </p:sp>
    </p:spTree>
    <p:extLst>
      <p:ext uri="{BB962C8B-B14F-4D97-AF65-F5344CB8AC3E}">
        <p14:creationId xmlns:p14="http://schemas.microsoft.com/office/powerpoint/2010/main" val="3221744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Windows PowerShell pipelining</a:t>
            </a:r>
          </a:p>
        </p:txBody>
      </p:sp>
      <p:sp>
        <p:nvSpPr>
          <p:cNvPr id="4" name="Content Placeholder 2"/>
          <p:cNvSpPr txBox="1">
            <a:spLocks/>
          </p:cNvSpPr>
          <p:nvPr/>
        </p:nvSpPr>
        <p:spPr bwMode="auto">
          <a:xfrm>
            <a:off x="344022" y="1120607"/>
            <a:ext cx="8287021" cy="4533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a:latin typeface="Segoe UI" panose="020B0502040204020203" pitchFamily="34" charset="0"/>
                <a:cs typeface="Segoe UI" panose="020B0502040204020203" pitchFamily="34" charset="0"/>
              </a:rPr>
              <a:t>The pipeline connects the output from one cmdlet to the input of another cmdlet</a:t>
            </a:r>
          </a:p>
          <a:p>
            <a:endParaRPr lang="en-US" sz="2400" b="0" dirty="0">
              <a:latin typeface="Segoe UI" panose="020B0502040204020203" pitchFamily="34" charset="0"/>
              <a:cs typeface="Segoe UI" panose="020B0502040204020203" pitchFamily="34" charset="0"/>
            </a:endParaRPr>
          </a:p>
          <a:p>
            <a:r>
              <a:rPr lang="en-US" sz="2400" b="0" dirty="0">
                <a:latin typeface="Segoe UI" panose="020B0502040204020203" pitchFamily="34" charset="0"/>
                <a:cs typeface="Segoe UI" panose="020B0502040204020203" pitchFamily="34" charset="0"/>
              </a:rPr>
              <a:t>The combination of the first cmdlet, the pipe operator ( | ), and the second cmdlet makes a pipeline</a:t>
            </a:r>
          </a:p>
          <a:p>
            <a:pPr lvl="1"/>
            <a:r>
              <a:rPr lang="en-US" sz="2000" b="0" dirty="0">
                <a:latin typeface="Segoe UI" panose="020B0502040204020203" pitchFamily="34" charset="0"/>
                <a:cs typeface="Segoe UI" panose="020B0502040204020203" pitchFamily="34" charset="0"/>
              </a:rPr>
              <a:t>Also referred to as </a:t>
            </a:r>
            <a:r>
              <a:rPr lang="en-US" sz="2000" b="0" i="1" dirty="0">
                <a:latin typeface="Segoe UI" panose="020B0502040204020203" pitchFamily="34" charset="0"/>
                <a:cs typeface="Segoe UI" panose="020B0502040204020203" pitchFamily="34" charset="0"/>
              </a:rPr>
              <a:t>piping</a:t>
            </a:r>
          </a:p>
          <a:p>
            <a:pPr lvl="1"/>
            <a:endParaRPr lang="en-US" sz="2000" b="0" i="1" dirty="0">
              <a:latin typeface="Segoe UI" panose="020B0502040204020203" pitchFamily="34" charset="0"/>
              <a:cs typeface="Segoe UI" panose="020B0502040204020203" pitchFamily="34" charset="0"/>
            </a:endParaRPr>
          </a:p>
          <a:p>
            <a:r>
              <a:rPr lang="en-US" sz="2400" b="0" dirty="0">
                <a:latin typeface="Segoe UI" panose="020B0502040204020203" pitchFamily="34" charset="0"/>
                <a:cs typeface="Segoe UI" panose="020B0502040204020203" pitchFamily="34" charset="0"/>
              </a:rPr>
              <a:t>The special variable </a:t>
            </a:r>
            <a:r>
              <a:rPr lang="en-US" sz="2400" b="0" i="1" dirty="0">
                <a:latin typeface="Segoe UI" panose="020B0502040204020203" pitchFamily="34" charset="0"/>
                <a:cs typeface="Segoe UI" panose="020B0502040204020203" pitchFamily="34" charset="0"/>
              </a:rPr>
              <a:t>$_</a:t>
            </a:r>
            <a:r>
              <a:rPr lang="en-US" sz="2400" b="0" dirty="0">
                <a:latin typeface="Segoe UI" panose="020B0502040204020203" pitchFamily="34" charset="0"/>
                <a:cs typeface="Segoe UI" panose="020B0502040204020203" pitchFamily="34" charset="0"/>
              </a:rPr>
              <a:t> allows you to reference the current object in the pipeline</a:t>
            </a:r>
          </a:p>
          <a:p>
            <a:pPr marL="0" indent="0">
              <a:buNone/>
            </a:pPr>
            <a:r>
              <a:rPr lang="en-US" sz="2400" dirty="0">
                <a:sym typeface="Lucida Sans Typewriter" pitchFamily="49" charset="0"/>
              </a:rPr>
              <a:t> </a:t>
            </a:r>
            <a:r>
              <a:rPr lang="en-US" sz="2400" dirty="0">
                <a:latin typeface="Segoe UI" panose="020B0502040204020203" pitchFamily="34" charset="0"/>
                <a:cs typeface="Segoe UI" panose="020B0502040204020203" pitchFamily="34" charset="0"/>
                <a:sym typeface="Lucida Sans Typewriter" pitchFamily="49" charset="0"/>
              </a:rPr>
              <a:t>Get-User –RecipientTypeDetails User | Enable-  Mailbox</a:t>
            </a:r>
          </a:p>
        </p:txBody>
      </p:sp>
    </p:spTree>
    <p:extLst>
      <p:ext uri="{BB962C8B-B14F-4D97-AF65-F5344CB8AC3E}">
        <p14:creationId xmlns:p14="http://schemas.microsoft.com/office/powerpoint/2010/main" val="183220465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93DD1F44-D130-42C5-85C4-E927BB8DB483}"/>
</file>

<file path=customXml/itemProps2.xml><?xml version="1.0" encoding="utf-8"?>
<ds:datastoreItem xmlns:ds="http://schemas.openxmlformats.org/officeDocument/2006/customXml" ds:itemID="{3FD19C6B-8E8A-4A7C-89B1-80418C13BD96}"/>
</file>

<file path=customXml/itemProps3.xml><?xml version="1.0" encoding="utf-8"?>
<ds:datastoreItem xmlns:ds="http://schemas.openxmlformats.org/officeDocument/2006/customXml" ds:itemID="{92C9978E-1790-4211-863C-EEFC15E51AB7}"/>
</file>

<file path=docProps/app.xml><?xml version="1.0" encoding="utf-8"?>
<Properties xmlns="http://schemas.openxmlformats.org/officeDocument/2006/extended-properties" xmlns:vt="http://schemas.openxmlformats.org/officeDocument/2006/docPropsVTypes">
  <Template>NG_MOC_Core_ModuleNew</Template>
  <TotalTime>0</TotalTime>
  <Words>3752</Words>
  <Application>Microsoft Office PowerPoint</Application>
  <PresentationFormat>On-screen Show (4:3)</PresentationFormat>
  <Paragraphs>424</Paragraphs>
  <Slides>25</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Verdana</vt:lpstr>
      <vt:lpstr>Consolas</vt:lpstr>
      <vt:lpstr>Symbol</vt:lpstr>
      <vt:lpstr>Wingdings</vt:lpstr>
      <vt:lpstr>Courier New</vt:lpstr>
      <vt:lpstr>Arial</vt:lpstr>
      <vt:lpstr>Segoe UI</vt:lpstr>
      <vt:lpstr>Calibri</vt:lpstr>
      <vt:lpstr>NG_MOC_Core_ModuleNew2</vt:lpstr>
      <vt:lpstr>Module 3</vt:lpstr>
      <vt:lpstr>Module Overview</vt:lpstr>
      <vt:lpstr>Lesson 1: Overview of the Exchange Management Shell</vt:lpstr>
      <vt:lpstr>Windows PowerShell ISE</vt:lpstr>
      <vt:lpstr>Connecting to Exchange Server and Exchange Online by using Windows PowerShell</vt:lpstr>
      <vt:lpstr>Connecting to a remote Exchange Server  (on-premises)</vt:lpstr>
      <vt:lpstr>Overview of Exchange Management Shell recipient cmdlets</vt:lpstr>
      <vt:lpstr>Options for formatting Windows PowerShell output</vt:lpstr>
      <vt:lpstr>Using Windows PowerShell pipelining</vt:lpstr>
      <vt:lpstr>Using Windows PowerShell variables and loops</vt:lpstr>
      <vt:lpstr>Using filters in Windows PowerShell commands</vt:lpstr>
      <vt:lpstr>Demonstration: Managing Exchange recipients by using the Exchange Management Shell</vt:lpstr>
      <vt:lpstr>Lesson 2: Managing Exchange Server by using Exchange Management Shell</vt:lpstr>
      <vt:lpstr>Overview of Exchange Management Shell server-configuration cmdlets</vt:lpstr>
      <vt:lpstr>Configuring Exchange Server by using the Exchange Management Shell</vt:lpstr>
      <vt:lpstr>Demonstration: Managing server configuration by using Exchange Management Shell</vt:lpstr>
      <vt:lpstr>Overview of Exchange Management Shell test cmdlets</vt:lpstr>
      <vt:lpstr>Monitoring Exchange Servers by using Exchange Management Shell</vt:lpstr>
      <vt:lpstr>Demonstration: Monitoring Exchange Servers by using Exchange Management Shell</vt:lpstr>
      <vt:lpstr>Lesson 3: Managing Exchange Server 2016 by using Exchange Management Shell scripts</vt:lpstr>
      <vt:lpstr>Creating Exchange Management Shell scripts</vt:lpstr>
      <vt:lpstr>Managing Exchange recipients with Exchange Management Shell scripts</vt:lpstr>
      <vt:lpstr>Demonstration: Using an Exchange Management Shell script</vt:lpstr>
      <vt:lpstr>Using the installed Exchange management scripts</vt:lpstr>
      <vt:lpstr>Using third-party Exchange Management Shell scripts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2016-04-06T20:18:05Z</dcterms:created>
  <dcterms:modified xsi:type="dcterms:W3CDTF">2019-05-15T14:20:08Z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