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slideLayouts/slideLayout336.xml" ContentType="application/vnd.openxmlformats-officedocument.presentationml.slideLayout+xml"/>
  <Override PartName="/ppt/theme/theme28.xml" ContentType="application/vnd.openxmlformats-officedocument.theme+xml"/>
  <Override PartName="/ppt/slideLayouts/slideLayout337.xml" ContentType="application/vnd.openxmlformats-officedocument.presentationml.slideLayout+xml"/>
  <Override PartName="/ppt/slideLayouts/slideLayout338.xml" ContentType="application/vnd.openxmlformats-officedocument.presentationml.slideLayout+xml"/>
  <Override PartName="/ppt/slideLayouts/slideLayout339.xml" ContentType="application/vnd.openxmlformats-officedocument.presentationml.slideLayout+xml"/>
  <Override PartName="/ppt/slideLayouts/slideLayout340.xml" ContentType="application/vnd.openxmlformats-officedocument.presentationml.slideLayout+xml"/>
  <Override PartName="/ppt/slideLayouts/slideLayout341.xml" ContentType="application/vnd.openxmlformats-officedocument.presentationml.slideLayout+xml"/>
  <Override PartName="/ppt/slideLayouts/slideLayout342.xml" ContentType="application/vnd.openxmlformats-officedocument.presentationml.slideLayout+xml"/>
  <Override PartName="/ppt/slideLayouts/slideLayout343.xml" ContentType="application/vnd.openxmlformats-officedocument.presentationml.slideLayout+xml"/>
  <Override PartName="/ppt/slideLayouts/slideLayout344.xml" ContentType="application/vnd.openxmlformats-officedocument.presentationml.slideLayout+xml"/>
  <Override PartName="/ppt/slideLayouts/slideLayout345.xml" ContentType="application/vnd.openxmlformats-officedocument.presentationml.slideLayout+xml"/>
  <Override PartName="/ppt/slideLayouts/slideLayout346.xml" ContentType="application/vnd.openxmlformats-officedocument.presentationml.slideLayout+xml"/>
  <Override PartName="/ppt/slideLayouts/slideLayout347.xml" ContentType="application/vnd.openxmlformats-officedocument.presentationml.slideLayout+xml"/>
  <Override PartName="/ppt/slideLayouts/slideLayout348.xml" ContentType="application/vnd.openxmlformats-officedocument.presentationml.slideLayout+xml"/>
  <Override PartName="/ppt/theme/theme29.xml" ContentType="application/vnd.openxmlformats-officedocument.theme+xml"/>
  <Override PartName="/ppt/theme/theme3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 id="2147484011" r:id="rId28"/>
    <p:sldMasterId id="2147484024" r:id="rId29"/>
  </p:sldMasterIdLst>
  <p:notesMasterIdLst>
    <p:notesMasterId r:id="rId62"/>
  </p:notesMasterIdLst>
  <p:sldIdLst>
    <p:sldId id="256" r:id="rId30"/>
    <p:sldId id="257" r:id="rId31"/>
    <p:sldId id="258" r:id="rId32"/>
    <p:sldId id="259" r:id="rId33"/>
    <p:sldId id="260" r:id="rId34"/>
    <p:sldId id="261" r:id="rId35"/>
    <p:sldId id="262" r:id="rId36"/>
    <p:sldId id="263" r:id="rId37"/>
    <p:sldId id="264" r:id="rId38"/>
    <p:sldId id="265" r:id="rId39"/>
    <p:sldId id="266" r:id="rId40"/>
    <p:sldId id="267" r:id="rId41"/>
    <p:sldId id="268" r:id="rId42"/>
    <p:sldId id="269" r:id="rId43"/>
    <p:sldId id="270" r:id="rId44"/>
    <p:sldId id="271" r:id="rId45"/>
    <p:sldId id="272" r:id="rId46"/>
    <p:sldId id="273" r:id="rId47"/>
    <p:sldId id="274" r:id="rId48"/>
    <p:sldId id="275" r:id="rId49"/>
    <p:sldId id="285" r:id="rId50"/>
    <p:sldId id="276" r:id="rId51"/>
    <p:sldId id="277" r:id="rId52"/>
    <p:sldId id="278" r:id="rId53"/>
    <p:sldId id="279" r:id="rId54"/>
    <p:sldId id="280" r:id="rId55"/>
    <p:sldId id="281" r:id="rId56"/>
    <p:sldId id="282" r:id="rId57"/>
    <p:sldId id="286" r:id="rId58"/>
    <p:sldId id="283" r:id="rId59"/>
    <p:sldId id="284" r:id="rId60"/>
    <p:sldId id="287" r:id="rId61"/>
  </p:sldIdLst>
  <p:sldSz cx="9144000" cy="6858000" type="screen4x3"/>
  <p:notesSz cx="6858000" cy="9144000"/>
  <p:embeddedFontLst>
    <p:embeddedFont>
      <p:font typeface="Calibri" panose="020F0502020204030204" pitchFamily="34" charset="0"/>
      <p:regular r:id="rId63"/>
      <p:bold r:id="rId64"/>
      <p:italic r:id="rId65"/>
      <p:boldItalic r:id="rId66"/>
    </p:embeddedFont>
    <p:embeddedFont>
      <p:font typeface="Segoe UI" panose="020B0502040204020203" pitchFamily="34" charset="0"/>
      <p:regular r:id="rId67"/>
      <p:bold r:id="rId68"/>
      <p:italic r:id="rId69"/>
      <p:boldItalic r:id="rId70"/>
    </p:embeddedFont>
    <p:embeddedFont>
      <p:font typeface="Verdana" panose="020B0604030504040204" pitchFamily="34" charset="0"/>
      <p:regular r:id="rId71"/>
      <p:bold r:id="rId72"/>
      <p:italic r:id="rId73"/>
      <p:boldItalic r:id="rId7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69C88-1F29-4EC8-BC7E-8CCD6289F635}" v="3" dt="2019-07-16T08:06:51.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39" autoAdjust="0"/>
    <p:restoredTop sz="94660"/>
  </p:normalViewPr>
  <p:slideViewPr>
    <p:cSldViewPr snapToGrid="0">
      <p:cViewPr varScale="1">
        <p:scale>
          <a:sx n="105" d="100"/>
          <a:sy n="105" d="100"/>
        </p:scale>
        <p:origin x="1590" y="102"/>
      </p:cViewPr>
      <p:guideLst/>
    </p:cSldViewPr>
  </p:slid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Master" Target="slideMasters/slideMaster26.xml"/><Relationship Id="rId21" Type="http://schemas.openxmlformats.org/officeDocument/2006/relationships/slideMaster" Target="slideMasters/slideMaster21.xml"/><Relationship Id="rId42" Type="http://schemas.openxmlformats.org/officeDocument/2006/relationships/slide" Target="slides/slide13.xml"/><Relationship Id="rId47" Type="http://schemas.openxmlformats.org/officeDocument/2006/relationships/slide" Target="slides/slide18.xml"/><Relationship Id="rId63" Type="http://schemas.openxmlformats.org/officeDocument/2006/relationships/font" Target="fonts/font1.fntdata"/><Relationship Id="rId68" Type="http://schemas.openxmlformats.org/officeDocument/2006/relationships/font" Target="fonts/font6.fntdata"/><Relationship Id="rId16" Type="http://schemas.openxmlformats.org/officeDocument/2006/relationships/slideMaster" Target="slideMasters/slideMaster16.xml"/><Relationship Id="rId11" Type="http://schemas.openxmlformats.org/officeDocument/2006/relationships/slideMaster" Target="slideMasters/slideMaster11.xml"/><Relationship Id="rId32" Type="http://schemas.openxmlformats.org/officeDocument/2006/relationships/slide" Target="slides/slide3.xml"/><Relationship Id="rId37" Type="http://schemas.openxmlformats.org/officeDocument/2006/relationships/slide" Target="slides/slide8.xml"/><Relationship Id="rId53" Type="http://schemas.openxmlformats.org/officeDocument/2006/relationships/slide" Target="slides/slide24.xml"/><Relationship Id="rId58" Type="http://schemas.openxmlformats.org/officeDocument/2006/relationships/slide" Target="slides/slide29.xml"/><Relationship Id="rId74" Type="http://schemas.openxmlformats.org/officeDocument/2006/relationships/font" Target="fonts/font12.fntdata"/><Relationship Id="rId79" Type="http://schemas.microsoft.com/office/2015/10/relationships/revisionInfo" Target="revisionInfo.xml"/><Relationship Id="rId5" Type="http://schemas.openxmlformats.org/officeDocument/2006/relationships/slideMaster" Target="slideMasters/slideMaster5.xml"/><Relationship Id="rId61" Type="http://schemas.openxmlformats.org/officeDocument/2006/relationships/slide" Target="slides/slide32.xml"/><Relationship Id="rId82" Type="http://schemas.openxmlformats.org/officeDocument/2006/relationships/customXml" Target="../customXml/item3.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1.xml"/><Relationship Id="rId35" Type="http://schemas.openxmlformats.org/officeDocument/2006/relationships/slide" Target="slides/slide6.xml"/><Relationship Id="rId43" Type="http://schemas.openxmlformats.org/officeDocument/2006/relationships/slide" Target="slides/slide14.xml"/><Relationship Id="rId48" Type="http://schemas.openxmlformats.org/officeDocument/2006/relationships/slide" Target="slides/slide19.xml"/><Relationship Id="rId56" Type="http://schemas.openxmlformats.org/officeDocument/2006/relationships/slide" Target="slides/slide27.xml"/><Relationship Id="rId64" Type="http://schemas.openxmlformats.org/officeDocument/2006/relationships/font" Target="fonts/font2.fntdata"/><Relationship Id="rId69" Type="http://schemas.openxmlformats.org/officeDocument/2006/relationships/font" Target="fonts/font7.fntdata"/><Relationship Id="rId77" Type="http://schemas.openxmlformats.org/officeDocument/2006/relationships/theme" Target="theme/theme1.xml"/><Relationship Id="rId8" Type="http://schemas.openxmlformats.org/officeDocument/2006/relationships/slideMaster" Target="slideMasters/slideMaster8.xml"/><Relationship Id="rId51" Type="http://schemas.openxmlformats.org/officeDocument/2006/relationships/slide" Target="slides/slide22.xml"/><Relationship Id="rId72" Type="http://schemas.openxmlformats.org/officeDocument/2006/relationships/font" Target="fonts/font10.fntdata"/><Relationship Id="rId80" Type="http://schemas.openxmlformats.org/officeDocument/2006/relationships/customXml" Target="../customXml/item1.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4.xml"/><Relationship Id="rId38" Type="http://schemas.openxmlformats.org/officeDocument/2006/relationships/slide" Target="slides/slide9.xml"/><Relationship Id="rId46" Type="http://schemas.openxmlformats.org/officeDocument/2006/relationships/slide" Target="slides/slide17.xml"/><Relationship Id="rId59" Type="http://schemas.openxmlformats.org/officeDocument/2006/relationships/slide" Target="slides/slide30.xml"/><Relationship Id="rId67" Type="http://schemas.openxmlformats.org/officeDocument/2006/relationships/font" Target="fonts/font5.fntdata"/><Relationship Id="rId20" Type="http://schemas.openxmlformats.org/officeDocument/2006/relationships/slideMaster" Target="slideMasters/slideMaster20.xml"/><Relationship Id="rId41" Type="http://schemas.openxmlformats.org/officeDocument/2006/relationships/slide" Target="slides/slide12.xml"/><Relationship Id="rId54" Type="http://schemas.openxmlformats.org/officeDocument/2006/relationships/slide" Target="slides/slide25.xml"/><Relationship Id="rId62" Type="http://schemas.openxmlformats.org/officeDocument/2006/relationships/notesMaster" Target="notesMasters/notesMaster1.xml"/><Relationship Id="rId70" Type="http://schemas.openxmlformats.org/officeDocument/2006/relationships/font" Target="fonts/font8.fntdata"/><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7.xml"/><Relationship Id="rId49" Type="http://schemas.openxmlformats.org/officeDocument/2006/relationships/slide" Target="slides/slide20.xml"/><Relationship Id="rId57" Type="http://schemas.openxmlformats.org/officeDocument/2006/relationships/slide" Target="slides/slide28.xml"/><Relationship Id="rId10" Type="http://schemas.openxmlformats.org/officeDocument/2006/relationships/slideMaster" Target="slideMasters/slideMaster10.xml"/><Relationship Id="rId31" Type="http://schemas.openxmlformats.org/officeDocument/2006/relationships/slide" Target="slides/slide2.xml"/><Relationship Id="rId44" Type="http://schemas.openxmlformats.org/officeDocument/2006/relationships/slide" Target="slides/slide15.xml"/><Relationship Id="rId52" Type="http://schemas.openxmlformats.org/officeDocument/2006/relationships/slide" Target="slides/slide23.xml"/><Relationship Id="rId60" Type="http://schemas.openxmlformats.org/officeDocument/2006/relationships/slide" Target="slides/slide31.xml"/><Relationship Id="rId65" Type="http://schemas.openxmlformats.org/officeDocument/2006/relationships/font" Target="fonts/font3.fntdata"/><Relationship Id="rId73" Type="http://schemas.openxmlformats.org/officeDocument/2006/relationships/font" Target="fonts/font11.fntdata"/><Relationship Id="rId78" Type="http://schemas.openxmlformats.org/officeDocument/2006/relationships/tableStyles" Target="tableStyles.xml"/><Relationship Id="rId81" Type="http://schemas.openxmlformats.org/officeDocument/2006/relationships/customXml" Target="../customXml/item2.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10.xml"/><Relationship Id="rId34" Type="http://schemas.openxmlformats.org/officeDocument/2006/relationships/slide" Target="slides/slide5.xml"/><Relationship Id="rId50" Type="http://schemas.openxmlformats.org/officeDocument/2006/relationships/slide" Target="slides/slide21.xml"/><Relationship Id="rId55" Type="http://schemas.openxmlformats.org/officeDocument/2006/relationships/slide" Target="slides/slide26.xml"/><Relationship Id="rId76" Type="http://schemas.openxmlformats.org/officeDocument/2006/relationships/viewProps" Target="viewProps.xml"/><Relationship Id="rId7" Type="http://schemas.openxmlformats.org/officeDocument/2006/relationships/slideMaster" Target="slideMasters/slideMaster7.xml"/><Relationship Id="rId71" Type="http://schemas.openxmlformats.org/officeDocument/2006/relationships/font" Target="fonts/font9.fntdata"/><Relationship Id="rId2" Type="http://schemas.openxmlformats.org/officeDocument/2006/relationships/slideMaster" Target="slideMasters/slideMaster2.xml"/><Relationship Id="rId29" Type="http://schemas.openxmlformats.org/officeDocument/2006/relationships/slideMaster" Target="slideMasters/slideMaster29.xml"/><Relationship Id="rId24" Type="http://schemas.openxmlformats.org/officeDocument/2006/relationships/slideMaster" Target="slideMasters/slideMaster24.xml"/><Relationship Id="rId40" Type="http://schemas.openxmlformats.org/officeDocument/2006/relationships/slide" Target="slides/slide11.xml"/><Relationship Id="rId45" Type="http://schemas.openxmlformats.org/officeDocument/2006/relationships/slide" Target="slides/slide16.xml"/><Relationship Id="rId66"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D918C8-BB65-4FA9-BCF6-E368421D3826}" type="datetimeFigureOut">
              <a:rPr lang="en-US" smtClean="0"/>
              <a:t>7/16/2019</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317EFB-F840-4E42-889D-09626D102067}" type="slidenum">
              <a:rPr lang="en-US" smtClean="0"/>
              <a:t>‹#›</a:t>
            </a:fld>
            <a:endParaRPr lang="en-US"/>
          </a:p>
        </p:txBody>
      </p:sp>
    </p:spTree>
    <p:extLst>
      <p:ext uri="{BB962C8B-B14F-4D97-AF65-F5344CB8AC3E}">
        <p14:creationId xmlns:p14="http://schemas.microsoft.com/office/powerpoint/2010/main" val="1657859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ostmaster@adatum.com"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Presentation: </a:t>
            </a:r>
            <a:r>
              <a:rPr lang="en-US" sz="1000" b="1">
                <a:effectLst/>
                <a:latin typeface="Arial" panose="020B0604020202020204" pitchFamily="34" charset="0"/>
                <a:ea typeface="Calibri" panose="020F0502020204030204" pitchFamily="34" charset="0"/>
                <a:cs typeface="Times New Roman" panose="02020603050405020304" pitchFamily="18" charset="0"/>
              </a:rPr>
              <a:t>90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Lab: </a:t>
            </a:r>
            <a:r>
              <a:rPr lang="en-US" sz="1000" b="1">
                <a:effectLst/>
                <a:latin typeface="Arial" panose="020B0604020202020204" pitchFamily="34" charset="0"/>
                <a:ea typeface="Calibri" panose="020F0502020204030204" pitchFamily="34" charset="0"/>
                <a:cs typeface="Times New Roman" panose="02020603050405020304" pitchFamily="18" charset="0"/>
              </a:rPr>
              <a:t>50 minutes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this module, students will be able to:</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Describe message transport.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Configure message transport.</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Manage transport rules.</a:t>
            </a:r>
          </a:p>
          <a:p>
            <a:pPr>
              <a:lnSpc>
                <a:spcPct val="115000"/>
              </a:lnSpc>
              <a:spcAft>
                <a:spcPts val="995"/>
              </a:spcAft>
            </a:pPr>
            <a:r>
              <a:rPr lang="en-US" sz="1000" b="1">
                <a:effectLst/>
                <a:latin typeface="Arial" panose="020B0604020202020204" pitchFamily="34" charset="0"/>
                <a:ea typeface="Calibri" panose="020F0502020204030204" pitchFamily="34" charset="0"/>
                <a:cs typeface="Times New Roman" panose="02020603050405020304" pitchFamily="18" charset="0"/>
              </a:rPr>
              <a:t>Required materials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effectLst/>
                <a:latin typeface="Arial" panose="020B0604020202020204" pitchFamily="34" charset="0"/>
                <a:ea typeface="Calibri" panose="020F0502020204030204" pitchFamily="34" charset="0"/>
                <a:cs typeface="Times New Roman" panose="02020603050405020304" pitchFamily="18" charset="0"/>
              </a:rPr>
              <a:t>To teach this module, you need the Microsoft PowerPoint file 20345-1A_08.pptx.</a:t>
            </a:r>
          </a:p>
          <a:p>
            <a:pPr>
              <a:lnSpc>
                <a:spcPct val="115000"/>
              </a:lnSpc>
              <a:spcAft>
                <a:spcPts val="995"/>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tasks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15000"/>
              </a:lnSpc>
              <a:spcAft>
                <a:spcPts val="995"/>
              </a:spcAft>
            </a:pPr>
            <a:r>
              <a:rPr lang="en-US" sz="1000">
                <a:effectLst/>
                <a:latin typeface="Arial" panose="020B0604020202020204" pitchFamily="34" charset="0"/>
                <a:ea typeface="Calibri" panose="020F0502020204030204" pitchFamily="34" charset="0"/>
                <a:cs typeface="Times New Roman" panose="02020603050405020304" pitchFamily="18" charset="0"/>
              </a:rPr>
              <a:t>To prepare for this module, you should:</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Read all of this module’s materials.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Practice performing the demonstrations and labs.</a:t>
            </a:r>
          </a:p>
          <a:p>
            <a:pPr marL="342900" marR="0" lvl="0" indent="-342900">
              <a:lnSpc>
                <a:spcPct val="115000"/>
              </a:lnSpc>
              <a:spcBef>
                <a:spcPts val="0"/>
              </a:spcBef>
              <a:spcAft>
                <a:spcPts val="995"/>
              </a:spcAft>
              <a:buFont typeface="Symbol" panose="05050102010706020507" pitchFamily="18" charset="2"/>
              <a:buChar char=""/>
            </a:pPr>
            <a:r>
              <a:rPr lang="en-US" sz="1000">
                <a:effectLst/>
                <a:latin typeface="Arial" panose="020B0604020202020204" pitchFamily="34" charset="0"/>
                <a:ea typeface="Times New Roman" panose="02020603050405020304" pitchFamily="18" charset="0"/>
                <a:cs typeface="Times New Roman" panose="02020603050405020304" pitchFamily="18" charset="0"/>
              </a:rPr>
              <a:t>Work through the Module Review and Takeaways section to determine how you will use the information to reinforce student learning and promote knowledge transfer to on-the-job performance.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8317EFB-F840-4E42-889D-09626D102067}"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012788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Use this slide to show and discuss with students how the default message flow can be modified.</a:t>
            </a:r>
          </a:p>
        </p:txBody>
      </p:sp>
      <p:sp>
        <p:nvSpPr>
          <p:cNvPr id="4" name="Slide Number Placeholder 3"/>
          <p:cNvSpPr>
            <a:spLocks noGrp="1"/>
          </p:cNvSpPr>
          <p:nvPr>
            <p:ph type="sldNum" sz="quarter" idx="10"/>
          </p:nvPr>
        </p:nvSpPr>
        <p:spPr/>
        <p:txBody>
          <a:bodyPr/>
          <a:lstStyle/>
          <a:p>
            <a:fld id="{C8317EFB-F840-4E42-889D-09626D102067}"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272925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Students should understand what a transport agent is because that knowledge aids them in understanding how journaling and transport rules work. However, you can tell students that generally, you do not manually modify transport agents.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Additional Reading: </a:t>
            </a:r>
            <a:r>
              <a:rPr lang="en-US" sz="1000" dirty="0">
                <a:effectLst/>
                <a:latin typeface="Arial" panose="020B0604020202020204" pitchFamily="34" charset="0"/>
                <a:ea typeface="Calibri" panose="020F0502020204030204" pitchFamily="34" charset="0"/>
                <a:cs typeface="Times New Roman" panose="02020603050405020304" pitchFamily="18" charset="0"/>
              </a:rPr>
              <a:t>For additional information about creating custom transport agents see How to write an Exchange 2013 transport agent: http://aka.ms/l1sxqx.</a:t>
            </a:r>
          </a:p>
        </p:txBody>
      </p:sp>
      <p:sp>
        <p:nvSpPr>
          <p:cNvPr id="4" name="Slide Number Placeholder 3"/>
          <p:cNvSpPr>
            <a:spLocks noGrp="1"/>
          </p:cNvSpPr>
          <p:nvPr>
            <p:ph type="sldNum" sz="quarter" idx="10"/>
          </p:nvPr>
        </p:nvSpPr>
        <p:spPr/>
        <p:txBody>
          <a:bodyPr/>
          <a:lstStyle/>
          <a:p>
            <a:fld id="{C8317EFB-F840-4E42-889D-09626D102067}"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656423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Describe each of these tools and you might use them.</a:t>
            </a:r>
          </a:p>
        </p:txBody>
      </p:sp>
      <p:sp>
        <p:nvSpPr>
          <p:cNvPr id="4" name="Slide Number Placeholder 3"/>
          <p:cNvSpPr>
            <a:spLocks noGrp="1"/>
          </p:cNvSpPr>
          <p:nvPr>
            <p:ph type="sldNum" sz="quarter" idx="10"/>
          </p:nvPr>
        </p:nvSpPr>
        <p:spPr/>
        <p:txBody>
          <a:bodyPr/>
          <a:lstStyle/>
          <a:p>
            <a:fld id="{C8317EFB-F840-4E42-889D-09626D102067}"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0103831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most common problem with viewing delivery reports is connecting to Exchange Administrative Center (EAC) by using localhost. If you connect to EAC by using localhost then viewing delivery reports fails. The desktop shortcut and Start item for EAC created by Exchange Server 2016 installation use localhost in the connection URL.</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Segoe UI" panose="020B0502040204020203" pitchFamily="34" charset="0"/>
              </a:rPr>
              <a:t>For this demonstration, use the available virtual machine environment. Before you begin the demonstration, complete the following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the host computer,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point to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Administrative Tools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Hyper-V Manager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Hyper-V Manager,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20345-1A-LON-DC1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Start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Actions pane,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Connect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Wait until the virtual machine starts.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by using the following credentials: </a:t>
            </a: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User name: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Courier New" panose="02070309020205020404" pitchFamily="49" charset="0"/>
              <a:buChar char="o"/>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Domain: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20345-1A-LON-EX1</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startAt="5"/>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Repeat steps 2 through 4 for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20345-1A-LON-EX2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You do not need to use this server, but it must be online.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Toolbox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Toolbox pane, double-click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Queue Viewer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lvl="0">
              <a:lnSpc>
                <a:spcPct val="115000"/>
              </a:lnSpc>
              <a:spcAft>
                <a:spcPts val="995"/>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Note: </a:t>
            </a:r>
            <a:r>
              <a:rPr lang="en-US" sz="1000" dirty="0">
                <a:effectLst/>
                <a:latin typeface="Arial" panose="020B0604020202020204" pitchFamily="34" charset="0"/>
                <a:ea typeface="Calibri" panose="020F0502020204030204" pitchFamily="34" charset="0"/>
                <a:cs typeface="Times New Roman" panose="02020603050405020304" pitchFamily="18" charset="0"/>
              </a:rPr>
              <a:t>Explain that the Queue Viewer tool looks into the local-server message queues. Therefore, you will see immediately if a message is not delivered correctly. It is helpful to have a mail message in the queue </a:t>
            </a:r>
            <a:r>
              <a:rPr lang="en-US"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so that you can show the students both the error message and the properties, such as retry.</a:t>
            </a:r>
          </a:p>
        </p:txBody>
      </p:sp>
      <p:sp>
        <p:nvSpPr>
          <p:cNvPr id="4" name="Slide Number Placeholder 3"/>
          <p:cNvSpPr>
            <a:spLocks noGrp="1"/>
          </p:cNvSpPr>
          <p:nvPr>
            <p:ph type="sldNum" sz="quarter" idx="10"/>
          </p:nvPr>
        </p:nvSpPr>
        <p:spPr/>
        <p:txBody>
          <a:bodyPr/>
          <a:lstStyle/>
          <a:p>
            <a:fld id="{C8317EFB-F840-4E42-889D-09626D102067}"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60192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A. Datum, has recently purchased a competitor named Contoso. Until Contoso's IT organization can be merged with yours, the email domain for Adatum.com needs to be used for both Exchange organizations. Which type of domain should be configured in your organization to allow email addresses for adatum.com to exist in both organizations? </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Remote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2: Accepted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3: Internal relay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4: External relay domain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5: Authoritative domain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3</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An internal relay domain is one that has mailboxes in the local Exchange organization and a remote email system. If the recipient is not in the local Exchange organization, then the message is delivered through a send connector to the remote email system.</a:t>
            </a:r>
          </a:p>
          <a:p>
            <a:pPr>
              <a:lnSpc>
                <a:spcPct val="107000"/>
              </a:lnSpc>
              <a:spcAft>
                <a:spcPts val="800"/>
              </a:spcAft>
            </a:pP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 have just completed an installation of Exchange Server 2016 for your organization. The send and receive connectors are using the default maximum message sizes of 35 MB. However, when you attempt to send a message with a 15 MB attachment, you get an error indicating that the message is too large. What is the most likely reason that the message is being blocked?</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 message size limits in the Exchange transport pipeline must all be large enough to accommodate the message size. At the organizational level, the default maximum message size is 10 MB. You should increase this to 35 MB to match the send and receive connectors. </a:t>
            </a:r>
          </a:p>
        </p:txBody>
      </p:sp>
      <p:sp>
        <p:nvSpPr>
          <p:cNvPr id="4" name="Slide Number Placeholder 3"/>
          <p:cNvSpPr>
            <a:spLocks noGrp="1"/>
          </p:cNvSpPr>
          <p:nvPr>
            <p:ph type="sldNum" sz="quarter" idx="10"/>
          </p:nvPr>
        </p:nvSpPr>
        <p:spPr/>
        <p:txBody>
          <a:bodyPr/>
          <a:lstStyle/>
          <a:p>
            <a:fld id="{C8317EFB-F840-4E42-889D-09626D102067}"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1871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Controlling maximum message sizes is a common task in many organizations. Ensure that students understand that in addition to increasing the maximum message size with </a:t>
            </a:r>
            <a:r>
              <a:rPr lang="en-US" sz="1000" b="1" dirty="0">
                <a:effectLst/>
                <a:latin typeface="Arial" panose="020B0604020202020204" pitchFamily="34" charset="0"/>
                <a:ea typeface="Calibri" panose="020F0502020204030204" pitchFamily="34" charset="0"/>
                <a:cs typeface="Times New Roman" panose="02020603050405020304" pitchFamily="18" charset="0"/>
              </a:rPr>
              <a:t>Set-</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TransportConfig</a:t>
            </a:r>
            <a:r>
              <a:rPr lang="en-US" sz="1000" dirty="0">
                <a:effectLst/>
                <a:latin typeface="Arial" panose="020B0604020202020204" pitchFamily="34" charset="0"/>
                <a:ea typeface="Calibri" panose="020F0502020204030204" pitchFamily="34" charset="0"/>
                <a:cs typeface="Times New Roman" panose="02020603050405020304" pitchFamily="18" charset="0"/>
              </a:rPr>
              <a:t>, they might also need to increase the maximum message sizes in send and receive connectors.</a:t>
            </a:r>
          </a:p>
        </p:txBody>
      </p:sp>
      <p:sp>
        <p:nvSpPr>
          <p:cNvPr id="4" name="Slide Number Placeholder 3"/>
          <p:cNvSpPr>
            <a:spLocks noGrp="1"/>
          </p:cNvSpPr>
          <p:nvPr>
            <p:ph type="sldNum" sz="quarter" idx="10"/>
          </p:nvPr>
        </p:nvSpPr>
        <p:spPr/>
        <p:txBody>
          <a:bodyPr/>
          <a:lstStyle/>
          <a:p>
            <a:fld id="{C8317EFB-F840-4E42-889D-09626D102067}"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464286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20345-1A-LON-EX1,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on the taskbar, click Exchange Management Shell.</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Scroll through the data displayed to provide a quick overview of the settings.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FL *max*</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Specifically point out the values for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MaxRecieveSize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MaxRecipientEnvelopeLimit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MaxSendSize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TransportConfig</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MaxSendSize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20MB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MaxReceiveSize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20MB</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EMS.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receive connectors </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tab.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More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Organization transport settings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In the organization transport settings window, note that the limits tab contains the settings defined in EMS.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delivery</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tab,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Specify the external postmaster address</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u="sng" dirty="0">
                <a:effectLst/>
                <a:latin typeface="Arial" panose="020B0604020202020204" pitchFamily="34" charset="0"/>
                <a:ea typeface="Times New Roman" panose="02020603050405020304" pitchFamily="18" charset="0"/>
                <a:cs typeface="Segoe UI" panose="020B0502040204020203" pitchFamily="34" charset="0"/>
                <a:hlinkClick r:id="rId3"/>
              </a:rPr>
              <a:t>postmaster@adatum.com</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Close EAC.</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8721752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accepted domains and which types of accepted domains exist. Point out the difference among these three types, especially between internal and external relay domains. Also introduce remote domains and explain their purpose. Note that you can create new accepted domains in the EAC, but you must use Exchange Management Shell to create and manage remote domains.</a:t>
            </a:r>
          </a:p>
        </p:txBody>
      </p:sp>
      <p:sp>
        <p:nvSpPr>
          <p:cNvPr id="4" name="Slide Number Placeholder 3"/>
          <p:cNvSpPr>
            <a:spLocks noGrp="1"/>
          </p:cNvSpPr>
          <p:nvPr>
            <p:ph type="sldNum" sz="quarter" idx="10"/>
          </p:nvPr>
        </p:nvSpPr>
        <p:spPr/>
        <p:txBody>
          <a:bodyPr/>
          <a:lstStyle/>
          <a:p>
            <a:fld id="{C8317EFB-F840-4E42-889D-09626D102067}"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8243369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Remind students that remote domains are accessible only in EMS.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accepted domains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the new accepted domain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Tailspintoys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Accepted domain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tailspintoys.com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Internal Relay: Email is delivered to recipients in this Exchange organization or relayed to an email server at another physical or logical location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On LON-EX1, on the taskbar,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Management Shell</a:t>
            </a:r>
            <a:r>
              <a:rPr lang="en-US" sz="1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 Ensure that you have only one remote domain with </a:t>
            </a:r>
            <a:r>
              <a:rPr lang="en-US" sz="1000" dirty="0" err="1">
                <a:effectLst/>
                <a:latin typeface="Arial" panose="020B0604020202020204" pitchFamily="34" charset="0"/>
                <a:ea typeface="Times New Roman" panose="02020603050405020304" pitchFamily="18" charset="0"/>
                <a:cs typeface="Times New Roman" panose="02020603050405020304" pitchFamily="18" charset="0"/>
              </a:rPr>
              <a:t>DomainName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 Explain that this covers all domains.</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–Name Contoso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DomainName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Contoso.com</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Get-</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RemoteDomain</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Contoso | FL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press Enter.</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Review the settings for the Contoso remote domain.</a:t>
            </a: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5047258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Ensure that students understand the purpose of send and receive connectors and why they are necessary for message reception and delivery. Spend a few minutes talking about how a receive connector is selected. One of the most common mistakes Exchange administrators make is incorrect configuration of receive connectors.</a:t>
            </a:r>
          </a:p>
        </p:txBody>
      </p:sp>
      <p:sp>
        <p:nvSpPr>
          <p:cNvPr id="4" name="Slide Number Placeholder 3"/>
          <p:cNvSpPr>
            <a:spLocks noGrp="1"/>
          </p:cNvSpPr>
          <p:nvPr>
            <p:ph type="sldNum" sz="quarter" idx="10"/>
          </p:nvPr>
        </p:nvSpPr>
        <p:spPr/>
        <p:txBody>
          <a:bodyPr/>
          <a:lstStyle/>
          <a:p>
            <a:fld id="{C8317EFB-F840-4E42-889D-09626D102067}"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289964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8317EFB-F840-4E42-889D-09626D102067}"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6205156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Be sure you explain to students the difference between accepting anonymous connections with anonymous authentication and an anonymous relay. Accepting anonymous connections allows unauthenticated connections to deliver messages to the Exchange organization. An anonymous relay allows unauthenticated connections to deliver messages to anywhere through the Exchange organization. Allowing anonymous users in this demonstration only allows delivery to users in the Exchange organization. In the lab, students will configure a receive connector that allows anonymous relaying for an application server.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If time permits, consider using Get-</a:t>
            </a:r>
            <a:r>
              <a:rPr lang="en-US" sz="1000" dirty="0" err="1">
                <a:effectLst/>
                <a:latin typeface="Arial" panose="020B0604020202020204" pitchFamily="34" charset="0"/>
                <a:ea typeface="Calibri" panose="020F0502020204030204" pitchFamily="34" charset="0"/>
                <a:cs typeface="Times New Roman" panose="02020603050405020304" pitchFamily="18" charset="0"/>
              </a:rPr>
              <a:t>SendConnector</a:t>
            </a:r>
            <a:r>
              <a:rPr lang="en-US" sz="1000" dirty="0">
                <a:effectLst/>
                <a:latin typeface="Arial" panose="020B0604020202020204" pitchFamily="34" charset="0"/>
                <a:ea typeface="Calibri" panose="020F0502020204030204" pitchFamily="34" charset="0"/>
                <a:cs typeface="Times New Roman" panose="02020603050405020304" pitchFamily="18" charset="0"/>
              </a:rPr>
              <a:t> and Get-</a:t>
            </a:r>
            <a:r>
              <a:rPr lang="en-US" sz="1000" dirty="0" err="1">
                <a:effectLst/>
                <a:latin typeface="Arial" panose="020B0604020202020204" pitchFamily="34" charset="0"/>
                <a:ea typeface="Calibri" panose="020F0502020204030204" pitchFamily="34" charset="0"/>
                <a:cs typeface="Times New Roman" panose="02020603050405020304" pitchFamily="18" charset="0"/>
              </a:rPr>
              <a:t>ReceiveConnector</a:t>
            </a:r>
            <a:r>
              <a:rPr lang="en-US" sz="1000" dirty="0">
                <a:effectLst/>
                <a:latin typeface="Arial" panose="020B0604020202020204" pitchFamily="34" charset="0"/>
                <a:ea typeface="Calibri" panose="020F0502020204030204" pitchFamily="34" charset="0"/>
                <a:cs typeface="Times New Roman" panose="02020603050405020304" pitchFamily="18" charset="0"/>
              </a:rPr>
              <a:t> to view attributes that are not visible in Exchange admin center.</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20345-1A-LON-EX1, and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a:t>
            </a:r>
            <a:br>
              <a:rPr lang="en-US" sz="1000" dirty="0">
                <a:effectLst/>
                <a:latin typeface="Arial" panose="020B0604020202020204" pitchFamily="34" charset="0"/>
                <a:ea typeface="Calibri" panose="020F0502020204030204" pitchFamily="34" charset="0"/>
                <a:cs typeface="Times New Roman" panose="02020603050405020304" pitchFamily="18" charset="0"/>
              </a:rPr>
            </a:br>
            <a:r>
              <a:rPr lang="en-US" sz="1000" dirty="0">
                <a:effectLst/>
                <a:latin typeface="Arial" panose="020B0604020202020204" pitchFamily="34" charset="0"/>
                <a:ea typeface="Calibri" panose="020F0502020204030204" pitchFamily="34" charset="0"/>
                <a:cs typeface="Times New Roman" panose="02020603050405020304" pitchFamily="18" charset="0"/>
              </a:rPr>
              <a:t>from the previous demonstration.</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on the taskbar,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Exchange Management Shell</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EMS,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SendConnector</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–Name “Send to Internet”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AddressSpace</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SourceTransportServers</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LON-EX1,LON-EX2</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and press Enter. Explain to the students that this creates a connector to send messages to the Internet.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 on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send connectors</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tab.</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Ensure that the connector is created, and then select it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Show options that are configured on this connector. Point out that proxy through Client Access server is not selected.</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Cancel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5903664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Ensure that students understand that two distinct mechanisms exist for implementing message moderation. Moderation can be implemented on specific recipients or by using transport rules.</a:t>
            </a:r>
          </a:p>
        </p:txBody>
      </p:sp>
      <p:sp>
        <p:nvSpPr>
          <p:cNvPr id="4" name="Slide Number Placeholder 3"/>
          <p:cNvSpPr>
            <a:spLocks noGrp="1"/>
          </p:cNvSpPr>
          <p:nvPr>
            <p:ph type="sldNum" sz="quarter" idx="10"/>
          </p:nvPr>
        </p:nvSpPr>
        <p:spPr/>
        <p:txBody>
          <a:bodyPr/>
          <a:lstStyle/>
          <a:p>
            <a:fld id="{C8317EFB-F840-4E42-889D-09626D102067}" type="slidenum">
              <a:rPr lang="en-US" smtClean="0"/>
              <a:t>22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93796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Compare standard and premium journaling for the students. Be sure to highlight the differences between them, including the requirements for Exchange Enterprise client access licenses when using premium journaling. Also explain the considerations for journaling mailboxes.</a:t>
            </a:r>
          </a:p>
        </p:txBody>
      </p:sp>
      <p:sp>
        <p:nvSpPr>
          <p:cNvPr id="4" name="Slide Number Placeholder 3"/>
          <p:cNvSpPr>
            <a:spLocks noGrp="1"/>
          </p:cNvSpPr>
          <p:nvPr>
            <p:ph type="sldNum" sz="quarter" idx="10"/>
          </p:nvPr>
        </p:nvSpPr>
        <p:spPr/>
        <p:txBody>
          <a:bodyPr/>
          <a:lstStyle/>
          <a:p>
            <a:fld id="{C8317EFB-F840-4E42-889D-09626D102067}" type="slidenum">
              <a:rPr lang="en-US" smtClean="0"/>
              <a:t>23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396662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By implementing DLP policies, you can guarantee that sensitive information is never sent outside your organization.</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Your organization is planning to implement a standard signature for all email messages that are sent outside the organization. This signature needs to include user-specific information, company information, and a disclaimer. This signature needs to be applied regardless of the email client used. What is the simplest way to implement this for all users?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1: Create a snippet of HTML for users to copy and customize in Outlook.</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2: Create one transport rule for each user that applies the appropriate signature.</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3: Create a single transport rule that uses variables to customize a disclaimer added to the messages.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4: Purchase non-Microsoft software with a transport agent that adds customized signatures to messages.</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   )Option 5: This is not possible.</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Answer</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Option 4</a:t>
            </a:r>
          </a:p>
          <a:p>
            <a:pPr>
              <a:lnSpc>
                <a:spcPct val="107000"/>
              </a:lnSpc>
              <a:spcAft>
                <a:spcPts val="800"/>
              </a:spcAft>
            </a:pPr>
            <a:r>
              <a:rPr lang="en-US" sz="1000" dirty="0">
                <a:latin typeface="Arial" panose="020B0604020202020204" pitchFamily="34" charset="0"/>
                <a:ea typeface="Calibri" panose="020F0502020204030204" pitchFamily="34" charset="0"/>
                <a:cs typeface="Times New Roman" panose="02020603050405020304" pitchFamily="18" charset="0"/>
              </a:rPr>
              <a:t>The simplest way to implement customized signatures is by implementing a non-Microsoft product that is designed for the task. These products implement a transport agent to process each message and add the appropriate signature. It is also possible to build transport rules with disclaimers and variables, but this is a relatively complex option by comparison.</a:t>
            </a:r>
          </a:p>
          <a:p>
            <a:pPr>
              <a:lnSpc>
                <a:spcPct val="107000"/>
              </a:lnSpc>
              <a:spcAft>
                <a:spcPts val="800"/>
              </a:spcAft>
            </a:pPr>
            <a:endParaRPr lang="en-US"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74051878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Mention that a disclaimer is a common use for transport rules. You can also add a blind carbon copy (BCC) entry to messages matching the conditions of a transport rule to send a copy of a message to a specific mailbox. Adding a BCC entry is similar to journaling, but it might not meet compliance standards because the original email is modified.</a:t>
            </a:r>
          </a:p>
        </p:txBody>
      </p:sp>
      <p:sp>
        <p:nvSpPr>
          <p:cNvPr id="4" name="Slide Number Placeholder 3"/>
          <p:cNvSpPr>
            <a:spLocks noGrp="1"/>
          </p:cNvSpPr>
          <p:nvPr>
            <p:ph type="sldNum" sz="quarter" idx="10"/>
          </p:nvPr>
        </p:nvSpPr>
        <p:spPr/>
        <p:txBody>
          <a:bodyPr/>
          <a:lstStyle/>
          <a:p>
            <a:fld id="{C8317EFB-F840-4E42-889D-09626D102067}" type="slidenum">
              <a:rPr lang="en-US" smtClean="0"/>
              <a:t>25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1782768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storage of transport rules and how they are applied.</a:t>
            </a:r>
          </a:p>
        </p:txBody>
      </p:sp>
      <p:sp>
        <p:nvSpPr>
          <p:cNvPr id="4" name="Slide Number Placeholder 3"/>
          <p:cNvSpPr>
            <a:spLocks noGrp="1"/>
          </p:cNvSpPr>
          <p:nvPr>
            <p:ph type="sldNum" sz="quarter" idx="10"/>
          </p:nvPr>
        </p:nvSpPr>
        <p:spPr/>
        <p:txBody>
          <a:bodyPr/>
          <a:lstStyle/>
          <a:p>
            <a:fld id="{C8317EFB-F840-4E42-889D-09626D102067}" type="slidenum">
              <a:rPr lang="en-US" smtClean="0"/>
              <a:t>26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0995311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As you describe the components that make up a transport rule, provide examples of some configuration options for each component. Some examples are:</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Conditions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Search for message sender or recipient, keywords in the message’s subject or body, regular patterns such as customer numbers and social insurance numbers, and other specific items.</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Actions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Block the message, send the message to an alternative address, add a disclaimer to the message, and other actions.</a:t>
            </a:r>
          </a:p>
          <a:p>
            <a:pPr marL="342900" marR="0" lvl="0" indent="-342900">
              <a:lnSpc>
                <a:spcPct val="115000"/>
              </a:lnSpc>
              <a:spcBef>
                <a:spcPts val="0"/>
              </a:spcBef>
              <a:spcAft>
                <a:spcPts val="995"/>
              </a:spcAft>
              <a:buFont typeface="Symbol" panose="05050102010706020507" pitchFamily="18" charset="2"/>
              <a:buChar char=""/>
            </a:pPr>
            <a:r>
              <a:rPr lang="en-US" sz="1000" i="1">
                <a:effectLst/>
                <a:latin typeface="Arial" panose="020B0604020202020204" pitchFamily="34" charset="0"/>
                <a:ea typeface="Times New Roman" panose="02020603050405020304" pitchFamily="18" charset="0"/>
                <a:cs typeface="Times New Roman" panose="02020603050405020304" pitchFamily="18" charset="0"/>
              </a:rPr>
              <a:t>Exceptions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This list is similar to the conditions list, and it enables you to narrow down the conditions under which Exchange Server applies the actions.</a:t>
            </a:r>
          </a:p>
        </p:txBody>
      </p:sp>
      <p:sp>
        <p:nvSpPr>
          <p:cNvPr id="4" name="Slide Number Placeholder 3"/>
          <p:cNvSpPr>
            <a:spLocks noGrp="1"/>
          </p:cNvSpPr>
          <p:nvPr>
            <p:ph type="sldNum" sz="quarter" idx="10"/>
          </p:nvPr>
        </p:nvSpPr>
        <p:spPr/>
        <p:txBody>
          <a:bodyPr/>
          <a:lstStyle/>
          <a:p>
            <a:fld id="{C8317EFB-F840-4E42-889D-09626D102067}" type="slidenum">
              <a:rPr lang="en-US" smtClean="0"/>
              <a:t>27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931887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After completing the demonstration, leave all virtual machines running for the next demonstration.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20345-1A-LON-EX2 virtual machines are running. Sign into all virtual machines using the </a:t>
            </a:r>
            <a:r>
              <a:rPr lang="en-US" sz="1000" b="1">
                <a:effectLst/>
                <a:latin typeface="Arial" panose="020B0604020202020204" pitchFamily="34" charset="0"/>
                <a:ea typeface="Calibri" panose="020F0502020204030204" pitchFamily="34" charset="0"/>
                <a:cs typeface="Times New Roman" panose="02020603050405020304" pitchFamily="18" charset="0"/>
              </a:rPr>
              <a:t>Adatum\Administrator</a:t>
            </a:r>
            <a:r>
              <a:rPr lang="en-US" sz="100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a:effectLst/>
                <a:latin typeface="Arial" panose="020B0604020202020204" pitchFamily="34" charset="0"/>
                <a:ea typeface="Calibri" panose="020F0502020204030204" pitchFamily="34" charset="0"/>
                <a:cs typeface="Times New Roman" panose="02020603050405020304" pitchFamily="18" charset="0"/>
              </a:rPr>
              <a:t>Pa$$w0rd</a:t>
            </a:r>
            <a:r>
              <a:rPr lang="en-US" sz="1000">
                <a:effectLst/>
                <a:latin typeface="Arial" panose="020B0604020202020204" pitchFamily="34" charset="0"/>
                <a:ea typeface="Calibri" panose="020F0502020204030204" pitchFamily="34" charset="0"/>
                <a:cs typeface="Times New Roman" panose="02020603050405020304" pitchFamily="18" charset="0"/>
              </a:rPr>
              <a:t>. These should still be running from the previous demonstration.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Adatum\Administrator</a:t>
            </a:r>
            <a:r>
              <a:rPr lang="en-US" sz="100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mail flow</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click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rules</a:t>
            </a:r>
            <a:r>
              <a:rPr lang="en-US" sz="1000">
                <a:effectLst/>
                <a:latin typeface="Arial" panose="020B0604020202020204" pitchFamily="34" charset="0"/>
                <a:ea typeface="Times New Roman" panose="02020603050405020304" pitchFamily="18" charset="0"/>
                <a:cs typeface="Times New Roman" panose="02020603050405020304" pitchFamily="18" charset="0"/>
              </a:rPr>
              <a:t> tab.</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New</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Create a new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new rule</a:t>
            </a: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r>
              <a:rPr lang="en-US" sz="1000">
                <a:effectLst/>
                <a:latin typeface="Arial" panose="020B0604020202020204" pitchFamily="34" charset="0"/>
                <a:ea typeface="Times New Roman" panose="02020603050405020304" pitchFamily="18" charset="0"/>
                <a:cs typeface="Times New Roman" panose="02020603050405020304" pitchFamily="18" charset="0"/>
              </a:rPr>
              <a:t>window</a:t>
            </a:r>
            <a:r>
              <a:rPr lang="en-US" sz="1000" b="1">
                <a:effectLst/>
                <a:latin typeface="Arial" panose="020B0604020202020204" pitchFamily="34" charset="0"/>
                <a:ea typeface="Times New Roman" panose="02020603050405020304" pitchFamily="18" charset="0"/>
                <a:cs typeface="Times New Roman" panose="02020603050405020304" pitchFamily="18" charset="0"/>
              </a:rPr>
              <a:t> </a:t>
            </a:r>
            <a:r>
              <a:rPr lang="en-US" sz="100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a:effectLst/>
                <a:latin typeface="Arial" panose="020B0604020202020204" pitchFamily="34" charset="0"/>
                <a:ea typeface="Times New Roman" panose="02020603050405020304" pitchFamily="18" charset="0"/>
                <a:cs typeface="Times New Roman" panose="02020603050405020304" pitchFamily="18" charset="0"/>
              </a:rPr>
              <a:t> box,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Test Transport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Apply this rule</a:t>
            </a:r>
            <a:r>
              <a:rPr lang="en-US" sz="1000">
                <a:effectLst/>
                <a:latin typeface="Arial" panose="020B0604020202020204" pitchFamily="34" charset="0"/>
                <a:ea typeface="Times New Roman" panose="02020603050405020304" pitchFamily="18" charset="0"/>
                <a:cs typeface="Times New Roman" panose="02020603050405020304" pitchFamily="18" charset="0"/>
              </a:rPr>
              <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if</a:t>
            </a:r>
            <a:r>
              <a:rPr lang="en-US" sz="1000">
                <a:effectLst/>
                <a:latin typeface="Arial" panose="020B0604020202020204" pitchFamily="34" charset="0"/>
                <a:ea typeface="Times New Roman" panose="02020603050405020304" pitchFamily="18" charset="0"/>
                <a:cs typeface="Times New Roman" panose="02020603050405020304" pitchFamily="18" charset="0"/>
              </a:rPr>
              <a:t> drop-down box,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The subject or body includes</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specify words or phrases window, in the text box,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password</a:t>
            </a:r>
            <a:r>
              <a:rPr lang="en-US" sz="1000">
                <a:effectLst/>
                <a:latin typeface="Arial" panose="020B0604020202020204" pitchFamily="34" charset="0"/>
                <a:ea typeface="Times New Roman" panose="02020603050405020304" pitchFamily="18" charset="0"/>
                <a:cs typeface="Times New Roman" panose="02020603050405020304" pitchFamily="18" charset="0"/>
              </a:rPr>
              <a:t>, click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 sign</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new rule window, in the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Do the following</a:t>
            </a:r>
            <a:r>
              <a:rPr lang="en-US" sz="1000">
                <a:effectLst/>
                <a:latin typeface="Arial" panose="020B0604020202020204" pitchFamily="34" charset="0"/>
                <a:ea typeface="Times New Roman" panose="02020603050405020304" pitchFamily="18" charset="0"/>
                <a:cs typeface="Times New Roman" panose="02020603050405020304" pitchFamily="18" charset="0"/>
              </a:rPr>
              <a:t> drop-down box,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Redirect the message to</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In the Select Members window, select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add-&gt;</a:t>
            </a:r>
            <a:r>
              <a:rPr lang="en-US" sz="1000">
                <a:effectLst/>
                <a:latin typeface="Arial" panose="020B0604020202020204" pitchFamily="34" charset="0"/>
                <a:ea typeface="Times New Roman" panose="02020603050405020304" pitchFamily="18" charset="0"/>
                <a:cs typeface="Times New Roman" panose="02020603050405020304" pitchFamily="18" charset="0"/>
              </a:rPr>
              <a:t>. Then 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OK</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Ensure that </a:t>
            </a:r>
            <a:r>
              <a:rPr lang="en-US" sz="1000" b="1">
                <a:effectLst/>
                <a:latin typeface="Arial" panose="020B0604020202020204" pitchFamily="34" charset="0"/>
                <a:ea typeface="Times New Roman" panose="02020603050405020304" pitchFamily="18" charset="0"/>
                <a:cs typeface="Times New Roman" panose="02020603050405020304" pitchFamily="18" charset="0"/>
              </a:rPr>
              <a:t>Enforce</a:t>
            </a:r>
            <a:r>
              <a:rPr lang="en-US" sz="1000">
                <a:effectLst/>
                <a:latin typeface="Arial" panose="020B0604020202020204" pitchFamily="34" charset="0"/>
                <a:ea typeface="Times New Roman" panose="02020603050405020304" pitchFamily="18" charset="0"/>
                <a:cs typeface="Times New Roman" panose="02020603050405020304" pitchFamily="18" charset="0"/>
              </a:rPr>
              <a:t> is selected.</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More options</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describe the additional options.</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Click </a:t>
            </a:r>
            <a:r>
              <a:rPr lang="en-US" sz="1000" b="1">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On LON-DC1, open </a:t>
            </a:r>
            <a:r>
              <a:rPr lang="en-US" sz="1000" b="1">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a:effectLst/>
                <a:latin typeface="Arial" panose="020B0604020202020204" pitchFamily="34" charset="0"/>
                <a:ea typeface="Times New Roman" panose="02020603050405020304" pitchFamily="18" charset="0"/>
                <a:cs typeface="Times New Roman" panose="02020603050405020304" pitchFamily="18" charset="0"/>
              </a:rPr>
              <a:t>, in the address bar type </a:t>
            </a:r>
            <a:r>
              <a:rPr lang="en-US" sz="1000" b="1">
                <a:effectLst/>
                <a:latin typeface="Arial" panose="020B0604020202020204" pitchFamily="34" charset="0"/>
                <a:ea typeface="Times New Roman" panose="02020603050405020304" pitchFamily="18" charset="0"/>
                <a:cs typeface="Times New Roman" panose="02020603050405020304" pitchFamily="18" charset="0"/>
              </a:rPr>
              <a:t>https://LON-EX1.Adatum.com/owa</a:t>
            </a:r>
            <a:r>
              <a:rPr lang="en-US" sz="100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a:effectLst/>
                <a:latin typeface="Arial" panose="020B0604020202020204" pitchFamily="34" charset="0"/>
                <a:ea typeface="Times New Roman" panose="02020603050405020304" pitchFamily="18" charset="0"/>
                <a:cs typeface="Times New Roman" panose="02020603050405020304" pitchFamily="18" charset="0"/>
              </a:rPr>
              <a:t>Sign in to OWA as </a:t>
            </a:r>
            <a:r>
              <a:rPr lang="en-US" sz="1000" b="1">
                <a:effectLst/>
                <a:latin typeface="Arial" panose="020B0604020202020204" pitchFamily="34" charset="0"/>
                <a:ea typeface="Times New Roman" panose="02020603050405020304" pitchFamily="18" charset="0"/>
                <a:cs typeface="Times New Roman" panose="02020603050405020304" pitchFamily="18" charset="0"/>
              </a:rPr>
              <a:t>Adatum\Alex</a:t>
            </a:r>
            <a:r>
              <a:rPr lang="en-US" sz="100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28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32143883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Explain the scenarios in which data loss prevention (DLP) policies are useful. Explain how these policies are different from standard transport rules, and how they are similar to transport rules. Provide some examples for predefined policies, and discuss how you can import or create your own policy.</a:t>
            </a: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DLP policies were available in Exchange Server 2013, but they have been expanded with new sensitive information types, conditions, and actions.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30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0625022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After completing the demonstration, revert all virtual machines.</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To perform this demonstration, ensure that the 20345-1A-LON-DC1, 20345-1A-EX1, and 20345-1A-LON-EX2 virtual machines are running. Sign into all virtual machines using the </a:t>
            </a:r>
            <a:r>
              <a:rPr lang="en-US" sz="1000" b="1" dirty="0" err="1">
                <a:effectLst/>
                <a:latin typeface="Arial" panose="020B0604020202020204" pitchFamily="34" charset="0"/>
                <a:ea typeface="Calibri" panose="020F0502020204030204" pitchFamily="34" charset="0"/>
                <a:cs typeface="Times New Roman" panose="02020603050405020304" pitchFamily="18" charset="0"/>
              </a:rPr>
              <a:t>Adatum</a:t>
            </a:r>
            <a:r>
              <a:rPr lang="en-US" sz="1000" b="1" dirty="0">
                <a:effectLst/>
                <a:latin typeface="Arial" panose="020B0604020202020204" pitchFamily="34" charset="0"/>
                <a:ea typeface="Calibri" panose="020F0502020204030204" pitchFamily="34" charset="0"/>
                <a:cs typeface="Times New Roman" panose="02020603050405020304" pitchFamily="18" charset="0"/>
              </a:rPr>
              <a:t>\Administrator</a:t>
            </a:r>
            <a:r>
              <a:rPr lang="en-US" sz="1000" dirty="0">
                <a:effectLst/>
                <a:latin typeface="Arial" panose="020B0604020202020204" pitchFamily="34" charset="0"/>
                <a:ea typeface="Calibri" panose="020F0502020204030204" pitchFamily="34" charset="0"/>
                <a:cs typeface="Times New Roman" panose="02020603050405020304" pitchFamily="18" charset="0"/>
              </a:rPr>
              <a:t> account with the password </a:t>
            </a:r>
            <a:r>
              <a:rPr lang="en-US" sz="1000" b="1" dirty="0">
                <a:effectLst/>
                <a:latin typeface="Arial" panose="020B0604020202020204" pitchFamily="34" charset="0"/>
                <a:ea typeface="Calibri" panose="020F0502020204030204" pitchFamily="34" charset="0"/>
                <a:cs typeface="Times New Roman" panose="02020603050405020304" pitchFamily="18" charset="0"/>
              </a:rPr>
              <a:t>Pa$$w0rd</a:t>
            </a:r>
            <a:r>
              <a:rPr lang="en-US" sz="1000" dirty="0">
                <a:effectLst/>
                <a:latin typeface="Arial" panose="020B0604020202020204" pitchFamily="34" charset="0"/>
                <a:ea typeface="Calibri" panose="020F0502020204030204" pitchFamily="34" charset="0"/>
                <a:cs typeface="Times New Roman" panose="02020603050405020304" pitchFamily="18" charset="0"/>
              </a:rPr>
              <a:t>. These should still be running from the previous demonstration.  </a:t>
            </a:r>
          </a:p>
          <a:p>
            <a:pPr>
              <a:lnSpc>
                <a:spcPct val="107000"/>
              </a:lnSpc>
              <a:spcAft>
                <a:spcPts val="800"/>
              </a:spcAft>
            </a:pPr>
            <a:r>
              <a:rPr lang="en-US" sz="1000" b="1" dirty="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US" sz="1000" dirty="0">
              <a:effectLst/>
              <a:latin typeface="Arial" panose="020B0604020202020204" pitchFamily="34" charset="0"/>
              <a:ea typeface="Calibri" panose="020F0502020204030204" pitchFamily="34"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On LON-EX1, open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Internet Explorer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in the address bar,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https://LON-EX1.Adatum.com/ecp</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then press Enter. </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Sign in to the EAC as </a:t>
            </a:r>
            <a:r>
              <a:rPr lang="en-US" sz="1000" b="1" dirty="0" err="1">
                <a:effectLst/>
                <a:latin typeface="Arial" panose="020B0604020202020204" pitchFamily="34" charset="0"/>
                <a:ea typeface="Times New Roman" panose="02020603050405020304" pitchFamily="18" charset="0"/>
                <a:cs typeface="Times New Roman" panose="02020603050405020304" pitchFamily="18" charset="0"/>
              </a:rPr>
              <a:t>Adatum</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\Administrator</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p>
          <a:p>
            <a:pPr marL="342900" marR="0" lvl="0" indent="-342900">
              <a:lnSpc>
                <a:spcPct val="115000"/>
              </a:lnSpc>
              <a:spcBef>
                <a:spcPts val="0"/>
              </a:spcBef>
              <a:spcAft>
                <a:spcPts val="995"/>
              </a:spcAft>
              <a:buFont typeface="+mj-lt"/>
              <a:buAutoNum type="arabicPeriod"/>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In EAC,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compliance management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 and click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data loss prevention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tab.</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an arrow next to the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sign,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custom DLP 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custom DLP 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Name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box, type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 block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Enforce</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Save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Select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IP address block </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policy,</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Edit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IP address block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rules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an arrow next to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sign, and then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Block messages with sensitive information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new rule</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Outside the organization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select recipient location window,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Inside the organization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Select sensitive information</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types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sensitive information types window,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Scroll down the list, select</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 IP Address</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add-&gt;</a:t>
            </a:r>
            <a:r>
              <a:rPr lang="en-US" sz="1000" dirty="0">
                <a:effectLst/>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 two times.</a:t>
            </a:r>
            <a:endParaRPr lang="en-US"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In the new rule window, in the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Do the following </a:t>
            </a:r>
            <a:r>
              <a:rPr lang="en-US" sz="1000" dirty="0">
                <a:solidFill>
                  <a:srgbClr val="000000"/>
                </a:solidFill>
                <a:effectLst/>
                <a:latin typeface="Arial" panose="020B0604020202020204" pitchFamily="34" charset="0"/>
                <a:ea typeface="Times New Roman" panose="02020603050405020304" pitchFamily="18" charset="0"/>
                <a:cs typeface="Segoe UI" panose="020B0502040204020203" pitchFamily="34" charset="0"/>
              </a:rPr>
              <a:t>drop-down box, select </a:t>
            </a:r>
            <a:r>
              <a:rPr lang="en-US" sz="1000" b="1" dirty="0">
                <a:effectLst/>
                <a:latin typeface="Arial" panose="020B0604020202020204" pitchFamily="34" charset="0"/>
                <a:ea typeface="Times New Roman" panose="02020603050405020304" pitchFamily="18" charset="0"/>
                <a:cs typeface="Times New Roman" panose="02020603050405020304" pitchFamily="18" charset="0"/>
              </a:rPr>
              <a:t>Generate incident report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and send it to</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one</a:t>
            </a:r>
            <a:r>
              <a:rPr lang="en-US" sz="1000" dirty="0">
                <a:solidFill>
                  <a:srgbClr val="000000"/>
                </a:solidFill>
                <a:latin typeface="Arial" panose="020B0604020202020204" pitchFamily="34" charset="0"/>
                <a:ea typeface="Times New Roman" panose="02020603050405020304" pitchFamily="18" charset="0"/>
                <a:cs typeface="Segoe UI" panose="020B0502040204020203" pitchFamily="34" charset="0"/>
              </a:rPr>
              <a:t>.</a:t>
            </a:r>
            <a:endPar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31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a:latin typeface="Arial" panose="020B0604020202020204" pitchFamily="34" charset="0"/>
              </a:rPr>
              <a:t>(More notes on the next slide)</a:t>
            </a:r>
          </a:p>
        </p:txBody>
      </p:sp>
    </p:spTree>
    <p:extLst>
      <p:ext uri="{BB962C8B-B14F-4D97-AF65-F5344CB8AC3E}">
        <p14:creationId xmlns:p14="http://schemas.microsoft.com/office/powerpoint/2010/main" val="20549312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can place messages directly into the submission queue for processing. </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)False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(√)False</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   )True</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Question</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You have recently implemented Exchange Server 2016 for your organization, and the users have been very pleased with the service until today. Today email seems to be flowing slowly through the Exchange organization and in from the Internet. You haven’t made any changes to the Exchange servers. What is the most likely cause of the slowdown?</a:t>
            </a:r>
          </a:p>
          <a:p>
            <a:pPr>
              <a:lnSpc>
                <a:spcPct val="107000"/>
              </a:lnSpc>
              <a:spcAft>
                <a:spcPts val="800"/>
              </a:spcAft>
            </a:pPr>
            <a:r>
              <a:rPr lang="en-US" sz="1000" b="1">
                <a:effectLst/>
                <a:latin typeface="Arial" panose="020B0604020202020204" pitchFamily="34" charset="0"/>
                <a:ea typeface="Calibri" panose="020F0502020204030204" pitchFamily="34" charset="0"/>
                <a:cs typeface="Times New Roman" panose="02020603050405020304" pitchFamily="18" charset="0"/>
              </a:rPr>
              <a:t>Answer</a:t>
            </a:r>
            <a:endParaRPr lang="en-US" sz="100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 most likely cause of the slowdown is back pressure due to resource shortages. Even though you have not made any changes, Exchange 2016 continues to use resources. In some cases, the resource utilization is temporary during a busy period. However, many new implementations have a high volume of logging information that is stored in the installation directories. If the installation directories are stored on the same drive as the transport queues, this often causes back pressure that slows down message processing due to a shortage of free disk space. To avoid this, host transport queues on their own disk, and monitor disk utilization.</a:t>
            </a:r>
          </a:p>
        </p:txBody>
      </p:sp>
      <p:sp>
        <p:nvSpPr>
          <p:cNvPr id="4" name="Slide Number Placeholder 3"/>
          <p:cNvSpPr>
            <a:spLocks noGrp="1"/>
          </p:cNvSpPr>
          <p:nvPr>
            <p:ph type="sldNum" sz="quarter" idx="10"/>
          </p:nvPr>
        </p:nvSpPr>
        <p:spPr/>
        <p:txBody>
          <a:bodyPr/>
          <a:lstStyle/>
          <a:p>
            <a:fld id="{C8317EFB-F840-4E42-889D-09626D102067}"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7295764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There are four slides for this topic.</a:t>
            </a: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Use the graphic on the slides to describe different mail flow scenarios, such as:</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a mailbox on the same server.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a mailbox on a different server.</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Sending messages to the Internet.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Receiving messages from the Internet.</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Limit your discussion to message delivery within a single site. The next topic on message routing addresses message delivery between sites.</a:t>
            </a:r>
            <a:endParaRPr lang="en-US" sz="100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8317EFB-F840-4E42-889D-09626D102067}"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6338798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detail of the front-end transport service.</a:t>
            </a:r>
          </a:p>
        </p:txBody>
      </p:sp>
      <p:sp>
        <p:nvSpPr>
          <p:cNvPr id="4" name="Slide Number Placeholder 3"/>
          <p:cNvSpPr>
            <a:spLocks noGrp="1"/>
          </p:cNvSpPr>
          <p:nvPr>
            <p:ph type="sldNum" sz="quarter" idx="10"/>
          </p:nvPr>
        </p:nvSpPr>
        <p:spPr/>
        <p:txBody>
          <a:bodyPr/>
          <a:lstStyle/>
          <a:p>
            <a:fld id="{C8317EFB-F840-4E42-889D-09626D102067}"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3260517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transport service detail.</a:t>
            </a:r>
          </a:p>
        </p:txBody>
      </p:sp>
      <p:sp>
        <p:nvSpPr>
          <p:cNvPr id="4" name="Slide Number Placeholder 3"/>
          <p:cNvSpPr>
            <a:spLocks noGrp="1"/>
          </p:cNvSpPr>
          <p:nvPr>
            <p:ph type="sldNum" sz="quarter" idx="10"/>
          </p:nvPr>
        </p:nvSpPr>
        <p:spPr/>
        <p:txBody>
          <a:bodyPr/>
          <a:lstStyle/>
          <a:p>
            <a:fld id="{C8317EFB-F840-4E42-889D-09626D102067}"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2135841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Review the </a:t>
            </a:r>
            <a:r>
              <a:rPr lang="en-US" sz="1000">
                <a:solidFill>
                  <a:srgbClr val="000000"/>
                </a:solidFill>
                <a:effectLst/>
                <a:latin typeface="Arial" panose="020B0604020202020204" pitchFamily="34" charset="0"/>
                <a:ea typeface="Calibri" panose="020F0502020204030204" pitchFamily="34" charset="0"/>
                <a:cs typeface="Times New Roman" panose="02020603050405020304" pitchFamily="18" charset="0"/>
              </a:rPr>
              <a:t>m</a:t>
            </a:r>
            <a:r>
              <a:rPr lang="en-US" sz="1000">
                <a:effectLst/>
                <a:latin typeface="Arial" panose="020B0604020202020204" pitchFamily="34" charset="0"/>
                <a:ea typeface="Calibri" panose="020F0502020204030204" pitchFamily="34" charset="0"/>
                <a:cs typeface="Times New Roman" panose="02020603050405020304" pitchFamily="18" charset="0"/>
              </a:rPr>
              <a:t>ailbox transport service detail.</a:t>
            </a:r>
          </a:p>
        </p:txBody>
      </p:sp>
      <p:sp>
        <p:nvSpPr>
          <p:cNvPr id="4" name="Slide Number Placeholder 3"/>
          <p:cNvSpPr>
            <a:spLocks noGrp="1"/>
          </p:cNvSpPr>
          <p:nvPr>
            <p:ph type="sldNum" sz="quarter" idx="10"/>
          </p:nvPr>
        </p:nvSpPr>
        <p:spPr/>
        <p:txBody>
          <a:bodyPr/>
          <a:lstStyle/>
          <a:p>
            <a:fld id="{C8317EFB-F840-4E42-889D-09626D102067}"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9289252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your students have experience with Exchange Server 2013, note that the routing in Exchange Server 2016 is similar. If your students have experience with Exchange 2010, be sure to highlight the following differences:</a:t>
            </a: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Routable DAG did not exist in Exchange Server 2010. Exchange Server 2010 used the AD DS site as a routing boundary regardless of DAG membership.</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15000"/>
              </a:lnSpc>
              <a:spcBef>
                <a:spcPts val="0"/>
              </a:spcBef>
              <a:spcAft>
                <a:spcPts val="995"/>
              </a:spcAft>
              <a:buFont typeface="Symbol" panose="05050102010706020507" pitchFamily="18" charset="2"/>
              <a:buChar char=""/>
            </a:pPr>
            <a:r>
              <a:rPr lang="en-US" sz="10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Exchange Server 2013 and Exchange Server 2016 can deliver directly to each other within an AD DS site. Exchange Server 2010 must deliver messages to a Transport service or other Exchange Server version for delivery. </a:t>
            </a:r>
            <a:endParaRPr lang="en-US" sz="100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1000">
                <a:effectLst/>
                <a:latin typeface="Arial" panose="020B0604020202020204" pitchFamily="34" charset="0"/>
                <a:ea typeface="Calibri" panose="020F0502020204030204" pitchFamily="34" charset="0"/>
                <a:cs typeface="Times New Roman" panose="02020603050405020304" pitchFamily="18" charset="0"/>
              </a:rPr>
              <a:t>If you have time consider drawing a diagram on a whiteboard to show the delivery process. </a:t>
            </a:r>
          </a:p>
        </p:txBody>
      </p:sp>
      <p:sp>
        <p:nvSpPr>
          <p:cNvPr id="4" name="Slide Number Placeholder 3"/>
          <p:cNvSpPr>
            <a:spLocks noGrp="1"/>
          </p:cNvSpPr>
          <p:nvPr>
            <p:ph type="sldNum" sz="quarter" idx="10"/>
          </p:nvPr>
        </p:nvSpPr>
        <p:spPr/>
        <p:txBody>
          <a:bodyPr/>
          <a:lstStyle/>
          <a:p>
            <a:fld id="{C8317EFB-F840-4E42-889D-09626D102067}"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1615487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There are two slides for this topic.</a:t>
            </a:r>
          </a:p>
          <a:p>
            <a:pPr>
              <a:lnSpc>
                <a:spcPct val="107000"/>
              </a:lnSpc>
              <a:spcAft>
                <a:spcPts val="800"/>
              </a:spcAft>
            </a:pPr>
            <a:r>
              <a:rPr lang="en-US" sz="1000" dirty="0">
                <a:effectLst/>
                <a:latin typeface="Arial" panose="020B0604020202020204" pitchFamily="34" charset="0"/>
                <a:ea typeface="Calibri" panose="020F0502020204030204" pitchFamily="34" charset="0"/>
                <a:cs typeface="Times New Roman" panose="02020603050405020304" pitchFamily="18" charset="0"/>
              </a:rPr>
              <a:t>Ensure that students understand that the default delivery process delivers messages directly to the remote delivery group even though a least-cost route is calculated. This is counterintuitive for most students. Then discuss when that process is not true.</a:t>
            </a:r>
          </a:p>
        </p:txBody>
      </p:sp>
      <p:sp>
        <p:nvSpPr>
          <p:cNvPr id="4" name="Slide Number Placeholder 3"/>
          <p:cNvSpPr>
            <a:spLocks noGrp="1"/>
          </p:cNvSpPr>
          <p:nvPr>
            <p:ph type="sldNum" sz="quarter" idx="10"/>
          </p:nvPr>
        </p:nvSpPr>
        <p:spPr/>
        <p:txBody>
          <a:bodyPr/>
          <a:lstStyle/>
          <a:p>
            <a:fld id="{C8317EFB-F840-4E42-889D-09626D102067}"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000000"/>
                </a:solidFill>
                <a:latin typeface="Arial" panose="020B0604020202020204" pitchFamily="34" charset="0"/>
              </a:rPr>
              <a:t>20345-1A</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a:solidFill>
                  <a:srgbClr val="336699"/>
                </a:solidFill>
                <a:latin typeface="Arial" panose="020B0604020202020204" pitchFamily="34" charset="0"/>
              </a:rPr>
              <a:t>8: Configuring and managing message transport</a:t>
            </a:r>
          </a:p>
        </p:txBody>
      </p:sp>
    </p:spTree>
    <p:extLst>
      <p:ext uri="{BB962C8B-B14F-4D97-AF65-F5344CB8AC3E}">
        <p14:creationId xmlns:p14="http://schemas.microsoft.com/office/powerpoint/2010/main" val="42771012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6.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3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3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1.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2.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3.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4.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5.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6.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7.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48.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7446237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0439529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422465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6241746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55939866"/>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945845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0019989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3497006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519849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64834409"/>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762251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4354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169614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5706665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448411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6120732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98205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2799823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22970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5669156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3877940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7432742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1661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0399784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634800"/>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9744042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3571159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208439"/>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436668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2744550"/>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88563552"/>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799898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637389262"/>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141617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7836756"/>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1143680"/>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8674644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6533630"/>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4390654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4464951"/>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434701094"/>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819970"/>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5427812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9105746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396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3294436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8531281"/>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7912245"/>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41016019"/>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44995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0461595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5642062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984537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5006888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99215960"/>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14718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6763390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0462136"/>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4593808"/>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0142436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034615"/>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116125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2140663"/>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715008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985571531"/>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9866318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58833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97079724"/>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12474522"/>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3629279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9486261"/>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4676082"/>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5777681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2321563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7202748"/>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17560795"/>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5239597"/>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9683347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2659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22841648"/>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581409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36372921"/>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9337654"/>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338514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4527193"/>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47797605"/>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54929098"/>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42886060"/>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2815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5720418"/>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57050720"/>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83595893"/>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06665938"/>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8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4485689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9259500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6452570"/>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3907287"/>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840625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077977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65963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2874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689630"/>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2210737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83696962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70823951"/>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90887847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11986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57329100"/>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87243489"/>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83765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169777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080082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82242537"/>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70828887"/>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1591611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15782175"/>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4542639"/>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60484843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36127493"/>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1870145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3745009"/>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569559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0619947"/>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14685492"/>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8142886"/>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37331286"/>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47038740"/>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706820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857385"/>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309890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63842009"/>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7661978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82574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64592406"/>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1437223"/>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2386153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29626130"/>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62862609"/>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9995449"/>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27854485"/>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04028399"/>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7986438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369551"/>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5436852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25586611"/>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1376251"/>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202978196"/>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7188930"/>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4763301"/>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5051141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162890"/>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0712979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0249039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8497908"/>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98511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0346664"/>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0338827"/>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49704251"/>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8851130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74365382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2524527"/>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898557"/>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6921631"/>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862814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0948001"/>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81008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484321836"/>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612094"/>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4751589"/>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7730131"/>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995309442"/>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5228321"/>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557433702"/>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46726316"/>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30015902"/>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0385897"/>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54300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0412949"/>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969507419"/>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14615745"/>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079825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7132708"/>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0923765"/>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31948414"/>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868898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94944243"/>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5549141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354845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1179977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04394335"/>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3613398"/>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79792006"/>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8471679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45854779"/>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1496788"/>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6620014"/>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959071231"/>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54370731"/>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316344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395491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510430"/>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181821"/>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2930897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7338817"/>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30030513"/>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680360265"/>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88207963"/>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78553896"/>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3072507"/>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6421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654431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279235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85478034"/>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06027099"/>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9147720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88420954"/>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1943450"/>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90159147"/>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322372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04326297"/>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534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88825484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6622989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4678614"/>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028548763"/>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2118232"/>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09782412"/>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987239"/>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45557363"/>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725772"/>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7108652"/>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2647953"/>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6639492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1384759"/>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96015122"/>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45776784"/>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891380"/>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2261899726"/>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5867965"/>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172968777"/>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77506547"/>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2280086"/>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99332574"/>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67235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70717465"/>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99758935"/>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55132756"/>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14863265"/>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3504258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6348964"/>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30408836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64073306"/>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1216588"/>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23743511"/>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310993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34519767"/>
      </p:ext>
    </p:extLst>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616601"/>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4079316"/>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5816934"/>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756276485"/>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7123604"/>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60117925"/>
      </p:ext>
    </p:extLst>
  </p:cSld>
  <p:clrMapOvr>
    <a:masterClrMapping/>
  </p:clrMapOvr>
</p:sldLayout>
</file>

<file path=ppt/slideLayouts/slideLayout3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7798554"/>
      </p:ext>
    </p:extLst>
  </p:cSld>
  <p:clrMapOvr>
    <a:masterClrMapping/>
  </p:clrMapOvr>
</p:sldLayout>
</file>

<file path=ppt/slideLayouts/slideLayout3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77277393"/>
      </p:ext>
    </p:extLst>
  </p:cSld>
  <p:clrMapOvr>
    <a:masterClrMapping/>
  </p:clrMapOvr>
</p:sldLayout>
</file>

<file path=ppt/slideLayouts/slideLayout3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8165065"/>
      </p:ext>
    </p:extLst>
  </p:cSld>
  <p:clrMapOvr>
    <a:masterClrMapping/>
  </p:clrMapOvr>
</p:sldLayout>
</file>

<file path=ppt/slideLayouts/slideLayout3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955564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46984807"/>
      </p:ext>
    </p:extLst>
  </p:cSld>
  <p:clrMapOvr>
    <a:masterClrMapping/>
  </p:clrMapOvr>
</p:sldLayout>
</file>

<file path=ppt/slideLayouts/slideLayout3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3176176"/>
      </p:ext>
    </p:extLst>
  </p:cSld>
  <p:clrMapOvr>
    <a:masterClrMapping/>
  </p:clrMapOvr>
</p:sldLayout>
</file>

<file path=ppt/slideLayouts/slideLayout3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13182403"/>
      </p:ext>
    </p:extLst>
  </p:cSld>
  <p:clrMapOvr>
    <a:masterClrMapping/>
  </p:clrMapOvr>
</p:sldLayout>
</file>

<file path=ppt/slideLayouts/slideLayout3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00212643"/>
      </p:ext>
    </p:extLst>
  </p:cSld>
  <p:clrMapOvr>
    <a:masterClrMapping/>
  </p:clrMapOvr>
</p:sldLayout>
</file>

<file path=ppt/slideLayouts/slideLayout3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9103826"/>
      </p:ext>
    </p:extLst>
  </p:cSld>
  <p:clrMapOvr>
    <a:masterClrMapping/>
  </p:clrMapOvr>
</p:sldLayout>
</file>

<file path=ppt/slideLayouts/slideLayout3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61484242"/>
      </p:ext>
    </p:extLst>
  </p:cSld>
  <p:clrMapOvr>
    <a:masterClrMapping/>
  </p:clrMapOvr>
</p:sldLayout>
</file>

<file path=ppt/slideLayouts/slideLayout3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06956761"/>
      </p:ext>
    </p:extLst>
  </p:cSld>
  <p:clrMapOvr>
    <a:masterClrMapping/>
  </p:clrMapOvr>
</p:sldLayout>
</file>

<file path=ppt/slideLayouts/slideLayout3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4746832"/>
      </p:ext>
    </p:extLst>
  </p:cSld>
  <p:clrMapOvr>
    <a:masterClrMapping/>
  </p:clrMapOvr>
</p:sldLayout>
</file>

<file path=ppt/slideLayouts/slideLayout3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77381238"/>
      </p:ext>
    </p:extLst>
  </p:cSld>
  <p:clrMapOvr>
    <a:masterClrMapping/>
  </p:clrMapOvr>
</p:sldLayout>
</file>

<file path=ppt/slideLayouts/slideLayout3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76127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57419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5804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6628002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14755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84466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8383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62485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5531650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80059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899802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7230134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7006841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418151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264280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33800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385576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02816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228019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6355554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788533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26609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241470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511198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674832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7780949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00964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4113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12997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451865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1927878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502906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788639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8459317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600084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4117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521161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0636829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668172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573071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646960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6478758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075430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6693835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04037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05825155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670598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2305820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1578631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674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4824107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9575901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71221880"/>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2964356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4796177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0931601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73974958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584340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4024919"/>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1978566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2925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61270138"/>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22979912"/>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45257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027494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8112956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9014726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6884702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494596"/>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10850325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7127782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6570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28.xml.rels><?xml version="1.0" encoding="UTF-8" standalone="yes"?>
<Relationships xmlns="http://schemas.openxmlformats.org/package/2006/relationships"><Relationship Id="rId8" Type="http://schemas.openxmlformats.org/officeDocument/2006/relationships/slideLayout" Target="../slideLayouts/slideLayout332.xml"/><Relationship Id="rId13" Type="http://schemas.openxmlformats.org/officeDocument/2006/relationships/theme" Target="../theme/theme28.xml"/><Relationship Id="rId3" Type="http://schemas.openxmlformats.org/officeDocument/2006/relationships/slideLayout" Target="../slideLayouts/slideLayout327.xml"/><Relationship Id="rId7" Type="http://schemas.openxmlformats.org/officeDocument/2006/relationships/slideLayout" Target="../slideLayouts/slideLayout331.xml"/><Relationship Id="rId12" Type="http://schemas.openxmlformats.org/officeDocument/2006/relationships/slideLayout" Target="../slideLayouts/slideLayout336.xml"/><Relationship Id="rId2" Type="http://schemas.openxmlformats.org/officeDocument/2006/relationships/slideLayout" Target="../slideLayouts/slideLayout326.xml"/><Relationship Id="rId1" Type="http://schemas.openxmlformats.org/officeDocument/2006/relationships/slideLayout" Target="../slideLayouts/slideLayout325.xml"/><Relationship Id="rId6" Type="http://schemas.openxmlformats.org/officeDocument/2006/relationships/slideLayout" Target="../slideLayouts/slideLayout330.xml"/><Relationship Id="rId11" Type="http://schemas.openxmlformats.org/officeDocument/2006/relationships/slideLayout" Target="../slideLayouts/slideLayout335.xml"/><Relationship Id="rId5" Type="http://schemas.openxmlformats.org/officeDocument/2006/relationships/slideLayout" Target="../slideLayouts/slideLayout329.xml"/><Relationship Id="rId10" Type="http://schemas.openxmlformats.org/officeDocument/2006/relationships/slideLayout" Target="../slideLayouts/slideLayout334.xml"/><Relationship Id="rId4" Type="http://schemas.openxmlformats.org/officeDocument/2006/relationships/slideLayout" Target="../slideLayouts/slideLayout328.xml"/><Relationship Id="rId9" Type="http://schemas.openxmlformats.org/officeDocument/2006/relationships/slideLayout" Target="../slideLayouts/slideLayout333.xml"/></Relationships>
</file>

<file path=ppt/slideMasters/_rels/slideMaster29.xml.rels><?xml version="1.0" encoding="UTF-8" standalone="yes"?>
<Relationships xmlns="http://schemas.openxmlformats.org/package/2006/relationships"><Relationship Id="rId8" Type="http://schemas.openxmlformats.org/officeDocument/2006/relationships/slideLayout" Target="../slideLayouts/slideLayout344.xml"/><Relationship Id="rId13" Type="http://schemas.openxmlformats.org/officeDocument/2006/relationships/theme" Target="../theme/theme29.xml"/><Relationship Id="rId3" Type="http://schemas.openxmlformats.org/officeDocument/2006/relationships/slideLayout" Target="../slideLayouts/slideLayout339.xml"/><Relationship Id="rId7" Type="http://schemas.openxmlformats.org/officeDocument/2006/relationships/slideLayout" Target="../slideLayouts/slideLayout343.xml"/><Relationship Id="rId12" Type="http://schemas.openxmlformats.org/officeDocument/2006/relationships/slideLayout" Target="../slideLayouts/slideLayout348.xml"/><Relationship Id="rId2" Type="http://schemas.openxmlformats.org/officeDocument/2006/relationships/slideLayout" Target="../slideLayouts/slideLayout338.xml"/><Relationship Id="rId1" Type="http://schemas.openxmlformats.org/officeDocument/2006/relationships/slideLayout" Target="../slideLayouts/slideLayout337.xml"/><Relationship Id="rId6" Type="http://schemas.openxmlformats.org/officeDocument/2006/relationships/slideLayout" Target="../slideLayouts/slideLayout342.xml"/><Relationship Id="rId11" Type="http://schemas.openxmlformats.org/officeDocument/2006/relationships/slideLayout" Target="../slideLayouts/slideLayout347.xml"/><Relationship Id="rId5" Type="http://schemas.openxmlformats.org/officeDocument/2006/relationships/slideLayout" Target="../slideLayouts/slideLayout341.xml"/><Relationship Id="rId10" Type="http://schemas.openxmlformats.org/officeDocument/2006/relationships/slideLayout" Target="../slideLayouts/slideLayout346.xml"/><Relationship Id="rId4" Type="http://schemas.openxmlformats.org/officeDocument/2006/relationships/slideLayout" Target="../slideLayouts/slideLayout340.xml"/><Relationship Id="rId9" Type="http://schemas.openxmlformats.org/officeDocument/2006/relationships/slideLayout" Target="../slideLayouts/slideLayout34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47544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81564167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6910093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84099613"/>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0554763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58972808"/>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52421377"/>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48887195"/>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97655494"/>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1869991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28816864"/>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2016989"/>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97219976"/>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76735427"/>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5495167"/>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44688310"/>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27534509"/>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1989110"/>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29242187"/>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88555334"/>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27713888"/>
      </p:ext>
    </p:extLst>
  </p:cSld>
  <p:clrMap bg1="lt1" tx1="dk1" bg2="lt2" tx2="dk2" accent1="accent1" accent2="accent2" accent3="accent3" accent4="accent4" accent5="accent5" accent6="accent6" hlink="hlink" folHlink="folHlink"/>
  <p:sldLayoutIdLst>
    <p:sldLayoutId id="2147484012" r:id="rId1"/>
    <p:sldLayoutId id="2147484013" r:id="rId2"/>
    <p:sldLayoutId id="2147484014" r:id="rId3"/>
    <p:sldLayoutId id="2147484015" r:id="rId4"/>
    <p:sldLayoutId id="2147484016" r:id="rId5"/>
    <p:sldLayoutId id="2147484017" r:id="rId6"/>
    <p:sldLayoutId id="2147484018" r:id="rId7"/>
    <p:sldLayoutId id="2147484019" r:id="rId8"/>
    <p:sldLayoutId id="2147484020" r:id="rId9"/>
    <p:sldLayoutId id="2147484021" r:id="rId10"/>
    <p:sldLayoutId id="2147484022" r:id="rId11"/>
    <p:sldLayoutId id="214748402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9512350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7" r:id="rId3"/>
    <p:sldLayoutId id="2147484028" r:id="rId4"/>
    <p:sldLayoutId id="2147484029" r:id="rId5"/>
    <p:sldLayoutId id="2147484030" r:id="rId6"/>
    <p:sldLayoutId id="2147484031" r:id="rId7"/>
    <p:sldLayoutId id="2147484032" r:id="rId8"/>
    <p:sldLayoutId id="2147484033" r:id="rId9"/>
    <p:sldLayoutId id="2147484034" r:id="rId10"/>
    <p:sldLayoutId id="2147484035" r:id="rId11"/>
    <p:sldLayoutId id="214748403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59433821"/>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021401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88285092"/>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24213818"/>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6884182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530451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428872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0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3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39.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6</a:t>
            </a:r>
          </a:p>
        </p:txBody>
      </p:sp>
      <p:sp>
        <p:nvSpPr>
          <p:cNvPr id="3" name="Subtitle 2"/>
          <p:cNvSpPr>
            <a:spLocks noGrp="1"/>
          </p:cNvSpPr>
          <p:nvPr>
            <p:ph type="subTitle" sz="quarter" idx="1"/>
          </p:nvPr>
        </p:nvSpPr>
        <p:spPr/>
        <p:txBody>
          <a:bodyPr/>
          <a:lstStyle/>
          <a:p>
            <a:r>
              <a:rPr lang="en-US"/>
              <a:t>Configuring and managing message transport
</a:t>
            </a:r>
          </a:p>
        </p:txBody>
      </p:sp>
    </p:spTree>
    <p:extLst>
      <p:ext uri="{BB962C8B-B14F-4D97-AF65-F5344CB8AC3E}">
        <p14:creationId xmlns:p14="http://schemas.microsoft.com/office/powerpoint/2010/main" val="2149265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82c6cc06-c0c0-4e61-bd43-fab4e9e0121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modifying the default message flow</a:t>
            </a:r>
          </a:p>
        </p:txBody>
      </p:sp>
      <p:grpSp>
        <p:nvGrpSpPr>
          <p:cNvPr id="4" name="Group 3" descr="There are five sites with site links of varying costs between them. The default message flow is directly from the sources to destination site.&#10;&#10;"/>
          <p:cNvGrpSpPr/>
          <p:nvPr/>
        </p:nvGrpSpPr>
        <p:grpSpPr>
          <a:xfrm>
            <a:off x="533400" y="1026921"/>
            <a:ext cx="8348782" cy="5634833"/>
            <a:chOff x="533400" y="1211479"/>
            <a:chExt cx="8348782" cy="5634833"/>
          </a:xfrm>
        </p:grpSpPr>
        <p:grpSp>
          <p:nvGrpSpPr>
            <p:cNvPr id="5" name="Group 4"/>
            <p:cNvGrpSpPr/>
            <p:nvPr/>
          </p:nvGrpSpPr>
          <p:grpSpPr>
            <a:xfrm>
              <a:off x="6784414" y="3600451"/>
              <a:ext cx="2097768" cy="1351724"/>
              <a:chOff x="8686800" y="3426104"/>
              <a:chExt cx="1557764" cy="1003766"/>
            </a:xfrm>
          </p:grpSpPr>
          <p:sp>
            <p:nvSpPr>
              <p:cNvPr id="52" name="Oval 51"/>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53" name="Group 52"/>
              <p:cNvGrpSpPr>
                <a:grpSpLocks noChangeAspect="1"/>
              </p:cNvGrpSpPr>
              <p:nvPr/>
            </p:nvGrpSpPr>
            <p:grpSpPr>
              <a:xfrm>
                <a:off x="8948573" y="3426104"/>
                <a:ext cx="1034217" cy="1003766"/>
                <a:chOff x="1301419" y="2592459"/>
                <a:chExt cx="1718554" cy="1667953"/>
              </a:xfrm>
            </p:grpSpPr>
            <p:pic>
              <p:nvPicPr>
                <p:cNvPr id="54" name="Picture 53"/>
                <p:cNvPicPr>
                  <a:picLocks noChangeAspect="1"/>
                </p:cNvPicPr>
                <p:nvPr/>
              </p:nvPicPr>
              <p:blipFill>
                <a:blip r:embed="rId3"/>
                <a:stretch>
                  <a:fillRect/>
                </a:stretch>
              </p:blipFill>
              <p:spPr>
                <a:xfrm>
                  <a:off x="1850720" y="2592459"/>
                  <a:ext cx="619953" cy="1166969"/>
                </a:xfrm>
                <a:prstGeom prst="rect">
                  <a:avLst/>
                </a:prstGeom>
              </p:spPr>
            </p:pic>
            <p:grpSp>
              <p:nvGrpSpPr>
                <p:cNvPr id="55" name="Group 54"/>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57" name="Rectangle 56"/>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58" name="Isosceles Triangle 57"/>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56" name="TextBox 55"/>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6" name="Group 5"/>
            <p:cNvGrpSpPr/>
            <p:nvPr/>
          </p:nvGrpSpPr>
          <p:grpSpPr>
            <a:xfrm>
              <a:off x="3635732" y="5224889"/>
              <a:ext cx="2097768" cy="1351724"/>
              <a:chOff x="8686800" y="3426104"/>
              <a:chExt cx="1557764" cy="1003766"/>
            </a:xfrm>
          </p:grpSpPr>
          <p:sp>
            <p:nvSpPr>
              <p:cNvPr id="45" name="Oval 44"/>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46" name="Group 45"/>
              <p:cNvGrpSpPr>
                <a:grpSpLocks noChangeAspect="1"/>
              </p:cNvGrpSpPr>
              <p:nvPr/>
            </p:nvGrpSpPr>
            <p:grpSpPr>
              <a:xfrm>
                <a:off x="8948573" y="3426104"/>
                <a:ext cx="1034217" cy="1003766"/>
                <a:chOff x="1301419" y="2592459"/>
                <a:chExt cx="1718554" cy="1667953"/>
              </a:xfrm>
            </p:grpSpPr>
            <p:pic>
              <p:nvPicPr>
                <p:cNvPr id="47" name="Picture 46"/>
                <p:cNvPicPr>
                  <a:picLocks noChangeAspect="1"/>
                </p:cNvPicPr>
                <p:nvPr/>
              </p:nvPicPr>
              <p:blipFill>
                <a:blip r:embed="rId3"/>
                <a:stretch>
                  <a:fillRect/>
                </a:stretch>
              </p:blipFill>
              <p:spPr>
                <a:xfrm>
                  <a:off x="1850720" y="2592459"/>
                  <a:ext cx="619953" cy="1166969"/>
                </a:xfrm>
                <a:prstGeom prst="rect">
                  <a:avLst/>
                </a:prstGeom>
              </p:spPr>
            </p:pic>
            <p:grpSp>
              <p:nvGrpSpPr>
                <p:cNvPr id="48" name="Group 47"/>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50" name="Rectangle 49"/>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51" name="Isosceles Triangle 50"/>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9" name="TextBox 48"/>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7" name="Group 6"/>
            <p:cNvGrpSpPr/>
            <p:nvPr/>
          </p:nvGrpSpPr>
          <p:grpSpPr>
            <a:xfrm>
              <a:off x="533400" y="3464598"/>
              <a:ext cx="2097768" cy="1351724"/>
              <a:chOff x="8686800" y="3426104"/>
              <a:chExt cx="1557764" cy="1003766"/>
            </a:xfrm>
          </p:grpSpPr>
          <p:sp>
            <p:nvSpPr>
              <p:cNvPr id="38" name="Oval 37"/>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9" name="Group 38"/>
              <p:cNvGrpSpPr>
                <a:grpSpLocks noChangeAspect="1"/>
              </p:cNvGrpSpPr>
              <p:nvPr/>
            </p:nvGrpSpPr>
            <p:grpSpPr>
              <a:xfrm>
                <a:off x="8948573" y="3426104"/>
                <a:ext cx="1034217" cy="1003766"/>
                <a:chOff x="1301419" y="2592459"/>
                <a:chExt cx="1718554" cy="1667953"/>
              </a:xfrm>
            </p:grpSpPr>
            <p:pic>
              <p:nvPicPr>
                <p:cNvPr id="40" name="Picture 39"/>
                <p:cNvPicPr>
                  <a:picLocks noChangeAspect="1"/>
                </p:cNvPicPr>
                <p:nvPr/>
              </p:nvPicPr>
              <p:blipFill>
                <a:blip r:embed="rId3"/>
                <a:stretch>
                  <a:fillRect/>
                </a:stretch>
              </p:blipFill>
              <p:spPr>
                <a:xfrm>
                  <a:off x="1850720" y="2592459"/>
                  <a:ext cx="619953" cy="1166969"/>
                </a:xfrm>
                <a:prstGeom prst="rect">
                  <a:avLst/>
                </a:prstGeom>
              </p:spPr>
            </p:pic>
            <p:grpSp>
              <p:nvGrpSpPr>
                <p:cNvPr id="41" name="Group 40"/>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43" name="Rectangle 42"/>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44" name="Isosceles Triangle 43"/>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42" name="TextBox 41"/>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8" name="Group 7"/>
            <p:cNvGrpSpPr/>
            <p:nvPr/>
          </p:nvGrpSpPr>
          <p:grpSpPr>
            <a:xfrm>
              <a:off x="5384751" y="1211479"/>
              <a:ext cx="2097768" cy="1351724"/>
              <a:chOff x="8686800" y="3426104"/>
              <a:chExt cx="1557764" cy="1003766"/>
            </a:xfrm>
          </p:grpSpPr>
          <p:sp>
            <p:nvSpPr>
              <p:cNvPr id="31" name="Oval 30"/>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p:cNvGrpSpPr>
                <a:grpSpLocks noChangeAspect="1"/>
              </p:cNvGrpSpPr>
              <p:nvPr/>
            </p:nvGrpSpPr>
            <p:grpSpPr>
              <a:xfrm>
                <a:off x="8948573" y="3426104"/>
                <a:ext cx="1034217" cy="1003766"/>
                <a:chOff x="1301419" y="2592459"/>
                <a:chExt cx="1718554" cy="1667953"/>
              </a:xfrm>
            </p:grpSpPr>
            <p:pic>
              <p:nvPicPr>
                <p:cNvPr id="33" name="Picture 32"/>
                <p:cNvPicPr>
                  <a:picLocks noChangeAspect="1"/>
                </p:cNvPicPr>
                <p:nvPr/>
              </p:nvPicPr>
              <p:blipFill>
                <a:blip r:embed="rId3"/>
                <a:stretch>
                  <a:fillRect/>
                </a:stretch>
              </p:blipFill>
              <p:spPr>
                <a:xfrm>
                  <a:off x="1850720" y="2592459"/>
                  <a:ext cx="619953" cy="1166969"/>
                </a:xfrm>
                <a:prstGeom prst="rect">
                  <a:avLst/>
                </a:prstGeom>
              </p:spPr>
            </p:pic>
            <p:grpSp>
              <p:nvGrpSpPr>
                <p:cNvPr id="34" name="Group 33"/>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36" name="Rectangle 35"/>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37" name="Isosceles Triangle 36"/>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35" name="TextBox 34"/>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grpSp>
          <p:nvGrpSpPr>
            <p:cNvPr id="9" name="Group 8"/>
            <p:cNvGrpSpPr/>
            <p:nvPr/>
          </p:nvGrpSpPr>
          <p:grpSpPr>
            <a:xfrm>
              <a:off x="1833491" y="1211479"/>
              <a:ext cx="2097768" cy="1351724"/>
              <a:chOff x="8686800" y="3426104"/>
              <a:chExt cx="1557764" cy="1003766"/>
            </a:xfrm>
          </p:grpSpPr>
          <p:sp>
            <p:nvSpPr>
              <p:cNvPr id="24" name="Oval 23"/>
              <p:cNvSpPr/>
              <p:nvPr/>
            </p:nvSpPr>
            <p:spPr bwMode="auto">
              <a:xfrm>
                <a:off x="8686800" y="3875868"/>
                <a:ext cx="1557764" cy="548640"/>
              </a:xfrm>
              <a:prstGeom prst="ellipse">
                <a:avLst/>
              </a:prstGeom>
              <a:solidFill>
                <a:srgbClr val="7FBA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25" name="Group 24"/>
              <p:cNvGrpSpPr>
                <a:grpSpLocks noChangeAspect="1"/>
              </p:cNvGrpSpPr>
              <p:nvPr/>
            </p:nvGrpSpPr>
            <p:grpSpPr>
              <a:xfrm>
                <a:off x="8948573" y="3426104"/>
                <a:ext cx="1034217" cy="1003766"/>
                <a:chOff x="1301419" y="2592459"/>
                <a:chExt cx="1718554" cy="1667953"/>
              </a:xfrm>
            </p:grpSpPr>
            <p:pic>
              <p:nvPicPr>
                <p:cNvPr id="26" name="Picture 25"/>
                <p:cNvPicPr>
                  <a:picLocks noChangeAspect="1"/>
                </p:cNvPicPr>
                <p:nvPr/>
              </p:nvPicPr>
              <p:blipFill>
                <a:blip r:embed="rId3"/>
                <a:stretch>
                  <a:fillRect/>
                </a:stretch>
              </p:blipFill>
              <p:spPr>
                <a:xfrm>
                  <a:off x="1850720" y="2592459"/>
                  <a:ext cx="619953" cy="1166969"/>
                </a:xfrm>
                <a:prstGeom prst="rect">
                  <a:avLst/>
                </a:prstGeom>
              </p:spPr>
            </p:pic>
            <p:grpSp>
              <p:nvGrpSpPr>
                <p:cNvPr id="27" name="Group 26"/>
                <p:cNvGrpSpPr>
                  <a:grpSpLocks noChangeAspect="1"/>
                </p:cNvGrpSpPr>
                <p:nvPr/>
              </p:nvGrpSpPr>
              <p:grpSpPr>
                <a:xfrm>
                  <a:off x="2263139" y="3439158"/>
                  <a:ext cx="660800" cy="441475"/>
                  <a:chOff x="8626310" y="4659065"/>
                  <a:chExt cx="2289505" cy="1276597"/>
                </a:xfrm>
                <a:solidFill>
                  <a:schemeClr val="bg1">
                    <a:lumMod val="85000"/>
                  </a:schemeClr>
                </a:solidFill>
              </p:grpSpPr>
              <p:sp>
                <p:nvSpPr>
                  <p:cNvPr id="29" name="Rectangle 28"/>
                  <p:cNvSpPr/>
                  <p:nvPr/>
                </p:nvSpPr>
                <p:spPr bwMode="auto">
                  <a:xfrm>
                    <a:off x="8626310" y="4659065"/>
                    <a:ext cx="2289505" cy="1276597"/>
                  </a:xfrm>
                  <a:prstGeom prst="rect">
                    <a:avLst/>
                  </a:prstGeom>
                  <a:solidFill>
                    <a:srgbClr val="FFE265"/>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6000" b="1" dirty="0">
                      <a:gradFill>
                        <a:gsLst>
                          <a:gs pos="0">
                            <a:srgbClr val="FFFFFF"/>
                          </a:gs>
                          <a:gs pos="100000">
                            <a:srgbClr val="FFFFFF"/>
                          </a:gs>
                        </a:gsLst>
                        <a:lin ang="5400000" scaled="0"/>
                      </a:gradFill>
                      <a:ea typeface="Segoe UI" pitchFamily="34" charset="0"/>
                      <a:cs typeface="Segoe UI" pitchFamily="34" charset="0"/>
                    </a:endParaRPr>
                  </a:p>
                </p:txBody>
              </p:sp>
              <p:sp>
                <p:nvSpPr>
                  <p:cNvPr id="30" name="Isosceles Triangle 29"/>
                  <p:cNvSpPr/>
                  <p:nvPr/>
                </p:nvSpPr>
                <p:spPr bwMode="auto">
                  <a:xfrm rot="10800000">
                    <a:off x="8626310" y="4659065"/>
                    <a:ext cx="2289505" cy="902668"/>
                  </a:xfrm>
                  <a:prstGeom prst="triangle">
                    <a:avLst>
                      <a:gd name="adj" fmla="val 47983"/>
                    </a:avLst>
                  </a:prstGeom>
                  <a:solidFill>
                    <a:srgbClr val="FFB900"/>
                  </a:solidFill>
                  <a:ln w="571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ctr" defTabSz="932472" fontAlgn="base">
                      <a:lnSpc>
                        <a:spcPct val="90000"/>
                      </a:lnSpc>
                      <a:spcBef>
                        <a:spcPct val="0"/>
                      </a:spcBef>
                      <a:spcAft>
                        <a:spcPct val="0"/>
                      </a:spcAft>
                    </a:pPr>
                    <a:endParaRPr lang="en-US" sz="2400" b="1" dirty="0" err="1">
                      <a:gradFill>
                        <a:gsLst>
                          <a:gs pos="0">
                            <a:srgbClr val="FFFFFF"/>
                          </a:gs>
                          <a:gs pos="100000">
                            <a:srgbClr val="FFFFFF"/>
                          </a:gs>
                        </a:gsLst>
                        <a:lin ang="5400000" scaled="0"/>
                      </a:gradFill>
                      <a:ea typeface="Segoe UI" pitchFamily="34" charset="0"/>
                      <a:cs typeface="Segoe UI" pitchFamily="34" charset="0"/>
                    </a:endParaRPr>
                  </a:p>
                </p:txBody>
              </p:sp>
            </p:grpSp>
            <p:sp>
              <p:nvSpPr>
                <p:cNvPr id="28" name="TextBox 27"/>
                <p:cNvSpPr txBox="1"/>
                <p:nvPr/>
              </p:nvSpPr>
              <p:spPr>
                <a:xfrm>
                  <a:off x="1301419" y="3880632"/>
                  <a:ext cx="1718554" cy="379780"/>
                </a:xfrm>
                <a:prstGeom prst="rect">
                  <a:avLst/>
                </a:prstGeom>
                <a:noFill/>
              </p:spPr>
              <p:txBody>
                <a:bodyPr wrap="square" rtlCol="0">
                  <a:spAutoFit/>
                </a:bodyPr>
                <a:lstStyle/>
                <a:p>
                  <a:pPr lvl="0" algn="ctr" fontAlgn="base">
                    <a:spcBef>
                      <a:spcPct val="0"/>
                    </a:spcBef>
                    <a:spcAft>
                      <a:spcPct val="0"/>
                    </a:spcAft>
                  </a:pPr>
                  <a:endParaRPr lang="en-US" sz="1400" b="1" dirty="0">
                    <a:solidFill>
                      <a:srgbClr val="000000"/>
                    </a:solidFill>
                    <a:latin typeface="Verdana" pitchFamily="34" charset="0"/>
                    <a:cs typeface="Arial" charset="0"/>
                  </a:endParaRPr>
                </a:p>
              </p:txBody>
            </p:sp>
          </p:grpSp>
        </p:grpSp>
        <p:cxnSp>
          <p:nvCxnSpPr>
            <p:cNvPr id="10" name="Straight Arrow Connector 9"/>
            <p:cNvCxnSpPr/>
            <p:nvPr/>
          </p:nvCxnSpPr>
          <p:spPr>
            <a:xfrm>
              <a:off x="3193047" y="2353657"/>
              <a:ext cx="1197707" cy="2801334"/>
            </a:xfrm>
            <a:prstGeom prst="straightConnector1">
              <a:avLst/>
            </a:prstGeom>
            <a:ln w="25400">
              <a:solidFill>
                <a:srgbClr val="FF0000"/>
              </a:solidFill>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a:off x="2100973" y="2555985"/>
              <a:ext cx="525449" cy="151429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926514" y="2282168"/>
              <a:ext cx="2922110" cy="212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84414" y="2555985"/>
              <a:ext cx="602299" cy="165014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endCxn id="56" idx="1"/>
            </p:cNvCxnSpPr>
            <p:nvPr/>
          </p:nvCxnSpPr>
          <p:spPr>
            <a:xfrm flipV="1">
              <a:off x="5522658" y="4798287"/>
              <a:ext cx="1614273" cy="123926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38" idx="5"/>
              <a:endCxn id="45" idx="1"/>
            </p:cNvCxnSpPr>
            <p:nvPr/>
          </p:nvCxnSpPr>
          <p:spPr>
            <a:xfrm>
              <a:off x="2323957" y="4700906"/>
              <a:ext cx="1618986" cy="123786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756012" y="3079417"/>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7" name="TextBox 16"/>
            <p:cNvSpPr txBox="1"/>
            <p:nvPr/>
          </p:nvSpPr>
          <p:spPr>
            <a:xfrm>
              <a:off x="5101990" y="3156824"/>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8" name="TextBox 17"/>
            <p:cNvSpPr txBox="1"/>
            <p:nvPr/>
          </p:nvSpPr>
          <p:spPr>
            <a:xfrm>
              <a:off x="6034247" y="5325455"/>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10</a:t>
              </a:r>
              <a:endParaRPr lang="en-US" b="1" dirty="0">
                <a:solidFill>
                  <a:srgbClr val="000000"/>
                </a:solidFill>
                <a:latin typeface="Segoe UI" panose="020B0502040204020203" pitchFamily="34" charset="0"/>
                <a:cs typeface="Segoe UI" panose="020B0502040204020203" pitchFamily="34" charset="0"/>
              </a:endParaRPr>
            </a:p>
          </p:txBody>
        </p:sp>
        <p:sp>
          <p:nvSpPr>
            <p:cNvPr id="19" name="TextBox 18"/>
            <p:cNvSpPr txBox="1"/>
            <p:nvPr/>
          </p:nvSpPr>
          <p:spPr>
            <a:xfrm>
              <a:off x="2743058" y="5059318"/>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20</a:t>
              </a:r>
              <a:endParaRPr lang="en-US" b="1" dirty="0">
                <a:solidFill>
                  <a:srgbClr val="000000"/>
                </a:solidFill>
                <a:latin typeface="Segoe UI" panose="020B0502040204020203" pitchFamily="34" charset="0"/>
                <a:cs typeface="Segoe UI" panose="020B0502040204020203" pitchFamily="34" charset="0"/>
              </a:endParaRPr>
            </a:p>
          </p:txBody>
        </p:sp>
        <p:sp>
          <p:nvSpPr>
            <p:cNvPr id="20" name="TextBox 19"/>
            <p:cNvSpPr txBox="1"/>
            <p:nvPr/>
          </p:nvSpPr>
          <p:spPr>
            <a:xfrm>
              <a:off x="2094523" y="3087241"/>
              <a:ext cx="485593" cy="369332"/>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20</a:t>
              </a:r>
              <a:endParaRPr lang="en-US" b="1" dirty="0">
                <a:solidFill>
                  <a:srgbClr val="000000"/>
                </a:solidFill>
                <a:latin typeface="Segoe UI" panose="020B0502040204020203" pitchFamily="34" charset="0"/>
                <a:cs typeface="Segoe UI" panose="020B0502040204020203" pitchFamily="34" charset="0"/>
              </a:endParaRPr>
            </a:p>
          </p:txBody>
        </p:sp>
        <p:sp>
          <p:nvSpPr>
            <p:cNvPr id="21" name="TextBox 20"/>
            <p:cNvSpPr txBox="1"/>
            <p:nvPr/>
          </p:nvSpPr>
          <p:spPr>
            <a:xfrm>
              <a:off x="953346" y="1615704"/>
              <a:ext cx="1453492" cy="646331"/>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Source</a:t>
              </a:r>
              <a:br>
                <a:rPr lang="en-CA" b="1">
                  <a:solidFill>
                    <a:srgbClr val="000000"/>
                  </a:solidFill>
                  <a:latin typeface="Segoe UI" panose="020B0502040204020203" pitchFamily="34" charset="0"/>
                  <a:cs typeface="Segoe UI" panose="020B0502040204020203" pitchFamily="34" charset="0"/>
                </a:rPr>
              </a:br>
              <a:r>
                <a:rPr lang="en-CA" b="1">
                  <a:solidFill>
                    <a:srgbClr val="000000"/>
                  </a:solidFill>
                  <a:latin typeface="Segoe UI" panose="020B0502040204020203" pitchFamily="34" charset="0"/>
                  <a:cs typeface="Segoe UI" panose="020B0502040204020203" pitchFamily="34" charset="0"/>
                </a:rPr>
                <a:t>site</a:t>
              </a:r>
              <a:endParaRPr lang="en-US" b="1" dirty="0">
                <a:solidFill>
                  <a:srgbClr val="000000"/>
                </a:solidFill>
                <a:latin typeface="Segoe UI" panose="020B0502040204020203" pitchFamily="34" charset="0"/>
                <a:cs typeface="Segoe UI" panose="020B0502040204020203" pitchFamily="34" charset="0"/>
              </a:endParaRPr>
            </a:p>
          </p:txBody>
        </p:sp>
        <p:sp>
          <p:nvSpPr>
            <p:cNvPr id="22" name="TextBox 21"/>
            <p:cNvSpPr txBox="1"/>
            <p:nvPr/>
          </p:nvSpPr>
          <p:spPr>
            <a:xfrm>
              <a:off x="2816175" y="6199981"/>
              <a:ext cx="1453492" cy="646331"/>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Destination</a:t>
              </a:r>
              <a:br>
                <a:rPr lang="en-CA" b="1">
                  <a:solidFill>
                    <a:srgbClr val="000000"/>
                  </a:solidFill>
                  <a:latin typeface="Segoe UI" panose="020B0502040204020203" pitchFamily="34" charset="0"/>
                  <a:cs typeface="Segoe UI" panose="020B0502040204020203" pitchFamily="34" charset="0"/>
                </a:rPr>
              </a:br>
              <a:r>
                <a:rPr lang="en-CA" b="1">
                  <a:solidFill>
                    <a:srgbClr val="000000"/>
                  </a:solidFill>
                  <a:latin typeface="Segoe UI" panose="020B0502040204020203" pitchFamily="34" charset="0"/>
                  <a:cs typeface="Segoe UI" panose="020B0502040204020203" pitchFamily="34" charset="0"/>
                </a:rPr>
                <a:t>site</a:t>
              </a:r>
              <a:endParaRPr lang="en-US" b="1"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3065154" y="3453102"/>
              <a:ext cx="1453492" cy="923330"/>
            </a:xfrm>
            <a:prstGeom prst="rect">
              <a:avLst/>
            </a:prstGeom>
            <a:solidFill>
              <a:schemeClr val="bg1"/>
            </a:solidFill>
            <a:ln>
              <a:solidFill>
                <a:schemeClr val="tx1"/>
              </a:solidFill>
            </a:ln>
          </p:spPr>
          <p:txBody>
            <a:bodyPr wrap="square" rtlCol="0">
              <a:spAutoFit/>
            </a:bodyPr>
            <a:lstStyle/>
            <a:p>
              <a:pPr lvl="0" algn="ctr" fontAlgn="base">
                <a:spcBef>
                  <a:spcPct val="0"/>
                </a:spcBef>
                <a:spcAft>
                  <a:spcPct val="0"/>
                </a:spcAft>
              </a:pPr>
              <a:r>
                <a:rPr lang="en-CA" b="1">
                  <a:solidFill>
                    <a:srgbClr val="000000"/>
                  </a:solidFill>
                  <a:latin typeface="Segoe UI" panose="020B0502040204020203" pitchFamily="34" charset="0"/>
                  <a:cs typeface="Segoe UI" panose="020B0502040204020203" pitchFamily="34" charset="0"/>
                </a:rPr>
                <a:t>Default message flow</a:t>
              </a:r>
              <a:endParaRPr lang="en-US" b="1" dirty="0">
                <a:solidFill>
                  <a:srgbClr val="000000"/>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3816492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1ab7a4bc-d863-4aa8-96b1-2c2dfa61294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transport agents?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Transport agents process message that pass through the Transport service</a:t>
            </a:r>
          </a:p>
          <a:p>
            <a:pPr lvl="0"/>
            <a:r>
              <a:rPr lang="en-CA" kern="0">
                <a:solidFill>
                  <a:srgbClr val="000000"/>
                </a:solidFill>
              </a:rPr>
              <a:t>Most transport agents are not visible to management cmdlets</a:t>
            </a:r>
          </a:p>
          <a:p>
            <a:pPr lvl="0"/>
            <a:r>
              <a:rPr lang="en-CA" kern="0">
                <a:solidFill>
                  <a:srgbClr val="000000"/>
                </a:solidFill>
              </a:rPr>
              <a:t>Custom transport agents:</a:t>
            </a:r>
          </a:p>
          <a:p>
            <a:pPr lvl="1"/>
            <a:r>
              <a:rPr lang="en-CA" kern="0">
                <a:solidFill>
                  <a:srgbClr val="000000"/>
                </a:solidFill>
              </a:rPr>
              <a:t>May be installed by other add-on software</a:t>
            </a:r>
          </a:p>
          <a:p>
            <a:pPr lvl="1"/>
            <a:r>
              <a:rPr lang="en-CA" kern="0">
                <a:solidFill>
                  <a:srgbClr val="000000"/>
                </a:solidFill>
              </a:rPr>
              <a:t>Can be developed by you</a:t>
            </a:r>
          </a:p>
          <a:p>
            <a:pPr lvl="0"/>
            <a:r>
              <a:rPr lang="en-CA" kern="0">
                <a:solidFill>
                  <a:srgbClr val="000000"/>
                </a:solidFill>
              </a:rPr>
              <a:t>View all enabled transport agents:</a:t>
            </a:r>
          </a:p>
          <a:p>
            <a:pPr lvl="1"/>
            <a:r>
              <a:rPr lang="en-CA" b="1" kern="0">
                <a:solidFill>
                  <a:srgbClr val="000000"/>
                </a:solidFill>
              </a:rPr>
              <a:t>Get-TransportPipeline | FL Event,TransportAgents</a:t>
            </a:r>
            <a:endParaRPr lang="en-US" b="1" kern="0" dirty="0">
              <a:solidFill>
                <a:srgbClr val="000000"/>
              </a:solidFill>
            </a:endParaRPr>
          </a:p>
        </p:txBody>
      </p:sp>
    </p:spTree>
    <p:extLst>
      <p:ext uri="{BB962C8B-B14F-4D97-AF65-F5344CB8AC3E}">
        <p14:creationId xmlns:p14="http://schemas.microsoft.com/office/powerpoint/2010/main" val="1202576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e2e93bea-49d5-42d0-b0ff-b49b7097416f">
    <p:spTree>
      <p:nvGrpSpPr>
        <p:cNvPr id="1" name=""/>
        <p:cNvGrpSpPr/>
        <p:nvPr/>
      </p:nvGrpSpPr>
      <p:grpSpPr>
        <a:xfrm>
          <a:off x="0" y="0"/>
          <a:ext cx="0" cy="0"/>
          <a:chOff x="0" y="0"/>
          <a:chExt cx="0" cy="0"/>
        </a:xfrm>
      </p:grpSpPr>
      <p:sp>
        <p:nvSpPr>
          <p:cNvPr id="2" name="Title 1"/>
          <p:cNvSpPr>
            <a:spLocks noGrp="1"/>
          </p:cNvSpPr>
          <p:nvPr>
            <p:ph type="title"/>
          </p:nvPr>
        </p:nvSpPr>
        <p:spPr>
          <a:xfrm>
            <a:off x="460375" y="-2"/>
            <a:ext cx="8322898" cy="740664"/>
          </a:xfrm>
        </p:spPr>
        <p:txBody>
          <a:bodyPr/>
          <a:lstStyle/>
          <a:p>
            <a:r>
              <a:rPr lang="en-US" dirty="0"/>
              <a:t>Tools for troubleshooting SMTP message delivery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You can use the following tools to troubleshoot message delivery:</a:t>
            </a:r>
          </a:p>
          <a:p>
            <a:pPr lvl="1"/>
            <a:r>
              <a:rPr lang="en-CA" kern="0">
                <a:solidFill>
                  <a:srgbClr val="000000"/>
                </a:solidFill>
              </a:rPr>
              <a:t>Queue Viewer</a:t>
            </a:r>
          </a:p>
          <a:p>
            <a:pPr lvl="1"/>
            <a:r>
              <a:rPr lang="en-CA" kern="0">
                <a:solidFill>
                  <a:srgbClr val="000000"/>
                </a:solidFill>
              </a:rPr>
              <a:t>Delivery Reports</a:t>
            </a:r>
          </a:p>
          <a:p>
            <a:pPr lvl="1"/>
            <a:r>
              <a:rPr lang="en-CA" kern="0">
                <a:solidFill>
                  <a:srgbClr val="000000"/>
                </a:solidFill>
              </a:rPr>
              <a:t>Message tracking logs</a:t>
            </a:r>
          </a:p>
          <a:p>
            <a:pPr lvl="1"/>
            <a:r>
              <a:rPr lang="en-CA" kern="0">
                <a:solidFill>
                  <a:srgbClr val="000000"/>
                </a:solidFill>
              </a:rPr>
              <a:t>Protocol logging</a:t>
            </a:r>
          </a:p>
          <a:p>
            <a:pPr lvl="1"/>
            <a:r>
              <a:rPr lang="en-CA" kern="0">
                <a:solidFill>
                  <a:srgbClr val="000000"/>
                </a:solidFill>
              </a:rPr>
              <a:t>Telnet</a:t>
            </a:r>
          </a:p>
          <a:p>
            <a:pPr lvl="1"/>
            <a:r>
              <a:rPr lang="en-CA" kern="0">
                <a:solidFill>
                  <a:srgbClr val="000000"/>
                </a:solidFill>
              </a:rPr>
              <a:t>Remote Connectivity Analyzer website</a:t>
            </a:r>
            <a:endParaRPr lang="en-US" kern="0" dirty="0">
              <a:solidFill>
                <a:srgbClr val="000000"/>
              </a:solidFill>
            </a:endParaRPr>
          </a:p>
        </p:txBody>
      </p:sp>
    </p:spTree>
    <p:extLst>
      <p:ext uri="{BB962C8B-B14F-4D97-AF65-F5344CB8AC3E}">
        <p14:creationId xmlns:p14="http://schemas.microsoft.com/office/powerpoint/2010/main" val="2020608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3f517d7-e071-4ce4-82b7-ceabb974359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Troubleshooting SMTP message delivery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 use SMTP troubleshooting tools</a:t>
            </a:r>
          </a:p>
        </p:txBody>
      </p:sp>
    </p:spTree>
    <p:extLst>
      <p:ext uri="{BB962C8B-B14F-4D97-AF65-F5344CB8AC3E}">
        <p14:creationId xmlns:p14="http://schemas.microsoft.com/office/powerpoint/2010/main" val="967955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Configuring message transport</a:t>
            </a:r>
          </a:p>
        </p:txBody>
      </p:sp>
      <p:sp>
        <p:nvSpPr>
          <p:cNvPr id="3" name="Text Placeholder 2"/>
          <p:cNvSpPr>
            <a:spLocks noGrp="1"/>
          </p:cNvSpPr>
          <p:nvPr>
            <p:ph type="body" idx="1"/>
          </p:nvPr>
        </p:nvSpPr>
        <p:spPr/>
        <p:txBody>
          <a:bodyPr/>
          <a:lstStyle/>
          <a:p>
            <a:r>
              <a:rPr lang="en-US" dirty="0"/>
              <a:t>Configuring message transport options
Demonstration: Configuring transport settings
Configuring SMTP domains
Demonstration: Configuring accepted and remote domains
What is an SMTP connector?
Demonstration: Configuring SMTP send and receive connectors
What is message moderation?
What is message journaling?</a:t>
            </a:r>
          </a:p>
        </p:txBody>
      </p:sp>
    </p:spTree>
    <p:extLst>
      <p:ext uri="{BB962C8B-B14F-4D97-AF65-F5344CB8AC3E}">
        <p14:creationId xmlns:p14="http://schemas.microsoft.com/office/powerpoint/2010/main" val="1943827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message transport options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View and set organization-wide transport settings by using:</a:t>
            </a:r>
          </a:p>
          <a:p>
            <a:pPr lvl="1"/>
            <a:r>
              <a:rPr lang="en-CA" kern="0">
                <a:solidFill>
                  <a:srgbClr val="000000"/>
                </a:solidFill>
              </a:rPr>
              <a:t>EAC</a:t>
            </a:r>
          </a:p>
          <a:p>
            <a:pPr lvl="1"/>
            <a:r>
              <a:rPr lang="en-CA" b="1" kern="0">
                <a:solidFill>
                  <a:srgbClr val="000000"/>
                </a:solidFill>
              </a:rPr>
              <a:t>Get-TransportConfig</a:t>
            </a:r>
          </a:p>
          <a:p>
            <a:pPr lvl="1"/>
            <a:r>
              <a:rPr lang="en-CA" b="1" kern="0">
                <a:solidFill>
                  <a:srgbClr val="000000"/>
                </a:solidFill>
              </a:rPr>
              <a:t>Set-TransportConfig</a:t>
            </a:r>
          </a:p>
          <a:p>
            <a:pPr lvl="0"/>
            <a:r>
              <a:rPr lang="en-CA" kern="0">
                <a:solidFill>
                  <a:srgbClr val="000000"/>
                </a:solidFill>
              </a:rPr>
              <a:t>You can set options such as:</a:t>
            </a:r>
          </a:p>
          <a:p>
            <a:pPr lvl="1"/>
            <a:r>
              <a:rPr lang="en-CA" kern="0">
                <a:solidFill>
                  <a:srgbClr val="000000"/>
                </a:solidFill>
              </a:rPr>
              <a:t>Maximum message sizes</a:t>
            </a:r>
          </a:p>
          <a:p>
            <a:pPr lvl="1"/>
            <a:r>
              <a:rPr lang="en-CA" kern="0">
                <a:solidFill>
                  <a:srgbClr val="000000"/>
                </a:solidFill>
              </a:rPr>
              <a:t>Maximum number of recipients</a:t>
            </a:r>
          </a:p>
          <a:p>
            <a:pPr lvl="1"/>
            <a:r>
              <a:rPr lang="en-CA" kern="0">
                <a:solidFill>
                  <a:srgbClr val="000000"/>
                </a:solidFill>
              </a:rPr>
              <a:t>Postmaster address</a:t>
            </a:r>
          </a:p>
          <a:p>
            <a:pPr lvl="1"/>
            <a:r>
              <a:rPr lang="en-CA" kern="0">
                <a:solidFill>
                  <a:srgbClr val="000000"/>
                </a:solidFill>
              </a:rPr>
              <a:t>Shadow redundancy settings</a:t>
            </a:r>
          </a:p>
          <a:p>
            <a:pPr lvl="1"/>
            <a:r>
              <a:rPr lang="en-CA" kern="0">
                <a:solidFill>
                  <a:srgbClr val="000000"/>
                </a:solidFill>
              </a:rPr>
              <a:t>SafetyNet settings</a:t>
            </a:r>
            <a:endParaRPr lang="en-US" kern="0" dirty="0">
              <a:solidFill>
                <a:srgbClr val="000000"/>
              </a:solidFill>
            </a:endParaRPr>
          </a:p>
        </p:txBody>
      </p:sp>
    </p:spTree>
    <p:extLst>
      <p:ext uri="{BB962C8B-B14F-4D97-AF65-F5344CB8AC3E}">
        <p14:creationId xmlns:p14="http://schemas.microsoft.com/office/powerpoint/2010/main" val="2428597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c19066b4-43c0-4924-bcbf-30851ef5eb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transport settings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transport settings</a:t>
            </a:r>
            <a:endParaRPr lang="en-US" kern="0" dirty="0">
              <a:solidFill>
                <a:srgbClr val="000000"/>
              </a:solidFill>
            </a:endParaRPr>
          </a:p>
        </p:txBody>
      </p:sp>
    </p:spTree>
    <p:extLst>
      <p:ext uri="{BB962C8B-B14F-4D97-AF65-F5344CB8AC3E}">
        <p14:creationId xmlns:p14="http://schemas.microsoft.com/office/powerpoint/2010/main" val="2824945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SMTP domains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Accepted domains define SMTP domains for which the Exchange organization will accept messages:</a:t>
            </a:r>
          </a:p>
          <a:p>
            <a:pPr lvl="1"/>
            <a:r>
              <a:rPr lang="en-CA" kern="0">
                <a:solidFill>
                  <a:srgbClr val="000000"/>
                </a:solidFill>
              </a:rPr>
              <a:t>Authoritative</a:t>
            </a:r>
          </a:p>
          <a:p>
            <a:pPr lvl="1"/>
            <a:r>
              <a:rPr lang="en-CA" kern="0">
                <a:solidFill>
                  <a:srgbClr val="000000"/>
                </a:solidFill>
              </a:rPr>
              <a:t>Internal relay</a:t>
            </a:r>
          </a:p>
          <a:p>
            <a:pPr lvl="1"/>
            <a:r>
              <a:rPr lang="en-CA" kern="0">
                <a:solidFill>
                  <a:srgbClr val="000000"/>
                </a:solidFill>
              </a:rPr>
              <a:t>External relay</a:t>
            </a:r>
          </a:p>
          <a:p>
            <a:pPr lvl="0"/>
            <a:r>
              <a:rPr lang="en-CA" kern="0">
                <a:solidFill>
                  <a:srgbClr val="000000"/>
                </a:solidFill>
              </a:rPr>
              <a:t>Remote domains define message settings for external organizations:</a:t>
            </a:r>
          </a:p>
          <a:p>
            <a:pPr lvl="1"/>
            <a:r>
              <a:rPr lang="en-CA" kern="0">
                <a:solidFill>
                  <a:srgbClr val="000000"/>
                </a:solidFill>
              </a:rPr>
              <a:t>Out-of-office messages</a:t>
            </a:r>
          </a:p>
          <a:p>
            <a:pPr lvl="1"/>
            <a:r>
              <a:rPr lang="en-CA" kern="0">
                <a:solidFill>
                  <a:srgbClr val="000000"/>
                </a:solidFill>
              </a:rPr>
              <a:t>Automatic replies and forwarding</a:t>
            </a:r>
          </a:p>
          <a:p>
            <a:pPr lvl="1"/>
            <a:r>
              <a:rPr lang="en-CA" kern="0">
                <a:solidFill>
                  <a:srgbClr val="000000"/>
                </a:solidFill>
              </a:rPr>
              <a:t>Message format</a:t>
            </a:r>
            <a:endParaRPr lang="en-US" kern="0" dirty="0">
              <a:solidFill>
                <a:srgbClr val="000000"/>
              </a:solidFill>
            </a:endParaRPr>
          </a:p>
        </p:txBody>
      </p:sp>
    </p:spTree>
    <p:extLst>
      <p:ext uri="{BB962C8B-B14F-4D97-AF65-F5344CB8AC3E}">
        <p14:creationId xmlns:p14="http://schemas.microsoft.com/office/powerpoint/2010/main" val="138199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fd2c8eba-9a46-4276-9a7c-88589743a22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accepted and remote domains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accepted and remote domains</a:t>
            </a:r>
            <a:endParaRPr lang="en-US" kern="0" dirty="0">
              <a:solidFill>
                <a:srgbClr val="000000"/>
              </a:solidFill>
            </a:endParaRPr>
          </a:p>
        </p:txBody>
      </p:sp>
    </p:spTree>
    <p:extLst>
      <p:ext uri="{BB962C8B-B14F-4D97-AF65-F5344CB8AC3E}">
        <p14:creationId xmlns:p14="http://schemas.microsoft.com/office/powerpoint/2010/main" val="225638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an SMTP connector?</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a:solidFill>
                  <a:srgbClr val="000000"/>
                </a:solidFill>
              </a:rPr>
              <a:t>SMTP connectors define settings for inbound and outbound SMTP connections</a:t>
            </a:r>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endParaRPr lang="en-CA" kern="0">
              <a:solidFill>
                <a:srgbClr val="000000"/>
              </a:solidFill>
            </a:endParaRPr>
          </a:p>
          <a:p>
            <a:pPr lvl="0"/>
            <a:r>
              <a:rPr lang="en-CA" kern="0">
                <a:solidFill>
                  <a:srgbClr val="000000"/>
                </a:solidFill>
              </a:rPr>
              <a:t>There are no default send connectors</a:t>
            </a:r>
            <a:endParaRPr lang="en-US"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3993875569"/>
              </p:ext>
            </p:extLst>
          </p:nvPr>
        </p:nvGraphicFramePr>
        <p:xfrm>
          <a:off x="424544" y="2052787"/>
          <a:ext cx="8153400" cy="3020692"/>
        </p:xfrm>
        <a:graphic>
          <a:graphicData uri="http://schemas.openxmlformats.org/drawingml/2006/table">
            <a:tbl>
              <a:tblPr/>
              <a:tblGrid>
                <a:gridCol w="6209720">
                  <a:extLst>
                    <a:ext uri="{9D8B030D-6E8A-4147-A177-3AD203B41FA5}">
                      <a16:colId xmlns:a16="http://schemas.microsoft.com/office/drawing/2014/main" val="20000"/>
                    </a:ext>
                  </a:extLst>
                </a:gridCol>
                <a:gridCol w="1943680">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4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Default Receive Connector</a:t>
                      </a:r>
                      <a:endParaRPr kumimoji="0" lang="en-US" sz="24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4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Port</a:t>
                      </a:r>
                      <a:endParaRPr kumimoji="0" lang="en-US" sz="24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0476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400" dirty="0">
                          <a:latin typeface="Segoe UI" panose="020B0502040204020203" pitchFamily="34" charset="0"/>
                          <a:cs typeface="Segoe UI" panose="020B0502040204020203" pitchFamily="34" charset="0"/>
                        </a:rPr>
                        <a:t>Default </a:t>
                      </a:r>
                      <a:r>
                        <a:rPr lang="en-US" sz="2400" dirty="0" err="1">
                          <a:latin typeface="Segoe UI" panose="020B0502040204020203" pitchFamily="34" charset="0"/>
                          <a:cs typeface="Segoe UI" panose="020B0502040204020203" pitchFamily="34" charset="0"/>
                        </a:rPr>
                        <a:t>FrontEnd</a:t>
                      </a:r>
                      <a:r>
                        <a:rPr lang="en-US" sz="2400" dirty="0">
                          <a:latin typeface="Segoe UI" panose="020B0502040204020203" pitchFamily="34" charset="0"/>
                          <a:cs typeface="Segoe UI" panose="020B0502040204020203" pitchFamily="34" charset="0"/>
                        </a:rPr>
                        <a:t> </a:t>
                      </a:r>
                      <a:r>
                        <a:rPr lang="en-US"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25</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529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400" dirty="0">
                          <a:latin typeface="Segoe UI" panose="020B0502040204020203" pitchFamily="34" charset="0"/>
                          <a:cs typeface="Segoe UI" panose="020B0502040204020203" pitchFamily="34" charset="0"/>
                        </a:rPr>
                        <a:t>Default </a:t>
                      </a:r>
                      <a:r>
                        <a:rPr lang="en-US"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2525</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92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Client</a:t>
                      </a:r>
                      <a:r>
                        <a:rPr lang="en-CA" sz="2400" baseline="0" dirty="0">
                          <a:latin typeface="Segoe UI" panose="020B0502040204020203" pitchFamily="34" charset="0"/>
                          <a:cs typeface="Segoe UI" panose="020B0502040204020203" pitchFamily="34" charset="0"/>
                        </a:rPr>
                        <a:t> </a:t>
                      </a:r>
                      <a:r>
                        <a:rPr lang="en-CA" sz="2400" baseline="0" dirty="0" err="1">
                          <a:latin typeface="Segoe UI" panose="020B0502040204020203" pitchFamily="34" charset="0"/>
                          <a:cs typeface="Segoe UI" panose="020B0502040204020203" pitchFamily="34" charset="0"/>
                        </a:rPr>
                        <a:t>FrontEnd</a:t>
                      </a:r>
                      <a:r>
                        <a:rPr lang="en-CA" sz="2400" baseline="0" dirty="0">
                          <a:latin typeface="Segoe UI" panose="020B0502040204020203" pitchFamily="34" charset="0"/>
                          <a:cs typeface="Segoe UI" panose="020B0502040204020203" pitchFamily="34" charset="0"/>
                        </a:rPr>
                        <a:t> </a:t>
                      </a:r>
                      <a:r>
                        <a:rPr lang="en-CA" sz="2400" i="1" baseline="0"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400" dirty="0">
                          <a:latin typeface="Segoe UI" panose="020B0502040204020203" pitchFamily="34" charset="0"/>
                          <a:cs typeface="Segoe UI" panose="020B0502040204020203" pitchFamily="34" charset="0"/>
                        </a:rPr>
                        <a:t>587</a:t>
                      </a:r>
                      <a:endParaRPr lang="en-US" sz="24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544749">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Client Proxy </a:t>
                      </a:r>
                      <a:r>
                        <a:rPr lang="en-CA" sz="2400" i="1"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465</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66927">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Outbound</a:t>
                      </a:r>
                      <a:r>
                        <a:rPr lang="en-CA" sz="2400" baseline="0" dirty="0">
                          <a:latin typeface="Segoe UI" panose="020B0502040204020203" pitchFamily="34" charset="0"/>
                          <a:cs typeface="Segoe UI" panose="020B0502040204020203" pitchFamily="34" charset="0"/>
                        </a:rPr>
                        <a:t> Proxy </a:t>
                      </a:r>
                      <a:r>
                        <a:rPr lang="en-CA" sz="2400" baseline="0" dirty="0" err="1">
                          <a:latin typeface="Segoe UI" panose="020B0502040204020203" pitchFamily="34" charset="0"/>
                          <a:cs typeface="Segoe UI" panose="020B0502040204020203" pitchFamily="34" charset="0"/>
                        </a:rPr>
                        <a:t>FrontEnd</a:t>
                      </a:r>
                      <a:r>
                        <a:rPr lang="en-CA" sz="2400" baseline="0" dirty="0">
                          <a:latin typeface="Segoe UI" panose="020B0502040204020203" pitchFamily="34" charset="0"/>
                          <a:cs typeface="Segoe UI" panose="020B0502040204020203" pitchFamily="34" charset="0"/>
                        </a:rPr>
                        <a:t> </a:t>
                      </a:r>
                      <a:r>
                        <a:rPr lang="en-CA" sz="2400" i="1" baseline="0" dirty="0" err="1">
                          <a:latin typeface="Segoe UI" panose="020B0502040204020203" pitchFamily="34" charset="0"/>
                          <a:cs typeface="Segoe UI" panose="020B0502040204020203" pitchFamily="34" charset="0"/>
                        </a:rPr>
                        <a:t>ServerName</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p>
                      <a:pPr>
                        <a:lnSpc>
                          <a:spcPct val="114000"/>
                        </a:lnSpc>
                        <a:spcAft>
                          <a:spcPts val="0"/>
                        </a:spcAft>
                      </a:pPr>
                      <a:r>
                        <a:rPr lang="en-CA" sz="2400" dirty="0">
                          <a:latin typeface="Segoe UI" panose="020B0502040204020203" pitchFamily="34" charset="0"/>
                          <a:cs typeface="Segoe UI" panose="020B0502040204020203" pitchFamily="34" charset="0"/>
                        </a:rPr>
                        <a:t>717</a:t>
                      </a:r>
                      <a:endParaRPr lang="en-US" sz="24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45678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Overview of message transport
Configuring message transport
Managing transport rules</a:t>
            </a:r>
          </a:p>
        </p:txBody>
      </p:sp>
    </p:spTree>
    <p:extLst>
      <p:ext uri="{BB962C8B-B14F-4D97-AF65-F5344CB8AC3E}">
        <p14:creationId xmlns:p14="http://schemas.microsoft.com/office/powerpoint/2010/main" val="37561949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e74a8fbc-9a62-4ec8-a4b9-f76249b7897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SMTP send and receive connectors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configure send and receive connectors</a:t>
            </a:r>
            <a:endParaRPr lang="en-US" kern="0" dirty="0">
              <a:solidFill>
                <a:srgbClr val="000000"/>
              </a:solidFill>
            </a:endParaRPr>
          </a:p>
        </p:txBody>
      </p:sp>
    </p:spTree>
    <p:extLst>
      <p:ext uri="{BB962C8B-B14F-4D97-AF65-F5344CB8AC3E}">
        <p14:creationId xmlns:p14="http://schemas.microsoft.com/office/powerpoint/2010/main" val="3142632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dirty="0"/>
              <a:t> 1</a:t>
            </a:r>
            <a:endParaRPr lang="de-AT" sz="6600" dirty="0"/>
          </a:p>
        </p:txBody>
      </p:sp>
    </p:spTree>
    <p:extLst>
      <p:ext uri="{BB962C8B-B14F-4D97-AF65-F5344CB8AC3E}">
        <p14:creationId xmlns:p14="http://schemas.microsoft.com/office/powerpoint/2010/main" val="3773011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de6bce75-a7cd-4c85-a734-66f5eeddb2e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message moderation?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Messages matching specific criteria must be approved before delivery</a:t>
            </a:r>
          </a:p>
          <a:p>
            <a:pPr lvl="0"/>
            <a:r>
              <a:rPr lang="en-CA" kern="0">
                <a:solidFill>
                  <a:srgbClr val="000000"/>
                </a:solidFill>
              </a:rPr>
              <a:t>For distribution groups:</a:t>
            </a:r>
          </a:p>
          <a:p>
            <a:pPr lvl="1"/>
            <a:r>
              <a:rPr lang="en-CA" kern="0">
                <a:solidFill>
                  <a:srgbClr val="000000"/>
                </a:solidFill>
              </a:rPr>
              <a:t>Define moderators</a:t>
            </a:r>
          </a:p>
          <a:p>
            <a:pPr lvl="1"/>
            <a:r>
              <a:rPr lang="en-CA" kern="0">
                <a:solidFill>
                  <a:srgbClr val="000000"/>
                </a:solidFill>
              </a:rPr>
              <a:t>Define senders that do not require moderation</a:t>
            </a:r>
          </a:p>
          <a:p>
            <a:pPr lvl="0"/>
            <a:r>
              <a:rPr lang="en-CA" kern="0">
                <a:solidFill>
                  <a:srgbClr val="000000"/>
                </a:solidFill>
              </a:rPr>
              <a:t>With transport rules:</a:t>
            </a:r>
          </a:p>
          <a:p>
            <a:pPr lvl="1"/>
            <a:r>
              <a:rPr lang="en-CA" kern="0">
                <a:solidFill>
                  <a:srgbClr val="000000"/>
                </a:solidFill>
              </a:rPr>
              <a:t>Message matching a set of criteria are moderated</a:t>
            </a:r>
          </a:p>
          <a:p>
            <a:pPr lvl="1"/>
            <a:r>
              <a:rPr lang="en-CA" kern="0">
                <a:solidFill>
                  <a:srgbClr val="000000"/>
                </a:solidFill>
              </a:rPr>
              <a:t>Each rule can specify different moderators</a:t>
            </a:r>
          </a:p>
          <a:p>
            <a:pPr lvl="1"/>
            <a:r>
              <a:rPr lang="en-CA" kern="0">
                <a:solidFill>
                  <a:srgbClr val="000000"/>
                </a:solidFill>
              </a:rPr>
              <a:t>Multiple rules can be used to require an approval chain</a:t>
            </a:r>
            <a:endParaRPr lang="en-US" kern="0" dirty="0">
              <a:solidFill>
                <a:srgbClr val="000000"/>
              </a:solidFill>
            </a:endParaRPr>
          </a:p>
        </p:txBody>
      </p:sp>
    </p:spTree>
    <p:extLst>
      <p:ext uri="{BB962C8B-B14F-4D97-AF65-F5344CB8AC3E}">
        <p14:creationId xmlns:p14="http://schemas.microsoft.com/office/powerpoint/2010/main" val="38780440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1ecee00a-8453-4790-988a-d59e87cf924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is message journaling?</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sz="2400" kern="0">
                <a:solidFill>
                  <a:srgbClr val="000000"/>
                </a:solidFill>
              </a:rPr>
              <a:t>Journaling retains messages for compliance:</a:t>
            </a:r>
          </a:p>
          <a:p>
            <a:pPr lvl="1"/>
            <a:r>
              <a:rPr lang="en-CA" sz="2000" kern="0">
                <a:solidFill>
                  <a:srgbClr val="000000"/>
                </a:solidFill>
              </a:rPr>
              <a:t>Journal reports are sent to a journaling mailbox</a:t>
            </a:r>
          </a:p>
          <a:p>
            <a:pPr lvl="1"/>
            <a:r>
              <a:rPr lang="en-CA" sz="2000" kern="0">
                <a:solidFill>
                  <a:srgbClr val="000000"/>
                </a:solidFill>
              </a:rPr>
              <a:t>Standard journaling</a:t>
            </a:r>
          </a:p>
          <a:p>
            <a:pPr lvl="1"/>
            <a:r>
              <a:rPr lang="en-CA" sz="2000" kern="0">
                <a:solidFill>
                  <a:srgbClr val="000000"/>
                </a:solidFill>
              </a:rPr>
              <a:t>Premium journaling</a:t>
            </a:r>
          </a:p>
          <a:p>
            <a:pPr lvl="0"/>
            <a:r>
              <a:rPr lang="en-CA" sz="2400" kern="0">
                <a:solidFill>
                  <a:srgbClr val="000000"/>
                </a:solidFill>
              </a:rPr>
              <a:t>Journal rules contain:</a:t>
            </a:r>
          </a:p>
          <a:p>
            <a:pPr lvl="1"/>
            <a:r>
              <a:rPr lang="en-CA" sz="2000" kern="0">
                <a:solidFill>
                  <a:srgbClr val="000000"/>
                </a:solidFill>
              </a:rPr>
              <a:t>Scope</a:t>
            </a:r>
          </a:p>
          <a:p>
            <a:pPr lvl="1"/>
            <a:r>
              <a:rPr lang="en-CA" sz="2000" kern="0">
                <a:solidFill>
                  <a:srgbClr val="000000"/>
                </a:solidFill>
              </a:rPr>
              <a:t>Journal recipients</a:t>
            </a:r>
          </a:p>
          <a:p>
            <a:pPr lvl="1"/>
            <a:r>
              <a:rPr lang="en-CA" sz="2000" kern="0">
                <a:solidFill>
                  <a:srgbClr val="000000"/>
                </a:solidFill>
              </a:rPr>
              <a:t>Journaling mailbox</a:t>
            </a:r>
          </a:p>
          <a:p>
            <a:pPr lvl="0"/>
            <a:r>
              <a:rPr lang="en-CA" sz="2400" kern="0">
                <a:solidFill>
                  <a:srgbClr val="000000"/>
                </a:solidFill>
              </a:rPr>
              <a:t>Journaling mailboxes:</a:t>
            </a:r>
          </a:p>
          <a:p>
            <a:pPr lvl="1"/>
            <a:r>
              <a:rPr lang="en-CA" sz="2000" kern="0">
                <a:solidFill>
                  <a:srgbClr val="000000"/>
                </a:solidFill>
              </a:rPr>
              <a:t>Should be separate from other mailboxes</a:t>
            </a:r>
          </a:p>
          <a:p>
            <a:pPr lvl="1"/>
            <a:r>
              <a:rPr lang="en-CA" sz="2000" kern="0">
                <a:solidFill>
                  <a:srgbClr val="000000"/>
                </a:solidFill>
              </a:rPr>
              <a:t>Require large amounts of storage</a:t>
            </a:r>
          </a:p>
          <a:p>
            <a:pPr lvl="1"/>
            <a:r>
              <a:rPr lang="en-CA" sz="2000" kern="0">
                <a:solidFill>
                  <a:srgbClr val="000000"/>
                </a:solidFill>
              </a:rPr>
              <a:t>Should have limited access</a:t>
            </a:r>
          </a:p>
          <a:p>
            <a:pPr lvl="1"/>
            <a:endParaRPr lang="en-US" sz="2000" kern="0" dirty="0">
              <a:solidFill>
                <a:srgbClr val="000000"/>
              </a:solidFill>
            </a:endParaRPr>
          </a:p>
        </p:txBody>
      </p:sp>
    </p:spTree>
    <p:extLst>
      <p:ext uri="{BB962C8B-B14F-4D97-AF65-F5344CB8AC3E}">
        <p14:creationId xmlns:p14="http://schemas.microsoft.com/office/powerpoint/2010/main" val="42755248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47b54547-7499-40cb-9dfd-bc0e90ae64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Managing transport rules</a:t>
            </a:r>
          </a:p>
        </p:txBody>
      </p:sp>
      <p:sp>
        <p:nvSpPr>
          <p:cNvPr id="3" name="Text Placeholder 2"/>
          <p:cNvSpPr>
            <a:spLocks noGrp="1"/>
          </p:cNvSpPr>
          <p:nvPr>
            <p:ph type="body" idx="1"/>
          </p:nvPr>
        </p:nvSpPr>
        <p:spPr/>
        <p:txBody>
          <a:bodyPr/>
          <a:lstStyle/>
          <a:p>
            <a:r>
              <a:rPr lang="en-US"/>
              <a:t>What are transport rules?
How do transport rules work?
Configuring transport rules
Demonstration: Configuring and using transport rules
What are data loss prevention policies?
Demonstration: Configuring and using a data loss prevention policy</a:t>
            </a:r>
          </a:p>
        </p:txBody>
      </p:sp>
    </p:spTree>
    <p:extLst>
      <p:ext uri="{BB962C8B-B14F-4D97-AF65-F5344CB8AC3E}">
        <p14:creationId xmlns:p14="http://schemas.microsoft.com/office/powerpoint/2010/main" val="1767915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c5c5b1c8-f08d-4469-ab60-36602e3a95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Transport rules restrict message flow or modify message contents when message are in transit</a:t>
            </a:r>
          </a:p>
          <a:p>
            <a:pPr lvl="0"/>
            <a:endParaRPr lang="en-CA" kern="0">
              <a:solidFill>
                <a:srgbClr val="000000"/>
              </a:solidFill>
            </a:endParaRPr>
          </a:p>
          <a:p>
            <a:pPr lvl="0"/>
            <a:r>
              <a:rPr lang="en-CA" kern="0">
                <a:solidFill>
                  <a:srgbClr val="000000"/>
                </a:solidFill>
              </a:rPr>
              <a:t>Common uses for transport rules are:</a:t>
            </a:r>
          </a:p>
          <a:p>
            <a:pPr lvl="1"/>
            <a:r>
              <a:rPr lang="en-CA" kern="0">
                <a:solidFill>
                  <a:srgbClr val="000000"/>
                </a:solidFill>
              </a:rPr>
              <a:t>Disclaimers</a:t>
            </a:r>
          </a:p>
          <a:p>
            <a:pPr lvl="1"/>
            <a:r>
              <a:rPr lang="en-CA" kern="0">
                <a:solidFill>
                  <a:srgbClr val="000000"/>
                </a:solidFill>
              </a:rPr>
              <a:t>Redirecting messages for inspection before delivery</a:t>
            </a:r>
          </a:p>
          <a:p>
            <a:pPr lvl="1"/>
            <a:r>
              <a:rPr lang="en-CA" kern="0">
                <a:solidFill>
                  <a:srgbClr val="000000"/>
                </a:solidFill>
              </a:rPr>
              <a:t>Restrict messages based on content</a:t>
            </a:r>
          </a:p>
          <a:p>
            <a:pPr lvl="1"/>
            <a:r>
              <a:rPr lang="en-CA" kern="0">
                <a:solidFill>
                  <a:srgbClr val="000000"/>
                </a:solidFill>
              </a:rPr>
              <a:t>Restrict messages based on classification</a:t>
            </a:r>
          </a:p>
          <a:p>
            <a:pPr lvl="0"/>
            <a:endParaRPr lang="en-US" kern="0" dirty="0">
              <a:solidFill>
                <a:srgbClr val="000000"/>
              </a:solidFill>
            </a:endParaRPr>
          </a:p>
        </p:txBody>
      </p:sp>
    </p:spTree>
    <p:extLst>
      <p:ext uri="{BB962C8B-B14F-4D97-AF65-F5344CB8AC3E}">
        <p14:creationId xmlns:p14="http://schemas.microsoft.com/office/powerpoint/2010/main" val="39360506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94bb23b2-d5c7-409d-9e0e-e8ce3dd85a2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 transport rules work?</a:t>
            </a:r>
          </a:p>
        </p:txBody>
      </p:sp>
      <p:sp>
        <p:nvSpPr>
          <p:cNvPr id="4" name="Text Placeholder 3"/>
          <p:cNvSpPr>
            <a:spLocks noGrp="1"/>
          </p:cNvSpPr>
          <p:nvPr>
            <p:ph type="body" idx="1"/>
          </p:nvPr>
        </p:nvSpPr>
        <p:spPr/>
        <p:txBody>
          <a:bodyPr/>
          <a:lstStyle/>
          <a:p>
            <a:r>
              <a:rPr lang="en-CA" dirty="0"/>
              <a:t>Transport rules:</a:t>
            </a:r>
          </a:p>
          <a:p>
            <a:pPr lvl="1"/>
            <a:r>
              <a:rPr lang="en-CA" dirty="0"/>
              <a:t>Are stored in AD DS</a:t>
            </a:r>
          </a:p>
          <a:p>
            <a:pPr lvl="1"/>
            <a:r>
              <a:rPr lang="en-CA" dirty="0"/>
              <a:t>Are applied by all Exchange servers</a:t>
            </a:r>
          </a:p>
          <a:p>
            <a:pPr lvl="1"/>
            <a:r>
              <a:rPr lang="en-CA" dirty="0"/>
              <a:t>Are applied to all messages</a:t>
            </a:r>
          </a:p>
          <a:p>
            <a:pPr lvl="1"/>
            <a:endParaRPr lang="en-CA" dirty="0"/>
          </a:p>
          <a:p>
            <a:r>
              <a:rPr lang="en-CA" dirty="0"/>
              <a:t>Multiple transport rules can apply to a single message</a:t>
            </a:r>
            <a:endParaRPr lang="en-US" dirty="0"/>
          </a:p>
          <a:p>
            <a:endParaRPr lang="en-US" dirty="0"/>
          </a:p>
        </p:txBody>
      </p:sp>
    </p:spTree>
    <p:extLst>
      <p:ext uri="{BB962C8B-B14F-4D97-AF65-F5344CB8AC3E}">
        <p14:creationId xmlns:p14="http://schemas.microsoft.com/office/powerpoint/2010/main" val="2056042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b345f30a-8eae-455a-a9ca-2fd023b068b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Configuring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marL="0" lvl="0" indent="0">
              <a:buNone/>
            </a:pPr>
            <a:endParaRPr lang="en-CA" kern="0">
              <a:solidFill>
                <a:srgbClr val="000000"/>
              </a:solidFill>
            </a:endParaRPr>
          </a:p>
          <a:p>
            <a:pPr lvl="0"/>
            <a:r>
              <a:rPr lang="en-CA" kern="0">
                <a:solidFill>
                  <a:srgbClr val="000000"/>
                </a:solidFill>
              </a:rPr>
              <a:t>When multiple conditions are defined, all must be met</a:t>
            </a:r>
          </a:p>
          <a:p>
            <a:pPr lvl="0"/>
            <a:r>
              <a:rPr lang="en-CA" kern="0">
                <a:solidFill>
                  <a:srgbClr val="000000"/>
                </a:solidFill>
              </a:rPr>
              <a:t>When multiple exceptions are defined, only one must be met</a:t>
            </a:r>
            <a:endParaRPr lang="en-CA"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2980191718"/>
              </p:ext>
            </p:extLst>
          </p:nvPr>
        </p:nvGraphicFramePr>
        <p:xfrm>
          <a:off x="424544" y="1021215"/>
          <a:ext cx="8153400" cy="2728303"/>
        </p:xfrm>
        <a:graphic>
          <a:graphicData uri="http://schemas.openxmlformats.org/drawingml/2006/table">
            <a:tbl>
              <a:tblPr/>
              <a:tblGrid>
                <a:gridCol w="2356756">
                  <a:extLst>
                    <a:ext uri="{9D8B030D-6E8A-4147-A177-3AD203B41FA5}">
                      <a16:colId xmlns:a16="http://schemas.microsoft.com/office/drawing/2014/main" val="20000"/>
                    </a:ext>
                  </a:extLst>
                </a:gridCol>
                <a:gridCol w="5796644">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Transport Rule Component</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485312">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Conditions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Specify</a:t>
                      </a:r>
                      <a:r>
                        <a:rPr lang="en-CA" sz="2000" baseline="0" dirty="0">
                          <a:latin typeface="Segoe UI" panose="020B0502040204020203" pitchFamily="34" charset="0"/>
                          <a:cs typeface="Segoe UI" panose="020B0502040204020203" pitchFamily="34" charset="0"/>
                        </a:rPr>
                        <a:t> which message attributes are used to identify the message to act upon</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25294">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Actions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Specify</a:t>
                      </a:r>
                      <a:r>
                        <a:rPr lang="en-CA" sz="2000" baseline="0" dirty="0">
                          <a:latin typeface="Segoe UI" panose="020B0502040204020203" pitchFamily="34" charset="0"/>
                          <a:cs typeface="Segoe UI" panose="020B0502040204020203" pitchFamily="34" charset="0"/>
                        </a:rPr>
                        <a:t> what is to be done to the selected messages</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66928">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Exceptions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Specifies</a:t>
                      </a:r>
                      <a:r>
                        <a:rPr lang="en-CA" sz="2000" baseline="0" dirty="0">
                          <a:latin typeface="Segoe UI" panose="020B0502040204020203" pitchFamily="34" charset="0"/>
                          <a:cs typeface="Segoe UI" panose="020B0502040204020203" pitchFamily="34" charset="0"/>
                        </a:rPr>
                        <a:t> message attributes that define messages that are not acted upon</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6414075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b7c29e97-3957-4fb7-b371-557136fe3e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and using transport rules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In this demonstration, you will see how to create a transport rule</a:t>
            </a:r>
            <a:endParaRPr lang="en-US" kern="0" dirty="0">
              <a:solidFill>
                <a:srgbClr val="000000"/>
              </a:solidFill>
            </a:endParaRPr>
          </a:p>
        </p:txBody>
      </p:sp>
    </p:spTree>
    <p:extLst>
      <p:ext uri="{BB962C8B-B14F-4D97-AF65-F5344CB8AC3E}">
        <p14:creationId xmlns:p14="http://schemas.microsoft.com/office/powerpoint/2010/main" val="20061246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dirty="0"/>
              <a:t> 2</a:t>
            </a:r>
            <a:endParaRPr lang="de-AT" sz="6600" dirty="0"/>
          </a:p>
        </p:txBody>
      </p:sp>
    </p:spTree>
    <p:extLst>
      <p:ext uri="{BB962C8B-B14F-4D97-AF65-F5344CB8AC3E}">
        <p14:creationId xmlns:p14="http://schemas.microsoft.com/office/powerpoint/2010/main" val="1396683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Overview of message transport</a:t>
            </a:r>
          </a:p>
        </p:txBody>
      </p:sp>
      <p:sp>
        <p:nvSpPr>
          <p:cNvPr id="3" name="Text Placeholder 2"/>
          <p:cNvSpPr>
            <a:spLocks noGrp="1"/>
          </p:cNvSpPr>
          <p:nvPr>
            <p:ph type="body" idx="1"/>
          </p:nvPr>
        </p:nvSpPr>
        <p:spPr/>
        <p:txBody>
          <a:bodyPr/>
          <a:lstStyle/>
          <a:p>
            <a:r>
              <a:rPr lang="en-US"/>
              <a:t>Message transport components
How does message routing work?
Options for modifying the default message flow
What are transport agents?
Tools for troubleshooting SMTP message delivery
Demonstration: Troubleshooting SMTP message delivery</a:t>
            </a:r>
          </a:p>
        </p:txBody>
      </p:sp>
    </p:spTree>
    <p:extLst>
      <p:ext uri="{BB962C8B-B14F-4D97-AF65-F5344CB8AC3E}">
        <p14:creationId xmlns:p14="http://schemas.microsoft.com/office/powerpoint/2010/main" val="33241863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07d7f10f-ea2a-443a-8add-ff9f1debb24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data loss prevention policies?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a:solidFill>
                  <a:srgbClr val="000000"/>
                </a:solidFill>
              </a:rPr>
              <a:t>DLP policies prevent sensitive information from being transmitted outside the organization</a:t>
            </a:r>
          </a:p>
          <a:p>
            <a:pPr lvl="0"/>
            <a:r>
              <a:rPr lang="en-CA" kern="0">
                <a:solidFill>
                  <a:srgbClr val="000000"/>
                </a:solidFill>
              </a:rPr>
              <a:t>Methods to implement DLP policies:</a:t>
            </a:r>
          </a:p>
          <a:p>
            <a:pPr lvl="1"/>
            <a:r>
              <a:rPr lang="en-CA" kern="0">
                <a:solidFill>
                  <a:srgbClr val="000000"/>
                </a:solidFill>
              </a:rPr>
              <a:t>Use templates from Microsoft</a:t>
            </a:r>
          </a:p>
          <a:p>
            <a:pPr lvl="1"/>
            <a:r>
              <a:rPr lang="en-CA" kern="0">
                <a:solidFill>
                  <a:srgbClr val="000000"/>
                </a:solidFill>
              </a:rPr>
              <a:t>Use policies from a non-Microsoft vendor</a:t>
            </a:r>
          </a:p>
          <a:p>
            <a:pPr lvl="1"/>
            <a:r>
              <a:rPr lang="en-CA" kern="0">
                <a:solidFill>
                  <a:srgbClr val="000000"/>
                </a:solidFill>
              </a:rPr>
              <a:t>Create custom policies</a:t>
            </a:r>
          </a:p>
          <a:p>
            <a:pPr lvl="0"/>
            <a:r>
              <a:rPr lang="en-CA" kern="0">
                <a:solidFill>
                  <a:srgbClr val="000000"/>
                </a:solidFill>
              </a:rPr>
              <a:t>Policy Tips notify users of policy violations before sending a message</a:t>
            </a:r>
          </a:p>
          <a:p>
            <a:pPr lvl="0"/>
            <a:r>
              <a:rPr lang="en-CA" kern="0">
                <a:solidFill>
                  <a:srgbClr val="000000"/>
                </a:solidFill>
              </a:rPr>
              <a:t>Document fingerprinting identifies documents matching a template</a:t>
            </a:r>
          </a:p>
          <a:p>
            <a:pPr lvl="0"/>
            <a:r>
              <a:rPr lang="en-CA" kern="0">
                <a:solidFill>
                  <a:srgbClr val="000000"/>
                </a:solidFill>
              </a:rPr>
              <a:t>You can enforce or test DLP policies and rules </a:t>
            </a:r>
            <a:endParaRPr lang="en-US" kern="0" dirty="0">
              <a:solidFill>
                <a:srgbClr val="000000"/>
              </a:solidFill>
            </a:endParaRPr>
          </a:p>
        </p:txBody>
      </p:sp>
    </p:spTree>
    <p:extLst>
      <p:ext uri="{BB962C8B-B14F-4D97-AF65-F5344CB8AC3E}">
        <p14:creationId xmlns:p14="http://schemas.microsoft.com/office/powerpoint/2010/main" val="8279893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948769d2-861f-49bf-894f-930b365a0f4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Demonstration: Configuring and using a data loss prevention policy</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dirty="0">
                <a:solidFill>
                  <a:srgbClr val="000000"/>
                </a:solidFill>
              </a:rPr>
              <a:t>In this demonstration, you will see how to create custom Data Loss Prevention policies</a:t>
            </a:r>
            <a:endParaRPr lang="en-US" kern="0" dirty="0">
              <a:solidFill>
                <a:srgbClr val="000000"/>
              </a:solidFill>
            </a:endParaRPr>
          </a:p>
        </p:txBody>
      </p:sp>
    </p:spTree>
    <p:extLst>
      <p:ext uri="{BB962C8B-B14F-4D97-AF65-F5344CB8AC3E}">
        <p14:creationId xmlns:p14="http://schemas.microsoft.com/office/powerpoint/2010/main" val="170722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BE071-C416-4EE1-AA32-59AEE70D9982}"/>
              </a:ext>
            </a:extLst>
          </p:cNvPr>
          <p:cNvSpPr>
            <a:spLocks noGrp="1"/>
          </p:cNvSpPr>
          <p:nvPr>
            <p:ph type="title"/>
          </p:nvPr>
        </p:nvSpPr>
        <p:spPr/>
        <p:txBody>
          <a:bodyPr/>
          <a:lstStyle/>
          <a:p>
            <a:endParaRPr lang="de-AT"/>
          </a:p>
        </p:txBody>
      </p:sp>
      <p:sp>
        <p:nvSpPr>
          <p:cNvPr id="3" name="Text Placeholder 2">
            <a:extLst>
              <a:ext uri="{FF2B5EF4-FFF2-40B4-BE49-F238E27FC236}">
                <a16:creationId xmlns:a16="http://schemas.microsoft.com/office/drawing/2014/main" id="{9BABABA2-B0A7-405F-8665-F5B0B268F72E}"/>
              </a:ext>
            </a:extLst>
          </p:cNvPr>
          <p:cNvSpPr>
            <a:spLocks noGrp="1"/>
          </p:cNvSpPr>
          <p:nvPr>
            <p:ph type="body" idx="1"/>
          </p:nvPr>
        </p:nvSpPr>
        <p:spPr/>
        <p:txBody>
          <a:bodyPr/>
          <a:lstStyle/>
          <a:p>
            <a:r>
              <a:rPr lang="en-US" sz="6600" dirty="0"/>
              <a:t>LAB 7 – </a:t>
            </a:r>
            <a:r>
              <a:rPr lang="en-US" sz="6600" dirty="0" err="1"/>
              <a:t>Übung</a:t>
            </a:r>
            <a:r>
              <a:rPr lang="en-US" sz="6600"/>
              <a:t> 3</a:t>
            </a:r>
            <a:endParaRPr lang="de-AT" sz="6600" dirty="0"/>
          </a:p>
        </p:txBody>
      </p:sp>
    </p:spTree>
    <p:extLst>
      <p:ext uri="{BB962C8B-B14F-4D97-AF65-F5344CB8AC3E}">
        <p14:creationId xmlns:p14="http://schemas.microsoft.com/office/powerpoint/2010/main" val="3902178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Message transport components</a:t>
            </a:r>
          </a:p>
        </p:txBody>
      </p:sp>
      <p:pic>
        <p:nvPicPr>
          <p:cNvPr id="4" name="Picture 2" descr="A depiction of the message transport components and services in the Exchange Server 2016 infrastructure, along with possible routing paths. There are three parts. The top part contains the Front End Transport service, with the SMTP Send and SMTP Receive components. &#10;&#10;The middle part contains the Hub Transport service, with the SMTP Receive, Submission Queue, Categorizer, Delivery Queue, and SMTP Send components. This part also includes the Pickup and Replay directories that are directly connected to Submission queue. &#10;&#10;The bottom part contains the Mailbox Transport service. The Mailbox Transport service is divided into two parts, the Mailbox Transport Submission service and the Mailbox Transport Delivery service. The part that contains the Mailbox Transport Submission service depicts the SMTP Send and the Store Driver Submit components, while the Mailbox Transport delivery part includes the SMTP receive and the Store Driver Deliver. The bottom contains the mailbox database with the Remote Procedure Call (RPC) connections to the Store Driver Submit and the Store Driver Deliver.&#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3549" y="740410"/>
            <a:ext cx="4513634" cy="6203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010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da00b5ea-b1eb-4442-afc7-35fd20c38d9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Picture 3" descr="The top part of the message transport diagram contains the Front End Transport service, with the SMTP Send and SMTP Receive components. "/>
          <p:cNvPicPr>
            <a:picLocks noChangeAspect="1"/>
          </p:cNvPicPr>
          <p:nvPr/>
        </p:nvPicPr>
        <p:blipFill>
          <a:blip r:embed="rId3"/>
          <a:stretch>
            <a:fillRect/>
          </a:stretch>
        </p:blipFill>
        <p:spPr>
          <a:xfrm>
            <a:off x="1490662" y="1785937"/>
            <a:ext cx="6162675" cy="3286125"/>
          </a:xfrm>
          <a:prstGeom prst="rect">
            <a:avLst/>
          </a:prstGeom>
        </p:spPr>
      </p:pic>
    </p:spTree>
    <p:extLst>
      <p:ext uri="{BB962C8B-B14F-4D97-AF65-F5344CB8AC3E}">
        <p14:creationId xmlns:p14="http://schemas.microsoft.com/office/powerpoint/2010/main" val="987394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fcb5717a-9535-4e8c-8ecf-d7ec7c6f587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Content Placeholder 3" descr="The top part of the message tranport component diagram contains the Front End Transport service, with the SMTP Send and SMTP Receive components. "/>
          <p:cNvPicPr>
            <a:picLocks noChangeAspect="1"/>
          </p:cNvPicPr>
          <p:nvPr/>
        </p:nvPicPr>
        <p:blipFill>
          <a:blip r:embed="rId3"/>
          <a:stretch>
            <a:fillRect/>
          </a:stretch>
        </p:blipFill>
        <p:spPr>
          <a:xfrm>
            <a:off x="1184275" y="1232694"/>
            <a:ext cx="6667500" cy="4724400"/>
          </a:xfrm>
          <a:prstGeom prst="rect">
            <a:avLst/>
          </a:prstGeom>
        </p:spPr>
      </p:pic>
    </p:spTree>
    <p:extLst>
      <p:ext uri="{BB962C8B-B14F-4D97-AF65-F5344CB8AC3E}">
        <p14:creationId xmlns:p14="http://schemas.microsoft.com/office/powerpoint/2010/main" val="332591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50f2cc2f-f5c4-46d8-858b-8058194de38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 transport components (continued)</a:t>
            </a:r>
          </a:p>
        </p:txBody>
      </p:sp>
      <p:pic>
        <p:nvPicPr>
          <p:cNvPr id="4" name="Content Placeholder 1" descr="The Mailbox Transport service is divided into two parts, the Mailbox Transport Submission service and the Mailbox Transport Delivery service. The part that contains the Mailbox Transport Submission service depicts the SMTP Send and the Store Driver Submit components, while the Mailbox Transport delivery part includes the SMTP receive and the Store Driver Deliver. The bottom contains the mailbox database with the Remote Procedure Call (RPC) connections to the Store Driver Submit and the Store Driver Deliver."/>
          <p:cNvPicPr>
            <a:picLocks noChangeAspect="1"/>
          </p:cNvPicPr>
          <p:nvPr/>
        </p:nvPicPr>
        <p:blipFill>
          <a:blip r:embed="rId3"/>
          <a:stretch>
            <a:fillRect/>
          </a:stretch>
        </p:blipFill>
        <p:spPr>
          <a:xfrm>
            <a:off x="1463972" y="1020763"/>
            <a:ext cx="6108107" cy="5148262"/>
          </a:xfrm>
          <a:prstGeom prst="rect">
            <a:avLst/>
          </a:prstGeom>
        </p:spPr>
      </p:pic>
    </p:spTree>
    <p:extLst>
      <p:ext uri="{BB962C8B-B14F-4D97-AF65-F5344CB8AC3E}">
        <p14:creationId xmlns:p14="http://schemas.microsoft.com/office/powerpoint/2010/main" val="5609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does message routing work?</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CA" kern="0" dirty="0">
                <a:solidFill>
                  <a:srgbClr val="000000"/>
                </a:solidFill>
              </a:rPr>
              <a:t>Routing destinations:</a:t>
            </a:r>
          </a:p>
          <a:p>
            <a:pPr lvl="1"/>
            <a:r>
              <a:rPr lang="en-CA" kern="0" dirty="0">
                <a:solidFill>
                  <a:srgbClr val="000000"/>
                </a:solidFill>
              </a:rPr>
              <a:t>Mailbox database</a:t>
            </a:r>
          </a:p>
          <a:p>
            <a:pPr lvl="1"/>
            <a:r>
              <a:rPr lang="en-CA" kern="0" dirty="0">
                <a:solidFill>
                  <a:srgbClr val="000000"/>
                </a:solidFill>
              </a:rPr>
              <a:t>Connector</a:t>
            </a:r>
          </a:p>
          <a:p>
            <a:pPr lvl="1"/>
            <a:r>
              <a:rPr lang="en-CA" kern="0" dirty="0">
                <a:solidFill>
                  <a:srgbClr val="000000"/>
                </a:solidFill>
              </a:rPr>
              <a:t>Distribution group expansion server</a:t>
            </a:r>
          </a:p>
          <a:p>
            <a:pPr lvl="0"/>
            <a:r>
              <a:rPr lang="en-CA" kern="0" dirty="0">
                <a:solidFill>
                  <a:srgbClr val="000000"/>
                </a:solidFill>
              </a:rPr>
              <a:t>Delivery groups:</a:t>
            </a:r>
          </a:p>
          <a:p>
            <a:pPr lvl="1"/>
            <a:r>
              <a:rPr lang="en-CA" kern="0" dirty="0">
                <a:solidFill>
                  <a:srgbClr val="000000"/>
                </a:solidFill>
              </a:rPr>
              <a:t>Routable DAG</a:t>
            </a:r>
          </a:p>
          <a:p>
            <a:pPr lvl="1"/>
            <a:r>
              <a:rPr lang="en-CA" kern="0" dirty="0">
                <a:solidFill>
                  <a:srgbClr val="000000"/>
                </a:solidFill>
              </a:rPr>
              <a:t>Mailbox delivery group (Exchange Server 2013, 2016 and 2019)</a:t>
            </a:r>
          </a:p>
          <a:p>
            <a:pPr lvl="1"/>
            <a:r>
              <a:rPr lang="en-CA" kern="0" dirty="0">
                <a:solidFill>
                  <a:srgbClr val="000000"/>
                </a:solidFill>
              </a:rPr>
              <a:t>Mailbox delivery group (Exchange Server 2010)</a:t>
            </a:r>
          </a:p>
          <a:p>
            <a:pPr lvl="1"/>
            <a:r>
              <a:rPr lang="en-CA" kern="0" dirty="0">
                <a:solidFill>
                  <a:srgbClr val="000000"/>
                </a:solidFill>
              </a:rPr>
              <a:t>Connector source server</a:t>
            </a:r>
          </a:p>
          <a:p>
            <a:pPr lvl="1"/>
            <a:r>
              <a:rPr lang="en-CA" kern="0" dirty="0">
                <a:solidFill>
                  <a:srgbClr val="000000"/>
                </a:solidFill>
              </a:rPr>
              <a:t>Server list</a:t>
            </a:r>
          </a:p>
          <a:p>
            <a:pPr lvl="1"/>
            <a:r>
              <a:rPr lang="en-CA" kern="0" dirty="0">
                <a:solidFill>
                  <a:srgbClr val="000000"/>
                </a:solidFill>
              </a:rPr>
              <a:t>AD DS site</a:t>
            </a:r>
            <a:endParaRPr lang="en-US" kern="0" dirty="0">
              <a:solidFill>
                <a:srgbClr val="000000"/>
              </a:solidFill>
            </a:endParaRPr>
          </a:p>
        </p:txBody>
      </p:sp>
    </p:spTree>
    <p:extLst>
      <p:ext uri="{BB962C8B-B14F-4D97-AF65-F5344CB8AC3E}">
        <p14:creationId xmlns:p14="http://schemas.microsoft.com/office/powerpoint/2010/main" val="12317236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Options for modifying the default message flow</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CA" kern="0">
                <a:solidFill>
                  <a:srgbClr val="000000"/>
                </a:solidFill>
              </a:rPr>
              <a:t>Default message flow:</a:t>
            </a:r>
          </a:p>
          <a:p>
            <a:pPr lvl="1"/>
            <a:r>
              <a:rPr lang="en-CA" kern="0">
                <a:solidFill>
                  <a:srgbClr val="000000"/>
                </a:solidFill>
              </a:rPr>
              <a:t>Least-cost route is calculated</a:t>
            </a:r>
          </a:p>
          <a:p>
            <a:pPr lvl="1"/>
            <a:r>
              <a:rPr lang="en-CA" kern="0">
                <a:solidFill>
                  <a:srgbClr val="000000"/>
                </a:solidFill>
              </a:rPr>
              <a:t>Messages are sent directly to destination</a:t>
            </a:r>
          </a:p>
          <a:p>
            <a:pPr marL="0" lvl="0" indent="0">
              <a:buNone/>
            </a:pPr>
            <a:endParaRPr lang="en-CA" kern="0" dirty="0">
              <a:solidFill>
                <a:srgbClr val="000000"/>
              </a:solidFill>
            </a:endParaRPr>
          </a:p>
        </p:txBody>
      </p:sp>
      <p:graphicFrame>
        <p:nvGraphicFramePr>
          <p:cNvPr id="5" name="Group 29"/>
          <p:cNvGraphicFramePr>
            <a:graphicFrameLocks noGrp="1"/>
          </p:cNvGraphicFramePr>
          <p:nvPr>
            <p:extLst>
              <p:ext uri="{D42A27DB-BD31-4B8C-83A1-F6EECF244321}">
                <p14:modId xmlns:p14="http://schemas.microsoft.com/office/powerpoint/2010/main" val="588159307"/>
              </p:ext>
            </p:extLst>
          </p:nvPr>
        </p:nvGraphicFramePr>
        <p:xfrm>
          <a:off x="424544" y="2578080"/>
          <a:ext cx="8153400" cy="3364120"/>
        </p:xfrm>
        <a:graphic>
          <a:graphicData uri="http://schemas.openxmlformats.org/drawingml/2006/table">
            <a:tbl>
              <a:tblPr/>
              <a:tblGrid>
                <a:gridCol w="2592288">
                  <a:extLst>
                    <a:ext uri="{9D8B030D-6E8A-4147-A177-3AD203B41FA5}">
                      <a16:colId xmlns:a16="http://schemas.microsoft.com/office/drawing/2014/main" val="20000"/>
                    </a:ext>
                  </a:extLst>
                </a:gridCol>
                <a:gridCol w="5561112">
                  <a:extLst>
                    <a:ext uri="{9D8B030D-6E8A-4147-A177-3AD203B41FA5}">
                      <a16:colId xmlns:a16="http://schemas.microsoft.com/office/drawing/2014/main" val="20001"/>
                    </a:ext>
                  </a:extLst>
                </a:gridCol>
              </a:tblGrid>
              <a:tr h="477475">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
                          <a:schemeClr val="hlink"/>
                        </a:buClr>
                        <a:buSzPct val="90000"/>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Modification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marL="0" marR="0" lvl="0" indent="0" algn="l" defTabSz="914400" rtl="0" eaLnBrk="1" fontAlgn="base" latinLnBrk="0" hangingPunct="1">
                        <a:lnSpc>
                          <a:spcPct val="90000"/>
                        </a:lnSpc>
                        <a:spcBef>
                          <a:spcPct val="0"/>
                        </a:spcBef>
                        <a:spcAft>
                          <a:spcPct val="0"/>
                        </a:spcAft>
                        <a:buClrTx/>
                        <a:buSzTx/>
                        <a:buFontTx/>
                        <a:buNone/>
                        <a:tabLst/>
                      </a:pPr>
                      <a:r>
                        <a:rPr kumimoji="0" lang="en-US" sz="2000" b="1" u="none" strike="noStrike" cap="none" normalizeH="0" baseline="0" dirty="0">
                          <a:ln>
                            <a:noFill/>
                          </a:ln>
                          <a:solidFill>
                            <a:srgbClr val="0070C0"/>
                          </a:solidFill>
                          <a:effectLst/>
                          <a:latin typeface="Segoe UI" panose="020B0502040204020203" pitchFamily="34" charset="0"/>
                          <a:cs typeface="Segoe UI" panose="020B0502040204020203" pitchFamily="34" charset="0"/>
                        </a:rPr>
                        <a:t>Description</a:t>
                      </a:r>
                      <a:endParaRPr kumimoji="0" lang="en-US" sz="2000" b="1" i="0" u="none" strike="noStrike" cap="none" normalizeH="0" baseline="0" dirty="0">
                        <a:ln>
                          <a:noFill/>
                        </a:ln>
                        <a:solidFill>
                          <a:srgbClr val="0070C0"/>
                        </a:solidFill>
                        <a:effectLst/>
                        <a:latin typeface="Segoe UI" panose="020B0502040204020203" pitchFamily="34" charset="0"/>
                        <a:cs typeface="Segoe UI" panose="020B0502040204020203" pitchFamily="34" charset="0"/>
                      </a:endParaRPr>
                    </a:p>
                  </a:txBody>
                  <a:tcPr marT="91421" marB="91421" anchor="ctr" horzOverflow="overflow">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72142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Fallback</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When direct delivery fails the next closest AD</a:t>
                      </a:r>
                      <a:r>
                        <a:rPr lang="en-US" sz="2000" baseline="0" dirty="0">
                          <a:latin typeface="Segoe UI" panose="020B0502040204020203" pitchFamily="34" charset="0"/>
                          <a:cs typeface="Segoe UI" panose="020B0502040204020203" pitchFamily="34" charset="0"/>
                        </a:rPr>
                        <a:t> DS site is used</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22376">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Hub site</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CA" sz="2000" dirty="0">
                          <a:latin typeface="Segoe UI" panose="020B0502040204020203" pitchFamily="34" charset="0"/>
                          <a:cs typeface="Segoe UI" panose="020B0502040204020203" pitchFamily="34" charset="0"/>
                        </a:rPr>
                        <a:t>All</a:t>
                      </a:r>
                      <a:r>
                        <a:rPr lang="en-CA" sz="2000" baseline="0" dirty="0">
                          <a:latin typeface="Segoe UI" panose="020B0502040204020203" pitchFamily="34" charset="0"/>
                          <a:cs typeface="Segoe UI" panose="020B0502040204020203" pitchFamily="34" charset="0"/>
                        </a:rPr>
                        <a:t> messages are delivered to a hub site on the least-cost path</a:t>
                      </a:r>
                      <a:endParaRPr lang="en-US" sz="2000" dirty="0">
                        <a:latin typeface="Segoe UI" panose="020B0502040204020203" pitchFamily="34" charset="0"/>
                        <a:cs typeface="Segoe UI" panose="020B0502040204020203" pitchFamily="34" charset="0"/>
                      </a:endParaRP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21423">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Exchange specific routing costs</a:t>
                      </a:r>
                    </a:p>
                  </a:txBody>
                  <a:tcPr marL="68580" marR="68580" marT="0" marB="0" anchor="ctr">
                    <a:lnL w="12700" cap="flat" cmpd="sng" algn="ctr">
                      <a:noFill/>
                      <a:prstDash val="solid"/>
                      <a:round/>
                      <a:headEnd type="none" w="med" len="med"/>
                      <a:tailEnd type="none" w="med" len="med"/>
                    </a:lnL>
                    <a:lnR w="12700" cmpd="sng">
                      <a:solidFill>
                        <a:srgbClr val="4F81BD"/>
                      </a:solidFill>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Segoe UI"/>
                        </a:defRPr>
                      </a:lvl1pPr>
                      <a:lvl2pPr marL="457200" algn="l" defTabSz="914400" rtl="0" eaLnBrk="1" latinLnBrk="0" hangingPunct="1">
                        <a:defRPr sz="1800" kern="1200">
                          <a:solidFill>
                            <a:schemeClr val="tx1"/>
                          </a:solidFill>
                          <a:latin typeface="Segoe UI"/>
                        </a:defRPr>
                      </a:lvl2pPr>
                      <a:lvl3pPr marL="914400" algn="l" defTabSz="914400" rtl="0" eaLnBrk="1" latinLnBrk="0" hangingPunct="1">
                        <a:defRPr sz="1800" kern="1200">
                          <a:solidFill>
                            <a:schemeClr val="tx1"/>
                          </a:solidFill>
                          <a:latin typeface="Segoe UI"/>
                        </a:defRPr>
                      </a:lvl3pPr>
                      <a:lvl4pPr marL="1371600" algn="l" defTabSz="914400" rtl="0" eaLnBrk="1" latinLnBrk="0" hangingPunct="1">
                        <a:defRPr sz="1800" kern="1200">
                          <a:solidFill>
                            <a:schemeClr val="tx1"/>
                          </a:solidFill>
                          <a:latin typeface="Segoe UI"/>
                        </a:defRPr>
                      </a:lvl4pPr>
                      <a:lvl5pPr marL="1828800" algn="l" defTabSz="914400" rtl="0" eaLnBrk="1" latinLnBrk="0" hangingPunct="1">
                        <a:defRPr sz="1800" kern="1200">
                          <a:solidFill>
                            <a:schemeClr val="tx1"/>
                          </a:solidFill>
                          <a:latin typeface="Segoe UI"/>
                        </a:defRPr>
                      </a:lvl5pPr>
                      <a:lvl6pPr marL="2286000" algn="l" defTabSz="914400" rtl="0" eaLnBrk="1" latinLnBrk="0" hangingPunct="1">
                        <a:defRPr sz="1800" kern="1200">
                          <a:solidFill>
                            <a:schemeClr val="tx1"/>
                          </a:solidFill>
                          <a:latin typeface="Segoe UI"/>
                        </a:defRPr>
                      </a:lvl6pPr>
                      <a:lvl7pPr marL="2743200" algn="l" defTabSz="914400" rtl="0" eaLnBrk="1" latinLnBrk="0" hangingPunct="1">
                        <a:defRPr sz="1800" kern="1200">
                          <a:solidFill>
                            <a:schemeClr val="tx1"/>
                          </a:solidFill>
                          <a:latin typeface="Segoe UI"/>
                        </a:defRPr>
                      </a:lvl7pPr>
                      <a:lvl8pPr marL="3200400" algn="l" defTabSz="914400" rtl="0" eaLnBrk="1" latinLnBrk="0" hangingPunct="1">
                        <a:defRPr sz="1800" kern="1200">
                          <a:solidFill>
                            <a:schemeClr val="tx1"/>
                          </a:solidFill>
                          <a:latin typeface="Segoe UI"/>
                        </a:defRPr>
                      </a:lvl8pPr>
                      <a:lvl9pPr marL="3657600" algn="l" defTabSz="914400" rtl="0" eaLnBrk="1" latinLnBrk="0" hangingPunct="1">
                        <a:defRPr sz="1800" kern="1200">
                          <a:solidFill>
                            <a:schemeClr val="tx1"/>
                          </a:solidFill>
                          <a:latin typeface="Segoe UI"/>
                        </a:defRPr>
                      </a:lvl9pPr>
                    </a:lstStyle>
                    <a:p>
                      <a:pPr>
                        <a:lnSpc>
                          <a:spcPct val="114000"/>
                        </a:lnSpc>
                        <a:spcAft>
                          <a:spcPts val="0"/>
                        </a:spcAft>
                      </a:pPr>
                      <a:r>
                        <a:rPr lang="en-US" sz="2000" dirty="0">
                          <a:latin typeface="Segoe UI" panose="020B0502040204020203" pitchFamily="34" charset="0"/>
                          <a:cs typeface="Segoe UI" panose="020B0502040204020203" pitchFamily="34" charset="0"/>
                        </a:rPr>
                        <a:t>Exchange-specific costs are used for calculating the least-cost path</a:t>
                      </a:r>
                    </a:p>
                  </a:txBody>
                  <a:tcPr marL="68580" marR="68580" marT="0" marB="0" anchor="ctr">
                    <a:lnL w="12700" cmpd="sng">
                      <a:solidFill>
                        <a:srgbClr val="4F81BD"/>
                      </a:solidFill>
                    </a:lnL>
                    <a:lnR w="12700" cap="flat" cmpd="sng" algn="ctr">
                      <a:noFill/>
                      <a:prstDash val="solid"/>
                      <a:round/>
                      <a:headEnd type="none" w="med" len="med"/>
                      <a:tailEnd type="none" w="med" len="med"/>
                    </a:lnR>
                    <a:lnT w="12700" cmpd="sng">
                      <a:solidFill>
                        <a:srgbClr val="4F81BD"/>
                      </a:solidFill>
                    </a:lnT>
                    <a:lnB w="12700" cap="flat" cmpd="sng" algn="ctr">
                      <a:solidFill>
                        <a:srgbClr val="4F81B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21423">
                <a:tc>
                  <a:txBody>
                    <a:bodyPr/>
                    <a:lstStyle/>
                    <a:p>
                      <a:pPr>
                        <a:lnSpc>
                          <a:spcPct val="114000"/>
                        </a:lnSpc>
                        <a:spcAft>
                          <a:spcPts val="0"/>
                        </a:spcAft>
                      </a:pPr>
                      <a:r>
                        <a:rPr lang="en-CA" sz="2000" dirty="0">
                          <a:latin typeface="Segoe UI" panose="020B0502040204020203" pitchFamily="34" charset="0"/>
                          <a:cs typeface="Segoe UI" panose="020B0502040204020203" pitchFamily="34" charset="0"/>
                        </a:rPr>
                        <a:t>Expansion</a:t>
                      </a:r>
                      <a:r>
                        <a:rPr lang="en-CA" sz="2000" baseline="0" dirty="0">
                          <a:latin typeface="Segoe UI" panose="020B0502040204020203" pitchFamily="34" charset="0"/>
                          <a:cs typeface="Segoe UI" panose="020B0502040204020203" pitchFamily="34" charset="0"/>
                        </a:rPr>
                        <a:t> server for distribution group</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noFill/>
                      <a:prstDash val="solid"/>
                      <a:round/>
                      <a:headEnd type="none" w="med" len="med"/>
                      <a:tailEnd type="none" w="med" len="med"/>
                    </a:lnL>
                    <a:lnR w="12700" cap="flat" cmpd="sng" algn="ctr">
                      <a:solidFill>
                        <a:srgbClr val="4F81BD"/>
                      </a:solid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tc>
                  <a:txBody>
                    <a:bodyPr/>
                    <a:lstStyle/>
                    <a:p>
                      <a:pPr>
                        <a:lnSpc>
                          <a:spcPct val="114000"/>
                        </a:lnSpc>
                        <a:spcAft>
                          <a:spcPts val="0"/>
                        </a:spcAft>
                      </a:pPr>
                      <a:r>
                        <a:rPr lang="en-CA" sz="2000" dirty="0">
                          <a:latin typeface="Segoe UI" panose="020B0502040204020203" pitchFamily="34" charset="0"/>
                          <a:cs typeface="Segoe UI" panose="020B0502040204020203" pitchFamily="34" charset="0"/>
                        </a:rPr>
                        <a:t>Messages</a:t>
                      </a:r>
                      <a:r>
                        <a:rPr lang="en-CA" sz="2000" baseline="0" dirty="0">
                          <a:latin typeface="Segoe UI" panose="020B0502040204020203" pitchFamily="34" charset="0"/>
                          <a:cs typeface="Segoe UI" panose="020B0502040204020203" pitchFamily="34" charset="0"/>
                        </a:rPr>
                        <a:t> are delivered to the expansion server to identify the final recipients</a:t>
                      </a:r>
                      <a:endParaRPr lang="en-US" sz="2000" dirty="0">
                        <a:latin typeface="Segoe UI" panose="020B0502040204020203" pitchFamily="34" charset="0"/>
                        <a:cs typeface="Segoe UI" panose="020B0502040204020203" pitchFamily="34" charset="0"/>
                      </a:endParaRPr>
                    </a:p>
                  </a:txBody>
                  <a:tcPr marL="68580" marR="68580" marT="0" marB="0" anchor="ctr">
                    <a:lnL w="12700" cap="flat" cmpd="sng" algn="ctr">
                      <a:solidFill>
                        <a:srgbClr val="4F81BD"/>
                      </a:solidFill>
                      <a:prstDash val="solid"/>
                      <a:round/>
                      <a:headEnd type="none" w="med" len="med"/>
                      <a:tailEnd type="none" w="med" len="med"/>
                    </a:lnL>
                    <a:lnR w="12700" cap="flat" cmpd="sng" algn="ctr">
                      <a:noFill/>
                      <a:prstDash val="solid"/>
                      <a:round/>
                      <a:headEnd type="none" w="med" len="med"/>
                      <a:tailEnd type="none" w="med" len="med"/>
                    </a:lnR>
                    <a:lnT w="12700" cmpd="sng">
                      <a:solidFill>
                        <a:srgbClr val="4F81BD"/>
                      </a:solidFill>
                    </a:lnT>
                    <a:lnB w="12700" cmpd="sng">
                      <a:solidFill>
                        <a:srgbClr val="4F81BD"/>
                      </a:solid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7816831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2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9.xml><?xml version="1.0" encoding="utf-8"?>
<a:theme xmlns:a="http://schemas.openxmlformats.org/drawingml/2006/main" name="2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DA0EA3EC-899A-47A7-9005-DE4BA20CCE69}"/>
</file>

<file path=customXml/itemProps2.xml><?xml version="1.0" encoding="utf-8"?>
<ds:datastoreItem xmlns:ds="http://schemas.openxmlformats.org/officeDocument/2006/customXml" ds:itemID="{6ED6F2FC-663A-415E-A686-24356F70AFFD}"/>
</file>

<file path=customXml/itemProps3.xml><?xml version="1.0" encoding="utf-8"?>
<ds:datastoreItem xmlns:ds="http://schemas.openxmlformats.org/officeDocument/2006/customXml" ds:itemID="{76C55E9F-4C2D-4FDC-8E33-0409ED3E3A83}"/>
</file>

<file path=docProps/app.xml><?xml version="1.0" encoding="utf-8"?>
<Properties xmlns="http://schemas.openxmlformats.org/officeDocument/2006/extended-properties" xmlns:vt="http://schemas.openxmlformats.org/officeDocument/2006/docPropsVTypes">
  <Template>NG_MOC_Core_ModuleNew</Template>
  <TotalTime>0</TotalTime>
  <Words>3985</Words>
  <Application>Microsoft Office PowerPoint</Application>
  <PresentationFormat>On-screen Show (4:3)</PresentationFormat>
  <Paragraphs>469</Paragraphs>
  <Slides>32</Slides>
  <Notes>29</Notes>
  <HiddenSlides>0</HiddenSlides>
  <MMClips>0</MMClips>
  <ScaleCrop>false</ScaleCrop>
  <HeadingPairs>
    <vt:vector size="6" baseType="variant">
      <vt:variant>
        <vt:lpstr>Fonts Used</vt:lpstr>
      </vt:variant>
      <vt:variant>
        <vt:i4>7</vt:i4>
      </vt:variant>
      <vt:variant>
        <vt:lpstr>Theme</vt:lpstr>
      </vt:variant>
      <vt:variant>
        <vt:i4>29</vt:i4>
      </vt:variant>
      <vt:variant>
        <vt:lpstr>Slide Titles</vt:lpstr>
      </vt:variant>
      <vt:variant>
        <vt:i4>32</vt:i4>
      </vt:variant>
    </vt:vector>
  </HeadingPairs>
  <TitlesOfParts>
    <vt:vector size="68" baseType="lpstr">
      <vt:lpstr>Symbol</vt:lpstr>
      <vt:lpstr>Courier New</vt:lpstr>
      <vt:lpstr>Segoe UI</vt:lpstr>
      <vt:lpstr>Arial</vt:lpstr>
      <vt:lpstr>Verdana</vt:lpstr>
      <vt:lpstr>Wingdings</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27_NG_MOC_Core_ModuleNew2</vt:lpstr>
      <vt:lpstr>28_NG_MOC_Core_ModuleNew2</vt:lpstr>
      <vt:lpstr>Module 6</vt:lpstr>
      <vt:lpstr>Module Overview</vt:lpstr>
      <vt:lpstr>Lesson 1: Overview of message transport</vt:lpstr>
      <vt:lpstr>Message transport components</vt:lpstr>
      <vt:lpstr>Message transport components (continued)</vt:lpstr>
      <vt:lpstr>Message transport components (continued)</vt:lpstr>
      <vt:lpstr>Message transport components (continued)</vt:lpstr>
      <vt:lpstr>How does message routing work?</vt:lpstr>
      <vt:lpstr>Options for modifying the default message flow</vt:lpstr>
      <vt:lpstr>Options for modifying the default message flow</vt:lpstr>
      <vt:lpstr>What are transport agents?</vt:lpstr>
      <vt:lpstr>Tools for troubleshooting SMTP message delivery</vt:lpstr>
      <vt:lpstr>Demonstration: Troubleshooting SMTP message delivery</vt:lpstr>
      <vt:lpstr>Lesson 2: Configuring message transport</vt:lpstr>
      <vt:lpstr>Configuring message transport options</vt:lpstr>
      <vt:lpstr>Demonstration: Configuring transport settings</vt:lpstr>
      <vt:lpstr>Configuring SMTP domains</vt:lpstr>
      <vt:lpstr>Demonstration: Configuring accepted and remote domains</vt:lpstr>
      <vt:lpstr>What is an SMTP connector?</vt:lpstr>
      <vt:lpstr>Demonstration: Configuring SMTP send and receive connectors</vt:lpstr>
      <vt:lpstr>PowerPoint Presentation</vt:lpstr>
      <vt:lpstr>What is message moderation?</vt:lpstr>
      <vt:lpstr>What is message journaling?</vt:lpstr>
      <vt:lpstr>Lesson 3: Managing transport rules</vt:lpstr>
      <vt:lpstr>What are transport rules?</vt:lpstr>
      <vt:lpstr>How do transport rules work?</vt:lpstr>
      <vt:lpstr>Configuring transport rules</vt:lpstr>
      <vt:lpstr>Demonstration: Configuring and using transport rules</vt:lpstr>
      <vt:lpstr>PowerPoint Presentation</vt:lpstr>
      <vt:lpstr>What are data loss prevention policies?</vt:lpstr>
      <vt:lpstr>Demonstration: Configuring and using a data loss prevention policy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2016-04-10T23:46:50Z</dcterms:created>
  <dcterms:modified xsi:type="dcterms:W3CDTF">2019-07-16T08:06:54Z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