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embeddedFontLst>
    <p:embeddedFont>
      <p:font typeface="Calibri" panose="020F0502020204030204" pitchFamily="34" charset="0"/>
      <p:regular r:id="rId31"/>
      <p:bold r:id="rId32"/>
      <p:italic r:id="rId33"/>
      <p:boldItalic r:id="rId34"/>
    </p:embeddedFont>
    <p:embeddedFont>
      <p:font typeface="Segoe UI" panose="020B0502040204020203" pitchFamily="3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7BDD5-9513-45B4-A9A4-6D27EDE921CE}" v="7" dt="2019-05-16T19:18:43.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3" autoAdjust="0"/>
    <p:restoredTop sz="86436" autoAdjust="0"/>
  </p:normalViewPr>
  <p:slideViewPr>
    <p:cSldViewPr>
      <p:cViewPr varScale="1">
        <p:scale>
          <a:sx n="90" d="100"/>
          <a:sy n="90" d="100"/>
        </p:scale>
        <p:origin x="1734" y="102"/>
      </p:cViewPr>
      <p:guideLst>
        <p:guide orient="horz" pos="2160"/>
        <p:guide pos="2880"/>
      </p:guideLst>
    </p:cSldViewPr>
  </p:slideViewPr>
  <p:outlineViewPr>
    <p:cViewPr>
      <p:scale>
        <a:sx n="33" d="100"/>
        <a:sy n="33" d="100"/>
      </p:scale>
      <p:origin x="0" y="-3270"/>
    </p:cViewPr>
  </p:outlineViewPr>
  <p:notesTextViewPr>
    <p:cViewPr>
      <p:scale>
        <a:sx n="1" d="1"/>
        <a:sy n="1" d="1"/>
      </p:scale>
      <p:origin x="0" y="0"/>
    </p:cViewPr>
  </p:notesTextViewPr>
  <p:notesViewPr>
    <p:cSldViewPr>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microsoft.com/office/2015/10/relationships/revisionInfo" Target="revisionInfo.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A9CDD1-816A-45FE-ADD3-F1662FE6B972}" type="datetimeFigureOut">
              <a:rPr lang="en-US" smtClean="0"/>
              <a:t>5/28/2019</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074B56-620E-472D-9EC7-B6726035E41F}" type="slidenum">
              <a:rPr lang="en-US" smtClean="0"/>
              <a:t>‹#›</a:t>
            </a:fld>
            <a:endParaRPr lang="en-US" dirty="0"/>
          </a:p>
        </p:txBody>
      </p:sp>
    </p:spTree>
    <p:extLst>
      <p:ext uri="{BB962C8B-B14F-4D97-AF65-F5344CB8AC3E}">
        <p14:creationId xmlns:p14="http://schemas.microsoft.com/office/powerpoint/2010/main" val="1540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a:t>
            </a:r>
            <a:r>
              <a:rPr lang="en-US" sz="1000" b="1" dirty="0">
                <a:latin typeface="Arial"/>
                <a:ea typeface="Calibri"/>
                <a:cs typeface="Times New Roman"/>
              </a:rPr>
              <a:t> 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 </a:t>
            </a:r>
            <a:r>
              <a:rPr lang="en-US" sz="1000" b="1" dirty="0">
                <a:latin typeface="Arial"/>
                <a:ea typeface="Calibri"/>
                <a:cs typeface="Times New Roman"/>
              </a:rPr>
              <a:t>45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After completing this module, students will be able to:</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Provide an overview of Exchange Online and Office 365.</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Manage Exchange Online.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Implement a migration to Exchange Online.</a:t>
            </a: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To teach this module, you need the Microsoft Office PowerPoint file 20345-1A_10.pptx.</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prepare for this module: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the materials for this module.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labs.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and determine how you will use this section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so that you understand how they work and the concepts that are covered in each. This enables you to provide meaningful hints to students who might experience issues with a lab. Furthermore, it will help guide your lecture so that you discuss the concepts that the labs cover.</a:t>
            </a:r>
          </a:p>
        </p:txBody>
      </p:sp>
      <p:sp>
        <p:nvSpPr>
          <p:cNvPr id="4" name="Slide Number Placeholder 3"/>
          <p:cNvSpPr>
            <a:spLocks noGrp="1"/>
          </p:cNvSpPr>
          <p:nvPr>
            <p:ph type="sldNum" sz="quarter" idx="10"/>
          </p:nvPr>
        </p:nvSpPr>
        <p:spPr/>
        <p:txBody>
          <a:bodyPr/>
          <a:lstStyle/>
          <a:p>
            <a:fld id="{18074B56-620E-472D-9EC7-B6726035E41F}"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1249025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8074B56-620E-472D-9EC7-B6726035E41F}"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1917674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Highlight the simplicity of the sign-up process, but stress that this simplicity can be deceptive, because it is easy to make a mistake.</a:t>
            </a:r>
          </a:p>
        </p:txBody>
      </p:sp>
      <p:sp>
        <p:nvSpPr>
          <p:cNvPr id="4" name="Slide Number Placeholder 3"/>
          <p:cNvSpPr>
            <a:spLocks noGrp="1"/>
          </p:cNvSpPr>
          <p:nvPr>
            <p:ph type="sldNum" sz="quarter" idx="10"/>
          </p:nvPr>
        </p:nvSpPr>
        <p:spPr/>
        <p:txBody>
          <a:bodyPr/>
          <a:lstStyle/>
          <a:p>
            <a:fld id="{18074B56-620E-472D-9EC7-B6726035E41F}"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3321740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host computer, open Internet Explorer, browse to the Office 365 Enterprise E3 business software link: </a:t>
            </a:r>
            <a:r>
              <a:rPr lang="en-US" sz="1000" b="1" dirty="0">
                <a:effectLst/>
                <a:latin typeface="Arial"/>
                <a:ea typeface="Times New Roman"/>
                <a:cs typeface="Times New Roman"/>
              </a:rPr>
              <a:t>http://aka.ms/jsn2ec</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Select the </a:t>
            </a:r>
            <a:r>
              <a:rPr lang="en-US" sz="1000" b="1" dirty="0">
                <a:effectLst/>
                <a:latin typeface="Arial"/>
                <a:ea typeface="Times New Roman"/>
                <a:cs typeface="Times New Roman"/>
              </a:rPr>
              <a:t>Free trial</a:t>
            </a:r>
            <a:r>
              <a:rPr lang="en-US" sz="1000" dirty="0">
                <a:effectLst/>
                <a:latin typeface="Arial"/>
                <a:ea typeface="Times New Roman"/>
                <a:cs typeface="Times New Roman"/>
              </a:rPr>
              <a:t> option.</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Select your country/region and enter your data. If your country/region is not listed, select </a:t>
            </a:r>
            <a:r>
              <a:rPr lang="en-US" sz="1000" b="1" dirty="0">
                <a:effectLst/>
                <a:latin typeface="Arial"/>
                <a:ea typeface="Times New Roman"/>
                <a:cs typeface="Times New Roman"/>
              </a:rPr>
              <a:t>United States</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Type in your </a:t>
            </a:r>
            <a:r>
              <a:rPr lang="en-US" sz="1000" b="1" dirty="0">
                <a:effectLst/>
                <a:latin typeface="Arial"/>
                <a:ea typeface="Times New Roman"/>
                <a:cs typeface="Times New Roman"/>
              </a:rPr>
              <a:t>First</a:t>
            </a:r>
            <a:r>
              <a:rPr lang="en-US" sz="1000" dirty="0">
                <a:effectLst/>
                <a:latin typeface="Arial"/>
                <a:ea typeface="Times New Roman"/>
                <a:cs typeface="Times New Roman"/>
              </a:rPr>
              <a:t> </a:t>
            </a:r>
            <a:r>
              <a:rPr lang="en-US" sz="1000" b="1" dirty="0">
                <a:effectLst/>
                <a:latin typeface="Arial"/>
                <a:ea typeface="Times New Roman"/>
                <a:cs typeface="Times New Roman"/>
              </a:rPr>
              <a:t>name</a:t>
            </a:r>
            <a:r>
              <a:rPr lang="en-US" sz="1000" dirty="0">
                <a:effectLst/>
                <a:latin typeface="Arial"/>
                <a:ea typeface="Times New Roman"/>
                <a:cs typeface="Times New Roman"/>
              </a:rPr>
              <a:t> and </a:t>
            </a:r>
            <a:r>
              <a:rPr lang="en-US" sz="1000" b="1" dirty="0">
                <a:effectLst/>
                <a:latin typeface="Arial"/>
                <a:ea typeface="Times New Roman"/>
                <a:cs typeface="Times New Roman"/>
              </a:rPr>
              <a:t>Last name</a:t>
            </a:r>
            <a:r>
              <a:rPr lang="en-US" sz="1000" dirty="0">
                <a:effectLst/>
                <a:latin typeface="Arial"/>
                <a:ea typeface="Times New Roman"/>
                <a:cs typeface="Times New Roman"/>
              </a:rPr>
              <a:t>, enter an </a:t>
            </a:r>
            <a:r>
              <a:rPr lang="en-US" sz="1000" b="1" dirty="0">
                <a:effectLst/>
                <a:latin typeface="Arial"/>
                <a:ea typeface="Times New Roman"/>
                <a:cs typeface="Times New Roman"/>
              </a:rPr>
              <a:t>email address</a:t>
            </a:r>
            <a:r>
              <a:rPr lang="en-US" sz="1000" dirty="0">
                <a:effectLst/>
                <a:latin typeface="Arial"/>
                <a:ea typeface="Times New Roman"/>
                <a:cs typeface="Times New Roman"/>
              </a:rPr>
              <a:t> you have access to, type </a:t>
            </a:r>
            <a:r>
              <a:rPr lang="en-US" sz="1000" b="1" dirty="0">
                <a:effectLst/>
                <a:latin typeface="Arial"/>
                <a:ea typeface="Times New Roman"/>
                <a:cs typeface="Times New Roman"/>
              </a:rPr>
              <a:t>123-123-1234</a:t>
            </a:r>
            <a:r>
              <a:rPr lang="en-US" sz="1000" dirty="0">
                <a:effectLst/>
                <a:latin typeface="Arial"/>
                <a:ea typeface="Times New Roman"/>
                <a:cs typeface="Times New Roman"/>
              </a:rPr>
              <a:t> as the business phone number, and use </a:t>
            </a:r>
            <a:r>
              <a:rPr lang="en-US" sz="1000" b="1" dirty="0">
                <a:effectLst/>
                <a:latin typeface="Arial"/>
                <a:ea typeface="Times New Roman"/>
                <a:cs typeface="Times New Roman"/>
              </a:rPr>
              <a:t>A. Datum Corporation</a:t>
            </a:r>
            <a:r>
              <a:rPr lang="en-US" sz="1000" dirty="0">
                <a:effectLst/>
                <a:latin typeface="Arial"/>
                <a:ea typeface="Times New Roman"/>
                <a:cs typeface="Times New Roman"/>
              </a:rPr>
              <a:t> as the company name. Choose </a:t>
            </a:r>
            <a:r>
              <a:rPr lang="en-US" sz="1000" b="1" dirty="0">
                <a:effectLst/>
                <a:latin typeface="Arial"/>
                <a:ea typeface="Times New Roman"/>
                <a:cs typeface="Times New Roman"/>
              </a:rPr>
              <a:t>51-150</a:t>
            </a:r>
            <a:r>
              <a:rPr lang="en-US" sz="1000" dirty="0">
                <a:effectLst/>
                <a:latin typeface="Arial"/>
                <a:ea typeface="Times New Roman"/>
                <a:cs typeface="Times New Roman"/>
              </a:rPr>
              <a:t> for the organization size, and then click </a:t>
            </a:r>
            <a:r>
              <a:rPr lang="en-US" sz="1000" b="1" dirty="0">
                <a:effectLst/>
                <a:latin typeface="Arial"/>
                <a:ea typeface="Times New Roman"/>
                <a:cs typeface="Times New Roman"/>
              </a:rPr>
              <a:t>Next</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Create your user ID</a:t>
            </a:r>
            <a:r>
              <a:rPr lang="en-US" sz="1000" dirty="0">
                <a:effectLst/>
                <a:latin typeface="Arial"/>
                <a:ea typeface="Times New Roman"/>
                <a:cs typeface="Times New Roman"/>
              </a:rPr>
              <a:t> page, type your user name (for example, the first letter of your last name and your first name), and then choose a company domain name. Type the company domain name in the following format: AdatumDATEYourInitials.onmicrosoft. (for example, adatum2601sj.onmicrosoft.com)</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Configure </a:t>
            </a:r>
            <a:r>
              <a:rPr lang="en-US" sz="1000" b="1" dirty="0">
                <a:effectLst/>
                <a:latin typeface="Arial"/>
                <a:ea typeface="Times New Roman"/>
                <a:cs typeface="Times New Roman"/>
              </a:rPr>
              <a:t>Pa$$w0rd!</a:t>
            </a:r>
            <a:r>
              <a:rPr lang="en-US" sz="1000" dirty="0">
                <a:effectLst/>
                <a:latin typeface="Arial"/>
                <a:ea typeface="Times New Roman"/>
                <a:cs typeface="Times New Roman"/>
              </a:rPr>
              <a:t> as the password, and then click </a:t>
            </a:r>
            <a:r>
              <a:rPr lang="en-US" sz="1000" b="1" dirty="0">
                <a:effectLst/>
                <a:latin typeface="Arial"/>
                <a:ea typeface="Times New Roman"/>
                <a:cs typeface="Times New Roman"/>
              </a:rPr>
              <a:t>Next</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Provide your mobile phone number for verification, and then click </a:t>
            </a:r>
            <a:r>
              <a:rPr lang="en-US" sz="1000" b="1" dirty="0">
                <a:effectLst/>
                <a:latin typeface="Arial"/>
                <a:ea typeface="Times New Roman"/>
                <a:cs typeface="Times New Roman"/>
              </a:rPr>
              <a:t>Text me</a:t>
            </a:r>
            <a:r>
              <a:rPr lang="en-US" sz="1000" dirty="0">
                <a:effectLst/>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You must type your working mobile phone number.</a:t>
            </a:r>
          </a:p>
          <a:p>
            <a:pPr marL="342900" marR="0" lvl="0" indent="-342900">
              <a:lnSpc>
                <a:spcPct val="115000"/>
              </a:lnSpc>
              <a:spcBef>
                <a:spcPts val="0"/>
              </a:spcBef>
              <a:spcAft>
                <a:spcPts val="995"/>
              </a:spcAft>
              <a:buFont typeface="+mj-lt"/>
              <a:buAutoNum type="arabicPeriod" startAt="8"/>
            </a:pPr>
            <a:r>
              <a:rPr lang="en-US" sz="1000" dirty="0">
                <a:solidFill>
                  <a:srgbClr val="000000"/>
                </a:solidFill>
                <a:effectLst/>
                <a:latin typeface="Arial"/>
                <a:ea typeface="Times New Roman"/>
                <a:cs typeface="Times New Roman"/>
              </a:rPr>
              <a:t>Type the text code that you received on your mobile phone in </a:t>
            </a:r>
            <a:r>
              <a:rPr lang="en-US" sz="1000" dirty="0">
                <a:effectLst/>
                <a:latin typeface="Arial"/>
                <a:ea typeface="Times New Roman"/>
                <a:cs typeface="Times New Roman"/>
              </a:rPr>
              <a:t>the</a:t>
            </a:r>
            <a:r>
              <a:rPr lang="en-US" sz="1000" b="1" dirty="0">
                <a:effectLst/>
                <a:latin typeface="Arial"/>
                <a:ea typeface="Times New Roman"/>
                <a:cs typeface="Times New Roman"/>
              </a:rPr>
              <a:t> Enter your verification code</a:t>
            </a:r>
            <a:r>
              <a:rPr lang="en-US" sz="1000" dirty="0">
                <a:solidFill>
                  <a:srgbClr val="000000"/>
                </a:solidFill>
                <a:effectLst/>
                <a:latin typeface="Arial"/>
                <a:ea typeface="Times New Roman"/>
                <a:cs typeface="Times New Roman"/>
              </a:rPr>
              <a:t> dialog box, then click </a:t>
            </a:r>
            <a:r>
              <a:rPr lang="en-US" sz="1000" b="1" dirty="0">
                <a:effectLst/>
                <a:latin typeface="Arial"/>
                <a:ea typeface="Times New Roman"/>
                <a:cs typeface="Times New Roman"/>
              </a:rPr>
              <a:t>Create my account</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8"/>
            </a:pPr>
            <a:r>
              <a:rPr lang="en-US" sz="1000" dirty="0">
                <a:solidFill>
                  <a:srgbClr val="000000"/>
                </a:solidFill>
                <a:effectLst/>
                <a:latin typeface="Arial"/>
                <a:ea typeface="Times New Roman"/>
                <a:cs typeface="Times New Roman"/>
              </a:rPr>
              <a:t>Review the available options on the Office 365 dashboard, and note your user ID.</a:t>
            </a:r>
            <a:endParaRPr lang="en-US" sz="1000" dirty="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Make sure that you write down your user ID, because you will use it later for signing in.</a:t>
            </a:r>
          </a:p>
          <a:p>
            <a:pPr marL="342900" marR="0" lvl="0" indent="-342900">
              <a:lnSpc>
                <a:spcPct val="115000"/>
              </a:lnSpc>
              <a:spcBef>
                <a:spcPts val="0"/>
              </a:spcBef>
              <a:spcAft>
                <a:spcPts val="995"/>
              </a:spcAft>
              <a:buFont typeface="+mj-lt"/>
              <a:buAutoNum type="arabicPeriod" startAt="10"/>
            </a:pPr>
            <a:r>
              <a:rPr lang="en-US" sz="1000" dirty="0">
                <a:solidFill>
                  <a:srgbClr val="000000"/>
                </a:solidFill>
                <a:effectLst/>
                <a:latin typeface="Arial"/>
                <a:ea typeface="Times New Roman"/>
                <a:cs typeface="Times New Roman"/>
              </a:rPr>
              <a:t>Do not close the browser window.</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8074B56-620E-472D-9EC7-B6726035E41F}"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2993557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to students the Office 365 administrative tools. Mention that each Office 365 component utilizes a different Windows PowerShell module and a different way of connecting that module to the cloud.</a:t>
            </a:r>
          </a:p>
        </p:txBody>
      </p:sp>
      <p:sp>
        <p:nvSpPr>
          <p:cNvPr id="4" name="Slide Number Placeholder 3"/>
          <p:cNvSpPr>
            <a:spLocks noGrp="1"/>
          </p:cNvSpPr>
          <p:nvPr>
            <p:ph type="sldNum" sz="quarter" idx="10"/>
          </p:nvPr>
        </p:nvSpPr>
        <p:spPr/>
        <p:txBody>
          <a:bodyPr/>
          <a:lstStyle/>
          <a:p>
            <a:fld id="{18074B56-620E-472D-9EC7-B6726035E41F}"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1654151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Office 365 admin center</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On the host machine, in Internet Explorer, 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t>
            </a:r>
            <a:r>
              <a:rPr lang="en-US" sz="1000" b="1" dirty="0">
                <a:effectLst/>
                <a:latin typeface="Arial"/>
                <a:ea typeface="Times New Roman"/>
                <a:cs typeface="Times New Roman"/>
              </a:rPr>
              <a:t>InPrivate Browsing</a:t>
            </a:r>
            <a:r>
              <a:rPr lang="en-US" sz="1000" dirty="0">
                <a:effectLst/>
                <a:latin typeface="Arial"/>
                <a:ea typeface="Times New Roman"/>
                <a:cs typeface="Times New Roman"/>
              </a:rPr>
              <a:t>, and then browse to </a:t>
            </a:r>
            <a:r>
              <a:rPr lang="en-US" sz="1000" b="1" dirty="0">
                <a:effectLst/>
                <a:latin typeface="Arial"/>
                <a:ea typeface="Times New Roman"/>
                <a:cs typeface="Times New Roman"/>
              </a:rPr>
              <a:t>https://portal.office.com</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Log on with your previously created UserID and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Click </a:t>
            </a:r>
            <a:r>
              <a:rPr lang="en-US" sz="1000" b="1" dirty="0">
                <a:effectLst/>
                <a:latin typeface="Arial"/>
                <a:ea typeface="Times New Roman"/>
                <a:cs typeface="Times New Roman"/>
              </a:rPr>
              <a:t>Admin</a:t>
            </a:r>
            <a:r>
              <a:rPr lang="en-US" sz="1000" dirty="0">
                <a:effectLst/>
                <a:latin typeface="Arial"/>
                <a:ea typeface="Times New Roman"/>
                <a:cs typeface="Times New Roman"/>
              </a:rPr>
              <a:t>. On the don’t lose access to your account! page, click </a:t>
            </a:r>
            <a:r>
              <a:rPr lang="en-US" sz="1000" b="1" dirty="0">
                <a:effectLst/>
                <a:latin typeface="Arial"/>
                <a:ea typeface="Times New Roman"/>
                <a:cs typeface="Times New Roman"/>
              </a:rPr>
              <a:t>cancel</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If you are connected to the previous Office 365 admin center, click the banner at the top of the page to connect to the new Office 365 admin center.</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On the left navigation menu, scroll down to explore all available items.</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On the left navigation menu, click </a:t>
            </a:r>
            <a:r>
              <a:rPr lang="en-US" sz="1000" b="1" dirty="0">
                <a:effectLst/>
                <a:latin typeface="Arial"/>
                <a:ea typeface="Times New Roman"/>
                <a:cs typeface="Times New Roman"/>
              </a:rPr>
              <a:t>Users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Active Users</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Review the users list.</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On the left navigation menu, click </a:t>
            </a:r>
            <a:r>
              <a:rPr lang="en-US" sz="1000" b="1" dirty="0">
                <a:effectLst/>
                <a:latin typeface="Arial"/>
                <a:ea typeface="Times New Roman"/>
                <a:cs typeface="Times New Roman"/>
              </a:rPr>
              <a:t>Settings</a:t>
            </a:r>
            <a:r>
              <a:rPr lang="en-US" sz="1000" dirty="0">
                <a:effectLst/>
                <a:latin typeface="Arial"/>
                <a:ea typeface="Times New Roman"/>
                <a:cs typeface="Times New Roman"/>
              </a:rPr>
              <a:t>, and review the options listed.</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Click each option, and discuss the configuration options.</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On the left navigation menu, click </a:t>
            </a:r>
            <a:r>
              <a:rPr lang="en-US" sz="1000" b="1" dirty="0">
                <a:effectLst/>
                <a:latin typeface="Arial"/>
                <a:ea typeface="Times New Roman"/>
                <a:cs typeface="Times New Roman"/>
              </a:rPr>
              <a:t>Health</a:t>
            </a:r>
            <a:r>
              <a:rPr lang="en-US" sz="1000" dirty="0">
                <a:effectLst/>
                <a:latin typeface="Arial"/>
                <a:ea typeface="Times New Roman"/>
                <a:cs typeface="Times New Roman"/>
              </a:rPr>
              <a:t>, and review the options listed. </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Click each option, and discuss the configuration options.</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Do not close the browser window.</a:t>
            </a:r>
          </a:p>
        </p:txBody>
      </p:sp>
      <p:sp>
        <p:nvSpPr>
          <p:cNvPr id="4" name="Slide Number Placeholder 3"/>
          <p:cNvSpPr>
            <a:spLocks noGrp="1"/>
          </p:cNvSpPr>
          <p:nvPr>
            <p:ph type="sldNum" sz="quarter" idx="10"/>
          </p:nvPr>
        </p:nvSpPr>
        <p:spPr/>
        <p:txBody>
          <a:bodyPr/>
          <a:lstStyle/>
          <a:p>
            <a:fld id="{18074B56-620E-472D-9EC7-B6726035E41F}"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2656675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8074B56-620E-472D-9EC7-B6726035E41F}"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1144541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Provision users and mailboxes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host machine, in Internet Explorer, in the Office 365 admin portal, on Home page, click </a:t>
            </a:r>
            <a:r>
              <a:rPr lang="en-US" sz="1000" b="1" dirty="0">
                <a:effectLst/>
                <a:latin typeface="Arial"/>
                <a:ea typeface="Times New Roman"/>
                <a:cs typeface="Times New Roman"/>
              </a:rPr>
              <a:t>Users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Active users</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Above the list of users, click the </a:t>
            </a:r>
            <a:r>
              <a:rPr lang="en-US" sz="1000" b="1" dirty="0">
                <a:effectLst/>
                <a:latin typeface="Arial"/>
                <a:ea typeface="Times New Roman"/>
                <a:cs typeface="Times New Roman"/>
              </a:rPr>
              <a:t>Add a user </a:t>
            </a:r>
            <a:r>
              <a:rPr lang="en-US" sz="1000" dirty="0">
                <a:effectLst/>
                <a:latin typeface="Arial"/>
                <a:ea typeface="Times New Roman"/>
                <a:cs typeface="Times New Roman"/>
              </a:rPr>
              <a:t>button. </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On the </a:t>
            </a:r>
            <a:r>
              <a:rPr lang="en-US" sz="1000" b="1" dirty="0">
                <a:effectLst/>
                <a:latin typeface="Arial"/>
                <a:ea typeface="Times New Roman"/>
                <a:cs typeface="Times New Roman"/>
              </a:rPr>
              <a:t>New user </a:t>
            </a:r>
            <a:r>
              <a:rPr lang="en-US" sz="1000" dirty="0">
                <a:solidFill>
                  <a:srgbClr val="000000"/>
                </a:solidFill>
                <a:effectLst/>
                <a:latin typeface="Arial"/>
                <a:ea typeface="Times New Roman"/>
                <a:cs typeface="Segoe UI"/>
              </a:rPr>
              <a:t>page, enter the following information, and then click </a:t>
            </a:r>
            <a:r>
              <a:rPr lang="en-US" sz="1000" b="1" dirty="0">
                <a:effectLst/>
                <a:latin typeface="Arial"/>
                <a:ea typeface="Times New Roman"/>
                <a:cs typeface="Times New Roman"/>
              </a:rPr>
              <a:t>Save</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a:solidFill>
                  <a:srgbClr val="000000"/>
                </a:solidFill>
                <a:effectLst/>
                <a:latin typeface="Arial"/>
                <a:ea typeface="Times New Roman"/>
                <a:cs typeface="Segoe UI"/>
              </a:rPr>
              <a:t>First name: </a:t>
            </a:r>
            <a:r>
              <a:rPr lang="en-US" sz="1000" b="1" dirty="0">
                <a:effectLst/>
                <a:latin typeface="Arial"/>
                <a:ea typeface="Times New Roman"/>
                <a:cs typeface="Times New Roman"/>
              </a:rPr>
              <a:t>Beth</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a:solidFill>
                  <a:srgbClr val="000000"/>
                </a:solidFill>
                <a:effectLst/>
                <a:latin typeface="Arial"/>
                <a:ea typeface="Times New Roman"/>
                <a:cs typeface="Segoe UI"/>
              </a:rPr>
              <a:t>Last name: </a:t>
            </a:r>
            <a:r>
              <a:rPr lang="en-US" sz="1000" b="1" dirty="0">
                <a:effectLst/>
                <a:latin typeface="Arial"/>
                <a:ea typeface="Times New Roman"/>
                <a:cs typeface="Times New Roman"/>
              </a:rPr>
              <a:t>Burke</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a:solidFill>
                  <a:srgbClr val="000000"/>
                </a:solidFill>
                <a:effectLst/>
                <a:latin typeface="Arial"/>
                <a:ea typeface="Times New Roman"/>
                <a:cs typeface="Segoe UI"/>
              </a:rPr>
              <a:t>Display name: </a:t>
            </a:r>
            <a:r>
              <a:rPr lang="en-US" sz="1000" b="1" dirty="0">
                <a:effectLst/>
                <a:latin typeface="Arial"/>
                <a:ea typeface="Times New Roman"/>
                <a:cs typeface="Times New Roman"/>
              </a:rPr>
              <a:t>Beth Burke</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a:solidFill>
                  <a:srgbClr val="000000"/>
                </a:solidFill>
                <a:effectLst/>
                <a:latin typeface="Arial"/>
                <a:ea typeface="Times New Roman"/>
                <a:cs typeface="Segoe UI"/>
              </a:rPr>
              <a:t>User name: </a:t>
            </a:r>
            <a:r>
              <a:rPr lang="en-US" sz="1000" b="1" dirty="0">
                <a:effectLst/>
                <a:latin typeface="Arial"/>
                <a:ea typeface="Times New Roman"/>
                <a:cs typeface="Times New Roman"/>
              </a:rPr>
              <a:t>Beth</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a:solidFill>
                  <a:srgbClr val="000000"/>
                </a:solidFill>
                <a:effectLst/>
                <a:latin typeface="Arial"/>
                <a:ea typeface="Times New Roman"/>
                <a:cs typeface="Segoe UI"/>
              </a:rPr>
              <a:t>Auto-generate password.</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a:solidFill>
                  <a:srgbClr val="000000"/>
                </a:solidFill>
                <a:effectLst/>
                <a:latin typeface="Arial"/>
                <a:ea typeface="Times New Roman"/>
                <a:cs typeface="Segoe UI"/>
              </a:rPr>
              <a:t>Make this user change their password when they first sign in: </a:t>
            </a:r>
            <a:r>
              <a:rPr lang="en-US" sz="1000" b="1" dirty="0">
                <a:effectLst/>
                <a:latin typeface="Arial"/>
                <a:ea typeface="Times New Roman"/>
                <a:cs typeface="Times New Roman"/>
              </a:rPr>
              <a:t>Selected</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a:solidFill>
                  <a:srgbClr val="000000"/>
                </a:solidFill>
                <a:effectLst/>
                <a:latin typeface="Arial"/>
                <a:ea typeface="Times New Roman"/>
                <a:cs typeface="Segoe UI"/>
              </a:rPr>
              <a:t>Product licenses: </a:t>
            </a:r>
            <a:r>
              <a:rPr lang="en-US" sz="1000" b="1" dirty="0">
                <a:effectLst/>
                <a:latin typeface="Arial"/>
                <a:ea typeface="Times New Roman"/>
                <a:cs typeface="Times New Roman"/>
              </a:rPr>
              <a:t>Office 365 Enterprise E3</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a:effectLst/>
                <a:latin typeface="Arial"/>
                <a:ea typeface="Times New Roman"/>
                <a:cs typeface="Times New Roman"/>
              </a:rPr>
              <a:t>Click</a:t>
            </a:r>
            <a:r>
              <a:rPr lang="en-US" sz="1000" b="1" dirty="0">
                <a:effectLst/>
                <a:latin typeface="Arial"/>
                <a:ea typeface="Times New Roman"/>
                <a:cs typeface="Times New Roman"/>
              </a:rPr>
              <a:t> Save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Ensure that the </a:t>
            </a:r>
            <a:r>
              <a:rPr lang="en-US" sz="1000" b="1" dirty="0">
                <a:effectLst/>
                <a:latin typeface="Arial"/>
                <a:ea typeface="Times New Roman"/>
                <a:cs typeface="Times New Roman"/>
              </a:rPr>
              <a:t>Send password in email</a:t>
            </a:r>
            <a:r>
              <a:rPr lang="en-US" sz="1000" dirty="0">
                <a:solidFill>
                  <a:srgbClr val="000000"/>
                </a:solidFill>
                <a:effectLst/>
                <a:latin typeface="Arial"/>
                <a:ea typeface="Times New Roman"/>
                <a:cs typeface="Times New Roman"/>
              </a:rPr>
              <a:t> check box is selected, click </a:t>
            </a:r>
            <a:r>
              <a:rPr lang="en-US" sz="1000" b="1" dirty="0">
                <a:effectLst/>
                <a:latin typeface="Arial"/>
                <a:ea typeface="Times New Roman"/>
                <a:cs typeface="Times New Roman"/>
              </a:rPr>
              <a:t>Send email and close</a:t>
            </a:r>
            <a:r>
              <a:rPr lang="en-US" sz="1000" dirty="0">
                <a:solidFill>
                  <a:srgbClr val="000000"/>
                </a:solidFill>
                <a:effectLst/>
                <a:latin typeface="Arial"/>
                <a:ea typeface="Times New Roman"/>
                <a:cs typeface="Times New Roman"/>
              </a:rPr>
              <a:t>, and then repeat steps 2-3 to add the following additional users:</a:t>
            </a:r>
            <a:endParaRPr lang="en-US" sz="1000" dirty="0">
              <a:effectLst/>
              <a:latin typeface="Arial"/>
              <a:ea typeface="Times New Roman"/>
              <a:cs typeface="Times New Roman"/>
            </a:endParaRPr>
          </a:p>
          <a:p>
            <a:pPr marL="800100" lvl="1" indent="-342900">
              <a:lnSpc>
                <a:spcPct val="115000"/>
              </a:lnSpc>
              <a:spcAft>
                <a:spcPts val="995"/>
              </a:spcAft>
              <a:buFont typeface="+mj-lt"/>
              <a:buAutoNum type="alphaLcPeriod"/>
            </a:pPr>
            <a:r>
              <a:rPr lang="en-US" sz="1000" dirty="0">
                <a:solidFill>
                  <a:srgbClr val="000000"/>
                </a:solidFill>
                <a:effectLst/>
                <a:latin typeface="Arial"/>
                <a:ea typeface="Times New Roman"/>
                <a:cs typeface="Times New Roman"/>
              </a:rPr>
              <a:t>Annete Auzina</a:t>
            </a:r>
            <a:endParaRPr lang="en-US" sz="1000" dirty="0">
              <a:effectLst/>
              <a:latin typeface="Arial"/>
              <a:ea typeface="Times New Roman"/>
              <a:cs typeface="Times New Roman"/>
            </a:endParaRPr>
          </a:p>
          <a:p>
            <a:pPr marL="800100" lvl="1" indent="-342900">
              <a:lnSpc>
                <a:spcPct val="115000"/>
              </a:lnSpc>
              <a:spcAft>
                <a:spcPts val="995"/>
              </a:spcAft>
              <a:buFont typeface="+mj-lt"/>
              <a:buAutoNum type="alphaLcPeriod"/>
            </a:pPr>
            <a:r>
              <a:rPr lang="en-US" sz="1000" dirty="0">
                <a:solidFill>
                  <a:srgbClr val="000000"/>
                </a:solidFill>
                <a:effectLst/>
                <a:latin typeface="Arial"/>
                <a:ea typeface="Times New Roman"/>
                <a:cs typeface="Times New Roman"/>
              </a:rPr>
              <a:t>Fay Gibbs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Office 365 admin console, in the left navigation pane, click </a:t>
            </a:r>
            <a:r>
              <a:rPr lang="en-US" sz="1000" b="1" dirty="0">
                <a:effectLst/>
                <a:latin typeface="Arial"/>
                <a:ea typeface="Times New Roman"/>
                <a:cs typeface="Times New Roman"/>
              </a:rPr>
              <a:t>Admin centers</a:t>
            </a:r>
            <a:r>
              <a:rPr lang="en-US" sz="1000" dirty="0">
                <a:effectLst/>
                <a:latin typeface="Arial"/>
                <a:ea typeface="Times New Roman"/>
                <a:cs typeface="Times New Roman"/>
              </a:rPr>
              <a:t>,</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Exchange</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Exchange admin center, click </a:t>
            </a:r>
            <a:r>
              <a:rPr lang="en-US" sz="1000" b="1" dirty="0">
                <a:effectLst/>
                <a:latin typeface="Arial"/>
                <a:ea typeface="Times New Roman"/>
                <a:cs typeface="Times New Roman"/>
              </a:rPr>
              <a:t>recipients</a:t>
            </a:r>
            <a:r>
              <a:rPr lang="en-US" sz="1000" dirty="0">
                <a:solidFill>
                  <a:srgbClr val="000000"/>
                </a:solidFill>
                <a:effectLst/>
                <a:latin typeface="Arial"/>
                <a:ea typeface="Times New Roman"/>
                <a:cs typeface="Times New Roman"/>
              </a:rPr>
              <a:t>. </a:t>
            </a:r>
            <a:endParaRPr lang="en-US" sz="1000" dirty="0">
              <a:effectLst/>
              <a:latin typeface="Arial"/>
              <a:ea typeface="Times New Roman"/>
              <a:cs typeface="Times New Roman"/>
            </a:endParaRPr>
          </a:p>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8074B56-620E-472D-9EC7-B6726035E41F}"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24466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This demonstration requires the host computer to be able to access the Internet directly to connect to Exchange Online by using Windows PowerShell.</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host computer, open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as an administrator.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If a User Account Controller dialog box appears, click </a:t>
            </a:r>
            <a:r>
              <a:rPr lang="en-US" sz="1000" b="1" dirty="0">
                <a:effectLst/>
                <a:latin typeface="Arial"/>
                <a:ea typeface="Times New Roman"/>
                <a:cs typeface="Times New Roman"/>
              </a:rPr>
              <a:t>Yes</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Windows PowerShell, change the execution policy by running the following command, and then press Enter.</a:t>
            </a:r>
            <a:endParaRPr lang="en-US" sz="1000" dirty="0">
              <a:effectLst/>
              <a:latin typeface="Arial"/>
              <a:ea typeface="Times New Roman"/>
              <a:cs typeface="Times New Roman"/>
            </a:endParaRPr>
          </a:p>
          <a:p>
            <a:pPr>
              <a:lnSpc>
                <a:spcPct val="115000"/>
              </a:lnSpc>
              <a:spcBef>
                <a:spcPts val="600"/>
              </a:spcBef>
              <a:spcAft>
                <a:spcPts val="995"/>
              </a:spcAft>
            </a:pPr>
            <a:r>
              <a:rPr lang="en-US" sz="1000" dirty="0">
                <a:effectLst/>
                <a:latin typeface="Arial"/>
                <a:ea typeface="Times New Roman"/>
                <a:cs typeface="Times New Roman"/>
              </a:rPr>
              <a:t>	</a:t>
            </a:r>
            <a:r>
              <a:rPr lang="en-US" sz="1000" b="1" dirty="0">
                <a:effectLst/>
                <a:latin typeface="Arial"/>
                <a:ea typeface="Times New Roman"/>
                <a:cs typeface="Times New Roman"/>
              </a:rPr>
              <a:t>Set-executionpolicy unrestricted -force</a:t>
            </a:r>
          </a:p>
          <a:p>
            <a:pPr marL="342900" marR="0" lvl="0" indent="-342900">
              <a:lnSpc>
                <a:spcPct val="115000"/>
              </a:lnSpc>
              <a:spcBef>
                <a:spcPts val="0"/>
              </a:spcBef>
              <a:spcAft>
                <a:spcPts val="995"/>
              </a:spcAft>
              <a:buFont typeface="+mj-lt"/>
              <a:buAutoNum type="arabicPeriod" startAt="4"/>
            </a:pPr>
            <a:r>
              <a:rPr lang="en-US" sz="1000" dirty="0">
                <a:solidFill>
                  <a:srgbClr val="000000"/>
                </a:solidFill>
                <a:effectLst/>
                <a:latin typeface="Arial"/>
                <a:ea typeface="Times New Roman"/>
                <a:cs typeface="Times New Roman"/>
              </a:rPr>
              <a:t>Get login credentials </a:t>
            </a:r>
            <a:r>
              <a:rPr lang="en-US" sz="1000" dirty="0">
                <a:effectLst/>
                <a:latin typeface="Arial"/>
                <a:ea typeface="Times New Roman"/>
                <a:cs typeface="Times New Roman"/>
              </a:rPr>
              <a:t>by running the following command , and then press Enter:</a:t>
            </a:r>
          </a:p>
          <a:p>
            <a:pPr>
              <a:lnSpc>
                <a:spcPct val="115000"/>
              </a:lnSpc>
              <a:spcBef>
                <a:spcPts val="600"/>
              </a:spcBef>
              <a:spcAft>
                <a:spcPts val="995"/>
              </a:spcAft>
            </a:pPr>
            <a:r>
              <a:rPr lang="en-US" sz="1000" dirty="0">
                <a:effectLst/>
                <a:latin typeface="Arial"/>
                <a:ea typeface="Times New Roman"/>
                <a:cs typeface="Times New Roman"/>
              </a:rPr>
              <a:t>	</a:t>
            </a:r>
            <a:r>
              <a:rPr lang="en-US" sz="1000" b="1" dirty="0">
                <a:effectLst/>
                <a:latin typeface="Arial"/>
                <a:ea typeface="Times New Roman"/>
                <a:cs typeface="Times New Roman"/>
              </a:rPr>
              <a:t>$cred = Get-Credential</a:t>
            </a:r>
          </a:p>
          <a:p>
            <a:pPr marL="342900" marR="0" lvl="0" indent="-342900">
              <a:lnSpc>
                <a:spcPct val="115000"/>
              </a:lnSpc>
              <a:spcBef>
                <a:spcPts val="0"/>
              </a:spcBef>
              <a:spcAft>
                <a:spcPts val="995"/>
              </a:spcAft>
              <a:buFont typeface="+mj-lt"/>
              <a:buAutoNum type="arabicPeriod" startAt="5"/>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Login to Windows PowerShell</a:t>
            </a:r>
            <a:r>
              <a:rPr lang="en-US" sz="1000" dirty="0">
                <a:solidFill>
                  <a:srgbClr val="000000"/>
                </a:solidFill>
                <a:effectLst/>
                <a:latin typeface="Arial"/>
                <a:ea typeface="Times New Roman"/>
                <a:cs typeface="Times New Roman"/>
              </a:rPr>
              <a:t> dialog box, type your previously created </a:t>
            </a:r>
            <a:r>
              <a:rPr lang="en-US" sz="1000" b="1" dirty="0">
                <a:effectLst/>
                <a:latin typeface="Arial"/>
                <a:ea typeface="Times New Roman"/>
                <a:cs typeface="Times New Roman"/>
              </a:rPr>
              <a:t>UserID</a:t>
            </a:r>
            <a:r>
              <a:rPr lang="en-US" sz="1000" dirty="0">
                <a:solidFill>
                  <a:srgbClr val="000000"/>
                </a:solidFill>
                <a:effectLst/>
                <a:latin typeface="Arial"/>
                <a:ea typeface="Times New Roman"/>
                <a:cs typeface="Times New Roman"/>
              </a:rPr>
              <a:t> as user name and </a:t>
            </a:r>
            <a:r>
              <a:rPr lang="en-US" sz="1000" b="1" dirty="0">
                <a:effectLst/>
                <a:latin typeface="Arial"/>
                <a:ea typeface="Times New Roman"/>
                <a:cs typeface="Times New Roman"/>
              </a:rPr>
              <a:t>Pa$$w0rd!</a:t>
            </a:r>
            <a:r>
              <a:rPr lang="en-US" sz="1000" dirty="0">
                <a:solidFill>
                  <a:srgbClr val="000000"/>
                </a:solidFill>
                <a:effectLst/>
                <a:latin typeface="Arial"/>
                <a:ea typeface="Times New Roman"/>
                <a:cs typeface="Times New Roman"/>
              </a:rPr>
              <a:t> as the password, then click </a:t>
            </a:r>
            <a:r>
              <a:rPr lang="en-US" sz="1000" b="1" dirty="0">
                <a:effectLst/>
                <a:latin typeface="Arial"/>
                <a:ea typeface="Times New Roman"/>
                <a:cs typeface="Times New Roman"/>
              </a:rPr>
              <a:t>OK</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5"/>
            </a:pPr>
            <a:r>
              <a:rPr lang="en-US" sz="1000" dirty="0">
                <a:solidFill>
                  <a:srgbClr val="000000"/>
                </a:solidFill>
                <a:effectLst/>
                <a:latin typeface="Arial"/>
                <a:ea typeface="Times New Roman"/>
                <a:cs typeface="Times New Roman"/>
              </a:rPr>
              <a:t>Create a session to Exchange Online PowerShell by running the following command, and then press Enter:</a:t>
            </a:r>
            <a:endParaRPr lang="en-US" sz="1000" dirty="0">
              <a:effectLst/>
              <a:latin typeface="Arial"/>
              <a:ea typeface="Times New Roman"/>
              <a:cs typeface="Times New Roman"/>
            </a:endParaRPr>
          </a:p>
          <a:p>
            <a:pPr>
              <a:lnSpc>
                <a:spcPct val="115000"/>
              </a:lnSpc>
              <a:spcBef>
                <a:spcPts val="600"/>
              </a:spcBef>
              <a:spcAft>
                <a:spcPts val="995"/>
              </a:spcAft>
            </a:pPr>
            <a:r>
              <a:rPr lang="en-US" sz="1000" b="1" dirty="0">
                <a:effectLst/>
                <a:latin typeface="Arial"/>
                <a:ea typeface="Times New Roman"/>
                <a:cs typeface="Times New Roman"/>
              </a:rPr>
              <a:t>	$exo = New-PSSession -ConfigurationName Microsoft.Exchange -ConnectionUri 	https://outlook.office365.com/powershell-liveid/ -Credential $cred -Authentication 	Basic -AllowRedirection</a:t>
            </a:r>
          </a:p>
          <a:p>
            <a:pPr marL="342900" marR="0" lvl="0" indent="-342900">
              <a:lnSpc>
                <a:spcPct val="115000"/>
              </a:lnSpc>
              <a:spcBef>
                <a:spcPts val="0"/>
              </a:spcBef>
              <a:spcAft>
                <a:spcPts val="995"/>
              </a:spcAft>
              <a:buFont typeface="+mj-lt"/>
              <a:buAutoNum type="arabicPeriod" startAt="7"/>
            </a:pPr>
            <a:r>
              <a:rPr lang="en-US" sz="1000" dirty="0">
                <a:solidFill>
                  <a:srgbClr val="000000"/>
                </a:solidFill>
                <a:effectLst/>
                <a:latin typeface="Arial"/>
                <a:ea typeface="Times New Roman"/>
                <a:cs typeface="Times New Roman"/>
              </a:rPr>
              <a:t>Import all Exchange Online PowerShell cmdlets by running the following command, and then press Enter:</a:t>
            </a:r>
            <a:endParaRPr lang="en-US" sz="1000" dirty="0">
              <a:effectLst/>
              <a:latin typeface="Arial"/>
              <a:ea typeface="Times New Roman"/>
              <a:cs typeface="Times New Roman"/>
            </a:endParaRPr>
          </a:p>
          <a:p>
            <a:pPr>
              <a:lnSpc>
                <a:spcPct val="115000"/>
              </a:lnSpc>
              <a:spcBef>
                <a:spcPts val="600"/>
              </a:spcBef>
              <a:spcAft>
                <a:spcPts val="995"/>
              </a:spcAft>
            </a:pPr>
            <a:r>
              <a:rPr lang="en-US" sz="1000" b="1" dirty="0">
                <a:effectLst/>
                <a:latin typeface="Arial"/>
                <a:ea typeface="Times New Roman"/>
                <a:cs typeface="Times New Roman"/>
              </a:rPr>
              <a:t>	Import-PSSession $exo</a:t>
            </a:r>
          </a:p>
          <a:p>
            <a:pPr>
              <a:lnSpc>
                <a:spcPct val="115000"/>
              </a:lnSpc>
              <a:spcBef>
                <a:spcPts val="600"/>
              </a:spcBef>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8074B56-620E-472D-9EC7-B6726035E41F}"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447720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8074B56-620E-472D-9EC7-B6726035E41F}"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54869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a:t>
            </a:r>
            <a:r>
              <a:rPr lang="en-US" sz="1000" dirty="0">
                <a:solidFill>
                  <a:srgbClr val="000000"/>
                </a:solidFill>
                <a:latin typeface="Arial"/>
                <a:ea typeface="Calibri"/>
                <a:cs typeface="Times New Roman"/>
              </a:rPr>
              <a:t>the available migration options for Exchange Online. Customers can choose to move to the cloud quickly with native migration options, to take a more measured approach according to their business requirements, or to maintain mailboxes on-premises and online for a longer period of time.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8074B56-620E-472D-9EC7-B6726035E41F}"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4256460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8074B56-620E-472D-9EC7-B6726035E41F}"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131760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various migration scenarios that are available to migrate to Exchange Online.</a:t>
            </a:r>
          </a:p>
        </p:txBody>
      </p:sp>
      <p:sp>
        <p:nvSpPr>
          <p:cNvPr id="4" name="Slide Number Placeholder 3"/>
          <p:cNvSpPr>
            <a:spLocks noGrp="1"/>
          </p:cNvSpPr>
          <p:nvPr>
            <p:ph type="sldNum" sz="quarter" idx="10"/>
          </p:nvPr>
        </p:nvSpPr>
        <p:spPr/>
        <p:txBody>
          <a:bodyPr/>
          <a:lstStyle/>
          <a:p>
            <a:fld id="{18074B56-620E-472D-9EC7-B6726035E41F}"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4201272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provides an overview of the coexistence impacts associated with specific migration options.</a:t>
            </a:r>
          </a:p>
        </p:txBody>
      </p:sp>
      <p:sp>
        <p:nvSpPr>
          <p:cNvPr id="4" name="Slide Number Placeholder 3"/>
          <p:cNvSpPr>
            <a:spLocks noGrp="1"/>
          </p:cNvSpPr>
          <p:nvPr>
            <p:ph type="sldNum" sz="quarter" idx="10"/>
          </p:nvPr>
        </p:nvSpPr>
        <p:spPr/>
        <p:txBody>
          <a:bodyPr/>
          <a:lstStyle/>
          <a:p>
            <a:fld id="{18074B56-620E-472D-9EC7-B6726035E41F}"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3032136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to the students that the topics mentioned on the slide are just a starting point, and that additional topics might be important to each and every student. If you have time, you might want discuss additional preparation areas that are not included on the slide.</a:t>
            </a:r>
          </a:p>
        </p:txBody>
      </p:sp>
      <p:sp>
        <p:nvSpPr>
          <p:cNvPr id="4" name="Slide Number Placeholder 3"/>
          <p:cNvSpPr>
            <a:spLocks noGrp="1"/>
          </p:cNvSpPr>
          <p:nvPr>
            <p:ph type="sldNum" sz="quarter" idx="10"/>
          </p:nvPr>
        </p:nvSpPr>
        <p:spPr/>
        <p:txBody>
          <a:bodyPr/>
          <a:lstStyle/>
          <a:p>
            <a:fld id="{18074B56-620E-472D-9EC7-B6726035E41F}"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1529349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high-level steps in a migration to Exchange Online. Explain each step in detail and describe how to do each step. Also, mention that a hybrid deployment includes several other steps, and that the next lesson provides more details.</a:t>
            </a:r>
          </a:p>
        </p:txBody>
      </p:sp>
      <p:sp>
        <p:nvSpPr>
          <p:cNvPr id="4" name="Slide Number Placeholder 3"/>
          <p:cNvSpPr>
            <a:spLocks noGrp="1"/>
          </p:cNvSpPr>
          <p:nvPr>
            <p:ph type="sldNum" sz="quarter" idx="10"/>
          </p:nvPr>
        </p:nvSpPr>
        <p:spPr/>
        <p:txBody>
          <a:bodyPr/>
          <a:lstStyle/>
          <a:p>
            <a:fld id="{18074B56-620E-472D-9EC7-B6726035E41F}"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2861390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best practices tend to change, so users should feel free to add their own experiences to this topic.</a:t>
            </a:r>
          </a:p>
        </p:txBody>
      </p:sp>
      <p:sp>
        <p:nvSpPr>
          <p:cNvPr id="4" name="Slide Number Placeholder 3"/>
          <p:cNvSpPr>
            <a:spLocks noGrp="1"/>
          </p:cNvSpPr>
          <p:nvPr>
            <p:ph type="sldNum" sz="quarter" idx="10"/>
          </p:nvPr>
        </p:nvSpPr>
        <p:spPr/>
        <p:txBody>
          <a:bodyPr/>
          <a:lstStyle/>
          <a:p>
            <a:fld id="{18074B56-620E-472D-9EC7-B6726035E41F}"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862674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de-DE" sz="1000" b="1" dirty="0">
                <a:latin typeface="Arial"/>
                <a:ea typeface="Calibri"/>
                <a:cs typeface="Times New Roman"/>
              </a:rPr>
              <a:t>Exercise 1: Managing Exchange Online</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A. Datum is considering moving some of the mailboxes for some users to Office 365 Exchange Online. Before deciding on a migration option, they want to implement a test environment with a few test accounts so that they can evaluate functionality.</a:t>
            </a: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This lab can only be done on a machine that is connected to the Internet.</a:t>
            </a:r>
          </a:p>
        </p:txBody>
      </p:sp>
      <p:sp>
        <p:nvSpPr>
          <p:cNvPr id="4" name="Slide Number Placeholder 3"/>
          <p:cNvSpPr>
            <a:spLocks noGrp="1"/>
          </p:cNvSpPr>
          <p:nvPr>
            <p:ph type="sldNum" sz="quarter" idx="10"/>
          </p:nvPr>
        </p:nvSpPr>
        <p:spPr/>
        <p:txBody>
          <a:bodyPr/>
          <a:lstStyle/>
          <a:p>
            <a:fld id="{18074B56-620E-472D-9EC7-B6726035E41F}"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32745061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18074B56-620E-472D-9EC7-B6726035E41F}"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3254107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Where in Office 365 do you manage recipient objects such as recipients or groups?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the Exchange Online admin center to manage recipients and groups.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options do you have to manage Exchange Online?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Exchange Online admin center or Windows PowerShell to remotely connect to Exchange Online. You also can use the Office 365 admin center to create users and mailboxes, but you cannot manage mailboxes in the Office 365 admin center.</a:t>
            </a:r>
          </a:p>
        </p:txBody>
      </p:sp>
      <p:sp>
        <p:nvSpPr>
          <p:cNvPr id="4" name="Slide Number Placeholder 3"/>
          <p:cNvSpPr>
            <a:spLocks noGrp="1"/>
          </p:cNvSpPr>
          <p:nvPr>
            <p:ph type="sldNum" sz="quarter" idx="10"/>
          </p:nvPr>
        </p:nvSpPr>
        <p:spPr/>
        <p:txBody>
          <a:bodyPr/>
          <a:lstStyle/>
          <a:p>
            <a:fld id="{18074B56-620E-472D-9EC7-B6726035E41F}"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1488550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can you deploy Exchange Online?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Exchange Online only, Exchange Server on-premises only, or a hybrid deployment that connects Exchange Server on-premises and Exchange Online.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can you manage users and mailboxes in Office 365? Which portals can you use?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Office 365 admin center to create and delete users including their mailboxes. You need to use Exchange Online admin center to manage mailbox-specific settings such as email addresses or mailbox features.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created a new mailbox in Exchange Online, and now the on-premises users complain that they cannot see the new mailbox. What can you do?</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cannot make the new mailbox visible to viewers, because there is no way to synchronize Exchange Online mailboxes or accounts to the on-premises environment. To correct this problem, you need to delete and then re-create the mailboxes in the on-premises Active Directory Domain Services (AD DS) by using the Exchange admin center or Exchange Management Shell. Then you need to wait for the directory synchronization tool to synchronize the mailbox to Exchange Online.</a:t>
            </a:r>
          </a:p>
          <a:p>
            <a:pPr>
              <a:lnSpc>
                <a:spcPct val="115000"/>
              </a:lnSpc>
              <a:spcAft>
                <a:spcPts val="1000"/>
              </a:spcAft>
            </a:pPr>
            <a:r>
              <a:rPr lang="en-US" sz="1000" dirty="0">
                <a:latin typeface="Arial"/>
                <a:ea typeface="Calibri"/>
                <a:cs typeface="Times New Roman"/>
              </a:rPr>
              <a:t>Ensure that you cover the common issues and the corresponding troubleshooting tips listed in this section. Encourage students to share tips from their own work environments.</a:t>
            </a:r>
          </a:p>
        </p:txBody>
      </p:sp>
      <p:sp>
        <p:nvSpPr>
          <p:cNvPr id="4" name="Slide Number Placeholder 3"/>
          <p:cNvSpPr>
            <a:spLocks noGrp="1"/>
          </p:cNvSpPr>
          <p:nvPr>
            <p:ph type="sldNum" sz="quarter" idx="10"/>
          </p:nvPr>
        </p:nvSpPr>
        <p:spPr/>
        <p:txBody>
          <a:bodyPr/>
          <a:lstStyle/>
          <a:p>
            <a:fld id="{18074B56-620E-472D-9EC7-B6726035E41F}"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380004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8074B56-620E-472D-9EC7-B6726035E41F}"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147368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Introduce the five Microsoft products that are bundled as Microsoft Office 365. Mention that this module covers only Exchange Online, not the other products. You might want to give examples of when to use the other services, such as Microsoft Skype for Business Online, which can connect to an on-premises Skype for Business server.</a:t>
            </a:r>
          </a:p>
        </p:txBody>
      </p:sp>
      <p:sp>
        <p:nvSpPr>
          <p:cNvPr id="4" name="Slide Number Placeholder 3"/>
          <p:cNvSpPr>
            <a:spLocks noGrp="1"/>
          </p:cNvSpPr>
          <p:nvPr>
            <p:ph type="sldNum" sz="quarter" idx="10"/>
          </p:nvPr>
        </p:nvSpPr>
        <p:spPr/>
        <p:txBody>
          <a:bodyPr/>
          <a:lstStyle/>
          <a:p>
            <a:fld id="{18074B56-620E-472D-9EC7-B6726035E41F}"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2731719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features available in Exchange Online.</a:t>
            </a:r>
          </a:p>
        </p:txBody>
      </p:sp>
      <p:sp>
        <p:nvSpPr>
          <p:cNvPr id="4" name="Slide Number Placeholder 3"/>
          <p:cNvSpPr>
            <a:spLocks noGrp="1"/>
          </p:cNvSpPr>
          <p:nvPr>
            <p:ph type="sldNum" sz="quarter" idx="10"/>
          </p:nvPr>
        </p:nvSpPr>
        <p:spPr/>
        <p:txBody>
          <a:bodyPr/>
          <a:lstStyle/>
          <a:p>
            <a:fld id="{18074B56-620E-472D-9EC7-B6726035E41F}"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2744110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8074B56-620E-472D-9EC7-B6726035E41F}"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3388202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provides an overview of the Exchange Online subscriber options that are available. Mention that Microsoft often changes these policies, so students must be sure to use the most recent information about subscriptions for their planning.</a:t>
            </a:r>
          </a:p>
        </p:txBody>
      </p:sp>
      <p:sp>
        <p:nvSpPr>
          <p:cNvPr id="4" name="Slide Number Placeholder 3"/>
          <p:cNvSpPr>
            <a:spLocks noGrp="1"/>
          </p:cNvSpPr>
          <p:nvPr>
            <p:ph type="sldNum" sz="quarter" idx="10"/>
          </p:nvPr>
        </p:nvSpPr>
        <p:spPr/>
        <p:txBody>
          <a:bodyPr/>
          <a:lstStyle/>
          <a:p>
            <a:fld id="{18074B56-620E-472D-9EC7-B6726035E41F}"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2510366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present the Exchange Online deployment scenarios. Mention that Exchange Online can provide a hybrid deployment, which is the only cloud messaging solution in the market that can coexist with an on-premises messaging solution.</a:t>
            </a:r>
          </a:p>
        </p:txBody>
      </p:sp>
      <p:sp>
        <p:nvSpPr>
          <p:cNvPr id="4" name="Slide Number Placeholder 3"/>
          <p:cNvSpPr>
            <a:spLocks noGrp="1"/>
          </p:cNvSpPr>
          <p:nvPr>
            <p:ph type="sldNum" sz="quarter" idx="10"/>
          </p:nvPr>
        </p:nvSpPr>
        <p:spPr/>
        <p:txBody>
          <a:bodyPr/>
          <a:lstStyle/>
          <a:p>
            <a:fld id="{18074B56-620E-472D-9EC7-B6726035E41F}"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2177870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important areas to consider for implementing and managing coexistence between on-premises Exchange and Exchange Online.</a:t>
            </a:r>
          </a:p>
        </p:txBody>
      </p:sp>
      <p:sp>
        <p:nvSpPr>
          <p:cNvPr id="4" name="Slide Number Placeholder 3"/>
          <p:cNvSpPr>
            <a:spLocks noGrp="1"/>
          </p:cNvSpPr>
          <p:nvPr>
            <p:ph type="sldNum" sz="quarter" idx="10"/>
          </p:nvPr>
        </p:nvSpPr>
        <p:spPr/>
        <p:txBody>
          <a:bodyPr/>
          <a:lstStyle/>
          <a:p>
            <a:fld id="{18074B56-620E-472D-9EC7-B6726035E41F}"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1783575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7658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a:t>Module 11</a:t>
            </a:r>
          </a:p>
        </p:txBody>
      </p:sp>
      <p:sp>
        <p:nvSpPr>
          <p:cNvPr id="3" name="Subtitle 2"/>
          <p:cNvSpPr>
            <a:spLocks noGrp="1"/>
          </p:cNvSpPr>
          <p:nvPr>
            <p:ph type="subTitle" sz="quarter" idx="1"/>
          </p:nvPr>
        </p:nvSpPr>
        <p:spPr/>
        <p:txBody>
          <a:bodyPr/>
          <a:lstStyle/>
          <a:p>
            <a:r>
              <a:rPr lang="en-US" dirty="0"/>
              <a:t>Implementing and managing Exchange Online deployments
</a:t>
            </a:r>
          </a:p>
        </p:txBody>
      </p:sp>
    </p:spTree>
    <p:extLst>
      <p:ext uri="{BB962C8B-B14F-4D97-AF65-F5344CB8AC3E}">
        <p14:creationId xmlns:p14="http://schemas.microsoft.com/office/powerpoint/2010/main" val="1363847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8508eed9-7119-4a8f-acfe-7c6b99322f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Managing Exchange Online</a:t>
            </a:r>
          </a:p>
        </p:txBody>
      </p:sp>
      <p:sp>
        <p:nvSpPr>
          <p:cNvPr id="3" name="Text Placeholder 2"/>
          <p:cNvSpPr>
            <a:spLocks noGrp="1"/>
          </p:cNvSpPr>
          <p:nvPr>
            <p:ph type="body" idx="1"/>
          </p:nvPr>
        </p:nvSpPr>
        <p:spPr/>
        <p:txBody>
          <a:bodyPr/>
          <a:lstStyle/>
          <a:p>
            <a:r>
              <a:rPr lang="en-US" dirty="0"/>
              <a:t>Creating an Office 365 tenant
Demonstration: Creating an Office 365 trial tenant
Overview of the Office 365 administrative portals
Demonstration: Overview of the Office 365 admin center
Exchange Online management
Demonstration: Provisioning users, groups, and mailboxes in Office 365
Demonstration: Connecting to Exchange Online by using Windows PowerShell</a:t>
            </a:r>
          </a:p>
        </p:txBody>
      </p:sp>
    </p:spTree>
    <p:extLst>
      <p:ext uri="{BB962C8B-B14F-4D97-AF65-F5344CB8AC3E}">
        <p14:creationId xmlns:p14="http://schemas.microsoft.com/office/powerpoint/2010/main" val="3443413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62f0dc0-b146-4c86-8b72-6c5379cbe34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Office 365 tenant</a:t>
            </a:r>
          </a:p>
        </p:txBody>
      </p:sp>
      <p:grpSp>
        <p:nvGrpSpPr>
          <p:cNvPr id="4" name="Group 3"/>
          <p:cNvGrpSpPr/>
          <p:nvPr/>
        </p:nvGrpSpPr>
        <p:grpSpPr>
          <a:xfrm>
            <a:off x="824344" y="1175831"/>
            <a:ext cx="7912496" cy="5414065"/>
            <a:chOff x="824344" y="1175831"/>
            <a:chExt cx="7912496" cy="5414065"/>
          </a:xfrm>
        </p:grpSpPr>
        <p:grpSp>
          <p:nvGrpSpPr>
            <p:cNvPr id="5" name="Group 4"/>
            <p:cNvGrpSpPr/>
            <p:nvPr/>
          </p:nvGrpSpPr>
          <p:grpSpPr>
            <a:xfrm>
              <a:off x="824344" y="1175831"/>
              <a:ext cx="7912496" cy="5023792"/>
              <a:chOff x="979984" y="845096"/>
              <a:chExt cx="7912496" cy="5023792"/>
            </a:xfrm>
          </p:grpSpPr>
          <p:sp>
            <p:nvSpPr>
              <p:cNvPr id="11" name="Rectangle 10"/>
              <p:cNvSpPr/>
              <p:nvPr/>
            </p:nvSpPr>
            <p:spPr>
              <a:xfrm>
                <a:off x="979984" y="4437112"/>
                <a:ext cx="2664296" cy="1431776"/>
              </a:xfrm>
              <a:prstGeom prst="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Validate sign-up</a:t>
                </a:r>
              </a:p>
            </p:txBody>
          </p:sp>
          <p:sp>
            <p:nvSpPr>
              <p:cNvPr id="12" name="Rectangle 11"/>
              <p:cNvSpPr/>
              <p:nvPr/>
            </p:nvSpPr>
            <p:spPr>
              <a:xfrm>
                <a:off x="979984" y="845096"/>
                <a:ext cx="2664296" cy="1431776"/>
              </a:xfrm>
              <a:prstGeom prst="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Select plan</a:t>
                </a:r>
              </a:p>
            </p:txBody>
          </p:sp>
          <p:sp>
            <p:nvSpPr>
              <p:cNvPr id="13" name="Rectangle 12"/>
              <p:cNvSpPr/>
              <p:nvPr/>
            </p:nvSpPr>
            <p:spPr>
              <a:xfrm>
                <a:off x="4572000" y="4437112"/>
                <a:ext cx="2664296" cy="1431776"/>
              </a:xfrm>
              <a:prstGeom prst="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Enter company data</a:t>
                </a:r>
              </a:p>
            </p:txBody>
          </p:sp>
          <p:sp>
            <p:nvSpPr>
              <p:cNvPr id="14" name="Rectangle 13"/>
              <p:cNvSpPr/>
              <p:nvPr/>
            </p:nvSpPr>
            <p:spPr>
              <a:xfrm>
                <a:off x="6228184" y="2657694"/>
                <a:ext cx="2664296" cy="1431776"/>
              </a:xfrm>
              <a:prstGeom prst="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Click trial link</a:t>
                </a:r>
              </a:p>
            </p:txBody>
          </p:sp>
          <p:sp>
            <p:nvSpPr>
              <p:cNvPr id="15" name="Rectangle 14"/>
              <p:cNvSpPr/>
              <p:nvPr/>
            </p:nvSpPr>
            <p:spPr>
              <a:xfrm>
                <a:off x="4572000" y="845096"/>
                <a:ext cx="2664296" cy="1431776"/>
              </a:xfrm>
              <a:prstGeom prst="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Obtain external email account</a:t>
                </a:r>
              </a:p>
            </p:txBody>
          </p:sp>
          <p:grpSp>
            <p:nvGrpSpPr>
              <p:cNvPr id="16" name="Group 15"/>
              <p:cNvGrpSpPr>
                <a:grpSpLocks noChangeAspect="1"/>
              </p:cNvGrpSpPr>
              <p:nvPr/>
            </p:nvGrpSpPr>
            <p:grpSpPr>
              <a:xfrm>
                <a:off x="1707588" y="908720"/>
                <a:ext cx="1209087" cy="909039"/>
                <a:chOff x="7933210" y="3135330"/>
                <a:chExt cx="2345149" cy="1763175"/>
              </a:xfrm>
            </p:grpSpPr>
            <p:grpSp>
              <p:nvGrpSpPr>
                <p:cNvPr id="78" name="Group 77"/>
                <p:cNvGrpSpPr>
                  <a:grpSpLocks noChangeAspect="1"/>
                </p:cNvGrpSpPr>
                <p:nvPr/>
              </p:nvGrpSpPr>
              <p:grpSpPr bwMode="auto">
                <a:xfrm>
                  <a:off x="7933210" y="3135330"/>
                  <a:ext cx="2345149" cy="1763175"/>
                  <a:chOff x="4201" y="956"/>
                  <a:chExt cx="1495" cy="1124"/>
                </a:xfrm>
              </p:grpSpPr>
              <p:sp>
                <p:nvSpPr>
                  <p:cNvPr id="84" name="AutoShape 3"/>
                  <p:cNvSpPr>
                    <a:spLocks noChangeAspect="1" noChangeArrowheads="1" noTextEdit="1"/>
                  </p:cNvSpPr>
                  <p:nvPr/>
                </p:nvSpPr>
                <p:spPr bwMode="auto">
                  <a:xfrm>
                    <a:off x="4204" y="956"/>
                    <a:ext cx="1492" cy="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5" name="Freeform 84"/>
                  <p:cNvSpPr>
                    <a:spLocks/>
                  </p:cNvSpPr>
                  <p:nvPr/>
                </p:nvSpPr>
                <p:spPr bwMode="auto">
                  <a:xfrm>
                    <a:off x="4616" y="1464"/>
                    <a:ext cx="165" cy="73"/>
                  </a:xfrm>
                  <a:custGeom>
                    <a:avLst/>
                    <a:gdLst>
                      <a:gd name="T0" fmla="*/ 12 w 52"/>
                      <a:gd name="T1" fmla="*/ 0 h 23"/>
                      <a:gd name="T2" fmla="*/ 0 w 52"/>
                      <a:gd name="T3" fmla="*/ 12 h 23"/>
                      <a:gd name="T4" fmla="*/ 0 w 52"/>
                      <a:gd name="T5" fmla="*/ 12 h 23"/>
                      <a:gd name="T6" fmla="*/ 12 w 52"/>
                      <a:gd name="T7" fmla="*/ 23 h 23"/>
                      <a:gd name="T8" fmla="*/ 40 w 52"/>
                      <a:gd name="T9" fmla="*/ 23 h 23"/>
                      <a:gd name="T10" fmla="*/ 52 w 52"/>
                      <a:gd name="T11" fmla="*/ 12 h 23"/>
                      <a:gd name="T12" fmla="*/ 52 w 52"/>
                      <a:gd name="T13" fmla="*/ 12 h 23"/>
                      <a:gd name="T14" fmla="*/ 40 w 52"/>
                      <a:gd name="T15" fmla="*/ 0 h 23"/>
                      <a:gd name="T16" fmla="*/ 12 w 5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3">
                        <a:moveTo>
                          <a:pt x="12" y="0"/>
                        </a:moveTo>
                        <a:cubicBezTo>
                          <a:pt x="5" y="0"/>
                          <a:pt x="0" y="5"/>
                          <a:pt x="0" y="12"/>
                        </a:cubicBezTo>
                        <a:cubicBezTo>
                          <a:pt x="0" y="12"/>
                          <a:pt x="0" y="12"/>
                          <a:pt x="0" y="12"/>
                        </a:cubicBezTo>
                        <a:cubicBezTo>
                          <a:pt x="0" y="18"/>
                          <a:pt x="5" y="23"/>
                          <a:pt x="12" y="23"/>
                        </a:cubicBezTo>
                        <a:cubicBezTo>
                          <a:pt x="40" y="23"/>
                          <a:pt x="40" y="23"/>
                          <a:pt x="40" y="23"/>
                        </a:cubicBezTo>
                        <a:cubicBezTo>
                          <a:pt x="47" y="23"/>
                          <a:pt x="52" y="18"/>
                          <a:pt x="52" y="12"/>
                        </a:cubicBezTo>
                        <a:cubicBezTo>
                          <a:pt x="52" y="12"/>
                          <a:pt x="52" y="12"/>
                          <a:pt x="52" y="12"/>
                        </a:cubicBezTo>
                        <a:cubicBezTo>
                          <a:pt x="52" y="5"/>
                          <a:pt x="47" y="0"/>
                          <a:pt x="40" y="0"/>
                        </a:cubicBezTo>
                        <a:lnTo>
                          <a:pt x="12"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6" name="Freeform 85"/>
                  <p:cNvSpPr>
                    <a:spLocks/>
                  </p:cNvSpPr>
                  <p:nvPr/>
                </p:nvSpPr>
                <p:spPr bwMode="auto">
                  <a:xfrm>
                    <a:off x="4616" y="1575"/>
                    <a:ext cx="165" cy="73"/>
                  </a:xfrm>
                  <a:custGeom>
                    <a:avLst/>
                    <a:gdLst>
                      <a:gd name="T0" fmla="*/ 12 w 52"/>
                      <a:gd name="T1" fmla="*/ 0 h 23"/>
                      <a:gd name="T2" fmla="*/ 0 w 52"/>
                      <a:gd name="T3" fmla="*/ 11 h 23"/>
                      <a:gd name="T4" fmla="*/ 0 w 52"/>
                      <a:gd name="T5" fmla="*/ 11 h 23"/>
                      <a:gd name="T6" fmla="*/ 12 w 52"/>
                      <a:gd name="T7" fmla="*/ 23 h 23"/>
                      <a:gd name="T8" fmla="*/ 40 w 52"/>
                      <a:gd name="T9" fmla="*/ 23 h 23"/>
                      <a:gd name="T10" fmla="*/ 52 w 52"/>
                      <a:gd name="T11" fmla="*/ 11 h 23"/>
                      <a:gd name="T12" fmla="*/ 52 w 52"/>
                      <a:gd name="T13" fmla="*/ 11 h 23"/>
                      <a:gd name="T14" fmla="*/ 40 w 52"/>
                      <a:gd name="T15" fmla="*/ 0 h 23"/>
                      <a:gd name="T16" fmla="*/ 12 w 5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3">
                        <a:moveTo>
                          <a:pt x="12" y="0"/>
                        </a:moveTo>
                        <a:cubicBezTo>
                          <a:pt x="5" y="0"/>
                          <a:pt x="0" y="5"/>
                          <a:pt x="0" y="11"/>
                        </a:cubicBezTo>
                        <a:cubicBezTo>
                          <a:pt x="0" y="11"/>
                          <a:pt x="0" y="11"/>
                          <a:pt x="0" y="11"/>
                        </a:cubicBezTo>
                        <a:cubicBezTo>
                          <a:pt x="0" y="17"/>
                          <a:pt x="5" y="23"/>
                          <a:pt x="12" y="23"/>
                        </a:cubicBezTo>
                        <a:cubicBezTo>
                          <a:pt x="40" y="23"/>
                          <a:pt x="40" y="23"/>
                          <a:pt x="40" y="23"/>
                        </a:cubicBezTo>
                        <a:cubicBezTo>
                          <a:pt x="47" y="23"/>
                          <a:pt x="52" y="17"/>
                          <a:pt x="52" y="11"/>
                        </a:cubicBezTo>
                        <a:cubicBezTo>
                          <a:pt x="52" y="11"/>
                          <a:pt x="52" y="11"/>
                          <a:pt x="52" y="11"/>
                        </a:cubicBezTo>
                        <a:cubicBezTo>
                          <a:pt x="52" y="5"/>
                          <a:pt x="47" y="0"/>
                          <a:pt x="40" y="0"/>
                        </a:cubicBezTo>
                        <a:lnTo>
                          <a:pt x="12"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7" name="Freeform 86"/>
                  <p:cNvSpPr>
                    <a:spLocks/>
                  </p:cNvSpPr>
                  <p:nvPr/>
                </p:nvSpPr>
                <p:spPr bwMode="auto">
                  <a:xfrm>
                    <a:off x="4201" y="1442"/>
                    <a:ext cx="440" cy="584"/>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8" name="Freeform 87"/>
                  <p:cNvSpPr>
                    <a:spLocks/>
                  </p:cNvSpPr>
                  <p:nvPr/>
                </p:nvSpPr>
                <p:spPr bwMode="auto">
                  <a:xfrm>
                    <a:off x="4366" y="959"/>
                    <a:ext cx="1302" cy="8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9" name="Freeform 88"/>
                  <p:cNvSpPr>
                    <a:spLocks/>
                  </p:cNvSpPr>
                  <p:nvPr/>
                </p:nvSpPr>
                <p:spPr bwMode="auto">
                  <a:xfrm>
                    <a:off x="4463" y="1060"/>
                    <a:ext cx="1102" cy="610"/>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55D4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90" name="Freeform 89"/>
                  <p:cNvSpPr>
                    <a:spLocks/>
                  </p:cNvSpPr>
                  <p:nvPr/>
                </p:nvSpPr>
                <p:spPr bwMode="auto">
                  <a:xfrm>
                    <a:off x="4296" y="1356"/>
                    <a:ext cx="152" cy="165"/>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91" name="Freeform 90"/>
                  <p:cNvSpPr>
                    <a:spLocks/>
                  </p:cNvSpPr>
                  <p:nvPr/>
                </p:nvSpPr>
                <p:spPr bwMode="auto">
                  <a:xfrm>
                    <a:off x="4296" y="1432"/>
                    <a:ext cx="92" cy="232"/>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92" name="Freeform 91"/>
                  <p:cNvSpPr>
                    <a:spLocks/>
                  </p:cNvSpPr>
                  <p:nvPr/>
                </p:nvSpPr>
                <p:spPr bwMode="auto">
                  <a:xfrm>
                    <a:off x="4356" y="1591"/>
                    <a:ext cx="152" cy="4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93" name="Freeform 92"/>
                  <p:cNvSpPr>
                    <a:spLocks/>
                  </p:cNvSpPr>
                  <p:nvPr/>
                </p:nvSpPr>
                <p:spPr bwMode="auto">
                  <a:xfrm>
                    <a:off x="4508" y="1772"/>
                    <a:ext cx="127" cy="83"/>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grpSp>
            <p:grpSp>
              <p:nvGrpSpPr>
                <p:cNvPr id="79" name="Group 78"/>
                <p:cNvGrpSpPr>
                  <a:grpSpLocks noChangeAspect="1"/>
                </p:cNvGrpSpPr>
                <p:nvPr/>
              </p:nvGrpSpPr>
              <p:grpSpPr bwMode="auto">
                <a:xfrm rot="19983730">
                  <a:off x="9347937" y="3641850"/>
                  <a:ext cx="610543" cy="1064878"/>
                  <a:chOff x="5645" y="2524"/>
                  <a:chExt cx="598" cy="1043"/>
                </a:xfrm>
              </p:grpSpPr>
              <p:sp>
                <p:nvSpPr>
                  <p:cNvPr id="80" name="AutoShape 15"/>
                  <p:cNvSpPr>
                    <a:spLocks noChangeAspect="1" noChangeArrowheads="1" noTextEdit="1"/>
                  </p:cNvSpPr>
                  <p:nvPr/>
                </p:nvSpPr>
                <p:spPr bwMode="auto">
                  <a:xfrm>
                    <a:off x="5645" y="2524"/>
                    <a:ext cx="598" cy="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1" name="Oval 80"/>
                  <p:cNvSpPr>
                    <a:spLocks noChangeArrowheads="1"/>
                  </p:cNvSpPr>
                  <p:nvPr/>
                </p:nvSpPr>
                <p:spPr bwMode="auto">
                  <a:xfrm>
                    <a:off x="5737" y="2606"/>
                    <a:ext cx="212" cy="211"/>
                  </a:xfrm>
                  <a:prstGeom prst="ellipse">
                    <a:avLst/>
                  </a:prstGeom>
                  <a:noFill/>
                  <a:ln w="19050" cap="flat">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2" name="Oval 81"/>
                  <p:cNvSpPr>
                    <a:spLocks noChangeArrowheads="1"/>
                  </p:cNvSpPr>
                  <p:nvPr/>
                </p:nvSpPr>
                <p:spPr bwMode="auto">
                  <a:xfrm>
                    <a:off x="5664" y="2533"/>
                    <a:ext cx="360" cy="358"/>
                  </a:xfrm>
                  <a:prstGeom prst="ellipse">
                    <a:avLst/>
                  </a:prstGeom>
                  <a:noFill/>
                  <a:ln w="19050" cap="flat">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3" name="Freeform 82"/>
                  <p:cNvSpPr>
                    <a:spLocks/>
                  </p:cNvSpPr>
                  <p:nvPr/>
                </p:nvSpPr>
                <p:spPr bwMode="auto">
                  <a:xfrm>
                    <a:off x="5645" y="2659"/>
                    <a:ext cx="598" cy="908"/>
                  </a:xfrm>
                  <a:custGeom>
                    <a:avLst/>
                    <a:gdLst>
                      <a:gd name="T0" fmla="*/ 336 w 336"/>
                      <a:gd name="T1" fmla="*/ 357 h 512"/>
                      <a:gd name="T2" fmla="*/ 336 w 336"/>
                      <a:gd name="T3" fmla="*/ 344 h 512"/>
                      <a:gd name="T4" fmla="*/ 336 w 336"/>
                      <a:gd name="T5" fmla="*/ 344 h 512"/>
                      <a:gd name="T6" fmla="*/ 336 w 336"/>
                      <a:gd name="T7" fmla="*/ 290 h 512"/>
                      <a:gd name="T8" fmla="*/ 336 w 336"/>
                      <a:gd name="T9" fmla="*/ 221 h 512"/>
                      <a:gd name="T10" fmla="*/ 336 w 336"/>
                      <a:gd name="T11" fmla="*/ 220 h 512"/>
                      <a:gd name="T12" fmla="*/ 304 w 336"/>
                      <a:gd name="T13" fmla="*/ 188 h 512"/>
                      <a:gd name="T14" fmla="*/ 271 w 336"/>
                      <a:gd name="T15" fmla="*/ 220 h 512"/>
                      <a:gd name="T16" fmla="*/ 271 w 336"/>
                      <a:gd name="T17" fmla="*/ 204 h 512"/>
                      <a:gd name="T18" fmla="*/ 239 w 336"/>
                      <a:gd name="T19" fmla="*/ 172 h 512"/>
                      <a:gd name="T20" fmla="*/ 207 w 336"/>
                      <a:gd name="T21" fmla="*/ 204 h 512"/>
                      <a:gd name="T22" fmla="*/ 207 w 336"/>
                      <a:gd name="T23" fmla="*/ 187 h 512"/>
                      <a:gd name="T24" fmla="*/ 175 w 336"/>
                      <a:gd name="T25" fmla="*/ 155 h 512"/>
                      <a:gd name="T26" fmla="*/ 143 w 336"/>
                      <a:gd name="T27" fmla="*/ 187 h 512"/>
                      <a:gd name="T28" fmla="*/ 143 w 336"/>
                      <a:gd name="T29" fmla="*/ 32 h 512"/>
                      <a:gd name="T30" fmla="*/ 111 w 336"/>
                      <a:gd name="T31" fmla="*/ 0 h 512"/>
                      <a:gd name="T32" fmla="*/ 79 w 336"/>
                      <a:gd name="T33" fmla="*/ 32 h 512"/>
                      <a:gd name="T34" fmla="*/ 79 w 336"/>
                      <a:gd name="T35" fmla="*/ 221 h 512"/>
                      <a:gd name="T36" fmla="*/ 79 w 336"/>
                      <a:gd name="T37" fmla="*/ 311 h 512"/>
                      <a:gd name="T38" fmla="*/ 65 w 336"/>
                      <a:gd name="T39" fmla="*/ 329 h 512"/>
                      <a:gd name="T40" fmla="*/ 65 w 336"/>
                      <a:gd name="T41" fmla="*/ 250 h 512"/>
                      <a:gd name="T42" fmla="*/ 33 w 336"/>
                      <a:gd name="T43" fmla="*/ 217 h 512"/>
                      <a:gd name="T44" fmla="*/ 0 w 336"/>
                      <a:gd name="T45" fmla="*/ 217 h 512"/>
                      <a:gd name="T46" fmla="*/ 0 w 336"/>
                      <a:gd name="T47" fmla="*/ 250 h 512"/>
                      <a:gd name="T48" fmla="*/ 0 w 336"/>
                      <a:gd name="T49" fmla="*/ 344 h 512"/>
                      <a:gd name="T50" fmla="*/ 0 w 336"/>
                      <a:gd name="T51" fmla="*/ 344 h 512"/>
                      <a:gd name="T52" fmla="*/ 0 w 336"/>
                      <a:gd name="T53" fmla="*/ 344 h 512"/>
                      <a:gd name="T54" fmla="*/ 168 w 336"/>
                      <a:gd name="T55" fmla="*/ 512 h 512"/>
                      <a:gd name="T56" fmla="*/ 335 w 336"/>
                      <a:gd name="T57" fmla="*/ 362 h 512"/>
                      <a:gd name="T58" fmla="*/ 336 w 336"/>
                      <a:gd name="T59" fmla="*/ 362 h 512"/>
                      <a:gd name="T60" fmla="*/ 336 w 336"/>
                      <a:gd name="T61" fmla="*/ 3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6" h="512">
                        <a:moveTo>
                          <a:pt x="336" y="357"/>
                        </a:moveTo>
                        <a:cubicBezTo>
                          <a:pt x="336" y="353"/>
                          <a:pt x="336" y="348"/>
                          <a:pt x="336" y="344"/>
                        </a:cubicBezTo>
                        <a:cubicBezTo>
                          <a:pt x="336" y="344"/>
                          <a:pt x="336" y="344"/>
                          <a:pt x="336" y="344"/>
                        </a:cubicBezTo>
                        <a:cubicBezTo>
                          <a:pt x="336" y="290"/>
                          <a:pt x="336" y="290"/>
                          <a:pt x="336" y="290"/>
                        </a:cubicBezTo>
                        <a:cubicBezTo>
                          <a:pt x="336" y="221"/>
                          <a:pt x="336" y="221"/>
                          <a:pt x="336" y="221"/>
                        </a:cubicBezTo>
                        <a:cubicBezTo>
                          <a:pt x="336" y="220"/>
                          <a:pt x="336" y="220"/>
                          <a:pt x="336" y="220"/>
                        </a:cubicBezTo>
                        <a:cubicBezTo>
                          <a:pt x="336" y="202"/>
                          <a:pt x="321" y="188"/>
                          <a:pt x="304" y="188"/>
                        </a:cubicBezTo>
                        <a:cubicBezTo>
                          <a:pt x="286" y="188"/>
                          <a:pt x="271" y="202"/>
                          <a:pt x="271" y="220"/>
                        </a:cubicBezTo>
                        <a:cubicBezTo>
                          <a:pt x="271" y="204"/>
                          <a:pt x="271" y="204"/>
                          <a:pt x="271" y="204"/>
                        </a:cubicBezTo>
                        <a:cubicBezTo>
                          <a:pt x="271" y="186"/>
                          <a:pt x="257" y="172"/>
                          <a:pt x="239" y="172"/>
                        </a:cubicBezTo>
                        <a:cubicBezTo>
                          <a:pt x="222" y="172"/>
                          <a:pt x="207" y="186"/>
                          <a:pt x="207" y="204"/>
                        </a:cubicBezTo>
                        <a:cubicBezTo>
                          <a:pt x="207" y="187"/>
                          <a:pt x="207" y="187"/>
                          <a:pt x="207" y="187"/>
                        </a:cubicBezTo>
                        <a:cubicBezTo>
                          <a:pt x="207" y="169"/>
                          <a:pt x="193" y="155"/>
                          <a:pt x="175" y="155"/>
                        </a:cubicBezTo>
                        <a:cubicBezTo>
                          <a:pt x="157" y="155"/>
                          <a:pt x="143" y="169"/>
                          <a:pt x="143" y="187"/>
                        </a:cubicBezTo>
                        <a:cubicBezTo>
                          <a:pt x="143" y="32"/>
                          <a:pt x="143" y="32"/>
                          <a:pt x="143" y="32"/>
                        </a:cubicBezTo>
                        <a:cubicBezTo>
                          <a:pt x="143" y="14"/>
                          <a:pt x="128" y="0"/>
                          <a:pt x="111" y="0"/>
                        </a:cubicBezTo>
                        <a:cubicBezTo>
                          <a:pt x="93" y="0"/>
                          <a:pt x="79" y="14"/>
                          <a:pt x="79" y="32"/>
                        </a:cubicBezTo>
                        <a:cubicBezTo>
                          <a:pt x="79" y="221"/>
                          <a:pt x="79" y="221"/>
                          <a:pt x="79" y="221"/>
                        </a:cubicBezTo>
                        <a:cubicBezTo>
                          <a:pt x="79" y="311"/>
                          <a:pt x="79" y="311"/>
                          <a:pt x="79" y="311"/>
                        </a:cubicBezTo>
                        <a:cubicBezTo>
                          <a:pt x="79" y="318"/>
                          <a:pt x="75" y="329"/>
                          <a:pt x="65" y="329"/>
                        </a:cubicBezTo>
                        <a:cubicBezTo>
                          <a:pt x="65" y="250"/>
                          <a:pt x="65" y="250"/>
                          <a:pt x="65" y="250"/>
                        </a:cubicBezTo>
                        <a:cubicBezTo>
                          <a:pt x="65" y="232"/>
                          <a:pt x="50" y="217"/>
                          <a:pt x="33" y="217"/>
                        </a:cubicBezTo>
                        <a:cubicBezTo>
                          <a:pt x="0" y="217"/>
                          <a:pt x="0" y="217"/>
                          <a:pt x="0" y="217"/>
                        </a:cubicBezTo>
                        <a:cubicBezTo>
                          <a:pt x="0" y="250"/>
                          <a:pt x="0" y="250"/>
                          <a:pt x="0" y="250"/>
                        </a:cubicBezTo>
                        <a:cubicBezTo>
                          <a:pt x="0" y="344"/>
                          <a:pt x="0" y="344"/>
                          <a:pt x="0" y="344"/>
                        </a:cubicBezTo>
                        <a:cubicBezTo>
                          <a:pt x="0" y="344"/>
                          <a:pt x="0" y="344"/>
                          <a:pt x="0" y="344"/>
                        </a:cubicBezTo>
                        <a:cubicBezTo>
                          <a:pt x="0" y="344"/>
                          <a:pt x="0" y="344"/>
                          <a:pt x="0" y="344"/>
                        </a:cubicBezTo>
                        <a:cubicBezTo>
                          <a:pt x="0" y="437"/>
                          <a:pt x="75" y="512"/>
                          <a:pt x="168" y="512"/>
                        </a:cubicBezTo>
                        <a:cubicBezTo>
                          <a:pt x="255" y="512"/>
                          <a:pt x="326" y="447"/>
                          <a:pt x="335" y="362"/>
                        </a:cubicBezTo>
                        <a:cubicBezTo>
                          <a:pt x="336" y="362"/>
                          <a:pt x="336" y="362"/>
                          <a:pt x="336" y="362"/>
                        </a:cubicBezTo>
                        <a:lnTo>
                          <a:pt x="336" y="357"/>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grpSp>
          </p:grpSp>
          <p:grpSp>
            <p:nvGrpSpPr>
              <p:cNvPr id="17" name="Group 16"/>
              <p:cNvGrpSpPr>
                <a:grpSpLocks noChangeAspect="1"/>
              </p:cNvGrpSpPr>
              <p:nvPr/>
            </p:nvGrpSpPr>
            <p:grpSpPr>
              <a:xfrm>
                <a:off x="4909810" y="986521"/>
                <a:ext cx="892440" cy="596232"/>
                <a:chOff x="8626310" y="4659065"/>
                <a:chExt cx="2289505" cy="1276597"/>
              </a:xfrm>
              <a:solidFill>
                <a:sysClr val="window" lastClr="FFFFFF">
                  <a:lumMod val="85000"/>
                </a:sysClr>
              </a:solidFill>
            </p:grpSpPr>
            <p:sp>
              <p:nvSpPr>
                <p:cNvPr id="76" name="Rectangle 75"/>
                <p:cNvSpPr/>
                <p:nvPr/>
              </p:nvSpPr>
              <p:spPr bwMode="auto">
                <a:xfrm>
                  <a:off x="8626310" y="4659065"/>
                  <a:ext cx="2289505" cy="1276597"/>
                </a:xfrm>
                <a:prstGeom prst="rect">
                  <a:avLst/>
                </a:prstGeom>
                <a:solidFill>
                  <a:srgbClr val="FFE265"/>
                </a:solidFill>
                <a:ln w="57150"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60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77" name="Isosceles Triangle 76"/>
                <p:cNvSpPr/>
                <p:nvPr/>
              </p:nvSpPr>
              <p:spPr bwMode="auto">
                <a:xfrm rot="10800000">
                  <a:off x="8626310" y="4659065"/>
                  <a:ext cx="2289505" cy="902668"/>
                </a:xfrm>
                <a:prstGeom prst="triangle">
                  <a:avLst>
                    <a:gd name="adj" fmla="val 47983"/>
                  </a:avLst>
                </a:prstGeom>
                <a:solidFill>
                  <a:srgbClr val="FFB900"/>
                </a:solidFill>
                <a:ln w="57150"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grpSp>
            <p:nvGrpSpPr>
              <p:cNvPr id="18" name="Group 17"/>
              <p:cNvGrpSpPr>
                <a:grpSpLocks noChangeAspect="1"/>
              </p:cNvGrpSpPr>
              <p:nvPr/>
            </p:nvGrpSpPr>
            <p:grpSpPr>
              <a:xfrm>
                <a:off x="1907351" y="4550839"/>
                <a:ext cx="903378" cy="903378"/>
                <a:chOff x="9659407" y="1948784"/>
                <a:chExt cx="1371600" cy="1371600"/>
              </a:xfrm>
            </p:grpSpPr>
            <p:sp>
              <p:nvSpPr>
                <p:cNvPr id="74" name="Oval 73"/>
                <p:cNvSpPr/>
                <p:nvPr/>
              </p:nvSpPr>
              <p:spPr bwMode="auto">
                <a:xfrm>
                  <a:off x="9659407" y="1948784"/>
                  <a:ext cx="1371600" cy="1371600"/>
                </a:xfrm>
                <a:prstGeom prst="ellipse">
                  <a:avLst/>
                </a:prstGeom>
                <a:solidFill>
                  <a:srgbClr val="008A0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pic>
              <p:nvPicPr>
                <p:cNvPr id="75" name="Picture 7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grpSp>
            <p:nvGrpSpPr>
              <p:cNvPr id="19" name="Group 18"/>
              <p:cNvGrpSpPr>
                <a:grpSpLocks noChangeAspect="1"/>
              </p:cNvGrpSpPr>
              <p:nvPr/>
            </p:nvGrpSpPr>
            <p:grpSpPr>
              <a:xfrm>
                <a:off x="7123573" y="2746466"/>
                <a:ext cx="873517" cy="681416"/>
                <a:chOff x="1507436" y="1799127"/>
                <a:chExt cx="3681068" cy="2752580"/>
              </a:xfrm>
            </p:grpSpPr>
            <p:sp>
              <p:nvSpPr>
                <p:cNvPr id="67" name="Rectangle 66"/>
                <p:cNvSpPr/>
                <p:nvPr/>
              </p:nvSpPr>
              <p:spPr bwMode="auto">
                <a:xfrm>
                  <a:off x="1507436" y="1808507"/>
                  <a:ext cx="3657600" cy="2743200"/>
                </a:xfrm>
                <a:prstGeom prst="rect">
                  <a:avLst/>
                </a:prstGeom>
                <a:solidFill>
                  <a:sysClr val="window" lastClr="FFFFFF"/>
                </a:solidFill>
                <a:ln w="19050" cap="flat" cmpd="sng" algn="ctr">
                  <a:solidFill>
                    <a:srgbClr val="0072C6"/>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8" name="Rectangle 67"/>
                <p:cNvSpPr/>
                <p:nvPr/>
              </p:nvSpPr>
              <p:spPr bwMode="auto">
                <a:xfrm>
                  <a:off x="1507436" y="1799127"/>
                  <a:ext cx="3681068" cy="457200"/>
                </a:xfrm>
                <a:prstGeom prst="rect">
                  <a:avLst/>
                </a:prstGeom>
                <a:solidFill>
                  <a:srgbClr val="0072C6"/>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9" name="Rectangle 68"/>
                <p:cNvSpPr/>
                <p:nvPr/>
              </p:nvSpPr>
              <p:spPr bwMode="auto">
                <a:xfrm>
                  <a:off x="4022473" y="1999656"/>
                  <a:ext cx="182880" cy="137160"/>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70" name="Isosceles Triangle 69"/>
                <p:cNvSpPr/>
                <p:nvPr/>
              </p:nvSpPr>
              <p:spPr bwMode="auto">
                <a:xfrm>
                  <a:off x="3963592" y="1875760"/>
                  <a:ext cx="300643" cy="151967"/>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71" name="Rectangle 70"/>
                <p:cNvSpPr/>
                <p:nvPr/>
              </p:nvSpPr>
              <p:spPr bwMode="auto">
                <a:xfrm>
                  <a:off x="4079873" y="2034112"/>
                  <a:ext cx="45719" cy="102704"/>
                </a:xfrm>
                <a:prstGeom prst="rect">
                  <a:avLst/>
                </a:prstGeom>
                <a:solidFill>
                  <a:srgbClr val="0072C6"/>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72" name="Freeform 71"/>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73" name="5-Point Star 72"/>
                <p:cNvSpPr/>
                <p:nvPr/>
              </p:nvSpPr>
              <p:spPr bwMode="auto">
                <a:xfrm>
                  <a:off x="4384515" y="1879724"/>
                  <a:ext cx="304800" cy="268792"/>
                </a:xfrm>
                <a:prstGeom prst="star5">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sp>
            <p:nvSpPr>
              <p:cNvPr id="20" name="Freeform 19"/>
              <p:cNvSpPr>
                <a:spLocks noChangeAspect="1"/>
              </p:cNvSpPr>
              <p:nvPr/>
            </p:nvSpPr>
            <p:spPr bwMode="black">
              <a:xfrm>
                <a:off x="7397642" y="2912806"/>
                <a:ext cx="351058" cy="351057"/>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000000"/>
              </a:solidFill>
              <a:ln>
                <a:noFill/>
              </a:ln>
            </p:spPr>
            <p:txBody>
              <a:bodyPr vert="horz" wrap="square" lIns="93278" tIns="46639" rIns="93278" bIns="46639"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a:cs typeface="+mn-cs"/>
                </a:endParaRPr>
              </a:p>
            </p:txBody>
          </p:sp>
          <p:grpSp>
            <p:nvGrpSpPr>
              <p:cNvPr id="21" name="Group 20"/>
              <p:cNvGrpSpPr/>
              <p:nvPr/>
            </p:nvGrpSpPr>
            <p:grpSpPr>
              <a:xfrm>
                <a:off x="5137524" y="4545076"/>
                <a:ext cx="1493384" cy="988152"/>
                <a:chOff x="5137524" y="4545076"/>
                <a:chExt cx="1493384" cy="988152"/>
              </a:xfrm>
            </p:grpSpPr>
            <p:grpSp>
              <p:nvGrpSpPr>
                <p:cNvPr id="40" name="Group 39"/>
                <p:cNvGrpSpPr>
                  <a:grpSpLocks noChangeAspect="1"/>
                </p:cNvGrpSpPr>
                <p:nvPr/>
              </p:nvGrpSpPr>
              <p:grpSpPr>
                <a:xfrm>
                  <a:off x="5315482" y="4545076"/>
                  <a:ext cx="1315426" cy="914565"/>
                  <a:chOff x="8229277" y="4954684"/>
                  <a:chExt cx="2401844" cy="1669911"/>
                </a:xfrm>
              </p:grpSpPr>
              <p:grpSp>
                <p:nvGrpSpPr>
                  <p:cNvPr id="52" name="Group 51"/>
                  <p:cNvGrpSpPr>
                    <a:grpSpLocks noChangeAspect="1"/>
                  </p:cNvGrpSpPr>
                  <p:nvPr/>
                </p:nvGrpSpPr>
                <p:grpSpPr>
                  <a:xfrm>
                    <a:off x="8229277" y="4954684"/>
                    <a:ext cx="1810718" cy="1412511"/>
                    <a:chOff x="1507436" y="1799127"/>
                    <a:chExt cx="3681068" cy="2752580"/>
                  </a:xfrm>
                </p:grpSpPr>
                <p:sp>
                  <p:nvSpPr>
                    <p:cNvPr id="60" name="Rectangle 59"/>
                    <p:cNvSpPr/>
                    <p:nvPr/>
                  </p:nvSpPr>
                  <p:spPr bwMode="auto">
                    <a:xfrm>
                      <a:off x="1507436" y="1808507"/>
                      <a:ext cx="3657600" cy="2743200"/>
                    </a:xfrm>
                    <a:prstGeom prst="rect">
                      <a:avLst/>
                    </a:prstGeom>
                    <a:solidFill>
                      <a:sysClr val="window" lastClr="FFFFFF"/>
                    </a:solidFill>
                    <a:ln w="19050" cap="flat" cmpd="sng" algn="ctr">
                      <a:solidFill>
                        <a:srgbClr val="0072C6"/>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1" name="Rectangle 60"/>
                    <p:cNvSpPr/>
                    <p:nvPr/>
                  </p:nvSpPr>
                  <p:spPr bwMode="auto">
                    <a:xfrm>
                      <a:off x="1507436" y="1799127"/>
                      <a:ext cx="3681068" cy="457200"/>
                    </a:xfrm>
                    <a:prstGeom prst="rect">
                      <a:avLst/>
                    </a:prstGeom>
                    <a:solidFill>
                      <a:srgbClr val="0072C6"/>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2" name="Rectangle 61"/>
                    <p:cNvSpPr/>
                    <p:nvPr/>
                  </p:nvSpPr>
                  <p:spPr bwMode="auto">
                    <a:xfrm>
                      <a:off x="4022473" y="1999656"/>
                      <a:ext cx="182880" cy="137160"/>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3" name="Isosceles Triangle 62"/>
                    <p:cNvSpPr/>
                    <p:nvPr/>
                  </p:nvSpPr>
                  <p:spPr bwMode="auto">
                    <a:xfrm>
                      <a:off x="3963592" y="1875760"/>
                      <a:ext cx="300643" cy="151967"/>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4" name="Rectangle 63"/>
                    <p:cNvSpPr/>
                    <p:nvPr/>
                  </p:nvSpPr>
                  <p:spPr bwMode="auto">
                    <a:xfrm>
                      <a:off x="4079873" y="2034112"/>
                      <a:ext cx="45719" cy="102704"/>
                    </a:xfrm>
                    <a:prstGeom prst="rect">
                      <a:avLst/>
                    </a:prstGeom>
                    <a:solidFill>
                      <a:srgbClr val="0072C6"/>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5" name="Freeform 64"/>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66" name="5-Point Star 65"/>
                    <p:cNvSpPr/>
                    <p:nvPr/>
                  </p:nvSpPr>
                  <p:spPr bwMode="auto">
                    <a:xfrm>
                      <a:off x="4384515" y="1879724"/>
                      <a:ext cx="304800" cy="268792"/>
                    </a:xfrm>
                    <a:prstGeom prst="star5">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grpSp>
                <p:nvGrpSpPr>
                  <p:cNvPr id="53" name="Group 52"/>
                  <p:cNvGrpSpPr>
                    <a:grpSpLocks noChangeAspect="1"/>
                  </p:cNvGrpSpPr>
                  <p:nvPr/>
                </p:nvGrpSpPr>
                <p:grpSpPr bwMode="auto">
                  <a:xfrm rot="800980">
                    <a:off x="9610358" y="5953082"/>
                    <a:ext cx="1020763" cy="671513"/>
                    <a:chOff x="6054" y="3750"/>
                    <a:chExt cx="643" cy="423"/>
                  </a:xfrm>
                </p:grpSpPr>
                <p:sp>
                  <p:nvSpPr>
                    <p:cNvPr id="55" name="AutoShape 3"/>
                    <p:cNvSpPr>
                      <a:spLocks noChangeAspect="1" noChangeArrowheads="1" noTextEdit="1"/>
                    </p:cNvSpPr>
                    <p:nvPr/>
                  </p:nvSpPr>
                  <p:spPr bwMode="auto">
                    <a:xfrm>
                      <a:off x="6054" y="3750"/>
                      <a:ext cx="643"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56" name="Freeform 55"/>
                    <p:cNvSpPr>
                      <a:spLocks/>
                    </p:cNvSpPr>
                    <p:nvPr/>
                  </p:nvSpPr>
                  <p:spPr bwMode="auto">
                    <a:xfrm>
                      <a:off x="6054" y="3752"/>
                      <a:ext cx="641" cy="421"/>
                    </a:xfrm>
                    <a:custGeom>
                      <a:avLst/>
                      <a:gdLst>
                        <a:gd name="T0" fmla="*/ 275 w 275"/>
                        <a:gd name="T1" fmla="*/ 165 h 180"/>
                        <a:gd name="T2" fmla="*/ 260 w 275"/>
                        <a:gd name="T3" fmla="*/ 180 h 180"/>
                        <a:gd name="T4" fmla="*/ 15 w 275"/>
                        <a:gd name="T5" fmla="*/ 180 h 180"/>
                        <a:gd name="T6" fmla="*/ 0 w 275"/>
                        <a:gd name="T7" fmla="*/ 165 h 180"/>
                        <a:gd name="T8" fmla="*/ 0 w 275"/>
                        <a:gd name="T9" fmla="*/ 15 h 180"/>
                        <a:gd name="T10" fmla="*/ 15 w 275"/>
                        <a:gd name="T11" fmla="*/ 0 h 180"/>
                        <a:gd name="T12" fmla="*/ 260 w 275"/>
                        <a:gd name="T13" fmla="*/ 0 h 180"/>
                        <a:gd name="T14" fmla="*/ 275 w 275"/>
                        <a:gd name="T15" fmla="*/ 15 h 180"/>
                        <a:gd name="T16" fmla="*/ 275 w 275"/>
                        <a:gd name="T17" fmla="*/ 16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5" h="180">
                          <a:moveTo>
                            <a:pt x="275" y="165"/>
                          </a:moveTo>
                          <a:cubicBezTo>
                            <a:pt x="275" y="173"/>
                            <a:pt x="268" y="180"/>
                            <a:pt x="260" y="180"/>
                          </a:cubicBezTo>
                          <a:cubicBezTo>
                            <a:pt x="15" y="180"/>
                            <a:pt x="15" y="180"/>
                            <a:pt x="15" y="180"/>
                          </a:cubicBezTo>
                          <a:cubicBezTo>
                            <a:pt x="6" y="180"/>
                            <a:pt x="0" y="173"/>
                            <a:pt x="0" y="165"/>
                          </a:cubicBezTo>
                          <a:cubicBezTo>
                            <a:pt x="0" y="15"/>
                            <a:pt x="0" y="15"/>
                            <a:pt x="0" y="15"/>
                          </a:cubicBezTo>
                          <a:cubicBezTo>
                            <a:pt x="0" y="7"/>
                            <a:pt x="6" y="0"/>
                            <a:pt x="15" y="0"/>
                          </a:cubicBezTo>
                          <a:cubicBezTo>
                            <a:pt x="260" y="0"/>
                            <a:pt x="260" y="0"/>
                            <a:pt x="260" y="0"/>
                          </a:cubicBezTo>
                          <a:cubicBezTo>
                            <a:pt x="268" y="0"/>
                            <a:pt x="275" y="7"/>
                            <a:pt x="275" y="15"/>
                          </a:cubicBezTo>
                          <a:lnTo>
                            <a:pt x="275" y="165"/>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57" name="Rectangle 56"/>
                    <p:cNvSpPr>
                      <a:spLocks noChangeArrowheads="1"/>
                    </p:cNvSpPr>
                    <p:nvPr/>
                  </p:nvSpPr>
                  <p:spPr bwMode="auto">
                    <a:xfrm>
                      <a:off x="6054" y="3827"/>
                      <a:ext cx="641" cy="68"/>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58" name="Rectangle 57"/>
                    <p:cNvSpPr>
                      <a:spLocks noChangeArrowheads="1"/>
                    </p:cNvSpPr>
                    <p:nvPr/>
                  </p:nvSpPr>
                  <p:spPr bwMode="auto">
                    <a:xfrm>
                      <a:off x="6115" y="3963"/>
                      <a:ext cx="356"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59" name="Rectangle 58"/>
                    <p:cNvSpPr>
                      <a:spLocks noChangeArrowheads="1"/>
                    </p:cNvSpPr>
                    <p:nvPr/>
                  </p:nvSpPr>
                  <p:spPr bwMode="auto">
                    <a:xfrm>
                      <a:off x="6529" y="3963"/>
                      <a:ext cx="121"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grpSp>
              <p:sp>
                <p:nvSpPr>
                  <p:cNvPr id="54" name="Freeform 53"/>
                  <p:cNvSpPr>
                    <a:spLocks noChangeAspect="1" noEditPoints="1"/>
                  </p:cNvSpPr>
                  <p:nvPr/>
                </p:nvSpPr>
                <p:spPr bwMode="black">
                  <a:xfrm>
                    <a:off x="8849105" y="5447973"/>
                    <a:ext cx="571061" cy="555447"/>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a:cs typeface="+mn-cs"/>
                    </a:endParaRPr>
                  </a:p>
                </p:txBody>
              </p:sp>
            </p:grpSp>
            <p:grpSp>
              <p:nvGrpSpPr>
                <p:cNvPr id="41" name="Group 40"/>
                <p:cNvGrpSpPr>
                  <a:grpSpLocks noChangeAspect="1"/>
                </p:cNvGrpSpPr>
                <p:nvPr/>
              </p:nvGrpSpPr>
              <p:grpSpPr>
                <a:xfrm>
                  <a:off x="5137524" y="4981084"/>
                  <a:ext cx="417543" cy="552144"/>
                  <a:chOff x="6288223" y="5173652"/>
                  <a:chExt cx="1204131" cy="1592301"/>
                </a:xfrm>
              </p:grpSpPr>
              <p:grpSp>
                <p:nvGrpSpPr>
                  <p:cNvPr id="42" name="Group 41"/>
                  <p:cNvGrpSpPr>
                    <a:grpSpLocks noChangeAspect="1"/>
                  </p:cNvGrpSpPr>
                  <p:nvPr/>
                </p:nvGrpSpPr>
                <p:grpSpPr>
                  <a:xfrm>
                    <a:off x="6288223" y="5173652"/>
                    <a:ext cx="1204131" cy="1592301"/>
                    <a:chOff x="6288223" y="5173652"/>
                    <a:chExt cx="1204131" cy="1592301"/>
                  </a:xfrm>
                </p:grpSpPr>
                <p:grpSp>
                  <p:nvGrpSpPr>
                    <p:cNvPr id="44" name="Group 43"/>
                    <p:cNvGrpSpPr>
                      <a:grpSpLocks noChangeAspect="1"/>
                    </p:cNvGrpSpPr>
                    <p:nvPr/>
                  </p:nvGrpSpPr>
                  <p:grpSpPr bwMode="auto">
                    <a:xfrm>
                      <a:off x="6288223" y="5173652"/>
                      <a:ext cx="1204131" cy="1592301"/>
                      <a:chOff x="3915" y="2947"/>
                      <a:chExt cx="456" cy="603"/>
                    </a:xfrm>
                    <a:solidFill>
                      <a:srgbClr val="8064A2">
                        <a:lumMod val="20000"/>
                        <a:lumOff val="80000"/>
                      </a:srgbClr>
                    </a:solidFill>
                  </p:grpSpPr>
                  <p:sp>
                    <p:nvSpPr>
                      <p:cNvPr id="50" name="Freeform 49"/>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51" name="Freeform 50"/>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ysClr val="window" lastClr="FFFFFF"/>
                      </a:solidFill>
                      <a:ln w="19050">
                        <a:solidFill>
                          <a:srgbClr val="5F5F5F"/>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grpSp>
                <p:sp>
                  <p:nvSpPr>
                    <p:cNvPr id="45" name="Flowchart: Process 44"/>
                    <p:cNvSpPr/>
                    <p:nvPr/>
                  </p:nvSpPr>
                  <p:spPr bwMode="auto">
                    <a:xfrm>
                      <a:off x="6474284" y="5632724"/>
                      <a:ext cx="182880" cy="182880"/>
                    </a:xfrm>
                    <a:prstGeom prst="flowChartProcess">
                      <a:avLst/>
                    </a:prstGeom>
                    <a:noFill/>
                    <a:ln w="19050" cap="flat" cmpd="sng" algn="ctr">
                      <a:solidFill>
                        <a:sysClr val="window" lastClr="FFFFFF">
                          <a:lumMod val="75000"/>
                        </a:sysClr>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46" name="Flowchart: Process 45"/>
                    <p:cNvSpPr/>
                    <p:nvPr/>
                  </p:nvSpPr>
                  <p:spPr bwMode="auto">
                    <a:xfrm>
                      <a:off x="6485587" y="5953259"/>
                      <a:ext cx="182880" cy="182880"/>
                    </a:xfrm>
                    <a:prstGeom prst="flowChartProcess">
                      <a:avLst/>
                    </a:prstGeom>
                    <a:noFill/>
                    <a:ln w="19050" cap="flat" cmpd="sng" algn="ctr">
                      <a:solidFill>
                        <a:sysClr val="window" lastClr="FFFFFF">
                          <a:lumMod val="75000"/>
                        </a:sysClr>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4532" y="5595155"/>
                      <a:ext cx="299255" cy="271489"/>
                    </a:xfrm>
                    <a:prstGeom prst="rect">
                      <a:avLst/>
                    </a:prstGeom>
                  </p:spPr>
                </p:pic>
                <p:sp>
                  <p:nvSpPr>
                    <p:cNvPr id="48" name="Flowchart: Process 47"/>
                    <p:cNvSpPr/>
                    <p:nvPr/>
                  </p:nvSpPr>
                  <p:spPr bwMode="auto">
                    <a:xfrm>
                      <a:off x="6485587" y="6245867"/>
                      <a:ext cx="182880" cy="182880"/>
                    </a:xfrm>
                    <a:prstGeom prst="flowChartProcess">
                      <a:avLst/>
                    </a:prstGeom>
                    <a:noFill/>
                    <a:ln w="19050" cap="flat" cmpd="sng" algn="ctr">
                      <a:solidFill>
                        <a:sysClr val="window" lastClr="FFFFFF">
                          <a:lumMod val="75000"/>
                        </a:sysClr>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1097" y="5922059"/>
                      <a:ext cx="299255" cy="271489"/>
                    </a:xfrm>
                    <a:prstGeom prst="rect">
                      <a:avLst/>
                    </a:prstGeom>
                  </p:spPr>
                </p:pic>
              </p:grpSp>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8269" y="6224076"/>
                    <a:ext cx="299255" cy="271489"/>
                  </a:xfrm>
                  <a:prstGeom prst="rect">
                    <a:avLst/>
                  </a:prstGeom>
                </p:spPr>
              </p:pic>
            </p:grpSp>
          </p:grpSp>
          <p:grpSp>
            <p:nvGrpSpPr>
              <p:cNvPr id="22" name="Group 21"/>
              <p:cNvGrpSpPr>
                <a:grpSpLocks noChangeAspect="1"/>
              </p:cNvGrpSpPr>
              <p:nvPr/>
            </p:nvGrpSpPr>
            <p:grpSpPr bwMode="auto">
              <a:xfrm>
                <a:off x="6058165" y="979000"/>
                <a:ext cx="933169" cy="577792"/>
                <a:chOff x="6405" y="2444"/>
                <a:chExt cx="772" cy="478"/>
              </a:xfrm>
            </p:grpSpPr>
            <p:sp>
              <p:nvSpPr>
                <p:cNvPr id="29" name="AutoShape 3"/>
                <p:cNvSpPr>
                  <a:spLocks noChangeAspect="1" noChangeArrowheads="1" noTextEdit="1"/>
                </p:cNvSpPr>
                <p:nvPr/>
              </p:nvSpPr>
              <p:spPr bwMode="auto">
                <a:xfrm>
                  <a:off x="6409" y="2444"/>
                  <a:ext cx="768"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30" name="Freeform 29"/>
                <p:cNvSpPr>
                  <a:spLocks/>
                </p:cNvSpPr>
                <p:nvPr/>
              </p:nvSpPr>
              <p:spPr bwMode="auto">
                <a:xfrm>
                  <a:off x="6405" y="2448"/>
                  <a:ext cx="768" cy="474"/>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31" name="Rectangle 30"/>
                <p:cNvSpPr>
                  <a:spLocks noChangeArrowheads="1"/>
                </p:cNvSpPr>
                <p:nvPr/>
              </p:nvSpPr>
              <p:spPr bwMode="auto">
                <a:xfrm>
                  <a:off x="6489" y="2510"/>
                  <a:ext cx="191" cy="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32" name="Freeform 31"/>
                <p:cNvSpPr>
                  <a:spLocks/>
                </p:cNvSpPr>
                <p:nvPr/>
              </p:nvSpPr>
              <p:spPr bwMode="auto">
                <a:xfrm>
                  <a:off x="6768" y="2502"/>
                  <a:ext cx="352" cy="15"/>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33" name="Freeform 32"/>
                <p:cNvSpPr>
                  <a:spLocks/>
                </p:cNvSpPr>
                <p:nvPr/>
              </p:nvSpPr>
              <p:spPr bwMode="auto">
                <a:xfrm>
                  <a:off x="6768" y="2563"/>
                  <a:ext cx="35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34" name="Freeform 33"/>
                <p:cNvSpPr>
                  <a:spLocks/>
                </p:cNvSpPr>
                <p:nvPr/>
              </p:nvSpPr>
              <p:spPr bwMode="auto">
                <a:xfrm>
                  <a:off x="6768" y="2671"/>
                  <a:ext cx="352" cy="17"/>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35" name="Freeform 34"/>
                <p:cNvSpPr>
                  <a:spLocks/>
                </p:cNvSpPr>
                <p:nvPr/>
              </p:nvSpPr>
              <p:spPr bwMode="auto">
                <a:xfrm>
                  <a:off x="6768" y="2733"/>
                  <a:ext cx="352" cy="15"/>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36" name="Freeform 35"/>
                <p:cNvSpPr>
                  <a:spLocks/>
                </p:cNvSpPr>
                <p:nvPr/>
              </p:nvSpPr>
              <p:spPr bwMode="auto">
                <a:xfrm>
                  <a:off x="6482" y="2795"/>
                  <a:ext cx="638" cy="15"/>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37" name="Freeform 36"/>
                <p:cNvSpPr>
                  <a:spLocks/>
                </p:cNvSpPr>
                <p:nvPr/>
              </p:nvSpPr>
              <p:spPr bwMode="auto">
                <a:xfrm>
                  <a:off x="6482" y="2852"/>
                  <a:ext cx="638" cy="17"/>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38" name="Oval 37"/>
                <p:cNvSpPr>
                  <a:spLocks noChangeArrowheads="1"/>
                </p:cNvSpPr>
                <p:nvPr/>
              </p:nvSpPr>
              <p:spPr bwMode="auto">
                <a:xfrm>
                  <a:off x="6550" y="2556"/>
                  <a:ext cx="69" cy="69"/>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39" name="Freeform 38"/>
                <p:cNvSpPr>
                  <a:spLocks/>
                </p:cNvSpPr>
                <p:nvPr/>
              </p:nvSpPr>
              <p:spPr bwMode="auto">
                <a:xfrm>
                  <a:off x="6531" y="2641"/>
                  <a:ext cx="107" cy="100"/>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grpSp>
          <p:pic>
            <p:nvPicPr>
              <p:cNvPr id="23" name="Picture 22"/>
              <p:cNvPicPr>
                <a:picLocks noChangeAspect="1"/>
              </p:cNvPicPr>
              <p:nvPr/>
            </p:nvPicPr>
            <p:blipFill>
              <a:blip r:embed="rId5"/>
              <a:stretch>
                <a:fillRect/>
              </a:stretch>
            </p:blipFill>
            <p:spPr>
              <a:xfrm>
                <a:off x="8100392" y="3029128"/>
                <a:ext cx="266940" cy="406766"/>
              </a:xfrm>
              <a:prstGeom prst="rect">
                <a:avLst/>
              </a:prstGeom>
            </p:spPr>
          </p:pic>
          <p:pic>
            <p:nvPicPr>
              <p:cNvPr id="24" name="Picture 23"/>
              <p:cNvPicPr>
                <a:picLocks noChangeAspect="1"/>
              </p:cNvPicPr>
              <p:nvPr/>
            </p:nvPicPr>
            <p:blipFill>
              <a:blip r:embed="rId6"/>
              <a:stretch>
                <a:fillRect/>
              </a:stretch>
            </p:blipFill>
            <p:spPr>
              <a:xfrm>
                <a:off x="6382961" y="3088335"/>
                <a:ext cx="643667" cy="355712"/>
              </a:xfrm>
              <a:prstGeom prst="rect">
                <a:avLst/>
              </a:prstGeom>
            </p:spPr>
          </p:pic>
          <p:cxnSp>
            <p:nvCxnSpPr>
              <p:cNvPr id="25" name="Straight Arrow Connector 24"/>
              <p:cNvCxnSpPr>
                <a:stCxn id="12" idx="3"/>
                <a:endCxn id="15" idx="1"/>
              </p:cNvCxnSpPr>
              <p:nvPr/>
            </p:nvCxnSpPr>
            <p:spPr>
              <a:xfrm>
                <a:off x="3644280" y="1560984"/>
                <a:ext cx="927720" cy="0"/>
              </a:xfrm>
              <a:prstGeom prst="straightConnector1">
                <a:avLst/>
              </a:prstGeom>
              <a:noFill/>
              <a:ln w="28575" cap="flat" cmpd="sng" algn="ctr">
                <a:solidFill>
                  <a:srgbClr val="FF0000"/>
                </a:solidFill>
                <a:prstDash val="solid"/>
                <a:tailEnd type="arrow"/>
              </a:ln>
              <a:effectLst/>
            </p:spPr>
          </p:cxnSp>
          <p:cxnSp>
            <p:nvCxnSpPr>
              <p:cNvPr id="26" name="Straight Arrow Connector 25"/>
              <p:cNvCxnSpPr>
                <a:stCxn id="13" idx="1"/>
                <a:endCxn id="11" idx="3"/>
              </p:cNvCxnSpPr>
              <p:nvPr/>
            </p:nvCxnSpPr>
            <p:spPr>
              <a:xfrm flipH="1">
                <a:off x="3644280" y="5153000"/>
                <a:ext cx="927720" cy="0"/>
              </a:xfrm>
              <a:prstGeom prst="straightConnector1">
                <a:avLst/>
              </a:prstGeom>
              <a:noFill/>
              <a:ln w="28575" cap="flat" cmpd="sng" algn="ctr">
                <a:solidFill>
                  <a:srgbClr val="FF0000"/>
                </a:solidFill>
                <a:prstDash val="solid"/>
                <a:tailEnd type="arrow"/>
              </a:ln>
              <a:effectLst/>
            </p:spPr>
          </p:cxnSp>
          <p:cxnSp>
            <p:nvCxnSpPr>
              <p:cNvPr id="27" name="Elbow Connector 26"/>
              <p:cNvCxnSpPr>
                <a:stCxn id="15" idx="3"/>
              </p:cNvCxnSpPr>
              <p:nvPr/>
            </p:nvCxnSpPr>
            <p:spPr>
              <a:xfrm>
                <a:off x="7236296" y="1560984"/>
                <a:ext cx="663547" cy="1096710"/>
              </a:xfrm>
              <a:prstGeom prst="bentConnector2">
                <a:avLst/>
              </a:prstGeom>
              <a:noFill/>
              <a:ln w="28575" cap="flat" cmpd="sng" algn="ctr">
                <a:solidFill>
                  <a:srgbClr val="FF0000"/>
                </a:solidFill>
                <a:prstDash val="solid"/>
                <a:tailEnd type="arrow"/>
              </a:ln>
              <a:effectLst/>
            </p:spPr>
          </p:cxnSp>
          <p:cxnSp>
            <p:nvCxnSpPr>
              <p:cNvPr id="28" name="Elbow Connector 27"/>
              <p:cNvCxnSpPr>
                <a:endCxn id="13" idx="3"/>
              </p:cNvCxnSpPr>
              <p:nvPr/>
            </p:nvCxnSpPr>
            <p:spPr>
              <a:xfrm rot="5400000">
                <a:off x="7036304" y="4289462"/>
                <a:ext cx="1063530" cy="663546"/>
              </a:xfrm>
              <a:prstGeom prst="bentConnector2">
                <a:avLst/>
              </a:prstGeom>
              <a:noFill/>
              <a:ln w="28575" cap="flat" cmpd="sng" algn="ctr">
                <a:solidFill>
                  <a:srgbClr val="FF0000"/>
                </a:solidFill>
                <a:prstDash val="solid"/>
                <a:tailEnd type="arrow"/>
              </a:ln>
              <a:effectLst/>
            </p:spPr>
          </p:cxnSp>
        </p:grpSp>
        <p:sp>
          <p:nvSpPr>
            <p:cNvPr id="6" name="TextBox 89"/>
            <p:cNvSpPr txBox="1"/>
            <p:nvPr/>
          </p:nvSpPr>
          <p:spPr>
            <a:xfrm>
              <a:off x="2015197" y="2674485"/>
              <a:ext cx="31771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1</a:t>
              </a:r>
            </a:p>
          </p:txBody>
        </p:sp>
        <p:sp>
          <p:nvSpPr>
            <p:cNvPr id="7" name="TextBox 90"/>
            <p:cNvSpPr txBox="1"/>
            <p:nvPr/>
          </p:nvSpPr>
          <p:spPr>
            <a:xfrm>
              <a:off x="5586369" y="2642219"/>
              <a:ext cx="31771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2</a:t>
              </a:r>
            </a:p>
          </p:txBody>
        </p:sp>
        <p:sp>
          <p:nvSpPr>
            <p:cNvPr id="8" name="TextBox 91"/>
            <p:cNvSpPr txBox="1"/>
            <p:nvPr/>
          </p:nvSpPr>
          <p:spPr>
            <a:xfrm>
              <a:off x="7343316" y="4448115"/>
              <a:ext cx="31771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3</a:t>
              </a:r>
            </a:p>
          </p:txBody>
        </p:sp>
        <p:sp>
          <p:nvSpPr>
            <p:cNvPr id="9" name="TextBox 92"/>
            <p:cNvSpPr txBox="1"/>
            <p:nvPr/>
          </p:nvSpPr>
          <p:spPr>
            <a:xfrm>
              <a:off x="5592309" y="6220564"/>
              <a:ext cx="31771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4</a:t>
              </a:r>
            </a:p>
          </p:txBody>
        </p:sp>
        <p:sp>
          <p:nvSpPr>
            <p:cNvPr id="10" name="TextBox 93"/>
            <p:cNvSpPr txBox="1"/>
            <p:nvPr/>
          </p:nvSpPr>
          <p:spPr>
            <a:xfrm>
              <a:off x="2047390" y="6220564"/>
              <a:ext cx="31771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5</a:t>
              </a:r>
            </a:p>
          </p:txBody>
        </p:sp>
      </p:grpSp>
    </p:spTree>
    <p:extLst>
      <p:ext uri="{BB962C8B-B14F-4D97-AF65-F5344CB8AC3E}">
        <p14:creationId xmlns:p14="http://schemas.microsoft.com/office/powerpoint/2010/main" val="1928995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80549de5-d2eb-4ed3-bf13-a66251789a2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US" dirty="0"/>
              <a:t>Demonstration: Creating an Office 365 trial tenant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create an Office 365 trial tenant</a:t>
            </a:r>
          </a:p>
          <a:p>
            <a:endParaRPr lang="en-US" dirty="0"/>
          </a:p>
        </p:txBody>
      </p:sp>
    </p:spTree>
    <p:extLst>
      <p:ext uri="{BB962C8B-B14F-4D97-AF65-F5344CB8AC3E}">
        <p14:creationId xmlns:p14="http://schemas.microsoft.com/office/powerpoint/2010/main" val="3541737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99148580-8ae7-4a86-a426-163db97b84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Office 365 administrative portals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Office 365 administrative tools include:</a:t>
            </a:r>
          </a:p>
          <a:p>
            <a:pPr lvl="1"/>
            <a:r>
              <a:rPr lang="en-US" dirty="0"/>
              <a:t>Web-based administrative portals:</a:t>
            </a:r>
          </a:p>
          <a:p>
            <a:pPr lvl="2"/>
            <a:r>
              <a:rPr lang="en-US" dirty="0"/>
              <a:t>Office 365 admin center</a:t>
            </a:r>
          </a:p>
          <a:p>
            <a:pPr lvl="2"/>
            <a:r>
              <a:rPr lang="en-US" dirty="0"/>
              <a:t>Exchange admin center</a:t>
            </a:r>
          </a:p>
          <a:p>
            <a:pPr lvl="2"/>
            <a:r>
              <a:rPr lang="en-US" dirty="0"/>
              <a:t>Skype for Business admin center</a:t>
            </a:r>
          </a:p>
          <a:p>
            <a:pPr lvl="2"/>
            <a:r>
              <a:rPr lang="en-US" dirty="0"/>
              <a:t>SharePoint admin center</a:t>
            </a:r>
          </a:p>
          <a:p>
            <a:pPr lvl="2"/>
            <a:r>
              <a:rPr lang="en-US" dirty="0"/>
              <a:t>Compliance Center</a:t>
            </a:r>
          </a:p>
          <a:p>
            <a:r>
              <a:rPr lang="en-US" dirty="0"/>
              <a:t>Azure Active Directory Module for Windows PowerShell</a:t>
            </a:r>
          </a:p>
        </p:txBody>
      </p:sp>
    </p:spTree>
    <p:extLst>
      <p:ext uri="{BB962C8B-B14F-4D97-AF65-F5344CB8AC3E}">
        <p14:creationId xmlns:p14="http://schemas.microsoft.com/office/powerpoint/2010/main" val="800307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150f2453-c5ef-4db8-8872-e9010dbc5b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Overview of the Office 365 admin center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the Office 365 admin center</a:t>
            </a:r>
          </a:p>
          <a:p>
            <a:endParaRPr lang="en-US" dirty="0"/>
          </a:p>
        </p:txBody>
      </p:sp>
    </p:spTree>
    <p:extLst>
      <p:ext uri="{BB962C8B-B14F-4D97-AF65-F5344CB8AC3E}">
        <p14:creationId xmlns:p14="http://schemas.microsoft.com/office/powerpoint/2010/main" val="2816302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1a4f3f22-390c-4e20-9342-91debef89c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Online management</a:t>
            </a:r>
          </a:p>
        </p:txBody>
      </p:sp>
      <p:sp>
        <p:nvSpPr>
          <p:cNvPr id="4" name="AutoShape 50"/>
          <p:cNvSpPr>
            <a:spLocks noChangeArrowheads="1"/>
          </p:cNvSpPr>
          <p:nvPr/>
        </p:nvSpPr>
        <p:spPr bwMode="auto">
          <a:xfrm>
            <a:off x="5197420" y="990600"/>
            <a:ext cx="3222680" cy="517962"/>
          </a:xfrm>
          <a:prstGeom prst="roundRect">
            <a:avLst>
              <a:gd name="adj" fmla="val 4167"/>
            </a:avLst>
          </a:prstGeom>
          <a:solidFill>
            <a:schemeClr val="bg1"/>
          </a:solidFill>
          <a:ln w="9525">
            <a:noFill/>
            <a:round/>
            <a:headEnd/>
            <a:tailEnd/>
          </a:ln>
          <a:effectLst>
            <a:outerShdw dist="35921" dir="2700000" algn="ctr" rotWithShape="0">
              <a:srgbClr val="AFAFAF"/>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85000"/>
              </a:lnSpc>
              <a:defRPr/>
            </a:pPr>
            <a:r>
              <a:rPr lang="en-US" sz="2400" b="0" dirty="0">
                <a:latin typeface="Segoe UI" panose="020B0502040204020203" pitchFamily="34" charset="0"/>
                <a:ea typeface="Segoe UI" panose="020B0502040204020203" pitchFamily="34" charset="0"/>
                <a:cs typeface="Segoe UI" panose="020B0502040204020203" pitchFamily="34" charset="0"/>
              </a:rPr>
              <a:t>Exchange admin center</a:t>
            </a:r>
          </a:p>
        </p:txBody>
      </p:sp>
      <p:sp>
        <p:nvSpPr>
          <p:cNvPr id="5" name="AutoShape 50"/>
          <p:cNvSpPr>
            <a:spLocks noChangeArrowheads="1"/>
          </p:cNvSpPr>
          <p:nvPr/>
        </p:nvSpPr>
        <p:spPr bwMode="auto">
          <a:xfrm>
            <a:off x="446516" y="1002630"/>
            <a:ext cx="3385251" cy="517962"/>
          </a:xfrm>
          <a:prstGeom prst="roundRect">
            <a:avLst>
              <a:gd name="adj" fmla="val 4167"/>
            </a:avLst>
          </a:prstGeom>
          <a:solidFill>
            <a:schemeClr val="bg1"/>
          </a:solidFill>
          <a:ln w="9525">
            <a:noFill/>
            <a:round/>
            <a:headEnd/>
            <a:tailEnd/>
          </a:ln>
          <a:effectLst>
            <a:outerShdw dist="35921" dir="2700000" algn="ctr" rotWithShape="0">
              <a:srgbClr val="AFAFAF"/>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85000"/>
              </a:lnSpc>
              <a:defRPr/>
            </a:pPr>
            <a:r>
              <a:rPr lang="en-US" sz="2400" b="0" dirty="0">
                <a:latin typeface="Segoe UI" panose="020B0502040204020203" pitchFamily="34" charset="0"/>
                <a:ea typeface="Segoe UI" panose="020B0502040204020203" pitchFamily="34" charset="0"/>
                <a:cs typeface="Segoe UI" panose="020B0502040204020203" pitchFamily="34" charset="0"/>
              </a:rPr>
              <a:t>Office 365 admin center</a:t>
            </a:r>
          </a:p>
        </p:txBody>
      </p:sp>
      <p:sp>
        <p:nvSpPr>
          <p:cNvPr id="6" name="AutoShape 50"/>
          <p:cNvSpPr>
            <a:spLocks noChangeArrowheads="1"/>
          </p:cNvSpPr>
          <p:nvPr/>
        </p:nvSpPr>
        <p:spPr bwMode="auto">
          <a:xfrm>
            <a:off x="4787845" y="4200544"/>
            <a:ext cx="4041830" cy="517962"/>
          </a:xfrm>
          <a:prstGeom prst="roundRect">
            <a:avLst>
              <a:gd name="adj" fmla="val 4167"/>
            </a:avLst>
          </a:prstGeom>
          <a:solidFill>
            <a:schemeClr val="bg1"/>
          </a:solidFill>
          <a:ln w="9525">
            <a:noFill/>
            <a:round/>
            <a:headEnd/>
            <a:tailEnd/>
          </a:ln>
          <a:effectLst>
            <a:outerShdw dist="35921" dir="2700000" algn="ctr" rotWithShape="0">
              <a:srgbClr val="AFAFAF"/>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85000"/>
              </a:lnSpc>
              <a:defRPr/>
            </a:pPr>
            <a:r>
              <a:rPr lang="en-US" sz="2400" b="0" dirty="0">
                <a:latin typeface="Segoe UI" panose="020B0502040204020203" pitchFamily="34" charset="0"/>
                <a:ea typeface="Segoe UI" panose="020B0502040204020203" pitchFamily="34" charset="0"/>
                <a:cs typeface="Segoe UI" panose="020B0502040204020203" pitchFamily="34" charset="0"/>
              </a:rPr>
              <a:t>Windows PowerShell</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8" y="1583133"/>
            <a:ext cx="4730293" cy="213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1"/>
          <p:cNvSpPr txBox="1"/>
          <p:nvPr/>
        </p:nvSpPr>
        <p:spPr>
          <a:xfrm>
            <a:off x="4030980" y="1583133"/>
            <a:ext cx="457200" cy="369332"/>
          </a:xfrm>
          <a:prstGeom prst="rect">
            <a:avLst/>
          </a:prstGeom>
          <a:solidFill>
            <a:schemeClr val="accent1"/>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nvGrpSpPr>
          <p:cNvPr id="9" name="Group 8"/>
          <p:cNvGrpSpPr/>
          <p:nvPr/>
        </p:nvGrpSpPr>
        <p:grpSpPr>
          <a:xfrm>
            <a:off x="4863396" y="1595300"/>
            <a:ext cx="4019346" cy="2115445"/>
            <a:chOff x="3944484" y="2344080"/>
            <a:chExt cx="4019346" cy="2115445"/>
          </a:xfrm>
        </p:grpSpPr>
        <p:pic>
          <p:nvPicPr>
            <p:cNvPr id="10"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4484" y="2344080"/>
              <a:ext cx="4019346" cy="211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2"/>
            <p:cNvSpPr txBox="1"/>
            <p:nvPr/>
          </p:nvSpPr>
          <p:spPr>
            <a:xfrm>
              <a:off x="7219950" y="2348843"/>
              <a:ext cx="466725" cy="369332"/>
            </a:xfrm>
            <a:prstGeom prst="rect">
              <a:avLst/>
            </a:prstGeom>
            <a:solidFill>
              <a:schemeClr val="accent1"/>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pic>
        <p:nvPicPr>
          <p:cNvPr id="12"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9201" y="4854893"/>
            <a:ext cx="412432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3688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d760609-9131-41fe-a0b8-2f142d24c55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Provisioning users, groups, and mailboxes in Office 365</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provision Users, Groups and Mailboxes in Office 365</a:t>
            </a:r>
          </a:p>
          <a:p>
            <a:endParaRPr lang="en-US" dirty="0"/>
          </a:p>
        </p:txBody>
      </p:sp>
    </p:spTree>
    <p:extLst>
      <p:ext uri="{BB962C8B-B14F-4D97-AF65-F5344CB8AC3E}">
        <p14:creationId xmlns:p14="http://schemas.microsoft.com/office/powerpoint/2010/main" val="1301678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4becf103-4034-4053-8a43-1734c96475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Connecting to Exchange Online by using Windows PowerShell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connect to Exchange Online using Windows PowerShell</a:t>
            </a:r>
          </a:p>
        </p:txBody>
      </p:sp>
    </p:spTree>
    <p:extLst>
      <p:ext uri="{BB962C8B-B14F-4D97-AF65-F5344CB8AC3E}">
        <p14:creationId xmlns:p14="http://schemas.microsoft.com/office/powerpoint/2010/main" val="3319143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e87f0630-b0f4-41ce-a074-7905edf7a62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Implementing the migration to Exchange Online</a:t>
            </a:r>
          </a:p>
        </p:txBody>
      </p:sp>
      <p:sp>
        <p:nvSpPr>
          <p:cNvPr id="3" name="Text Placeholder 2"/>
          <p:cNvSpPr>
            <a:spLocks noGrp="1"/>
          </p:cNvSpPr>
          <p:nvPr>
            <p:ph type="body" idx="1"/>
          </p:nvPr>
        </p:nvSpPr>
        <p:spPr/>
        <p:txBody>
          <a:bodyPr/>
          <a:lstStyle/>
          <a:p>
            <a:r>
              <a:rPr lang="en-US" dirty="0"/>
              <a:t>Migration options
Migration scenarios
Coexistence between Office 365 and on-premises Exchange Server
Preparing for migration
Migration steps
Best practices for implementing migration</a:t>
            </a:r>
          </a:p>
        </p:txBody>
      </p:sp>
    </p:spTree>
    <p:extLst>
      <p:ext uri="{BB962C8B-B14F-4D97-AF65-F5344CB8AC3E}">
        <p14:creationId xmlns:p14="http://schemas.microsoft.com/office/powerpoint/2010/main" val="2252159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63ddbe9-a138-47b0-95e4-1f84565116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options</a:t>
            </a:r>
          </a:p>
        </p:txBody>
      </p:sp>
      <p:graphicFrame>
        <p:nvGraphicFramePr>
          <p:cNvPr id="4" name="Group 32"/>
          <p:cNvGraphicFramePr>
            <a:graphicFrameLocks noGrp="1"/>
          </p:cNvGraphicFramePr>
          <p:nvPr>
            <p:extLst>
              <p:ext uri="{D42A27DB-BD31-4B8C-83A1-F6EECF244321}">
                <p14:modId xmlns:p14="http://schemas.microsoft.com/office/powerpoint/2010/main" val="3464858020"/>
              </p:ext>
            </p:extLst>
          </p:nvPr>
        </p:nvGraphicFramePr>
        <p:xfrm>
          <a:off x="100702" y="1526881"/>
          <a:ext cx="8954398" cy="4533102"/>
        </p:xfrm>
        <a:graphic>
          <a:graphicData uri="http://schemas.openxmlformats.org/drawingml/2006/table">
            <a:tbl>
              <a:tblPr>
                <a:tableStyleId>{2D5ABB26-0587-4C30-8999-92F81FD0307C}</a:tableStyleId>
              </a:tblPr>
              <a:tblGrid>
                <a:gridCol w="927076">
                  <a:extLst>
                    <a:ext uri="{9D8B030D-6E8A-4147-A177-3AD203B41FA5}">
                      <a16:colId xmlns:a16="http://schemas.microsoft.com/office/drawing/2014/main" val="20000"/>
                    </a:ext>
                  </a:extLst>
                </a:gridCol>
                <a:gridCol w="3036130">
                  <a:extLst>
                    <a:ext uri="{9D8B030D-6E8A-4147-A177-3AD203B41FA5}">
                      <a16:colId xmlns:a16="http://schemas.microsoft.com/office/drawing/2014/main" val="20001"/>
                    </a:ext>
                  </a:extLst>
                </a:gridCol>
                <a:gridCol w="4991192">
                  <a:extLst>
                    <a:ext uri="{9D8B030D-6E8A-4147-A177-3AD203B41FA5}">
                      <a16:colId xmlns:a16="http://schemas.microsoft.com/office/drawing/2014/main" val="20002"/>
                    </a:ext>
                  </a:extLst>
                </a:gridCol>
              </a:tblGrid>
              <a:tr h="587266">
                <a:tc rowSpan="3">
                  <a:txBody>
                    <a:bodyPr/>
                    <a:lstStyle/>
                    <a:p>
                      <a:pPr marL="0" marR="0" lvl="0" indent="0" algn="ctr" defTabSz="914400" rtl="0" eaLnBrk="0" fontAlgn="base" latinLnBrk="0" hangingPunct="0">
                        <a:lnSpc>
                          <a:spcPct val="90000"/>
                        </a:lnSpc>
                        <a:spcBef>
                          <a:spcPct val="70000"/>
                        </a:spcBef>
                        <a:spcAft>
                          <a:spcPct val="0"/>
                        </a:spcAft>
                        <a:buClrTx/>
                        <a:buSzTx/>
                        <a:buFontTx/>
                        <a:buNone/>
                        <a:tabLst/>
                      </a:pPr>
                      <a:r>
                        <a:rPr kumimoji="0" lang="en-US" sz="20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Migration</a:t>
                      </a:r>
                      <a:endParaRPr kumimoji="0" lang="en-US" sz="20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vert="vert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IMAP migration</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7475" marR="0" lvl="0" indent="-117475" algn="l" defTabSz="914400" rtl="0" eaLnBrk="0" fontAlgn="base" latinLnBrk="0" hangingPunct="0">
                        <a:lnSpc>
                          <a:spcPct val="90000"/>
                        </a:lnSpc>
                        <a:spcBef>
                          <a:spcPct val="70000"/>
                        </a:spcBef>
                        <a:spcAft>
                          <a:spcPct val="0"/>
                        </a:spcAft>
                        <a:buClrTx/>
                        <a:buSzTx/>
                        <a:buFont typeface="Arial" pitchFamily="34" charset="0"/>
                        <a:buChar char="•"/>
                        <a:tabLst/>
                        <a:defRPr/>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Supports a wide range of email platforms</a:t>
                      </a:r>
                    </a:p>
                    <a:p>
                      <a:pPr marL="117475" marR="0" lvl="0" indent="-117475" algn="l" defTabSz="914400" rtl="0" eaLnBrk="0" fontAlgn="base" latinLnBrk="0" hangingPunct="0">
                        <a:lnSpc>
                          <a:spcPct val="90000"/>
                        </a:lnSpc>
                        <a:spcBef>
                          <a:spcPct val="70000"/>
                        </a:spcBef>
                        <a:spcAft>
                          <a:spcPct val="0"/>
                        </a:spcAft>
                        <a:buClrTx/>
                        <a:buSzPct val="90000"/>
                        <a:buFont typeface="Arial" pitchFamily="34" charset="0"/>
                        <a:buChar char="•"/>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Email only (no calendar, contacts, or desks)</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87266">
                <a:tc vMerge="1">
                  <a:txBody>
                    <a:bodyPr/>
                    <a:lstStyle/>
                    <a:p>
                      <a:endParaRPr lang="de-DE"/>
                    </a:p>
                  </a:txBody>
                  <a:tcPr/>
                </a:tc>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PST migration</a:t>
                      </a:r>
                      <a:endParaRPr kumimoji="0" lang="en-US" sz="16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7475" marR="0" lvl="0" indent="-117475" algn="l" defTabSz="914400" rtl="0" eaLnBrk="0" fontAlgn="base" latinLnBrk="0" hangingPunct="0">
                        <a:lnSpc>
                          <a:spcPct val="90000"/>
                        </a:lnSpc>
                        <a:spcBef>
                          <a:spcPct val="70000"/>
                        </a:spcBef>
                        <a:spcAft>
                          <a:spcPct val="0"/>
                        </a:spcAft>
                        <a:buClrTx/>
                        <a:buSzPct val="90000"/>
                        <a:buFont typeface="Arial" pitchFamily="34" charset="0"/>
                        <a:buChar char="•"/>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Mailbox data is exported from Outlook to PST files and then the PST files imported in Exchange Online</a:t>
                      </a:r>
                    </a:p>
                    <a:p>
                      <a:pPr marL="117475" marR="0" lvl="0" indent="-117475" algn="l" defTabSz="914400" rtl="0" eaLnBrk="0" fontAlgn="base" latinLnBrk="0" hangingPunct="0">
                        <a:lnSpc>
                          <a:spcPct val="90000"/>
                        </a:lnSpc>
                        <a:spcBef>
                          <a:spcPct val="70000"/>
                        </a:spcBef>
                        <a:spcAft>
                          <a:spcPct val="0"/>
                        </a:spcAft>
                        <a:buClrTx/>
                        <a:buSzPct val="90000"/>
                        <a:buFont typeface="Arial" pitchFamily="34" charset="0"/>
                        <a:buChar char="•"/>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Mailboxes must be created in Office 365</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0906"/>
                  </a:ext>
                </a:extLst>
              </a:tr>
              <a:tr h="899886">
                <a:tc vMerge="1">
                  <a:txBody>
                    <a:bodyPr/>
                    <a:lstStyle/>
                    <a:p>
                      <a:pPr marL="0" marR="0" lvl="0" indent="0" algn="l" defTabSz="914400" rtl="0" eaLnBrk="0" fontAlgn="base" latinLnBrk="0" hangingPunct="0">
                        <a:lnSpc>
                          <a:spcPct val="90000"/>
                        </a:lnSpc>
                        <a:spcBef>
                          <a:spcPct val="7000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Cutover Exchange migration</a:t>
                      </a:r>
                      <a:endParaRPr kumimoji="0" lang="en-US" sz="16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7475" marR="0" lvl="0" indent="-117475" algn="l" defTabSz="914400" rtl="0" eaLnBrk="0" fontAlgn="base" latinLnBrk="0" hangingPunct="0">
                        <a:lnSpc>
                          <a:spcPct val="90000"/>
                        </a:lnSpc>
                        <a:spcBef>
                          <a:spcPct val="70000"/>
                        </a:spcBef>
                        <a:spcAft>
                          <a:spcPct val="0"/>
                        </a:spcAft>
                        <a:buClrTx/>
                        <a:buSzPct val="90000"/>
                        <a:buFont typeface="Arial" pitchFamily="34" charset="0"/>
                        <a:buChar char="•"/>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Good for fast, direct migrations</a:t>
                      </a:r>
                    </a:p>
                    <a:p>
                      <a:pPr marL="117475" marR="0" lvl="0" indent="-117475" algn="l" defTabSz="914400" rtl="0" eaLnBrk="0" fontAlgn="base" latinLnBrk="0" hangingPunct="0">
                        <a:lnSpc>
                          <a:spcPct val="90000"/>
                        </a:lnSpc>
                        <a:spcBef>
                          <a:spcPct val="70000"/>
                        </a:spcBef>
                        <a:spcAft>
                          <a:spcPct val="0"/>
                        </a:spcAft>
                        <a:buClrTx/>
                        <a:buSzPct val="90000"/>
                        <a:buFont typeface="Arial" pitchFamily="34" charset="0"/>
                        <a:buChar char="•"/>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Does not need a server on-premises</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47700">
                <a:tc rowSpan="2">
                  <a:txBody>
                    <a:bodyPr/>
                    <a:lstStyle/>
                    <a:p>
                      <a:pPr marL="0" marR="0" lvl="0" indent="0" algn="ctr" defTabSz="914400" rtl="0" eaLnBrk="0" fontAlgn="base" latinLnBrk="0" hangingPunct="0">
                        <a:lnSpc>
                          <a:spcPct val="90000"/>
                        </a:lnSpc>
                        <a:spcBef>
                          <a:spcPct val="70000"/>
                        </a:spcBef>
                        <a:spcAft>
                          <a:spcPct val="0"/>
                        </a:spcAft>
                        <a:buClrTx/>
                        <a:buSzTx/>
                        <a:buFontTx/>
                        <a:buNone/>
                        <a:tabLst/>
                      </a:pPr>
                      <a:r>
                        <a:rPr kumimoji="0" lang="en-US" sz="20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Coexistence</a:t>
                      </a:r>
                      <a:endParaRPr kumimoji="0" lang="en-US" sz="20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vert="vert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Staged Exchange migration</a:t>
                      </a:r>
                      <a:endParaRPr kumimoji="0" lang="en-US" sz="16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7475" marR="0" lvl="0" indent="-117475" algn="l" defTabSz="914400" rtl="0" eaLnBrk="0" fontAlgn="base" latinLnBrk="0" hangingPunct="0">
                        <a:lnSpc>
                          <a:spcPct val="90000"/>
                        </a:lnSpc>
                        <a:spcBef>
                          <a:spcPct val="70000"/>
                        </a:spcBef>
                        <a:spcAft>
                          <a:spcPct val="0"/>
                        </a:spcAft>
                        <a:buClrTx/>
                        <a:buSzTx/>
                        <a:buFont typeface="Arial" pitchFamily="34" charset="0"/>
                        <a:buChar char="•"/>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Supports staged migrations</a:t>
                      </a:r>
                    </a:p>
                    <a:p>
                      <a:pPr marL="117475" marR="0" lvl="0" indent="-117475" algn="l" defTabSz="914400" rtl="0" eaLnBrk="0" fontAlgn="base" latinLnBrk="0" hangingPunct="0">
                        <a:lnSpc>
                          <a:spcPct val="90000"/>
                        </a:lnSpc>
                        <a:spcBef>
                          <a:spcPct val="70000"/>
                        </a:spcBef>
                        <a:spcAft>
                          <a:spcPct val="0"/>
                        </a:spcAft>
                        <a:buClrTx/>
                        <a:buSzTx/>
                        <a:buFont typeface="Arial" pitchFamily="34" charset="0"/>
                        <a:buChar char="•"/>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Requires </a:t>
                      </a:r>
                      <a:r>
                        <a:rPr lang="en-US" sz="1600" kern="1200" dirty="0">
                          <a:effectLst/>
                          <a:latin typeface="Segoe UI" panose="020B0502040204020203" pitchFamily="34" charset="0"/>
                          <a:ea typeface="Segoe UI" panose="020B0502040204020203" pitchFamily="34" charset="0"/>
                          <a:cs typeface="Segoe UI" panose="020B0502040204020203" pitchFamily="34" charset="0"/>
                        </a:rPr>
                        <a:t>Directory Synchronization </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050512">
                <a:tc vMerge="1">
                  <a:txBody>
                    <a:bodyPr/>
                    <a:lstStyle/>
                    <a:p>
                      <a:pPr marL="0" marR="0" lvl="0" indent="0" algn="l" defTabSz="914400" rtl="0" eaLnBrk="0" fontAlgn="base" latinLnBrk="0" hangingPunct="0">
                        <a:lnSpc>
                          <a:spcPct val="90000"/>
                        </a:lnSpc>
                        <a:spcBef>
                          <a:spcPct val="7000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Hybrid deployment</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7475" marR="0" lvl="0" indent="-117475" algn="l" defTabSz="914400" rtl="0" eaLnBrk="0" fontAlgn="base" latinLnBrk="0" hangingPunct="0">
                        <a:lnSpc>
                          <a:spcPct val="90000"/>
                        </a:lnSpc>
                        <a:spcBef>
                          <a:spcPct val="70000"/>
                        </a:spcBef>
                        <a:spcAft>
                          <a:spcPct val="0"/>
                        </a:spcAft>
                        <a:buClrTx/>
                        <a:buSzTx/>
                        <a:buFont typeface="Arial" pitchFamily="34" charset="0"/>
                        <a:buChar char="•"/>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You can manage users on-premises and online</a:t>
                      </a:r>
                    </a:p>
                    <a:p>
                      <a:pPr marL="117475" marR="0" lvl="0" indent="-117475" algn="l" defTabSz="914400" rtl="0" eaLnBrk="0" fontAlgn="base" latinLnBrk="0" hangingPunct="0">
                        <a:lnSpc>
                          <a:spcPct val="90000"/>
                        </a:lnSpc>
                        <a:spcBef>
                          <a:spcPct val="70000"/>
                        </a:spcBef>
                        <a:spcAft>
                          <a:spcPct val="0"/>
                        </a:spcAft>
                        <a:buClrTx/>
                        <a:buSzTx/>
                        <a:buFont typeface="Arial" pitchFamily="34" charset="0"/>
                        <a:buChar char="•"/>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Enables cross-premises calendaring, smooth migration, and easy off-boarding</a:t>
                      </a:r>
                    </a:p>
                    <a:p>
                      <a:pPr marL="117475" marR="0" lvl="0" indent="-117475" algn="l" defTabSz="914400" rtl="0" eaLnBrk="0" fontAlgn="base" latinLnBrk="0" hangingPunct="0">
                        <a:lnSpc>
                          <a:spcPct val="90000"/>
                        </a:lnSpc>
                        <a:spcBef>
                          <a:spcPct val="70000"/>
                        </a:spcBef>
                        <a:spcAft>
                          <a:spcPct val="0"/>
                        </a:spcAft>
                        <a:buClrTx/>
                        <a:buSzTx/>
                        <a:buFont typeface="Arial" pitchFamily="34" charset="0"/>
                        <a:buChar char="•"/>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Automatically redirects clients  </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75119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Overview of Exchange Online and Office365
Managing Exchange Online
Implementing the migration to Exchange Online</a:t>
            </a:r>
          </a:p>
        </p:txBody>
      </p:sp>
    </p:spTree>
    <p:extLst>
      <p:ext uri="{BB962C8B-B14F-4D97-AF65-F5344CB8AC3E}">
        <p14:creationId xmlns:p14="http://schemas.microsoft.com/office/powerpoint/2010/main" val="291713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2c5e729-19de-4d9a-8bf0-625c558ddc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scenarios</a:t>
            </a:r>
          </a:p>
        </p:txBody>
      </p:sp>
      <p:graphicFrame>
        <p:nvGraphicFramePr>
          <p:cNvPr id="4" name="Group 32"/>
          <p:cNvGraphicFramePr>
            <a:graphicFrameLocks noGrp="1"/>
          </p:cNvGraphicFramePr>
          <p:nvPr>
            <p:extLst>
              <p:ext uri="{D42A27DB-BD31-4B8C-83A1-F6EECF244321}">
                <p14:modId xmlns:p14="http://schemas.microsoft.com/office/powerpoint/2010/main" val="1675025489"/>
              </p:ext>
            </p:extLst>
          </p:nvPr>
        </p:nvGraphicFramePr>
        <p:xfrm>
          <a:off x="907648" y="981122"/>
          <a:ext cx="6851686" cy="5724265"/>
        </p:xfrm>
        <a:graphic>
          <a:graphicData uri="http://schemas.openxmlformats.org/drawingml/2006/table">
            <a:tbl>
              <a:tblPr>
                <a:tableStyleId>{2D5ABB26-0587-4C30-8999-92F81FD0307C}</a:tableStyleId>
              </a:tblPr>
              <a:tblGrid>
                <a:gridCol w="2128617">
                  <a:extLst>
                    <a:ext uri="{9D8B030D-6E8A-4147-A177-3AD203B41FA5}">
                      <a16:colId xmlns:a16="http://schemas.microsoft.com/office/drawing/2014/main" val="20000"/>
                    </a:ext>
                  </a:extLst>
                </a:gridCol>
                <a:gridCol w="718728">
                  <a:extLst>
                    <a:ext uri="{9D8B030D-6E8A-4147-A177-3AD203B41FA5}">
                      <a16:colId xmlns:a16="http://schemas.microsoft.com/office/drawing/2014/main" val="20001"/>
                    </a:ext>
                  </a:extLst>
                </a:gridCol>
                <a:gridCol w="590383">
                  <a:extLst>
                    <a:ext uri="{9D8B030D-6E8A-4147-A177-3AD203B41FA5}">
                      <a16:colId xmlns:a16="http://schemas.microsoft.com/office/drawing/2014/main" val="20002"/>
                    </a:ext>
                  </a:extLst>
                </a:gridCol>
                <a:gridCol w="539046">
                  <a:extLst>
                    <a:ext uri="{9D8B030D-6E8A-4147-A177-3AD203B41FA5}">
                      <a16:colId xmlns:a16="http://schemas.microsoft.com/office/drawing/2014/main" val="20003"/>
                    </a:ext>
                  </a:extLst>
                </a:gridCol>
                <a:gridCol w="718728">
                  <a:extLst>
                    <a:ext uri="{9D8B030D-6E8A-4147-A177-3AD203B41FA5}">
                      <a16:colId xmlns:a16="http://schemas.microsoft.com/office/drawing/2014/main" val="20004"/>
                    </a:ext>
                  </a:extLst>
                </a:gridCol>
                <a:gridCol w="718728">
                  <a:extLst>
                    <a:ext uri="{9D8B030D-6E8A-4147-A177-3AD203B41FA5}">
                      <a16:colId xmlns:a16="http://schemas.microsoft.com/office/drawing/2014/main" val="20005"/>
                    </a:ext>
                  </a:extLst>
                </a:gridCol>
                <a:gridCol w="718728">
                  <a:extLst>
                    <a:ext uri="{9D8B030D-6E8A-4147-A177-3AD203B41FA5}">
                      <a16:colId xmlns:a16="http://schemas.microsoft.com/office/drawing/2014/main" val="2747256371"/>
                    </a:ext>
                  </a:extLst>
                </a:gridCol>
                <a:gridCol w="718728">
                  <a:extLst>
                    <a:ext uri="{9D8B030D-6E8A-4147-A177-3AD203B41FA5}">
                      <a16:colId xmlns:a16="http://schemas.microsoft.com/office/drawing/2014/main" val="2607973871"/>
                    </a:ext>
                  </a:extLst>
                </a:gridCol>
              </a:tblGrid>
              <a:tr h="1445994">
                <a:tc>
                  <a:txBody>
                    <a:bodyPr/>
                    <a:lstStyle/>
                    <a:p>
                      <a:endParaRPr lang="en-US" dirty="0">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IMAP migration </a:t>
                      </a:r>
                      <a:endParaRPr kumimoji="0" lang="en-US" sz="16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vert="vert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Cutover</a:t>
                      </a:r>
                      <a:endParaRPr kumimoji="0" lang="en-US" sz="16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vert="vert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Staged</a:t>
                      </a:r>
                      <a:endParaRPr kumimoji="0" lang="en-US" sz="16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vert="vert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Exchange 2010 hybrid</a:t>
                      </a:r>
                      <a:endParaRPr kumimoji="0" lang="en-US" sz="16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vert="vert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Exchange 2013 hybrid</a:t>
                      </a:r>
                      <a:endParaRPr kumimoji="0" lang="en-US" sz="16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vert="vert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 Exchange 2016 hybrid</a:t>
                      </a:r>
                      <a:endParaRPr kumimoji="0" lang="en-US" sz="16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vert="vert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defRPr/>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 Exchange 2019 hybrid</a:t>
                      </a:r>
                      <a:endParaRPr kumimoji="0" lang="en-US" sz="16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0" lvl="0" indent="0" algn="ctr" defTabSz="914400" rtl="0" eaLnBrk="0" fontAlgn="base" latinLnBrk="0" hangingPunct="0">
                        <a:lnSpc>
                          <a:spcPct val="90000"/>
                        </a:lnSpc>
                        <a:spcBef>
                          <a:spcPct val="70000"/>
                        </a:spcBef>
                        <a:spcAft>
                          <a:spcPct val="0"/>
                        </a:spcAft>
                        <a:buClrTx/>
                        <a:buSzTx/>
                        <a:buFontTx/>
                        <a:buNone/>
                        <a:tabLst/>
                      </a:pPr>
                      <a:endParaRPr kumimoji="0" lang="en-US" sz="16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vert="vert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35417">
                <a:tc>
                  <a:txBody>
                    <a:bodyPr/>
                    <a:lstStyle/>
                    <a:p>
                      <a:pPr marL="0" marR="0" lvl="0" indent="0" algn="l" defTabSz="914400" rtl="0" eaLnBrk="0" fontAlgn="base" latinLnBrk="0" hangingPunct="0">
                        <a:lnSpc>
                          <a:spcPct val="90000"/>
                        </a:lnSpc>
                        <a:spcBef>
                          <a:spcPts val="6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Exchange 5.5 or 2000</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35417">
                <a:tc>
                  <a:txBody>
                    <a:bodyPr/>
                    <a:lstStyle/>
                    <a:p>
                      <a:pPr marL="0" marR="0" lvl="0" indent="0" algn="l" defTabSz="914400" rtl="0" eaLnBrk="0" fontAlgn="base" latinLnBrk="0" hangingPunct="0">
                        <a:lnSpc>
                          <a:spcPct val="90000"/>
                        </a:lnSpc>
                        <a:spcBef>
                          <a:spcPts val="6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Exchange Server 2003</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35417">
                <a:tc>
                  <a:txBody>
                    <a:bodyPr/>
                    <a:lstStyle/>
                    <a:p>
                      <a:pPr marL="0" marR="0" lvl="0" indent="0" algn="l" defTabSz="914400" rtl="0" eaLnBrk="0" fontAlgn="base" latinLnBrk="0" hangingPunct="0">
                        <a:lnSpc>
                          <a:spcPct val="90000"/>
                        </a:lnSpc>
                        <a:spcBef>
                          <a:spcPts val="6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Exchange Server 2007</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Pct val="90000"/>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Pct val="90000"/>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Pct val="90000"/>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Pct val="90000"/>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Pct val="90000"/>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Pct val="90000"/>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Pct val="90000"/>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35417">
                <a:tc>
                  <a:txBody>
                    <a:bodyPr/>
                    <a:lstStyle/>
                    <a:p>
                      <a:pPr marL="0" marR="0" lvl="0" indent="0" algn="l" defTabSz="914400" rtl="0" eaLnBrk="0" fontAlgn="base" latinLnBrk="0" hangingPunct="0">
                        <a:lnSpc>
                          <a:spcPct val="90000"/>
                        </a:lnSpc>
                        <a:spcBef>
                          <a:spcPts val="6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Exchange Server 2010</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35417">
                <a:tc>
                  <a:txBody>
                    <a:bodyPr/>
                    <a:lstStyle/>
                    <a:p>
                      <a:pPr marL="0" marR="0" lvl="0" indent="0" algn="l" defTabSz="914400" rtl="0" eaLnBrk="0" fontAlgn="base" latinLnBrk="0" hangingPunct="0">
                        <a:lnSpc>
                          <a:spcPct val="90000"/>
                        </a:lnSpc>
                        <a:spcBef>
                          <a:spcPts val="6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Exchange Server 2013</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35417">
                <a:tc>
                  <a:txBody>
                    <a:bodyPr/>
                    <a:lstStyle/>
                    <a:p>
                      <a:pPr marL="0" marR="0" lvl="0" indent="0" algn="l" defTabSz="914400" rtl="0" eaLnBrk="0" fontAlgn="base" latinLnBrk="0" hangingPunct="0">
                        <a:lnSpc>
                          <a:spcPct val="90000"/>
                        </a:lnSpc>
                        <a:spcBef>
                          <a:spcPts val="6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Exchange Server 2016</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35417">
                <a:tc>
                  <a:txBody>
                    <a:bodyPr/>
                    <a:lstStyle/>
                    <a:p>
                      <a:pPr marL="0" marR="0" lvl="0" indent="0" algn="l" defTabSz="914400" rtl="0" eaLnBrk="0" fontAlgn="base" latinLnBrk="0" hangingPunct="0">
                        <a:lnSpc>
                          <a:spcPct val="90000"/>
                        </a:lnSpc>
                        <a:spcBef>
                          <a:spcPts val="6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Lotus Notes/ Domino</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59956">
                <a:tc>
                  <a:txBody>
                    <a:bodyPr/>
                    <a:lstStyle/>
                    <a:p>
                      <a:pPr marL="0" marR="0" lvl="0" indent="0" algn="l" defTabSz="914400" rtl="0" eaLnBrk="0" fontAlgn="base" latinLnBrk="0" hangingPunct="0">
                        <a:lnSpc>
                          <a:spcPct val="90000"/>
                        </a:lnSpc>
                        <a:spcBef>
                          <a:spcPts val="6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GroupWise/</a:t>
                      </a:r>
                      <a:b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b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Other</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89748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0eaa5039-d25b-4a9a-81c2-8adf705f3e0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6889" cy="740664"/>
          </a:xfrm>
        </p:spPr>
        <p:txBody>
          <a:bodyPr/>
          <a:lstStyle/>
          <a:p>
            <a:r>
              <a:rPr lang="en-US" dirty="0"/>
              <a:t>Coexistence between Office 365 and on-premises Exchange Server</a:t>
            </a:r>
          </a:p>
        </p:txBody>
      </p:sp>
      <p:graphicFrame>
        <p:nvGraphicFramePr>
          <p:cNvPr id="4" name="Inhaltsplatzhalter 8"/>
          <p:cNvGraphicFramePr>
            <a:graphicFrameLocks/>
          </p:cNvGraphicFramePr>
          <p:nvPr>
            <p:extLst>
              <p:ext uri="{D42A27DB-BD31-4B8C-83A1-F6EECF244321}">
                <p14:modId xmlns:p14="http://schemas.microsoft.com/office/powerpoint/2010/main" val="2151393409"/>
              </p:ext>
            </p:extLst>
          </p:nvPr>
        </p:nvGraphicFramePr>
        <p:xfrm>
          <a:off x="458788" y="1020763"/>
          <a:ext cx="8118476" cy="5125720"/>
        </p:xfrm>
        <a:graphic>
          <a:graphicData uri="http://schemas.openxmlformats.org/drawingml/2006/table">
            <a:tbl>
              <a:tblPr firstRow="1" bandRow="1">
                <a:tableStyleId>{5C22544A-7EE6-4342-B048-85BDC9FD1C3A}</a:tableStyleId>
              </a:tblPr>
              <a:tblGrid>
                <a:gridCol w="2689361">
                  <a:extLst>
                    <a:ext uri="{9D8B030D-6E8A-4147-A177-3AD203B41FA5}">
                      <a16:colId xmlns:a16="http://schemas.microsoft.com/office/drawing/2014/main" val="3356723822"/>
                    </a:ext>
                  </a:extLst>
                </a:gridCol>
                <a:gridCol w="5429115">
                  <a:extLst>
                    <a:ext uri="{9D8B030D-6E8A-4147-A177-3AD203B41FA5}">
                      <a16:colId xmlns:a16="http://schemas.microsoft.com/office/drawing/2014/main" val="3229390941"/>
                    </a:ext>
                  </a:extLst>
                </a:gridCol>
              </a:tblGrid>
              <a:tr h="370840">
                <a:tc>
                  <a:txBody>
                    <a:bodyPr/>
                    <a:lstStyle/>
                    <a:p>
                      <a:r>
                        <a:rPr lang="de-DE" dirty="0">
                          <a:solidFill>
                            <a:schemeClr val="tx1"/>
                          </a:solidFill>
                          <a:latin typeface="Segoe UI" panose="020B0502040204020203" pitchFamily="34" charset="0"/>
                          <a:ea typeface="Segoe UI" panose="020B0502040204020203" pitchFamily="34" charset="0"/>
                          <a:cs typeface="Segoe UI" panose="020B0502040204020203" pitchFamily="34" charset="0"/>
                        </a:rPr>
                        <a:t>Migration Option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dirty="0">
                          <a:solidFill>
                            <a:schemeClr val="tx1"/>
                          </a:solidFill>
                          <a:latin typeface="Segoe UI" panose="020B0502040204020203" pitchFamily="34" charset="0"/>
                          <a:ea typeface="Segoe UI" panose="020B0502040204020203" pitchFamily="34" charset="0"/>
                          <a:cs typeface="Segoe UI" panose="020B0502040204020203" pitchFamily="34" charset="0"/>
                        </a:rPr>
                        <a:t>Impact on </a:t>
                      </a:r>
                      <a:r>
                        <a:rPr lang="de-DE" dirty="0" err="1">
                          <a:solidFill>
                            <a:schemeClr val="tx1"/>
                          </a:solidFill>
                          <a:latin typeface="Segoe UI" panose="020B0502040204020203" pitchFamily="34" charset="0"/>
                          <a:ea typeface="Segoe UI" panose="020B0502040204020203" pitchFamily="34" charset="0"/>
                          <a:cs typeface="Segoe UI" panose="020B0502040204020203" pitchFamily="34" charset="0"/>
                        </a:rPr>
                        <a:t>Coexistence</a:t>
                      </a:r>
                      <a:endParaRPr lang="de-DE"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953755"/>
                  </a:ext>
                </a:extLst>
              </a:tr>
              <a:tr h="370840">
                <a:tc>
                  <a:txBody>
                    <a:bodyPr/>
                    <a:lstStyle/>
                    <a:p>
                      <a:r>
                        <a:rPr lang="de-DE" dirty="0">
                          <a:solidFill>
                            <a:schemeClr val="tx1"/>
                          </a:solidFill>
                          <a:latin typeface="Segoe UI" panose="020B0502040204020203" pitchFamily="34" charset="0"/>
                          <a:ea typeface="Segoe UI" panose="020B0502040204020203" pitchFamily="34" charset="0"/>
                          <a:cs typeface="Segoe UI" panose="020B0502040204020203" pitchFamily="34" charset="0"/>
                        </a:rPr>
                        <a:t>IMAP</a:t>
                      </a:r>
                      <a:r>
                        <a:rPr lang="de-DE" baseline="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de-DE" baseline="0" dirty="0" err="1">
                          <a:solidFill>
                            <a:schemeClr val="tx1"/>
                          </a:solidFill>
                          <a:latin typeface="Segoe UI" panose="020B0502040204020203" pitchFamily="34" charset="0"/>
                          <a:ea typeface="Segoe UI" panose="020B0502040204020203" pitchFamily="34" charset="0"/>
                          <a:cs typeface="Segoe UI" panose="020B0502040204020203" pitchFamily="34" charset="0"/>
                        </a:rPr>
                        <a:t>migration</a:t>
                      </a:r>
                      <a:endParaRPr lang="de-DE"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rPr>
                        <a:t>No coexistence available; just basic mail data migration</a:t>
                      </a:r>
                      <a:endParaRPr lang="de-DE"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0032796"/>
                  </a:ext>
                </a:extLst>
              </a:tr>
              <a:tr h="370840">
                <a:tc>
                  <a:txBody>
                    <a:bodyPr/>
                    <a:lstStyle/>
                    <a:p>
                      <a:r>
                        <a:rPr lang="de-DE" dirty="0" err="1">
                          <a:solidFill>
                            <a:schemeClr val="tx1"/>
                          </a:solidFill>
                          <a:latin typeface="Segoe UI" panose="020B0502040204020203" pitchFamily="34" charset="0"/>
                          <a:ea typeface="Segoe UI" panose="020B0502040204020203" pitchFamily="34" charset="0"/>
                          <a:cs typeface="Segoe UI" panose="020B0502040204020203" pitchFamily="34" charset="0"/>
                        </a:rPr>
                        <a:t>Cutover</a:t>
                      </a:r>
                      <a:r>
                        <a:rPr lang="de-DE"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de-DE" dirty="0" err="1">
                          <a:solidFill>
                            <a:schemeClr val="tx1"/>
                          </a:solidFill>
                          <a:latin typeface="Segoe UI" panose="020B0502040204020203" pitchFamily="34" charset="0"/>
                          <a:ea typeface="Segoe UI" panose="020B0502040204020203" pitchFamily="34" charset="0"/>
                          <a:cs typeface="Segoe UI" panose="020B0502040204020203" pitchFamily="34" charset="0"/>
                        </a:rPr>
                        <a:t>migration</a:t>
                      </a:r>
                      <a:endParaRPr lang="de-DE"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Not a real coexistence (user account and</a:t>
                      </a:r>
                      <a:r>
                        <a:rPr lang="en-US" baseline="0" dirty="0">
                          <a:solidFill>
                            <a:schemeClr val="tx1"/>
                          </a:solidFill>
                          <a:latin typeface="Segoe UI" panose="020B0502040204020203" pitchFamily="34" charset="0"/>
                          <a:ea typeface="Segoe UI" panose="020B0502040204020203" pitchFamily="34" charset="0"/>
                          <a:cs typeface="Segoe UI" panose="020B0502040204020203" pitchFamily="34" charset="0"/>
                        </a:rPr>
                        <a:t> data)</a:t>
                      </a:r>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Just switch</a:t>
                      </a:r>
                      <a:r>
                        <a:rPr lang="en-US" baseline="0" dirty="0">
                          <a:solidFill>
                            <a:schemeClr val="tx1"/>
                          </a:solidFill>
                          <a:latin typeface="Segoe UI" panose="020B0502040204020203" pitchFamily="34" charset="0"/>
                          <a:ea typeface="Segoe UI" panose="020B0502040204020203" pitchFamily="34" charset="0"/>
                          <a:cs typeface="Segoe UI" panose="020B0502040204020203" pitchFamily="34" charset="0"/>
                        </a:rPr>
                        <a:t> DNS MX (</a:t>
                      </a: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No mail routing coexistence required)</a:t>
                      </a:r>
                      <a:endParaRPr lang="de-DE"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639854"/>
                  </a:ext>
                </a:extLst>
              </a:tr>
              <a:tr h="370840">
                <a:tc>
                  <a:txBody>
                    <a:bodyPr/>
                    <a:lstStyle/>
                    <a:p>
                      <a:r>
                        <a:rPr lang="de-DE" dirty="0" err="1">
                          <a:solidFill>
                            <a:schemeClr val="tx1"/>
                          </a:solidFill>
                          <a:latin typeface="Segoe UI" panose="020B0502040204020203" pitchFamily="34" charset="0"/>
                          <a:ea typeface="Segoe UI" panose="020B0502040204020203" pitchFamily="34" charset="0"/>
                          <a:cs typeface="Segoe UI" panose="020B0502040204020203" pitchFamily="34" charset="0"/>
                        </a:rPr>
                        <a:t>Staged</a:t>
                      </a:r>
                      <a:r>
                        <a:rPr lang="de-DE"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de-DE" dirty="0" err="1">
                          <a:solidFill>
                            <a:schemeClr val="tx1"/>
                          </a:solidFill>
                          <a:latin typeface="Segoe UI" panose="020B0502040204020203" pitchFamily="34" charset="0"/>
                          <a:ea typeface="Segoe UI" panose="020B0502040204020203" pitchFamily="34" charset="0"/>
                          <a:cs typeface="Segoe UI" panose="020B0502040204020203" pitchFamily="34" charset="0"/>
                        </a:rPr>
                        <a:t>migration</a:t>
                      </a:r>
                      <a:endParaRPr lang="de-DE"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rPr>
                        <a:t>Requires directory synchronization and mail routing between on-premises Exchange and Exchange Online</a:t>
                      </a:r>
                      <a:endParaRPr lang="de-DE"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0032632"/>
                  </a:ext>
                </a:extLst>
              </a:tr>
              <a:tr h="370840">
                <a:tc>
                  <a:txBody>
                    <a:bodyPr/>
                    <a:lstStyle/>
                    <a:p>
                      <a:pPr marL="0" indent="0">
                        <a:buFont typeface="Arial" panose="020B0604020202020204" pitchFamily="34" charset="0"/>
                        <a:buNone/>
                      </a:pPr>
                      <a:r>
                        <a:rPr lang="de-DE" dirty="0">
                          <a:solidFill>
                            <a:schemeClr val="tx1"/>
                          </a:solidFill>
                          <a:latin typeface="Segoe UI" panose="020B0502040204020203" pitchFamily="34" charset="0"/>
                          <a:ea typeface="Segoe UI" panose="020B0502040204020203" pitchFamily="34" charset="0"/>
                          <a:cs typeface="Segoe UI" panose="020B0502040204020203" pitchFamily="34" charset="0"/>
                        </a:rPr>
                        <a:t>Hybrid </a:t>
                      </a:r>
                      <a:r>
                        <a:rPr lang="de-DE" dirty="0" err="1">
                          <a:solidFill>
                            <a:schemeClr val="tx1"/>
                          </a:solidFill>
                          <a:latin typeface="Segoe UI" panose="020B0502040204020203" pitchFamily="34" charset="0"/>
                          <a:ea typeface="Segoe UI" panose="020B0502040204020203" pitchFamily="34" charset="0"/>
                          <a:cs typeface="Segoe UI" panose="020B0502040204020203" pitchFamily="34" charset="0"/>
                        </a:rPr>
                        <a:t>deployment</a:t>
                      </a:r>
                      <a:endParaRPr lang="de-DE"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Requires Exchange 2010 or later</a:t>
                      </a:r>
                    </a:p>
                    <a:p>
                      <a:pPr marL="285750" indent="-285750">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Requires directory synchronization and mail routing for coexistence</a:t>
                      </a:r>
                    </a:p>
                    <a:p>
                      <a:pPr marL="285750" indent="-285750">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SMTP email entry point can be on-premises or online</a:t>
                      </a:r>
                    </a:p>
                    <a:p>
                      <a:pPr marL="285750" indent="-285750">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Full-featured coexistence available, including free/busy data and Public Folder migrations</a:t>
                      </a:r>
                    </a:p>
                    <a:p>
                      <a:endParaRPr lang="de-DE"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1637512"/>
                  </a:ext>
                </a:extLst>
              </a:tr>
            </a:tbl>
          </a:graphicData>
        </a:graphic>
      </p:graphicFrame>
    </p:spTree>
    <p:extLst>
      <p:ext uri="{BB962C8B-B14F-4D97-AF65-F5344CB8AC3E}">
        <p14:creationId xmlns:p14="http://schemas.microsoft.com/office/powerpoint/2010/main" val="654181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7d13aa4-5f14-458c-b081-c7bc20c3da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for migration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prepare for migration consider the following:</a:t>
            </a:r>
          </a:p>
          <a:p>
            <a:pPr lvl="1"/>
            <a:r>
              <a:rPr lang="en-US" dirty="0"/>
              <a:t>Perform an Active Directory check and cleanup </a:t>
            </a:r>
          </a:p>
          <a:p>
            <a:pPr lvl="1"/>
            <a:r>
              <a:rPr lang="en-US" dirty="0"/>
              <a:t>Decide what information should be migrated</a:t>
            </a:r>
          </a:p>
          <a:p>
            <a:pPr lvl="1"/>
            <a:r>
              <a:rPr lang="en-US" dirty="0"/>
              <a:t>Reduce the amount of data to be migrated</a:t>
            </a:r>
          </a:p>
          <a:p>
            <a:pPr lvl="1"/>
            <a:r>
              <a:rPr lang="en-US" dirty="0"/>
              <a:t>Update your Outlook clients to the latest version</a:t>
            </a:r>
          </a:p>
        </p:txBody>
      </p:sp>
    </p:spTree>
    <p:extLst>
      <p:ext uri="{BB962C8B-B14F-4D97-AF65-F5344CB8AC3E}">
        <p14:creationId xmlns:p14="http://schemas.microsoft.com/office/powerpoint/2010/main" val="4175715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075ba30-929b-4cfb-9e1e-1cbaeb50611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steps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migrate to Exchange Online:</a:t>
            </a:r>
          </a:p>
          <a:p>
            <a:pPr marL="514350" indent="-514350">
              <a:buFont typeface="+mj-lt"/>
              <a:buAutoNum type="arabicPeriod"/>
            </a:pPr>
            <a:r>
              <a:rPr lang="en-US" dirty="0"/>
              <a:t>Connect directory and message routing to Exchange Online</a:t>
            </a:r>
          </a:p>
          <a:p>
            <a:pPr marL="514350" indent="-514350">
              <a:buFont typeface="+mj-lt"/>
              <a:buAutoNum type="arabicPeriod"/>
            </a:pPr>
            <a:r>
              <a:rPr lang="en-US" dirty="0"/>
              <a:t>Migrate the mailboxes</a:t>
            </a:r>
          </a:p>
          <a:p>
            <a:pPr marL="514350" indent="-514350">
              <a:buFont typeface="+mj-lt"/>
              <a:buAutoNum type="arabicPeriod"/>
            </a:pPr>
            <a:r>
              <a:rPr lang="en-US" dirty="0"/>
              <a:t>Switch the MX resource record so that it points to Exchange Online</a:t>
            </a:r>
          </a:p>
          <a:p>
            <a:pPr marL="514350" indent="-514350">
              <a:buFont typeface="+mj-lt"/>
              <a:buAutoNum type="arabicPeriod"/>
            </a:pPr>
            <a:r>
              <a:rPr lang="en-US" dirty="0"/>
              <a:t>Finalize the migration and remove the old Mailbox servers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71282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03defb49-63b8-4c6c-9bc1-a6508e2815f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implementing migration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dirty="0"/>
              <a:t>To test on-premises Exchange Server or SMTP server from the Internet, use the Microsoft Remote Connectivity Analyzer</a:t>
            </a:r>
            <a:endParaRPr lang="de-DE" sz="2400" dirty="0"/>
          </a:p>
          <a:p>
            <a:pPr lvl="0"/>
            <a:r>
              <a:rPr lang="en-US" sz="2400" dirty="0"/>
              <a:t>Test the migration option before you move production mailboxes</a:t>
            </a:r>
            <a:endParaRPr lang="de-DE" sz="2400" dirty="0"/>
          </a:p>
          <a:p>
            <a:pPr lvl="0"/>
            <a:r>
              <a:rPr lang="en-US" sz="2400" dirty="0"/>
              <a:t>Start slowly, and up speed increase after everything is working</a:t>
            </a:r>
            <a:endParaRPr lang="de-DE" sz="2400" dirty="0"/>
          </a:p>
          <a:p>
            <a:r>
              <a:rPr lang="en-US" sz="2400" dirty="0"/>
              <a:t>Do not change the MX resource record until you know that the migration option is working</a:t>
            </a:r>
          </a:p>
          <a:p>
            <a:r>
              <a:rPr lang="en-US" sz="2400" dirty="0"/>
              <a:t>In a hybrid deployment, always use the Hybrid Configuration Wizard app</a:t>
            </a:r>
          </a:p>
        </p:txBody>
      </p:sp>
    </p:spTree>
    <p:extLst>
      <p:ext uri="{BB962C8B-B14F-4D97-AF65-F5344CB8AC3E}">
        <p14:creationId xmlns:p14="http://schemas.microsoft.com/office/powerpoint/2010/main" val="568692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91b2d471-142d-4dae-ab85-0f0f3d01cb3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Managing Exchange Online</a:t>
            </a:r>
          </a:p>
        </p:txBody>
      </p:sp>
      <p:sp>
        <p:nvSpPr>
          <p:cNvPr id="3" name="Text Placeholder 2"/>
          <p:cNvSpPr>
            <a:spLocks noGrp="1"/>
          </p:cNvSpPr>
          <p:nvPr>
            <p:ph type="body" idx="1"/>
          </p:nvPr>
        </p:nvSpPr>
        <p:spPr/>
        <p:txBody>
          <a:bodyPr/>
          <a:lstStyle/>
          <a:p>
            <a:r>
              <a:rPr lang="en-US" dirty="0"/>
              <a:t>Exercise 1: Managing Exchange Online</a:t>
            </a:r>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50 minutes</a:t>
            </a:r>
          </a:p>
        </p:txBody>
      </p:sp>
    </p:spTree>
    <p:extLst>
      <p:ext uri="{BB962C8B-B14F-4D97-AF65-F5344CB8AC3E}">
        <p14:creationId xmlns:p14="http://schemas.microsoft.com/office/powerpoint/2010/main" val="3311872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A. Datum is considering moving some mailboxes to Exchange Online. A. Datum wants to ensure not only that the users can still use their internal adatum.com domain accounts to authenticate, but also that they can access their mailboxes online. The mailbox location should be transparent to users when they access their mailbox, send email messages, or book meetings.</a:t>
            </a:r>
          </a:p>
        </p:txBody>
      </p:sp>
    </p:spTree>
    <p:extLst>
      <p:ext uri="{BB962C8B-B14F-4D97-AF65-F5344CB8AC3E}">
        <p14:creationId xmlns:p14="http://schemas.microsoft.com/office/powerpoint/2010/main" val="588436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b257b6ee-ac1a-46d6-a710-d677caf6bf5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Where in Office 365 do you manage recipient objects such as recipients or groups?
What options do you have to manage Exchange Online?</a:t>
            </a:r>
          </a:p>
        </p:txBody>
      </p:sp>
    </p:spTree>
    <p:extLst>
      <p:ext uri="{BB962C8B-B14F-4D97-AF65-F5344CB8AC3E}">
        <p14:creationId xmlns:p14="http://schemas.microsoft.com/office/powerpoint/2010/main" val="1603460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1910762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Overview of Exchange Online and Office 365</a:t>
            </a:r>
          </a:p>
        </p:txBody>
      </p:sp>
      <p:sp>
        <p:nvSpPr>
          <p:cNvPr id="3" name="Text Placeholder 2"/>
          <p:cNvSpPr>
            <a:spLocks noGrp="1"/>
          </p:cNvSpPr>
          <p:nvPr>
            <p:ph type="body" idx="1"/>
          </p:nvPr>
        </p:nvSpPr>
        <p:spPr/>
        <p:txBody>
          <a:bodyPr/>
          <a:lstStyle/>
          <a:p>
            <a:r>
              <a:rPr lang="en-US" dirty="0"/>
              <a:t>What is Office 365?
What is Exchange Online?
Why migrate to Exchange Online?
Exchange Online user subscriptions
Exchange Online deployment scenarios
Coexistence between on-premises Exchange Server and Exchange Online</a:t>
            </a:r>
          </a:p>
        </p:txBody>
      </p:sp>
    </p:spTree>
    <p:extLst>
      <p:ext uri="{BB962C8B-B14F-4D97-AF65-F5344CB8AC3E}">
        <p14:creationId xmlns:p14="http://schemas.microsoft.com/office/powerpoint/2010/main" val="101065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Office 365?</a:t>
            </a:r>
          </a:p>
        </p:txBody>
      </p:sp>
      <p:pic>
        <p:nvPicPr>
          <p:cNvPr id="4" name="Content Placeholder 6"/>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10805" y="2696233"/>
            <a:ext cx="1996079" cy="614178"/>
          </a:xfrm>
          <a:prstGeom prst="rect">
            <a:avLst/>
          </a:prstGeom>
          <a:noFill/>
          <a:ln w="9525">
            <a:noFill/>
            <a:miter lim="800000"/>
            <a:headEnd/>
            <a:tailEnd/>
          </a:ln>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7520" y="2873212"/>
            <a:ext cx="2381250" cy="333375"/>
          </a:xfrm>
          <a:prstGeom prst="rect">
            <a:avLst/>
          </a:prstGeom>
          <a:effec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2080" y="2806132"/>
            <a:ext cx="1333500" cy="381000"/>
          </a:xfrm>
          <a:prstGeom prst="rect">
            <a:avLst/>
          </a:prstGeom>
          <a:effec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47520" y="1087676"/>
            <a:ext cx="3860361" cy="857858"/>
          </a:xfrm>
          <a:prstGeom prst="rect">
            <a:avLst/>
          </a:prstGeom>
          <a:effec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32074" y="2853757"/>
            <a:ext cx="1285875" cy="285750"/>
          </a:xfrm>
          <a:prstGeom prst="rect">
            <a:avLst/>
          </a:prstGeom>
          <a:effectLst/>
        </p:spPr>
      </p:pic>
      <p:sp>
        <p:nvSpPr>
          <p:cNvPr id="9" name="Rectangle 8"/>
          <p:cNvSpPr/>
          <p:nvPr/>
        </p:nvSpPr>
        <p:spPr bwMode="auto">
          <a:xfrm>
            <a:off x="155643" y="4844275"/>
            <a:ext cx="8838768" cy="1439793"/>
          </a:xfrm>
          <a:prstGeom prst="rect">
            <a:avLst/>
          </a:prstGeom>
          <a:noFill/>
          <a:ln>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Azure AD</a:t>
            </a:r>
          </a:p>
        </p:txBody>
      </p:sp>
      <p:sp>
        <p:nvSpPr>
          <p:cNvPr id="10" name="Rectangle 9"/>
          <p:cNvSpPr/>
          <p:nvPr/>
        </p:nvSpPr>
        <p:spPr bwMode="auto">
          <a:xfrm>
            <a:off x="155643" y="2509736"/>
            <a:ext cx="2106405" cy="2064380"/>
          </a:xfrm>
          <a:prstGeom prst="rect">
            <a:avLst/>
          </a:prstGeom>
          <a:noFill/>
          <a:ln>
            <a:solidFill>
              <a:srgbClr val="0070C0"/>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b"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Exchange</a:t>
            </a:r>
            <a:r>
              <a:rPr kumimoji="0" lang="en-GB" sz="2400" b="0" i="0" u="none" strike="noStrike" cap="none" normalizeH="0" dirty="0">
                <a:ln>
                  <a:noFill/>
                </a:ln>
                <a:solidFill>
                  <a:schemeClr val="tx1"/>
                </a:solidFill>
                <a:effectLst/>
                <a:latin typeface="Segoe UI" panose="020B0502040204020203" pitchFamily="34" charset="0"/>
                <a:cs typeface="Segoe UI" panose="020B0502040204020203" pitchFamily="34" charset="0"/>
              </a:rPr>
              <a:t> Online</a:t>
            </a:r>
            <a:endParaRPr kumimoji="0" lang="en-GB"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11" name="Rectangle 10"/>
          <p:cNvSpPr/>
          <p:nvPr/>
        </p:nvSpPr>
        <p:spPr bwMode="auto">
          <a:xfrm>
            <a:off x="2350245" y="2509736"/>
            <a:ext cx="2577538" cy="2064380"/>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b"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eaLnBrk="0" hangingPunct="0"/>
            <a:r>
              <a:rPr lang="en-GB" sz="2400" b="0" dirty="0">
                <a:solidFill>
                  <a:srgbClr val="000000"/>
                </a:solidFill>
                <a:latin typeface="Segoe UI" panose="020B0502040204020203" pitchFamily="34" charset="0"/>
                <a:cs typeface="Segoe UI" panose="020B0502040204020203" pitchFamily="34" charset="0"/>
              </a:rPr>
              <a:t>Skype for Business</a:t>
            </a:r>
          </a:p>
          <a:p>
            <a:pPr lvl="0" eaLnBrk="0" hangingPunct="0"/>
            <a:r>
              <a:rPr lang="en-GB" sz="2400" b="0" dirty="0">
                <a:solidFill>
                  <a:srgbClr val="000000"/>
                </a:solidFill>
                <a:latin typeface="Segoe UI" panose="020B0502040204020203" pitchFamily="34" charset="0"/>
                <a:cs typeface="Segoe UI" panose="020B0502040204020203" pitchFamily="34" charset="0"/>
              </a:rPr>
              <a:t>Online</a:t>
            </a:r>
          </a:p>
        </p:txBody>
      </p:sp>
      <p:sp>
        <p:nvSpPr>
          <p:cNvPr id="12" name="Rectangle 11"/>
          <p:cNvSpPr/>
          <p:nvPr/>
        </p:nvSpPr>
        <p:spPr bwMode="auto">
          <a:xfrm>
            <a:off x="5015345" y="2509736"/>
            <a:ext cx="1916836" cy="2064380"/>
          </a:xfrm>
          <a:prstGeom prst="rect">
            <a:avLst/>
          </a:prstGeom>
          <a:noFill/>
          <a:ln>
            <a:solidFill>
              <a:srgbClr val="0070C0"/>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b"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Office 365 ProPlus</a:t>
            </a:r>
          </a:p>
        </p:txBody>
      </p:sp>
      <p:sp>
        <p:nvSpPr>
          <p:cNvPr id="13" name="Rectangle 12"/>
          <p:cNvSpPr/>
          <p:nvPr/>
        </p:nvSpPr>
        <p:spPr bwMode="auto">
          <a:xfrm>
            <a:off x="7028923" y="2509736"/>
            <a:ext cx="1953508" cy="2085155"/>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b"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eaLnBrk="0" hangingPunct="0"/>
            <a:r>
              <a:rPr lang="en-GB" sz="2400" b="0" dirty="0">
                <a:solidFill>
                  <a:schemeClr val="tx1"/>
                </a:solidFill>
                <a:latin typeface="Segoe UI" panose="020B0502040204020203" pitchFamily="34" charset="0"/>
                <a:cs typeface="Segoe UI" panose="020B0502040204020203" pitchFamily="34" charset="0"/>
              </a:rPr>
              <a:t>SharePoint Online</a:t>
            </a:r>
          </a:p>
        </p:txBody>
      </p:sp>
      <p:cxnSp>
        <p:nvCxnSpPr>
          <p:cNvPr id="14" name="Straight Arrow Connector 13"/>
          <p:cNvCxnSpPr/>
          <p:nvPr/>
        </p:nvCxnSpPr>
        <p:spPr bwMode="auto">
          <a:xfrm flipH="1">
            <a:off x="1770434" y="1945534"/>
            <a:ext cx="1673158" cy="564202"/>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p:spPr>
      </p:cxnSp>
      <p:cxnSp>
        <p:nvCxnSpPr>
          <p:cNvPr id="15" name="Straight Arrow Connector 14"/>
          <p:cNvCxnSpPr/>
          <p:nvPr/>
        </p:nvCxnSpPr>
        <p:spPr bwMode="auto">
          <a:xfrm flipH="1">
            <a:off x="3326234" y="1981202"/>
            <a:ext cx="759383" cy="505837"/>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a:off x="5198215" y="1926079"/>
            <a:ext cx="803597" cy="564202"/>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p:spPr>
      </p:cxnSp>
      <p:cxnSp>
        <p:nvCxnSpPr>
          <p:cNvPr id="17" name="Straight Arrow Connector 16"/>
          <p:cNvCxnSpPr/>
          <p:nvPr/>
        </p:nvCxnSpPr>
        <p:spPr bwMode="auto">
          <a:xfrm>
            <a:off x="6001812" y="1961747"/>
            <a:ext cx="1566307" cy="505837"/>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746152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Exchange Online?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Exchange Online includes: </a:t>
            </a:r>
          </a:p>
          <a:p>
            <a:pPr lvl="1"/>
            <a:r>
              <a:rPr lang="en-US" dirty="0"/>
              <a:t>Migration and hybrid deployment</a:t>
            </a:r>
          </a:p>
          <a:p>
            <a:pPr lvl="1"/>
            <a:r>
              <a:rPr lang="en-US" dirty="0"/>
              <a:t>Compliance and archiving</a:t>
            </a:r>
          </a:p>
          <a:p>
            <a:pPr lvl="1"/>
            <a:r>
              <a:rPr lang="en-US" dirty="0"/>
              <a:t>Multiple management tools</a:t>
            </a:r>
          </a:p>
          <a:p>
            <a:pPr lvl="1"/>
            <a:r>
              <a:rPr lang="en-US" dirty="0"/>
              <a:t>Enhanced web experience</a:t>
            </a:r>
          </a:p>
          <a:p>
            <a:pPr lvl="1"/>
            <a:r>
              <a:rPr lang="en-US" dirty="0"/>
              <a:t>Advanced routing options</a:t>
            </a:r>
          </a:p>
          <a:p>
            <a:pPr lvl="1"/>
            <a:r>
              <a:rPr lang="en-US" dirty="0"/>
              <a:t>Exchange Online Protection</a:t>
            </a:r>
          </a:p>
          <a:p>
            <a:pPr lvl="1"/>
            <a:r>
              <a:rPr lang="en-US" dirty="0"/>
              <a:t>Hosted voicemail with Unified Messaging</a:t>
            </a:r>
          </a:p>
          <a:p>
            <a:pPr lvl="1"/>
            <a:r>
              <a:rPr lang="en-US" dirty="0"/>
              <a:t>Public Folders</a:t>
            </a:r>
          </a:p>
          <a:p>
            <a:pPr lvl="1"/>
            <a:r>
              <a:rPr lang="en-US" dirty="0"/>
              <a:t>Address Book Policies</a:t>
            </a:r>
          </a:p>
          <a:p>
            <a:endParaRPr lang="en-US" dirty="0"/>
          </a:p>
        </p:txBody>
      </p:sp>
    </p:spTree>
    <p:extLst>
      <p:ext uri="{BB962C8B-B14F-4D97-AF65-F5344CB8AC3E}">
        <p14:creationId xmlns:p14="http://schemas.microsoft.com/office/powerpoint/2010/main" val="321927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7ef46f6d-cb40-4e9a-812d-9018f858b1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migrate to Exchange Online?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Top reasons why an organization might consider migrating to Exchange Online:</a:t>
            </a:r>
            <a:endParaRPr lang="de-DE" dirty="0"/>
          </a:p>
          <a:p>
            <a:pPr lvl="1"/>
            <a:r>
              <a:rPr lang="en-US" dirty="0"/>
              <a:t>Cost</a:t>
            </a:r>
          </a:p>
          <a:p>
            <a:pPr lvl="1"/>
            <a:r>
              <a:rPr lang="en-US" dirty="0"/>
              <a:t>Administration effort</a:t>
            </a:r>
          </a:p>
          <a:p>
            <a:pPr lvl="1"/>
            <a:r>
              <a:rPr lang="en-US" dirty="0"/>
              <a:t>Disaster recovery effort</a:t>
            </a:r>
          </a:p>
          <a:p>
            <a:pPr lvl="1"/>
            <a:r>
              <a:rPr lang="en-US" dirty="0"/>
              <a:t>Flexibility</a:t>
            </a:r>
            <a:endParaRPr lang="de-DE" dirty="0"/>
          </a:p>
          <a:p>
            <a:pPr lvl="1"/>
            <a:r>
              <a:rPr lang="en-US" dirty="0"/>
              <a:t>Environmental friendliness</a:t>
            </a:r>
          </a:p>
          <a:p>
            <a:endParaRPr lang="en-US" i="1" dirty="0"/>
          </a:p>
          <a:p>
            <a:r>
              <a:rPr lang="en-US" dirty="0"/>
              <a:t>For each organization, the reasons to consider Exchange Online are different, so you should evaluate them carefully</a:t>
            </a:r>
          </a:p>
          <a:p>
            <a:endParaRPr lang="en-US" dirty="0"/>
          </a:p>
        </p:txBody>
      </p:sp>
    </p:spTree>
    <p:extLst>
      <p:ext uri="{BB962C8B-B14F-4D97-AF65-F5344CB8AC3E}">
        <p14:creationId xmlns:p14="http://schemas.microsoft.com/office/powerpoint/2010/main" val="1958897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Online user subscriptions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available Exchange Online user subscriptions are:</a:t>
            </a:r>
          </a:p>
          <a:p>
            <a:pPr lvl="1"/>
            <a:r>
              <a:rPr lang="en-US" dirty="0"/>
              <a:t>Exchange Online Kiosk for mailbox size up to 1 GB</a:t>
            </a:r>
          </a:p>
          <a:p>
            <a:pPr lvl="1"/>
            <a:r>
              <a:rPr lang="en-US" dirty="0"/>
              <a:t>Exchange Online Plan 1 for 50 GB combined primary and archive mailboxes</a:t>
            </a:r>
          </a:p>
          <a:p>
            <a:pPr lvl="1"/>
            <a:r>
              <a:rPr lang="en-US" dirty="0"/>
              <a:t>Exchange Online Plan 2 for 50 GB primary mailbox plus unlimited Personal Archives </a:t>
            </a:r>
          </a:p>
          <a:p>
            <a:r>
              <a:rPr lang="en-US" dirty="0"/>
              <a:t>Exchange Online Kiosk is the most basic user subscription, and it includes only Outlook Web App, POP3, or ActiveSync access to the mailbox</a:t>
            </a:r>
          </a:p>
          <a:p>
            <a:r>
              <a:rPr lang="en-US" dirty="0"/>
              <a:t>Exchange Online Plan 2 includes advanced features, such as in-place hold and voicemail</a:t>
            </a:r>
          </a:p>
        </p:txBody>
      </p:sp>
    </p:spTree>
    <p:extLst>
      <p:ext uri="{BB962C8B-B14F-4D97-AF65-F5344CB8AC3E}">
        <p14:creationId xmlns:p14="http://schemas.microsoft.com/office/powerpoint/2010/main" val="1515780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e2d4a0a-0b84-469f-b44f-50c40fd4c86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Online deployment scenarios</a:t>
            </a:r>
          </a:p>
        </p:txBody>
      </p:sp>
      <p:sp>
        <p:nvSpPr>
          <p:cNvPr id="4" name="Oval 3"/>
          <p:cNvSpPr/>
          <p:nvPr/>
        </p:nvSpPr>
        <p:spPr bwMode="auto">
          <a:xfrm>
            <a:off x="2657354" y="4438558"/>
            <a:ext cx="3552965" cy="1688773"/>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5"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Choose the type of deployment that best fits your business needs</a:t>
            </a:r>
          </a:p>
        </p:txBody>
      </p:sp>
      <p:cxnSp>
        <p:nvCxnSpPr>
          <p:cNvPr id="6" name="Straight Arrow Connector 5"/>
          <p:cNvCxnSpPr/>
          <p:nvPr/>
        </p:nvCxnSpPr>
        <p:spPr bwMode="auto">
          <a:xfrm>
            <a:off x="2718027" y="3253715"/>
            <a:ext cx="3662895" cy="0"/>
          </a:xfrm>
          <a:prstGeom prst="straightConnector1">
            <a:avLst/>
          </a:prstGeom>
          <a:ln w="76200">
            <a:solidFill>
              <a:srgbClr val="FF0000"/>
            </a:solidFill>
            <a:headEnd type="arrow"/>
            <a:tailEnd type="arrow"/>
          </a:ln>
          <a:effectLst/>
        </p:spPr>
        <p:style>
          <a:lnRef idx="2">
            <a:schemeClr val="accent4"/>
          </a:lnRef>
          <a:fillRef idx="0">
            <a:schemeClr val="accent4"/>
          </a:fillRef>
          <a:effectRef idx="1">
            <a:schemeClr val="accent4"/>
          </a:effectRef>
          <a:fontRef idx="minor">
            <a:schemeClr val="tx1"/>
          </a:fontRef>
        </p:style>
      </p:cxnSp>
      <p:sp>
        <p:nvSpPr>
          <p:cNvPr id="7" name="TextBox 24"/>
          <p:cNvSpPr txBox="1"/>
          <p:nvPr/>
        </p:nvSpPr>
        <p:spPr>
          <a:xfrm>
            <a:off x="3260959" y="2839261"/>
            <a:ext cx="265970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t>Hybrid deployment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441" y="2150798"/>
            <a:ext cx="1932599" cy="109737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4494" y="2619848"/>
            <a:ext cx="621951" cy="1158537"/>
          </a:xfrm>
          <a:prstGeom prst="rect">
            <a:avLst/>
          </a:prstGeom>
        </p:spPr>
      </p:pic>
      <p:sp>
        <p:nvSpPr>
          <p:cNvPr id="10" name="Rectangle 9"/>
          <p:cNvSpPr/>
          <p:nvPr/>
        </p:nvSpPr>
        <p:spPr>
          <a:xfrm>
            <a:off x="5697257" y="3877775"/>
            <a:ext cx="2680430"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lgn="ctr">
              <a:spcBef>
                <a:spcPct val="20000"/>
              </a:spcBef>
              <a:spcAft>
                <a:spcPts val="1200"/>
              </a:spcAft>
              <a:buClr>
                <a:srgbClr val="FF5B00"/>
              </a:buClr>
            </a:pPr>
            <a:r>
              <a:rPr lang="en-US" dirty="0">
                <a:latin typeface="Segoe UI" panose="020B0502040204020203" pitchFamily="34" charset="0"/>
                <a:ea typeface="Segoe UI" panose="020B0502040204020203" pitchFamily="34" charset="0"/>
                <a:cs typeface="Segoe UI" panose="020B0502040204020203" pitchFamily="34" charset="0"/>
              </a:rPr>
              <a:t>Exchange Online</a:t>
            </a:r>
          </a:p>
        </p:txBody>
      </p:sp>
      <p:sp>
        <p:nvSpPr>
          <p:cNvPr id="11" name="Rectangle 10"/>
          <p:cNvSpPr/>
          <p:nvPr/>
        </p:nvSpPr>
        <p:spPr>
          <a:xfrm>
            <a:off x="1231034" y="3801129"/>
            <a:ext cx="1965937"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lgn="ctr">
              <a:spcBef>
                <a:spcPct val="20000"/>
              </a:spcBef>
              <a:spcAft>
                <a:spcPts val="1200"/>
              </a:spcAft>
              <a:buClr>
                <a:srgbClr val="FF5B00"/>
              </a:buClr>
            </a:pPr>
            <a:r>
              <a:rPr lang="en-US" dirty="0">
                <a:latin typeface="Segoe UI" panose="020B0502040204020203" pitchFamily="34" charset="0"/>
                <a:ea typeface="Segoe UI" panose="020B0502040204020203" pitchFamily="34" charset="0"/>
                <a:cs typeface="Segoe UI" panose="020B0502040204020203" pitchFamily="34" charset="0"/>
              </a:rPr>
              <a:t>Exchange Server</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0424" y="2378722"/>
            <a:ext cx="1307052" cy="1120331"/>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6076" y="2619848"/>
            <a:ext cx="621951" cy="1158537"/>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22156" y="4359046"/>
            <a:ext cx="865708" cy="768163"/>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66475" y="5175959"/>
            <a:ext cx="488129" cy="871860"/>
          </a:xfrm>
          <a:prstGeom prst="rect">
            <a:avLst/>
          </a:prstGeom>
        </p:spPr>
      </p:pic>
      <p:sp>
        <p:nvSpPr>
          <p:cNvPr id="16" name="Rectangle 15"/>
          <p:cNvSpPr/>
          <p:nvPr/>
        </p:nvSpPr>
        <p:spPr>
          <a:xfrm>
            <a:off x="3409325" y="3999408"/>
            <a:ext cx="2680430"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spcBef>
                <a:spcPct val="20000"/>
              </a:spcBef>
              <a:spcAft>
                <a:spcPts val="1200"/>
              </a:spcAft>
              <a:buClr>
                <a:srgbClr val="FF5B00"/>
              </a:buClr>
            </a:pPr>
            <a:r>
              <a:rPr lang="en-US" dirty="0">
                <a:latin typeface="Segoe UI" panose="020B0502040204020203" pitchFamily="34" charset="0"/>
                <a:ea typeface="Segoe UI" panose="020B0502040204020203" pitchFamily="34" charset="0"/>
                <a:cs typeface="Segoe UI" panose="020B0502040204020203" pitchFamily="34" charset="0"/>
              </a:rPr>
              <a:t>Desktop computer</a:t>
            </a:r>
          </a:p>
        </p:txBody>
      </p:sp>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24668" y="5398079"/>
            <a:ext cx="868147" cy="624681"/>
          </a:xfrm>
          <a:prstGeom prst="rect">
            <a:avLst/>
          </a:prstGeom>
        </p:spPr>
      </p:pic>
      <p:sp>
        <p:nvSpPr>
          <p:cNvPr id="18" name="Rectangle 17"/>
          <p:cNvSpPr/>
          <p:nvPr/>
        </p:nvSpPr>
        <p:spPr>
          <a:xfrm>
            <a:off x="3251307" y="5086471"/>
            <a:ext cx="1131456"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spcBef>
                <a:spcPct val="20000"/>
              </a:spcBef>
              <a:spcAft>
                <a:spcPts val="1200"/>
              </a:spcAft>
              <a:buClr>
                <a:srgbClr val="FF5B00"/>
              </a:buClr>
            </a:pPr>
            <a:r>
              <a:rPr lang="en-US" dirty="0">
                <a:latin typeface="Segoe UI" panose="020B0502040204020203" pitchFamily="34" charset="0"/>
                <a:ea typeface="Segoe UI" panose="020B0502040204020203" pitchFamily="34" charset="0"/>
                <a:cs typeface="Segoe UI" panose="020B0502040204020203" pitchFamily="34" charset="0"/>
              </a:rPr>
              <a:t>Tablet</a:t>
            </a:r>
          </a:p>
        </p:txBody>
      </p:sp>
      <p:sp>
        <p:nvSpPr>
          <p:cNvPr id="19" name="Rectangle 18"/>
          <p:cNvSpPr/>
          <p:nvPr/>
        </p:nvSpPr>
        <p:spPr>
          <a:xfrm>
            <a:off x="4854855" y="4844833"/>
            <a:ext cx="1131456"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spcBef>
                <a:spcPct val="20000"/>
              </a:spcBef>
              <a:spcAft>
                <a:spcPts val="1200"/>
              </a:spcAft>
              <a:buClr>
                <a:srgbClr val="FF5B00"/>
              </a:buClr>
            </a:pPr>
            <a:r>
              <a:rPr lang="en-US" dirty="0">
                <a:latin typeface="Segoe UI" panose="020B0502040204020203" pitchFamily="34" charset="0"/>
                <a:ea typeface="Segoe UI" panose="020B0502040204020203" pitchFamily="34" charset="0"/>
                <a:cs typeface="Segoe UI" panose="020B0502040204020203" pitchFamily="34" charset="0"/>
              </a:rPr>
              <a:t>Phone</a:t>
            </a:r>
          </a:p>
        </p:txBody>
      </p:sp>
    </p:spTree>
    <p:extLst>
      <p:ext uri="{BB962C8B-B14F-4D97-AF65-F5344CB8AC3E}">
        <p14:creationId xmlns:p14="http://schemas.microsoft.com/office/powerpoint/2010/main" val="3405998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b863991d-cd6c-4a6e-bd38-1845efe010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Coexistence between on-premises Exchange Server and Exchange Online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Coexistence requires the following:</a:t>
            </a:r>
          </a:p>
          <a:p>
            <a:pPr lvl="1"/>
            <a:r>
              <a:rPr lang="en-US" dirty="0"/>
              <a:t>Decide if you can and want to use Directory Synchronization or a one-time Synchronization</a:t>
            </a:r>
          </a:p>
          <a:p>
            <a:pPr lvl="1"/>
            <a:r>
              <a:rPr lang="en-US" dirty="0"/>
              <a:t>Mail flow between on-premises and Exchange Online must be configured properly</a:t>
            </a:r>
          </a:p>
          <a:p>
            <a:pPr lvl="1"/>
            <a:r>
              <a:rPr lang="en-US" dirty="0"/>
              <a:t>Decide where the DNS MX record is configured, either to on-premises Exchange or to Exchange Online</a:t>
            </a:r>
          </a:p>
          <a:p>
            <a:pPr lvl="1"/>
            <a:r>
              <a:rPr lang="en-US" dirty="0"/>
              <a:t>Exchange Online settings must match the on-premises Exchange settings</a:t>
            </a:r>
          </a:p>
          <a:p>
            <a:pPr lvl="1"/>
            <a:endParaRPr lang="en-US" dirty="0"/>
          </a:p>
        </p:txBody>
      </p:sp>
    </p:spTree>
    <p:extLst>
      <p:ext uri="{BB962C8B-B14F-4D97-AF65-F5344CB8AC3E}">
        <p14:creationId xmlns:p14="http://schemas.microsoft.com/office/powerpoint/2010/main" val="12868347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D6F75BC7090174AA980D673A413155B" ma:contentTypeVersion="15" ma:contentTypeDescription="Ein neues Dokument erstellen." ma:contentTypeScope="" ma:versionID="d01427b99216fbf38742d5d01c6b75bf">
  <xsd:schema xmlns:xsd="http://www.w3.org/2001/XMLSchema" xmlns:xs="http://www.w3.org/2001/XMLSchema" xmlns:p="http://schemas.microsoft.com/office/2006/metadata/properties" xmlns:ns2="6e26bd3e-26a1-49ef-a711-f93878600d1b" xmlns:ns3="3b7c1a63-589f-43fc-8fe7-5d1c1c7abab8" targetNamespace="http://schemas.microsoft.com/office/2006/metadata/properties" ma:root="true" ma:fieldsID="5934c62b56485465954fd63a5b7a1828" ns2:_="" ns3:_="">
    <xsd:import namespace="6e26bd3e-26a1-49ef-a711-f93878600d1b"/>
    <xsd:import namespace="3b7c1a63-589f-43fc-8fe7-5d1c1c7aba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6bd3e-26a1-49ef-a711-f93878600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9498cc76-508d-4fbb-bc6c-49557131ae2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b7c1a63-589f-43fc-8fe7-5d1c1c7abab8"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2d238b17-f641-45d9-bb30-b1253a3a4e6a}" ma:internalName="TaxCatchAll" ma:showField="CatchAllData" ma:web="3b7c1a63-589f-43fc-8fe7-5d1c1c7aba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e26bd3e-26a1-49ef-a711-f93878600d1b">
      <Terms xmlns="http://schemas.microsoft.com/office/infopath/2007/PartnerControls"/>
    </lcf76f155ced4ddcb4097134ff3c332f>
    <TaxCatchAll xmlns="3b7c1a63-589f-43fc-8fe7-5d1c1c7abab8" xsi:nil="true"/>
  </documentManagement>
</p:properties>
</file>

<file path=customXml/itemProps1.xml><?xml version="1.0" encoding="utf-8"?>
<ds:datastoreItem xmlns:ds="http://schemas.openxmlformats.org/officeDocument/2006/customXml" ds:itemID="{69642A7D-262E-40C1-BE26-69F8E9F5445A}"/>
</file>

<file path=customXml/itemProps2.xml><?xml version="1.0" encoding="utf-8"?>
<ds:datastoreItem xmlns:ds="http://schemas.openxmlformats.org/officeDocument/2006/customXml" ds:itemID="{CAB61C24-9938-4CFC-85AF-7688CA575E47}"/>
</file>

<file path=customXml/itemProps3.xml><?xml version="1.0" encoding="utf-8"?>
<ds:datastoreItem xmlns:ds="http://schemas.openxmlformats.org/officeDocument/2006/customXml" ds:itemID="{EF481F7B-20AA-4031-8598-B67EAC06A8AA}"/>
</file>

<file path=docProps/app.xml><?xml version="1.0" encoding="utf-8"?>
<Properties xmlns="http://schemas.openxmlformats.org/officeDocument/2006/extended-properties" xmlns:vt="http://schemas.openxmlformats.org/officeDocument/2006/docPropsVTypes">
  <Template>NG_MOC_Core_ModuleNew</Template>
  <TotalTime>0</TotalTime>
  <Words>2971</Words>
  <Application>Microsoft Office PowerPoint</Application>
  <PresentationFormat>On-screen Show (4:3)</PresentationFormat>
  <Paragraphs>404</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Segoe UI</vt:lpstr>
      <vt:lpstr>Verdana</vt:lpstr>
      <vt:lpstr>Calibri</vt:lpstr>
      <vt:lpstr>Wingdings</vt:lpstr>
      <vt:lpstr>Symbol</vt:lpstr>
      <vt:lpstr>Arial</vt:lpstr>
      <vt:lpstr>NG_MOC_Core_ModuleNew2</vt:lpstr>
      <vt:lpstr>Module 11</vt:lpstr>
      <vt:lpstr>Module Overview</vt:lpstr>
      <vt:lpstr>Lesson 1: Overview of Exchange Online and Office 365</vt:lpstr>
      <vt:lpstr>What is Office 365?</vt:lpstr>
      <vt:lpstr>What is Exchange Online?</vt:lpstr>
      <vt:lpstr>Why migrate to Exchange Online?</vt:lpstr>
      <vt:lpstr>Exchange Online user subscriptions</vt:lpstr>
      <vt:lpstr>Exchange Online deployment scenarios</vt:lpstr>
      <vt:lpstr>Coexistence between on-premises Exchange Server and Exchange Online</vt:lpstr>
      <vt:lpstr>Lesson 2: Managing Exchange Online</vt:lpstr>
      <vt:lpstr>Creating an Office 365 tenant</vt:lpstr>
      <vt:lpstr>Demonstration: Creating an Office 365 trial tenant</vt:lpstr>
      <vt:lpstr>Overview of the Office 365 administrative portals</vt:lpstr>
      <vt:lpstr>Demonstration: Overview of the Office 365 admin center</vt:lpstr>
      <vt:lpstr>Exchange Online management</vt:lpstr>
      <vt:lpstr>Demonstration: Provisioning users, groups, and mailboxes in Office 365</vt:lpstr>
      <vt:lpstr>Demonstration: Connecting to Exchange Online by using Windows PowerShell</vt:lpstr>
      <vt:lpstr>Lesson 3: Implementing the migration to Exchange Online</vt:lpstr>
      <vt:lpstr>Migration options</vt:lpstr>
      <vt:lpstr>Migration scenarios</vt:lpstr>
      <vt:lpstr>Coexistence between Office 365 and on-premises Exchange Server</vt:lpstr>
      <vt:lpstr>Preparing for migration</vt:lpstr>
      <vt:lpstr>Migration steps</vt:lpstr>
      <vt:lpstr>Best practices for implementing migration</vt:lpstr>
      <vt:lpstr>Lab: Managing Exchange Online</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2016-04-10T23:52:12Z</dcterms:created>
  <dcterms:modified xsi:type="dcterms:W3CDTF">2019-05-28T07:21:22Z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0x010100ED6F75BC7090174AA980D673A413155B</vt:lpwstr>
  </property>
  <property fmtid="{D5CDD505-2E9C-101B-9397-08002B2CF9AE}" pid="3" name="MediaServiceImageTags">
    <vt:lpwstr/>
  </property>
</Properties>
</file>