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embeddedFontLst>
    <p:embeddedFont>
      <p:font typeface="Arial Narrow" panose="020B0606020202030204" pitchFamily="34" charset="0"/>
      <p:regular r:id="rId30"/>
      <p:bold r:id="rId31"/>
      <p:italic r:id="rId32"/>
      <p:boldItalic r:id="rId33"/>
    </p:embeddedFont>
    <p:embeddedFont>
      <p:font typeface="Calibri" panose="020F0502020204030204" pitchFamily="34" charset="0"/>
      <p:regular r:id="rId34"/>
      <p:bold r:id="rId35"/>
      <p:italic r:id="rId36"/>
      <p:boldItalic r:id="rId37"/>
    </p:embeddedFont>
    <p:embeddedFont>
      <p:font typeface="Segoe" panose="020B0604020202020204" charset="0"/>
      <p:regular r:id="rId38"/>
      <p:bold r:id="rId39"/>
      <p:italic r:id="rId40"/>
      <p:boldItalic r:id="rId41"/>
    </p:embeddedFont>
    <p:embeddedFont>
      <p:font typeface="Segoe UI" panose="020B0502040204020203" pitchFamily="34" charset="0"/>
      <p:regular r:id="rId42"/>
      <p:bold r:id="rId43"/>
      <p:italic r:id="rId44"/>
      <p:boldItalic r:id="rId45"/>
    </p:embeddedFont>
    <p:embeddedFont>
      <p:font typeface="Verdana" panose="020B0604030504040204" pitchFamily="34" charset="0"/>
      <p:regular r:id="rId46"/>
      <p:bold r:id="rId47"/>
      <p:italic r:id="rId48"/>
      <p:boldItalic r:id="rId4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51C222-AE83-4C18-8CC3-19D167933028}" v="14" dt="2019-05-16T19:20:39.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96173" autoAdjust="0"/>
  </p:normalViewPr>
  <p:slideViewPr>
    <p:cSldViewPr>
      <p:cViewPr varScale="1">
        <p:scale>
          <a:sx n="101" d="100"/>
          <a:sy n="101" d="100"/>
        </p:scale>
        <p:origin x="1800" y="96"/>
      </p:cViewPr>
      <p:guideLst>
        <p:guide orient="horz" pos="2160"/>
        <p:guide pos="2880"/>
      </p:guideLst>
    </p:cSldViewPr>
  </p:slideViewPr>
  <p:outlineViewPr>
    <p:cViewPr>
      <p:scale>
        <a:sx n="33" d="100"/>
        <a:sy n="33" d="100"/>
      </p:scale>
      <p:origin x="0" y="-5088"/>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87" d="100"/>
          <a:sy n="87" d="100"/>
        </p:scale>
        <p:origin x="2988"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font" Target="fonts/font18.fntdata"/><Relationship Id="rId50" Type="http://schemas.openxmlformats.org/officeDocument/2006/relationships/presProps" Target="presProps.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3"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font" Target="fonts/font19.fntdata"/><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font" Target="fonts/font17.fntdata"/><Relationship Id="rId20" Type="http://schemas.openxmlformats.org/officeDocument/2006/relationships/slide" Target="slides/slide19.xml"/><Relationship Id="rId41" Type="http://schemas.openxmlformats.org/officeDocument/2006/relationships/font" Target="fonts/font12.fntdata"/><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font" Target="fonts/font20.fntdata"/><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font" Target="fonts/font2.fntdata"/><Relationship Id="rId44" Type="http://schemas.openxmlformats.org/officeDocument/2006/relationships/font" Target="fonts/font15.fntdata"/><Relationship Id="rId5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C5785B-6376-499F-82D9-76284890CA6E}" type="datetimeFigureOut">
              <a:rPr lang="en-US" smtClean="0"/>
              <a:t>5/16/2019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1890FB-7B6B-4108-9FD7-EB23DEF959D5}" type="slidenum">
              <a:rPr lang="en-US" smtClean="0"/>
              <a:t>‹#›</a:t>
            </a:fld>
            <a:endParaRPr lang="en-US"/>
          </a:p>
        </p:txBody>
      </p:sp>
    </p:spTree>
    <p:extLst>
      <p:ext uri="{BB962C8B-B14F-4D97-AF65-F5344CB8AC3E}">
        <p14:creationId xmlns:p14="http://schemas.microsoft.com/office/powerpoint/2010/main" val="2595344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file://LON-EX1/c$"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b="1" dirty="0">
                <a:latin typeface="Arial"/>
                <a:ea typeface="Calibri"/>
                <a:cs typeface="Times New Roman"/>
              </a:rPr>
              <a:t>Presentation:</a:t>
            </a:r>
            <a:r>
              <a:rPr lang="en-US" sz="1000" dirty="0">
                <a:latin typeface="Arial"/>
                <a:ea typeface="Calibri"/>
                <a:cs typeface="Segoe UI"/>
              </a:rPr>
              <a:t> </a:t>
            </a:r>
            <a:r>
              <a:rPr lang="en-US" sz="1000" b="1" dirty="0">
                <a:latin typeface="Arial"/>
                <a:ea typeface="Calibri"/>
                <a:cs typeface="Times New Roman"/>
              </a:rPr>
              <a:t>75 minutes</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Lab:</a:t>
            </a:r>
            <a:r>
              <a:rPr lang="en-US" sz="1000" dirty="0">
                <a:latin typeface="Arial"/>
                <a:ea typeface="Calibri"/>
                <a:cs typeface="Segoe UI"/>
              </a:rPr>
              <a:t> </a:t>
            </a:r>
            <a:r>
              <a:rPr lang="en-US" sz="1000" b="1" dirty="0">
                <a:latin typeface="Arial"/>
                <a:ea typeface="Calibri"/>
                <a:cs typeface="Times New Roman"/>
              </a:rPr>
              <a:t>45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students will be able to:</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Deploy and manage an Edge Transport server role for message security.</a:t>
            </a:r>
          </a:p>
          <a:p>
            <a:pPr marL="342900" marR="0" lvl="0" indent="-342900">
              <a:lnSpc>
                <a:spcPct val="115000"/>
              </a:lnSpc>
              <a:spcBef>
                <a:spcPts val="0"/>
              </a:spcBef>
              <a:spcAft>
                <a:spcPts val="995"/>
              </a:spcAft>
              <a:buFont typeface="Symbol"/>
              <a:buChar char=""/>
            </a:pPr>
            <a:r>
              <a:rPr lang="en-US" sz="1000" dirty="0">
                <a:effectLst/>
                <a:latin typeface="Arial"/>
                <a:ea typeface="Times New Roman"/>
                <a:cs typeface="Times New Roman"/>
              </a:rPr>
              <a:t>Implement an antivirus solution for Microsoft</a:t>
            </a:r>
            <a:r>
              <a:rPr lang="en-US" sz="1000" baseline="30000" dirty="0">
                <a:effectLst/>
                <a:latin typeface="Arial"/>
                <a:ea typeface="Times New Roman"/>
                <a:cs typeface="Times New Roman"/>
              </a:rPr>
              <a:t> </a:t>
            </a:r>
            <a:r>
              <a:rPr lang="en-US" sz="1000" dirty="0">
                <a:effectLst/>
                <a:latin typeface="Arial"/>
                <a:ea typeface="Times New Roman"/>
                <a:cs typeface="Times New Roman"/>
              </a:rPr>
              <a:t>Exchange Server 2016.</a:t>
            </a:r>
          </a:p>
          <a:p>
            <a:pPr marL="342900" marR="0" lvl="0" indent="-342900">
              <a:lnSpc>
                <a:spcPct val="115000"/>
              </a:lnSpc>
              <a:spcBef>
                <a:spcPts val="0"/>
              </a:spcBef>
              <a:spcAft>
                <a:spcPts val="995"/>
              </a:spcAft>
              <a:buFont typeface="Symbol"/>
              <a:buChar char=""/>
            </a:pPr>
            <a:r>
              <a:rPr lang="en-US" sz="1000" dirty="0">
                <a:effectLst/>
                <a:latin typeface="Arial"/>
                <a:ea typeface="Arial Unicode MS"/>
                <a:cs typeface="Arial"/>
              </a:rPr>
              <a:t>Implement an antispam solution for Exchange Server 2016</a:t>
            </a:r>
            <a:r>
              <a:rPr lang="en-US" sz="1000" dirty="0">
                <a:effectLst/>
                <a:latin typeface="Arial"/>
                <a:ea typeface="Times New Roman"/>
                <a:cs typeface="Times New Roman"/>
              </a:rPr>
              <a:t>.</a:t>
            </a: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Segoe UI"/>
              </a:rPr>
              <a:t>To teach this module, you need the Microsoft PowerPoint file 20345-1A_09.pptx.</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fontAlgn="base">
              <a:lnSpc>
                <a:spcPct val="90000"/>
              </a:lnSpc>
              <a:spcAft>
                <a:spcPts val="720"/>
              </a:spcAft>
            </a:pPr>
            <a:r>
              <a:rPr lang="en-US" sz="1000" dirty="0">
                <a:effectLst/>
                <a:latin typeface="Arial"/>
                <a:ea typeface="Times New Roman"/>
                <a:cs typeface="Segoe UI"/>
              </a:rPr>
              <a:t>To prepare for this module, you should:</a:t>
            </a:r>
            <a:endParaRPr lang="en-US" sz="1000" dirty="0">
              <a:effectLst/>
              <a:latin typeface="Arial"/>
              <a:ea typeface="Times New Roman"/>
            </a:endParaRPr>
          </a:p>
          <a:p>
            <a:pPr marL="342900" marR="0" lvl="0" indent="-342900" fontAlgn="base">
              <a:lnSpc>
                <a:spcPct val="115000"/>
              </a:lnSpc>
              <a:spcBef>
                <a:spcPts val="0"/>
              </a:spcBef>
              <a:spcAft>
                <a:spcPts val="995"/>
              </a:spcAft>
              <a:buSzPts val="950"/>
              <a:buFont typeface="Symbol"/>
              <a:buChar char=""/>
            </a:pPr>
            <a:r>
              <a:rPr lang="en-US" sz="1000" dirty="0">
                <a:effectLst/>
                <a:latin typeface="Arial"/>
                <a:ea typeface="Times New Roman"/>
                <a:cs typeface="Segoe UI"/>
              </a:rPr>
              <a:t>Read all of this module’s materials.</a:t>
            </a:r>
            <a:endParaRPr lang="en-US" sz="1000" dirty="0">
              <a:effectLst/>
              <a:latin typeface="Arial"/>
              <a:ea typeface="Times New Roman"/>
            </a:endParaRPr>
          </a:p>
          <a:p>
            <a:pPr marL="342900" marR="0" lvl="0" indent="-342900" fontAlgn="base">
              <a:lnSpc>
                <a:spcPct val="115000"/>
              </a:lnSpc>
              <a:spcBef>
                <a:spcPts val="0"/>
              </a:spcBef>
              <a:spcAft>
                <a:spcPts val="995"/>
              </a:spcAft>
              <a:buSzPts val="950"/>
              <a:buFont typeface="Symbol"/>
              <a:buChar char=""/>
            </a:pPr>
            <a:r>
              <a:rPr lang="en-US" sz="1000" dirty="0">
                <a:effectLst/>
                <a:latin typeface="Arial"/>
                <a:ea typeface="Times New Roman"/>
                <a:cs typeface="Segoe UI"/>
              </a:rPr>
              <a:t>Practice performing the demonstrations and labs.</a:t>
            </a:r>
            <a:endParaRPr lang="en-US" sz="1000" dirty="0">
              <a:effectLst/>
              <a:latin typeface="Arial"/>
              <a:ea typeface="Times New Roman"/>
            </a:endParaRPr>
          </a:p>
          <a:p>
            <a:pPr marL="342900" marR="0" lvl="0" indent="-342900" fontAlgn="base">
              <a:lnSpc>
                <a:spcPct val="115000"/>
              </a:lnSpc>
              <a:spcBef>
                <a:spcPts val="0"/>
              </a:spcBef>
              <a:spcAft>
                <a:spcPts val="995"/>
              </a:spcAft>
              <a:buSzPts val="950"/>
              <a:buFont typeface="Symbol"/>
              <a:buChar char=""/>
            </a:pPr>
            <a:r>
              <a:rPr lang="en-US" sz="1000" dirty="0">
                <a:effectLst/>
                <a:latin typeface="Arial"/>
                <a:ea typeface="Times New Roman"/>
                <a:cs typeface="Segoe UI"/>
              </a:rPr>
              <a:t>Work through the Module Review and Takeaways section to determine how you will use the information to reinforce student learning and promote knowledge transfer to on-the-job performance.</a:t>
            </a:r>
            <a:endParaRPr lang="en-US" sz="1000" dirty="0">
              <a:effectLst/>
              <a:latin typeface="Arial"/>
              <a:ea typeface="Times New Roman"/>
            </a:endParaRPr>
          </a:p>
          <a:p>
            <a:pPr>
              <a:lnSpc>
                <a:spcPct val="115000"/>
              </a:lnSpc>
              <a:spcAft>
                <a:spcPts val="1000"/>
              </a:spcAft>
            </a:pPr>
            <a:r>
              <a:rPr lang="en-US" sz="1000" dirty="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B21890FB-7B6B-4108-9FD7-EB23DEF959D5}" type="slidenum">
              <a:rPr lang="en-US" smtClean="0"/>
              <a:t>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399254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Explain how Internet message flow works in an Exchange Server 2016 organization. Tell the students that this example assumes that EdgeSync is used, but it is not a mandatory requirement. </a:t>
            </a:r>
          </a:p>
          <a:p>
            <a:pPr>
              <a:lnSpc>
                <a:spcPct val="115000"/>
              </a:lnSpc>
              <a:spcAft>
                <a:spcPts val="1000"/>
              </a:spcAft>
            </a:pPr>
            <a:r>
              <a:rPr lang="en-US" sz="1000">
                <a:latin typeface="Arial"/>
                <a:ea typeface="Calibri"/>
                <a:cs typeface="Times New Roman"/>
              </a:rPr>
              <a:t>After enabling EdgeSync, email flows through the organization in the following manner:</a:t>
            </a:r>
          </a:p>
          <a:p>
            <a:pPr marL="342900" marR="0" lvl="0" indent="-342900">
              <a:lnSpc>
                <a:spcPct val="115000"/>
              </a:lnSpc>
              <a:spcBef>
                <a:spcPts val="0"/>
              </a:spcBef>
              <a:spcAft>
                <a:spcPts val="995"/>
              </a:spcAft>
              <a:buFont typeface="+mj-lt"/>
              <a:buAutoNum type="arabicPeriod"/>
              <a:tabLst>
                <a:tab pos="457200" algn="l"/>
              </a:tabLst>
            </a:pPr>
            <a:r>
              <a:rPr lang="en-US" sz="1000">
                <a:latin typeface="Arial"/>
                <a:ea typeface="Calibri"/>
                <a:cs typeface="Times New Roman"/>
              </a:rPr>
              <a:t>A user submits a message to a Mailbox database. The Exchange server retrieves the message from the Mailbox database, and categorizes it for delivery. In this case, the message recipient is outside the organization.</a:t>
            </a:r>
          </a:p>
          <a:p>
            <a:pPr marL="342900" marR="0" lvl="0" indent="-342900">
              <a:lnSpc>
                <a:spcPct val="115000"/>
              </a:lnSpc>
              <a:spcBef>
                <a:spcPts val="0"/>
              </a:spcBef>
              <a:spcAft>
                <a:spcPts val="995"/>
              </a:spcAft>
              <a:buFont typeface="+mj-lt"/>
              <a:buAutoNum type="arabicPeriod"/>
              <a:tabLst>
                <a:tab pos="457200" algn="l"/>
              </a:tabLst>
            </a:pPr>
            <a:r>
              <a:rPr lang="en-US" sz="1000">
                <a:latin typeface="Arial"/>
                <a:ea typeface="Calibri"/>
                <a:cs typeface="Times New Roman"/>
              </a:rPr>
              <a:t>The Exchange server determines that it must use the EdgeSync </a:t>
            </a:r>
            <a:r>
              <a:rPr lang="en-US" sz="1000" i="1">
                <a:latin typeface="Arial"/>
                <a:ea typeface="Calibri"/>
                <a:cs typeface="Times New Roman"/>
              </a:rPr>
              <a:t>sitename</a:t>
            </a:r>
            <a:r>
              <a:rPr lang="en-US" sz="1000">
                <a:latin typeface="Arial"/>
                <a:ea typeface="Calibri"/>
                <a:cs typeface="Times New Roman"/>
              </a:rPr>
              <a:t> to the Internet Send connector to send email to the Internet. It locates the Edge Transport server that is configured as the bridgehead server for the connector. </a:t>
            </a:r>
          </a:p>
          <a:p>
            <a:pPr marL="342900" marR="0" lvl="0" indent="-342900">
              <a:lnSpc>
                <a:spcPct val="115000"/>
              </a:lnSpc>
              <a:spcBef>
                <a:spcPts val="0"/>
              </a:spcBef>
              <a:spcAft>
                <a:spcPts val="995"/>
              </a:spcAft>
              <a:buFont typeface="+mj-lt"/>
              <a:buAutoNum type="arabicPeriod"/>
              <a:tabLst>
                <a:tab pos="457200" algn="l"/>
              </a:tabLst>
            </a:pPr>
            <a:r>
              <a:rPr lang="en-US" sz="1000">
                <a:latin typeface="Arial"/>
                <a:ea typeface="Calibri"/>
                <a:cs typeface="Times New Roman"/>
              </a:rPr>
              <a:t>The Exchange server forwards the message to the Edge Transport server, which sends the email message to the Internet by using the EdgeSync </a:t>
            </a:r>
            <a:r>
              <a:rPr lang="en-US" sz="1000" i="1">
                <a:latin typeface="Arial"/>
                <a:ea typeface="Calibri"/>
                <a:cs typeface="Times New Roman"/>
              </a:rPr>
              <a:t>sitename</a:t>
            </a:r>
            <a:r>
              <a:rPr lang="en-US" sz="1000">
                <a:latin typeface="Arial"/>
                <a:ea typeface="Calibri"/>
                <a:cs typeface="Times New Roman"/>
              </a:rPr>
              <a:t> to the Internet Send connector.</a:t>
            </a:r>
          </a:p>
          <a:p>
            <a:pPr marL="342900" marR="0" lvl="0" indent="-342900">
              <a:lnSpc>
                <a:spcPct val="115000"/>
              </a:lnSpc>
              <a:spcBef>
                <a:spcPts val="0"/>
              </a:spcBef>
              <a:spcAft>
                <a:spcPts val="995"/>
              </a:spcAft>
              <a:buFont typeface="+mj-lt"/>
              <a:buAutoNum type="arabicPeriod"/>
              <a:tabLst>
                <a:tab pos="457200" algn="l"/>
              </a:tabLst>
            </a:pPr>
            <a:r>
              <a:rPr lang="en-US" sz="1000">
                <a:latin typeface="Arial"/>
                <a:ea typeface="Calibri"/>
                <a:cs typeface="Times New Roman"/>
              </a:rPr>
              <a:t>For inbound messages, the sending SMTP connector connects to the Edge Transport server. The Edge Transport server accepts this connection by using the default internal Receive connector SERVERNAME, which is configured to accept anonymous connections on port 25 from all IP addresses. The Edge Transport server applies all spam-filtering rules.</a:t>
            </a:r>
          </a:p>
          <a:p>
            <a:pPr marL="342900" marR="0" lvl="0" indent="-342900">
              <a:lnSpc>
                <a:spcPct val="115000"/>
              </a:lnSpc>
              <a:spcBef>
                <a:spcPts val="0"/>
              </a:spcBef>
              <a:spcAft>
                <a:spcPts val="995"/>
              </a:spcAft>
              <a:buFont typeface="+mj-lt"/>
              <a:buAutoNum type="arabicPeriod"/>
              <a:tabLst>
                <a:tab pos="457200" algn="l"/>
              </a:tabLst>
            </a:pPr>
            <a:r>
              <a:rPr lang="en-US" sz="1000">
                <a:latin typeface="Arial"/>
                <a:ea typeface="Calibri"/>
                <a:cs typeface="Times New Roman"/>
              </a:rPr>
              <a:t>If the message is accepted, the Edge Transport server uses the EdgeSync Inbound to </a:t>
            </a:r>
            <a:r>
              <a:rPr lang="en-US" sz="1000" i="1">
                <a:latin typeface="Arial"/>
                <a:ea typeface="Calibri"/>
                <a:cs typeface="Times New Roman"/>
              </a:rPr>
              <a:t>sitename </a:t>
            </a:r>
            <a:r>
              <a:rPr lang="en-US" sz="1000">
                <a:latin typeface="Arial"/>
                <a:ea typeface="Calibri"/>
                <a:cs typeface="Times New Roman"/>
              </a:rPr>
              <a:t>connector to forward the message to an Exchange server that is configured to accept Internet messages.</a:t>
            </a:r>
          </a:p>
          <a:p>
            <a:pPr marL="342900" marR="0" lvl="0" indent="-342900">
              <a:lnSpc>
                <a:spcPct val="115000"/>
              </a:lnSpc>
              <a:spcBef>
                <a:spcPts val="0"/>
              </a:spcBef>
              <a:spcAft>
                <a:spcPts val="995"/>
              </a:spcAft>
              <a:buFont typeface="+mj-lt"/>
              <a:buAutoNum type="arabicPeriod"/>
              <a:tabLst>
                <a:tab pos="457200" algn="l"/>
              </a:tabLst>
            </a:pPr>
            <a:r>
              <a:rPr lang="en-US" sz="1000">
                <a:latin typeface="Arial"/>
                <a:ea typeface="Calibri"/>
                <a:cs typeface="Times New Roman"/>
              </a:rPr>
              <a:t>The Exchange server uses the default SERVERNAME connector to receive the message, and then stores the message to the appropriate Mailbox database.</a:t>
            </a:r>
          </a:p>
        </p:txBody>
      </p:sp>
      <p:sp>
        <p:nvSpPr>
          <p:cNvPr id="4" name="Slide Number Placeholder 3"/>
          <p:cNvSpPr>
            <a:spLocks noGrp="1"/>
          </p:cNvSpPr>
          <p:nvPr>
            <p:ph type="sldNum" sz="quarter" idx="10"/>
          </p:nvPr>
        </p:nvSpPr>
        <p:spPr/>
        <p:txBody>
          <a:bodyPr/>
          <a:lstStyle/>
          <a:p>
            <a:fld id="{B21890FB-7B6B-4108-9FD7-EB23DEF959D5}" type="slidenum">
              <a:rPr lang="en-US" smtClean="0"/>
              <a:t>10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9381349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Provide an overview of the lesson.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21890FB-7B6B-4108-9FD7-EB23DEF959D5}" type="slidenum">
              <a:rPr lang="en-US" smtClean="0"/>
              <a:t>11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342297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Discuss with the students the different scenarios for antivirus software requirements. Ask the students about their strategy for protecting their organizations from malware in.</a:t>
            </a:r>
          </a:p>
        </p:txBody>
      </p:sp>
      <p:sp>
        <p:nvSpPr>
          <p:cNvPr id="4" name="Slide Number Placeholder 3"/>
          <p:cNvSpPr>
            <a:spLocks noGrp="1"/>
          </p:cNvSpPr>
          <p:nvPr>
            <p:ph type="sldNum" sz="quarter" idx="10"/>
          </p:nvPr>
        </p:nvSpPr>
        <p:spPr/>
        <p:txBody>
          <a:bodyPr/>
          <a:lstStyle/>
          <a:p>
            <a:fld id="{B21890FB-7B6B-4108-9FD7-EB23DEF959D5}" type="slidenum">
              <a:rPr lang="en-US" smtClean="0"/>
              <a:t>12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3350132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Discuss with the students the different antivirus solution options. Ask the students which of the antivirus solution options is most appropriate for their organizations.</a:t>
            </a:r>
          </a:p>
        </p:txBody>
      </p:sp>
      <p:sp>
        <p:nvSpPr>
          <p:cNvPr id="4" name="Slide Number Placeholder 3"/>
          <p:cNvSpPr>
            <a:spLocks noGrp="1"/>
          </p:cNvSpPr>
          <p:nvPr>
            <p:ph type="sldNum" sz="quarter" idx="10"/>
          </p:nvPr>
        </p:nvSpPr>
        <p:spPr/>
        <p:txBody>
          <a:bodyPr/>
          <a:lstStyle/>
          <a:p>
            <a:fld id="{B21890FB-7B6B-4108-9FD7-EB23DEF959D5}" type="slidenum">
              <a:rPr lang="en-US" smtClean="0"/>
              <a:t>13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15760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Introduce the students to the configuration options in the default Exchange antimalware protection policy. Ask the students which option they would choose in their corporate environment.</a:t>
            </a:r>
          </a:p>
        </p:txBody>
      </p:sp>
      <p:sp>
        <p:nvSpPr>
          <p:cNvPr id="4" name="Slide Number Placeholder 3"/>
          <p:cNvSpPr>
            <a:spLocks noGrp="1"/>
          </p:cNvSpPr>
          <p:nvPr>
            <p:ph type="sldNum" sz="quarter" idx="10"/>
          </p:nvPr>
        </p:nvSpPr>
        <p:spPr/>
        <p:txBody>
          <a:bodyPr/>
          <a:lstStyle/>
          <a:p>
            <a:fld id="{B21890FB-7B6B-4108-9FD7-EB23DEF959D5}" type="slidenum">
              <a:rPr lang="en-US" smtClean="0"/>
              <a:t>14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2587670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Describe to students the Exchange Online Protection features. Discuss the following different scenarios with the students: On-premises Exchange antimalware protection, Exchange Online Protection, and the hybrid solution.</a:t>
            </a:r>
          </a:p>
        </p:txBody>
      </p:sp>
      <p:sp>
        <p:nvSpPr>
          <p:cNvPr id="4" name="Slide Number Placeholder 3"/>
          <p:cNvSpPr>
            <a:spLocks noGrp="1"/>
          </p:cNvSpPr>
          <p:nvPr>
            <p:ph type="sldNum" sz="quarter" idx="10"/>
          </p:nvPr>
        </p:nvSpPr>
        <p:spPr/>
        <p:txBody>
          <a:bodyPr/>
          <a:lstStyle/>
          <a:p>
            <a:fld id="{B21890FB-7B6B-4108-9FD7-EB23DEF959D5}" type="slidenum">
              <a:rPr lang="en-US" smtClean="0"/>
              <a:t>15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34320119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Stress the importance of providing multiple layers of protection against viruses. Provide some comprehensive information on best practice considerations for deploying antivirus solutions.</a:t>
            </a:r>
          </a:p>
        </p:txBody>
      </p:sp>
      <p:sp>
        <p:nvSpPr>
          <p:cNvPr id="4" name="Slide Number Placeholder 3"/>
          <p:cNvSpPr>
            <a:spLocks noGrp="1"/>
          </p:cNvSpPr>
          <p:nvPr>
            <p:ph type="sldNum" sz="quarter" idx="10"/>
          </p:nvPr>
        </p:nvSpPr>
        <p:spPr/>
        <p:txBody>
          <a:bodyPr/>
          <a:lstStyle/>
          <a:p>
            <a:fld id="{B21890FB-7B6B-4108-9FD7-EB23DEF959D5}" type="slidenum">
              <a:rPr lang="en-US" smtClean="0"/>
              <a:t>16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42376776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Provide an overview of the lesson.</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21890FB-7B6B-4108-9FD7-EB23DEF959D5}" type="slidenum">
              <a:rPr lang="en-US" smtClean="0"/>
              <a:t>17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1770211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Discuss with the students the different scenarios for antispam software requirements. Ask the students to describe their strategy for spam protection in their organizations.</a:t>
            </a:r>
          </a:p>
        </p:txBody>
      </p:sp>
      <p:sp>
        <p:nvSpPr>
          <p:cNvPr id="4" name="Slide Number Placeholder 3"/>
          <p:cNvSpPr>
            <a:spLocks noGrp="1"/>
          </p:cNvSpPr>
          <p:nvPr>
            <p:ph type="sldNum" sz="quarter" idx="10"/>
          </p:nvPr>
        </p:nvSpPr>
        <p:spPr/>
        <p:txBody>
          <a:bodyPr/>
          <a:lstStyle/>
          <a:p>
            <a:fld id="{B21890FB-7B6B-4108-9FD7-EB23DEF959D5}" type="slidenum">
              <a:rPr lang="en-US" smtClean="0"/>
              <a:t>18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20792404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As you start this topic, ask the students about the antispam tools they are using currently in their organizations. Ask them how effective the tools are, and how much effort is involved in managing the solution. </a:t>
            </a:r>
          </a:p>
        </p:txBody>
      </p:sp>
      <p:sp>
        <p:nvSpPr>
          <p:cNvPr id="4" name="Slide Number Placeholder 3"/>
          <p:cNvSpPr>
            <a:spLocks noGrp="1"/>
          </p:cNvSpPr>
          <p:nvPr>
            <p:ph type="sldNum" sz="quarter" idx="10"/>
          </p:nvPr>
        </p:nvSpPr>
        <p:spPr/>
        <p:txBody>
          <a:bodyPr/>
          <a:lstStyle/>
          <a:p>
            <a:fld id="{B21890FB-7B6B-4108-9FD7-EB23DEF959D5}" type="slidenum">
              <a:rPr lang="en-US" smtClean="0"/>
              <a:t>19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2531934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Provide an overview of the module.</a:t>
            </a:r>
          </a:p>
        </p:txBody>
      </p:sp>
      <p:sp>
        <p:nvSpPr>
          <p:cNvPr id="4" name="Slide Number Placeholder 3"/>
          <p:cNvSpPr>
            <a:spLocks noGrp="1"/>
          </p:cNvSpPr>
          <p:nvPr>
            <p:ph type="sldNum" sz="quarter" idx="10"/>
          </p:nvPr>
        </p:nvSpPr>
        <p:spPr/>
        <p:txBody>
          <a:bodyPr/>
          <a:lstStyle/>
          <a:p>
            <a:fld id="{B21890FB-7B6B-4108-9FD7-EB23DEF959D5}" type="slidenum">
              <a:rPr lang="en-US" smtClean="0"/>
              <a:t>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1015784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Describe each step of the filtering process. Emphasize the order in which messages are processed. For example, a message from an SMTP host that is on the IP Block List will never be scanned for content. Mention the real-time block list (RBL) and its use.</a:t>
            </a:r>
          </a:p>
          <a:p>
            <a:pPr>
              <a:lnSpc>
                <a:spcPct val="115000"/>
              </a:lnSpc>
              <a:spcAft>
                <a:spcPts val="1000"/>
              </a:spcAft>
            </a:pPr>
            <a:r>
              <a:rPr lang="en-US" sz="1000">
                <a:latin typeface="Arial"/>
                <a:ea typeface="Calibri"/>
                <a:cs typeface="Times New Roman"/>
              </a:rPr>
              <a:t>Emphasize that for most filter types, the messages or SMTP connections are simply dropped, and there is no option for archiving or quarantining the message. Only content filtering provides the option of quarantining messages so that administrators can monitor them for false positives.</a:t>
            </a:r>
          </a:p>
          <a:p>
            <a:pPr>
              <a:lnSpc>
                <a:spcPct val="115000"/>
              </a:lnSpc>
              <a:spcAft>
                <a:spcPts val="1000"/>
              </a:spcAft>
            </a:pPr>
            <a:r>
              <a:rPr lang="en-US" sz="1000">
                <a:latin typeface="Arial"/>
                <a:ea typeface="Calibri"/>
                <a:cs typeface="Times New Roman"/>
              </a:rPr>
              <a:t>Introduce the student to the spam confidence level (SCL) threshold and its purpose.</a:t>
            </a:r>
          </a:p>
        </p:txBody>
      </p:sp>
      <p:sp>
        <p:nvSpPr>
          <p:cNvPr id="4" name="Slide Number Placeholder 3"/>
          <p:cNvSpPr>
            <a:spLocks noGrp="1"/>
          </p:cNvSpPr>
          <p:nvPr>
            <p:ph type="sldNum" sz="quarter" idx="10"/>
          </p:nvPr>
        </p:nvSpPr>
        <p:spPr/>
        <p:txBody>
          <a:bodyPr/>
          <a:lstStyle/>
          <a:p>
            <a:fld id="{B21890FB-7B6B-4108-9FD7-EB23DEF959D5}" type="slidenum">
              <a:rPr lang="en-US" smtClean="0"/>
              <a:t>20</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593929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Discuss the scenarios where organizations use sender and recipient filtering. Stress that malicious users who send spam are most effectively stopped by connection filtering, which is only available in the Exchange Server 2016 Edge Transport server role and not in the Exchange Server 2016 mailbox role. Malicious users who send spam can change their sending email address dynamically, which makes sender filtering inefficient in fighting this kind of threat. </a:t>
            </a:r>
          </a:p>
        </p:txBody>
      </p:sp>
      <p:sp>
        <p:nvSpPr>
          <p:cNvPr id="4" name="Slide Number Placeholder 3"/>
          <p:cNvSpPr>
            <a:spLocks noGrp="1"/>
          </p:cNvSpPr>
          <p:nvPr>
            <p:ph type="sldNum" sz="quarter" idx="10"/>
          </p:nvPr>
        </p:nvSpPr>
        <p:spPr/>
        <p:txBody>
          <a:bodyPr/>
          <a:lstStyle/>
          <a:p>
            <a:fld id="{B21890FB-7B6B-4108-9FD7-EB23DEF959D5}" type="slidenum">
              <a:rPr lang="en-US" smtClean="0"/>
              <a:t>21</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39125280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Stress to the students that many organizations have not yet implemented the required Sender of Policy Framework (SPF) records in the domain name system (DNS). For this reason, the users should not configure the Sender ID filter to reject or delete messages.</a:t>
            </a:r>
          </a:p>
        </p:txBody>
      </p:sp>
      <p:sp>
        <p:nvSpPr>
          <p:cNvPr id="4" name="Slide Number Placeholder 3"/>
          <p:cNvSpPr>
            <a:spLocks noGrp="1"/>
          </p:cNvSpPr>
          <p:nvPr>
            <p:ph type="sldNum" sz="quarter" idx="10"/>
          </p:nvPr>
        </p:nvSpPr>
        <p:spPr/>
        <p:txBody>
          <a:bodyPr/>
          <a:lstStyle/>
          <a:p>
            <a:fld id="{B21890FB-7B6B-4108-9FD7-EB23DEF959D5}" type="slidenum">
              <a:rPr lang="en-US" smtClean="0"/>
              <a:t>22</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3131349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Sender Reputation filtering is another spam-protection tool that was introduced in Exchange Server 2007. Discuss how Sender Reputation filtering works. Focus on the criteria that the Mailbox server uses when it makes the filtering decisions. </a:t>
            </a:r>
          </a:p>
          <a:p>
            <a:pPr>
              <a:lnSpc>
                <a:spcPct val="115000"/>
              </a:lnSpc>
              <a:spcAft>
                <a:spcPts val="1000"/>
              </a:spcAft>
            </a:pPr>
            <a:r>
              <a:rPr lang="en-US" sz="1000">
                <a:latin typeface="Arial"/>
                <a:ea typeface="Calibri"/>
                <a:cs typeface="Times New Roman"/>
              </a:rPr>
              <a:t>Discuss how this feature should be implemented. Suggest to the students that they will need to try different sender reputation levels (SRLs) to determine what will work best in their organization.</a:t>
            </a:r>
          </a:p>
        </p:txBody>
      </p:sp>
      <p:sp>
        <p:nvSpPr>
          <p:cNvPr id="4" name="Slide Number Placeholder 3"/>
          <p:cNvSpPr>
            <a:spLocks noGrp="1"/>
          </p:cNvSpPr>
          <p:nvPr>
            <p:ph type="sldNum" sz="quarter" idx="10"/>
          </p:nvPr>
        </p:nvSpPr>
        <p:spPr/>
        <p:txBody>
          <a:bodyPr/>
          <a:lstStyle/>
          <a:p>
            <a:fld id="{B21890FB-7B6B-4108-9FD7-EB23DEF959D5}" type="slidenum">
              <a:rPr lang="en-US" smtClean="0"/>
              <a:t>23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41353541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Explain SCL to the students and discuss in detail the SCL thresholds and actions.</a:t>
            </a:r>
          </a:p>
        </p:txBody>
      </p:sp>
      <p:sp>
        <p:nvSpPr>
          <p:cNvPr id="4" name="Slide Number Placeholder 3"/>
          <p:cNvSpPr>
            <a:spLocks noGrp="1"/>
          </p:cNvSpPr>
          <p:nvPr>
            <p:ph type="sldNum" sz="quarter" idx="10"/>
          </p:nvPr>
        </p:nvSpPr>
        <p:spPr/>
        <p:txBody>
          <a:bodyPr/>
          <a:lstStyle/>
          <a:p>
            <a:fld id="{B21890FB-7B6B-4108-9FD7-EB23DEF959D5}" type="slidenum">
              <a:rPr lang="en-US" smtClean="0"/>
              <a:t>24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15879122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As you describe content filtering, show the configuration options in the Exchange Management Shell. Emphasize the importance of monitoring the quarantine mailbox, especially during the initial deployment, to make sure that the SCL thresholds are configured correctly.</a:t>
            </a:r>
          </a:p>
        </p:txBody>
      </p:sp>
      <p:sp>
        <p:nvSpPr>
          <p:cNvPr id="4" name="Slide Number Placeholder 3"/>
          <p:cNvSpPr>
            <a:spLocks noGrp="1"/>
          </p:cNvSpPr>
          <p:nvPr>
            <p:ph type="sldNum" sz="quarter" idx="10"/>
          </p:nvPr>
        </p:nvSpPr>
        <p:spPr/>
        <p:txBody>
          <a:bodyPr/>
          <a:lstStyle/>
          <a:p>
            <a:fld id="{B21890FB-7B6B-4108-9FD7-EB23DEF959D5}" type="slidenum">
              <a:rPr lang="en-US" smtClean="0"/>
              <a:t>25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282815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Discuss best practices with the students. Ask them how they would implement best practices on antispam protection in their organizations.</a:t>
            </a:r>
          </a:p>
        </p:txBody>
      </p:sp>
      <p:sp>
        <p:nvSpPr>
          <p:cNvPr id="4" name="Slide Number Placeholder 3"/>
          <p:cNvSpPr>
            <a:spLocks noGrp="1"/>
          </p:cNvSpPr>
          <p:nvPr>
            <p:ph type="sldNum" sz="quarter" idx="10"/>
          </p:nvPr>
        </p:nvSpPr>
        <p:spPr/>
        <p:txBody>
          <a:bodyPr/>
          <a:lstStyle/>
          <a:p>
            <a:fld id="{B21890FB-7B6B-4108-9FD7-EB23DEF959D5}" type="slidenum">
              <a:rPr lang="en-US" smtClean="0"/>
              <a:t>26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27461484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When you have completed the demonstration, revert the virtual machines.</a:t>
            </a: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must have the 20345-1A-LON-DC1, 20345-1A-LON-EDGE1, 20345-1A-LON-EX1, and 20345-1A-LON-EX2 virtual machines running for this demonstration. Sign into LON-EDGE1 as </a:t>
            </a:r>
            <a:r>
              <a:rPr lang="en-US" sz="1000" b="1" dirty="0">
                <a:latin typeface="Arial"/>
                <a:ea typeface="Calibri"/>
                <a:cs typeface="Times New Roman"/>
              </a:rPr>
              <a:t>Administrator</a:t>
            </a:r>
            <a:r>
              <a:rPr lang="en-US" sz="1000" dirty="0">
                <a:latin typeface="Arial"/>
                <a:ea typeface="Calibri"/>
                <a:cs typeface="Times New Roman"/>
              </a:rPr>
              <a:t> with the password </a:t>
            </a:r>
            <a:r>
              <a:rPr lang="en-US" sz="1000" b="1" dirty="0">
                <a:latin typeface="Arial"/>
                <a:ea typeface="Calibri"/>
                <a:cs typeface="Times New Roman"/>
              </a:rPr>
              <a:t>Pa$$W0rd</a:t>
            </a:r>
            <a:r>
              <a:rPr lang="en-US" sz="1000" dirty="0">
                <a:latin typeface="Arial"/>
                <a:ea typeface="Calibri"/>
                <a:cs typeface="Times New Roman"/>
              </a:rPr>
              <a:t>. Sign in to the other virtual machines as </a:t>
            </a:r>
            <a:r>
              <a:rPr lang="en-US" sz="1000" b="1" dirty="0" err="1">
                <a:latin typeface="Arial"/>
                <a:ea typeface="Calibri"/>
                <a:cs typeface="Times New Roman"/>
              </a:rPr>
              <a:t>Adatum</a:t>
            </a:r>
            <a:r>
              <a:rPr lang="en-US" sz="1000" b="1" dirty="0">
                <a:latin typeface="Arial"/>
                <a:ea typeface="Calibri"/>
                <a:cs typeface="Times New Roman"/>
              </a:rPr>
              <a:t>\Administrator</a:t>
            </a:r>
            <a:r>
              <a:rPr lang="en-US" sz="1000" dirty="0">
                <a:latin typeface="Arial"/>
                <a:ea typeface="Calibri"/>
                <a:cs typeface="Times New Roman"/>
              </a:rPr>
              <a:t> with the password </a:t>
            </a:r>
            <a:r>
              <a:rPr lang="en-US" sz="1000" b="1" dirty="0">
                <a:latin typeface="Arial"/>
                <a:ea typeface="Calibri"/>
                <a:cs typeface="Times New Roman"/>
              </a:rPr>
              <a:t>Pa$$w0rd</a:t>
            </a:r>
            <a:r>
              <a:rPr lang="en-US" sz="1000" dirty="0">
                <a:latin typeface="Arial"/>
                <a:ea typeface="Calibri"/>
                <a:cs typeface="Times New Roman"/>
              </a:rPr>
              <a:t>. These should still be running from the previous demonstration. </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Enabling antispam features on LON-EX1</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Switch to </a:t>
            </a:r>
            <a:r>
              <a:rPr lang="en-US" sz="1000" b="1" dirty="0">
                <a:effectLst/>
                <a:latin typeface="Arial"/>
                <a:ea typeface="Times New Roman"/>
                <a:cs typeface="Times New Roman"/>
              </a:rPr>
              <a:t>LON-EX1</a:t>
            </a:r>
            <a:r>
              <a:rPr lang="en-US" sz="1000" dirty="0">
                <a:effectLst/>
                <a:latin typeface="Arial"/>
                <a:ea typeface="Times New Roman"/>
                <a:cs typeface="Times New Roman"/>
              </a:rPr>
              <a:t>.</a:t>
            </a:r>
          </a:p>
          <a:p>
            <a:pPr marL="342900" marR="0" lvl="0" indent="-342900">
              <a:lnSpc>
                <a:spcPct val="115000"/>
              </a:lnSpc>
              <a:spcBef>
                <a:spcPts val="0"/>
              </a:spcBef>
              <a:spcAft>
                <a:spcPts val="995"/>
              </a:spcAft>
              <a:buFont typeface="+mj-lt"/>
              <a:buAutoNum type="arabicPeriod"/>
            </a:pPr>
            <a:r>
              <a:rPr lang="en-US" sz="1000" dirty="0">
                <a:effectLst/>
                <a:latin typeface="Arial"/>
                <a:ea typeface="Times New Roman"/>
                <a:cs typeface="Times New Roman"/>
              </a:rPr>
              <a:t>In the Exchange Management Shell, type the following command, and press Enter.</a:t>
            </a:r>
          </a:p>
          <a:p>
            <a:pPr lvl="1">
              <a:lnSpc>
                <a:spcPct val="115000"/>
              </a:lnSpc>
              <a:spcBef>
                <a:spcPts val="600"/>
              </a:spcBef>
              <a:spcAft>
                <a:spcPts val="995"/>
              </a:spcAft>
            </a:pPr>
            <a:r>
              <a:rPr lang="en-US" sz="1000" b="1" dirty="0">
                <a:effectLst/>
                <a:latin typeface="Arial"/>
                <a:ea typeface="Times New Roman"/>
                <a:cs typeface="Times New Roman"/>
              </a:rPr>
              <a:t>CD “\Program Files\Microsoft\Exchange Server\V15\Scripts”</a:t>
            </a:r>
          </a:p>
          <a:p>
            <a:pPr marL="342900" marR="0" lvl="0" indent="-342900">
              <a:lnSpc>
                <a:spcPct val="115000"/>
              </a:lnSpc>
              <a:spcBef>
                <a:spcPts val="0"/>
              </a:spcBef>
              <a:spcAft>
                <a:spcPts val="995"/>
              </a:spcAft>
              <a:buFont typeface="+mj-lt"/>
              <a:buAutoNum type="arabicPeriod" startAt="3"/>
            </a:pPr>
            <a:r>
              <a:rPr lang="en-US" sz="1000" dirty="0">
                <a:effectLst/>
                <a:latin typeface="Arial"/>
                <a:ea typeface="Times New Roman"/>
                <a:cs typeface="Times New Roman"/>
              </a:rPr>
              <a:t>Install the antispam agents by typing the following script, and then press Enter:</a:t>
            </a:r>
          </a:p>
          <a:p>
            <a:pPr lvl="1">
              <a:lnSpc>
                <a:spcPct val="115000"/>
              </a:lnSpc>
              <a:spcBef>
                <a:spcPts val="600"/>
              </a:spcBef>
              <a:spcAft>
                <a:spcPts val="995"/>
              </a:spcAft>
            </a:pPr>
            <a:r>
              <a:rPr lang="en-US" sz="1000" b="1" dirty="0">
                <a:solidFill>
                  <a:srgbClr val="000000"/>
                </a:solidFill>
                <a:effectLst/>
                <a:latin typeface="Arial"/>
                <a:ea typeface="Times New Roman"/>
                <a:cs typeface="Times New Roman"/>
              </a:rPr>
              <a:t>.\Install-AntiSpamAgents.ps1</a:t>
            </a:r>
            <a:endParaRPr lang="en-US" sz="1000" b="1"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4"/>
            </a:pPr>
            <a:r>
              <a:rPr lang="en-US" sz="1000" dirty="0">
                <a:effectLst/>
                <a:latin typeface="Arial"/>
                <a:ea typeface="Times New Roman"/>
                <a:cs typeface="Times New Roman"/>
              </a:rPr>
              <a:t>In the Exchange Management Shell, restart the Microsoft Exchange Transport Service by typing the following command, and then press Enter.</a:t>
            </a:r>
          </a:p>
          <a:p>
            <a:pPr lvl="1">
              <a:lnSpc>
                <a:spcPct val="115000"/>
              </a:lnSpc>
              <a:spcBef>
                <a:spcPts val="600"/>
              </a:spcBef>
              <a:spcAft>
                <a:spcPts val="995"/>
              </a:spcAft>
            </a:pPr>
            <a:r>
              <a:rPr lang="en-US" sz="1000" b="1" dirty="0">
                <a:solidFill>
                  <a:srgbClr val="000000"/>
                </a:solidFill>
                <a:effectLst/>
                <a:latin typeface="Arial"/>
                <a:ea typeface="Times New Roman"/>
                <a:cs typeface="Times New Roman"/>
              </a:rPr>
              <a:t>Restart-Service </a:t>
            </a:r>
            <a:r>
              <a:rPr lang="en-US" sz="1000" b="1" dirty="0" err="1">
                <a:solidFill>
                  <a:srgbClr val="000000"/>
                </a:solidFill>
                <a:effectLst/>
                <a:latin typeface="Arial"/>
                <a:ea typeface="Times New Roman"/>
                <a:cs typeface="Times New Roman"/>
              </a:rPr>
              <a:t>MSExchangeTransport</a:t>
            </a:r>
            <a:endParaRPr lang="en-US" sz="1000" b="1" dirty="0">
              <a:effectLst/>
              <a:latin typeface="Arial"/>
              <a:ea typeface="Times New Roman"/>
              <a:cs typeface="Times New Roman"/>
            </a:endParaRPr>
          </a:p>
          <a:p>
            <a:pPr marL="342900" marR="0" lvl="0" indent="-342900">
              <a:lnSpc>
                <a:spcPct val="115000"/>
              </a:lnSpc>
              <a:spcBef>
                <a:spcPts val="0"/>
              </a:spcBef>
              <a:spcAft>
                <a:spcPts val="995"/>
              </a:spcAft>
              <a:buFont typeface="+mj-lt"/>
              <a:buAutoNum type="arabicPeriod" startAt="5"/>
            </a:pPr>
            <a:r>
              <a:rPr lang="en-US" sz="1000" dirty="0">
                <a:effectLst/>
                <a:latin typeface="Arial"/>
                <a:ea typeface="Times New Roman"/>
                <a:cs typeface="Times New Roman"/>
              </a:rPr>
              <a:t>In the Exchange Management Shell, type the following command to specify that the IP addresses of the internal SMTP servers </a:t>
            </a:r>
            <a:r>
              <a:rPr lang="en-US" sz="1000" b="1" dirty="0">
                <a:effectLst/>
                <a:latin typeface="Arial"/>
                <a:ea typeface="Times New Roman"/>
                <a:cs typeface="Times New Roman"/>
              </a:rPr>
              <a:t>LON-EX1 </a:t>
            </a:r>
            <a:r>
              <a:rPr lang="en-US" sz="1000" dirty="0">
                <a:effectLst/>
                <a:latin typeface="Arial"/>
                <a:ea typeface="Times New Roman"/>
                <a:cs typeface="Times New Roman"/>
              </a:rPr>
              <a:t>and</a:t>
            </a:r>
            <a:r>
              <a:rPr lang="en-US" sz="1000" b="1" dirty="0">
                <a:effectLst/>
                <a:latin typeface="Arial"/>
                <a:ea typeface="Times New Roman"/>
                <a:cs typeface="Times New Roman"/>
              </a:rPr>
              <a:t> LON-EX2</a:t>
            </a:r>
            <a:r>
              <a:rPr lang="en-US" sz="1000" dirty="0">
                <a:effectLst/>
                <a:latin typeface="Arial"/>
                <a:ea typeface="Times New Roman"/>
                <a:cs typeface="Times New Roman"/>
              </a:rPr>
              <a:t> should be ignored by the Sender ID agent, and then press Enter:</a:t>
            </a:r>
          </a:p>
          <a:p>
            <a:pPr lvl="1">
              <a:lnSpc>
                <a:spcPct val="115000"/>
              </a:lnSpc>
              <a:spcBef>
                <a:spcPts val="600"/>
              </a:spcBef>
              <a:spcAft>
                <a:spcPts val="995"/>
              </a:spcAft>
            </a:pPr>
            <a:r>
              <a:rPr lang="en-US" sz="1000" b="1" dirty="0">
                <a:solidFill>
                  <a:srgbClr val="000000"/>
                </a:solidFill>
                <a:effectLst/>
                <a:latin typeface="Arial"/>
                <a:ea typeface="Times New Roman"/>
                <a:cs typeface="Times New Roman"/>
              </a:rPr>
              <a:t>Set-</a:t>
            </a:r>
            <a:r>
              <a:rPr lang="en-US" sz="1000" b="1" dirty="0" err="1">
                <a:solidFill>
                  <a:srgbClr val="000000"/>
                </a:solidFill>
                <a:effectLst/>
                <a:latin typeface="Arial"/>
                <a:ea typeface="Times New Roman"/>
                <a:cs typeface="Times New Roman"/>
              </a:rPr>
              <a:t>TransportConfig</a:t>
            </a:r>
            <a:r>
              <a:rPr lang="en-US" sz="1000" b="1" dirty="0">
                <a:solidFill>
                  <a:srgbClr val="000000"/>
                </a:solidFill>
                <a:effectLst/>
                <a:latin typeface="Arial"/>
                <a:ea typeface="Times New Roman"/>
                <a:cs typeface="Times New Roman"/>
              </a:rPr>
              <a:t> -</a:t>
            </a:r>
            <a:r>
              <a:rPr lang="en-US" sz="1000" b="1" dirty="0" err="1">
                <a:solidFill>
                  <a:srgbClr val="000000"/>
                </a:solidFill>
                <a:effectLst/>
                <a:latin typeface="Arial"/>
                <a:ea typeface="Times New Roman"/>
                <a:cs typeface="Times New Roman"/>
              </a:rPr>
              <a:t>InternalSMTPServers</a:t>
            </a:r>
            <a:r>
              <a:rPr lang="en-US" sz="1000" b="1" dirty="0">
                <a:solidFill>
                  <a:srgbClr val="000000"/>
                </a:solidFill>
                <a:effectLst/>
                <a:latin typeface="Arial"/>
                <a:ea typeface="Times New Roman"/>
                <a:cs typeface="Times New Roman"/>
              </a:rPr>
              <a:t> @{Add=“172.16.0.14”,”172.16.0.15”}</a:t>
            </a:r>
            <a:endParaRPr lang="en-US" sz="1000" b="1" dirty="0">
              <a:effectLst/>
              <a:latin typeface="Arial"/>
              <a:ea typeface="Times New Roman"/>
              <a:cs typeface="Times New Roman"/>
            </a:endParaRPr>
          </a:p>
          <a:p>
            <a:pPr marL="342900" indent="-342900">
              <a:lnSpc>
                <a:spcPct val="115000"/>
              </a:lnSpc>
              <a:spcAft>
                <a:spcPts val="995"/>
              </a:spcAft>
              <a:buFont typeface="+mj-lt"/>
              <a:buAutoNum type="arabicPeriod" startAt="6"/>
            </a:pPr>
            <a:r>
              <a:rPr lang="en-US" sz="1000" dirty="0">
                <a:effectLst/>
                <a:latin typeface="Arial"/>
                <a:ea typeface="Times New Roman"/>
                <a:cs typeface="Times New Roman"/>
              </a:rPr>
              <a:t>In the Exchange Management Shell, list installed transport agents by typing the following cmdlet, </a:t>
            </a:r>
            <a:r>
              <a:rPr lang="en-US" sz="1000" dirty="0">
                <a:solidFill>
                  <a:prstClr val="black"/>
                </a:solidFill>
                <a:latin typeface="Arial"/>
                <a:ea typeface="Times New Roman"/>
                <a:cs typeface="Times New Roman"/>
              </a:rPr>
              <a:t>and then press Enter:</a:t>
            </a:r>
          </a:p>
          <a:p>
            <a:pPr lvl="1">
              <a:lnSpc>
                <a:spcPct val="115000"/>
              </a:lnSpc>
              <a:spcAft>
                <a:spcPts val="995"/>
              </a:spcAft>
            </a:pPr>
            <a:r>
              <a:rPr lang="en-US" sz="1000" b="1" dirty="0">
                <a:solidFill>
                  <a:prstClr val="black"/>
                </a:solidFill>
                <a:latin typeface="Arial"/>
                <a:ea typeface="Times New Roman"/>
                <a:cs typeface="Times New Roman"/>
              </a:rPr>
              <a:t>Get-</a:t>
            </a:r>
            <a:r>
              <a:rPr lang="en-US" sz="1000" b="1" dirty="0" err="1">
                <a:solidFill>
                  <a:prstClr val="black"/>
                </a:solidFill>
                <a:latin typeface="Arial"/>
                <a:ea typeface="Times New Roman"/>
                <a:cs typeface="Times New Roman"/>
              </a:rPr>
              <a:t>TransportAgent</a:t>
            </a:r>
            <a:endParaRPr lang="en-US" sz="1000" b="1" dirty="0">
              <a:solidFill>
                <a:prstClr val="black"/>
              </a:solidFill>
              <a:latin typeface="Arial"/>
              <a:ea typeface="Times New Roman"/>
              <a:cs typeface="Times New Roman"/>
            </a:endParaRPr>
          </a:p>
          <a:p>
            <a:pPr marL="342900" indent="-342900">
              <a:lnSpc>
                <a:spcPct val="115000"/>
              </a:lnSpc>
              <a:spcAft>
                <a:spcPts val="995"/>
              </a:spcAft>
              <a:buFont typeface="+mj-lt"/>
              <a:buAutoNum type="arabicPeriod" startAt="6"/>
            </a:pPr>
            <a:endParaRPr lang="en-US" sz="1000" dirty="0">
              <a:solidFill>
                <a:prstClr val="black"/>
              </a:solidFill>
              <a:latin typeface="Arial"/>
              <a:ea typeface="Times New Roman"/>
              <a:cs typeface="Times New Roman"/>
            </a:endParaRPr>
          </a:p>
          <a:p>
            <a:pPr marR="0" lvl="0">
              <a:lnSpc>
                <a:spcPct val="115000"/>
              </a:lnSpc>
              <a:spcBef>
                <a:spcPts val="0"/>
              </a:spcBef>
              <a:spcAft>
                <a:spcPts val="995"/>
              </a:spcAft>
            </a:pPr>
            <a:endParaRPr lang="en-US" sz="1000" dirty="0">
              <a:effectLst/>
              <a:latin typeface="Arial"/>
              <a:ea typeface="Times New Roman"/>
              <a:cs typeface="Times New Roman"/>
            </a:endParaRPr>
          </a:p>
        </p:txBody>
      </p:sp>
      <p:sp>
        <p:nvSpPr>
          <p:cNvPr id="4" name="Slide Number Placeholder 3"/>
          <p:cNvSpPr>
            <a:spLocks noGrp="1"/>
          </p:cNvSpPr>
          <p:nvPr>
            <p:ph type="sldNum" sz="quarter" idx="10"/>
          </p:nvPr>
        </p:nvSpPr>
        <p:spPr/>
        <p:txBody>
          <a:bodyPr/>
          <a:lstStyle/>
          <a:p>
            <a:fld id="{B21890FB-7B6B-4108-9FD7-EB23DEF959D5}" type="slidenum">
              <a:rPr lang="en-US" smtClean="0"/>
              <a:t>27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1012709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Segoe UI"/>
              </a:rPr>
              <a:t>Provide an overview of the lesson. </a:t>
            </a:r>
            <a:endParaRPr lang="en-US" sz="100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21890FB-7B6B-4108-9FD7-EB23DEF959D5}" type="slidenum">
              <a:rPr lang="en-US" smtClean="0"/>
              <a:t>3</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2446461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Discuss in detail the aspects of planning an organization’s security strategy based on security requirements. Ask the students to describe how they would plan a security strategy, and their individual organization’s security requirements.</a:t>
            </a:r>
          </a:p>
        </p:txBody>
      </p:sp>
      <p:sp>
        <p:nvSpPr>
          <p:cNvPr id="4" name="Slide Number Placeholder 3"/>
          <p:cNvSpPr>
            <a:spLocks noGrp="1"/>
          </p:cNvSpPr>
          <p:nvPr>
            <p:ph type="sldNum" sz="quarter" idx="10"/>
          </p:nvPr>
        </p:nvSpPr>
        <p:spPr/>
        <p:txBody>
          <a:bodyPr/>
          <a:lstStyle/>
          <a:p>
            <a:fld id="{B21890FB-7B6B-4108-9FD7-EB23DEF959D5}" type="slidenum">
              <a:rPr lang="en-US" smtClean="0"/>
              <a:t>4</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42466815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a:latin typeface="Arial"/>
                <a:ea typeface="Calibri"/>
                <a:cs typeface="Times New Roman"/>
              </a:rPr>
              <a:t>Describe to students the benefits of having a </a:t>
            </a:r>
            <a:r>
              <a:rPr lang="en-US" sz="1000">
                <a:latin typeface="Arial"/>
                <a:ea typeface="Calibri"/>
                <a:cs typeface="Segoe UI"/>
              </a:rPr>
              <a:t>Simple Mail Transport Protocol (</a:t>
            </a:r>
            <a:r>
              <a:rPr lang="en-US" sz="1000">
                <a:latin typeface="Arial"/>
                <a:ea typeface="Calibri"/>
                <a:cs typeface="Times New Roman"/>
              </a:rPr>
              <a:t>SMTP) gateway solution. You might create an illustration on the whiteboard to describe the network design and the SMTP gateway solution placement in an organization’s IT infrastructure.</a:t>
            </a:r>
          </a:p>
          <a:p>
            <a:pPr>
              <a:lnSpc>
                <a:spcPct val="115000"/>
              </a:lnSpc>
              <a:spcAft>
                <a:spcPts val="1000"/>
              </a:spcAft>
            </a:pPr>
            <a:r>
              <a:rPr lang="en-US" sz="1000">
                <a:latin typeface="Arial"/>
                <a:ea typeface="Calibri"/>
                <a:cs typeface="Times New Roman"/>
              </a:rPr>
              <a:t>Some of the students might ask about scenarios without an SMTP gateway solution. Instruct them on how the SMTP gateway solution improves security by stopping malware and spam on the perimeter network. However, some smaller organizations might not use the SMTP gateway, in which case they should configure antimalware and antispam protection on the Mailbox server role.</a:t>
            </a:r>
          </a:p>
          <a:p>
            <a:pPr>
              <a:lnSpc>
                <a:spcPct val="115000"/>
              </a:lnSpc>
              <a:spcAft>
                <a:spcPts val="1000"/>
              </a:spcAft>
            </a:pPr>
            <a:r>
              <a:rPr lang="en-US" sz="1000">
                <a:latin typeface="Arial"/>
                <a:ea typeface="Calibri"/>
                <a:cs typeface="Times New Roman"/>
              </a:rPr>
              <a:t>Additionally, inform the students that using the Exchange Server 2010 or Exchange Server 2013 Edge Transport server role as an SMTP gateway solution in Exchange Server 2016 is a supported scenario.</a:t>
            </a:r>
          </a:p>
        </p:txBody>
      </p:sp>
      <p:sp>
        <p:nvSpPr>
          <p:cNvPr id="4" name="Slide Number Placeholder 3"/>
          <p:cNvSpPr>
            <a:spLocks noGrp="1"/>
          </p:cNvSpPr>
          <p:nvPr>
            <p:ph type="sldNum" sz="quarter" idx="10"/>
          </p:nvPr>
        </p:nvSpPr>
        <p:spPr/>
        <p:txBody>
          <a:bodyPr/>
          <a:lstStyle/>
          <a:p>
            <a:fld id="{B21890FB-7B6B-4108-9FD7-EB23DEF959D5}" type="slidenum">
              <a:rPr lang="en-US" smtClean="0"/>
              <a:t>5</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3824319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Explain that the Edge Transport server role provides an SMTP gateway that you can use for messaging security, such as antispam and antivirus scanning, address rewriting, and other tasks.</a:t>
            </a:r>
          </a:p>
          <a:p>
            <a:pPr>
              <a:lnSpc>
                <a:spcPct val="115000"/>
              </a:lnSpc>
              <a:spcAft>
                <a:spcPts val="1000"/>
              </a:spcAft>
            </a:pPr>
            <a:r>
              <a:rPr lang="en-US" sz="1000" b="1">
                <a:latin typeface="Arial"/>
                <a:ea typeface="Calibri"/>
                <a:cs typeface="Times New Roman"/>
              </a:rPr>
              <a:t>Question</a:t>
            </a:r>
            <a:endParaRPr lang="en-US" sz="1000">
              <a:latin typeface="Arial"/>
              <a:ea typeface="Calibri"/>
              <a:cs typeface="Times New Roman"/>
            </a:endParaRPr>
          </a:p>
          <a:p>
            <a:pPr>
              <a:lnSpc>
                <a:spcPct val="115000"/>
              </a:lnSpc>
              <a:spcAft>
                <a:spcPts val="1000"/>
              </a:spcAft>
            </a:pPr>
            <a:r>
              <a:rPr lang="en-US" sz="1000">
                <a:latin typeface="Arial"/>
                <a:ea typeface="Calibri"/>
                <a:cs typeface="Times New Roman"/>
              </a:rPr>
              <a:t>Is it a viable solution to install an Edge Transport server role as a member of the internal AD DS?</a:t>
            </a:r>
          </a:p>
        </p:txBody>
      </p:sp>
      <p:sp>
        <p:nvSpPr>
          <p:cNvPr id="4" name="Slide Number Placeholder 3"/>
          <p:cNvSpPr>
            <a:spLocks noGrp="1"/>
          </p:cNvSpPr>
          <p:nvPr>
            <p:ph type="sldNum" sz="quarter" idx="10"/>
          </p:nvPr>
        </p:nvSpPr>
        <p:spPr/>
        <p:txBody>
          <a:bodyPr/>
          <a:lstStyle/>
          <a:p>
            <a:fld id="{B21890FB-7B6B-4108-9FD7-EB23DEF959D5}" type="slidenum">
              <a:rPr lang="en-US" smtClean="0"/>
              <a:t>6</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242694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Describe in sufficient detail the infrastructure requirements for the Edge Transport server role. Emphasize that the server is not part of the internal domain, but is placed on the perimeter network. </a:t>
            </a:r>
          </a:p>
        </p:txBody>
      </p:sp>
      <p:sp>
        <p:nvSpPr>
          <p:cNvPr id="4" name="Slide Number Placeholder 3"/>
          <p:cNvSpPr>
            <a:spLocks noGrp="1"/>
          </p:cNvSpPr>
          <p:nvPr>
            <p:ph type="sldNum" sz="quarter" idx="10"/>
          </p:nvPr>
        </p:nvSpPr>
        <p:spPr/>
        <p:txBody>
          <a:bodyPr/>
          <a:lstStyle/>
          <a:p>
            <a:fld id="{B21890FB-7B6B-4108-9FD7-EB23DEF959D5}" type="slidenum">
              <a:rPr lang="en-US" smtClean="0"/>
              <a:t>7</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3919034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a:latin typeface="Arial"/>
                <a:ea typeface="Calibri"/>
                <a:cs typeface="Times New Roman"/>
              </a:rPr>
              <a:t>EdgeSync synchronization means that you can manage most of your Edge Transport server settings in your organization by using the Exchange admin center or Exchange Management Shell. You do not need to configure every Edge Transport server one-by-one. For example, if you want to configure a new remote domain, you can do this centrally, and EdgeSync synchronizes the configuration settings to all of your Edge Transport servers.</a:t>
            </a:r>
          </a:p>
          <a:p>
            <a:pPr>
              <a:lnSpc>
                <a:spcPct val="115000"/>
              </a:lnSpc>
              <a:spcAft>
                <a:spcPts val="1000"/>
              </a:spcAft>
            </a:pPr>
            <a:r>
              <a:rPr lang="en-US" sz="1000">
                <a:latin typeface="Arial"/>
                <a:ea typeface="Calibri"/>
                <a:cs typeface="Times New Roman"/>
              </a:rPr>
              <a:t>Emphasize that the EdgeSync feature is based on the Edge Transport server’s certificate. Therefore, a certificate change will break EdgeSync synchronization.</a:t>
            </a:r>
          </a:p>
        </p:txBody>
      </p:sp>
      <p:sp>
        <p:nvSpPr>
          <p:cNvPr id="4" name="Slide Number Placeholder 3"/>
          <p:cNvSpPr>
            <a:spLocks noGrp="1"/>
          </p:cNvSpPr>
          <p:nvPr>
            <p:ph type="sldNum" sz="quarter" idx="10"/>
          </p:nvPr>
        </p:nvSpPr>
        <p:spPr/>
        <p:txBody>
          <a:bodyPr/>
          <a:lstStyle/>
          <a:p>
            <a:fld id="{B21890FB-7B6B-4108-9FD7-EB23DEF959D5}" type="slidenum">
              <a:rPr lang="en-US" smtClean="0"/>
              <a:t>8</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566713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solidFill>
                  <a:srgbClr val="000000"/>
                </a:solidFill>
                <a:latin typeface="Arial"/>
                <a:ea typeface="Calibri"/>
                <a:cs typeface="Times New Roman"/>
              </a:rPr>
              <a:t>After completing the demonstration, leave the virtual machines running for the next demonstration</a:t>
            </a:r>
            <a:endParaRPr lang="en-US" sz="1000" dirty="0">
              <a:latin typeface="Arial"/>
              <a:ea typeface="Calibri"/>
              <a:cs typeface="Times New Roman"/>
            </a:endParaRPr>
          </a:p>
          <a:p>
            <a:pPr>
              <a:lnSpc>
                <a:spcPct val="115000"/>
              </a:lnSpc>
              <a:spcAft>
                <a:spcPts val="1000"/>
              </a:spcAft>
            </a:pPr>
            <a:r>
              <a:rPr lang="en-US" sz="1000" b="1" dirty="0">
                <a:latin typeface="Arial"/>
                <a:ea typeface="Calibri"/>
                <a:cs typeface="Times New Roman"/>
              </a:rPr>
              <a:t>Preparation Steps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You must have the 20345-1A-LON-DC1, 20345-1A-LON-EX1, 20345-1A-LON-EX2, and 20345-1A-LON-EDGE1 virtual machines for this demonstration. Sign into LON-EDGE1 as </a:t>
            </a:r>
            <a:r>
              <a:rPr lang="en-US" sz="1000" b="1" dirty="0">
                <a:latin typeface="Arial"/>
                <a:ea typeface="Calibri"/>
                <a:cs typeface="Times New Roman"/>
              </a:rPr>
              <a:t>Administrator</a:t>
            </a:r>
            <a:r>
              <a:rPr lang="en-US" sz="1000" dirty="0">
                <a:latin typeface="Arial"/>
                <a:ea typeface="Calibri"/>
                <a:cs typeface="Times New Roman"/>
              </a:rPr>
              <a:t> with the password </a:t>
            </a:r>
            <a:r>
              <a:rPr lang="en-US" sz="1000" b="1" dirty="0">
                <a:latin typeface="Arial"/>
                <a:ea typeface="Calibri"/>
                <a:cs typeface="Times New Roman"/>
              </a:rPr>
              <a:t>Pa$$W0rd</a:t>
            </a:r>
            <a:r>
              <a:rPr lang="en-US" sz="1000" dirty="0">
                <a:latin typeface="Arial"/>
                <a:ea typeface="Calibri"/>
                <a:cs typeface="Times New Roman"/>
              </a:rPr>
              <a:t>. Sign in to the other virtual machines as </a:t>
            </a:r>
            <a:r>
              <a:rPr lang="en-US" sz="1000" b="1" dirty="0" err="1">
                <a:latin typeface="Arial"/>
                <a:ea typeface="Calibri"/>
                <a:cs typeface="Times New Roman"/>
              </a:rPr>
              <a:t>Adatum</a:t>
            </a:r>
            <a:r>
              <a:rPr lang="en-US" sz="1000" b="1" dirty="0">
                <a:latin typeface="Arial"/>
                <a:ea typeface="Calibri"/>
                <a:cs typeface="Times New Roman"/>
              </a:rPr>
              <a:t>\Administrator</a:t>
            </a:r>
            <a:r>
              <a:rPr lang="en-US" sz="1000" dirty="0">
                <a:latin typeface="Arial"/>
                <a:ea typeface="Calibri"/>
                <a:cs typeface="Times New Roman"/>
              </a:rPr>
              <a:t> with the password </a:t>
            </a:r>
            <a:r>
              <a:rPr lang="en-US" sz="1000" b="1" dirty="0">
                <a:latin typeface="Arial"/>
                <a:ea typeface="Calibri"/>
                <a:cs typeface="Times New Roman"/>
              </a:rPr>
              <a:t>Pa$$w0rd</a:t>
            </a:r>
            <a:r>
              <a:rPr lang="en-US" sz="1000" dirty="0">
                <a:latin typeface="Arial"/>
                <a:ea typeface="Calibri"/>
                <a:cs typeface="Times New Roman"/>
              </a:rPr>
              <a:t>.</a:t>
            </a:r>
          </a:p>
          <a:p>
            <a:pPr>
              <a:lnSpc>
                <a:spcPct val="115000"/>
              </a:lnSpc>
              <a:spcAft>
                <a:spcPts val="1000"/>
              </a:spcAft>
            </a:pPr>
            <a:r>
              <a:rPr lang="en-US" sz="1000" b="1" dirty="0">
                <a:latin typeface="Arial"/>
                <a:ea typeface="Calibri"/>
                <a:cs typeface="Times New Roman"/>
              </a:rPr>
              <a:t>Demonstration Steps</a:t>
            </a:r>
            <a:endParaRPr lang="en-US" sz="1000" dirty="0">
              <a:latin typeface="Arial"/>
              <a:ea typeface="Calibri"/>
              <a:cs typeface="Times New Roman"/>
            </a:endParaRPr>
          </a:p>
          <a:p>
            <a:pPr>
              <a:lnSpc>
                <a:spcPts val="1300"/>
              </a:lnSpc>
              <a:spcBef>
                <a:spcPts val="900"/>
              </a:spcBef>
              <a:spcAft>
                <a:spcPts val="300"/>
              </a:spcAft>
            </a:pPr>
            <a:r>
              <a:rPr lang="en-US" sz="1000" b="1" dirty="0">
                <a:effectLst/>
                <a:latin typeface="Arial"/>
                <a:ea typeface="Times New Roman"/>
                <a:cs typeface="Segoe UI"/>
              </a:rPr>
              <a:t>Enable </a:t>
            </a:r>
            <a:r>
              <a:rPr lang="en-US" sz="1000" b="1" dirty="0" err="1">
                <a:effectLst/>
                <a:latin typeface="Arial"/>
                <a:ea typeface="Times New Roman"/>
                <a:cs typeface="Segoe UI"/>
              </a:rPr>
              <a:t>EdgeSync</a:t>
            </a:r>
            <a:endParaRPr lang="en-US" sz="1000" b="1" dirty="0">
              <a:effectLst/>
              <a:latin typeface="Arial"/>
              <a:ea typeface="Times New Roman"/>
              <a:cs typeface="Segoe UI"/>
            </a:endParaRPr>
          </a:p>
          <a:p>
            <a:pPr marL="342900" marR="0" lvl="0" indent="-342900">
              <a:lnSpc>
                <a:spcPct val="115000"/>
              </a:lnSpc>
              <a:spcBef>
                <a:spcPts val="0"/>
              </a:spcBef>
              <a:spcAft>
                <a:spcPts val="995"/>
              </a:spcAft>
              <a:buFont typeface="+mj-lt"/>
              <a:buAutoNum type="arabicPeriod"/>
              <a:tabLst>
                <a:tab pos="457200" algn="l"/>
              </a:tabLst>
            </a:pPr>
            <a:r>
              <a:rPr lang="en-GB" sz="1000" dirty="0">
                <a:solidFill>
                  <a:srgbClr val="000000"/>
                </a:solidFill>
                <a:latin typeface="Arial"/>
                <a:ea typeface="Calibri"/>
                <a:cs typeface="Times New Roman"/>
              </a:rPr>
              <a:t>On LON-EDGE1, click </a:t>
            </a:r>
            <a:r>
              <a:rPr lang="en-US" sz="1000" b="1" dirty="0">
                <a:solidFill>
                  <a:srgbClr val="000000"/>
                </a:solidFill>
                <a:latin typeface="Arial"/>
                <a:ea typeface="Calibri"/>
                <a:cs typeface="Times New Roman"/>
              </a:rPr>
              <a:t>Start</a:t>
            </a:r>
            <a:r>
              <a:rPr lang="en-US" sz="1000" dirty="0">
                <a:solidFill>
                  <a:srgbClr val="000000"/>
                </a:solidFill>
                <a:latin typeface="Arial"/>
                <a:ea typeface="Calibri"/>
                <a:cs typeface="Times New Roman"/>
              </a:rPr>
              <a:t>, type </a:t>
            </a:r>
            <a:r>
              <a:rPr lang="en-US" sz="1000" b="1" dirty="0">
                <a:solidFill>
                  <a:srgbClr val="000000"/>
                </a:solidFill>
                <a:latin typeface="Arial"/>
                <a:ea typeface="Calibri"/>
                <a:cs typeface="Times New Roman"/>
              </a:rPr>
              <a:t>Exchange Management Shell</a:t>
            </a:r>
            <a:r>
              <a:rPr lang="en-US" sz="1000" dirty="0">
                <a:solidFill>
                  <a:srgbClr val="000000"/>
                </a:solidFill>
                <a:latin typeface="Arial"/>
                <a:ea typeface="Calibri"/>
                <a:cs typeface="Times New Roman"/>
              </a:rPr>
              <a:t>, and then press Enter.</a:t>
            </a:r>
          </a:p>
          <a:p>
            <a:pPr marL="342900" marR="0" lvl="0" indent="-342900">
              <a:lnSpc>
                <a:spcPct val="115000"/>
              </a:lnSpc>
              <a:spcBef>
                <a:spcPts val="0"/>
              </a:spcBef>
              <a:spcAft>
                <a:spcPts val="995"/>
              </a:spcAft>
              <a:buFont typeface="+mj-lt"/>
              <a:buAutoNum type="arabicPeriod"/>
              <a:tabLst>
                <a:tab pos="457200" algn="l"/>
              </a:tabLst>
            </a:pPr>
            <a:r>
              <a:rPr lang="en-US" sz="1000" dirty="0">
                <a:solidFill>
                  <a:srgbClr val="000000"/>
                </a:solidFill>
                <a:latin typeface="Arial"/>
                <a:ea typeface="Calibri"/>
                <a:cs typeface="Times New Roman"/>
              </a:rPr>
              <a:t>In Exchange Management Shell, at the command prompt, type the following command, and then press Enter:</a:t>
            </a:r>
          </a:p>
          <a:p>
            <a:pPr lvl="1">
              <a:lnSpc>
                <a:spcPct val="115000"/>
              </a:lnSpc>
              <a:spcBef>
                <a:spcPts val="600"/>
              </a:spcBef>
              <a:spcAft>
                <a:spcPts val="995"/>
              </a:spcAft>
            </a:pPr>
            <a:r>
              <a:rPr lang="en-US" sz="1000" b="1" dirty="0">
                <a:effectLst/>
                <a:latin typeface="Arial"/>
                <a:ea typeface="Times New Roman"/>
                <a:cs typeface="Times New Roman"/>
              </a:rPr>
              <a:t>New-</a:t>
            </a:r>
            <a:r>
              <a:rPr lang="en-US" sz="1000" b="1" dirty="0" err="1">
                <a:effectLst/>
                <a:latin typeface="Arial"/>
                <a:ea typeface="Times New Roman"/>
                <a:cs typeface="Times New Roman"/>
              </a:rPr>
              <a:t>EdgeSubscription</a:t>
            </a:r>
            <a:r>
              <a:rPr lang="en-US" sz="1000" b="1" dirty="0">
                <a:effectLst/>
                <a:latin typeface="Arial"/>
                <a:ea typeface="Times New Roman"/>
                <a:cs typeface="Times New Roman"/>
              </a:rPr>
              <a:t> -</a:t>
            </a:r>
            <a:r>
              <a:rPr lang="en-US" sz="1000" b="1" dirty="0" err="1">
                <a:effectLst/>
                <a:latin typeface="Arial"/>
                <a:ea typeface="Times New Roman"/>
                <a:cs typeface="Times New Roman"/>
              </a:rPr>
              <a:t>FileName</a:t>
            </a:r>
            <a:r>
              <a:rPr lang="en-US" sz="1000" b="1" dirty="0">
                <a:effectLst/>
                <a:latin typeface="Arial"/>
                <a:ea typeface="Times New Roman"/>
                <a:cs typeface="Times New Roman"/>
              </a:rPr>
              <a:t> “c:\LON-EDGE1.xml”</a:t>
            </a:r>
          </a:p>
          <a:p>
            <a:pPr marL="342900" marR="0" lvl="0" indent="-342900">
              <a:lnSpc>
                <a:spcPct val="115000"/>
              </a:lnSpc>
              <a:spcBef>
                <a:spcPts val="0"/>
              </a:spcBef>
              <a:spcAft>
                <a:spcPts val="995"/>
              </a:spcAft>
              <a:buFont typeface="+mj-lt"/>
              <a:buAutoNum type="arabicPeriod" startAt="3"/>
              <a:tabLst>
                <a:tab pos="457200" algn="l"/>
              </a:tabLst>
            </a:pPr>
            <a:r>
              <a:rPr lang="en-US" sz="1000" dirty="0">
                <a:solidFill>
                  <a:srgbClr val="000000"/>
                </a:solidFill>
                <a:latin typeface="Arial"/>
                <a:ea typeface="Calibri"/>
                <a:cs typeface="Times New Roman"/>
              </a:rPr>
              <a:t>At the confirmation prompt, type </a:t>
            </a:r>
            <a:r>
              <a:rPr lang="en-US" sz="1000" b="1" dirty="0">
                <a:solidFill>
                  <a:srgbClr val="000000"/>
                </a:solidFill>
                <a:latin typeface="Arial"/>
                <a:ea typeface="Calibri"/>
                <a:cs typeface="Times New Roman"/>
              </a:rPr>
              <a:t>Y</a:t>
            </a:r>
            <a:r>
              <a:rPr lang="en-US" sz="1000" dirty="0">
                <a:solidFill>
                  <a:srgbClr val="000000"/>
                </a:solidFill>
                <a:latin typeface="Arial"/>
                <a:ea typeface="Calibri"/>
                <a:cs typeface="Times New Roman"/>
              </a:rPr>
              <a:t>, and then press Enter.</a:t>
            </a:r>
          </a:p>
          <a:p>
            <a:pPr marL="342900" lvl="0" indent="-342900">
              <a:spcBef>
                <a:spcPts val="0"/>
              </a:spcBef>
              <a:spcAft>
                <a:spcPts val="995"/>
              </a:spcAft>
              <a:buFont typeface="+mj-lt"/>
              <a:buAutoNum type="arabicPeriod" startAt="3"/>
              <a:tabLst>
                <a:tab pos="457200" algn="l"/>
              </a:tabLst>
            </a:pPr>
            <a:r>
              <a:rPr lang="en-GB" sz="1000" dirty="0">
                <a:solidFill>
                  <a:srgbClr val="000000"/>
                </a:solidFill>
                <a:effectLst/>
                <a:latin typeface="Arial"/>
              </a:rPr>
              <a:t>On the taskbar, click </a:t>
            </a:r>
            <a:r>
              <a:rPr lang="en-US" sz="1000" b="1" dirty="0">
                <a:solidFill>
                  <a:srgbClr val="000000"/>
                </a:solidFill>
                <a:latin typeface="Arial"/>
                <a:cs typeface="Times New Roman"/>
              </a:rPr>
              <a:t>File Explorer</a:t>
            </a:r>
            <a:r>
              <a:rPr lang="en-GB" sz="1000" dirty="0">
                <a:solidFill>
                  <a:srgbClr val="000000"/>
                </a:solidFill>
                <a:effectLst/>
                <a:latin typeface="Arial"/>
              </a:rPr>
              <a:t>.</a:t>
            </a:r>
            <a:endParaRPr lang="en-US" sz="1000" dirty="0">
              <a:solidFill>
                <a:srgbClr val="000000"/>
              </a:solidFill>
              <a:effectLst/>
              <a:latin typeface="Arial"/>
            </a:endParaRPr>
          </a:p>
          <a:p>
            <a:pPr marL="342900" lvl="0" indent="-342900">
              <a:spcBef>
                <a:spcPts val="0"/>
              </a:spcBef>
              <a:spcAft>
                <a:spcPts val="995"/>
              </a:spcAft>
              <a:buFont typeface="+mj-lt"/>
              <a:buAutoNum type="arabicPeriod" startAt="3"/>
              <a:tabLst>
                <a:tab pos="457200" algn="l"/>
              </a:tabLst>
            </a:pPr>
            <a:r>
              <a:rPr lang="en-GB" sz="1000" dirty="0">
                <a:solidFill>
                  <a:srgbClr val="000000"/>
                </a:solidFill>
                <a:effectLst/>
                <a:latin typeface="Arial"/>
              </a:rPr>
              <a:t>Navigate to C:\ and locate </a:t>
            </a:r>
            <a:r>
              <a:rPr lang="en-US" sz="1000" b="1" dirty="0">
                <a:solidFill>
                  <a:srgbClr val="000000"/>
                </a:solidFill>
                <a:latin typeface="Arial"/>
                <a:cs typeface="Times New Roman"/>
              </a:rPr>
              <a:t>c:\LON-EDGE1.xml</a:t>
            </a:r>
            <a:r>
              <a:rPr lang="en-GB" sz="1000" dirty="0">
                <a:solidFill>
                  <a:srgbClr val="000000"/>
                </a:solidFill>
                <a:effectLst/>
                <a:latin typeface="Arial"/>
              </a:rPr>
              <a:t>.</a:t>
            </a:r>
            <a:endParaRPr lang="en-US" sz="1000" dirty="0">
              <a:solidFill>
                <a:srgbClr val="000000"/>
              </a:solidFill>
              <a:effectLst/>
              <a:latin typeface="Arial"/>
            </a:endParaRPr>
          </a:p>
          <a:p>
            <a:pPr marL="342900" lvl="0" indent="-342900">
              <a:spcBef>
                <a:spcPts val="0"/>
              </a:spcBef>
              <a:spcAft>
                <a:spcPts val="995"/>
              </a:spcAft>
              <a:buFont typeface="+mj-lt"/>
              <a:buAutoNum type="arabicPeriod" startAt="3"/>
              <a:tabLst>
                <a:tab pos="457200" algn="l"/>
              </a:tabLst>
            </a:pPr>
            <a:r>
              <a:rPr lang="en-GB" sz="1000" dirty="0">
                <a:solidFill>
                  <a:srgbClr val="000000"/>
                </a:solidFill>
                <a:effectLst/>
                <a:latin typeface="Arial"/>
              </a:rPr>
              <a:t>Right-click </a:t>
            </a:r>
            <a:r>
              <a:rPr lang="en-US" sz="1000" b="1" dirty="0">
                <a:solidFill>
                  <a:srgbClr val="000000"/>
                </a:solidFill>
                <a:latin typeface="Arial"/>
                <a:cs typeface="Times New Roman"/>
              </a:rPr>
              <a:t>LON-EDGE1.xml</a:t>
            </a:r>
            <a:r>
              <a:rPr lang="en-GB" sz="1000" dirty="0">
                <a:solidFill>
                  <a:srgbClr val="000000"/>
                </a:solidFill>
                <a:effectLst/>
                <a:latin typeface="Arial"/>
              </a:rPr>
              <a:t> and then click </a:t>
            </a:r>
            <a:r>
              <a:rPr lang="en-US" sz="1000" b="1" dirty="0">
                <a:solidFill>
                  <a:srgbClr val="000000"/>
                </a:solidFill>
                <a:latin typeface="Arial"/>
                <a:cs typeface="Times New Roman"/>
              </a:rPr>
              <a:t>Copy</a:t>
            </a:r>
            <a:r>
              <a:rPr lang="en-GB" sz="1000" dirty="0">
                <a:solidFill>
                  <a:srgbClr val="000000"/>
                </a:solidFill>
                <a:effectLst/>
                <a:latin typeface="Arial"/>
              </a:rPr>
              <a:t>.</a:t>
            </a:r>
            <a:endParaRPr lang="en-US" sz="1000" dirty="0">
              <a:solidFill>
                <a:srgbClr val="000000"/>
              </a:solidFill>
              <a:effectLst/>
              <a:latin typeface="Arial"/>
            </a:endParaRPr>
          </a:p>
          <a:p>
            <a:pPr marL="342900" lvl="0" indent="-342900">
              <a:spcBef>
                <a:spcPts val="0"/>
              </a:spcBef>
              <a:spcAft>
                <a:spcPts val="995"/>
              </a:spcAft>
              <a:buFont typeface="+mj-lt"/>
              <a:buAutoNum type="arabicPeriod" startAt="3"/>
              <a:tabLst>
                <a:tab pos="457200" algn="l"/>
              </a:tabLst>
            </a:pPr>
            <a:r>
              <a:rPr lang="en-GB" sz="1000" dirty="0">
                <a:solidFill>
                  <a:srgbClr val="000000"/>
                </a:solidFill>
                <a:effectLst/>
                <a:latin typeface="Arial"/>
              </a:rPr>
              <a:t>In the address bar, type </a:t>
            </a:r>
            <a:r>
              <a:rPr lang="en-US" sz="1000" b="1" dirty="0">
                <a:solidFill>
                  <a:srgbClr val="000000"/>
                </a:solidFill>
                <a:latin typeface="Arial"/>
                <a:cs typeface="Times New Roman"/>
                <a:hlinkClick r:id="rId3"/>
              </a:rPr>
              <a:t>\\LON-EX1\c$</a:t>
            </a:r>
            <a:r>
              <a:rPr lang="en-US" sz="1000" b="1" dirty="0">
                <a:solidFill>
                  <a:srgbClr val="000000"/>
                </a:solidFill>
                <a:latin typeface="Arial"/>
                <a:cs typeface="Times New Roman"/>
              </a:rPr>
              <a:t> </a:t>
            </a:r>
            <a:r>
              <a:rPr lang="en-US" sz="1000" dirty="0">
                <a:solidFill>
                  <a:srgbClr val="000000"/>
                </a:solidFill>
                <a:effectLst/>
                <a:latin typeface="Arial"/>
              </a:rPr>
              <a:t>and press Enter. </a:t>
            </a:r>
          </a:p>
          <a:p>
            <a:pPr marL="342900" lvl="0" indent="-342900">
              <a:spcBef>
                <a:spcPts val="0"/>
              </a:spcBef>
              <a:spcAft>
                <a:spcPts val="995"/>
              </a:spcAft>
              <a:buFont typeface="+mj-lt"/>
              <a:buAutoNum type="arabicPeriod" startAt="3"/>
              <a:tabLst>
                <a:tab pos="457200" algn="l"/>
              </a:tabLst>
            </a:pPr>
            <a:r>
              <a:rPr lang="en-US" sz="1000" dirty="0">
                <a:solidFill>
                  <a:srgbClr val="000000"/>
                </a:solidFill>
                <a:effectLst/>
                <a:latin typeface="Arial"/>
              </a:rPr>
              <a:t>Right-click an area of free space and click </a:t>
            </a:r>
            <a:r>
              <a:rPr lang="en-US" sz="1000" b="1" dirty="0">
                <a:solidFill>
                  <a:srgbClr val="000000"/>
                </a:solidFill>
                <a:latin typeface="Arial"/>
                <a:cs typeface="Times New Roman"/>
              </a:rPr>
              <a:t>Paste</a:t>
            </a:r>
            <a:r>
              <a:rPr lang="en-US" sz="1000" dirty="0">
                <a:solidFill>
                  <a:srgbClr val="000000"/>
                </a:solidFill>
                <a:effectLst/>
                <a:latin typeface="Arial"/>
              </a:rPr>
              <a:t>.</a:t>
            </a:r>
          </a:p>
          <a:p>
            <a:pPr>
              <a:lnSpc>
                <a:spcPct val="115000"/>
              </a:lnSpc>
              <a:spcAft>
                <a:spcPts val="995"/>
              </a:spcAft>
            </a:pPr>
            <a:r>
              <a:rPr lang="en-US" sz="1000" b="1" dirty="0">
                <a:latin typeface="Arial"/>
                <a:ea typeface="Calibri"/>
                <a:cs typeface="Times New Roman"/>
              </a:rPr>
              <a:t>Note: </a:t>
            </a:r>
            <a:r>
              <a:rPr lang="en-US" sz="1000" dirty="0">
                <a:latin typeface="Arial"/>
                <a:ea typeface="Calibri"/>
                <a:cs typeface="Times New Roman"/>
              </a:rPr>
              <a:t>Remember that in real-world scenarios, copying the Edge subscription file directly from the Edge Transport server to the internal Exchange server would be a security violation. Normally, you should use a USB device or other means to copy the file.</a:t>
            </a:r>
          </a:p>
          <a:p>
            <a:pPr marL="342900" marR="0" lvl="0" indent="-342900">
              <a:lnSpc>
                <a:spcPct val="115000"/>
              </a:lnSpc>
              <a:spcBef>
                <a:spcPts val="0"/>
              </a:spcBef>
              <a:spcAft>
                <a:spcPts val="995"/>
              </a:spcAft>
              <a:buFont typeface="+mj-lt"/>
              <a:buAutoNum type="arabicPeriod" startAt="9"/>
              <a:tabLst>
                <a:tab pos="457200" algn="l"/>
              </a:tabLst>
            </a:pPr>
            <a:r>
              <a:rPr lang="en-GB" sz="1000" dirty="0">
                <a:solidFill>
                  <a:srgbClr val="000000"/>
                </a:solidFill>
                <a:latin typeface="Arial"/>
                <a:ea typeface="Calibri"/>
                <a:cs typeface="Times New Roman"/>
              </a:rPr>
              <a:t>On LON-EX1, click </a:t>
            </a:r>
            <a:r>
              <a:rPr lang="en-US" sz="1000" b="1" dirty="0">
                <a:solidFill>
                  <a:srgbClr val="000000"/>
                </a:solidFill>
                <a:latin typeface="Arial"/>
                <a:ea typeface="Calibri"/>
                <a:cs typeface="Times New Roman"/>
              </a:rPr>
              <a:t>Start</a:t>
            </a:r>
            <a:r>
              <a:rPr lang="en-US" sz="1000" dirty="0">
                <a:solidFill>
                  <a:srgbClr val="000000"/>
                </a:solidFill>
                <a:latin typeface="Arial"/>
                <a:ea typeface="Calibri"/>
                <a:cs typeface="Times New Roman"/>
              </a:rPr>
              <a:t>, type </a:t>
            </a:r>
            <a:r>
              <a:rPr lang="en-US" sz="1000" b="1" dirty="0">
                <a:solidFill>
                  <a:srgbClr val="000000"/>
                </a:solidFill>
                <a:latin typeface="Arial"/>
                <a:ea typeface="Calibri"/>
                <a:cs typeface="Times New Roman"/>
              </a:rPr>
              <a:t>Exchange Management Shell</a:t>
            </a:r>
            <a:r>
              <a:rPr lang="en-US" sz="1000" dirty="0">
                <a:solidFill>
                  <a:srgbClr val="000000"/>
                </a:solidFill>
                <a:latin typeface="Arial"/>
                <a:ea typeface="Calibri"/>
                <a:cs typeface="Times New Roman"/>
              </a:rPr>
              <a:t>, and then press Enter.</a:t>
            </a:r>
          </a:p>
          <a:p>
            <a:pPr marL="342900" marR="0" lvl="0" indent="-342900">
              <a:lnSpc>
                <a:spcPct val="115000"/>
              </a:lnSpc>
              <a:spcBef>
                <a:spcPts val="0"/>
              </a:spcBef>
              <a:spcAft>
                <a:spcPts val="995"/>
              </a:spcAft>
              <a:buFont typeface="+mj-lt"/>
              <a:buAutoNum type="arabicPeriod" startAt="9"/>
              <a:tabLst>
                <a:tab pos="457200" algn="l"/>
              </a:tabLst>
            </a:pP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B21890FB-7B6B-4108-9FD7-EB23DEF959D5}" type="slidenum">
              <a:rPr lang="en-US" smtClean="0"/>
              <a:t>9</a:t>
            </a:fld>
            <a:endParaRPr lang="en-US"/>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a:rPr>
              <a:t>9: Configuring antivirus, antispam, and malware protection</a:t>
            </a:r>
          </a:p>
        </p:txBody>
      </p:sp>
    </p:spTree>
    <p:extLst>
      <p:ext uri="{BB962C8B-B14F-4D97-AF65-F5344CB8AC3E}">
        <p14:creationId xmlns:p14="http://schemas.microsoft.com/office/powerpoint/2010/main" val="3755532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8870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3.emf"/><Relationship Id="rId5" Type="http://schemas.openxmlformats.org/officeDocument/2006/relationships/image" Target="../media/image9.png"/><Relationship Id="rId10" Type="http://schemas.openxmlformats.org/officeDocument/2006/relationships/image" Target="../media/image12.emf"/><Relationship Id="rId4" Type="http://schemas.openxmlformats.org/officeDocument/2006/relationships/image" Target="../media/image1.png"/><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5.png"/><Relationship Id="rId7"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2.png"/><Relationship Id="rId5"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a:t>Module 12</a:t>
            </a:r>
          </a:p>
        </p:txBody>
      </p:sp>
      <p:sp>
        <p:nvSpPr>
          <p:cNvPr id="3" name="Subtitle 2"/>
          <p:cNvSpPr>
            <a:spLocks noGrp="1"/>
          </p:cNvSpPr>
          <p:nvPr>
            <p:ph type="subTitle" sz="quarter" idx="1"/>
          </p:nvPr>
        </p:nvSpPr>
        <p:spPr/>
        <p:txBody>
          <a:bodyPr/>
          <a:lstStyle/>
          <a:p>
            <a:r>
              <a:rPr lang="en-US"/>
              <a:t>Configuring antivirus, antispam, and malware protection
</a:t>
            </a:r>
          </a:p>
        </p:txBody>
      </p:sp>
    </p:spTree>
    <p:extLst>
      <p:ext uri="{BB962C8B-B14F-4D97-AF65-F5344CB8AC3E}">
        <p14:creationId xmlns:p14="http://schemas.microsoft.com/office/powerpoint/2010/main" val="1435355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398a93c5-09ae-4283-9688-0e54b51217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flow with an Edge Transport server</a:t>
            </a:r>
          </a:p>
        </p:txBody>
      </p:sp>
      <p:sp>
        <p:nvSpPr>
          <p:cNvPr id="37" name="Oval 36"/>
          <p:cNvSpPr/>
          <p:nvPr/>
        </p:nvSpPr>
        <p:spPr bwMode="auto">
          <a:xfrm>
            <a:off x="3297237" y="1720851"/>
            <a:ext cx="2927351" cy="2770187"/>
          </a:xfrm>
          <a:prstGeom prst="ellipse">
            <a:avLst/>
          </a:prstGeom>
          <a:noFill/>
          <a:ln w="28575" cap="flat" cmpd="sng" algn="ctr">
            <a:solidFill>
              <a:srgbClr val="00B0F0"/>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38" name="Line 28"/>
          <p:cNvSpPr>
            <a:spLocks noChangeShapeType="1"/>
          </p:cNvSpPr>
          <p:nvPr/>
        </p:nvSpPr>
        <p:spPr bwMode="auto">
          <a:xfrm flipH="1">
            <a:off x="4170364" y="2701925"/>
            <a:ext cx="1119187" cy="53975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anchor="ctr"/>
          <a:lstStyle/>
          <a:p>
            <a:pPr fontAlgn="base">
              <a:spcBef>
                <a:spcPct val="0"/>
              </a:spcBef>
              <a:spcAft>
                <a:spcPct val="0"/>
              </a:spcAft>
            </a:pPr>
            <a:endParaRPr lang="de-DE" b="1">
              <a:solidFill>
                <a:srgbClr val="000000"/>
              </a:solidFill>
              <a:latin typeface="Verdana" panose="020B0604030504040204" pitchFamily="34" charset="0"/>
              <a:cs typeface="Arial" panose="020B0604020202020204" pitchFamily="34" charset="0"/>
            </a:endParaRPr>
          </a:p>
        </p:txBody>
      </p:sp>
      <p:pic>
        <p:nvPicPr>
          <p:cNvPr id="39" name="Picture 8"/>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003694" y="3392489"/>
            <a:ext cx="1078876"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 name="Picture 9"/>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64861" y="3641725"/>
            <a:ext cx="49770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AutoShape 13"/>
          <p:cNvSpPr>
            <a:spLocks noChangeArrowheads="1"/>
          </p:cNvSpPr>
          <p:nvPr/>
        </p:nvSpPr>
        <p:spPr bwMode="auto">
          <a:xfrm>
            <a:off x="2108995" y="2411174"/>
            <a:ext cx="2262187" cy="407849"/>
          </a:xfrm>
          <a:prstGeom prst="roundRect">
            <a:avLst>
              <a:gd name="adj" fmla="val 4167"/>
            </a:avLst>
          </a:prstGeom>
          <a:noFill/>
          <a:ln w="9525">
            <a:noFill/>
            <a:round/>
            <a:headEnd/>
            <a:tailEnd/>
          </a:ln>
          <a:effectLst/>
        </p:spPr>
        <p:txBody>
          <a:bodyPr anchor="ctr">
            <a:spAutoFit/>
          </a:bodyPr>
          <a:lstStyle/>
          <a:p>
            <a:pPr algn="ctr" eaLnBrk="0" fontAlgn="base" hangingPunct="0">
              <a:spcBef>
                <a:spcPct val="0"/>
              </a:spcBef>
              <a:spcAft>
                <a:spcPct val="0"/>
              </a:spcAft>
              <a:defRPr/>
            </a:pPr>
            <a:r>
              <a:rPr lang="en-US" sz="2000" dirty="0">
                <a:solidFill>
                  <a:srgbClr val="000000"/>
                </a:solidFill>
                <a:latin typeface="Segoe UI" panose="020B0502040204020203" pitchFamily="34" charset="0"/>
                <a:cs typeface="Segoe UI" panose="020B0502040204020203" pitchFamily="34" charset="0"/>
              </a:rPr>
              <a:t>Exchange server</a:t>
            </a:r>
          </a:p>
        </p:txBody>
      </p:sp>
      <p:sp>
        <p:nvSpPr>
          <p:cNvPr id="42" name="AutoShape 14"/>
          <p:cNvSpPr>
            <a:spLocks noChangeArrowheads="1"/>
          </p:cNvSpPr>
          <p:nvPr/>
        </p:nvSpPr>
        <p:spPr bwMode="auto">
          <a:xfrm>
            <a:off x="4841876" y="5245468"/>
            <a:ext cx="2335213" cy="721578"/>
          </a:xfrm>
          <a:prstGeom prst="roundRect">
            <a:avLst>
              <a:gd name="adj" fmla="val 4167"/>
            </a:avLst>
          </a:prstGeom>
          <a:noFill/>
          <a:ln w="9525">
            <a:noFill/>
            <a:round/>
            <a:headEnd/>
            <a:tailEnd/>
          </a:ln>
          <a:effectLst/>
        </p:spPr>
        <p:txBody>
          <a:bodyPr anchor="ctr">
            <a:spAutoFit/>
          </a:bodyPr>
          <a:lstStyle/>
          <a:p>
            <a:pPr algn="ctr" eaLnBrk="0" fontAlgn="base" hangingPunct="0">
              <a:spcBef>
                <a:spcPct val="0"/>
              </a:spcBef>
              <a:spcAft>
                <a:spcPct val="0"/>
              </a:spcAft>
              <a:defRPr/>
            </a:pPr>
            <a:r>
              <a:rPr lang="en-US" sz="2000" dirty="0">
                <a:solidFill>
                  <a:srgbClr val="000000"/>
                </a:solidFill>
                <a:latin typeface="Segoe UI" panose="020B0502040204020203" pitchFamily="34" charset="0"/>
                <a:cs typeface="Segoe UI" panose="020B0502040204020203" pitchFamily="34" charset="0"/>
              </a:rPr>
              <a:t>Edge </a:t>
            </a:r>
            <a:r>
              <a:rPr lang="en-US" sz="2000">
                <a:solidFill>
                  <a:srgbClr val="000000"/>
                </a:solidFill>
                <a:latin typeface="Segoe UI" panose="020B0502040204020203" pitchFamily="34" charset="0"/>
                <a:cs typeface="Segoe UI" panose="020B0502040204020203" pitchFamily="34" charset="0"/>
              </a:rPr>
              <a:t>Transport server</a:t>
            </a:r>
            <a:endParaRPr lang="en-US" sz="2000" dirty="0">
              <a:solidFill>
                <a:srgbClr val="000000"/>
              </a:solidFill>
              <a:latin typeface="Segoe UI" panose="020B0502040204020203" pitchFamily="34" charset="0"/>
              <a:cs typeface="Segoe UI" panose="020B0502040204020203" pitchFamily="34" charset="0"/>
            </a:endParaRPr>
          </a:p>
        </p:txBody>
      </p:sp>
      <p:pic>
        <p:nvPicPr>
          <p:cNvPr id="43" name="Picture 17"/>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6542088" y="1586604"/>
            <a:ext cx="787400" cy="59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Line 30"/>
          <p:cNvSpPr>
            <a:spLocks noChangeShapeType="1"/>
          </p:cNvSpPr>
          <p:nvPr/>
        </p:nvSpPr>
        <p:spPr bwMode="auto">
          <a:xfrm>
            <a:off x="3768725" y="3606801"/>
            <a:ext cx="901700" cy="481013"/>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anchor="ctr"/>
          <a:lstStyle/>
          <a:p>
            <a:pPr fontAlgn="base">
              <a:spcBef>
                <a:spcPct val="0"/>
              </a:spcBef>
              <a:spcAft>
                <a:spcPct val="0"/>
              </a:spcAft>
            </a:pPr>
            <a:endParaRPr lang="de-DE" b="1">
              <a:solidFill>
                <a:srgbClr val="000000"/>
              </a:solidFill>
              <a:latin typeface="Verdana" panose="020B0604030504040204" pitchFamily="34" charset="0"/>
              <a:cs typeface="Arial" panose="020B0604020202020204" pitchFamily="34" charset="0"/>
            </a:endParaRPr>
          </a:p>
        </p:txBody>
      </p:sp>
      <p:sp>
        <p:nvSpPr>
          <p:cNvPr id="45" name="Line 32"/>
          <p:cNvSpPr>
            <a:spLocks noChangeShapeType="1"/>
          </p:cNvSpPr>
          <p:nvPr/>
        </p:nvSpPr>
        <p:spPr bwMode="auto">
          <a:xfrm flipV="1">
            <a:off x="6094414" y="4195763"/>
            <a:ext cx="1730375" cy="59055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anchor="ctr"/>
          <a:lstStyle/>
          <a:p>
            <a:pPr fontAlgn="base">
              <a:spcBef>
                <a:spcPct val="0"/>
              </a:spcBef>
              <a:spcAft>
                <a:spcPct val="0"/>
              </a:spcAft>
            </a:pPr>
            <a:endParaRPr lang="de-DE" b="1">
              <a:solidFill>
                <a:srgbClr val="000000"/>
              </a:solidFill>
              <a:latin typeface="Verdana" panose="020B0604030504040204" pitchFamily="34" charset="0"/>
              <a:cs typeface="Arial" panose="020B0604020202020204" pitchFamily="34" charset="0"/>
            </a:endParaRPr>
          </a:p>
        </p:txBody>
      </p:sp>
      <p:sp>
        <p:nvSpPr>
          <p:cNvPr id="46" name="Line 35"/>
          <p:cNvSpPr>
            <a:spLocks noChangeShapeType="1"/>
          </p:cNvSpPr>
          <p:nvPr/>
        </p:nvSpPr>
        <p:spPr bwMode="auto">
          <a:xfrm>
            <a:off x="7161213" y="2287589"/>
            <a:ext cx="977900" cy="1449387"/>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anchor="ctr"/>
          <a:lstStyle/>
          <a:p>
            <a:pPr fontAlgn="base">
              <a:spcBef>
                <a:spcPct val="0"/>
              </a:spcBef>
              <a:spcAft>
                <a:spcPct val="0"/>
              </a:spcAft>
            </a:pPr>
            <a:endParaRPr lang="de-DE" b="1">
              <a:solidFill>
                <a:srgbClr val="000000"/>
              </a:solidFill>
              <a:latin typeface="Verdana" panose="020B0604030504040204" pitchFamily="34" charset="0"/>
              <a:cs typeface="Arial" panose="020B0604020202020204" pitchFamily="34" charset="0"/>
            </a:endParaRPr>
          </a:p>
        </p:txBody>
      </p:sp>
      <p:sp>
        <p:nvSpPr>
          <p:cNvPr id="47" name="Line 36"/>
          <p:cNvSpPr>
            <a:spLocks noChangeShapeType="1"/>
          </p:cNvSpPr>
          <p:nvPr/>
        </p:nvSpPr>
        <p:spPr bwMode="auto">
          <a:xfrm flipH="1">
            <a:off x="6135688" y="4079876"/>
            <a:ext cx="1600200" cy="550863"/>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anchor="ctr"/>
          <a:lstStyle/>
          <a:p>
            <a:pPr fontAlgn="base">
              <a:spcBef>
                <a:spcPct val="0"/>
              </a:spcBef>
              <a:spcAft>
                <a:spcPct val="0"/>
              </a:spcAft>
            </a:pPr>
            <a:endParaRPr lang="de-DE" b="1">
              <a:solidFill>
                <a:srgbClr val="000000"/>
              </a:solidFill>
              <a:latin typeface="Verdana" panose="020B0604030504040204" pitchFamily="34" charset="0"/>
              <a:cs typeface="Arial" panose="020B0604020202020204" pitchFamily="34" charset="0"/>
            </a:endParaRPr>
          </a:p>
        </p:txBody>
      </p:sp>
      <p:sp>
        <p:nvSpPr>
          <p:cNvPr id="48" name="Line 37"/>
          <p:cNvSpPr>
            <a:spLocks noChangeShapeType="1"/>
          </p:cNvSpPr>
          <p:nvPr/>
        </p:nvSpPr>
        <p:spPr bwMode="auto">
          <a:xfrm flipH="1" flipV="1">
            <a:off x="4038601" y="3602038"/>
            <a:ext cx="665163" cy="366712"/>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anchor="ctr"/>
          <a:lstStyle/>
          <a:p>
            <a:pPr fontAlgn="base">
              <a:spcBef>
                <a:spcPct val="0"/>
              </a:spcBef>
              <a:spcAft>
                <a:spcPct val="0"/>
              </a:spcAft>
            </a:pPr>
            <a:endParaRPr lang="de-DE" b="1">
              <a:solidFill>
                <a:srgbClr val="000000"/>
              </a:solidFill>
              <a:latin typeface="Verdana" panose="020B0604030504040204" pitchFamily="34" charset="0"/>
              <a:cs typeface="Arial" panose="020B0604020202020204" pitchFamily="34" charset="0"/>
            </a:endParaRPr>
          </a:p>
        </p:txBody>
      </p:sp>
      <p:sp>
        <p:nvSpPr>
          <p:cNvPr id="49" name="Line 39"/>
          <p:cNvSpPr>
            <a:spLocks noChangeShapeType="1"/>
          </p:cNvSpPr>
          <p:nvPr/>
        </p:nvSpPr>
        <p:spPr bwMode="auto">
          <a:xfrm flipV="1">
            <a:off x="4248151" y="2787650"/>
            <a:ext cx="1177925" cy="54610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anchor="ctr"/>
          <a:lstStyle/>
          <a:p>
            <a:pPr fontAlgn="base">
              <a:spcBef>
                <a:spcPct val="0"/>
              </a:spcBef>
              <a:spcAft>
                <a:spcPct val="0"/>
              </a:spcAft>
            </a:pPr>
            <a:endParaRPr lang="de-DE" b="1">
              <a:solidFill>
                <a:srgbClr val="000000"/>
              </a:solidFill>
              <a:latin typeface="Verdana" panose="020B0604030504040204" pitchFamily="34" charset="0"/>
              <a:cs typeface="Arial" panose="020B0604020202020204" pitchFamily="34" charset="0"/>
            </a:endParaRPr>
          </a:p>
        </p:txBody>
      </p:sp>
      <p:pic>
        <p:nvPicPr>
          <p:cNvPr id="50" name="Picture 38" descr="On the third click,  the message is accepted, the Edge Transport server uses the EdgeSync Inbound to &lt;sitename&gt; connector to forward the message to an Exchange server that is configured to accept Internet messages."/>
          <p:cNvPicPr>
            <a:picLocks noChangeAspect="1" noChangeArrowheads="1"/>
          </p:cNvPicPr>
          <p:nvPr/>
        </p:nvPicPr>
        <p:blipFill>
          <a:blip r:embed="rId6" cstate="print">
            <a:extLst>
              <a:ext uri="{28A0092B-C50C-407E-A947-70E740481C1C}">
                <a14:useLocalDpi xmlns:a14="http://schemas.microsoft.com/office/drawing/2010/main" val="0"/>
              </a:ext>
            </a:extLst>
          </a:blip>
          <a:stretch>
            <a:fillRect/>
          </a:stretch>
        </p:blipFill>
        <p:spPr bwMode="auto">
          <a:xfrm>
            <a:off x="4449763" y="3809306"/>
            <a:ext cx="781050" cy="512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Line 37"/>
          <p:cNvSpPr>
            <a:spLocks noChangeShapeType="1"/>
          </p:cNvSpPr>
          <p:nvPr/>
        </p:nvSpPr>
        <p:spPr bwMode="auto">
          <a:xfrm flipH="1" flipV="1">
            <a:off x="4846638" y="4054476"/>
            <a:ext cx="665162" cy="366713"/>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anchor="ctr"/>
          <a:lstStyle/>
          <a:p>
            <a:pPr fontAlgn="base">
              <a:spcBef>
                <a:spcPct val="0"/>
              </a:spcBef>
              <a:spcAft>
                <a:spcPct val="0"/>
              </a:spcAft>
            </a:pPr>
            <a:endParaRPr lang="de-DE" b="1">
              <a:solidFill>
                <a:srgbClr val="000000"/>
              </a:solidFill>
              <a:latin typeface="Verdana" panose="020B0604030504040204" pitchFamily="34" charset="0"/>
              <a:cs typeface="Arial" panose="020B0604020202020204" pitchFamily="34" charset="0"/>
            </a:endParaRPr>
          </a:p>
        </p:txBody>
      </p:sp>
      <p:sp>
        <p:nvSpPr>
          <p:cNvPr id="52" name="Line 30"/>
          <p:cNvSpPr>
            <a:spLocks noChangeShapeType="1"/>
          </p:cNvSpPr>
          <p:nvPr/>
        </p:nvSpPr>
        <p:spPr bwMode="auto">
          <a:xfrm>
            <a:off x="4818063" y="4202113"/>
            <a:ext cx="601662" cy="315912"/>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anchor="ctr"/>
          <a:lstStyle/>
          <a:p>
            <a:pPr fontAlgn="base">
              <a:spcBef>
                <a:spcPct val="0"/>
              </a:spcBef>
              <a:spcAft>
                <a:spcPct val="0"/>
              </a:spcAft>
            </a:pPr>
            <a:endParaRPr lang="de-DE" b="1">
              <a:solidFill>
                <a:srgbClr val="000000"/>
              </a:solidFill>
              <a:latin typeface="Verdana" panose="020B0604030504040204" pitchFamily="34" charset="0"/>
              <a:cs typeface="Arial" panose="020B0604020202020204" pitchFamily="34" charset="0"/>
            </a:endParaRPr>
          </a:p>
        </p:txBody>
      </p:sp>
      <p:sp>
        <p:nvSpPr>
          <p:cNvPr id="53" name="Rounded Rectangle 836632"/>
          <p:cNvSpPr>
            <a:spLocks noChangeArrowheads="1"/>
          </p:cNvSpPr>
          <p:nvPr/>
        </p:nvSpPr>
        <p:spPr bwMode="auto">
          <a:xfrm>
            <a:off x="4760913" y="2125663"/>
            <a:ext cx="360362" cy="411162"/>
          </a:xfrm>
          <a:prstGeom prst="roundRect">
            <a:avLst>
              <a:gd name="adj" fmla="val 0"/>
            </a:avLst>
          </a:prstGeom>
          <a:noFill/>
          <a:ln w="9525" algn="ctr">
            <a:noFill/>
            <a:round/>
            <a:headEnd/>
            <a:tailEnd/>
          </a:ln>
          <a:effectLst/>
        </p:spPr>
        <p:txBody>
          <a:bodyPr wrap="none" anchor="ctr"/>
          <a:lstStyle/>
          <a:p>
            <a:pPr algn="ctr" eaLnBrk="0" fontAlgn="base" hangingPunct="0">
              <a:spcBef>
                <a:spcPct val="0"/>
              </a:spcBef>
              <a:spcAft>
                <a:spcPct val="0"/>
              </a:spcAft>
              <a:defRPr/>
            </a:pPr>
            <a:r>
              <a:rPr lang="en-US" dirty="0">
                <a:latin typeface="Segoe UI" panose="020B0502040204020203" pitchFamily="34" charset="0"/>
                <a:cs typeface="Segoe UI" panose="020B0502040204020203" pitchFamily="34" charset="0"/>
              </a:rPr>
              <a:t>1</a:t>
            </a:r>
          </a:p>
        </p:txBody>
      </p:sp>
      <p:sp>
        <p:nvSpPr>
          <p:cNvPr id="54" name="Rounded Rectangle 836632"/>
          <p:cNvSpPr>
            <a:spLocks noChangeArrowheads="1"/>
          </p:cNvSpPr>
          <p:nvPr/>
        </p:nvSpPr>
        <p:spPr bwMode="auto">
          <a:xfrm>
            <a:off x="4927601" y="3119438"/>
            <a:ext cx="360363" cy="411162"/>
          </a:xfrm>
          <a:prstGeom prst="roundRect">
            <a:avLst>
              <a:gd name="adj" fmla="val 0"/>
            </a:avLst>
          </a:prstGeom>
          <a:noFill/>
          <a:ln w="9525" algn="ctr">
            <a:noFill/>
            <a:round/>
            <a:headEnd/>
            <a:tailEnd/>
          </a:ln>
          <a:effectLst/>
        </p:spPr>
        <p:txBody>
          <a:bodyPr wrap="none" anchor="ctr"/>
          <a:lstStyle/>
          <a:p>
            <a:pPr algn="ctr" eaLnBrk="0" fontAlgn="base" hangingPunct="0">
              <a:spcBef>
                <a:spcPct val="0"/>
              </a:spcBef>
              <a:spcAft>
                <a:spcPct val="0"/>
              </a:spcAft>
              <a:defRPr/>
            </a:pPr>
            <a:r>
              <a:rPr lang="en-US" dirty="0">
                <a:latin typeface="Segoe UI" panose="020B0502040204020203" pitchFamily="34" charset="0"/>
                <a:cs typeface="Segoe UI" panose="020B0502040204020203" pitchFamily="34" charset="0"/>
              </a:rPr>
              <a:t>6</a:t>
            </a:r>
          </a:p>
        </p:txBody>
      </p:sp>
      <p:sp>
        <p:nvSpPr>
          <p:cNvPr id="55" name="Rounded Rectangle 836632"/>
          <p:cNvSpPr>
            <a:spLocks noChangeArrowheads="1"/>
          </p:cNvSpPr>
          <p:nvPr/>
        </p:nvSpPr>
        <p:spPr bwMode="auto">
          <a:xfrm>
            <a:off x="5281613" y="3749676"/>
            <a:ext cx="360362" cy="411163"/>
          </a:xfrm>
          <a:prstGeom prst="roundRect">
            <a:avLst>
              <a:gd name="adj" fmla="val 0"/>
            </a:avLst>
          </a:prstGeom>
          <a:noFill/>
          <a:ln w="9525" algn="ctr">
            <a:noFill/>
            <a:round/>
            <a:headEnd/>
            <a:tailEnd/>
          </a:ln>
          <a:effectLst/>
        </p:spPr>
        <p:txBody>
          <a:bodyPr wrap="none" anchor="ctr"/>
          <a:lstStyle/>
          <a:p>
            <a:pPr algn="ctr" eaLnBrk="0" fontAlgn="base" hangingPunct="0">
              <a:spcBef>
                <a:spcPct val="0"/>
              </a:spcBef>
              <a:spcAft>
                <a:spcPct val="0"/>
              </a:spcAft>
              <a:defRPr/>
            </a:pPr>
            <a:r>
              <a:rPr lang="en-US" dirty="0">
                <a:latin typeface="Segoe UI" panose="020B0502040204020203" pitchFamily="34" charset="0"/>
                <a:cs typeface="Segoe UI" panose="020B0502040204020203" pitchFamily="34" charset="0"/>
              </a:rPr>
              <a:t>5</a:t>
            </a:r>
          </a:p>
        </p:txBody>
      </p:sp>
      <p:sp>
        <p:nvSpPr>
          <p:cNvPr id="56" name="Rounded Rectangle 836632"/>
          <p:cNvSpPr>
            <a:spLocks noChangeArrowheads="1"/>
          </p:cNvSpPr>
          <p:nvPr/>
        </p:nvSpPr>
        <p:spPr bwMode="auto">
          <a:xfrm>
            <a:off x="6783388" y="3787776"/>
            <a:ext cx="360362" cy="411163"/>
          </a:xfrm>
          <a:prstGeom prst="roundRect">
            <a:avLst>
              <a:gd name="adj" fmla="val 0"/>
            </a:avLst>
          </a:prstGeom>
          <a:noFill/>
          <a:ln w="9525" algn="ctr">
            <a:noFill/>
            <a:round/>
            <a:headEnd/>
            <a:tailEnd/>
          </a:ln>
          <a:effectLst/>
        </p:spPr>
        <p:txBody>
          <a:bodyPr wrap="none" anchor="ctr"/>
          <a:lstStyle/>
          <a:p>
            <a:pPr algn="ctr" eaLnBrk="0" fontAlgn="base" hangingPunct="0">
              <a:spcBef>
                <a:spcPct val="0"/>
              </a:spcBef>
              <a:spcAft>
                <a:spcPct val="0"/>
              </a:spcAft>
              <a:defRPr/>
            </a:pPr>
            <a:r>
              <a:rPr lang="en-US" dirty="0">
                <a:latin typeface="Segoe UI" panose="020B0502040204020203" pitchFamily="34" charset="0"/>
                <a:cs typeface="Segoe UI" panose="020B0502040204020203" pitchFamily="34" charset="0"/>
              </a:rPr>
              <a:t>4</a:t>
            </a:r>
          </a:p>
        </p:txBody>
      </p:sp>
      <p:sp>
        <p:nvSpPr>
          <p:cNvPr id="57" name="Rounded Rectangle 836632"/>
          <p:cNvSpPr>
            <a:spLocks noChangeArrowheads="1"/>
          </p:cNvSpPr>
          <p:nvPr/>
        </p:nvSpPr>
        <p:spPr bwMode="auto">
          <a:xfrm>
            <a:off x="7634288" y="4621213"/>
            <a:ext cx="360362" cy="411162"/>
          </a:xfrm>
          <a:prstGeom prst="roundRect">
            <a:avLst>
              <a:gd name="adj" fmla="val 0"/>
            </a:avLst>
          </a:prstGeom>
          <a:noFill/>
          <a:ln w="9525" algn="ctr">
            <a:noFill/>
            <a:round/>
            <a:headEnd/>
            <a:tailEnd/>
          </a:ln>
          <a:effectLst/>
        </p:spPr>
        <p:txBody>
          <a:bodyPr wrap="none" anchor="ctr"/>
          <a:lstStyle/>
          <a:p>
            <a:pPr algn="ctr" eaLnBrk="0" fontAlgn="base" hangingPunct="0">
              <a:spcBef>
                <a:spcPct val="0"/>
              </a:spcBef>
              <a:spcAft>
                <a:spcPct val="0"/>
              </a:spcAft>
              <a:defRPr/>
            </a:pPr>
            <a:r>
              <a:rPr lang="en-US" dirty="0">
                <a:latin typeface="Segoe UI" panose="020B0502040204020203" pitchFamily="34" charset="0"/>
                <a:cs typeface="Segoe UI" panose="020B0502040204020203" pitchFamily="34" charset="0"/>
              </a:rPr>
              <a:t>3</a:t>
            </a:r>
          </a:p>
        </p:txBody>
      </p:sp>
      <p:sp>
        <p:nvSpPr>
          <p:cNvPr id="58" name="Rounded Rectangle 836632"/>
          <p:cNvSpPr>
            <a:spLocks noChangeArrowheads="1"/>
          </p:cNvSpPr>
          <p:nvPr/>
        </p:nvSpPr>
        <p:spPr bwMode="auto">
          <a:xfrm>
            <a:off x="3824288" y="3875088"/>
            <a:ext cx="360362" cy="411162"/>
          </a:xfrm>
          <a:prstGeom prst="roundRect">
            <a:avLst>
              <a:gd name="adj" fmla="val 0"/>
            </a:avLst>
          </a:prstGeom>
          <a:noFill/>
          <a:ln w="9525" algn="ctr">
            <a:noFill/>
            <a:round/>
            <a:headEnd/>
            <a:tailEnd/>
          </a:ln>
          <a:effectLst/>
        </p:spPr>
        <p:txBody>
          <a:bodyPr wrap="none" anchor="ctr"/>
          <a:lstStyle/>
          <a:p>
            <a:pPr algn="ctr" eaLnBrk="0" fontAlgn="base" hangingPunct="0">
              <a:spcBef>
                <a:spcPct val="0"/>
              </a:spcBef>
              <a:spcAft>
                <a:spcPct val="0"/>
              </a:spcAft>
              <a:defRPr/>
            </a:pPr>
            <a:r>
              <a:rPr lang="en-US" dirty="0">
                <a:latin typeface="Segoe UI" panose="020B0502040204020203" pitchFamily="34" charset="0"/>
                <a:cs typeface="Segoe UI" panose="020B0502040204020203" pitchFamily="34" charset="0"/>
              </a:rPr>
              <a:t>2</a:t>
            </a:r>
          </a:p>
        </p:txBody>
      </p:sp>
      <p:pic>
        <p:nvPicPr>
          <p:cNvPr id="59" name="Picture 37" descr="On the forth click the Exchange server uses the default SERVERNAME connector to receive the message, and then stores the message to the appropriate Mailbox database.&#10;&#10;"/>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678038" y="2847975"/>
            <a:ext cx="51475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30618" y="1364355"/>
            <a:ext cx="905270" cy="923234"/>
          </a:xfrm>
          <a:prstGeom prst="rect">
            <a:avLst/>
          </a:prstGeom>
          <a:noFill/>
          <a:extLst>
            <a:ext uri="{909E8E84-426E-40DD-AFC4-6F175D3DCCD1}">
              <a14:hiddenFill xmlns:a14="http://schemas.microsoft.com/office/drawing/2010/main">
                <a:solidFill>
                  <a:srgbClr val="FFFFFF"/>
                </a:solidFill>
              </a14:hiddenFill>
            </a:ext>
          </a:extLst>
        </p:spPr>
      </p:pic>
      <p:grpSp>
        <p:nvGrpSpPr>
          <p:cNvPr id="61" name="Group 60" descr="The slide depicts the Internet message flow in an Exchange Server 2016 organization, and there are four clicks on this slide. On the first click a user submits a message to a Mailbox database. The Exchange server retrieves the message from the Mailbox database, and categorizes it for delivery. In this case, the message recipient is outside the organization.&#10;The Exchange server determines that it must use the EdgeSync &lt;sitename&gt;  to the Internet Send connector to send email to the Internet. It locates the Edge Transport server that is configured as the bridgehead server for the connector. &#10;The Exchange server forwards the message to the Edge Transport server, which sends the email message to the Internet by using the EdgeSync &lt;sitename&gt; to the Internet Send connector.&#10;"/>
          <p:cNvGrpSpPr/>
          <p:nvPr/>
        </p:nvGrpSpPr>
        <p:grpSpPr>
          <a:xfrm>
            <a:off x="5178115" y="1843022"/>
            <a:ext cx="1176880" cy="923234"/>
            <a:chOff x="5178115" y="1843022"/>
            <a:chExt cx="1176880" cy="923234"/>
          </a:xfrm>
        </p:grpSpPr>
        <p:pic>
          <p:nvPicPr>
            <p:cNvPr id="62" name="Picture 15"/>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178115" y="2084756"/>
              <a:ext cx="787400" cy="5980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9725" y="1843022"/>
              <a:ext cx="905270" cy="92323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64" name="Group 63" descr="On the second click, for inbound messages, the sending SMTP connector connects to the Edge Transport server. The Edge Transport server accepts this connection by using the default internal Receive connector SERVERNAME, which is configured to accept anonymous connections on port 25 from all IP addresses. The Edge Transport server applies all spam-filtering rules."/>
          <p:cNvGrpSpPr/>
          <p:nvPr/>
        </p:nvGrpSpPr>
        <p:grpSpPr>
          <a:xfrm>
            <a:off x="5511800" y="4092820"/>
            <a:ext cx="733425" cy="1257088"/>
            <a:chOff x="7597164" y="4195379"/>
            <a:chExt cx="1320444" cy="2159517"/>
          </a:xfrm>
        </p:grpSpPr>
        <p:pic>
          <p:nvPicPr>
            <p:cNvPr id="65" name="Picture 10"/>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97164" y="4195379"/>
              <a:ext cx="1099161" cy="204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53589" y="5141642"/>
              <a:ext cx="1064019" cy="1213254"/>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5"/>
            <p:cNvPicPr>
              <a:picLocks noChangeAspect="1" noChangeArrowheads="1"/>
            </p:cNvPicPr>
            <p:nvPr/>
          </p:nvPicPr>
          <p:blipFill>
            <a:blip r:embed="rId9" cstate="print">
              <a:extLst>
                <a:ext uri="{28A0092B-C50C-407E-A947-70E740481C1C}">
                  <a14:useLocalDpi xmlns:a14="http://schemas.microsoft.com/office/drawing/2010/main" val="0"/>
                </a:ext>
              </a:extLst>
            </a:blip>
            <a:stretch>
              <a:fillRect/>
            </a:stretch>
          </p:blipFill>
          <p:spPr bwMode="auto">
            <a:xfrm>
              <a:off x="8109678" y="5563527"/>
              <a:ext cx="551669" cy="369483"/>
            </a:xfrm>
            <a:prstGeom prst="rect">
              <a:avLst/>
            </a:prstGeom>
            <a:noFill/>
            <a:extLst>
              <a:ext uri="{909E8E84-426E-40DD-AFC4-6F175D3DCCD1}">
                <a14:hiddenFill xmlns:a14="http://schemas.microsoft.com/office/drawing/2010/main">
                  <a:solidFill>
                    <a:srgbClr val="FFFFFF"/>
                  </a:solidFill>
                </a14:hiddenFill>
              </a:ext>
            </a:extLst>
          </p:spPr>
        </p:pic>
      </p:grpSp>
      <p:pic>
        <p:nvPicPr>
          <p:cNvPr id="68" name="Picture 6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15184" y="5967045"/>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9" name="Picture 6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86659" y="5967046"/>
            <a:ext cx="371475" cy="37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323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wipe(right)">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left)">
                                      <p:cBhvr>
                                        <p:cTn id="12" dur="500"/>
                                        <p:tgtEl>
                                          <p:spTgt spid="44"/>
                                        </p:tgtEl>
                                      </p:cBhvr>
                                    </p:animEffect>
                                  </p:childTnLst>
                                </p:cTn>
                              </p:par>
                              <p:par>
                                <p:cTn id="13" presetID="22" presetClass="entr" presetSubtype="8" fill="hold" nodeType="with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wipe(left)">
                                      <p:cBhvr>
                                        <p:cTn id="15" dur="500"/>
                                        <p:tgtEl>
                                          <p:spTgt spid="5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down)">
                                      <p:cBhvr>
                                        <p:cTn id="20" dur="500"/>
                                        <p:tgtEl>
                                          <p:spTgt spid="4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up)">
                                      <p:cBhvr>
                                        <p:cTn id="25" dur="500"/>
                                        <p:tgtEl>
                                          <p:spTgt spid="46"/>
                                        </p:tgtEl>
                                      </p:cBhvr>
                                    </p:animEffect>
                                  </p:childTnLst>
                                </p:cTn>
                              </p:par>
                            </p:childTnLst>
                          </p:cTn>
                        </p:par>
                        <p:par>
                          <p:cTn id="26" fill="hold">
                            <p:stCondLst>
                              <p:cond delay="500"/>
                            </p:stCondLst>
                            <p:childTnLst>
                              <p:par>
                                <p:cTn id="27" presetID="22" presetClass="entr" presetSubtype="2" fill="hold" nodeType="after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wipe(right)">
                                      <p:cBhvr>
                                        <p:cTn id="29" dur="500"/>
                                        <p:tgtEl>
                                          <p:spTgt spid="4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51"/>
                                        </p:tgtEl>
                                        <p:attrNameLst>
                                          <p:attrName>style.visibility</p:attrName>
                                        </p:attrNameLst>
                                      </p:cBhvr>
                                      <p:to>
                                        <p:strVal val="visible"/>
                                      </p:to>
                                    </p:set>
                                    <p:animEffect transition="in" filter="wipe(down)">
                                      <p:cBhvr>
                                        <p:cTn id="34" dur="500"/>
                                        <p:tgtEl>
                                          <p:spTgt spid="51"/>
                                        </p:tgtEl>
                                      </p:cBhvr>
                                    </p:animEffect>
                                  </p:childTnLst>
                                </p:cTn>
                              </p:par>
                            </p:childTnLst>
                          </p:cTn>
                        </p:par>
                        <p:par>
                          <p:cTn id="35" fill="hold">
                            <p:stCondLst>
                              <p:cond delay="500"/>
                            </p:stCondLst>
                            <p:childTnLst>
                              <p:par>
                                <p:cTn id="36" presetID="22" presetClass="entr" presetSubtype="4" fill="hold" nodeType="after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wipe(down)">
                                      <p:cBhvr>
                                        <p:cTn id="38" dur="500"/>
                                        <p:tgtEl>
                                          <p:spTgt spid="4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down)">
                                      <p:cBhvr>
                                        <p:cTn id="43" dur="500"/>
                                        <p:tgtEl>
                                          <p:spTgt spid="49"/>
                                        </p:tgtEl>
                                      </p:cBhvr>
                                    </p:animEffect>
                                  </p:childTnLst>
                                </p:cTn>
                              </p:par>
                              <p:par>
                                <p:cTn id="44" presetID="1" presetClass="entr" presetSubtype="0" fill="hold" nodeType="withEffect">
                                  <p:stCondLst>
                                    <p:cond delay="0"/>
                                  </p:stCondLst>
                                  <p:childTnLst>
                                    <p:set>
                                      <p:cBhvr>
                                        <p:cTn id="45"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Implementing an antivirus solution for Exchange Server </a:t>
            </a:r>
          </a:p>
        </p:txBody>
      </p:sp>
      <p:sp>
        <p:nvSpPr>
          <p:cNvPr id="3" name="Text Placeholder 2"/>
          <p:cNvSpPr>
            <a:spLocks noGrp="1"/>
          </p:cNvSpPr>
          <p:nvPr>
            <p:ph type="body" idx="1"/>
          </p:nvPr>
        </p:nvSpPr>
        <p:spPr/>
        <p:txBody>
          <a:bodyPr/>
          <a:lstStyle/>
          <a:p>
            <a:r>
              <a:rPr lang="en-US" dirty="0"/>
              <a:t>Antivirus solution requirements
Options for implementing an antivirus solution in Exchange Server 
Antivirus solution features in Exchange Server 
What is Exchange Online Protection?
Best practices for deploying an antivirus solution</a:t>
            </a:r>
          </a:p>
        </p:txBody>
      </p:sp>
    </p:spTree>
    <p:extLst>
      <p:ext uri="{BB962C8B-B14F-4D97-AF65-F5344CB8AC3E}">
        <p14:creationId xmlns:p14="http://schemas.microsoft.com/office/powerpoint/2010/main" val="103106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Antivirus Solution Requirements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Antivirus solution requirements:</a:t>
            </a:r>
          </a:p>
          <a:p>
            <a:pPr lvl="1"/>
            <a:r>
              <a:rPr lang="en-US" dirty="0"/>
              <a:t>Protection from malware</a:t>
            </a:r>
          </a:p>
          <a:p>
            <a:pPr lvl="1"/>
            <a:r>
              <a:rPr lang="en-US" dirty="0"/>
              <a:t>Protection from spam</a:t>
            </a:r>
          </a:p>
          <a:p>
            <a:pPr lvl="1"/>
            <a:r>
              <a:rPr lang="en-US" dirty="0"/>
              <a:t>Designed for Exchange Server 2016</a:t>
            </a:r>
          </a:p>
          <a:p>
            <a:pPr lvl="1"/>
            <a:r>
              <a:rPr lang="en-US" dirty="0"/>
              <a:t>Enterprise antivirus solution</a:t>
            </a:r>
          </a:p>
          <a:p>
            <a:endParaRPr lang="en-US" dirty="0"/>
          </a:p>
        </p:txBody>
      </p:sp>
    </p:spTree>
    <p:extLst>
      <p:ext uri="{BB962C8B-B14F-4D97-AF65-F5344CB8AC3E}">
        <p14:creationId xmlns:p14="http://schemas.microsoft.com/office/powerpoint/2010/main" val="1408229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for implementing an antivirus solution in Exchange Server </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Exchange Server 2016 antivirus solution options:</a:t>
            </a:r>
          </a:p>
          <a:p>
            <a:pPr lvl="1"/>
            <a:r>
              <a:rPr lang="en-US" dirty="0"/>
              <a:t>Built-in antimalware protection</a:t>
            </a:r>
          </a:p>
          <a:p>
            <a:pPr lvl="1"/>
            <a:r>
              <a:rPr lang="en-US" dirty="0"/>
              <a:t>Hosted, cloud-based solution or hybrid solution</a:t>
            </a:r>
          </a:p>
          <a:p>
            <a:pPr lvl="1"/>
            <a:r>
              <a:rPr lang="en-US" dirty="0"/>
              <a:t>Enterprise antivirus solution</a:t>
            </a:r>
          </a:p>
          <a:p>
            <a:pPr lvl="1"/>
            <a:r>
              <a:rPr lang="en-US" dirty="0"/>
              <a:t>Antivirus solution in the perimeter network</a:t>
            </a:r>
          </a:p>
          <a:p>
            <a:endParaRPr lang="en-US" dirty="0"/>
          </a:p>
        </p:txBody>
      </p:sp>
    </p:spTree>
    <p:extLst>
      <p:ext uri="{BB962C8B-B14F-4D97-AF65-F5344CB8AC3E}">
        <p14:creationId xmlns:p14="http://schemas.microsoft.com/office/powerpoint/2010/main" val="970209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26425" cy="740664"/>
          </a:xfrm>
        </p:spPr>
        <p:txBody>
          <a:bodyPr/>
          <a:lstStyle/>
          <a:p>
            <a:r>
              <a:rPr lang="en-US" dirty="0"/>
              <a:t>Antivirus solution features in Exchange Server </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Exchange antimalware protection features include:</a:t>
            </a:r>
          </a:p>
          <a:p>
            <a:pPr lvl="1"/>
            <a:r>
              <a:rPr lang="en-US" dirty="0"/>
              <a:t>Options to enable, disable, or bypass</a:t>
            </a:r>
          </a:p>
          <a:p>
            <a:pPr lvl="1"/>
            <a:r>
              <a:rPr lang="en-US" dirty="0"/>
              <a:t>Download engine and definition updates</a:t>
            </a:r>
          </a:p>
          <a:p>
            <a:pPr lvl="1"/>
            <a:r>
              <a:rPr lang="en-US" dirty="0"/>
              <a:t>Scanning performed during send or receive</a:t>
            </a:r>
          </a:p>
          <a:p>
            <a:pPr lvl="1"/>
            <a:r>
              <a:rPr lang="en-US" dirty="0"/>
              <a:t>Actions when malware is detected:</a:t>
            </a:r>
          </a:p>
          <a:p>
            <a:pPr lvl="2"/>
            <a:r>
              <a:rPr lang="en-US" dirty="0"/>
              <a:t>Delete entire message</a:t>
            </a:r>
          </a:p>
          <a:p>
            <a:pPr lvl="2"/>
            <a:r>
              <a:rPr lang="en-US" dirty="0"/>
              <a:t>Delete all attachments and use default alert text</a:t>
            </a:r>
          </a:p>
          <a:p>
            <a:pPr lvl="2"/>
            <a:r>
              <a:rPr lang="en-US" dirty="0"/>
              <a:t>Delete all attachments and use custom alert text</a:t>
            </a:r>
          </a:p>
          <a:p>
            <a:pPr lvl="2"/>
            <a:r>
              <a:rPr lang="en-US" dirty="0"/>
              <a:t>Notify the administrator and the sender</a:t>
            </a:r>
          </a:p>
          <a:p>
            <a:pPr lvl="1"/>
            <a:endParaRPr lang="en-US" dirty="0"/>
          </a:p>
        </p:txBody>
      </p:sp>
    </p:spTree>
    <p:extLst>
      <p:ext uri="{BB962C8B-B14F-4D97-AF65-F5344CB8AC3E}">
        <p14:creationId xmlns:p14="http://schemas.microsoft.com/office/powerpoint/2010/main" val="2514143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e1170e74-d553-4806-bf8d-185df3a350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Exchange Online Protection?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Exchange Online Protection has the following features:</a:t>
            </a:r>
          </a:p>
          <a:p>
            <a:pPr lvl="1"/>
            <a:r>
              <a:rPr lang="en-US" dirty="0"/>
              <a:t>Web-based management console</a:t>
            </a:r>
          </a:p>
          <a:p>
            <a:pPr lvl="1"/>
            <a:r>
              <a:rPr lang="en-US" dirty="0"/>
              <a:t>Multi-engine antimalware</a:t>
            </a:r>
          </a:p>
          <a:p>
            <a:pPr lvl="1"/>
            <a:r>
              <a:rPr lang="en-US" dirty="0"/>
              <a:t>Real-time response</a:t>
            </a:r>
          </a:p>
          <a:p>
            <a:pPr lvl="1"/>
            <a:r>
              <a:rPr lang="en-US" dirty="0"/>
              <a:t>Email availability</a:t>
            </a:r>
          </a:p>
          <a:p>
            <a:pPr lvl="1"/>
            <a:r>
              <a:rPr lang="en-US" dirty="0"/>
              <a:t>Reporting</a:t>
            </a:r>
          </a:p>
          <a:p>
            <a:endParaRPr lang="en-US" dirty="0"/>
          </a:p>
        </p:txBody>
      </p:sp>
    </p:spTree>
    <p:extLst>
      <p:ext uri="{BB962C8B-B14F-4D97-AF65-F5344CB8AC3E}">
        <p14:creationId xmlns:p14="http://schemas.microsoft.com/office/powerpoint/2010/main" val="1520979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de6ad4c7-bf51-41f0-a29f-45686386e41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Best practices for deploying an antivirus solution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When you implement an antivirus solution, you should: </a:t>
            </a:r>
          </a:p>
          <a:p>
            <a:pPr lvl="1"/>
            <a:r>
              <a:rPr lang="en-US" dirty="0"/>
              <a:t>Implement multiple antivirus layers, such as: </a:t>
            </a:r>
          </a:p>
          <a:p>
            <a:pPr marL="288925" lvl="1" indent="0">
              <a:buNone/>
            </a:pPr>
            <a:endParaRPr lang="en-US" sz="100" dirty="0"/>
          </a:p>
          <a:p>
            <a:pPr marL="742950" lvl="1" indent="-285750" eaLnBrk="0" hangingPunct="0">
              <a:lnSpc>
                <a:spcPct val="90000"/>
              </a:lnSpc>
              <a:spcBef>
                <a:spcPct val="40000"/>
              </a:spcBef>
              <a:buClr>
                <a:srgbClr val="006699"/>
              </a:buClr>
              <a:buFontTx/>
              <a:buChar char="•"/>
            </a:pPr>
            <a:r>
              <a:rPr lang="en-US" sz="2000" dirty="0"/>
              <a:t>Exchange on-premises antivirus protection</a:t>
            </a:r>
          </a:p>
          <a:p>
            <a:pPr marL="742950" lvl="1" indent="-285750" eaLnBrk="0" hangingPunct="0">
              <a:lnSpc>
                <a:spcPct val="90000"/>
              </a:lnSpc>
              <a:spcBef>
                <a:spcPct val="40000"/>
              </a:spcBef>
              <a:buClr>
                <a:srgbClr val="006699"/>
              </a:buClr>
              <a:buFontTx/>
              <a:buChar char="•"/>
            </a:pPr>
            <a:r>
              <a:rPr lang="en-US" sz="2000" dirty="0"/>
              <a:t>Antivirus installed on the firewall or on the SMTP gateway server</a:t>
            </a:r>
          </a:p>
          <a:p>
            <a:pPr marL="742950" lvl="1" indent="-285750" eaLnBrk="0" hangingPunct="0">
              <a:lnSpc>
                <a:spcPct val="90000"/>
              </a:lnSpc>
              <a:spcBef>
                <a:spcPct val="40000"/>
              </a:spcBef>
              <a:buClr>
                <a:srgbClr val="006699"/>
              </a:buClr>
              <a:buFontTx/>
              <a:buChar char="•"/>
            </a:pPr>
            <a:r>
              <a:rPr lang="en-US" sz="2000" dirty="0"/>
              <a:t>Antivirus installed on the client computers</a:t>
            </a:r>
            <a:r>
              <a:rPr lang="en-US" sz="2000" b="1" dirty="0"/>
              <a:t> </a:t>
            </a:r>
          </a:p>
          <a:p>
            <a:pPr marL="742950" lvl="1" indent="-285750" eaLnBrk="0" hangingPunct="0">
              <a:lnSpc>
                <a:spcPct val="90000"/>
              </a:lnSpc>
              <a:spcBef>
                <a:spcPct val="40000"/>
              </a:spcBef>
              <a:buClr>
                <a:srgbClr val="006699"/>
              </a:buClr>
              <a:buFontTx/>
              <a:buChar char="•"/>
            </a:pPr>
            <a:r>
              <a:rPr lang="en-US" sz="2000" dirty="0"/>
              <a:t>Exchange Online Protection</a:t>
            </a:r>
          </a:p>
          <a:p>
            <a:pPr marL="457200" lvl="1" indent="0" eaLnBrk="0" hangingPunct="0">
              <a:lnSpc>
                <a:spcPct val="90000"/>
              </a:lnSpc>
              <a:spcBef>
                <a:spcPct val="40000"/>
              </a:spcBef>
              <a:buClr>
                <a:srgbClr val="006699"/>
              </a:buClr>
              <a:buNone/>
            </a:pPr>
            <a:endParaRPr lang="en-US" sz="100" b="1" dirty="0"/>
          </a:p>
          <a:p>
            <a:pPr marL="457200" lvl="1" indent="0" eaLnBrk="0" hangingPunct="0">
              <a:lnSpc>
                <a:spcPct val="90000"/>
              </a:lnSpc>
              <a:spcBef>
                <a:spcPct val="40000"/>
              </a:spcBef>
              <a:buClr>
                <a:srgbClr val="006699"/>
              </a:buClr>
              <a:buNone/>
            </a:pPr>
            <a:endParaRPr lang="en-US" sz="100" b="1" dirty="0"/>
          </a:p>
          <a:p>
            <a:pPr eaLnBrk="0" hangingPunct="0">
              <a:lnSpc>
                <a:spcPct val="90000"/>
              </a:lnSpc>
              <a:spcBef>
                <a:spcPct val="40000"/>
              </a:spcBef>
              <a:buClr>
                <a:srgbClr val="006699"/>
              </a:buClr>
              <a:buFontTx/>
              <a:buChar char="•"/>
            </a:pPr>
            <a:r>
              <a:rPr lang="en-US" sz="2400" b="1" dirty="0"/>
              <a:t> </a:t>
            </a:r>
            <a:r>
              <a:rPr lang="en-US" sz="2400" dirty="0"/>
              <a:t>Maintain regular antivirus updates</a:t>
            </a:r>
          </a:p>
          <a:p>
            <a:pPr eaLnBrk="0" hangingPunct="0">
              <a:lnSpc>
                <a:spcPct val="90000"/>
              </a:lnSpc>
              <a:spcBef>
                <a:spcPct val="40000"/>
              </a:spcBef>
              <a:buClr>
                <a:srgbClr val="006699"/>
              </a:buClr>
              <a:buFontTx/>
              <a:buChar char="•"/>
            </a:pPr>
            <a:endParaRPr lang="en-US" sz="100" dirty="0"/>
          </a:p>
          <a:p>
            <a:pPr eaLnBrk="0" hangingPunct="0">
              <a:lnSpc>
                <a:spcPct val="90000"/>
              </a:lnSpc>
              <a:spcBef>
                <a:spcPct val="40000"/>
              </a:spcBef>
              <a:buClr>
                <a:srgbClr val="006699"/>
              </a:buClr>
              <a:buFontTx/>
              <a:buChar char="•"/>
            </a:pPr>
            <a:endParaRPr lang="en-US" sz="100" dirty="0"/>
          </a:p>
          <a:p>
            <a:pPr eaLnBrk="0" hangingPunct="0">
              <a:lnSpc>
                <a:spcPct val="90000"/>
              </a:lnSpc>
              <a:spcBef>
                <a:spcPct val="40000"/>
              </a:spcBef>
              <a:buClr>
                <a:srgbClr val="006699"/>
              </a:buClr>
              <a:buFontTx/>
              <a:buChar char="•"/>
            </a:pPr>
            <a:r>
              <a:rPr lang="en-US" sz="2400" dirty="0"/>
              <a:t> Regularly monitor antimalware reports</a:t>
            </a:r>
          </a:p>
          <a:p>
            <a:pPr eaLnBrk="0" hangingPunct="0">
              <a:lnSpc>
                <a:spcPct val="90000"/>
              </a:lnSpc>
              <a:spcBef>
                <a:spcPct val="40000"/>
              </a:spcBef>
              <a:buClr>
                <a:srgbClr val="006699"/>
              </a:buClr>
              <a:buFontTx/>
              <a:buChar char="•"/>
            </a:pPr>
            <a:endParaRPr lang="en-US" sz="100" dirty="0"/>
          </a:p>
          <a:p>
            <a:pPr eaLnBrk="0" hangingPunct="0">
              <a:lnSpc>
                <a:spcPct val="90000"/>
              </a:lnSpc>
              <a:spcBef>
                <a:spcPct val="40000"/>
              </a:spcBef>
              <a:buClr>
                <a:srgbClr val="006699"/>
              </a:buClr>
              <a:buFontTx/>
              <a:buChar char="•"/>
            </a:pPr>
            <a:r>
              <a:rPr lang="en-US" sz="2400" b="1" dirty="0"/>
              <a:t> </a:t>
            </a:r>
            <a:r>
              <a:rPr lang="en-US" sz="2400" dirty="0"/>
              <a:t>Regularly read about latest Internet security threats</a:t>
            </a:r>
          </a:p>
          <a:p>
            <a:endParaRPr lang="en-US" b="1" dirty="0">
              <a:solidFill>
                <a:srgbClr val="000000"/>
              </a:solidFill>
            </a:endParaRPr>
          </a:p>
          <a:p>
            <a:endParaRPr lang="en-US" dirty="0"/>
          </a:p>
        </p:txBody>
      </p:sp>
    </p:spTree>
    <p:extLst>
      <p:ext uri="{BB962C8B-B14F-4D97-AF65-F5344CB8AC3E}">
        <p14:creationId xmlns:p14="http://schemas.microsoft.com/office/powerpoint/2010/main" val="67910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Implementing an antispam solution for Exchange Server </a:t>
            </a:r>
          </a:p>
        </p:txBody>
      </p:sp>
      <p:sp>
        <p:nvSpPr>
          <p:cNvPr id="3" name="Text Placeholder 2"/>
          <p:cNvSpPr>
            <a:spLocks noGrp="1"/>
          </p:cNvSpPr>
          <p:nvPr>
            <p:ph type="body" idx="1"/>
          </p:nvPr>
        </p:nvSpPr>
        <p:spPr/>
        <p:txBody>
          <a:bodyPr/>
          <a:lstStyle/>
          <a:p>
            <a:r>
              <a:rPr lang="en-US" dirty="0"/>
              <a:t>Antispam solution requirements
Overview of spam-filtering features
Exchange Server  spam-filtering components
What are sender and recipient filtering?
Understanding Sender ID filtering
What is sender reputation filtering?
Understanding the spam confidence level in Exchange Server 
What is content filtering?
Best practices for deploying an antispam solution
Demonstration: Configuring antispam features in Exchange Server </a:t>
            </a:r>
          </a:p>
        </p:txBody>
      </p:sp>
    </p:spTree>
    <p:extLst>
      <p:ext uri="{BB962C8B-B14F-4D97-AF65-F5344CB8AC3E}">
        <p14:creationId xmlns:p14="http://schemas.microsoft.com/office/powerpoint/2010/main" val="4265206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Antispam solution requirements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Organizations should evaluate following antispam requirements:</a:t>
            </a:r>
          </a:p>
          <a:p>
            <a:pPr lvl="1"/>
            <a:r>
              <a:rPr lang="en-US" dirty="0"/>
              <a:t>Ease of configuration</a:t>
            </a:r>
          </a:p>
          <a:p>
            <a:pPr lvl="1"/>
            <a:r>
              <a:rPr lang="en-US" dirty="0"/>
              <a:t>Protection from malware</a:t>
            </a:r>
          </a:p>
          <a:p>
            <a:pPr lvl="1"/>
            <a:r>
              <a:rPr lang="en-US" dirty="0"/>
              <a:t>Exchange Server 2016 built-in antispam features</a:t>
            </a:r>
          </a:p>
          <a:p>
            <a:pPr lvl="1"/>
            <a:r>
              <a:rPr lang="en-US" dirty="0"/>
              <a:t>Exchange Online Protection or hybrid solution</a:t>
            </a:r>
          </a:p>
          <a:p>
            <a:pPr lvl="1"/>
            <a:r>
              <a:rPr lang="en-US" dirty="0"/>
              <a:t>SMTP gateway antispam solution</a:t>
            </a:r>
          </a:p>
          <a:p>
            <a:pPr lvl="1"/>
            <a:r>
              <a:rPr lang="en-US" dirty="0"/>
              <a:t>End-user notification for quarantined messages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44332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spam-filtering features</a:t>
            </a:r>
          </a:p>
        </p:txBody>
      </p:sp>
      <p:graphicFrame>
        <p:nvGraphicFramePr>
          <p:cNvPr id="4" name="Content Placeholder 1"/>
          <p:cNvGraphicFramePr>
            <a:graphicFrameLocks/>
          </p:cNvGraphicFramePr>
          <p:nvPr>
            <p:extLst>
              <p:ext uri="{D42A27DB-BD31-4B8C-83A1-F6EECF244321}">
                <p14:modId xmlns:p14="http://schemas.microsoft.com/office/powerpoint/2010/main" val="2622011487"/>
              </p:ext>
            </p:extLst>
          </p:nvPr>
        </p:nvGraphicFramePr>
        <p:xfrm>
          <a:off x="458788" y="1020762"/>
          <a:ext cx="8118476" cy="2976685"/>
        </p:xfrm>
        <a:graphic>
          <a:graphicData uri="http://schemas.openxmlformats.org/drawingml/2006/table">
            <a:tbl>
              <a:tblPr firstRow="1" bandRow="1">
                <a:tableStyleId>{69C7853C-536D-4A76-A0AE-DD22124D55A5}</a:tableStyleId>
              </a:tblPr>
              <a:tblGrid>
                <a:gridCol w="4068967">
                  <a:extLst>
                    <a:ext uri="{9D8B030D-6E8A-4147-A177-3AD203B41FA5}">
                      <a16:colId xmlns:a16="http://schemas.microsoft.com/office/drawing/2014/main" val="20000"/>
                    </a:ext>
                  </a:extLst>
                </a:gridCol>
                <a:gridCol w="4049509">
                  <a:extLst>
                    <a:ext uri="{9D8B030D-6E8A-4147-A177-3AD203B41FA5}">
                      <a16:colId xmlns:a16="http://schemas.microsoft.com/office/drawing/2014/main" val="20001"/>
                    </a:ext>
                  </a:extLst>
                </a:gridCol>
              </a:tblGrid>
              <a:tr h="624699">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Agents for Mailbox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1"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Edge Transport roles</a:t>
                      </a:r>
                      <a:endParaRPr kumimoji="0" lang="en-US" sz="18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8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Filters messages based on:</a:t>
                      </a:r>
                      <a:endParaRPr kumimoji="0" lang="en-US" sz="18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364257">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Content Filtering</a:t>
                      </a:r>
                      <a:endParaRPr kumimoji="0" lang="en-US" sz="16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l" defTabSz="914400" rtl="0" eaLnBrk="0" fontAlgn="base" latinLnBrk="0" hangingPunct="0">
                        <a:lnSpc>
                          <a:spcPct val="90000"/>
                        </a:lnSpc>
                        <a:spcBef>
                          <a:spcPct val="70000"/>
                        </a:spcBef>
                        <a:spcAft>
                          <a:spcPct val="0"/>
                        </a:spcAft>
                        <a:buClrTx/>
                        <a:buSzPct val="90000"/>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Message content</a:t>
                      </a:r>
                      <a:endParaRPr kumimoji="0" lang="en-US" sz="1600" b="0"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1"/>
                  </a:ext>
                </a:extLst>
              </a:tr>
              <a:tr h="580187">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Sender ID</a:t>
                      </a:r>
                      <a:endParaRPr kumimoji="0" lang="en-US" sz="16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The IP address of the sending server from which the message was received</a:t>
                      </a:r>
                      <a:endParaRPr kumimoji="0" lang="en-US" sz="1600" b="0"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2"/>
                  </a:ext>
                </a:extLst>
              </a:tr>
              <a:tr h="574828">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Sender Filtering</a:t>
                      </a:r>
                      <a:endParaRPr kumimoji="0" lang="en-US" sz="16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The Sender in the MAIL FROM: SMTP header </a:t>
                      </a:r>
                      <a:endParaRPr kumimoji="0" lang="en-US" sz="1600" b="0"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3"/>
                  </a:ext>
                </a:extLst>
              </a:tr>
              <a:tr h="817333">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Sender Reputation </a:t>
                      </a:r>
                      <a:b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b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(also known as Protocol Analysis)</a:t>
                      </a:r>
                      <a:endParaRPr kumimoji="0" lang="en-US" sz="16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Several characteristics of the sender, accumulated over a period of time </a:t>
                      </a:r>
                      <a:endParaRPr kumimoji="0" lang="en-US" sz="1600" b="0"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5"/>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158464461"/>
              </p:ext>
            </p:extLst>
          </p:nvPr>
        </p:nvGraphicFramePr>
        <p:xfrm>
          <a:off x="458788" y="4115188"/>
          <a:ext cx="8118476" cy="2407728"/>
        </p:xfrm>
        <a:graphic>
          <a:graphicData uri="http://schemas.openxmlformats.org/drawingml/2006/table">
            <a:tbl>
              <a:tblPr firstRow="1" bandRow="1">
                <a:tableStyleId>{35758FB7-9AC5-4552-8A53-C91805E547FA}</a:tableStyleId>
              </a:tblPr>
              <a:tblGrid>
                <a:gridCol w="4059238">
                  <a:extLst>
                    <a:ext uri="{9D8B030D-6E8A-4147-A177-3AD203B41FA5}">
                      <a16:colId xmlns:a16="http://schemas.microsoft.com/office/drawing/2014/main" val="20000"/>
                    </a:ext>
                  </a:extLst>
                </a:gridCol>
                <a:gridCol w="4059238">
                  <a:extLst>
                    <a:ext uri="{9D8B030D-6E8A-4147-A177-3AD203B41FA5}">
                      <a16:colId xmlns:a16="http://schemas.microsoft.com/office/drawing/2014/main" val="20001"/>
                    </a:ext>
                  </a:extLst>
                </a:gridCol>
              </a:tblGrid>
              <a:tr h="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Agents available only 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Edge Transport server roles</a:t>
                      </a:r>
                      <a:endParaRPr kumimoji="0" lang="en-US" sz="18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8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Filters messages based on:</a:t>
                      </a:r>
                      <a:endParaRPr kumimoji="0" lang="en-US" sz="18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0"/>
                  </a:ext>
                </a:extLst>
              </a:tr>
              <a:tr h="400384">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Connection Filtering</a:t>
                      </a:r>
                      <a:endParaRPr kumimoji="0" lang="en-US" sz="16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l" defTabSz="914400" rtl="0" eaLnBrk="0" fontAlgn="base" latinLnBrk="0" hangingPunct="0">
                        <a:lnSpc>
                          <a:spcPct val="90000"/>
                        </a:lnSpc>
                        <a:spcBef>
                          <a:spcPct val="70000"/>
                        </a:spcBef>
                        <a:spcAft>
                          <a:spcPct val="0"/>
                        </a:spcAft>
                        <a:buClrTx/>
                        <a:buSzPct val="90000"/>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IP block list, IP allow list, IP block list providers, and IP allow list providers</a:t>
                      </a:r>
                      <a:endParaRPr kumimoji="0" lang="en-US" sz="1600" b="0"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1"/>
                  </a:ext>
                </a:extLst>
              </a:tr>
              <a:tr h="605458">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Recipient Filtering</a:t>
                      </a:r>
                      <a:endParaRPr kumimoji="0" lang="en-US" sz="16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The Recipients in the RCPT TO: SMTP header </a:t>
                      </a:r>
                      <a:endParaRPr kumimoji="0" lang="en-US" sz="1600" b="0"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2"/>
                  </a:ext>
                </a:extLst>
              </a:tr>
              <a:tr h="631838">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Attachment Filtering</a:t>
                      </a:r>
                      <a:endParaRPr kumimoji="0" lang="en-US" sz="1600" b="1"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tc>
                  <a:txBody>
                    <a:bodyPr/>
                    <a:lstStyle/>
                    <a:p>
                      <a:pPr marL="0" marR="0" lvl="0" indent="0" algn="l" defTabSz="914400" rtl="0" eaLnBrk="0" fontAlgn="base" latinLnBrk="0" hangingPunct="0">
                        <a:lnSpc>
                          <a:spcPct val="90000"/>
                        </a:lnSpc>
                        <a:spcBef>
                          <a:spcPct val="70000"/>
                        </a:spcBef>
                        <a:spcAft>
                          <a:spcPct val="0"/>
                        </a:spcAft>
                        <a:buClrTx/>
                        <a:buSzTx/>
                        <a:buFontTx/>
                        <a:buNone/>
                        <a:tabLst/>
                      </a:pPr>
                      <a:r>
                        <a:rPr kumimoji="0" lang="en-US" sz="1600" u="none" strike="noStrike" cap="none" normalizeH="0" baseline="0" dirty="0">
                          <a:ln>
                            <a:noFill/>
                          </a:ln>
                          <a:solidFill>
                            <a:sysClr val="windowText" lastClr="000000"/>
                          </a:solidFill>
                          <a:effectLst/>
                          <a:latin typeface="Segoe UI" panose="020B0502040204020203" pitchFamily="34" charset="0"/>
                          <a:cs typeface="Segoe UI" panose="020B0502040204020203" pitchFamily="34" charset="0"/>
                        </a:rPr>
                        <a:t>Attachment file name, extension, or MIME content type </a:t>
                      </a:r>
                      <a:endParaRPr kumimoji="0" lang="en-US" sz="1600" b="0" i="0" u="none" strike="noStrike" cap="none" normalizeH="0" baseline="0" dirty="0">
                        <a:ln>
                          <a:noFill/>
                        </a:ln>
                        <a:solidFill>
                          <a:sysClr val="windowText" lastClr="000000"/>
                        </a:solidFill>
                        <a:effectLst/>
                        <a:latin typeface="Segoe UI" pitchFamily="34" charset="0"/>
                        <a:ea typeface="Segoe UI" pitchFamily="34" charset="0"/>
                        <a:cs typeface="Segoe UI"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82208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dirty="0"/>
              <a:t>Deploying and managing an Edge Transport server for message security
Implementing an antivirus solution for Exchange Server 
Implementing an antispam solution for Exchange Server </a:t>
            </a:r>
          </a:p>
        </p:txBody>
      </p:sp>
    </p:spTree>
    <p:extLst>
      <p:ext uri="{BB962C8B-B14F-4D97-AF65-F5344CB8AC3E}">
        <p14:creationId xmlns:p14="http://schemas.microsoft.com/office/powerpoint/2010/main" val="1121302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02625" cy="740664"/>
          </a:xfrm>
        </p:spPr>
        <p:txBody>
          <a:bodyPr/>
          <a:lstStyle/>
          <a:p>
            <a:r>
              <a:rPr lang="en-US" dirty="0"/>
              <a:t>Exchange Server  spam-filtering components</a:t>
            </a:r>
          </a:p>
        </p:txBody>
      </p:sp>
      <p:sp>
        <p:nvSpPr>
          <p:cNvPr id="4" name="AutoShape 4" descr="Slide depicts the filter process. A globe represents the Internet, and a red arrow directs the message through the filtering process. Each message received from the Internet is processed first by sender filtering, then recipient filtering, then Sender ID filtering, and finally content filtering. Content filtering is divided into the Outlook Safe Senders list, exceed SCL threshold, and below SCL threshold.&#10;&#10;"/>
          <p:cNvSpPr>
            <a:spLocks noChangeArrowheads="1"/>
          </p:cNvSpPr>
          <p:nvPr/>
        </p:nvSpPr>
        <p:spPr bwMode="auto">
          <a:xfrm>
            <a:off x="1967398" y="1449189"/>
            <a:ext cx="5529314" cy="5216305"/>
          </a:xfrm>
          <a:prstGeom prst="roundRect">
            <a:avLst>
              <a:gd name="adj" fmla="val 4167"/>
            </a:avLst>
          </a:prstGeom>
          <a:solidFill>
            <a:srgbClr val="00B0F0"/>
          </a:solidFill>
          <a:ln w="9525" algn="ctr">
            <a:solidFill>
              <a:schemeClr val="accent1"/>
            </a:solid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defRPr/>
            </a:pPr>
            <a:r>
              <a:rPr lang="en-US" sz="2400" b="0" dirty="0">
                <a:latin typeface="Segoe UI" pitchFamily="34" charset="0"/>
                <a:ea typeface="Segoe UI" pitchFamily="34" charset="0"/>
                <a:cs typeface="Segoe UI" pitchFamily="34" charset="0"/>
              </a:rPr>
              <a:t>Exchange Edge Transport Server role</a:t>
            </a:r>
          </a:p>
          <a:p>
            <a:pPr algn="ctr">
              <a:defRPr/>
            </a:pPr>
            <a:endParaRPr lang="en-US" sz="2400" b="0" dirty="0">
              <a:latin typeface="Segoe UI" pitchFamily="34" charset="0"/>
              <a:ea typeface="Segoe UI" pitchFamily="34" charset="0"/>
              <a:cs typeface="Segoe UI" pitchFamily="34" charset="0"/>
            </a:endParaRPr>
          </a:p>
        </p:txBody>
      </p:sp>
      <p:sp>
        <p:nvSpPr>
          <p:cNvPr id="5" name="Text Box 7"/>
          <p:cNvSpPr txBox="1">
            <a:spLocks noChangeArrowheads="1"/>
          </p:cNvSpPr>
          <p:nvPr/>
        </p:nvSpPr>
        <p:spPr bwMode="auto">
          <a:xfrm>
            <a:off x="883134" y="3358763"/>
            <a:ext cx="10842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spcBef>
                <a:spcPct val="50000"/>
              </a:spcBef>
            </a:pPr>
            <a:r>
              <a:rPr lang="en-US" sz="1600" b="0" dirty="0">
                <a:latin typeface="Segoe UI" pitchFamily="34" charset="0"/>
                <a:ea typeface="Segoe UI" pitchFamily="34" charset="0"/>
                <a:cs typeface="Segoe UI" pitchFamily="34" charset="0"/>
              </a:rPr>
              <a:t>Internet</a:t>
            </a:r>
          </a:p>
        </p:txBody>
      </p:sp>
      <p:pic>
        <p:nvPicPr>
          <p:cNvPr id="6" name="Picture 5"/>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851338" y="2139433"/>
            <a:ext cx="1147857" cy="1250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12"/>
          <p:cNvSpPr>
            <a:spLocks noChangeArrowheads="1"/>
          </p:cNvSpPr>
          <p:nvPr/>
        </p:nvSpPr>
        <p:spPr bwMode="auto">
          <a:xfrm>
            <a:off x="2759610" y="2643498"/>
            <a:ext cx="1860550" cy="320004"/>
          </a:xfrm>
          <a:prstGeom prst="roundRect">
            <a:avLst>
              <a:gd name="adj" fmla="val 4167"/>
            </a:avLst>
          </a:prstGeom>
          <a:solidFill>
            <a:srgbClr val="92D050"/>
          </a:solidFill>
          <a:ln w="9525" algn="ctr">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90000"/>
              </a:lnSpc>
              <a:spcBef>
                <a:spcPct val="40000"/>
              </a:spcBef>
              <a:buSzPct val="70000"/>
              <a:defRPr/>
            </a:pPr>
            <a:r>
              <a:rPr lang="en-US" sz="1600" b="0" dirty="0">
                <a:latin typeface="Segoe UI" pitchFamily="34" charset="0"/>
                <a:ea typeface="Segoe UI" pitchFamily="34" charset="0"/>
                <a:cs typeface="Segoe UI" pitchFamily="34" charset="0"/>
              </a:rPr>
              <a:t>Sender filtering </a:t>
            </a:r>
          </a:p>
        </p:txBody>
      </p:sp>
      <p:sp>
        <p:nvSpPr>
          <p:cNvPr id="8" name="AutoShape 20"/>
          <p:cNvSpPr>
            <a:spLocks noChangeArrowheads="1"/>
          </p:cNvSpPr>
          <p:nvPr/>
        </p:nvSpPr>
        <p:spPr bwMode="auto">
          <a:xfrm>
            <a:off x="5393882" y="4908008"/>
            <a:ext cx="1865313" cy="545890"/>
          </a:xfrm>
          <a:prstGeom prst="roundRect">
            <a:avLst>
              <a:gd name="adj" fmla="val 4167"/>
            </a:avLst>
          </a:prstGeom>
          <a:solidFill>
            <a:srgbClr val="92D050"/>
          </a:solidFill>
          <a:ln w="9525" algn="ctr">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90000"/>
              </a:lnSpc>
              <a:spcBef>
                <a:spcPct val="40000"/>
              </a:spcBef>
              <a:buSzPct val="70000"/>
              <a:defRPr/>
            </a:pPr>
            <a:r>
              <a:rPr lang="en-US" sz="1600" b="0">
                <a:latin typeface="Segoe UI" pitchFamily="34" charset="0"/>
                <a:ea typeface="Segoe UI" pitchFamily="34" charset="0"/>
                <a:cs typeface="Segoe UI" pitchFamily="34" charset="0"/>
              </a:rPr>
              <a:t>Below SCL Threshold </a:t>
            </a:r>
          </a:p>
        </p:txBody>
      </p:sp>
      <p:sp>
        <p:nvSpPr>
          <p:cNvPr id="9" name="AutoShape 21"/>
          <p:cNvSpPr>
            <a:spLocks noChangeArrowheads="1"/>
          </p:cNvSpPr>
          <p:nvPr/>
        </p:nvSpPr>
        <p:spPr bwMode="auto">
          <a:xfrm>
            <a:off x="5393882" y="3030563"/>
            <a:ext cx="1865312" cy="545890"/>
          </a:xfrm>
          <a:prstGeom prst="roundRect">
            <a:avLst>
              <a:gd name="adj" fmla="val 4167"/>
            </a:avLst>
          </a:prstGeom>
          <a:solidFill>
            <a:srgbClr val="92D050"/>
          </a:solidFill>
          <a:ln w="9525" algn="ctr">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90000"/>
              </a:lnSpc>
              <a:spcBef>
                <a:spcPct val="40000"/>
              </a:spcBef>
              <a:buSzPct val="70000"/>
              <a:defRPr/>
            </a:pPr>
            <a:r>
              <a:rPr lang="en-US" sz="1600" b="0" dirty="0">
                <a:latin typeface="Segoe UI" pitchFamily="34" charset="0"/>
                <a:ea typeface="Segoe UI" pitchFamily="34" charset="0"/>
                <a:cs typeface="Segoe UI" pitchFamily="34" charset="0"/>
              </a:rPr>
              <a:t>Outlook Safe Senders List </a:t>
            </a:r>
          </a:p>
        </p:txBody>
      </p:sp>
      <p:sp>
        <p:nvSpPr>
          <p:cNvPr id="10" name="AutoShape 22"/>
          <p:cNvSpPr>
            <a:spLocks noChangeArrowheads="1"/>
          </p:cNvSpPr>
          <p:nvPr/>
        </p:nvSpPr>
        <p:spPr bwMode="auto">
          <a:xfrm>
            <a:off x="5393882" y="4018866"/>
            <a:ext cx="1865313" cy="545890"/>
          </a:xfrm>
          <a:prstGeom prst="roundRect">
            <a:avLst>
              <a:gd name="adj" fmla="val 4167"/>
            </a:avLst>
          </a:prstGeom>
          <a:solidFill>
            <a:srgbClr val="92D050"/>
          </a:solidFill>
          <a:ln w="9525" algn="ctr">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90000"/>
              </a:lnSpc>
              <a:spcBef>
                <a:spcPct val="40000"/>
              </a:spcBef>
              <a:buSzPct val="70000"/>
              <a:defRPr/>
            </a:pPr>
            <a:r>
              <a:rPr lang="en-US" sz="1600" b="0" dirty="0">
                <a:latin typeface="Segoe UI" pitchFamily="34" charset="0"/>
                <a:ea typeface="Segoe UI" pitchFamily="34" charset="0"/>
                <a:cs typeface="Segoe UI" pitchFamily="34" charset="0"/>
              </a:rPr>
              <a:t>Exceed SCL Threshold</a:t>
            </a:r>
          </a:p>
        </p:txBody>
      </p:sp>
      <p:sp>
        <p:nvSpPr>
          <p:cNvPr id="11" name="AutoShape 25"/>
          <p:cNvSpPr>
            <a:spLocks noChangeArrowheads="1"/>
          </p:cNvSpPr>
          <p:nvPr/>
        </p:nvSpPr>
        <p:spPr bwMode="auto">
          <a:xfrm>
            <a:off x="2746910" y="3163808"/>
            <a:ext cx="1857375" cy="320004"/>
          </a:xfrm>
          <a:prstGeom prst="roundRect">
            <a:avLst>
              <a:gd name="adj" fmla="val 4167"/>
            </a:avLst>
          </a:prstGeom>
          <a:solidFill>
            <a:srgbClr val="92D050"/>
          </a:solidFill>
          <a:ln w="9525" algn="ctr">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90000"/>
              </a:lnSpc>
              <a:spcBef>
                <a:spcPct val="40000"/>
              </a:spcBef>
              <a:buSzPct val="70000"/>
              <a:defRPr/>
            </a:pPr>
            <a:r>
              <a:rPr lang="en-US" sz="1600" b="0" dirty="0">
                <a:latin typeface="Segoe UI" pitchFamily="34" charset="0"/>
                <a:ea typeface="Segoe UI" pitchFamily="34" charset="0"/>
                <a:cs typeface="Segoe UI" pitchFamily="34" charset="0"/>
              </a:rPr>
              <a:t>Recipient filtering </a:t>
            </a:r>
          </a:p>
        </p:txBody>
      </p:sp>
      <p:sp>
        <p:nvSpPr>
          <p:cNvPr id="12" name="AutoShape 32"/>
          <p:cNvSpPr>
            <a:spLocks noChangeArrowheads="1"/>
          </p:cNvSpPr>
          <p:nvPr/>
        </p:nvSpPr>
        <p:spPr bwMode="auto">
          <a:xfrm>
            <a:off x="2757229" y="3697317"/>
            <a:ext cx="1865312" cy="320004"/>
          </a:xfrm>
          <a:prstGeom prst="roundRect">
            <a:avLst>
              <a:gd name="adj" fmla="val 4167"/>
            </a:avLst>
          </a:prstGeom>
          <a:solidFill>
            <a:srgbClr val="92D050"/>
          </a:solidFill>
          <a:ln w="9525" algn="ctr">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90000"/>
              </a:lnSpc>
              <a:spcBef>
                <a:spcPct val="40000"/>
              </a:spcBef>
              <a:buSzPct val="70000"/>
              <a:defRPr/>
            </a:pPr>
            <a:r>
              <a:rPr lang="en-US" sz="1600" b="0" dirty="0">
                <a:latin typeface="Segoe UI" pitchFamily="34" charset="0"/>
                <a:ea typeface="Segoe UI" pitchFamily="34" charset="0"/>
                <a:cs typeface="Segoe UI" pitchFamily="34" charset="0"/>
              </a:rPr>
              <a:t>Sender ID filtering </a:t>
            </a:r>
          </a:p>
        </p:txBody>
      </p:sp>
      <p:sp>
        <p:nvSpPr>
          <p:cNvPr id="13" name="Right Arrow 12"/>
          <p:cNvSpPr/>
          <p:nvPr/>
        </p:nvSpPr>
        <p:spPr bwMode="auto">
          <a:xfrm>
            <a:off x="2042060" y="2161227"/>
            <a:ext cx="704850" cy="284376"/>
          </a:xfrm>
          <a:prstGeom prst="right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nvGrpSpPr>
          <p:cNvPr id="14" name="Group 13"/>
          <p:cNvGrpSpPr/>
          <p:nvPr/>
        </p:nvGrpSpPr>
        <p:grpSpPr>
          <a:xfrm>
            <a:off x="2757229" y="3857319"/>
            <a:ext cx="2645026" cy="970389"/>
            <a:chOff x="2761198" y="4545915"/>
            <a:chExt cx="2645026" cy="970389"/>
          </a:xfrm>
        </p:grpSpPr>
        <p:sp>
          <p:nvSpPr>
            <p:cNvPr id="15" name="Right Arrow 14"/>
            <p:cNvSpPr/>
            <p:nvPr/>
          </p:nvSpPr>
          <p:spPr bwMode="auto">
            <a:xfrm>
              <a:off x="4618573" y="4930171"/>
              <a:ext cx="704850" cy="245083"/>
            </a:xfrm>
            <a:prstGeom prst="rightArrow">
              <a:avLst/>
            </a:prstGeom>
            <a:solidFill>
              <a:srgbClr val="FF0000"/>
            </a:solidFill>
            <a:ln w="9525" cap="flat" cmpd="sng" algn="ctr">
              <a:noFill/>
              <a:prstDash val="solid"/>
              <a:round/>
              <a:headEnd type="none" w="med" len="med"/>
              <a:tailEnd type="none" w="med" len="med"/>
            </a:ln>
            <a:effectLst/>
            <a:scene3d>
              <a:camera prst="orthographicFront">
                <a:rot lat="21299999" lon="0" rev="0"/>
              </a:camera>
              <a:lightRig rig="threePt" dir="t"/>
            </a:scene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6" name="Right Arrow 15"/>
            <p:cNvSpPr/>
            <p:nvPr/>
          </p:nvSpPr>
          <p:spPr bwMode="auto">
            <a:xfrm rot="19500000">
              <a:off x="4228793" y="4545915"/>
              <a:ext cx="1152883" cy="234862"/>
            </a:xfrm>
            <a:prstGeom prst="rightArrow">
              <a:avLst/>
            </a:prstGeom>
            <a:solidFill>
              <a:srgbClr val="FF0000"/>
            </a:solidFill>
            <a:ln w="9525" cap="flat" cmpd="sng" algn="ctr">
              <a:noFill/>
              <a:prstDash val="solid"/>
              <a:round/>
              <a:headEnd type="none" w="med" len="med"/>
              <a:tailEnd type="none" w="med" len="med"/>
            </a:ln>
            <a:effectLst/>
            <a:scene3d>
              <a:camera prst="orthographicFront">
                <a:rot lat="21299999" lon="0" rev="0"/>
              </a:camera>
              <a:lightRig rig="threePt" dir="t"/>
            </a:scene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7" name="Right Arrow 16"/>
            <p:cNvSpPr/>
            <p:nvPr/>
          </p:nvSpPr>
          <p:spPr bwMode="auto">
            <a:xfrm rot="1680000">
              <a:off x="4253341" y="5281442"/>
              <a:ext cx="1152883" cy="234862"/>
            </a:xfrm>
            <a:prstGeom prst="rightArrow">
              <a:avLst/>
            </a:prstGeom>
            <a:solidFill>
              <a:srgbClr val="FF0000"/>
            </a:solidFill>
            <a:ln w="9525" cap="flat" cmpd="sng" algn="ctr">
              <a:noFill/>
              <a:prstDash val="solid"/>
              <a:round/>
              <a:headEnd type="none" w="med" len="med"/>
              <a:tailEnd type="none" w="med" len="med"/>
            </a:ln>
            <a:effectLst/>
            <a:scene3d>
              <a:camera prst="orthographicFront">
                <a:rot lat="21299999" lon="0" rev="0"/>
              </a:camera>
              <a:lightRig rig="threePt" dir="t"/>
            </a:scene3d>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18" name="AutoShape 31"/>
            <p:cNvSpPr>
              <a:spLocks noChangeArrowheads="1"/>
            </p:cNvSpPr>
            <p:nvPr/>
          </p:nvSpPr>
          <p:spPr bwMode="auto">
            <a:xfrm>
              <a:off x="2761198" y="4930171"/>
              <a:ext cx="1857375" cy="320004"/>
            </a:xfrm>
            <a:prstGeom prst="roundRect">
              <a:avLst>
                <a:gd name="adj" fmla="val 4167"/>
              </a:avLst>
            </a:prstGeom>
            <a:solidFill>
              <a:srgbClr val="92D050"/>
            </a:solidFill>
            <a:ln w="9525" algn="ctr">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90000"/>
                </a:lnSpc>
                <a:spcBef>
                  <a:spcPct val="40000"/>
                </a:spcBef>
                <a:buSzPct val="70000"/>
                <a:defRPr/>
              </a:pPr>
              <a:r>
                <a:rPr lang="en-US" sz="1600" b="0" dirty="0">
                  <a:latin typeface="Segoe UI" pitchFamily="34" charset="0"/>
                  <a:ea typeface="Segoe UI" pitchFamily="34" charset="0"/>
                  <a:cs typeface="Segoe UI" pitchFamily="34" charset="0"/>
                </a:rPr>
                <a:t>Content filtering </a:t>
              </a:r>
            </a:p>
          </p:txBody>
        </p:sp>
      </p:grpSp>
      <p:sp>
        <p:nvSpPr>
          <p:cNvPr id="19" name="AutoShape 12"/>
          <p:cNvSpPr>
            <a:spLocks noChangeArrowheads="1"/>
          </p:cNvSpPr>
          <p:nvPr/>
        </p:nvSpPr>
        <p:spPr bwMode="auto">
          <a:xfrm>
            <a:off x="2761198" y="1931629"/>
            <a:ext cx="1860550" cy="545890"/>
          </a:xfrm>
          <a:prstGeom prst="roundRect">
            <a:avLst>
              <a:gd name="adj" fmla="val 4167"/>
            </a:avLst>
          </a:prstGeom>
          <a:solidFill>
            <a:srgbClr val="92D050"/>
          </a:solidFill>
          <a:ln w="9525" algn="ctr">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90000"/>
              </a:lnSpc>
              <a:spcBef>
                <a:spcPct val="40000"/>
              </a:spcBef>
              <a:buSzPct val="70000"/>
              <a:defRPr/>
            </a:pPr>
            <a:r>
              <a:rPr lang="en-US" sz="1600" b="0" dirty="0">
                <a:latin typeface="Segoe UI" pitchFamily="34" charset="0"/>
                <a:ea typeface="Segoe UI" pitchFamily="34" charset="0"/>
                <a:cs typeface="Segoe UI" pitchFamily="34" charset="0"/>
              </a:rPr>
              <a:t>Connection filtering </a:t>
            </a:r>
          </a:p>
        </p:txBody>
      </p:sp>
      <p:sp>
        <p:nvSpPr>
          <p:cNvPr id="20" name="Down Arrow 19"/>
          <p:cNvSpPr/>
          <p:nvPr/>
        </p:nvSpPr>
        <p:spPr bwMode="auto">
          <a:xfrm>
            <a:off x="3592670" y="2468507"/>
            <a:ext cx="194430" cy="174991"/>
          </a:xfrm>
          <a:prstGeom prst="down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1" name="AutoShape 31"/>
          <p:cNvSpPr>
            <a:spLocks noChangeArrowheads="1"/>
          </p:cNvSpPr>
          <p:nvPr/>
        </p:nvSpPr>
        <p:spPr bwMode="auto">
          <a:xfrm>
            <a:off x="2757228" y="4765139"/>
            <a:ext cx="1857375" cy="320004"/>
          </a:xfrm>
          <a:prstGeom prst="roundRect">
            <a:avLst>
              <a:gd name="adj" fmla="val 4167"/>
            </a:avLst>
          </a:prstGeom>
          <a:solidFill>
            <a:srgbClr val="92D050"/>
          </a:solidFill>
          <a:ln w="9525" algn="ctr">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90000"/>
              </a:lnSpc>
              <a:spcBef>
                <a:spcPct val="40000"/>
              </a:spcBef>
              <a:buSzPct val="70000"/>
              <a:defRPr/>
            </a:pPr>
            <a:r>
              <a:rPr lang="en-US" sz="1600" b="0" dirty="0">
                <a:latin typeface="Segoe UI" pitchFamily="34" charset="0"/>
                <a:ea typeface="Segoe UI" pitchFamily="34" charset="0"/>
                <a:cs typeface="Segoe UI" pitchFamily="34" charset="0"/>
              </a:rPr>
              <a:t>Protocol analysis </a:t>
            </a:r>
          </a:p>
        </p:txBody>
      </p:sp>
      <p:sp>
        <p:nvSpPr>
          <p:cNvPr id="22" name="AutoShape 31"/>
          <p:cNvSpPr>
            <a:spLocks noChangeArrowheads="1"/>
          </p:cNvSpPr>
          <p:nvPr/>
        </p:nvSpPr>
        <p:spPr bwMode="auto">
          <a:xfrm>
            <a:off x="2764373" y="5271324"/>
            <a:ext cx="1857375" cy="545890"/>
          </a:xfrm>
          <a:prstGeom prst="roundRect">
            <a:avLst>
              <a:gd name="adj" fmla="val 4167"/>
            </a:avLst>
          </a:prstGeom>
          <a:solidFill>
            <a:srgbClr val="92D050"/>
          </a:solidFill>
          <a:ln w="9525" algn="ctr">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90000"/>
              </a:lnSpc>
              <a:spcBef>
                <a:spcPct val="40000"/>
              </a:spcBef>
              <a:buSzPct val="70000"/>
              <a:defRPr/>
            </a:pPr>
            <a:r>
              <a:rPr lang="en-US" sz="1600" b="0" dirty="0">
                <a:latin typeface="Segoe UI" pitchFamily="34" charset="0"/>
                <a:ea typeface="Segoe UI" pitchFamily="34" charset="0"/>
                <a:cs typeface="Segoe UI" pitchFamily="34" charset="0"/>
              </a:rPr>
              <a:t>Attachment filtering</a:t>
            </a:r>
          </a:p>
        </p:txBody>
      </p:sp>
      <p:sp>
        <p:nvSpPr>
          <p:cNvPr id="23" name="AutoShape 12"/>
          <p:cNvSpPr>
            <a:spLocks noChangeArrowheads="1"/>
          </p:cNvSpPr>
          <p:nvPr/>
        </p:nvSpPr>
        <p:spPr bwMode="auto">
          <a:xfrm>
            <a:off x="2743734" y="5944315"/>
            <a:ext cx="1860550" cy="545890"/>
          </a:xfrm>
          <a:prstGeom prst="roundRect">
            <a:avLst>
              <a:gd name="adj" fmla="val 4167"/>
            </a:avLst>
          </a:prstGeom>
          <a:solidFill>
            <a:srgbClr val="92D050"/>
          </a:solidFill>
          <a:ln w="9525" algn="ctr">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lnSpc>
                <a:spcPct val="90000"/>
              </a:lnSpc>
              <a:spcBef>
                <a:spcPct val="40000"/>
              </a:spcBef>
              <a:buSzPct val="70000"/>
              <a:defRPr/>
            </a:pPr>
            <a:r>
              <a:rPr lang="en-US" sz="1600" b="0" dirty="0">
                <a:latin typeface="Segoe UI" pitchFamily="34" charset="0"/>
                <a:ea typeface="Segoe UI" pitchFamily="34" charset="0"/>
                <a:cs typeface="Segoe UI" pitchFamily="34" charset="0"/>
              </a:rPr>
              <a:t>Internal Exchange server </a:t>
            </a:r>
          </a:p>
        </p:txBody>
      </p:sp>
      <p:sp>
        <p:nvSpPr>
          <p:cNvPr id="24" name="Down Arrow 23"/>
          <p:cNvSpPr/>
          <p:nvPr/>
        </p:nvSpPr>
        <p:spPr bwMode="auto">
          <a:xfrm>
            <a:off x="3592670" y="2975423"/>
            <a:ext cx="194430" cy="174991"/>
          </a:xfrm>
          <a:prstGeom prst="down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5" name="Down Arrow 24"/>
          <p:cNvSpPr/>
          <p:nvPr/>
        </p:nvSpPr>
        <p:spPr bwMode="auto">
          <a:xfrm>
            <a:off x="3594258" y="3491780"/>
            <a:ext cx="194430" cy="174991"/>
          </a:xfrm>
          <a:prstGeom prst="down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6" name="Down Arrow 25"/>
          <p:cNvSpPr/>
          <p:nvPr/>
        </p:nvSpPr>
        <p:spPr bwMode="auto">
          <a:xfrm>
            <a:off x="3594258" y="4037920"/>
            <a:ext cx="194430" cy="174991"/>
          </a:xfrm>
          <a:prstGeom prst="down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7" name="Down Arrow 26"/>
          <p:cNvSpPr/>
          <p:nvPr/>
        </p:nvSpPr>
        <p:spPr bwMode="auto">
          <a:xfrm>
            <a:off x="3594258" y="4561579"/>
            <a:ext cx="194430" cy="174991"/>
          </a:xfrm>
          <a:prstGeom prst="down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8" name="Down Arrow 27"/>
          <p:cNvSpPr/>
          <p:nvPr/>
        </p:nvSpPr>
        <p:spPr bwMode="auto">
          <a:xfrm>
            <a:off x="3594258" y="5093458"/>
            <a:ext cx="194430" cy="174991"/>
          </a:xfrm>
          <a:prstGeom prst="down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
        <p:nvSpPr>
          <p:cNvPr id="29" name="Down Arrow 28"/>
          <p:cNvSpPr/>
          <p:nvPr/>
        </p:nvSpPr>
        <p:spPr bwMode="auto">
          <a:xfrm>
            <a:off x="3588700" y="5788569"/>
            <a:ext cx="194430" cy="174991"/>
          </a:xfrm>
          <a:prstGeom prst="downArrow">
            <a:avLst/>
          </a:prstGeom>
          <a:solidFill>
            <a:srgbClr val="FF0000"/>
          </a:solidFill>
          <a:ln w="9525" cap="flat" cmpd="sng" algn="ctr">
            <a:no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spTree>
    <p:extLst>
      <p:ext uri="{BB962C8B-B14F-4D97-AF65-F5344CB8AC3E}">
        <p14:creationId xmlns:p14="http://schemas.microsoft.com/office/powerpoint/2010/main" val="2780930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6548c434-7aed-4e66-8528-91c0e7e242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sender and recipient filtering?</a:t>
            </a:r>
          </a:p>
        </p:txBody>
      </p:sp>
      <p:sp>
        <p:nvSpPr>
          <p:cNvPr id="4" name="Content Placeholder 2"/>
          <p:cNvSpPr>
            <a:spLocks noGrp="1"/>
          </p:cNvSpPr>
          <p:nvPr/>
        </p:nvSpPr>
        <p:spPr bwMode="auto">
          <a:xfrm>
            <a:off x="458788" y="1021215"/>
            <a:ext cx="8119156" cy="554370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Sender filtering:</a:t>
            </a:r>
          </a:p>
          <a:p>
            <a:pPr lvl="1"/>
            <a:r>
              <a:rPr lang="en-US" dirty="0"/>
              <a:t>Evaluates the sender SMTP address, email address, domain, or domain with subdomains</a:t>
            </a:r>
          </a:p>
          <a:p>
            <a:pPr lvl="1"/>
            <a:r>
              <a:rPr lang="en-US" dirty="0"/>
              <a:t>Can be configured to reject email</a:t>
            </a:r>
          </a:p>
          <a:p>
            <a:pPr lvl="1"/>
            <a:r>
              <a:rPr lang="en-US" dirty="0"/>
              <a:t>Can be configured to forward email to another anti-spam agent</a:t>
            </a:r>
          </a:p>
          <a:p>
            <a:r>
              <a:rPr lang="en-US" dirty="0"/>
              <a:t>Recipient filtering:</a:t>
            </a:r>
          </a:p>
          <a:p>
            <a:pPr lvl="1"/>
            <a:r>
              <a:rPr lang="en-US" dirty="0"/>
              <a:t>Evaluates recipient of the SMTP address</a:t>
            </a:r>
          </a:p>
          <a:p>
            <a:pPr lvl="1"/>
            <a:r>
              <a:rPr lang="en-US" dirty="0"/>
              <a:t>Can be configured to reject email to a non-existing user or to a specific internal user</a:t>
            </a:r>
          </a:p>
          <a:p>
            <a:pPr lvl="1"/>
            <a:r>
              <a:rPr lang="en-US" dirty="0"/>
              <a:t>Can be configured to forward email to another antispam agent</a:t>
            </a:r>
          </a:p>
          <a:p>
            <a:endParaRPr lang="en-US" dirty="0"/>
          </a:p>
        </p:txBody>
      </p:sp>
    </p:spTree>
    <p:extLst>
      <p:ext uri="{BB962C8B-B14F-4D97-AF65-F5344CB8AC3E}">
        <p14:creationId xmlns:p14="http://schemas.microsoft.com/office/powerpoint/2010/main" val="682873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d4225c8a-9c9c-4a20-89fb-2b89b2f0433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Sender ID filtering</a:t>
            </a:r>
          </a:p>
        </p:txBody>
      </p:sp>
      <p:sp>
        <p:nvSpPr>
          <p:cNvPr id="4" name="Content Placeholder 2"/>
          <p:cNvSpPr>
            <a:spLocks noGrp="1"/>
          </p:cNvSpPr>
          <p:nvPr/>
        </p:nvSpPr>
        <p:spPr bwMode="auto">
          <a:xfrm>
            <a:off x="458788" y="83460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solidFill>
                  <a:srgbClr val="000000"/>
                </a:solidFill>
              </a:rPr>
              <a:t>You can configure Sender ID filtering to:</a:t>
            </a:r>
          </a:p>
          <a:p>
            <a:pPr lvl="1" eaLnBrk="0" hangingPunct="0">
              <a:lnSpc>
                <a:spcPct val="90000"/>
              </a:lnSpc>
              <a:spcBef>
                <a:spcPct val="40000"/>
              </a:spcBef>
              <a:buClr>
                <a:srgbClr val="006699"/>
              </a:buClr>
              <a:buFontTx/>
              <a:buChar char="•"/>
            </a:pPr>
            <a:r>
              <a:rPr lang="en-US" dirty="0"/>
              <a:t>Reject messages and issue an NDR</a:t>
            </a:r>
          </a:p>
          <a:p>
            <a:pPr lvl="1" eaLnBrk="0" hangingPunct="0">
              <a:lnSpc>
                <a:spcPct val="90000"/>
              </a:lnSpc>
              <a:spcBef>
                <a:spcPct val="40000"/>
              </a:spcBef>
              <a:buClr>
                <a:srgbClr val="006699"/>
              </a:buClr>
              <a:buFontTx/>
              <a:buChar char="•"/>
            </a:pPr>
            <a:r>
              <a:rPr lang="en-US" dirty="0"/>
              <a:t>Delete messages without sending an NDR</a:t>
            </a:r>
          </a:p>
          <a:p>
            <a:pPr lvl="1" eaLnBrk="0" hangingPunct="0">
              <a:lnSpc>
                <a:spcPct val="90000"/>
              </a:lnSpc>
              <a:spcBef>
                <a:spcPct val="40000"/>
              </a:spcBef>
              <a:buClr>
                <a:srgbClr val="006699"/>
              </a:buClr>
              <a:buFontTx/>
              <a:buChar char="•"/>
            </a:pPr>
            <a:r>
              <a:rPr lang="en-US" dirty="0"/>
              <a:t>Stamp the messages with the Sender ID result, and continue processing</a:t>
            </a:r>
          </a:p>
          <a:p>
            <a:pPr marL="0" indent="0">
              <a:buNone/>
            </a:pPr>
            <a:endParaRPr lang="en-US" b="1" dirty="0">
              <a:solidFill>
                <a:srgbClr val="000000"/>
              </a:solidFill>
            </a:endParaRPr>
          </a:p>
          <a:p>
            <a:pPr marL="0" indent="0">
              <a:buNone/>
            </a:pPr>
            <a:endParaRPr lang="en-US" dirty="0"/>
          </a:p>
        </p:txBody>
      </p:sp>
      <p:grpSp>
        <p:nvGrpSpPr>
          <p:cNvPr id="5" name="Group 4" descr="The diagram describes how Sender ID filtering works by following these steps:&#10;1. The sender transmits an email message to the recipient organization. &#10;2. The destination mail server receives the email, checks the domain that claims to have sent the message, and checks DNS for that domain’s SPF record. The destination server then determines if the IP address of the sending email server matches any of the IP addresses that are in the SPF record. &#10;3. If the IP addresses match, the destination server authenticates the message and delivers it to the destination recipient. However, other antispam scanners such as content filtering are still applied.&#10;4. If the addresses do not match, the mail fails authentication. Depending on the email server configuration, the destination server might delete the message or forward it with additional information added to its header indicating that it failed authentication. It can also send a non-delivery report (NDR) to the sender.&#10;"/>
          <p:cNvGrpSpPr/>
          <p:nvPr/>
        </p:nvGrpSpPr>
        <p:grpSpPr>
          <a:xfrm>
            <a:off x="2547262" y="3199794"/>
            <a:ext cx="5644686" cy="2777961"/>
            <a:chOff x="2547262" y="3199794"/>
            <a:chExt cx="5644686" cy="2777961"/>
          </a:xfrm>
        </p:grpSpPr>
        <p:sp>
          <p:nvSpPr>
            <p:cNvPr id="6" name="AutoShape 9"/>
            <p:cNvSpPr>
              <a:spLocks noChangeArrowheads="1"/>
            </p:cNvSpPr>
            <p:nvPr/>
          </p:nvSpPr>
          <p:spPr bwMode="auto">
            <a:xfrm>
              <a:off x="5425400" y="3199794"/>
              <a:ext cx="2293937" cy="2433638"/>
            </a:xfrm>
            <a:prstGeom prst="roundRect">
              <a:avLst>
                <a:gd name="adj" fmla="val 4167"/>
              </a:avLst>
            </a:prstGeom>
            <a:solidFill>
              <a:srgbClr val="EEEFD7">
                <a:alpha val="25098"/>
              </a:srgbClr>
            </a:solidFill>
            <a:ln w="9525">
              <a:solidFill>
                <a:srgbClr val="808080"/>
              </a:solidFill>
              <a:round/>
              <a:headEnd/>
              <a:tailEnd/>
            </a:ln>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177800" indent="-177800" eaLnBrk="0" hangingPunct="0">
                <a:buSzPct val="85000"/>
              </a:pPr>
              <a:endParaRPr lang="de-DE" sz="1800">
                <a:latin typeface="Arial Narrow" pitchFamily="34" charset="0"/>
              </a:endParaRPr>
            </a:p>
          </p:txBody>
        </p:sp>
        <p:sp>
          <p:nvSpPr>
            <p:cNvPr id="7" name="Line 17"/>
            <p:cNvSpPr>
              <a:spLocks noChangeShapeType="1"/>
            </p:cNvSpPr>
            <p:nvPr/>
          </p:nvSpPr>
          <p:spPr bwMode="auto">
            <a:xfrm flipH="1">
              <a:off x="3595804" y="4934666"/>
              <a:ext cx="2565355" cy="14216"/>
            </a:xfrm>
            <a:prstGeom prst="line">
              <a:avLst/>
            </a:prstGeom>
            <a:noFill/>
            <a:ln w="38100">
              <a:solidFill>
                <a:srgbClr val="CC0000"/>
              </a:solidFill>
              <a:round/>
              <a:headEnd type="triangle" w="med" len="med"/>
              <a:tailEn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sp>
          <p:nvSpPr>
            <p:cNvPr id="8" name="Text Box 18"/>
            <p:cNvSpPr txBox="1">
              <a:spLocks noChangeArrowheads="1"/>
            </p:cNvSpPr>
            <p:nvPr/>
          </p:nvSpPr>
          <p:spPr bwMode="auto">
            <a:xfrm>
              <a:off x="4182864" y="5042882"/>
              <a:ext cx="89280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0" dirty="0">
                  <a:latin typeface="Segoe UI" pitchFamily="34" charset="0"/>
                  <a:ea typeface="Segoe UI" pitchFamily="34" charset="0"/>
                  <a:cs typeface="Segoe UI" pitchFamily="34" charset="0"/>
                </a:rPr>
                <a:t>Internet</a:t>
              </a:r>
            </a:p>
          </p:txBody>
        </p:sp>
        <p:sp>
          <p:nvSpPr>
            <p:cNvPr id="9" name="Text Box 19"/>
            <p:cNvSpPr txBox="1">
              <a:spLocks noChangeArrowheads="1"/>
            </p:cNvSpPr>
            <p:nvPr/>
          </p:nvSpPr>
          <p:spPr bwMode="auto">
            <a:xfrm>
              <a:off x="2877432" y="3785582"/>
              <a:ext cx="73507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0" dirty="0">
                  <a:latin typeface="Segoe UI" pitchFamily="34" charset="0"/>
                  <a:ea typeface="Segoe UI" pitchFamily="34" charset="0"/>
                  <a:cs typeface="Segoe UI" pitchFamily="34" charset="0"/>
                </a:rPr>
                <a:t>SMTP</a:t>
              </a:r>
            </a:p>
            <a:p>
              <a:pPr algn="ctr"/>
              <a:r>
                <a:rPr lang="en-US" sz="1600" b="0" dirty="0">
                  <a:latin typeface="Segoe UI" pitchFamily="34" charset="0"/>
                  <a:ea typeface="Segoe UI" pitchFamily="34" charset="0"/>
                  <a:cs typeface="Segoe UI" pitchFamily="34" charset="0"/>
                </a:rPr>
                <a:t>server</a:t>
              </a:r>
            </a:p>
          </p:txBody>
        </p:sp>
        <p:sp>
          <p:nvSpPr>
            <p:cNvPr id="10" name="Text Box 20"/>
            <p:cNvSpPr txBox="1">
              <a:spLocks noChangeArrowheads="1"/>
            </p:cNvSpPr>
            <p:nvPr/>
          </p:nvSpPr>
          <p:spPr bwMode="auto">
            <a:xfrm>
              <a:off x="2996635" y="3242657"/>
              <a:ext cx="119834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0" dirty="0">
                  <a:latin typeface="Segoe UI" pitchFamily="34" charset="0"/>
                  <a:ea typeface="Segoe UI" pitchFamily="34" charset="0"/>
                  <a:cs typeface="Segoe UI" pitchFamily="34" charset="0"/>
                </a:rPr>
                <a:t>DNS server</a:t>
              </a:r>
            </a:p>
          </p:txBody>
        </p:sp>
        <p:sp>
          <p:nvSpPr>
            <p:cNvPr id="11" name="Text Box 22"/>
            <p:cNvSpPr txBox="1">
              <a:spLocks noChangeArrowheads="1"/>
            </p:cNvSpPr>
            <p:nvPr/>
          </p:nvSpPr>
          <p:spPr bwMode="auto">
            <a:xfrm>
              <a:off x="5930225" y="3395057"/>
              <a:ext cx="116046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a:r>
                <a:rPr lang="en-US" sz="1600" b="0" dirty="0">
                  <a:latin typeface="Segoe UI" pitchFamily="34" charset="0"/>
                  <a:ea typeface="Segoe UI" pitchFamily="34" charset="0"/>
                  <a:cs typeface="Segoe UI" pitchFamily="34" charset="0"/>
                </a:rPr>
                <a:t>Mailbox server</a:t>
              </a:r>
            </a:p>
          </p:txBody>
        </p:sp>
        <p:sp>
          <p:nvSpPr>
            <p:cNvPr id="12" name="Line 24"/>
            <p:cNvSpPr>
              <a:spLocks noChangeShapeType="1"/>
            </p:cNvSpPr>
            <p:nvPr/>
          </p:nvSpPr>
          <p:spPr bwMode="auto">
            <a:xfrm>
              <a:off x="4798337" y="3795107"/>
              <a:ext cx="1400175" cy="704850"/>
            </a:xfrm>
            <a:prstGeom prst="line">
              <a:avLst/>
            </a:prstGeom>
            <a:noFill/>
            <a:ln w="38100">
              <a:solidFill>
                <a:srgbClr val="CC0000"/>
              </a:solidFill>
              <a:round/>
              <a:headEnd type="triangle" w="med" len="med"/>
              <a:tailEnd type="triangle" w="med" len="med"/>
            </a:ln>
            <a:extLst>
              <a:ext uri="{909E8E84-426E-40DD-AFC4-6F175D3DCCD1}">
                <a14:hiddenFill xmlns:a14="http://schemas.microsoft.com/office/drawing/2010/main">
                  <a:noFill/>
                </a14:hiddenFill>
              </a:ext>
            </a:ex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en-US"/>
            </a:p>
          </p:txBody>
        </p:sp>
        <p:pic>
          <p:nvPicPr>
            <p:cNvPr id="13" name="Picture 1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139881" y="4647782"/>
              <a:ext cx="704850" cy="46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13"/>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4287210" y="4253743"/>
              <a:ext cx="685704" cy="74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221082" y="4261038"/>
              <a:ext cx="484922" cy="903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406025" y="3237894"/>
              <a:ext cx="51475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3004262" y="4306282"/>
              <a:ext cx="51475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7"/>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2547262" y="4444732"/>
              <a:ext cx="758825" cy="50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Rounded Rectangle 18"/>
            <p:cNvSpPr>
              <a:spLocks noChangeArrowheads="1"/>
            </p:cNvSpPr>
            <p:nvPr/>
          </p:nvSpPr>
          <p:spPr bwMode="auto">
            <a:xfrm>
              <a:off x="3782337" y="4523769"/>
              <a:ext cx="360363" cy="411163"/>
            </a:xfrm>
            <a:prstGeom prst="roundRect">
              <a:avLst>
                <a:gd name="adj" fmla="val 0"/>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b="0" dirty="0">
                  <a:latin typeface="Segoe UI" pitchFamily="34" charset="0"/>
                  <a:ea typeface="Segoe UI" pitchFamily="34" charset="0"/>
                  <a:cs typeface="Segoe UI" pitchFamily="34" charset="0"/>
                </a:rPr>
                <a:t>1</a:t>
              </a:r>
            </a:p>
          </p:txBody>
        </p:sp>
        <p:sp>
          <p:nvSpPr>
            <p:cNvPr id="20" name="Rounded Rectangle 19"/>
            <p:cNvSpPr>
              <a:spLocks noChangeArrowheads="1"/>
            </p:cNvSpPr>
            <p:nvPr/>
          </p:nvSpPr>
          <p:spPr bwMode="auto">
            <a:xfrm>
              <a:off x="6417587" y="5314344"/>
              <a:ext cx="360363" cy="411163"/>
            </a:xfrm>
            <a:prstGeom prst="roundRect">
              <a:avLst>
                <a:gd name="adj" fmla="val 0"/>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b="0" dirty="0">
                  <a:latin typeface="Segoe UI" pitchFamily="34" charset="0"/>
                  <a:ea typeface="Segoe UI" pitchFamily="34" charset="0"/>
                  <a:cs typeface="Segoe UI" pitchFamily="34" charset="0"/>
                </a:rPr>
                <a:t>3</a:t>
              </a:r>
            </a:p>
          </p:txBody>
        </p:sp>
        <p:sp>
          <p:nvSpPr>
            <p:cNvPr id="21" name="Rounded Rectangle 20"/>
            <p:cNvSpPr>
              <a:spLocks noChangeArrowheads="1"/>
            </p:cNvSpPr>
            <p:nvPr/>
          </p:nvSpPr>
          <p:spPr bwMode="auto">
            <a:xfrm>
              <a:off x="7831586" y="5347682"/>
              <a:ext cx="360362" cy="411163"/>
            </a:xfrm>
            <a:prstGeom prst="roundRect">
              <a:avLst>
                <a:gd name="adj" fmla="val 0"/>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b="0" dirty="0">
                  <a:latin typeface="Segoe UI" pitchFamily="34" charset="0"/>
                  <a:ea typeface="Segoe UI" pitchFamily="34" charset="0"/>
                  <a:cs typeface="Segoe UI" pitchFamily="34" charset="0"/>
                </a:rPr>
                <a:t>4</a:t>
              </a:r>
            </a:p>
          </p:txBody>
        </p:sp>
        <p:sp>
          <p:nvSpPr>
            <p:cNvPr id="22" name="Rounded Rectangle 21"/>
            <p:cNvSpPr>
              <a:spLocks noChangeArrowheads="1"/>
            </p:cNvSpPr>
            <p:nvPr/>
          </p:nvSpPr>
          <p:spPr bwMode="auto">
            <a:xfrm>
              <a:off x="5162787" y="3680489"/>
              <a:ext cx="360362" cy="411162"/>
            </a:xfrm>
            <a:prstGeom prst="roundRect">
              <a:avLst>
                <a:gd name="adj" fmla="val 0"/>
              </a:avLst>
            </a:prstGeom>
            <a:noFill/>
            <a:ln w="9525" algn="ctr">
              <a:noFill/>
              <a:round/>
              <a:headEnd/>
              <a:tailEnd/>
            </a:ln>
            <a:effectLst/>
          </p:spPr>
          <p:txBody>
            <a:bodyPr wrap="none"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b="0" dirty="0">
                  <a:latin typeface="Segoe UI" pitchFamily="34" charset="0"/>
                  <a:ea typeface="Segoe UI" pitchFamily="34" charset="0"/>
                  <a:cs typeface="Segoe UI" pitchFamily="34" charset="0"/>
                </a:rPr>
                <a:t>2</a:t>
              </a:r>
            </a:p>
          </p:txBody>
        </p:sp>
        <p:pic>
          <p:nvPicPr>
            <p:cNvPr id="23" name="Picture 22"/>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417587" y="4494130"/>
              <a:ext cx="758825" cy="50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23"/>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5550812" y="5425882"/>
              <a:ext cx="758825" cy="50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7287" y="5434830"/>
              <a:ext cx="596900" cy="542925"/>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6960510" y="5381436"/>
              <a:ext cx="758825" cy="50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4262" y="5438798"/>
              <a:ext cx="534987" cy="53498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376061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5854e014-315e-4637-8fcb-de16377358b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sender reputation filtering?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Sender Reputation filtering filters messages based on information about recent email messages received from specific senders</a:t>
            </a:r>
          </a:p>
          <a:p>
            <a:r>
              <a:rPr lang="en-US" dirty="0"/>
              <a:t>The Protocol Analysis agent assigns an </a:t>
            </a:r>
            <a:r>
              <a:rPr lang="en-US" dirty="0">
                <a:latin typeface="Segoe"/>
                <a:ea typeface="Times New Roman"/>
                <a:cs typeface="Times New Roman"/>
              </a:rPr>
              <a:t>sender reputation level </a:t>
            </a:r>
            <a:r>
              <a:rPr lang="en-US" dirty="0"/>
              <a:t>that is based on:</a:t>
            </a:r>
          </a:p>
          <a:p>
            <a:pPr lvl="1" eaLnBrk="0" hangingPunct="0">
              <a:lnSpc>
                <a:spcPct val="90000"/>
              </a:lnSpc>
              <a:spcBef>
                <a:spcPct val="40000"/>
              </a:spcBef>
              <a:buClr>
                <a:srgbClr val="006699"/>
              </a:buClr>
              <a:buFontTx/>
              <a:buChar char="•"/>
            </a:pPr>
            <a:r>
              <a:rPr lang="en-US" dirty="0"/>
              <a:t>Sender open proxy test</a:t>
            </a:r>
          </a:p>
          <a:p>
            <a:pPr lvl="1" eaLnBrk="0" hangingPunct="0">
              <a:lnSpc>
                <a:spcPct val="90000"/>
              </a:lnSpc>
              <a:spcBef>
                <a:spcPct val="40000"/>
              </a:spcBef>
              <a:buClr>
                <a:srgbClr val="006699"/>
              </a:buClr>
              <a:buFontTx/>
              <a:buChar char="•"/>
            </a:pPr>
            <a:r>
              <a:rPr lang="en-US" dirty="0"/>
              <a:t>HELO/EHLO analysis</a:t>
            </a:r>
          </a:p>
          <a:p>
            <a:pPr lvl="1" eaLnBrk="0" hangingPunct="0">
              <a:lnSpc>
                <a:spcPct val="90000"/>
              </a:lnSpc>
              <a:spcBef>
                <a:spcPct val="40000"/>
              </a:spcBef>
              <a:buClr>
                <a:srgbClr val="006699"/>
              </a:buClr>
              <a:buFontTx/>
              <a:buChar char="•"/>
            </a:pPr>
            <a:r>
              <a:rPr lang="en-US" dirty="0"/>
              <a:t>Reverse DNS lookup</a:t>
            </a:r>
          </a:p>
          <a:p>
            <a:pPr lvl="1" eaLnBrk="0" hangingPunct="0">
              <a:lnSpc>
                <a:spcPct val="90000"/>
              </a:lnSpc>
              <a:spcBef>
                <a:spcPct val="40000"/>
              </a:spcBef>
              <a:buClr>
                <a:srgbClr val="006699"/>
              </a:buClr>
              <a:buFontTx/>
              <a:buChar char="•"/>
            </a:pPr>
            <a:r>
              <a:rPr lang="en-US" dirty="0"/>
              <a:t>Analysis of SCL ratings on messages from a </a:t>
            </a:r>
            <a:br>
              <a:rPr lang="en-US" dirty="0"/>
            </a:br>
            <a:r>
              <a:rPr lang="en-US" dirty="0"/>
              <a:t>particular sender</a:t>
            </a:r>
          </a:p>
          <a:p>
            <a:endParaRPr lang="en-US" dirty="0"/>
          </a:p>
        </p:txBody>
      </p:sp>
    </p:spTree>
    <p:extLst>
      <p:ext uri="{BB962C8B-B14F-4D97-AF65-F5344CB8AC3E}">
        <p14:creationId xmlns:p14="http://schemas.microsoft.com/office/powerpoint/2010/main" val="29380549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6e8d3700-8d40-486b-8dad-b96a12fc253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the spam confidence level in Exchange Server </a:t>
            </a:r>
          </a:p>
        </p:txBody>
      </p:sp>
      <p:sp>
        <p:nvSpPr>
          <p:cNvPr id="4" name="Content Placeholder 2"/>
          <p:cNvSpPr>
            <a:spLocks noGrp="1"/>
          </p:cNvSpPr>
          <p:nvPr/>
        </p:nvSpPr>
        <p:spPr bwMode="auto">
          <a:xfrm>
            <a:off x="458788" y="1021215"/>
            <a:ext cx="8119156" cy="558979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SCL is a numerical value between 0 and 9:</a:t>
            </a:r>
          </a:p>
          <a:p>
            <a:pPr lvl="1"/>
            <a:r>
              <a:rPr lang="en-US" dirty="0"/>
              <a:t>0 - the message is highly unlikely to be spam</a:t>
            </a:r>
          </a:p>
          <a:p>
            <a:pPr lvl="1"/>
            <a:r>
              <a:rPr lang="en-US" dirty="0"/>
              <a:t>9 - the message is very likely to be spam</a:t>
            </a:r>
          </a:p>
          <a:p>
            <a:r>
              <a:rPr lang="en-US" dirty="0"/>
              <a:t>SCL thresholds and actions:</a:t>
            </a:r>
          </a:p>
          <a:p>
            <a:pPr lvl="1"/>
            <a:r>
              <a:rPr lang="en-US" dirty="0"/>
              <a:t>SCL delete threshold</a:t>
            </a:r>
          </a:p>
          <a:p>
            <a:pPr lvl="1"/>
            <a:r>
              <a:rPr lang="en-US" dirty="0"/>
              <a:t>SCL reject threshold</a:t>
            </a:r>
          </a:p>
          <a:p>
            <a:pPr lvl="1"/>
            <a:r>
              <a:rPr lang="en-US" dirty="0"/>
              <a:t>SCL quarantine threshold</a:t>
            </a:r>
          </a:p>
          <a:p>
            <a:pPr lvl="1"/>
            <a:r>
              <a:rPr lang="en-US" dirty="0"/>
              <a:t>SCL junk email folder threshold</a:t>
            </a:r>
          </a:p>
          <a:p>
            <a:endParaRPr lang="en-US" dirty="0"/>
          </a:p>
          <a:p>
            <a:endParaRPr lang="en-US" dirty="0"/>
          </a:p>
          <a:p>
            <a:endParaRPr lang="en-US" dirty="0"/>
          </a:p>
        </p:txBody>
      </p:sp>
    </p:spTree>
    <p:extLst>
      <p:ext uri="{BB962C8B-B14F-4D97-AF65-F5344CB8AC3E}">
        <p14:creationId xmlns:p14="http://schemas.microsoft.com/office/powerpoint/2010/main" val="779164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31547309-f2be-4b78-acbc-b708ab2f341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content filtering?</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Content Filtering analyzes the content of each email message and assigns an SCL</a:t>
            </a:r>
            <a:r>
              <a:rPr lang="en-US" dirty="0">
                <a:solidFill>
                  <a:srgbClr val="FF0000"/>
                </a:solidFill>
              </a:rPr>
              <a:t> </a:t>
            </a:r>
            <a:r>
              <a:rPr lang="en-US" dirty="0"/>
              <a:t>to the message</a:t>
            </a:r>
          </a:p>
          <a:p>
            <a:r>
              <a:rPr lang="en-US" dirty="0">
                <a:solidFill>
                  <a:srgbClr val="000000"/>
                </a:solidFill>
              </a:rPr>
              <a:t>You can configure content filtering to:</a:t>
            </a:r>
          </a:p>
          <a:p>
            <a:pPr lvl="1" eaLnBrk="0" hangingPunct="0">
              <a:lnSpc>
                <a:spcPct val="90000"/>
              </a:lnSpc>
              <a:spcBef>
                <a:spcPct val="40000"/>
              </a:spcBef>
              <a:buClr>
                <a:srgbClr val="006699"/>
              </a:buClr>
              <a:buFontTx/>
              <a:buChar char="•"/>
            </a:pPr>
            <a:r>
              <a:rPr lang="en-US" dirty="0"/>
              <a:t>Delete, reject, or quarantine messages that </a:t>
            </a:r>
            <a:br>
              <a:rPr lang="en-US" dirty="0"/>
            </a:br>
            <a:r>
              <a:rPr lang="en-US" dirty="0"/>
              <a:t>exceed an SCL value</a:t>
            </a:r>
          </a:p>
          <a:p>
            <a:pPr lvl="1" eaLnBrk="0" hangingPunct="0">
              <a:lnSpc>
                <a:spcPct val="90000"/>
              </a:lnSpc>
              <a:spcBef>
                <a:spcPct val="40000"/>
              </a:spcBef>
              <a:buClr>
                <a:srgbClr val="006699"/>
              </a:buClr>
              <a:buFontTx/>
              <a:buChar char="•"/>
            </a:pPr>
            <a:r>
              <a:rPr lang="en-US" dirty="0"/>
              <a:t>Block or allow messages based on a custom word list</a:t>
            </a:r>
          </a:p>
          <a:p>
            <a:pPr lvl="1" eaLnBrk="0" hangingPunct="0">
              <a:lnSpc>
                <a:spcPct val="90000"/>
              </a:lnSpc>
              <a:spcBef>
                <a:spcPct val="40000"/>
              </a:spcBef>
              <a:buClr>
                <a:srgbClr val="006699"/>
              </a:buClr>
              <a:buFontTx/>
              <a:buChar char="•"/>
            </a:pPr>
            <a:r>
              <a:rPr lang="en-US" dirty="0"/>
              <a:t>Allow exceptions so that messages sent to specified </a:t>
            </a:r>
            <a:br>
              <a:rPr lang="en-US" dirty="0"/>
            </a:br>
            <a:r>
              <a:rPr lang="en-US" dirty="0"/>
              <a:t>recipients are not filtered</a:t>
            </a:r>
          </a:p>
          <a:p>
            <a:r>
              <a:rPr lang="en-US" dirty="0"/>
              <a:t>Quarantined messages are sent to a quarantine mailbox</a:t>
            </a:r>
          </a:p>
          <a:p>
            <a:pPr marL="0" indent="0">
              <a:buNone/>
            </a:pPr>
            <a:endParaRPr lang="en-US" b="1" dirty="0">
              <a:solidFill>
                <a:srgbClr val="000000"/>
              </a:solidFill>
            </a:endParaRPr>
          </a:p>
          <a:p>
            <a:endParaRPr lang="en-US" dirty="0"/>
          </a:p>
          <a:p>
            <a:endParaRPr lang="en-US" dirty="0"/>
          </a:p>
        </p:txBody>
      </p:sp>
    </p:spTree>
    <p:extLst>
      <p:ext uri="{BB962C8B-B14F-4D97-AF65-F5344CB8AC3E}">
        <p14:creationId xmlns:p14="http://schemas.microsoft.com/office/powerpoint/2010/main" val="2113849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5d97620f-27d3-444a-b93e-8c37df32d171">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78825" cy="740664"/>
          </a:xfrm>
        </p:spPr>
        <p:txBody>
          <a:bodyPr/>
          <a:lstStyle/>
          <a:p>
            <a:r>
              <a:rPr lang="en-US" dirty="0"/>
              <a:t>Best practices for deploying an antispam solution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Consider the following best practices:</a:t>
            </a:r>
          </a:p>
          <a:p>
            <a:pPr lvl="1"/>
            <a:r>
              <a:rPr lang="en-US" dirty="0"/>
              <a:t>Regularly update antispam definitions</a:t>
            </a:r>
          </a:p>
          <a:p>
            <a:pPr lvl="1"/>
            <a:r>
              <a:rPr lang="en-US" dirty="0"/>
              <a:t>Monitor antispam reports</a:t>
            </a:r>
          </a:p>
          <a:p>
            <a:pPr lvl="1"/>
            <a:r>
              <a:rPr lang="en-US" dirty="0"/>
              <a:t>Regularly read about latest Internet security and spam threats</a:t>
            </a:r>
          </a:p>
          <a:p>
            <a:pPr lvl="1"/>
            <a:r>
              <a:rPr lang="en-US" dirty="0"/>
              <a:t>Regularly evaluate end users’ feedback</a:t>
            </a:r>
          </a:p>
          <a:p>
            <a:pPr lvl="1"/>
            <a:r>
              <a:rPr lang="en-US" dirty="0"/>
              <a:t>Regularly evaluate antispam configuration</a:t>
            </a:r>
          </a:p>
          <a:p>
            <a:pPr lvl="1"/>
            <a:r>
              <a:rPr lang="en-US" dirty="0"/>
              <a:t>Use multi-layered antispam protection</a:t>
            </a:r>
          </a:p>
          <a:p>
            <a:endParaRPr lang="en-US" dirty="0"/>
          </a:p>
        </p:txBody>
      </p:sp>
    </p:spTree>
    <p:extLst>
      <p:ext uri="{BB962C8B-B14F-4D97-AF65-F5344CB8AC3E}">
        <p14:creationId xmlns:p14="http://schemas.microsoft.com/office/powerpoint/2010/main" val="2053881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1b6871db-b3b8-4286-bd38-171f07c930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Demonstration: Configuring antispam features in Exchange Server </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 configure antispam features on Exchange Server 2016</a:t>
            </a:r>
          </a:p>
        </p:txBody>
      </p:sp>
    </p:spTree>
    <p:extLst>
      <p:ext uri="{BB962C8B-B14F-4D97-AF65-F5344CB8AC3E}">
        <p14:creationId xmlns:p14="http://schemas.microsoft.com/office/powerpoint/2010/main" val="1587568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Deploying and managing an Edge Transport server for message security</a:t>
            </a:r>
          </a:p>
        </p:txBody>
      </p:sp>
      <p:sp>
        <p:nvSpPr>
          <p:cNvPr id="3" name="Text Placeholder 2"/>
          <p:cNvSpPr>
            <a:spLocks noGrp="1"/>
          </p:cNvSpPr>
          <p:nvPr>
            <p:ph type="body" idx="1"/>
          </p:nvPr>
        </p:nvSpPr>
        <p:spPr/>
        <p:txBody>
          <a:bodyPr/>
          <a:lstStyle/>
          <a:p>
            <a:r>
              <a:rPr lang="en-US"/>
              <a:t>Defining message security requirements
Understanding SMTP gateway
Overview of the Edge Transport server role
Infrastructure requirements for the Edge Transport server role
What is EdgeSync?
Demonstration: Configuring EdgeSync
Message flow with an Edge Transport server</a:t>
            </a:r>
          </a:p>
        </p:txBody>
      </p:sp>
    </p:spTree>
    <p:extLst>
      <p:ext uri="{BB962C8B-B14F-4D97-AF65-F5344CB8AC3E}">
        <p14:creationId xmlns:p14="http://schemas.microsoft.com/office/powerpoint/2010/main" val="67029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Defining message security requirements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endParaRPr lang="en-US" dirty="0"/>
          </a:p>
          <a:p>
            <a:endParaRPr lang="en-US" dirty="0"/>
          </a:p>
          <a:p>
            <a:endParaRPr lang="en-US" dirty="0"/>
          </a:p>
          <a:p>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76077755"/>
              </p:ext>
            </p:extLst>
          </p:nvPr>
        </p:nvGraphicFramePr>
        <p:xfrm>
          <a:off x="278295" y="1034220"/>
          <a:ext cx="8607287" cy="5207553"/>
        </p:xfrm>
        <a:graphic>
          <a:graphicData uri="http://schemas.openxmlformats.org/drawingml/2006/table">
            <a:tbl>
              <a:tblPr firstRow="1" bandRow="1">
                <a:tableStyleId>{2D5ABB26-0587-4C30-8999-92F81FD0307C}</a:tableStyleId>
              </a:tblPr>
              <a:tblGrid>
                <a:gridCol w="4316303">
                  <a:extLst>
                    <a:ext uri="{9D8B030D-6E8A-4147-A177-3AD203B41FA5}">
                      <a16:colId xmlns:a16="http://schemas.microsoft.com/office/drawing/2014/main" val="20000"/>
                    </a:ext>
                  </a:extLst>
                </a:gridCol>
                <a:gridCol w="4290984">
                  <a:extLst>
                    <a:ext uri="{9D8B030D-6E8A-4147-A177-3AD203B41FA5}">
                      <a16:colId xmlns:a16="http://schemas.microsoft.com/office/drawing/2014/main" val="20001"/>
                    </a:ext>
                  </a:extLst>
                </a:gridCol>
              </a:tblGrid>
              <a:tr h="658841">
                <a:tc>
                  <a:txBody>
                    <a:bodyPr/>
                    <a:lstStyle/>
                    <a:p>
                      <a:r>
                        <a:rPr lang="en-US" sz="2800" dirty="0">
                          <a:latin typeface="Segoe UI" panose="020B0502040204020203" pitchFamily="34" charset="0"/>
                          <a:cs typeface="Segoe UI" panose="020B0502040204020203" pitchFamily="34" charset="0"/>
                        </a:rPr>
                        <a:t>Security requirements</a:t>
                      </a:r>
                      <a:endParaRPr lang="en-US" sz="2800" dirty="0">
                        <a:solidFill>
                          <a:sysClr val="windowText" lastClr="00000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800" dirty="0">
                          <a:latin typeface="Segoe UI" panose="020B0502040204020203" pitchFamily="34" charset="0"/>
                          <a:cs typeface="Segoe UI" panose="020B0502040204020203" pitchFamily="34" charset="0"/>
                        </a:rPr>
                        <a:t>Protection technology</a:t>
                      </a:r>
                      <a:endParaRPr lang="en-US" sz="2800" dirty="0">
                        <a:solidFill>
                          <a:sysClr val="windowText" lastClr="00000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371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anose="020B0502040204020203" pitchFamily="34" charset="0"/>
                          <a:cs typeface="Segoe UI" panose="020B0502040204020203" pitchFamily="34" charset="0"/>
                        </a:rPr>
                        <a:t>Exchange</a:t>
                      </a:r>
                      <a:r>
                        <a:rPr lang="en-US" sz="2000" baseline="0" dirty="0">
                          <a:latin typeface="Segoe UI" panose="020B0502040204020203" pitchFamily="34" charset="0"/>
                          <a:cs typeface="Segoe UI" panose="020B0502040204020203" pitchFamily="34" charset="0"/>
                        </a:rPr>
                        <a:t> </a:t>
                      </a:r>
                      <a:r>
                        <a:rPr lang="en-US" sz="2000" dirty="0">
                          <a:latin typeface="Segoe UI" panose="020B0502040204020203" pitchFamily="34" charset="0"/>
                          <a:cs typeface="Segoe UI" panose="020B0502040204020203" pitchFamily="34" charset="0"/>
                        </a:rPr>
                        <a:t>Server 2016</a:t>
                      </a:r>
                      <a:endParaRPr lang="en-US" sz="2000" dirty="0">
                        <a:solidFill>
                          <a:sysClr val="windowText" lastClr="00000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Segoe UI" panose="020B0502040204020203" pitchFamily="34" charset="0"/>
                          <a:cs typeface="Segoe UI" panose="020B0502040204020203" pitchFamily="34" charset="0"/>
                        </a:rPr>
                        <a:t>Anti</a:t>
                      </a:r>
                      <a:r>
                        <a:rPr lang="en-US" sz="2000" baseline="0" dirty="0">
                          <a:latin typeface="Segoe UI" panose="020B0502040204020203" pitchFamily="34" charset="0"/>
                          <a:cs typeface="Segoe UI" panose="020B0502040204020203" pitchFamily="34" charset="0"/>
                        </a:rPr>
                        <a:t>malware, antispam, security permissions, local firewall</a:t>
                      </a:r>
                      <a:endParaRPr lang="en-US" sz="2000" dirty="0">
                        <a:solidFill>
                          <a:sysClr val="windowText" lastClr="00000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37178">
                <a:tc>
                  <a:txBody>
                    <a:bodyPr/>
                    <a:lstStyle/>
                    <a:p>
                      <a:r>
                        <a:rPr lang="en-US" sz="2000" dirty="0">
                          <a:latin typeface="Segoe UI" panose="020B0502040204020203" pitchFamily="34" charset="0"/>
                          <a:cs typeface="Segoe UI" panose="020B0502040204020203" pitchFamily="34" charset="0"/>
                        </a:rPr>
                        <a:t>Perimeter network</a:t>
                      </a:r>
                      <a:endParaRPr lang="en-US" sz="2000" dirty="0">
                        <a:solidFill>
                          <a:sysClr val="windowText" lastClr="00000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Segoe UI" panose="020B0502040204020203" pitchFamily="34" charset="0"/>
                          <a:cs typeface="Segoe UI" panose="020B0502040204020203" pitchFamily="34" charset="0"/>
                        </a:rPr>
                        <a:t>Firewall,</a:t>
                      </a:r>
                      <a:r>
                        <a:rPr lang="en-US" sz="2000" baseline="0" dirty="0">
                          <a:latin typeface="Segoe UI" panose="020B0502040204020203" pitchFamily="34" charset="0"/>
                          <a:cs typeface="Segoe UI" panose="020B0502040204020203" pitchFamily="34" charset="0"/>
                        </a:rPr>
                        <a:t> reverse proxy, SMTP gateway, antimalware, antispam</a:t>
                      </a:r>
                      <a:endParaRPr lang="en-US" sz="2000" dirty="0">
                        <a:solidFill>
                          <a:sysClr val="windowText" lastClr="00000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1371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anose="020B0502040204020203" pitchFamily="34" charset="0"/>
                          <a:cs typeface="Segoe UI" panose="020B0502040204020203" pitchFamily="34" charset="0"/>
                        </a:rPr>
                        <a:t>Internal client</a:t>
                      </a:r>
                      <a:endParaRPr lang="en-US" sz="2000" dirty="0">
                        <a:solidFill>
                          <a:sysClr val="windowText" lastClr="00000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Segoe UI" panose="020B0502040204020203" pitchFamily="34" charset="0"/>
                          <a:cs typeface="Segoe UI" panose="020B0502040204020203" pitchFamily="34" charset="0"/>
                        </a:rPr>
                        <a:t>Anti</a:t>
                      </a:r>
                      <a:r>
                        <a:rPr lang="en-US" sz="2000" baseline="0" dirty="0">
                          <a:latin typeface="Segoe UI" panose="020B0502040204020203" pitchFamily="34" charset="0"/>
                          <a:cs typeface="Segoe UI" panose="020B0502040204020203" pitchFamily="34" charset="0"/>
                        </a:rPr>
                        <a:t>malware, security permissions, local firewall</a:t>
                      </a:r>
                      <a:endParaRPr lang="en-US" sz="2000" dirty="0">
                        <a:solidFill>
                          <a:sysClr val="windowText" lastClr="00000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13717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latin typeface="Segoe UI" panose="020B0502040204020203" pitchFamily="34" charset="0"/>
                          <a:cs typeface="Segoe UI" panose="020B0502040204020203" pitchFamily="34" charset="0"/>
                        </a:rPr>
                        <a:t>External client</a:t>
                      </a:r>
                      <a:endParaRPr lang="en-US" sz="2000" dirty="0">
                        <a:solidFill>
                          <a:sysClr val="windowText" lastClr="00000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a:latin typeface="Segoe UI" panose="020B0502040204020203" pitchFamily="34" charset="0"/>
                          <a:cs typeface="Segoe UI" panose="020B0502040204020203" pitchFamily="34" charset="0"/>
                        </a:rPr>
                        <a:t>Anti</a:t>
                      </a:r>
                      <a:r>
                        <a:rPr lang="en-US" sz="2000" baseline="0" dirty="0">
                          <a:latin typeface="Segoe UI" panose="020B0502040204020203" pitchFamily="34" charset="0"/>
                          <a:cs typeface="Segoe UI" panose="020B0502040204020203" pitchFamily="34" charset="0"/>
                        </a:rPr>
                        <a:t>malware, security permissions, local firewall</a:t>
                      </a:r>
                      <a:endParaRPr lang="en-US" sz="2000" dirty="0">
                        <a:solidFill>
                          <a:sysClr val="windowText" lastClr="000000"/>
                        </a:solidFill>
                        <a:latin typeface="Segoe UI" panose="020B0502040204020203" pitchFamily="34"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36752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Understanding SMTP gateway</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The SMTP gateway solution</a:t>
            </a:r>
            <a:r>
              <a:rPr lang="en-US" dirty="0"/>
              <a:t>:</a:t>
            </a:r>
          </a:p>
          <a:p>
            <a:pPr lvl="1"/>
            <a:r>
              <a:rPr lang="en-US" dirty="0"/>
              <a:t>Should have antimalware and antispam protection</a:t>
            </a:r>
          </a:p>
          <a:p>
            <a:pPr lvl="1"/>
            <a:r>
              <a:rPr lang="en-US" dirty="0"/>
              <a:t>Must be configured with a FQDN</a:t>
            </a:r>
          </a:p>
          <a:p>
            <a:pPr lvl="1"/>
            <a:r>
              <a:rPr lang="en-US" dirty="0"/>
              <a:t>Should be installed in perimeter network</a:t>
            </a:r>
          </a:p>
          <a:p>
            <a:pPr lvl="1"/>
            <a:r>
              <a:rPr lang="en-US" dirty="0"/>
              <a:t>Requires a minimal number of ports opened on the internal and external firewalls</a:t>
            </a:r>
          </a:p>
          <a:p>
            <a:pPr lvl="1"/>
            <a:r>
              <a:rPr lang="en-US" dirty="0"/>
              <a:t>Must be configured with the IP addresses for DNS servers that can resolve DNS names on the Internet</a:t>
            </a:r>
          </a:p>
          <a:p>
            <a:endParaRPr lang="en-US" b="1" dirty="0"/>
          </a:p>
          <a:p>
            <a:endParaRPr lang="en-US" dirty="0"/>
          </a:p>
        </p:txBody>
      </p:sp>
    </p:spTree>
    <p:extLst>
      <p:ext uri="{BB962C8B-B14F-4D97-AF65-F5344CB8AC3E}">
        <p14:creationId xmlns:p14="http://schemas.microsoft.com/office/powerpoint/2010/main" val="3105728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8a8f8e04-ca01-409d-a174-fb6bb5d7084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Overview of the Edge Transport server role</a:t>
            </a:r>
          </a:p>
        </p:txBody>
      </p:sp>
      <p:sp>
        <p:nvSpPr>
          <p:cNvPr id="4" name="AutoShape 3"/>
          <p:cNvSpPr>
            <a:spLocks noChangeArrowheads="1"/>
          </p:cNvSpPr>
          <p:nvPr/>
        </p:nvSpPr>
        <p:spPr bwMode="auto">
          <a:xfrm>
            <a:off x="576263" y="4755413"/>
            <a:ext cx="6858207" cy="1526117"/>
          </a:xfrm>
          <a:prstGeom prst="roundRect">
            <a:avLst>
              <a:gd name="adj" fmla="val 4167"/>
            </a:avLst>
          </a:prstGeom>
          <a:solidFill>
            <a:srgbClr val="569AD2"/>
          </a:solidFill>
          <a:ln w="9525" algn="ctr">
            <a:noFill/>
            <a:round/>
            <a:headEnd/>
            <a:tailEnd/>
          </a:ln>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altLang="de-DE" sz="2400" b="0" dirty="0">
                <a:latin typeface="Segoe UI" panose="020B0502040204020203" pitchFamily="34" charset="0"/>
                <a:cs typeface="Segoe UI" panose="020B0502040204020203" pitchFamily="34" charset="0"/>
              </a:rPr>
              <a:t>The Edge Transport server role does not include a graphical management interface anymore; you need to use the Exchange Management Shell or Windows PowerShell to configure or manage it</a:t>
            </a:r>
          </a:p>
        </p:txBody>
      </p:sp>
      <p:sp>
        <p:nvSpPr>
          <p:cNvPr id="5" name="AutoShape 3"/>
          <p:cNvSpPr>
            <a:spLocks noChangeArrowheads="1"/>
          </p:cNvSpPr>
          <p:nvPr/>
        </p:nvSpPr>
        <p:spPr bwMode="auto">
          <a:xfrm>
            <a:off x="576263" y="2409826"/>
            <a:ext cx="8120062" cy="2202996"/>
          </a:xfrm>
          <a:prstGeom prst="roundRect">
            <a:avLst>
              <a:gd name="adj" fmla="val 4167"/>
            </a:avLst>
          </a:prstGeom>
          <a:solidFill>
            <a:srgbClr val="569AD2"/>
          </a:solidFill>
          <a:ln w="9525" algn="ctr">
            <a:noFill/>
            <a:round/>
            <a:headEnd/>
            <a:tailEnd/>
          </a:ln>
          <a:effectLst/>
        </p:spPr>
        <p:txBody>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r>
              <a:rPr lang="en-GB" altLang="de-DE" sz="2400" b="0" dirty="0">
                <a:latin typeface="Segoe UI" panose="020B0502040204020203" pitchFamily="34" charset="0"/>
                <a:cs typeface="Segoe UI" panose="020B0502040204020203" pitchFamily="34" charset="0"/>
              </a:rPr>
              <a:t>The Edge Transport server role provides</a:t>
            </a:r>
            <a:r>
              <a:rPr lang="en-US" altLang="de-DE" b="0" dirty="0">
                <a:latin typeface="Segoe UI" panose="020B0502040204020203" pitchFamily="34" charset="0"/>
                <a:cs typeface="Segoe UI" panose="020B0502040204020203" pitchFamily="34" charset="0"/>
              </a:rPr>
              <a:t>:</a:t>
            </a:r>
          </a:p>
        </p:txBody>
      </p:sp>
      <p:sp>
        <p:nvSpPr>
          <p:cNvPr id="6" name="Rounded Rectangle 5"/>
          <p:cNvSpPr>
            <a:spLocks noChangeArrowheads="1"/>
          </p:cNvSpPr>
          <p:nvPr/>
        </p:nvSpPr>
        <p:spPr bwMode="auto">
          <a:xfrm>
            <a:off x="771525" y="2890928"/>
            <a:ext cx="7758113" cy="1600021"/>
          </a:xfrm>
          <a:prstGeom prst="roundRect">
            <a:avLst>
              <a:gd name="adj" fmla="val 4167"/>
            </a:avLst>
          </a:prstGeom>
          <a:solidFill>
            <a:srgbClr val="FFCC00"/>
          </a:solidFill>
          <a:ln w="9525" algn="ctr">
            <a:noFill/>
            <a:round/>
            <a:headEnd/>
            <a:tailEnd/>
          </a:ln>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85750" indent="-285750">
              <a:lnSpc>
                <a:spcPct val="90000"/>
              </a:lnSpc>
              <a:spcBef>
                <a:spcPct val="40000"/>
              </a:spcBef>
              <a:buSzPct val="100000"/>
              <a:buFont typeface="Arial" panose="020B0604020202020204" pitchFamily="34" charset="0"/>
              <a:buChar char="•"/>
            </a:pPr>
            <a:r>
              <a:rPr lang="en-US" altLang="de-DE" sz="2000" b="0" dirty="0">
                <a:latin typeface="Segoe UI" panose="020B0502040204020203" pitchFamily="34" charset="0"/>
                <a:cs typeface="Segoe UI" panose="020B0502040204020203" pitchFamily="34" charset="0"/>
              </a:rPr>
              <a:t>Internet message delivery</a:t>
            </a:r>
          </a:p>
          <a:p>
            <a:pPr marL="285750" indent="-285750">
              <a:lnSpc>
                <a:spcPct val="90000"/>
              </a:lnSpc>
              <a:spcBef>
                <a:spcPct val="40000"/>
              </a:spcBef>
              <a:buSzPct val="100000"/>
              <a:buFont typeface="Arial" panose="020B0604020202020204" pitchFamily="34" charset="0"/>
              <a:buChar char="•"/>
            </a:pPr>
            <a:r>
              <a:rPr lang="en-US" altLang="de-DE" sz="2000" b="0" dirty="0">
                <a:latin typeface="Segoe UI" panose="020B0502040204020203" pitchFamily="34" charset="0"/>
                <a:cs typeface="Segoe UI" panose="020B0502040204020203" pitchFamily="34" charset="0"/>
              </a:rPr>
              <a:t>Antivirus and antispam protection</a:t>
            </a:r>
          </a:p>
          <a:p>
            <a:pPr marL="285750" indent="-285750">
              <a:lnSpc>
                <a:spcPct val="90000"/>
              </a:lnSpc>
              <a:spcBef>
                <a:spcPct val="40000"/>
              </a:spcBef>
              <a:buSzPct val="100000"/>
              <a:buFont typeface="Arial" panose="020B0604020202020204" pitchFamily="34" charset="0"/>
              <a:buChar char="•"/>
            </a:pPr>
            <a:r>
              <a:rPr lang="en-US" altLang="de-DE" sz="2000" b="0" dirty="0">
                <a:latin typeface="Segoe UI" panose="020B0502040204020203" pitchFamily="34" charset="0"/>
                <a:cs typeface="Segoe UI" panose="020B0502040204020203" pitchFamily="34" charset="0"/>
              </a:rPr>
              <a:t>Edge transport rules</a:t>
            </a:r>
          </a:p>
          <a:p>
            <a:pPr marL="285750" indent="-285750">
              <a:lnSpc>
                <a:spcPct val="90000"/>
              </a:lnSpc>
              <a:spcBef>
                <a:spcPct val="40000"/>
              </a:spcBef>
              <a:buSzPct val="100000"/>
              <a:buFont typeface="Arial" panose="020B0604020202020204" pitchFamily="34" charset="0"/>
              <a:buChar char="•"/>
            </a:pPr>
            <a:r>
              <a:rPr lang="en-US" altLang="de-DE" sz="2000" b="0" dirty="0">
                <a:latin typeface="Segoe UI" panose="020B0502040204020203" pitchFamily="34" charset="0"/>
                <a:cs typeface="Segoe UI" panose="020B0502040204020203" pitchFamily="34" charset="0"/>
              </a:rPr>
              <a:t>Address rewriting</a:t>
            </a:r>
          </a:p>
        </p:txBody>
      </p:sp>
      <p:sp>
        <p:nvSpPr>
          <p:cNvPr id="7" name="AutoShape 3"/>
          <p:cNvSpPr>
            <a:spLocks noChangeArrowheads="1"/>
          </p:cNvSpPr>
          <p:nvPr/>
        </p:nvSpPr>
        <p:spPr bwMode="auto">
          <a:xfrm>
            <a:off x="511175" y="1052513"/>
            <a:ext cx="8274050" cy="1093787"/>
          </a:xfrm>
          <a:prstGeom prst="roundRect">
            <a:avLst>
              <a:gd name="adj" fmla="val 7389"/>
            </a:avLst>
          </a:prstGeom>
          <a:solidFill>
            <a:srgbClr val="FFC000"/>
          </a:solidFill>
          <a:ln w="9525" algn="ctr">
            <a:noFill/>
            <a:round/>
            <a:headEnd/>
            <a:tailEnd/>
          </a:ln>
          <a:effectLst/>
        </p:spPr>
        <p:txBody>
          <a:bodyPr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nSpc>
                <a:spcPct val="90000"/>
              </a:lnSpc>
              <a:defRPr/>
            </a:pPr>
            <a:r>
              <a:rPr lang="en-US" sz="2400" b="0" dirty="0">
                <a:latin typeface="Segoe UI" panose="020B0502040204020203" pitchFamily="34" charset="0"/>
                <a:cs typeface="Segoe UI" panose="020B0502040204020203" pitchFamily="34" charset="0"/>
              </a:rPr>
              <a:t>The Edge Transport server role provides a secure SMTP gateway for all incoming and outgoing Internet email in an organization</a:t>
            </a:r>
          </a:p>
        </p:txBody>
      </p:sp>
      <p:grpSp>
        <p:nvGrpSpPr>
          <p:cNvPr id="8" name="Group 7" descr="Graphic depicts the Edge Transport server role with an icon of a server with a shield and envelope in front.&#10;&#10;"/>
          <p:cNvGrpSpPr/>
          <p:nvPr/>
        </p:nvGrpSpPr>
        <p:grpSpPr>
          <a:xfrm>
            <a:off x="7597164" y="4195379"/>
            <a:ext cx="1320444" cy="2159517"/>
            <a:chOff x="7597164" y="4195379"/>
            <a:chExt cx="1320444" cy="2159517"/>
          </a:xfrm>
        </p:grpSpPr>
        <p:pic>
          <p:nvPicPr>
            <p:cNvPr id="9" name="Picture 8"/>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597164" y="4195379"/>
              <a:ext cx="1099161" cy="204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3589" y="5141642"/>
              <a:ext cx="1064019" cy="121325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07656" y="5563527"/>
              <a:ext cx="555712" cy="369484"/>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323656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254b452-7b41-4715-927f-d88a37d06fe2">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302625" cy="740664"/>
          </a:xfrm>
        </p:spPr>
        <p:txBody>
          <a:bodyPr/>
          <a:lstStyle/>
          <a:p>
            <a:r>
              <a:rPr lang="en-US" dirty="0"/>
              <a:t>Infrastructure requirements for the Edge Transport server role</a:t>
            </a:r>
          </a:p>
        </p:txBody>
      </p:sp>
      <p:sp>
        <p:nvSpPr>
          <p:cNvPr id="4" name="Line 37"/>
          <p:cNvSpPr>
            <a:spLocks noChangeShapeType="1"/>
          </p:cNvSpPr>
          <p:nvPr/>
        </p:nvSpPr>
        <p:spPr bwMode="auto">
          <a:xfrm flipV="1">
            <a:off x="5778500" y="5891895"/>
            <a:ext cx="774700" cy="96838"/>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de-DE"/>
          </a:p>
        </p:txBody>
      </p:sp>
      <p:sp>
        <p:nvSpPr>
          <p:cNvPr id="5" name="Line 30"/>
          <p:cNvSpPr>
            <a:spLocks noChangeShapeType="1"/>
          </p:cNvSpPr>
          <p:nvPr/>
        </p:nvSpPr>
        <p:spPr bwMode="auto">
          <a:xfrm>
            <a:off x="3295650" y="5910151"/>
            <a:ext cx="771525" cy="60325"/>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de-DE"/>
          </a:p>
        </p:txBody>
      </p:sp>
      <p:sp>
        <p:nvSpPr>
          <p:cNvPr id="6" name="Content Placeholder 2" descr="Graphic depicts the Edge Transport Server role in the perimeter network. There are three networks depicted: internal network, perimeter network and the Internet.&#10;&#10;"/>
          <p:cNvSpPr>
            <a:spLocks noGrp="1"/>
          </p:cNvSpPr>
          <p:nvPr/>
        </p:nvSpPr>
        <p:spPr bwMode="auto">
          <a:xfrm>
            <a:off x="458788" y="1024128"/>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The Edge Transport server role:</a:t>
            </a:r>
          </a:p>
          <a:p>
            <a:r>
              <a:rPr lang="en-US" altLang="de-DE" sz="2000" dirty="0"/>
              <a:t>Cannot be deployed with any other Exchange server role</a:t>
            </a:r>
          </a:p>
          <a:p>
            <a:r>
              <a:rPr lang="en-US" altLang="de-DE" sz="2000" dirty="0"/>
              <a:t>Should not be a member of the internal AD DS</a:t>
            </a:r>
          </a:p>
          <a:p>
            <a:r>
              <a:rPr lang="en-US" altLang="de-DE" sz="2000" dirty="0"/>
              <a:t>Must be configured with an FQDN</a:t>
            </a:r>
          </a:p>
          <a:p>
            <a:r>
              <a:rPr lang="en-US" altLang="de-DE" sz="2000" dirty="0"/>
              <a:t>Should be deployed in a perimeter network</a:t>
            </a:r>
          </a:p>
          <a:p>
            <a:r>
              <a:rPr lang="en-US" altLang="de-DE" sz="2000" dirty="0"/>
              <a:t>Requires a minimal number of ports opened on the internal and external firewalls</a:t>
            </a:r>
            <a:endParaRPr lang="en-US" altLang="de-DE" sz="2000" b="1" dirty="0"/>
          </a:p>
          <a:p>
            <a:r>
              <a:rPr lang="en-US" altLang="de-DE" sz="2000" dirty="0"/>
              <a:t>Must be configured with the IP addresses for DNS servers that can resolve DNS names on the Internet</a:t>
            </a:r>
          </a:p>
          <a:p>
            <a:endParaRPr lang="en-US" altLang="de-DE" dirty="0"/>
          </a:p>
          <a:p>
            <a:endParaRPr lang="en-US" altLang="de-DE" dirty="0"/>
          </a:p>
          <a:p>
            <a:endParaRPr lang="en-US" dirty="0"/>
          </a:p>
        </p:txBody>
      </p:sp>
      <p:pic>
        <p:nvPicPr>
          <p:cNvPr id="7" name="Picture 6"/>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6830513" y="4972849"/>
            <a:ext cx="1078876" cy="129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6553200" y="5272695"/>
            <a:ext cx="49770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30"/>
          <p:cNvSpPr>
            <a:spLocks noChangeShapeType="1"/>
          </p:cNvSpPr>
          <p:nvPr/>
        </p:nvSpPr>
        <p:spPr bwMode="auto">
          <a:xfrm>
            <a:off x="1883854" y="5639483"/>
            <a:ext cx="993775" cy="239713"/>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de-DE"/>
          </a:p>
        </p:txBody>
      </p:sp>
      <p:sp>
        <p:nvSpPr>
          <p:cNvPr id="10" name="Line 36"/>
          <p:cNvSpPr>
            <a:spLocks noChangeShapeType="1"/>
          </p:cNvSpPr>
          <p:nvPr/>
        </p:nvSpPr>
        <p:spPr bwMode="auto">
          <a:xfrm flipH="1" flipV="1">
            <a:off x="4677691" y="5940314"/>
            <a:ext cx="961109" cy="103981"/>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de-DE"/>
          </a:p>
        </p:txBody>
      </p:sp>
      <p:pic>
        <p:nvPicPr>
          <p:cNvPr id="11" name="Picture 10"/>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2676355" y="5525057"/>
            <a:ext cx="781050" cy="50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369104" y="5171413"/>
            <a:ext cx="514750"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noChangeArrowheads="1"/>
          </p:cNvPicPr>
          <p:nvPr/>
        </p:nvPicPr>
        <p:blipFill>
          <a:blip r:embed="rId5" cstate="print">
            <a:extLst>
              <a:ext uri="{28A0092B-C50C-407E-A947-70E740481C1C}">
                <a14:useLocalDpi xmlns:a14="http://schemas.microsoft.com/office/drawing/2010/main" val="0"/>
              </a:ext>
            </a:extLst>
          </a:blip>
          <a:stretch>
            <a:fillRect/>
          </a:stretch>
        </p:blipFill>
        <p:spPr bwMode="auto">
          <a:xfrm>
            <a:off x="5249863" y="5779120"/>
            <a:ext cx="781050" cy="508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Oval 13"/>
          <p:cNvSpPr/>
          <p:nvPr/>
        </p:nvSpPr>
        <p:spPr bwMode="auto">
          <a:xfrm>
            <a:off x="977779" y="4925401"/>
            <a:ext cx="2805923" cy="1404937"/>
          </a:xfrm>
          <a:prstGeom prst="ellipse">
            <a:avLst/>
          </a:prstGeom>
          <a:no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Verdana" pitchFamily="34" charset="0"/>
            </a:endParaRPr>
          </a:p>
        </p:txBody>
      </p:sp>
      <p:grpSp>
        <p:nvGrpSpPr>
          <p:cNvPr id="15" name="Group 14"/>
          <p:cNvGrpSpPr/>
          <p:nvPr/>
        </p:nvGrpSpPr>
        <p:grpSpPr>
          <a:xfrm>
            <a:off x="4067175" y="5110923"/>
            <a:ext cx="733425" cy="1257088"/>
            <a:chOff x="7597164" y="4195379"/>
            <a:chExt cx="1320444" cy="2159517"/>
          </a:xfrm>
        </p:grpSpPr>
        <p:pic>
          <p:nvPicPr>
            <p:cNvPr id="16" name="Picture 15"/>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597164" y="4195379"/>
              <a:ext cx="1099161" cy="204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53589" y="5141642"/>
              <a:ext cx="1064019" cy="121325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noChangeArrowheads="1"/>
            </p:cNvPicPr>
            <p:nvPr/>
          </p:nvPicPr>
          <p:blipFill>
            <a:blip r:embed="rId7" cstate="print">
              <a:extLst>
                <a:ext uri="{28A0092B-C50C-407E-A947-70E740481C1C}">
                  <a14:useLocalDpi xmlns:a14="http://schemas.microsoft.com/office/drawing/2010/main" val="0"/>
                </a:ext>
              </a:extLst>
            </a:blip>
            <a:stretch>
              <a:fillRect/>
            </a:stretch>
          </p:blipFill>
          <p:spPr bwMode="auto">
            <a:xfrm>
              <a:off x="8109678" y="5563527"/>
              <a:ext cx="551669" cy="36948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780708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3bcbe9d-0216-4691-9b71-d44353a1386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EdgeSync</a:t>
            </a:r>
            <a:r>
              <a:rPr lang="en-US" dirty="0"/>
              <a:t>?</a:t>
            </a:r>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1872207" y="4746127"/>
            <a:ext cx="464048" cy="134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89038" y="5837033"/>
            <a:ext cx="773112" cy="350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AutoShape 14"/>
          <p:cNvSpPr>
            <a:spLocks noChangeArrowheads="1"/>
          </p:cNvSpPr>
          <p:nvPr/>
        </p:nvSpPr>
        <p:spPr bwMode="auto">
          <a:xfrm>
            <a:off x="1662095" y="6093914"/>
            <a:ext cx="1900238" cy="345103"/>
          </a:xfrm>
          <a:prstGeom prst="roundRect">
            <a:avLst>
              <a:gd name="adj" fmla="val 4167"/>
            </a:avLst>
          </a:prstGeom>
          <a:noFill/>
          <a:ln w="9525">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600" b="0" dirty="0">
                <a:latin typeface="Segoe UI" panose="020B0502040204020203" pitchFamily="34" charset="0"/>
                <a:cs typeface="Segoe UI" panose="020B0502040204020203" pitchFamily="34" charset="0"/>
              </a:rPr>
              <a:t>AD DS database</a:t>
            </a:r>
          </a:p>
        </p:txBody>
      </p:sp>
      <p:sp>
        <p:nvSpPr>
          <p:cNvPr id="7" name="AutoShape 14"/>
          <p:cNvSpPr>
            <a:spLocks noChangeArrowheads="1"/>
          </p:cNvSpPr>
          <p:nvPr/>
        </p:nvSpPr>
        <p:spPr bwMode="auto">
          <a:xfrm>
            <a:off x="6102350" y="6028684"/>
            <a:ext cx="2174875" cy="345103"/>
          </a:xfrm>
          <a:prstGeom prst="roundRect">
            <a:avLst>
              <a:gd name="adj" fmla="val 4167"/>
            </a:avLst>
          </a:prstGeom>
          <a:noFill/>
          <a:ln w="9525">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sz="1600" b="0" dirty="0">
                <a:latin typeface="Segoe UI" panose="020B0502040204020203" pitchFamily="34" charset="0"/>
                <a:cs typeface="Segoe UI" panose="020B0502040204020203" pitchFamily="34" charset="0"/>
              </a:rPr>
              <a:t>AD LDS database</a:t>
            </a:r>
          </a:p>
        </p:txBody>
      </p:sp>
      <p:sp>
        <p:nvSpPr>
          <p:cNvPr id="8" name="AutoShape 14"/>
          <p:cNvSpPr>
            <a:spLocks noChangeArrowheads="1"/>
          </p:cNvSpPr>
          <p:nvPr/>
        </p:nvSpPr>
        <p:spPr bwMode="auto">
          <a:xfrm>
            <a:off x="2981325" y="5300045"/>
            <a:ext cx="2536825" cy="376476"/>
          </a:xfrm>
          <a:prstGeom prst="roundRect">
            <a:avLst>
              <a:gd name="adj" fmla="val 4167"/>
            </a:avLst>
          </a:prstGeom>
          <a:noFill/>
          <a:ln w="9525">
            <a:noFill/>
            <a:round/>
            <a:headEnd/>
            <a:tailEnd/>
          </a:ln>
          <a:effectLst/>
        </p:spPr>
        <p:txBody>
          <a:bodyPr anchor="ctr">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lgn="ctr" eaLnBrk="0" hangingPunct="0">
              <a:defRPr/>
            </a:pPr>
            <a:r>
              <a:rPr lang="en-US" b="0" dirty="0" err="1">
                <a:latin typeface="Segoe UI" panose="020B0502040204020203" pitchFamily="34" charset="0"/>
                <a:cs typeface="Segoe UI" panose="020B0502040204020203" pitchFamily="34" charset="0"/>
              </a:rPr>
              <a:t>EdgeSync</a:t>
            </a:r>
            <a:endParaRPr lang="en-US" b="0" dirty="0">
              <a:latin typeface="Segoe UI" panose="020B0502040204020203" pitchFamily="34" charset="0"/>
              <a:cs typeface="Segoe UI" panose="020B0502040204020203" pitchFamily="34" charset="0"/>
            </a:endParaRPr>
          </a:p>
        </p:txBody>
      </p:sp>
      <p:sp>
        <p:nvSpPr>
          <p:cNvPr id="9" name="Line 35"/>
          <p:cNvSpPr>
            <a:spLocks noChangeShapeType="1"/>
          </p:cNvSpPr>
          <p:nvPr/>
        </p:nvSpPr>
        <p:spPr bwMode="auto">
          <a:xfrm>
            <a:off x="2561430" y="5185864"/>
            <a:ext cx="3376613" cy="0"/>
          </a:xfrm>
          <a:prstGeom prst="line">
            <a:avLst/>
          </a:prstGeom>
          <a:noFill/>
          <a:ln w="38100">
            <a:solidFill>
              <a:srgbClr val="CC0000"/>
            </a:solidFill>
            <a:round/>
            <a:headEnd/>
            <a:tailEnd type="triangle" w="med" len="med"/>
          </a:ln>
          <a:extLst>
            <a:ext uri="{909E8E84-426E-40DD-AFC4-6F175D3DCCD1}">
              <a14:hiddenFill xmlns:a14="http://schemas.microsoft.com/office/drawing/2010/main">
                <a:noFill/>
              </a14:hiddenFill>
            </a:ext>
          </a:extLst>
        </p:spPr>
        <p:txBody>
          <a:bodyPr lIns="0" anchor="ct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endParaRPr lang="de-DE"/>
          </a:p>
        </p:txBody>
      </p:sp>
      <p:pic>
        <p:nvPicPr>
          <p:cNvPr id="10"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8025" y="5325564"/>
            <a:ext cx="890587" cy="592137"/>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p:cNvGrpSpPr/>
          <p:nvPr/>
        </p:nvGrpSpPr>
        <p:grpSpPr>
          <a:xfrm>
            <a:off x="6054211" y="4836826"/>
            <a:ext cx="733425" cy="1257088"/>
            <a:chOff x="7597164" y="4195379"/>
            <a:chExt cx="1320444" cy="2159517"/>
          </a:xfrm>
        </p:grpSpPr>
        <p:pic>
          <p:nvPicPr>
            <p:cNvPr id="12" name="Picture 11"/>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7597164" y="4195379"/>
              <a:ext cx="1099161" cy="2047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53589" y="5141642"/>
              <a:ext cx="1064019" cy="121325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p:cNvPicPr>
              <a:picLocks noChangeAspect="1" noChangeArrowheads="1"/>
            </p:cNvPicPr>
            <p:nvPr/>
          </p:nvPicPr>
          <p:blipFill>
            <a:blip r:embed="rId8" cstate="print">
              <a:extLst>
                <a:ext uri="{28A0092B-C50C-407E-A947-70E740481C1C}">
                  <a14:useLocalDpi xmlns:a14="http://schemas.microsoft.com/office/drawing/2010/main" val="0"/>
                </a:ext>
              </a:extLst>
            </a:blip>
            <a:stretch>
              <a:fillRect/>
            </a:stretch>
          </p:blipFill>
          <p:spPr bwMode="auto">
            <a:xfrm>
              <a:off x="8109678" y="5563527"/>
              <a:ext cx="551669" cy="369483"/>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14"/>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345223" y="5809855"/>
            <a:ext cx="771525" cy="34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2" descr="Graphic depicts two directories: the AD DS database, which belongs to an internal AD DS, and the AD LDS database that the Edge Transport uses to store configuration data. The two directories are connected by EdgeSync, which has synchronized from the AD DS database to the AD LDS database.&#10;&#10;"/>
          <p:cNvSpPr>
            <a:spLocks noGrp="1"/>
          </p:cNvSpPr>
          <p:nvPr/>
        </p:nvSpPr>
        <p:spPr bwMode="auto">
          <a:xfrm>
            <a:off x="442378" y="1024128"/>
            <a:ext cx="8119156" cy="331042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err="1"/>
              <a:t>EdgeSync</a:t>
            </a:r>
            <a:r>
              <a:rPr lang="en-US" dirty="0"/>
              <a:t> replicates AD DS information to AD LDS on Edge Transport servers</a:t>
            </a:r>
          </a:p>
          <a:p>
            <a:r>
              <a:rPr lang="en-US" dirty="0" err="1"/>
              <a:t>EdgeSync</a:t>
            </a:r>
            <a:r>
              <a:rPr lang="en-US" dirty="0"/>
              <a:t>:</a:t>
            </a:r>
          </a:p>
          <a:p>
            <a:pPr lvl="1">
              <a:lnSpc>
                <a:spcPct val="90000"/>
              </a:lnSpc>
              <a:spcBef>
                <a:spcPct val="40000"/>
              </a:spcBef>
            </a:pPr>
            <a:r>
              <a:rPr lang="en-US" altLang="de-DE" dirty="0"/>
              <a:t>Includes configuration and recipient information</a:t>
            </a:r>
          </a:p>
          <a:p>
            <a:pPr lvl="1">
              <a:lnSpc>
                <a:spcPct val="90000"/>
              </a:lnSpc>
              <a:spcBef>
                <a:spcPct val="40000"/>
              </a:spcBef>
            </a:pPr>
            <a:r>
              <a:rPr lang="en-US" altLang="de-DE" dirty="0"/>
              <a:t>Synchronizes only changes to the Edge Transport server</a:t>
            </a:r>
          </a:p>
          <a:p>
            <a:pPr lvl="1">
              <a:lnSpc>
                <a:spcPct val="90000"/>
              </a:lnSpc>
              <a:spcBef>
                <a:spcPct val="40000"/>
              </a:spcBef>
            </a:pPr>
            <a:r>
              <a:rPr lang="en-US" altLang="de-DE" dirty="0"/>
              <a:t>Is always initiated by internal Exchange servers</a:t>
            </a:r>
          </a:p>
          <a:p>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471634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18ae1d06-fd29-43d7-8ed2-75ecb0f5cff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Configuring EdgeSync</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In this demonstration, you will see how to:</a:t>
            </a:r>
          </a:p>
          <a:p>
            <a:r>
              <a:rPr lang="en-US" dirty="0"/>
              <a:t>Enable </a:t>
            </a:r>
            <a:r>
              <a:rPr lang="en-US" dirty="0" err="1"/>
              <a:t>EdgeSync</a:t>
            </a:r>
            <a:endParaRPr lang="en-US" dirty="0"/>
          </a:p>
          <a:p>
            <a:r>
              <a:rPr lang="en-US" dirty="0"/>
              <a:t>Test </a:t>
            </a:r>
            <a:r>
              <a:rPr lang="en-US" dirty="0" err="1"/>
              <a:t>EdgeSync</a:t>
            </a: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572799240"/>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5" ma:contentTypeDescription="Ein neues Dokument erstellen." ma:contentTypeScope="" ma:versionID="d01427b99216fbf38742d5d01c6b75bf">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5934c62b56485465954fd63a5b7a1828"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Props1.xml><?xml version="1.0" encoding="utf-8"?>
<ds:datastoreItem xmlns:ds="http://schemas.openxmlformats.org/officeDocument/2006/customXml" ds:itemID="{B1C04ACA-59BB-4C82-9F4F-DFD7BBFFA168}"/>
</file>

<file path=customXml/itemProps2.xml><?xml version="1.0" encoding="utf-8"?>
<ds:datastoreItem xmlns:ds="http://schemas.openxmlformats.org/officeDocument/2006/customXml" ds:itemID="{D76B7233-F396-4AD6-AE15-55E9373B28A5}"/>
</file>

<file path=customXml/itemProps3.xml><?xml version="1.0" encoding="utf-8"?>
<ds:datastoreItem xmlns:ds="http://schemas.openxmlformats.org/officeDocument/2006/customXml" ds:itemID="{1A413C78-A41D-43BF-B4B7-8B39868A41D3}"/>
</file>

<file path=docProps/app.xml><?xml version="1.0" encoding="utf-8"?>
<Properties xmlns="http://schemas.openxmlformats.org/officeDocument/2006/extended-properties" xmlns:vt="http://schemas.openxmlformats.org/officeDocument/2006/docPropsVTypes">
  <Template>NG_MOC_Core_ModuleNew</Template>
  <TotalTime>0</TotalTime>
  <Words>3212</Words>
  <Application>Microsoft Office PowerPoint</Application>
  <PresentationFormat>On-screen Show (4:3)</PresentationFormat>
  <Paragraphs>383</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Segoe</vt:lpstr>
      <vt:lpstr>Verdana</vt:lpstr>
      <vt:lpstr>Symbol</vt:lpstr>
      <vt:lpstr>Wingdings</vt:lpstr>
      <vt:lpstr>Arial</vt:lpstr>
      <vt:lpstr>Arial Narrow</vt:lpstr>
      <vt:lpstr>Segoe UI</vt:lpstr>
      <vt:lpstr>Calibri</vt:lpstr>
      <vt:lpstr>NG_MOC_Core_ModuleNew2</vt:lpstr>
      <vt:lpstr>Module 12</vt:lpstr>
      <vt:lpstr>Module Overview</vt:lpstr>
      <vt:lpstr>Lesson 1: Deploying and managing an Edge Transport server for message security</vt:lpstr>
      <vt:lpstr>Defining message security requirements</vt:lpstr>
      <vt:lpstr>Understanding SMTP gateway</vt:lpstr>
      <vt:lpstr>Overview of the Edge Transport server role</vt:lpstr>
      <vt:lpstr>Infrastructure requirements for the Edge Transport server role</vt:lpstr>
      <vt:lpstr>What is EdgeSync?</vt:lpstr>
      <vt:lpstr>Demonstration: Configuring EdgeSync</vt:lpstr>
      <vt:lpstr>Message flow with an Edge Transport server</vt:lpstr>
      <vt:lpstr>Lesson 2: Implementing an antivirus solution for Exchange Server </vt:lpstr>
      <vt:lpstr>Antivirus Solution Requirements</vt:lpstr>
      <vt:lpstr>Options for implementing an antivirus solution in Exchange Server </vt:lpstr>
      <vt:lpstr>Antivirus solution features in Exchange Server </vt:lpstr>
      <vt:lpstr>What is Exchange Online Protection?</vt:lpstr>
      <vt:lpstr>Best practices for deploying an antivirus solution</vt:lpstr>
      <vt:lpstr>Lesson 3: Implementing an antispam solution for Exchange Server </vt:lpstr>
      <vt:lpstr>Antispam solution requirements</vt:lpstr>
      <vt:lpstr>Overview of spam-filtering features</vt:lpstr>
      <vt:lpstr>Exchange Server  spam-filtering components</vt:lpstr>
      <vt:lpstr>What are sender and recipient filtering?</vt:lpstr>
      <vt:lpstr>Understanding Sender ID filtering</vt:lpstr>
      <vt:lpstr>What is sender reputation filtering?</vt:lpstr>
      <vt:lpstr>Understanding the spam confidence level in Exchange Server </vt:lpstr>
      <vt:lpstr>What is content filtering?</vt:lpstr>
      <vt:lpstr>Best practices for deploying an antispam solution</vt:lpstr>
      <vt:lpstr>Demonstration: Configuring antispam features in Exchange Server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2016-04-06T22:11:52Z</dcterms:created>
  <dcterms:modified xsi:type="dcterms:W3CDTF">2019-05-16T19:21:05Z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