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4867" r:id="rId4"/>
  </p:sldMasterIdLst>
  <p:notesMasterIdLst>
    <p:notesMasterId r:id="rId56"/>
  </p:notesMasterIdLst>
  <p:sldIdLst>
    <p:sldId id="2019" r:id="rId5"/>
    <p:sldId id="1758" r:id="rId6"/>
    <p:sldId id="1963" r:id="rId7"/>
    <p:sldId id="1627" r:id="rId8"/>
    <p:sldId id="1966" r:id="rId9"/>
    <p:sldId id="1968" r:id="rId10"/>
    <p:sldId id="1970" r:id="rId11"/>
    <p:sldId id="1967" r:id="rId12"/>
    <p:sldId id="1965" r:id="rId13"/>
    <p:sldId id="1974" r:id="rId14"/>
    <p:sldId id="1971" r:id="rId15"/>
    <p:sldId id="1972" r:id="rId16"/>
    <p:sldId id="1973" r:id="rId17"/>
    <p:sldId id="1975" r:id="rId18"/>
    <p:sldId id="1976" r:id="rId19"/>
    <p:sldId id="1977" r:id="rId20"/>
    <p:sldId id="1985" r:id="rId21"/>
    <p:sldId id="1842" r:id="rId22"/>
    <p:sldId id="1979" r:id="rId23"/>
    <p:sldId id="1989" r:id="rId24"/>
    <p:sldId id="1987" r:id="rId25"/>
    <p:sldId id="1978" r:id="rId26"/>
    <p:sldId id="2018" r:id="rId27"/>
    <p:sldId id="1986" r:id="rId28"/>
    <p:sldId id="1980" r:id="rId29"/>
    <p:sldId id="1991" r:id="rId30"/>
    <p:sldId id="1992" r:id="rId31"/>
    <p:sldId id="1993" r:id="rId32"/>
    <p:sldId id="1981" r:id="rId33"/>
    <p:sldId id="2004" r:id="rId34"/>
    <p:sldId id="2003" r:id="rId35"/>
    <p:sldId id="1997" r:id="rId36"/>
    <p:sldId id="1995" r:id="rId37"/>
    <p:sldId id="1984" r:id="rId38"/>
    <p:sldId id="2005" r:id="rId39"/>
    <p:sldId id="1998" r:id="rId40"/>
    <p:sldId id="1982" r:id="rId41"/>
    <p:sldId id="1999" r:id="rId42"/>
    <p:sldId id="2017" r:id="rId43"/>
    <p:sldId id="1983" r:id="rId44"/>
    <p:sldId id="2000" r:id="rId45"/>
    <p:sldId id="2010" r:id="rId46"/>
    <p:sldId id="2014" r:id="rId47"/>
    <p:sldId id="2012" r:id="rId48"/>
    <p:sldId id="2013" r:id="rId49"/>
    <p:sldId id="2006" r:id="rId50"/>
    <p:sldId id="2008" r:id="rId51"/>
    <p:sldId id="2009" r:id="rId52"/>
    <p:sldId id="2015" r:id="rId53"/>
    <p:sldId id="2016" r:id="rId54"/>
    <p:sldId id="2011" r:id="rId55"/>
  </p:sldIdLst>
  <p:sldSz cx="12436475" cy="6994525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Lucida Console" panose="020B0609040504020204" pitchFamily="49" charset="0"/>
      <p:regular r:id="rId61"/>
    </p:embeddedFont>
    <p:embeddedFont>
      <p:font typeface="Segoe UI" panose="020B0502040204020203" pitchFamily="34" charset="0"/>
      <p:regular r:id="rId62"/>
      <p:bold r:id="rId63"/>
      <p:italic r:id="rId64"/>
      <p:boldItalic r:id="rId65"/>
    </p:embeddedFont>
    <p:embeddedFont>
      <p:font typeface="Segoe UI Semibold" panose="020B0702040204020203" pitchFamily="34" charset="0"/>
      <p:bold r:id="rId66"/>
      <p:boldItalic r:id="rId67"/>
    </p:embeddedFont>
    <p:embeddedFont>
      <p:font typeface="Segoe UI Semilight" panose="020B0402040204020203" pitchFamily="34" charset="0"/>
      <p:regular r:id="rId68"/>
      <p:italic r:id="rId69"/>
    </p:embeddedFont>
  </p:embeddedFont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3F5D"/>
    <a:srgbClr val="339933"/>
    <a:srgbClr val="44AD1F"/>
    <a:srgbClr val="E3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91A87-9494-496F-A941-515424D025A6}" v="45" dt="2025-10-17T10:14:50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247" autoAdjust="0"/>
  </p:normalViewPr>
  <p:slideViewPr>
    <p:cSldViewPr snapToGrid="0" snapToObjects="1">
      <p:cViewPr varScale="1">
        <p:scale>
          <a:sx n="108" d="100"/>
          <a:sy n="108" d="100"/>
        </p:scale>
        <p:origin x="486" y="11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DCFC-0A24-40D5-A007-FBB29F036A66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4775" y="73025"/>
            <a:ext cx="3289300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27D07-7781-494F-A97B-35FE753DE48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anim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1E76125-4491-9F78-BB8F-55B8023FE5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9769" y="3111574"/>
            <a:ext cx="1542973" cy="771377"/>
          </a:xfrm>
          <a:prstGeom prst="rect">
            <a:avLst/>
          </a:prstGeom>
          <a:noFill/>
          <a:effectLst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DFD484-442F-8C1A-E34D-F3A837EF2616}"/>
              </a:ext>
            </a:extLst>
          </p:cNvPr>
          <p:cNvSpPr>
            <a:spLocks noChangeAspect="1"/>
          </p:cNvSpPr>
          <p:nvPr userDrawn="1"/>
        </p:nvSpPr>
        <p:spPr>
          <a:xfrm>
            <a:off x="5520522" y="3125275"/>
            <a:ext cx="697716" cy="697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73"/>
          </a:p>
        </p:txBody>
      </p:sp>
    </p:spTree>
    <p:extLst>
      <p:ext uri="{BB962C8B-B14F-4D97-AF65-F5344CB8AC3E}">
        <p14:creationId xmlns:p14="http://schemas.microsoft.com/office/powerpoint/2010/main" val="34859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repeatCount="0" accel="50000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5E-6 2.22222E-6 L 0.05599 2.22222E-6 " pathEditMode="relative" rAng="0" ptsTypes="AA" p14:bounceEnd="50000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99" y="0"/>
                                        </p:animMotion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1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repeatCount="0" accel="50000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5E-6 2.22222E-6 L 0.05599 2.22222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99" y="0"/>
                                        </p:animMotion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3124966-9C1D-C1FB-DB17-BAA7108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988C69C4-6F4B-4089-DDFA-567B24F18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0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3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Do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6CAFB1A-5C38-3390-EE1E-B7205B7C00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4722" y="905570"/>
            <a:ext cx="7827026" cy="2359651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08570B9A-AF3E-2FA3-ECD0-3BC5B3FA1C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905581"/>
            <a:ext cx="2127580" cy="2359652"/>
          </a:xfrm>
          <a:custGeom>
            <a:avLst/>
            <a:gdLst>
              <a:gd name="connsiteX0" fmla="*/ 0 w 2085756"/>
              <a:gd name="connsiteY0" fmla="*/ 0 h 2313594"/>
              <a:gd name="connsiteX1" fmla="*/ 928959 w 2085756"/>
              <a:gd name="connsiteY1" fmla="*/ 0 h 2313594"/>
              <a:gd name="connsiteX2" fmla="*/ 2085756 w 2085756"/>
              <a:gd name="connsiteY2" fmla="*/ 1156797 h 2313594"/>
              <a:gd name="connsiteX3" fmla="*/ 2085755 w 2085756"/>
              <a:gd name="connsiteY3" fmla="*/ 1156797 h 2313594"/>
              <a:gd name="connsiteX4" fmla="*/ 928958 w 2085756"/>
              <a:gd name="connsiteY4" fmla="*/ 2313594 h 2313594"/>
              <a:gd name="connsiteX5" fmla="*/ 0 w 2085756"/>
              <a:gd name="connsiteY5" fmla="*/ 2313594 h 231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5756" h="2313594">
                <a:moveTo>
                  <a:pt x="0" y="0"/>
                </a:moveTo>
                <a:lnTo>
                  <a:pt x="928959" y="0"/>
                </a:lnTo>
                <a:cubicBezTo>
                  <a:pt x="1567840" y="0"/>
                  <a:pt x="2085756" y="517916"/>
                  <a:pt x="2085756" y="1156797"/>
                </a:cubicBezTo>
                <a:lnTo>
                  <a:pt x="2085755" y="1156797"/>
                </a:lnTo>
                <a:cubicBezTo>
                  <a:pt x="2085755" y="1795678"/>
                  <a:pt x="1567839" y="2313594"/>
                  <a:pt x="928958" y="2313594"/>
                </a:cubicBezTo>
                <a:lnTo>
                  <a:pt x="0" y="2313594"/>
                </a:lnTo>
                <a:close/>
              </a:path>
            </a:pathLst>
          </a:cu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E0908B84-01E7-1B91-F509-823D299143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8899" y="905581"/>
            <a:ext cx="2127577" cy="2359652"/>
          </a:xfrm>
          <a:custGeom>
            <a:avLst/>
            <a:gdLst>
              <a:gd name="connsiteX0" fmla="*/ 0 w 2085753"/>
              <a:gd name="connsiteY0" fmla="*/ 1156796 h 2313594"/>
              <a:gd name="connsiteX1" fmla="*/ 0 w 2085753"/>
              <a:gd name="connsiteY1" fmla="*/ 1156797 h 2313594"/>
              <a:gd name="connsiteX2" fmla="*/ 0 w 2085753"/>
              <a:gd name="connsiteY2" fmla="*/ 1156797 h 2313594"/>
              <a:gd name="connsiteX3" fmla="*/ 1156797 w 2085753"/>
              <a:gd name="connsiteY3" fmla="*/ 0 h 2313594"/>
              <a:gd name="connsiteX4" fmla="*/ 2085753 w 2085753"/>
              <a:gd name="connsiteY4" fmla="*/ 0 h 2313594"/>
              <a:gd name="connsiteX5" fmla="*/ 2085753 w 2085753"/>
              <a:gd name="connsiteY5" fmla="*/ 2313594 h 2313594"/>
              <a:gd name="connsiteX6" fmla="*/ 1156797 w 2085753"/>
              <a:gd name="connsiteY6" fmla="*/ 2313593 h 2313594"/>
              <a:gd name="connsiteX7" fmla="*/ 5973 w 2085753"/>
              <a:gd name="connsiteY7" fmla="*/ 1275072 h 2313594"/>
              <a:gd name="connsiteX8" fmla="*/ 0 w 2085753"/>
              <a:gd name="connsiteY8" fmla="*/ 1156797 h 2313594"/>
              <a:gd name="connsiteX9" fmla="*/ 5973 w 2085753"/>
              <a:gd name="connsiteY9" fmla="*/ 1038521 h 2313594"/>
              <a:gd name="connsiteX10" fmla="*/ 1156797 w 2085753"/>
              <a:gd name="connsiteY10" fmla="*/ 0 h 231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5753" h="2313594">
                <a:moveTo>
                  <a:pt x="0" y="1156796"/>
                </a:moveTo>
                <a:lnTo>
                  <a:pt x="0" y="1156797"/>
                </a:lnTo>
                <a:lnTo>
                  <a:pt x="0" y="1156797"/>
                </a:lnTo>
                <a:close/>
                <a:moveTo>
                  <a:pt x="1156797" y="0"/>
                </a:moveTo>
                <a:lnTo>
                  <a:pt x="2085753" y="0"/>
                </a:lnTo>
                <a:lnTo>
                  <a:pt x="2085753" y="2313594"/>
                </a:lnTo>
                <a:lnTo>
                  <a:pt x="1156797" y="2313593"/>
                </a:lnTo>
                <a:cubicBezTo>
                  <a:pt x="557846" y="2313593"/>
                  <a:pt x="65212" y="1858393"/>
                  <a:pt x="5973" y="1275072"/>
                </a:cubicBezTo>
                <a:lnTo>
                  <a:pt x="0" y="1156797"/>
                </a:lnTo>
                <a:lnTo>
                  <a:pt x="5973" y="1038521"/>
                </a:lnTo>
                <a:cubicBezTo>
                  <a:pt x="65212" y="455200"/>
                  <a:pt x="557846" y="0"/>
                  <a:pt x="1156797" y="0"/>
                </a:cubicBezTo>
                <a:close/>
              </a:path>
            </a:pathLst>
          </a:cu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7CDB5-1BE2-D766-1B77-1210EC60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4074654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EF371DF5-82A7-EBFE-01A2-6ADD64D75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4734967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0637AD-DEE8-AF2B-15D0-165976EB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252" y="4970476"/>
            <a:ext cx="8264604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460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EE901E9-9F9F-ADBB-6321-DDE7DFA84C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59917" y="1087378"/>
            <a:ext cx="1740941" cy="4819770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70B5170-E8A1-7FF7-5F30-42664C30F7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31131" y="1087378"/>
            <a:ext cx="1740941" cy="4819770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575DAA-ED48-D873-1DC5-A66C66E5DB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02345" y="1087378"/>
            <a:ext cx="1740941" cy="4819770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79753DD8-F83E-A51C-CB4E-07F0A578D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628" y="2344461"/>
            <a:ext cx="4011087" cy="3641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07CEBF20-EF83-DE92-9D99-3BD558BBEE2E}"/>
              </a:ext>
            </a:extLst>
          </p:cNvPr>
          <p:cNvCxnSpPr>
            <a:cxnSpLocks/>
          </p:cNvCxnSpPr>
          <p:nvPr userDrawn="1"/>
        </p:nvCxnSpPr>
        <p:spPr>
          <a:xfrm>
            <a:off x="-38863" y="2217752"/>
            <a:ext cx="490657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2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CE6CCF2-F904-82E2-A5B8-A3444A6049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925" y="1918415"/>
            <a:ext cx="4151417" cy="1798604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68604A7-3BA6-8919-5752-8E32C2D43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924" y="4042069"/>
            <a:ext cx="4151417" cy="1798604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B54DC6E-B3F9-26C2-6FF4-822348F3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81CE6E4-9E1D-9ED7-C0FF-7C25C9ECCA0C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B6439027-17E9-BC5C-355F-C38ACCFC8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522625"/>
            <a:ext cx="5225586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4AFC569E-ED90-026D-5053-0D6B5A663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6" y="2362939"/>
            <a:ext cx="5248257" cy="37054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ongle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3124966-9C1D-C1FB-DB17-BAA7108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988C69C4-6F4B-4089-DDFA-567B24F18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187D9D3A-4E42-7527-03E7-96B41491BF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3051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CC552C1-0F7A-5357-9F5C-5396AC8D66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74903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4217AFB-BC0A-5357-2F81-626B13993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197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0E4619C-7258-C138-59B6-AADDB1BF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741279"/>
            <a:ext cx="10651971" cy="14222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923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ongle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33FF872-C9AE-F268-E586-32C424D62A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198" y="11715"/>
            <a:ext cx="3530373" cy="3954801"/>
          </a:xfrm>
          <a:custGeom>
            <a:avLst/>
            <a:gdLst>
              <a:gd name="connsiteX0" fmla="*/ 0 w 3460973"/>
              <a:gd name="connsiteY0" fmla="*/ 0 h 4412634"/>
              <a:gd name="connsiteX1" fmla="*/ 3460972 w 3460973"/>
              <a:gd name="connsiteY1" fmla="*/ 0 h 4412634"/>
              <a:gd name="connsiteX2" fmla="*/ 3460972 w 3460973"/>
              <a:gd name="connsiteY2" fmla="*/ 2682121 h 4412634"/>
              <a:gd name="connsiteX3" fmla="*/ 3460973 w 3460973"/>
              <a:gd name="connsiteY3" fmla="*/ 2682148 h 4412634"/>
              <a:gd name="connsiteX4" fmla="*/ 1730487 w 3460973"/>
              <a:gd name="connsiteY4" fmla="*/ 4412634 h 4412634"/>
              <a:gd name="connsiteX5" fmla="*/ 0 w 3460973"/>
              <a:gd name="connsiteY5" fmla="*/ 2682148 h 4412634"/>
              <a:gd name="connsiteX6" fmla="*/ 0 w 3460973"/>
              <a:gd name="connsiteY6" fmla="*/ 2682146 h 44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0973" h="4412634">
                <a:moveTo>
                  <a:pt x="0" y="0"/>
                </a:moveTo>
                <a:lnTo>
                  <a:pt x="3460972" y="0"/>
                </a:lnTo>
                <a:lnTo>
                  <a:pt x="3460972" y="2682121"/>
                </a:lnTo>
                <a:lnTo>
                  <a:pt x="3460973" y="2682148"/>
                </a:lnTo>
                <a:cubicBezTo>
                  <a:pt x="3460973" y="3637869"/>
                  <a:pt x="2686207" y="4412634"/>
                  <a:pt x="1730487" y="4412634"/>
                </a:cubicBezTo>
                <a:cubicBezTo>
                  <a:pt x="774766" y="4412634"/>
                  <a:pt x="0" y="3637869"/>
                  <a:pt x="0" y="2682148"/>
                </a:cubicBezTo>
                <a:lnTo>
                  <a:pt x="0" y="268214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22BECC82-FF91-DEC7-4AE1-3A2AB85663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3050" y="11715"/>
            <a:ext cx="3530373" cy="3954801"/>
          </a:xfrm>
          <a:custGeom>
            <a:avLst/>
            <a:gdLst>
              <a:gd name="connsiteX0" fmla="*/ 0 w 3460973"/>
              <a:gd name="connsiteY0" fmla="*/ 0 h 4412634"/>
              <a:gd name="connsiteX1" fmla="*/ 3460972 w 3460973"/>
              <a:gd name="connsiteY1" fmla="*/ 0 h 4412634"/>
              <a:gd name="connsiteX2" fmla="*/ 3460972 w 3460973"/>
              <a:gd name="connsiteY2" fmla="*/ 2682121 h 4412634"/>
              <a:gd name="connsiteX3" fmla="*/ 3460973 w 3460973"/>
              <a:gd name="connsiteY3" fmla="*/ 2682148 h 4412634"/>
              <a:gd name="connsiteX4" fmla="*/ 1730487 w 3460973"/>
              <a:gd name="connsiteY4" fmla="*/ 4412634 h 4412634"/>
              <a:gd name="connsiteX5" fmla="*/ 0 w 3460973"/>
              <a:gd name="connsiteY5" fmla="*/ 2682148 h 4412634"/>
              <a:gd name="connsiteX6" fmla="*/ 0 w 3460973"/>
              <a:gd name="connsiteY6" fmla="*/ 2682146 h 44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0973" h="4412634">
                <a:moveTo>
                  <a:pt x="0" y="0"/>
                </a:moveTo>
                <a:lnTo>
                  <a:pt x="3460972" y="0"/>
                </a:lnTo>
                <a:lnTo>
                  <a:pt x="3460972" y="2682121"/>
                </a:lnTo>
                <a:lnTo>
                  <a:pt x="3460973" y="2682148"/>
                </a:lnTo>
                <a:cubicBezTo>
                  <a:pt x="3460973" y="3637869"/>
                  <a:pt x="2686207" y="4412634"/>
                  <a:pt x="1730487" y="4412634"/>
                </a:cubicBezTo>
                <a:cubicBezTo>
                  <a:pt x="774766" y="4412634"/>
                  <a:pt x="0" y="3637869"/>
                  <a:pt x="0" y="2682148"/>
                </a:cubicBezTo>
                <a:lnTo>
                  <a:pt x="0" y="268214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2E7DA51-2045-6408-BC7D-540CCAD626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4903" y="11715"/>
            <a:ext cx="3530373" cy="3954801"/>
          </a:xfrm>
          <a:custGeom>
            <a:avLst/>
            <a:gdLst>
              <a:gd name="connsiteX0" fmla="*/ 0 w 3460973"/>
              <a:gd name="connsiteY0" fmla="*/ 0 h 4412634"/>
              <a:gd name="connsiteX1" fmla="*/ 3460972 w 3460973"/>
              <a:gd name="connsiteY1" fmla="*/ 0 h 4412634"/>
              <a:gd name="connsiteX2" fmla="*/ 3460972 w 3460973"/>
              <a:gd name="connsiteY2" fmla="*/ 2682121 h 4412634"/>
              <a:gd name="connsiteX3" fmla="*/ 3460973 w 3460973"/>
              <a:gd name="connsiteY3" fmla="*/ 2682148 h 4412634"/>
              <a:gd name="connsiteX4" fmla="*/ 1730487 w 3460973"/>
              <a:gd name="connsiteY4" fmla="*/ 4412634 h 4412634"/>
              <a:gd name="connsiteX5" fmla="*/ 0 w 3460973"/>
              <a:gd name="connsiteY5" fmla="*/ 2682148 h 4412634"/>
              <a:gd name="connsiteX6" fmla="*/ 0 w 3460973"/>
              <a:gd name="connsiteY6" fmla="*/ 2682146 h 44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0973" h="4412634">
                <a:moveTo>
                  <a:pt x="0" y="0"/>
                </a:moveTo>
                <a:lnTo>
                  <a:pt x="3460972" y="0"/>
                </a:lnTo>
                <a:lnTo>
                  <a:pt x="3460972" y="2682121"/>
                </a:lnTo>
                <a:lnTo>
                  <a:pt x="3460973" y="2682148"/>
                </a:lnTo>
                <a:cubicBezTo>
                  <a:pt x="3460973" y="3637869"/>
                  <a:pt x="2686207" y="4412634"/>
                  <a:pt x="1730487" y="4412634"/>
                </a:cubicBezTo>
                <a:cubicBezTo>
                  <a:pt x="774766" y="4412634"/>
                  <a:pt x="0" y="3637869"/>
                  <a:pt x="0" y="2682148"/>
                </a:cubicBezTo>
                <a:lnTo>
                  <a:pt x="0" y="268214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9312B12-C5C8-255A-DE93-668FE3F1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451219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8EACB905-4207-1035-2E6F-E6517862F68B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517250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6539AD7-9DC5-0FA9-3E04-0ABB133F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252" y="5408015"/>
            <a:ext cx="8264604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607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Dongl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31F76F9-CDE5-7D1D-222E-6DC5288943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8238" y="1056985"/>
            <a:ext cx="6218235" cy="4880555"/>
          </a:xfrm>
          <a:custGeom>
            <a:avLst/>
            <a:gdLst>
              <a:gd name="connsiteX0" fmla="*/ 2392646 w 6095998"/>
              <a:gd name="connsiteY0" fmla="*/ 0 h 4785292"/>
              <a:gd name="connsiteX1" fmla="*/ 2392648 w 6095998"/>
              <a:gd name="connsiteY1" fmla="*/ 0 h 4785292"/>
              <a:gd name="connsiteX2" fmla="*/ 6095998 w 6095998"/>
              <a:gd name="connsiteY2" fmla="*/ 0 h 4785292"/>
              <a:gd name="connsiteX3" fmla="*/ 6095998 w 6095998"/>
              <a:gd name="connsiteY3" fmla="*/ 4785290 h 4785292"/>
              <a:gd name="connsiteX4" fmla="*/ 2392683 w 6095998"/>
              <a:gd name="connsiteY4" fmla="*/ 4785290 h 4785292"/>
              <a:gd name="connsiteX5" fmla="*/ 2392646 w 6095998"/>
              <a:gd name="connsiteY5" fmla="*/ 4785292 h 4785292"/>
              <a:gd name="connsiteX6" fmla="*/ 0 w 6095998"/>
              <a:gd name="connsiteY6" fmla="*/ 2392646 h 4785292"/>
              <a:gd name="connsiteX7" fmla="*/ 2392646 w 6095998"/>
              <a:gd name="connsiteY7" fmla="*/ 0 h 478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8" h="4785292">
                <a:moveTo>
                  <a:pt x="2392646" y="0"/>
                </a:moveTo>
                <a:lnTo>
                  <a:pt x="2392648" y="0"/>
                </a:lnTo>
                <a:lnTo>
                  <a:pt x="6095998" y="0"/>
                </a:lnTo>
                <a:lnTo>
                  <a:pt x="6095998" y="4785290"/>
                </a:lnTo>
                <a:lnTo>
                  <a:pt x="2392683" y="4785290"/>
                </a:lnTo>
                <a:lnTo>
                  <a:pt x="2392646" y="4785292"/>
                </a:lnTo>
                <a:cubicBezTo>
                  <a:pt x="1071225" y="4785292"/>
                  <a:pt x="0" y="3714067"/>
                  <a:pt x="0" y="2392646"/>
                </a:cubicBezTo>
                <a:cubicBezTo>
                  <a:pt x="0" y="1071225"/>
                  <a:pt x="1071225" y="0"/>
                  <a:pt x="2392646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9B7F4D41-0C04-B72C-C6F5-7B4B3D766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628" y="2344461"/>
            <a:ext cx="4011087" cy="3641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93F0106-F48A-497B-6B77-851D6A40F561}"/>
              </a:ext>
            </a:extLst>
          </p:cNvPr>
          <p:cNvCxnSpPr>
            <a:cxnSpLocks/>
          </p:cNvCxnSpPr>
          <p:nvPr userDrawn="1"/>
        </p:nvCxnSpPr>
        <p:spPr>
          <a:xfrm>
            <a:off x="-38863" y="2217752"/>
            <a:ext cx="490657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87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Dongl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137" y="781741"/>
            <a:ext cx="4011087" cy="131661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E1DE0CB-082A-3CCA-4769-E3A94B4DE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56985"/>
            <a:ext cx="6218239" cy="4880555"/>
          </a:xfrm>
          <a:custGeom>
            <a:avLst/>
            <a:gdLst>
              <a:gd name="connsiteX0" fmla="*/ 3703355 w 6096001"/>
              <a:gd name="connsiteY0" fmla="*/ 0 h 4785292"/>
              <a:gd name="connsiteX1" fmla="*/ 6096001 w 6096001"/>
              <a:gd name="connsiteY1" fmla="*/ 2392646 h 4785292"/>
              <a:gd name="connsiteX2" fmla="*/ 3703355 w 6096001"/>
              <a:gd name="connsiteY2" fmla="*/ 4785292 h 4785292"/>
              <a:gd name="connsiteX3" fmla="*/ 3703353 w 6096001"/>
              <a:gd name="connsiteY3" fmla="*/ 4785292 h 4785292"/>
              <a:gd name="connsiteX4" fmla="*/ 0 w 6096001"/>
              <a:gd name="connsiteY4" fmla="*/ 4785292 h 4785292"/>
              <a:gd name="connsiteX5" fmla="*/ 0 w 6096001"/>
              <a:gd name="connsiteY5" fmla="*/ 2 h 4785292"/>
              <a:gd name="connsiteX6" fmla="*/ 3703318 w 6096001"/>
              <a:gd name="connsiteY6" fmla="*/ 2 h 478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4785292">
                <a:moveTo>
                  <a:pt x="3703355" y="0"/>
                </a:moveTo>
                <a:cubicBezTo>
                  <a:pt x="5024776" y="0"/>
                  <a:pt x="6096001" y="1071225"/>
                  <a:pt x="6096001" y="2392646"/>
                </a:cubicBezTo>
                <a:cubicBezTo>
                  <a:pt x="6096001" y="3714067"/>
                  <a:pt x="5024776" y="4785292"/>
                  <a:pt x="3703355" y="4785292"/>
                </a:cubicBezTo>
                <a:lnTo>
                  <a:pt x="3703353" y="4785292"/>
                </a:lnTo>
                <a:lnTo>
                  <a:pt x="0" y="4785292"/>
                </a:lnTo>
                <a:lnTo>
                  <a:pt x="0" y="2"/>
                </a:lnTo>
                <a:lnTo>
                  <a:pt x="3703318" y="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Textplatzhalter 11">
            <a:extLst>
              <a:ext uri="{FF2B5EF4-FFF2-40B4-BE49-F238E27FC236}">
                <a16:creationId xmlns:a16="http://schemas.microsoft.com/office/drawing/2014/main" id="{43257C18-9FED-7888-4EC0-A5DAB38F1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3137" y="2344460"/>
            <a:ext cx="4011087" cy="3641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785F858-CD74-5D28-3212-0405B051ECA7}"/>
              </a:ext>
            </a:extLst>
          </p:cNvPr>
          <p:cNvCxnSpPr>
            <a:cxnSpLocks/>
          </p:cNvCxnSpPr>
          <p:nvPr userDrawn="1"/>
        </p:nvCxnSpPr>
        <p:spPr>
          <a:xfrm>
            <a:off x="7529897" y="2217752"/>
            <a:ext cx="490657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6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Dongle oben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613" y="755731"/>
            <a:ext cx="3759611" cy="1342627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6E1268-80AE-95E1-FA61-6D9767C0DE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390" y="1"/>
            <a:ext cx="3287494" cy="6238795"/>
          </a:xfrm>
          <a:custGeom>
            <a:avLst/>
            <a:gdLst>
              <a:gd name="connsiteX0" fmla="*/ 0 w 3222869"/>
              <a:gd name="connsiteY0" fmla="*/ 0 h 6117021"/>
              <a:gd name="connsiteX1" fmla="*/ 3222868 w 3222869"/>
              <a:gd name="connsiteY1" fmla="*/ 0 h 6117021"/>
              <a:gd name="connsiteX2" fmla="*/ 3222868 w 3222869"/>
              <a:gd name="connsiteY2" fmla="*/ 4505562 h 6117021"/>
              <a:gd name="connsiteX3" fmla="*/ 3222869 w 3222869"/>
              <a:gd name="connsiteY3" fmla="*/ 4505587 h 6117021"/>
              <a:gd name="connsiteX4" fmla="*/ 1611435 w 3222869"/>
              <a:gd name="connsiteY4" fmla="*/ 6117021 h 6117021"/>
              <a:gd name="connsiteX5" fmla="*/ 0 w 3222869"/>
              <a:gd name="connsiteY5" fmla="*/ 4505587 h 6117021"/>
              <a:gd name="connsiteX6" fmla="*/ 0 w 3222869"/>
              <a:gd name="connsiteY6" fmla="*/ 4505586 h 611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2869" h="6117021">
                <a:moveTo>
                  <a:pt x="0" y="0"/>
                </a:moveTo>
                <a:lnTo>
                  <a:pt x="3222868" y="0"/>
                </a:lnTo>
                <a:lnTo>
                  <a:pt x="3222868" y="4505562"/>
                </a:lnTo>
                <a:lnTo>
                  <a:pt x="3222869" y="4505587"/>
                </a:lnTo>
                <a:cubicBezTo>
                  <a:pt x="3222869" y="5395557"/>
                  <a:pt x="2501405" y="6117021"/>
                  <a:pt x="1611435" y="6117021"/>
                </a:cubicBezTo>
                <a:cubicBezTo>
                  <a:pt x="721464" y="6117021"/>
                  <a:pt x="0" y="5395557"/>
                  <a:pt x="0" y="4505587"/>
                </a:cubicBezTo>
                <a:lnTo>
                  <a:pt x="0" y="450558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D5C66-8194-D609-CE56-E15B413B7B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87001" y="755732"/>
            <a:ext cx="3287494" cy="6238795"/>
          </a:xfrm>
          <a:custGeom>
            <a:avLst/>
            <a:gdLst>
              <a:gd name="connsiteX0" fmla="*/ 1611434 w 3222869"/>
              <a:gd name="connsiteY0" fmla="*/ 0 h 6117021"/>
              <a:gd name="connsiteX1" fmla="*/ 3222869 w 3222869"/>
              <a:gd name="connsiteY1" fmla="*/ 1611435 h 6117021"/>
              <a:gd name="connsiteX2" fmla="*/ 3222869 w 3222869"/>
              <a:gd name="connsiteY2" fmla="*/ 1611436 h 6117021"/>
              <a:gd name="connsiteX3" fmla="*/ 3222869 w 3222869"/>
              <a:gd name="connsiteY3" fmla="*/ 6117021 h 6117021"/>
              <a:gd name="connsiteX4" fmla="*/ 1 w 3222869"/>
              <a:gd name="connsiteY4" fmla="*/ 6117021 h 6117021"/>
              <a:gd name="connsiteX5" fmla="*/ 1 w 3222869"/>
              <a:gd name="connsiteY5" fmla="*/ 1611460 h 6117021"/>
              <a:gd name="connsiteX6" fmla="*/ 0 w 3222869"/>
              <a:gd name="connsiteY6" fmla="*/ 1611435 h 6117021"/>
              <a:gd name="connsiteX7" fmla="*/ 1611434 w 3222869"/>
              <a:gd name="connsiteY7" fmla="*/ 0 h 611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2869" h="6117021">
                <a:moveTo>
                  <a:pt x="1611434" y="0"/>
                </a:moveTo>
                <a:cubicBezTo>
                  <a:pt x="2501405" y="0"/>
                  <a:pt x="3222869" y="721464"/>
                  <a:pt x="3222869" y="1611435"/>
                </a:cubicBezTo>
                <a:lnTo>
                  <a:pt x="3222869" y="1611436"/>
                </a:lnTo>
                <a:lnTo>
                  <a:pt x="3222869" y="6117021"/>
                </a:lnTo>
                <a:lnTo>
                  <a:pt x="1" y="6117021"/>
                </a:lnTo>
                <a:lnTo>
                  <a:pt x="1" y="1611460"/>
                </a:lnTo>
                <a:lnTo>
                  <a:pt x="0" y="1611435"/>
                </a:lnTo>
                <a:cubicBezTo>
                  <a:pt x="0" y="721464"/>
                  <a:pt x="721464" y="0"/>
                  <a:pt x="1611434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9DE7F568-4691-27BB-DFDC-A9083B9B8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4613" y="2344460"/>
            <a:ext cx="3759611" cy="3641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CD1ACE4-B608-4EC0-025A-F4F61A1EC429}"/>
              </a:ext>
            </a:extLst>
          </p:cNvPr>
          <p:cNvCxnSpPr>
            <a:cxnSpLocks/>
          </p:cNvCxnSpPr>
          <p:nvPr userDrawn="1"/>
        </p:nvCxnSpPr>
        <p:spPr>
          <a:xfrm>
            <a:off x="7784613" y="2217752"/>
            <a:ext cx="46518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1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4">
            <a:extLst>
              <a:ext uri="{FF2B5EF4-FFF2-40B4-BE49-F238E27FC236}">
                <a16:creationId xmlns:a16="http://schemas.microsoft.com/office/drawing/2014/main" id="{BA9B3A6B-C21F-E7C7-A503-24E86532CC8E}"/>
              </a:ext>
            </a:extLst>
          </p:cNvPr>
          <p:cNvSpPr/>
          <p:nvPr userDrawn="1"/>
        </p:nvSpPr>
        <p:spPr>
          <a:xfrm>
            <a:off x="0" y="641797"/>
            <a:ext cx="9481300" cy="5379221"/>
          </a:xfrm>
          <a:custGeom>
            <a:avLst/>
            <a:gdLst>
              <a:gd name="connsiteX0" fmla="*/ 0 w 9294918"/>
              <a:gd name="connsiteY0" fmla="*/ 0 h 5599462"/>
              <a:gd name="connsiteX1" fmla="*/ 6490814 w 9294918"/>
              <a:gd name="connsiteY1" fmla="*/ 0 h 5599462"/>
              <a:gd name="connsiteX2" fmla="*/ 6490814 w 9294918"/>
              <a:gd name="connsiteY2" fmla="*/ 111 h 5599462"/>
              <a:gd name="connsiteX3" fmla="*/ 6495187 w 9294918"/>
              <a:gd name="connsiteY3" fmla="*/ 0 h 5599462"/>
              <a:gd name="connsiteX4" fmla="*/ 9294918 w 9294918"/>
              <a:gd name="connsiteY4" fmla="*/ 2799731 h 5599462"/>
              <a:gd name="connsiteX5" fmla="*/ 6495187 w 9294918"/>
              <a:gd name="connsiteY5" fmla="*/ 5599462 h 5599462"/>
              <a:gd name="connsiteX6" fmla="*/ 6490814 w 9294918"/>
              <a:gd name="connsiteY6" fmla="*/ 5599352 h 5599462"/>
              <a:gd name="connsiteX7" fmla="*/ 6490814 w 9294918"/>
              <a:gd name="connsiteY7" fmla="*/ 5599461 h 5599462"/>
              <a:gd name="connsiteX8" fmla="*/ 0 w 9294918"/>
              <a:gd name="connsiteY8" fmla="*/ 5599461 h 559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4918" h="5599462">
                <a:moveTo>
                  <a:pt x="0" y="0"/>
                </a:moveTo>
                <a:lnTo>
                  <a:pt x="6490814" y="0"/>
                </a:lnTo>
                <a:lnTo>
                  <a:pt x="6490814" y="111"/>
                </a:lnTo>
                <a:lnTo>
                  <a:pt x="6495187" y="0"/>
                </a:lnTo>
                <a:cubicBezTo>
                  <a:pt x="8041436" y="0"/>
                  <a:pt x="9294918" y="1253482"/>
                  <a:pt x="9294918" y="2799731"/>
                </a:cubicBezTo>
                <a:cubicBezTo>
                  <a:pt x="9294918" y="4345980"/>
                  <a:pt x="8041436" y="5599462"/>
                  <a:pt x="6495187" y="5599462"/>
                </a:cubicBezTo>
                <a:lnTo>
                  <a:pt x="6490814" y="5599352"/>
                </a:lnTo>
                <a:lnTo>
                  <a:pt x="6490814" y="5599461"/>
                </a:lnTo>
                <a:lnTo>
                  <a:pt x="0" y="559946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73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91D7D-D40F-8F92-EFE0-D07932DBEA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4559" y="1390724"/>
            <a:ext cx="6867495" cy="1717707"/>
          </a:xfrm>
        </p:spPr>
        <p:txBody>
          <a:bodyPr anchor="b">
            <a:noAutofit/>
          </a:bodyPr>
          <a:lstStyle>
            <a:lvl1pPr algn="l">
              <a:defRPr sz="4488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6552E9-E267-52D5-F68D-D614ACF3A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59" y="3766746"/>
            <a:ext cx="6867495" cy="1481192"/>
          </a:xfrm>
        </p:spPr>
        <p:txBody>
          <a:bodyPr>
            <a:normAutofit/>
          </a:bodyPr>
          <a:lstStyle>
            <a:lvl1pPr marL="0" indent="0" algn="l">
              <a:buNone/>
              <a:defRPr sz="2040">
                <a:solidFill>
                  <a:schemeClr val="accent1"/>
                </a:solidFill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FAC5651-F390-AB66-BC61-3A87F5ED10EB}"/>
              </a:ext>
            </a:extLst>
          </p:cNvPr>
          <p:cNvCxnSpPr>
            <a:cxnSpLocks/>
          </p:cNvCxnSpPr>
          <p:nvPr userDrawn="1"/>
        </p:nvCxnSpPr>
        <p:spPr>
          <a:xfrm>
            <a:off x="-38864" y="3382732"/>
            <a:ext cx="846091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1E0487DE-14FF-2E3A-A083-018FFBAA0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44026" y="6466213"/>
            <a:ext cx="1137078" cy="2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Dongle oben unten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2253" y="5074401"/>
            <a:ext cx="3269320" cy="1359914"/>
          </a:xfrm>
        </p:spPr>
        <p:txBody>
          <a:bodyPr anchor="ctr" anchorCtr="0"/>
          <a:lstStyle>
            <a:lvl1pPr>
              <a:defRPr sz="3264"/>
            </a:lvl1pPr>
          </a:lstStyle>
          <a:p>
            <a:r>
              <a:rPr lang="de-DE" dirty="0"/>
              <a:t>Mastertitel bearbeiten</a:t>
            </a:r>
            <a:endParaRPr lang="de-AT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C757BB-7B14-BEFB-EF05-387C832DAF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200" y="0"/>
            <a:ext cx="3530373" cy="4500478"/>
          </a:xfrm>
          <a:custGeom>
            <a:avLst/>
            <a:gdLst>
              <a:gd name="connsiteX0" fmla="*/ 0 w 3460973"/>
              <a:gd name="connsiteY0" fmla="*/ 0 h 4412634"/>
              <a:gd name="connsiteX1" fmla="*/ 3460972 w 3460973"/>
              <a:gd name="connsiteY1" fmla="*/ 0 h 4412634"/>
              <a:gd name="connsiteX2" fmla="*/ 3460972 w 3460973"/>
              <a:gd name="connsiteY2" fmla="*/ 2682121 h 4412634"/>
              <a:gd name="connsiteX3" fmla="*/ 3460973 w 3460973"/>
              <a:gd name="connsiteY3" fmla="*/ 2682148 h 4412634"/>
              <a:gd name="connsiteX4" fmla="*/ 1730487 w 3460973"/>
              <a:gd name="connsiteY4" fmla="*/ 4412634 h 4412634"/>
              <a:gd name="connsiteX5" fmla="*/ 0 w 3460973"/>
              <a:gd name="connsiteY5" fmla="*/ 2682148 h 4412634"/>
              <a:gd name="connsiteX6" fmla="*/ 0 w 3460973"/>
              <a:gd name="connsiteY6" fmla="*/ 2682146 h 44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0973" h="4412634">
                <a:moveTo>
                  <a:pt x="0" y="0"/>
                </a:moveTo>
                <a:lnTo>
                  <a:pt x="3460972" y="0"/>
                </a:lnTo>
                <a:lnTo>
                  <a:pt x="3460972" y="2682121"/>
                </a:lnTo>
                <a:lnTo>
                  <a:pt x="3460973" y="2682148"/>
                </a:lnTo>
                <a:cubicBezTo>
                  <a:pt x="3460973" y="3637869"/>
                  <a:pt x="2686207" y="4412634"/>
                  <a:pt x="1730487" y="4412634"/>
                </a:cubicBezTo>
                <a:cubicBezTo>
                  <a:pt x="774766" y="4412634"/>
                  <a:pt x="0" y="3637869"/>
                  <a:pt x="0" y="2682148"/>
                </a:cubicBezTo>
                <a:lnTo>
                  <a:pt x="0" y="268214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64A4232-AFFD-2C21-2CD6-D02EA3D17E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3051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EC3E6EA-D194-3B6C-1E5E-C28FF5945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74903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482E96F-C1C3-C00E-1A76-8A3AB6FEC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65" y="999081"/>
            <a:ext cx="2934706" cy="19358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9AAD8045-0026-6BEA-3D7A-6E7BF53A90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21181" y="999081"/>
            <a:ext cx="2934706" cy="19358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39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ank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4">
            <a:extLst>
              <a:ext uri="{FF2B5EF4-FFF2-40B4-BE49-F238E27FC236}">
                <a16:creationId xmlns:a16="http://schemas.microsoft.com/office/drawing/2014/main" id="{BA9B3A6B-C21F-E7C7-A503-24E86532CC8E}"/>
              </a:ext>
            </a:extLst>
          </p:cNvPr>
          <p:cNvSpPr/>
          <p:nvPr userDrawn="1"/>
        </p:nvSpPr>
        <p:spPr>
          <a:xfrm rot="10800000">
            <a:off x="2955175" y="739227"/>
            <a:ext cx="9481300" cy="5208023"/>
          </a:xfrm>
          <a:custGeom>
            <a:avLst/>
            <a:gdLst>
              <a:gd name="connsiteX0" fmla="*/ 0 w 9294918"/>
              <a:gd name="connsiteY0" fmla="*/ 0 h 5599462"/>
              <a:gd name="connsiteX1" fmla="*/ 6490814 w 9294918"/>
              <a:gd name="connsiteY1" fmla="*/ 0 h 5599462"/>
              <a:gd name="connsiteX2" fmla="*/ 6490814 w 9294918"/>
              <a:gd name="connsiteY2" fmla="*/ 111 h 5599462"/>
              <a:gd name="connsiteX3" fmla="*/ 6495187 w 9294918"/>
              <a:gd name="connsiteY3" fmla="*/ 0 h 5599462"/>
              <a:gd name="connsiteX4" fmla="*/ 9294918 w 9294918"/>
              <a:gd name="connsiteY4" fmla="*/ 2799731 h 5599462"/>
              <a:gd name="connsiteX5" fmla="*/ 6495187 w 9294918"/>
              <a:gd name="connsiteY5" fmla="*/ 5599462 h 5599462"/>
              <a:gd name="connsiteX6" fmla="*/ 6490814 w 9294918"/>
              <a:gd name="connsiteY6" fmla="*/ 5599352 h 5599462"/>
              <a:gd name="connsiteX7" fmla="*/ 6490814 w 9294918"/>
              <a:gd name="connsiteY7" fmla="*/ 5599461 h 5599462"/>
              <a:gd name="connsiteX8" fmla="*/ 0 w 9294918"/>
              <a:gd name="connsiteY8" fmla="*/ 5599461 h 559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4918" h="5599462">
                <a:moveTo>
                  <a:pt x="0" y="0"/>
                </a:moveTo>
                <a:lnTo>
                  <a:pt x="6490814" y="0"/>
                </a:lnTo>
                <a:lnTo>
                  <a:pt x="6490814" y="111"/>
                </a:lnTo>
                <a:lnTo>
                  <a:pt x="6495187" y="0"/>
                </a:lnTo>
                <a:cubicBezTo>
                  <a:pt x="8041436" y="0"/>
                  <a:pt x="9294918" y="1253482"/>
                  <a:pt x="9294918" y="2799731"/>
                </a:cubicBezTo>
                <a:cubicBezTo>
                  <a:pt x="9294918" y="4345980"/>
                  <a:pt x="8041436" y="5599462"/>
                  <a:pt x="6495187" y="5599462"/>
                </a:cubicBezTo>
                <a:lnTo>
                  <a:pt x="6490814" y="5599352"/>
                </a:lnTo>
                <a:lnTo>
                  <a:pt x="6490814" y="5599461"/>
                </a:lnTo>
                <a:lnTo>
                  <a:pt x="0" y="559946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73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91D7D-D40F-8F92-EFE0-D07932DBEA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4352" y="739227"/>
            <a:ext cx="6867495" cy="2078255"/>
          </a:xfrm>
        </p:spPr>
        <p:txBody>
          <a:bodyPr anchor="b">
            <a:noAutofit/>
          </a:bodyPr>
          <a:lstStyle>
            <a:lvl1pPr algn="l">
              <a:defRPr sz="7343"/>
            </a:lvl1pPr>
          </a:lstStyle>
          <a:p>
            <a:r>
              <a:rPr lang="de-DE" dirty="0"/>
              <a:t>Danke!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6552E9-E267-52D5-F68D-D614ACF3A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52" y="3475797"/>
            <a:ext cx="6867495" cy="1481192"/>
          </a:xfrm>
        </p:spPr>
        <p:txBody>
          <a:bodyPr>
            <a:normAutofit/>
          </a:bodyPr>
          <a:lstStyle>
            <a:lvl1pPr marL="0" indent="0" algn="l">
              <a:buNone/>
              <a:defRPr sz="1836">
                <a:solidFill>
                  <a:schemeClr val="accent1"/>
                </a:solidFill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FAC5651-F390-AB66-BC61-3A87F5ED10EB}"/>
              </a:ext>
            </a:extLst>
          </p:cNvPr>
          <p:cNvCxnSpPr>
            <a:cxnSpLocks/>
          </p:cNvCxnSpPr>
          <p:nvPr userDrawn="1"/>
        </p:nvCxnSpPr>
        <p:spPr>
          <a:xfrm>
            <a:off x="3975557" y="3091783"/>
            <a:ext cx="846091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4FB6FE6-7D3C-CAFC-8A67-B04C0EFFAB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44026" y="6466213"/>
            <a:ext cx="1137078" cy="2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5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5FA782E-4D6D-4734-896F-06E634AE7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3B906C-5BB0-48B2-92BC-A1E842205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2" name="Picture Placeholder 3" descr="Two people walking through walkway inside a big building and looking at Surface screen and another guy is holding a side back.">
            <a:extLst>
              <a:ext uri="{FF2B5EF4-FFF2-40B4-BE49-F238E27FC236}">
                <a16:creationId xmlns:a16="http://schemas.microsoft.com/office/drawing/2014/main" id="{5D773A98-2608-4552-A9DC-C5F0E4DAC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" t="-40" r="12674"/>
          <a:stretch/>
        </p:blipFill>
        <p:spPr>
          <a:xfrm>
            <a:off x="6353898" y="-1"/>
            <a:ext cx="6082577" cy="6994526"/>
          </a:xfrm>
          <a:prstGeom prst="rect">
            <a:avLst/>
          </a:prstGeom>
        </p:spPr>
      </p:pic>
      <p:pic>
        <p:nvPicPr>
          <p:cNvPr id="13" name="MS logo gray - EMF" descr="Microsoft 365 logo">
            <a:extLst>
              <a:ext uri="{FF2B5EF4-FFF2-40B4-BE49-F238E27FC236}">
                <a16:creationId xmlns:a16="http://schemas.microsoft.com/office/drawing/2014/main" id="{691755EF-B3CB-443E-84B4-1CFDA2D0F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1D6A868-E7F7-461F-BF88-A93F287A0838}"/>
              </a:ext>
            </a:extLst>
          </p:cNvPr>
          <p:cNvSpPr txBox="1">
            <a:spLocks/>
          </p:cNvSpPr>
          <p:nvPr userDrawn="1"/>
        </p:nvSpPr>
        <p:spPr>
          <a:xfrm>
            <a:off x="451339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936071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1" y="0"/>
            <a:ext cx="2425760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167621"/>
            <a:ext cx="1998723" cy="659283"/>
          </a:xfrm>
          <a:prstGeom prst="rect">
            <a:avLst/>
          </a:prstGeom>
        </p:spPr>
        <p:txBody>
          <a:bodyPr r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6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92078" y="4675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92078" y="13281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692078" y="21888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692078" y="30494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692078" y="39101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990F64-B54A-4123-AFAA-1BF57A1145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2078" y="4770789"/>
            <a:ext cx="339735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6AB1BC-D652-40F2-83A2-06F689724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8259" y="4675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BCA0EE-6780-4007-A1E7-E2C766ADB6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8259" y="13281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2F7FEE8-0C97-4A8D-B62A-F9127046CA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259" y="21888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2CDDCC0-5CE0-47BF-9A58-947FAAFE04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259" y="30494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E365600-EF9A-4204-AC1D-49DA60EE0B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98259" y="39101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988AC2-C93F-4C50-A6B6-35E8D243E2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98259" y="4770789"/>
            <a:ext cx="351117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0AEC5E9-15FA-4088-BD82-723F6A9F15A1}"/>
              </a:ext>
            </a:extLst>
          </p:cNvPr>
          <p:cNvSpPr txBox="1">
            <a:spLocks/>
          </p:cNvSpPr>
          <p:nvPr userDrawn="1"/>
        </p:nvSpPr>
        <p:spPr>
          <a:xfrm>
            <a:off x="4119583" y="6728855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4899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2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4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899A50-D790-4035-9901-44A3BAB4B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AB99F3A-55E5-4BA4-B0D6-2B9149E8A1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3FD16-9C1A-4B33-B1F2-82588F50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1132" y="601150"/>
            <a:ext cx="5785713" cy="5792226"/>
            <a:chOff x="6659722" y="627517"/>
            <a:chExt cx="5671978" cy="56791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2D71EF-0BF3-4A4F-854D-713943E4D8F0}"/>
                </a:ext>
              </a:extLst>
            </p:cNvPr>
            <p:cNvSpPr/>
            <p:nvPr userDrawn="1"/>
          </p:nvSpPr>
          <p:spPr bwMode="auto">
            <a:xfrm>
              <a:off x="6970871" y="939060"/>
              <a:ext cx="5049680" cy="505608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78AE98-8BCB-45CA-82B3-C138C6575F4C}"/>
                </a:ext>
              </a:extLst>
            </p:cNvPr>
            <p:cNvGrpSpPr/>
            <p:nvPr userDrawn="1"/>
          </p:nvGrpSpPr>
          <p:grpSpPr>
            <a:xfrm>
              <a:off x="7990047" y="1957479"/>
              <a:ext cx="3011328" cy="3019242"/>
              <a:chOff x="7856223" y="1765415"/>
              <a:chExt cx="3624263" cy="3633788"/>
            </a:xfrm>
          </p:grpSpPr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DF3DCB77-1C6F-4606-859A-6207499B16C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969146"/>
                <a:ext cx="773946" cy="580460"/>
                <a:chOff x="5022" y="1271"/>
                <a:chExt cx="532" cy="399"/>
              </a:xfrm>
            </p:grpSpPr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BDDF8103-3E7B-4210-A762-C0D4EA725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6" name="Freeform 7">
                  <a:extLst>
                    <a:ext uri="{FF2B5EF4-FFF2-40B4-BE49-F238E27FC236}">
                      <a16:creationId xmlns:a16="http://schemas.microsoft.com/office/drawing/2014/main" id="{48791887-B79B-4F74-9927-FAE4C70A8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BC782F6D-B611-454B-A07E-A62A6E7FB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8813" y="3194912"/>
                <a:ext cx="799503" cy="799501"/>
              </a:xfrm>
              <a:custGeom>
                <a:avLst/>
                <a:gdLst>
                  <a:gd name="T0" fmla="*/ 285 w 426"/>
                  <a:gd name="T1" fmla="*/ 243 h 425"/>
                  <a:gd name="T2" fmla="*/ 244 w 426"/>
                  <a:gd name="T3" fmla="*/ 285 h 425"/>
                  <a:gd name="T4" fmla="*/ 182 w 426"/>
                  <a:gd name="T5" fmla="*/ 285 h 425"/>
                  <a:gd name="T6" fmla="*/ 140 w 426"/>
                  <a:gd name="T7" fmla="*/ 243 h 425"/>
                  <a:gd name="T8" fmla="*/ 140 w 426"/>
                  <a:gd name="T9" fmla="*/ 181 h 425"/>
                  <a:gd name="T10" fmla="*/ 182 w 426"/>
                  <a:gd name="T11" fmla="*/ 140 h 425"/>
                  <a:gd name="T12" fmla="*/ 244 w 426"/>
                  <a:gd name="T13" fmla="*/ 140 h 425"/>
                  <a:gd name="T14" fmla="*/ 285 w 426"/>
                  <a:gd name="T15" fmla="*/ 181 h 425"/>
                  <a:gd name="T16" fmla="*/ 285 w 426"/>
                  <a:gd name="T17" fmla="*/ 243 h 425"/>
                  <a:gd name="T18" fmla="*/ 372 w 426"/>
                  <a:gd name="T19" fmla="*/ 216 h 425"/>
                  <a:gd name="T20" fmla="*/ 372 w 426"/>
                  <a:gd name="T21" fmla="*/ 208 h 425"/>
                  <a:gd name="T22" fmla="*/ 426 w 426"/>
                  <a:gd name="T23" fmla="*/ 171 h 425"/>
                  <a:gd name="T24" fmla="*/ 331 w 426"/>
                  <a:gd name="T25" fmla="*/ 105 h 425"/>
                  <a:gd name="T26" fmla="*/ 334 w 426"/>
                  <a:gd name="T27" fmla="*/ 32 h 425"/>
                  <a:gd name="T28" fmla="*/ 220 w 426"/>
                  <a:gd name="T29" fmla="*/ 53 h 425"/>
                  <a:gd name="T30" fmla="*/ 213 w 426"/>
                  <a:gd name="T31" fmla="*/ 53 h 425"/>
                  <a:gd name="T32" fmla="*/ 205 w 426"/>
                  <a:gd name="T33" fmla="*/ 53 h 425"/>
                  <a:gd name="T34" fmla="*/ 91 w 426"/>
                  <a:gd name="T35" fmla="*/ 32 h 425"/>
                  <a:gd name="T36" fmla="*/ 95 w 426"/>
                  <a:gd name="T37" fmla="*/ 105 h 425"/>
                  <a:gd name="T38" fmla="*/ 0 w 426"/>
                  <a:gd name="T39" fmla="*/ 171 h 425"/>
                  <a:gd name="T40" fmla="*/ 54 w 426"/>
                  <a:gd name="T41" fmla="*/ 208 h 425"/>
                  <a:gd name="T42" fmla="*/ 54 w 426"/>
                  <a:gd name="T43" fmla="*/ 216 h 425"/>
                  <a:gd name="T44" fmla="*/ 0 w 426"/>
                  <a:gd name="T45" fmla="*/ 253 h 425"/>
                  <a:gd name="T46" fmla="*/ 95 w 426"/>
                  <a:gd name="T47" fmla="*/ 319 h 425"/>
                  <a:gd name="T48" fmla="*/ 91 w 426"/>
                  <a:gd name="T49" fmla="*/ 392 h 425"/>
                  <a:gd name="T50" fmla="*/ 205 w 426"/>
                  <a:gd name="T51" fmla="*/ 371 h 425"/>
                  <a:gd name="T52" fmla="*/ 213 w 426"/>
                  <a:gd name="T53" fmla="*/ 371 h 425"/>
                  <a:gd name="T54" fmla="*/ 220 w 426"/>
                  <a:gd name="T55" fmla="*/ 371 h 425"/>
                  <a:gd name="T56" fmla="*/ 334 w 426"/>
                  <a:gd name="T57" fmla="*/ 392 h 425"/>
                  <a:gd name="T58" fmla="*/ 331 w 426"/>
                  <a:gd name="T59" fmla="*/ 319 h 425"/>
                  <a:gd name="T60" fmla="*/ 426 w 426"/>
                  <a:gd name="T61" fmla="*/ 253 h 425"/>
                  <a:gd name="T62" fmla="*/ 372 w 426"/>
                  <a:gd name="T63" fmla="*/ 216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6" h="425">
                    <a:moveTo>
                      <a:pt x="285" y="243"/>
                    </a:moveTo>
                    <a:lnTo>
                      <a:pt x="285" y="243"/>
                    </a:lnTo>
                    <a:cubicBezTo>
                      <a:pt x="281" y="252"/>
                      <a:pt x="276" y="261"/>
                      <a:pt x="269" y="268"/>
                    </a:cubicBezTo>
                    <a:cubicBezTo>
                      <a:pt x="261" y="275"/>
                      <a:pt x="253" y="281"/>
                      <a:pt x="244" y="285"/>
                    </a:cubicBezTo>
                    <a:cubicBezTo>
                      <a:pt x="234" y="289"/>
                      <a:pt x="224" y="291"/>
                      <a:pt x="213" y="291"/>
                    </a:cubicBezTo>
                    <a:cubicBezTo>
                      <a:pt x="202" y="291"/>
                      <a:pt x="192" y="289"/>
                      <a:pt x="182" y="285"/>
                    </a:cubicBezTo>
                    <a:cubicBezTo>
                      <a:pt x="173" y="281"/>
                      <a:pt x="164" y="275"/>
                      <a:pt x="157" y="268"/>
                    </a:cubicBezTo>
                    <a:cubicBezTo>
                      <a:pt x="150" y="261"/>
                      <a:pt x="144" y="252"/>
                      <a:pt x="140" y="243"/>
                    </a:cubicBezTo>
                    <a:cubicBezTo>
                      <a:pt x="136" y="233"/>
                      <a:pt x="134" y="223"/>
                      <a:pt x="134" y="212"/>
                    </a:cubicBezTo>
                    <a:cubicBezTo>
                      <a:pt x="134" y="201"/>
                      <a:pt x="136" y="191"/>
                      <a:pt x="140" y="181"/>
                    </a:cubicBezTo>
                    <a:cubicBezTo>
                      <a:pt x="144" y="172"/>
                      <a:pt x="150" y="164"/>
                      <a:pt x="157" y="156"/>
                    </a:cubicBezTo>
                    <a:cubicBezTo>
                      <a:pt x="164" y="149"/>
                      <a:pt x="173" y="144"/>
                      <a:pt x="182" y="140"/>
                    </a:cubicBezTo>
                    <a:cubicBezTo>
                      <a:pt x="192" y="135"/>
                      <a:pt x="202" y="133"/>
                      <a:pt x="213" y="133"/>
                    </a:cubicBezTo>
                    <a:cubicBezTo>
                      <a:pt x="224" y="133"/>
                      <a:pt x="234" y="135"/>
                      <a:pt x="244" y="140"/>
                    </a:cubicBezTo>
                    <a:cubicBezTo>
                      <a:pt x="253" y="144"/>
                      <a:pt x="261" y="149"/>
                      <a:pt x="269" y="156"/>
                    </a:cubicBezTo>
                    <a:cubicBezTo>
                      <a:pt x="276" y="164"/>
                      <a:pt x="281" y="172"/>
                      <a:pt x="285" y="181"/>
                    </a:cubicBezTo>
                    <a:cubicBezTo>
                      <a:pt x="290" y="191"/>
                      <a:pt x="292" y="201"/>
                      <a:pt x="292" y="212"/>
                    </a:cubicBezTo>
                    <a:cubicBezTo>
                      <a:pt x="292" y="223"/>
                      <a:pt x="290" y="233"/>
                      <a:pt x="285" y="243"/>
                    </a:cubicBezTo>
                    <a:close/>
                    <a:moveTo>
                      <a:pt x="372" y="216"/>
                    </a:moveTo>
                    <a:lnTo>
                      <a:pt x="372" y="216"/>
                    </a:lnTo>
                    <a:cubicBezTo>
                      <a:pt x="372" y="215"/>
                      <a:pt x="372" y="213"/>
                      <a:pt x="372" y="212"/>
                    </a:cubicBezTo>
                    <a:cubicBezTo>
                      <a:pt x="372" y="211"/>
                      <a:pt x="372" y="210"/>
                      <a:pt x="372" y="208"/>
                    </a:cubicBezTo>
                    <a:cubicBezTo>
                      <a:pt x="372" y="207"/>
                      <a:pt x="372" y="206"/>
                      <a:pt x="372" y="205"/>
                    </a:cubicBezTo>
                    <a:lnTo>
                      <a:pt x="426" y="171"/>
                    </a:lnTo>
                    <a:lnTo>
                      <a:pt x="393" y="91"/>
                    </a:lnTo>
                    <a:lnTo>
                      <a:pt x="331" y="105"/>
                    </a:lnTo>
                    <a:cubicBezTo>
                      <a:pt x="327" y="101"/>
                      <a:pt x="324" y="98"/>
                      <a:pt x="320" y="94"/>
                    </a:cubicBezTo>
                    <a:lnTo>
                      <a:pt x="334" y="32"/>
                    </a:lnTo>
                    <a:lnTo>
                      <a:pt x="254" y="0"/>
                    </a:lnTo>
                    <a:lnTo>
                      <a:pt x="220" y="53"/>
                    </a:lnTo>
                    <a:cubicBezTo>
                      <a:pt x="219" y="53"/>
                      <a:pt x="218" y="53"/>
                      <a:pt x="217" y="53"/>
                    </a:cubicBezTo>
                    <a:cubicBezTo>
                      <a:pt x="215" y="53"/>
                      <a:pt x="214" y="53"/>
                      <a:pt x="213" y="53"/>
                    </a:cubicBezTo>
                    <a:cubicBezTo>
                      <a:pt x="212" y="53"/>
                      <a:pt x="210" y="53"/>
                      <a:pt x="209" y="53"/>
                    </a:cubicBezTo>
                    <a:cubicBezTo>
                      <a:pt x="208" y="53"/>
                      <a:pt x="207" y="53"/>
                      <a:pt x="205" y="53"/>
                    </a:cubicBezTo>
                    <a:lnTo>
                      <a:pt x="172" y="0"/>
                    </a:lnTo>
                    <a:lnTo>
                      <a:pt x="91" y="32"/>
                    </a:lnTo>
                    <a:lnTo>
                      <a:pt x="106" y="94"/>
                    </a:lnTo>
                    <a:cubicBezTo>
                      <a:pt x="102" y="98"/>
                      <a:pt x="98" y="101"/>
                      <a:pt x="95" y="105"/>
                    </a:cubicBezTo>
                    <a:lnTo>
                      <a:pt x="33" y="91"/>
                    </a:lnTo>
                    <a:lnTo>
                      <a:pt x="0" y="171"/>
                    </a:lnTo>
                    <a:lnTo>
                      <a:pt x="54" y="205"/>
                    </a:lnTo>
                    <a:cubicBezTo>
                      <a:pt x="54" y="206"/>
                      <a:pt x="54" y="207"/>
                      <a:pt x="54" y="208"/>
                    </a:cubicBezTo>
                    <a:cubicBezTo>
                      <a:pt x="54" y="210"/>
                      <a:pt x="54" y="211"/>
                      <a:pt x="54" y="212"/>
                    </a:cubicBezTo>
                    <a:cubicBezTo>
                      <a:pt x="54" y="213"/>
                      <a:pt x="54" y="215"/>
                      <a:pt x="54" y="216"/>
                    </a:cubicBezTo>
                    <a:cubicBezTo>
                      <a:pt x="54" y="217"/>
                      <a:pt x="54" y="218"/>
                      <a:pt x="54" y="220"/>
                    </a:cubicBezTo>
                    <a:lnTo>
                      <a:pt x="0" y="253"/>
                    </a:lnTo>
                    <a:lnTo>
                      <a:pt x="33" y="334"/>
                    </a:lnTo>
                    <a:lnTo>
                      <a:pt x="95" y="319"/>
                    </a:lnTo>
                    <a:cubicBezTo>
                      <a:pt x="98" y="323"/>
                      <a:pt x="102" y="327"/>
                      <a:pt x="106" y="330"/>
                    </a:cubicBezTo>
                    <a:lnTo>
                      <a:pt x="91" y="392"/>
                    </a:lnTo>
                    <a:lnTo>
                      <a:pt x="172" y="425"/>
                    </a:lnTo>
                    <a:lnTo>
                      <a:pt x="205" y="371"/>
                    </a:lnTo>
                    <a:cubicBezTo>
                      <a:pt x="207" y="371"/>
                      <a:pt x="208" y="371"/>
                      <a:pt x="209" y="371"/>
                    </a:cubicBezTo>
                    <a:cubicBezTo>
                      <a:pt x="210" y="371"/>
                      <a:pt x="212" y="371"/>
                      <a:pt x="213" y="371"/>
                    </a:cubicBezTo>
                    <a:cubicBezTo>
                      <a:pt x="214" y="371"/>
                      <a:pt x="215" y="371"/>
                      <a:pt x="217" y="371"/>
                    </a:cubicBezTo>
                    <a:cubicBezTo>
                      <a:pt x="218" y="371"/>
                      <a:pt x="219" y="371"/>
                      <a:pt x="220" y="371"/>
                    </a:cubicBezTo>
                    <a:lnTo>
                      <a:pt x="254" y="425"/>
                    </a:lnTo>
                    <a:lnTo>
                      <a:pt x="334" y="392"/>
                    </a:lnTo>
                    <a:lnTo>
                      <a:pt x="320" y="330"/>
                    </a:lnTo>
                    <a:cubicBezTo>
                      <a:pt x="324" y="327"/>
                      <a:pt x="327" y="323"/>
                      <a:pt x="331" y="319"/>
                    </a:cubicBezTo>
                    <a:lnTo>
                      <a:pt x="393" y="334"/>
                    </a:lnTo>
                    <a:lnTo>
                      <a:pt x="426" y="253"/>
                    </a:lnTo>
                    <a:lnTo>
                      <a:pt x="372" y="220"/>
                    </a:lnTo>
                    <a:cubicBezTo>
                      <a:pt x="372" y="218"/>
                      <a:pt x="372" y="217"/>
                      <a:pt x="372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73"/>
              </a:p>
            </p:txBody>
          </p:sp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D2456553-8D68-4923-960A-3E6F5D74A6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765415"/>
                <a:ext cx="3624263" cy="3633788"/>
                <a:chOff x="4841" y="1078"/>
                <a:chExt cx="2283" cy="2289"/>
              </a:xfrm>
            </p:grpSpPr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047BA724-76CD-4C61-8273-D1B27763C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" y="1732"/>
                  <a:ext cx="1634" cy="1635"/>
                </a:xfrm>
                <a:custGeom>
                  <a:avLst/>
                  <a:gdLst>
                    <a:gd name="T0" fmla="*/ 160 w 267"/>
                    <a:gd name="T1" fmla="*/ 27 h 267"/>
                    <a:gd name="T2" fmla="*/ 160 w 267"/>
                    <a:gd name="T3" fmla="*/ 27 h 267"/>
                    <a:gd name="T4" fmla="*/ 240 w 267"/>
                    <a:gd name="T5" fmla="*/ 27 h 267"/>
                    <a:gd name="T6" fmla="*/ 240 w 267"/>
                    <a:gd name="T7" fmla="*/ 240 h 267"/>
                    <a:gd name="T8" fmla="*/ 27 w 267"/>
                    <a:gd name="T9" fmla="*/ 240 h 267"/>
                    <a:gd name="T10" fmla="*/ 27 w 267"/>
                    <a:gd name="T11" fmla="*/ 27 h 267"/>
                    <a:gd name="T12" fmla="*/ 81 w 267"/>
                    <a:gd name="T13" fmla="*/ 27 h 267"/>
                    <a:gd name="T14" fmla="*/ 81 w 267"/>
                    <a:gd name="T15" fmla="*/ 0 h 267"/>
                    <a:gd name="T16" fmla="*/ 0 w 267"/>
                    <a:gd name="T17" fmla="*/ 0 h 267"/>
                    <a:gd name="T18" fmla="*/ 0 w 267"/>
                    <a:gd name="T19" fmla="*/ 267 h 267"/>
                    <a:gd name="T20" fmla="*/ 267 w 267"/>
                    <a:gd name="T21" fmla="*/ 267 h 267"/>
                    <a:gd name="T22" fmla="*/ 267 w 267"/>
                    <a:gd name="T23" fmla="*/ 0 h 267"/>
                    <a:gd name="T24" fmla="*/ 160 w 267"/>
                    <a:gd name="T25" fmla="*/ 0 h 267"/>
                    <a:gd name="T26" fmla="*/ 160 w 267"/>
                    <a:gd name="T27" fmla="*/ 2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7" h="267">
                      <a:moveTo>
                        <a:pt x="160" y="27"/>
                      </a:moveTo>
                      <a:lnTo>
                        <a:pt x="160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81" y="27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267" y="267"/>
                      </a:lnTo>
                      <a:lnTo>
                        <a:pt x="267" y="0"/>
                      </a:lnTo>
                      <a:lnTo>
                        <a:pt x="160" y="0"/>
                      </a:lnTo>
                      <a:lnTo>
                        <a:pt x="160" y="2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2" name="Freeform 16">
                  <a:extLst>
                    <a:ext uri="{FF2B5EF4-FFF2-40B4-BE49-F238E27FC236}">
                      <a16:creationId xmlns:a16="http://schemas.microsoft.com/office/drawing/2014/main" id="{94E98CA7-ADE4-4333-8A49-9A4C4905C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" y="1078"/>
                  <a:ext cx="1628" cy="1634"/>
                </a:xfrm>
                <a:custGeom>
                  <a:avLst/>
                  <a:gdLst>
                    <a:gd name="T0" fmla="*/ 0 w 266"/>
                    <a:gd name="T1" fmla="*/ 0 h 267"/>
                    <a:gd name="T2" fmla="*/ 0 w 266"/>
                    <a:gd name="T3" fmla="*/ 0 h 267"/>
                    <a:gd name="T4" fmla="*/ 0 w 266"/>
                    <a:gd name="T5" fmla="*/ 267 h 267"/>
                    <a:gd name="T6" fmla="*/ 106 w 266"/>
                    <a:gd name="T7" fmla="*/ 267 h 267"/>
                    <a:gd name="T8" fmla="*/ 106 w 266"/>
                    <a:gd name="T9" fmla="*/ 240 h 267"/>
                    <a:gd name="T10" fmla="*/ 27 w 266"/>
                    <a:gd name="T11" fmla="*/ 240 h 267"/>
                    <a:gd name="T12" fmla="*/ 27 w 266"/>
                    <a:gd name="T13" fmla="*/ 27 h 267"/>
                    <a:gd name="T14" fmla="*/ 240 w 266"/>
                    <a:gd name="T15" fmla="*/ 27 h 267"/>
                    <a:gd name="T16" fmla="*/ 240 w 266"/>
                    <a:gd name="T17" fmla="*/ 240 h 267"/>
                    <a:gd name="T18" fmla="*/ 186 w 266"/>
                    <a:gd name="T19" fmla="*/ 240 h 267"/>
                    <a:gd name="T20" fmla="*/ 186 w 266"/>
                    <a:gd name="T21" fmla="*/ 267 h 267"/>
                    <a:gd name="T22" fmla="*/ 266 w 266"/>
                    <a:gd name="T23" fmla="*/ 267 h 267"/>
                    <a:gd name="T24" fmla="*/ 266 w 266"/>
                    <a:gd name="T25" fmla="*/ 0 h 267"/>
                    <a:gd name="T26" fmla="*/ 0 w 266"/>
                    <a:gd name="T2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6" h="2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106" y="267"/>
                      </a:lnTo>
                      <a:lnTo>
                        <a:pt x="106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186" y="240"/>
                      </a:lnTo>
                      <a:lnTo>
                        <a:pt x="186" y="267"/>
                      </a:lnTo>
                      <a:lnTo>
                        <a:pt x="266" y="267"/>
                      </a:lnTo>
                      <a:lnTo>
                        <a:pt x="26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grpSp>
            <p:nvGrpSpPr>
              <p:cNvPr id="18" name="Group 4">
                <a:extLst>
                  <a:ext uri="{FF2B5EF4-FFF2-40B4-BE49-F238E27FC236}">
                    <a16:creationId xmlns:a16="http://schemas.microsoft.com/office/drawing/2014/main" id="{94050774-C9BE-46F7-9078-61E9410B392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 flipH="1" flipV="1">
                <a:off x="10704198" y="4594917"/>
                <a:ext cx="773946" cy="580460"/>
                <a:chOff x="5022" y="1271"/>
                <a:chExt cx="532" cy="399"/>
              </a:xfrm>
            </p:grpSpPr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A5F9742F-579F-43D5-830B-ACE16DC59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2C9AF1F4-740E-4A61-BC21-5622A8604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0039-8D09-4A05-A0C1-035C7BEC1A4A}"/>
                </a:ext>
              </a:extLst>
            </p:cNvPr>
            <p:cNvSpPr/>
            <p:nvPr userDrawn="1"/>
          </p:nvSpPr>
          <p:spPr bwMode="auto">
            <a:xfrm>
              <a:off x="6659722" y="627517"/>
              <a:ext cx="5671978" cy="5679168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7" name="MS logo gray - EMF" descr="Microsoft 365 logo">
            <a:extLst>
              <a:ext uri="{FF2B5EF4-FFF2-40B4-BE49-F238E27FC236}">
                <a16:creationId xmlns:a16="http://schemas.microsoft.com/office/drawing/2014/main" id="{5789BDC8-1B66-4AC4-9C86-4EE0CE10A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96C27FBE-C79C-48D4-A5FB-8C8621790A4F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2767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0228763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568223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843464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7339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4C80-ECF3-4C16-A195-AB0942A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73C2F32-4C26-0528-CB35-50281B31CB99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B7F7DA13-AB15-C688-C1F8-E51B5871CF50}"/>
              </a:ext>
            </a:extLst>
          </p:cNvPr>
          <p:cNvCxnSpPr>
            <a:cxnSpLocks/>
          </p:cNvCxnSpPr>
          <p:nvPr userDrawn="1"/>
        </p:nvCxnSpPr>
        <p:spPr>
          <a:xfrm>
            <a:off x="892253" y="4927673"/>
            <a:ext cx="23948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418A62B-B05D-195A-A276-D0B6366190FA}"/>
              </a:ext>
            </a:extLst>
          </p:cNvPr>
          <p:cNvCxnSpPr>
            <a:cxnSpLocks/>
          </p:cNvCxnSpPr>
          <p:nvPr userDrawn="1"/>
        </p:nvCxnSpPr>
        <p:spPr>
          <a:xfrm>
            <a:off x="3577020" y="4927673"/>
            <a:ext cx="23948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F6DF0FB-73F5-B613-4B6E-9B5A8546F6CA}"/>
              </a:ext>
            </a:extLst>
          </p:cNvPr>
          <p:cNvCxnSpPr>
            <a:cxnSpLocks/>
          </p:cNvCxnSpPr>
          <p:nvPr userDrawn="1"/>
        </p:nvCxnSpPr>
        <p:spPr>
          <a:xfrm>
            <a:off x="6261787" y="4927673"/>
            <a:ext cx="23948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7BB5A1D4-F08C-9E8E-27A3-82B97EEA3A14}"/>
              </a:ext>
            </a:extLst>
          </p:cNvPr>
          <p:cNvCxnSpPr>
            <a:cxnSpLocks/>
          </p:cNvCxnSpPr>
          <p:nvPr userDrawn="1"/>
        </p:nvCxnSpPr>
        <p:spPr>
          <a:xfrm>
            <a:off x="8946553" y="4927673"/>
            <a:ext cx="23948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EBEAA92-5282-81CD-7433-119D3A64A3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13" y="1584283"/>
            <a:ext cx="1740941" cy="3163813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00AF709-9102-5E10-CB4F-8E5FED86DE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08398" y="1584283"/>
            <a:ext cx="1740941" cy="3163813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FC987F1-E2E2-4DAE-EA1D-63412FCBE7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7584" y="1584283"/>
            <a:ext cx="1740941" cy="3163813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BF21ED80-A456-B240-52F4-149B60E687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2543" y="1584283"/>
            <a:ext cx="1740941" cy="3163813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56A407FA-E20E-24A9-D8A0-D1E9D1F22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253" y="4970476"/>
            <a:ext cx="2394862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167A867E-D929-F8D6-9335-1106D04E05A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3593553" y="4970476"/>
            <a:ext cx="2394862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04EAF39-859F-7D24-127F-3A1B076FE7F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282738" y="4970476"/>
            <a:ext cx="2394862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FFD959C6-09B3-A10B-6583-DAEEFE817FD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971924" y="4970476"/>
            <a:ext cx="2394862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028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5632A4EB-72EC-9927-1DA8-521528E65E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6994525"/>
          </a:xfr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35" name="Freihandform 34">
            <a:extLst>
              <a:ext uri="{FF2B5EF4-FFF2-40B4-BE49-F238E27FC236}">
                <a16:creationId xmlns:a16="http://schemas.microsoft.com/office/drawing/2014/main" id="{92DC1C18-37E6-17EE-7F98-87F387F22B92}"/>
              </a:ext>
            </a:extLst>
          </p:cNvPr>
          <p:cNvSpPr/>
          <p:nvPr userDrawn="1"/>
        </p:nvSpPr>
        <p:spPr>
          <a:xfrm>
            <a:off x="1900529" y="-16361"/>
            <a:ext cx="3287495" cy="5985824"/>
          </a:xfrm>
          <a:custGeom>
            <a:avLst/>
            <a:gdLst>
              <a:gd name="connsiteX0" fmla="*/ 0 w 3222870"/>
              <a:gd name="connsiteY0" fmla="*/ 0 h 5868988"/>
              <a:gd name="connsiteX1" fmla="*/ 3222870 w 3222870"/>
              <a:gd name="connsiteY1" fmla="*/ 0 h 5868988"/>
              <a:gd name="connsiteX2" fmla="*/ 3222869 w 3222870"/>
              <a:gd name="connsiteY2" fmla="*/ 4257553 h 5868988"/>
              <a:gd name="connsiteX3" fmla="*/ 1611434 w 3222870"/>
              <a:gd name="connsiteY3" fmla="*/ 5868988 h 5868988"/>
              <a:gd name="connsiteX4" fmla="*/ 1611435 w 3222870"/>
              <a:gd name="connsiteY4" fmla="*/ 5868987 h 5868988"/>
              <a:gd name="connsiteX5" fmla="*/ 0 w 3222870"/>
              <a:gd name="connsiteY5" fmla="*/ 4257552 h 5868988"/>
              <a:gd name="connsiteX6" fmla="*/ 0 w 3222870"/>
              <a:gd name="connsiteY6" fmla="*/ 0 h 586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2870" h="5868988">
                <a:moveTo>
                  <a:pt x="0" y="0"/>
                </a:moveTo>
                <a:lnTo>
                  <a:pt x="3222870" y="0"/>
                </a:lnTo>
                <a:lnTo>
                  <a:pt x="3222869" y="4257553"/>
                </a:lnTo>
                <a:cubicBezTo>
                  <a:pt x="3222869" y="5147524"/>
                  <a:pt x="2501405" y="5868988"/>
                  <a:pt x="1611434" y="5868988"/>
                </a:cubicBezTo>
                <a:lnTo>
                  <a:pt x="1611435" y="5868987"/>
                </a:lnTo>
                <a:cubicBezTo>
                  <a:pt x="721464" y="5868987"/>
                  <a:pt x="0" y="5147523"/>
                  <a:pt x="0" y="425755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 sz="1873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52D3CF91-25D7-4C58-AF25-94EB967A4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44026" y="6466213"/>
            <a:ext cx="1137078" cy="2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3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- neuer Abschnit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91D7D-D40F-8F92-EFE0-D07932DBEA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2253" y="3714181"/>
            <a:ext cx="6867495" cy="2078255"/>
          </a:xfrm>
        </p:spPr>
        <p:txBody>
          <a:bodyPr anchor="b">
            <a:noAutofit/>
          </a:bodyPr>
          <a:lstStyle>
            <a:lvl1pPr algn="l">
              <a:defRPr sz="408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</a:t>
            </a:r>
            <a:br>
              <a:rPr lang="de-DE" dirty="0"/>
            </a:br>
            <a:r>
              <a:rPr lang="de-DE" dirty="0"/>
              <a:t>bearbeiten</a:t>
            </a:r>
            <a:endParaRPr lang="de-AT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FAC5651-F390-AB66-BC61-3A87F5ED10EB}"/>
              </a:ext>
            </a:extLst>
          </p:cNvPr>
          <p:cNvCxnSpPr>
            <a:cxnSpLocks/>
          </p:cNvCxnSpPr>
          <p:nvPr userDrawn="1"/>
        </p:nvCxnSpPr>
        <p:spPr>
          <a:xfrm>
            <a:off x="-38864" y="6066737"/>
            <a:ext cx="846091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1E0487DE-14FF-2E3A-A083-018FFBAA0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44026" y="6466213"/>
            <a:ext cx="1137078" cy="218079"/>
          </a:xfrm>
          <a:prstGeom prst="rect">
            <a:avLst/>
          </a:prstGeom>
        </p:spPr>
      </p:pic>
      <p:sp>
        <p:nvSpPr>
          <p:cNvPr id="4" name="Picture Placeholder 25">
            <a:extLst>
              <a:ext uri="{FF2B5EF4-FFF2-40B4-BE49-F238E27FC236}">
                <a16:creationId xmlns:a16="http://schemas.microsoft.com/office/drawing/2014/main" id="{631B0A1F-3AF9-E8F9-603B-2C8A70A89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9124" y="419273"/>
            <a:ext cx="7425859" cy="5138949"/>
          </a:xfrm>
          <a:custGeom>
            <a:avLst/>
            <a:gdLst>
              <a:gd name="connsiteX0" fmla="*/ 5572787 w 7279882"/>
              <a:gd name="connsiteY0" fmla="*/ 1460069 h 5038643"/>
              <a:gd name="connsiteX1" fmla="*/ 5807467 w 7279882"/>
              <a:gd name="connsiteY1" fmla="*/ 1514311 h 5038643"/>
              <a:gd name="connsiteX2" fmla="*/ 5807467 w 7279882"/>
              <a:gd name="connsiteY2" fmla="*/ 1514312 h 5038643"/>
              <a:gd name="connsiteX3" fmla="*/ 5958274 w 7279882"/>
              <a:gd name="connsiteY3" fmla="*/ 2077130 h 5038643"/>
              <a:gd name="connsiteX4" fmla="*/ 4367419 w 7279882"/>
              <a:gd name="connsiteY4" fmla="*/ 4832569 h 5038643"/>
              <a:gd name="connsiteX5" fmla="*/ 3804601 w 7279882"/>
              <a:gd name="connsiteY5" fmla="*/ 4983376 h 5038643"/>
              <a:gd name="connsiteX6" fmla="*/ 3653795 w 7279882"/>
              <a:gd name="connsiteY6" fmla="*/ 4420558 h 5038643"/>
              <a:gd name="connsiteX7" fmla="*/ 5244648 w 7279882"/>
              <a:gd name="connsiteY7" fmla="*/ 1665118 h 5038643"/>
              <a:gd name="connsiteX8" fmla="*/ 5572787 w 7279882"/>
              <a:gd name="connsiteY8" fmla="*/ 1460069 h 5038643"/>
              <a:gd name="connsiteX9" fmla="*/ 6839128 w 7279882"/>
              <a:gd name="connsiteY9" fmla="*/ 1169298 h 5038643"/>
              <a:gd name="connsiteX10" fmla="*/ 7073808 w 7279882"/>
              <a:gd name="connsiteY10" fmla="*/ 1223540 h 5038643"/>
              <a:gd name="connsiteX11" fmla="*/ 7224615 w 7279882"/>
              <a:gd name="connsiteY11" fmla="*/ 1786359 h 5038643"/>
              <a:gd name="connsiteX12" fmla="*/ 5633760 w 7279882"/>
              <a:gd name="connsiteY12" fmla="*/ 4541797 h 5038643"/>
              <a:gd name="connsiteX13" fmla="*/ 5147037 w 7279882"/>
              <a:gd name="connsiteY13" fmla="*/ 4726872 h 5038643"/>
              <a:gd name="connsiteX14" fmla="*/ 5070942 w 7279882"/>
              <a:gd name="connsiteY14" fmla="*/ 4692604 h 5038643"/>
              <a:gd name="connsiteX15" fmla="*/ 5003217 w 7279882"/>
              <a:gd name="connsiteY15" fmla="*/ 4643838 h 5038643"/>
              <a:gd name="connsiteX16" fmla="*/ 4920135 w 7279882"/>
              <a:gd name="connsiteY16" fmla="*/ 4129786 h 5038643"/>
              <a:gd name="connsiteX17" fmla="*/ 6510989 w 7279882"/>
              <a:gd name="connsiteY17" fmla="*/ 1374346 h 5038643"/>
              <a:gd name="connsiteX18" fmla="*/ 6839128 w 7279882"/>
              <a:gd name="connsiteY18" fmla="*/ 1169298 h 5038643"/>
              <a:gd name="connsiteX19" fmla="*/ 3762892 w 7279882"/>
              <a:gd name="connsiteY19" fmla="*/ 791417 h 5038643"/>
              <a:gd name="connsiteX20" fmla="*/ 3997571 w 7279882"/>
              <a:gd name="connsiteY20" fmla="*/ 845659 h 5038643"/>
              <a:gd name="connsiteX21" fmla="*/ 3997571 w 7279882"/>
              <a:gd name="connsiteY21" fmla="*/ 845660 h 5038643"/>
              <a:gd name="connsiteX22" fmla="*/ 4148378 w 7279882"/>
              <a:gd name="connsiteY22" fmla="*/ 1408479 h 5038643"/>
              <a:gd name="connsiteX23" fmla="*/ 2557523 w 7279882"/>
              <a:gd name="connsiteY23" fmla="*/ 4163917 h 5038643"/>
              <a:gd name="connsiteX24" fmla="*/ 1994705 w 7279882"/>
              <a:gd name="connsiteY24" fmla="*/ 4314724 h 5038643"/>
              <a:gd name="connsiteX25" fmla="*/ 1843899 w 7279882"/>
              <a:gd name="connsiteY25" fmla="*/ 3751906 h 5038643"/>
              <a:gd name="connsiteX26" fmla="*/ 3434753 w 7279882"/>
              <a:gd name="connsiteY26" fmla="*/ 996466 h 5038643"/>
              <a:gd name="connsiteX27" fmla="*/ 3762892 w 7279882"/>
              <a:gd name="connsiteY27" fmla="*/ 791417 h 5038643"/>
              <a:gd name="connsiteX28" fmla="*/ 5200125 w 7279882"/>
              <a:gd name="connsiteY28" fmla="*/ 209933 h 5038643"/>
              <a:gd name="connsiteX29" fmla="*/ 5434805 w 7279882"/>
              <a:gd name="connsiteY29" fmla="*/ 264175 h 5038643"/>
              <a:gd name="connsiteX30" fmla="*/ 5434805 w 7279882"/>
              <a:gd name="connsiteY30" fmla="*/ 264176 h 5038643"/>
              <a:gd name="connsiteX31" fmla="*/ 5585612 w 7279882"/>
              <a:gd name="connsiteY31" fmla="*/ 826995 h 5038643"/>
              <a:gd name="connsiteX32" fmla="*/ 3994757 w 7279882"/>
              <a:gd name="connsiteY32" fmla="*/ 3582433 h 5038643"/>
              <a:gd name="connsiteX33" fmla="*/ 3431939 w 7279882"/>
              <a:gd name="connsiteY33" fmla="*/ 3733240 h 5038643"/>
              <a:gd name="connsiteX34" fmla="*/ 3281133 w 7279882"/>
              <a:gd name="connsiteY34" fmla="*/ 3170422 h 5038643"/>
              <a:gd name="connsiteX35" fmla="*/ 4871986 w 7279882"/>
              <a:gd name="connsiteY35" fmla="*/ 414982 h 5038643"/>
              <a:gd name="connsiteX36" fmla="*/ 5200125 w 7279882"/>
              <a:gd name="connsiteY36" fmla="*/ 209933 h 5038643"/>
              <a:gd name="connsiteX37" fmla="*/ 1974262 w 7279882"/>
              <a:gd name="connsiteY37" fmla="*/ 75165 h 5038643"/>
              <a:gd name="connsiteX38" fmla="*/ 2208941 w 7279882"/>
              <a:gd name="connsiteY38" fmla="*/ 129407 h 5038643"/>
              <a:gd name="connsiteX39" fmla="*/ 2208941 w 7279882"/>
              <a:gd name="connsiteY39" fmla="*/ 129408 h 5038643"/>
              <a:gd name="connsiteX40" fmla="*/ 2359748 w 7279882"/>
              <a:gd name="connsiteY40" fmla="*/ 692226 h 5038643"/>
              <a:gd name="connsiteX41" fmla="*/ 768893 w 7279882"/>
              <a:gd name="connsiteY41" fmla="*/ 3447665 h 5038643"/>
              <a:gd name="connsiteX42" fmla="*/ 206075 w 7279882"/>
              <a:gd name="connsiteY42" fmla="*/ 3598472 h 5038643"/>
              <a:gd name="connsiteX43" fmla="*/ 55269 w 7279882"/>
              <a:gd name="connsiteY43" fmla="*/ 3035654 h 5038643"/>
              <a:gd name="connsiteX44" fmla="*/ 1646123 w 7279882"/>
              <a:gd name="connsiteY44" fmla="*/ 280213 h 5038643"/>
              <a:gd name="connsiteX45" fmla="*/ 1974262 w 7279882"/>
              <a:gd name="connsiteY45" fmla="*/ 75165 h 5038643"/>
              <a:gd name="connsiteX46" fmla="*/ 3114161 w 7279882"/>
              <a:gd name="connsiteY46" fmla="*/ 1026 h 5038643"/>
              <a:gd name="connsiteX47" fmla="*/ 3348840 w 7279882"/>
              <a:gd name="connsiteY47" fmla="*/ 55268 h 5038643"/>
              <a:gd name="connsiteX48" fmla="*/ 3348840 w 7279882"/>
              <a:gd name="connsiteY48" fmla="*/ 55269 h 5038643"/>
              <a:gd name="connsiteX49" fmla="*/ 3499647 w 7279882"/>
              <a:gd name="connsiteY49" fmla="*/ 618088 h 5038643"/>
              <a:gd name="connsiteX50" fmla="*/ 1908792 w 7279882"/>
              <a:gd name="connsiteY50" fmla="*/ 3373526 h 5038643"/>
              <a:gd name="connsiteX51" fmla="*/ 1345974 w 7279882"/>
              <a:gd name="connsiteY51" fmla="*/ 3524333 h 5038643"/>
              <a:gd name="connsiteX52" fmla="*/ 1195168 w 7279882"/>
              <a:gd name="connsiteY52" fmla="*/ 2961515 h 5038643"/>
              <a:gd name="connsiteX53" fmla="*/ 2786022 w 7279882"/>
              <a:gd name="connsiteY53" fmla="*/ 206075 h 5038643"/>
              <a:gd name="connsiteX54" fmla="*/ 3114161 w 7279882"/>
              <a:gd name="connsiteY54" fmla="*/ 1026 h 503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279882" h="5038643">
                <a:moveTo>
                  <a:pt x="5572787" y="1460069"/>
                </a:moveTo>
                <a:cubicBezTo>
                  <a:pt x="5651947" y="1454475"/>
                  <a:pt x="5733569" y="1471646"/>
                  <a:pt x="5807467" y="1514311"/>
                </a:cubicBezTo>
                <a:lnTo>
                  <a:pt x="5807467" y="1514312"/>
                </a:lnTo>
                <a:cubicBezTo>
                  <a:pt x="6004529" y="1628086"/>
                  <a:pt x="6072048" y="1880068"/>
                  <a:pt x="5958274" y="2077130"/>
                </a:cubicBezTo>
                <a:lnTo>
                  <a:pt x="4367419" y="4832569"/>
                </a:lnTo>
                <a:cubicBezTo>
                  <a:pt x="4253645" y="5029631"/>
                  <a:pt x="4001663" y="5097150"/>
                  <a:pt x="3804601" y="4983376"/>
                </a:cubicBezTo>
                <a:cubicBezTo>
                  <a:pt x="3607539" y="4869602"/>
                  <a:pt x="3540021" y="4617620"/>
                  <a:pt x="3653795" y="4420558"/>
                </a:cubicBezTo>
                <a:lnTo>
                  <a:pt x="5244648" y="1665118"/>
                </a:lnTo>
                <a:cubicBezTo>
                  <a:pt x="5315757" y="1541954"/>
                  <a:pt x="5440853" y="1469393"/>
                  <a:pt x="5572787" y="1460069"/>
                </a:cubicBezTo>
                <a:close/>
                <a:moveTo>
                  <a:pt x="6839128" y="1169298"/>
                </a:moveTo>
                <a:cubicBezTo>
                  <a:pt x="6918288" y="1163703"/>
                  <a:pt x="6999910" y="1180873"/>
                  <a:pt x="7073808" y="1223540"/>
                </a:cubicBezTo>
                <a:cubicBezTo>
                  <a:pt x="7270870" y="1337314"/>
                  <a:pt x="7338389" y="1589296"/>
                  <a:pt x="7224615" y="1786359"/>
                </a:cubicBezTo>
                <a:lnTo>
                  <a:pt x="5633760" y="4541797"/>
                </a:lnTo>
                <a:cubicBezTo>
                  <a:pt x="5534208" y="4714226"/>
                  <a:pt x="5328840" y="4787474"/>
                  <a:pt x="5147037" y="4726872"/>
                </a:cubicBezTo>
                <a:lnTo>
                  <a:pt x="5070942" y="4692604"/>
                </a:lnTo>
                <a:lnTo>
                  <a:pt x="5003217" y="4643838"/>
                </a:lnTo>
                <a:cubicBezTo>
                  <a:pt x="4859833" y="4516693"/>
                  <a:pt x="4820583" y="4302215"/>
                  <a:pt x="4920135" y="4129786"/>
                </a:cubicBezTo>
                <a:lnTo>
                  <a:pt x="6510989" y="1374346"/>
                </a:lnTo>
                <a:cubicBezTo>
                  <a:pt x="6582098" y="1251182"/>
                  <a:pt x="6707194" y="1178621"/>
                  <a:pt x="6839128" y="1169298"/>
                </a:cubicBezTo>
                <a:close/>
                <a:moveTo>
                  <a:pt x="3762892" y="791417"/>
                </a:moveTo>
                <a:cubicBezTo>
                  <a:pt x="3842052" y="785823"/>
                  <a:pt x="3923673" y="802994"/>
                  <a:pt x="3997571" y="845659"/>
                </a:cubicBezTo>
                <a:lnTo>
                  <a:pt x="3997571" y="845660"/>
                </a:lnTo>
                <a:cubicBezTo>
                  <a:pt x="4194633" y="959434"/>
                  <a:pt x="4262152" y="1211416"/>
                  <a:pt x="4148378" y="1408479"/>
                </a:cubicBezTo>
                <a:lnTo>
                  <a:pt x="2557523" y="4163917"/>
                </a:lnTo>
                <a:cubicBezTo>
                  <a:pt x="2443749" y="4360979"/>
                  <a:pt x="2191767" y="4428498"/>
                  <a:pt x="1994705" y="4314724"/>
                </a:cubicBezTo>
                <a:cubicBezTo>
                  <a:pt x="1797643" y="4200950"/>
                  <a:pt x="1730125" y="3948968"/>
                  <a:pt x="1843899" y="3751906"/>
                </a:cubicBezTo>
                <a:lnTo>
                  <a:pt x="3434753" y="996466"/>
                </a:lnTo>
                <a:cubicBezTo>
                  <a:pt x="3505861" y="873302"/>
                  <a:pt x="3630958" y="800741"/>
                  <a:pt x="3762892" y="791417"/>
                </a:cubicBezTo>
                <a:close/>
                <a:moveTo>
                  <a:pt x="5200125" y="209933"/>
                </a:moveTo>
                <a:cubicBezTo>
                  <a:pt x="5279285" y="204339"/>
                  <a:pt x="5360907" y="221510"/>
                  <a:pt x="5434805" y="264175"/>
                </a:cubicBezTo>
                <a:lnTo>
                  <a:pt x="5434805" y="264176"/>
                </a:lnTo>
                <a:cubicBezTo>
                  <a:pt x="5631867" y="377950"/>
                  <a:pt x="5699386" y="629932"/>
                  <a:pt x="5585612" y="826995"/>
                </a:cubicBezTo>
                <a:lnTo>
                  <a:pt x="3994757" y="3582433"/>
                </a:lnTo>
                <a:cubicBezTo>
                  <a:pt x="3880983" y="3779495"/>
                  <a:pt x="3629001" y="3847014"/>
                  <a:pt x="3431939" y="3733240"/>
                </a:cubicBezTo>
                <a:cubicBezTo>
                  <a:pt x="3234877" y="3619466"/>
                  <a:pt x="3167359" y="3367484"/>
                  <a:pt x="3281133" y="3170422"/>
                </a:cubicBezTo>
                <a:lnTo>
                  <a:pt x="4871986" y="414982"/>
                </a:lnTo>
                <a:cubicBezTo>
                  <a:pt x="4943095" y="291818"/>
                  <a:pt x="5068191" y="219257"/>
                  <a:pt x="5200125" y="209933"/>
                </a:cubicBezTo>
                <a:close/>
                <a:moveTo>
                  <a:pt x="1974262" y="75165"/>
                </a:moveTo>
                <a:cubicBezTo>
                  <a:pt x="2053422" y="69570"/>
                  <a:pt x="2135043" y="86741"/>
                  <a:pt x="2208941" y="129407"/>
                </a:cubicBezTo>
                <a:lnTo>
                  <a:pt x="2208941" y="129408"/>
                </a:lnTo>
                <a:cubicBezTo>
                  <a:pt x="2406003" y="243182"/>
                  <a:pt x="2473522" y="495164"/>
                  <a:pt x="2359748" y="692226"/>
                </a:cubicBezTo>
                <a:lnTo>
                  <a:pt x="768893" y="3447665"/>
                </a:lnTo>
                <a:cubicBezTo>
                  <a:pt x="655119" y="3644727"/>
                  <a:pt x="403137" y="3712246"/>
                  <a:pt x="206075" y="3598472"/>
                </a:cubicBezTo>
                <a:cubicBezTo>
                  <a:pt x="9013" y="3484698"/>
                  <a:pt x="-58505" y="3232716"/>
                  <a:pt x="55269" y="3035654"/>
                </a:cubicBezTo>
                <a:lnTo>
                  <a:pt x="1646123" y="280213"/>
                </a:lnTo>
                <a:cubicBezTo>
                  <a:pt x="1717232" y="157050"/>
                  <a:pt x="1842328" y="84489"/>
                  <a:pt x="1974262" y="75165"/>
                </a:cubicBezTo>
                <a:close/>
                <a:moveTo>
                  <a:pt x="3114161" y="1026"/>
                </a:moveTo>
                <a:cubicBezTo>
                  <a:pt x="3193321" y="-4568"/>
                  <a:pt x="3274942" y="12603"/>
                  <a:pt x="3348840" y="55268"/>
                </a:cubicBezTo>
                <a:lnTo>
                  <a:pt x="3348840" y="55269"/>
                </a:lnTo>
                <a:cubicBezTo>
                  <a:pt x="3545902" y="169043"/>
                  <a:pt x="3613421" y="421025"/>
                  <a:pt x="3499647" y="618088"/>
                </a:cubicBezTo>
                <a:lnTo>
                  <a:pt x="1908792" y="3373526"/>
                </a:lnTo>
                <a:cubicBezTo>
                  <a:pt x="1795018" y="3570588"/>
                  <a:pt x="1543036" y="3638107"/>
                  <a:pt x="1345974" y="3524333"/>
                </a:cubicBezTo>
                <a:cubicBezTo>
                  <a:pt x="1148912" y="3410559"/>
                  <a:pt x="1081394" y="3158577"/>
                  <a:pt x="1195168" y="2961515"/>
                </a:cubicBezTo>
                <a:lnTo>
                  <a:pt x="2786022" y="206075"/>
                </a:lnTo>
                <a:cubicBezTo>
                  <a:pt x="2857131" y="82911"/>
                  <a:pt x="2982227" y="10350"/>
                  <a:pt x="3114161" y="1026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effectLst/>
        </p:spPr>
        <p:txBody>
          <a:bodyPr wrap="square">
            <a:no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2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4C80-ECF3-4C16-A195-AB0942A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73C2F32-4C26-0528-CB35-50281B31CB99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C7A544E5-CD77-6437-0CC0-D009C06C9194}"/>
              </a:ext>
            </a:extLst>
          </p:cNvPr>
          <p:cNvSpPr/>
          <p:nvPr userDrawn="1"/>
        </p:nvSpPr>
        <p:spPr>
          <a:xfrm>
            <a:off x="793189" y="2309821"/>
            <a:ext cx="10850098" cy="24002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3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14EE815-4B38-A7B6-55BC-77DCA6F475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1452" y="2182398"/>
            <a:ext cx="4933571" cy="2979453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768307B-19F6-310C-F02E-D5E7C7E89E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9131" y="2370075"/>
            <a:ext cx="3698385" cy="228593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4C80-ECF3-4C16-A195-AB0942A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8731C-34DA-4F7E-7187-6B005D53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  <a:lvl2pPr marL="447675" indent="-174625">
              <a:defRPr/>
            </a:lvl2pPr>
            <a:lvl3pPr marL="630238" indent="-184150">
              <a:defRPr/>
            </a:lvl3pPr>
            <a:lvl4pPr marL="804863" indent="-184150">
              <a:defRPr/>
            </a:lvl4pPr>
            <a:lvl5pPr marL="987425" indent="-174625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73C2F32-4C26-0528-CB35-50281B31CB99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258C6-D880-1E6A-230D-25BD230C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4EF1C-5193-27F1-39C5-146E625E5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9"/>
            <a:ext cx="5285502" cy="4206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A7075D-A99B-15D3-DAE1-37253CC32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9"/>
            <a:ext cx="5285502" cy="4206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D3E15F4-F917-2CEC-DC95-19B50C1C88E1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3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977D0-D967-3D12-7599-ACC3AEFA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253" y="1522625"/>
            <a:ext cx="5225586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9E0E52-95F3-1A7A-2F21-3DAFE45D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253" y="2362939"/>
            <a:ext cx="5225586" cy="37054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92919-0AFD-A949-E3C4-5D3251976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522625"/>
            <a:ext cx="5225586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F61ABC-EBC8-8741-CCCF-1F1554EEE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6" y="2362939"/>
            <a:ext cx="5248257" cy="37054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E466FA7-2806-0B25-39CF-7747991E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317CCF6-8E5E-A026-8AED-D2F1E79A4B31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4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674A0-C40B-27DF-27DE-32B2A89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7ACE7-8BC1-3761-8953-99432F4C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253" y="1499617"/>
            <a:ext cx="10651971" cy="456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476C53-1373-F3EE-B7D8-8D71968D1634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43662" y="6451655"/>
            <a:ext cx="1137805" cy="2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8" r:id="rId1"/>
    <p:sldLayoutId id="2147484869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  <p:sldLayoutId id="2147484879" r:id="rId12"/>
    <p:sldLayoutId id="2147484880" r:id="rId13"/>
    <p:sldLayoutId id="2147484881" r:id="rId14"/>
    <p:sldLayoutId id="2147484882" r:id="rId15"/>
    <p:sldLayoutId id="2147484883" r:id="rId16"/>
    <p:sldLayoutId id="2147484884" r:id="rId17"/>
    <p:sldLayoutId id="2147484885" r:id="rId18"/>
    <p:sldLayoutId id="2147484886" r:id="rId19"/>
    <p:sldLayoutId id="2147484887" r:id="rId20"/>
    <p:sldLayoutId id="2147484888" r:id="rId21"/>
    <p:sldLayoutId id="2147484889" r:id="rId22"/>
    <p:sldLayoutId id="2147484890" r:id="rId23"/>
    <p:sldLayoutId id="2147484891" r:id="rId24"/>
    <p:sldLayoutId id="2147484892" r:id="rId25"/>
    <p:sldLayoutId id="2147484893" r:id="rId26"/>
    <p:sldLayoutId id="2147484894" r:id="rId27"/>
    <p:sldLayoutId id="2147484895" r:id="rId28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3264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32597" rtl="0" eaLnBrk="1" latinLnBrk="0" hangingPunct="1">
        <a:lnSpc>
          <a:spcPct val="100000"/>
        </a:lnSpc>
        <a:spcBef>
          <a:spcPts val="1020"/>
        </a:spcBef>
        <a:buFont typeface="Arial" panose="020B0604020202020204" pitchFamily="34" charset="0"/>
        <a:buNone/>
        <a:defRPr sz="20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4015" indent="-174862" algn="l" defTabSz="932597" rtl="0" eaLnBrk="1" latinLnBrk="0" hangingPunct="1">
        <a:lnSpc>
          <a:spcPct val="100000"/>
        </a:lnSpc>
        <a:spcBef>
          <a:spcPts val="510"/>
        </a:spcBef>
        <a:buClr>
          <a:schemeClr val="accent2"/>
        </a:buClr>
        <a:buFont typeface="Arial" panose="020B0604020202020204" pitchFamily="34" charset="0"/>
        <a:buChar char="•"/>
        <a:tabLst/>
        <a:defRPr sz="183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28591" indent="-184576" algn="l" defTabSz="932597" rtl="0" eaLnBrk="1" latinLnBrk="0" hangingPunct="1">
        <a:lnSpc>
          <a:spcPct val="100000"/>
        </a:lnSpc>
        <a:spcBef>
          <a:spcPts val="510"/>
        </a:spcBef>
        <a:buClr>
          <a:schemeClr val="accent2"/>
        </a:buClr>
        <a:buFont typeface="Arial" panose="020B0604020202020204" pitchFamily="34" charset="0"/>
        <a:buChar char="•"/>
        <a:tabLst/>
        <a:defRPr sz="163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3167" indent="-184576" algn="l" defTabSz="932597" rtl="0" eaLnBrk="1" latinLnBrk="0" hangingPunct="1">
        <a:lnSpc>
          <a:spcPct val="100000"/>
        </a:lnSpc>
        <a:spcBef>
          <a:spcPts val="510"/>
        </a:spcBef>
        <a:buClr>
          <a:schemeClr val="accent2"/>
        </a:buClr>
        <a:buFont typeface="Arial" panose="020B0604020202020204" pitchFamily="34" charset="0"/>
        <a:buChar char="•"/>
        <a:tabLst/>
        <a:defRPr sz="142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88029" indent="-174862" algn="l" defTabSz="932597" rtl="0" eaLnBrk="1" latinLnBrk="0" hangingPunct="1">
        <a:lnSpc>
          <a:spcPct val="100000"/>
        </a:lnSpc>
        <a:spcBef>
          <a:spcPts val="510"/>
        </a:spcBef>
        <a:buClr>
          <a:schemeClr val="accent2"/>
        </a:buClr>
        <a:buFont typeface="Arial" panose="020B0604020202020204" pitchFamily="34" charset="0"/>
        <a:buChar char="•"/>
        <a:tabLst/>
        <a:defRPr sz="122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1">
          <p15:clr>
            <a:srgbClr val="F26B43"/>
          </p15:clr>
        </p15:guide>
        <p15:guide id="2" pos="7129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orient="horz" pos="3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xchange/mail-flow-best-practices/use-directory-based-edge-block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er.office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dmin.cloud.microsoft/#/MessageCenter/:/messages/MC640228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earn.microsoft.com/en-us/purview/enhancing-mail-flow-with-mta-sts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urview/how-smtp-dane-works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lookup.io/tlsa-lookup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estconnectivity.microsoft.com/tests/O365InboundSmtp/input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connectivity.microsoft.com/tests/O365DaneValidation/inpu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365/servicedescriptions/office-365-advanced-threat-protection-service-descrip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9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AA5-6B0F-DC1C-0327-CA2523A0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 err="1"/>
              <a:t>Connectoren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20E7-7EBE-3994-DD01-11766720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Erlauben das Empfangs- und Sendeverhalten von EOP zu beeinflussen</a:t>
            </a:r>
          </a:p>
          <a:p>
            <a:r>
              <a:rPr lang="de-DE" noProof="0" dirty="0"/>
              <a:t>Standardmäßig keine erforderlich</a:t>
            </a:r>
          </a:p>
          <a:p>
            <a:r>
              <a:rPr lang="de-DE" noProof="0" dirty="0"/>
              <a:t>Für Spezialszenarien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Anbinden von Partnerfirmen</a:t>
            </a:r>
          </a:p>
          <a:p>
            <a:pPr lvl="1"/>
            <a:r>
              <a:rPr lang="de-DE" noProof="0" dirty="0"/>
              <a:t>Geräte die über EOP senden</a:t>
            </a:r>
          </a:p>
          <a:p>
            <a:pPr lvl="1"/>
            <a:r>
              <a:rPr lang="de-DE" noProof="0" dirty="0"/>
              <a:t>Etc.</a:t>
            </a:r>
          </a:p>
          <a:p>
            <a:r>
              <a:rPr lang="de-DE" noProof="0" dirty="0"/>
              <a:t>Ähnlich </a:t>
            </a:r>
            <a:r>
              <a:rPr lang="de-DE" noProof="0" dirty="0" err="1"/>
              <a:t>Receive</a:t>
            </a:r>
            <a:r>
              <a:rPr lang="de-DE" noProof="0" dirty="0"/>
              <a:t>- und Send </a:t>
            </a:r>
            <a:r>
              <a:rPr lang="de-DE" noProof="0" dirty="0" err="1"/>
              <a:t>Connectoren</a:t>
            </a:r>
            <a:r>
              <a:rPr lang="de-DE" noProof="0" dirty="0"/>
              <a:t> in Exchange On </a:t>
            </a:r>
            <a:r>
              <a:rPr lang="de-DE" noProof="0" dirty="0" err="1"/>
              <a:t>Premises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9701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7DB-49BB-987A-C419-0963A95B1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Modul 2:</a:t>
            </a:r>
            <a:br>
              <a:rPr lang="de-DE" noProof="0" dirty="0"/>
            </a:br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84156-4B71-BCF1-A81A-7474A125C0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741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FCB59-AB38-4BB1-9659-600DD4F2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Was bedeutet „Perimeter </a:t>
            </a:r>
            <a:r>
              <a:rPr lang="de-DE" noProof="0" dirty="0" err="1"/>
              <a:t>Protection</a:t>
            </a:r>
            <a:r>
              <a:rPr lang="de-DE" noProof="0" dirty="0"/>
              <a:t>“?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58C27-FF37-55C7-D077-498898F5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/>
          <a:lstStyle/>
          <a:p>
            <a:r>
              <a:rPr lang="de-DE" noProof="0" dirty="0"/>
              <a:t>Maßnahmen die beim Verbindungsaufbau getätigt werden</a:t>
            </a:r>
          </a:p>
          <a:p>
            <a:r>
              <a:rPr lang="de-DE" noProof="0" dirty="0"/>
              <a:t>Sondert bereits einen Großteil der unerwünschten Nachrichten aus</a:t>
            </a:r>
          </a:p>
          <a:p>
            <a:r>
              <a:rPr lang="de-DE" noProof="0" dirty="0"/>
              <a:t>Technologien die hier zum Einsatz kommen:</a:t>
            </a:r>
          </a:p>
          <a:p>
            <a:pPr lvl="1"/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</a:t>
            </a:r>
          </a:p>
          <a:p>
            <a:pPr lvl="1"/>
            <a:r>
              <a:rPr lang="de-DE" noProof="0" dirty="0"/>
              <a:t>Connection Filter </a:t>
            </a:r>
            <a:r>
              <a:rPr lang="de-DE" noProof="0" dirty="0" err="1"/>
              <a:t>Allow</a:t>
            </a:r>
            <a:r>
              <a:rPr lang="de-DE" noProof="0" dirty="0"/>
              <a:t>/Block List</a:t>
            </a:r>
          </a:p>
          <a:p>
            <a:pPr lvl="1"/>
            <a:r>
              <a:rPr lang="de-DE" noProof="0" dirty="0"/>
              <a:t>Microsoft Safe IP List</a:t>
            </a:r>
          </a:p>
          <a:p>
            <a:pPr lvl="1"/>
            <a:r>
              <a:rPr lang="de-DE" noProof="0" dirty="0"/>
              <a:t>Reputation Block</a:t>
            </a:r>
          </a:p>
          <a:p>
            <a:pPr lvl="1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355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1D3-45A3-219C-F094-DBD0DC32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Eine Nachricht wird empfangen…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4FF5-1B23-1067-905D-A2E2A162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…und EOP analysiert, woher die Nachricht kommt:</a:t>
            </a:r>
          </a:p>
          <a:p>
            <a:pPr lvl="1"/>
            <a:r>
              <a:rPr lang="de-DE" noProof="0" dirty="0"/>
              <a:t>Von OnPremises Absendern (Hybrid Umgebung) via TLS</a:t>
            </a:r>
          </a:p>
          <a:p>
            <a:pPr lvl="1"/>
            <a:r>
              <a:rPr lang="de-DE" noProof="0" dirty="0"/>
              <a:t>Von einer Partnerfirma via TLS</a:t>
            </a:r>
          </a:p>
          <a:p>
            <a:pPr lvl="1"/>
            <a:r>
              <a:rPr lang="de-DE" noProof="0" dirty="0"/>
              <a:t>Von einem „sicheren“ Absender (wird vom Empfänger in Outlook als solcher definiert und an EOP </a:t>
            </a:r>
            <a:r>
              <a:rPr lang="de-DE" noProof="0" dirty="0" err="1"/>
              <a:t>gesynced</a:t>
            </a:r>
            <a:r>
              <a:rPr lang="de-DE" noProof="0" dirty="0"/>
              <a:t>...)</a:t>
            </a:r>
          </a:p>
          <a:p>
            <a:pPr lvl="1"/>
            <a:r>
              <a:rPr lang="de-DE" noProof="0" dirty="0"/>
              <a:t>Von einem (anonymen) Absender aus dem Internet</a:t>
            </a:r>
          </a:p>
          <a:p>
            <a:pPr lvl="1"/>
            <a:endParaRPr lang="de-DE" noProof="0" dirty="0"/>
          </a:p>
          <a:p>
            <a:r>
              <a:rPr lang="de-DE" noProof="0" dirty="0"/>
              <a:t>EOP fügt der Nachricht Header hinzu, die Auskunft über die Herkunft der Nachricht geben</a:t>
            </a:r>
          </a:p>
        </p:txBody>
      </p:sp>
    </p:spTree>
    <p:extLst>
      <p:ext uri="{BB962C8B-B14F-4D97-AF65-F5344CB8AC3E}">
        <p14:creationId xmlns:p14="http://schemas.microsoft.com/office/powerpoint/2010/main" val="80385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53E7-F2F8-7346-3949-42710ADB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 (DBEB)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34AA-5105-012D-517C-836CAFCD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EOP ermittelt ob der Empfänger der im „RCPT TO:“ übergeben wird, existiert</a:t>
            </a:r>
          </a:p>
          <a:p>
            <a:pPr lvl="1"/>
            <a:r>
              <a:rPr lang="de-DE" noProof="0" dirty="0"/>
              <a:t>Empfänger bekannt: Nachricht wird weiter verarbeitet</a:t>
            </a:r>
          </a:p>
          <a:p>
            <a:pPr lvl="1"/>
            <a:r>
              <a:rPr lang="de-DE" noProof="0" dirty="0"/>
              <a:t>Empfänger unbekannt: Nachricht wird mit „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550 5.4.1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Recipient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address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rejected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Access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denied</a:t>
            </a:r>
            <a:r>
              <a:rPr lang="de-DE" noProof="0" dirty="0"/>
              <a:t>“ zurückgewiesen</a:t>
            </a:r>
          </a:p>
          <a:p>
            <a:r>
              <a:rPr lang="de-DE" noProof="0" dirty="0"/>
              <a:t>Nur für Empfänger in autoritativen Domains!</a:t>
            </a:r>
          </a:p>
          <a:p>
            <a:endParaRPr lang="de-DE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A0C6-A9A7-6B6D-D22A-64CBF172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66" y="3732291"/>
            <a:ext cx="7192161" cy="188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E5280-B76A-4E44-51F8-91D15A083534}"/>
              </a:ext>
            </a:extLst>
          </p:cNvPr>
          <p:cNvSpPr txBox="1"/>
          <p:nvPr/>
        </p:nvSpPr>
        <p:spPr>
          <a:xfrm>
            <a:off x="600059" y="5880976"/>
            <a:ext cx="1123946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https://learn.microsoft.com/en-us/exchange/mail-flow-best-practices/use-directory-based-edge-blocking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507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0FD-C651-13DB-0514-6B9F750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Connection Filter/Microsoft IP Safe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7E21-949F-612A-151B-C954B0FA9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49573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Connection Filter</a:t>
            </a:r>
          </a:p>
          <a:p>
            <a:r>
              <a:rPr lang="de-DE" b="1" noProof="0" dirty="0" err="1"/>
              <a:t>Allow</a:t>
            </a:r>
            <a:r>
              <a:rPr lang="de-DE" noProof="0" dirty="0"/>
              <a:t> oder </a:t>
            </a:r>
            <a:r>
              <a:rPr lang="de-DE" b="1" noProof="0" dirty="0"/>
              <a:t>Block</a:t>
            </a:r>
            <a:r>
              <a:rPr lang="de-DE" noProof="0" dirty="0"/>
              <a:t> von IP-Adressen</a:t>
            </a:r>
            <a:endParaRPr lang="de-DE" b="1" noProof="0" dirty="0"/>
          </a:p>
          <a:p>
            <a:r>
              <a:rPr lang="de-DE" noProof="0" dirty="0"/>
              <a:t>Manuell gepflegte Liste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06579-9CCD-2056-A1BA-A098F854F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191369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IP Safe List</a:t>
            </a:r>
          </a:p>
          <a:p>
            <a:r>
              <a:rPr lang="de-DE" noProof="0" dirty="0"/>
              <a:t>Microsoft abonniert Dritthersteller Listen von „vertrauenswürdigen“ IP-Adresse</a:t>
            </a:r>
          </a:p>
          <a:p>
            <a:r>
              <a:rPr lang="de-DE" noProof="0" dirty="0"/>
              <a:t>Soll helfen, dass vertrauenswürdige Absender nicht versehentlich als SPAM markiert werden…</a:t>
            </a:r>
          </a:p>
        </p:txBody>
      </p:sp>
    </p:spTree>
    <p:extLst>
      <p:ext uri="{BB962C8B-B14F-4D97-AF65-F5344CB8AC3E}">
        <p14:creationId xmlns:p14="http://schemas.microsoft.com/office/powerpoint/2010/main" val="3255550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36DB-1FDB-526B-02BF-364568F4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Reputation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B691-10A9-0FD1-7603-1CB9F280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Microsoft führt eine Reputationsliste über „böse“ Sender-IPs</a:t>
            </a:r>
          </a:p>
          <a:p>
            <a:r>
              <a:rPr lang="de-DE" noProof="0" dirty="0"/>
              <a:t>Geblockte Nachrichten werden automatisch gelöscht bzw. nicht angenommen!</a:t>
            </a:r>
          </a:p>
          <a:p>
            <a:r>
              <a:rPr lang="de-DE" noProof="0" dirty="0"/>
              <a:t>Ist die IP-Adresse des Absenders nicht gelistet, wird der Nachricht ein Header mit dieser Information hinzugefügt</a:t>
            </a:r>
          </a:p>
          <a:p>
            <a:r>
              <a:rPr lang="de-DE" noProof="0" dirty="0"/>
              <a:t>Entfernung aus der Reputation List: </a:t>
            </a:r>
            <a:r>
              <a:rPr lang="de-DE" noProof="0" dirty="0">
                <a:hlinkClick r:id="rId2"/>
              </a:rPr>
              <a:t>https://sender.office.com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6B7C-4FDB-94DA-5E2B-1FD7F54B1B01}"/>
              </a:ext>
            </a:extLst>
          </p:cNvPr>
          <p:cNvSpPr txBox="1"/>
          <p:nvPr/>
        </p:nvSpPr>
        <p:spPr>
          <a:xfrm>
            <a:off x="1253045" y="3929598"/>
            <a:ext cx="9930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MS Sans Serif"/>
              </a:rPr>
              <a:t>550</a:t>
            </a:r>
            <a:r>
              <a:rPr lang="en-US" sz="2000" b="0" i="1" dirty="0">
                <a:solidFill>
                  <a:srgbClr val="0070C0"/>
                </a:solidFill>
                <a:latin typeface="MS Sans Serif"/>
              </a:rPr>
              <a:t> 5.7.606 Access denied, banned sending IP [194.166.246.26]. To request removal from this list please visit https://sender.office.com/ and follow the directions. For more information please go to  http://go.microsoft.com/fwlink/?LinkID=526655 AS(1430) [DB5EUR01FT107.eop-EUR01.prod.protection.outlook.com]</a:t>
            </a:r>
          </a:p>
        </p:txBody>
      </p:sp>
    </p:spTree>
    <p:extLst>
      <p:ext uri="{BB962C8B-B14F-4D97-AF65-F5344CB8AC3E}">
        <p14:creationId xmlns:p14="http://schemas.microsoft.com/office/powerpoint/2010/main" val="281546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81ABE7-CFE8-CA9D-8971-2ED6FEF9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E-Mail Authentication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CFEED-A445-C169-4FBE-8A796358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/>
          <a:lstStyle/>
          <a:p>
            <a:r>
              <a:rPr lang="de-DE" noProof="0" dirty="0"/>
              <a:t>Maßnahmen, um Spoofing zu verhindern bzw. vermindern</a:t>
            </a:r>
          </a:p>
          <a:p>
            <a:r>
              <a:rPr lang="de-DE" noProof="0" dirty="0"/>
              <a:t>Verifizierung des Absenders, um die Legitimität einer Nachricht zu bestimmen</a:t>
            </a:r>
          </a:p>
          <a:p>
            <a:pPr lvl="1"/>
            <a:r>
              <a:rPr lang="de-DE" noProof="0" dirty="0"/>
              <a:t>Kommt die Nachricht dieser Absenderdomäne von einem zu erwartenden System?</a:t>
            </a:r>
          </a:p>
          <a:p>
            <a:r>
              <a:rPr lang="de-DE" noProof="0" dirty="0"/>
              <a:t>Benutzt SPF, DKIM und DMARC zur Überprüfung</a:t>
            </a:r>
          </a:p>
          <a:p>
            <a:r>
              <a:rPr lang="de-DE" noProof="0" dirty="0"/>
              <a:t>Ergebnisse der Überprüfung werden in E-Mail-Header vermerkt</a:t>
            </a:r>
          </a:p>
          <a:p>
            <a:pPr lvl="1"/>
            <a:r>
              <a:rPr lang="de-DE" noProof="0" dirty="0"/>
              <a:t>Nachgelagerte Mechanismen verwenden diese Information bei der weiteren Verarbeitung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70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257-F9BE-44CF-9CC6-9E3D22D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Schutz </a:t>
            </a:r>
            <a:r>
              <a:rPr lang="en-US" dirty="0" err="1"/>
              <a:t>vor</a:t>
            </a:r>
            <a:r>
              <a:rPr lang="en-US" dirty="0"/>
              <a:t> Spoofing</a:t>
            </a:r>
          </a:p>
        </p:txBody>
      </p:sp>
      <p:grpSp>
        <p:nvGrpSpPr>
          <p:cNvPr id="3" name="Group 2" descr="Diagram showing mail flow with DKIM">
            <a:extLst>
              <a:ext uri="{FF2B5EF4-FFF2-40B4-BE49-F238E27FC236}">
                <a16:creationId xmlns:a16="http://schemas.microsoft.com/office/drawing/2014/main" id="{0C380701-6FF4-FC3C-AFE4-CD02D72D56BF}"/>
              </a:ext>
            </a:extLst>
          </p:cNvPr>
          <p:cNvGrpSpPr/>
          <p:nvPr/>
        </p:nvGrpSpPr>
        <p:grpSpPr>
          <a:xfrm>
            <a:off x="593561" y="1840575"/>
            <a:ext cx="11263477" cy="3389411"/>
            <a:chOff x="593561" y="1858863"/>
            <a:chExt cx="11263477" cy="33894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BE97D9-0F1F-4817-B6A5-AF3ABC4A2AEB}"/>
                </a:ext>
              </a:extLst>
            </p:cNvPr>
            <p:cNvSpPr/>
            <p:nvPr/>
          </p:nvSpPr>
          <p:spPr bwMode="auto">
            <a:xfrm>
              <a:off x="593561" y="2046944"/>
              <a:ext cx="2282990" cy="886756"/>
            </a:xfrm>
            <a:prstGeom prst="rect">
              <a:avLst/>
            </a:prstGeom>
            <a:solidFill>
              <a:srgbClr val="1B3F5D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32742"/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Contoso.com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88ABEE-0BBB-48E3-A13D-7268547DD93E}"/>
                </a:ext>
              </a:extLst>
            </p:cNvPr>
            <p:cNvSpPr/>
            <p:nvPr/>
          </p:nvSpPr>
          <p:spPr bwMode="auto">
            <a:xfrm>
              <a:off x="593561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3" name="Picture 62" descr="Icon of a database">
              <a:extLst>
                <a:ext uri="{FF2B5EF4-FFF2-40B4-BE49-F238E27FC236}">
                  <a16:creationId xmlns:a16="http://schemas.microsoft.com/office/drawing/2014/main" id="{0DA944CF-8EAD-4A3C-8B4B-35E87C1D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28" y="3390900"/>
              <a:ext cx="1104793" cy="1104793"/>
            </a:xfrm>
            <a:prstGeom prst="rect">
              <a:avLst/>
            </a:prstGeom>
          </p:spPr>
        </p:pic>
        <p:pic>
          <p:nvPicPr>
            <p:cNvPr id="64" name="Picture 63" descr="Icon of envelope">
              <a:extLst>
                <a:ext uri="{FF2B5EF4-FFF2-40B4-BE49-F238E27FC236}">
                  <a16:creationId xmlns:a16="http://schemas.microsoft.com/office/drawing/2014/main" id="{6B1799A8-E9F7-404D-BF02-3C1B1762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538" y="3888578"/>
              <a:ext cx="495647" cy="495647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A34515-114F-45E3-AE77-4172B8DF0EBA}"/>
                </a:ext>
              </a:extLst>
            </p:cNvPr>
            <p:cNvSpPr/>
            <p:nvPr/>
          </p:nvSpPr>
          <p:spPr bwMode="auto">
            <a:xfrm rot="10800000" flipV="1">
              <a:off x="2972662" y="1949305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A483B0-36F0-45F6-A67D-05E93023EC47}"/>
                </a:ext>
              </a:extLst>
            </p:cNvPr>
            <p:cNvSpPr txBox="1"/>
            <p:nvPr/>
          </p:nvSpPr>
          <p:spPr>
            <a:xfrm>
              <a:off x="3366769" y="1858863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SPF pass DKIM pass</a:t>
              </a:r>
            </a:p>
          </p:txBody>
        </p:sp>
        <p:pic>
          <p:nvPicPr>
            <p:cNvPr id="72" name="Picture 71" descr="Icon of envelope">
              <a:extLst>
                <a:ext uri="{FF2B5EF4-FFF2-40B4-BE49-F238E27FC236}">
                  <a16:creationId xmlns:a16="http://schemas.microsoft.com/office/drawing/2014/main" id="{ECF81518-9AA9-4813-B441-26FE53DE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355" y="2718908"/>
              <a:ext cx="495647" cy="49564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7CFB53-7A10-4468-9E0B-D9D9D79B3D00}"/>
                </a:ext>
              </a:extLst>
            </p:cNvPr>
            <p:cNvSpPr txBox="1"/>
            <p:nvPr/>
          </p:nvSpPr>
          <p:spPr>
            <a:xfrm>
              <a:off x="3130759" y="3268988"/>
              <a:ext cx="169883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#1</a:t>
              </a:r>
            </a:p>
          </p:txBody>
        </p:sp>
        <p:cxnSp>
          <p:nvCxnSpPr>
            <p:cNvPr id="38" name="Straight Arrow Connector 37" descr="Arrow showing the flow from left to right">
              <a:extLst>
                <a:ext uri="{FF2B5EF4-FFF2-40B4-BE49-F238E27FC236}">
                  <a16:creationId xmlns:a16="http://schemas.microsoft.com/office/drawing/2014/main" id="{E2C52EA4-B803-4792-AB73-A2B3A24E62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1" y="4123858"/>
              <a:ext cx="220725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347B60-3EA5-43FD-960A-BEEC625EE195}"/>
                </a:ext>
              </a:extLst>
            </p:cNvPr>
            <p:cNvSpPr/>
            <p:nvPr/>
          </p:nvSpPr>
          <p:spPr bwMode="auto">
            <a:xfrm rot="10800000" flipV="1">
              <a:off x="4441228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pic>
          <p:nvPicPr>
            <p:cNvPr id="79" name="Picture 78" descr="Icon of a document">
              <a:extLst>
                <a:ext uri="{FF2B5EF4-FFF2-40B4-BE49-F238E27FC236}">
                  <a16:creationId xmlns:a16="http://schemas.microsoft.com/office/drawing/2014/main" id="{AFD93E14-F543-443C-9AC3-FEC4F7EE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6978" y="4455035"/>
              <a:ext cx="406400" cy="406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A9F704-A2EB-4059-9F7F-D58D7B547DDF}"/>
                </a:ext>
              </a:extLst>
            </p:cNvPr>
            <p:cNvSpPr txBox="1"/>
            <p:nvPr/>
          </p:nvSpPr>
          <p:spPr>
            <a:xfrm>
              <a:off x="3130759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A5D6E7-D372-416C-89F9-53ECADECDE52}"/>
                </a:ext>
              </a:extLst>
            </p:cNvPr>
            <p:cNvSpPr/>
            <p:nvPr/>
          </p:nvSpPr>
          <p:spPr bwMode="auto">
            <a:xfrm>
              <a:off x="5083805" y="2046944"/>
              <a:ext cx="2282990" cy="886756"/>
            </a:xfrm>
            <a:prstGeom prst="rect">
              <a:avLst/>
            </a:prstGeom>
            <a:solidFill>
              <a:srgbClr val="1B3F5D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Myetc.at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39C44A-1D85-44DD-87C7-686E4AD50614}"/>
                </a:ext>
              </a:extLst>
            </p:cNvPr>
            <p:cNvSpPr/>
            <p:nvPr/>
          </p:nvSpPr>
          <p:spPr bwMode="auto">
            <a:xfrm>
              <a:off x="5083805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7" name="Picture 66" descr="Icon of a database">
              <a:extLst>
                <a:ext uri="{FF2B5EF4-FFF2-40B4-BE49-F238E27FC236}">
                  <a16:creationId xmlns:a16="http://schemas.microsoft.com/office/drawing/2014/main" id="{D99C0F0C-5B53-4EE0-9217-29FE5EC6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2172" y="3390900"/>
              <a:ext cx="1104793" cy="1104793"/>
            </a:xfrm>
            <a:prstGeom prst="rect">
              <a:avLst/>
            </a:prstGeom>
          </p:spPr>
        </p:pic>
        <p:pic>
          <p:nvPicPr>
            <p:cNvPr id="68" name="Picture 67" descr="Icon of envelope">
              <a:extLst>
                <a:ext uri="{FF2B5EF4-FFF2-40B4-BE49-F238E27FC236}">
                  <a16:creationId xmlns:a16="http://schemas.microsoft.com/office/drawing/2014/main" id="{AB881536-09BD-4B5D-8035-0DAD5F97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782" y="3888578"/>
              <a:ext cx="495647" cy="495647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F9047C-CD3A-4722-B50F-5526F1627AF0}"/>
                </a:ext>
              </a:extLst>
            </p:cNvPr>
            <p:cNvSpPr/>
            <p:nvPr/>
          </p:nvSpPr>
          <p:spPr bwMode="auto">
            <a:xfrm rot="10800000" flipV="1">
              <a:off x="7451317" y="1949305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2F2206-11C1-4BE8-A39B-94C71E84D54A}"/>
                </a:ext>
              </a:extLst>
            </p:cNvPr>
            <p:cNvSpPr txBox="1"/>
            <p:nvPr/>
          </p:nvSpPr>
          <p:spPr>
            <a:xfrm>
              <a:off x="7845424" y="1858863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SPF fail </a:t>
              </a:r>
              <a:r>
                <a:rPr lang="en-US" sz="1600" dirty="0"/>
                <a:t>DKIM pass</a:t>
              </a:r>
            </a:p>
          </p:txBody>
        </p:sp>
        <p:pic>
          <p:nvPicPr>
            <p:cNvPr id="75" name="Picture 74" descr="Icon of envelope">
              <a:extLst>
                <a:ext uri="{FF2B5EF4-FFF2-40B4-BE49-F238E27FC236}">
                  <a16:creationId xmlns:a16="http://schemas.microsoft.com/office/drawing/2014/main" id="{71FDDF66-B9CE-411D-83E7-86128B996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598" y="2718908"/>
              <a:ext cx="495647" cy="49564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826F23-6791-43F8-8847-E22409F490B4}"/>
                </a:ext>
              </a:extLst>
            </p:cNvPr>
            <p:cNvSpPr txBox="1"/>
            <p:nvPr/>
          </p:nvSpPr>
          <p:spPr>
            <a:xfrm>
              <a:off x="7530143" y="3268988"/>
              <a:ext cx="18805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#2</a:t>
              </a:r>
            </a:p>
          </p:txBody>
        </p:sp>
        <p:cxnSp>
          <p:nvCxnSpPr>
            <p:cNvPr id="42" name="Straight Arrow Connector 41" descr="Arrow showing the flow from left to right">
              <a:extLst>
                <a:ext uri="{FF2B5EF4-FFF2-40B4-BE49-F238E27FC236}">
                  <a16:creationId xmlns:a16="http://schemas.microsoft.com/office/drawing/2014/main" id="{6344657E-21D8-4F77-B6D7-E0D9DBD7820D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7366795" y="4123859"/>
              <a:ext cx="220725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438BED-0B6A-45E7-BBA8-19121B318315}"/>
                </a:ext>
              </a:extLst>
            </p:cNvPr>
            <p:cNvSpPr/>
            <p:nvPr/>
          </p:nvSpPr>
          <p:spPr bwMode="auto">
            <a:xfrm rot="10800000" flipV="1">
              <a:off x="8912263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pic>
          <p:nvPicPr>
            <p:cNvPr id="80" name="Picture 79" descr="Icon of a document">
              <a:extLst>
                <a:ext uri="{FF2B5EF4-FFF2-40B4-BE49-F238E27FC236}">
                  <a16:creationId xmlns:a16="http://schemas.microsoft.com/office/drawing/2014/main" id="{C451F93D-080C-46FB-ACCE-A7510E8D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221" y="4455035"/>
              <a:ext cx="406400" cy="406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A1FA84-96BF-42D9-A6D2-41CE5F587DFE}"/>
                </a:ext>
              </a:extLst>
            </p:cNvPr>
            <p:cNvSpPr txBox="1"/>
            <p:nvPr/>
          </p:nvSpPr>
          <p:spPr>
            <a:xfrm>
              <a:off x="7621002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75D4DC-1A97-490D-A45F-F286F1B337DA}"/>
                </a:ext>
              </a:extLst>
            </p:cNvPr>
            <p:cNvSpPr/>
            <p:nvPr/>
          </p:nvSpPr>
          <p:spPr bwMode="auto">
            <a:xfrm>
              <a:off x="9574048" y="2046944"/>
              <a:ext cx="2282990" cy="886756"/>
            </a:xfrm>
            <a:prstGeom prst="rect">
              <a:avLst/>
            </a:prstGeom>
            <a:solidFill>
              <a:srgbClr val="1B3F5D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Outlook.com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2F5588-10E8-46DD-874B-75A7E976D4FD}"/>
                </a:ext>
              </a:extLst>
            </p:cNvPr>
            <p:cNvSpPr/>
            <p:nvPr/>
          </p:nvSpPr>
          <p:spPr bwMode="auto">
            <a:xfrm>
              <a:off x="9574048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70" name="Picture 69" descr="Icon of a database">
              <a:extLst>
                <a:ext uri="{FF2B5EF4-FFF2-40B4-BE49-F238E27FC236}">
                  <a16:creationId xmlns:a16="http://schemas.microsoft.com/office/drawing/2014/main" id="{8D9C5445-1DD7-4E3D-82A8-FAFDEB01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2415" y="3390900"/>
              <a:ext cx="1104793" cy="1104793"/>
            </a:xfrm>
            <a:prstGeom prst="rect">
              <a:avLst/>
            </a:prstGeom>
          </p:spPr>
        </p:pic>
        <p:pic>
          <p:nvPicPr>
            <p:cNvPr id="71" name="Picture 70" descr="Icon of envelope">
              <a:extLst>
                <a:ext uri="{FF2B5EF4-FFF2-40B4-BE49-F238E27FC236}">
                  <a16:creationId xmlns:a16="http://schemas.microsoft.com/office/drawing/2014/main" id="{E4012970-14F0-48DD-9767-ED7D5006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3025" y="3888578"/>
              <a:ext cx="495647" cy="49564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869CEC-E94D-4220-8C88-E2B5F0F31347}"/>
              </a:ext>
            </a:extLst>
          </p:cNvPr>
          <p:cNvSpPr txBox="1"/>
          <p:nvPr/>
        </p:nvSpPr>
        <p:spPr>
          <a:xfrm>
            <a:off x="596646" y="5490991"/>
            <a:ext cx="11260392" cy="1062983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AT" b="0" i="0" noProof="0" dirty="0">
                <a:solidFill>
                  <a:srgbClr val="000000"/>
                </a:solidFill>
                <a:effectLst/>
              </a:rPr>
              <a:t>Spoofing ist das Senden von Nachrichten im Namen eines anderen Absenders. Angreifer nutzen dies, um die Identität eines Anderen vorzutäuschen.</a:t>
            </a:r>
            <a:br>
              <a:rPr lang="de-AT" b="0" i="0" noProof="0" dirty="0">
                <a:solidFill>
                  <a:srgbClr val="000000"/>
                </a:solidFill>
                <a:effectLst/>
              </a:rPr>
            </a:br>
            <a:br>
              <a:rPr lang="de-AT" sz="800" b="0" i="0" noProof="0" dirty="0">
                <a:solidFill>
                  <a:srgbClr val="000000"/>
                </a:solidFill>
                <a:effectLst/>
              </a:rPr>
            </a:br>
            <a:r>
              <a:rPr lang="de-AT" b="0" i="0" noProof="0" dirty="0">
                <a:solidFill>
                  <a:srgbClr val="000000"/>
                </a:solidFill>
                <a:effectLst/>
              </a:rPr>
              <a:t>SPF, DKIM, DMARC, MTA-STS und DANE sollen helfen, diese Attacken abzuschwächen</a:t>
            </a:r>
            <a:endParaRPr lang="de-AT" sz="1600" noProof="0" dirty="0"/>
          </a:p>
        </p:txBody>
      </p:sp>
    </p:spTree>
    <p:extLst>
      <p:ext uri="{BB962C8B-B14F-4D97-AF65-F5344CB8AC3E}">
        <p14:creationId xmlns:p14="http://schemas.microsoft.com/office/powerpoint/2010/main" val="3579848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B098-0A5A-F146-574C-3FB235B5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/>
              <a:t>Sender Policy Framework (SPF) – RFC 7208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14477C-E0A6-8BF6-E386-9F71F7E1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Zur Validierung ausgehender E-Mails</a:t>
            </a:r>
          </a:p>
          <a:p>
            <a:r>
              <a:rPr lang="de-DE" noProof="0" dirty="0"/>
              <a:t>Empfängersystem prüft anhand eines DNS Records, ob die Nachricht von einem autorisierten Absendersystem kommt</a:t>
            </a:r>
          </a:p>
          <a:p>
            <a:r>
              <a:rPr lang="de-DE" noProof="0" dirty="0"/>
              <a:t>DNS TXT </a:t>
            </a:r>
            <a:r>
              <a:rPr lang="de-DE" noProof="0" dirty="0" err="1"/>
              <a:t>Record</a:t>
            </a:r>
            <a:r>
              <a:rPr lang="de-DE" noProof="0" dirty="0"/>
              <a:t> wird in der Zone des Domänenbesitzers erzeugt</a:t>
            </a:r>
          </a:p>
          <a:p>
            <a:pPr lvl="1"/>
            <a:r>
              <a:rPr lang="de-DE" noProof="0" dirty="0"/>
              <a:t>Enthält die Systeme, die im Namen der Domäne Emails versenden dürfen</a:t>
            </a:r>
          </a:p>
          <a:p>
            <a:r>
              <a:rPr lang="de-DE" noProof="0" dirty="0"/>
              <a:t>SPF (TXT) </a:t>
            </a:r>
            <a:r>
              <a:rPr lang="de-DE" noProof="0" dirty="0" err="1"/>
              <a:t>Record</a:t>
            </a:r>
            <a:r>
              <a:rPr lang="de-DE" noProof="0" dirty="0"/>
              <a:t> Aufbau:</a:t>
            </a:r>
          </a:p>
          <a:p>
            <a:pPr marL="0" indent="0">
              <a:buNone/>
            </a:pPr>
            <a:r>
              <a:rPr lang="de-DE" noProof="0" dirty="0"/>
              <a:t>	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„v=spf1   ip4/ip6/a/mx/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include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redirect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   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qualifier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“</a:t>
            </a:r>
          </a:p>
          <a:p>
            <a:endParaRPr lang="de-DE" noProof="0" dirty="0">
              <a:latin typeface="Lucida Console" panose="020B0609040504020204" pitchFamily="49" charset="0"/>
            </a:endParaRPr>
          </a:p>
          <a:p>
            <a:endParaRPr lang="de-DE" noProof="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3C3B2-F1B2-37A0-44F5-781D0AB041FD}"/>
              </a:ext>
            </a:extLst>
          </p:cNvPr>
          <p:cNvCxnSpPr/>
          <p:nvPr/>
        </p:nvCxnSpPr>
        <p:spPr>
          <a:xfrm flipV="1">
            <a:off x="5889771" y="4810779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31ACD1-43E3-1846-4D11-770BDA099F5F}"/>
              </a:ext>
            </a:extLst>
          </p:cNvPr>
          <p:cNvCxnSpPr/>
          <p:nvPr/>
        </p:nvCxnSpPr>
        <p:spPr>
          <a:xfrm flipV="1">
            <a:off x="9130427" y="4810779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C3B6E-6C7B-AF7E-17D4-1682BE2E4E5E}"/>
              </a:ext>
            </a:extLst>
          </p:cNvPr>
          <p:cNvCxnSpPr/>
          <p:nvPr/>
        </p:nvCxnSpPr>
        <p:spPr>
          <a:xfrm flipV="1">
            <a:off x="2591605" y="4810779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5F379-9BE7-2BFC-798F-31A7F3C4C5B8}"/>
              </a:ext>
            </a:extLst>
          </p:cNvPr>
          <p:cNvSpPr txBox="1"/>
          <p:nvPr/>
        </p:nvSpPr>
        <p:spPr>
          <a:xfrm>
            <a:off x="1310582" y="5582487"/>
            <a:ext cx="25620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Version (immer gleich)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8408-9967-0B6B-B635-C1A678DC0592}"/>
              </a:ext>
            </a:extLst>
          </p:cNvPr>
          <p:cNvSpPr txBox="1"/>
          <p:nvPr/>
        </p:nvSpPr>
        <p:spPr>
          <a:xfrm>
            <a:off x="4673447" y="5544024"/>
            <a:ext cx="2432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Autorisierte Systeme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CF7BF-BA97-8E56-30A7-966FDB878A94}"/>
              </a:ext>
            </a:extLst>
          </p:cNvPr>
          <p:cNvSpPr txBox="1"/>
          <p:nvPr/>
        </p:nvSpPr>
        <p:spPr>
          <a:xfrm>
            <a:off x="7543515" y="5535397"/>
            <a:ext cx="31738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Qualifier - wie strikt soll der Eintrag ausgelegt werden?</a:t>
            </a:r>
          </a:p>
        </p:txBody>
      </p:sp>
    </p:spTree>
    <p:extLst>
      <p:ext uri="{BB962C8B-B14F-4D97-AF65-F5344CB8AC3E}">
        <p14:creationId xmlns:p14="http://schemas.microsoft.com/office/powerpoint/2010/main" val="212753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09" y="1390724"/>
            <a:ext cx="9034193" cy="1717707"/>
          </a:xfrm>
        </p:spPr>
        <p:txBody>
          <a:bodyPr>
            <a:noAutofit/>
          </a:bodyPr>
          <a:lstStyle/>
          <a:p>
            <a:r>
              <a:rPr lang="de-DE" sz="4000" noProof="0" dirty="0"/>
              <a:t>SMEXOP</a:t>
            </a:r>
            <a:br>
              <a:rPr lang="de-DE" sz="4000" noProof="0" dirty="0"/>
            </a:br>
            <a:r>
              <a:rPr lang="de-DE" sz="4000" noProof="0" dirty="0"/>
              <a:t>Smart Exchange Online </a:t>
            </a:r>
            <a:r>
              <a:rPr lang="de-DE" sz="4000" noProof="0" dirty="0" err="1"/>
              <a:t>Protection</a:t>
            </a:r>
            <a:endParaRPr lang="de-DE" sz="40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04294-793E-FB49-A26A-F2ADFBA94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209" y="3693594"/>
            <a:ext cx="6867495" cy="148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Christian Schindler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908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DEA-C249-9710-A73B-CCF72405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dirty="0"/>
              <a:t>Verschachtelung der SPF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3DC4-85AE-53E4-BF8D-9D76ABA5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SPF Records können verschachtelt werden</a:t>
            </a:r>
          </a:p>
          <a:p>
            <a:pPr lvl="1"/>
            <a:r>
              <a:rPr lang="de-DE" dirty="0"/>
              <a:t>Um die Länge des Records zu verringern</a:t>
            </a:r>
          </a:p>
          <a:p>
            <a:r>
              <a:rPr lang="de-DE" dirty="0"/>
              <a:t>Auslagerung der SPF Records in eine eigene Zone (z.B.: spf.protection.outlook.com)</a:t>
            </a:r>
          </a:p>
          <a:p>
            <a:r>
              <a:rPr lang="de-DE" dirty="0"/>
              <a:t>Erlaubt es, Sender aus anderen Domänen zu autorisieren (Newsletter Versand, etc.)</a:t>
            </a:r>
          </a:p>
          <a:p>
            <a:r>
              <a:rPr lang="de-DE" dirty="0"/>
              <a:t>Verschachtelung bedingt zusätzliche DNS-Abfragen</a:t>
            </a:r>
          </a:p>
          <a:p>
            <a:pPr lvl="1"/>
            <a:r>
              <a:rPr lang="de-DE" dirty="0"/>
              <a:t>Deshalb maximal 10 Verschachtelungen erlaubt (</a:t>
            </a:r>
            <a:r>
              <a:rPr lang="de-DE" dirty="0" err="1"/>
              <a:t>PermError</a:t>
            </a:r>
            <a:r>
              <a:rPr lang="de-DE" dirty="0"/>
              <a:t> bei Überschreitung)</a:t>
            </a:r>
          </a:p>
          <a:p>
            <a:r>
              <a:rPr lang="de-DE" dirty="0"/>
              <a:t>Folgende Keywords bedingen zusätzliche DNS-Abfragen:</a:t>
            </a:r>
          </a:p>
          <a:p>
            <a:pPr lvl="1"/>
            <a:r>
              <a:rPr lang="de-DE" dirty="0"/>
              <a:t>A</a:t>
            </a:r>
          </a:p>
          <a:p>
            <a:pPr lvl="1"/>
            <a:r>
              <a:rPr lang="de-DE" dirty="0"/>
              <a:t>MX</a:t>
            </a:r>
          </a:p>
          <a:p>
            <a:pPr lvl="1"/>
            <a:r>
              <a:rPr lang="de-DE" dirty="0"/>
              <a:t>PTR</a:t>
            </a:r>
          </a:p>
          <a:p>
            <a:pPr lvl="1"/>
            <a:r>
              <a:rPr lang="de-DE" dirty="0"/>
              <a:t>EXISTS</a:t>
            </a:r>
          </a:p>
          <a:p>
            <a:pPr lvl="1"/>
            <a:r>
              <a:rPr lang="de-DE" dirty="0"/>
              <a:t>INCLUDE</a:t>
            </a:r>
          </a:p>
          <a:p>
            <a:pPr lvl="1"/>
            <a:r>
              <a:rPr lang="de-DE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1520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5A5-6215-9787-5917-FEDE5D9F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Qualifier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BFA5-80F2-96FD-C9CE-25EE0FF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Gibt an, wie strikt das Empfängersystem den </a:t>
            </a:r>
            <a:r>
              <a:rPr lang="de-DE" noProof="0" dirty="0" err="1"/>
              <a:t>Record</a:t>
            </a:r>
            <a:r>
              <a:rPr lang="de-DE" noProof="0" dirty="0"/>
              <a:t> auslegen soll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84DDA5-88E3-DAB9-C6D5-06AADFFA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8163"/>
              </p:ext>
            </p:extLst>
          </p:nvPr>
        </p:nvGraphicFramePr>
        <p:xfrm>
          <a:off x="1043741" y="2174567"/>
          <a:ext cx="10348991" cy="321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24">
                  <a:extLst>
                    <a:ext uri="{9D8B030D-6E8A-4147-A177-3AD203B41FA5}">
                      <a16:colId xmlns:a16="http://schemas.microsoft.com/office/drawing/2014/main" val="1812329555"/>
                    </a:ext>
                  </a:extLst>
                </a:gridCol>
                <a:gridCol w="1033295">
                  <a:extLst>
                    <a:ext uri="{9D8B030D-6E8A-4147-A177-3AD203B41FA5}">
                      <a16:colId xmlns:a16="http://schemas.microsoft.com/office/drawing/2014/main" val="30802211"/>
                    </a:ext>
                  </a:extLst>
                </a:gridCol>
                <a:gridCol w="8092672">
                  <a:extLst>
                    <a:ext uri="{9D8B030D-6E8A-4147-A177-3AD203B41FA5}">
                      <a16:colId xmlns:a16="http://schemas.microsoft.com/office/drawing/2014/main" val="212400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keine autorisierten Sender; dies ist der Standard, d. h. ist kein Qualifier angegeben, so wird + angenommen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5864"/>
                  </a:ext>
                </a:extLst>
              </a:tr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ausschließlich autorisierte Sender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autorisierte Sender, der Empfänger soll einen Fehler aber großzügig behandeln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5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Sender, über deren Legitimität nichts ausgesagt werden soll; der Sender muss so behandelt werden, als wenn kein Qualifier angegeben wäre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238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EEF2D4-DA12-C769-C34F-8BE9AB825AD6}"/>
              </a:ext>
            </a:extLst>
          </p:cNvPr>
          <p:cNvSpPr/>
          <p:nvPr/>
        </p:nvSpPr>
        <p:spPr bwMode="auto">
          <a:xfrm>
            <a:off x="1043741" y="3191774"/>
            <a:ext cx="10348991" cy="621101"/>
          </a:xfrm>
          <a:prstGeom prst="rect">
            <a:avLst/>
          </a:prstGeom>
          <a:noFill/>
          <a:ln w="38100">
            <a:solidFill>
              <a:srgbClr val="33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AT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FD0F1-1F36-7CA9-B554-4F2739C26A0B}"/>
              </a:ext>
            </a:extLst>
          </p:cNvPr>
          <p:cNvCxnSpPr/>
          <p:nvPr/>
        </p:nvCxnSpPr>
        <p:spPr>
          <a:xfrm flipV="1">
            <a:off x="2268747" y="3812875"/>
            <a:ext cx="0" cy="1897812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751F9-74C2-5106-4B67-D103632F886E}"/>
              </a:ext>
            </a:extLst>
          </p:cNvPr>
          <p:cNvSpPr txBox="1"/>
          <p:nvPr/>
        </p:nvSpPr>
        <p:spPr>
          <a:xfrm>
            <a:off x="681489" y="5804608"/>
            <a:ext cx="3174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solidFill>
                  <a:srgbClr val="339933"/>
                </a:solidFill>
              </a:rPr>
              <a:t>Qualifier den EOP erfordert</a:t>
            </a:r>
          </a:p>
        </p:txBody>
      </p:sp>
    </p:spTree>
    <p:extLst>
      <p:ext uri="{BB962C8B-B14F-4D97-AF65-F5344CB8AC3E}">
        <p14:creationId xmlns:p14="http://schemas.microsoft.com/office/powerpoint/2010/main" val="17516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DC072-42EC-4D59-2C2B-F9961FA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– Validierungsergebnisse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81449-B6FC-24F3-53AD-0EC732C5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4441"/>
              </p:ext>
            </p:extLst>
          </p:nvPr>
        </p:nvGraphicFramePr>
        <p:xfrm>
          <a:off x="926981" y="1567409"/>
          <a:ext cx="10582511" cy="387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829">
                  <a:extLst>
                    <a:ext uri="{9D8B030D-6E8A-4147-A177-3AD203B41FA5}">
                      <a16:colId xmlns:a16="http://schemas.microsoft.com/office/drawing/2014/main" val="2824810352"/>
                    </a:ext>
                  </a:extLst>
                </a:gridCol>
                <a:gridCol w="9283682">
                  <a:extLst>
                    <a:ext uri="{9D8B030D-6E8A-4147-A177-3AD203B41FA5}">
                      <a16:colId xmlns:a16="http://schemas.microsoft.com/office/drawing/2014/main" val="88000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Ergebnis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95895"/>
                  </a:ext>
                </a:extLst>
              </a:tr>
              <a:tr h="50449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nicht vorhanden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68137"/>
                  </a:ext>
                </a:extLst>
              </a:tr>
              <a:tr h="55872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Der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gibt keine autorisierten Sender bekannt. Entspricht Qualifier „?“. Muss wie „None“ </a:t>
                      </a:r>
                      <a:r>
                        <a:rPr lang="de-AT"/>
                        <a:t>behandelt werden!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45519"/>
                  </a:ext>
                </a:extLst>
              </a:tr>
              <a:tr h="495302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wird im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als autorisierter Absender geführt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94062"/>
                  </a:ext>
                </a:extLst>
              </a:tr>
              <a:tr h="51227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ist nicht autorisiert Nachrichten im Namen der Domäne zu versenden.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94018"/>
                  </a:ext>
                </a:extLst>
              </a:tr>
              <a:tr h="887198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wurde nicht autorisiert, der Qualifier „~“ gibt aber bekannt, dass Fehler großzügig behandelt werden sollen.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85038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TempError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Bei der Abfrage des SPF Records ist es zu einem Fehler gekommen (DNS, Netzwerk,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5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8848F-C1D8-25B3-F783-1E25499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AT" dirty="0"/>
              <a:t>SPF Makros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4A8E-05B1-A659-73CA-93492D6E5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AT" dirty="0"/>
              <a:t>Ermöglichen dynamische und skalierbarere SPF-Einträge</a:t>
            </a:r>
          </a:p>
          <a:p>
            <a:r>
              <a:rPr lang="de-AT" dirty="0"/>
              <a:t>Verweise auf bestimmte Mechanismen im SPF-</a:t>
            </a:r>
            <a:r>
              <a:rPr lang="de-AT" dirty="0" err="1"/>
              <a:t>Record</a:t>
            </a:r>
            <a:endParaRPr lang="de-AT" dirty="0"/>
          </a:p>
          <a:p>
            <a:pPr lvl="1"/>
            <a:r>
              <a:rPr lang="de-AT" dirty="0"/>
              <a:t>Empfangender MTA extrahiert Mechanismen aus den Verweisen</a:t>
            </a:r>
          </a:p>
          <a:p>
            <a:r>
              <a:rPr lang="de-AT" dirty="0"/>
              <a:t>Makros beginnen mit einem „%“ Zeichen und verwenden geschwungene Klammern: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527E76-D239-04DA-F8FA-4C29E76E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8909"/>
              </p:ext>
            </p:extLst>
          </p:nvPr>
        </p:nvGraphicFramePr>
        <p:xfrm>
          <a:off x="2070155" y="3242332"/>
          <a:ext cx="8290984" cy="334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65">
                  <a:extLst>
                    <a:ext uri="{9D8B030D-6E8A-4147-A177-3AD203B41FA5}">
                      <a16:colId xmlns:a16="http://schemas.microsoft.com/office/drawing/2014/main" val="1396157568"/>
                    </a:ext>
                  </a:extLst>
                </a:gridCol>
                <a:gridCol w="7115019">
                  <a:extLst>
                    <a:ext uri="{9D8B030D-6E8A-4147-A177-3AD203B41FA5}">
                      <a16:colId xmlns:a16="http://schemas.microsoft.com/office/drawing/2014/main" val="12358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&lt;</a:t>
                      </a:r>
                      <a:r>
                        <a:rPr lang="de-AT" dirty="0" err="1"/>
                        <a:t>sender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local</a:t>
                      </a:r>
                      <a:r>
                        <a:rPr lang="de-AT" dirty="0"/>
                        <a:t>-part of &lt;</a:t>
                      </a:r>
                      <a:r>
                        <a:rPr lang="de-AT" dirty="0" err="1"/>
                        <a:t>sender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4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domain</a:t>
                      </a:r>
                      <a:r>
                        <a:rPr lang="de-AT" dirty="0"/>
                        <a:t> of &lt;</a:t>
                      </a:r>
                      <a:r>
                        <a:rPr lang="de-AT" dirty="0" err="1"/>
                        <a:t>sender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&lt;</a:t>
                      </a:r>
                      <a:r>
                        <a:rPr lang="de-AT" dirty="0" err="1"/>
                        <a:t>domain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&lt;</a:t>
                      </a:r>
                      <a:r>
                        <a:rPr lang="de-AT" dirty="0" err="1"/>
                        <a:t>ip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validated domain name of &lt;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&gt; (do not use)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4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%{v}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string "in-</a:t>
                      </a:r>
                      <a:r>
                        <a:rPr lang="en-US" dirty="0" err="1"/>
                        <a:t>addr</a:t>
                      </a:r>
                      <a:r>
                        <a:rPr lang="en-US" dirty="0"/>
                        <a:t>" if &lt;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&gt; is ipv4, or "ip6" if &lt;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&gt; is ipv6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6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HELO/EHLO </a:t>
                      </a:r>
                      <a:r>
                        <a:rPr lang="de-AT" dirty="0" err="1"/>
                        <a:t>domain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3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B05F-4AD4-1417-B716-5EFE8B48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/>
              <a:t>SPF Record Beispiele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38CE-B093-D23E-83E4-2CAC43E1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/>
              <a:t>Microsoft.com</a:t>
            </a:r>
            <a:r>
              <a:rPr lang="de-AT"/>
              <a:t>:</a:t>
            </a:r>
          </a:p>
          <a:p>
            <a:pPr marL="0" indent="0">
              <a:buNone/>
            </a:pPr>
            <a:r>
              <a:rPr lang="de-AT"/>
              <a:t>v=spf1 include:_spf-a.microsoft.com include:_spf-b.microsoft.com include:_spf-c.microsoft.com include:_spf-ssg-a.msft.net include:spf-a.hotmail.com include:_spf1-meo.microsoft.com </a:t>
            </a:r>
            <a:r>
              <a:rPr lang="de-AT">
                <a:solidFill>
                  <a:srgbClr val="C00000"/>
                </a:solidFill>
              </a:rPr>
              <a:t>–all</a:t>
            </a:r>
          </a:p>
          <a:p>
            <a:endParaRPr lang="de-AT"/>
          </a:p>
          <a:p>
            <a:r>
              <a:rPr lang="de-AT" b="1"/>
              <a:t>Gmail.com</a:t>
            </a:r>
            <a:r>
              <a:rPr lang="de-AT"/>
              <a:t>:</a:t>
            </a:r>
          </a:p>
          <a:p>
            <a:pPr marL="0" indent="0">
              <a:buNone/>
            </a:pPr>
            <a:r>
              <a:rPr lang="de-AT"/>
              <a:t>v=spf1 redirect=_spf.google.com</a:t>
            </a:r>
          </a:p>
          <a:p>
            <a:pPr marL="0" indent="0">
              <a:buNone/>
            </a:pPr>
            <a:r>
              <a:rPr lang="de-AT"/>
              <a:t>v=spf1 include:_netblocks.google.com include:_netblocks2.google.com include:_netblocks3.google.com </a:t>
            </a:r>
            <a:r>
              <a:rPr lang="de-AT">
                <a:solidFill>
                  <a:srgbClr val="C00000"/>
                </a:solidFill>
              </a:rPr>
              <a:t>~all</a:t>
            </a:r>
          </a:p>
          <a:p>
            <a:endParaRPr lang="de-AT">
              <a:solidFill>
                <a:srgbClr val="FF0000"/>
              </a:solidFill>
            </a:endParaRPr>
          </a:p>
          <a:p>
            <a:r>
              <a:rPr lang="de-AT" b="1">
                <a:solidFill>
                  <a:schemeClr val="tx1"/>
                </a:solidFill>
              </a:rPr>
              <a:t>Post.at (verwendet Makros):</a:t>
            </a:r>
          </a:p>
          <a:p>
            <a:pPr marL="0" indent="0">
              <a:buNone/>
            </a:pPr>
            <a:r>
              <a:rPr lang="de-AT">
                <a:solidFill>
                  <a:schemeClr val="tx1"/>
                </a:solidFill>
              </a:rPr>
              <a:t>v=spf1 include:</a:t>
            </a:r>
            <a:r>
              <a:rPr lang="de-AT">
                <a:solidFill>
                  <a:srgbClr val="C00000"/>
                </a:solidFill>
              </a:rPr>
              <a:t>%{ir}.%{v}.%{d}</a:t>
            </a:r>
            <a:r>
              <a:rPr lang="de-AT">
                <a:solidFill>
                  <a:schemeClr val="tx1"/>
                </a:solidFill>
              </a:rPr>
              <a:t>.spf.has.pphosted.com </a:t>
            </a:r>
            <a:r>
              <a:rPr lang="de-AT">
                <a:solidFill>
                  <a:srgbClr val="C00000"/>
                </a:solidFill>
              </a:rPr>
              <a:t>-all</a:t>
            </a:r>
          </a:p>
          <a:p>
            <a:pPr marL="0" indent="0">
              <a:buNone/>
            </a:pP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9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4E8BD-6682-DC94-AA42-531D517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/>
              <a:t>Domain Keys Identified Mail (DKIM)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2AFBF-ED4B-3E82-A889-1F391D3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Fügt Nachrichten einen Signatur-Header hinzu</a:t>
            </a:r>
          </a:p>
          <a:p>
            <a:pPr lvl="1"/>
            <a:r>
              <a:rPr lang="de-AT" dirty="0"/>
              <a:t>Nachricht ist </a:t>
            </a:r>
            <a:r>
              <a:rPr lang="de-AT" i="1" u="sng" dirty="0"/>
              <a:t>nicht vollständig </a:t>
            </a:r>
            <a:r>
              <a:rPr lang="de-AT" dirty="0"/>
              <a:t>signiert!</a:t>
            </a:r>
          </a:p>
          <a:p>
            <a:r>
              <a:rPr lang="de-AT" dirty="0"/>
              <a:t>Public Key zur Prüfung der Signatur wird im Sender-DNS als TXT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r>
              <a:rPr lang="de-AT" dirty="0"/>
              <a:t>Empfänger überprüft Signatur mittels Public Key aus dem DNS TXT </a:t>
            </a:r>
            <a:r>
              <a:rPr lang="de-AT" dirty="0" err="1"/>
              <a:t>Record</a:t>
            </a:r>
            <a:endParaRPr lang="de-AT" dirty="0"/>
          </a:p>
          <a:p>
            <a:r>
              <a:rPr lang="de-AT" dirty="0"/>
              <a:t>Stellt sicher, dass Nachrichten, die über Systeme weitergeleitet werden, die nicht im SPF vermerkt sind, nicht als SPAM gekennzeichnet werden.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B98B3-F061-3526-EF35-AD7CB0BF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" y="4294866"/>
            <a:ext cx="11171734" cy="1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1CD-177A-F61E-0002-3BC58E3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DKIM-Selektoren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4EBB-010E-E423-4A77-FBDC089E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Ermöglichen multiple Sendersysteme mit unterschiedlichen Signaturen (z.B. Newsletter Versand mit 3rd Party, etc.)</a:t>
            </a:r>
          </a:p>
          <a:p>
            <a:r>
              <a:rPr lang="de-DE" dirty="0"/>
              <a:t>Werden im DKIM-Header angeführt</a:t>
            </a:r>
          </a:p>
          <a:p>
            <a:r>
              <a:rPr lang="de-DE" dirty="0"/>
              <a:t>CNAME Records im DNS</a:t>
            </a:r>
          </a:p>
          <a:p>
            <a:r>
              <a:rPr lang="de-DE" dirty="0"/>
              <a:t>Für regelmäßigen Schlüsseltausch werden meist zwei Selektoren verwendet</a:t>
            </a:r>
          </a:p>
          <a:p>
            <a:r>
              <a:rPr lang="de-DE" dirty="0"/>
              <a:t>Werden in der Subdomain „_</a:t>
            </a:r>
            <a:r>
              <a:rPr lang="de-DE" dirty="0" err="1"/>
              <a:t>domainkey</a:t>
            </a:r>
            <a:r>
              <a:rPr lang="de-DE" dirty="0"/>
              <a:t>“ erzeugt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tx1"/>
                </a:solidFill>
              </a:rPr>
              <a:t>Microsoft 365: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CNAME: </a:t>
            </a:r>
            <a:r>
              <a:rPr lang="de-DE" sz="1800" dirty="0">
                <a:solidFill>
                  <a:srgbClr val="00B050"/>
                </a:solidFill>
              </a:rPr>
              <a:t>Selector1._domainkey.</a:t>
            </a:r>
            <a:r>
              <a:rPr lang="de-DE" sz="1800" dirty="0">
                <a:solidFill>
                  <a:schemeClr val="tx1"/>
                </a:solidFill>
              </a:rPr>
              <a:t>myetc.at -&gt; selector1-myetc-at._domainkey.ntxbocgat.</a:t>
            </a:r>
            <a:r>
              <a:rPr lang="de-DE" sz="1800" b="1" dirty="0">
                <a:solidFill>
                  <a:srgbClr val="FF0000"/>
                </a:solidFill>
              </a:rPr>
              <a:t>x-yz</a:t>
            </a:r>
            <a:r>
              <a:rPr lang="de-DE" sz="1800" dirty="0">
                <a:solidFill>
                  <a:schemeClr val="tx1"/>
                </a:solidFill>
              </a:rPr>
              <a:t>.dkim.mail.microsoft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800" b="1" dirty="0"/>
              <a:t>Mailchimp: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</a:rPr>
              <a:t>CNAME:</a:t>
            </a:r>
            <a:r>
              <a:rPr lang="de-DE" sz="2000" dirty="0">
                <a:solidFill>
                  <a:srgbClr val="00B050"/>
                </a:solidFill>
              </a:rPr>
              <a:t> k2._domainkey.</a:t>
            </a:r>
            <a:r>
              <a:rPr lang="de-DE" sz="2000" dirty="0">
                <a:solidFill>
                  <a:schemeClr val="tx1"/>
                </a:solidFill>
              </a:rPr>
              <a:t>myetc.at -&gt; dkim2.mcsv.net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FE71BF-12B4-4146-F19D-B199FADEB806}"/>
              </a:ext>
            </a:extLst>
          </p:cNvPr>
          <p:cNvSpPr txBox="1"/>
          <p:nvPr/>
        </p:nvSpPr>
        <p:spPr>
          <a:xfrm>
            <a:off x="7786718" y="5120062"/>
            <a:ext cx="2752076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Dynamische</a:t>
            </a:r>
            <a:r>
              <a:rPr lang="en-US" b="1" dirty="0">
                <a:solidFill>
                  <a:srgbClr val="FF0000"/>
                </a:solidFill>
              </a:rPr>
              <a:t> Subdomain</a:t>
            </a:r>
            <a:endParaRPr lang="de-AT" b="1" dirty="0">
              <a:solidFill>
                <a:srgbClr val="FF000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C60D448-0779-4656-58F5-A21C38FFC33B}"/>
              </a:ext>
            </a:extLst>
          </p:cNvPr>
          <p:cNvCxnSpPr/>
          <p:nvPr/>
        </p:nvCxnSpPr>
        <p:spPr>
          <a:xfrm flipV="1">
            <a:off x="9064101" y="4864963"/>
            <a:ext cx="0" cy="255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945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50FC-DAE6-56C2-1C91-64E755D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DKIM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F7D3-4F25-1BEA-D700-19301163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Key wird in DNS TXT </a:t>
            </a:r>
            <a:r>
              <a:rPr lang="de-DE" dirty="0" err="1"/>
              <a:t>Record</a:t>
            </a:r>
            <a:r>
              <a:rPr lang="de-DE" dirty="0"/>
              <a:t> abgelegt</a:t>
            </a:r>
          </a:p>
          <a:p>
            <a:r>
              <a:rPr lang="de-DE" dirty="0"/>
              <a:t>Wird meistens vom Provider gemacht</a:t>
            </a:r>
          </a:p>
          <a:p>
            <a:pPr lvl="1"/>
            <a:r>
              <a:rPr lang="de-DE" dirty="0"/>
              <a:t>Ausnahme: OnPremises </a:t>
            </a:r>
            <a:r>
              <a:rPr lang="de-DE" dirty="0" err="1"/>
              <a:t>Appliances</a:t>
            </a:r>
            <a:r>
              <a:rPr lang="de-DE" dirty="0"/>
              <a:t>, die selbst DKIM anbieten</a:t>
            </a:r>
          </a:p>
          <a:p>
            <a:pPr lvl="1"/>
            <a:endParaRPr lang="de-DE" dirty="0"/>
          </a:p>
          <a:p>
            <a:pPr marL="233149" lvl="1" indent="0">
              <a:buNone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390ABEF-BB36-C3FE-79ED-D5806482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9" y="2746686"/>
            <a:ext cx="12016215" cy="32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93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89A-271E-28E2-2FC9-33F683B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DKIM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C266-9D30-934D-D2D2-8BB560B7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Inbound DKIM automatisch aktiviert</a:t>
            </a:r>
          </a:p>
          <a:p>
            <a:r>
              <a:rPr lang="de-DE" dirty="0"/>
              <a:t>Outbound DKIM muss pro Domäne aktiviert werden (Defender for Office 365 Portal)</a:t>
            </a:r>
          </a:p>
          <a:p>
            <a:pPr lvl="1"/>
            <a:r>
              <a:rPr lang="de-DE" dirty="0"/>
              <a:t>Schlüsselpaar generieren</a:t>
            </a:r>
          </a:p>
          <a:p>
            <a:pPr lvl="1"/>
            <a:r>
              <a:rPr lang="de-DE" dirty="0"/>
              <a:t>Erzeugen der DNS-Einträge</a:t>
            </a:r>
          </a:p>
          <a:p>
            <a:pPr lvl="1"/>
            <a:r>
              <a:rPr lang="de-DE" dirty="0"/>
              <a:t>Aktivieren von DKIM</a:t>
            </a:r>
          </a:p>
          <a:p>
            <a:endParaRPr lang="de-DE" dirty="0"/>
          </a:p>
          <a:p>
            <a:r>
              <a:rPr lang="de-DE" dirty="0"/>
              <a:t>Exchange Online PowerShell: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/New/Set/</a:t>
            </a:r>
            <a:r>
              <a:rPr lang="de-DE" dirty="0" err="1">
                <a:latin typeface="Consolas" panose="020B0609020204030204" pitchFamily="49" charset="0"/>
              </a:rPr>
              <a:t>Rotate-DkimSigningConfig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9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BB88-31FE-5CBA-5597-5B6C9B69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DMARC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AB471-A55E-8579-B19E-FF271968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Domain-based Message Authentication, Reporting, and Conformance</a:t>
            </a:r>
            <a:endParaRPr lang="de-AT" b="1" dirty="0"/>
          </a:p>
          <a:p>
            <a:r>
              <a:rPr lang="de-AT" dirty="0"/>
              <a:t>Baut auf SPF und DKIM auf</a:t>
            </a:r>
          </a:p>
          <a:p>
            <a:pPr lvl="1"/>
            <a:r>
              <a:rPr lang="de-AT" dirty="0"/>
              <a:t>Statement wie Empfänger Spammails behandeln sollen</a:t>
            </a:r>
          </a:p>
          <a:p>
            <a:pPr lvl="1"/>
            <a:r>
              <a:rPr lang="de-AT" dirty="0"/>
              <a:t>Konformität obliegt dem Empfänger…</a:t>
            </a:r>
          </a:p>
          <a:p>
            <a:r>
              <a:rPr lang="de-AT" dirty="0"/>
              <a:t>Prüft zusätzlich ob „mail </a:t>
            </a:r>
            <a:r>
              <a:rPr lang="de-AT" dirty="0" err="1"/>
              <a:t>from</a:t>
            </a:r>
            <a:r>
              <a:rPr lang="de-AT" dirty="0"/>
              <a:t>:“ (P1) und „</a:t>
            </a:r>
            <a:r>
              <a:rPr lang="de-AT" dirty="0" err="1"/>
              <a:t>From</a:t>
            </a:r>
            <a:r>
              <a:rPr lang="de-AT" dirty="0"/>
              <a:t>:“ (P2) gleich sind, oder die DKIM-Domain („d“ Feld) mit dem „</a:t>
            </a:r>
            <a:r>
              <a:rPr lang="de-AT" dirty="0" err="1"/>
              <a:t>From</a:t>
            </a:r>
            <a:r>
              <a:rPr lang="de-AT" dirty="0"/>
              <a:t>:“ (P2) übereinstimmt</a:t>
            </a:r>
          </a:p>
          <a:p>
            <a:r>
              <a:rPr lang="de-AT" dirty="0"/>
              <a:t>Eigener DNS TXT </a:t>
            </a:r>
            <a:r>
              <a:rPr lang="de-AT" dirty="0" err="1"/>
              <a:t>Record</a:t>
            </a:r>
            <a:endParaRPr lang="de-AT" dirty="0"/>
          </a:p>
          <a:p>
            <a:pPr lvl="1"/>
            <a:r>
              <a:rPr lang="de-AT" dirty="0"/>
              <a:t>Gilt auch für Sub-Domains!</a:t>
            </a:r>
          </a:p>
          <a:p>
            <a:r>
              <a:rPr lang="de-AT" dirty="0"/>
              <a:t>Server mit DMARC Agent können (…) Reports and den Domain-</a:t>
            </a:r>
            <a:r>
              <a:rPr lang="de-AT" dirty="0" err="1"/>
              <a:t>Owner</a:t>
            </a:r>
            <a:r>
              <a:rPr lang="de-AT" dirty="0"/>
              <a:t> versenden</a:t>
            </a:r>
          </a:p>
          <a:p>
            <a:pPr lvl="1"/>
            <a:r>
              <a:rPr lang="de-AT" dirty="0"/>
              <a:t>E-Mail-Adresse wird im DNS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pPr lvl="1"/>
            <a:r>
              <a:rPr lang="de-AT" dirty="0"/>
              <a:t>Möglichkeit von „</a:t>
            </a:r>
            <a:r>
              <a:rPr lang="de-AT" dirty="0" err="1"/>
              <a:t>aggregate</a:t>
            </a:r>
            <a:r>
              <a:rPr lang="de-AT" dirty="0"/>
              <a:t>“ und „</a:t>
            </a:r>
            <a:r>
              <a:rPr lang="de-AT" dirty="0" err="1"/>
              <a:t>forensic</a:t>
            </a:r>
            <a:r>
              <a:rPr lang="de-AT" dirty="0"/>
              <a:t>“ Reports</a:t>
            </a:r>
          </a:p>
        </p:txBody>
      </p:sp>
    </p:spTree>
    <p:extLst>
      <p:ext uri="{BB962C8B-B14F-4D97-AF65-F5344CB8AC3E}">
        <p14:creationId xmlns:p14="http://schemas.microsoft.com/office/powerpoint/2010/main" val="205041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39CD-7839-5233-FB7B-D44DF4A4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53DA-AF6B-9020-84A8-C3AB56A9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Überblick/Architektur</a:t>
            </a:r>
          </a:p>
          <a:p>
            <a:r>
              <a:rPr lang="de-DE" dirty="0"/>
              <a:t>E-Mail Authentication</a:t>
            </a:r>
          </a:p>
          <a:p>
            <a:r>
              <a:rPr lang="de-DE" dirty="0"/>
              <a:t>Anti Malware</a:t>
            </a:r>
          </a:p>
          <a:p>
            <a:r>
              <a:rPr lang="de-DE" dirty="0"/>
              <a:t>Anti Spam</a:t>
            </a:r>
          </a:p>
          <a:p>
            <a:r>
              <a:rPr lang="de-DE" dirty="0"/>
              <a:t>Perimeter </a:t>
            </a:r>
            <a:r>
              <a:rPr lang="de-DE" dirty="0" err="1"/>
              <a:t>Protection</a:t>
            </a:r>
            <a:endParaRPr lang="de-DE" dirty="0"/>
          </a:p>
          <a:p>
            <a:r>
              <a:rPr lang="de-AT" dirty="0"/>
              <a:t>Anti Phishing</a:t>
            </a:r>
          </a:p>
          <a:p>
            <a:r>
              <a:rPr lang="de-DE" dirty="0"/>
              <a:t>Safe Attachements/Links</a:t>
            </a:r>
            <a:endParaRPr lang="de-AT" dirty="0"/>
          </a:p>
          <a:p>
            <a:r>
              <a:rPr lang="de-DE" dirty="0"/>
              <a:t>Tools</a:t>
            </a:r>
          </a:p>
          <a:p>
            <a:r>
              <a:rPr lang="de-DE" dirty="0"/>
              <a:t>Reporting</a:t>
            </a:r>
          </a:p>
          <a:p>
            <a:r>
              <a:rPr lang="de-DE" dirty="0" err="1"/>
              <a:t>Automated</a:t>
            </a:r>
            <a:r>
              <a:rPr lang="de-DE" dirty="0"/>
              <a:t> Response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D1D6E72-D363-20E2-512A-2484E91CF001}"/>
              </a:ext>
            </a:extLst>
          </p:cNvPr>
          <p:cNvSpPr txBox="1">
            <a:spLocks/>
          </p:cNvSpPr>
          <p:nvPr/>
        </p:nvSpPr>
        <p:spPr>
          <a:xfrm>
            <a:off x="3692078" y="3910139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174846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3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349692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1428" b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02683" marR="0" indent="-15299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7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4745" marR="0" indent="-13842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1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783165" marR="0" indent="-12870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765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61887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594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5301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2009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de-A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57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39760-CA52-0867-C4E5-FF50102F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/>
              <a:t>Anatomie eines DMARC DNS Records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B5779-DF4D-0652-64FA-8C78DDDE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75" y="1500188"/>
            <a:ext cx="10652125" cy="4568825"/>
          </a:xfrm>
        </p:spPr>
        <p:txBody>
          <a:bodyPr>
            <a:normAutofit/>
          </a:bodyPr>
          <a:lstStyle/>
          <a:p>
            <a:r>
              <a:rPr lang="da-DK" dirty="0"/>
              <a:t>v=DMARC1; p=reject; pct=100; rua=mailto:itex-rua@microsoft.com; ruf=mailto:itex-ruf@microsoft.com; fo=1</a:t>
            </a:r>
            <a:endParaRPr lang="de-D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4A1B64C-E258-B48D-CB85-4CC6FC2B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92605"/>
              </p:ext>
            </p:extLst>
          </p:nvPr>
        </p:nvGraphicFramePr>
        <p:xfrm>
          <a:off x="2070155" y="2358741"/>
          <a:ext cx="8290984" cy="433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705">
                  <a:extLst>
                    <a:ext uri="{9D8B030D-6E8A-4147-A177-3AD203B41FA5}">
                      <a16:colId xmlns:a16="http://schemas.microsoft.com/office/drawing/2014/main" val="3313174923"/>
                    </a:ext>
                  </a:extLst>
                </a:gridCol>
                <a:gridCol w="7034279">
                  <a:extLst>
                    <a:ext uri="{9D8B030D-6E8A-4147-A177-3AD203B41FA5}">
                      <a16:colId xmlns:a16="http://schemas.microsoft.com/office/drawing/2014/main" val="64865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Feld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9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v=DMARC1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Version. Derzeit immer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Policy. Gültige Werte: </a:t>
                      </a:r>
                      <a:r>
                        <a:rPr lang="de-DE" sz="1400" dirty="0" err="1"/>
                        <a:t>none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quarantine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reject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pct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Prozensatz</a:t>
                      </a:r>
                      <a:r>
                        <a:rPr lang="de-DE" sz="1400" dirty="0"/>
                        <a:t> der Nachrichten die entsprechend „p“ gefiltert werden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3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rua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aggregate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0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forensic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00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adkim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DKIM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2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aspf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SPF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=0 (Default) Fehlerbericht wenn SPF &amp;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=1 Fehlerbericht wenn SPF oder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 gehen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=d Melde fehlerhafte Signatur unabhängig vom SPF/DKIM Ergebnis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=s Melde SPF=Fail-Fehler, unabhängig von DKIM</a:t>
                      </a:r>
                    </a:p>
                    <a:p>
                      <a:endParaRPr lang="de-AT" sz="1400" dirty="0"/>
                    </a:p>
                    <a:p>
                      <a:r>
                        <a:rPr lang="de-AT" sz="1400" dirty="0"/>
                        <a:t>Mehrere Werte kombinierbar mit "</a:t>
                      </a:r>
                      <a:r>
                        <a:rPr lang="de-AT" sz="1400" dirty="0" err="1"/>
                        <a:t>colon</a:t>
                      </a:r>
                      <a:r>
                        <a:rPr lang="de-AT" sz="1400" dirty="0"/>
                        <a:t>„. Normalerweise aber nur „1“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37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4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A632B-DD01-686A-5755-1A55543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DMARC Reports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7D9FA-E286-A4DA-6601-941C717C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Empfänger „kann“ (…) DMARC Reports senden</a:t>
            </a:r>
          </a:p>
          <a:p>
            <a:r>
              <a:rPr lang="de-DE" dirty="0"/>
              <a:t>Reports im XML-Format</a:t>
            </a:r>
          </a:p>
          <a:p>
            <a:r>
              <a:rPr lang="de-DE" dirty="0"/>
              <a:t>Provider bieten entsprechende Dienstleistung zur effizienten Auswertung an (MX Toolbox, etc.)</a:t>
            </a:r>
          </a:p>
          <a:p>
            <a:endParaRPr lang="de-DE" dirty="0"/>
          </a:p>
          <a:p>
            <a:r>
              <a:rPr lang="de-DE" b="1" dirty="0"/>
              <a:t>Achtung!</a:t>
            </a:r>
          </a:p>
          <a:p>
            <a:r>
              <a:rPr lang="de-DE" dirty="0"/>
              <a:t>Wenn die Report E-Mail-Adresse in einer anderen Domäne liegt muss in der Empfängerdomain ein eigener DNS-</a:t>
            </a:r>
            <a:r>
              <a:rPr lang="de-DE" dirty="0" err="1"/>
              <a:t>Record</a:t>
            </a:r>
            <a:r>
              <a:rPr lang="de-DE" dirty="0"/>
              <a:t> zur Bestätigung erzeugt werden: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myetc.at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._report._dmarc.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mxtoolbox.dmarc-report.com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TXT "v=DMARC1"</a:t>
            </a:r>
            <a:r>
              <a:rPr kumimoji="0" lang="de-DE" altLang="de-DE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7423D0-E545-5D65-C6DA-9B0BC0BEA61E}"/>
              </a:ext>
            </a:extLst>
          </p:cNvPr>
          <p:cNvSpPr txBox="1"/>
          <p:nvPr/>
        </p:nvSpPr>
        <p:spPr>
          <a:xfrm>
            <a:off x="807396" y="5806018"/>
            <a:ext cx="56958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FF0000"/>
                </a:solidFill>
              </a:rPr>
              <a:t>Domäne des Providers der die Reports empfängt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CF953A2-BCFB-0B83-A366-A654EE850E0E}"/>
              </a:ext>
            </a:extLst>
          </p:cNvPr>
          <p:cNvSpPr txBox="1"/>
          <p:nvPr/>
        </p:nvSpPr>
        <p:spPr>
          <a:xfrm>
            <a:off x="807396" y="5341019"/>
            <a:ext cx="4844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Domäne des DMARC Records</a:t>
            </a:r>
          </a:p>
        </p:txBody>
      </p:sp>
    </p:spTree>
    <p:extLst>
      <p:ext uri="{BB962C8B-B14F-4D97-AF65-F5344CB8AC3E}">
        <p14:creationId xmlns:p14="http://schemas.microsoft.com/office/powerpoint/2010/main" val="2196662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6475" cy="69945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45466" y="1445465"/>
            <a:ext cx="7012698" cy="412176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61358" y="2713144"/>
            <a:ext cx="4442303" cy="411958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204065" y="1670436"/>
            <a:ext cx="6994088" cy="3653216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61993" y="1224931"/>
            <a:ext cx="4904023" cy="417065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670F3-C6F3-ACAB-8254-67789CA2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6" y="2822191"/>
            <a:ext cx="2938594" cy="313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DMARC Report Beispiel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182C-039B-30C4-0508-82051594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152" y="476508"/>
            <a:ext cx="6513756" cy="60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7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2E68-8297-7649-3259-71076AAD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DMARC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A0CF-9F41-6706-0862-F11F9D1C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standardmäßig aktiv</a:t>
            </a:r>
          </a:p>
          <a:p>
            <a:r>
              <a:rPr lang="de-DE" dirty="0"/>
              <a:t>DNS-</a:t>
            </a:r>
            <a:r>
              <a:rPr lang="de-DE" dirty="0" err="1"/>
              <a:t>Record</a:t>
            </a:r>
            <a:r>
              <a:rPr lang="de-DE" dirty="0"/>
              <a:t> muss manuell erzeugt werden</a:t>
            </a:r>
          </a:p>
          <a:p>
            <a:r>
              <a:rPr lang="de-DE" dirty="0"/>
              <a:t>Seit 10.8.23 befolgt EOP den DMARC DNS </a:t>
            </a:r>
            <a:r>
              <a:rPr lang="de-DE" dirty="0" err="1"/>
              <a:t>Record</a:t>
            </a:r>
            <a:r>
              <a:rPr lang="de-DE" dirty="0"/>
              <a:t> in den Anti-</a:t>
            </a:r>
            <a:r>
              <a:rPr lang="de-DE" dirty="0" err="1"/>
              <a:t>Phising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!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hlinkClick r:id="rId2"/>
              </a:rPr>
              <a:t>https://admin.cloud.microsoft/#/MessageCenter/:/messages/MC640228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6DDC1-9CE8-6C3A-8D81-FA4767C1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61" y="3284830"/>
            <a:ext cx="5384152" cy="31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FD3D-A04C-7871-D52B-7324F57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Composite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6C935-97F3-FAB5-3E96-FD23B860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399033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Für Nachrichten bei denen SPF/DKIM/DMARC nicht oder nur unvollständig konfiguriert ist</a:t>
            </a:r>
          </a:p>
          <a:p>
            <a:r>
              <a:rPr lang="de-DE" noProof="0" dirty="0"/>
              <a:t>Benutzt den „</a:t>
            </a:r>
            <a:r>
              <a:rPr lang="de-DE" noProof="0" dirty="0" err="1"/>
              <a:t>From</a:t>
            </a:r>
            <a:r>
              <a:rPr lang="de-DE" noProof="0" dirty="0"/>
              <a:t>:“ Header zur Evaluierung und vermerkt Ergebnis im „</a:t>
            </a:r>
            <a:r>
              <a:rPr lang="de-DE" noProof="0" dirty="0" err="1"/>
              <a:t>compauth</a:t>
            </a:r>
            <a:r>
              <a:rPr lang="de-DE" noProof="0" dirty="0"/>
              <a:t>“ Header</a:t>
            </a:r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und SPF </a:t>
            </a:r>
            <a:r>
              <a:rPr lang="de-DE" noProof="0" dirty="0" err="1"/>
              <a:t>Record</a:t>
            </a:r>
            <a:r>
              <a:rPr lang="de-DE" noProof="0" dirty="0"/>
              <a:t> match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aber kein SPF/DKIM/DMARC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512FC0-C81E-F46E-C1D1-1C5F72FE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77" y="3174828"/>
            <a:ext cx="5652120" cy="122546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0F564D3-FACD-A948-4F27-34C832EAE5AD}"/>
              </a:ext>
            </a:extLst>
          </p:cNvPr>
          <p:cNvGrpSpPr/>
          <p:nvPr/>
        </p:nvGrpSpPr>
        <p:grpSpPr>
          <a:xfrm>
            <a:off x="3324406" y="4997639"/>
            <a:ext cx="8515117" cy="1600423"/>
            <a:chOff x="3324406" y="5294523"/>
            <a:chExt cx="8515117" cy="16004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288E40-F80F-1718-D75A-B7767919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406" y="5294523"/>
              <a:ext cx="5782482" cy="1600423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236E98-B361-919D-1BC4-D2B16551084D}"/>
                </a:ext>
              </a:extLst>
            </p:cNvPr>
            <p:cNvCxnSpPr/>
            <p:nvPr/>
          </p:nvCxnSpPr>
          <p:spPr>
            <a:xfrm flipH="1">
              <a:off x="8488392" y="5736566"/>
              <a:ext cx="1138687" cy="10351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837AC-49FE-18D4-B896-1445C5711F6A}"/>
                </a:ext>
              </a:extLst>
            </p:cNvPr>
            <p:cNvSpPr txBox="1"/>
            <p:nvPr/>
          </p:nvSpPr>
          <p:spPr>
            <a:xfrm>
              <a:off x="9303357" y="5428789"/>
              <a:ext cx="2536166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AT" sz="2000" dirty="0">
                  <a:solidFill>
                    <a:srgbClr val="FF0000"/>
                  </a:solidFill>
                </a:rPr>
                <a:t>Falsche DKIM-Domain!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6DC79B-375E-B907-C84A-AB499734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84" y="2208295"/>
            <a:ext cx="4620506" cy="5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5D0B-2E75-272F-B63B-0093C8CD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 -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Chain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D4D2C-59BE-5137-E3C0-0277AB5B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Für durch Anbieter weitergeleitete Nachrichten (Mailing Lists, etc.)</a:t>
            </a:r>
          </a:p>
          <a:p>
            <a:r>
              <a:rPr lang="de-DE" dirty="0"/>
              <a:t>Jeder Anbieter (kann) Nachrichten einen ARC-Signatur-Header hinzufügen</a:t>
            </a:r>
          </a:p>
          <a:p>
            <a:r>
              <a:rPr lang="de-DE" dirty="0"/>
              <a:t>Definiert 3 neue Header:</a:t>
            </a:r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>
                <a:latin typeface="Consolas" panose="020B0609020204030204" pitchFamily="49" charset="0"/>
              </a:rPr>
              <a:t>ARC-Authentication-</a:t>
            </a:r>
            <a:r>
              <a:rPr lang="de-AT" dirty="0" err="1">
                <a:latin typeface="Consolas" panose="020B0609020204030204" pitchFamily="49" charset="0"/>
              </a:rPr>
              <a:t>Results</a:t>
            </a:r>
            <a:r>
              <a:rPr lang="de-AT" dirty="0">
                <a:latin typeface="Consolas" panose="020B0609020204030204" pitchFamily="49" charset="0"/>
              </a:rPr>
              <a:t> (AAR)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ARC-Message-</a:t>
            </a:r>
            <a:r>
              <a:rPr lang="de-AT" dirty="0" err="1">
                <a:latin typeface="Consolas" panose="020B0609020204030204" pitchFamily="49" charset="0"/>
              </a:rPr>
              <a:t>Signature</a:t>
            </a:r>
            <a:r>
              <a:rPr lang="de-AT" dirty="0">
                <a:latin typeface="Consolas" panose="020B0609020204030204" pitchFamily="49" charset="0"/>
              </a:rPr>
              <a:t> (AMS)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ARC-Seal (AS)</a:t>
            </a:r>
          </a:p>
          <a:p>
            <a:r>
              <a:rPr lang="de-AT" dirty="0"/>
              <a:t>Header sind miteinander verkettet</a:t>
            </a:r>
            <a:endParaRPr lang="de-DE" dirty="0"/>
          </a:p>
          <a:p>
            <a:endParaRPr lang="de-AT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A15D7AB-F03E-BA05-22D1-90E04CCF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" y="4693980"/>
            <a:ext cx="11811272" cy="1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4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C6C31-FFAF-72FA-D04B-8661584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20F526-BACD-24F9-A853-E1DA573C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2" y="1680399"/>
            <a:ext cx="10669109" cy="46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58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948D6-ABFB-33DB-B743-EAE6457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MTA-STS (</a:t>
            </a:r>
            <a:r>
              <a:rPr lang="de-DE" noProof="0" dirty="0" err="1"/>
              <a:t>Strict</a:t>
            </a:r>
            <a:r>
              <a:rPr lang="de-DE" noProof="0" dirty="0"/>
              <a:t> </a:t>
            </a:r>
            <a:r>
              <a:rPr lang="de-DE" noProof="0" dirty="0" err="1"/>
              <a:t>transport</a:t>
            </a:r>
            <a:r>
              <a:rPr lang="de-DE" noProof="0" dirty="0"/>
              <a:t> </a:t>
            </a:r>
            <a:r>
              <a:rPr lang="de-DE" noProof="0" dirty="0" err="1"/>
              <a:t>security</a:t>
            </a:r>
            <a:r>
              <a:rPr lang="de-DE" noProof="0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1D241-701E-C3D5-9B5B-EA3A1228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Kombiniert DNS und HTTPS, um STARTTLS Zertifikate zu verifizieren</a:t>
            </a:r>
          </a:p>
          <a:p>
            <a:r>
              <a:rPr lang="de-AT" dirty="0"/>
              <a:t>DNS TXT-</a:t>
            </a:r>
            <a:r>
              <a:rPr lang="de-AT" dirty="0" err="1"/>
              <a:t>Record</a:t>
            </a:r>
            <a:r>
              <a:rPr lang="de-AT" dirty="0"/>
              <a:t> für Versionierung/Reporting</a:t>
            </a:r>
          </a:p>
          <a:p>
            <a:r>
              <a:rPr lang="de-AT" dirty="0"/>
              <a:t>Policy Datei enthält Info über MX und Zertifikat und maximale Cache-Dauer</a:t>
            </a:r>
          </a:p>
          <a:p>
            <a:r>
              <a:rPr lang="de-AT" dirty="0"/>
              <a:t>Datei muss folgendermaßen konfiguriert werden:</a:t>
            </a:r>
          </a:p>
          <a:p>
            <a:pPr lvl="1"/>
            <a:r>
              <a:rPr lang="de-AT" dirty="0"/>
              <a:t>Name des Servers: </a:t>
            </a:r>
            <a:r>
              <a:rPr lang="de-AT" b="1" dirty="0">
                <a:solidFill>
                  <a:srgbClr val="C00000"/>
                </a:solidFill>
              </a:rPr>
              <a:t>mta-sts</a:t>
            </a:r>
            <a:r>
              <a:rPr lang="de-AT" dirty="0"/>
              <a:t>.domain.com</a:t>
            </a:r>
          </a:p>
          <a:p>
            <a:pPr lvl="1"/>
            <a:r>
              <a:rPr lang="de-AT" dirty="0"/>
              <a:t>Virtuelles Verzeichnis: </a:t>
            </a:r>
            <a:r>
              <a:rPr lang="de-AT" b="1" dirty="0"/>
              <a:t>/.well-</a:t>
            </a:r>
            <a:r>
              <a:rPr lang="de-AT" b="1" dirty="0" err="1"/>
              <a:t>known</a:t>
            </a:r>
            <a:endParaRPr lang="de-AT" b="1" dirty="0"/>
          </a:p>
          <a:p>
            <a:pPr lvl="1"/>
            <a:r>
              <a:rPr lang="de-AT" dirty="0"/>
              <a:t>Dateiname: </a:t>
            </a:r>
            <a:r>
              <a:rPr lang="de-AT" b="1" dirty="0"/>
              <a:t>mta-sts.txt</a:t>
            </a:r>
          </a:p>
          <a:p>
            <a:pPr lvl="1"/>
            <a:r>
              <a:rPr lang="de-AT" dirty="0"/>
              <a:t>Server muss über </a:t>
            </a:r>
            <a:r>
              <a:rPr lang="de-AT" i="1" u="sng" dirty="0"/>
              <a:t>offizielles SSL-Zertifikat </a:t>
            </a:r>
            <a:r>
              <a:rPr lang="de-AT" dirty="0"/>
              <a:t>verfügen</a:t>
            </a:r>
          </a:p>
          <a:p>
            <a:pPr marL="233149" lvl="1" indent="0">
              <a:buNone/>
            </a:pP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B45CA-F1D0-EB10-7074-A9ED2D16BE71}"/>
              </a:ext>
            </a:extLst>
          </p:cNvPr>
          <p:cNvSpPr txBox="1"/>
          <p:nvPr/>
        </p:nvSpPr>
        <p:spPr>
          <a:xfrm>
            <a:off x="595915" y="6283039"/>
            <a:ext cx="820771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https://learn.microsoft.com/en-us/purview/enhancing-mail-flow-with-mta-sts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1DAB-C0AE-89BA-6368-1502C89178AE}"/>
              </a:ext>
            </a:extLst>
          </p:cNvPr>
          <p:cNvSpPr txBox="1"/>
          <p:nvPr/>
        </p:nvSpPr>
        <p:spPr>
          <a:xfrm>
            <a:off x="2660819" y="4718966"/>
            <a:ext cx="71096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339933"/>
                </a:solidFill>
              </a:rPr>
              <a:t>https://mta-sts.myetc.at/.well-known/mta-sts.txt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C99EE-1166-9AD3-394A-50F46589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81" y="5103628"/>
            <a:ext cx="3493332" cy="1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085B-4BA5-90AA-4E64-A217CC92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DNS Records für MTA-STS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32F9-3170-0510-868F-6081DEF6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Versionierung:</a:t>
            </a:r>
          </a:p>
          <a:p>
            <a:pPr marL="0" indent="0">
              <a:buNone/>
            </a:pPr>
            <a:r>
              <a:rPr lang="de-DE" b="1" dirty="0"/>
              <a:t>_mta-sts</a:t>
            </a:r>
            <a:r>
              <a:rPr lang="de-DE" dirty="0"/>
              <a:t>.myetc.at		"v=STSv1; </a:t>
            </a:r>
            <a:r>
              <a:rPr lang="de-DE" u="sng" dirty="0" err="1">
                <a:solidFill>
                  <a:srgbClr val="339933"/>
                </a:solidFill>
              </a:rPr>
              <a:t>id</a:t>
            </a:r>
            <a:r>
              <a:rPr lang="de-DE" u="sng" dirty="0">
                <a:solidFill>
                  <a:srgbClr val="339933"/>
                </a:solidFill>
              </a:rPr>
              <a:t>=20211201000000Z</a:t>
            </a:r>
            <a:r>
              <a:rPr lang="de-DE" dirty="0"/>
              <a:t>;„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Reporting</a:t>
            </a:r>
          </a:p>
          <a:p>
            <a:pPr marL="0" indent="0">
              <a:buNone/>
            </a:pPr>
            <a:r>
              <a:rPr lang="de-DE" b="1" dirty="0"/>
              <a:t>_smtp._tls</a:t>
            </a:r>
            <a:r>
              <a:rPr lang="de-DE" dirty="0"/>
              <a:t>.myetc.at		"v=TLSRPTv1;</a:t>
            </a:r>
            <a:r>
              <a:rPr lang="de-DE" u="sng" dirty="0">
                <a:solidFill>
                  <a:srgbClr val="339933"/>
                </a:solidFill>
              </a:rPr>
              <a:t>rua=mailto:smtp.reporting@myetc.at</a:t>
            </a:r>
            <a:r>
              <a:rPr lang="de-DE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AA750-31BF-54F8-2FFA-25013E1D7203}"/>
              </a:ext>
            </a:extLst>
          </p:cNvPr>
          <p:cNvSpPr txBox="1"/>
          <p:nvPr/>
        </p:nvSpPr>
        <p:spPr>
          <a:xfrm>
            <a:off x="6527260" y="2647153"/>
            <a:ext cx="44066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Datum/Uhrzeit der letzten Änderung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BED294-09C9-B7F2-755B-564803AE51A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2347090"/>
            <a:ext cx="1702340" cy="268781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DABE9-502C-B489-D971-AD18812412BB}"/>
              </a:ext>
            </a:extLst>
          </p:cNvPr>
          <p:cNvSpPr txBox="1"/>
          <p:nvPr/>
        </p:nvSpPr>
        <p:spPr>
          <a:xfrm>
            <a:off x="6527260" y="4953713"/>
            <a:ext cx="42898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solidFill>
                  <a:srgbClr val="339933"/>
                </a:solidFill>
              </a:rPr>
              <a:t>E-Mail-Adresse für Aggregate Report (ähnlich DMARC)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BF815D-B2B7-BA77-8B50-9F9F3F44BFB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655668" y="4561203"/>
            <a:ext cx="1016541" cy="392510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23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8415-807A-2A8A-007A-1C795A57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MTA-STS Fehler bei der Validierung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B5E161-4091-BCA2-5267-1729AA64BAC7}"/>
              </a:ext>
            </a:extLst>
          </p:cNvPr>
          <p:cNvGrpSpPr/>
          <p:nvPr/>
        </p:nvGrpSpPr>
        <p:grpSpPr>
          <a:xfrm>
            <a:off x="1379676" y="2103120"/>
            <a:ext cx="9677122" cy="2382704"/>
            <a:chOff x="693187" y="1773936"/>
            <a:chExt cx="9677122" cy="23827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CB5088-F0AC-66B6-03B7-995FADCA4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187" y="1773936"/>
              <a:ext cx="9677122" cy="23827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0E1B2C-D5C7-D056-EF26-46BD2DB9BFFF}"/>
                </a:ext>
              </a:extLst>
            </p:cNvPr>
            <p:cNvSpPr/>
            <p:nvPr/>
          </p:nvSpPr>
          <p:spPr bwMode="auto">
            <a:xfrm>
              <a:off x="4321629" y="2261616"/>
              <a:ext cx="2920419" cy="339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AT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84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Modul 01:</a:t>
            </a:r>
            <a:br>
              <a:rPr lang="de-DE" noProof="0" dirty="0"/>
            </a:br>
            <a:r>
              <a:rPr lang="de-DE" noProof="0" dirty="0"/>
              <a:t>Überblick/Architektur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6F00A2-DCB0-6CE6-0CE2-A0B2C495AD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7C57-8514-02D3-553B-660E5B42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9083851" cy="660314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DANE </a:t>
            </a:r>
            <a:r>
              <a:rPr lang="en-US" noProof="0" dirty="0"/>
              <a:t>- DNS-Based Authentication of Named Entities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19C33-A473-E639-4794-D220ECF1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Erlaubt die Publizierung von TLS Public Keys im DNS</a:t>
            </a:r>
          </a:p>
          <a:p>
            <a:pPr lvl="1"/>
            <a:r>
              <a:rPr lang="de-AT" dirty="0"/>
              <a:t>Geeignet für sämtliche TLS-basierenden Protokolle</a:t>
            </a:r>
          </a:p>
          <a:p>
            <a:pPr lvl="1"/>
            <a:r>
              <a:rPr lang="de-AT" dirty="0"/>
              <a:t>Derzeit nur SMTP-Implementierungen</a:t>
            </a:r>
          </a:p>
          <a:p>
            <a:r>
              <a:rPr lang="de-AT" dirty="0"/>
              <a:t>Schutz vor Spoofing, DNS Cache </a:t>
            </a:r>
            <a:r>
              <a:rPr lang="de-AT" dirty="0" err="1"/>
              <a:t>Poisoning</a:t>
            </a:r>
            <a:r>
              <a:rPr lang="de-AT" dirty="0"/>
              <a:t>, DNS-Hijacking</a:t>
            </a:r>
          </a:p>
          <a:p>
            <a:r>
              <a:rPr lang="de-AT" dirty="0"/>
              <a:t>Eigener DNS-</a:t>
            </a:r>
            <a:r>
              <a:rPr lang="de-AT" dirty="0" err="1"/>
              <a:t>Record</a:t>
            </a:r>
            <a:r>
              <a:rPr lang="de-AT" dirty="0"/>
              <a:t>: TLSA</a:t>
            </a:r>
          </a:p>
          <a:p>
            <a:pPr lvl="1"/>
            <a:r>
              <a:rPr lang="de-AT" dirty="0"/>
              <a:t>Angabe des </a:t>
            </a:r>
            <a:r>
              <a:rPr lang="de-AT" dirty="0" err="1"/>
              <a:t>Protocols</a:t>
            </a:r>
            <a:r>
              <a:rPr lang="de-AT" dirty="0"/>
              <a:t> (TCP-Port) und Zertifikates</a:t>
            </a:r>
          </a:p>
          <a:p>
            <a:r>
              <a:rPr lang="de-AT" dirty="0"/>
              <a:t>Erfordert DNSSEC zur Absicherung</a:t>
            </a:r>
          </a:p>
          <a:p>
            <a:r>
              <a:rPr lang="de-AT" dirty="0"/>
              <a:t>Status in Exchange Online: General Availability</a:t>
            </a:r>
          </a:p>
          <a:p>
            <a:endParaRPr lang="de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DC0C0-B4D4-A135-0F72-9D559904519E}"/>
              </a:ext>
            </a:extLst>
          </p:cNvPr>
          <p:cNvSpPr txBox="1"/>
          <p:nvPr/>
        </p:nvSpPr>
        <p:spPr>
          <a:xfrm>
            <a:off x="722855" y="4938446"/>
            <a:ext cx="1098558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https://learn.microsoft.com/en-us/purview/how-smtp-dane-works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696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6475" cy="69945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45466" y="1445465"/>
            <a:ext cx="7012698" cy="412176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61358" y="2713144"/>
            <a:ext cx="4442303" cy="411958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204065" y="1670436"/>
            <a:ext cx="6994088" cy="3653216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61993" y="1224931"/>
            <a:ext cx="4904023" cy="417065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D66F2-8E8A-5CC4-A501-31631B5B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6" y="2822191"/>
            <a:ext cx="2938594" cy="313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DANE in action</a:t>
            </a:r>
          </a:p>
        </p:txBody>
      </p:sp>
      <p:pic>
        <p:nvPicPr>
          <p:cNvPr id="16" name="Picture 3" descr="A diagram of a cloud computing system&#10;&#10;AI-generated content may be incorrect.">
            <a:extLst>
              <a:ext uri="{FF2B5EF4-FFF2-40B4-BE49-F238E27FC236}">
                <a16:creationId xmlns:a16="http://schemas.microsoft.com/office/drawing/2014/main" id="{9DD6D748-1F31-BFC6-4990-166061B8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11" y="963605"/>
            <a:ext cx="7370639" cy="50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180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49DD502-366D-01E1-014A-011472CF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dirty="0"/>
              <a:t>TLSA Ressource Records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53FE9C-EDD3-E579-6F09-D34B0A76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Wird benutzt, um das X.509 Zertifikat oder den Public Key im DNS zu veröffentlichen</a:t>
            </a:r>
          </a:p>
          <a:p>
            <a:r>
              <a:rPr lang="de-DE" dirty="0"/>
              <a:t>Angabe des Dienstes und Protokolls (ähnlich SRV)</a:t>
            </a:r>
            <a:endParaRPr lang="de-DE" noProof="0" dirty="0"/>
          </a:p>
          <a:p>
            <a:endParaRPr lang="de-DE" noProof="0" dirty="0"/>
          </a:p>
          <a:p>
            <a:endParaRPr lang="de-DE" dirty="0"/>
          </a:p>
          <a:p>
            <a:r>
              <a:rPr lang="de-DE" noProof="0" dirty="0" err="1"/>
              <a:t>Record</a:t>
            </a:r>
            <a:r>
              <a:rPr lang="de-DE" noProof="0" dirty="0"/>
              <a:t> enthält 4 Datenfelder</a:t>
            </a:r>
          </a:p>
          <a:p>
            <a:pPr lvl="1"/>
            <a:r>
              <a:rPr lang="de-DE" dirty="0"/>
              <a:t>Certificate </a:t>
            </a:r>
            <a:r>
              <a:rPr lang="de-DE" dirty="0" err="1"/>
              <a:t>Usage</a:t>
            </a:r>
            <a:endParaRPr lang="de-DE" dirty="0"/>
          </a:p>
          <a:p>
            <a:pPr lvl="1"/>
            <a:r>
              <a:rPr lang="de-DE" noProof="0" dirty="0" err="1"/>
              <a:t>Selector</a:t>
            </a:r>
            <a:endParaRPr lang="de-DE" noProof="0" dirty="0"/>
          </a:p>
          <a:p>
            <a:pPr lvl="1"/>
            <a:r>
              <a:rPr lang="de-DE" dirty="0" err="1"/>
              <a:t>Matching</a:t>
            </a:r>
            <a:r>
              <a:rPr lang="de-DE" dirty="0"/>
              <a:t> Type</a:t>
            </a:r>
          </a:p>
          <a:p>
            <a:pPr lvl="1"/>
            <a:r>
              <a:rPr lang="de-DE" noProof="0" dirty="0"/>
              <a:t>Certificate Data</a:t>
            </a:r>
          </a:p>
          <a:p>
            <a:r>
              <a:rPr lang="de-DE" noProof="0" dirty="0"/>
              <a:t>Erfordert DNSSEC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B8C74F3-5DEC-B0E1-D29D-F5A264F4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98" y="2398910"/>
            <a:ext cx="6914277" cy="7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5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E089-F70E-FB29-6404-BEB0104F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TLSA @ Microsoft 365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9F5AEA-ED1F-E48F-E046-F1CBFDC1F12E}"/>
              </a:ext>
            </a:extLst>
          </p:cNvPr>
          <p:cNvGrpSpPr/>
          <p:nvPr/>
        </p:nvGrpSpPr>
        <p:grpSpPr>
          <a:xfrm>
            <a:off x="544238" y="1821491"/>
            <a:ext cx="11342815" cy="1993657"/>
            <a:chOff x="544238" y="2399296"/>
            <a:chExt cx="11342815" cy="19936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FC8C48-38C6-5D28-663C-6A2E456956CA}"/>
                </a:ext>
              </a:extLst>
            </p:cNvPr>
            <p:cNvSpPr txBox="1"/>
            <p:nvPr/>
          </p:nvSpPr>
          <p:spPr>
            <a:xfrm>
              <a:off x="544238" y="2399296"/>
              <a:ext cx="11342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2400" b="1" i="1" noProof="0" dirty="0">
                  <a:latin typeface="Consolas" panose="020B0609020204030204" pitchFamily="49" charset="0"/>
                </a:rPr>
                <a:t>Name  TTL  TLSA  </a:t>
              </a:r>
              <a:r>
                <a:rPr lang="de-DE" sz="2400" b="1" i="1" noProof="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CertUsage</a:t>
              </a:r>
              <a:r>
                <a:rPr lang="de-DE" sz="2400" b="1" i="1" noProof="0" dirty="0">
                  <a:latin typeface="Consolas" panose="020B0609020204030204" pitchFamily="49" charset="0"/>
                </a:rPr>
                <a:t>  </a:t>
              </a:r>
              <a:r>
                <a:rPr lang="de-DE" sz="2400" b="1" i="1" noProof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Selector</a:t>
              </a:r>
              <a:r>
                <a:rPr lang="de-DE" sz="2400" b="1" i="1" noProof="0" dirty="0">
                  <a:latin typeface="Consolas" panose="020B0609020204030204" pitchFamily="49" charset="0"/>
                </a:rPr>
                <a:t>  </a:t>
              </a:r>
              <a:r>
                <a:rPr lang="de-DE" sz="2400" b="1" i="1" noProof="0" dirty="0" err="1">
                  <a:solidFill>
                    <a:srgbClr val="339933"/>
                  </a:solidFill>
                  <a:latin typeface="Consolas" panose="020B0609020204030204" pitchFamily="49" charset="0"/>
                </a:rPr>
                <a:t>MatchingType</a:t>
              </a:r>
              <a:r>
                <a:rPr lang="de-DE" sz="2400" b="1" i="1" noProof="0" dirty="0">
                  <a:latin typeface="Consolas" panose="020B0609020204030204" pitchFamily="49" charset="0"/>
                </a:rPr>
                <a:t>  </a:t>
              </a:r>
              <a:r>
                <a:rPr lang="de-DE" sz="2400" b="1" i="1" noProof="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CertificateData</a:t>
              </a:r>
              <a:endParaRPr lang="de-DE" sz="2400" b="1" i="1" noProof="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pPr algn="l"/>
              <a:endParaRPr lang="de-DE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86206C-38C0-343A-FC49-CEDD088F1458}"/>
                </a:ext>
              </a:extLst>
            </p:cNvPr>
            <p:cNvGrpSpPr/>
            <p:nvPr/>
          </p:nvGrpSpPr>
          <p:grpSpPr>
            <a:xfrm>
              <a:off x="691673" y="2904615"/>
              <a:ext cx="11047944" cy="1488338"/>
              <a:chOff x="1556440" y="4645153"/>
              <a:chExt cx="9318413" cy="125534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97DF153-A146-4414-E1B1-235B4CA75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6440" y="4654297"/>
                <a:ext cx="9318413" cy="1246198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D48BCB7-09CC-6451-8339-489A26E4B3D8}"/>
                  </a:ext>
                </a:extLst>
              </p:cNvPr>
              <p:cNvSpPr/>
              <p:nvPr/>
            </p:nvSpPr>
            <p:spPr bwMode="auto">
              <a:xfrm>
                <a:off x="5138928" y="4645153"/>
                <a:ext cx="5681061" cy="124619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26D149-DC5B-8761-970D-7E623B85B5EA}"/>
                  </a:ext>
                </a:extLst>
              </p:cNvPr>
              <p:cNvSpPr/>
              <p:nvPr/>
            </p:nvSpPr>
            <p:spPr bwMode="auto">
              <a:xfrm>
                <a:off x="4572000" y="4654297"/>
                <a:ext cx="173736" cy="123705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80B294-8CAF-DE11-D047-0342382C7F75}"/>
                  </a:ext>
                </a:extLst>
              </p:cNvPr>
              <p:cNvSpPr/>
              <p:nvPr/>
            </p:nvSpPr>
            <p:spPr bwMode="auto">
              <a:xfrm>
                <a:off x="4751832" y="4651249"/>
                <a:ext cx="173736" cy="123705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07009A-7B29-5F2D-CFDA-4332A9C9D36E}"/>
                  </a:ext>
                </a:extLst>
              </p:cNvPr>
              <p:cNvSpPr/>
              <p:nvPr/>
            </p:nvSpPr>
            <p:spPr bwMode="auto">
              <a:xfrm>
                <a:off x="4940808" y="4657345"/>
                <a:ext cx="173736" cy="1237054"/>
              </a:xfrm>
              <a:prstGeom prst="rect">
                <a:avLst/>
              </a:prstGeom>
              <a:noFill/>
              <a:ln w="19050">
                <a:solidFill>
                  <a:srgbClr val="33993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AutoShape 2" descr="Screenshot that shows an example of a TLSA record.">
              <a:extLst>
                <a:ext uri="{FF2B5EF4-FFF2-40B4-BE49-F238E27FC236}">
                  <a16:creationId xmlns:a16="http://schemas.microsoft.com/office/drawing/2014/main" id="{63F7F2F8-E430-EBB1-965F-3D5A192E69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65838" y="33448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AutoShape 4" descr="Screenshot that shows an example of a TLSA record.">
              <a:extLst>
                <a:ext uri="{FF2B5EF4-FFF2-40B4-BE49-F238E27FC236}">
                  <a16:creationId xmlns:a16="http://schemas.microsoft.com/office/drawing/2014/main" id="{9E38E87A-AC51-C48F-F12B-8247DE0E63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8238" y="34972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AutoShape 6" descr="Screenshot that shows an example of a TLSA record.">
              <a:extLst>
                <a:ext uri="{FF2B5EF4-FFF2-40B4-BE49-F238E27FC236}">
                  <a16:creationId xmlns:a16="http://schemas.microsoft.com/office/drawing/2014/main" id="{20824DF4-B8CA-F683-0285-B833209CA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70638" y="36496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A7F403-0B28-8DAB-5176-29AF317F89C6}"/>
              </a:ext>
            </a:extLst>
          </p:cNvPr>
          <p:cNvSpPr txBox="1"/>
          <p:nvPr/>
        </p:nvSpPr>
        <p:spPr>
          <a:xfrm>
            <a:off x="691673" y="4340452"/>
            <a:ext cx="51389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400" noProof="0" dirty="0">
                <a:hlinkClick r:id="rId3"/>
              </a:rPr>
              <a:t>https://www.nslookup.io/tlsa-lookup/</a:t>
            </a:r>
            <a:endParaRPr lang="de-DE" sz="2400" noProof="0" dirty="0"/>
          </a:p>
          <a:p>
            <a:pPr algn="l"/>
            <a:endParaRPr lang="de-DE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9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DAE8-6D19-C1A4-9112-E9964F4C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TLSA </a:t>
            </a:r>
            <a:r>
              <a:rPr lang="de-DE" dirty="0" err="1"/>
              <a:t>Usages</a:t>
            </a:r>
            <a:endParaRPr lang="de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BC2E55-7CF0-A3AE-A0DD-62CDA3EDE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72674"/>
              </p:ext>
            </p:extLst>
          </p:nvPr>
        </p:nvGraphicFramePr>
        <p:xfrm>
          <a:off x="565522" y="1373680"/>
          <a:ext cx="11305430" cy="468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51">
                  <a:extLst>
                    <a:ext uri="{9D8B030D-6E8A-4147-A177-3AD203B41FA5}">
                      <a16:colId xmlns:a16="http://schemas.microsoft.com/office/drawing/2014/main" val="1300220647"/>
                    </a:ext>
                  </a:extLst>
                </a:gridCol>
                <a:gridCol w="1727581">
                  <a:extLst>
                    <a:ext uri="{9D8B030D-6E8A-4147-A177-3AD203B41FA5}">
                      <a16:colId xmlns:a16="http://schemas.microsoft.com/office/drawing/2014/main" val="3103049277"/>
                    </a:ext>
                  </a:extLst>
                </a:gridCol>
                <a:gridCol w="8374698">
                  <a:extLst>
                    <a:ext uri="{9D8B030D-6E8A-4147-A177-3AD203B41FA5}">
                      <a16:colId xmlns:a16="http://schemas.microsoft.com/office/drawing/2014/main" val="1914408912"/>
                    </a:ext>
                  </a:extLst>
                </a:gridCol>
              </a:tblGrid>
              <a:tr h="444011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Wert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Abkürzung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23386"/>
                  </a:ext>
                </a:extLst>
              </a:tr>
              <a:tr h="923553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0</a:t>
                      </a:r>
                      <a:r>
                        <a:rPr lang="de-DE" baseline="30000" noProof="0" dirty="0">
                          <a:effectLst/>
                        </a:rPr>
                        <a:t>1</a:t>
                      </a:r>
                      <a:endParaRPr lang="de-DE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PKIX-TA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  <a:endParaRPr lang="de-DE" b="1" noProof="0" dirty="0">
                        <a:effectLst/>
                      </a:endParaRP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veröffentlichte Zertifikat ist das CA-Zertifikat. Das Server Zertifikat muss von dieser CA ausgestellt sein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890276"/>
                  </a:ext>
                </a:extLst>
              </a:tr>
              <a:tr h="921588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1</a:t>
                      </a:r>
                      <a:r>
                        <a:rPr lang="de-DE" baseline="30000" noProof="0" dirty="0">
                          <a:effectLst/>
                        </a:rPr>
                        <a:t>1</a:t>
                      </a:r>
                      <a:endParaRPr lang="de-DE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PKIX-EE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certificate</a:t>
                      </a:r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  <a:endParaRPr lang="de-DE" b="1" noProof="0" dirty="0">
                        <a:effectLst/>
                      </a:endParaRP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veröffentlichte Zertifikat muss mit dem Serverzertifikat übereinstimmten und von einer vertrauenswürdigen CA stammen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387897"/>
                  </a:ext>
                </a:extLst>
              </a:tr>
              <a:tr h="1447935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DANE-TA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</a:t>
                      </a:r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assertion</a:t>
                      </a:r>
                      <a:endParaRPr lang="de-DE" b="1" noProof="0" dirty="0">
                        <a:effectLst/>
                      </a:endParaRP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veröffentlichte Zertifikat entspricht einem der Zertifikate aus der CA-Kette.</a:t>
                      </a: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vom Server präsentierte Zertifikat muss bis zu diesem Zertifikat validierbar sein.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277447"/>
                  </a:ext>
                </a:extLst>
              </a:tr>
              <a:tr h="444011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DANE-EE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issued</a:t>
                      </a:r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certificate</a:t>
                      </a:r>
                      <a:endParaRPr lang="de-DE" b="1" noProof="0" dirty="0">
                        <a:effectLst/>
                      </a:endParaRP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veröffentlichte Zertifikat entspricht dem im TLS-Handshake verwendeten Zertifikat des Servers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025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9164DF-A570-FE96-DF5C-EFAE68C1E0EE}"/>
              </a:ext>
            </a:extLst>
          </p:cNvPr>
          <p:cNvSpPr txBox="1"/>
          <p:nvPr/>
        </p:nvSpPr>
        <p:spPr>
          <a:xfrm>
            <a:off x="600059" y="6157831"/>
            <a:ext cx="24814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  <a:r>
              <a:rPr lang="de-DE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Nicht von EXO verwendet</a:t>
            </a:r>
          </a:p>
        </p:txBody>
      </p:sp>
    </p:spTree>
    <p:extLst>
      <p:ext uri="{BB962C8B-B14F-4D97-AF65-F5344CB8AC3E}">
        <p14:creationId xmlns:p14="http://schemas.microsoft.com/office/powerpoint/2010/main" val="402043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D859-6828-0F72-F787-EC09ADDF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TLSA Selector &amp; Matching Type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F5FAE1-0607-7019-D735-D10BA716D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05163"/>
              </p:ext>
            </p:extLst>
          </p:nvPr>
        </p:nvGraphicFramePr>
        <p:xfrm>
          <a:off x="1361534" y="1807027"/>
          <a:ext cx="9713405" cy="1595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37">
                  <a:extLst>
                    <a:ext uri="{9D8B030D-6E8A-4147-A177-3AD203B41FA5}">
                      <a16:colId xmlns:a16="http://schemas.microsoft.com/office/drawing/2014/main" val="2854305948"/>
                    </a:ext>
                  </a:extLst>
                </a:gridCol>
                <a:gridCol w="2726182">
                  <a:extLst>
                    <a:ext uri="{9D8B030D-6E8A-4147-A177-3AD203B41FA5}">
                      <a16:colId xmlns:a16="http://schemas.microsoft.com/office/drawing/2014/main" val="3444584099"/>
                    </a:ext>
                  </a:extLst>
                </a:gridCol>
                <a:gridCol w="6195886">
                  <a:extLst>
                    <a:ext uri="{9D8B030D-6E8A-4147-A177-3AD203B41FA5}">
                      <a16:colId xmlns:a16="http://schemas.microsoft.com/office/drawing/2014/main" val="2071512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Abkürzung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2647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36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Das gesamte Zertifikat soll zur Prüfung verwendet werden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02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36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SPKI</a:t>
                      </a:r>
                    </a:p>
                    <a:p>
                      <a:pPr algn="ctr"/>
                      <a:r>
                        <a:rPr lang="en-US" sz="1836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(Subject Public Key Info)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Nur der öffentliche Schlüssel und dessen Algorithmus wird zur Prüfung verwendet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58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A02A6-F6B8-F049-1B49-466C00BAC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7264"/>
              </p:ext>
            </p:extLst>
          </p:nvPr>
        </p:nvGraphicFramePr>
        <p:xfrm>
          <a:off x="1361534" y="4226609"/>
          <a:ext cx="9297607" cy="148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37">
                  <a:extLst>
                    <a:ext uri="{9D8B030D-6E8A-4147-A177-3AD203B41FA5}">
                      <a16:colId xmlns:a16="http://schemas.microsoft.com/office/drawing/2014/main" val="1315491776"/>
                    </a:ext>
                  </a:extLst>
                </a:gridCol>
                <a:gridCol w="1462342">
                  <a:extLst>
                    <a:ext uri="{9D8B030D-6E8A-4147-A177-3AD203B41FA5}">
                      <a16:colId xmlns:a16="http://schemas.microsoft.com/office/drawing/2014/main" val="894197419"/>
                    </a:ext>
                  </a:extLst>
                </a:gridCol>
                <a:gridCol w="7043928">
                  <a:extLst>
                    <a:ext uri="{9D8B030D-6E8A-4147-A177-3AD203B41FA5}">
                      <a16:colId xmlns:a16="http://schemas.microsoft.com/office/drawing/2014/main" val="232788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Wert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Abkürzung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0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Die Daten enthalten das gesamte Zertifikat oder den SPKI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19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SHA-256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Die Daten enthalten einen SHA-256 Hash des Zertifikats oder SPKI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58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SHA-512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Die Daten enthalten einen SHA-512 Hash des Zertifikats oder SPKI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340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B74A23-81FA-54AE-DAC8-87B038DC2CCC}"/>
              </a:ext>
            </a:extLst>
          </p:cNvPr>
          <p:cNvSpPr txBox="1"/>
          <p:nvPr/>
        </p:nvSpPr>
        <p:spPr>
          <a:xfrm>
            <a:off x="1361534" y="1401940"/>
            <a:ext cx="12079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endParaRPr lang="de-DE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63637-0E83-44FA-0298-180F199F5269}"/>
              </a:ext>
            </a:extLst>
          </p:cNvPr>
          <p:cNvSpPr txBox="1"/>
          <p:nvPr/>
        </p:nvSpPr>
        <p:spPr>
          <a:xfrm>
            <a:off x="1361534" y="3829845"/>
            <a:ext cx="2179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Matching</a:t>
            </a:r>
            <a:r>
              <a:rPr lang="de-DE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4028707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72B9328-B1BB-2E3B-1B1E-98ACBC9D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Inbound-DANE bei EXO – neue MX Records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DAE1293-4149-2F31-3AB7-E3798FF2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 MX-Domain bei Microsoft (ersetzt </a:t>
            </a:r>
            <a:r>
              <a:rPr lang="de-DE" b="1" dirty="0"/>
              <a:t>*.mail.protection.outlook.com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MX Records werden in zufälliger Subdomain erzeugt</a:t>
            </a:r>
          </a:p>
          <a:p>
            <a:r>
              <a:rPr lang="de-DE" dirty="0"/>
              <a:t>SMTP Protocol Records verweisen auf TLSA von Microsoft (CNAME)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62A3B-74A6-078F-F22B-7E4FEFD1A725}"/>
              </a:ext>
            </a:extLst>
          </p:cNvPr>
          <p:cNvSpPr txBox="1"/>
          <p:nvPr/>
        </p:nvSpPr>
        <p:spPr>
          <a:xfrm>
            <a:off x="4755419" y="2149369"/>
            <a:ext cx="29204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b="1" dirty="0"/>
              <a:t>*.</a:t>
            </a:r>
            <a:r>
              <a:rPr lang="de-DE" sz="3200" b="1" dirty="0" err="1"/>
              <a:t>mx.microsoft</a:t>
            </a:r>
            <a:endParaRPr lang="de-DE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8DEA7-D2BD-9A69-702F-59D49E8B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34" y="3784008"/>
            <a:ext cx="749722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73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A040-09E0-A6E8-DA2E-2A51BBAE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Implementieren von Inbound DANE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02E0E-5A56-0014-EDBF-0BC48BA6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 Schritte, um DANE zu aktivieren</a:t>
            </a:r>
          </a:p>
          <a:p>
            <a:pPr marL="576049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 Moment nur über Exchange Online Management PowerShell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B87B-793A-F5A4-89E8-999D997FC273}"/>
              </a:ext>
            </a:extLst>
          </p:cNvPr>
          <p:cNvSpPr txBox="1"/>
          <p:nvPr/>
        </p:nvSpPr>
        <p:spPr>
          <a:xfrm>
            <a:off x="2240280" y="2134806"/>
            <a:ext cx="5952744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DNSSEC für Accepted Domain aktivieren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DANE für Accepted Domain aktivieren</a:t>
            </a:r>
          </a:p>
          <a:p>
            <a:pPr algn="l"/>
            <a:endParaRPr lang="de-DE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9099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BF16-987A-FAED-0E3C-95B083D7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Aktivieren von DNSSEC und neuem MX Record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076E-46D5-E652-1DC8-9BCE7EB0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TTL des vorhandenen MX Records auf 300 Sekunden reduzieren</a:t>
            </a:r>
          </a:p>
          <a:p>
            <a:r>
              <a:rPr lang="de-DE" dirty="0"/>
              <a:t>Aktivieren für eine E-Mail-Domäne</a:t>
            </a:r>
          </a:p>
          <a:p>
            <a:pPr marL="0" indent="0">
              <a:buNone/>
            </a:pPr>
            <a:r>
              <a:rPr lang="de-DE" b="1" dirty="0" err="1">
                <a:latin typeface="Consolas" panose="020B0609020204030204" pitchFamily="49" charset="0"/>
              </a:rPr>
              <a:t>Enable-DnssecForVerifiedDomain</a:t>
            </a:r>
            <a:r>
              <a:rPr lang="de-DE" b="1" dirty="0">
                <a:latin typeface="Consolas" panose="020B0609020204030204" pitchFamily="49" charset="0"/>
              </a:rPr>
              <a:t> -</a:t>
            </a:r>
            <a:r>
              <a:rPr lang="de-DE" b="1" dirty="0" err="1">
                <a:latin typeface="Consolas" panose="020B0609020204030204" pitchFamily="49" charset="0"/>
              </a:rPr>
              <a:t>DomainName</a:t>
            </a:r>
            <a:r>
              <a:rPr lang="de-DE" b="1" dirty="0">
                <a:latin typeface="Consolas" panose="020B0609020204030204" pitchFamily="49" charset="0"/>
              </a:rPr>
              <a:t> &lt;</a:t>
            </a:r>
            <a:r>
              <a:rPr lang="de-DE" b="1" dirty="0" err="1">
                <a:latin typeface="Consolas" panose="020B0609020204030204" pitchFamily="49" charset="0"/>
              </a:rPr>
              <a:t>DomainName</a:t>
            </a:r>
            <a:r>
              <a:rPr lang="de-DE" b="1" dirty="0">
                <a:latin typeface="Consolas" panose="020B0609020204030204" pitchFamily="49" charset="0"/>
              </a:rPr>
              <a:t>&gt;</a:t>
            </a:r>
          </a:p>
          <a:p>
            <a:r>
              <a:rPr lang="de-DE" dirty="0"/>
              <a:t>MX </a:t>
            </a:r>
            <a:r>
              <a:rPr lang="de-DE" dirty="0" err="1"/>
              <a:t>Record</a:t>
            </a:r>
            <a:r>
              <a:rPr lang="de-DE" dirty="0"/>
              <a:t> (*.</a:t>
            </a:r>
            <a:r>
              <a:rPr lang="de-DE" dirty="0" err="1"/>
              <a:t>mx.microsoft</a:t>
            </a:r>
            <a:r>
              <a:rPr lang="de-DE" dirty="0"/>
              <a:t>) mit Priorität 100 erzeugen</a:t>
            </a:r>
          </a:p>
          <a:p>
            <a:r>
              <a:rPr lang="de-DE" dirty="0"/>
              <a:t>Test von DNSSEC und neuem MX</a:t>
            </a:r>
          </a:p>
          <a:p>
            <a:pPr lvl="1"/>
            <a:r>
              <a:rPr lang="de-DE" dirty="0">
                <a:hlinkClick r:id="rId2"/>
              </a:rPr>
              <a:t>https://testconnectivity.microsoft.com/tests/O365DaneValidation/input (Nur DNSSEC testen)</a:t>
            </a:r>
          </a:p>
          <a:p>
            <a:pPr lvl="1"/>
            <a:r>
              <a:rPr lang="de-DE" dirty="0">
                <a:hlinkClick r:id="rId2"/>
              </a:rPr>
              <a:t>https://testconnectivity.microsoft.com/tests/O365InboundSmtp/input</a:t>
            </a:r>
            <a:endParaRPr lang="de-DE" dirty="0"/>
          </a:p>
          <a:p>
            <a:r>
              <a:rPr lang="de-DE" dirty="0"/>
              <a:t>Priorität der MX Records tauschen</a:t>
            </a:r>
          </a:p>
          <a:p>
            <a:pPr lvl="1"/>
            <a:r>
              <a:rPr lang="de-DE" dirty="0"/>
              <a:t>*.</a:t>
            </a:r>
            <a:r>
              <a:rPr lang="de-DE" dirty="0" err="1"/>
              <a:t>mx.microsoft</a:t>
            </a:r>
            <a:r>
              <a:rPr lang="de-DE" dirty="0"/>
              <a:t> = 0</a:t>
            </a:r>
          </a:p>
          <a:p>
            <a:pPr lvl="1"/>
            <a:r>
              <a:rPr lang="de-DE" dirty="0"/>
              <a:t>*.mail.protection.outlook.com = 100</a:t>
            </a:r>
          </a:p>
          <a:p>
            <a:r>
              <a:rPr lang="de-DE" dirty="0"/>
              <a:t>Test der Nachrichtenzustellung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31C43-D3C9-5336-D141-3BBCEE5B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55"/>
          <a:stretch>
            <a:fillRect/>
          </a:stretch>
        </p:blipFill>
        <p:spPr>
          <a:xfrm>
            <a:off x="8897111" y="2231382"/>
            <a:ext cx="2816353" cy="6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4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2FB0-AEE1-050A-0F21-721CDC2B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Aktivieren von DANE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26C7-F682-1B9A-109A-7979F8AD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330128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33045" indent="-233045"/>
            <a:r>
              <a:rPr lang="de-DE" dirty="0"/>
              <a:t>Aktivieren für eine E-Mail-Domäne</a:t>
            </a:r>
            <a:endParaRPr lang="en-US" dirty="0"/>
          </a:p>
          <a:p>
            <a:pPr marL="0" indent="0">
              <a:buNone/>
            </a:pPr>
            <a:r>
              <a:rPr lang="de-DE" sz="2000" b="1" dirty="0">
                <a:latin typeface="Consolas"/>
                <a:cs typeface="Segoe UI Semilight"/>
              </a:rPr>
              <a:t>	</a:t>
            </a:r>
            <a:r>
              <a:rPr lang="de-DE" sz="2000" b="1" dirty="0" err="1">
                <a:latin typeface="Consolas"/>
                <a:ea typeface="+mn-lt"/>
                <a:cs typeface="Segoe UI Semilight"/>
              </a:rPr>
              <a:t>Enable-SmtpDaneInbound</a:t>
            </a:r>
            <a:r>
              <a:rPr lang="de-DE" sz="2000" b="1" dirty="0">
                <a:latin typeface="Consolas"/>
                <a:cs typeface="Segoe UI Semilight"/>
              </a:rPr>
              <a:t> -</a:t>
            </a:r>
            <a:r>
              <a:rPr lang="de-DE" sz="2000" b="1" dirty="0" err="1">
                <a:latin typeface="Consolas"/>
                <a:cs typeface="Segoe UI Semilight"/>
              </a:rPr>
              <a:t>DomainName</a:t>
            </a:r>
            <a:r>
              <a:rPr lang="de-DE" sz="2000" b="1" dirty="0">
                <a:latin typeface="Consolas"/>
                <a:cs typeface="Segoe UI Semilight"/>
              </a:rPr>
              <a:t> &lt;</a:t>
            </a:r>
            <a:r>
              <a:rPr lang="de-DE" sz="2000" b="1" dirty="0" err="1">
                <a:latin typeface="Consolas"/>
                <a:cs typeface="Segoe UI Semilight"/>
              </a:rPr>
              <a:t>DomainName</a:t>
            </a:r>
            <a:r>
              <a:rPr lang="de-DE" sz="2000" b="1" dirty="0">
                <a:latin typeface="Consolas"/>
                <a:cs typeface="Segoe UI Semilight"/>
              </a:rPr>
              <a:t>&gt;</a:t>
            </a:r>
          </a:p>
          <a:p>
            <a:pPr marL="233045" indent="-233045"/>
            <a:r>
              <a:rPr lang="de-DE" dirty="0"/>
              <a:t>Test</a:t>
            </a:r>
            <a:endParaRPr lang="de-DE" dirty="0">
              <a:hlinkClick r:id="rId2"/>
            </a:endParaRPr>
          </a:p>
          <a:p>
            <a:pPr marL="466090" lvl="1" indent="-233045"/>
            <a:r>
              <a:rPr lang="de-DE" dirty="0">
                <a:hlinkClick r:id="rId2"/>
              </a:rPr>
              <a:t>https://testconnectivity.microsoft.com/tests/O365DaneValidation/input</a:t>
            </a:r>
            <a:endParaRPr lang="de-DE" dirty="0">
              <a:cs typeface="Segoe UI"/>
            </a:endParaRPr>
          </a:p>
          <a:p>
            <a:pPr marL="233045" indent="-233045"/>
            <a:endParaRPr lang="de-DE" dirty="0"/>
          </a:p>
          <a:p>
            <a:pPr marL="233045" indent="-233045"/>
            <a:r>
              <a:rPr lang="de-DE" dirty="0"/>
              <a:t>Abfrage des Protocol Records mittels </a:t>
            </a:r>
            <a:r>
              <a:rPr lang="de-DE" b="1" i="1" dirty="0"/>
              <a:t>nslookup</a:t>
            </a:r>
          </a:p>
          <a:p>
            <a:pPr marL="0" indent="0">
              <a:buNone/>
            </a:pPr>
            <a:r>
              <a:rPr lang="de-DE" b="1" i="1" dirty="0"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</a:rPr>
              <a:t>Set q=</a:t>
            </a:r>
            <a:r>
              <a:rPr lang="de-DE" dirty="0" err="1">
                <a:latin typeface="Consolas" panose="020B0609020204030204" pitchFamily="49" charset="0"/>
              </a:rPr>
              <a:t>cname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/>
                <a:cs typeface="Segoe UI Semilight"/>
              </a:rPr>
              <a:t>	_25._tcp.myetc-at.n-v1.mx.microsoft.com</a:t>
            </a:r>
          </a:p>
        </p:txBody>
      </p:sp>
    </p:spTree>
    <p:extLst>
      <p:ext uri="{BB962C8B-B14F-4D97-AF65-F5344CB8AC3E}">
        <p14:creationId xmlns:p14="http://schemas.microsoft.com/office/powerpoint/2010/main" val="106778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119FA4-F7C9-920C-19B6-CA74C5A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r>
              <a:rPr lang="de-DE" noProof="0" dirty="0"/>
              <a:t> (EOP) Portfolio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ED4F7FF-5C75-5FE1-619E-FAF39923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E-Mail-Hygiene in der Microsoft 365 Cloud</a:t>
            </a:r>
          </a:p>
          <a:p>
            <a:r>
              <a:rPr lang="de-DE" noProof="0" dirty="0"/>
              <a:t>Lösung für mehrere Szenarien</a:t>
            </a:r>
          </a:p>
          <a:p>
            <a:pPr lvl="1"/>
            <a:r>
              <a:rPr lang="de-DE" noProof="0" dirty="0"/>
              <a:t>Nur Exchange Online Postfächer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Nur Exchange On Premises Postfächer</a:t>
            </a:r>
          </a:p>
          <a:p>
            <a:r>
              <a:rPr lang="de-DE" noProof="0" dirty="0"/>
              <a:t>Funktionen abhängig von der Lizenz</a:t>
            </a:r>
          </a:p>
          <a:p>
            <a:r>
              <a:rPr lang="de-DE" noProof="0" dirty="0"/>
              <a:t>Unterscheidung zwischen „EOP“ und „Microsoft Defender for Office 365“</a:t>
            </a:r>
          </a:p>
        </p:txBody>
      </p:sp>
    </p:spTree>
    <p:extLst>
      <p:ext uri="{BB962C8B-B14F-4D97-AF65-F5344CB8AC3E}">
        <p14:creationId xmlns:p14="http://schemas.microsoft.com/office/powerpoint/2010/main" val="2886627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F5D8-B854-131E-0C25-89FA23A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DNSSEC/DANE PowerShell Befehle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1FA4-EB88-4386-19E8-5315F53C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DNSSEC</a:t>
            </a:r>
          </a:p>
          <a:p>
            <a:r>
              <a:rPr lang="de-DE" dirty="0" err="1"/>
              <a:t>Enable-DnssecForVerifiedDomain</a:t>
            </a:r>
            <a:endParaRPr lang="de-DE" dirty="0"/>
          </a:p>
          <a:p>
            <a:r>
              <a:rPr lang="de-DE" dirty="0" err="1"/>
              <a:t>Get-DnssecForVerifiedDomain</a:t>
            </a:r>
            <a:endParaRPr lang="de-DE" dirty="0"/>
          </a:p>
          <a:p>
            <a:r>
              <a:rPr lang="de-DE" dirty="0" err="1"/>
              <a:t>Disable-DnssecForVerifiedDomain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DANE</a:t>
            </a:r>
          </a:p>
          <a:p>
            <a:r>
              <a:rPr lang="de-DE" dirty="0" err="1"/>
              <a:t>Enable-SmtpDaneInbound</a:t>
            </a:r>
            <a:endParaRPr lang="de-DE" dirty="0"/>
          </a:p>
          <a:p>
            <a:r>
              <a:rPr lang="de-DE" dirty="0" err="1"/>
              <a:t>Get-SmtpDaneInbound</a:t>
            </a:r>
            <a:endParaRPr lang="de-DE" dirty="0"/>
          </a:p>
          <a:p>
            <a:r>
              <a:rPr lang="de-DE" dirty="0" err="1"/>
              <a:t>Disable-SmtpDaneInbound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608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6475" cy="69945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50822" y="651603"/>
            <a:ext cx="6994525" cy="5691319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00632" y="402670"/>
            <a:ext cx="6472546" cy="568789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59746" y="2874682"/>
            <a:ext cx="2551787" cy="568789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33028" y="869397"/>
            <a:ext cx="6994526" cy="525572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35483" y="1150650"/>
            <a:ext cx="4404269" cy="4404894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2D73EE-62A8-A1C8-6135-CF87BA6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7" y="909402"/>
            <a:ext cx="4500491" cy="3091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SMTP DANE-Flussdiagramm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39E7F-4286-E222-3196-75E069C9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83" y="466300"/>
            <a:ext cx="4166487" cy="60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2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C2C-561C-E5C9-7378-B112D2F4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9422179" cy="660314"/>
          </a:xfrm>
        </p:spPr>
        <p:txBody>
          <a:bodyPr>
            <a:noAutofit/>
          </a:bodyPr>
          <a:lstStyle/>
          <a:p>
            <a:r>
              <a:rPr lang="de-DE" noProof="0" dirty="0"/>
              <a:t>EOP vs. Microsoft Defender for Office 365 (MDO)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D6A1-4694-06C4-5629-B7BBE101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noProof="0" dirty="0"/>
              <a:t>EOP = Basisschutz</a:t>
            </a:r>
          </a:p>
          <a:p>
            <a:pPr lvl="1"/>
            <a:r>
              <a:rPr lang="de-DE" noProof="0" dirty="0"/>
              <a:t>Connection </a:t>
            </a:r>
            <a:r>
              <a:rPr lang="de-DE" noProof="0" dirty="0" err="1"/>
              <a:t>Filtering</a:t>
            </a:r>
            <a:r>
              <a:rPr lang="de-DE" noProof="0" dirty="0"/>
              <a:t>, </a:t>
            </a:r>
            <a:r>
              <a:rPr lang="de-DE" noProof="0" dirty="0" err="1"/>
              <a:t>Allow</a:t>
            </a:r>
            <a:r>
              <a:rPr lang="de-DE" noProof="0" dirty="0"/>
              <a:t>/Block Lists, etc.</a:t>
            </a:r>
          </a:p>
          <a:p>
            <a:pPr lvl="1"/>
            <a:r>
              <a:rPr lang="de-DE" noProof="0" dirty="0"/>
              <a:t>Anti Malware</a:t>
            </a:r>
          </a:p>
          <a:p>
            <a:pPr lvl="1"/>
            <a:r>
              <a:rPr lang="de-DE" noProof="0" dirty="0"/>
              <a:t>Anti Phishing</a:t>
            </a:r>
          </a:p>
          <a:p>
            <a:pPr lvl="1"/>
            <a:r>
              <a:rPr lang="de-DE" noProof="0" dirty="0"/>
              <a:t>Anti Spam</a:t>
            </a:r>
          </a:p>
          <a:p>
            <a:r>
              <a:rPr lang="de-DE" noProof="0" dirty="0"/>
              <a:t>MDO 365 = Erweiterter Schutz</a:t>
            </a:r>
          </a:p>
          <a:p>
            <a:pPr lvl="1"/>
            <a:r>
              <a:rPr lang="de-DE" noProof="0" dirty="0"/>
              <a:t>Anti Phishing </a:t>
            </a:r>
            <a:r>
              <a:rPr lang="de-DE" noProof="0" dirty="0" err="1"/>
              <a:t>extended</a:t>
            </a:r>
            <a:r>
              <a:rPr lang="de-DE" noProof="0" dirty="0"/>
              <a:t> (Plan 1)</a:t>
            </a:r>
          </a:p>
          <a:p>
            <a:pPr lvl="1"/>
            <a:r>
              <a:rPr lang="de-DE" noProof="0" dirty="0"/>
              <a:t>Safe Links (Plan 1)</a:t>
            </a:r>
          </a:p>
          <a:p>
            <a:pPr lvl="1"/>
            <a:r>
              <a:rPr lang="de-DE" noProof="0" dirty="0"/>
              <a:t>Safe Attachments (Plan 1)</a:t>
            </a:r>
          </a:p>
          <a:p>
            <a:pPr lvl="1"/>
            <a:r>
              <a:rPr lang="de-DE" noProof="0" dirty="0" err="1"/>
              <a:t>Threat</a:t>
            </a:r>
            <a:r>
              <a:rPr lang="de-DE" noProof="0" dirty="0"/>
              <a:t> Explorer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simulation</a:t>
            </a:r>
            <a:r>
              <a:rPr lang="de-DE" noProof="0" dirty="0"/>
              <a:t> </a:t>
            </a:r>
            <a:r>
              <a:rPr lang="de-DE" noProof="0" dirty="0" err="1"/>
              <a:t>training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investigation</a:t>
            </a:r>
            <a:r>
              <a:rPr lang="de-DE" noProof="0" dirty="0"/>
              <a:t> &amp; </a:t>
            </a:r>
            <a:r>
              <a:rPr lang="de-DE" noProof="0" dirty="0" err="1"/>
              <a:t>response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/>
              <a:t>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2ED476-33EE-8BCD-5C2B-E79D1164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01" y="2416687"/>
            <a:ext cx="6335317" cy="26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D9559-658E-99CE-8DE0-D2AB006D4D11}"/>
              </a:ext>
            </a:extLst>
          </p:cNvPr>
          <p:cNvSpPr txBox="1"/>
          <p:nvPr/>
        </p:nvSpPr>
        <p:spPr>
          <a:xfrm>
            <a:off x="334663" y="6068399"/>
            <a:ext cx="11767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3"/>
              </a:rPr>
              <a:t>https://docs.microsoft.com/en-us/office365/servicedescriptions/office-365-advanced-threat-protection-service-description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23779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69F0-C9EB-06CD-9487-AAE8289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Lizenzierung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FCAD1-9E25-83A4-B8CF-64D37BD2A4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noProof="0" dirty="0"/>
              <a:t>Exchange Online </a:t>
            </a:r>
            <a:r>
              <a:rPr lang="de-DE" b="1" noProof="0" dirty="0" err="1"/>
              <a:t>Protection</a:t>
            </a:r>
            <a:endParaRPr lang="de-DE" b="1" noProof="0" dirty="0"/>
          </a:p>
          <a:p>
            <a:r>
              <a:rPr lang="de-DE" noProof="0" dirty="0"/>
              <a:t>Als Bestandteil von O365/M365 Lizenzen</a:t>
            </a:r>
          </a:p>
          <a:p>
            <a:r>
              <a:rPr lang="de-DE" noProof="0" dirty="0"/>
              <a:t>Standalone Lizenzierung (für On </a:t>
            </a:r>
            <a:r>
              <a:rPr lang="de-DE" noProof="0" dirty="0" err="1"/>
              <a:t>Premises</a:t>
            </a:r>
            <a:r>
              <a:rPr lang="de-DE" noProof="0" dirty="0"/>
              <a:t> Schutz)</a:t>
            </a:r>
          </a:p>
          <a:p>
            <a:endParaRPr lang="de-DE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464F-4B02-7EA9-8881-CAF78AF12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Defender for Office 365</a:t>
            </a:r>
          </a:p>
          <a:p>
            <a:r>
              <a:rPr lang="de-DE" noProof="0" dirty="0"/>
              <a:t>Zusätzlich zu Exchange Online </a:t>
            </a:r>
            <a:r>
              <a:rPr lang="de-DE" noProof="0" dirty="0" err="1"/>
              <a:t>Protection</a:t>
            </a:r>
            <a:endParaRPr lang="de-DE" noProof="0" dirty="0"/>
          </a:p>
          <a:p>
            <a:r>
              <a:rPr lang="de-DE" noProof="0" dirty="0"/>
              <a:t>Lizenziert pro Benutzer/Monat</a:t>
            </a:r>
          </a:p>
          <a:p>
            <a:r>
              <a:rPr lang="de-DE" noProof="0" dirty="0"/>
              <a:t>Plan 1 oder Plan 2</a:t>
            </a:r>
          </a:p>
          <a:p>
            <a:r>
              <a:rPr lang="de-DE" noProof="0" dirty="0"/>
              <a:t>Office 365/Microsoft 365 E5 enthält Plan 2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658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2DAAF-E14B-734F-EB1A-14632F35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Email Processing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C6932-BA43-8972-F8A6-E09B424B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54" y="1337236"/>
            <a:ext cx="8713165" cy="506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9531B7-93E5-B1B0-454C-969D767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 err="1"/>
              <a:t>Protection</a:t>
            </a:r>
            <a:r>
              <a:rPr lang="de-DE" noProof="0" dirty="0"/>
              <a:t> Pipeline</a:t>
            </a:r>
          </a:p>
        </p:txBody>
      </p:sp>
      <p:pic>
        <p:nvPicPr>
          <p:cNvPr id="2050" name="Picture 2" descr="graphic of anti-malware pipeline with EOP and ATP">
            <a:extLst>
              <a:ext uri="{FF2B5EF4-FFF2-40B4-BE49-F238E27FC236}">
                <a16:creationId xmlns:a16="http://schemas.microsoft.com/office/drawing/2014/main" id="{1C1E6E48-B961-A751-EB92-2B23E553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37" y="1399466"/>
            <a:ext cx="10133199" cy="50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9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ETC 1">
      <a:dk1>
        <a:srgbClr val="000000"/>
      </a:dk1>
      <a:lt1>
        <a:srgbClr val="FFFFFF"/>
      </a:lt1>
      <a:dk2>
        <a:srgbClr val="192734"/>
      </a:dk2>
      <a:lt2>
        <a:srgbClr val="E7E6E6"/>
      </a:lt2>
      <a:accent1>
        <a:srgbClr val="1B3F5D"/>
      </a:accent1>
      <a:accent2>
        <a:srgbClr val="F7AA4E"/>
      </a:accent2>
      <a:accent3>
        <a:srgbClr val="CB5B71"/>
      </a:accent3>
      <a:accent4>
        <a:srgbClr val="DFEBE8"/>
      </a:accent4>
      <a:accent5>
        <a:srgbClr val="E0EBE8"/>
      </a:accent5>
      <a:accent6>
        <a:srgbClr val="F0F5F3"/>
      </a:accent6>
      <a:hlink>
        <a:srgbClr val="006EA5"/>
      </a:hlink>
      <a:folHlink>
        <a:srgbClr val="006FA6"/>
      </a:folHlink>
    </a:clrScheme>
    <a:fontScheme name="Benutzerdefiniert 4">
      <a:majorFont>
        <a:latin typeface="Segoe UI Semibold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ETC_PPT-Master_2025" id="{3BF208EF-0122-4799-B536-2F7A09859692}" vid="{774E38F2-4081-4099-8D86-6121A9DD34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6F75BC7090174AA980D673A413155B" ma:contentTypeVersion="18" ma:contentTypeDescription="Create a new document." ma:contentTypeScope="" ma:versionID="4256185758133199bddcdba3cd120ecf">
  <xsd:schema xmlns:xsd="http://www.w3.org/2001/XMLSchema" xmlns:xs="http://www.w3.org/2001/XMLSchema" xmlns:p="http://schemas.microsoft.com/office/2006/metadata/properties" xmlns:ns2="6e26bd3e-26a1-49ef-a711-f93878600d1b" xmlns:ns3="3b7c1a63-589f-43fc-8fe7-5d1c1c7abab8" targetNamespace="http://schemas.microsoft.com/office/2006/metadata/properties" ma:root="true" ma:fieldsID="339dfb42b5c166ff57b09abcff590bc6" ns2:_="" ns3:_="">
    <xsd:import namespace="6e26bd3e-26a1-49ef-a711-f93878600d1b"/>
    <xsd:import namespace="3b7c1a63-589f-43fc-8fe7-5d1c1c7aba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6bd3e-26a1-49ef-a711-f93878600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498cc76-508d-4fbb-bc6c-49557131ae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c1a63-589f-43fc-8fe7-5d1c1c7ab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d238b17-f641-45d9-bb30-b1253a3a4e6a}" ma:internalName="TaxCatchAll" ma:showField="CatchAllData" ma:web="3b7c1a63-589f-43fc-8fe7-5d1c1c7aba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e26bd3e-26a1-49ef-a711-f93878600d1b" xsi:nil="true"/>
    <lcf76f155ced4ddcb4097134ff3c332f xmlns="6e26bd3e-26a1-49ef-a711-f93878600d1b">
      <Terms xmlns="http://schemas.microsoft.com/office/infopath/2007/PartnerControls"/>
    </lcf76f155ced4ddcb4097134ff3c332f>
    <TaxCatchAll xmlns="3b7c1a63-589f-43fc-8fe7-5d1c1c7abab8" xsi:nil="true"/>
  </documentManagement>
</p:properties>
</file>

<file path=customXml/itemProps1.xml><?xml version="1.0" encoding="utf-8"?>
<ds:datastoreItem xmlns:ds="http://schemas.openxmlformats.org/officeDocument/2006/customXml" ds:itemID="{FFCD1882-D08B-4147-88DB-54160435EFFA}"/>
</file>

<file path=customXml/itemProps2.xml><?xml version="1.0" encoding="utf-8"?>
<ds:datastoreItem xmlns:ds="http://schemas.openxmlformats.org/officeDocument/2006/customXml" ds:itemID="{B763F203-3722-4D22-B31D-AA35DA0DC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D36474-37E5-4DEF-97CF-193944B342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8960992-b26e-4d02-96d7-651de299b430"/>
    <ds:schemaRef ds:uri="http://purl.org/dc/terms/"/>
    <ds:schemaRef ds:uri="63611f96-b14f-4fe1-af2f-97979812a8c3"/>
    <ds:schemaRef ds:uri="http://schemas.microsoft.com/sharepoint/v3"/>
    <ds:schemaRef ds:uri="http://www.w3.org/XML/1998/namespace"/>
    <ds:schemaRef ds:uri="6e26bd3e-26a1-49ef-a711-f93878600d1b"/>
    <ds:schemaRef ds:uri="3b7c1a63-589f-43fc-8fe7-5d1c1c7aba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0</TotalTime>
  <Words>2818</Words>
  <Application>Microsoft Office PowerPoint</Application>
  <PresentationFormat>Benutzerdefiniert</PresentationFormat>
  <Paragraphs>460</Paragraphs>
  <Slides>51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61" baseType="lpstr">
      <vt:lpstr>Arial</vt:lpstr>
      <vt:lpstr>MS Sans Serif</vt:lpstr>
      <vt:lpstr>Segoe UI</vt:lpstr>
      <vt:lpstr>Lucida Console</vt:lpstr>
      <vt:lpstr>Segoe UI Semilight</vt:lpstr>
      <vt:lpstr>Calibri</vt:lpstr>
      <vt:lpstr>Segoe UI Semibold</vt:lpstr>
      <vt:lpstr>Consolas</vt:lpstr>
      <vt:lpstr>Wingdings</vt:lpstr>
      <vt:lpstr>Office</vt:lpstr>
      <vt:lpstr>PowerPoint-Präsentation</vt:lpstr>
      <vt:lpstr>SMEXOP Smart Exchange Online Protection</vt:lpstr>
      <vt:lpstr>Agenda</vt:lpstr>
      <vt:lpstr>Modul 01: Überblick/Architektur</vt:lpstr>
      <vt:lpstr>Exchange Online Protection (EOP) Portfolio</vt:lpstr>
      <vt:lpstr>EOP vs. Microsoft Defender for Office 365 (MDO)</vt:lpstr>
      <vt:lpstr>Lizenzierung</vt:lpstr>
      <vt:lpstr>Email Processing Pipeline</vt:lpstr>
      <vt:lpstr>Protection Pipeline</vt:lpstr>
      <vt:lpstr>Connectoren</vt:lpstr>
      <vt:lpstr>Modul 2: Perimeter Protection</vt:lpstr>
      <vt:lpstr>Was bedeutet „Perimeter Protection“?</vt:lpstr>
      <vt:lpstr>Eine Nachricht wird empfangen…</vt:lpstr>
      <vt:lpstr>Directory Based Edge Blocking (DBEB)</vt:lpstr>
      <vt:lpstr>Connection Filter/Microsoft IP Safe List</vt:lpstr>
      <vt:lpstr>Reputation Block</vt:lpstr>
      <vt:lpstr>E-Mail Authentication</vt:lpstr>
      <vt:lpstr>Schutz vor Spoofing</vt:lpstr>
      <vt:lpstr>Sender Policy Framework (SPF) – RFC 7208</vt:lpstr>
      <vt:lpstr>Verschachtelung der SPF Records</vt:lpstr>
      <vt:lpstr>SPF Record Qualifier</vt:lpstr>
      <vt:lpstr>SPF Record – Validierungsergebnisse</vt:lpstr>
      <vt:lpstr>SPF Makros</vt:lpstr>
      <vt:lpstr>SPF Record Beispiele</vt:lpstr>
      <vt:lpstr>Domain Keys Identified Mail (DKIM)</vt:lpstr>
      <vt:lpstr>DKIM-Selektoren</vt:lpstr>
      <vt:lpstr>DKIM Keys</vt:lpstr>
      <vt:lpstr>DKIM @ Microsoft 365</vt:lpstr>
      <vt:lpstr>DMARC</vt:lpstr>
      <vt:lpstr>Anatomie eines DMARC DNS Records</vt:lpstr>
      <vt:lpstr>DMARC Reports</vt:lpstr>
      <vt:lpstr>DMARC Report Beispiel</vt:lpstr>
      <vt:lpstr>DMARC @ Microsoft 365</vt:lpstr>
      <vt:lpstr>Composite Authentication</vt:lpstr>
      <vt:lpstr>ARC - Authenticated Received Chain</vt:lpstr>
      <vt:lpstr>ARC in action</vt:lpstr>
      <vt:lpstr>MTA-STS (Strict transport security)</vt:lpstr>
      <vt:lpstr>DNS Records für MTA-STS</vt:lpstr>
      <vt:lpstr>MTA-STS Fehler bei der Validierung</vt:lpstr>
      <vt:lpstr>DANE - DNS-Based Authentication of Named Entities</vt:lpstr>
      <vt:lpstr>DANE in action</vt:lpstr>
      <vt:lpstr>TLSA Ressource Records</vt:lpstr>
      <vt:lpstr>TLSA @ Microsoft 365</vt:lpstr>
      <vt:lpstr>TLSA Usages</vt:lpstr>
      <vt:lpstr>TLSA Selector &amp; Matching Type</vt:lpstr>
      <vt:lpstr>Inbound-DANE bei EXO – neue MX Records</vt:lpstr>
      <vt:lpstr>Implementieren von Inbound DANE (1)</vt:lpstr>
      <vt:lpstr>Aktivieren von DNSSEC und neuem MX Record</vt:lpstr>
      <vt:lpstr>Aktivieren von DANE</vt:lpstr>
      <vt:lpstr>DNSSEC/DANE PowerShell Befehle</vt:lpstr>
      <vt:lpstr>SMTP DANE-Flussdiagramm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2019-05-31T23:38:25Z</dcterms:created>
  <dcterms:modified xsi:type="dcterms:W3CDTF">2025-10-21T09:30:40Z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0x010100ED6F75BC7090174AA980D673A413155B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2020-07-23T20:50:31Z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09d6c2c5-db83-44a4-b5b8-7435ece94651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