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4"/>
  </p:notesMasterIdLst>
  <p:sldIdLst>
    <p:sldId id="256" r:id="rId2"/>
    <p:sldId id="257" r:id="rId3"/>
    <p:sldId id="280" r:id="rId4"/>
    <p:sldId id="281" r:id="rId5"/>
    <p:sldId id="282" r:id="rId6"/>
    <p:sldId id="299" r:id="rId7"/>
    <p:sldId id="300" r:id="rId8"/>
    <p:sldId id="274" r:id="rId9"/>
    <p:sldId id="275" r:id="rId10"/>
    <p:sldId id="276" r:id="rId11"/>
    <p:sldId id="277" r:id="rId12"/>
    <p:sldId id="278" r:id="rId13"/>
    <p:sldId id="313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261" r:id="rId27"/>
    <p:sldId id="314" r:id="rId28"/>
    <p:sldId id="315" r:id="rId29"/>
    <p:sldId id="316" r:id="rId30"/>
    <p:sldId id="317" r:id="rId31"/>
    <p:sldId id="319" r:id="rId32"/>
    <p:sldId id="320" r:id="rId33"/>
    <p:sldId id="321" r:id="rId34"/>
    <p:sldId id="322" r:id="rId35"/>
    <p:sldId id="283" r:id="rId36"/>
    <p:sldId id="323" r:id="rId37"/>
    <p:sldId id="324" r:id="rId38"/>
    <p:sldId id="325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63" r:id="rId55"/>
    <p:sldId id="264" r:id="rId56"/>
    <p:sldId id="267" r:id="rId57"/>
    <p:sldId id="268" r:id="rId58"/>
    <p:sldId id="269" r:id="rId59"/>
    <p:sldId id="270" r:id="rId60"/>
    <p:sldId id="271" r:id="rId61"/>
    <p:sldId id="272" r:id="rId62"/>
    <p:sldId id="273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6283CB-62E7-1147-B0B1-1A5ED0F72629}">
          <p14:sldIdLst>
            <p14:sldId id="256"/>
            <p14:sldId id="257"/>
            <p14:sldId id="280"/>
            <p14:sldId id="281"/>
            <p14:sldId id="282"/>
            <p14:sldId id="299"/>
            <p14:sldId id="300"/>
            <p14:sldId id="274"/>
            <p14:sldId id="275"/>
            <p14:sldId id="276"/>
            <p14:sldId id="277"/>
            <p14:sldId id="278"/>
            <p14:sldId id="313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261"/>
            <p14:sldId id="314"/>
            <p14:sldId id="315"/>
            <p14:sldId id="316"/>
            <p14:sldId id="317"/>
            <p14:sldId id="319"/>
            <p14:sldId id="320"/>
            <p14:sldId id="321"/>
            <p14:sldId id="322"/>
            <p14:sldId id="283"/>
            <p14:sldId id="323"/>
            <p14:sldId id="324"/>
            <p14:sldId id="325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63"/>
            <p14:sldId id="264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1975"/>
  </p:normalViewPr>
  <p:slideViewPr>
    <p:cSldViewPr snapToGrid="0" snapToObjects="1">
      <p:cViewPr varScale="1">
        <p:scale>
          <a:sx n="95" d="100"/>
          <a:sy n="95" d="100"/>
        </p:scale>
        <p:origin x="11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68129-A059-084A-81AC-1C2D421669D6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8B00D-0D5C-9F47-A927-FE449AEE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2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During student period of study any number of circumstances may affect their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perform well in assessments (this includes essays, class tests and final examinations).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Injury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Financial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7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25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93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67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53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Depending upon the nature and severity of these circumstances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School may wish to take them into account when the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Board of Examiners meet to decide what your progress decision should be.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41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collecting and processing Extenuating Circumstances (EC) claims by students in a large university.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Along with the Specification is provided</a:t>
            </a:r>
          </a:p>
          <a:p>
            <a:r>
              <a:rPr lang="en-US" dirty="0" smtClean="0"/>
              <a:t>Plus other system exploration (</a:t>
            </a:r>
            <a:r>
              <a:rPr lang="en-US" dirty="0" err="1" smtClean="0"/>
              <a:t>GreenWich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 have come up with a table of specific functions...</a:t>
            </a:r>
          </a:p>
          <a:p>
            <a:endParaRPr lang="en-US" dirty="0" smtClean="0"/>
          </a:p>
          <a:p>
            <a:r>
              <a:rPr lang="en-US" dirty="0" smtClean="0"/>
              <a:t>Function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06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05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ình ảnh của Bản chiế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ố hiệu Bản chiế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0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ình ảnh của Bản chiế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ố hiệu Bản chiế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54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ình ảnh của Bản chiế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ố hiệu Bản chiế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8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ình ảnh của Bản chiế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ố hiệu Bản chiế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41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section we will provide the proof</a:t>
            </a:r>
          </a:p>
          <a:p>
            <a:r>
              <a:rPr lang="en-US" dirty="0" smtClean="0"/>
              <a:t>Demonstrate that we</a:t>
            </a:r>
            <a:r>
              <a:rPr lang="en-US" baseline="0" dirty="0" smtClean="0"/>
              <a:t> </a:t>
            </a:r>
            <a:r>
              <a:rPr lang="en-US" dirty="0" smtClean="0"/>
              <a:t>have used the Agile software development approach, namely Scrum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39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visualstudio.com/team-services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kype.com/en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hyperlink" Target="https://www.gitbook.com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rebrand.ly/ewsd_g2_cw_kaka" TargetMode="External"/><Relationship Id="rId2" Type="http://schemas.openxmlformats.org/officeDocument/2006/relationships/hyperlink" Target="http://ecmsystem.ga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ECM System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COMP1640</a:t>
            </a:r>
          </a:p>
        </p:txBody>
      </p:sp>
    </p:spTree>
    <p:extLst>
      <p:ext uri="{BB962C8B-B14F-4D97-AF65-F5344CB8AC3E}">
        <p14:creationId xmlns:p14="http://schemas.microsoft.com/office/powerpoint/2010/main" val="190986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– Claims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198745" cy="4023360"/>
          </a:xfr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smtClean="0"/>
              <a:t>Claim table: </a:t>
            </a:r>
            <a:r>
              <a:rPr lang="en-US" dirty="0"/>
              <a:t>store </a:t>
            </a:r>
            <a:r>
              <a:rPr lang="en-US" dirty="0" smtClean="0"/>
              <a:t>claim’s information</a:t>
            </a:r>
            <a:endParaRPr lang="en-US" dirty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smtClean="0"/>
              <a:t>Circumstances table: type of claim’s circumstance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/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905" y="2045758"/>
            <a:ext cx="441960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60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– Assessments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7189470" cy="4023360"/>
          </a:xfr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smtClean="0"/>
              <a:t>Assessment table: store course information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smtClean="0"/>
              <a:t>Item table: store the type of point for each course, such as Examination or Coursework.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/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575" y="2209800"/>
            <a:ext cx="19812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834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6827520" cy="1450757"/>
          </a:xfrm>
        </p:spPr>
        <p:txBody>
          <a:bodyPr/>
          <a:lstStyle/>
          <a:p>
            <a:r>
              <a:rPr lang="en-US" dirty="0" smtClean="0"/>
              <a:t>Database –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7189470" cy="4023360"/>
          </a:xfr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smtClean="0"/>
              <a:t>UML Diagram based on Database ERD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/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196" y="1737360"/>
            <a:ext cx="6247107" cy="4511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06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4. Site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US" sz="2200" dirty="0" smtClean="0"/>
              <a:t>Libraries: </a:t>
            </a:r>
          </a:p>
          <a:p>
            <a:pPr lvl="2"/>
            <a:r>
              <a:rPr lang="en-US" sz="2200" dirty="0" smtClean="0"/>
              <a:t>Twitter Bootstrap v3.3.7</a:t>
            </a:r>
          </a:p>
          <a:p>
            <a:pPr lvl="2"/>
            <a:r>
              <a:rPr lang="en-US" sz="2200" dirty="0" smtClean="0"/>
              <a:t>JQuery v3.2.1</a:t>
            </a:r>
          </a:p>
          <a:p>
            <a:pPr lvl="2"/>
            <a:r>
              <a:rPr lang="en-US" sz="2200" dirty="0" smtClean="0"/>
              <a:t>HTML 5</a:t>
            </a:r>
          </a:p>
          <a:p>
            <a:pPr lvl="2"/>
            <a:r>
              <a:rPr lang="en-US" sz="2200" dirty="0" smtClean="0"/>
              <a:t>LTE Admin theme</a:t>
            </a:r>
            <a:endParaRPr lang="en-US" sz="2200" dirty="0"/>
          </a:p>
          <a:p>
            <a:pPr lvl="1"/>
            <a:r>
              <a:rPr lang="en-US" sz="2200" dirty="0"/>
              <a:t>Testing in different screen </a:t>
            </a:r>
            <a:r>
              <a:rPr lang="en-US" sz="2200" dirty="0" smtClean="0"/>
              <a:t>resolution</a:t>
            </a:r>
          </a:p>
          <a:p>
            <a:pPr lvl="2"/>
            <a:r>
              <a:rPr lang="en-US" sz="2200" dirty="0" smtClean="0"/>
              <a:t>Desktop </a:t>
            </a:r>
          </a:p>
          <a:p>
            <a:pPr lvl="2"/>
            <a:r>
              <a:rPr lang="en-US" sz="2200" dirty="0" smtClean="0"/>
              <a:t>Laptop</a:t>
            </a:r>
          </a:p>
          <a:p>
            <a:pPr lvl="2"/>
            <a:r>
              <a:rPr lang="en-US" sz="2200" dirty="0" smtClean="0"/>
              <a:t>Tablet</a:t>
            </a:r>
            <a:endParaRPr lang="en-US" sz="2200" dirty="0"/>
          </a:p>
          <a:p>
            <a:pPr lvl="1"/>
            <a:r>
              <a:rPr lang="en-US" sz="2200" dirty="0" smtClean="0"/>
              <a:t>Usability</a:t>
            </a:r>
          </a:p>
          <a:p>
            <a:pPr lvl="2"/>
            <a:r>
              <a:rPr lang="en-US" sz="2200" dirty="0" smtClean="0"/>
              <a:t>Standard icon</a:t>
            </a:r>
          </a:p>
          <a:p>
            <a:pPr lvl="2"/>
            <a:r>
              <a:rPr lang="en-US" sz="2200" dirty="0" smtClean="0"/>
              <a:t>Easy to read</a:t>
            </a:r>
          </a:p>
          <a:p>
            <a:pPr lvl="2"/>
            <a:r>
              <a:rPr lang="en-US" sz="2200" dirty="0" smtClean="0"/>
              <a:t>Common layout</a:t>
            </a:r>
            <a:endParaRPr lang="en-US" sz="2200" dirty="0"/>
          </a:p>
          <a:p>
            <a:pPr lvl="1"/>
            <a:r>
              <a:rPr lang="en-US" sz="2200" dirty="0" smtClean="0"/>
              <a:t>Accessibility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0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grid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977" y="2106692"/>
            <a:ext cx="8135485" cy="3781953"/>
          </a:xfrm>
        </p:spPr>
      </p:pic>
      <p:sp>
        <p:nvSpPr>
          <p:cNvPr id="6" name="TextBox 5"/>
          <p:cNvSpPr txBox="1"/>
          <p:nvPr/>
        </p:nvSpPr>
        <p:spPr>
          <a:xfrm>
            <a:off x="1296538" y="1737360"/>
            <a:ext cx="599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Difference screen size resolutions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41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 Columns</a:t>
            </a:r>
          </a:p>
          <a:p>
            <a:r>
              <a:rPr lang="en-US" dirty="0" smtClean="0"/>
              <a:t>Desktop: col-</a:t>
            </a:r>
            <a:r>
              <a:rPr lang="en-US" dirty="0" err="1" smtClean="0"/>
              <a:t>lg</a:t>
            </a:r>
            <a:r>
              <a:rPr lang="en-US" dirty="0" smtClean="0"/>
              <a:t>-(1-12)</a:t>
            </a:r>
          </a:p>
          <a:p>
            <a:r>
              <a:rPr lang="en-US" dirty="0" smtClean="0"/>
              <a:t>Laptop: col-md-(1-12)</a:t>
            </a:r>
          </a:p>
          <a:p>
            <a:r>
              <a:rPr lang="en-US" dirty="0" smtClean="0"/>
              <a:t>Tablet: col-</a:t>
            </a:r>
            <a:r>
              <a:rPr lang="en-US" dirty="0" err="1" smtClean="0"/>
              <a:t>sm</a:t>
            </a:r>
            <a:r>
              <a:rPr lang="en-US" dirty="0" smtClean="0"/>
              <a:t>-(1-12)</a:t>
            </a:r>
          </a:p>
          <a:p>
            <a:r>
              <a:rPr lang="en-US" dirty="0" smtClean="0"/>
              <a:t>Mobile: col-</a:t>
            </a:r>
            <a:r>
              <a:rPr lang="en-US" dirty="0" err="1" smtClean="0"/>
              <a:t>xs</a:t>
            </a:r>
            <a:r>
              <a:rPr lang="en-US" dirty="0" smtClean="0"/>
              <a:t>-(1-12)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882" y="2049568"/>
            <a:ext cx="8076545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6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Visibility</a:t>
            </a:r>
          </a:p>
          <a:p>
            <a:pPr lvl="1"/>
            <a:r>
              <a:rPr lang="en-US" dirty="0" smtClean="0"/>
              <a:t>Clear content</a:t>
            </a:r>
          </a:p>
          <a:p>
            <a:pPr lvl="1"/>
            <a:r>
              <a:rPr lang="en-US" dirty="0" smtClean="0"/>
              <a:t>Standard icons</a:t>
            </a:r>
          </a:p>
          <a:p>
            <a:pPr lvl="1"/>
            <a:r>
              <a:rPr lang="en-US" dirty="0" smtClean="0"/>
              <a:t>Ease to use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206" y="1874649"/>
            <a:ext cx="8207445" cy="396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97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Consistency</a:t>
            </a:r>
          </a:p>
          <a:p>
            <a:pPr lvl="1"/>
            <a:r>
              <a:rPr lang="en-US" dirty="0"/>
              <a:t>Uniform </a:t>
            </a:r>
            <a:r>
              <a:rPr lang="en-US" dirty="0" smtClean="0"/>
              <a:t>layout, color.</a:t>
            </a:r>
          </a:p>
          <a:p>
            <a:pPr lvl="1"/>
            <a:r>
              <a:rPr lang="en-US" dirty="0" smtClean="0"/>
              <a:t>Button size, text field size.</a:t>
            </a:r>
          </a:p>
          <a:p>
            <a:pPr lvl="1"/>
            <a:r>
              <a:rPr lang="en-US" dirty="0" smtClean="0"/>
              <a:t>font-size, font-family.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918" y="2110704"/>
            <a:ext cx="7724634" cy="346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6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Similarity: The site use common layout, the user do not need learn to use web site if they experience in the layout.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292" y="2323406"/>
            <a:ext cx="6805069" cy="305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1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r>
              <a:rPr lang="en-US" dirty="0"/>
              <a:t>: System present effect for the user interaction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43" y="2281240"/>
            <a:ext cx="6792851" cy="323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3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1. Introduction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Ø"/>
            </a:pPr>
            <a:r>
              <a:rPr lang="en-US" sz="2800" dirty="0" smtClean="0"/>
              <a:t>System description: </a:t>
            </a:r>
          </a:p>
          <a:p>
            <a:pPr lvl="1">
              <a:buFont typeface="Wingdings" charset="2"/>
              <a:buChar char="Ø"/>
            </a:pPr>
            <a:r>
              <a:rPr lang="en-US" sz="2600" dirty="0" smtClean="0"/>
              <a:t>ECM system is developed to </a:t>
            </a:r>
            <a:r>
              <a:rPr lang="en-GB" sz="2600" dirty="0" smtClean="0"/>
              <a:t>collect </a:t>
            </a:r>
            <a:r>
              <a:rPr lang="en-GB" sz="2600" dirty="0"/>
              <a:t>and </a:t>
            </a:r>
            <a:r>
              <a:rPr lang="en-GB" sz="2600" dirty="0" smtClean="0"/>
              <a:t>process </a:t>
            </a:r>
            <a:r>
              <a:rPr lang="en-GB" sz="2600" dirty="0"/>
              <a:t>Extenuating Circumstances (EC) </a:t>
            </a:r>
            <a:r>
              <a:rPr lang="en-GB" sz="2600" dirty="0" smtClean="0"/>
              <a:t>claims by students</a:t>
            </a:r>
            <a:r>
              <a:rPr lang="en-US" sz="2600" dirty="0" smtClean="0"/>
              <a:t>.  </a:t>
            </a:r>
          </a:p>
          <a:p>
            <a:pPr lvl="1">
              <a:buFont typeface="Wingdings" charset="2"/>
              <a:buChar char="Ø"/>
            </a:pPr>
            <a:r>
              <a:rPr lang="en-US" sz="2600" dirty="0" smtClean="0"/>
              <a:t>It is web-based secure role-based and has its own data management.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Members:</a:t>
            </a:r>
          </a:p>
          <a:p>
            <a:pPr lvl="1">
              <a:buFont typeface="Wingdings" charset="2"/>
              <a:buChar char="Ø"/>
            </a:pPr>
            <a:r>
              <a:rPr lang="en-US" sz="2400" b="1" dirty="0" smtClean="0"/>
              <a:t>Scrum master</a:t>
            </a:r>
            <a:r>
              <a:rPr lang="en-US" sz="2400" dirty="0" smtClean="0"/>
              <a:t>:</a:t>
            </a:r>
          </a:p>
          <a:p>
            <a:pPr lvl="2">
              <a:buFont typeface="Wingdings" charset="2"/>
              <a:buChar char="Ø"/>
            </a:pPr>
            <a:r>
              <a:rPr lang="en-US" sz="2400" dirty="0"/>
              <a:t>Phan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 smtClean="0"/>
              <a:t>Tùng</a:t>
            </a:r>
            <a:r>
              <a:rPr lang="en-US" sz="2400" dirty="0" smtClean="0"/>
              <a:t>: </a:t>
            </a:r>
            <a:r>
              <a:rPr lang="en-US" sz="2400" dirty="0"/>
              <a:t>product owner, product tester </a:t>
            </a:r>
            <a:endParaRPr lang="en-US" sz="2400" dirty="0" smtClean="0"/>
          </a:p>
          <a:p>
            <a:pPr lvl="1">
              <a:buFont typeface="Wingdings" charset="2"/>
              <a:buChar char="Ø"/>
            </a:pPr>
            <a:r>
              <a:rPr lang="en-US" sz="2400" b="1" dirty="0" smtClean="0"/>
              <a:t>Scrum members</a:t>
            </a:r>
            <a:r>
              <a:rPr lang="en-US" sz="2800" dirty="0" smtClean="0"/>
              <a:t>:</a:t>
            </a:r>
          </a:p>
          <a:p>
            <a:pPr lvl="2">
              <a:buFont typeface="Wingdings" charset="2"/>
              <a:buChar char="Ø"/>
            </a:pPr>
            <a:r>
              <a:rPr lang="en-US" sz="2400" dirty="0" err="1"/>
              <a:t>Nguyễn</a:t>
            </a:r>
            <a:r>
              <a:rPr lang="en-US" sz="2400" dirty="0"/>
              <a:t> </a:t>
            </a:r>
            <a:r>
              <a:rPr lang="en-US" sz="2400" dirty="0" err="1"/>
              <a:t>Đức</a:t>
            </a:r>
            <a:r>
              <a:rPr lang="en-US" sz="2400" dirty="0"/>
              <a:t> </a:t>
            </a:r>
            <a:r>
              <a:rPr lang="en-US" sz="2400" dirty="0" smtClean="0"/>
              <a:t>Anh: </a:t>
            </a:r>
            <a:r>
              <a:rPr lang="en-US" sz="2400" dirty="0"/>
              <a:t>product tester </a:t>
            </a:r>
          </a:p>
          <a:p>
            <a:pPr lvl="2">
              <a:buFont typeface="Wingdings" charset="2"/>
              <a:buChar char="Ø"/>
            </a:pPr>
            <a:r>
              <a:rPr lang="en-US" sz="2400" dirty="0" err="1" smtClean="0"/>
              <a:t>Đàm</a:t>
            </a:r>
            <a:r>
              <a:rPr lang="en-US" sz="2400" dirty="0" smtClean="0"/>
              <a:t> </a:t>
            </a:r>
            <a:r>
              <a:rPr lang="en-US" sz="2400" dirty="0"/>
              <a:t>Cao </a:t>
            </a:r>
            <a:r>
              <a:rPr lang="en-US" sz="2400" dirty="0" err="1"/>
              <a:t>Sơn</a:t>
            </a:r>
            <a:r>
              <a:rPr lang="en-US" sz="2400" dirty="0"/>
              <a:t> </a:t>
            </a:r>
            <a:r>
              <a:rPr lang="en-US" sz="2400" dirty="0" smtClean="0"/>
              <a:t>: </a:t>
            </a:r>
            <a:r>
              <a:rPr lang="en-US" sz="2400" dirty="0"/>
              <a:t>programmer, designer </a:t>
            </a:r>
            <a:endParaRPr lang="en-US" sz="2400" dirty="0" smtClean="0"/>
          </a:p>
          <a:p>
            <a:pPr lvl="2">
              <a:buFont typeface="Wingdings" charset="2"/>
              <a:buChar char="Ø"/>
            </a:pPr>
            <a:r>
              <a:rPr lang="en-US" sz="2400" dirty="0" err="1" smtClean="0"/>
              <a:t>Nguyễn</a:t>
            </a:r>
            <a:r>
              <a:rPr lang="en-US" sz="2400" dirty="0" smtClean="0"/>
              <a:t> </a:t>
            </a:r>
            <a:r>
              <a:rPr lang="en-US" sz="2400" dirty="0" err="1"/>
              <a:t>Hải</a:t>
            </a:r>
            <a:r>
              <a:rPr lang="en-US" sz="2400" dirty="0"/>
              <a:t> </a:t>
            </a:r>
            <a:r>
              <a:rPr lang="en-US" sz="2400" dirty="0" smtClean="0"/>
              <a:t>Nam: </a:t>
            </a:r>
            <a:r>
              <a:rPr lang="en-US" sz="2400" dirty="0"/>
              <a:t>programmer, </a:t>
            </a:r>
            <a:r>
              <a:rPr lang="en-US" sz="2400" dirty="0" smtClean="0"/>
              <a:t>designer</a:t>
            </a:r>
          </a:p>
          <a:p>
            <a:pPr lvl="2">
              <a:buFont typeface="Wingdings" charset="2"/>
              <a:buChar char="Ø"/>
            </a:pPr>
            <a:r>
              <a:rPr lang="en-US" sz="2400" dirty="0" err="1" smtClean="0"/>
              <a:t>Nguyễn</a:t>
            </a:r>
            <a:r>
              <a:rPr lang="en-US" sz="2400" dirty="0" smtClean="0"/>
              <a:t> </a:t>
            </a:r>
            <a:r>
              <a:rPr lang="en-US" sz="2400" dirty="0" err="1"/>
              <a:t>Văn</a:t>
            </a:r>
            <a:r>
              <a:rPr lang="en-US" sz="2400" dirty="0"/>
              <a:t> </a:t>
            </a:r>
            <a:r>
              <a:rPr lang="en-US" sz="2400" dirty="0" err="1" smtClean="0"/>
              <a:t>Ái</a:t>
            </a:r>
            <a:r>
              <a:rPr lang="en-US" sz="2400" dirty="0" smtClean="0"/>
              <a:t>: </a:t>
            </a:r>
            <a:r>
              <a:rPr lang="en-US" sz="2400" dirty="0"/>
              <a:t>programmer, unit tester</a:t>
            </a:r>
            <a:endParaRPr lang="en-US" sz="2400" dirty="0" smtClean="0"/>
          </a:p>
          <a:p>
            <a:pPr lvl="2">
              <a:buFont typeface="Wingdings" charset="2"/>
              <a:buChar char="Ø"/>
            </a:pPr>
            <a:endParaRPr lang="en-US" sz="2000" dirty="0"/>
          </a:p>
          <a:p>
            <a:pPr>
              <a:buFont typeface="Wingdings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1819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grid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977" y="2106692"/>
            <a:ext cx="8135485" cy="3781953"/>
          </a:xfrm>
        </p:spPr>
      </p:pic>
      <p:sp>
        <p:nvSpPr>
          <p:cNvPr id="6" name="TextBox 5"/>
          <p:cNvSpPr txBox="1"/>
          <p:nvPr/>
        </p:nvSpPr>
        <p:spPr>
          <a:xfrm>
            <a:off x="1296538" y="1737360"/>
            <a:ext cx="599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Difference screen size resolutions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9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 Columns</a:t>
            </a:r>
          </a:p>
          <a:p>
            <a:r>
              <a:rPr lang="en-US" dirty="0" smtClean="0"/>
              <a:t>Desktop: col-</a:t>
            </a:r>
            <a:r>
              <a:rPr lang="en-US" dirty="0" err="1" smtClean="0"/>
              <a:t>lg</a:t>
            </a:r>
            <a:r>
              <a:rPr lang="en-US" dirty="0" smtClean="0"/>
              <a:t>-(1-12)</a:t>
            </a:r>
          </a:p>
          <a:p>
            <a:r>
              <a:rPr lang="en-US" dirty="0" smtClean="0"/>
              <a:t>Laptop: col-md-(1-12)</a:t>
            </a:r>
          </a:p>
          <a:p>
            <a:r>
              <a:rPr lang="en-US" dirty="0" smtClean="0"/>
              <a:t>Tablet: col-</a:t>
            </a:r>
            <a:r>
              <a:rPr lang="en-US" dirty="0" err="1" smtClean="0"/>
              <a:t>sm</a:t>
            </a:r>
            <a:r>
              <a:rPr lang="en-US" dirty="0" smtClean="0"/>
              <a:t>-(1-12)</a:t>
            </a:r>
          </a:p>
          <a:p>
            <a:r>
              <a:rPr lang="en-US" dirty="0" smtClean="0"/>
              <a:t>Mobile: col-</a:t>
            </a:r>
            <a:r>
              <a:rPr lang="en-US" dirty="0" err="1" smtClean="0"/>
              <a:t>xs</a:t>
            </a:r>
            <a:r>
              <a:rPr lang="en-US" dirty="0" smtClean="0"/>
              <a:t>-(1-12)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882" y="2049568"/>
            <a:ext cx="8076545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3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Visibility</a:t>
            </a:r>
          </a:p>
          <a:p>
            <a:pPr lvl="1"/>
            <a:r>
              <a:rPr lang="en-US" dirty="0" smtClean="0"/>
              <a:t>Clear content</a:t>
            </a:r>
          </a:p>
          <a:p>
            <a:pPr lvl="1"/>
            <a:r>
              <a:rPr lang="en-US" dirty="0" smtClean="0"/>
              <a:t>Standard icons</a:t>
            </a:r>
          </a:p>
          <a:p>
            <a:pPr lvl="1"/>
            <a:r>
              <a:rPr lang="en-US" dirty="0" smtClean="0"/>
              <a:t>Ease to use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206" y="1874649"/>
            <a:ext cx="8207445" cy="396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4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Consistency</a:t>
            </a:r>
          </a:p>
          <a:p>
            <a:pPr lvl="1"/>
            <a:r>
              <a:rPr lang="en-US" dirty="0"/>
              <a:t>Uniform </a:t>
            </a:r>
            <a:r>
              <a:rPr lang="en-US" dirty="0" smtClean="0"/>
              <a:t>layout, color.</a:t>
            </a:r>
          </a:p>
          <a:p>
            <a:pPr lvl="1"/>
            <a:r>
              <a:rPr lang="en-US" dirty="0" smtClean="0"/>
              <a:t>Button size, text field size.</a:t>
            </a:r>
          </a:p>
          <a:p>
            <a:pPr lvl="1"/>
            <a:r>
              <a:rPr lang="en-US" dirty="0" smtClean="0"/>
              <a:t>font-size, font-family.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918" y="2110704"/>
            <a:ext cx="7724634" cy="346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3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Similarity: The site use common layout, the user do not need learn to use web site if they experience in the layout.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292" y="2323406"/>
            <a:ext cx="6805069" cy="305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r>
              <a:rPr lang="en-US" dirty="0"/>
              <a:t>: System present effect for the user interaction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43" y="2281240"/>
            <a:ext cx="6792851" cy="323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3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5.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800" dirty="0" smtClean="0"/>
              <a:t>Test logs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Test plan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Unit tests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167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Test-log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086558"/>
            <a:ext cx="10058400" cy="3542134"/>
          </a:xfrm>
        </p:spPr>
      </p:pic>
    </p:spTree>
    <p:extLst>
      <p:ext uri="{BB962C8B-B14F-4D97-AF65-F5344CB8AC3E}">
        <p14:creationId xmlns:p14="http://schemas.microsoft.com/office/powerpoint/2010/main" val="513437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Test-log (cont.)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093063"/>
            <a:ext cx="10058400" cy="3529124"/>
          </a:xfrm>
        </p:spPr>
      </p:pic>
    </p:spTree>
    <p:extLst>
      <p:ext uri="{BB962C8B-B14F-4D97-AF65-F5344CB8AC3E}">
        <p14:creationId xmlns:p14="http://schemas.microsoft.com/office/powerpoint/2010/main" val="746466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Test-log (cont.)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253840"/>
            <a:ext cx="10058400" cy="3207570"/>
          </a:xfrm>
        </p:spPr>
      </p:pic>
    </p:spTree>
    <p:extLst>
      <p:ext uri="{BB962C8B-B14F-4D97-AF65-F5344CB8AC3E}">
        <p14:creationId xmlns:p14="http://schemas.microsoft.com/office/powerpoint/2010/main" val="257890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</a:t>
            </a:r>
            <a:r>
              <a:rPr lang="en-GB" dirty="0"/>
              <a:t>Extenuating </a:t>
            </a:r>
            <a:r>
              <a:rPr lang="en-GB" dirty="0" smtClean="0"/>
              <a:t>Circumstances </a:t>
            </a:r>
            <a:r>
              <a:rPr lang="en-US" dirty="0" smtClean="0"/>
              <a:t>process	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201" y="2428913"/>
            <a:ext cx="3694112" cy="277451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505113"/>
            <a:ext cx="2543137" cy="25431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875" y="2428913"/>
            <a:ext cx="2745844" cy="29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Test-log (cont.)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185161"/>
            <a:ext cx="10058400" cy="3344929"/>
          </a:xfrm>
        </p:spPr>
      </p:pic>
    </p:spTree>
    <p:extLst>
      <p:ext uri="{BB962C8B-B14F-4D97-AF65-F5344CB8AC3E}">
        <p14:creationId xmlns:p14="http://schemas.microsoft.com/office/powerpoint/2010/main" val="7419195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Test-plan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605" y="1846263"/>
            <a:ext cx="7489115" cy="4022725"/>
          </a:xfrm>
        </p:spPr>
      </p:pic>
    </p:spTree>
    <p:extLst>
      <p:ext uri="{BB962C8B-B14F-4D97-AF65-F5344CB8AC3E}">
        <p14:creationId xmlns:p14="http://schemas.microsoft.com/office/powerpoint/2010/main" val="583676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Test-plan 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524" y="1846263"/>
            <a:ext cx="6829277" cy="4022725"/>
          </a:xfrm>
        </p:spPr>
      </p:pic>
    </p:spTree>
    <p:extLst>
      <p:ext uri="{BB962C8B-B14F-4D97-AF65-F5344CB8AC3E}">
        <p14:creationId xmlns:p14="http://schemas.microsoft.com/office/powerpoint/2010/main" val="138493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Test-plan (cont.)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867" y="2862124"/>
            <a:ext cx="8354591" cy="1991003"/>
          </a:xfrm>
        </p:spPr>
      </p:pic>
    </p:spTree>
    <p:extLst>
      <p:ext uri="{BB962C8B-B14F-4D97-AF65-F5344CB8AC3E}">
        <p14:creationId xmlns:p14="http://schemas.microsoft.com/office/powerpoint/2010/main" val="19275487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37360"/>
            <a:ext cx="10058400" cy="130931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198218"/>
            <a:ext cx="3924300" cy="2806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080" y="3198218"/>
            <a:ext cx="39116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942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6. Agile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Product backlog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Sprint </a:t>
            </a:r>
            <a:r>
              <a:rPr lang="en-US" dirty="0"/>
              <a:t>(backlog, </a:t>
            </a:r>
            <a:r>
              <a:rPr lang="en-US" dirty="0" err="1"/>
              <a:t>burndown</a:t>
            </a:r>
            <a:r>
              <a:rPr lang="en-US" dirty="0"/>
              <a:t> chart)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Summary </a:t>
            </a:r>
            <a:r>
              <a:rPr lang="en-US" dirty="0"/>
              <a:t>of meeting minutes</a:t>
            </a:r>
          </a:p>
        </p:txBody>
      </p:sp>
    </p:spTree>
    <p:extLst>
      <p:ext uri="{BB962C8B-B14F-4D97-AF65-F5344CB8AC3E}">
        <p14:creationId xmlns:p14="http://schemas.microsoft.com/office/powerpoint/2010/main" val="157077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</a:t>
            </a:r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/>
              <a:t>Scrum </a:t>
            </a:r>
            <a:r>
              <a:rPr lang="en-US" dirty="0" smtClean="0"/>
              <a:t>management: </a:t>
            </a:r>
            <a:r>
              <a:rPr lang="en-US" dirty="0" smtClean="0">
                <a:hlinkClick r:id="rId2"/>
              </a:rPr>
              <a:t>Visual </a:t>
            </a:r>
            <a:r>
              <a:rPr lang="en-US" dirty="0" err="1" smtClean="0">
                <a:hlinkClick r:id="rId2"/>
              </a:rPr>
              <a:t>Studo</a:t>
            </a:r>
            <a:r>
              <a:rPr lang="en-US" dirty="0" smtClean="0">
                <a:hlinkClick r:id="rId2"/>
              </a:rPr>
              <a:t> Team Services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090" y="2196019"/>
            <a:ext cx="7986779" cy="406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1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</a:t>
            </a:r>
            <a:r>
              <a:rPr lang="en-US" dirty="0" smtClean="0"/>
              <a:t>tools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smtClean="0"/>
              <a:t>Version </a:t>
            </a:r>
            <a:r>
              <a:rPr lang="en-US" dirty="0"/>
              <a:t>control repository management </a:t>
            </a:r>
            <a:r>
              <a:rPr lang="en-US" dirty="0" smtClean="0"/>
              <a:t>: </a:t>
            </a:r>
            <a:r>
              <a:rPr lang="en-US" dirty="0" err="1" smtClean="0">
                <a:hlinkClick r:id="rId2"/>
              </a:rPr>
              <a:t>Github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368" y="2238731"/>
            <a:ext cx="7872224" cy="404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14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 tools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Scrum meeting and daily meeting log</a:t>
            </a:r>
          </a:p>
          <a:p>
            <a:pPr marL="201168" lvl="1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423141"/>
              </p:ext>
            </p:extLst>
          </p:nvPr>
        </p:nvGraphicFramePr>
        <p:xfrm>
          <a:off x="1929283" y="2371919"/>
          <a:ext cx="9697776" cy="3686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888"/>
                <a:gridCol w="4848888"/>
              </a:tblGrid>
              <a:tr h="8162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hlinkClick r:id="rId3"/>
                        </a:rPr>
                        <a:t>Skype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  <a:hlinkClick r:id="rId4"/>
                        </a:rPr>
                        <a:t>Gitbook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018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99" y="2817045"/>
            <a:ext cx="4328302" cy="31604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917" y="2817045"/>
            <a:ext cx="6162503" cy="316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6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Backlog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22466"/>
            <a:ext cx="10058400" cy="3355968"/>
          </a:xfrm>
        </p:spPr>
      </p:pic>
    </p:spTree>
    <p:extLst>
      <p:ext uri="{BB962C8B-B14F-4D97-AF65-F5344CB8AC3E}">
        <p14:creationId xmlns:p14="http://schemas.microsoft.com/office/powerpoint/2010/main" val="329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Extenuating circumstances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- The process</a:t>
            </a:r>
          </a:p>
          <a:p>
            <a:r>
              <a:rPr lang="en-US" sz="2400" dirty="0"/>
              <a:t>- </a:t>
            </a:r>
            <a:r>
              <a:rPr lang="en-US" sz="2400" dirty="0" smtClean="0"/>
              <a:t>Informing school </a:t>
            </a:r>
            <a:r>
              <a:rPr lang="en-US" sz="2400" dirty="0"/>
              <a:t>of the circumstances that have affected </a:t>
            </a:r>
            <a:r>
              <a:rPr lang="en-US" sz="2400" dirty="0" smtClean="0"/>
              <a:t>student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071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</a:t>
            </a:r>
            <a:r>
              <a:rPr lang="en-US" dirty="0" smtClean="0"/>
              <a:t>Backlog (</a:t>
            </a:r>
            <a:r>
              <a:rPr lang="en-US" dirty="0" err="1" smtClean="0"/>
              <a:t>cont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726" y="2057903"/>
            <a:ext cx="5363323" cy="9907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726" y="4017698"/>
            <a:ext cx="5896798" cy="6477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726" y="3048641"/>
            <a:ext cx="4686954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57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009" y="1804035"/>
            <a:ext cx="9084942" cy="4403791"/>
          </a:xfrm>
        </p:spPr>
      </p:pic>
    </p:spTree>
    <p:extLst>
      <p:ext uri="{BB962C8B-B14F-4D97-AF65-F5344CB8AC3E}">
        <p14:creationId xmlns:p14="http://schemas.microsoft.com/office/powerpoint/2010/main" val="133488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75638"/>
            <a:ext cx="10058400" cy="3144825"/>
          </a:xfrm>
        </p:spPr>
      </p:pic>
    </p:spTree>
    <p:extLst>
      <p:ext uri="{BB962C8B-B14F-4D97-AF65-F5344CB8AC3E}">
        <p14:creationId xmlns:p14="http://schemas.microsoft.com/office/powerpoint/2010/main" val="57167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2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918" y="1813560"/>
            <a:ext cx="9469124" cy="4476960"/>
          </a:xfrm>
        </p:spPr>
      </p:pic>
    </p:spTree>
    <p:extLst>
      <p:ext uri="{BB962C8B-B14F-4D97-AF65-F5344CB8AC3E}">
        <p14:creationId xmlns:p14="http://schemas.microsoft.com/office/powerpoint/2010/main" val="32252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24" y="1846263"/>
            <a:ext cx="8705111" cy="4208827"/>
          </a:xfrm>
        </p:spPr>
      </p:pic>
    </p:spTree>
    <p:extLst>
      <p:ext uri="{BB962C8B-B14F-4D97-AF65-F5344CB8AC3E}">
        <p14:creationId xmlns:p14="http://schemas.microsoft.com/office/powerpoint/2010/main" val="46846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081607"/>
            <a:ext cx="10058400" cy="2199487"/>
          </a:xfrm>
        </p:spPr>
      </p:pic>
    </p:spTree>
    <p:extLst>
      <p:ext uri="{BB962C8B-B14F-4D97-AF65-F5344CB8AC3E}">
        <p14:creationId xmlns:p14="http://schemas.microsoft.com/office/powerpoint/2010/main" val="78643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3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352" y="1846263"/>
            <a:ext cx="9086256" cy="4173537"/>
          </a:xfrm>
        </p:spPr>
      </p:pic>
    </p:spTree>
    <p:extLst>
      <p:ext uri="{BB962C8B-B14F-4D97-AF65-F5344CB8AC3E}">
        <p14:creationId xmlns:p14="http://schemas.microsoft.com/office/powerpoint/2010/main" val="208105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4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95" y="1846263"/>
            <a:ext cx="8613769" cy="4183062"/>
          </a:xfrm>
        </p:spPr>
      </p:pic>
    </p:spTree>
    <p:extLst>
      <p:ext uri="{BB962C8B-B14F-4D97-AF65-F5344CB8AC3E}">
        <p14:creationId xmlns:p14="http://schemas.microsoft.com/office/powerpoint/2010/main" val="18268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Burndown</a:t>
            </a:r>
            <a:r>
              <a:rPr lang="en-US" dirty="0" smtClean="0"/>
              <a:t> Chart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263" y="2008188"/>
            <a:ext cx="7277799" cy="4022725"/>
          </a:xfrm>
        </p:spPr>
      </p:pic>
    </p:spTree>
    <p:extLst>
      <p:ext uri="{BB962C8B-B14F-4D97-AF65-F5344CB8AC3E}">
        <p14:creationId xmlns:p14="http://schemas.microsoft.com/office/powerpoint/2010/main" val="167962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Burndown</a:t>
            </a:r>
            <a:r>
              <a:rPr lang="en-US" dirty="0"/>
              <a:t> </a:t>
            </a:r>
            <a:r>
              <a:rPr lang="en-US" dirty="0" smtClean="0"/>
              <a:t>Chart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130" y="1846263"/>
            <a:ext cx="7290065" cy="4022725"/>
          </a:xfrm>
        </p:spPr>
      </p:pic>
    </p:spTree>
    <p:extLst>
      <p:ext uri="{BB962C8B-B14F-4D97-AF65-F5344CB8AC3E}">
        <p14:creationId xmlns:p14="http://schemas.microsoft.com/office/powerpoint/2010/main" val="73769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999" y="2261965"/>
            <a:ext cx="7716327" cy="3191320"/>
          </a:xfrm>
        </p:spPr>
      </p:pic>
    </p:spTree>
    <p:extLst>
      <p:ext uri="{BB962C8B-B14F-4D97-AF65-F5344CB8AC3E}">
        <p14:creationId xmlns:p14="http://schemas.microsoft.com/office/powerpoint/2010/main" val="134844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Burndown</a:t>
            </a:r>
            <a:r>
              <a:rPr lang="en-US" dirty="0"/>
              <a:t> Chart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130" y="1846263"/>
            <a:ext cx="7290065" cy="4022725"/>
          </a:xfrm>
        </p:spPr>
      </p:pic>
    </p:spTree>
    <p:extLst>
      <p:ext uri="{BB962C8B-B14F-4D97-AF65-F5344CB8AC3E}">
        <p14:creationId xmlns:p14="http://schemas.microsoft.com/office/powerpoint/2010/main" val="95878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Burndown</a:t>
            </a:r>
            <a:r>
              <a:rPr lang="en-US" dirty="0"/>
              <a:t> Chart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832" y="1846263"/>
            <a:ext cx="7130661" cy="4022725"/>
          </a:xfrm>
        </p:spPr>
      </p:pic>
    </p:spTree>
    <p:extLst>
      <p:ext uri="{BB962C8B-B14F-4D97-AF65-F5344CB8AC3E}">
        <p14:creationId xmlns:p14="http://schemas.microsoft.com/office/powerpoint/2010/main" val="175858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day: 6/3/2017 – 31/3/2017</a:t>
            </a:r>
          </a:p>
          <a:p>
            <a:r>
              <a:rPr lang="en-US" dirty="0" smtClean="0"/>
              <a:t>Total meetings minutes: 380 minutes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355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meeting Logs(demo)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210" y="1846263"/>
            <a:ext cx="7368578" cy="4022725"/>
          </a:xfrm>
        </p:spPr>
      </p:pic>
    </p:spTree>
    <p:extLst>
      <p:ext uri="{BB962C8B-B14F-4D97-AF65-F5344CB8AC3E}">
        <p14:creationId xmlns:p14="http://schemas.microsoft.com/office/powerpoint/2010/main" val="155974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Demo Plan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sz="2800" dirty="0" smtClean="0"/>
              <a:t>Demo all system features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Demo data validation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Demo date-time relations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Demo authorization (different roles or authorities)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Demo all system reports</a:t>
            </a:r>
          </a:p>
          <a:p>
            <a:pPr>
              <a:buFont typeface="Wingdings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90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1: all system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800" dirty="0" smtClean="0"/>
              <a:t>Authentication (login, logout)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Student submits claims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Student submits evidences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Student receive email which contains the decision of claim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Student views all submitted claims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Student searches and sorts claims</a:t>
            </a:r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0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1: </a:t>
            </a:r>
            <a:r>
              <a:rPr lang="en-US" dirty="0"/>
              <a:t>all system </a:t>
            </a:r>
            <a:r>
              <a:rPr lang="en-US" dirty="0" smtClean="0"/>
              <a:t>features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Coordinator receives </a:t>
            </a:r>
            <a:r>
              <a:rPr lang="en-US" sz="2800" dirty="0">
                <a:solidFill>
                  <a:schemeClr val="tx1"/>
                </a:solidFill>
              </a:rPr>
              <a:t>email of notification when new claim is submitted</a:t>
            </a:r>
          </a:p>
          <a:p>
            <a:pPr>
              <a:buFont typeface="Wingdings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Coordinator processes </a:t>
            </a:r>
            <a:r>
              <a:rPr lang="en-US" sz="2800" dirty="0">
                <a:solidFill>
                  <a:schemeClr val="tx1"/>
                </a:solidFill>
              </a:rPr>
              <a:t>new claim</a:t>
            </a:r>
          </a:p>
          <a:p>
            <a:pPr>
              <a:buFont typeface="Wingdings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Coordinator views all </a:t>
            </a:r>
            <a:r>
              <a:rPr lang="en-US" sz="2800" dirty="0">
                <a:solidFill>
                  <a:schemeClr val="tx1"/>
                </a:solidFill>
              </a:rPr>
              <a:t>the process of my </a:t>
            </a:r>
            <a:r>
              <a:rPr lang="en-US" sz="2800" dirty="0" smtClean="0">
                <a:solidFill>
                  <a:schemeClr val="tx1"/>
                </a:solidFill>
              </a:rPr>
              <a:t>Faculty</a:t>
            </a:r>
          </a:p>
          <a:p>
            <a:pPr>
              <a:buFont typeface="Wingdings" charset="2"/>
              <a:buChar char="Ø"/>
            </a:pPr>
            <a:endParaRPr lang="en-US" sz="28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Manager views all </a:t>
            </a:r>
            <a:r>
              <a:rPr lang="en-US" sz="2800" dirty="0" smtClean="0">
                <a:solidFill>
                  <a:schemeClr val="tx1"/>
                </a:solidFill>
              </a:rPr>
              <a:t>claims</a:t>
            </a:r>
          </a:p>
          <a:p>
            <a:pPr>
              <a:buFont typeface="Wingdings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Manager view claim reports (statistics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Admin </a:t>
            </a:r>
            <a:r>
              <a:rPr lang="en-US" sz="2800" dirty="0">
                <a:solidFill>
                  <a:schemeClr val="tx1"/>
                </a:solidFill>
              </a:rPr>
              <a:t>or </a:t>
            </a:r>
            <a:r>
              <a:rPr lang="en-US" sz="2800" dirty="0" smtClean="0">
                <a:solidFill>
                  <a:schemeClr val="tx1"/>
                </a:solidFill>
              </a:rPr>
              <a:t>manager views weekly </a:t>
            </a:r>
            <a:r>
              <a:rPr lang="en-US" sz="2800" dirty="0">
                <a:solidFill>
                  <a:schemeClr val="tx1"/>
                </a:solidFill>
              </a:rPr>
              <a:t>report or customize the report details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13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1: </a:t>
            </a:r>
            <a:r>
              <a:rPr lang="en-US" dirty="0"/>
              <a:t>all system features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-292608">
              <a:buFont typeface="Wingdings" charset="2"/>
              <a:buChar char="Ø"/>
            </a:pPr>
            <a:r>
              <a:rPr lang="en-US" sz="2600" dirty="0" smtClean="0">
                <a:solidFill>
                  <a:schemeClr val="tx1"/>
                </a:solidFill>
              </a:rPr>
              <a:t>Admin </a:t>
            </a:r>
            <a:r>
              <a:rPr lang="en-US" sz="2600" dirty="0">
                <a:solidFill>
                  <a:schemeClr val="tx1"/>
                </a:solidFill>
              </a:rPr>
              <a:t>manages account of Users</a:t>
            </a:r>
          </a:p>
          <a:p>
            <a:pPr>
              <a:buFont typeface="Wingdings" charset="2"/>
              <a:buChar char="Ø"/>
            </a:pPr>
            <a:r>
              <a:rPr lang="en-US" sz="2600" dirty="0">
                <a:solidFill>
                  <a:schemeClr val="tx1"/>
                </a:solidFill>
              </a:rPr>
              <a:t>Admin manages system data</a:t>
            </a:r>
          </a:p>
          <a:p>
            <a:pPr>
              <a:buFont typeface="Wingdings" charset="2"/>
              <a:buChar char="Ø"/>
            </a:pPr>
            <a:r>
              <a:rPr lang="en-US" sz="2600" dirty="0" smtClean="0">
                <a:solidFill>
                  <a:schemeClr val="tx1"/>
                </a:solidFill>
              </a:rPr>
              <a:t>Admin </a:t>
            </a:r>
            <a:r>
              <a:rPr lang="en-US" sz="2600" dirty="0">
                <a:solidFill>
                  <a:schemeClr val="tx1"/>
                </a:solidFill>
              </a:rPr>
              <a:t>views all claims in the system for each years</a:t>
            </a:r>
          </a:p>
          <a:p>
            <a:pPr>
              <a:buFont typeface="Wingdings" charset="2"/>
              <a:buChar char="Ø"/>
            </a:pPr>
            <a:r>
              <a:rPr lang="en-US" sz="2600" dirty="0">
                <a:solidFill>
                  <a:schemeClr val="tx1"/>
                </a:solidFill>
              </a:rPr>
              <a:t>Admin views items of assessment</a:t>
            </a:r>
          </a:p>
          <a:p>
            <a:pPr>
              <a:buFont typeface="Wingdings" charset="2"/>
              <a:buChar char="Ø"/>
            </a:pPr>
            <a:r>
              <a:rPr lang="en-US" sz="2600" dirty="0">
                <a:solidFill>
                  <a:schemeClr val="tx1"/>
                </a:solidFill>
              </a:rPr>
              <a:t>Admin sets up closure date of </a:t>
            </a:r>
            <a:r>
              <a:rPr lang="en-US" sz="2600" dirty="0" smtClean="0">
                <a:solidFill>
                  <a:schemeClr val="tx1"/>
                </a:solidFill>
              </a:rPr>
              <a:t>claims</a:t>
            </a:r>
            <a:endParaRPr lang="en-US" sz="26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Ø"/>
            </a:pPr>
            <a:r>
              <a:rPr lang="en-US" sz="2600" dirty="0">
                <a:solidFill>
                  <a:schemeClr val="tx1"/>
                </a:solidFill>
              </a:rPr>
              <a:t>Admin sets up closure date of </a:t>
            </a:r>
            <a:r>
              <a:rPr lang="en-US" sz="2600" dirty="0" smtClean="0">
                <a:solidFill>
                  <a:schemeClr val="tx1"/>
                </a:solidFill>
              </a:rPr>
              <a:t>items</a:t>
            </a:r>
          </a:p>
          <a:p>
            <a:pPr>
              <a:buFont typeface="Wingdings" charset="2"/>
              <a:buChar char="Ø"/>
            </a:pPr>
            <a:r>
              <a:rPr lang="en-US" sz="2600" dirty="0" smtClean="0">
                <a:solidFill>
                  <a:schemeClr val="tx1"/>
                </a:solidFill>
              </a:rPr>
              <a:t>User accesses website online</a:t>
            </a:r>
            <a:endParaRPr lang="en-US" sz="26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6263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2: data validation (form)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sz="3000" dirty="0"/>
              <a:t>Text </a:t>
            </a:r>
            <a:r>
              <a:rPr lang="en-US" sz="3000" dirty="0" smtClean="0"/>
              <a:t>validation (title, content, name, username, code</a:t>
            </a:r>
            <a:r>
              <a:rPr lang="mr-IN" sz="3000" dirty="0" smtClean="0"/>
              <a:t>…</a:t>
            </a:r>
            <a:r>
              <a:rPr lang="en-US" sz="3000" dirty="0" smtClean="0"/>
              <a:t>)</a:t>
            </a:r>
            <a:endParaRPr lang="en-US" sz="3000" dirty="0"/>
          </a:p>
          <a:p>
            <a:pPr>
              <a:buFont typeface="Wingdings" charset="2"/>
              <a:buChar char="Ø"/>
            </a:pPr>
            <a:r>
              <a:rPr lang="en-US" sz="3000" dirty="0"/>
              <a:t>Date </a:t>
            </a:r>
            <a:r>
              <a:rPr lang="en-US" sz="3000" dirty="0" smtClean="0"/>
              <a:t>validation (closure date)</a:t>
            </a:r>
          </a:p>
          <a:p>
            <a:pPr>
              <a:buFont typeface="Wingdings" charset="2"/>
              <a:buChar char="Ø"/>
            </a:pPr>
            <a:r>
              <a:rPr lang="en-US" sz="3000" dirty="0" smtClean="0"/>
              <a:t>File validation (upload file)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568521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3: date-time relations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sz="2800" dirty="0" smtClean="0"/>
              <a:t>Date of claim submissions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Date of evidence submissions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Closure date of claims</a:t>
            </a:r>
          </a:p>
          <a:p>
            <a:pPr>
              <a:buFont typeface="Wingdings" charset="2"/>
              <a:buChar char="Ø"/>
            </a:pPr>
            <a:r>
              <a:rPr lang="en-US" sz="2800" dirty="0"/>
              <a:t>Closure date of </a:t>
            </a:r>
            <a:r>
              <a:rPr lang="en-US" sz="2800" dirty="0" smtClean="0"/>
              <a:t>items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Processed date of claims</a:t>
            </a:r>
            <a:endParaRPr lang="en-US" sz="2800" dirty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36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2</a:t>
            </a:r>
            <a:r>
              <a:rPr lang="en-US" dirty="0" smtClean="0"/>
              <a:t>. Functionality (user stories)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59"/>
            <a:ext cx="10058400" cy="4470009"/>
          </a:xfrm>
        </p:spPr>
        <p:txBody>
          <a:bodyPr>
            <a:normAutofit fontScale="77500" lnSpcReduction="20000"/>
          </a:bodyPr>
          <a:lstStyle/>
          <a:p>
            <a:pPr>
              <a:buFont typeface="Wingdings" charset="2"/>
              <a:buChar char="Ø"/>
            </a:pPr>
            <a:endParaRPr lang="en-US" sz="800" b="1" dirty="0" smtClean="0"/>
          </a:p>
          <a:p>
            <a:pPr>
              <a:buFont typeface="Wingdings" charset="2"/>
              <a:buChar char="Ø"/>
            </a:pPr>
            <a:r>
              <a:rPr lang="en-US" b="1" dirty="0" smtClean="0"/>
              <a:t>User: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As a user, I want to login/logout the system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As a user, I want to access website online</a:t>
            </a:r>
            <a:endParaRPr lang="en-US" sz="2600" b="1" dirty="0" smtClean="0"/>
          </a:p>
          <a:p>
            <a:pPr>
              <a:buFont typeface="Wingdings" charset="2"/>
              <a:buChar char="Ø"/>
            </a:pPr>
            <a:r>
              <a:rPr lang="en-US" b="1" dirty="0" smtClean="0"/>
              <a:t>Admin: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As an administrator, I want to manage account of Users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As an administrator, I want to manage system </a:t>
            </a:r>
            <a:r>
              <a:rPr lang="en-US" sz="2400" dirty="0" smtClean="0">
                <a:solidFill>
                  <a:schemeClr val="tx1"/>
                </a:solidFill>
              </a:rPr>
              <a:t>data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As </a:t>
            </a:r>
            <a:r>
              <a:rPr lang="en-US" sz="2400" dirty="0">
                <a:solidFill>
                  <a:schemeClr val="tx1"/>
                </a:solidFill>
              </a:rPr>
              <a:t>an administrator, I want to add more situation options (sick, injury, etc</a:t>
            </a:r>
            <a:r>
              <a:rPr lang="en-US" sz="2400" dirty="0" smtClean="0">
                <a:solidFill>
                  <a:schemeClr val="tx1"/>
                </a:solidFill>
              </a:rPr>
              <a:t>.) as 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As an administrator, I can view all claims in the system for each years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As an administrator, I want to view items of assessment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As an administrator, I want to set up closure date of claim</a:t>
            </a:r>
          </a:p>
          <a:p>
            <a:pPr>
              <a:buFont typeface="Wingdings" charset="2"/>
              <a:buChar char="Ø"/>
            </a:pPr>
            <a:r>
              <a:rPr lang="en-US" b="1" dirty="0" smtClean="0"/>
              <a:t>Manager:</a:t>
            </a:r>
            <a:endParaRPr lang="en-US" b="1" dirty="0"/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As </a:t>
            </a:r>
            <a:r>
              <a:rPr lang="en-US" sz="2400" dirty="0">
                <a:solidFill>
                  <a:schemeClr val="tx1"/>
                </a:solidFill>
              </a:rPr>
              <a:t>admin or manager, I want to see weekly report or customize the report details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As an EC manager, I want to see all </a:t>
            </a:r>
            <a:r>
              <a:rPr lang="en-US" sz="2400" dirty="0" smtClean="0">
                <a:solidFill>
                  <a:schemeClr val="tx1"/>
                </a:solidFill>
              </a:rPr>
              <a:t>claims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As an EC Manager, I want to see claim Statistical Analysis </a:t>
            </a:r>
            <a:r>
              <a:rPr lang="en-US" sz="2400" dirty="0" smtClean="0">
                <a:solidFill>
                  <a:schemeClr val="tx1"/>
                </a:solidFill>
              </a:rPr>
              <a:t>(claims </a:t>
            </a:r>
            <a:r>
              <a:rPr lang="en-US" sz="2400" dirty="0">
                <a:solidFill>
                  <a:schemeClr val="tx1"/>
                </a:solidFill>
              </a:rPr>
              <a:t>per </a:t>
            </a:r>
            <a:r>
              <a:rPr lang="en-US" sz="2400" dirty="0" smtClean="0">
                <a:solidFill>
                  <a:schemeClr val="tx1"/>
                </a:solidFill>
              </a:rPr>
              <a:t>year, </a:t>
            </a:r>
            <a:r>
              <a:rPr lang="en-US" sz="2400" dirty="0">
                <a:solidFill>
                  <a:schemeClr val="tx1"/>
                </a:solidFill>
              </a:rPr>
              <a:t>per Faculty...)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68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4: authorization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sz="2800" dirty="0" smtClean="0"/>
              <a:t>List all system roles or authorities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Authorized areas of each role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Reponses unauthorized messages</a:t>
            </a:r>
          </a:p>
          <a:p>
            <a:pPr>
              <a:buFont typeface="Wingdings" charset="2"/>
              <a:buChar char="Ø"/>
            </a:pPr>
            <a:r>
              <a:rPr lang="en-US" sz="2800" dirty="0"/>
              <a:t>Reponses </a:t>
            </a:r>
            <a:r>
              <a:rPr lang="en-US" sz="2800" dirty="0" smtClean="0"/>
              <a:t>not found messages</a:t>
            </a:r>
            <a:endParaRPr lang="en-US" sz="2800" dirty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251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5: system reports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800" dirty="0" smtClean="0"/>
              <a:t>Claims per year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Claims per faculty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Processed claims per year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Claims per circumstance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Claims per validation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Custom claim reports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607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ECManagement</a:t>
            </a:r>
            <a:r>
              <a:rPr lang="en-US" b="1" dirty="0" smtClean="0"/>
              <a:t>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>
              <a:hlinkClick r:id="rId2"/>
            </a:endParaRPr>
          </a:p>
          <a:p>
            <a:pPr algn="ctr"/>
            <a:r>
              <a:rPr lang="en-US" sz="2800" dirty="0" smtClean="0"/>
              <a:t>Website: </a:t>
            </a:r>
            <a:r>
              <a:rPr lang="en-US" sz="2800" dirty="0">
                <a:hlinkClick r:id="rId2"/>
              </a:rPr>
              <a:t>http://ecmsystem.ga/</a:t>
            </a:r>
            <a:r>
              <a:rPr lang="en-US" sz="2800" dirty="0"/>
              <a:t> 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Screencast: </a:t>
            </a:r>
            <a:r>
              <a:rPr lang="en-US" sz="2800" dirty="0">
                <a:hlinkClick r:id="rId3"/>
              </a:rPr>
              <a:t>http://rebrand.ly/ewsd_g2_cw_kaka</a:t>
            </a:r>
            <a:r>
              <a:rPr lang="en-US" sz="2800" dirty="0"/>
              <a:t> </a:t>
            </a:r>
            <a:br>
              <a:rPr lang="en-US" sz="2800" dirty="0"/>
            </a:br>
            <a:endParaRPr lang="en-US" sz="2800" dirty="0"/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41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7371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b="1" dirty="0" smtClean="0"/>
              <a:t>Coordinator: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As an EC Coordinator, I want to receive email of notification when new claim is submitted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As an EC Coordinator, I want to process new claim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As an EC Coordinator, I want to see all the process of my Faculty</a:t>
            </a:r>
          </a:p>
          <a:p>
            <a:pPr>
              <a:buFont typeface="Wingdings" charset="2"/>
              <a:buChar char="Ø"/>
            </a:pPr>
            <a:r>
              <a:rPr lang="en-US" b="1" dirty="0" smtClean="0"/>
              <a:t>Student: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As a Student, I want to submit more than 1 EC claims for my items of assessment. The claim must be </a:t>
            </a:r>
            <a:r>
              <a:rPr lang="en-US" sz="2000" dirty="0" smtClean="0">
                <a:solidFill>
                  <a:schemeClr val="tx1"/>
                </a:solidFill>
              </a:rPr>
              <a:t>submitted </a:t>
            </a:r>
            <a:r>
              <a:rPr lang="en-US" sz="2000" dirty="0">
                <a:solidFill>
                  <a:schemeClr val="tx1"/>
                </a:solidFill>
              </a:rPr>
              <a:t>before closure. date. And the claim must belong the faculties' student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As a Student, I want to submit evidences for my EC claims (</a:t>
            </a:r>
            <a:r>
              <a:rPr lang="en-US" sz="2000" dirty="0" err="1">
                <a:solidFill>
                  <a:schemeClr val="tx1"/>
                </a:solidFill>
              </a:rPr>
              <a:t>e.g</a:t>
            </a:r>
            <a:r>
              <a:rPr lang="en-US" sz="2000" dirty="0">
                <a:solidFill>
                  <a:schemeClr val="tx1"/>
                </a:solidFill>
              </a:rPr>
              <a:t>: Images, PDFs…) before final closure date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As a Student, I want to receive email which containing the decision of my EC claim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As a Student, I want to see all my claims which is submitted also the </a:t>
            </a:r>
            <a:r>
              <a:rPr lang="en-US" sz="2000" dirty="0" smtClean="0">
                <a:solidFill>
                  <a:schemeClr val="tx1"/>
                </a:solidFill>
              </a:rPr>
              <a:t>decisions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As a student, I want to searching and sorting claim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31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dirty="0" smtClean="0"/>
              <a:t>System ERD:</a:t>
            </a:r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Based on the Greenwich’s EC claim system</a:t>
            </a:r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Database focus on: 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- Users and Roles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- Claims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- Assessments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dirty="0" smtClean="0"/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255" y="800953"/>
            <a:ext cx="5423425" cy="5361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347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– Users and Roles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User </a:t>
            </a:r>
            <a:r>
              <a:rPr lang="en-US" dirty="0"/>
              <a:t>table: store </a:t>
            </a:r>
            <a:r>
              <a:rPr lang="en-US" dirty="0" smtClean="0"/>
              <a:t>user’s information.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Authority </a:t>
            </a:r>
            <a:r>
              <a:rPr lang="en-US" dirty="0"/>
              <a:t>table: </a:t>
            </a:r>
            <a:r>
              <a:rPr lang="en-US" dirty="0" smtClean="0"/>
              <a:t>store role </a:t>
            </a:r>
            <a:r>
              <a:rPr lang="en-US" dirty="0"/>
              <a:t>of user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1800" dirty="0" smtClean="0"/>
              <a:t>User’s role: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1800" dirty="0" smtClean="0"/>
              <a:t>- Administrator</a:t>
            </a: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sz="1800" dirty="0"/>
              <a:t>EC Manager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sz="1800" dirty="0"/>
              <a:t>EC Coordinator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sz="1800" dirty="0" smtClean="0"/>
              <a:t>Student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/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030" y="2019300"/>
            <a:ext cx="421005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396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290</TotalTime>
  <Words>1323</Words>
  <Application>Microsoft Office PowerPoint</Application>
  <PresentationFormat>Widescreen</PresentationFormat>
  <Paragraphs>278</Paragraphs>
  <Slides>62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Arial</vt:lpstr>
      <vt:lpstr>Calibri</vt:lpstr>
      <vt:lpstr>Calibri Light</vt:lpstr>
      <vt:lpstr>Mangal</vt:lpstr>
      <vt:lpstr>Wingdings</vt:lpstr>
      <vt:lpstr>Retrospect</vt:lpstr>
      <vt:lpstr>ECM System</vt:lpstr>
      <vt:lpstr>1. Introduction</vt:lpstr>
      <vt:lpstr>What’s Extenuating Circumstances process </vt:lpstr>
      <vt:lpstr>Extenuating circumstances</vt:lpstr>
      <vt:lpstr>About the System</vt:lpstr>
      <vt:lpstr>2. Functionality (user stories)</vt:lpstr>
      <vt:lpstr>Functionality (cont.)</vt:lpstr>
      <vt:lpstr>3. Database</vt:lpstr>
      <vt:lpstr>Database – Users and Roles (cont.)</vt:lpstr>
      <vt:lpstr>Database – Claims (cont.)</vt:lpstr>
      <vt:lpstr>Database – Assessments (cont.)</vt:lpstr>
      <vt:lpstr>Database – Model</vt:lpstr>
      <vt:lpstr>4. Site design</vt:lpstr>
      <vt:lpstr>Bootstrap grid system</vt:lpstr>
      <vt:lpstr>Cont.</vt:lpstr>
      <vt:lpstr>Design principle</vt:lpstr>
      <vt:lpstr>Cont.</vt:lpstr>
      <vt:lpstr>Cont.</vt:lpstr>
      <vt:lpstr>Cont.</vt:lpstr>
      <vt:lpstr>Bootstrap grid system</vt:lpstr>
      <vt:lpstr>Cont.</vt:lpstr>
      <vt:lpstr>Design principle</vt:lpstr>
      <vt:lpstr>Cont.</vt:lpstr>
      <vt:lpstr>Cont.</vt:lpstr>
      <vt:lpstr>Cont.</vt:lpstr>
      <vt:lpstr>5. Testing</vt:lpstr>
      <vt:lpstr>Test-log</vt:lpstr>
      <vt:lpstr>Test-log (cont.)</vt:lpstr>
      <vt:lpstr>Test-log (cont.)</vt:lpstr>
      <vt:lpstr>Test-log (cont.)</vt:lpstr>
      <vt:lpstr>Test-plan</vt:lpstr>
      <vt:lpstr>Test-plan (cont.)</vt:lpstr>
      <vt:lpstr>Test-plan (cont.)</vt:lpstr>
      <vt:lpstr>Unit tests</vt:lpstr>
      <vt:lpstr>6. Agile methodology</vt:lpstr>
      <vt:lpstr>Support tools</vt:lpstr>
      <vt:lpstr>Support tools (cont)</vt:lpstr>
      <vt:lpstr>Support tools (cont)</vt:lpstr>
      <vt:lpstr>Product Backlog</vt:lpstr>
      <vt:lpstr>Product Backlog (cont)</vt:lpstr>
      <vt:lpstr>Sprint 1</vt:lpstr>
      <vt:lpstr>Sprint 2</vt:lpstr>
      <vt:lpstr>Sprint 2 (cont)</vt:lpstr>
      <vt:lpstr>Sprint 2 (cont)</vt:lpstr>
      <vt:lpstr>Sprint 2 (cont)</vt:lpstr>
      <vt:lpstr>Sprint 3</vt:lpstr>
      <vt:lpstr>Sprint 4</vt:lpstr>
      <vt:lpstr>Burndown Chart</vt:lpstr>
      <vt:lpstr>Burndown Chart (cont)</vt:lpstr>
      <vt:lpstr>Burndown Chart (cont)</vt:lpstr>
      <vt:lpstr>Burndown Chart (cont)</vt:lpstr>
      <vt:lpstr>Daily Meeting</vt:lpstr>
      <vt:lpstr>Daily meeting Logs(demo)</vt:lpstr>
      <vt:lpstr>Demo Plan</vt:lpstr>
      <vt:lpstr>Demo 1: all system features</vt:lpstr>
      <vt:lpstr>Demo 1: all system features (cont.)</vt:lpstr>
      <vt:lpstr>Demo 1: all system features (cont.)</vt:lpstr>
      <vt:lpstr>Demo 2: data validation (form)</vt:lpstr>
      <vt:lpstr>Demo 3: date-time relations </vt:lpstr>
      <vt:lpstr>Demo 4: authorization</vt:lpstr>
      <vt:lpstr>Demo 5: system reports </vt:lpstr>
      <vt:lpstr>ECManagement System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COMP1640</dc:title>
  <dc:creator>Microsoft Office User</dc:creator>
  <cp:lastModifiedBy>Admin</cp:lastModifiedBy>
  <cp:revision>112</cp:revision>
  <dcterms:created xsi:type="dcterms:W3CDTF">2017-04-27T09:12:33Z</dcterms:created>
  <dcterms:modified xsi:type="dcterms:W3CDTF">2017-04-30T13:34:39Z</dcterms:modified>
</cp:coreProperties>
</file>