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80" r:id="rId4"/>
    <p:sldId id="281" r:id="rId5"/>
    <p:sldId id="282" r:id="rId6"/>
    <p:sldId id="299" r:id="rId7"/>
    <p:sldId id="300" r:id="rId8"/>
    <p:sldId id="274" r:id="rId9"/>
    <p:sldId id="275" r:id="rId10"/>
    <p:sldId id="276" r:id="rId11"/>
    <p:sldId id="277" r:id="rId12"/>
    <p:sldId id="278" r:id="rId13"/>
    <p:sldId id="313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61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63" r:id="rId52"/>
    <p:sldId id="264" r:id="rId53"/>
    <p:sldId id="267" r:id="rId54"/>
    <p:sldId id="268" r:id="rId55"/>
    <p:sldId id="269" r:id="rId56"/>
    <p:sldId id="270" r:id="rId57"/>
    <p:sldId id="271" r:id="rId58"/>
    <p:sldId id="272" r:id="rId59"/>
    <p:sldId id="27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283CB-62E7-1147-B0B1-1A5ED0F72629}">
          <p14:sldIdLst>
            <p14:sldId id="256"/>
            <p14:sldId id="257"/>
            <p14:sldId id="280"/>
            <p14:sldId id="281"/>
            <p14:sldId id="282"/>
            <p14:sldId id="299"/>
            <p14:sldId id="300"/>
            <p14:sldId id="274"/>
            <p14:sldId id="275"/>
            <p14:sldId id="276"/>
            <p14:sldId id="277"/>
            <p14:sldId id="278"/>
            <p14:sldId id="31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61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975"/>
  </p:normalViewPr>
  <p:slideViewPr>
    <p:cSldViewPr snapToGrid="0" snapToObjects="1">
      <p:cViewPr varScale="1">
        <p:scale>
          <a:sx n="76" d="100"/>
          <a:sy n="76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student period of study any number of circumstances may affect their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perform well in assessments (this includes essays, class tests and final examinations).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Injury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upon the nature and severity of these circumstances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School may wish to take them into account when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of Examiners meet to decide what your progress decision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collecting and processing Extenuating Circumstances (EC) claims by students in a large university.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Along with the Specification is provided</a:t>
            </a:r>
          </a:p>
          <a:p>
            <a:r>
              <a:rPr lang="en-US" dirty="0" smtClean="0"/>
              <a:t>Plus other system exploration (</a:t>
            </a:r>
            <a:r>
              <a:rPr lang="en-US" dirty="0" err="1" smtClean="0"/>
              <a:t>GreenWich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have come up with a table of specific functions...</a:t>
            </a:r>
          </a:p>
          <a:p>
            <a:endParaRPr lang="en-US" dirty="0" smtClean="0"/>
          </a:p>
          <a:p>
            <a:r>
              <a:rPr lang="en-US" dirty="0" smtClean="0"/>
              <a:t>Function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will provide the proof</a:t>
            </a:r>
          </a:p>
          <a:p>
            <a:r>
              <a:rPr lang="en-US" dirty="0" smtClean="0"/>
              <a:t>Demonstrate that we</a:t>
            </a:r>
            <a:r>
              <a:rPr lang="en-US" baseline="0" dirty="0" smtClean="0"/>
              <a:t> </a:t>
            </a:r>
            <a:r>
              <a:rPr lang="en-US" dirty="0" smtClean="0"/>
              <a:t>have used the Agile software development approach, namely 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msystem.ga/" TargetMode="External"/><Relationship Id="rId3" Type="http://schemas.openxmlformats.org/officeDocument/2006/relationships/hyperlink" Target="http://rebrand.ly/ewsd_g2_cw_kak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Claims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8745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Claim table: </a:t>
            </a:r>
            <a:r>
              <a:rPr lang="en-US" dirty="0"/>
              <a:t>store </a:t>
            </a:r>
            <a:r>
              <a:rPr lang="en-US" dirty="0" smtClean="0"/>
              <a:t>claim’s information</a:t>
            </a: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Circumstances table: type of claim’s circumstance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05" y="2045758"/>
            <a:ext cx="441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Assessments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Assessment table: store course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Item table: store the type of point for each course, such as Examination or Coursework.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2098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/>
          <a:lstStyle/>
          <a:p>
            <a:r>
              <a:rPr lang="en-US" dirty="0" smtClean="0"/>
              <a:t>Database 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UML Diagram based on Database ERD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6" y="1737360"/>
            <a:ext cx="6247107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200" dirty="0" smtClean="0"/>
              <a:t>Libraries: </a:t>
            </a:r>
          </a:p>
          <a:p>
            <a:pPr lvl="2"/>
            <a:r>
              <a:rPr lang="en-US" sz="2200" dirty="0" smtClean="0"/>
              <a:t>Twitter Bootstrap v3.3.7</a:t>
            </a:r>
          </a:p>
          <a:p>
            <a:pPr lvl="2"/>
            <a:r>
              <a:rPr lang="en-US" sz="2200" dirty="0" smtClean="0"/>
              <a:t>JQuery v3.2.1</a:t>
            </a:r>
          </a:p>
          <a:p>
            <a:pPr lvl="2"/>
            <a:r>
              <a:rPr lang="en-US" sz="2200" dirty="0" smtClean="0"/>
              <a:t>HTML 5</a:t>
            </a:r>
          </a:p>
          <a:p>
            <a:pPr lvl="2"/>
            <a:r>
              <a:rPr lang="en-US" sz="2200" dirty="0" smtClean="0"/>
              <a:t>LTE Admin theme</a:t>
            </a:r>
            <a:endParaRPr lang="en-US" sz="2200" dirty="0"/>
          </a:p>
          <a:p>
            <a:pPr lvl="1"/>
            <a:r>
              <a:rPr lang="en-US" sz="2200" dirty="0"/>
              <a:t>Testing in different screen </a:t>
            </a:r>
            <a:r>
              <a:rPr lang="en-US" sz="2200" dirty="0" smtClean="0"/>
              <a:t>resolution</a:t>
            </a:r>
          </a:p>
          <a:p>
            <a:pPr lvl="2"/>
            <a:r>
              <a:rPr lang="en-US" sz="2200" dirty="0" smtClean="0"/>
              <a:t>Desktop </a:t>
            </a:r>
          </a:p>
          <a:p>
            <a:pPr lvl="2"/>
            <a:r>
              <a:rPr lang="en-US" sz="2200" dirty="0" smtClean="0"/>
              <a:t>Laptop</a:t>
            </a:r>
          </a:p>
          <a:p>
            <a:pPr lvl="2"/>
            <a:r>
              <a:rPr lang="en-US" sz="2200" dirty="0" smtClean="0"/>
              <a:t>Tablet</a:t>
            </a:r>
            <a:endParaRPr lang="en-US" sz="2200" dirty="0"/>
          </a:p>
          <a:p>
            <a:pPr lvl="1"/>
            <a:r>
              <a:rPr lang="en-US" sz="2200" dirty="0" smtClean="0"/>
              <a:t>Usability</a:t>
            </a:r>
          </a:p>
          <a:p>
            <a:pPr lvl="2"/>
            <a:r>
              <a:rPr lang="en-US" sz="2200" dirty="0" smtClean="0"/>
              <a:t>Standard icon</a:t>
            </a:r>
          </a:p>
          <a:p>
            <a:pPr lvl="2"/>
            <a:r>
              <a:rPr lang="en-US" sz="2200" dirty="0" smtClean="0"/>
              <a:t>Easy to read</a:t>
            </a:r>
          </a:p>
          <a:p>
            <a:pPr lvl="2"/>
            <a:r>
              <a:rPr lang="en-US" sz="2200" dirty="0" smtClean="0"/>
              <a:t>Common layout</a:t>
            </a:r>
            <a:endParaRPr lang="en-US" sz="2200" dirty="0"/>
          </a:p>
          <a:p>
            <a:pPr lvl="1"/>
            <a:r>
              <a:rPr lang="en-US" sz="2200" dirty="0" smtClean="0"/>
              <a:t>Accessibility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ECM system is developed to </a:t>
            </a:r>
            <a:r>
              <a:rPr lang="en-GB" sz="2600" dirty="0" smtClean="0"/>
              <a:t>collect </a:t>
            </a:r>
            <a:r>
              <a:rPr lang="en-GB" sz="2600" dirty="0"/>
              <a:t>and </a:t>
            </a:r>
            <a:r>
              <a:rPr lang="en-GB" sz="2600" dirty="0" smtClean="0"/>
              <a:t>process </a:t>
            </a:r>
            <a:r>
              <a:rPr lang="en-GB" sz="2600" dirty="0"/>
              <a:t>Extenuating Circumstances (EC) </a:t>
            </a:r>
            <a:r>
              <a:rPr lang="en-GB" sz="2600" dirty="0" smtClean="0"/>
              <a:t>claims by students</a:t>
            </a:r>
            <a:r>
              <a:rPr lang="en-US" sz="2600" dirty="0" smtClean="0"/>
              <a:t>. 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It is web-based secure role-based and has its own data management.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master</a:t>
            </a:r>
            <a:r>
              <a:rPr lang="en-US" sz="24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Phan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 smtClean="0"/>
              <a:t>Tùng</a:t>
            </a:r>
            <a:r>
              <a:rPr lang="en-US" sz="2400" dirty="0" smtClean="0"/>
              <a:t>: </a:t>
            </a:r>
            <a:r>
              <a:rPr lang="en-US" sz="2400" dirty="0"/>
              <a:t>product owner, product tester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members</a:t>
            </a:r>
            <a:r>
              <a:rPr lang="en-US" sz="28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Test logs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Test plan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Unit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Test-log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6558"/>
            <a:ext cx="10058400" cy="3542134"/>
          </a:xfrm>
        </p:spPr>
      </p:pic>
    </p:spTree>
    <p:extLst>
      <p:ext uri="{BB962C8B-B14F-4D97-AF65-F5344CB8AC3E}">
        <p14:creationId xmlns:p14="http://schemas.microsoft.com/office/powerpoint/2010/main" val="51343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93063"/>
            <a:ext cx="10058400" cy="3529124"/>
          </a:xfrm>
        </p:spPr>
      </p:pic>
    </p:spTree>
    <p:extLst>
      <p:ext uri="{BB962C8B-B14F-4D97-AF65-F5344CB8AC3E}">
        <p14:creationId xmlns:p14="http://schemas.microsoft.com/office/powerpoint/2010/main" val="7464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53840"/>
            <a:ext cx="10058400" cy="3207570"/>
          </a:xfrm>
        </p:spPr>
      </p:pic>
    </p:spTree>
    <p:extLst>
      <p:ext uri="{BB962C8B-B14F-4D97-AF65-F5344CB8AC3E}">
        <p14:creationId xmlns:p14="http://schemas.microsoft.com/office/powerpoint/2010/main" val="25789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GB" dirty="0"/>
              <a:t>Extenuating </a:t>
            </a:r>
            <a:r>
              <a:rPr lang="en-GB" dirty="0" smtClean="0"/>
              <a:t>Circumstances </a:t>
            </a:r>
            <a:r>
              <a:rPr lang="en-US" dirty="0" smtClean="0"/>
              <a:t>process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01" y="2428913"/>
            <a:ext cx="3694112" cy="2774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5113"/>
            <a:ext cx="2543137" cy="254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75" y="2428913"/>
            <a:ext cx="2745844" cy="29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5161"/>
            <a:ext cx="10058400" cy="3344929"/>
          </a:xfrm>
        </p:spPr>
      </p:pic>
    </p:spTree>
    <p:extLst>
      <p:ext uri="{BB962C8B-B14F-4D97-AF65-F5344CB8AC3E}">
        <p14:creationId xmlns:p14="http://schemas.microsoft.com/office/powerpoint/2010/main" val="74191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05" y="1846263"/>
            <a:ext cx="7489115" cy="4022725"/>
          </a:xfrm>
        </p:spPr>
      </p:pic>
    </p:spTree>
    <p:extLst>
      <p:ext uri="{BB962C8B-B14F-4D97-AF65-F5344CB8AC3E}">
        <p14:creationId xmlns:p14="http://schemas.microsoft.com/office/powerpoint/2010/main" val="583676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Test-plan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24" y="1846263"/>
            <a:ext cx="6829277" cy="4022725"/>
          </a:xfrm>
        </p:spPr>
      </p:pic>
    </p:spTree>
    <p:extLst>
      <p:ext uri="{BB962C8B-B14F-4D97-AF65-F5344CB8AC3E}">
        <p14:creationId xmlns:p14="http://schemas.microsoft.com/office/powerpoint/2010/main" val="13849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Test-plan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67" y="2862124"/>
            <a:ext cx="8354591" cy="1991003"/>
          </a:xfrm>
        </p:spPr>
      </p:pic>
    </p:spTree>
    <p:extLst>
      <p:ext uri="{BB962C8B-B14F-4D97-AF65-F5344CB8AC3E}">
        <p14:creationId xmlns:p14="http://schemas.microsoft.com/office/powerpoint/2010/main" val="192754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13093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98218"/>
            <a:ext cx="3924300" cy="280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80" y="3198218"/>
            <a:ext cx="3911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Sprint </a:t>
            </a:r>
            <a:r>
              <a:rPr lang="en-US" dirty="0"/>
              <a:t>(backlog, </a:t>
            </a:r>
            <a:r>
              <a:rPr lang="en-US" dirty="0" err="1"/>
              <a:t>burndown</a:t>
            </a:r>
            <a:r>
              <a:rPr lang="en-US" dirty="0"/>
              <a:t> chart)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Summary </a:t>
            </a:r>
            <a:r>
              <a:rPr lang="en-US" dirty="0"/>
              <a:t>of meeting minutes</a:t>
            </a:r>
          </a:p>
        </p:txBody>
      </p:sp>
    </p:spTree>
    <p:extLst>
      <p:ext uri="{BB962C8B-B14F-4D97-AF65-F5344CB8AC3E}">
        <p14:creationId xmlns:p14="http://schemas.microsoft.com/office/powerpoint/2010/main" val="1570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6"/>
            <a:ext cx="10058400" cy="3355968"/>
          </a:xfrm>
        </p:spPr>
      </p:pic>
    </p:spTree>
    <p:extLst>
      <p:ext uri="{BB962C8B-B14F-4D97-AF65-F5344CB8AC3E}">
        <p14:creationId xmlns:p14="http://schemas.microsoft.com/office/powerpoint/2010/main" val="32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Backlog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2057903"/>
            <a:ext cx="5363323" cy="990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4017698"/>
            <a:ext cx="58967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3048641"/>
            <a:ext cx="4686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9" y="1804035"/>
            <a:ext cx="9084942" cy="4403791"/>
          </a:xfrm>
        </p:spPr>
      </p:pic>
    </p:spTree>
    <p:extLst>
      <p:ext uri="{BB962C8B-B14F-4D97-AF65-F5344CB8AC3E}">
        <p14:creationId xmlns:p14="http://schemas.microsoft.com/office/powerpoint/2010/main" val="1334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5638"/>
            <a:ext cx="10058400" cy="3144825"/>
          </a:xfrm>
        </p:spPr>
      </p:pic>
    </p:spTree>
    <p:extLst>
      <p:ext uri="{BB962C8B-B14F-4D97-AF65-F5344CB8AC3E}">
        <p14:creationId xmlns:p14="http://schemas.microsoft.com/office/powerpoint/2010/main" val="571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Extenuating circumstances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The process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Informing school </a:t>
            </a:r>
            <a:r>
              <a:rPr lang="en-US" sz="2400" dirty="0"/>
              <a:t>of the circumstances that have affected </a:t>
            </a:r>
            <a:r>
              <a:rPr lang="en-US" sz="2400" dirty="0" smtClean="0"/>
              <a:t>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7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8" y="1813560"/>
            <a:ext cx="9469124" cy="4476960"/>
          </a:xfrm>
        </p:spPr>
      </p:pic>
    </p:spTree>
    <p:extLst>
      <p:ext uri="{BB962C8B-B14F-4D97-AF65-F5344CB8AC3E}">
        <p14:creationId xmlns:p14="http://schemas.microsoft.com/office/powerpoint/2010/main" val="3225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4" y="1846263"/>
            <a:ext cx="8705111" cy="4208827"/>
          </a:xfrm>
        </p:spPr>
      </p:pic>
    </p:spTree>
    <p:extLst>
      <p:ext uri="{BB962C8B-B14F-4D97-AF65-F5344CB8AC3E}">
        <p14:creationId xmlns:p14="http://schemas.microsoft.com/office/powerpoint/2010/main" val="4684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1607"/>
            <a:ext cx="10058400" cy="2199487"/>
          </a:xfrm>
        </p:spPr>
      </p:pic>
    </p:spTree>
    <p:extLst>
      <p:ext uri="{BB962C8B-B14F-4D97-AF65-F5344CB8AC3E}">
        <p14:creationId xmlns:p14="http://schemas.microsoft.com/office/powerpoint/2010/main" val="786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52" y="1846263"/>
            <a:ext cx="9086256" cy="4173537"/>
          </a:xfrm>
        </p:spPr>
      </p:pic>
    </p:spTree>
    <p:extLst>
      <p:ext uri="{BB962C8B-B14F-4D97-AF65-F5344CB8AC3E}">
        <p14:creationId xmlns:p14="http://schemas.microsoft.com/office/powerpoint/2010/main" val="2081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5" y="1846263"/>
            <a:ext cx="8613769" cy="4183062"/>
          </a:xfrm>
        </p:spPr>
      </p:pic>
    </p:spTree>
    <p:extLst>
      <p:ext uri="{BB962C8B-B14F-4D97-AF65-F5344CB8AC3E}">
        <p14:creationId xmlns:p14="http://schemas.microsoft.com/office/powerpoint/2010/main" val="182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3" y="2008188"/>
            <a:ext cx="7277799" cy="4022725"/>
          </a:xfrm>
        </p:spPr>
      </p:pic>
    </p:spTree>
    <p:extLst>
      <p:ext uri="{BB962C8B-B14F-4D97-AF65-F5344CB8AC3E}">
        <p14:creationId xmlns:p14="http://schemas.microsoft.com/office/powerpoint/2010/main" val="1679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</a:t>
            </a:r>
            <a:r>
              <a:rPr lang="en-US" dirty="0" smtClean="0"/>
              <a:t>Chart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7376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958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2" y="1846263"/>
            <a:ext cx="7130661" cy="4022725"/>
          </a:xfrm>
        </p:spPr>
      </p:pic>
    </p:spTree>
    <p:extLst>
      <p:ext uri="{BB962C8B-B14F-4D97-AF65-F5344CB8AC3E}">
        <p14:creationId xmlns:p14="http://schemas.microsoft.com/office/powerpoint/2010/main" val="17585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day: 6/3/2017 – 31/3/2017</a:t>
            </a:r>
          </a:p>
          <a:p>
            <a:r>
              <a:rPr lang="en-US" dirty="0" smtClean="0"/>
              <a:t>Total meetings minutes: 380 minutes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99" y="2261965"/>
            <a:ext cx="7716327" cy="3191320"/>
          </a:xfrm>
        </p:spPr>
      </p:pic>
    </p:spTree>
    <p:extLst>
      <p:ext uri="{BB962C8B-B14F-4D97-AF65-F5344CB8AC3E}">
        <p14:creationId xmlns:p14="http://schemas.microsoft.com/office/powerpoint/2010/main" val="1348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 Logs(demo)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0" y="1846263"/>
            <a:ext cx="7368578" cy="4022725"/>
          </a:xfrm>
        </p:spPr>
      </p:pic>
    </p:spTree>
    <p:extLst>
      <p:ext uri="{BB962C8B-B14F-4D97-AF65-F5344CB8AC3E}">
        <p14:creationId xmlns:p14="http://schemas.microsoft.com/office/powerpoint/2010/main" val="1559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Screencast: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System ERD: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Based on the Greenwich’s EC claim system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Database focus on: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Users and Roles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Claims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Assessments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5" y="800953"/>
            <a:ext cx="5423425" cy="53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Users and Roles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User </a:t>
            </a:r>
            <a:r>
              <a:rPr lang="en-US" dirty="0"/>
              <a:t>table: store </a:t>
            </a:r>
            <a:r>
              <a:rPr lang="en-US" dirty="0" smtClean="0"/>
              <a:t>user’s information.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Authority </a:t>
            </a:r>
            <a:r>
              <a:rPr lang="en-US" dirty="0"/>
              <a:t>table: </a:t>
            </a:r>
            <a:r>
              <a:rPr lang="en-US" dirty="0" smtClean="0"/>
              <a:t>store role </a:t>
            </a:r>
            <a:r>
              <a:rPr lang="en-US" dirty="0"/>
              <a:t>of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User’s role: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- Administrator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Coordinator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 smtClean="0"/>
              <a:t>Student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019300"/>
            <a:ext cx="4210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1286</Words>
  <Application>Microsoft Macintosh PowerPoint</Application>
  <PresentationFormat>Widescreen</PresentationFormat>
  <Paragraphs>269</Paragraphs>
  <Slides>59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Calibri Light</vt:lpstr>
      <vt:lpstr>Mangal</vt:lpstr>
      <vt:lpstr>Wingdings</vt:lpstr>
      <vt:lpstr>Arial</vt:lpstr>
      <vt:lpstr>Retrospect</vt:lpstr>
      <vt:lpstr>ECM System</vt:lpstr>
      <vt:lpstr>1. Introduction</vt:lpstr>
      <vt:lpstr>What’s Extenuating Circumstances process </vt:lpstr>
      <vt:lpstr>Extenuating circumstances</vt:lpstr>
      <vt:lpstr>About the System</vt:lpstr>
      <vt:lpstr>2. Functionality (user stories)</vt:lpstr>
      <vt:lpstr>Functionality (cont.)</vt:lpstr>
      <vt:lpstr>3. Database</vt:lpstr>
      <vt:lpstr>Database – Users and Roles (cont.)</vt:lpstr>
      <vt:lpstr>Database – Claims (cont.)</vt:lpstr>
      <vt:lpstr>Database – Assessments (cont.)</vt:lpstr>
      <vt:lpstr>Database – Model</vt:lpstr>
      <vt:lpstr>4. Site design</vt:lpstr>
      <vt:lpstr>Bootstrap grid system</vt:lpstr>
      <vt:lpstr>Cont.</vt:lpstr>
      <vt:lpstr>Design principle</vt:lpstr>
      <vt:lpstr>Cont.</vt:lpstr>
      <vt:lpstr>Cont.</vt:lpstr>
      <vt:lpstr>Cont.</vt:lpstr>
      <vt:lpstr>Bootstrap grid system</vt:lpstr>
      <vt:lpstr>Cont.</vt:lpstr>
      <vt:lpstr>Design principle</vt:lpstr>
      <vt:lpstr>Cont.</vt:lpstr>
      <vt:lpstr>Cont.</vt:lpstr>
      <vt:lpstr>Cont.</vt:lpstr>
      <vt:lpstr>5. Testing</vt:lpstr>
      <vt:lpstr>Test-log</vt:lpstr>
      <vt:lpstr>Test-log (cont.)</vt:lpstr>
      <vt:lpstr>Test-log (cont.)</vt:lpstr>
      <vt:lpstr>Test-log (cont.)</vt:lpstr>
      <vt:lpstr>Test-plan</vt:lpstr>
      <vt:lpstr>Test-plan (cont.)</vt:lpstr>
      <vt:lpstr>Test-plan (cont.)</vt:lpstr>
      <vt:lpstr>Unit tests</vt:lpstr>
      <vt:lpstr>6. Agile methodology</vt:lpstr>
      <vt:lpstr>Product Backlog</vt:lpstr>
      <vt:lpstr>Product Backlog (cont)</vt:lpstr>
      <vt:lpstr>Sprint 1</vt:lpstr>
      <vt:lpstr>Sprint 2</vt:lpstr>
      <vt:lpstr>Sprint 2 (cont)</vt:lpstr>
      <vt:lpstr>Sprint 2 (cont)</vt:lpstr>
      <vt:lpstr>Sprint 2 (cont)</vt:lpstr>
      <vt:lpstr>Sprint 3</vt:lpstr>
      <vt:lpstr>Sprint 4</vt:lpstr>
      <vt:lpstr>Burndown Chart</vt:lpstr>
      <vt:lpstr>Burndown Chart (cont)</vt:lpstr>
      <vt:lpstr>Burndown Chart (cont)</vt:lpstr>
      <vt:lpstr>Burndown Chart (cont)</vt:lpstr>
      <vt:lpstr>Daily Meeting</vt:lpstr>
      <vt:lpstr>Daily meeting Logs(demo)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Microsoft Office User</cp:lastModifiedBy>
  <cp:revision>109</cp:revision>
  <dcterms:created xsi:type="dcterms:W3CDTF">2017-04-27T09:12:33Z</dcterms:created>
  <dcterms:modified xsi:type="dcterms:W3CDTF">2017-04-29T07:05:34Z</dcterms:modified>
</cp:coreProperties>
</file>