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721" r:id="rId3"/>
    <p:sldId id="506" r:id="rId4"/>
    <p:sldId id="603" r:id="rId5"/>
    <p:sldId id="604" r:id="rId6"/>
    <p:sldId id="605" r:id="rId7"/>
    <p:sldId id="606" r:id="rId8"/>
    <p:sldId id="616" r:id="rId9"/>
    <p:sldId id="607" r:id="rId10"/>
    <p:sldId id="608" r:id="rId11"/>
    <p:sldId id="617" r:id="rId12"/>
    <p:sldId id="609" r:id="rId13"/>
    <p:sldId id="611" r:id="rId14"/>
    <p:sldId id="722" r:id="rId15"/>
    <p:sldId id="612" r:id="rId16"/>
    <p:sldId id="613" r:id="rId17"/>
    <p:sldId id="618" r:id="rId18"/>
    <p:sldId id="619" r:id="rId19"/>
    <p:sldId id="674" r:id="rId20"/>
    <p:sldId id="675" r:id="rId21"/>
    <p:sldId id="615" r:id="rId22"/>
    <p:sldId id="621" r:id="rId23"/>
    <p:sldId id="622" r:id="rId24"/>
    <p:sldId id="623" r:id="rId25"/>
    <p:sldId id="624" r:id="rId26"/>
    <p:sldId id="626" r:id="rId27"/>
    <p:sldId id="627" r:id="rId28"/>
    <p:sldId id="729" r:id="rId29"/>
    <p:sldId id="537" r:id="rId30"/>
    <p:sldId id="633" r:id="rId31"/>
    <p:sldId id="552" r:id="rId32"/>
    <p:sldId id="629" r:id="rId33"/>
    <p:sldId id="724" r:id="rId34"/>
    <p:sldId id="630" r:id="rId35"/>
    <p:sldId id="631" r:id="rId36"/>
    <p:sldId id="632" r:id="rId37"/>
    <p:sldId id="634" r:id="rId38"/>
    <p:sldId id="636" r:id="rId39"/>
    <p:sldId id="637" r:id="rId40"/>
    <p:sldId id="638" r:id="rId41"/>
    <p:sldId id="726" r:id="rId42"/>
    <p:sldId id="727" r:id="rId43"/>
    <p:sldId id="728" r:id="rId44"/>
    <p:sldId id="723" r:id="rId45"/>
    <p:sldId id="656" r:id="rId46"/>
    <p:sldId id="657" r:id="rId47"/>
    <p:sldId id="658" r:id="rId48"/>
    <p:sldId id="659" r:id="rId49"/>
    <p:sldId id="660" r:id="rId50"/>
    <p:sldId id="730" r:id="rId51"/>
    <p:sldId id="662" r:id="rId52"/>
    <p:sldId id="664" r:id="rId53"/>
    <p:sldId id="665" r:id="rId54"/>
    <p:sldId id="666" r:id="rId55"/>
    <p:sldId id="667" r:id="rId56"/>
    <p:sldId id="715" r:id="rId57"/>
    <p:sldId id="668" r:id="rId58"/>
    <p:sldId id="669" r:id="rId59"/>
    <p:sldId id="670" r:id="rId60"/>
    <p:sldId id="671" r:id="rId61"/>
  </p:sldIdLst>
  <p:sldSz cx="9144000" cy="6858000" type="screen4x3"/>
  <p:notesSz cx="6858000" cy="9144000"/>
  <p:custShowLst>
    <p:custShow name="卷积示意" id="0">
      <p:sldLst/>
    </p:custShow>
  </p:custShowLst>
  <p:custDataLst>
    <p:tags r:id="rId6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50021"/>
    <a:srgbClr val="FFFF99"/>
    <a:srgbClr val="800000"/>
    <a:srgbClr val="111111"/>
    <a:srgbClr val="CC3300"/>
    <a:srgbClr val="9900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50"/>
    <p:restoredTop sz="93448"/>
  </p:normalViewPr>
  <p:slideViewPr>
    <p:cSldViewPr showGuides="1">
      <p:cViewPr>
        <p:scale>
          <a:sx n="80" d="100"/>
          <a:sy n="80" d="100"/>
        </p:scale>
        <p:origin x="-1080" y="-594"/>
      </p:cViewPr>
      <p:guideLst>
        <p:guide orient="horz" pos="2160"/>
        <p:guide pos="28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gs" Target="tags/tag9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png"/><Relationship Id="rId8" Type="http://schemas.openxmlformats.org/officeDocument/2006/relationships/image" Target="../media/image72.wmf"/><Relationship Id="rId7" Type="http://schemas.openxmlformats.org/officeDocument/2006/relationships/image" Target="../media/image71.wmf"/><Relationship Id="rId6" Type="http://schemas.openxmlformats.org/officeDocument/2006/relationships/image" Target="../media/image39.wmf"/><Relationship Id="rId5" Type="http://schemas.openxmlformats.org/officeDocument/2006/relationships/image" Target="../media/image63.wmf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0" Type="http://schemas.openxmlformats.org/officeDocument/2006/relationships/image" Target="../media/image74.wmf"/><Relationship Id="rId1" Type="http://schemas.openxmlformats.org/officeDocument/2006/relationships/image" Target="../media/image67.png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png"/><Relationship Id="rId7" Type="http://schemas.openxmlformats.org/officeDocument/2006/relationships/image" Target="../media/image81.png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wmf"/><Relationship Id="rId15" Type="http://schemas.openxmlformats.org/officeDocument/2006/relationships/image" Target="../media/image89.wmf"/><Relationship Id="rId14" Type="http://schemas.openxmlformats.org/officeDocument/2006/relationships/image" Target="../media/image88.wmf"/><Relationship Id="rId13" Type="http://schemas.openxmlformats.org/officeDocument/2006/relationships/image" Target="../media/image87.png"/><Relationship Id="rId12" Type="http://schemas.openxmlformats.org/officeDocument/2006/relationships/image" Target="../media/image86.png"/><Relationship Id="rId11" Type="http://schemas.openxmlformats.org/officeDocument/2006/relationships/image" Target="../media/image85.png"/><Relationship Id="rId10" Type="http://schemas.openxmlformats.org/officeDocument/2006/relationships/image" Target="../media/image84.png"/><Relationship Id="rId1" Type="http://schemas.openxmlformats.org/officeDocument/2006/relationships/image" Target="../media/image75.png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8.wmf"/><Relationship Id="rId8" Type="http://schemas.openxmlformats.org/officeDocument/2006/relationships/image" Target="../media/image97.wmf"/><Relationship Id="rId7" Type="http://schemas.openxmlformats.org/officeDocument/2006/relationships/image" Target="../media/image96.png"/><Relationship Id="rId6" Type="http://schemas.openxmlformats.org/officeDocument/2006/relationships/image" Target="../media/image95.png"/><Relationship Id="rId5" Type="http://schemas.openxmlformats.org/officeDocument/2006/relationships/image" Target="../media/image94.wmf"/><Relationship Id="rId4" Type="http://schemas.openxmlformats.org/officeDocument/2006/relationships/image" Target="../media/image93.png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0" Type="http://schemas.openxmlformats.org/officeDocument/2006/relationships/image" Target="../media/image99.wmf"/><Relationship Id="rId1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image" Target="../media/image101.png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png"/><Relationship Id="rId4" Type="http://schemas.openxmlformats.org/officeDocument/2006/relationships/image" Target="../media/image109.png"/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image" Target="../media/image106.png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5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9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wmf"/><Relationship Id="rId8" Type="http://schemas.openxmlformats.org/officeDocument/2006/relationships/image" Target="../media/image139.wmf"/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6" Type="http://schemas.openxmlformats.org/officeDocument/2006/relationships/image" Target="../media/image147.wmf"/><Relationship Id="rId15" Type="http://schemas.openxmlformats.org/officeDocument/2006/relationships/image" Target="../media/image146.wmf"/><Relationship Id="rId14" Type="http://schemas.openxmlformats.org/officeDocument/2006/relationships/image" Target="../media/image145.wmf"/><Relationship Id="rId13" Type="http://schemas.openxmlformats.org/officeDocument/2006/relationships/image" Target="../media/image144.wmf"/><Relationship Id="rId12" Type="http://schemas.openxmlformats.org/officeDocument/2006/relationships/image" Target="../media/image143.wmf"/><Relationship Id="rId11" Type="http://schemas.openxmlformats.org/officeDocument/2006/relationships/image" Target="../media/image142.wmf"/><Relationship Id="rId10" Type="http://schemas.openxmlformats.org/officeDocument/2006/relationships/image" Target="../media/image141.wmf"/><Relationship Id="rId1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4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7" Type="http://schemas.openxmlformats.org/officeDocument/2006/relationships/image" Target="../media/image165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8.wmf"/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189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0" Type="http://schemas.openxmlformats.org/officeDocument/2006/relationships/image" Target="../media/image201.wmf"/><Relationship Id="rId2" Type="http://schemas.openxmlformats.org/officeDocument/2006/relationships/image" Target="../media/image184.wmf"/><Relationship Id="rId19" Type="http://schemas.openxmlformats.org/officeDocument/2006/relationships/image" Target="../media/image200.wmf"/><Relationship Id="rId18" Type="http://schemas.openxmlformats.org/officeDocument/2006/relationships/image" Target="../media/image154.wmf"/><Relationship Id="rId17" Type="http://schemas.openxmlformats.org/officeDocument/2006/relationships/image" Target="../media/image199.wmf"/><Relationship Id="rId16" Type="http://schemas.openxmlformats.org/officeDocument/2006/relationships/image" Target="../media/image198.wmf"/><Relationship Id="rId15" Type="http://schemas.openxmlformats.org/officeDocument/2006/relationships/image" Target="../media/image197.wmf"/><Relationship Id="rId14" Type="http://schemas.openxmlformats.org/officeDocument/2006/relationships/image" Target="../media/image196.wmf"/><Relationship Id="rId13" Type="http://schemas.openxmlformats.org/officeDocument/2006/relationships/image" Target="../media/image195.wmf"/><Relationship Id="rId12" Type="http://schemas.openxmlformats.org/officeDocument/2006/relationships/image" Target="../media/image194.wmf"/><Relationship Id="rId11" Type="http://schemas.openxmlformats.org/officeDocument/2006/relationships/image" Target="../media/image193.wmf"/><Relationship Id="rId10" Type="http://schemas.openxmlformats.org/officeDocument/2006/relationships/image" Target="../media/image192.wmf"/><Relationship Id="rId1" Type="http://schemas.openxmlformats.org/officeDocument/2006/relationships/image" Target="../media/image18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image" Target="../media/image208.wmf"/><Relationship Id="rId7" Type="http://schemas.openxmlformats.org/officeDocument/2006/relationships/image" Target="../media/image207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183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4.wmf"/><Relationship Id="rId8" Type="http://schemas.openxmlformats.org/officeDocument/2006/relationships/image" Target="../media/image213.wmf"/><Relationship Id="rId7" Type="http://schemas.openxmlformats.org/officeDocument/2006/relationships/image" Target="../media/image212.wmf"/><Relationship Id="rId6" Type="http://schemas.openxmlformats.org/officeDocument/2006/relationships/image" Target="../media/image211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07.wmf"/><Relationship Id="rId2" Type="http://schemas.openxmlformats.org/officeDocument/2006/relationships/image" Target="../media/image202.wmf"/><Relationship Id="rId10" Type="http://schemas.openxmlformats.org/officeDocument/2006/relationships/image" Target="../media/image214.wmf"/><Relationship Id="rId1" Type="http://schemas.openxmlformats.org/officeDocument/2006/relationships/image" Target="../media/image183.w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wmf"/><Relationship Id="rId8" Type="http://schemas.openxmlformats.org/officeDocument/2006/relationships/image" Target="../media/image221.wmf"/><Relationship Id="rId7" Type="http://schemas.openxmlformats.org/officeDocument/2006/relationships/image" Target="../media/image220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01.wmf"/><Relationship Id="rId2" Type="http://schemas.openxmlformats.org/officeDocument/2006/relationships/image" Target="../media/image216.wmf"/><Relationship Id="rId11" Type="http://schemas.openxmlformats.org/officeDocument/2006/relationships/image" Target="../media/image224.wmf"/><Relationship Id="rId10" Type="http://schemas.openxmlformats.org/officeDocument/2006/relationships/image" Target="../media/image223.wmf"/><Relationship Id="rId1" Type="http://schemas.openxmlformats.org/officeDocument/2006/relationships/image" Target="../media/image215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14.wmf"/><Relationship Id="rId1" Type="http://schemas.openxmlformats.org/officeDocument/2006/relationships/image" Target="../media/image215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4.wmf"/><Relationship Id="rId6" Type="http://schemas.openxmlformats.org/officeDocument/2006/relationships/image" Target="../media/image233.wmf"/><Relationship Id="rId5" Type="http://schemas.openxmlformats.org/officeDocument/2006/relationships/image" Target="../media/image232.wmf"/><Relationship Id="rId4" Type="http://schemas.openxmlformats.org/officeDocument/2006/relationships/image" Target="../media/image231.wmf"/><Relationship Id="rId3" Type="http://schemas.openxmlformats.org/officeDocument/2006/relationships/image" Target="../media/image230.wmf"/><Relationship Id="rId2" Type="http://schemas.openxmlformats.org/officeDocument/2006/relationships/image" Target="../media/image229.wmf"/><Relationship Id="rId1" Type="http://schemas.openxmlformats.org/officeDocument/2006/relationships/image" Target="../media/image228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image" Target="../media/image242.wmf"/><Relationship Id="rId7" Type="http://schemas.openxmlformats.org/officeDocument/2006/relationships/image" Target="../media/image241.wmf"/><Relationship Id="rId6" Type="http://schemas.openxmlformats.org/officeDocument/2006/relationships/image" Target="../media/image240.wmf"/><Relationship Id="rId5" Type="http://schemas.openxmlformats.org/officeDocument/2006/relationships/image" Target="../media/image239.wmf"/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1" Type="http://schemas.openxmlformats.org/officeDocument/2006/relationships/image" Target="../media/image245.wmf"/><Relationship Id="rId10" Type="http://schemas.openxmlformats.org/officeDocument/2006/relationships/image" Target="../media/image244.wmf"/><Relationship Id="rId1" Type="http://schemas.openxmlformats.org/officeDocument/2006/relationships/image" Target="../media/image235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0.wmf"/><Relationship Id="rId4" Type="http://schemas.openxmlformats.org/officeDocument/2006/relationships/image" Target="../media/image249.wmf"/><Relationship Id="rId3" Type="http://schemas.openxmlformats.org/officeDocument/2006/relationships/image" Target="../media/image248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7" Type="http://schemas.openxmlformats.org/officeDocument/2006/relationships/image" Target="../media/image257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wmf"/><Relationship Id="rId8" Type="http://schemas.openxmlformats.org/officeDocument/2006/relationships/image" Target="../media/image266.wmf"/><Relationship Id="rId7" Type="http://schemas.openxmlformats.org/officeDocument/2006/relationships/image" Target="../media/image265.wmf"/><Relationship Id="rId6" Type="http://schemas.openxmlformats.org/officeDocument/2006/relationships/image" Target="../media/image264.wmf"/><Relationship Id="rId5" Type="http://schemas.openxmlformats.org/officeDocument/2006/relationships/image" Target="../media/image263.wmf"/><Relationship Id="rId4" Type="http://schemas.openxmlformats.org/officeDocument/2006/relationships/image" Target="../media/image262.wmf"/><Relationship Id="rId3" Type="http://schemas.openxmlformats.org/officeDocument/2006/relationships/image" Target="../media/image261.wmf"/><Relationship Id="rId2" Type="http://schemas.openxmlformats.org/officeDocument/2006/relationships/image" Target="../media/image260.wmf"/><Relationship Id="rId12" Type="http://schemas.openxmlformats.org/officeDocument/2006/relationships/image" Target="../media/image270.wmf"/><Relationship Id="rId11" Type="http://schemas.openxmlformats.org/officeDocument/2006/relationships/image" Target="../media/image269.wmf"/><Relationship Id="rId10" Type="http://schemas.openxmlformats.org/officeDocument/2006/relationships/image" Target="../media/image268.wmf"/><Relationship Id="rId1" Type="http://schemas.openxmlformats.org/officeDocument/2006/relationships/image" Target="../media/image259.w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9.wmf"/><Relationship Id="rId8" Type="http://schemas.openxmlformats.org/officeDocument/2006/relationships/image" Target="../media/image278.wmf"/><Relationship Id="rId7" Type="http://schemas.openxmlformats.org/officeDocument/2006/relationships/image" Target="../media/image277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3" Type="http://schemas.openxmlformats.org/officeDocument/2006/relationships/image" Target="../media/image283.wmf"/><Relationship Id="rId12" Type="http://schemas.openxmlformats.org/officeDocument/2006/relationships/image" Target="../media/image282.wmf"/><Relationship Id="rId11" Type="http://schemas.openxmlformats.org/officeDocument/2006/relationships/image" Target="../media/image281.wmf"/><Relationship Id="rId10" Type="http://schemas.openxmlformats.org/officeDocument/2006/relationships/image" Target="../media/image280.wmf"/><Relationship Id="rId1" Type="http://schemas.openxmlformats.org/officeDocument/2006/relationships/image" Target="../media/image27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0" Type="http://schemas.openxmlformats.org/officeDocument/2006/relationships/image" Target="../media/image9.png"/><Relationship Id="rId1" Type="http://schemas.openxmlformats.org/officeDocument/2006/relationships/image" Target="../media/image21.png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2.png"/><Relationship Id="rId8" Type="http://schemas.openxmlformats.org/officeDocument/2006/relationships/image" Target="../media/image291.wmf"/><Relationship Id="rId7" Type="http://schemas.openxmlformats.org/officeDocument/2006/relationships/image" Target="../media/image290.wmf"/><Relationship Id="rId6" Type="http://schemas.openxmlformats.org/officeDocument/2006/relationships/image" Target="../media/image289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/Relationships>
</file>

<file path=ppt/drawings/_rels/vmlDrawing4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9.png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Relationship Id="rId3" Type="http://schemas.openxmlformats.org/officeDocument/2006/relationships/image" Target="../media/image295.wmf"/><Relationship Id="rId2" Type="http://schemas.openxmlformats.org/officeDocument/2006/relationships/image" Target="../media/image294.wmf"/><Relationship Id="rId1" Type="http://schemas.openxmlformats.org/officeDocument/2006/relationships/image" Target="../media/image293.png"/></Relationships>
</file>

<file path=ppt/drawings/_rels/vmlDrawing42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4.png"/><Relationship Id="rId8" Type="http://schemas.openxmlformats.org/officeDocument/2006/relationships/image" Target="../media/image313.wmf"/><Relationship Id="rId7" Type="http://schemas.openxmlformats.org/officeDocument/2006/relationships/image" Target="../media/image312.wmf"/><Relationship Id="rId6" Type="http://schemas.openxmlformats.org/officeDocument/2006/relationships/image" Target="../media/image311.png"/><Relationship Id="rId5" Type="http://schemas.openxmlformats.org/officeDocument/2006/relationships/image" Target="../media/image310.wmf"/><Relationship Id="rId4" Type="http://schemas.openxmlformats.org/officeDocument/2006/relationships/image" Target="../media/image309.png"/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3" Type="http://schemas.openxmlformats.org/officeDocument/2006/relationships/image" Target="../media/image318.png"/><Relationship Id="rId12" Type="http://schemas.openxmlformats.org/officeDocument/2006/relationships/image" Target="../media/image317.png"/><Relationship Id="rId11" Type="http://schemas.openxmlformats.org/officeDocument/2006/relationships/image" Target="../media/image316.png"/><Relationship Id="rId10" Type="http://schemas.openxmlformats.org/officeDocument/2006/relationships/image" Target="../media/image315.png"/><Relationship Id="rId1" Type="http://schemas.openxmlformats.org/officeDocument/2006/relationships/image" Target="../media/image306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7" Type="http://schemas.openxmlformats.org/officeDocument/2006/relationships/image" Target="../media/image325.png"/><Relationship Id="rId6" Type="http://schemas.openxmlformats.org/officeDocument/2006/relationships/image" Target="../media/image324.wmf"/><Relationship Id="rId5" Type="http://schemas.openxmlformats.org/officeDocument/2006/relationships/image" Target="../media/image323.wmf"/><Relationship Id="rId4" Type="http://schemas.openxmlformats.org/officeDocument/2006/relationships/image" Target="../media/image322.wmf"/><Relationship Id="rId3" Type="http://schemas.openxmlformats.org/officeDocument/2006/relationships/image" Target="../media/image321.wmf"/><Relationship Id="rId2" Type="http://schemas.openxmlformats.org/officeDocument/2006/relationships/image" Target="../media/image320.wmf"/><Relationship Id="rId1" Type="http://schemas.openxmlformats.org/officeDocument/2006/relationships/image" Target="../media/image31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7.png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7.png"/><Relationship Id="rId8" Type="http://schemas.openxmlformats.org/officeDocument/2006/relationships/image" Target="../media/image335.wmf"/><Relationship Id="rId7" Type="http://schemas.openxmlformats.org/officeDocument/2006/relationships/image" Target="../media/image334.wmf"/><Relationship Id="rId6" Type="http://schemas.openxmlformats.org/officeDocument/2006/relationships/image" Target="../media/image333.wmf"/><Relationship Id="rId5" Type="http://schemas.openxmlformats.org/officeDocument/2006/relationships/image" Target="../media/image332.wmf"/><Relationship Id="rId4" Type="http://schemas.openxmlformats.org/officeDocument/2006/relationships/image" Target="../media/image331.wmf"/><Relationship Id="rId3" Type="http://schemas.openxmlformats.org/officeDocument/2006/relationships/image" Target="../media/image330.wmf"/><Relationship Id="rId2" Type="http://schemas.openxmlformats.org/officeDocument/2006/relationships/image" Target="../media/image329.wmf"/><Relationship Id="rId10" Type="http://schemas.openxmlformats.org/officeDocument/2006/relationships/image" Target="../media/image336.wmf"/><Relationship Id="rId1" Type="http://schemas.openxmlformats.org/officeDocument/2006/relationships/image" Target="../media/image328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7" Type="http://schemas.openxmlformats.org/officeDocument/2006/relationships/image" Target="../media/image343.wmf"/><Relationship Id="rId6" Type="http://schemas.openxmlformats.org/officeDocument/2006/relationships/image" Target="../media/image342.wmf"/><Relationship Id="rId5" Type="http://schemas.openxmlformats.org/officeDocument/2006/relationships/image" Target="../media/image341.wmf"/><Relationship Id="rId4" Type="http://schemas.openxmlformats.org/officeDocument/2006/relationships/image" Target="../media/image340.wmf"/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/Relationships>
</file>

<file path=ppt/drawings/_rels/vmlDrawing4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1.png"/><Relationship Id="rId6" Type="http://schemas.openxmlformats.org/officeDocument/2006/relationships/image" Target="../media/image350.wmf"/><Relationship Id="rId5" Type="http://schemas.openxmlformats.org/officeDocument/2006/relationships/image" Target="../media/image349.wmf"/><Relationship Id="rId4" Type="http://schemas.openxmlformats.org/officeDocument/2006/relationships/image" Target="../media/image348.wmf"/><Relationship Id="rId3" Type="http://schemas.openxmlformats.org/officeDocument/2006/relationships/image" Target="../media/image347.wmf"/><Relationship Id="rId2" Type="http://schemas.openxmlformats.org/officeDocument/2006/relationships/image" Target="../media/image346.wmf"/><Relationship Id="rId1" Type="http://schemas.openxmlformats.org/officeDocument/2006/relationships/image" Target="../media/image345.w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7.png"/><Relationship Id="rId5" Type="http://schemas.openxmlformats.org/officeDocument/2006/relationships/image" Target="../media/image356.png"/><Relationship Id="rId4" Type="http://schemas.openxmlformats.org/officeDocument/2006/relationships/image" Target="../media/image355.png"/><Relationship Id="rId3" Type="http://schemas.openxmlformats.org/officeDocument/2006/relationships/image" Target="../media/image354.png"/><Relationship Id="rId2" Type="http://schemas.openxmlformats.org/officeDocument/2006/relationships/image" Target="../media/image353.wmf"/><Relationship Id="rId1" Type="http://schemas.openxmlformats.org/officeDocument/2006/relationships/image" Target="../media/image35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2" Type="http://schemas.openxmlformats.org/officeDocument/2006/relationships/image" Target="../media/image38.wmf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.wmf"/><Relationship Id="rId8" Type="http://schemas.openxmlformats.org/officeDocument/2006/relationships/image" Target="../media/image46.wmf"/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1" Type="http://schemas.openxmlformats.org/officeDocument/2006/relationships/image" Target="../media/image49.wmf"/><Relationship Id="rId10" Type="http://schemas.openxmlformats.org/officeDocument/2006/relationships/image" Target="../media/image48.wmf"/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2A76B5-7CD4-493D-B60D-DE226FA13EA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992F1A-668B-4FAD-8788-D13999AE8BC8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32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32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6CCB6E-1DDF-4377-BF4D-19C92A68C54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 dir="rd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0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7.bin"/><Relationship Id="rId23" Type="http://schemas.openxmlformats.org/officeDocument/2006/relationships/vmlDrawing" Target="../drawings/vmlDrawing8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64.png"/><Relationship Id="rId20" Type="http://schemas.openxmlformats.org/officeDocument/2006/relationships/image" Target="../media/image6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6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0.png"/><Relationship Id="rId7" Type="http://schemas.openxmlformats.org/officeDocument/2006/relationships/oleObject" Target="../embeddings/oleObject71.bin"/><Relationship Id="rId6" Type="http://schemas.openxmlformats.org/officeDocument/2006/relationships/image" Target="../media/image69.png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8.png"/><Relationship Id="rId3" Type="http://schemas.openxmlformats.org/officeDocument/2006/relationships/oleObject" Target="../embeddings/oleObject69.bin"/><Relationship Id="rId23" Type="http://schemas.openxmlformats.org/officeDocument/2006/relationships/vmlDrawing" Target="../drawings/vmlDrawing10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74.wmf"/><Relationship Id="rId20" Type="http://schemas.openxmlformats.org/officeDocument/2006/relationships/oleObject" Target="../embeddings/oleObject78.bin"/><Relationship Id="rId2" Type="http://schemas.openxmlformats.org/officeDocument/2006/relationships/image" Target="../media/image67.png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73.png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75.bin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8.png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7.png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6.wmf"/><Relationship Id="rId33" Type="http://schemas.openxmlformats.org/officeDocument/2006/relationships/vmlDrawing" Target="../drawings/vmlDrawing11.vml"/><Relationship Id="rId32" Type="http://schemas.openxmlformats.org/officeDocument/2006/relationships/slideLayout" Target="../slideLayouts/slideLayout2.xml"/><Relationship Id="rId31" Type="http://schemas.openxmlformats.org/officeDocument/2006/relationships/image" Target="../media/image89.wmf"/><Relationship Id="rId30" Type="http://schemas.openxmlformats.org/officeDocument/2006/relationships/oleObject" Target="../embeddings/oleObject94.bin"/><Relationship Id="rId3" Type="http://schemas.openxmlformats.org/officeDocument/2006/relationships/oleObject" Target="../embeddings/oleObject80.bin"/><Relationship Id="rId29" Type="http://schemas.openxmlformats.org/officeDocument/2006/relationships/oleObject" Target="../embeddings/oleObject93.bin"/><Relationship Id="rId28" Type="http://schemas.openxmlformats.org/officeDocument/2006/relationships/image" Target="../media/image88.wmf"/><Relationship Id="rId27" Type="http://schemas.openxmlformats.org/officeDocument/2006/relationships/oleObject" Target="../embeddings/oleObject92.bin"/><Relationship Id="rId26" Type="http://schemas.openxmlformats.org/officeDocument/2006/relationships/image" Target="../media/image87.png"/><Relationship Id="rId25" Type="http://schemas.openxmlformats.org/officeDocument/2006/relationships/oleObject" Target="../embeddings/oleObject91.bin"/><Relationship Id="rId24" Type="http://schemas.openxmlformats.org/officeDocument/2006/relationships/image" Target="../media/image86.png"/><Relationship Id="rId23" Type="http://schemas.openxmlformats.org/officeDocument/2006/relationships/oleObject" Target="../embeddings/oleObject90.bin"/><Relationship Id="rId22" Type="http://schemas.openxmlformats.org/officeDocument/2006/relationships/image" Target="../media/image85.png"/><Relationship Id="rId21" Type="http://schemas.openxmlformats.org/officeDocument/2006/relationships/oleObject" Target="../embeddings/oleObject89.bin"/><Relationship Id="rId20" Type="http://schemas.openxmlformats.org/officeDocument/2006/relationships/image" Target="../media/image84.png"/><Relationship Id="rId2" Type="http://schemas.openxmlformats.org/officeDocument/2006/relationships/image" Target="../media/image75.png"/><Relationship Id="rId19" Type="http://schemas.openxmlformats.org/officeDocument/2006/relationships/oleObject" Target="../embeddings/oleObject88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82.png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81.png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0.png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79.png"/><Relationship Id="rId1" Type="http://schemas.openxmlformats.org/officeDocument/2006/relationships/oleObject" Target="../embeddings/oleObject7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93.png"/><Relationship Id="rId7" Type="http://schemas.openxmlformats.org/officeDocument/2006/relationships/oleObject" Target="../embeddings/oleObject98.bin"/><Relationship Id="rId6" Type="http://schemas.openxmlformats.org/officeDocument/2006/relationships/image" Target="../media/image92.png"/><Relationship Id="rId5" Type="http://schemas.openxmlformats.org/officeDocument/2006/relationships/oleObject" Target="../embeddings/oleObject97.bin"/><Relationship Id="rId4" Type="http://schemas.openxmlformats.org/officeDocument/2006/relationships/image" Target="../media/image91.png"/><Relationship Id="rId3" Type="http://schemas.openxmlformats.org/officeDocument/2006/relationships/oleObject" Target="../embeddings/oleObject96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9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98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96.png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95.png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94.wmf"/><Relationship Id="rId1" Type="http://schemas.openxmlformats.org/officeDocument/2006/relationships/oleObject" Target="../embeddings/oleObject9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4.png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3.png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2.png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1.png"/><Relationship Id="rId13" Type="http://schemas.openxmlformats.org/officeDocument/2006/relationships/vmlDrawing" Target="../drawings/vmlDrawing13.vml"/><Relationship Id="rId12" Type="http://schemas.openxmlformats.org/officeDocument/2006/relationships/slideLayout" Target="../slideLayouts/slideLayout6.xml"/><Relationship Id="rId11" Type="http://schemas.openxmlformats.org/officeDocument/2006/relationships/audio" Target="../media/audio1.wav"/><Relationship Id="rId10" Type="http://schemas.openxmlformats.org/officeDocument/2006/relationships/image" Target="../media/image105.png"/><Relationship Id="rId1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7.bin"/><Relationship Id="rId8" Type="http://schemas.openxmlformats.org/officeDocument/2006/relationships/oleObject" Target="../embeddings/oleObject116.bin"/><Relationship Id="rId7" Type="http://schemas.openxmlformats.org/officeDocument/2006/relationships/oleObject" Target="../embeddings/oleObject115.bin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oleObject" Target="../embeddings/oleObject112.bin"/><Relationship Id="rId3" Type="http://schemas.openxmlformats.org/officeDocument/2006/relationships/oleObject" Target="../embeddings/oleObject111.bin"/><Relationship Id="rId23" Type="http://schemas.openxmlformats.org/officeDocument/2006/relationships/vmlDrawing" Target="../drawings/vmlDrawing14.v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12.wmf"/><Relationship Id="rId20" Type="http://schemas.openxmlformats.org/officeDocument/2006/relationships/oleObject" Target="../embeddings/oleObject123.bin"/><Relationship Id="rId2" Type="http://schemas.openxmlformats.org/officeDocument/2006/relationships/image" Target="../media/image106.png"/><Relationship Id="rId19" Type="http://schemas.openxmlformats.org/officeDocument/2006/relationships/image" Target="../media/image111.wmf"/><Relationship Id="rId18" Type="http://schemas.openxmlformats.org/officeDocument/2006/relationships/oleObject" Target="../embeddings/oleObject122.bin"/><Relationship Id="rId17" Type="http://schemas.openxmlformats.org/officeDocument/2006/relationships/image" Target="../media/image110.png"/><Relationship Id="rId16" Type="http://schemas.openxmlformats.org/officeDocument/2006/relationships/oleObject" Target="../embeddings/oleObject121.bin"/><Relationship Id="rId15" Type="http://schemas.openxmlformats.org/officeDocument/2006/relationships/image" Target="../media/image109.png"/><Relationship Id="rId14" Type="http://schemas.openxmlformats.org/officeDocument/2006/relationships/oleObject" Target="../embeddings/oleObject120.bin"/><Relationship Id="rId13" Type="http://schemas.openxmlformats.org/officeDocument/2006/relationships/image" Target="../media/image108.png"/><Relationship Id="rId12" Type="http://schemas.openxmlformats.org/officeDocument/2006/relationships/oleObject" Target="../embeddings/oleObject119.bin"/><Relationship Id="rId11" Type="http://schemas.openxmlformats.org/officeDocument/2006/relationships/image" Target="../media/image107.png"/><Relationship Id="rId10" Type="http://schemas.openxmlformats.org/officeDocument/2006/relationships/oleObject" Target="../embeddings/oleObject118.bin"/><Relationship Id="rId1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113.wmf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1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115.wmf"/><Relationship Id="rId1" Type="http://schemas.openxmlformats.org/officeDocument/2006/relationships/oleObject" Target="../embeddings/oleObject1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3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23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1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20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125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24.wmf"/><Relationship Id="rId1" Type="http://schemas.openxmlformats.org/officeDocument/2006/relationships/oleObject" Target="../embeddings/oleObject13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9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7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26.wmf"/><Relationship Id="rId14" Type="http://schemas.openxmlformats.org/officeDocument/2006/relationships/vmlDrawing" Target="../drawings/vmlDrawing19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30.wmf"/><Relationship Id="rId1" Type="http://schemas.openxmlformats.org/officeDocument/2006/relationships/oleObject" Target="../embeddings/oleObject139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3.wmf"/><Relationship Id="rId34" Type="http://schemas.openxmlformats.org/officeDocument/2006/relationships/vmlDrawing" Target="../drawings/vmlDrawing20.vml"/><Relationship Id="rId33" Type="http://schemas.openxmlformats.org/officeDocument/2006/relationships/slideLayout" Target="../slideLayouts/slideLayout2.xml"/><Relationship Id="rId32" Type="http://schemas.openxmlformats.org/officeDocument/2006/relationships/image" Target="../media/image147.wmf"/><Relationship Id="rId31" Type="http://schemas.openxmlformats.org/officeDocument/2006/relationships/oleObject" Target="../embeddings/oleObject160.bin"/><Relationship Id="rId30" Type="http://schemas.openxmlformats.org/officeDocument/2006/relationships/image" Target="../media/image146.wmf"/><Relationship Id="rId3" Type="http://schemas.openxmlformats.org/officeDocument/2006/relationships/oleObject" Target="../embeddings/oleObject146.bin"/><Relationship Id="rId29" Type="http://schemas.openxmlformats.org/officeDocument/2006/relationships/oleObject" Target="../embeddings/oleObject159.bin"/><Relationship Id="rId28" Type="http://schemas.openxmlformats.org/officeDocument/2006/relationships/image" Target="../media/image145.w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144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143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42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41.wmf"/><Relationship Id="rId2" Type="http://schemas.openxmlformats.org/officeDocument/2006/relationships/image" Target="../media/image132.wmf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40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39.wmf"/><Relationship Id="rId15" Type="http://schemas.openxmlformats.org/officeDocument/2006/relationships/oleObject" Target="../embeddings/oleObject152.bin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48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4.wmf"/><Relationship Id="rId13" Type="http://schemas.openxmlformats.org/officeDocument/2006/relationships/oleObject" Target="../embeddings/oleObject167.bin"/><Relationship Id="rId12" Type="http://schemas.openxmlformats.org/officeDocument/2006/relationships/image" Target="../media/image153.w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52.wmf"/><Relationship Id="rId1" Type="http://schemas.openxmlformats.org/officeDocument/2006/relationships/oleObject" Target="../embeddings/oleObject16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png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png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png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68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60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57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7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76.bin"/><Relationship Id="rId6" Type="http://schemas.openxmlformats.org/officeDocument/2006/relationships/tags" Target="../tags/tag2.xml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75.bin"/><Relationship Id="rId3" Type="http://schemas.openxmlformats.org/officeDocument/2006/relationships/image" Target="../media/image159.wmf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66.wmf"/><Relationship Id="rId2" Type="http://schemas.openxmlformats.org/officeDocument/2006/relationships/oleObject" Target="../embeddings/oleObject174.bin"/><Relationship Id="rId19" Type="http://schemas.openxmlformats.org/officeDocument/2006/relationships/oleObject" Target="../embeddings/oleObject181.bin"/><Relationship Id="rId18" Type="http://schemas.openxmlformats.org/officeDocument/2006/relationships/image" Target="../media/image165.wmf"/><Relationship Id="rId17" Type="http://schemas.openxmlformats.org/officeDocument/2006/relationships/oleObject" Target="../embeddings/oleObject180.bin"/><Relationship Id="rId16" Type="http://schemas.openxmlformats.org/officeDocument/2006/relationships/image" Target="../media/image164.wmf"/><Relationship Id="rId15" Type="http://schemas.openxmlformats.org/officeDocument/2006/relationships/oleObject" Target="../embeddings/oleObject179.bin"/><Relationship Id="rId14" Type="http://schemas.openxmlformats.org/officeDocument/2006/relationships/image" Target="../media/image163.wmf"/><Relationship Id="rId13" Type="http://schemas.openxmlformats.org/officeDocument/2006/relationships/oleObject" Target="../embeddings/oleObject178.bin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image" Target="../media/image162.wmf"/><Relationship Id="rId1" Type="http://schemas.openxmlformats.org/officeDocument/2006/relationships/tags" Target="../tags/tag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67.wmf"/><Relationship Id="rId12" Type="http://schemas.openxmlformats.org/officeDocument/2006/relationships/vmlDrawing" Target="../drawings/vmlDrawing2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8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72.wmf"/><Relationship Id="rId1" Type="http://schemas.openxmlformats.org/officeDocument/2006/relationships/oleObject" Target="../embeddings/oleObject18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8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75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9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179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9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00.bin"/><Relationship Id="rId44" Type="http://schemas.openxmlformats.org/officeDocument/2006/relationships/vmlDrawing" Target="../drawings/vmlDrawing29.vml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5.xml"/><Relationship Id="rId41" Type="http://schemas.openxmlformats.org/officeDocument/2006/relationships/image" Target="../media/image201.wmf"/><Relationship Id="rId40" Type="http://schemas.openxmlformats.org/officeDocument/2006/relationships/oleObject" Target="../embeddings/oleObject218.bin"/><Relationship Id="rId4" Type="http://schemas.openxmlformats.org/officeDocument/2006/relationships/image" Target="../media/image184.wmf"/><Relationship Id="rId39" Type="http://schemas.openxmlformats.org/officeDocument/2006/relationships/image" Target="../media/image200.wmf"/><Relationship Id="rId38" Type="http://schemas.openxmlformats.org/officeDocument/2006/relationships/oleObject" Target="../embeddings/oleObject217.bin"/><Relationship Id="rId37" Type="http://schemas.openxmlformats.org/officeDocument/2006/relationships/image" Target="../media/image154.wmf"/><Relationship Id="rId36" Type="http://schemas.openxmlformats.org/officeDocument/2006/relationships/oleObject" Target="../embeddings/oleObject216.bin"/><Relationship Id="rId35" Type="http://schemas.openxmlformats.org/officeDocument/2006/relationships/oleObject" Target="../embeddings/oleObject215.bin"/><Relationship Id="rId34" Type="http://schemas.openxmlformats.org/officeDocument/2006/relationships/image" Target="../media/image199.wmf"/><Relationship Id="rId33" Type="http://schemas.openxmlformats.org/officeDocument/2006/relationships/oleObject" Target="../embeddings/oleObject214.bin"/><Relationship Id="rId32" Type="http://schemas.openxmlformats.org/officeDocument/2006/relationships/image" Target="../media/image198.wmf"/><Relationship Id="rId31" Type="http://schemas.openxmlformats.org/officeDocument/2006/relationships/oleObject" Target="../embeddings/oleObject213.bin"/><Relationship Id="rId30" Type="http://schemas.openxmlformats.org/officeDocument/2006/relationships/image" Target="../media/image197.wmf"/><Relationship Id="rId3" Type="http://schemas.openxmlformats.org/officeDocument/2006/relationships/oleObject" Target="../embeddings/oleObject199.bin"/><Relationship Id="rId29" Type="http://schemas.openxmlformats.org/officeDocument/2006/relationships/oleObject" Target="../embeddings/oleObject212.bin"/><Relationship Id="rId28" Type="http://schemas.openxmlformats.org/officeDocument/2006/relationships/image" Target="../media/image196.wmf"/><Relationship Id="rId27" Type="http://schemas.openxmlformats.org/officeDocument/2006/relationships/oleObject" Target="../embeddings/oleObject211.bin"/><Relationship Id="rId26" Type="http://schemas.openxmlformats.org/officeDocument/2006/relationships/image" Target="../media/image195.wmf"/><Relationship Id="rId25" Type="http://schemas.openxmlformats.org/officeDocument/2006/relationships/oleObject" Target="../embeddings/oleObject210.bin"/><Relationship Id="rId24" Type="http://schemas.openxmlformats.org/officeDocument/2006/relationships/image" Target="../media/image194.wmf"/><Relationship Id="rId23" Type="http://schemas.openxmlformats.org/officeDocument/2006/relationships/oleObject" Target="../embeddings/oleObject209.bin"/><Relationship Id="rId22" Type="http://schemas.openxmlformats.org/officeDocument/2006/relationships/image" Target="../media/image193.wmf"/><Relationship Id="rId21" Type="http://schemas.openxmlformats.org/officeDocument/2006/relationships/oleObject" Target="../embeddings/oleObject208.bin"/><Relationship Id="rId20" Type="http://schemas.openxmlformats.org/officeDocument/2006/relationships/image" Target="../media/image192.wmf"/><Relationship Id="rId2" Type="http://schemas.openxmlformats.org/officeDocument/2006/relationships/image" Target="../media/image183.wmf"/><Relationship Id="rId19" Type="http://schemas.openxmlformats.org/officeDocument/2006/relationships/oleObject" Target="../embeddings/oleObject207.bin"/><Relationship Id="rId18" Type="http://schemas.openxmlformats.org/officeDocument/2006/relationships/image" Target="../media/image191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90.w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98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04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220.bin"/><Relationship Id="rId20" Type="http://schemas.openxmlformats.org/officeDocument/2006/relationships/vmlDrawing" Target="../drawings/vmlDrawing30.vml"/><Relationship Id="rId2" Type="http://schemas.openxmlformats.org/officeDocument/2006/relationships/image" Target="../media/image183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184.wmf"/><Relationship Id="rId17" Type="http://schemas.openxmlformats.org/officeDocument/2006/relationships/oleObject" Target="../embeddings/oleObject227.bin"/><Relationship Id="rId16" Type="http://schemas.openxmlformats.org/officeDocument/2006/relationships/image" Target="../media/image208.w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207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206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05.wmf"/><Relationship Id="rId1" Type="http://schemas.openxmlformats.org/officeDocument/2006/relationships/oleObject" Target="../embeddings/oleObject219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2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207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202.wmf"/><Relationship Id="rId3" Type="http://schemas.openxmlformats.org/officeDocument/2006/relationships/oleObject" Target="../embeddings/oleObject229.bin"/><Relationship Id="rId23" Type="http://schemas.openxmlformats.org/officeDocument/2006/relationships/vmlDrawing" Target="../drawings/vmlDrawing31.vml"/><Relationship Id="rId22" Type="http://schemas.openxmlformats.org/officeDocument/2006/relationships/slideLayout" Target="../slideLayouts/slideLayout2.xml"/><Relationship Id="rId21" Type="http://schemas.openxmlformats.org/officeDocument/2006/relationships/oleObject" Target="../embeddings/oleObject238.bin"/><Relationship Id="rId20" Type="http://schemas.openxmlformats.org/officeDocument/2006/relationships/image" Target="../media/image214.wmf"/><Relationship Id="rId2" Type="http://schemas.openxmlformats.org/officeDocument/2006/relationships/image" Target="../media/image183.wmf"/><Relationship Id="rId19" Type="http://schemas.openxmlformats.org/officeDocument/2006/relationships/oleObject" Target="../embeddings/oleObject237.bin"/><Relationship Id="rId18" Type="http://schemas.openxmlformats.org/officeDocument/2006/relationships/image" Target="../media/image184.wmf"/><Relationship Id="rId17" Type="http://schemas.openxmlformats.org/officeDocument/2006/relationships/oleObject" Target="../embeddings/oleObject236.bin"/><Relationship Id="rId16" Type="http://schemas.openxmlformats.org/officeDocument/2006/relationships/image" Target="../media/image213.wmf"/><Relationship Id="rId15" Type="http://schemas.openxmlformats.org/officeDocument/2006/relationships/oleObject" Target="../embeddings/oleObject235.bin"/><Relationship Id="rId14" Type="http://schemas.openxmlformats.org/officeDocument/2006/relationships/image" Target="../media/image212.wmf"/><Relationship Id="rId13" Type="http://schemas.openxmlformats.org/officeDocument/2006/relationships/oleObject" Target="../embeddings/oleObject234.bin"/><Relationship Id="rId12" Type="http://schemas.openxmlformats.org/officeDocument/2006/relationships/image" Target="../media/image211.wmf"/><Relationship Id="rId11" Type="http://schemas.openxmlformats.org/officeDocument/2006/relationships/oleObject" Target="../embeddings/oleObject233.bin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2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png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png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png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7.wmf"/><Relationship Id="rId8" Type="http://schemas.openxmlformats.org/officeDocument/2006/relationships/oleObject" Target="../embeddings/oleObject242.bin"/><Relationship Id="rId7" Type="http://schemas.openxmlformats.org/officeDocument/2006/relationships/tags" Target="../tags/tag6.xml"/><Relationship Id="rId6" Type="http://schemas.openxmlformats.org/officeDocument/2006/relationships/image" Target="../media/image201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16.wmf"/><Relationship Id="rId3" Type="http://schemas.openxmlformats.org/officeDocument/2006/relationships/oleObject" Target="../embeddings/oleObject240.bin"/><Relationship Id="rId25" Type="http://schemas.openxmlformats.org/officeDocument/2006/relationships/vmlDrawing" Target="../drawings/vmlDrawing32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24.wmf"/><Relationship Id="rId22" Type="http://schemas.openxmlformats.org/officeDocument/2006/relationships/oleObject" Target="../embeddings/oleObject249.bin"/><Relationship Id="rId21" Type="http://schemas.openxmlformats.org/officeDocument/2006/relationships/image" Target="../media/image223.wmf"/><Relationship Id="rId20" Type="http://schemas.openxmlformats.org/officeDocument/2006/relationships/oleObject" Target="../embeddings/oleObject248.bin"/><Relationship Id="rId2" Type="http://schemas.openxmlformats.org/officeDocument/2006/relationships/image" Target="../media/image215.wmf"/><Relationship Id="rId19" Type="http://schemas.openxmlformats.org/officeDocument/2006/relationships/image" Target="../media/image222.wmf"/><Relationship Id="rId18" Type="http://schemas.openxmlformats.org/officeDocument/2006/relationships/oleObject" Target="../embeddings/oleObject247.bin"/><Relationship Id="rId17" Type="http://schemas.openxmlformats.org/officeDocument/2006/relationships/image" Target="../media/image221.wmf"/><Relationship Id="rId16" Type="http://schemas.openxmlformats.org/officeDocument/2006/relationships/oleObject" Target="../embeddings/oleObject246.bin"/><Relationship Id="rId15" Type="http://schemas.openxmlformats.org/officeDocument/2006/relationships/image" Target="../media/image220.wmf"/><Relationship Id="rId14" Type="http://schemas.openxmlformats.org/officeDocument/2006/relationships/oleObject" Target="../embeddings/oleObject245.bin"/><Relationship Id="rId13" Type="http://schemas.openxmlformats.org/officeDocument/2006/relationships/image" Target="../media/image219.wmf"/><Relationship Id="rId12" Type="http://schemas.openxmlformats.org/officeDocument/2006/relationships/oleObject" Target="../embeddings/oleObject244.bin"/><Relationship Id="rId11" Type="http://schemas.openxmlformats.org/officeDocument/2006/relationships/image" Target="../media/image218.wmf"/><Relationship Id="rId10" Type="http://schemas.openxmlformats.org/officeDocument/2006/relationships/oleObject" Target="../embeddings/oleObject243.bin"/><Relationship Id="rId1" Type="http://schemas.openxmlformats.org/officeDocument/2006/relationships/oleObject" Target="../embeddings/oleObject239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6.wmf"/><Relationship Id="rId8" Type="http://schemas.openxmlformats.org/officeDocument/2006/relationships/oleObject" Target="../embeddings/oleObject253.bin"/><Relationship Id="rId7" Type="http://schemas.openxmlformats.org/officeDocument/2006/relationships/image" Target="../media/image225.wmf"/><Relationship Id="rId6" Type="http://schemas.openxmlformats.org/officeDocument/2006/relationships/oleObject" Target="../embeddings/oleObject252.bin"/><Relationship Id="rId5" Type="http://schemas.openxmlformats.org/officeDocument/2006/relationships/image" Target="../media/image214.wmf"/><Relationship Id="rId4" Type="http://schemas.openxmlformats.org/officeDocument/2006/relationships/oleObject" Target="../embeddings/oleObject251.bin"/><Relationship Id="rId3" Type="http://schemas.openxmlformats.org/officeDocument/2006/relationships/tags" Target="../tags/tag7.xml"/><Relationship Id="rId2" Type="http://schemas.openxmlformats.org/officeDocument/2006/relationships/image" Target="../media/image215.wmf"/><Relationship Id="rId13" Type="http://schemas.openxmlformats.org/officeDocument/2006/relationships/vmlDrawing" Target="../drawings/vmlDrawing33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27.wmf"/><Relationship Id="rId10" Type="http://schemas.openxmlformats.org/officeDocument/2006/relationships/oleObject" Target="../embeddings/oleObject254.bin"/><Relationship Id="rId1" Type="http://schemas.openxmlformats.org/officeDocument/2006/relationships/oleObject" Target="../embeddings/oleObject250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oleObject" Target="../embeddings/oleObject258.bin"/><Relationship Id="rId7" Type="http://schemas.openxmlformats.org/officeDocument/2006/relationships/image" Target="../media/image230.wmf"/><Relationship Id="rId6" Type="http://schemas.openxmlformats.org/officeDocument/2006/relationships/oleObject" Target="../embeddings/oleObject257.bin"/><Relationship Id="rId5" Type="http://schemas.openxmlformats.org/officeDocument/2006/relationships/image" Target="../media/image229.wmf"/><Relationship Id="rId4" Type="http://schemas.openxmlformats.org/officeDocument/2006/relationships/oleObject" Target="../embeddings/oleObject256.bin"/><Relationship Id="rId3" Type="http://schemas.openxmlformats.org/officeDocument/2006/relationships/tags" Target="../tags/tag8.xml"/><Relationship Id="rId2" Type="http://schemas.openxmlformats.org/officeDocument/2006/relationships/image" Target="../media/image228.wmf"/><Relationship Id="rId17" Type="http://schemas.openxmlformats.org/officeDocument/2006/relationships/vmlDrawing" Target="../drawings/vmlDrawing34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34.wmf"/><Relationship Id="rId14" Type="http://schemas.openxmlformats.org/officeDocument/2006/relationships/oleObject" Target="../embeddings/oleObject261.bin"/><Relationship Id="rId13" Type="http://schemas.openxmlformats.org/officeDocument/2006/relationships/image" Target="../media/image233.wmf"/><Relationship Id="rId12" Type="http://schemas.openxmlformats.org/officeDocument/2006/relationships/oleObject" Target="../embeddings/oleObject260.bin"/><Relationship Id="rId11" Type="http://schemas.openxmlformats.org/officeDocument/2006/relationships/image" Target="../media/image232.wmf"/><Relationship Id="rId10" Type="http://schemas.openxmlformats.org/officeDocument/2006/relationships/oleObject" Target="../embeddings/oleObject259.bin"/><Relationship Id="rId1" Type="http://schemas.openxmlformats.org/officeDocument/2006/relationships/oleObject" Target="../embeddings/oleObject25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63.bin"/><Relationship Id="rId25" Type="http://schemas.openxmlformats.org/officeDocument/2006/relationships/vmlDrawing" Target="../drawings/vmlDrawing35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245.wmf"/><Relationship Id="rId22" Type="http://schemas.openxmlformats.org/officeDocument/2006/relationships/oleObject" Target="../embeddings/oleObject273.bin"/><Relationship Id="rId21" Type="http://schemas.openxmlformats.org/officeDocument/2006/relationships/image" Target="../media/image244.wmf"/><Relationship Id="rId20" Type="http://schemas.openxmlformats.org/officeDocument/2006/relationships/oleObject" Target="../embeddings/oleObject272.bin"/><Relationship Id="rId2" Type="http://schemas.openxmlformats.org/officeDocument/2006/relationships/image" Target="../media/image235.wmf"/><Relationship Id="rId19" Type="http://schemas.openxmlformats.org/officeDocument/2006/relationships/image" Target="../media/image243.wmf"/><Relationship Id="rId18" Type="http://schemas.openxmlformats.org/officeDocument/2006/relationships/oleObject" Target="../embeddings/oleObject271.bin"/><Relationship Id="rId17" Type="http://schemas.openxmlformats.org/officeDocument/2006/relationships/oleObject" Target="../embeddings/oleObject270.bin"/><Relationship Id="rId16" Type="http://schemas.openxmlformats.org/officeDocument/2006/relationships/image" Target="../media/image242.wmf"/><Relationship Id="rId15" Type="http://schemas.openxmlformats.org/officeDocument/2006/relationships/oleObject" Target="../embeddings/oleObject269.bin"/><Relationship Id="rId14" Type="http://schemas.openxmlformats.org/officeDocument/2006/relationships/image" Target="../media/image241.w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240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239.wmf"/><Relationship Id="rId1" Type="http://schemas.openxmlformats.org/officeDocument/2006/relationships/oleObject" Target="../embeddings/oleObject262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8.bin"/><Relationship Id="rId8" Type="http://schemas.openxmlformats.org/officeDocument/2006/relationships/image" Target="../media/image249.wmf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47.wmf"/><Relationship Id="rId3" Type="http://schemas.openxmlformats.org/officeDocument/2006/relationships/oleObject" Target="../embeddings/oleObject275.bin"/><Relationship Id="rId2" Type="http://schemas.openxmlformats.org/officeDocument/2006/relationships/image" Target="../media/image246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50.wmf"/><Relationship Id="rId1" Type="http://schemas.openxmlformats.org/officeDocument/2006/relationships/oleObject" Target="../embeddings/oleObject274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282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81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280.bin"/><Relationship Id="rId2" Type="http://schemas.openxmlformats.org/officeDocument/2006/relationships/image" Target="../media/image251.wmf"/><Relationship Id="rId18" Type="http://schemas.openxmlformats.org/officeDocument/2006/relationships/vmlDrawing" Target="../drawings/vmlDrawing3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58.wmf"/><Relationship Id="rId15" Type="http://schemas.openxmlformats.org/officeDocument/2006/relationships/oleObject" Target="../embeddings/oleObject286.bin"/><Relationship Id="rId14" Type="http://schemas.openxmlformats.org/officeDocument/2006/relationships/image" Target="../media/image257.wmf"/><Relationship Id="rId13" Type="http://schemas.openxmlformats.org/officeDocument/2006/relationships/oleObject" Target="../embeddings/oleObject285.bin"/><Relationship Id="rId12" Type="http://schemas.openxmlformats.org/officeDocument/2006/relationships/image" Target="../media/image256.wmf"/><Relationship Id="rId11" Type="http://schemas.openxmlformats.org/officeDocument/2006/relationships/oleObject" Target="../embeddings/oleObject284.bin"/><Relationship Id="rId10" Type="http://schemas.openxmlformats.org/officeDocument/2006/relationships/image" Target="../media/image255.wmf"/><Relationship Id="rId1" Type="http://schemas.openxmlformats.org/officeDocument/2006/relationships/oleObject" Target="../embeddings/oleObject279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1.bin"/><Relationship Id="rId8" Type="http://schemas.openxmlformats.org/officeDocument/2006/relationships/image" Target="../media/image262.wmf"/><Relationship Id="rId7" Type="http://schemas.openxmlformats.org/officeDocument/2006/relationships/oleObject" Target="../embeddings/oleObject290.bin"/><Relationship Id="rId6" Type="http://schemas.openxmlformats.org/officeDocument/2006/relationships/image" Target="../media/image261.wmf"/><Relationship Id="rId5" Type="http://schemas.openxmlformats.org/officeDocument/2006/relationships/oleObject" Target="../embeddings/oleObject289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288.bin"/><Relationship Id="rId27" Type="http://schemas.openxmlformats.org/officeDocument/2006/relationships/vmlDrawing" Target="../drawings/vmlDrawing38.vml"/><Relationship Id="rId26" Type="http://schemas.openxmlformats.org/officeDocument/2006/relationships/slideLayout" Target="../slideLayouts/slideLayout2.xml"/><Relationship Id="rId25" Type="http://schemas.openxmlformats.org/officeDocument/2006/relationships/oleObject" Target="../embeddings/oleObject299.bin"/><Relationship Id="rId24" Type="http://schemas.openxmlformats.org/officeDocument/2006/relationships/image" Target="../media/image270.wmf"/><Relationship Id="rId23" Type="http://schemas.openxmlformats.org/officeDocument/2006/relationships/oleObject" Target="../embeddings/oleObject298.bin"/><Relationship Id="rId22" Type="http://schemas.openxmlformats.org/officeDocument/2006/relationships/image" Target="../media/image269.wmf"/><Relationship Id="rId21" Type="http://schemas.openxmlformats.org/officeDocument/2006/relationships/oleObject" Target="../embeddings/oleObject297.bin"/><Relationship Id="rId20" Type="http://schemas.openxmlformats.org/officeDocument/2006/relationships/image" Target="../media/image268.wmf"/><Relationship Id="rId2" Type="http://schemas.openxmlformats.org/officeDocument/2006/relationships/image" Target="../media/image259.wmf"/><Relationship Id="rId19" Type="http://schemas.openxmlformats.org/officeDocument/2006/relationships/oleObject" Target="../embeddings/oleObject296.bin"/><Relationship Id="rId18" Type="http://schemas.openxmlformats.org/officeDocument/2006/relationships/image" Target="../media/image267.wmf"/><Relationship Id="rId17" Type="http://schemas.openxmlformats.org/officeDocument/2006/relationships/oleObject" Target="../embeddings/oleObject295.bin"/><Relationship Id="rId16" Type="http://schemas.openxmlformats.org/officeDocument/2006/relationships/image" Target="../media/image266.wmf"/><Relationship Id="rId15" Type="http://schemas.openxmlformats.org/officeDocument/2006/relationships/oleObject" Target="../embeddings/oleObject294.bin"/><Relationship Id="rId14" Type="http://schemas.openxmlformats.org/officeDocument/2006/relationships/image" Target="../media/image265.wmf"/><Relationship Id="rId13" Type="http://schemas.openxmlformats.org/officeDocument/2006/relationships/oleObject" Target="../embeddings/oleObject293.bin"/><Relationship Id="rId12" Type="http://schemas.openxmlformats.org/officeDocument/2006/relationships/image" Target="../media/image264.wmf"/><Relationship Id="rId11" Type="http://schemas.openxmlformats.org/officeDocument/2006/relationships/oleObject" Target="../embeddings/oleObject292.bin"/><Relationship Id="rId10" Type="http://schemas.openxmlformats.org/officeDocument/2006/relationships/image" Target="../media/image263.wmf"/><Relationship Id="rId1" Type="http://schemas.openxmlformats.org/officeDocument/2006/relationships/oleObject" Target="../embeddings/oleObject287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4.bin"/><Relationship Id="rId8" Type="http://schemas.openxmlformats.org/officeDocument/2006/relationships/image" Target="../media/image274.wmf"/><Relationship Id="rId7" Type="http://schemas.openxmlformats.org/officeDocument/2006/relationships/oleObject" Target="../embeddings/oleObject303.bin"/><Relationship Id="rId6" Type="http://schemas.openxmlformats.org/officeDocument/2006/relationships/image" Target="../media/image273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72.wmf"/><Relationship Id="rId3" Type="http://schemas.openxmlformats.org/officeDocument/2006/relationships/oleObject" Target="../embeddings/oleObject301.bin"/><Relationship Id="rId28" Type="http://schemas.openxmlformats.org/officeDocument/2006/relationships/vmlDrawing" Target="../drawings/vmlDrawing39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83.wmf"/><Relationship Id="rId25" Type="http://schemas.openxmlformats.org/officeDocument/2006/relationships/oleObject" Target="../embeddings/oleObject312.bin"/><Relationship Id="rId24" Type="http://schemas.openxmlformats.org/officeDocument/2006/relationships/image" Target="../media/image282.wmf"/><Relationship Id="rId23" Type="http://schemas.openxmlformats.org/officeDocument/2006/relationships/oleObject" Target="../embeddings/oleObject311.bin"/><Relationship Id="rId22" Type="http://schemas.openxmlformats.org/officeDocument/2006/relationships/image" Target="../media/image281.wmf"/><Relationship Id="rId21" Type="http://schemas.openxmlformats.org/officeDocument/2006/relationships/oleObject" Target="../embeddings/oleObject310.bin"/><Relationship Id="rId20" Type="http://schemas.openxmlformats.org/officeDocument/2006/relationships/image" Target="../media/image280.wmf"/><Relationship Id="rId2" Type="http://schemas.openxmlformats.org/officeDocument/2006/relationships/image" Target="../media/image271.wmf"/><Relationship Id="rId19" Type="http://schemas.openxmlformats.org/officeDocument/2006/relationships/oleObject" Target="../embeddings/oleObject309.bin"/><Relationship Id="rId18" Type="http://schemas.openxmlformats.org/officeDocument/2006/relationships/image" Target="../media/image279.wmf"/><Relationship Id="rId17" Type="http://schemas.openxmlformats.org/officeDocument/2006/relationships/oleObject" Target="../embeddings/oleObject308.bin"/><Relationship Id="rId16" Type="http://schemas.openxmlformats.org/officeDocument/2006/relationships/image" Target="../media/image278.wmf"/><Relationship Id="rId15" Type="http://schemas.openxmlformats.org/officeDocument/2006/relationships/oleObject" Target="../embeddings/oleObject307.bin"/><Relationship Id="rId14" Type="http://schemas.openxmlformats.org/officeDocument/2006/relationships/image" Target="../media/image277.wmf"/><Relationship Id="rId13" Type="http://schemas.openxmlformats.org/officeDocument/2006/relationships/oleObject" Target="../embeddings/oleObject306.bin"/><Relationship Id="rId12" Type="http://schemas.openxmlformats.org/officeDocument/2006/relationships/image" Target="../media/image276.wmf"/><Relationship Id="rId11" Type="http://schemas.openxmlformats.org/officeDocument/2006/relationships/oleObject" Target="../embeddings/oleObject305.bin"/><Relationship Id="rId10" Type="http://schemas.openxmlformats.org/officeDocument/2006/relationships/image" Target="../media/image275.wmf"/><Relationship Id="rId1" Type="http://schemas.openxmlformats.org/officeDocument/2006/relationships/oleObject" Target="../embeddings/oleObject300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8.png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7.png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png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png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9.png"/><Relationship Id="rId1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7.bin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316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314.bin"/><Relationship Id="rId20" Type="http://schemas.openxmlformats.org/officeDocument/2006/relationships/vmlDrawing" Target="../drawings/vmlDrawing40.vml"/><Relationship Id="rId2" Type="http://schemas.openxmlformats.org/officeDocument/2006/relationships/image" Target="../media/image284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92.png"/><Relationship Id="rId17" Type="http://schemas.openxmlformats.org/officeDocument/2006/relationships/oleObject" Target="../embeddings/oleObject321.bin"/><Relationship Id="rId16" Type="http://schemas.openxmlformats.org/officeDocument/2006/relationships/image" Target="../media/image291.wmf"/><Relationship Id="rId15" Type="http://schemas.openxmlformats.org/officeDocument/2006/relationships/oleObject" Target="../embeddings/oleObject320.bin"/><Relationship Id="rId14" Type="http://schemas.openxmlformats.org/officeDocument/2006/relationships/image" Target="../media/image290.wmf"/><Relationship Id="rId13" Type="http://schemas.openxmlformats.org/officeDocument/2006/relationships/oleObject" Target="../embeddings/oleObject319.bin"/><Relationship Id="rId12" Type="http://schemas.openxmlformats.org/officeDocument/2006/relationships/image" Target="../media/image289.wmf"/><Relationship Id="rId11" Type="http://schemas.openxmlformats.org/officeDocument/2006/relationships/oleObject" Target="../embeddings/oleObject318.bin"/><Relationship Id="rId10" Type="http://schemas.openxmlformats.org/officeDocument/2006/relationships/image" Target="../media/image288.wmf"/><Relationship Id="rId1" Type="http://schemas.openxmlformats.org/officeDocument/2006/relationships/oleObject" Target="../embeddings/oleObject313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6.bin"/><Relationship Id="rId8" Type="http://schemas.openxmlformats.org/officeDocument/2006/relationships/image" Target="../media/image296.wmf"/><Relationship Id="rId7" Type="http://schemas.openxmlformats.org/officeDocument/2006/relationships/oleObject" Target="../embeddings/oleObject325.bin"/><Relationship Id="rId6" Type="http://schemas.openxmlformats.org/officeDocument/2006/relationships/image" Target="../media/image295.wmf"/><Relationship Id="rId5" Type="http://schemas.openxmlformats.org/officeDocument/2006/relationships/oleObject" Target="../embeddings/oleObject324.bin"/><Relationship Id="rId4" Type="http://schemas.openxmlformats.org/officeDocument/2006/relationships/image" Target="../media/image294.wmf"/><Relationship Id="rId3" Type="http://schemas.openxmlformats.org/officeDocument/2006/relationships/oleObject" Target="../embeddings/oleObject323.bin"/><Relationship Id="rId2" Type="http://schemas.openxmlformats.org/officeDocument/2006/relationships/image" Target="../media/image293.png"/><Relationship Id="rId16" Type="http://schemas.openxmlformats.org/officeDocument/2006/relationships/vmlDrawing" Target="../drawings/vmlDrawing41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99.png"/><Relationship Id="rId13" Type="http://schemas.openxmlformats.org/officeDocument/2006/relationships/oleObject" Target="../embeddings/oleObject328.bin"/><Relationship Id="rId12" Type="http://schemas.openxmlformats.org/officeDocument/2006/relationships/image" Target="../media/image298.wmf"/><Relationship Id="rId11" Type="http://schemas.openxmlformats.org/officeDocument/2006/relationships/oleObject" Target="../embeddings/oleObject327.bin"/><Relationship Id="rId10" Type="http://schemas.openxmlformats.org/officeDocument/2006/relationships/image" Target="../media/image297.wmf"/><Relationship Id="rId1" Type="http://schemas.openxmlformats.org/officeDocument/2006/relationships/oleObject" Target="../embeddings/oleObject322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3.bin"/><Relationship Id="rId8" Type="http://schemas.openxmlformats.org/officeDocument/2006/relationships/image" Target="../media/image303.wmf"/><Relationship Id="rId7" Type="http://schemas.openxmlformats.org/officeDocument/2006/relationships/oleObject" Target="../embeddings/oleObject332.bin"/><Relationship Id="rId6" Type="http://schemas.openxmlformats.org/officeDocument/2006/relationships/image" Target="../media/image302.wmf"/><Relationship Id="rId5" Type="http://schemas.openxmlformats.org/officeDocument/2006/relationships/oleObject" Target="../embeddings/oleObject331.bin"/><Relationship Id="rId4" Type="http://schemas.openxmlformats.org/officeDocument/2006/relationships/image" Target="../media/image301.wmf"/><Relationship Id="rId3" Type="http://schemas.openxmlformats.org/officeDocument/2006/relationships/oleObject" Target="../embeddings/oleObject330.bin"/><Relationship Id="rId2" Type="http://schemas.openxmlformats.org/officeDocument/2006/relationships/image" Target="../media/image300.wmf"/><Relationship Id="rId14" Type="http://schemas.openxmlformats.org/officeDocument/2006/relationships/vmlDrawing" Target="../drawings/vmlDrawing4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05.png"/><Relationship Id="rId11" Type="http://schemas.openxmlformats.org/officeDocument/2006/relationships/oleObject" Target="../embeddings/oleObject334.bin"/><Relationship Id="rId10" Type="http://schemas.openxmlformats.org/officeDocument/2006/relationships/image" Target="../media/image304.png"/><Relationship Id="rId1" Type="http://schemas.openxmlformats.org/officeDocument/2006/relationships/oleObject" Target="../embeddings/oleObject329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9.bin"/><Relationship Id="rId8" Type="http://schemas.openxmlformats.org/officeDocument/2006/relationships/image" Target="../media/image309.png"/><Relationship Id="rId7" Type="http://schemas.openxmlformats.org/officeDocument/2006/relationships/oleObject" Target="../embeddings/oleObject338.bin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37.bin"/><Relationship Id="rId4" Type="http://schemas.openxmlformats.org/officeDocument/2006/relationships/image" Target="../media/image307.wmf"/><Relationship Id="rId3" Type="http://schemas.openxmlformats.org/officeDocument/2006/relationships/oleObject" Target="../embeddings/oleObject336.bin"/><Relationship Id="rId28" Type="http://schemas.openxmlformats.org/officeDocument/2006/relationships/vmlDrawing" Target="../drawings/vmlDrawing43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318.png"/><Relationship Id="rId25" Type="http://schemas.openxmlformats.org/officeDocument/2006/relationships/oleObject" Target="../embeddings/oleObject347.bin"/><Relationship Id="rId24" Type="http://schemas.openxmlformats.org/officeDocument/2006/relationships/image" Target="../media/image317.png"/><Relationship Id="rId23" Type="http://schemas.openxmlformats.org/officeDocument/2006/relationships/oleObject" Target="../embeddings/oleObject346.bin"/><Relationship Id="rId22" Type="http://schemas.openxmlformats.org/officeDocument/2006/relationships/image" Target="../media/image316.png"/><Relationship Id="rId21" Type="http://schemas.openxmlformats.org/officeDocument/2006/relationships/oleObject" Target="../embeddings/oleObject345.bin"/><Relationship Id="rId20" Type="http://schemas.openxmlformats.org/officeDocument/2006/relationships/image" Target="../media/image315.png"/><Relationship Id="rId2" Type="http://schemas.openxmlformats.org/officeDocument/2006/relationships/image" Target="../media/image306.wmf"/><Relationship Id="rId19" Type="http://schemas.openxmlformats.org/officeDocument/2006/relationships/oleObject" Target="../embeddings/oleObject344.bin"/><Relationship Id="rId18" Type="http://schemas.openxmlformats.org/officeDocument/2006/relationships/image" Target="../media/image314.png"/><Relationship Id="rId17" Type="http://schemas.openxmlformats.org/officeDocument/2006/relationships/oleObject" Target="../embeddings/oleObject343.bin"/><Relationship Id="rId16" Type="http://schemas.openxmlformats.org/officeDocument/2006/relationships/image" Target="../media/image313.wmf"/><Relationship Id="rId15" Type="http://schemas.openxmlformats.org/officeDocument/2006/relationships/oleObject" Target="../embeddings/oleObject342.bin"/><Relationship Id="rId14" Type="http://schemas.openxmlformats.org/officeDocument/2006/relationships/image" Target="../media/image312.wmf"/><Relationship Id="rId13" Type="http://schemas.openxmlformats.org/officeDocument/2006/relationships/oleObject" Target="../embeddings/oleObject341.bin"/><Relationship Id="rId12" Type="http://schemas.openxmlformats.org/officeDocument/2006/relationships/image" Target="../media/image311.png"/><Relationship Id="rId11" Type="http://schemas.openxmlformats.org/officeDocument/2006/relationships/oleObject" Target="../embeddings/oleObject340.bin"/><Relationship Id="rId10" Type="http://schemas.openxmlformats.org/officeDocument/2006/relationships/image" Target="../media/image310.wmf"/><Relationship Id="rId1" Type="http://schemas.openxmlformats.org/officeDocument/2006/relationships/oleObject" Target="../embeddings/oleObject335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2.bin"/><Relationship Id="rId8" Type="http://schemas.openxmlformats.org/officeDocument/2006/relationships/image" Target="../media/image322.wmf"/><Relationship Id="rId7" Type="http://schemas.openxmlformats.org/officeDocument/2006/relationships/oleObject" Target="../embeddings/oleObject351.bin"/><Relationship Id="rId6" Type="http://schemas.openxmlformats.org/officeDocument/2006/relationships/image" Target="../media/image321.wmf"/><Relationship Id="rId5" Type="http://schemas.openxmlformats.org/officeDocument/2006/relationships/oleObject" Target="../embeddings/oleObject350.bin"/><Relationship Id="rId4" Type="http://schemas.openxmlformats.org/officeDocument/2006/relationships/image" Target="../media/image320.wmf"/><Relationship Id="rId3" Type="http://schemas.openxmlformats.org/officeDocument/2006/relationships/oleObject" Target="../embeddings/oleObject349.bin"/><Relationship Id="rId2" Type="http://schemas.openxmlformats.org/officeDocument/2006/relationships/image" Target="../media/image319.wmf"/><Relationship Id="rId18" Type="http://schemas.openxmlformats.org/officeDocument/2006/relationships/vmlDrawing" Target="../drawings/vmlDrawing44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26.wmf"/><Relationship Id="rId15" Type="http://schemas.openxmlformats.org/officeDocument/2006/relationships/oleObject" Target="../embeddings/oleObject355.bin"/><Relationship Id="rId14" Type="http://schemas.openxmlformats.org/officeDocument/2006/relationships/image" Target="../media/image325.png"/><Relationship Id="rId13" Type="http://schemas.openxmlformats.org/officeDocument/2006/relationships/oleObject" Target="../embeddings/oleObject354.bin"/><Relationship Id="rId12" Type="http://schemas.openxmlformats.org/officeDocument/2006/relationships/image" Target="../media/image324.wmf"/><Relationship Id="rId11" Type="http://schemas.openxmlformats.org/officeDocument/2006/relationships/oleObject" Target="../embeddings/oleObject353.bin"/><Relationship Id="rId10" Type="http://schemas.openxmlformats.org/officeDocument/2006/relationships/image" Target="../media/image323.wmf"/><Relationship Id="rId1" Type="http://schemas.openxmlformats.org/officeDocument/2006/relationships/oleObject" Target="../embeddings/oleObject348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27.png"/><Relationship Id="rId1" Type="http://schemas.openxmlformats.org/officeDocument/2006/relationships/oleObject" Target="../embeddings/oleObject356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1.bin"/><Relationship Id="rId8" Type="http://schemas.openxmlformats.org/officeDocument/2006/relationships/image" Target="../media/image331.wmf"/><Relationship Id="rId7" Type="http://schemas.openxmlformats.org/officeDocument/2006/relationships/oleObject" Target="../embeddings/oleObject360.bin"/><Relationship Id="rId6" Type="http://schemas.openxmlformats.org/officeDocument/2006/relationships/image" Target="../media/image330.wmf"/><Relationship Id="rId5" Type="http://schemas.openxmlformats.org/officeDocument/2006/relationships/oleObject" Target="../embeddings/oleObject359.bin"/><Relationship Id="rId4" Type="http://schemas.openxmlformats.org/officeDocument/2006/relationships/image" Target="../media/image329.wmf"/><Relationship Id="rId3" Type="http://schemas.openxmlformats.org/officeDocument/2006/relationships/oleObject" Target="../embeddings/oleObject358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6.xml"/><Relationship Id="rId20" Type="http://schemas.openxmlformats.org/officeDocument/2006/relationships/image" Target="../media/image336.wmf"/><Relationship Id="rId2" Type="http://schemas.openxmlformats.org/officeDocument/2006/relationships/image" Target="../media/image328.wmf"/><Relationship Id="rId19" Type="http://schemas.openxmlformats.org/officeDocument/2006/relationships/oleObject" Target="../embeddings/oleObject366.bin"/><Relationship Id="rId18" Type="http://schemas.openxmlformats.org/officeDocument/2006/relationships/image" Target="../media/image327.png"/><Relationship Id="rId17" Type="http://schemas.openxmlformats.org/officeDocument/2006/relationships/oleObject" Target="../embeddings/oleObject365.bin"/><Relationship Id="rId16" Type="http://schemas.openxmlformats.org/officeDocument/2006/relationships/image" Target="../media/image335.wmf"/><Relationship Id="rId15" Type="http://schemas.openxmlformats.org/officeDocument/2006/relationships/oleObject" Target="../embeddings/oleObject364.bin"/><Relationship Id="rId14" Type="http://schemas.openxmlformats.org/officeDocument/2006/relationships/image" Target="../media/image334.wmf"/><Relationship Id="rId13" Type="http://schemas.openxmlformats.org/officeDocument/2006/relationships/oleObject" Target="../embeddings/oleObject363.bin"/><Relationship Id="rId12" Type="http://schemas.openxmlformats.org/officeDocument/2006/relationships/image" Target="../media/image333.wmf"/><Relationship Id="rId11" Type="http://schemas.openxmlformats.org/officeDocument/2006/relationships/oleObject" Target="../embeddings/oleObject362.bin"/><Relationship Id="rId10" Type="http://schemas.openxmlformats.org/officeDocument/2006/relationships/image" Target="../media/image332.wmf"/><Relationship Id="rId1" Type="http://schemas.openxmlformats.org/officeDocument/2006/relationships/oleObject" Target="../embeddings/oleObject357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1.bin"/><Relationship Id="rId8" Type="http://schemas.openxmlformats.org/officeDocument/2006/relationships/image" Target="../media/image340.wmf"/><Relationship Id="rId7" Type="http://schemas.openxmlformats.org/officeDocument/2006/relationships/oleObject" Target="../embeddings/oleObject370.bin"/><Relationship Id="rId6" Type="http://schemas.openxmlformats.org/officeDocument/2006/relationships/image" Target="../media/image339.wmf"/><Relationship Id="rId5" Type="http://schemas.openxmlformats.org/officeDocument/2006/relationships/oleObject" Target="../embeddings/oleObject369.bin"/><Relationship Id="rId4" Type="http://schemas.openxmlformats.org/officeDocument/2006/relationships/image" Target="../media/image338.wmf"/><Relationship Id="rId3" Type="http://schemas.openxmlformats.org/officeDocument/2006/relationships/oleObject" Target="../embeddings/oleObject368.bin"/><Relationship Id="rId2" Type="http://schemas.openxmlformats.org/officeDocument/2006/relationships/image" Target="../media/image337.wmf"/><Relationship Id="rId18" Type="http://schemas.openxmlformats.org/officeDocument/2006/relationships/vmlDrawing" Target="../drawings/vmlDrawing47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44.png"/><Relationship Id="rId15" Type="http://schemas.openxmlformats.org/officeDocument/2006/relationships/oleObject" Target="../embeddings/oleObject374.bin"/><Relationship Id="rId14" Type="http://schemas.openxmlformats.org/officeDocument/2006/relationships/image" Target="../media/image343.wmf"/><Relationship Id="rId13" Type="http://schemas.openxmlformats.org/officeDocument/2006/relationships/oleObject" Target="../embeddings/oleObject373.bin"/><Relationship Id="rId12" Type="http://schemas.openxmlformats.org/officeDocument/2006/relationships/image" Target="../media/image342.wmf"/><Relationship Id="rId11" Type="http://schemas.openxmlformats.org/officeDocument/2006/relationships/oleObject" Target="../embeddings/oleObject372.bin"/><Relationship Id="rId10" Type="http://schemas.openxmlformats.org/officeDocument/2006/relationships/image" Target="../media/image341.wmf"/><Relationship Id="rId1" Type="http://schemas.openxmlformats.org/officeDocument/2006/relationships/oleObject" Target="../embeddings/oleObject367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9.bin"/><Relationship Id="rId8" Type="http://schemas.openxmlformats.org/officeDocument/2006/relationships/image" Target="../media/image348.wmf"/><Relationship Id="rId7" Type="http://schemas.openxmlformats.org/officeDocument/2006/relationships/oleObject" Target="../embeddings/oleObject378.bin"/><Relationship Id="rId6" Type="http://schemas.openxmlformats.org/officeDocument/2006/relationships/image" Target="../media/image347.wmf"/><Relationship Id="rId5" Type="http://schemas.openxmlformats.org/officeDocument/2006/relationships/oleObject" Target="../embeddings/oleObject377.bin"/><Relationship Id="rId4" Type="http://schemas.openxmlformats.org/officeDocument/2006/relationships/image" Target="../media/image346.wmf"/><Relationship Id="rId3" Type="http://schemas.openxmlformats.org/officeDocument/2006/relationships/oleObject" Target="../embeddings/oleObject376.bin"/><Relationship Id="rId2" Type="http://schemas.openxmlformats.org/officeDocument/2006/relationships/image" Target="../media/image345.wmf"/><Relationship Id="rId16" Type="http://schemas.openxmlformats.org/officeDocument/2006/relationships/vmlDrawing" Target="../drawings/vmlDrawing48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51.png"/><Relationship Id="rId13" Type="http://schemas.openxmlformats.org/officeDocument/2006/relationships/oleObject" Target="../embeddings/oleObject381.bin"/><Relationship Id="rId12" Type="http://schemas.openxmlformats.org/officeDocument/2006/relationships/image" Target="../media/image350.wmf"/><Relationship Id="rId11" Type="http://schemas.openxmlformats.org/officeDocument/2006/relationships/oleObject" Target="../embeddings/oleObject380.bin"/><Relationship Id="rId10" Type="http://schemas.openxmlformats.org/officeDocument/2006/relationships/image" Target="../media/image349.wmf"/><Relationship Id="rId1" Type="http://schemas.openxmlformats.org/officeDocument/2006/relationships/oleObject" Target="../embeddings/oleObject375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6.bin"/><Relationship Id="rId8" Type="http://schemas.openxmlformats.org/officeDocument/2006/relationships/image" Target="../media/image355.png"/><Relationship Id="rId7" Type="http://schemas.openxmlformats.org/officeDocument/2006/relationships/oleObject" Target="../embeddings/oleObject385.bin"/><Relationship Id="rId6" Type="http://schemas.openxmlformats.org/officeDocument/2006/relationships/image" Target="../media/image354.png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353.wmf"/><Relationship Id="rId3" Type="http://schemas.openxmlformats.org/officeDocument/2006/relationships/oleObject" Target="../embeddings/oleObject383.bin"/><Relationship Id="rId2" Type="http://schemas.openxmlformats.org/officeDocument/2006/relationships/image" Target="../media/image352.wmf"/><Relationship Id="rId17" Type="http://schemas.openxmlformats.org/officeDocument/2006/relationships/vmlDrawing" Target="../drawings/vmlDrawing49.vml"/><Relationship Id="rId16" Type="http://schemas.openxmlformats.org/officeDocument/2006/relationships/slideLayout" Target="../slideLayouts/slideLayout2.xml"/><Relationship Id="rId15" Type="http://schemas.openxmlformats.org/officeDocument/2006/relationships/oleObject" Target="../embeddings/oleObject390.bin"/><Relationship Id="rId14" Type="http://schemas.openxmlformats.org/officeDocument/2006/relationships/oleObject" Target="../embeddings/oleObject389.bin"/><Relationship Id="rId13" Type="http://schemas.openxmlformats.org/officeDocument/2006/relationships/oleObject" Target="../embeddings/oleObject388.bin"/><Relationship Id="rId12" Type="http://schemas.openxmlformats.org/officeDocument/2006/relationships/image" Target="../media/image357.png"/><Relationship Id="rId11" Type="http://schemas.openxmlformats.org/officeDocument/2006/relationships/oleObject" Target="../embeddings/oleObject387.bin"/><Relationship Id="rId10" Type="http://schemas.openxmlformats.org/officeDocument/2006/relationships/image" Target="../media/image356.png"/><Relationship Id="rId1" Type="http://schemas.openxmlformats.org/officeDocument/2006/relationships/oleObject" Target="../embeddings/oleObject38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3.png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png"/><Relationship Id="rId3" Type="http://schemas.openxmlformats.org/officeDocument/2006/relationships/oleObject" Target="../embeddings/oleObject20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9.png"/><Relationship Id="rId2" Type="http://schemas.openxmlformats.org/officeDocument/2006/relationships/image" Target="../media/image21.png"/><Relationship Id="rId19" Type="http://schemas.openxmlformats.org/officeDocument/2006/relationships/oleObject" Target="../embeddings/oleObject28.bin"/><Relationship Id="rId18" Type="http://schemas.openxmlformats.org/officeDocument/2006/relationships/image" Target="../media/image8.png"/><Relationship Id="rId17" Type="http://schemas.openxmlformats.org/officeDocument/2006/relationships/oleObject" Target="../embeddings/oleObject27.bin"/><Relationship Id="rId16" Type="http://schemas.openxmlformats.org/officeDocument/2006/relationships/image" Target="../media/image7.png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6.png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5.png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4.png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0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8.wmf"/><Relationship Id="rId23" Type="http://schemas.openxmlformats.org/officeDocument/2006/relationships/oleObject" Target="../embeddings/oleObject40.bin"/><Relationship Id="rId22" Type="http://schemas.openxmlformats.org/officeDocument/2006/relationships/image" Target="../media/image37.png"/><Relationship Id="rId21" Type="http://schemas.openxmlformats.org/officeDocument/2006/relationships/oleObject" Target="../embeddings/oleObject39.bin"/><Relationship Id="rId20" Type="http://schemas.openxmlformats.org/officeDocument/2006/relationships/image" Target="../media/image36.png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38.bin"/><Relationship Id="rId18" Type="http://schemas.openxmlformats.org/officeDocument/2006/relationships/image" Target="../media/image35.png"/><Relationship Id="rId17" Type="http://schemas.openxmlformats.org/officeDocument/2006/relationships/oleObject" Target="../embeddings/oleObject37.bin"/><Relationship Id="rId16" Type="http://schemas.openxmlformats.org/officeDocument/2006/relationships/image" Target="../media/image34.png"/><Relationship Id="rId15" Type="http://schemas.openxmlformats.org/officeDocument/2006/relationships/oleObject" Target="../embeddings/oleObject36.bin"/><Relationship Id="rId14" Type="http://schemas.openxmlformats.org/officeDocument/2006/relationships/image" Target="../media/image33.png"/><Relationship Id="rId13" Type="http://schemas.openxmlformats.org/officeDocument/2006/relationships/oleObject" Target="../embeddings/oleObject35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2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49.wmf"/><Relationship Id="rId21" Type="http://schemas.openxmlformats.org/officeDocument/2006/relationships/oleObject" Target="../embeddings/oleObject51.bin"/><Relationship Id="rId20" Type="http://schemas.openxmlformats.org/officeDocument/2006/relationships/image" Target="../media/image48.w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50.bin"/><Relationship Id="rId18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16" Type="http://schemas.openxmlformats.org/officeDocument/2006/relationships/image" Target="../media/image46.wmf"/><Relationship Id="rId15" Type="http://schemas.openxmlformats.org/officeDocument/2006/relationships/oleObject" Target="../embeddings/oleObject48.bin"/><Relationship Id="rId14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48323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第七章  线性离散系统的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3415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7.1 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连续系统与离散系统</a:t>
            </a:r>
            <a:endParaRPr kumimoji="0" 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7.2 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信号的采样与保持</a:t>
            </a:r>
            <a:endParaRPr kumimoji="0" 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7.3  Z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变换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7.4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采样系统的差分方程描述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7.5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脉冲传递函数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采样信号的拉氏变换举例</a:t>
            </a:r>
            <a:r>
              <a:rPr lang="en-US" altLang="zh-CN" sz="2400" b="1" dirty="0">
                <a:solidFill>
                  <a:srgbClr val="A50021"/>
                </a:solidFill>
              </a:rPr>
              <a:t>(2)</a:t>
            </a:r>
            <a:endParaRPr lang="zh-CN" altLang="en-US" sz="2400" dirty="0"/>
          </a:p>
        </p:txBody>
      </p:sp>
      <p:sp>
        <p:nvSpPr>
          <p:cNvPr id="7175" name="TextBox 3"/>
          <p:cNvSpPr txBox="1"/>
          <p:nvPr/>
        </p:nvSpPr>
        <p:spPr>
          <a:xfrm>
            <a:off x="785813" y="1928813"/>
            <a:ext cx="40941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例</a:t>
            </a:r>
            <a:r>
              <a:rPr lang="en-US" altLang="zh-CN" sz="2000" b="1" dirty="0">
                <a:latin typeface="Calibri" panose="020F0502020204030204" pitchFamily="34" charset="0"/>
              </a:rPr>
              <a:t>3</a:t>
            </a:r>
            <a:r>
              <a:rPr lang="zh-CN" altLang="en-US" sz="2000" b="1" dirty="0">
                <a:latin typeface="Calibri" panose="020F0502020204030204" pitchFamily="34" charset="0"/>
              </a:rPr>
              <a:t>   试求采样信号的拉氏变换</a:t>
            </a:r>
            <a:r>
              <a:rPr lang="en-US" altLang="zh-CN" sz="2000" b="1" dirty="0">
                <a:latin typeface="Calibri" panose="020F0502020204030204" pitchFamily="34" charset="0"/>
              </a:rPr>
              <a:t>E*(S)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7170" name="Object 2"/>
          <p:cNvGraphicFramePr/>
          <p:nvPr/>
        </p:nvGraphicFramePr>
        <p:xfrm>
          <a:off x="5143500" y="1857375"/>
          <a:ext cx="266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2665730" imgH="431800" progId="Equation.3">
                  <p:embed/>
                </p:oleObj>
              </mc:Choice>
              <mc:Fallback>
                <p:oleObj name="" r:id="rId1" imgW="266573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0" y="1857375"/>
                        <a:ext cx="2667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1817688" y="2641600"/>
          <a:ext cx="4279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4279900" imgH="787400" progId="Equation.3">
                  <p:embed/>
                </p:oleObj>
              </mc:Choice>
              <mc:Fallback>
                <p:oleObj name="" r:id="rId3" imgW="4279900" imgH="7874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7688" y="2641600"/>
                        <a:ext cx="42799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/>
          <p:nvPr/>
        </p:nvGraphicFramePr>
        <p:xfrm>
          <a:off x="1714500" y="3571875"/>
          <a:ext cx="5842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5839460" imgH="723900" progId="Equation.3">
                  <p:embed/>
                </p:oleObj>
              </mc:Choice>
              <mc:Fallback>
                <p:oleObj name="" r:id="rId5" imgW="5839460" imgH="7239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4500" y="3571875"/>
                        <a:ext cx="5842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/>
          <p:nvPr/>
        </p:nvGraphicFramePr>
        <p:xfrm>
          <a:off x="2528888" y="4279900"/>
          <a:ext cx="6400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6398260" imgH="862965" progId="Equation.3">
                  <p:embed/>
                </p:oleObj>
              </mc:Choice>
              <mc:Fallback>
                <p:oleObj name="" r:id="rId7" imgW="6398260" imgH="862965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8888" y="4279900"/>
                        <a:ext cx="64008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04" name="Rectangle 2054"/>
          <p:cNvSpPr/>
          <p:nvPr/>
        </p:nvSpPr>
        <p:spPr>
          <a:xfrm>
            <a:off x="152400" y="1752600"/>
            <a:ext cx="8305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傅氏变换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 </a:t>
            </a:r>
            <a:r>
              <a:rPr lang="el-GR" altLang="zh-CN" sz="2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δ</a:t>
            </a:r>
            <a:r>
              <a:rPr lang="en-US" altLang="zh-CN" sz="2000" b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0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是周期函数，可展开为傅氏级数</a:t>
            </a:r>
            <a:endParaRPr lang="zh-CN" altLang="en-US" sz="2000" b="1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4" name="Object 2"/>
          <p:cNvGraphicFramePr/>
          <p:nvPr/>
        </p:nvGraphicFramePr>
        <p:xfrm>
          <a:off x="1331595" y="2044700"/>
          <a:ext cx="276796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257300" imgH="431800" progId="Equation.3">
                  <p:embed/>
                </p:oleObj>
              </mc:Choice>
              <mc:Fallback>
                <p:oleObj name="" r:id="rId1" imgW="12573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595" y="2044700"/>
                        <a:ext cx="2767965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1" name="Object 3"/>
          <p:cNvGraphicFramePr/>
          <p:nvPr/>
        </p:nvGraphicFramePr>
        <p:xfrm>
          <a:off x="1785938" y="3500438"/>
          <a:ext cx="30908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587500" imgH="469900" progId="Equation.3">
                  <p:embed/>
                </p:oleObj>
              </mc:Choice>
              <mc:Fallback>
                <p:oleObj name="" r:id="rId3" imgW="1587500" imgH="4699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5938" y="3500438"/>
                        <a:ext cx="3090862" cy="846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62" name="Object 4"/>
          <p:cNvGraphicFramePr/>
          <p:nvPr/>
        </p:nvGraphicFramePr>
        <p:xfrm>
          <a:off x="1704975" y="3000375"/>
          <a:ext cx="149098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711200" imgH="228600" progId="Equation.3">
                  <p:embed/>
                </p:oleObj>
              </mc:Choice>
              <mc:Fallback>
                <p:oleObj name="" r:id="rId5" imgW="7112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4975" y="3000375"/>
                        <a:ext cx="1490980" cy="417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3" name="Object 5"/>
          <p:cNvGraphicFramePr/>
          <p:nvPr/>
        </p:nvGraphicFramePr>
        <p:xfrm>
          <a:off x="4878388" y="3571875"/>
          <a:ext cx="2779712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383030" imgH="405765" progId="Equation.3">
                  <p:embed/>
                </p:oleObj>
              </mc:Choice>
              <mc:Fallback>
                <p:oleObj name="" r:id="rId7" imgW="1383030" imgH="4057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8388" y="3571875"/>
                        <a:ext cx="2779712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4" name="Object 6"/>
          <p:cNvGraphicFramePr/>
          <p:nvPr/>
        </p:nvGraphicFramePr>
        <p:xfrm>
          <a:off x="1425575" y="4388485"/>
          <a:ext cx="2628900" cy="75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9" imgW="1270000" imgH="431800" progId="Equation.3">
                  <p:embed/>
                </p:oleObj>
              </mc:Choice>
              <mc:Fallback>
                <p:oleObj name="" r:id="rId9" imgW="12700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5575" y="4388485"/>
                        <a:ext cx="2628900" cy="751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5" name="Object 7"/>
          <p:cNvGraphicFramePr/>
          <p:nvPr/>
        </p:nvGraphicFramePr>
        <p:xfrm>
          <a:off x="1000125" y="5072063"/>
          <a:ext cx="4572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1" imgW="4356100" imgH="736600" progId="Equation.3">
                  <p:embed/>
                </p:oleObj>
              </mc:Choice>
              <mc:Fallback>
                <p:oleObj name="" r:id="rId11" imgW="4356100" imgH="736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0125" y="5072063"/>
                        <a:ext cx="45720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6" name="Object 8"/>
          <p:cNvGraphicFramePr/>
          <p:nvPr/>
        </p:nvGraphicFramePr>
        <p:xfrm>
          <a:off x="5572125" y="5072063"/>
          <a:ext cx="27146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3" imgW="2247900" imgH="736600" progId="Equation.3">
                  <p:embed/>
                </p:oleObj>
              </mc:Choice>
              <mc:Fallback>
                <p:oleObj name="" r:id="rId13" imgW="2247900" imgH="736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2125" y="5072063"/>
                        <a:ext cx="2714625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77" name="Object 9"/>
          <p:cNvGraphicFramePr/>
          <p:nvPr/>
        </p:nvGraphicFramePr>
        <p:xfrm>
          <a:off x="1100138" y="5929313"/>
          <a:ext cx="40132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4572000" imgH="736600" progId="Equation.3">
                  <p:embed/>
                </p:oleObj>
              </mc:Choice>
              <mc:Fallback>
                <p:oleObj name="" r:id="rId15" imgW="4572000" imgH="736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0138" y="5929313"/>
                        <a:ext cx="4013200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/>
          <p:nvPr/>
        </p:nvGraphicFramePr>
        <p:xfrm>
          <a:off x="5147945" y="5874385"/>
          <a:ext cx="2817495" cy="6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7" imgW="1244600" imgH="431800" progId="Equation.3">
                  <p:embed/>
                </p:oleObj>
              </mc:Choice>
              <mc:Fallback>
                <p:oleObj name="" r:id="rId17" imgW="1244600" imgH="4318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147945" y="5874385"/>
                        <a:ext cx="2817495" cy="643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075"/>
          <p:cNvSpPr/>
          <p:nvPr/>
        </p:nvSpPr>
        <p:spPr>
          <a:xfrm>
            <a:off x="1643063" y="2743200"/>
            <a:ext cx="0" cy="1752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8203" name="Object 11"/>
          <p:cNvGraphicFramePr/>
          <p:nvPr/>
        </p:nvGraphicFramePr>
        <p:xfrm>
          <a:off x="5099050" y="2395538"/>
          <a:ext cx="34734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9" imgW="1688465" imgH="431800" progId="Equation.3">
                  <p:embed/>
                </p:oleObj>
              </mc:Choice>
              <mc:Fallback>
                <p:oleObj name="" r:id="rId19" imgW="1688465" imgH="4318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99050" y="2395538"/>
                        <a:ext cx="3473450" cy="8905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6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采样信号的频谱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pic>
        <p:nvPicPr>
          <p:cNvPr id="8207" name="Picture 1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715125" y="1066800"/>
            <a:ext cx="1630363" cy="1147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6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06" name="Rectangle 6"/>
          <p:cNvSpPr/>
          <p:nvPr/>
        </p:nvSpPr>
        <p:spPr>
          <a:xfrm>
            <a:off x="762000" y="2816225"/>
            <a:ext cx="6781800" cy="1255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</a:rPr>
              <a:t>① </a:t>
            </a:r>
            <a:r>
              <a:rPr lang="zh-CN" altLang="en-US" sz="2000" b="1" dirty="0">
                <a:latin typeface="Calibri" panose="020F0502020204030204" pitchFamily="34" charset="0"/>
              </a:rPr>
              <a:t>给出</a:t>
            </a:r>
            <a:r>
              <a:rPr lang="en-US" altLang="zh-CN" sz="2000" b="1" dirty="0">
                <a:latin typeface="Times New Roman" panose="02020603050405020304" pitchFamily="18" charset="0"/>
              </a:rPr>
              <a:t>E*(s)</a:t>
            </a:r>
            <a:r>
              <a:rPr lang="zh-CN" altLang="en-US" sz="2000" b="1" dirty="0">
                <a:latin typeface="Calibri" panose="020F0502020204030204" pitchFamily="34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</a:rPr>
              <a:t>e(t)</a:t>
            </a:r>
            <a:r>
              <a:rPr lang="zh-CN" altLang="en-US" sz="2000" b="1" dirty="0">
                <a:latin typeface="Calibri" panose="020F0502020204030204" pitchFamily="34" charset="0"/>
              </a:rPr>
              <a:t>在采样点上取值之间的关系；</a:t>
            </a:r>
            <a:endParaRPr lang="zh-CN" altLang="en-US" sz="20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② 一般可写成封闭形式；</a:t>
            </a:r>
            <a:endParaRPr lang="zh-CN" altLang="en-US" sz="20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③ 用于求</a:t>
            </a:r>
            <a:r>
              <a:rPr lang="en-US" altLang="zh-CN" sz="2000" b="1" dirty="0">
                <a:latin typeface="Times New Roman" panose="02020603050405020304" pitchFamily="18" charset="0"/>
              </a:rPr>
              <a:t>e*(t)</a:t>
            </a:r>
            <a:r>
              <a:rPr lang="zh-CN" altLang="en-US" sz="2000" b="1" dirty="0">
                <a:latin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变换或系统的时间响应。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9218" name="Object 2"/>
          <p:cNvGraphicFramePr/>
          <p:nvPr/>
        </p:nvGraphicFramePr>
        <p:xfrm>
          <a:off x="806450" y="1824038"/>
          <a:ext cx="33083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459865" imgH="431800" progId="Equation.3">
                  <p:embed/>
                </p:oleObj>
              </mc:Choice>
              <mc:Fallback>
                <p:oleObj name="" r:id="rId1" imgW="1459865" imgH="4318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6450" y="1824038"/>
                        <a:ext cx="3308350" cy="8905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24" name="Rectangle 24"/>
          <p:cNvSpPr/>
          <p:nvPr/>
        </p:nvSpPr>
        <p:spPr>
          <a:xfrm>
            <a:off x="762000" y="5173663"/>
            <a:ext cx="4724400" cy="1255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  <a:buNone/>
            </a:pPr>
            <a:r>
              <a:rPr lang="en-US" altLang="zh-CN" sz="2000" b="1" dirty="0">
                <a:latin typeface="Calibri" panose="020F0502020204030204" pitchFamily="34" charset="0"/>
              </a:rPr>
              <a:t>① </a:t>
            </a:r>
            <a:r>
              <a:rPr lang="zh-CN" altLang="en-US" sz="2000" b="1" dirty="0">
                <a:latin typeface="Calibri" panose="020F0502020204030204" pitchFamily="34" charset="0"/>
              </a:rPr>
              <a:t>给出</a:t>
            </a:r>
            <a:r>
              <a:rPr lang="en-US" altLang="zh-CN" sz="2000" b="1" dirty="0">
                <a:latin typeface="Times New Roman" panose="02020603050405020304" pitchFamily="18" charset="0"/>
              </a:rPr>
              <a:t>E*(s)</a:t>
            </a:r>
            <a:r>
              <a:rPr lang="zh-CN" altLang="en-US" sz="2000" b="1" dirty="0">
                <a:latin typeface="Calibri" panose="020F0502020204030204" pitchFamily="34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</a:rPr>
              <a:t>E(s)</a:t>
            </a:r>
            <a:r>
              <a:rPr lang="zh-CN" altLang="en-US" sz="2000" b="1" dirty="0">
                <a:latin typeface="Calibri" panose="020F0502020204030204" pitchFamily="34" charset="0"/>
              </a:rPr>
              <a:t>之间的联系；</a:t>
            </a:r>
            <a:endParaRPr lang="zh-CN" altLang="en-US" sz="20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② 一般写不成封闭形式；</a:t>
            </a:r>
            <a:endParaRPr lang="zh-CN" altLang="en-US" sz="2000" b="1" dirty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③ 用于</a:t>
            </a:r>
            <a:r>
              <a:rPr lang="en-US" altLang="zh-CN" sz="2000" b="1" dirty="0">
                <a:latin typeface="Times New Roman" panose="02020603050405020304" pitchFamily="18" charset="0"/>
              </a:rPr>
              <a:t>e*(t)</a:t>
            </a:r>
            <a:r>
              <a:rPr lang="zh-CN" altLang="en-US" sz="2000" b="1" dirty="0">
                <a:latin typeface="Calibri" panose="020F0502020204030204" pitchFamily="34" charset="0"/>
              </a:rPr>
              <a:t>的频谱分析。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9219" name="Object 3"/>
          <p:cNvGraphicFramePr/>
          <p:nvPr/>
        </p:nvGraphicFramePr>
        <p:xfrm>
          <a:off x="795338" y="4191000"/>
          <a:ext cx="37766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688465" imgH="431800" progId="Equation.3">
                  <p:embed/>
                </p:oleObj>
              </mc:Choice>
              <mc:Fallback>
                <p:oleObj name="" r:id="rId3" imgW="1688465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5338" y="4191000"/>
                        <a:ext cx="3776662" cy="8905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标题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小    结</a:t>
            </a:r>
            <a:endParaRPr lang="zh-CN" altLang="en-US" sz="2800" b="1" dirty="0">
              <a:solidFill>
                <a:srgbClr val="A5002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/>
      <p:bldP spid="3584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48323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第七章  线性离散系统的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3415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7.1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连续系统与离散系统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7.2 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信号的采样与保持</a:t>
            </a:r>
            <a:endParaRPr kumimoji="0" 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7.3  Z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变换</a:t>
            </a:r>
            <a:endParaRPr kumimoji="0" 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atin typeface="+mj-ea"/>
                <a:ea typeface="+mj-ea"/>
                <a:sym typeface="+mn-ea"/>
              </a:rPr>
              <a:t>7.4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采样系统的差分方程描述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7.5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脉冲传递函数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2" name="Object 2"/>
          <p:cNvGraphicFramePr/>
          <p:nvPr/>
        </p:nvGraphicFramePr>
        <p:xfrm>
          <a:off x="5848350" y="2287588"/>
          <a:ext cx="1682750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133600" imgH="1495425" progId="PBrush">
                  <p:embed/>
                </p:oleObj>
              </mc:Choice>
              <mc:Fallback>
                <p:oleObj name="" r:id="rId1" imgW="2133600" imgH="1495425" progId="PBrush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48350" y="2287588"/>
                        <a:ext cx="1682750" cy="1179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/>
          <p:nvPr/>
        </p:nvGraphicFramePr>
        <p:xfrm>
          <a:off x="4672013" y="3467100"/>
          <a:ext cx="4167187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5286375" imgH="2190750" progId="PBrush">
                  <p:embed/>
                </p:oleObj>
              </mc:Choice>
              <mc:Fallback>
                <p:oleObj name="" r:id="rId3" imgW="5286375" imgH="2190750" progId="PBrush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72013" y="3467100"/>
                        <a:ext cx="4167187" cy="1546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/>
          <p:nvPr/>
        </p:nvGraphicFramePr>
        <p:xfrm>
          <a:off x="1752600" y="2309813"/>
          <a:ext cx="1905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2609850" imgH="1619250" progId="PBrush">
                  <p:embed/>
                </p:oleObj>
              </mc:Choice>
              <mc:Fallback>
                <p:oleObj name="" r:id="rId5" imgW="2609850" imgH="1619250" progId="PBrush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2309813"/>
                        <a:ext cx="1905000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/>
          <p:nvPr/>
        </p:nvGraphicFramePr>
        <p:xfrm>
          <a:off x="1752600" y="3717925"/>
          <a:ext cx="1905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2609850" imgH="1609725" progId="PBrush">
                  <p:embed/>
                </p:oleObj>
              </mc:Choice>
              <mc:Fallback>
                <p:oleObj name="" r:id="rId7" imgW="2609850" imgH="1609725" progId="PBrush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3717925"/>
                        <a:ext cx="1905000" cy="1174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/>
          <p:cNvGraphicFramePr/>
          <p:nvPr/>
        </p:nvGraphicFramePr>
        <p:xfrm>
          <a:off x="5143500" y="5018088"/>
          <a:ext cx="32766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1688465" imgH="431800" progId="Equation.3">
                  <p:embed/>
                </p:oleObj>
              </mc:Choice>
              <mc:Fallback>
                <p:oleObj name="" r:id="rId9" imgW="1688465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43500" y="5018088"/>
                        <a:ext cx="3276600" cy="839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/>
          <p:nvPr/>
        </p:nvGraphicFramePr>
        <p:xfrm>
          <a:off x="1571625" y="4989513"/>
          <a:ext cx="29718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1" imgW="1497965" imgH="431800" progId="Equation.3">
                  <p:embed/>
                </p:oleObj>
              </mc:Choice>
              <mc:Fallback>
                <p:oleObj name="" r:id="rId11" imgW="1497965" imgH="4318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71625" y="4989513"/>
                        <a:ext cx="2971800" cy="857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3" name="Group 33"/>
          <p:cNvGrpSpPr/>
          <p:nvPr/>
        </p:nvGrpSpPr>
        <p:grpSpPr>
          <a:xfrm>
            <a:off x="409575" y="2398713"/>
            <a:ext cx="1447800" cy="887412"/>
            <a:chOff x="258" y="1798"/>
            <a:chExt cx="912" cy="559"/>
          </a:xfrm>
        </p:grpSpPr>
        <p:sp>
          <p:nvSpPr>
            <p:cNvPr id="10262" name="Rectangle 27"/>
            <p:cNvSpPr/>
            <p:nvPr/>
          </p:nvSpPr>
          <p:spPr>
            <a:xfrm>
              <a:off x="258" y="2066"/>
              <a:ext cx="9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000" b="1" dirty="0">
                  <a:latin typeface="Calibri" panose="020F0502020204030204" pitchFamily="34" charset="0"/>
                </a:rPr>
                <a:t>连续信号</a:t>
              </a:r>
              <a:r>
                <a:rPr lang="zh-CN" altLang="en-US" sz="2400" b="1" dirty="0">
                  <a:latin typeface="Calibri" panose="020F0502020204030204" pitchFamily="34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1" name="Object 11"/>
            <p:cNvGraphicFramePr/>
            <p:nvPr/>
          </p:nvGraphicFramePr>
          <p:xfrm>
            <a:off x="384" y="1798"/>
            <a:ext cx="43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3" imgW="279400" imgH="203200" progId="Equation.3">
                    <p:embed/>
                  </p:oleObj>
                </mc:Choice>
                <mc:Fallback>
                  <p:oleObj name="" r:id="rId13" imgW="279400" imgH="2032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84" y="1798"/>
                          <a:ext cx="43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4" name="Group 32"/>
          <p:cNvGrpSpPr/>
          <p:nvPr/>
        </p:nvGrpSpPr>
        <p:grpSpPr>
          <a:xfrm>
            <a:off x="228600" y="3783013"/>
            <a:ext cx="1447800" cy="860425"/>
            <a:chOff x="144" y="2670"/>
            <a:chExt cx="912" cy="542"/>
          </a:xfrm>
        </p:grpSpPr>
        <p:sp>
          <p:nvSpPr>
            <p:cNvPr id="10261" name="Rectangle 30"/>
            <p:cNvSpPr/>
            <p:nvPr/>
          </p:nvSpPr>
          <p:spPr>
            <a:xfrm>
              <a:off x="144" y="2921"/>
              <a:ext cx="91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>
                <a:buNone/>
              </a:pPr>
              <a:r>
                <a:rPr lang="zh-CN" altLang="en-US" sz="2000" b="1" dirty="0">
                  <a:latin typeface="Calibri" panose="020F0502020204030204" pitchFamily="34" charset="0"/>
                </a:rPr>
                <a:t>离散信号</a:t>
              </a:r>
              <a:r>
                <a:rPr lang="zh-CN" altLang="en-US" sz="2400" b="1" dirty="0">
                  <a:latin typeface="Calibri" panose="020F0502020204030204" pitchFamily="34" charset="0"/>
                </a:rPr>
                <a:t>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50" name="Object 10"/>
            <p:cNvGraphicFramePr/>
            <p:nvPr/>
          </p:nvGraphicFramePr>
          <p:xfrm>
            <a:off x="296" y="2670"/>
            <a:ext cx="609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5" imgW="393065" imgH="203200" progId="Equation.3">
                    <p:embed/>
                  </p:oleObj>
                </mc:Choice>
                <mc:Fallback>
                  <p:oleObj name="" r:id="rId15" imgW="393065" imgH="203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6" y="2670"/>
                          <a:ext cx="609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55" name="Group 43"/>
          <p:cNvGrpSpPr/>
          <p:nvPr/>
        </p:nvGrpSpPr>
        <p:grpSpPr>
          <a:xfrm>
            <a:off x="3929063" y="2530475"/>
            <a:ext cx="566737" cy="665163"/>
            <a:chOff x="2427" y="1881"/>
            <a:chExt cx="357" cy="419"/>
          </a:xfrm>
        </p:grpSpPr>
        <p:graphicFrame>
          <p:nvGraphicFramePr>
            <p:cNvPr id="10249" name="Object 9"/>
            <p:cNvGraphicFramePr/>
            <p:nvPr/>
          </p:nvGraphicFramePr>
          <p:xfrm>
            <a:off x="2427" y="2103"/>
            <a:ext cx="35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17" imgW="933450" imgH="514350" progId="PBrush">
                    <p:embed/>
                  </p:oleObj>
                </mc:Choice>
                <mc:Fallback>
                  <p:oleObj name="" r:id="rId17" imgW="933450" imgH="514350" progId="PBrush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27" y="2103"/>
                          <a:ext cx="35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Rectangle 36"/>
            <p:cNvSpPr/>
            <p:nvPr/>
          </p:nvSpPr>
          <p:spPr>
            <a:xfrm>
              <a:off x="2448" y="1881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400" dirty="0">
                  <a:latin typeface="Lucida Calligraphy" panose="03010101010101010101" pitchFamily="66" charset="0"/>
                </a:rPr>
                <a:t>F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56" name="Group 44"/>
          <p:cNvGrpSpPr/>
          <p:nvPr/>
        </p:nvGrpSpPr>
        <p:grpSpPr>
          <a:xfrm>
            <a:off x="3929063" y="3908425"/>
            <a:ext cx="566737" cy="665163"/>
            <a:chOff x="2427" y="1881"/>
            <a:chExt cx="357" cy="419"/>
          </a:xfrm>
        </p:grpSpPr>
        <p:graphicFrame>
          <p:nvGraphicFramePr>
            <p:cNvPr id="10248" name="Object 8"/>
            <p:cNvGraphicFramePr/>
            <p:nvPr/>
          </p:nvGraphicFramePr>
          <p:xfrm>
            <a:off x="2427" y="2103"/>
            <a:ext cx="35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9" imgW="933450" imgH="514350" progId="PBrush">
                    <p:embed/>
                  </p:oleObj>
                </mc:Choice>
                <mc:Fallback>
                  <p:oleObj name="" r:id="rId19" imgW="933450" imgH="514350" progId="PBrush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27" y="2103"/>
                          <a:ext cx="357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Rectangle 46"/>
            <p:cNvSpPr/>
            <p:nvPr/>
          </p:nvSpPr>
          <p:spPr>
            <a:xfrm>
              <a:off x="2448" y="1881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en-US" altLang="zh-CN" sz="2400" dirty="0">
                  <a:latin typeface="Lucida Calligraphy" panose="03010101010101010101" pitchFamily="66" charset="0"/>
                </a:rPr>
                <a:t>F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257" name="Rectangle 49"/>
          <p:cNvSpPr/>
          <p:nvPr/>
        </p:nvSpPr>
        <p:spPr>
          <a:xfrm>
            <a:off x="1857375" y="1609725"/>
            <a:ext cx="6096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</a:rPr>
              <a:t>频谱 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</a:rPr>
              <a:t>信号按频率分解后的表达式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0258" name="标题 24"/>
          <p:cNvSpPr>
            <a:spLocks noGrp="1"/>
          </p:cNvSpPr>
          <p:nvPr>
            <p:ph type="title"/>
          </p:nvPr>
        </p:nvSpPr>
        <p:spPr>
          <a:xfrm>
            <a:off x="771525" y="274638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连续信号</a:t>
            </a: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e(t)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与离散信号</a:t>
            </a:r>
            <a:r>
              <a:rPr lang="en-US" altLang="zh-CN" sz="28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e*(t) </a:t>
            </a:r>
            <a:r>
              <a:rPr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的频谱分析</a:t>
            </a:r>
            <a:endParaRPr lang="zh-CN" altLang="en-US" sz="2800" dirty="0">
              <a:solidFill>
                <a:srgbClr val="A5002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252" name="Object 12"/>
          <p:cNvGraphicFramePr/>
          <p:nvPr/>
        </p:nvGraphicFramePr>
        <p:xfrm>
          <a:off x="5072063" y="5857875"/>
          <a:ext cx="32146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0" imgW="3733800" imgH="736600" progId="Equation.3">
                  <p:embed/>
                </p:oleObj>
              </mc:Choice>
              <mc:Fallback>
                <p:oleObj name="" r:id="rId20" imgW="3733800" imgH="736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072063" y="5857875"/>
                        <a:ext cx="3214687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71" name="Object 7"/>
          <p:cNvGraphicFramePr/>
          <p:nvPr/>
        </p:nvGraphicFramePr>
        <p:xfrm>
          <a:off x="2562225" y="3771900"/>
          <a:ext cx="3494088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4010025" imgH="1143000" progId="PBrush">
                  <p:embed/>
                </p:oleObj>
              </mc:Choice>
              <mc:Fallback>
                <p:oleObj name="" r:id="rId1" imgW="4010025" imgH="1143000" progId="PBrush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2225" y="3771900"/>
                        <a:ext cx="3494088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" name="Object 2"/>
          <p:cNvGraphicFramePr/>
          <p:nvPr/>
        </p:nvGraphicFramePr>
        <p:xfrm>
          <a:off x="390525" y="2601913"/>
          <a:ext cx="177165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951865" imgH="405765" progId="Equation.3">
                  <p:embed/>
                </p:oleObj>
              </mc:Choice>
              <mc:Fallback>
                <p:oleObj name="" r:id="rId3" imgW="951865" imgH="405765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525" y="2601913"/>
                        <a:ext cx="177165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/>
          <p:nvPr/>
        </p:nvGraphicFramePr>
        <p:xfrm>
          <a:off x="2549525" y="3582988"/>
          <a:ext cx="3560763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4086225" imgH="1714500" progId="PBrush">
                  <p:embed/>
                </p:oleObj>
              </mc:Choice>
              <mc:Fallback>
                <p:oleObj name="" r:id="rId5" imgW="4086225" imgH="1714500" progId="PBrush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49525" y="3582988"/>
                        <a:ext cx="3560763" cy="1217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/>
          <p:nvPr/>
        </p:nvGraphicFramePr>
        <p:xfrm>
          <a:off x="2736850" y="3900488"/>
          <a:ext cx="3236913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3714750" imgH="457200" progId="PBrush">
                  <p:embed/>
                </p:oleObj>
              </mc:Choice>
              <mc:Fallback>
                <p:oleObj name="" r:id="rId7" imgW="3714750" imgH="457200" progId="PBrush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36850" y="3900488"/>
                        <a:ext cx="3236913" cy="325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/>
          <p:nvPr/>
        </p:nvGraphicFramePr>
        <p:xfrm>
          <a:off x="2217738" y="2286000"/>
          <a:ext cx="4381500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5286375" imgH="2190750" progId="PBrush">
                  <p:embed/>
                </p:oleObj>
              </mc:Choice>
              <mc:Fallback>
                <p:oleObj name="" r:id="rId9" imgW="5286375" imgH="2190750" progId="PBrush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17738" y="2286000"/>
                        <a:ext cx="4381500" cy="1479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/>
          <p:nvPr/>
        </p:nvGraphicFramePr>
        <p:xfrm>
          <a:off x="2263775" y="2540000"/>
          <a:ext cx="43656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5286375" imgH="1447800" progId="PBrush">
                  <p:embed/>
                </p:oleObj>
              </mc:Choice>
              <mc:Fallback>
                <p:oleObj name="" r:id="rId11" imgW="5286375" imgH="1447800" progId="PBrush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63775" y="2540000"/>
                        <a:ext cx="4365625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/>
          <p:nvPr/>
        </p:nvGraphicFramePr>
        <p:xfrm>
          <a:off x="6961188" y="2332038"/>
          <a:ext cx="1725612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2076450" imgH="1743075" progId="PBrush">
                  <p:embed/>
                </p:oleObj>
              </mc:Choice>
              <mc:Fallback>
                <p:oleObj name="" r:id="rId13" imgW="2076450" imgH="1743075" progId="PBrush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61188" y="2332038"/>
                        <a:ext cx="1725612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/>
          <p:nvPr/>
        </p:nvGraphicFramePr>
        <p:xfrm>
          <a:off x="7159625" y="3609975"/>
          <a:ext cx="1295400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5" imgW="1485900" imgH="1647825" progId="PBrush">
                  <p:embed/>
                </p:oleObj>
              </mc:Choice>
              <mc:Fallback>
                <p:oleObj name="" r:id="rId15" imgW="1485900" imgH="1647825" progId="PBrush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59625" y="3609975"/>
                        <a:ext cx="1295400" cy="1169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/>
          <p:nvPr/>
        </p:nvGraphicFramePr>
        <p:xfrm>
          <a:off x="390525" y="3922713"/>
          <a:ext cx="174307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951865" imgH="405765" progId="Equation.3">
                  <p:embed/>
                </p:oleObj>
              </mc:Choice>
              <mc:Fallback>
                <p:oleObj name="" r:id="rId17" imgW="951865" imgH="40576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525" y="3922713"/>
                        <a:ext cx="1743075" cy="744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Rectangle 37"/>
          <p:cNvSpPr/>
          <p:nvPr/>
        </p:nvSpPr>
        <p:spPr>
          <a:xfrm>
            <a:off x="5986463" y="6491288"/>
            <a:ext cx="128111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dirty="0">
                <a:latin typeface="Calibri" panose="020F0502020204030204" pitchFamily="34" charset="0"/>
              </a:rPr>
              <a:t>理想滤波器</a:t>
            </a:r>
            <a:endParaRPr lang="zh-CN" altLang="en-US" sz="1600" dirty="0">
              <a:latin typeface="Calibri" panose="020F0502020204030204" pitchFamily="34" charset="0"/>
            </a:endParaRPr>
          </a:p>
        </p:txBody>
      </p:sp>
      <p:sp>
        <p:nvSpPr>
          <p:cNvPr id="11283" name="Rectangle 38"/>
          <p:cNvSpPr/>
          <p:nvPr/>
        </p:nvSpPr>
        <p:spPr>
          <a:xfrm>
            <a:off x="4033838" y="6353175"/>
            <a:ext cx="1066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1600" dirty="0">
                <a:latin typeface="Calibri" panose="020F0502020204030204" pitchFamily="34" charset="0"/>
              </a:rPr>
              <a:t>采样开关</a:t>
            </a:r>
            <a:endParaRPr lang="zh-CN" altLang="en-US" sz="1600" dirty="0">
              <a:latin typeface="Calibri" panose="020F0502020204030204" pitchFamily="34" charset="0"/>
            </a:endParaRPr>
          </a:p>
        </p:txBody>
      </p:sp>
      <p:graphicFrame>
        <p:nvGraphicFramePr>
          <p:cNvPr id="11275" name="Object 11"/>
          <p:cNvGraphicFramePr/>
          <p:nvPr/>
        </p:nvGraphicFramePr>
        <p:xfrm>
          <a:off x="2667000" y="5867400"/>
          <a:ext cx="58562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6896100" imgH="981075" progId="PBrush">
                  <p:embed/>
                </p:oleObj>
              </mc:Choice>
              <mc:Fallback>
                <p:oleObj name="" r:id="rId19" imgW="6896100" imgH="981075" progId="PBrush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5867400"/>
                        <a:ext cx="5856288" cy="681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/>
          <p:nvPr/>
        </p:nvGraphicFramePr>
        <p:xfrm>
          <a:off x="2667000" y="4881563"/>
          <a:ext cx="19081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1" imgW="2247900" imgH="1419225" progId="PBrush">
                  <p:embed/>
                </p:oleObj>
              </mc:Choice>
              <mc:Fallback>
                <p:oleObj name="" r:id="rId21" imgW="2247900" imgH="1419225" progId="PBrush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881563"/>
                        <a:ext cx="1908175" cy="985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/>
          <p:nvPr/>
        </p:nvGraphicFramePr>
        <p:xfrm>
          <a:off x="4678363" y="4895850"/>
          <a:ext cx="18526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3" imgW="2181225" imgH="1381125" progId="PBrush">
                  <p:embed/>
                </p:oleObj>
              </mc:Choice>
              <mc:Fallback>
                <p:oleObj name="" r:id="rId23" imgW="2181225" imgH="1381125" progId="PBrush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78363" y="4895850"/>
                        <a:ext cx="1852612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/>
          <p:nvPr/>
        </p:nvGraphicFramePr>
        <p:xfrm>
          <a:off x="6689725" y="4846638"/>
          <a:ext cx="184467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5" imgW="2171700" imgH="1485900" progId="PBrush">
                  <p:embed/>
                </p:oleObj>
              </mc:Choice>
              <mc:Fallback>
                <p:oleObj name="" r:id="rId25" imgW="2171700" imgH="1485900" progId="PBrush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89725" y="4846638"/>
                        <a:ext cx="1844675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/>
          <p:nvPr/>
        </p:nvGraphicFramePr>
        <p:xfrm>
          <a:off x="4114800" y="5791200"/>
          <a:ext cx="99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7" imgW="596900" imgH="228600" progId="Equation.3">
                  <p:embed/>
                </p:oleObj>
              </mc:Choice>
              <mc:Fallback>
                <p:oleObj name="" r:id="rId27" imgW="5969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114800" y="5791200"/>
                        <a:ext cx="990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/>
          <p:nvPr/>
        </p:nvGraphicFramePr>
        <p:xfrm>
          <a:off x="457200" y="4933950"/>
          <a:ext cx="1828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9" imgW="951865" imgH="405765" progId="Equation.3">
                  <p:embed/>
                </p:oleObj>
              </mc:Choice>
              <mc:Fallback>
                <p:oleObj name="" r:id="rId29" imgW="951865" imgH="405765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" y="4933950"/>
                        <a:ext cx="1828800" cy="7810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/>
          <p:nvPr/>
        </p:nvGraphicFramePr>
        <p:xfrm>
          <a:off x="863600" y="5791200"/>
          <a:ext cx="950913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30" imgW="495300" imgH="444500" progId="Equation.3">
                  <p:embed/>
                </p:oleObj>
              </mc:Choice>
              <mc:Fallback>
                <p:oleObj name="" r:id="rId30" imgW="495300" imgH="444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63600" y="5791200"/>
                        <a:ext cx="950913" cy="8540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标题 22"/>
          <p:cNvSpPr>
            <a:spLocks noGrp="1"/>
          </p:cNvSpPr>
          <p:nvPr>
            <p:ph type="title"/>
          </p:nvPr>
        </p:nvSpPr>
        <p:spPr>
          <a:xfrm>
            <a:off x="1643063" y="142875"/>
            <a:ext cx="7043737" cy="1428750"/>
          </a:xfrm>
        </p:spPr>
        <p:txBody>
          <a:bodyPr vert="horz" wrap="square" lIns="91440" tIns="45720" rIns="91440" bIns="45720" anchor="ctr" anchorCtr="0"/>
          <a:p>
            <a:pPr algn="l">
              <a:lnSpc>
                <a:spcPct val="150000"/>
              </a:lnSpc>
              <a:buNone/>
            </a:pPr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香农</a:t>
            </a:r>
            <a:r>
              <a:rPr lang="en-US" altLang="zh-CN" sz="28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(Shannon)</a:t>
            </a:r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采样定理</a:t>
            </a:r>
            <a:r>
              <a:rPr lang="zh-CN" altLang="en-US" sz="32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br>
              <a:rPr lang="en-US" altLang="zh-CN" sz="32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22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                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</a:t>
            </a:r>
            <a:r>
              <a:rPr lang="en-US" altLang="zh-CN" sz="2000" b="1" dirty="0"/>
              <a:t> </a:t>
            </a:r>
            <a:r>
              <a:rPr lang="zh-CN" altLang="en-US" sz="2400" b="1" dirty="0">
                <a:solidFill>
                  <a:schemeClr val="tx1"/>
                </a:solidFill>
              </a:rPr>
              <a:t>信号完全复现的必要条件</a:t>
            </a:r>
            <a:endParaRPr lang="zh-CN" altLang="en-US" sz="2400" b="1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香农</a:t>
            </a:r>
            <a:r>
              <a:rPr lang="en-US" altLang="zh-CN" sz="2800" b="1" dirty="0">
                <a:solidFill>
                  <a:srgbClr val="A50021"/>
                </a:solidFill>
              </a:rPr>
              <a:t>(Shannon)</a:t>
            </a:r>
            <a:r>
              <a:rPr lang="zh-CN" altLang="en-US" sz="2800" b="1" dirty="0">
                <a:solidFill>
                  <a:srgbClr val="A50021"/>
                </a:solidFill>
              </a:rPr>
              <a:t>定理再表述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625" y="1857375"/>
            <a:ext cx="8501063" cy="1690688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lt"/>
                <a:ea typeface="+mn-ea"/>
                <a:cs typeface="+mn-cs"/>
              </a:rPr>
              <a:t>         如果采样的角频率</a:t>
            </a:r>
            <a:r>
              <a:rPr kumimoji="0" lang="el-GR" altLang="zh-CN" sz="2400" b="1" i="1" kern="1200" cap="none" spc="0" normalizeH="0" baseline="0" noProof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kern="1200" cap="none" spc="0" normalizeH="0" baseline="-25000" noProof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</a:t>
            </a: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lt"/>
                <a:ea typeface="+mn-ea"/>
                <a:cs typeface="+mn-cs"/>
              </a:rPr>
              <a:t>大于或等于连续信号频谱的上限频率</a:t>
            </a:r>
            <a:r>
              <a:rPr kumimoji="0" lang="el-GR" altLang="zh-CN" sz="2400" b="1" i="1" kern="1200" cap="none" spc="0" normalizeH="0" baseline="0" noProof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ω</a:t>
            </a:r>
            <a:r>
              <a:rPr kumimoji="0" lang="en-US" altLang="zh-CN" sz="2400" b="1" i="1" kern="1200" cap="none" spc="0" normalizeH="0" baseline="-25000" noProof="0" dirty="0" smtClean="0">
                <a:solidFill>
                  <a:srgbClr val="A5002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lt"/>
                <a:ea typeface="+mn-ea"/>
                <a:cs typeface="+mn-cs"/>
              </a:rPr>
              <a:t>两倍，则采样得到的脉冲序列能无失真地在恢复到原连续信号。</a:t>
            </a:r>
            <a:endParaRPr kumimoji="0" lang="zh-CN" altLang="en-US" sz="2400" b="1" kern="1200" cap="none" spc="0" normalizeH="0" baseline="0" noProof="0" dirty="0">
              <a:solidFill>
                <a:srgbClr val="A5002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8372" name="TextBox 4"/>
          <p:cNvSpPr txBox="1"/>
          <p:nvPr/>
        </p:nvSpPr>
        <p:spPr>
          <a:xfrm>
            <a:off x="500063" y="3857625"/>
            <a:ext cx="8286750" cy="1477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         从物理上理解，采样频率选择应该保证：针对所采样连续信号所含的最高频率成分，在其变化周期内能做到采样两次以上，则经采样获得的脉冲序列中包含连续信号的全部信息。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8" name="标题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(2)</a:t>
            </a:r>
            <a:r>
              <a:rPr lang="zh-CN" altLang="en-US" sz="2800" b="1" dirty="0">
                <a:solidFill>
                  <a:srgbClr val="A50021"/>
                </a:solidFill>
              </a:rPr>
              <a:t> 信号恢复与保持器</a:t>
            </a:r>
            <a:endParaRPr lang="zh-CN" altLang="en-US" sz="2800" b="1" dirty="0"/>
          </a:p>
        </p:txBody>
      </p:sp>
      <p:sp>
        <p:nvSpPr>
          <p:cNvPr id="13328" name="标题 15"/>
          <p:cNvSpPr>
            <a:spLocks noGrp="1"/>
          </p:cNvSpPr>
          <p:nvPr/>
        </p:nvSpPr>
        <p:spPr>
          <a:xfrm>
            <a:off x="-2482850" y="1773238"/>
            <a:ext cx="71151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零阶保持器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13314" name="Object 2"/>
          <p:cNvGraphicFramePr/>
          <p:nvPr/>
        </p:nvGraphicFramePr>
        <p:xfrm>
          <a:off x="728663" y="2928938"/>
          <a:ext cx="36290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3251200" imgH="787400" progId="Equation.3">
                  <p:embed/>
                </p:oleObj>
              </mc:Choice>
              <mc:Fallback>
                <p:oleObj name="" r:id="rId1" imgW="3251200" imgH="7874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663" y="2928938"/>
                        <a:ext cx="3629025" cy="9398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49" name="Object 3"/>
          <p:cNvGraphicFramePr/>
          <p:nvPr/>
        </p:nvGraphicFramePr>
        <p:xfrm>
          <a:off x="5562600" y="2947988"/>
          <a:ext cx="28194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3" imgW="2457450" imgH="552450" progId="PBrush">
                  <p:embed/>
                </p:oleObj>
              </mc:Choice>
              <mc:Fallback>
                <p:oleObj name="" r:id="rId3" imgW="2457450" imgH="552450" progId="PBrush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2947988"/>
                        <a:ext cx="28194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0" name="Object 4"/>
          <p:cNvGraphicFramePr/>
          <p:nvPr/>
        </p:nvGraphicFramePr>
        <p:xfrm>
          <a:off x="5410200" y="2022475"/>
          <a:ext cx="8080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704850" imgH="923925" progId="PBrush">
                  <p:embed/>
                </p:oleObj>
              </mc:Choice>
              <mc:Fallback>
                <p:oleObj name="" r:id="rId5" imgW="704850" imgH="923925" progId="PBrush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2022475"/>
                        <a:ext cx="808038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1" name="Object 5"/>
          <p:cNvGraphicFramePr/>
          <p:nvPr/>
        </p:nvGraphicFramePr>
        <p:xfrm>
          <a:off x="7800975" y="1905000"/>
          <a:ext cx="885825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771525" imgH="1114425" progId="PBrush">
                  <p:embed/>
                </p:oleObj>
              </mc:Choice>
              <mc:Fallback>
                <p:oleObj name="" r:id="rId7" imgW="771525" imgH="1114425" progId="PBrush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00975" y="1905000"/>
                        <a:ext cx="885825" cy="1277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2" name="Object 6"/>
          <p:cNvGraphicFramePr/>
          <p:nvPr/>
        </p:nvGraphicFramePr>
        <p:xfrm>
          <a:off x="806450" y="2378075"/>
          <a:ext cx="33162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9" imgW="2513330" imgH="342900" progId="Equation.3">
                  <p:embed/>
                </p:oleObj>
              </mc:Choice>
              <mc:Fallback>
                <p:oleObj name="" r:id="rId9" imgW="2513330" imgH="342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6450" y="2378075"/>
                        <a:ext cx="33162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59" name="Object 7"/>
          <p:cNvGraphicFramePr/>
          <p:nvPr/>
        </p:nvGraphicFramePr>
        <p:xfrm>
          <a:off x="5181600" y="3810000"/>
          <a:ext cx="3533775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3305175" imgH="2324100" progId="PBrush">
                  <p:embed/>
                </p:oleObj>
              </mc:Choice>
              <mc:Fallback>
                <p:oleObj name="" r:id="rId11" imgW="3305175" imgH="2324100" progId="PBrush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3810000"/>
                        <a:ext cx="3533775" cy="2476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61" name="Object 8"/>
          <p:cNvGraphicFramePr/>
          <p:nvPr/>
        </p:nvGraphicFramePr>
        <p:xfrm>
          <a:off x="5456238" y="4119563"/>
          <a:ext cx="292258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3" imgW="2733675" imgH="1190625" progId="PBrush">
                  <p:embed/>
                </p:oleObj>
              </mc:Choice>
              <mc:Fallback>
                <p:oleObj name="" r:id="rId13" imgW="2733675" imgH="1190625" progId="PBrush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56238" y="4119563"/>
                        <a:ext cx="2922587" cy="1268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/>
          <p:nvPr/>
        </p:nvGraphicFramePr>
        <p:xfrm>
          <a:off x="714375" y="3914775"/>
          <a:ext cx="38036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5" imgW="3746500" imgH="787400" progId="Equation.3">
                  <p:embed/>
                </p:oleObj>
              </mc:Choice>
              <mc:Fallback>
                <p:oleObj name="" r:id="rId15" imgW="3746500" imgH="7874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4375" y="3914775"/>
                        <a:ext cx="380365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/>
          <p:nvPr/>
        </p:nvGraphicFramePr>
        <p:xfrm>
          <a:off x="606425" y="5770563"/>
          <a:ext cx="48799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7" imgW="2322830" imgH="444500" progId="Equation.3">
                  <p:embed/>
                </p:oleObj>
              </mc:Choice>
              <mc:Fallback>
                <p:oleObj name="" r:id="rId17" imgW="2322830" imgH="4445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6425" y="5770563"/>
                        <a:ext cx="48799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/>
          <p:nvPr/>
        </p:nvGraphicFramePr>
        <p:xfrm>
          <a:off x="1981200" y="4784725"/>
          <a:ext cx="122555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583565" imgH="405765" progId="Equation.3">
                  <p:embed/>
                </p:oleObj>
              </mc:Choice>
              <mc:Fallback>
                <p:oleObj name="" r:id="rId19" imgW="583565" imgH="405765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81200" y="4784725"/>
                        <a:ext cx="122555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65" name="Line 41"/>
          <p:cNvSpPr/>
          <p:nvPr/>
        </p:nvSpPr>
        <p:spPr>
          <a:xfrm>
            <a:off x="1795463" y="4495800"/>
            <a:ext cx="0" cy="1524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5875" y="2130425"/>
            <a:ext cx="6629400" cy="4298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9395" name="标题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零阶保持器举例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3"/>
          <p:cNvGrpSpPr/>
          <p:nvPr/>
        </p:nvGrpSpPr>
        <p:grpSpPr>
          <a:xfrm>
            <a:off x="2438400" y="4333875"/>
            <a:ext cx="2057400" cy="2095500"/>
            <a:chOff x="1536" y="2256"/>
            <a:chExt cx="1296" cy="1320"/>
          </a:xfrm>
        </p:grpSpPr>
        <p:graphicFrame>
          <p:nvGraphicFramePr>
            <p:cNvPr id="14342" name="Object 6"/>
            <p:cNvGraphicFramePr/>
            <p:nvPr/>
          </p:nvGraphicFramePr>
          <p:xfrm>
            <a:off x="1536" y="2496"/>
            <a:ext cx="1296" cy="1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1" imgW="2590800" imgH="1714500" progId="PBrush">
                    <p:embed/>
                  </p:oleObj>
                </mc:Choice>
                <mc:Fallback>
                  <p:oleObj name="" r:id="rId1" imgW="2590800" imgH="1714500" progId="PBrush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536" y="2496"/>
                          <a:ext cx="1296" cy="10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Text Box 5"/>
            <p:cNvSpPr txBox="1"/>
            <p:nvPr/>
          </p:nvSpPr>
          <p:spPr>
            <a:xfrm>
              <a:off x="1920" y="225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</a:rPr>
                <a:t>T=0.4</a:t>
              </a:r>
              <a:endParaRPr lang="en-US" altLang="zh-CN" sz="20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6"/>
          <p:cNvGrpSpPr/>
          <p:nvPr/>
        </p:nvGrpSpPr>
        <p:grpSpPr>
          <a:xfrm>
            <a:off x="4648200" y="4333875"/>
            <a:ext cx="2052638" cy="2076450"/>
            <a:chOff x="2928" y="2256"/>
            <a:chExt cx="1293" cy="1308"/>
          </a:xfrm>
        </p:grpSpPr>
        <p:graphicFrame>
          <p:nvGraphicFramePr>
            <p:cNvPr id="14341" name="Object 5"/>
            <p:cNvGraphicFramePr/>
            <p:nvPr/>
          </p:nvGraphicFramePr>
          <p:xfrm>
            <a:off x="2928" y="2496"/>
            <a:ext cx="1293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5" name="" r:id="rId3" imgW="2581275" imgH="1695450" progId="PBrush">
                    <p:embed/>
                  </p:oleObj>
                </mc:Choice>
                <mc:Fallback>
                  <p:oleObj name="" r:id="rId3" imgW="2581275" imgH="1695450" progId="PBrush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8" y="2496"/>
                          <a:ext cx="1293" cy="10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Text Box 8"/>
            <p:cNvSpPr txBox="1"/>
            <p:nvPr/>
          </p:nvSpPr>
          <p:spPr>
            <a:xfrm>
              <a:off x="3360" y="2256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</a:rPr>
                <a:t>T=0.8</a:t>
              </a:r>
              <a:endParaRPr lang="en-US" altLang="zh-CN" sz="20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4" name="Group 9"/>
          <p:cNvGrpSpPr/>
          <p:nvPr/>
        </p:nvGrpSpPr>
        <p:grpSpPr>
          <a:xfrm>
            <a:off x="228600" y="4283075"/>
            <a:ext cx="2052638" cy="2108200"/>
            <a:chOff x="144" y="2224"/>
            <a:chExt cx="1293" cy="1328"/>
          </a:xfrm>
        </p:grpSpPr>
        <p:graphicFrame>
          <p:nvGraphicFramePr>
            <p:cNvPr id="14340" name="Object 4"/>
            <p:cNvGraphicFramePr/>
            <p:nvPr/>
          </p:nvGraphicFramePr>
          <p:xfrm>
            <a:off x="144" y="2490"/>
            <a:ext cx="1293" cy="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2581275" imgH="1685925" progId="PBrush">
                    <p:embed/>
                  </p:oleObj>
                </mc:Choice>
                <mc:Fallback>
                  <p:oleObj name="" r:id="rId5" imgW="2581275" imgH="1685925" progId="PBrush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4" y="2490"/>
                          <a:ext cx="1293" cy="1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Text Box 11"/>
            <p:cNvSpPr txBox="1"/>
            <p:nvPr/>
          </p:nvSpPr>
          <p:spPr>
            <a:xfrm>
              <a:off x="616" y="2224"/>
              <a:ext cx="52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</a:rPr>
                <a:t>T=0.2</a:t>
              </a:r>
              <a:endParaRPr lang="en-US" altLang="zh-CN" sz="20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845300" y="4333875"/>
            <a:ext cx="2057400" cy="2076450"/>
            <a:chOff x="4312" y="2256"/>
            <a:chExt cx="1296" cy="1308"/>
          </a:xfrm>
        </p:grpSpPr>
        <p:graphicFrame>
          <p:nvGraphicFramePr>
            <p:cNvPr id="14339" name="Object 3"/>
            <p:cNvGraphicFramePr/>
            <p:nvPr/>
          </p:nvGraphicFramePr>
          <p:xfrm>
            <a:off x="4312" y="2496"/>
            <a:ext cx="1296" cy="1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" r:id="rId7" imgW="2581275" imgH="1695450" progId="PBrush">
                    <p:embed/>
                  </p:oleObj>
                </mc:Choice>
                <mc:Fallback>
                  <p:oleObj name="" r:id="rId7" imgW="2581275" imgH="1695450" progId="PBrush">
                    <p:embed/>
                    <p:pic>
                      <p:nvPicPr>
                        <p:cNvPr id="0" name="图片 315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12" y="2496"/>
                          <a:ext cx="1296" cy="10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14"/>
            <p:cNvSpPr txBox="1"/>
            <p:nvPr/>
          </p:nvSpPr>
          <p:spPr>
            <a:xfrm>
              <a:off x="4760" y="2256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en-US" altLang="zh-CN" sz="2000" b="1" dirty="0">
                  <a:latin typeface="Calibri" panose="020F0502020204030204" pitchFamily="34" charset="0"/>
                </a:rPr>
                <a:t>T=3</a:t>
              </a:r>
              <a:endParaRPr lang="en-US" altLang="zh-CN" sz="20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1752600" y="2124075"/>
            <a:ext cx="5791200" cy="1981200"/>
            <a:chOff x="768" y="864"/>
            <a:chExt cx="3648" cy="1248"/>
          </a:xfrm>
        </p:grpSpPr>
        <p:graphicFrame>
          <p:nvGraphicFramePr>
            <p:cNvPr id="14338" name="Object 2"/>
            <p:cNvGraphicFramePr/>
            <p:nvPr/>
          </p:nvGraphicFramePr>
          <p:xfrm>
            <a:off x="816" y="864"/>
            <a:ext cx="3552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" r:id="rId9" imgW="2486025" imgH="876300" progId="PBrush">
                    <p:embed/>
                  </p:oleObj>
                </mc:Choice>
                <mc:Fallback>
                  <p:oleObj name="" r:id="rId9" imgW="2486025" imgH="876300" progId="PBrush">
                    <p:embed/>
                    <p:pic>
                      <p:nvPicPr>
                        <p:cNvPr id="0" name="图片 315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16" y="864"/>
                          <a:ext cx="3552" cy="1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Rectangle 18"/>
            <p:cNvSpPr/>
            <p:nvPr/>
          </p:nvSpPr>
          <p:spPr>
            <a:xfrm>
              <a:off x="768" y="864"/>
              <a:ext cx="3648" cy="1248"/>
            </a:xfrm>
            <a:prstGeom prst="rect">
              <a:avLst/>
            </a:prstGeom>
            <a:noFill/>
            <a:ln w="1016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None/>
              </a:pPr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14348" name="标题 2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零阶保持器与采样周期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3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线性离散系统的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32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5299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55300" name="TextBox 15"/>
          <p:cNvSpPr txBox="1"/>
          <p:nvPr/>
        </p:nvSpPr>
        <p:spPr>
          <a:xfrm>
            <a:off x="642938" y="1785938"/>
            <a:ext cx="42989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7.1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连续系统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与离散系统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0865" y="2357438"/>
            <a:ext cx="8143875" cy="175323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Calibri" panose="020F0502020204030204" pitchFamily="34" charset="0"/>
                <a:sym typeface="+mn-ea"/>
              </a:rPr>
              <a:t>连续系统：</a:t>
            </a:r>
            <a:r>
              <a:rPr lang="zh-CN" altLang="en-US" sz="2400" b="1" dirty="0">
                <a:latin typeface="Calibri" panose="020F0502020204030204" pitchFamily="34" charset="0"/>
                <a:sym typeface="+mn-ea"/>
              </a:rPr>
              <a:t>系统中的所有信号都是时间变量的连续函数</a:t>
            </a:r>
            <a:endParaRPr lang="zh-CN" altLang="en-US" sz="2400" b="1" dirty="0">
              <a:latin typeface="Calibri" panose="020F0502020204030204" pitchFamily="34" charset="0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离散系统：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系统中有一处或几处信号是脉冲串或数码的系统</a:t>
            </a:r>
            <a:endParaRPr kumimoji="0" 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43255" y="3932873"/>
            <a:ext cx="8143875" cy="1753235"/>
          </a:xfrm>
          <a:prstGeom prst="rect">
            <a:avLst/>
          </a:prstGeom>
          <a:noFill/>
        </p:spPr>
        <p:txBody>
          <a:bodyPr>
            <a:spAutoFit/>
          </a:bodyPr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离散系统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类型：</a:t>
            </a:r>
            <a:endParaRPr kumimoji="0" lang="zh-CN" alt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采样系统</a:t>
            </a:r>
            <a:r>
              <a:rPr kumimoji="0" lang="en-US" altLang="zh-CN" sz="2400" b="1" kern="1200" cap="none" spc="0" normalizeH="0" baseline="0" noProof="0" dirty="0">
                <a:latin typeface="+mj-ea"/>
                <a:ea typeface="+mj-ea"/>
                <a:cs typeface="+mn-cs"/>
              </a:rPr>
              <a:t>——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时间离散，数值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连续</a:t>
            </a: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数字系统</a:t>
            </a:r>
            <a:r>
              <a:rPr kumimoji="0" lang="en-US" altLang="zh-CN" sz="2400" b="1" kern="1200" cap="none" spc="0" normalizeH="0" baseline="0" noProof="0" dirty="0">
                <a:latin typeface="+mj-ea"/>
                <a:ea typeface="+mj-ea"/>
                <a:cs typeface="+mn-cs"/>
              </a:rPr>
              <a:t>——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时间离散，数值量化</a:t>
            </a:r>
            <a:r>
              <a:rPr kumimoji="0" lang="en-US" altLang="zh-CN" sz="2400" b="1" kern="1200" cap="none" spc="0" normalizeH="0" baseline="0" noProof="0" dirty="0">
                <a:latin typeface="+mj-ea"/>
                <a:ea typeface="+mj-ea"/>
                <a:cs typeface="+mn-cs"/>
              </a:rPr>
              <a:t> </a:t>
            </a:r>
            <a:endParaRPr kumimoji="0" lang="en-US" altLang="zh-CN" sz="2400" b="1" u="heavy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p:transition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3" name="Object 3"/>
          <p:cNvGraphicFramePr/>
          <p:nvPr/>
        </p:nvGraphicFramePr>
        <p:xfrm>
          <a:off x="4321175" y="3422650"/>
          <a:ext cx="179388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171450" imgH="152400" progId="PBrush">
                  <p:embed/>
                </p:oleObj>
              </mc:Choice>
              <mc:Fallback>
                <p:oleObj name="" r:id="rId1" imgW="171450" imgH="152400" progId="PBrush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21175" y="3422650"/>
                        <a:ext cx="179388" cy="179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/>
          <p:nvPr/>
        </p:nvGraphicFramePr>
        <p:xfrm>
          <a:off x="4846638" y="3632200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3" imgW="171450" imgH="152400" progId="PBrush">
                  <p:embed/>
                </p:oleObj>
              </mc:Choice>
              <mc:Fallback>
                <p:oleObj name="" r:id="rId3" imgW="171450" imgH="152400" progId="PBrush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6638" y="3632200"/>
                        <a:ext cx="18097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/>
          <p:nvPr/>
        </p:nvGraphicFramePr>
        <p:xfrm>
          <a:off x="5413375" y="4144963"/>
          <a:ext cx="17938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4" imgW="171450" imgH="152400" progId="PBrush">
                  <p:embed/>
                </p:oleObj>
              </mc:Choice>
              <mc:Fallback>
                <p:oleObj name="" r:id="rId4" imgW="171450" imgH="152400" progId="PBrush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3375" y="4144963"/>
                        <a:ext cx="179388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/>
          <p:nvPr/>
        </p:nvGraphicFramePr>
        <p:xfrm>
          <a:off x="5934075" y="4702175"/>
          <a:ext cx="17938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171450" imgH="152400" progId="PBrush">
                  <p:embed/>
                </p:oleObj>
              </mc:Choice>
              <mc:Fallback>
                <p:oleObj name="" r:id="rId5" imgW="171450" imgH="152400" progId="PBrush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34075" y="4702175"/>
                        <a:ext cx="179388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/>
          <p:nvPr/>
        </p:nvGraphicFramePr>
        <p:xfrm>
          <a:off x="6459538" y="5168900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6" imgW="171450" imgH="152400" progId="PBrush">
                  <p:embed/>
                </p:oleObj>
              </mc:Choice>
              <mc:Fallback>
                <p:oleObj name="" r:id="rId6" imgW="171450" imgH="152400" progId="PBrush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59538" y="5168900"/>
                        <a:ext cx="18097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/>
          <p:nvPr/>
        </p:nvGraphicFramePr>
        <p:xfrm>
          <a:off x="7013575" y="5394325"/>
          <a:ext cx="179388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171450" imgH="152400" progId="PBrush">
                  <p:embed/>
                </p:oleObj>
              </mc:Choice>
              <mc:Fallback>
                <p:oleObj name="" r:id="rId7" imgW="171450" imgH="152400" progId="PBrush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13575" y="5394325"/>
                        <a:ext cx="179388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/>
          <p:nvPr/>
        </p:nvGraphicFramePr>
        <p:xfrm>
          <a:off x="7566025" y="5380038"/>
          <a:ext cx="18097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8" imgW="171450" imgH="152400" progId="PBrush">
                  <p:embed/>
                </p:oleObj>
              </mc:Choice>
              <mc:Fallback>
                <p:oleObj name="" r:id="rId8" imgW="171450" imgH="152400" progId="PBrush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66025" y="5380038"/>
                        <a:ext cx="180975" cy="180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/>
          <p:nvPr/>
        </p:nvGraphicFramePr>
        <p:xfrm>
          <a:off x="8105775" y="5124450"/>
          <a:ext cx="18097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9" imgW="171450" imgH="152400" progId="PBrush">
                  <p:embed/>
                </p:oleObj>
              </mc:Choice>
              <mc:Fallback>
                <p:oleObj name="" r:id="rId9" imgW="171450" imgH="152400" progId="PBrush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05775" y="5124450"/>
                        <a:ext cx="180975" cy="179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6" name="组合 19"/>
          <p:cNvGrpSpPr/>
          <p:nvPr/>
        </p:nvGrpSpPr>
        <p:grpSpPr>
          <a:xfrm>
            <a:off x="3933825" y="2879725"/>
            <a:ext cx="4829175" cy="2835275"/>
            <a:chOff x="3933825" y="2879725"/>
            <a:chExt cx="4829175" cy="2835275"/>
          </a:xfrm>
        </p:grpSpPr>
        <p:graphicFrame>
          <p:nvGraphicFramePr>
            <p:cNvPr id="15362" name="Object 2"/>
            <p:cNvGraphicFramePr/>
            <p:nvPr/>
          </p:nvGraphicFramePr>
          <p:xfrm>
            <a:off x="3933825" y="2879725"/>
            <a:ext cx="4829175" cy="2835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" r:id="rId10" imgW="4600575" imgH="2390775" progId="PBrush">
                    <p:embed/>
                  </p:oleObj>
                </mc:Choice>
                <mc:Fallback>
                  <p:oleObj name="" r:id="rId10" imgW="4600575" imgH="2390775" progId="PBrush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3825" y="2879725"/>
                          <a:ext cx="4829175" cy="2835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1" name="Object 11"/>
            <p:cNvGraphicFramePr/>
            <p:nvPr/>
          </p:nvGraphicFramePr>
          <p:xfrm>
            <a:off x="4383088" y="3463925"/>
            <a:ext cx="4070350" cy="2066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" r:id="rId12" imgW="3876675" imgH="1743075" progId="PBrush">
                    <p:embed/>
                  </p:oleObj>
                </mc:Choice>
                <mc:Fallback>
                  <p:oleObj name="" r:id="rId12" imgW="3876675" imgH="1743075" progId="PBrush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83088" y="3463925"/>
                          <a:ext cx="4070350" cy="2066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2" name="Object 12"/>
          <p:cNvGraphicFramePr/>
          <p:nvPr/>
        </p:nvGraphicFramePr>
        <p:xfrm>
          <a:off x="4937125" y="2894013"/>
          <a:ext cx="6000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4" imgW="571500" imgH="381000" progId="PBrush">
                  <p:embed/>
                </p:oleObj>
              </mc:Choice>
              <mc:Fallback>
                <p:oleObj name="" r:id="rId14" imgW="571500" imgH="381000" progId="PBrush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37125" y="2894013"/>
                        <a:ext cx="600075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/>
          <p:nvPr/>
        </p:nvGraphicFramePr>
        <p:xfrm>
          <a:off x="5643563" y="2819400"/>
          <a:ext cx="8905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6" imgW="847725" imgH="419100" progId="PBrush">
                  <p:embed/>
                </p:oleObj>
              </mc:Choice>
              <mc:Fallback>
                <p:oleObj name="" r:id="rId16" imgW="847725" imgH="419100" progId="PBrush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43563" y="2819400"/>
                        <a:ext cx="890587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/>
          <p:nvPr/>
        </p:nvGraphicFramePr>
        <p:xfrm>
          <a:off x="736600" y="3429000"/>
          <a:ext cx="25400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8" imgW="1016000" imgH="419100" progId="Equation.3">
                  <p:embed/>
                </p:oleObj>
              </mc:Choice>
              <mc:Fallback>
                <p:oleObj name="" r:id="rId18" imgW="1016000" imgH="4191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36600" y="3429000"/>
                        <a:ext cx="2540000" cy="1049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/>
          <p:nvPr/>
        </p:nvGraphicFramePr>
        <p:xfrm>
          <a:off x="1654175" y="4587875"/>
          <a:ext cx="1546225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0" imgW="469265" imgH="203200" progId="Equation.3">
                  <p:embed/>
                </p:oleObj>
              </mc:Choice>
              <mc:Fallback>
                <p:oleObj name="" r:id="rId20" imgW="469265" imgH="203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54175" y="4587875"/>
                        <a:ext cx="1546225" cy="66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标题 1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零阶保持器的时间滞后特性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90" name="标题 1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7.3</a:t>
            </a:r>
            <a:r>
              <a:rPr lang="zh-CN" altLang="en-US" sz="2800" b="1" dirty="0">
                <a:solidFill>
                  <a:srgbClr val="A50021"/>
                </a:solidFill>
              </a:rPr>
              <a:t>   </a:t>
            </a: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0250" y="1357313"/>
            <a:ext cx="35877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</a:rPr>
              <a:t>连续函数的拉氏变换为：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2"/>
          <p:cNvGraphicFramePr/>
          <p:nvPr/>
        </p:nvGraphicFramePr>
        <p:xfrm>
          <a:off x="3000375" y="2071688"/>
          <a:ext cx="2527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" imgW="2526030" imgH="546100" progId="Equation.3">
                  <p:embed/>
                </p:oleObj>
              </mc:Choice>
              <mc:Fallback>
                <p:oleObj name="" r:id="rId1" imgW="2526030" imgH="5461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2071688"/>
                        <a:ext cx="2527300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71688" y="2895600"/>
            <a:ext cx="3897312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</a:rPr>
              <a:t>对于采样信号，表达式为：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8" name="Object 3"/>
          <p:cNvGraphicFramePr/>
          <p:nvPr/>
        </p:nvGraphicFramePr>
        <p:xfrm>
          <a:off x="3071813" y="3490913"/>
          <a:ext cx="3213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3211830" imgH="723900" progId="Equation.3">
                  <p:embed/>
                </p:oleObj>
              </mc:Choice>
              <mc:Fallback>
                <p:oleObj name="" r:id="rId3" imgW="3211830" imgH="7239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1813" y="3490913"/>
                        <a:ext cx="32131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143125" y="4286250"/>
            <a:ext cx="204152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</a:rPr>
              <a:t>拉氏变换为：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10" name="Object 4"/>
          <p:cNvGraphicFramePr/>
          <p:nvPr/>
        </p:nvGraphicFramePr>
        <p:xfrm>
          <a:off x="3143250" y="4714875"/>
          <a:ext cx="281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2818130" imgH="723900" progId="Equation.3">
                  <p:embed/>
                </p:oleObj>
              </mc:Choice>
              <mc:Fallback>
                <p:oleObj name="" r:id="rId5" imgW="2818130" imgH="7239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3250" y="4714875"/>
                        <a:ext cx="2819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73288" y="5467350"/>
            <a:ext cx="6269037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sz="2400" b="1" dirty="0">
                <a:latin typeface="Calibri" panose="020F0502020204030204" pitchFamily="34" charset="0"/>
              </a:rPr>
              <a:t>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>
                <a:latin typeface="Calibri" panose="020F0502020204030204" pitchFamily="34" charset="0"/>
              </a:rPr>
              <a:t>的超越函数，定义复变量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</a:rPr>
              <a:t>变换算子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ct 5"/>
          <p:cNvGraphicFramePr/>
          <p:nvPr/>
        </p:nvGraphicFramePr>
        <p:xfrm>
          <a:off x="3491865" y="6021070"/>
          <a:ext cx="1341120" cy="542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7" imgW="622300" imgH="203200" progId="Equation.3">
                  <p:embed/>
                </p:oleObj>
              </mc:Choice>
              <mc:Fallback>
                <p:oleObj name="" r:id="rId7" imgW="622300" imgH="203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91865" y="6021070"/>
                        <a:ext cx="1341120" cy="542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Object 3"/>
          <p:cNvGraphicFramePr/>
          <p:nvPr/>
        </p:nvGraphicFramePr>
        <p:xfrm>
          <a:off x="2857500" y="571500"/>
          <a:ext cx="2819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" imgW="2818130" imgH="723900" progId="Equation.3">
                  <p:embed/>
                </p:oleObj>
              </mc:Choice>
              <mc:Fallback>
                <p:oleObj name="" r:id="rId1" imgW="2818130" imgH="723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500" y="571500"/>
                        <a:ext cx="28194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2862263" y="1643063"/>
          <a:ext cx="4267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3" imgW="4265295" imgH="799465" progId="Equation.3">
                  <p:embed/>
                </p:oleObj>
              </mc:Choice>
              <mc:Fallback>
                <p:oleObj name="" r:id="rId3" imgW="4265295" imgH="799465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62263" y="1643063"/>
                        <a:ext cx="42672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左弧形箭头 6"/>
          <p:cNvSpPr/>
          <p:nvPr/>
        </p:nvSpPr>
        <p:spPr>
          <a:xfrm>
            <a:off x="2428875" y="1214438"/>
            <a:ext cx="285750" cy="500063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Object 5"/>
          <p:cNvGraphicFramePr/>
          <p:nvPr/>
        </p:nvGraphicFramePr>
        <p:xfrm>
          <a:off x="2908300" y="2714625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3148330" imgH="431800" progId="Equation.3">
                  <p:embed/>
                </p:oleObj>
              </mc:Choice>
              <mc:Fallback>
                <p:oleObj name="" r:id="rId5" imgW="3148330" imgH="4318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08300" y="2714625"/>
                        <a:ext cx="3149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43063" y="2743200"/>
            <a:ext cx="6969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记为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38" y="3857625"/>
            <a:ext cx="8281988" cy="286131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     通过变量置换，将</a:t>
            </a:r>
            <a:r>
              <a:rPr kumimoji="0" lang="en-US" altLang="zh-CN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S</a:t>
            </a: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的超越函数转换为</a:t>
            </a:r>
            <a:r>
              <a:rPr kumimoji="0" lang="en-US" altLang="zh-CN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Z</a:t>
            </a: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的幂级数或</a:t>
            </a:r>
            <a:r>
              <a:rPr kumimoji="0" lang="en-US" altLang="zh-CN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Z</a:t>
            </a: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的有理分式。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      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Z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变换只对离散信号而言</a:t>
            </a:r>
            <a:endParaRPr kumimoji="0" lang="zh-CN" altLang="en-US" sz="2400" b="1" kern="1200" cap="none" spc="0" normalizeH="0" baseline="0" noProof="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E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z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）只对应唯一的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e*(t)</a:t>
            </a:r>
            <a:endParaRPr kumimoji="0" lang="en-US" altLang="zh-CN" sz="2400" b="1" kern="1200" cap="none" spc="0" normalizeH="0" baseline="0" noProof="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          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不对应唯一的</a:t>
            </a:r>
            <a:r>
              <a:rPr kumimoji="0" lang="en-US" altLang="zh-CN" sz="2400" b="1" kern="1200" cap="none" spc="0" normalizeH="0" baseline="0" noProof="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e(t)</a:t>
            </a:r>
            <a:endParaRPr kumimoji="0" lang="en-US" altLang="zh-CN" sz="2400" b="1" kern="1200" cap="none" spc="0" normalizeH="0" baseline="0" noProof="0" dirty="0">
              <a:solidFill>
                <a:schemeClr val="tx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变换的方法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18436" name="TextBox 3"/>
          <p:cNvSpPr txBox="1"/>
          <p:nvPr/>
        </p:nvSpPr>
        <p:spPr>
          <a:xfrm>
            <a:off x="928688" y="1928813"/>
            <a:ext cx="24415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(1) 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级数求和方法</a:t>
            </a:r>
            <a:endParaRPr lang="zh-CN" altLang="en-US" sz="2400" b="1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0125" y="2500313"/>
            <a:ext cx="7358063" cy="963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         直接根据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变换的定义，写出离散时间函数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变换的级数展开式，通过级数求和，写出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变换的闭合形式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2"/>
          <p:cNvGraphicFramePr/>
          <p:nvPr/>
        </p:nvGraphicFramePr>
        <p:xfrm>
          <a:off x="1262063" y="3711575"/>
          <a:ext cx="666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6664325" imgH="431800" progId="Equation.3">
                  <p:embed/>
                </p:oleObj>
              </mc:Choice>
              <mc:Fallback>
                <p:oleObj name="" r:id="rId1" imgW="6664325" imgH="4318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2063" y="3711575"/>
                        <a:ext cx="6667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</a:rPr>
              <a:t>Z</a:t>
            </a:r>
            <a:r>
              <a:rPr lang="zh-CN" altLang="en-US" sz="2400" b="1" dirty="0">
                <a:solidFill>
                  <a:srgbClr val="A50021"/>
                </a:solidFill>
              </a:rPr>
              <a:t>变换</a:t>
            </a:r>
            <a:r>
              <a:rPr lang="en-US" altLang="zh-CN" sz="2400" b="1" dirty="0">
                <a:solidFill>
                  <a:srgbClr val="A50021"/>
                </a:solidFill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</a:rPr>
              <a:t>级数求和法</a:t>
            </a:r>
            <a:r>
              <a:rPr lang="en-US" altLang="zh-CN" sz="2400" b="1" dirty="0">
                <a:solidFill>
                  <a:srgbClr val="A50021"/>
                </a:solidFill>
              </a:rPr>
              <a:t>)</a:t>
            </a:r>
            <a:r>
              <a:rPr lang="zh-CN" altLang="en-US" sz="2400" b="1" dirty="0">
                <a:solidFill>
                  <a:srgbClr val="A50021"/>
                </a:solidFill>
              </a:rPr>
              <a:t>举例</a:t>
            </a:r>
            <a:r>
              <a:rPr lang="en-US" altLang="zh-CN" sz="2400" b="1" dirty="0">
                <a:solidFill>
                  <a:srgbClr val="A50021"/>
                </a:solidFill>
              </a:rPr>
              <a:t>1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  <p:sp>
        <p:nvSpPr>
          <p:cNvPr id="19466" name="TextBox 4"/>
          <p:cNvSpPr txBox="1"/>
          <p:nvPr/>
        </p:nvSpPr>
        <p:spPr>
          <a:xfrm>
            <a:off x="2143125" y="2143125"/>
            <a:ext cx="3735388" cy="461963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</a:rPr>
              <a:t>试求单位阶跃函数的</a:t>
            </a:r>
            <a:r>
              <a:rPr lang="en-US" altLang="zh-CN" sz="2400" b="1" dirty="0">
                <a:latin typeface="Calibri" panose="020F0502020204030204" pitchFamily="34" charset="0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</a:rPr>
              <a:t>变换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2"/>
          <p:cNvGraphicFramePr/>
          <p:nvPr/>
        </p:nvGraphicFramePr>
        <p:xfrm>
          <a:off x="2500313" y="2914650"/>
          <a:ext cx="313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" imgW="3135630" imgH="342900" progId="Equation.3">
                  <p:embed/>
                </p:oleObj>
              </mc:Choice>
              <mc:Fallback>
                <p:oleObj name="" r:id="rId1" imgW="3135630" imgH="3429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0313" y="2914650"/>
                        <a:ext cx="3136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/>
        </p:nvGraphicFramePr>
        <p:xfrm>
          <a:off x="2500313" y="3486150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3" imgW="5407660" imgH="431800" progId="Equation.3">
                  <p:embed/>
                </p:oleObj>
              </mc:Choice>
              <mc:Fallback>
                <p:oleObj name="" r:id="rId3" imgW="5407660" imgH="4318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0313" y="3486150"/>
                        <a:ext cx="541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2500313" y="4200525"/>
          <a:ext cx="2540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5" imgW="2538730" imgH="520700" progId="Equation.3">
                  <p:embed/>
                </p:oleObj>
              </mc:Choice>
              <mc:Fallback>
                <p:oleObj name="" r:id="rId5" imgW="2538730" imgH="5207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00313" y="4200525"/>
                        <a:ext cx="2540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/>
        </p:nvGraphicFramePr>
        <p:xfrm>
          <a:off x="5500688" y="4129088"/>
          <a:ext cx="204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7" imgW="2044065" imgH="520700" progId="Equation.3">
                  <p:embed/>
                </p:oleObj>
              </mc:Choice>
              <mc:Fallback>
                <p:oleObj name="" r:id="rId7" imgW="2044065" imgH="5207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00688" y="4129088"/>
                        <a:ext cx="20447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/>
        </p:nvGraphicFramePr>
        <p:xfrm>
          <a:off x="2486025" y="4973638"/>
          <a:ext cx="228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9" imgW="228600" imgH="203200" progId="Equation.3">
                  <p:embed/>
                </p:oleObj>
              </mc:Choice>
              <mc:Fallback>
                <p:oleObj name="" r:id="rId9" imgW="228600" imgH="2032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6025" y="4973638"/>
                        <a:ext cx="2286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786063" y="4843463"/>
            <a:ext cx="53467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以上等比无穷级数是收敛的，其闭合形式为：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ct 7"/>
          <p:cNvGraphicFramePr/>
          <p:nvPr/>
        </p:nvGraphicFramePr>
        <p:xfrm>
          <a:off x="2857500" y="5486400"/>
          <a:ext cx="2654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1" imgW="2653030" imgH="761365" progId="Equation.3">
                  <p:embed/>
                </p:oleObj>
              </mc:Choice>
              <mc:Fallback>
                <p:oleObj name="" r:id="rId11" imgW="2653030" imgH="761365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57500" y="5486400"/>
                        <a:ext cx="2654300" cy="762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/>
          <p:nvPr/>
        </p:nvGraphicFramePr>
        <p:xfrm>
          <a:off x="2143125" y="1428750"/>
          <a:ext cx="666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13" imgW="6664325" imgH="431800" progId="Equation.3">
                  <p:embed/>
                </p:oleObj>
              </mc:Choice>
              <mc:Fallback>
                <p:oleObj name="" r:id="rId13" imgW="6664325" imgH="4318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43125" y="1428750"/>
                        <a:ext cx="6667500" cy="4318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(2) Z</a:t>
            </a:r>
            <a:r>
              <a:rPr lang="zh-CN" altLang="en-US" sz="2800" b="1" dirty="0">
                <a:solidFill>
                  <a:srgbClr val="A50021"/>
                </a:solidFill>
              </a:rPr>
              <a:t>变换之部分分式法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61443" name="TextBox 3"/>
          <p:cNvSpPr txBox="1"/>
          <p:nvPr/>
        </p:nvSpPr>
        <p:spPr>
          <a:xfrm>
            <a:off x="485140" y="2216785"/>
            <a:ext cx="8515985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800" b="1" dirty="0">
                <a:latin typeface="Calibri" panose="020F0502020204030204" pitchFamily="34" charset="0"/>
              </a:rPr>
              <a:t>         先求解连续时间函数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</a:t>
            </a:r>
            <a:r>
              <a:rPr lang="zh-CN" altLang="en-US" sz="2800" b="1" dirty="0">
                <a:latin typeface="Calibri" panose="020F0502020204030204" pitchFamily="34" charset="0"/>
              </a:rPr>
              <a:t>的拉氏变换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E(s)</a:t>
            </a:r>
            <a:r>
              <a:rPr lang="en-US" altLang="zh-CN" sz="2800" b="1" dirty="0">
                <a:latin typeface="Calibri" panose="020F0502020204030204" pitchFamily="34" charset="0"/>
              </a:rPr>
              <a:t>,</a:t>
            </a:r>
            <a:r>
              <a:rPr lang="zh-CN" altLang="en-US" sz="2800" b="1" dirty="0">
                <a:latin typeface="Calibri" panose="020F0502020204030204" pitchFamily="34" charset="0"/>
              </a:rPr>
              <a:t>然后将有理分式</a:t>
            </a:r>
            <a:r>
              <a:rPr lang="en-US" altLang="zh-CN" sz="2800" b="1" dirty="0">
                <a:latin typeface="Calibri" panose="020F0502020204030204" pitchFamily="34" charset="0"/>
              </a:rPr>
              <a:t>E(s)</a:t>
            </a:r>
            <a:r>
              <a:rPr lang="zh-CN" altLang="en-US" sz="2800" b="1" dirty="0">
                <a:latin typeface="Calibri" panose="020F0502020204030204" pitchFamily="34" charset="0"/>
              </a:rPr>
              <a:t>展开为部分分式之和的形式，根据每一部分分式对应的时间函数所对应的</a:t>
            </a:r>
            <a:r>
              <a:rPr lang="en-US" altLang="zh-CN" sz="2800" b="1" dirty="0">
                <a:latin typeface="Calibri" panose="020F0502020204030204" pitchFamily="34" charset="0"/>
              </a:rPr>
              <a:t>Z</a:t>
            </a:r>
            <a:r>
              <a:rPr lang="zh-CN" altLang="en-US" sz="2800" b="1" dirty="0">
                <a:latin typeface="Calibri" panose="020F0502020204030204" pitchFamily="34" charset="0"/>
              </a:rPr>
              <a:t>变换求出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E(z)</a:t>
            </a:r>
            <a:endParaRPr lang="en-US" altLang="zh-CN" sz="28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1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</a:t>
            </a:r>
            <a:r>
              <a:rPr lang="en-US" altLang="zh-CN" sz="2800" b="1" dirty="0">
                <a:solidFill>
                  <a:srgbClr val="A50021"/>
                </a:solidFill>
              </a:rPr>
              <a:t>(</a:t>
            </a:r>
            <a:r>
              <a:rPr lang="zh-CN" altLang="en-US" sz="2800" b="1" dirty="0">
                <a:solidFill>
                  <a:srgbClr val="A50021"/>
                </a:solidFill>
              </a:rPr>
              <a:t>部分分式法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r>
              <a:rPr lang="zh-CN" altLang="en-US" sz="2800" b="1" dirty="0">
                <a:solidFill>
                  <a:srgbClr val="A50021"/>
                </a:solidFill>
              </a:rPr>
              <a:t>举例</a:t>
            </a:r>
            <a:r>
              <a:rPr lang="en-US" altLang="zh-CN" sz="2800" b="1" dirty="0">
                <a:solidFill>
                  <a:srgbClr val="A50021"/>
                </a:solidFill>
              </a:rPr>
              <a:t>1</a:t>
            </a:r>
            <a:endParaRPr lang="zh-CN" altLang="en-US" sz="2800" dirty="0"/>
          </a:p>
        </p:txBody>
      </p:sp>
      <p:sp>
        <p:nvSpPr>
          <p:cNvPr id="21513" name="TextBox 3"/>
          <p:cNvSpPr txBox="1"/>
          <p:nvPr/>
        </p:nvSpPr>
        <p:spPr>
          <a:xfrm>
            <a:off x="1857375" y="1714500"/>
            <a:ext cx="3402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例：已知连续函数的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变换为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21506" name="Object 2"/>
          <p:cNvGraphicFramePr/>
          <p:nvPr/>
        </p:nvGraphicFramePr>
        <p:xfrm>
          <a:off x="3143250" y="2286000"/>
          <a:ext cx="1905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" imgW="1905000" imgH="787400" progId="Equation.3">
                  <p:embed/>
                </p:oleObj>
              </mc:Choice>
              <mc:Fallback>
                <p:oleObj name="" r:id="rId1" imgW="1905000" imgH="7874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3250" y="2286000"/>
                        <a:ext cx="19050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TextBox 5"/>
          <p:cNvSpPr txBox="1"/>
          <p:nvPr/>
        </p:nvSpPr>
        <p:spPr>
          <a:xfrm>
            <a:off x="5357813" y="2500313"/>
            <a:ext cx="250031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试求相应的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</a:t>
            </a:r>
            <a:r>
              <a:rPr lang="en-US" altLang="zh-CN" sz="2000" b="1" dirty="0">
                <a:latin typeface="Calibri" panose="020F0502020204030204" pitchFamily="34" charset="0"/>
              </a:rPr>
              <a:t>E(z)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7" name="Object 3"/>
          <p:cNvGraphicFramePr/>
          <p:nvPr/>
        </p:nvGraphicFramePr>
        <p:xfrm>
          <a:off x="3143250" y="3286125"/>
          <a:ext cx="1993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1993265" imgH="723900" progId="Equation.3">
                  <p:embed/>
                </p:oleObj>
              </mc:Choice>
              <mc:Fallback>
                <p:oleObj name="" r:id="rId3" imgW="1993265" imgH="723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3286125"/>
                        <a:ext cx="1993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/>
          <p:nvPr/>
        </p:nvGraphicFramePr>
        <p:xfrm>
          <a:off x="6500813" y="3357563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1675765" imgH="431800" progId="Equation.3">
                  <p:embed/>
                </p:oleObj>
              </mc:Choice>
              <mc:Fallback>
                <p:oleObj name="" r:id="rId5" imgW="1675765" imgH="4318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0813" y="3357563"/>
                        <a:ext cx="1676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357813" y="3500438"/>
            <a:ext cx="714375" cy="21431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Object 5"/>
          <p:cNvGraphicFramePr/>
          <p:nvPr/>
        </p:nvGraphicFramePr>
        <p:xfrm>
          <a:off x="3143250" y="4214813"/>
          <a:ext cx="16891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1689100" imgH="736600" progId="Equation.3">
                  <p:embed/>
                </p:oleObj>
              </mc:Choice>
              <mc:Fallback>
                <p:oleObj name="" r:id="rId7" imgW="1689100" imgH="736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43250" y="4214813"/>
                        <a:ext cx="16891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/>
          <p:nvPr/>
        </p:nvGraphicFramePr>
        <p:xfrm>
          <a:off x="5429250" y="4214813"/>
          <a:ext cx="2197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9" imgW="2195830" imgH="761365" progId="Equation.3">
                  <p:embed/>
                </p:oleObj>
              </mc:Choice>
              <mc:Fallback>
                <p:oleObj name="" r:id="rId9" imgW="2195830" imgH="761365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29250" y="4214813"/>
                        <a:ext cx="21971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/>
          <p:nvPr/>
        </p:nvGraphicFramePr>
        <p:xfrm>
          <a:off x="2928938" y="5357813"/>
          <a:ext cx="5880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1" imgW="5877560" imgH="862965" progId="Equation.3">
                  <p:embed/>
                </p:oleObj>
              </mc:Choice>
              <mc:Fallback>
                <p:oleObj name="" r:id="rId11" imgW="5877560" imgH="86296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28938" y="5357813"/>
                        <a:ext cx="58801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48323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第七章  线性离散系统的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3415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7.1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连续系统与离散系统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7.2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信号的采样与保持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7.3  Z</a:t>
            </a:r>
            <a:r>
              <a:rPr kumimoji="0" lang="zh-CN" alt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变换</a:t>
            </a:r>
            <a:endParaRPr kumimoji="0" 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7.4 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采样系统的差分方程描述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7.5 </a:t>
            </a:r>
            <a:r>
              <a:rPr lang="zh-CN" altLang="en-US" sz="2400" b="1" noProof="0" dirty="0">
                <a:latin typeface="+mj-ea"/>
                <a:ea typeface="+mj-ea"/>
                <a:sym typeface="+mn-ea"/>
              </a:rPr>
              <a:t>脉冲传递函数</a:t>
            </a:r>
            <a:endParaRPr lang="zh-CN" altLang="en-US" sz="2400" b="1" noProof="0" dirty="0"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23560" name="标题 10"/>
          <p:cNvSpPr>
            <a:spLocks noGrp="1"/>
          </p:cNvSpPr>
          <p:nvPr>
            <p:ph type="title"/>
          </p:nvPr>
        </p:nvSpPr>
        <p:spPr>
          <a:xfrm>
            <a:off x="457200" y="202883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常见函数的</a:t>
            </a:r>
            <a:r>
              <a:rPr lang="en-US" altLang="zh-CN" sz="28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zh-CN" altLang="en-US" sz="28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变换</a:t>
            </a:r>
            <a:endParaRPr lang="zh-CN" altLang="en-US" sz="2800" dirty="0">
              <a:solidFill>
                <a:srgbClr val="A5002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8985" y="1172210"/>
          <a:ext cx="75628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266700" imgH="203200" progId="Equation.KSEE3">
                  <p:embed/>
                </p:oleObj>
              </mc:Choice>
              <mc:Fallback>
                <p:oleObj name="" r:id="rId1" imgW="266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8985" y="1172210"/>
                        <a:ext cx="75628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79745" y="1172210"/>
          <a:ext cx="93662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79745" y="1172210"/>
                        <a:ext cx="93662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295" y="1991360"/>
          <a:ext cx="76835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292100" imgH="203200" progId="Equation.KSEE3">
                  <p:embed/>
                </p:oleObj>
              </mc:Choice>
              <mc:Fallback>
                <p:oleObj name="" r:id="rId5" imgW="2921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295" y="1991360"/>
                        <a:ext cx="768350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5818" y="2625725"/>
          <a:ext cx="668655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54000" imgH="203200" progId="Equation.KSEE3">
                  <p:embed/>
                </p:oleObj>
              </mc:Choice>
              <mc:Fallback>
                <p:oleObj name="" r:id="rId7" imgW="254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95818" y="2625725"/>
                        <a:ext cx="668655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7585" y="3314065"/>
          <a:ext cx="24638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88265" imgH="152400" progId="Equation.KSEE3">
                  <p:embed/>
                </p:oleObj>
              </mc:Choice>
              <mc:Fallback>
                <p:oleObj name="" r:id="rId9" imgW="88265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7585" y="3314065"/>
                        <a:ext cx="24638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24063" y="3645853"/>
          <a:ext cx="53530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203200" imgH="316865" progId="Equation.KSEE3">
                  <p:embed/>
                </p:oleObj>
              </mc:Choice>
              <mc:Fallback>
                <p:oleObj name="" r:id="rId11" imgW="2032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24063" y="3645853"/>
                        <a:ext cx="53530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52625" y="4624705"/>
          <a:ext cx="73152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254000" imgH="203200" progId="Equation.KSEE3">
                  <p:embed/>
                </p:oleObj>
              </mc:Choice>
              <mc:Fallback>
                <p:oleObj name="" r:id="rId13" imgW="254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52625" y="4624705"/>
                        <a:ext cx="731520" cy="58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27213" y="5407978"/>
          <a:ext cx="100393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5" imgW="381000" imgH="177165" progId="Equation.KSEE3">
                  <p:embed/>
                </p:oleObj>
              </mc:Choice>
              <mc:Fallback>
                <p:oleObj name="" r:id="rId15" imgW="3810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827213" y="5407978"/>
                        <a:ext cx="1003935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802765" y="6197283"/>
          <a:ext cx="1069340" cy="401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7" imgW="405765" imgH="152400" progId="Equation.KSEE3">
                  <p:embed/>
                </p:oleObj>
              </mc:Choice>
              <mc:Fallback>
                <p:oleObj name="" r:id="rId17" imgW="405765" imgH="152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02765" y="6197283"/>
                        <a:ext cx="1069340" cy="401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32170" y="1919288"/>
          <a:ext cx="23241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9" imgW="88265" imgH="165100" progId="Equation.KSEE3">
                  <p:embed/>
                </p:oleObj>
              </mc:Choice>
              <mc:Fallback>
                <p:oleObj name="" r:id="rId19" imgW="88265" imgH="165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32170" y="1919288"/>
                        <a:ext cx="23241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39716" y="2553970"/>
          <a:ext cx="143637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1" imgW="545465" imgH="203200" progId="Equation.KSEE3">
                  <p:embed/>
                </p:oleObj>
              </mc:Choice>
              <mc:Fallback>
                <p:oleObj name="" r:id="rId21" imgW="545465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9716" y="2553970"/>
                        <a:ext cx="1436370" cy="53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1441" y="3181350"/>
          <a:ext cx="1772920" cy="601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3" imgW="673100" imgH="228600" progId="Equation.KSEE3">
                  <p:embed/>
                </p:oleObj>
              </mc:Choice>
              <mc:Fallback>
                <p:oleObj name="" r:id="rId23" imgW="6731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71441" y="3181350"/>
                        <a:ext cx="1772920" cy="601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8281" y="3896043"/>
          <a:ext cx="1539240" cy="535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584200" imgH="203200" progId="Equation.KSEE3">
                  <p:embed/>
                </p:oleObj>
              </mc:Choice>
              <mc:Fallback>
                <p:oleObj name="" r:id="rId25" imgW="5842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88281" y="3896043"/>
                        <a:ext cx="1539240" cy="535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3651" y="4549458"/>
          <a:ext cx="1974850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7" imgW="749300" imgH="228600" progId="Equation.KSEE3">
                  <p:embed/>
                </p:oleObj>
              </mc:Choice>
              <mc:Fallback>
                <p:oleObj name="" r:id="rId27" imgW="749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073651" y="4549458"/>
                        <a:ext cx="1974850" cy="6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37306" y="5359083"/>
          <a:ext cx="4451350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9" imgW="1688465" imgH="228600" progId="Equation.KSEE3">
                  <p:embed/>
                </p:oleObj>
              </mc:Choice>
              <mc:Fallback>
                <p:oleObj name="" r:id="rId29" imgW="16884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37306" y="5359083"/>
                        <a:ext cx="4451350" cy="6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84551" y="6077268"/>
          <a:ext cx="5356860" cy="60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31" imgW="2032000" imgH="228600" progId="Equation.KSEE3">
                  <p:embed/>
                </p:oleObj>
              </mc:Choice>
              <mc:Fallback>
                <p:oleObj name="" r:id="rId31" imgW="20320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84551" y="6077268"/>
                        <a:ext cx="5356860" cy="60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81" name="标题 1"/>
          <p:cNvSpPr>
            <a:spLocks noGrp="1"/>
          </p:cNvSpPr>
          <p:nvPr>
            <p:ph type="title"/>
          </p:nvPr>
        </p:nvSpPr>
        <p:spPr>
          <a:xfrm>
            <a:off x="457200" y="920433"/>
            <a:ext cx="8229600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反变换之部分分式法举例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graphicFrame>
        <p:nvGraphicFramePr>
          <p:cNvPr id="28674" name="Object 2"/>
          <p:cNvGraphicFramePr/>
          <p:nvPr/>
        </p:nvGraphicFramePr>
        <p:xfrm>
          <a:off x="2962910" y="2070735"/>
          <a:ext cx="3054985" cy="103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" imgW="2932430" imgH="862965" progId="Equation.3">
                  <p:embed/>
                </p:oleObj>
              </mc:Choice>
              <mc:Fallback>
                <p:oleObj name="" r:id="rId1" imgW="2932430" imgH="862965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2910" y="2070735"/>
                        <a:ext cx="3054985" cy="10325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4" name="Object 4"/>
          <p:cNvGraphicFramePr/>
          <p:nvPr/>
        </p:nvGraphicFramePr>
        <p:xfrm>
          <a:off x="2668270" y="3407410"/>
          <a:ext cx="4921250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" imgW="5116195" imgH="862965" progId="Equation.3">
                  <p:embed/>
                </p:oleObj>
              </mc:Choice>
              <mc:Fallback>
                <p:oleObj name="" r:id="rId3" imgW="5116195" imgH="862965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8270" y="3407410"/>
                        <a:ext cx="4921250" cy="9544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85" name="Object 5"/>
          <p:cNvGraphicFramePr/>
          <p:nvPr/>
        </p:nvGraphicFramePr>
        <p:xfrm>
          <a:off x="2786063" y="4572000"/>
          <a:ext cx="28067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5" imgW="2805430" imgH="761365" progId="Equation.3">
                  <p:embed/>
                </p:oleObj>
              </mc:Choice>
              <mc:Fallback>
                <p:oleObj name="" r:id="rId5" imgW="2805430" imgH="76136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6063" y="4572000"/>
                        <a:ext cx="2806700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/>
          <p:nvPr/>
        </p:nvGraphicFramePr>
        <p:xfrm>
          <a:off x="6842125" y="4714875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7" imgW="2158365" imgH="431800" progId="Equation.3">
                  <p:embed/>
                </p:oleObj>
              </mc:Choice>
              <mc:Fallback>
                <p:oleObj name="" r:id="rId7" imgW="2158365" imgH="431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25" y="4714875"/>
                        <a:ext cx="2159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虚尾箭头 10"/>
          <p:cNvSpPr/>
          <p:nvPr/>
        </p:nvSpPr>
        <p:spPr>
          <a:xfrm>
            <a:off x="5715000" y="4857750"/>
            <a:ext cx="857250" cy="214313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Object 7"/>
          <p:cNvGraphicFramePr/>
          <p:nvPr/>
        </p:nvGraphicFramePr>
        <p:xfrm>
          <a:off x="3060065" y="5476875"/>
          <a:ext cx="3670300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1943100" imgH="431800" progId="Equation.3">
                  <p:embed/>
                </p:oleObj>
              </mc:Choice>
              <mc:Fallback>
                <p:oleObj name="" r:id="rId9" imgW="1943100" imgH="431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60065" y="5476875"/>
                        <a:ext cx="3670300" cy="938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/>
          <p:nvPr/>
        </p:nvGraphicFramePr>
        <p:xfrm>
          <a:off x="142875" y="4357688"/>
          <a:ext cx="21463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2146300" imgH="1765300" progId="Equation.3">
                  <p:embed/>
                </p:oleObj>
              </mc:Choice>
              <mc:Fallback>
                <p:oleObj name="" r:id="rId11" imgW="2146300" imgH="1765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2875" y="4357688"/>
                        <a:ext cx="2146300" cy="176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/>
          <p:nvPr/>
        </p:nvGraphicFramePr>
        <p:xfrm>
          <a:off x="5880100" y="151765"/>
          <a:ext cx="313880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1651000" imgH="431800" progId="Equation.3">
                  <p:embed/>
                </p:oleObj>
              </mc:Choice>
              <mc:Fallback>
                <p:oleObj name="" r:id="rId13" imgW="16510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80100" y="151765"/>
                        <a:ext cx="3138805" cy="80391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6" name="Object 2"/>
          <p:cNvGraphicFramePr/>
          <p:nvPr/>
        </p:nvGraphicFramePr>
        <p:xfrm>
          <a:off x="609600" y="2254250"/>
          <a:ext cx="10556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857250" imgH="676275" progId="PBrush">
                  <p:embed/>
                </p:oleObj>
              </mc:Choice>
              <mc:Fallback>
                <p:oleObj name="" r:id="rId1" imgW="857250" imgH="676275" progId="PBrush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254250"/>
                        <a:ext cx="105568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/>
          <p:nvPr/>
        </p:nvGraphicFramePr>
        <p:xfrm>
          <a:off x="1676400" y="2216150"/>
          <a:ext cx="12668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1028700" imgH="714375" progId="PBrush">
                  <p:embed/>
                </p:oleObj>
              </mc:Choice>
              <mc:Fallback>
                <p:oleObj name="" r:id="rId3" imgW="1028700" imgH="714375" progId="PBrush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2216150"/>
                        <a:ext cx="126682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/>
          <p:nvPr/>
        </p:nvGraphicFramePr>
        <p:xfrm>
          <a:off x="3048000" y="2212975"/>
          <a:ext cx="123031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1000125" imgH="714375" progId="PBrush">
                  <p:embed/>
                </p:oleObj>
              </mc:Choice>
              <mc:Fallback>
                <p:oleObj name="" r:id="rId5" imgW="1000125" imgH="714375" progId="PBrush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2212975"/>
                        <a:ext cx="1230313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/>
          <p:cNvGraphicFramePr/>
          <p:nvPr/>
        </p:nvGraphicFramePr>
        <p:xfrm>
          <a:off x="4572000" y="2181225"/>
          <a:ext cx="13239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076325" imgH="809625" progId="PBrush">
                  <p:embed/>
                </p:oleObj>
              </mc:Choice>
              <mc:Fallback>
                <p:oleObj name="" r:id="rId7" imgW="1076325" imgH="809625" progId="PBrush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2181225"/>
                        <a:ext cx="1323975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/>
          <p:cNvGraphicFramePr/>
          <p:nvPr/>
        </p:nvGraphicFramePr>
        <p:xfrm>
          <a:off x="5943600" y="2190750"/>
          <a:ext cx="13128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9" imgW="1066800" imgH="809625" progId="PBrush">
                  <p:embed/>
                </p:oleObj>
              </mc:Choice>
              <mc:Fallback>
                <p:oleObj name="" r:id="rId9" imgW="1066800" imgH="809625" progId="PBrush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3600" y="2190750"/>
                        <a:ext cx="1312863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/>
          <p:nvPr/>
        </p:nvGraphicFramePr>
        <p:xfrm>
          <a:off x="7391400" y="2192338"/>
          <a:ext cx="12192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990600" imgH="733425" progId="PBrush">
                  <p:embed/>
                </p:oleObj>
              </mc:Choice>
              <mc:Fallback>
                <p:oleObj name="" r:id="rId11" imgW="990600" imgH="733425" progId="PBrush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2192338"/>
                        <a:ext cx="1219200" cy="903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/>
          <p:nvPr/>
        </p:nvGraphicFramePr>
        <p:xfrm>
          <a:off x="1447800" y="5221288"/>
          <a:ext cx="127635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971550" imgH="723900" progId="PBrush">
                  <p:embed/>
                </p:oleObj>
              </mc:Choice>
              <mc:Fallback>
                <p:oleObj name="" r:id="rId13" imgW="971550" imgH="723900" progId="PBrush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221288"/>
                        <a:ext cx="1276350" cy="950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3" name="Object 9"/>
          <p:cNvGraphicFramePr/>
          <p:nvPr/>
        </p:nvGraphicFramePr>
        <p:xfrm>
          <a:off x="914400" y="3560763"/>
          <a:ext cx="731520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5" imgW="5419725" imgH="1257300" progId="PBrush">
                  <p:embed/>
                </p:oleObj>
              </mc:Choice>
              <mc:Fallback>
                <p:oleObj name="" r:id="rId15" imgW="5419725" imgH="1257300" progId="PBrush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3560763"/>
                        <a:ext cx="7315200" cy="169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5" name="标题 1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计算机控制系统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7080250" y="5221605"/>
            <a:ext cx="1562735" cy="119888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Analog</a:t>
            </a:r>
            <a:endParaRPr kumimoji="0" lang="en-US" altLang="zh-CN" sz="2400" b="1" kern="1200" cap="none" spc="0" normalizeH="0" baseline="0" noProof="0" dirty="0">
              <a:solidFill>
                <a:srgbClr val="C0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2400" b="1" kern="1200" cap="none" spc="0" normalizeH="0" baseline="0" noProof="0" dirty="0">
                <a:solidFill>
                  <a:srgbClr val="C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Digital</a:t>
            </a:r>
            <a:endParaRPr kumimoji="0" lang="en-US" altLang="zh-CN" sz="2400" b="1" u="heavy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3124200" y="6356350"/>
            <a:ext cx="2895600" cy="365125"/>
          </a:xfrm>
          <a:noFill/>
        </p:spPr>
        <p:txBody>
          <a:bodyPr lIns="91440" tIns="45720" rIns="91440" bIns="45720" rtlCol="0"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buNone/>
            </a:pPr>
            <a:fld id="{9A0DB2DC-4C9A-4742-B13C-FB6460FD3503}" type="slidenum">
              <a:rPr lang="en-US" altLang="zh-CN" sz="1200" dirty="0">
                <a:solidFill>
                  <a:srgbClr val="898989"/>
                </a:solidFill>
              </a:rPr>
            </a:fld>
            <a:endParaRPr lang="en-US" altLang="zh-CN" sz="1200" dirty="0">
              <a:solidFill>
                <a:srgbClr val="898989"/>
              </a:solidFill>
            </a:endParaRPr>
          </a:p>
        </p:txBody>
      </p:sp>
      <p:sp>
        <p:nvSpPr>
          <p:cNvPr id="31748" name="Rectangle 2"/>
          <p:cNvSpPr>
            <a:spLocks noGrp="1" noRot="1"/>
          </p:cNvSpPr>
          <p:nvPr>
            <p:ph type="title"/>
          </p:nvPr>
        </p:nvSpPr>
        <p:spPr>
          <a:xfrm>
            <a:off x="1571625" y="428625"/>
            <a:ext cx="6386513" cy="1143000"/>
          </a:xfrm>
        </p:spPr>
        <p:txBody>
          <a:bodyPr vert="horz" wrap="square" lIns="91440" tIns="45720" rIns="91440" bIns="45720" anchor="ctr" anchorCtr="0"/>
          <a:p>
            <a:pPr marL="838200" indent="-838200" algn="l"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(3)  </a:t>
            </a:r>
            <a:r>
              <a:rPr lang="zh-CN" altLang="en-US" sz="2800" b="1" dirty="0">
                <a:solidFill>
                  <a:srgbClr val="A50021"/>
                </a:solidFill>
              </a:rPr>
              <a:t>反演积分</a:t>
            </a:r>
            <a:r>
              <a:rPr lang="en-US" altLang="zh-CN" sz="2800" b="1" dirty="0">
                <a:solidFill>
                  <a:srgbClr val="A50021"/>
                </a:solidFill>
              </a:rPr>
              <a:t>(</a:t>
            </a:r>
            <a:r>
              <a:rPr lang="zh-CN" altLang="en-US" sz="2800" b="1" dirty="0">
                <a:solidFill>
                  <a:srgbClr val="A50021"/>
                </a:solidFill>
              </a:rPr>
              <a:t>留数计算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r>
              <a:rPr lang="zh-CN" altLang="en-US" sz="2800" b="1" dirty="0">
                <a:solidFill>
                  <a:srgbClr val="A50021"/>
                </a:solidFill>
              </a:rPr>
              <a:t>法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31749" name="TextBox 11"/>
          <p:cNvSpPr txBox="1"/>
          <p:nvPr/>
        </p:nvSpPr>
        <p:spPr>
          <a:xfrm>
            <a:off x="785813" y="1857375"/>
            <a:ext cx="807243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          在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变换函数</a:t>
            </a:r>
            <a:r>
              <a:rPr lang="en-US" altLang="zh-CN" sz="2000" b="1" dirty="0">
                <a:latin typeface="Calibri" panose="020F0502020204030204" pitchFamily="34" charset="0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</a:rPr>
              <a:t>是超越函数形式而非有理分式时，无法应用部分分式或幂级数法来求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反变换，只能采用反演积分法。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3" name="Object 6"/>
          <p:cNvGraphicFramePr/>
          <p:nvPr/>
        </p:nvGraphicFramePr>
        <p:xfrm>
          <a:off x="4526598" y="4513580"/>
          <a:ext cx="226060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14300" imgH="215900" progId="Equation.3">
                  <p:embed/>
                </p:oleObj>
              </mc:Choice>
              <mc:Fallback>
                <p:oleObj name="" r:id="rId1" imgW="114300" imgH="2159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6598" y="4513580"/>
                        <a:ext cx="226060" cy="94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0065" y="3285490"/>
          <a:ext cx="5949315" cy="144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1930400" imgH="469900" progId="Equation.KSEE3">
                  <p:embed/>
                </p:oleObj>
              </mc:Choice>
              <mc:Fallback>
                <p:oleObj name="" r:id="rId3" imgW="1930400" imgH="469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065" y="3285490"/>
                        <a:ext cx="5949315" cy="1448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8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变换的性质</a:t>
            </a:r>
            <a:r>
              <a:rPr lang="en-US" altLang="zh-CN" sz="2800" b="1" dirty="0">
                <a:solidFill>
                  <a:srgbClr val="A50021"/>
                </a:solidFill>
              </a:rPr>
              <a:t>(1)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75" y="1928813"/>
            <a:ext cx="1878013" cy="461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线性定理</a:t>
            </a:r>
            <a:endParaRPr kumimoji="0" lang="zh-CN" altLang="en-US" sz="2400" b="1" kern="1200" cap="none" spc="0" normalizeH="0" baseline="0" noProof="0" dirty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28750" y="2571750"/>
            <a:ext cx="1658938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若 </a:t>
            </a:r>
            <a:r>
              <a:rPr lang="en-US" altLang="zh-CN" sz="2000" b="1" dirty="0">
                <a:latin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</a:rPr>
              <a:t>为常数，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6" name="Object 2"/>
          <p:cNvGraphicFramePr/>
          <p:nvPr/>
        </p:nvGraphicFramePr>
        <p:xfrm>
          <a:off x="3000375" y="2632075"/>
          <a:ext cx="4216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" imgW="4216400" imgH="368300" progId="Equation.3">
                  <p:embed/>
                </p:oleObj>
              </mc:Choice>
              <mc:Fallback>
                <p:oleObj name="" r:id="rId1" imgW="4216400" imgH="3683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0375" y="2632075"/>
                        <a:ext cx="4216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/>
        </p:nvGraphicFramePr>
        <p:xfrm>
          <a:off x="2609850" y="3317875"/>
          <a:ext cx="392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3924300" imgH="825500" progId="Equation.DSMT4">
                  <p:embed/>
                </p:oleObj>
              </mc:Choice>
              <mc:Fallback>
                <p:oleObj name="" r:id="rId3" imgW="3924300" imgH="825500" progId="Equation.DSMT4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9850" y="3317875"/>
                        <a:ext cx="3924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625" y="3500438"/>
            <a:ext cx="4413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则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5" y="4357688"/>
            <a:ext cx="2662238" cy="4619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indent="-34290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(2) </a:t>
            </a: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实数位移定理</a:t>
            </a:r>
            <a:endParaRPr kumimoji="0" lang="zh-CN" altLang="en-US" sz="2400" b="1" kern="1200" cap="none" spc="0" normalizeH="0" baseline="0" noProof="0" dirty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38" y="4857750"/>
            <a:ext cx="56769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若函数</a:t>
            </a:r>
            <a:r>
              <a:rPr lang="en-US" altLang="zh-CN" sz="2000" b="1" dirty="0">
                <a:latin typeface="Calibri" panose="020F0502020204030204" pitchFamily="34" charset="0"/>
              </a:rPr>
              <a:t>e(t)</a:t>
            </a:r>
            <a:r>
              <a:rPr lang="zh-CN" altLang="en-US" sz="2000" b="1" dirty="0">
                <a:latin typeface="Calibri" panose="020F0502020204030204" pitchFamily="34" charset="0"/>
              </a:rPr>
              <a:t>是可拉氏变换的，其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变换为</a:t>
            </a:r>
            <a:r>
              <a:rPr lang="en-US" altLang="zh-CN" sz="2000" b="1" dirty="0">
                <a:latin typeface="Calibri" panose="020F0502020204030204" pitchFamily="34" charset="0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</a:rPr>
              <a:t>，则有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12" name="Object 7"/>
          <p:cNvGraphicFramePr/>
          <p:nvPr/>
        </p:nvGraphicFramePr>
        <p:xfrm>
          <a:off x="3000375" y="5301615"/>
          <a:ext cx="253238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397000" imgH="228600" progId="Equation.3">
                  <p:embed/>
                </p:oleObj>
              </mc:Choice>
              <mc:Fallback>
                <p:oleObj name="" r:id="rId5" imgW="13970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5301615"/>
                        <a:ext cx="2532380" cy="461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/>
          <p:nvPr/>
        </p:nvGraphicFramePr>
        <p:xfrm>
          <a:off x="2487930" y="5787390"/>
          <a:ext cx="4025265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413000" imgH="457200" progId="Equation.3">
                  <p:embed/>
                </p:oleObj>
              </mc:Choice>
              <mc:Fallback>
                <p:oleObj name="" r:id="rId7" imgW="24130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7930" y="5787390"/>
                        <a:ext cx="4025265" cy="782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4"/>
          <p:cNvSpPr txBox="1"/>
          <p:nvPr/>
        </p:nvSpPr>
        <p:spPr>
          <a:xfrm>
            <a:off x="933450" y="5322570"/>
            <a:ext cx="14592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延迟</a:t>
            </a:r>
            <a:r>
              <a:rPr lang="zh-CN" altLang="en-US" sz="2000" b="1" dirty="0">
                <a:latin typeface="Calibri" panose="020F0502020204030204" pitchFamily="34" charset="0"/>
              </a:rPr>
              <a:t>定理：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14" name="TextBox 4"/>
          <p:cNvSpPr txBox="1"/>
          <p:nvPr/>
        </p:nvSpPr>
        <p:spPr>
          <a:xfrm>
            <a:off x="933450" y="5949315"/>
            <a:ext cx="14592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超前定理：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714375" y="1928813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例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2" name="Object 7"/>
          <p:cNvGraphicFramePr/>
          <p:nvPr/>
        </p:nvGraphicFramePr>
        <p:xfrm>
          <a:off x="4644390" y="520065"/>
          <a:ext cx="253238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" imgW="1397000" imgH="228600" progId="Equation.3">
                  <p:embed/>
                </p:oleObj>
              </mc:Choice>
              <mc:Fallback>
                <p:oleObj name="" r:id="rId2" imgW="13970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4390" y="520065"/>
                        <a:ext cx="2532380" cy="461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/>
          <p:nvPr/>
        </p:nvGraphicFramePr>
        <p:xfrm>
          <a:off x="4787900" y="981075"/>
          <a:ext cx="4025265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2413000" imgH="457200" progId="Equation.3">
                  <p:embed/>
                </p:oleObj>
              </mc:Choice>
              <mc:Fallback>
                <p:oleObj name="" r:id="rId4" imgW="24130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87900" y="981075"/>
                        <a:ext cx="4025265" cy="782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331595" y="1917065"/>
          <a:ext cx="169735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698500" imgH="203200" progId="Equation.KSEE3">
                  <p:embed/>
                </p:oleObj>
              </mc:Choice>
              <mc:Fallback>
                <p:oleObj name="" r:id="rId7" imgW="6985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1595" y="1917065"/>
                        <a:ext cx="1697355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/>
          <p:nvPr/>
        </p:nvGraphicFramePr>
        <p:xfrm>
          <a:off x="1403350" y="2493010"/>
          <a:ext cx="546227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2984500" imgH="419100" progId="Equation.3">
                  <p:embed/>
                </p:oleObj>
              </mc:Choice>
              <mc:Fallback>
                <p:oleObj name="" r:id="rId9" imgW="2984500" imgH="4191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3350" y="2493010"/>
                        <a:ext cx="5462270" cy="83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3"/>
          <p:cNvSpPr txBox="1"/>
          <p:nvPr>
            <p:custDataLst>
              <p:tags r:id="rId11"/>
            </p:custDataLst>
          </p:nvPr>
        </p:nvSpPr>
        <p:spPr>
          <a:xfrm>
            <a:off x="683895" y="3501073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例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311275" y="3501390"/>
          <a:ext cx="188150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774065" imgH="203200" progId="Equation.KSEE3">
                  <p:embed/>
                </p:oleObj>
              </mc:Choice>
              <mc:Fallback>
                <p:oleObj name="" r:id="rId13" imgW="774065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11275" y="3501390"/>
                        <a:ext cx="1881505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/>
          <p:nvPr/>
        </p:nvGraphicFramePr>
        <p:xfrm>
          <a:off x="1377950" y="4292918"/>
          <a:ext cx="188341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1028700" imgH="215900" progId="Equation.3">
                  <p:embed/>
                </p:oleObj>
              </mc:Choice>
              <mc:Fallback>
                <p:oleObj name="" r:id="rId15" imgW="1028700" imgH="2159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7950" y="4292918"/>
                        <a:ext cx="1883410" cy="431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/>
          <p:nvPr/>
        </p:nvGraphicFramePr>
        <p:xfrm>
          <a:off x="1979295" y="4787900"/>
          <a:ext cx="28892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1459865" imgH="457200" progId="Equation.3">
                  <p:embed/>
                </p:oleObj>
              </mc:Choice>
              <mc:Fallback>
                <p:oleObj name="" r:id="rId17" imgW="1459865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79295" y="4787900"/>
                        <a:ext cx="288925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/>
          <p:nvPr/>
        </p:nvGraphicFramePr>
        <p:xfrm>
          <a:off x="4899343" y="4805680"/>
          <a:ext cx="3145790" cy="969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9" imgW="1498600" imgH="457200" progId="Equation.3">
                  <p:embed/>
                </p:oleObj>
              </mc:Choice>
              <mc:Fallback>
                <p:oleObj name="" r:id="rId19" imgW="14986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99343" y="4805680"/>
                        <a:ext cx="3145790" cy="9690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变换的性质</a:t>
            </a:r>
            <a:r>
              <a:rPr lang="en-US" altLang="zh-CN" sz="2800" b="1" dirty="0">
                <a:solidFill>
                  <a:srgbClr val="A50021"/>
                </a:solidFill>
              </a:rPr>
              <a:t>(2)</a:t>
            </a:r>
            <a:endParaRPr lang="zh-CN" altLang="en-US" sz="2800" dirty="0"/>
          </a:p>
        </p:txBody>
      </p:sp>
      <p:sp>
        <p:nvSpPr>
          <p:cNvPr id="25606" name="TextBox 3"/>
          <p:cNvSpPr txBox="1"/>
          <p:nvPr/>
        </p:nvSpPr>
        <p:spPr>
          <a:xfrm>
            <a:off x="857250" y="1857375"/>
            <a:ext cx="20685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(3) 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复数位移定理</a:t>
            </a:r>
            <a:endParaRPr lang="zh-CN" altLang="en-US" sz="2000" b="1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Object 3"/>
          <p:cNvGraphicFramePr/>
          <p:nvPr/>
        </p:nvGraphicFramePr>
        <p:xfrm>
          <a:off x="2195830" y="2305050"/>
          <a:ext cx="3880485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" imgW="1320165" imgH="228600" progId="Equation.3">
                  <p:embed/>
                </p:oleObj>
              </mc:Choice>
              <mc:Fallback>
                <p:oleObj name="" r:id="rId1" imgW="1320165" imgH="2286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830" y="2305050"/>
                        <a:ext cx="3880485" cy="5232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Box 6"/>
          <p:cNvSpPr txBox="1"/>
          <p:nvPr/>
        </p:nvSpPr>
        <p:spPr>
          <a:xfrm>
            <a:off x="931863" y="4319905"/>
            <a:ext cx="15652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(4) 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终值定理</a:t>
            </a:r>
            <a:endParaRPr lang="zh-CN" altLang="en-US" sz="2000" b="1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4438" y="4647565"/>
            <a:ext cx="7786687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如果函数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e(t)</a:t>
            </a:r>
            <a:r>
              <a:rPr lang="zh-CN" altLang="en-US" sz="2000" b="1" dirty="0">
                <a:latin typeface="Calibri" panose="020F0502020204030204" pitchFamily="34" charset="0"/>
              </a:rPr>
              <a:t>的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变换为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</a:rPr>
              <a:t>，函数序列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</a:rPr>
              <a:t>为有限值</a:t>
            </a:r>
            <a:r>
              <a:rPr lang="en-US" altLang="zh-CN" sz="2000" b="1" dirty="0">
                <a:latin typeface="Calibri" panose="020F0502020204030204" pitchFamily="34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n=0,1,2,</a:t>
            </a:r>
            <a:r>
              <a:rPr lang="en-US" altLang="zh-CN" sz="20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sz="2000" b="1" dirty="0">
                <a:latin typeface="Calibri" panose="020F0502020204030204" pitchFamily="34" charset="0"/>
              </a:rPr>
              <a:t>),</a:t>
            </a:r>
            <a:r>
              <a:rPr lang="zh-CN" altLang="en-US" sz="2000" b="1" dirty="0">
                <a:latin typeface="Calibri" panose="020F0502020204030204" pitchFamily="34" charset="0"/>
              </a:rPr>
              <a:t>且极限                         存在，则函数序列的终值为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9" name="Object 4"/>
          <p:cNvGraphicFramePr/>
          <p:nvPr/>
        </p:nvGraphicFramePr>
        <p:xfrm>
          <a:off x="1857375" y="5290820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3" imgW="1308100" imgH="508000" progId="Equation.3">
                  <p:embed/>
                </p:oleObj>
              </mc:Choice>
              <mc:Fallback>
                <p:oleObj name="" r:id="rId3" imgW="1308100" imgH="5080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7375" y="5290820"/>
                        <a:ext cx="13081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/>
          <p:nvPr/>
        </p:nvGraphicFramePr>
        <p:xfrm>
          <a:off x="2643188" y="5933758"/>
          <a:ext cx="3441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5" imgW="3440430" imgH="533400" progId="Equation.3">
                  <p:embed/>
                </p:oleObj>
              </mc:Choice>
              <mc:Fallback>
                <p:oleObj name="" r:id="rId5" imgW="3440430" imgH="533400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43188" y="5933758"/>
                        <a:ext cx="34417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0585" y="2965133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例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25893" y="2850515"/>
          <a:ext cx="1821180" cy="55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7" imgW="749300" imgH="228600" progId="Equation.KSEE3">
                  <p:embed/>
                </p:oleObj>
              </mc:Choice>
              <mc:Fallback>
                <p:oleObj name="" r:id="rId7" imgW="749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25893" y="2850515"/>
                        <a:ext cx="1821180" cy="55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/>
          <p:nvPr/>
        </p:nvGraphicFramePr>
        <p:xfrm>
          <a:off x="1474153" y="3317876"/>
          <a:ext cx="6278245" cy="91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3429000" imgH="457200" progId="Equation.3">
                  <p:embed/>
                </p:oleObj>
              </mc:Choice>
              <mc:Fallback>
                <p:oleObj name="" r:id="rId9" imgW="34290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4153" y="3317876"/>
                        <a:ext cx="6278245" cy="913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变换的性质</a:t>
            </a:r>
            <a:r>
              <a:rPr lang="en-US" altLang="zh-CN" sz="2800" b="1" dirty="0">
                <a:solidFill>
                  <a:srgbClr val="A50021"/>
                </a:solidFill>
              </a:rPr>
              <a:t>(2)</a:t>
            </a:r>
            <a:endParaRPr lang="zh-CN" altLang="en-US" sz="2800" dirty="0"/>
          </a:p>
        </p:txBody>
      </p:sp>
      <p:sp>
        <p:nvSpPr>
          <p:cNvPr id="26630" name="TextBox 3"/>
          <p:cNvSpPr txBox="1"/>
          <p:nvPr/>
        </p:nvSpPr>
        <p:spPr>
          <a:xfrm>
            <a:off x="931863" y="1785938"/>
            <a:ext cx="15652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(5) </a:t>
            </a: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卷积定理</a:t>
            </a:r>
            <a:endParaRPr lang="zh-CN" altLang="en-US" sz="2000" b="1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  <p:sp>
        <p:nvSpPr>
          <p:cNvPr id="26631" name="TextBox 4"/>
          <p:cNvSpPr txBox="1"/>
          <p:nvPr/>
        </p:nvSpPr>
        <p:spPr>
          <a:xfrm>
            <a:off x="1000125" y="2357438"/>
            <a:ext cx="57531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设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x(nT)</a:t>
            </a:r>
            <a:r>
              <a:rPr lang="zh-CN" altLang="en-US" sz="2000" b="1" dirty="0">
                <a:latin typeface="Calibri" panose="020F0502020204030204" pitchFamily="34" charset="0"/>
              </a:rPr>
              <a:t>和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y(nT)</a:t>
            </a:r>
            <a:r>
              <a:rPr lang="zh-CN" altLang="en-US" sz="2000" b="1" dirty="0">
                <a:latin typeface="Calibri" panose="020F0502020204030204" pitchFamily="34" charset="0"/>
              </a:rPr>
              <a:t>为两个采样函数，定义离散卷积为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26626" name="Object 2"/>
          <p:cNvGraphicFramePr/>
          <p:nvPr/>
        </p:nvGraphicFramePr>
        <p:xfrm>
          <a:off x="2143125" y="2919413"/>
          <a:ext cx="4699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" imgW="4697095" imgH="723900" progId="Equation.3">
                  <p:embed/>
                </p:oleObj>
              </mc:Choice>
              <mc:Fallback>
                <p:oleObj name="" r:id="rId1" imgW="4697095" imgH="7239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25" y="2919413"/>
                        <a:ext cx="4699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Box 6"/>
          <p:cNvSpPr txBox="1"/>
          <p:nvPr/>
        </p:nvSpPr>
        <p:spPr>
          <a:xfrm>
            <a:off x="1071563" y="3671888"/>
            <a:ext cx="19907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则卷积定理为：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26627" name="Object 3"/>
          <p:cNvGraphicFramePr/>
          <p:nvPr/>
        </p:nvGraphicFramePr>
        <p:xfrm>
          <a:off x="2928938" y="4229100"/>
          <a:ext cx="298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3" imgW="2983230" imgH="342900" progId="Equation.3">
                  <p:embed/>
                </p:oleObj>
              </mc:Choice>
              <mc:Fallback>
                <p:oleObj name="" r:id="rId3" imgW="2983230" imgH="3429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8938" y="4229100"/>
                        <a:ext cx="29845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Box 8"/>
          <p:cNvSpPr txBox="1"/>
          <p:nvPr/>
        </p:nvSpPr>
        <p:spPr>
          <a:xfrm>
            <a:off x="2286000" y="4214813"/>
            <a:ext cx="442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若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26634" name="TextBox 9"/>
          <p:cNvSpPr txBox="1"/>
          <p:nvPr/>
        </p:nvSpPr>
        <p:spPr>
          <a:xfrm>
            <a:off x="1214438" y="4643438"/>
            <a:ext cx="700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必有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26628" name="Object 4"/>
          <p:cNvGraphicFramePr/>
          <p:nvPr/>
        </p:nvGraphicFramePr>
        <p:xfrm>
          <a:off x="3000375" y="5157788"/>
          <a:ext cx="2286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5" imgW="2284730" imgH="342900" progId="Equation.3">
                  <p:embed/>
                </p:oleObj>
              </mc:Choice>
              <mc:Fallback>
                <p:oleObj name="" r:id="rId5" imgW="2284730" imgH="3429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0375" y="5157788"/>
                        <a:ext cx="22860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Z</a:t>
            </a:r>
            <a:r>
              <a:rPr lang="zh-CN" altLang="en-US" sz="2800" b="1" dirty="0">
                <a:solidFill>
                  <a:srgbClr val="A50021"/>
                </a:solidFill>
              </a:rPr>
              <a:t>反变换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27655" name="TextBox 3"/>
          <p:cNvSpPr txBox="1"/>
          <p:nvPr/>
        </p:nvSpPr>
        <p:spPr>
          <a:xfrm>
            <a:off x="642938" y="1857375"/>
            <a:ext cx="382651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  <a:latin typeface="Calibri" panose="020F0502020204030204" pitchFamily="34" charset="0"/>
              </a:rPr>
              <a:t>(1)  </a:t>
            </a:r>
            <a:r>
              <a:rPr lang="zh-CN" altLang="en-US" sz="2800" b="1" dirty="0">
                <a:solidFill>
                  <a:srgbClr val="A50021"/>
                </a:solidFill>
                <a:latin typeface="Calibri" panose="020F0502020204030204" pitchFamily="34" charset="0"/>
              </a:rPr>
              <a:t>部分分式法</a:t>
            </a:r>
            <a:r>
              <a:rPr lang="en-US" altLang="zh-CN" sz="2800" b="1" dirty="0">
                <a:solidFill>
                  <a:srgbClr val="A50021"/>
                </a:solidFill>
                <a:latin typeface="Calibri" panose="020F0502020204030204" pitchFamily="34" charset="0"/>
              </a:rPr>
              <a:t>(</a:t>
            </a:r>
            <a:r>
              <a:rPr lang="zh-CN" altLang="en-US" sz="2800" b="1" dirty="0">
                <a:solidFill>
                  <a:srgbClr val="A50021"/>
                </a:solidFill>
                <a:latin typeface="Calibri" panose="020F0502020204030204" pitchFamily="34" charset="0"/>
              </a:rPr>
              <a:t>查表法</a:t>
            </a:r>
            <a:r>
              <a:rPr lang="en-US" altLang="zh-CN" sz="2800" b="1" dirty="0">
                <a:solidFill>
                  <a:srgbClr val="A50021"/>
                </a:solidFill>
                <a:latin typeface="Calibri" panose="020F0502020204030204" pitchFamily="34" charset="0"/>
              </a:rPr>
              <a:t>)</a:t>
            </a:r>
            <a:endParaRPr lang="en-US" altLang="zh-CN" sz="2800" b="1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  <p:sp>
        <p:nvSpPr>
          <p:cNvPr id="27656" name="TextBox 4"/>
          <p:cNvSpPr txBox="1"/>
          <p:nvPr/>
        </p:nvSpPr>
        <p:spPr>
          <a:xfrm>
            <a:off x="714375" y="2428875"/>
            <a:ext cx="8286750" cy="1423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         把</a:t>
            </a:r>
            <a:r>
              <a:rPr lang="en-US" altLang="zh-CN" sz="2000" b="1" dirty="0">
                <a:latin typeface="Calibri" panose="020F0502020204030204" pitchFamily="34" charset="0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</a:rPr>
              <a:t>展开成部分分式以后查表进行。考虑到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变换表中，所有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变换函数</a:t>
            </a:r>
            <a:r>
              <a:rPr lang="en-US" altLang="zh-CN" sz="2000" b="1" dirty="0">
                <a:latin typeface="Calibri" panose="020F0502020204030204" pitchFamily="34" charset="0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</a:rPr>
              <a:t>在其分子上普遍都有因子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，所以将</a:t>
            </a:r>
            <a:r>
              <a:rPr lang="en-US" altLang="zh-CN" sz="2000" b="1" dirty="0">
                <a:latin typeface="Calibri" panose="020F0502020204030204" pitchFamily="34" charset="0"/>
              </a:rPr>
              <a:t>E(z)/z</a:t>
            </a:r>
            <a:r>
              <a:rPr lang="zh-CN" altLang="en-US" sz="2000" b="1" dirty="0">
                <a:latin typeface="Calibri" panose="020F0502020204030204" pitchFamily="34" charset="0"/>
              </a:rPr>
              <a:t>后展开为部分分式，然后将所得到展开式的每一项乘以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，即得到</a:t>
            </a:r>
            <a:r>
              <a:rPr lang="en-US" altLang="zh-CN" sz="2000" b="1" dirty="0">
                <a:latin typeface="Calibri" panose="020F0502020204030204" pitchFamily="34" charset="0"/>
              </a:rPr>
              <a:t>E(z)</a:t>
            </a:r>
            <a:r>
              <a:rPr lang="zh-CN" altLang="en-US" sz="2000" b="1" dirty="0">
                <a:latin typeface="Calibri" panose="020F0502020204030204" pitchFamily="34" charset="0"/>
              </a:rPr>
              <a:t>的部分展开式。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27650" name="Object 2"/>
          <p:cNvGraphicFramePr/>
          <p:nvPr/>
        </p:nvGraphicFramePr>
        <p:xfrm>
          <a:off x="1357313" y="3986213"/>
          <a:ext cx="1955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1955165" imgH="799465" progId="Equation.3">
                  <p:embed/>
                </p:oleObj>
              </mc:Choice>
              <mc:Fallback>
                <p:oleObj name="" r:id="rId1" imgW="1955165" imgH="79946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57313" y="3986213"/>
                        <a:ext cx="19558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/>
          <p:nvPr/>
        </p:nvGraphicFramePr>
        <p:xfrm>
          <a:off x="4500563" y="3986213"/>
          <a:ext cx="1930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1929765" imgH="799465" progId="Equation.3">
                  <p:embed/>
                </p:oleObj>
              </mc:Choice>
              <mc:Fallback>
                <p:oleObj name="" r:id="rId3" imgW="1929765" imgH="79946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00563" y="3986213"/>
                        <a:ext cx="19304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/>
          <p:nvPr/>
        </p:nvGraphicFramePr>
        <p:xfrm>
          <a:off x="1285875" y="5143500"/>
          <a:ext cx="2654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5" imgW="2653030" imgH="862965" progId="Equation.3">
                  <p:embed/>
                </p:oleObj>
              </mc:Choice>
              <mc:Fallback>
                <p:oleObj name="" r:id="rId5" imgW="2653030" imgH="862965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85875" y="5143500"/>
                        <a:ext cx="26543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/>
          <p:nvPr/>
        </p:nvGraphicFramePr>
        <p:xfrm>
          <a:off x="4500563" y="5143500"/>
          <a:ext cx="3898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7" imgW="3896995" imgH="723900" progId="Equation.3">
                  <p:embed/>
                </p:oleObj>
              </mc:Choice>
              <mc:Fallback>
                <p:oleObj name="" r:id="rId7" imgW="3896995" imgH="7239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5143500"/>
                        <a:ext cx="38989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01" name="标题 3"/>
          <p:cNvSpPr>
            <a:spLocks noGrp="1"/>
          </p:cNvSpPr>
          <p:nvPr>
            <p:ph type="title"/>
          </p:nvPr>
        </p:nvSpPr>
        <p:spPr>
          <a:xfrm>
            <a:off x="1471613" y="662464"/>
            <a:ext cx="3469005" cy="521970"/>
          </a:xfrm>
        </p:spPr>
        <p:txBody>
          <a:bodyPr vert="horz" wrap="none" lIns="91440" tIns="45720" rIns="91440" bIns="45720" anchor="ctr" anchorCtr="0">
            <a:spAutoFit/>
          </a:bodyPr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(2)  </a:t>
            </a:r>
            <a:r>
              <a:rPr lang="zh-CN" altLang="en-US" sz="2800" b="1" dirty="0">
                <a:solidFill>
                  <a:srgbClr val="A50021"/>
                </a:solidFill>
              </a:rPr>
              <a:t>幂级数法</a:t>
            </a:r>
            <a:r>
              <a:rPr lang="en-US" altLang="zh-CN" sz="2800" b="1" dirty="0">
                <a:solidFill>
                  <a:srgbClr val="A50021"/>
                </a:solidFill>
              </a:rPr>
              <a:t>(</a:t>
            </a:r>
            <a:r>
              <a:rPr lang="zh-CN" altLang="en-US" sz="2800" b="1" dirty="0">
                <a:solidFill>
                  <a:srgbClr val="A50021"/>
                </a:solidFill>
              </a:rPr>
              <a:t>长除法</a:t>
            </a:r>
            <a:r>
              <a:rPr lang="en-US" altLang="zh-CN" sz="2800" b="1" dirty="0">
                <a:solidFill>
                  <a:srgbClr val="A50021"/>
                </a:solidFill>
              </a:rPr>
              <a:t>)</a:t>
            </a:r>
            <a:endParaRPr lang="en-US" altLang="zh-CN" sz="2800" b="1" dirty="0">
              <a:solidFill>
                <a:srgbClr val="A50021"/>
              </a:solidFill>
            </a:endParaRPr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571500" y="1752600"/>
            <a:ext cx="8358188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    若</a:t>
            </a:r>
            <a:r>
              <a:rPr kumimoji="0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rPr>
              <a:t>变换</a:t>
            </a: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函数</a:t>
            </a:r>
            <a:r>
              <a:rPr kumimoji="0" lang="en-US" altLang="zh-CN" sz="2000" b="1" i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E(z)</a:t>
            </a: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是</a:t>
            </a:r>
            <a:r>
              <a: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rPr>
              <a:t>复变量</a:t>
            </a:r>
            <a:r>
              <a:rPr kumimoji="0" lang="en-US" altLang="zh-CN" sz="2000" b="1" kern="1200" cap="none" spc="0" normalizeH="0" baseline="0" noProof="0" dirty="0">
                <a:latin typeface="+mn-ea"/>
                <a:ea typeface="+mn-ea"/>
                <a:cs typeface="+mn-cs"/>
              </a:rPr>
              <a:t>z</a:t>
            </a:r>
            <a:r>
              <a: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rPr>
              <a:t>的有理函数，则可</a:t>
            </a: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将</a:t>
            </a:r>
            <a:r>
              <a:rPr kumimoji="0" lang="en-US" altLang="zh-CN" sz="2000" b="1" i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E(z)</a:t>
            </a: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展成</a:t>
            </a:r>
            <a:r>
              <a:rPr kumimoji="0" lang="en-US" altLang="zh-CN" sz="2000" b="1" i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altLang="zh-CN" sz="2000" b="1" i="1" kern="1200" cap="none" spc="0" normalizeH="0" baseline="3000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的</a:t>
            </a:r>
            <a:r>
              <a:rPr kumimoji="0" lang="zh-CN" altLang="en-US" sz="2000" b="1" kern="1200" cap="none" spc="0" normalizeH="0" baseline="0" noProof="0" dirty="0">
                <a:latin typeface="+mn-ea"/>
                <a:ea typeface="+mn-ea"/>
                <a:cs typeface="+mn-cs"/>
              </a:rPr>
              <a:t>无穷级数，</a:t>
            </a: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即</a:t>
            </a:r>
            <a:r>
              <a:rPr kumimoji="0" lang="en-US" altLang="zh-CN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:</a:t>
            </a:r>
            <a:endParaRPr kumimoji="0" lang="zh-CN" altLang="en-US" sz="11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9698" name="Object 3"/>
          <p:cNvGraphicFramePr/>
          <p:nvPr/>
        </p:nvGraphicFramePr>
        <p:xfrm>
          <a:off x="1071563" y="2786063"/>
          <a:ext cx="5867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1" imgW="5867400" imgH="876300" progId="Equation.3">
                  <p:embed/>
                </p:oleObj>
              </mc:Choice>
              <mc:Fallback>
                <p:oleObj name="" r:id="rId1" imgW="5867400" imgH="8763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1563" y="2786063"/>
                        <a:ext cx="5867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矩形 7"/>
          <p:cNvSpPr/>
          <p:nvPr/>
        </p:nvSpPr>
        <p:spPr>
          <a:xfrm>
            <a:off x="7072313" y="3000375"/>
            <a:ext cx="156527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升幂排列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571500" y="3557588"/>
            <a:ext cx="8358188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Tx/>
              <a:buNone/>
              <a:defRPr/>
            </a:pPr>
            <a:r>
              <a:rPr kumimoji="0" lang="zh-CN" altLang="en-US" sz="2000" b="1" kern="1200" cap="none" spc="0" normalizeH="0" baseline="0" noProof="0" dirty="0" smtClean="0">
                <a:latin typeface="+mn-ea"/>
                <a:ea typeface="+mn-ea"/>
                <a:cs typeface="+mn-cs"/>
              </a:rPr>
              <a:t>    作综合除法，得到按</a:t>
            </a:r>
            <a:r>
              <a:rPr kumimoji="0" lang="en-US" altLang="zh-CN" sz="2000" b="1" i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  <a:r>
              <a:rPr kumimoji="0" lang="en-US" altLang="zh-CN" sz="2000" b="1" i="1" kern="1200" cap="none" spc="0" normalizeH="0" baseline="3000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kumimoji="0" lang="zh-CN" altLang="en-US" sz="2000" b="1" kern="1200" cap="none" spc="0" normalizeH="0" baseline="0" noProof="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升幂排列的幂级数展开式：</a:t>
            </a:r>
            <a:endParaRPr kumimoji="0" lang="zh-CN" altLang="en-US" sz="20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9699" name="Object 4"/>
          <p:cNvGraphicFramePr/>
          <p:nvPr/>
        </p:nvGraphicFramePr>
        <p:xfrm>
          <a:off x="1095375" y="4133850"/>
          <a:ext cx="6477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3" imgW="6474460" imgH="723900" progId="Equation.3">
                  <p:embed/>
                </p:oleObj>
              </mc:Choice>
              <mc:Fallback>
                <p:oleObj name="" r:id="rId3" imgW="6474460" imgH="7239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5375" y="4133850"/>
                        <a:ext cx="64770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/>
          <p:cNvGraphicFramePr/>
          <p:nvPr/>
        </p:nvGraphicFramePr>
        <p:xfrm>
          <a:off x="1143000" y="4929188"/>
          <a:ext cx="271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5" imgW="2716530" imgH="723900" progId="Equation.3">
                  <p:embed/>
                </p:oleObj>
              </mc:Choice>
              <mc:Fallback>
                <p:oleObj name="" r:id="rId5" imgW="2716530" imgH="7239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4929188"/>
                        <a:ext cx="27178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2"/>
          <p:cNvSpPr>
            <a:spLocks noGrp="1" noRot="1"/>
          </p:cNvSpPr>
          <p:nvPr/>
        </p:nvSpPr>
        <p:spPr>
          <a:xfrm>
            <a:off x="552450" y="5445760"/>
            <a:ext cx="6386513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38200" indent="-838200" algn="l">
              <a:buNone/>
            </a:pPr>
            <a:r>
              <a:rPr lang="en-US" altLang="zh-CN" sz="2400" b="1" dirty="0">
                <a:solidFill>
                  <a:srgbClr val="A50021"/>
                </a:solidFill>
              </a:rPr>
              <a:t>(3)  </a:t>
            </a:r>
            <a:r>
              <a:rPr lang="zh-CN" altLang="en-US" sz="2400" b="1" dirty="0">
                <a:solidFill>
                  <a:srgbClr val="A50021"/>
                </a:solidFill>
              </a:rPr>
              <a:t>反演积分</a:t>
            </a:r>
            <a:r>
              <a:rPr lang="en-US" altLang="zh-CN" sz="2400" b="1" dirty="0">
                <a:solidFill>
                  <a:srgbClr val="A50021"/>
                </a:solidFill>
              </a:rPr>
              <a:t>(</a:t>
            </a:r>
            <a:r>
              <a:rPr lang="zh-CN" altLang="en-US" sz="2400" b="1" dirty="0">
                <a:solidFill>
                  <a:srgbClr val="A50021"/>
                </a:solidFill>
              </a:rPr>
              <a:t>留数计算</a:t>
            </a:r>
            <a:r>
              <a:rPr lang="en-US" altLang="zh-CN" sz="2400" b="1" dirty="0">
                <a:solidFill>
                  <a:srgbClr val="A50021"/>
                </a:solidFill>
              </a:rPr>
              <a:t>)</a:t>
            </a:r>
            <a:r>
              <a:rPr lang="zh-CN" altLang="en-US" sz="2400" b="1" dirty="0">
                <a:solidFill>
                  <a:srgbClr val="A50021"/>
                </a:solidFill>
              </a:rPr>
              <a:t>法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10405" y="5733415"/>
          <a:ext cx="3768725" cy="579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651000" imgH="254000" progId="Equation.KSEE3">
                  <p:embed/>
                </p:oleObj>
              </mc:Choice>
              <mc:Fallback>
                <p:oleObj name="" r:id="rId7" imgW="1651000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0405" y="5733415"/>
                        <a:ext cx="3768725" cy="579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70" name="Object 2"/>
          <p:cNvGraphicFramePr/>
          <p:nvPr/>
        </p:nvGraphicFramePr>
        <p:xfrm>
          <a:off x="1524000" y="2382838"/>
          <a:ext cx="236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" imgW="1168400" imgH="419100" progId="Equation.3">
                  <p:embed/>
                </p:oleObj>
              </mc:Choice>
              <mc:Fallback>
                <p:oleObj name="" r:id="rId1" imgW="1168400" imgH="4191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24000" y="2382838"/>
                        <a:ext cx="236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Rectangle 12"/>
          <p:cNvSpPr/>
          <p:nvPr/>
        </p:nvSpPr>
        <p:spPr>
          <a:xfrm>
            <a:off x="330200" y="2478088"/>
            <a:ext cx="1117600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解法</a:t>
            </a:r>
            <a:r>
              <a:rPr lang="en-US" altLang="zh-CN" sz="2000" b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sym typeface="Wingdings" panose="05000000000000000000" pitchFamily="2" charset="2"/>
              </a:rPr>
              <a:t>: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2789" name="Group 16"/>
          <p:cNvGrpSpPr/>
          <p:nvPr/>
        </p:nvGrpSpPr>
        <p:grpSpPr>
          <a:xfrm>
            <a:off x="1295400" y="1611313"/>
            <a:ext cx="6270625" cy="815975"/>
            <a:chOff x="816" y="1015"/>
            <a:chExt cx="3950" cy="514"/>
          </a:xfrm>
        </p:grpSpPr>
        <p:graphicFrame>
          <p:nvGraphicFramePr>
            <p:cNvPr id="32787" name="Object 19"/>
            <p:cNvGraphicFramePr/>
            <p:nvPr/>
          </p:nvGraphicFramePr>
          <p:xfrm>
            <a:off x="816" y="1015"/>
            <a:ext cx="153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3" imgW="1294765" imgH="431800" progId="Equation.3">
                    <p:embed/>
                  </p:oleObj>
                </mc:Choice>
                <mc:Fallback>
                  <p:oleObj name="" r:id="rId3" imgW="1294765" imgH="4318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16" y="1015"/>
                          <a:ext cx="1536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Rectangle 15"/>
            <p:cNvSpPr/>
            <p:nvPr/>
          </p:nvSpPr>
          <p:spPr>
            <a:xfrm>
              <a:off x="2270" y="1091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buNone/>
              </a:pPr>
              <a:r>
                <a:rPr lang="zh-CN" altLang="en-US" sz="2400" dirty="0">
                  <a:latin typeface="Calibri" panose="020F0502020204030204" pitchFamily="34" charset="0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分别用三种方法求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2771" name="Object 3"/>
          <p:cNvGraphicFramePr/>
          <p:nvPr/>
        </p:nvGraphicFramePr>
        <p:xfrm>
          <a:off x="4506913" y="3163888"/>
          <a:ext cx="7175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367665" imgH="203200" progId="Equation.3">
                  <p:embed/>
                </p:oleObj>
              </mc:Choice>
              <mc:Fallback>
                <p:oleObj name="" r:id="rId5" imgW="367665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6913" y="3163888"/>
                        <a:ext cx="717550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/>
          <p:nvPr/>
        </p:nvGraphicFramePr>
        <p:xfrm>
          <a:off x="4516438" y="3646488"/>
          <a:ext cx="51911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7" imgW="266065" imgH="177800" progId="Equation.3">
                  <p:embed/>
                </p:oleObj>
              </mc:Choice>
              <mc:Fallback>
                <p:oleObj name="" r:id="rId7" imgW="266065" imgH="177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16438" y="3646488"/>
                        <a:ext cx="519112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/>
          <p:nvPr/>
        </p:nvGraphicFramePr>
        <p:xfrm>
          <a:off x="4516438" y="3929063"/>
          <a:ext cx="2247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9" imgW="1154430" imgH="203200" progId="Equation.3">
                  <p:embed/>
                </p:oleObj>
              </mc:Choice>
              <mc:Fallback>
                <p:oleObj name="" r:id="rId9" imgW="115443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6438" y="3929063"/>
                        <a:ext cx="22479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/>
          <p:nvPr/>
        </p:nvGraphicFramePr>
        <p:xfrm>
          <a:off x="5202238" y="4724400"/>
          <a:ext cx="24939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1281430" imgH="203200" progId="Equation.3">
                  <p:embed/>
                </p:oleObj>
              </mc:Choice>
              <mc:Fallback>
                <p:oleObj name="" r:id="rId11" imgW="128143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2238" y="4724400"/>
                        <a:ext cx="249396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/>
          <p:nvPr/>
        </p:nvGraphicFramePr>
        <p:xfrm>
          <a:off x="5202238" y="4354513"/>
          <a:ext cx="15573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3" imgW="799465" imgH="203200" progId="Equation.3">
                  <p:embed/>
                </p:oleObj>
              </mc:Choice>
              <mc:Fallback>
                <p:oleObj name="" r:id="rId13" imgW="799465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2238" y="4354513"/>
                        <a:ext cx="155733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/>
          <p:nvPr/>
        </p:nvGraphicFramePr>
        <p:xfrm>
          <a:off x="6040438" y="5181600"/>
          <a:ext cx="16557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5" imgW="850265" imgH="203200" progId="Equation.3">
                  <p:embed/>
                </p:oleObj>
              </mc:Choice>
              <mc:Fallback>
                <p:oleObj name="" r:id="rId15" imgW="850265" imgH="203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40438" y="5181600"/>
                        <a:ext cx="1655762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/>
          <p:nvPr/>
        </p:nvGraphicFramePr>
        <p:xfrm>
          <a:off x="6046788" y="5529263"/>
          <a:ext cx="28908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1484630" imgH="203200" progId="Equation.3">
                  <p:embed/>
                </p:oleObj>
              </mc:Choice>
              <mc:Fallback>
                <p:oleObj name="" r:id="rId17" imgW="148463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46788" y="5529263"/>
                        <a:ext cx="2890837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/>
          <p:nvPr/>
        </p:nvGraphicFramePr>
        <p:xfrm>
          <a:off x="6965950" y="6008688"/>
          <a:ext cx="1927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9" imgW="989965" imgH="203200" progId="Equation.3">
                  <p:embed/>
                </p:oleObj>
              </mc:Choice>
              <mc:Fallback>
                <p:oleObj name="" r:id="rId19" imgW="989965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965950" y="6008688"/>
                        <a:ext cx="1927225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/>
          <p:nvPr/>
        </p:nvGraphicFramePr>
        <p:xfrm>
          <a:off x="2819400" y="3505200"/>
          <a:ext cx="15621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685165" imgH="203200" progId="Equation.3">
                  <p:embed/>
                </p:oleObj>
              </mc:Choice>
              <mc:Fallback>
                <p:oleObj name="" r:id="rId21" imgW="685165" imgH="203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19400" y="3505200"/>
                        <a:ext cx="15621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0" name="Line 27"/>
          <p:cNvSpPr/>
          <p:nvPr/>
        </p:nvSpPr>
        <p:spPr>
          <a:xfrm>
            <a:off x="4516438" y="3581400"/>
            <a:ext cx="419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1" name="Line 28"/>
          <p:cNvSpPr/>
          <p:nvPr/>
        </p:nvSpPr>
        <p:spPr>
          <a:xfrm flipH="1">
            <a:off x="4364038" y="3581400"/>
            <a:ext cx="152400" cy="457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2" name="Line 29"/>
          <p:cNvSpPr/>
          <p:nvPr/>
        </p:nvSpPr>
        <p:spPr>
          <a:xfrm>
            <a:off x="4511675" y="4343400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3" name="Line 30"/>
          <p:cNvSpPr/>
          <p:nvPr/>
        </p:nvSpPr>
        <p:spPr>
          <a:xfrm>
            <a:off x="5273675" y="5148263"/>
            <a:ext cx="2438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94" name="Line 31"/>
          <p:cNvSpPr/>
          <p:nvPr/>
        </p:nvSpPr>
        <p:spPr>
          <a:xfrm>
            <a:off x="6089650" y="5986463"/>
            <a:ext cx="2841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2780" name="Object 12"/>
          <p:cNvGraphicFramePr/>
          <p:nvPr/>
        </p:nvGraphicFramePr>
        <p:xfrm>
          <a:off x="3886200" y="2530475"/>
          <a:ext cx="48768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3" imgW="2298700" imgH="228600" progId="Equation.3">
                  <p:embed/>
                </p:oleObj>
              </mc:Choice>
              <mc:Fallback>
                <p:oleObj name="" r:id="rId23" imgW="22987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86200" y="2530475"/>
                        <a:ext cx="4876800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1" name="Object 13"/>
          <p:cNvGraphicFramePr/>
          <p:nvPr/>
        </p:nvGraphicFramePr>
        <p:xfrm>
          <a:off x="381000" y="4191000"/>
          <a:ext cx="2667000" cy="232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25" imgW="1308100" imgH="1143000" progId="Equation.3">
                  <p:embed/>
                </p:oleObj>
              </mc:Choice>
              <mc:Fallback>
                <p:oleObj name="" r:id="rId25" imgW="1308100" imgH="11430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1000" y="4191000"/>
                        <a:ext cx="2667000" cy="232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5" name="Rectangle 34"/>
          <p:cNvSpPr/>
          <p:nvPr/>
        </p:nvSpPr>
        <p:spPr>
          <a:xfrm>
            <a:off x="109538" y="2817813"/>
            <a:ext cx="1447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en-US" altLang="zh-CN" b="1" dirty="0">
                <a:latin typeface="Calibri" panose="020F0502020204030204" pitchFamily="34" charset="0"/>
                <a:sym typeface="Wingdings" panose="05000000000000000000" pitchFamily="2" charset="2"/>
              </a:rPr>
              <a:t>(</a:t>
            </a:r>
            <a:r>
              <a:rPr lang="zh-CN" altLang="en-US" b="1" dirty="0">
                <a:latin typeface="Calibri" panose="020F0502020204030204" pitchFamily="34" charset="0"/>
              </a:rPr>
              <a:t>长除法</a:t>
            </a:r>
            <a:r>
              <a:rPr lang="en-US" altLang="zh-CN" b="1" dirty="0">
                <a:latin typeface="Calibri" panose="020F0502020204030204" pitchFamily="34" charset="0"/>
              </a:rPr>
              <a:t>)</a:t>
            </a: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2782" name="Object 14"/>
          <p:cNvGraphicFramePr/>
          <p:nvPr/>
        </p:nvGraphicFramePr>
        <p:xfrm>
          <a:off x="7086600" y="6480175"/>
          <a:ext cx="34607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7" imgW="177165" imgH="76200" progId="Equation.3">
                  <p:embed/>
                </p:oleObj>
              </mc:Choice>
              <mc:Fallback>
                <p:oleObj name="" r:id="rId27" imgW="177165" imgH="762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86600" y="6480175"/>
                        <a:ext cx="346075" cy="14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3" name="Object 15"/>
          <p:cNvGraphicFramePr/>
          <p:nvPr/>
        </p:nvGraphicFramePr>
        <p:xfrm>
          <a:off x="5056188" y="3163888"/>
          <a:ext cx="96361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29" imgW="494665" imgH="203200" progId="Equation.3">
                  <p:embed/>
                </p:oleObj>
              </mc:Choice>
              <mc:Fallback>
                <p:oleObj name="" r:id="rId29" imgW="494665" imgH="2032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56188" y="3163888"/>
                        <a:ext cx="963612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4" name="Object 16"/>
          <p:cNvGraphicFramePr/>
          <p:nvPr/>
        </p:nvGraphicFramePr>
        <p:xfrm>
          <a:off x="5867400" y="3163888"/>
          <a:ext cx="96361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31" imgW="494665" imgH="203200" progId="Equation.3">
                  <p:embed/>
                </p:oleObj>
              </mc:Choice>
              <mc:Fallback>
                <p:oleObj name="" r:id="rId31" imgW="494665" imgH="2032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867400" y="3163888"/>
                        <a:ext cx="96361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5" name="Object 17"/>
          <p:cNvGraphicFramePr/>
          <p:nvPr/>
        </p:nvGraphicFramePr>
        <p:xfrm>
          <a:off x="6705600" y="3163888"/>
          <a:ext cx="108743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3" imgW="558165" imgH="203200" progId="Equation.3">
                  <p:embed/>
                </p:oleObj>
              </mc:Choice>
              <mc:Fallback>
                <p:oleObj name="" r:id="rId33" imgW="558165" imgH="2032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705600" y="3163888"/>
                        <a:ext cx="1087438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6" name="Object 18"/>
          <p:cNvGraphicFramePr/>
          <p:nvPr/>
        </p:nvGraphicFramePr>
        <p:xfrm>
          <a:off x="7772400" y="3352800"/>
          <a:ext cx="346075" cy="14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35" imgW="177165" imgH="76200" progId="Equation.3">
                  <p:embed/>
                </p:oleObj>
              </mc:Choice>
              <mc:Fallback>
                <p:oleObj name="" r:id="rId35" imgW="177165" imgH="762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2400" y="3352800"/>
                        <a:ext cx="346075" cy="14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6" name="标题 31"/>
          <p:cNvSpPr>
            <a:spLocks noGrp="1"/>
          </p:cNvSpPr>
          <p:nvPr>
            <p:ph type="title"/>
          </p:nvPr>
        </p:nvSpPr>
        <p:spPr>
          <a:xfrm>
            <a:off x="788035" y="306070"/>
            <a:ext cx="5391785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Z</a:t>
            </a:r>
            <a:r>
              <a:rPr lang="zh-CN" altLang="en-US" sz="2800" b="1" dirty="0">
                <a:solidFill>
                  <a:srgbClr val="C00000"/>
                </a:solidFill>
              </a:rPr>
              <a:t>反变换综合举例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7"/>
          <p:cNvGraphicFramePr/>
          <p:nvPr/>
        </p:nvGraphicFramePr>
        <p:xfrm>
          <a:off x="6084570" y="151765"/>
          <a:ext cx="2934335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6" imgW="1651000" imgH="431800" progId="Equation.3">
                  <p:embed/>
                </p:oleObj>
              </mc:Choice>
              <mc:Fallback>
                <p:oleObj name="" r:id="rId36" imgW="16510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084570" y="151765"/>
                        <a:ext cx="2934335" cy="58483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/>
        </p:nvGraphicFramePr>
        <p:xfrm>
          <a:off x="6089333" y="740410"/>
          <a:ext cx="2528570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8" imgW="1422400" imgH="431800" progId="Equation.3">
                  <p:embed/>
                </p:oleObj>
              </mc:Choice>
              <mc:Fallback>
                <p:oleObj name="" r:id="rId38" imgW="14224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089333" y="740410"/>
                        <a:ext cx="2528570" cy="58483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6084571" y="1313815"/>
          <a:ext cx="2303145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0" imgW="1295400" imgH="431800" progId="Equation.3">
                  <p:embed/>
                </p:oleObj>
              </mc:Choice>
              <mc:Fallback>
                <p:oleObj name="" r:id="rId40" imgW="12954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084571" y="1313815"/>
                        <a:ext cx="2303145" cy="58483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3"/>
          <p:cNvSpPr txBox="1"/>
          <p:nvPr>
            <p:custDataLst>
              <p:tags r:id="rId42"/>
            </p:custDataLst>
          </p:nvPr>
        </p:nvSpPr>
        <p:spPr>
          <a:xfrm>
            <a:off x="788035" y="1733233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例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3794" name="Object 2"/>
          <p:cNvGraphicFramePr/>
          <p:nvPr/>
        </p:nvGraphicFramePr>
        <p:xfrm>
          <a:off x="1512888" y="2873375"/>
          <a:ext cx="236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1" imgW="1168400" imgH="419100" progId="Equation.3">
                  <p:embed/>
                </p:oleObj>
              </mc:Choice>
              <mc:Fallback>
                <p:oleObj name="" r:id="rId1" imgW="1168400" imgH="4191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2888" y="2873375"/>
                        <a:ext cx="236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/>
          <p:nvPr/>
        </p:nvGraphicFramePr>
        <p:xfrm>
          <a:off x="1531938" y="5837238"/>
          <a:ext cx="3521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" imgW="1726565" imgH="431800" progId="Equation.3">
                  <p:embed/>
                </p:oleObj>
              </mc:Choice>
              <mc:Fallback>
                <p:oleObj name="" r:id="rId3" imgW="1726565" imgH="4318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31938" y="5837238"/>
                        <a:ext cx="352107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Rectangle 5"/>
          <p:cNvSpPr/>
          <p:nvPr/>
        </p:nvSpPr>
        <p:spPr>
          <a:xfrm>
            <a:off x="252413" y="2406650"/>
            <a:ext cx="4105275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解法</a:t>
            </a:r>
            <a:r>
              <a:rPr lang="en-US" altLang="zh-CN" sz="2000" b="1" dirty="0">
                <a:latin typeface="Times New Roman" panose="02020603050405020304" pitchFamily="18" charset="0"/>
              </a:rPr>
              <a:t>II</a:t>
            </a:r>
            <a:r>
              <a:rPr lang="en-US" altLang="zh-CN" sz="2000" b="1" dirty="0">
                <a:latin typeface="Calibri" panose="020F0502020204030204" pitchFamily="34" charset="0"/>
                <a:sym typeface="Wingdings" panose="05000000000000000000" pitchFamily="2" charset="2"/>
              </a:rPr>
              <a:t>: (</a:t>
            </a:r>
            <a:r>
              <a:rPr lang="zh-CN" altLang="en-US" sz="2000" b="1" dirty="0">
                <a:latin typeface="Calibri" panose="020F0502020204030204" pitchFamily="34" charset="0"/>
              </a:rPr>
              <a:t>查表法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zh-CN" altLang="en-US" sz="2000" b="1" dirty="0">
                <a:latin typeface="Calibri" panose="020F0502020204030204" pitchFamily="34" charset="0"/>
              </a:rPr>
              <a:t>部分分式展开法</a:t>
            </a:r>
            <a:r>
              <a:rPr lang="en-US" altLang="zh-CN" sz="2000" b="1" dirty="0">
                <a:latin typeface="Calibri" panose="020F0502020204030204" pitchFamily="34" charset="0"/>
              </a:rPr>
              <a:t>)</a:t>
            </a:r>
            <a:r>
              <a:rPr lang="en-US" altLang="zh-CN" sz="2800" b="1" dirty="0">
                <a:latin typeface="Calibri" panose="020F0502020204030204" pitchFamily="34" charset="0"/>
              </a:rPr>
              <a:t> </a:t>
            </a:r>
            <a:endParaRPr lang="en-US" altLang="zh-CN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33796" name="Object 4"/>
          <p:cNvGraphicFramePr/>
          <p:nvPr/>
        </p:nvGraphicFramePr>
        <p:xfrm>
          <a:off x="1498600" y="3652838"/>
          <a:ext cx="2413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" name="" r:id="rId5" imgW="1193800" imgH="419100" progId="Equation.3">
                  <p:embed/>
                </p:oleObj>
              </mc:Choice>
              <mc:Fallback>
                <p:oleObj name="" r:id="rId5" imgW="1193800" imgH="4191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8600" y="3652838"/>
                        <a:ext cx="2413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/>
          <p:nvPr/>
        </p:nvGraphicFramePr>
        <p:xfrm>
          <a:off x="3951288" y="3625850"/>
          <a:ext cx="195103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7" imgW="964565" imgH="431800" progId="Equation.3">
                  <p:embed/>
                </p:oleObj>
              </mc:Choice>
              <mc:Fallback>
                <p:oleObj name="" r:id="rId7" imgW="964565" imgH="4318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1288" y="3625850"/>
                        <a:ext cx="1951037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/>
          <p:nvPr/>
        </p:nvGraphicFramePr>
        <p:xfrm>
          <a:off x="5910263" y="3649663"/>
          <a:ext cx="2460625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9" imgW="1244600" imgH="419100" progId="Equation.3">
                  <p:embed/>
                </p:oleObj>
              </mc:Choice>
              <mc:Fallback>
                <p:oleObj name="" r:id="rId9" imgW="1244600" imgH="4191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10263" y="3649663"/>
                        <a:ext cx="2460625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/>
          <p:nvPr/>
        </p:nvGraphicFramePr>
        <p:xfrm>
          <a:off x="1524000" y="4449763"/>
          <a:ext cx="311308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1" imgW="1574800" imgH="419100" progId="Equation.3">
                  <p:embed/>
                </p:oleObj>
              </mc:Choice>
              <mc:Fallback>
                <p:oleObj name="" r:id="rId11" imgW="1574800" imgH="4191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24000" y="4449763"/>
                        <a:ext cx="311308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/>
          <p:nvPr/>
        </p:nvGraphicFramePr>
        <p:xfrm>
          <a:off x="5078413" y="5837238"/>
          <a:ext cx="33147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13" imgW="1624965" imgH="431800" progId="Equation.3">
                  <p:embed/>
                </p:oleObj>
              </mc:Choice>
              <mc:Fallback>
                <p:oleObj name="" r:id="rId13" imgW="1624965" imgH="4318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78413" y="5837238"/>
                        <a:ext cx="33147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9"/>
          <p:cNvGraphicFramePr/>
          <p:nvPr/>
        </p:nvGraphicFramePr>
        <p:xfrm>
          <a:off x="1524000" y="5202238"/>
          <a:ext cx="24082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5" imgW="1180465" imgH="342900" progId="Equation.3">
                  <p:embed/>
                </p:oleObj>
              </mc:Choice>
              <mc:Fallback>
                <p:oleObj name="" r:id="rId15" imgW="1180465" imgH="3429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0" y="5202238"/>
                        <a:ext cx="2408238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4" name="Group 39"/>
          <p:cNvGrpSpPr/>
          <p:nvPr/>
        </p:nvGrpSpPr>
        <p:grpSpPr>
          <a:xfrm>
            <a:off x="1295400" y="1611313"/>
            <a:ext cx="6270625" cy="815975"/>
            <a:chOff x="816" y="1015"/>
            <a:chExt cx="3950" cy="514"/>
          </a:xfrm>
        </p:grpSpPr>
        <p:graphicFrame>
          <p:nvGraphicFramePr>
            <p:cNvPr id="33802" name="Object 10"/>
            <p:cNvGraphicFramePr/>
            <p:nvPr/>
          </p:nvGraphicFramePr>
          <p:xfrm>
            <a:off x="816" y="1015"/>
            <a:ext cx="153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7" imgW="1294765" imgH="431800" progId="Equation.3">
                    <p:embed/>
                  </p:oleObj>
                </mc:Choice>
                <mc:Fallback>
                  <p:oleObj name="" r:id="rId17" imgW="1294765" imgH="431800" progId="Equation.3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16" y="1015"/>
                          <a:ext cx="1536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6" name="Rectangle 42"/>
            <p:cNvSpPr/>
            <p:nvPr/>
          </p:nvSpPr>
          <p:spPr>
            <a:xfrm>
              <a:off x="2270" y="1091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buNone/>
              </a:pPr>
              <a:r>
                <a:rPr lang="zh-CN" altLang="en-US" sz="2000" dirty="0">
                  <a:latin typeface="Calibri" panose="020F0502020204030204" pitchFamily="34" charset="0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分别用三种方法求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8" name="Object 2"/>
          <p:cNvGraphicFramePr/>
          <p:nvPr/>
        </p:nvGraphicFramePr>
        <p:xfrm>
          <a:off x="685800" y="2895600"/>
          <a:ext cx="2362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" imgW="1168400" imgH="419100" progId="Equation.3">
                  <p:embed/>
                </p:oleObj>
              </mc:Choice>
              <mc:Fallback>
                <p:oleObj name="" r:id="rId1" imgW="1168400" imgH="4191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2895600"/>
                        <a:ext cx="2362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/>
          <p:nvPr/>
        </p:nvGraphicFramePr>
        <p:xfrm>
          <a:off x="695325" y="5870575"/>
          <a:ext cx="35210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3" imgW="1726565" imgH="431800" progId="Equation.3">
                  <p:embed/>
                </p:oleObj>
              </mc:Choice>
              <mc:Fallback>
                <p:oleObj name="" r:id="rId3" imgW="1726565" imgH="4318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325" y="5870575"/>
                        <a:ext cx="352107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9" name="Rectangle 1034"/>
          <p:cNvSpPr/>
          <p:nvPr/>
        </p:nvSpPr>
        <p:spPr>
          <a:xfrm>
            <a:off x="252413" y="2406650"/>
            <a:ext cx="3748087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解法</a:t>
            </a:r>
            <a:r>
              <a:rPr lang="en-US" altLang="zh-CN" sz="2000" b="1" dirty="0">
                <a:latin typeface="Times New Roman" panose="02020603050405020304" pitchFamily="18" charset="0"/>
              </a:rPr>
              <a:t>III</a:t>
            </a:r>
            <a:r>
              <a:rPr lang="en-US" altLang="zh-CN" sz="2000" b="1" dirty="0">
                <a:latin typeface="Calibri" panose="020F0502020204030204" pitchFamily="34" charset="0"/>
                <a:sym typeface="Wingdings" panose="05000000000000000000" pitchFamily="2" charset="2"/>
              </a:rPr>
              <a:t>: (</a:t>
            </a:r>
            <a:r>
              <a:rPr lang="zh-CN" altLang="en-US" sz="2000" b="1" dirty="0">
                <a:latin typeface="Calibri" panose="020F0502020204030204" pitchFamily="34" charset="0"/>
              </a:rPr>
              <a:t>留数法 </a:t>
            </a:r>
            <a:r>
              <a:rPr lang="en-US" altLang="zh-CN" sz="2000" b="1" dirty="0">
                <a:latin typeface="Times New Roman" panose="02020603050405020304" pitchFamily="18" charset="0"/>
              </a:rPr>
              <a:t>—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zh-CN" altLang="en-US" sz="2000" b="1" dirty="0">
                <a:latin typeface="Calibri" panose="020F0502020204030204" pitchFamily="34" charset="0"/>
              </a:rPr>
              <a:t>反演积分法</a:t>
            </a:r>
            <a:r>
              <a:rPr lang="en-US" altLang="zh-CN" sz="2000" b="1" dirty="0">
                <a:latin typeface="Calibri" panose="020F0502020204030204" pitchFamily="34" charset="0"/>
              </a:rPr>
              <a:t>) </a:t>
            </a:r>
            <a:endParaRPr lang="en-US" altLang="zh-CN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34820" name="Object 4"/>
          <p:cNvGraphicFramePr/>
          <p:nvPr/>
        </p:nvGraphicFramePr>
        <p:xfrm>
          <a:off x="4267200" y="5881688"/>
          <a:ext cx="33147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5" imgW="1624965" imgH="431800" progId="Equation.3">
                  <p:embed/>
                </p:oleObj>
              </mc:Choice>
              <mc:Fallback>
                <p:oleObj name="" r:id="rId5" imgW="1624965" imgH="4318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5881688"/>
                        <a:ext cx="33147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/>
          <p:nvPr/>
        </p:nvGraphicFramePr>
        <p:xfrm>
          <a:off x="1547813" y="4230688"/>
          <a:ext cx="67579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7" imgW="3592830" imgH="482600" progId="Equation.3">
                  <p:embed/>
                </p:oleObj>
              </mc:Choice>
              <mc:Fallback>
                <p:oleObj name="" r:id="rId7" imgW="3592830" imgH="4826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4230688"/>
                        <a:ext cx="6757987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/>
          <p:nvPr/>
        </p:nvGraphicFramePr>
        <p:xfrm>
          <a:off x="1533525" y="5045075"/>
          <a:ext cx="3408363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9" imgW="1713865" imgH="482600" progId="Equation.3">
                  <p:embed/>
                </p:oleObj>
              </mc:Choice>
              <mc:Fallback>
                <p:oleObj name="" r:id="rId9" imgW="1713865" imgH="4826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3525" y="5045075"/>
                        <a:ext cx="3408363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/>
          <p:nvPr/>
        </p:nvGraphicFramePr>
        <p:xfrm>
          <a:off x="4930775" y="5257800"/>
          <a:ext cx="19256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1" imgW="951865" imgH="203200" progId="Equation.3">
                  <p:embed/>
                </p:oleObj>
              </mc:Choice>
              <mc:Fallback>
                <p:oleObj name="" r:id="rId11" imgW="951865" imgH="2032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0775" y="5257800"/>
                        <a:ext cx="1925638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/>
          <p:nvPr/>
        </p:nvGraphicFramePr>
        <p:xfrm>
          <a:off x="6781800" y="5257800"/>
          <a:ext cx="15922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3" imgW="787400" imgH="228600" progId="Equation.3">
                  <p:embed/>
                </p:oleObj>
              </mc:Choice>
              <mc:Fallback>
                <p:oleObj name="" r:id="rId13" imgW="787400" imgH="2286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81800" y="5257800"/>
                        <a:ext cx="1592263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/>
          <p:nvPr/>
        </p:nvGraphicFramePr>
        <p:xfrm>
          <a:off x="3036888" y="2884488"/>
          <a:ext cx="19526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5" imgW="964565" imgH="431800" progId="Equation.3">
                  <p:embed/>
                </p:oleObj>
              </mc:Choice>
              <mc:Fallback>
                <p:oleObj name="" r:id="rId15" imgW="964565" imgH="4318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36888" y="2884488"/>
                        <a:ext cx="1952625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30" name="Group 1047"/>
          <p:cNvGrpSpPr/>
          <p:nvPr/>
        </p:nvGrpSpPr>
        <p:grpSpPr>
          <a:xfrm>
            <a:off x="1295400" y="1611313"/>
            <a:ext cx="6270625" cy="815975"/>
            <a:chOff x="816" y="1015"/>
            <a:chExt cx="3950" cy="514"/>
          </a:xfrm>
        </p:grpSpPr>
        <p:graphicFrame>
          <p:nvGraphicFramePr>
            <p:cNvPr id="34828" name="Object 12"/>
            <p:cNvGraphicFramePr/>
            <p:nvPr/>
          </p:nvGraphicFramePr>
          <p:xfrm>
            <a:off x="816" y="1015"/>
            <a:ext cx="1536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" name="" r:id="rId17" imgW="1294765" imgH="431800" progId="Equation.3">
                    <p:embed/>
                  </p:oleObj>
                </mc:Choice>
                <mc:Fallback>
                  <p:oleObj name="" r:id="rId17" imgW="1294765" imgH="431800" progId="Equation.3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16" y="1015"/>
                          <a:ext cx="1536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Rectangle 1050"/>
            <p:cNvSpPr/>
            <p:nvPr/>
          </p:nvSpPr>
          <p:spPr>
            <a:xfrm>
              <a:off x="2270" y="1091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buNone/>
              </a:pPr>
              <a:r>
                <a:rPr lang="zh-CN" altLang="en-US" sz="2400" dirty="0">
                  <a:latin typeface="Calibri" panose="020F0502020204030204" pitchFamily="34" charset="0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分别用三种方法求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4191000" y="466725"/>
          <a:ext cx="4190365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9" imgW="3117850" imgH="452755" progId="Equation.KSEE3">
                  <p:embed/>
                </p:oleObj>
              </mc:Choice>
              <mc:Fallback>
                <p:oleObj name="" r:id="rId19" imgW="3117850" imgH="45275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91000" y="466725"/>
                        <a:ext cx="4190365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971550" y="3776980"/>
          <a:ext cx="352615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1" imgW="3117850" imgH="452755" progId="Equation.KSEE3">
                  <p:embed/>
                </p:oleObj>
              </mc:Choice>
              <mc:Fallback>
                <p:oleObj name="" r:id="rId21" imgW="3117850" imgH="45275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1550" y="3776980"/>
                        <a:ext cx="3526155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4" name="标题 1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(1)  A/D</a:t>
            </a:r>
            <a:r>
              <a:rPr lang="zh-CN" altLang="en-US" sz="2800" b="1" dirty="0">
                <a:solidFill>
                  <a:srgbClr val="A50021"/>
                </a:solidFill>
              </a:rPr>
              <a:t>转换器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2055" name="Rectangle 4"/>
          <p:cNvSpPr/>
          <p:nvPr/>
        </p:nvSpPr>
        <p:spPr>
          <a:xfrm>
            <a:off x="444500" y="5472113"/>
            <a:ext cx="44958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</a:rPr>
              <a:t>② </a:t>
            </a:r>
            <a:r>
              <a:rPr lang="zh-CN" altLang="en-US" sz="2400" b="1" dirty="0">
                <a:latin typeface="Calibri" panose="020F0502020204030204" pitchFamily="34" charset="0"/>
              </a:rPr>
              <a:t>字长足够 认为 </a:t>
            </a:r>
            <a:r>
              <a:rPr lang="en-US" altLang="zh-CN" sz="2400" b="1" dirty="0">
                <a:latin typeface="Times New Roman" panose="02020603050405020304" pitchFamily="18" charset="0"/>
              </a:rPr>
              <a:t>e*(kt)=e(kt)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8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050" name="Object 2"/>
          <p:cNvGraphicFramePr/>
          <p:nvPr/>
        </p:nvGraphicFramePr>
        <p:xfrm>
          <a:off x="4105275" y="2060575"/>
          <a:ext cx="16097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905000" imgH="1438275" progId="PBrush">
                  <p:embed/>
                </p:oleObj>
              </mc:Choice>
              <mc:Fallback>
                <p:oleObj name="" r:id="rId1" imgW="1905000" imgH="1438275" progId="PBrush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05275" y="2060575"/>
                        <a:ext cx="1609725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/>
          <p:nvPr/>
        </p:nvGraphicFramePr>
        <p:xfrm>
          <a:off x="5748338" y="2590800"/>
          <a:ext cx="126206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495425" imgH="447675" progId="PBrush">
                  <p:embed/>
                </p:oleObj>
              </mc:Choice>
              <mc:Fallback>
                <p:oleObj name="" r:id="rId3" imgW="1495425" imgH="447675" progId="PBrush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48338" y="2590800"/>
                        <a:ext cx="1262062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/>
          <p:nvPr/>
        </p:nvGraphicFramePr>
        <p:xfrm>
          <a:off x="7159625" y="1905000"/>
          <a:ext cx="16033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895475" imgH="2076450" progId="PBrush">
                  <p:embed/>
                </p:oleObj>
              </mc:Choice>
              <mc:Fallback>
                <p:oleObj name="" r:id="rId5" imgW="1895475" imgH="2076450" progId="PBrush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59625" y="1905000"/>
                        <a:ext cx="1603375" cy="175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/>
          <p:nvPr/>
        </p:nvGraphicFramePr>
        <p:xfrm>
          <a:off x="5181600" y="3962400"/>
          <a:ext cx="3276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7" imgW="3752850" imgH="2705100" progId="PBrush">
                  <p:embed/>
                </p:oleObj>
              </mc:Choice>
              <mc:Fallback>
                <p:oleObj name="" r:id="rId7" imgW="3752850" imgH="2705100" progId="PBrush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81600" y="3962400"/>
                        <a:ext cx="3276600" cy="236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24"/>
          <p:cNvSpPr/>
          <p:nvPr/>
        </p:nvSpPr>
        <p:spPr>
          <a:xfrm>
            <a:off x="428625" y="2000250"/>
            <a:ext cx="3048000" cy="4714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采样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</a:rPr>
              <a:t>时间上离散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2057" name="Rectangle 27"/>
          <p:cNvSpPr/>
          <p:nvPr/>
        </p:nvSpPr>
        <p:spPr>
          <a:xfrm>
            <a:off x="428625" y="2786063"/>
            <a:ext cx="30480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量化</a:t>
            </a:r>
            <a:r>
              <a:rPr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—</a:t>
            </a:r>
            <a:r>
              <a:rPr lang="en-US" altLang="zh-CN" sz="2400" b="1" dirty="0">
                <a:latin typeface="Calibri" panose="020F0502020204030204" pitchFamily="34" charset="0"/>
              </a:rPr>
              <a:t> </a:t>
            </a:r>
            <a:r>
              <a:rPr lang="zh-CN" altLang="en-US" sz="2400" b="1" dirty="0">
                <a:latin typeface="Calibri" panose="020F0502020204030204" pitchFamily="34" charset="0"/>
              </a:rPr>
              <a:t>数值上离散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58" name="Rectangle 28"/>
          <p:cNvSpPr/>
          <p:nvPr/>
        </p:nvSpPr>
        <p:spPr>
          <a:xfrm>
            <a:off x="457200" y="4786313"/>
            <a:ext cx="42672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</a:rPr>
              <a:t>①</a:t>
            </a:r>
            <a:r>
              <a:rPr lang="en-US" altLang="zh-CN" sz="2400" b="1" dirty="0">
                <a:latin typeface="Symbol" panose="05050102010706020507" pitchFamily="18" charset="2"/>
              </a:rPr>
              <a:t>  t &lt;&lt;T   </a:t>
            </a:r>
            <a:r>
              <a:rPr lang="zh-CN" altLang="en-US" sz="2400" b="1" dirty="0">
                <a:latin typeface="Symbol" panose="05050102010706020507" pitchFamily="18" charset="2"/>
              </a:rPr>
              <a:t>认为采样瞬时完成</a:t>
            </a:r>
            <a:endParaRPr lang="zh-CN" altLang="en-US" sz="2400" b="1" dirty="0">
              <a:latin typeface="Symbol" panose="05050102010706020507" pitchFamily="18" charset="2"/>
            </a:endParaRPr>
          </a:p>
        </p:txBody>
      </p:sp>
      <p:sp>
        <p:nvSpPr>
          <p:cNvPr id="2059" name="Rectangle 29"/>
          <p:cNvSpPr/>
          <p:nvPr/>
        </p:nvSpPr>
        <p:spPr>
          <a:xfrm>
            <a:off x="457200" y="4000500"/>
            <a:ext cx="2438400" cy="4714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理想采样过程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cover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88" name="Rectangle 12"/>
          <p:cNvSpPr/>
          <p:nvPr/>
        </p:nvSpPr>
        <p:spPr>
          <a:xfrm>
            <a:off x="330200" y="2478088"/>
            <a:ext cx="1117600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查表法</a:t>
            </a:r>
            <a:r>
              <a:rPr lang="en-US" altLang="zh-CN" sz="2000" b="1" dirty="0">
                <a:latin typeface="Calibri" panose="020F0502020204030204" pitchFamily="34" charset="0"/>
                <a:sym typeface="Wingdings" panose="05000000000000000000" pitchFamily="2" charset="2"/>
              </a:rPr>
              <a:t>: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2789" name="Group 16"/>
          <p:cNvGrpSpPr/>
          <p:nvPr/>
        </p:nvGrpSpPr>
        <p:grpSpPr>
          <a:xfrm>
            <a:off x="1472883" y="1567180"/>
            <a:ext cx="6700838" cy="839788"/>
            <a:chOff x="1011" y="1166"/>
            <a:chExt cx="4221" cy="529"/>
          </a:xfrm>
        </p:grpSpPr>
        <p:graphicFrame>
          <p:nvGraphicFramePr>
            <p:cNvPr id="32787" name="Object 19"/>
            <p:cNvGraphicFramePr/>
            <p:nvPr/>
          </p:nvGraphicFramePr>
          <p:xfrm>
            <a:off x="1011" y="1166"/>
            <a:ext cx="1778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" imgW="1498600" imgH="444500" progId="Equation.3">
                    <p:embed/>
                  </p:oleObj>
                </mc:Choice>
                <mc:Fallback>
                  <p:oleObj name="" r:id="rId1" imgW="1498600" imgH="4445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11" y="1166"/>
                          <a:ext cx="1778" cy="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Rectangle 15"/>
            <p:cNvSpPr/>
            <p:nvPr/>
          </p:nvSpPr>
          <p:spPr>
            <a:xfrm>
              <a:off x="2736" y="1245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buNone/>
              </a:pPr>
              <a:r>
                <a:rPr lang="zh-CN" altLang="en-US" sz="2400" dirty="0">
                  <a:latin typeface="Calibri" panose="020F0502020204030204" pitchFamily="34" charset="0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分别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用查表法、留数法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求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96" name="标题 31"/>
          <p:cNvSpPr>
            <a:spLocks noGrp="1"/>
          </p:cNvSpPr>
          <p:nvPr>
            <p:ph type="title"/>
          </p:nvPr>
        </p:nvSpPr>
        <p:spPr>
          <a:xfrm>
            <a:off x="788035" y="306070"/>
            <a:ext cx="5391785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Z</a:t>
            </a:r>
            <a:r>
              <a:rPr lang="zh-CN" altLang="en-US" sz="2800" b="1" dirty="0">
                <a:solidFill>
                  <a:srgbClr val="C00000"/>
                </a:solidFill>
              </a:rPr>
              <a:t>反变换综合举例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2" name="Object 7"/>
          <p:cNvGraphicFramePr/>
          <p:nvPr/>
        </p:nvGraphicFramePr>
        <p:xfrm>
          <a:off x="6084570" y="151765"/>
          <a:ext cx="2934335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51000" imgH="431800" progId="Equation.3">
                  <p:embed/>
                </p:oleObj>
              </mc:Choice>
              <mc:Fallback>
                <p:oleObj name="" r:id="rId3" imgW="16510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570" y="151765"/>
                        <a:ext cx="2934335" cy="58483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6084571" y="739775"/>
          <a:ext cx="2303145" cy="58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295400" imgH="431800" progId="Equation.3">
                  <p:embed/>
                </p:oleObj>
              </mc:Choice>
              <mc:Fallback>
                <p:oleObj name="" r:id="rId5" imgW="1295400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4571" y="739775"/>
                        <a:ext cx="2303145" cy="58483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3"/>
          <p:cNvSpPr txBox="1"/>
          <p:nvPr>
            <p:custDataLst>
              <p:tags r:id="rId7"/>
            </p:custDataLst>
          </p:nvPr>
        </p:nvSpPr>
        <p:spPr>
          <a:xfrm>
            <a:off x="788035" y="1733233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例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9" name="Object 19"/>
          <p:cNvGraphicFramePr/>
          <p:nvPr/>
        </p:nvGraphicFramePr>
        <p:xfrm>
          <a:off x="1619885" y="2422049"/>
          <a:ext cx="497586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2641600" imgH="419100" progId="Equation.3">
                  <p:embed/>
                </p:oleObj>
              </mc:Choice>
              <mc:Fallback>
                <p:oleObj name="" r:id="rId8" imgW="2641600" imgH="4191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9885" y="2422049"/>
                        <a:ext cx="4975860" cy="792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/>
          <p:nvPr/>
        </p:nvGraphicFramePr>
        <p:xfrm>
          <a:off x="6516370" y="3182462"/>
          <a:ext cx="239268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0" imgW="1270000" imgH="393700" progId="Equation.3">
                  <p:embed/>
                </p:oleObj>
              </mc:Choice>
              <mc:Fallback>
                <p:oleObj name="" r:id="rId10" imgW="1270000" imgH="3937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16370" y="3182462"/>
                        <a:ext cx="2392680" cy="744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/>
          <p:nvPr/>
        </p:nvGraphicFramePr>
        <p:xfrm>
          <a:off x="6516370" y="3957797"/>
          <a:ext cx="258445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2" imgW="1371600" imgH="393700" progId="Equation.3">
                  <p:embed/>
                </p:oleObj>
              </mc:Choice>
              <mc:Fallback>
                <p:oleObj name="" r:id="rId12" imgW="1371600" imgH="3937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16370" y="3957797"/>
                        <a:ext cx="2584450" cy="744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/>
          <p:nvPr/>
        </p:nvGraphicFramePr>
        <p:xfrm>
          <a:off x="1625283" y="3428842"/>
          <a:ext cx="2775585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4" imgW="1473200" imgH="393700" progId="Equation.3">
                  <p:embed/>
                </p:oleObj>
              </mc:Choice>
              <mc:Fallback>
                <p:oleObj name="" r:id="rId14" imgW="1473200" imgH="3937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25283" y="3428842"/>
                        <a:ext cx="2775585" cy="744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9"/>
          <p:cNvGraphicFramePr/>
          <p:nvPr/>
        </p:nvGraphicFramePr>
        <p:xfrm>
          <a:off x="1473200" y="4187032"/>
          <a:ext cx="318135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6" imgW="1688465" imgH="393700" progId="Equation.3">
                  <p:embed/>
                </p:oleObj>
              </mc:Choice>
              <mc:Fallback>
                <p:oleObj name="" r:id="rId16" imgW="1688465" imgH="3937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73200" y="4187032"/>
                        <a:ext cx="3181350" cy="744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/>
          <p:nvPr/>
        </p:nvGraphicFramePr>
        <p:xfrm>
          <a:off x="1501458" y="4870450"/>
          <a:ext cx="2828290" cy="7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8" imgW="1562100" imgH="342900" progId="Equation.KSEE3">
                  <p:embed/>
                </p:oleObj>
              </mc:Choice>
              <mc:Fallback>
                <p:oleObj name="" r:id="rId18" imgW="1562100" imgH="3429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01458" y="4870450"/>
                        <a:ext cx="2828290" cy="70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/>
          <p:nvPr/>
        </p:nvGraphicFramePr>
        <p:xfrm>
          <a:off x="4731703" y="5085715"/>
          <a:ext cx="307340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0" imgW="1651000" imgH="228600" progId="Equation.KSEE3">
                  <p:embed/>
                </p:oleObj>
              </mc:Choice>
              <mc:Fallback>
                <p:oleObj name="" r:id="rId20" imgW="1651000" imgH="228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31703" y="5085715"/>
                        <a:ext cx="307340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/>
          <p:nvPr/>
        </p:nvGraphicFramePr>
        <p:xfrm>
          <a:off x="1527810" y="5676900"/>
          <a:ext cx="5290820" cy="94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2" imgW="3508375" imgH="828040" progId="Equation.KSEE3">
                  <p:embed/>
                </p:oleObj>
              </mc:Choice>
              <mc:Fallback>
                <p:oleObj name="" r:id="rId22" imgW="3508375" imgH="828040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27810" y="5676900"/>
                        <a:ext cx="5290820" cy="941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88" name="Rectangle 12"/>
          <p:cNvSpPr/>
          <p:nvPr/>
        </p:nvSpPr>
        <p:spPr>
          <a:xfrm>
            <a:off x="330200" y="2478088"/>
            <a:ext cx="1117600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留数法</a:t>
            </a:r>
            <a:r>
              <a:rPr lang="en-US" altLang="zh-CN" sz="2000" b="1" dirty="0">
                <a:latin typeface="Calibri" panose="020F0502020204030204" pitchFamily="34" charset="0"/>
                <a:sym typeface="Wingdings" panose="05000000000000000000" pitchFamily="2" charset="2"/>
              </a:rPr>
              <a:t>: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32789" name="Group 16"/>
          <p:cNvGrpSpPr/>
          <p:nvPr/>
        </p:nvGrpSpPr>
        <p:grpSpPr>
          <a:xfrm>
            <a:off x="1472883" y="1567180"/>
            <a:ext cx="6700838" cy="839788"/>
            <a:chOff x="1011" y="1166"/>
            <a:chExt cx="4221" cy="529"/>
          </a:xfrm>
        </p:grpSpPr>
        <p:graphicFrame>
          <p:nvGraphicFramePr>
            <p:cNvPr id="32787" name="Object 19"/>
            <p:cNvGraphicFramePr/>
            <p:nvPr/>
          </p:nvGraphicFramePr>
          <p:xfrm>
            <a:off x="1011" y="1166"/>
            <a:ext cx="1778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" imgW="1498600" imgH="444500" progId="Equation.3">
                    <p:embed/>
                  </p:oleObj>
                </mc:Choice>
                <mc:Fallback>
                  <p:oleObj name="" r:id="rId1" imgW="1498600" imgH="4445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11" y="1166"/>
                          <a:ext cx="1778" cy="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Rectangle 15"/>
            <p:cNvSpPr/>
            <p:nvPr/>
          </p:nvSpPr>
          <p:spPr>
            <a:xfrm>
              <a:off x="2736" y="1245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buNone/>
              </a:pPr>
              <a:r>
                <a:rPr lang="zh-CN" altLang="en-US" sz="2400" dirty="0">
                  <a:latin typeface="Calibri" panose="020F0502020204030204" pitchFamily="34" charset="0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分别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用查表法、留数法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求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96" name="标题 31"/>
          <p:cNvSpPr>
            <a:spLocks noGrp="1"/>
          </p:cNvSpPr>
          <p:nvPr>
            <p:ph type="title"/>
          </p:nvPr>
        </p:nvSpPr>
        <p:spPr>
          <a:xfrm>
            <a:off x="788035" y="306070"/>
            <a:ext cx="5391785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Z</a:t>
            </a:r>
            <a:r>
              <a:rPr lang="zh-CN" altLang="en-US" sz="2800" b="1" dirty="0">
                <a:solidFill>
                  <a:srgbClr val="C00000"/>
                </a:solidFill>
              </a:rPr>
              <a:t>反变换综合举例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3"/>
          <p:cNvSpPr txBox="1"/>
          <p:nvPr>
            <p:custDataLst>
              <p:tags r:id="rId3"/>
            </p:custDataLst>
          </p:nvPr>
        </p:nvSpPr>
        <p:spPr>
          <a:xfrm>
            <a:off x="788035" y="1733233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例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232410" y="3141345"/>
          <a:ext cx="369189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3117850" imgH="452755" progId="Equation.KSEE3">
                  <p:embed/>
                </p:oleObj>
              </mc:Choice>
              <mc:Fallback>
                <p:oleObj name="" r:id="rId4" imgW="3117850" imgH="45275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410" y="3141345"/>
                        <a:ext cx="3691890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/>
          <p:nvPr/>
        </p:nvGraphicFramePr>
        <p:xfrm>
          <a:off x="876776" y="3819843"/>
          <a:ext cx="809879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6" imgW="4305300" imgH="482600" progId="Equation.3">
                  <p:embed/>
                </p:oleObj>
              </mc:Choice>
              <mc:Fallback>
                <p:oleObj name="" r:id="rId6" imgW="4305300" imgH="4826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6776" y="3819843"/>
                        <a:ext cx="809879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/>
          <p:cNvGraphicFramePr/>
          <p:nvPr/>
        </p:nvGraphicFramePr>
        <p:xfrm>
          <a:off x="899795" y="4827270"/>
          <a:ext cx="2078990" cy="82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8" imgW="1028700" imgH="419100" progId="Equation.3">
                  <p:embed/>
                </p:oleObj>
              </mc:Choice>
              <mc:Fallback>
                <p:oleObj name="" r:id="rId8" imgW="1028700" imgH="4191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9795" y="4827270"/>
                        <a:ext cx="2078990" cy="821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828040" y="5744845"/>
          <a:ext cx="4763135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0" imgW="2451100" imgH="431800" progId="Equation.KSEE3">
                  <p:embed/>
                </p:oleObj>
              </mc:Choice>
              <mc:Fallback>
                <p:oleObj name="" r:id="rId10" imgW="2451100" imgH="431800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8040" y="5744845"/>
                        <a:ext cx="4763135" cy="77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88" name="Rectangle 12"/>
          <p:cNvSpPr/>
          <p:nvPr/>
        </p:nvSpPr>
        <p:spPr>
          <a:xfrm>
            <a:off x="330200" y="2478405"/>
            <a:ext cx="572770" cy="53340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解：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pSp>
        <p:nvGrpSpPr>
          <p:cNvPr id="32789" name="Group 16"/>
          <p:cNvGrpSpPr/>
          <p:nvPr/>
        </p:nvGrpSpPr>
        <p:grpSpPr>
          <a:xfrm>
            <a:off x="1963421" y="1590993"/>
            <a:ext cx="5781675" cy="792163"/>
            <a:chOff x="1320" y="1181"/>
            <a:chExt cx="3642" cy="499"/>
          </a:xfrm>
        </p:grpSpPr>
        <p:graphicFrame>
          <p:nvGraphicFramePr>
            <p:cNvPr id="32787" name="Object 19"/>
            <p:cNvGraphicFramePr/>
            <p:nvPr/>
          </p:nvGraphicFramePr>
          <p:xfrm>
            <a:off x="1320" y="1181"/>
            <a:ext cx="1160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1" imgW="977900" imgH="419100" progId="Equation.3">
                    <p:embed/>
                  </p:oleObj>
                </mc:Choice>
                <mc:Fallback>
                  <p:oleObj name="" r:id="rId1" imgW="977900" imgH="41910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320" y="1181"/>
                          <a:ext cx="1160" cy="4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97" name="Rectangle 15"/>
            <p:cNvSpPr/>
            <p:nvPr/>
          </p:nvSpPr>
          <p:spPr>
            <a:xfrm>
              <a:off x="2466" y="1245"/>
              <a:ext cx="249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>
                <a:buNone/>
              </a:pPr>
              <a:r>
                <a:rPr lang="zh-CN" altLang="en-US" sz="2400" dirty="0">
                  <a:latin typeface="Calibri" panose="020F0502020204030204" pitchFamily="34" charset="0"/>
                </a:rPr>
                <a:t>，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用留数法</a:t>
              </a:r>
              <a:r>
                <a:rPr lang="zh-CN" altLang="en-US" sz="2000" b="1" dirty="0">
                  <a:latin typeface="Calibri" panose="020F0502020204030204" pitchFamily="34" charset="0"/>
                </a:rPr>
                <a:t>求 </a:t>
              </a:r>
              <a:r>
                <a:rPr lang="en-US" altLang="zh-CN" sz="2000" b="1" dirty="0">
                  <a:latin typeface="Times New Roman" panose="02020603050405020304" pitchFamily="18" charset="0"/>
                </a:rPr>
                <a:t>e*(t)</a:t>
              </a:r>
              <a:r>
                <a:rPr lang="zh-CN" altLang="en-US" sz="2000" b="1" dirty="0">
                  <a:latin typeface="Times New Roman" panose="02020603050405020304" pitchFamily="18" charset="0"/>
                </a:rPr>
                <a:t>。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2796" name="标题 31"/>
          <p:cNvSpPr>
            <a:spLocks noGrp="1"/>
          </p:cNvSpPr>
          <p:nvPr>
            <p:ph type="title"/>
          </p:nvPr>
        </p:nvSpPr>
        <p:spPr>
          <a:xfrm>
            <a:off x="788035" y="306070"/>
            <a:ext cx="5391785" cy="1143000"/>
          </a:xfrm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Z</a:t>
            </a:r>
            <a:r>
              <a:rPr lang="zh-CN" altLang="en-US" sz="2800" b="1" dirty="0">
                <a:solidFill>
                  <a:srgbClr val="C00000"/>
                </a:solidFill>
              </a:rPr>
              <a:t>反变换综合举例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8" name="TextBox 3"/>
          <p:cNvSpPr txBox="1"/>
          <p:nvPr>
            <p:custDataLst>
              <p:tags r:id="rId3"/>
            </p:custDataLst>
          </p:nvPr>
        </p:nvSpPr>
        <p:spPr>
          <a:xfrm>
            <a:off x="1505585" y="1733233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R="0" defTabSz="9144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solidFill>
                  <a:srgbClr val="A50021"/>
                </a:solidFill>
                <a:latin typeface="+mn-ea"/>
                <a:ea typeface="+mn-ea"/>
                <a:cs typeface="+mn-cs"/>
              </a:rPr>
              <a:t>例</a:t>
            </a:r>
            <a:endParaRPr kumimoji="0" lang="zh-CN" altLang="en-US" sz="2400" b="1" kern="1200" cap="none" spc="0" normalizeH="0" baseline="0" noProof="0" dirty="0" smtClean="0">
              <a:solidFill>
                <a:srgbClr val="A50021"/>
              </a:solidFill>
              <a:latin typeface="+mn-ea"/>
              <a:ea typeface="+mn-ea"/>
              <a:cs typeface="+mn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116330" y="2421255"/>
          <a:ext cx="5609590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933700" imgH="457200" progId="Equation.KSEE3">
                  <p:embed/>
                </p:oleObj>
              </mc:Choice>
              <mc:Fallback>
                <p:oleObj name="" r:id="rId4" imgW="2933700" imgH="457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6330" y="2421255"/>
                        <a:ext cx="5609590" cy="85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/>
          <p:nvPr/>
        </p:nvGraphicFramePr>
        <p:xfrm>
          <a:off x="1475423" y="5661660"/>
          <a:ext cx="4269740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6" imgW="2197100" imgH="431800" progId="Equation.KSEE3">
                  <p:embed/>
                </p:oleObj>
              </mc:Choice>
              <mc:Fallback>
                <p:oleObj name="" r:id="rId6" imgW="2197100" imgH="431800" progId="Equation.KSEE3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5423" y="5661660"/>
                        <a:ext cx="4269740" cy="77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1309370" y="3357245"/>
          <a:ext cx="5367020" cy="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2806700" imgH="457200" progId="Equation.KSEE3">
                  <p:embed/>
                </p:oleObj>
              </mc:Choice>
              <mc:Fallback>
                <p:oleObj name="" r:id="rId8" imgW="2806700" imgH="4572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9370" y="3357245"/>
                        <a:ext cx="5367020" cy="85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898333" y="4231640"/>
          <a:ext cx="1943735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0" imgW="1016000" imgH="393700" progId="Equation.KSEE3">
                  <p:embed/>
                </p:oleObj>
              </mc:Choice>
              <mc:Fallback>
                <p:oleObj name="" r:id="rId10" imgW="1016000" imgH="3937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98333" y="4231640"/>
                        <a:ext cx="1943735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1922463" y="5035550"/>
          <a:ext cx="240601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1257300" imgH="292100" progId="Equation.KSEE3">
                  <p:embed/>
                </p:oleObj>
              </mc:Choice>
              <mc:Fallback>
                <p:oleObj name="" r:id="rId12" imgW="1257300" imgH="2921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22463" y="5035550"/>
                        <a:ext cx="2406015" cy="54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4500245" y="4963795"/>
          <a:ext cx="2230755" cy="494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4" imgW="990600" imgH="228600" progId="Equation.KSEE3">
                  <p:embed/>
                </p:oleObj>
              </mc:Choice>
              <mc:Fallback>
                <p:oleObj name="" r:id="rId14" imgW="990600" imgH="228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500245" y="4963795"/>
                        <a:ext cx="2230755" cy="494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48323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第七章  线性离散系统的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3415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7.1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连续系统与离散系统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7.2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信号的采样与保持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7.3  Z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变换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7.4 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采样系统的差分方程描述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7.5 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脉冲传递函数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2" name="Object 2"/>
          <p:cNvGraphicFramePr/>
          <p:nvPr/>
        </p:nvGraphicFramePr>
        <p:xfrm>
          <a:off x="3352800" y="2692400"/>
          <a:ext cx="2730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1" imgW="1446530" imgH="203200" progId="Equation.3">
                  <p:embed/>
                </p:oleObj>
              </mc:Choice>
              <mc:Fallback>
                <p:oleObj name="" r:id="rId1" imgW="1446530" imgH="2032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2692400"/>
                        <a:ext cx="27305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4" name="Rectangle 15"/>
          <p:cNvSpPr/>
          <p:nvPr/>
        </p:nvSpPr>
        <p:spPr>
          <a:xfrm>
            <a:off x="285750" y="1785938"/>
            <a:ext cx="4495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>
              <a:buAutoNum type="arabicParenBoth"/>
            </a:pP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差分定义</a:t>
            </a: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              </a:t>
            </a:r>
            <a:endParaRPr lang="en-US" altLang="zh-CN" sz="2000" b="1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  <p:sp>
        <p:nvSpPr>
          <p:cNvPr id="35855" name="Rectangle 16"/>
          <p:cNvSpPr/>
          <p:nvPr/>
        </p:nvSpPr>
        <p:spPr>
          <a:xfrm>
            <a:off x="203200" y="3225800"/>
            <a:ext cx="1447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前向</a:t>
            </a:r>
            <a:r>
              <a:rPr lang="zh-CN" altLang="en-US" sz="2000" b="1" dirty="0">
                <a:latin typeface="Calibri" panose="020F0502020204030204" pitchFamily="34" charset="0"/>
              </a:rPr>
              <a:t>差分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5856" name="Rectangle 17"/>
          <p:cNvSpPr/>
          <p:nvPr/>
        </p:nvSpPr>
        <p:spPr>
          <a:xfrm>
            <a:off x="1663700" y="2692400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阶前向</a:t>
            </a:r>
            <a:r>
              <a:rPr lang="zh-CN" altLang="en-US" b="1" dirty="0">
                <a:latin typeface="Calibri" panose="020F0502020204030204" pitchFamily="34" charset="0"/>
              </a:rPr>
              <a:t>差分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35857" name="Rectangle 18"/>
          <p:cNvSpPr/>
          <p:nvPr/>
        </p:nvSpPr>
        <p:spPr>
          <a:xfrm>
            <a:off x="1663700" y="313372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阶前向</a:t>
            </a:r>
            <a:r>
              <a:rPr lang="zh-CN" altLang="en-US" b="1" dirty="0">
                <a:latin typeface="Calibri" panose="020F0502020204030204" pitchFamily="34" charset="0"/>
              </a:rPr>
              <a:t>差分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35858" name="Rectangle 19"/>
          <p:cNvSpPr/>
          <p:nvPr/>
        </p:nvSpPr>
        <p:spPr>
          <a:xfrm>
            <a:off x="1663700" y="412432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阶前向</a:t>
            </a:r>
            <a:r>
              <a:rPr lang="zh-CN" altLang="en-US" b="1" dirty="0">
                <a:latin typeface="Calibri" panose="020F0502020204030204" pitchFamily="34" charset="0"/>
              </a:rPr>
              <a:t>差分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graphicFrame>
        <p:nvGraphicFramePr>
          <p:cNvPr id="35843" name="Object 3"/>
          <p:cNvGraphicFramePr/>
          <p:nvPr/>
        </p:nvGraphicFramePr>
        <p:xfrm>
          <a:off x="3352800" y="3098800"/>
          <a:ext cx="316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3" imgW="1676400" imgH="228600" progId="Equation.3">
                  <p:embed/>
                </p:oleObj>
              </mc:Choice>
              <mc:Fallback>
                <p:oleObj name="" r:id="rId3" imgW="1676400" imgH="2286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3098800"/>
                        <a:ext cx="3162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/>
          <p:nvPr/>
        </p:nvGraphicFramePr>
        <p:xfrm>
          <a:off x="4187825" y="3527425"/>
          <a:ext cx="33051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5" imgW="1751330" imgH="203200" progId="Equation.3">
                  <p:embed/>
                </p:oleObj>
              </mc:Choice>
              <mc:Fallback>
                <p:oleObj name="" r:id="rId5" imgW="1751330" imgH="203200" progId="Equation.3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7825" y="3527425"/>
                        <a:ext cx="330517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/>
          <p:nvPr/>
        </p:nvGraphicFramePr>
        <p:xfrm>
          <a:off x="1720850" y="3556000"/>
          <a:ext cx="2095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7" imgW="76200" imgH="189865" progId="Equation.3">
                  <p:embed/>
                </p:oleObj>
              </mc:Choice>
              <mc:Fallback>
                <p:oleObj name="" r:id="rId7" imgW="76200" imgH="189865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0850" y="3556000"/>
                        <a:ext cx="2095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/>
          <p:nvPr/>
        </p:nvGraphicFramePr>
        <p:xfrm>
          <a:off x="3373438" y="4076700"/>
          <a:ext cx="3738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9" imgW="1981200" imgH="228600" progId="Equation.3">
                  <p:embed/>
                </p:oleObj>
              </mc:Choice>
              <mc:Fallback>
                <p:oleObj name="" r:id="rId9" imgW="1981200" imgH="2286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73438" y="4076700"/>
                        <a:ext cx="3738562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9" name="AutoShape 25"/>
          <p:cNvSpPr/>
          <p:nvPr/>
        </p:nvSpPr>
        <p:spPr>
          <a:xfrm>
            <a:off x="1587500" y="2692400"/>
            <a:ext cx="76200" cy="1752600"/>
          </a:xfrm>
          <a:prstGeom prst="leftBrace">
            <a:avLst>
              <a:gd name="adj1" fmla="val 19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35848" name="Object 8"/>
          <p:cNvGraphicFramePr/>
          <p:nvPr/>
        </p:nvGraphicFramePr>
        <p:xfrm>
          <a:off x="3352800" y="4749800"/>
          <a:ext cx="27305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1" imgW="1446530" imgH="203200" progId="Equation.3">
                  <p:embed/>
                </p:oleObj>
              </mc:Choice>
              <mc:Fallback>
                <p:oleObj name="" r:id="rId11" imgW="1446530" imgH="2032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2800" y="4749800"/>
                        <a:ext cx="2730500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Rectangle 27"/>
          <p:cNvSpPr/>
          <p:nvPr/>
        </p:nvSpPr>
        <p:spPr>
          <a:xfrm>
            <a:off x="203200" y="5283200"/>
            <a:ext cx="1447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后向</a:t>
            </a:r>
            <a:r>
              <a:rPr lang="zh-CN" altLang="en-US" sz="2000" b="1" dirty="0">
                <a:latin typeface="Calibri" panose="020F0502020204030204" pitchFamily="34" charset="0"/>
              </a:rPr>
              <a:t>差分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35861" name="Rectangle 28"/>
          <p:cNvSpPr/>
          <p:nvPr/>
        </p:nvSpPr>
        <p:spPr>
          <a:xfrm>
            <a:off x="1663700" y="4749800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阶后向</a:t>
            </a:r>
            <a:r>
              <a:rPr lang="zh-CN" altLang="en-US" b="1" dirty="0">
                <a:latin typeface="Calibri" panose="020F0502020204030204" pitchFamily="34" charset="0"/>
              </a:rPr>
              <a:t>差分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35862" name="Rectangle 29"/>
          <p:cNvSpPr/>
          <p:nvPr/>
        </p:nvSpPr>
        <p:spPr>
          <a:xfrm>
            <a:off x="1663700" y="519112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阶后向</a:t>
            </a:r>
            <a:r>
              <a:rPr lang="zh-CN" altLang="en-US" b="1" dirty="0">
                <a:latin typeface="Calibri" panose="020F0502020204030204" pitchFamily="34" charset="0"/>
              </a:rPr>
              <a:t>差分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sp>
        <p:nvSpPr>
          <p:cNvPr id="35863" name="Rectangle 30"/>
          <p:cNvSpPr/>
          <p:nvPr/>
        </p:nvSpPr>
        <p:spPr>
          <a:xfrm>
            <a:off x="1663700" y="6181725"/>
            <a:ext cx="1752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</a:rPr>
              <a:t>阶后向</a:t>
            </a:r>
            <a:r>
              <a:rPr lang="zh-CN" altLang="en-US" b="1" dirty="0">
                <a:latin typeface="Calibri" panose="020F0502020204030204" pitchFamily="34" charset="0"/>
              </a:rPr>
              <a:t>差分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graphicFrame>
        <p:nvGraphicFramePr>
          <p:cNvPr id="35849" name="Object 9"/>
          <p:cNvGraphicFramePr/>
          <p:nvPr/>
        </p:nvGraphicFramePr>
        <p:xfrm>
          <a:off x="3346450" y="5156200"/>
          <a:ext cx="3257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13" imgW="1727200" imgH="228600" progId="Equation.3">
                  <p:embed/>
                </p:oleObj>
              </mc:Choice>
              <mc:Fallback>
                <p:oleObj name="" r:id="rId13" imgW="1727200" imgH="2286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46450" y="5156200"/>
                        <a:ext cx="325755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/>
          <p:nvPr/>
        </p:nvGraphicFramePr>
        <p:xfrm>
          <a:off x="4198938" y="5584825"/>
          <a:ext cx="32813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15" imgW="1738630" imgH="203200" progId="Equation.3">
                  <p:embed/>
                </p:oleObj>
              </mc:Choice>
              <mc:Fallback>
                <p:oleObj name="" r:id="rId15" imgW="1738630" imgH="2032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8938" y="5584825"/>
                        <a:ext cx="3281362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/>
          <p:nvPr/>
        </p:nvGraphicFramePr>
        <p:xfrm>
          <a:off x="1720850" y="5613400"/>
          <a:ext cx="2095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17" imgW="76200" imgH="189865" progId="Equation.3">
                  <p:embed/>
                </p:oleObj>
              </mc:Choice>
              <mc:Fallback>
                <p:oleObj name="" r:id="rId17" imgW="76200" imgH="189865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0850" y="5613400"/>
                        <a:ext cx="20955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12"/>
          <p:cNvGraphicFramePr/>
          <p:nvPr/>
        </p:nvGraphicFramePr>
        <p:xfrm>
          <a:off x="3382963" y="6134100"/>
          <a:ext cx="3881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8" imgW="2057400" imgH="228600" progId="Equation.3">
                  <p:embed/>
                </p:oleObj>
              </mc:Choice>
              <mc:Fallback>
                <p:oleObj name="" r:id="rId18" imgW="2057400" imgH="2286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82963" y="6134100"/>
                        <a:ext cx="388143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AutoShape 36"/>
          <p:cNvSpPr/>
          <p:nvPr/>
        </p:nvSpPr>
        <p:spPr>
          <a:xfrm>
            <a:off x="1587500" y="4749800"/>
            <a:ext cx="76200" cy="1752600"/>
          </a:xfrm>
          <a:prstGeom prst="leftBrace">
            <a:avLst>
              <a:gd name="adj1" fmla="val 191666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358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7.4.1</a:t>
            </a:r>
            <a:r>
              <a:rPr lang="zh-CN" altLang="en-US" sz="2800" b="1" dirty="0">
                <a:solidFill>
                  <a:srgbClr val="A50021"/>
                </a:solidFill>
              </a:rPr>
              <a:t> 采样系统的差分方程描述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sp>
        <p:nvSpPr>
          <p:cNvPr id="35866" name="矩形 29"/>
          <p:cNvSpPr/>
          <p:nvPr/>
        </p:nvSpPr>
        <p:spPr>
          <a:xfrm>
            <a:off x="1214438" y="2214563"/>
            <a:ext cx="19208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457200" indent="-457200"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e(kT) </a:t>
            </a:r>
            <a:r>
              <a:rPr lang="zh-CN" altLang="en-US" b="1" dirty="0">
                <a:latin typeface="Times New Roman" panose="02020603050405020304" pitchFamily="18" charset="0"/>
              </a:rPr>
              <a:t>简记为 </a:t>
            </a:r>
            <a:r>
              <a:rPr lang="en-US" altLang="zh-CN" b="1" dirty="0">
                <a:latin typeface="Times New Roman" panose="02020603050405020304" pitchFamily="18" charset="0"/>
              </a:rPr>
              <a:t>e(k)</a:t>
            </a:r>
            <a:endParaRPr lang="en-US" altLang="zh-CN" b="1" dirty="0">
              <a:latin typeface="Calibri" panose="020F0502020204030204" pitchFamily="34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6588760" y="2132965"/>
          <a:ext cx="2234565" cy="77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0" imgW="2085975" imgH="582295" progId="Equation.KSEE3">
                  <p:embed/>
                </p:oleObj>
              </mc:Choice>
              <mc:Fallback>
                <p:oleObj name="" r:id="rId20" imgW="2085975" imgH="58229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588760" y="2132965"/>
                        <a:ext cx="2234565" cy="77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660515" y="4437380"/>
          <a:ext cx="209931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2" imgW="1922780" imgH="588010" progId="Equation.KSEE3">
                  <p:embed/>
                </p:oleObj>
              </mc:Choice>
              <mc:Fallback>
                <p:oleObj name="" r:id="rId22" imgW="1922780" imgH="58801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60515" y="4437380"/>
                        <a:ext cx="2099310" cy="736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7873" name="Object 2"/>
          <p:cNvGraphicFramePr/>
          <p:nvPr/>
        </p:nvGraphicFramePr>
        <p:xfrm>
          <a:off x="604838" y="3114675"/>
          <a:ext cx="8253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1" imgW="4127500" imgH="228600" progId="Equation.3">
                  <p:embed/>
                </p:oleObj>
              </mc:Choice>
              <mc:Fallback>
                <p:oleObj name="" r:id="rId1" imgW="4127500" imgH="2286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4838" y="3114675"/>
                        <a:ext cx="825341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74" name="Rectangle 18"/>
          <p:cNvSpPr/>
          <p:nvPr/>
        </p:nvSpPr>
        <p:spPr>
          <a:xfrm>
            <a:off x="857250" y="2571750"/>
            <a:ext cx="6019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</a:rPr>
              <a:t>n</a:t>
            </a:r>
            <a:r>
              <a:rPr lang="zh-CN" altLang="en-US" sz="2400" b="1" dirty="0">
                <a:latin typeface="Calibri" panose="020F0502020204030204" pitchFamily="34" charset="0"/>
              </a:rPr>
              <a:t>阶线性定常离散系统</a:t>
            </a:r>
            <a:r>
              <a:rPr lang="en-US" altLang="zh-CN" sz="2400" b="1" dirty="0">
                <a:latin typeface="Calibri" panose="020F0502020204030204" pitchFamily="34" charset="0"/>
              </a:rPr>
              <a:t>(</a:t>
            </a:r>
            <a:r>
              <a:rPr lang="zh-CN" altLang="en-US" sz="2400" b="1" dirty="0">
                <a:latin typeface="Calibri" panose="020F0502020204030204" pitchFamily="34" charset="0"/>
              </a:rPr>
              <a:t>前向</a:t>
            </a:r>
            <a:r>
              <a:rPr lang="en-US" altLang="zh-CN" sz="2400" b="1" dirty="0">
                <a:latin typeface="Calibri" panose="020F0502020204030204" pitchFamily="34" charset="0"/>
              </a:rPr>
              <a:t>)</a:t>
            </a:r>
            <a:r>
              <a:rPr lang="zh-CN" altLang="en-US" sz="2400" b="1" dirty="0">
                <a:latin typeface="Calibri" panose="020F0502020204030204" pitchFamily="34" charset="0"/>
              </a:rPr>
              <a:t>差分方程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36872" name="Rectangle 28"/>
          <p:cNvSpPr/>
          <p:nvPr/>
        </p:nvSpPr>
        <p:spPr>
          <a:xfrm>
            <a:off x="774700" y="1966913"/>
            <a:ext cx="79406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差分方程 </a:t>
            </a:r>
            <a:r>
              <a:rPr lang="zh-CN" altLang="en-US" sz="2400" b="1" dirty="0">
                <a:latin typeface="Calibri" panose="020F0502020204030204" pitchFamily="34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离散系统输入输出变量及其各阶差分的等式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377885" name="Object 3"/>
          <p:cNvGraphicFramePr/>
          <p:nvPr/>
        </p:nvGraphicFramePr>
        <p:xfrm>
          <a:off x="1819275" y="3571875"/>
          <a:ext cx="70389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3" imgW="3505200" imgH="228600" progId="Equation.3">
                  <p:embed/>
                </p:oleObj>
              </mc:Choice>
              <mc:Fallback>
                <p:oleObj name="" r:id="rId3" imgW="3505200" imgH="2286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9275" y="3571875"/>
                        <a:ext cx="70389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86" name="Rectangle 30"/>
          <p:cNvSpPr/>
          <p:nvPr/>
        </p:nvSpPr>
        <p:spPr>
          <a:xfrm>
            <a:off x="1071563" y="6110288"/>
            <a:ext cx="2428875" cy="461962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 dirty="0">
                <a:latin typeface="Calibri" panose="020F0502020204030204" pitchFamily="34" charset="0"/>
              </a:rPr>
              <a:t>差分方程的解法：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sp>
        <p:nvSpPr>
          <p:cNvPr id="377887" name="Rectangle 31"/>
          <p:cNvSpPr/>
          <p:nvPr/>
        </p:nvSpPr>
        <p:spPr>
          <a:xfrm>
            <a:off x="3937000" y="6108700"/>
            <a:ext cx="1244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迭代法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7888" name="Rectangle 32"/>
          <p:cNvSpPr/>
          <p:nvPr/>
        </p:nvSpPr>
        <p:spPr>
          <a:xfrm>
            <a:off x="5359400" y="6108700"/>
            <a:ext cx="1422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Z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变换法</a:t>
            </a:r>
            <a:endParaRPr lang="zh-CN" altLang="en-US" sz="20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77889" name="Object 4"/>
          <p:cNvGraphicFramePr/>
          <p:nvPr/>
        </p:nvGraphicFramePr>
        <p:xfrm>
          <a:off x="457200" y="4724400"/>
          <a:ext cx="7796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9" name="" r:id="rId5" imgW="3898900" imgH="228600" progId="Equation.3">
                  <p:embed/>
                </p:oleObj>
              </mc:Choice>
              <mc:Fallback>
                <p:oleObj name="" r:id="rId5" imgW="3898900" imgH="2286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4724400"/>
                        <a:ext cx="77962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90" name="Rectangle 34"/>
          <p:cNvSpPr/>
          <p:nvPr/>
        </p:nvSpPr>
        <p:spPr>
          <a:xfrm>
            <a:off x="865188" y="4159250"/>
            <a:ext cx="60198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latin typeface="Calibri" panose="020F0502020204030204" pitchFamily="34" charset="0"/>
              </a:rPr>
              <a:t>n</a:t>
            </a:r>
            <a:r>
              <a:rPr lang="zh-CN" altLang="en-US" sz="2400" b="1" dirty="0">
                <a:latin typeface="Calibri" panose="020F0502020204030204" pitchFamily="34" charset="0"/>
              </a:rPr>
              <a:t>阶线性定常离散系统</a:t>
            </a:r>
            <a:r>
              <a:rPr lang="en-US" altLang="zh-CN" sz="2400" b="1" dirty="0">
                <a:latin typeface="Calibri" panose="020F0502020204030204" pitchFamily="34" charset="0"/>
              </a:rPr>
              <a:t>(</a:t>
            </a:r>
            <a:r>
              <a:rPr lang="zh-CN" altLang="en-US" sz="2400" b="1" dirty="0">
                <a:latin typeface="Calibri" panose="020F0502020204030204" pitchFamily="34" charset="0"/>
              </a:rPr>
              <a:t>后向</a:t>
            </a:r>
            <a:r>
              <a:rPr lang="en-US" altLang="zh-CN" sz="2400" b="1" dirty="0">
                <a:latin typeface="Calibri" panose="020F0502020204030204" pitchFamily="34" charset="0"/>
              </a:rPr>
              <a:t>)</a:t>
            </a:r>
            <a:r>
              <a:rPr lang="zh-CN" altLang="en-US" sz="2400" b="1" dirty="0">
                <a:latin typeface="Calibri" panose="020F0502020204030204" pitchFamily="34" charset="0"/>
              </a:rPr>
              <a:t>差分方程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377891" name="Object 5"/>
          <p:cNvGraphicFramePr/>
          <p:nvPr/>
        </p:nvGraphicFramePr>
        <p:xfrm>
          <a:off x="1662113" y="5181600"/>
          <a:ext cx="46243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7" imgW="2374900" imgH="228600" progId="Equation.3">
                  <p:embed/>
                </p:oleObj>
              </mc:Choice>
              <mc:Fallback>
                <p:oleObj name="" r:id="rId7" imgW="2374900" imgH="228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2113" y="5181600"/>
                        <a:ext cx="4624387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92" name="Object 6"/>
          <p:cNvGraphicFramePr/>
          <p:nvPr/>
        </p:nvGraphicFramePr>
        <p:xfrm>
          <a:off x="3357563" y="5691188"/>
          <a:ext cx="5072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0" name="" r:id="rId9" imgW="4163695" imgH="381000" progId="Equation.3">
                  <p:embed/>
                </p:oleObj>
              </mc:Choice>
              <mc:Fallback>
                <p:oleObj name="" r:id="rId9" imgW="4163695" imgH="381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7563" y="5691188"/>
                        <a:ext cx="507206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</a:rPr>
              <a:t>(2) </a:t>
            </a:r>
            <a:r>
              <a:rPr lang="zh-CN" altLang="en-US" sz="2400" b="1" dirty="0">
                <a:solidFill>
                  <a:srgbClr val="A50021"/>
                </a:solidFill>
              </a:rPr>
              <a:t>数字采样系统的差分方程描述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7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7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74" grpId="0"/>
      <p:bldP spid="377886" grpId="0" animBg="1"/>
      <p:bldP spid="377887" grpId="0"/>
      <p:bldP spid="377888" grpId="0"/>
      <p:bldP spid="37789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/>
          <p:nvPr/>
        </p:nvGraphicFramePr>
        <p:xfrm>
          <a:off x="4229100" y="1676400"/>
          <a:ext cx="41560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1" imgW="2082800" imgH="469900" progId="Equation.3">
                  <p:embed/>
                </p:oleObj>
              </mc:Choice>
              <mc:Fallback>
                <p:oleObj name="" r:id="rId1" imgW="2082800" imgH="469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29100" y="1676400"/>
                        <a:ext cx="415607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Rectangle 5"/>
          <p:cNvSpPr/>
          <p:nvPr/>
        </p:nvSpPr>
        <p:spPr>
          <a:xfrm>
            <a:off x="228600" y="36068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fontAlgn="t">
              <a:buNone/>
            </a:pPr>
            <a:r>
              <a:rPr lang="zh-CN" altLang="en-US" sz="2400" dirty="0">
                <a:solidFill>
                  <a:srgbClr val="A5002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解．</a:t>
            </a:r>
            <a:endParaRPr lang="zh-CN" altLang="en-US" sz="2400" dirty="0">
              <a:solidFill>
                <a:srgbClr val="A5002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76838" name="Object 3"/>
          <p:cNvGraphicFramePr/>
          <p:nvPr/>
        </p:nvGraphicFramePr>
        <p:xfrm>
          <a:off x="771525" y="3503613"/>
          <a:ext cx="5400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2981960" imgH="405765" progId="Equation.3">
                  <p:embed/>
                </p:oleObj>
              </mc:Choice>
              <mc:Fallback>
                <p:oleObj name="" r:id="rId3" imgW="2981960" imgH="40576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525" y="3503613"/>
                        <a:ext cx="540067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9" name="Object 4"/>
          <p:cNvGraphicFramePr/>
          <p:nvPr/>
        </p:nvGraphicFramePr>
        <p:xfrm>
          <a:off x="1241425" y="5067300"/>
          <a:ext cx="3006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5" imgW="1624330" imgH="203200" progId="Equation.3">
                  <p:embed/>
                </p:oleObj>
              </mc:Choice>
              <mc:Fallback>
                <p:oleObj name="" r:id="rId5" imgW="1624330" imgH="2032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1425" y="5067300"/>
                        <a:ext cx="30067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Rectangle 8"/>
          <p:cNvSpPr/>
          <p:nvPr/>
        </p:nvSpPr>
        <p:spPr>
          <a:xfrm>
            <a:off x="76200" y="1890713"/>
            <a:ext cx="86868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254000" algn="just"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已知连续系统微分方程：</a:t>
            </a:r>
            <a:endParaRPr lang="zh-CN" altLang="en-US" sz="2000" b="1" dirty="0">
              <a:latin typeface="Calibri" panose="020F0502020204030204" pitchFamily="34" charset="0"/>
            </a:endParaRPr>
          </a:p>
          <a:p>
            <a:pPr indent="254000" algn="just">
              <a:buNone/>
            </a:pPr>
            <a:endParaRPr lang="zh-CN" altLang="en-US" sz="2000" b="1" dirty="0">
              <a:latin typeface="Calibri" panose="020F0502020204030204" pitchFamily="34" charset="0"/>
            </a:endParaRPr>
          </a:p>
          <a:p>
            <a:pPr indent="254000" algn="just"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先将其离散化，采用采样控制方式</a:t>
            </a:r>
            <a:r>
              <a:rPr lang="en-US" altLang="zh-CN" sz="2000" b="1" dirty="0">
                <a:latin typeface="Times New Roman" panose="02020603050405020304" pitchFamily="18" charset="0"/>
              </a:rPr>
              <a:t>(T=1)</a:t>
            </a:r>
            <a:r>
              <a:rPr lang="zh-CN" altLang="en-US" sz="2000" b="1" dirty="0">
                <a:latin typeface="Calibri" panose="020F0502020204030204" pitchFamily="34" charset="0"/>
              </a:rPr>
              <a:t>，求相应的前向差分方程并解之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76842" name="Object 5"/>
          <p:cNvGraphicFramePr/>
          <p:nvPr/>
        </p:nvGraphicFramePr>
        <p:xfrm>
          <a:off x="750888" y="4257675"/>
          <a:ext cx="76311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7" imgW="4267200" imgH="419100" progId="Equation.3">
                  <p:embed/>
                </p:oleObj>
              </mc:Choice>
              <mc:Fallback>
                <p:oleObj name="" r:id="rId7" imgW="4267200" imgH="4191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0888" y="4257675"/>
                        <a:ext cx="7631112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3" name="Object 6"/>
          <p:cNvGraphicFramePr/>
          <p:nvPr/>
        </p:nvGraphicFramePr>
        <p:xfrm>
          <a:off x="1058863" y="6329363"/>
          <a:ext cx="39211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9" imgW="2106295" imgH="203200" progId="Equation.3">
                  <p:embed/>
                </p:oleObj>
              </mc:Choice>
              <mc:Fallback>
                <p:oleObj name="" r:id="rId9" imgW="2106295" imgH="2032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8863" y="6329363"/>
                        <a:ext cx="3921125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/>
          <p:nvPr/>
        </p:nvGraphicFramePr>
        <p:xfrm>
          <a:off x="4800600" y="5219700"/>
          <a:ext cx="4191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1" imgW="2235200" imgH="469900" progId="Equation.3">
                  <p:embed/>
                </p:oleObj>
              </mc:Choice>
              <mc:Fallback>
                <p:oleObj name="" r:id="rId11" imgW="2235200" imgH="4699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0600" y="5219700"/>
                        <a:ext cx="4191000" cy="876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3922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45" name="Line 13"/>
          <p:cNvSpPr/>
          <p:nvPr/>
        </p:nvSpPr>
        <p:spPr>
          <a:xfrm>
            <a:off x="1111250" y="6242050"/>
            <a:ext cx="3644900" cy="1588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76846" name="Object 8"/>
          <p:cNvGraphicFramePr/>
          <p:nvPr/>
        </p:nvGraphicFramePr>
        <p:xfrm>
          <a:off x="725488" y="5448300"/>
          <a:ext cx="36179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3" imgW="1953895" imgH="203200" progId="Equation.3">
                  <p:embed/>
                </p:oleObj>
              </mc:Choice>
              <mc:Fallback>
                <p:oleObj name="" r:id="rId13" imgW="1953895" imgH="2032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5488" y="5448300"/>
                        <a:ext cx="3617912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47" name="Object 9"/>
          <p:cNvGraphicFramePr/>
          <p:nvPr/>
        </p:nvGraphicFramePr>
        <p:xfrm>
          <a:off x="711200" y="5834063"/>
          <a:ext cx="36179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5" imgW="1953895" imgH="203200" progId="Equation.3">
                  <p:embed/>
                </p:oleObj>
              </mc:Choice>
              <mc:Fallback>
                <p:oleObj name="" r:id="rId15" imgW="1953895" imgH="2032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200" y="5834063"/>
                        <a:ext cx="361791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1" name="标题 1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系统差分方程及其求解方法举例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6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6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6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27" name="Rectangle 1027"/>
          <p:cNvSpPr/>
          <p:nvPr/>
        </p:nvSpPr>
        <p:spPr>
          <a:xfrm>
            <a:off x="203200" y="3176588"/>
            <a:ext cx="6969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fontAlgn="t">
              <a:buNone/>
            </a:pP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解．</a:t>
            </a:r>
            <a:endParaRPr lang="zh-CN" altLang="en-US" sz="20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8" name="Rectangle 1028"/>
          <p:cNvSpPr/>
          <p:nvPr/>
        </p:nvSpPr>
        <p:spPr>
          <a:xfrm>
            <a:off x="152400" y="1600200"/>
            <a:ext cx="4800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8914" name="Object 2"/>
          <p:cNvGraphicFramePr/>
          <p:nvPr/>
        </p:nvGraphicFramePr>
        <p:xfrm>
          <a:off x="1511300" y="1928813"/>
          <a:ext cx="466090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1" imgW="2235200" imgH="469900" progId="Equation.3">
                  <p:embed/>
                </p:oleObj>
              </mc:Choice>
              <mc:Fallback>
                <p:oleObj name="" r:id="rId1" imgW="2235200" imgH="4699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1300" y="1928813"/>
                        <a:ext cx="4660900" cy="9794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/>
          <p:nvPr/>
        </p:nvGraphicFramePr>
        <p:xfrm>
          <a:off x="1741488" y="3227388"/>
          <a:ext cx="449421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2106295" imgH="203200" progId="Equation.3">
                  <p:embed/>
                </p:oleObj>
              </mc:Choice>
              <mc:Fallback>
                <p:oleObj name="" r:id="rId3" imgW="2106295" imgH="2032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1488" y="3227388"/>
                        <a:ext cx="4494212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/>
          <p:nvPr/>
        </p:nvGraphicFramePr>
        <p:xfrm>
          <a:off x="519113" y="3771900"/>
          <a:ext cx="11064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5" imgW="520065" imgH="177800" progId="Equation.3">
                  <p:embed/>
                </p:oleObj>
              </mc:Choice>
              <mc:Fallback>
                <p:oleObj name="" r:id="rId5" imgW="520065" imgH="1778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113" y="3771900"/>
                        <a:ext cx="1106487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/>
          <p:nvPr/>
        </p:nvGraphicFramePr>
        <p:xfrm>
          <a:off x="1736725" y="3751263"/>
          <a:ext cx="43068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7" imgW="2017395" imgH="203200" progId="Equation.3">
                  <p:embed/>
                </p:oleObj>
              </mc:Choice>
              <mc:Fallback>
                <p:oleObj name="" r:id="rId7" imgW="2017395" imgH="2032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6725" y="3751263"/>
                        <a:ext cx="43068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/>
          <p:nvPr/>
        </p:nvGraphicFramePr>
        <p:xfrm>
          <a:off x="511175" y="4243388"/>
          <a:ext cx="919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9" imgW="431165" imgH="177800" progId="Equation.3">
                  <p:embed/>
                </p:oleObj>
              </mc:Choice>
              <mc:Fallback>
                <p:oleObj name="" r:id="rId9" imgW="431165" imgH="177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175" y="4243388"/>
                        <a:ext cx="91916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/>
          <p:nvPr/>
        </p:nvGraphicFramePr>
        <p:xfrm>
          <a:off x="1724025" y="4235450"/>
          <a:ext cx="53054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1" imgW="2487295" imgH="203200" progId="Equation.3">
                  <p:embed/>
                </p:oleObj>
              </mc:Choice>
              <mc:Fallback>
                <p:oleObj name="" r:id="rId11" imgW="2487295" imgH="2032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24025" y="4235450"/>
                        <a:ext cx="5305425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/>
          <p:nvPr/>
        </p:nvGraphicFramePr>
        <p:xfrm>
          <a:off x="520700" y="4713288"/>
          <a:ext cx="8905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3" imgW="418465" imgH="177800" progId="Equation.3">
                  <p:embed/>
                </p:oleObj>
              </mc:Choice>
              <mc:Fallback>
                <p:oleObj name="" r:id="rId13" imgW="418465" imgH="1778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700" y="4713288"/>
                        <a:ext cx="890588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/>
          <p:nvPr/>
        </p:nvGraphicFramePr>
        <p:xfrm>
          <a:off x="1725613" y="4692650"/>
          <a:ext cx="53038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5" imgW="2487295" imgH="203200" progId="Equation.3">
                  <p:embed/>
                </p:oleObj>
              </mc:Choice>
              <mc:Fallback>
                <p:oleObj name="" r:id="rId15" imgW="2487295" imgH="2032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5613" y="4692650"/>
                        <a:ext cx="5303837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/>
          <p:nvPr/>
        </p:nvGraphicFramePr>
        <p:xfrm>
          <a:off x="520700" y="5183188"/>
          <a:ext cx="9191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7" imgW="431165" imgH="177800" progId="Equation.3">
                  <p:embed/>
                </p:oleObj>
              </mc:Choice>
              <mc:Fallback>
                <p:oleObj name="" r:id="rId17" imgW="431165" imgH="1778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0700" y="5183188"/>
                        <a:ext cx="919163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/>
          <p:nvPr/>
        </p:nvGraphicFramePr>
        <p:xfrm>
          <a:off x="1720850" y="5149850"/>
          <a:ext cx="63563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9" imgW="2981960" imgH="203200" progId="Equation.3">
                  <p:embed/>
                </p:oleObj>
              </mc:Choice>
              <mc:Fallback>
                <p:oleObj name="" r:id="rId19" imgW="2981960" imgH="2032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20850" y="5149850"/>
                        <a:ext cx="635635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2"/>
          <p:cNvGraphicFramePr/>
          <p:nvPr/>
        </p:nvGraphicFramePr>
        <p:xfrm>
          <a:off x="809625" y="5549900"/>
          <a:ext cx="2222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21" imgW="76200" imgH="189865" progId="Equation.3">
                  <p:embed/>
                </p:oleObj>
              </mc:Choice>
              <mc:Fallback>
                <p:oleObj name="" r:id="rId21" imgW="76200" imgH="189865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9625" y="5549900"/>
                        <a:ext cx="2222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3"/>
          <p:cNvGraphicFramePr/>
          <p:nvPr/>
        </p:nvGraphicFramePr>
        <p:xfrm>
          <a:off x="1571625" y="6059488"/>
          <a:ext cx="5972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23" imgW="2692400" imgH="228600" progId="Equation.3">
                  <p:embed/>
                </p:oleObj>
              </mc:Choice>
              <mc:Fallback>
                <p:oleObj name="" r:id="rId23" imgW="2692400" imgH="2286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71625" y="6059488"/>
                        <a:ext cx="5972175" cy="50641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CCFFFF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6" name="Object 14"/>
          <p:cNvGraphicFramePr/>
          <p:nvPr/>
        </p:nvGraphicFramePr>
        <p:xfrm>
          <a:off x="2197100" y="5537200"/>
          <a:ext cx="2222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25" imgW="76200" imgH="189865" progId="Equation.3">
                  <p:embed/>
                </p:oleObj>
              </mc:Choice>
              <mc:Fallback>
                <p:oleObj name="" r:id="rId25" imgW="76200" imgH="18986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97100" y="5537200"/>
                        <a:ext cx="222250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9" name="标题 18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/>
              <a:t>差分方程解法</a:t>
            </a:r>
            <a:r>
              <a:rPr lang="en-US" altLang="zh-CN" sz="2400" b="1" dirty="0">
                <a:latin typeface="Times New Roman" panose="02020603050405020304" pitchFamily="18" charset="0"/>
              </a:rPr>
              <a:t>I -</a:t>
            </a:r>
            <a:r>
              <a:rPr lang="en-US" altLang="zh-CN" sz="2400" b="1" dirty="0">
                <a:solidFill>
                  <a:srgbClr val="0000CC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迭代法</a:t>
            </a:r>
            <a:endParaRPr lang="zh-CN" altLang="en-US" sz="2400" b="1" dirty="0"/>
          </a:p>
        </p:txBody>
      </p:sp>
    </p:spTree>
  </p:cSld>
  <p:clrMapOvr>
    <a:masterClrMapping/>
  </p:clrMapOvr>
  <p:transition>
    <p:cover dir="r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51" name="Rectangle 3"/>
          <p:cNvSpPr/>
          <p:nvPr/>
        </p:nvSpPr>
        <p:spPr>
          <a:xfrm>
            <a:off x="142875" y="1785938"/>
            <a:ext cx="80010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fontAlgn="t"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7620" name="Object 2"/>
          <p:cNvGraphicFramePr/>
          <p:nvPr/>
        </p:nvGraphicFramePr>
        <p:xfrm>
          <a:off x="1028700" y="2603500"/>
          <a:ext cx="32385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" r:id="rId1" imgW="1701800" imgH="228600" progId="Equation.3">
                  <p:embed/>
                </p:oleObj>
              </mc:Choice>
              <mc:Fallback>
                <p:oleObj name="" r:id="rId1" imgW="1701800" imgH="2286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8700" y="2603500"/>
                        <a:ext cx="32385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2" name="Rectangle 5"/>
          <p:cNvSpPr/>
          <p:nvPr/>
        </p:nvSpPr>
        <p:spPr>
          <a:xfrm>
            <a:off x="152400" y="1600200"/>
            <a:ext cx="45720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endParaRPr lang="zh-CN" altLang="en-US" sz="2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67622" name="Object 3"/>
          <p:cNvGraphicFramePr/>
          <p:nvPr/>
        </p:nvGraphicFramePr>
        <p:xfrm>
          <a:off x="1423988" y="5029200"/>
          <a:ext cx="598963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3" imgW="3554730" imgH="444500" progId="Equation.3">
                  <p:embed/>
                </p:oleObj>
              </mc:Choice>
              <mc:Fallback>
                <p:oleObj name="" r:id="rId3" imgW="3554730" imgH="4445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3988" y="5029200"/>
                        <a:ext cx="5989637" cy="754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3" name="Object 4"/>
          <p:cNvGraphicFramePr/>
          <p:nvPr/>
        </p:nvGraphicFramePr>
        <p:xfrm>
          <a:off x="1143000" y="3825875"/>
          <a:ext cx="42846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5" imgW="2197100" imgH="419100" progId="Equation.3">
                  <p:embed/>
                </p:oleObj>
              </mc:Choice>
              <mc:Fallback>
                <p:oleObj name="" r:id="rId5" imgW="2197100" imgH="41910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825875"/>
                        <a:ext cx="4284663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/>
          <p:nvPr/>
        </p:nvGraphicFramePr>
        <p:xfrm>
          <a:off x="4864100" y="1905000"/>
          <a:ext cx="4051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7" imgW="2235200" imgH="469900" progId="Equation.3">
                  <p:embed/>
                </p:oleObj>
              </mc:Choice>
              <mc:Fallback>
                <p:oleObj name="" r:id="rId7" imgW="2235200" imgH="4699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4100" y="1905000"/>
                        <a:ext cx="4051300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CC"/>
                          </a:gs>
                          <a:gs pos="50000">
                            <a:srgbClr val="CCFFCC">
                              <a:gamma/>
                              <a:tint val="43922"/>
                              <a:invGamma/>
                            </a:srgbClr>
                          </a:gs>
                          <a:gs pos="100000">
                            <a:srgbClr val="CCFFCC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5" name="Line 9"/>
          <p:cNvSpPr/>
          <p:nvPr/>
        </p:nvSpPr>
        <p:spPr>
          <a:xfrm>
            <a:off x="1066800" y="3962400"/>
            <a:ext cx="39624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9942" name="Object 6"/>
          <p:cNvGraphicFramePr/>
          <p:nvPr/>
        </p:nvGraphicFramePr>
        <p:xfrm>
          <a:off x="747713" y="2071688"/>
          <a:ext cx="3824287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9" imgW="2106295" imgH="203200" progId="Equation.3">
                  <p:embed/>
                </p:oleObj>
              </mc:Choice>
              <mc:Fallback>
                <p:oleObj name="" r:id="rId9" imgW="2106295" imgH="20320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7713" y="2071688"/>
                        <a:ext cx="3824287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7" name="Object 7"/>
          <p:cNvGraphicFramePr/>
          <p:nvPr/>
        </p:nvGraphicFramePr>
        <p:xfrm>
          <a:off x="201613" y="2667000"/>
          <a:ext cx="4968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1" imgW="227965" imgH="177800" progId="Equation.3">
                  <p:embed/>
                </p:oleObj>
              </mc:Choice>
              <mc:Fallback>
                <p:oleObj name="" r:id="rId11" imgW="227965" imgH="177800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1613" y="2667000"/>
                        <a:ext cx="496887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8" name="Object 8"/>
          <p:cNvGraphicFramePr/>
          <p:nvPr/>
        </p:nvGraphicFramePr>
        <p:xfrm>
          <a:off x="5867400" y="3829050"/>
          <a:ext cx="3021013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13" imgW="1688465" imgH="431800" progId="Equation.3">
                  <p:embed/>
                </p:oleObj>
              </mc:Choice>
              <mc:Fallback>
                <p:oleObj name="" r:id="rId13" imgW="1688465" imgH="4318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867400" y="3829050"/>
                        <a:ext cx="3021013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9"/>
          <p:cNvGraphicFramePr/>
          <p:nvPr/>
        </p:nvGraphicFramePr>
        <p:xfrm>
          <a:off x="201613" y="4513263"/>
          <a:ext cx="7429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5" imgW="342900" imgH="203200" progId="Equation.3">
                  <p:embed/>
                </p:oleObj>
              </mc:Choice>
              <mc:Fallback>
                <p:oleObj name="" r:id="rId15" imgW="342900" imgH="2032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1613" y="4513263"/>
                        <a:ext cx="742950" cy="439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0" name="Object 10"/>
          <p:cNvGraphicFramePr/>
          <p:nvPr/>
        </p:nvGraphicFramePr>
        <p:xfrm>
          <a:off x="938213" y="4576763"/>
          <a:ext cx="28829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7" imgW="1611630" imgH="254000" progId="Equation.3">
                  <p:embed/>
                </p:oleObj>
              </mc:Choice>
              <mc:Fallback>
                <p:oleObj name="" r:id="rId17" imgW="1611630" imgH="2540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8213" y="4576763"/>
                        <a:ext cx="2882900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1" name="Object 11"/>
          <p:cNvGraphicFramePr/>
          <p:nvPr/>
        </p:nvGraphicFramePr>
        <p:xfrm>
          <a:off x="7378700" y="5033963"/>
          <a:ext cx="16129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19" imgW="901065" imgH="419100" progId="Equation.3">
                  <p:embed/>
                </p:oleObj>
              </mc:Choice>
              <mc:Fallback>
                <p:oleObj name="" r:id="rId19" imgW="901065" imgH="4191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378700" y="5033963"/>
                        <a:ext cx="161290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/>
          <p:nvPr/>
        </p:nvGraphicFramePr>
        <p:xfrm>
          <a:off x="874713" y="5845175"/>
          <a:ext cx="64754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21" imgW="3618230" imgH="482600" progId="Equation.3">
                  <p:embed/>
                </p:oleObj>
              </mc:Choice>
              <mc:Fallback>
                <p:oleObj name="" r:id="rId21" imgW="3618230" imgH="4826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4713" y="5845175"/>
                        <a:ext cx="6475412" cy="8604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4" name="Object 13"/>
          <p:cNvGraphicFramePr/>
          <p:nvPr/>
        </p:nvGraphicFramePr>
        <p:xfrm>
          <a:off x="1681163" y="3067050"/>
          <a:ext cx="2560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23" imgW="1346200" imgH="228600" progId="Equation.3">
                  <p:embed/>
                </p:oleObj>
              </mc:Choice>
              <mc:Fallback>
                <p:oleObj name="" r:id="rId23" imgW="1346200" imgH="2286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681163" y="3067050"/>
                        <a:ext cx="2560637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35" name="Object 14"/>
          <p:cNvGraphicFramePr/>
          <p:nvPr/>
        </p:nvGraphicFramePr>
        <p:xfrm>
          <a:off x="2654300" y="3559175"/>
          <a:ext cx="1600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25" imgW="837565" imgH="203200" progId="Equation.3">
                  <p:embed/>
                </p:oleObj>
              </mc:Choice>
              <mc:Fallback>
                <p:oleObj name="" r:id="rId25" imgW="837565" imgH="2032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54300" y="3559175"/>
                        <a:ext cx="1600200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4" name="标题 1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差分方程解法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II-Z</a:t>
            </a:r>
            <a:r>
              <a:rPr lang="zh-CN" altLang="en-US" sz="2400" b="1" dirty="0">
                <a:solidFill>
                  <a:srgbClr val="A50021"/>
                </a:solidFill>
              </a:rPr>
              <a:t>变换法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3" descr="7b0a2020202022776f7264617274223a2022220a7d0a"/>
          <p:cNvSpPr>
            <a:spLocks noGrp="1"/>
          </p:cNvSpPr>
          <p:nvPr>
            <p:ph type="title"/>
          </p:nvPr>
        </p:nvSpPr>
        <p:spPr>
          <a:xfrm>
            <a:off x="714375" y="285750"/>
            <a:ext cx="8229600" cy="1143000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eaLnBrk="1" hangingPunct="1"/>
            <a:r>
              <a:rPr lang="zh-CN" altLang="en-US" sz="4800" b="1" dirty="0">
                <a:ln w="15875"/>
                <a:solidFill>
                  <a:schemeClr val="tx2"/>
                </a:solidFill>
                <a:effectLst/>
                <a:latin typeface="方正魏碑_GBK" panose="02000000000000000000" charset="-122"/>
                <a:ea typeface="方正魏碑_GBK" panose="02000000000000000000" charset="-122"/>
              </a:rPr>
              <a:t>自动控制原理</a:t>
            </a:r>
            <a:endParaRPr lang="zh-CN" altLang="en-US" sz="4800" b="1" dirty="0">
              <a:ln w="15875"/>
              <a:solidFill>
                <a:schemeClr val="tx2"/>
              </a:solidFill>
              <a:effectLst/>
              <a:latin typeface="方正魏碑_GBK" panose="02000000000000000000" charset="-122"/>
              <a:ea typeface="方正魏碑_GBK" panose="02000000000000000000" charset="-122"/>
            </a:endParaRPr>
          </a:p>
        </p:txBody>
      </p:sp>
      <p:sp>
        <p:nvSpPr>
          <p:cNvPr id="6147" name="TextBox 14"/>
          <p:cNvSpPr txBox="1"/>
          <p:nvPr/>
        </p:nvSpPr>
        <p:spPr>
          <a:xfrm>
            <a:off x="5715000" y="228600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zh-CN" altLang="en-US" sz="1800" dirty="0"/>
          </a:p>
        </p:txBody>
      </p:sp>
      <p:sp>
        <p:nvSpPr>
          <p:cNvPr id="6148" name="TextBox 15"/>
          <p:cNvSpPr txBox="1"/>
          <p:nvPr/>
        </p:nvSpPr>
        <p:spPr>
          <a:xfrm>
            <a:off x="642938" y="1857693"/>
            <a:ext cx="483235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第七章  线性离散系统的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 b="1" dirty="0">
              <a:solidFill>
                <a:srgbClr val="C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73150" y="2357438"/>
            <a:ext cx="8143875" cy="34150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7.1 </a:t>
            </a: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连续系统与离散系统</a:t>
            </a:r>
            <a:endParaRPr kumimoji="0" lang="en-US" sz="2400" b="1" kern="1200" cap="none" spc="0" normalizeH="0" baseline="0" noProof="0" dirty="0"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7.2 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信号的采样与保持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7.3  Z</a:t>
            </a:r>
            <a:r>
              <a:rPr kumimoji="0" lang="zh-CN" altLang="en-US" sz="2400" b="1" kern="1200" cap="none" spc="0" normalizeH="0" baseline="0" noProof="0" dirty="0">
                <a:solidFill>
                  <a:schemeClr val="tx1"/>
                </a:solidFill>
                <a:latin typeface="+mj-ea"/>
                <a:ea typeface="+mj-ea"/>
                <a:cs typeface="+mn-cs"/>
              </a:rPr>
              <a:t>变换</a:t>
            </a:r>
            <a:endParaRPr kumimoji="0" lang="en-US" sz="2400" b="1" kern="1200" cap="none" spc="0" normalizeH="0" baseline="0" noProof="0" dirty="0">
              <a:solidFill>
                <a:schemeClr val="tx1"/>
              </a:solidFill>
              <a:latin typeface="+mj-ea"/>
              <a:ea typeface="+mj-ea"/>
              <a:cs typeface="+mn-cs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7.4 </a:t>
            </a:r>
            <a:r>
              <a:rPr lang="zh-CN" altLang="en-US" sz="2400" b="1" noProof="0" dirty="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采样系统的差分方程描述</a:t>
            </a:r>
            <a:endParaRPr lang="zh-CN" altLang="en-US" sz="2400" b="1" noProof="0" dirty="0">
              <a:solidFill>
                <a:schemeClr val="tx1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kern="1200" cap="none" spc="0" normalizeH="0" baseline="0" noProof="0" dirty="0">
                <a:solidFill>
                  <a:srgbClr val="C00000"/>
                </a:solidFill>
                <a:latin typeface="+mj-ea"/>
                <a:ea typeface="+mj-ea"/>
                <a:cs typeface="+mn-cs"/>
              </a:rPr>
              <a:t>7.5 </a:t>
            </a:r>
            <a:r>
              <a:rPr lang="zh-CN" altLang="en-US" sz="2400" b="1" noProof="0" dirty="0">
                <a:solidFill>
                  <a:srgbClr val="C00000"/>
                </a:solidFill>
                <a:latin typeface="+mj-ea"/>
                <a:ea typeface="+mj-ea"/>
                <a:sym typeface="+mn-ea"/>
              </a:rPr>
              <a:t>脉冲传递函数</a:t>
            </a:r>
            <a:endParaRPr lang="zh-CN" altLang="en-US" sz="2400" b="1" noProof="0" dirty="0">
              <a:solidFill>
                <a:srgbClr val="C00000"/>
              </a:solidFill>
              <a:latin typeface="+mj-ea"/>
              <a:ea typeface="+mj-ea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0" dirty="0">
              <a:solidFill>
                <a:srgbClr val="C00000"/>
              </a:solidFill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2" name="TextBox 16"/>
          <p:cNvSpPr txBox="1"/>
          <p:nvPr/>
        </p:nvSpPr>
        <p:spPr>
          <a:xfrm>
            <a:off x="635" y="1052830"/>
            <a:ext cx="9132570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algn="ctr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0" dirty="0">
                <a:latin typeface="+mj-ea"/>
                <a:ea typeface="+mj-ea"/>
                <a:cs typeface="+mn-cs"/>
              </a:rPr>
              <a:t>    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（第</a:t>
            </a:r>
            <a:r>
              <a:rPr kumimoji="0" lang="en-US" alt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21</a:t>
            </a:r>
            <a:r>
              <a:rPr kumimoji="0" lang="zh-CN" altLang="en-US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讲</a:t>
            </a:r>
            <a:r>
              <a:rPr kumimoji="0" lang="zh-CN" sz="2800" b="1" kern="1200" cap="none" spc="0" normalizeH="0" baseline="0" noProof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）</a:t>
            </a:r>
            <a:endParaRPr kumimoji="0" lang="zh-CN" sz="2800" b="1" kern="1200" cap="none" spc="0" normalizeH="0" baseline="0" noProof="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0" name="Rectangle 1033"/>
          <p:cNvSpPr/>
          <p:nvPr/>
        </p:nvSpPr>
        <p:spPr>
          <a:xfrm>
            <a:off x="152400" y="1957388"/>
            <a:ext cx="37338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2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）计算过程描述</a:t>
            </a:r>
            <a:r>
              <a:rPr lang="zh-CN" altLang="en-US" sz="2400" b="1" dirty="0">
                <a:solidFill>
                  <a:srgbClr val="A5002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400" b="1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1" name="Rectangle 1037"/>
          <p:cNvSpPr/>
          <p:nvPr/>
        </p:nvSpPr>
        <p:spPr>
          <a:xfrm>
            <a:off x="1257300" y="5138738"/>
            <a:ext cx="1752600" cy="776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000" b="1" dirty="0">
                <a:latin typeface="Symbol" panose="05050102010706020507" pitchFamily="18" charset="2"/>
              </a:rPr>
              <a:t>零阶保持器</a:t>
            </a:r>
            <a:endParaRPr lang="zh-CN" altLang="en-US" sz="2000" b="1" dirty="0">
              <a:latin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2400" b="1" dirty="0">
                <a:latin typeface="Symbol" panose="05050102010706020507" pitchFamily="18" charset="2"/>
              </a:rPr>
              <a:t>   </a:t>
            </a:r>
            <a:r>
              <a:rPr lang="en-US" altLang="zh-CN" sz="2000" b="1" dirty="0">
                <a:latin typeface="Times New Roman" panose="02020603050405020304" pitchFamily="18" charset="0"/>
              </a:rPr>
              <a:t>(ZOH)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082" name="Rectangle 1038"/>
          <p:cNvSpPr/>
          <p:nvPr/>
        </p:nvSpPr>
        <p:spPr>
          <a:xfrm>
            <a:off x="152400" y="4424363"/>
            <a:ext cx="3048000" cy="4714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）</a:t>
            </a:r>
            <a:r>
              <a:rPr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D/A</a:t>
            </a: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过程</a:t>
            </a:r>
            <a:endParaRPr lang="zh-CN" altLang="en-US" sz="2000" b="1" dirty="0">
              <a:solidFill>
                <a:srgbClr val="A5002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074" name="Object 2"/>
          <p:cNvGraphicFramePr/>
          <p:nvPr/>
        </p:nvGraphicFramePr>
        <p:xfrm>
          <a:off x="1447800" y="2663825"/>
          <a:ext cx="24860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771650" imgH="762000" progId="PBrush">
                  <p:embed/>
                </p:oleObj>
              </mc:Choice>
              <mc:Fallback>
                <p:oleObj name="" r:id="rId1" imgW="1771650" imgH="762000" progId="PBrush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2663825"/>
                        <a:ext cx="2486025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/>
          <p:nvPr/>
        </p:nvGraphicFramePr>
        <p:xfrm>
          <a:off x="4876800" y="2514600"/>
          <a:ext cx="30003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038350" imgH="866775" progId="PBrush">
                  <p:embed/>
                </p:oleObj>
              </mc:Choice>
              <mc:Fallback>
                <p:oleObj name="" r:id="rId3" imgW="2038350" imgH="866775" progId="PBrush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2514600"/>
                        <a:ext cx="3000375" cy="1276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/>
          <p:nvPr/>
        </p:nvGraphicFramePr>
        <p:xfrm>
          <a:off x="4114800" y="3103563"/>
          <a:ext cx="60960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771525" imgH="476250" progId="PBrush">
                  <p:embed/>
                </p:oleObj>
              </mc:Choice>
              <mc:Fallback>
                <p:oleObj name="" r:id="rId5" imgW="771525" imgH="476250" progId="PBrush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103563"/>
                        <a:ext cx="60960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/>
          <p:nvPr/>
        </p:nvGraphicFramePr>
        <p:xfrm>
          <a:off x="3200400" y="4197350"/>
          <a:ext cx="2366963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2752725" imgH="1676400" progId="PBrush">
                  <p:embed/>
                </p:oleObj>
              </mc:Choice>
              <mc:Fallback>
                <p:oleObj name="" r:id="rId7" imgW="2752725" imgH="1676400" progId="PBrush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4197350"/>
                        <a:ext cx="2366963" cy="1441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/>
        </p:nvGraphicFramePr>
        <p:xfrm>
          <a:off x="6429375" y="4121150"/>
          <a:ext cx="2333625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714625" imgH="1685925" progId="PBrush">
                  <p:embed/>
                </p:oleObj>
              </mc:Choice>
              <mc:Fallback>
                <p:oleObj name="" r:id="rId9" imgW="2714625" imgH="1685925" progId="PBrush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29375" y="4121150"/>
                        <a:ext cx="2333625" cy="1449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/>
          <p:cNvGraphicFramePr/>
          <p:nvPr/>
        </p:nvGraphicFramePr>
        <p:xfrm>
          <a:off x="4648200" y="5672138"/>
          <a:ext cx="25908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1" imgW="3000375" imgH="666750" progId="PBrush">
                  <p:embed/>
                </p:oleObj>
              </mc:Choice>
              <mc:Fallback>
                <p:oleObj name="" r:id="rId11" imgW="3000375" imgH="666750" progId="PBrush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5672138"/>
                        <a:ext cx="25908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标题 1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数字控制与</a:t>
            </a:r>
            <a:r>
              <a:rPr lang="en-US" altLang="zh-CN" sz="2800" b="1" dirty="0">
                <a:solidFill>
                  <a:srgbClr val="A50021"/>
                </a:solidFill>
              </a:rPr>
              <a:t>D/A</a:t>
            </a:r>
            <a:r>
              <a:rPr lang="zh-CN" altLang="en-US" sz="2800" b="1" dirty="0">
                <a:solidFill>
                  <a:srgbClr val="A50021"/>
                </a:solidFill>
              </a:rPr>
              <a:t>转换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1" name="Rectangle 4"/>
          <p:cNvSpPr/>
          <p:nvPr/>
        </p:nvSpPr>
        <p:spPr>
          <a:xfrm>
            <a:off x="142875" y="1714500"/>
            <a:ext cx="885825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定义：</a:t>
            </a:r>
            <a:r>
              <a:rPr lang="zh-CN" altLang="en-US" sz="2400" b="1" dirty="0">
                <a:latin typeface="Calibri" panose="020F0502020204030204" pitchFamily="34" charset="0"/>
              </a:rPr>
              <a:t>零初始条件下离散系统输出</a:t>
            </a:r>
            <a:r>
              <a:rPr lang="en-US" altLang="zh-CN" sz="2400" b="1" dirty="0">
                <a:latin typeface="Calibri" panose="020F0502020204030204" pitchFamily="34" charset="0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</a:rPr>
              <a:t>变换对输入</a:t>
            </a:r>
            <a:r>
              <a:rPr lang="en-US" altLang="zh-CN" sz="2400" b="1" dirty="0">
                <a:latin typeface="Calibri" panose="020F0502020204030204" pitchFamily="34" charset="0"/>
              </a:rPr>
              <a:t>z</a:t>
            </a:r>
            <a:r>
              <a:rPr lang="zh-CN" altLang="en-US" sz="2400" b="1" dirty="0">
                <a:latin typeface="Calibri" panose="020F0502020204030204" pitchFamily="34" charset="0"/>
              </a:rPr>
              <a:t>变换之比</a:t>
            </a:r>
            <a:endParaRPr lang="zh-CN" altLang="en-US" sz="2400" b="1" dirty="0">
              <a:latin typeface="Calibri" panose="020F0502020204030204" pitchFamily="34" charset="0"/>
            </a:endParaRPr>
          </a:p>
        </p:txBody>
      </p:sp>
      <p:graphicFrame>
        <p:nvGraphicFramePr>
          <p:cNvPr id="40962" name="Object 2"/>
          <p:cNvGraphicFramePr/>
          <p:nvPr/>
        </p:nvGraphicFramePr>
        <p:xfrm>
          <a:off x="3429000" y="2357438"/>
          <a:ext cx="16002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1" imgW="812165" imgH="431800" progId="Equation.3">
                  <p:embed/>
                </p:oleObj>
              </mc:Choice>
              <mc:Fallback>
                <p:oleObj name="" r:id="rId1" imgW="812165" imgH="4318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2357438"/>
                        <a:ext cx="1600200" cy="8588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0" name="Object 3">
            <a:hlinkClick r:id="" action="ppaction://customshow?id=0&amp;return=true"/>
          </p:cNvPr>
          <p:cNvGraphicFramePr/>
          <p:nvPr/>
        </p:nvGraphicFramePr>
        <p:xfrm>
          <a:off x="1644650" y="3168650"/>
          <a:ext cx="254635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3" imgW="1447165" imgH="431800" progId="Equation.3">
                  <p:embed/>
                </p:oleObj>
              </mc:Choice>
              <mc:Fallback>
                <p:oleObj name="" r:id="rId3" imgW="1447165" imgH="4318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4650" y="3168650"/>
                        <a:ext cx="2546350" cy="766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1" name="Object 4"/>
          <p:cNvGraphicFramePr/>
          <p:nvPr/>
        </p:nvGraphicFramePr>
        <p:xfrm>
          <a:off x="1631950" y="3848100"/>
          <a:ext cx="50736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" r:id="rId5" imgW="2933700" imgH="457200" progId="Equation.3">
                  <p:embed/>
                </p:oleObj>
              </mc:Choice>
              <mc:Fallback>
                <p:oleObj name="" r:id="rId5" imgW="2933700" imgH="4572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950" y="3848100"/>
                        <a:ext cx="5073650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2" name="Object 5"/>
          <p:cNvGraphicFramePr/>
          <p:nvPr/>
        </p:nvGraphicFramePr>
        <p:xfrm>
          <a:off x="2014538" y="4632325"/>
          <a:ext cx="3314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9" name="" r:id="rId7" imgW="1968500" imgH="457200" progId="Equation.3">
                  <p:embed/>
                </p:oleObj>
              </mc:Choice>
              <mc:Fallback>
                <p:oleObj name="" r:id="rId7" imgW="1968500" imgH="457200" progId="Equation.3">
                  <p:embed/>
                  <p:pic>
                    <p:nvPicPr>
                      <p:cNvPr id="0" name="图片 33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4538" y="4632325"/>
                        <a:ext cx="3314700" cy="777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3" name="Object 6"/>
          <p:cNvGraphicFramePr/>
          <p:nvPr/>
        </p:nvGraphicFramePr>
        <p:xfrm>
          <a:off x="2170113" y="5461000"/>
          <a:ext cx="17922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9" imgW="824865" imgH="203200" progId="Equation.3">
                  <p:embed/>
                </p:oleObj>
              </mc:Choice>
              <mc:Fallback>
                <p:oleObj name="" r:id="rId9" imgW="824865" imgH="2032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0113" y="5461000"/>
                        <a:ext cx="1792287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54" name="Object 7"/>
          <p:cNvGraphicFramePr/>
          <p:nvPr/>
        </p:nvGraphicFramePr>
        <p:xfrm>
          <a:off x="400050" y="5886450"/>
          <a:ext cx="32829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0" name="" r:id="rId11" imgW="1650365" imgH="431800" progId="Equation.3">
                  <p:embed/>
                </p:oleObj>
              </mc:Choice>
              <mc:Fallback>
                <p:oleObj name="" r:id="rId11" imgW="1650365" imgH="431800" progId="Equation.3">
                  <p:embed/>
                  <p:pic>
                    <p:nvPicPr>
                      <p:cNvPr id="0" name="图片 33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0050" y="5886450"/>
                        <a:ext cx="328295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5" name="Rectangle 15"/>
          <p:cNvSpPr/>
          <p:nvPr/>
        </p:nvSpPr>
        <p:spPr>
          <a:xfrm>
            <a:off x="304800" y="3124200"/>
            <a:ext cx="137160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A50021"/>
                </a:solidFill>
                <a:latin typeface="Calibri" panose="020F0502020204030204" pitchFamily="34" charset="0"/>
              </a:rPr>
              <a:t>卷积公式</a:t>
            </a:r>
            <a:endParaRPr lang="zh-CN" altLang="en-US" sz="2000" b="1" dirty="0">
              <a:solidFill>
                <a:srgbClr val="A50021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68656" name="Object 8"/>
          <p:cNvGraphicFramePr/>
          <p:nvPr/>
        </p:nvGraphicFramePr>
        <p:xfrm>
          <a:off x="5354638" y="4660900"/>
          <a:ext cx="256698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13" imgW="1523365" imgH="431800" progId="Equation.3">
                  <p:embed/>
                </p:oleObj>
              </mc:Choice>
              <mc:Fallback>
                <p:oleObj name="" r:id="rId13" imgW="1523365" imgH="4318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54638" y="4660900"/>
                        <a:ext cx="2566987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7" name="Rectangle 17"/>
          <p:cNvSpPr/>
          <p:nvPr/>
        </p:nvSpPr>
        <p:spPr>
          <a:xfrm>
            <a:off x="5105400" y="6108700"/>
            <a:ext cx="3886200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—</a:t>
            </a:r>
            <a:r>
              <a:rPr lang="en-US" altLang="zh-CN" sz="2000" b="1" dirty="0">
                <a:latin typeface="Calibri" panose="020F0502020204030204" pitchFamily="34" charset="0"/>
              </a:rPr>
              <a:t> </a:t>
            </a:r>
            <a:r>
              <a:rPr lang="zh-CN" altLang="en-US" sz="2000" b="1" dirty="0">
                <a:latin typeface="Calibri" panose="020F0502020204030204" pitchFamily="34" charset="0"/>
              </a:rPr>
              <a:t>单位脉冲响应序列的</a:t>
            </a:r>
            <a:r>
              <a:rPr lang="en-US" altLang="zh-CN" sz="2000" b="1" dirty="0">
                <a:latin typeface="Calibri" panose="020F0502020204030204" pitchFamily="34" charset="0"/>
              </a:rPr>
              <a:t>z</a:t>
            </a:r>
            <a:r>
              <a:rPr lang="zh-CN" altLang="en-US" sz="2000" b="1" dirty="0">
                <a:latin typeface="Calibri" panose="020F0502020204030204" pitchFamily="34" charset="0"/>
              </a:rPr>
              <a:t>变换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368658" name="Object 9"/>
          <p:cNvGraphicFramePr/>
          <p:nvPr/>
        </p:nvGraphicFramePr>
        <p:xfrm>
          <a:off x="3730625" y="6094413"/>
          <a:ext cx="13112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5" imgW="659765" imgH="215900" progId="Equation.3">
                  <p:embed/>
                </p:oleObj>
              </mc:Choice>
              <mc:Fallback>
                <p:oleObj name="" r:id="rId15" imgW="659765" imgH="215900" progId="Equation.3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30625" y="6094413"/>
                        <a:ext cx="1311275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/>
          <p:nvPr/>
        </p:nvGraphicFramePr>
        <p:xfrm>
          <a:off x="6324600" y="2444750"/>
          <a:ext cx="25908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3" name="" r:id="rId17" imgW="2714625" imgH="1104900" progId="PBrush">
                  <p:embed/>
                </p:oleObj>
              </mc:Choice>
              <mc:Fallback>
                <p:oleObj name="" r:id="rId17" imgW="2714625" imgH="1104900" progId="PBrush">
                  <p:embed/>
                  <p:pic>
                    <p:nvPicPr>
                      <p:cNvPr id="0" name="图片 331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2444750"/>
                        <a:ext cx="2590800" cy="1055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7.4.2</a:t>
            </a:r>
            <a:r>
              <a:rPr lang="zh-CN" altLang="en-US" sz="2800" b="1" dirty="0">
                <a:solidFill>
                  <a:srgbClr val="A50021"/>
                </a:solidFill>
              </a:rPr>
              <a:t>  脉冲传递函数</a:t>
            </a:r>
            <a:br>
              <a:rPr lang="zh-CN" altLang="en-US" sz="2800" b="1" dirty="0">
                <a:solidFill>
                  <a:srgbClr val="A50021"/>
                </a:solidFill>
              </a:rPr>
            </a:br>
            <a:r>
              <a:rPr lang="zh-CN" altLang="en-US" sz="2800" b="1" dirty="0">
                <a:solidFill>
                  <a:schemeClr val="tx1"/>
                </a:solidFill>
              </a:rPr>
              <a:t>（离散系统复域数学模型）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5" grpId="0"/>
      <p:bldP spid="36865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93" name="Rectangle 3"/>
          <p:cNvSpPr/>
          <p:nvPr/>
        </p:nvSpPr>
        <p:spPr>
          <a:xfrm>
            <a:off x="152400" y="1676400"/>
            <a:ext cx="5181600" cy="1447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lnSpc>
                <a:spcPct val="110000"/>
              </a:lnSpc>
              <a:buNone/>
            </a:pPr>
            <a:r>
              <a:rPr lang="en-US" altLang="zh-CN" sz="2200" b="1" dirty="0">
                <a:latin typeface="Calibri" panose="020F0502020204030204" pitchFamily="34" charset="0"/>
              </a:rPr>
              <a:t> </a:t>
            </a:r>
            <a:r>
              <a:rPr lang="zh-CN" altLang="en-US" b="1" dirty="0">
                <a:latin typeface="Calibri" panose="020F0502020204030204" pitchFamily="34" charset="0"/>
              </a:rPr>
              <a:t>离散系统结构图如图所示</a:t>
            </a:r>
            <a:r>
              <a:rPr lang="en-US" altLang="zh-CN" b="1" dirty="0">
                <a:latin typeface="Calibri" panose="020F0502020204030204" pitchFamily="34" charset="0"/>
              </a:rPr>
              <a:t>(T=1),</a:t>
            </a:r>
            <a:r>
              <a:rPr lang="zh-CN" altLang="en-US" b="1" dirty="0">
                <a:latin typeface="Calibri" panose="020F0502020204030204" pitchFamily="34" charset="0"/>
              </a:rPr>
              <a:t>试确定</a:t>
            </a:r>
            <a:endParaRPr lang="zh-CN" altLang="en-US" b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  （</a:t>
            </a:r>
            <a:r>
              <a:rPr lang="en-US" altLang="zh-CN" b="1" dirty="0">
                <a:latin typeface="Calibri" panose="020F0502020204030204" pitchFamily="34" charset="0"/>
              </a:rPr>
              <a:t>1</a:t>
            </a:r>
            <a:r>
              <a:rPr lang="zh-CN" altLang="en-US" b="1" dirty="0">
                <a:latin typeface="Calibri" panose="020F0502020204030204" pitchFamily="34" charset="0"/>
              </a:rPr>
              <a:t>）系统的脉冲传递函数；</a:t>
            </a:r>
            <a:endParaRPr lang="zh-CN" altLang="en-US" b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  （</a:t>
            </a:r>
            <a:r>
              <a:rPr lang="en-US" altLang="zh-CN" b="1" dirty="0">
                <a:latin typeface="Calibri" panose="020F0502020204030204" pitchFamily="34" charset="0"/>
              </a:rPr>
              <a:t>2</a:t>
            </a:r>
            <a:r>
              <a:rPr lang="zh-CN" altLang="en-US" b="1" dirty="0">
                <a:latin typeface="Calibri" panose="020F0502020204030204" pitchFamily="34" charset="0"/>
              </a:rPr>
              <a:t>）系统在 </a:t>
            </a:r>
            <a:r>
              <a:rPr lang="en-US" altLang="zh-CN" b="1" dirty="0">
                <a:latin typeface="Calibri" panose="020F0502020204030204" pitchFamily="34" charset="0"/>
              </a:rPr>
              <a:t>z</a:t>
            </a:r>
            <a:r>
              <a:rPr lang="zh-CN" altLang="en-US" b="1" dirty="0">
                <a:latin typeface="Calibri" panose="020F0502020204030204" pitchFamily="34" charset="0"/>
              </a:rPr>
              <a:t>平面的零极点分布图；</a:t>
            </a:r>
            <a:endParaRPr lang="zh-CN" altLang="en-US" b="1" dirty="0">
              <a:latin typeface="Calibri" panose="020F0502020204030204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zh-CN" altLang="en-US" b="1" dirty="0">
                <a:latin typeface="Calibri" panose="020F0502020204030204" pitchFamily="34" charset="0"/>
              </a:rPr>
              <a:t>   （</a:t>
            </a:r>
            <a:r>
              <a:rPr lang="en-US" altLang="zh-CN" b="1" dirty="0">
                <a:latin typeface="Calibri" panose="020F0502020204030204" pitchFamily="34" charset="0"/>
              </a:rPr>
              <a:t>3</a:t>
            </a:r>
            <a:r>
              <a:rPr lang="zh-CN" altLang="en-US" b="1" dirty="0">
                <a:latin typeface="Calibri" panose="020F0502020204030204" pitchFamily="34" charset="0"/>
              </a:rPr>
              <a:t>）系统的差分方程。</a:t>
            </a:r>
            <a:endParaRPr lang="zh-CN" altLang="en-US" b="1" dirty="0">
              <a:latin typeface="Calibri" panose="020F0502020204030204" pitchFamily="34" charset="0"/>
            </a:endParaRPr>
          </a:p>
        </p:txBody>
      </p:sp>
      <p:graphicFrame>
        <p:nvGraphicFramePr>
          <p:cNvPr id="41986" name="Object 2"/>
          <p:cNvGraphicFramePr/>
          <p:nvPr/>
        </p:nvGraphicFramePr>
        <p:xfrm>
          <a:off x="5334000" y="1905000"/>
          <a:ext cx="3581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1" imgW="3419475" imgH="1066800" progId="PBrush">
                  <p:embed/>
                </p:oleObj>
              </mc:Choice>
              <mc:Fallback>
                <p:oleObj name="" r:id="rId1" imgW="3419475" imgH="1066800" progId="PBrush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1905000"/>
                        <a:ext cx="3581400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5"/>
          <p:cNvSpPr/>
          <p:nvPr/>
        </p:nvSpPr>
        <p:spPr>
          <a:xfrm>
            <a:off x="152400" y="3268663"/>
            <a:ext cx="996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fontAlgn="t"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解</a:t>
            </a:r>
            <a:r>
              <a:rPr lang="en-US" altLang="zh-CN" sz="2400" dirty="0">
                <a:latin typeface="Times New Roman" panose="02020603050405020304" pitchFamily="18" charset="0"/>
              </a:rPr>
              <a:t>. (1)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69670" name="Object 3"/>
          <p:cNvGraphicFramePr/>
          <p:nvPr/>
        </p:nvGraphicFramePr>
        <p:xfrm>
          <a:off x="1149350" y="3165475"/>
          <a:ext cx="4208463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3" imgW="2844800" imgH="469900" progId="Equation.3">
                  <p:embed/>
                </p:oleObj>
              </mc:Choice>
              <mc:Fallback>
                <p:oleObj name="" r:id="rId3" imgW="2844800" imgH="469900" progId="Equation.3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9350" y="3165475"/>
                        <a:ext cx="4208463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1" name="Object 4"/>
          <p:cNvGraphicFramePr/>
          <p:nvPr/>
        </p:nvGraphicFramePr>
        <p:xfrm>
          <a:off x="1514475" y="3805238"/>
          <a:ext cx="602932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5" imgW="3808095" imgH="444500" progId="Equation.3">
                  <p:embed/>
                </p:oleObj>
              </mc:Choice>
              <mc:Fallback>
                <p:oleObj name="" r:id="rId5" imgW="3808095" imgH="444500" progId="Equation.3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4475" y="3805238"/>
                        <a:ext cx="6029325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/>
          <p:nvPr/>
        </p:nvGraphicFramePr>
        <p:xfrm>
          <a:off x="1528763" y="4527550"/>
          <a:ext cx="284797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6" name="" r:id="rId7" imgW="1599565" imgH="431800" progId="Equation.3">
                  <p:embed/>
                </p:oleObj>
              </mc:Choice>
              <mc:Fallback>
                <p:oleObj name="" r:id="rId7" imgW="1599565" imgH="431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28763" y="4527550"/>
                        <a:ext cx="2847975" cy="76676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CCFFFF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/>
          <p:nvPr/>
        </p:nvGraphicFramePr>
        <p:xfrm>
          <a:off x="1258888" y="6270625"/>
          <a:ext cx="64373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9" imgW="3286760" imgH="203200" progId="Equation.3">
                  <p:embed/>
                </p:oleObj>
              </mc:Choice>
              <mc:Fallback>
                <p:oleObj name="" r:id="rId9" imgW="3286760" imgH="203200" progId="Equation.3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6270625"/>
                        <a:ext cx="6437312" cy="3968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CCFFFF"/>
                          </a:gs>
                          <a:gs pos="50000">
                            <a:srgbClr val="CCFFFF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CC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/>
          <p:nvPr/>
        </p:nvGrpSpPr>
        <p:grpSpPr>
          <a:xfrm>
            <a:off x="635000" y="5745163"/>
            <a:ext cx="5994400" cy="465137"/>
            <a:chOff x="400" y="3619"/>
            <a:chExt cx="3776" cy="293"/>
          </a:xfrm>
        </p:grpSpPr>
        <p:graphicFrame>
          <p:nvGraphicFramePr>
            <p:cNvPr id="41992" name="Object 8"/>
            <p:cNvGraphicFramePr/>
            <p:nvPr/>
          </p:nvGraphicFramePr>
          <p:xfrm>
            <a:off x="774" y="3647"/>
            <a:ext cx="3402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4" name="" r:id="rId11" imgW="2933700" imgH="228600" progId="Equation.3">
                    <p:embed/>
                  </p:oleObj>
                </mc:Choice>
                <mc:Fallback>
                  <p:oleObj name="" r:id="rId11" imgW="2933700" imgH="228600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74" y="3647"/>
                          <a:ext cx="3402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8" name="Rectangle 11"/>
            <p:cNvSpPr/>
            <p:nvPr/>
          </p:nvSpPr>
          <p:spPr>
            <a:xfrm>
              <a:off x="400" y="3619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fontAlgn="t">
                <a:buNone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(3)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69676" name="Rectangle 12"/>
          <p:cNvSpPr/>
          <p:nvPr/>
        </p:nvSpPr>
        <p:spPr>
          <a:xfrm>
            <a:off x="635000" y="5351463"/>
            <a:ext cx="30813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fontAlgn="t"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(2)  </a:t>
            </a:r>
            <a:r>
              <a:rPr lang="zh-CN" altLang="en-US" sz="2200" dirty="0">
                <a:latin typeface="Calibri" panose="020F0502020204030204" pitchFamily="34" charset="0"/>
              </a:rPr>
              <a:t>系统</a:t>
            </a:r>
            <a:r>
              <a:rPr lang="en-US" altLang="zh-CN" sz="2200" dirty="0">
                <a:latin typeface="Calibri" panose="020F0502020204030204" pitchFamily="34" charset="0"/>
              </a:rPr>
              <a:t>z</a:t>
            </a:r>
            <a:r>
              <a:rPr lang="zh-CN" altLang="en-US" sz="2200" dirty="0">
                <a:latin typeface="Calibri" panose="020F0502020204030204" pitchFamily="34" charset="0"/>
              </a:rPr>
              <a:t>平面零极点图</a:t>
            </a:r>
            <a:endParaRPr lang="zh-CN" altLang="en-US" sz="2200" dirty="0">
              <a:latin typeface="Calibri" panose="020F0502020204030204" pitchFamily="34" charset="0"/>
            </a:endParaRPr>
          </a:p>
        </p:txBody>
      </p:sp>
      <p:graphicFrame>
        <p:nvGraphicFramePr>
          <p:cNvPr id="369677" name="Object 7"/>
          <p:cNvGraphicFramePr/>
          <p:nvPr/>
        </p:nvGraphicFramePr>
        <p:xfrm>
          <a:off x="6172200" y="4576763"/>
          <a:ext cx="228600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" name="" r:id="rId13" imgW="2219325" imgH="1104900" progId="PBrush">
                  <p:embed/>
                </p:oleObj>
              </mc:Choice>
              <mc:Fallback>
                <p:oleObj name="" r:id="rId13" imgW="2219325" imgH="1104900" progId="PBrush">
                  <p:embed/>
                  <p:pic>
                    <p:nvPicPr>
                      <p:cNvPr id="0" name="图片 332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72200" y="4576763"/>
                        <a:ext cx="2286000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7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求解脉冲传递函数之举例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0691" name="Object 2"/>
          <p:cNvGraphicFramePr/>
          <p:nvPr/>
        </p:nvGraphicFramePr>
        <p:xfrm>
          <a:off x="630238" y="5000625"/>
          <a:ext cx="36671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1" imgW="2105660" imgH="215900" progId="Equation.3">
                  <p:embed/>
                </p:oleObj>
              </mc:Choice>
              <mc:Fallback>
                <p:oleObj name="" r:id="rId1" imgW="2105660" imgH="215900" progId="Equation.3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0238" y="5000625"/>
                        <a:ext cx="366712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285750" y="1928813"/>
            <a:ext cx="3352800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2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环节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之间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有采样开关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0694" name="Object 3"/>
          <p:cNvGraphicFramePr/>
          <p:nvPr/>
        </p:nvGraphicFramePr>
        <p:xfrm>
          <a:off x="681038" y="2500313"/>
          <a:ext cx="43529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0" name="" r:id="rId3" imgW="2399030" imgH="444500" progId="Equation.3">
                  <p:embed/>
                </p:oleObj>
              </mc:Choice>
              <mc:Fallback>
                <p:oleObj name="" r:id="rId3" imgW="2399030" imgH="444500" progId="Equation.3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038" y="2500313"/>
                        <a:ext cx="4352925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5" name="Object 4"/>
          <p:cNvGraphicFramePr/>
          <p:nvPr/>
        </p:nvGraphicFramePr>
        <p:xfrm>
          <a:off x="1279525" y="3357563"/>
          <a:ext cx="37925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5" imgW="2082165" imgH="444500" progId="Equation.3">
                  <p:embed/>
                </p:oleObj>
              </mc:Choice>
              <mc:Fallback>
                <p:oleObj name="" r:id="rId5" imgW="2082165" imgH="444500" progId="Equation.3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9525" y="3357563"/>
                        <a:ext cx="3792538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8"/>
          <p:cNvSpPr/>
          <p:nvPr/>
        </p:nvSpPr>
        <p:spPr>
          <a:xfrm>
            <a:off x="381000" y="4419600"/>
            <a:ext cx="3352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t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环节之间无采样开关时</a:t>
            </a: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370697" name="Object 5"/>
          <p:cNvGraphicFramePr/>
          <p:nvPr/>
        </p:nvGraphicFramePr>
        <p:xfrm>
          <a:off x="1128713" y="5532438"/>
          <a:ext cx="42957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7" imgW="2411730" imgH="444500" progId="Equation.3">
                  <p:embed/>
                </p:oleObj>
              </mc:Choice>
              <mc:Fallback>
                <p:oleObj name="" r:id="rId7" imgW="2411730" imgH="444500" progId="Equation.3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8713" y="5532438"/>
                        <a:ext cx="42957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/>
          <p:nvPr/>
        </p:nvGraphicFramePr>
        <p:xfrm>
          <a:off x="5219700" y="1928813"/>
          <a:ext cx="37338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9" imgW="4038600" imgH="1343025" progId="PBrush">
                  <p:embed/>
                </p:oleObj>
              </mc:Choice>
              <mc:Fallback>
                <p:oleObj name="" r:id="rId9" imgW="4038600" imgH="1343025" progId="PBrush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1928813"/>
                        <a:ext cx="3733800" cy="1317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/>
          <p:nvPr/>
        </p:nvGraphicFramePr>
        <p:xfrm>
          <a:off x="5410200" y="4572000"/>
          <a:ext cx="3429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" name="" r:id="rId11" imgW="3429000" imgH="1095375" progId="PBrush">
                  <p:embed/>
                </p:oleObj>
              </mc:Choice>
              <mc:Fallback>
                <p:oleObj name="" r:id="rId11" imgW="3429000" imgH="1095375" progId="PBrush">
                  <p:embed/>
                  <p:pic>
                    <p:nvPicPr>
                      <p:cNvPr id="0" name="图片 332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4572000"/>
                        <a:ext cx="342900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标题 1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(1) </a:t>
            </a:r>
            <a:r>
              <a:rPr lang="zh-CN" altLang="en-US" sz="2800" b="1" dirty="0">
                <a:solidFill>
                  <a:srgbClr val="A50021"/>
                </a:solidFill>
              </a:rPr>
              <a:t>开环系统脉冲传递函数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71" name="标题 18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i="1" dirty="0">
                <a:solidFill>
                  <a:srgbClr val="FF0000"/>
                </a:solidFill>
              </a:rPr>
              <a:t>c</a:t>
            </a:r>
            <a:r>
              <a:rPr lang="en-US" altLang="zh-CN" sz="2000" b="1" dirty="0">
                <a:solidFill>
                  <a:srgbClr val="FF0000"/>
                </a:solidFill>
              </a:rPr>
              <a:t>) </a:t>
            </a:r>
            <a:r>
              <a:rPr lang="zh-CN" altLang="en-US" sz="2000" b="1" dirty="0">
                <a:solidFill>
                  <a:srgbClr val="FF0000"/>
                </a:solidFill>
              </a:rPr>
              <a:t>采样系统有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ZOH </a:t>
            </a:r>
            <a:r>
              <a:rPr lang="zh-CN" altLang="en-US" sz="2000" b="1" dirty="0">
                <a:solidFill>
                  <a:srgbClr val="FF0000"/>
                </a:solidFill>
              </a:rPr>
              <a:t>时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45058" name="Object 2"/>
          <p:cNvGraphicFramePr/>
          <p:nvPr/>
        </p:nvGraphicFramePr>
        <p:xfrm>
          <a:off x="244475" y="1981200"/>
          <a:ext cx="27940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" imgW="1764665" imgH="482600" progId="Equation.3">
                  <p:embed/>
                </p:oleObj>
              </mc:Choice>
              <mc:Fallback>
                <p:oleObj name="" r:id="rId1" imgW="1764665" imgH="482600" progId="Equation.3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981200"/>
                        <a:ext cx="2794000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3"/>
          <p:cNvGraphicFramePr/>
          <p:nvPr/>
        </p:nvGraphicFramePr>
        <p:xfrm>
          <a:off x="760413" y="3368675"/>
          <a:ext cx="27336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3" imgW="1726565" imgH="444500" progId="Equation.3">
                  <p:embed/>
                </p:oleObj>
              </mc:Choice>
              <mc:Fallback>
                <p:oleObj name="" r:id="rId3" imgW="1726565" imgH="444500" progId="Equation.3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0413" y="3368675"/>
                        <a:ext cx="2733675" cy="701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4"/>
          <p:cNvGraphicFramePr/>
          <p:nvPr/>
        </p:nvGraphicFramePr>
        <p:xfrm>
          <a:off x="758825" y="4791075"/>
          <a:ext cx="2413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5" imgW="1523365" imgH="444500" progId="Equation.3">
                  <p:embed/>
                </p:oleObj>
              </mc:Choice>
              <mc:Fallback>
                <p:oleObj name="" r:id="rId5" imgW="1523365" imgH="444500" progId="Equation.3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8825" y="4791075"/>
                        <a:ext cx="2413000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/>
          <p:nvPr/>
        </p:nvGraphicFramePr>
        <p:xfrm>
          <a:off x="4419600" y="1752600"/>
          <a:ext cx="4162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3" name="" r:id="rId7" imgW="4162425" imgH="1066800" progId="PBrush">
                  <p:embed/>
                </p:oleObj>
              </mc:Choice>
              <mc:Fallback>
                <p:oleObj name="" r:id="rId7" imgW="4162425" imgH="1066800" progId="PBrush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1752600"/>
                        <a:ext cx="4162425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6"/>
          <p:cNvGraphicFramePr/>
          <p:nvPr/>
        </p:nvGraphicFramePr>
        <p:xfrm>
          <a:off x="741363" y="2670175"/>
          <a:ext cx="2513012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9" imgW="1587500" imgH="469900" progId="Equation.3">
                  <p:embed/>
                </p:oleObj>
              </mc:Choice>
              <mc:Fallback>
                <p:oleObj name="" r:id="rId9" imgW="1587500" imgH="469900" progId="Equation.3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1363" y="2670175"/>
                        <a:ext cx="2513012" cy="744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7"/>
          <p:cNvGraphicFramePr/>
          <p:nvPr/>
        </p:nvGraphicFramePr>
        <p:xfrm>
          <a:off x="4495800" y="3987800"/>
          <a:ext cx="4419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1" imgW="4953000" imgH="1238250" progId="PBrush">
                  <p:embed/>
                </p:oleObj>
              </mc:Choice>
              <mc:Fallback>
                <p:oleObj name="" r:id="rId11" imgW="4953000" imgH="1238250" progId="PBrush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3987800"/>
                        <a:ext cx="44196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8"/>
          <p:cNvGraphicFramePr/>
          <p:nvPr/>
        </p:nvGraphicFramePr>
        <p:xfrm>
          <a:off x="765175" y="4041775"/>
          <a:ext cx="35782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3" imgW="2260600" imgH="469900" progId="Equation.3">
                  <p:embed/>
                </p:oleObj>
              </mc:Choice>
              <mc:Fallback>
                <p:oleObj name="" r:id="rId13" imgW="2260600" imgH="469900" progId="Equation.3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65175" y="4041775"/>
                        <a:ext cx="3578225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3" name="Object 9"/>
          <p:cNvGraphicFramePr/>
          <p:nvPr/>
        </p:nvGraphicFramePr>
        <p:xfrm>
          <a:off x="730250" y="5486400"/>
          <a:ext cx="3598863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15" imgW="2272030" imgH="444500" progId="Equation.3">
                  <p:embed/>
                </p:oleObj>
              </mc:Choice>
              <mc:Fallback>
                <p:oleObj name="" r:id="rId15" imgW="2272030" imgH="444500" progId="Equation.3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0250" y="5486400"/>
                        <a:ext cx="3598863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4" name="Object 10"/>
          <p:cNvGraphicFramePr/>
          <p:nvPr/>
        </p:nvGraphicFramePr>
        <p:xfrm>
          <a:off x="4637088" y="3059113"/>
          <a:ext cx="10445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17" imgW="1171575" imgH="1047750" progId="PBrush">
                  <p:embed/>
                </p:oleObj>
              </mc:Choice>
              <mc:Fallback>
                <p:oleObj name="" r:id="rId17" imgW="1171575" imgH="1047750" progId="PBrush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37088" y="3059113"/>
                        <a:ext cx="104457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5" name="Object 11"/>
          <p:cNvGraphicFramePr/>
          <p:nvPr/>
        </p:nvGraphicFramePr>
        <p:xfrm>
          <a:off x="5829300" y="3048000"/>
          <a:ext cx="10906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19" imgW="1219200" imgH="1038225" progId="PBrush">
                  <p:embed/>
                </p:oleObj>
              </mc:Choice>
              <mc:Fallback>
                <p:oleObj name="" r:id="rId19" imgW="1219200" imgH="1038225" progId="PBrush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29300" y="3048000"/>
                        <a:ext cx="10906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6" name="Object 12"/>
          <p:cNvGraphicFramePr/>
          <p:nvPr/>
        </p:nvGraphicFramePr>
        <p:xfrm>
          <a:off x="7072313" y="3130550"/>
          <a:ext cx="1122362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21" imgW="1257300" imgH="914400" progId="PBrush">
                  <p:embed/>
                </p:oleObj>
              </mc:Choice>
              <mc:Fallback>
                <p:oleObj name="" r:id="rId21" imgW="1257300" imgH="914400" progId="PBrush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72313" y="3130550"/>
                        <a:ext cx="1122362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7" name="Object 13"/>
          <p:cNvGraphicFramePr/>
          <p:nvPr/>
        </p:nvGraphicFramePr>
        <p:xfrm>
          <a:off x="5875338" y="5105400"/>
          <a:ext cx="117951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23" imgW="1323975" imgH="990600" progId="PBrush">
                  <p:embed/>
                </p:oleObj>
              </mc:Choice>
              <mc:Fallback>
                <p:oleObj name="" r:id="rId23" imgW="1323975" imgH="990600" progId="PBrush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75338" y="5105400"/>
                        <a:ext cx="1179512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8" name="Object 14"/>
          <p:cNvGraphicFramePr/>
          <p:nvPr/>
        </p:nvGraphicFramePr>
        <p:xfrm>
          <a:off x="7585075" y="5141913"/>
          <a:ext cx="1036638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25" imgW="1162050" imgH="933450" progId="PBrush">
                  <p:embed/>
                </p:oleObj>
              </mc:Choice>
              <mc:Fallback>
                <p:oleObj name="" r:id="rId25" imgW="1162050" imgH="933450" progId="PBrush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85075" y="5141913"/>
                        <a:ext cx="1036638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9" name="Rectangle 17"/>
          <p:cNvSpPr/>
          <p:nvPr/>
        </p:nvSpPr>
        <p:spPr>
          <a:xfrm>
            <a:off x="304800" y="6270625"/>
            <a:ext cx="8610600" cy="40005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50000">
                <a:srgbClr val="DDFFDD"/>
              </a:gs>
              <a:gs pos="100000">
                <a:srgbClr val="99FF99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p>
            <a:pPr fontAlgn="t"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注：加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ZOH 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不改变系统的阶数，不改变开环极点，只改变开环零点。</a:t>
            </a: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7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7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7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9" grpId="0" animBg="1"/>
      <p:bldP spid="371729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2739" name="Object 2"/>
          <p:cNvGraphicFramePr/>
          <p:nvPr/>
        </p:nvGraphicFramePr>
        <p:xfrm>
          <a:off x="1243013" y="5429250"/>
          <a:ext cx="28971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1" imgW="1447165" imgH="431800" progId="Equation.3">
                  <p:embed/>
                </p:oleObj>
              </mc:Choice>
              <mc:Fallback>
                <p:oleObj name="" r:id="rId1" imgW="1447165" imgH="431800" progId="Equation.3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3013" y="5429250"/>
                        <a:ext cx="2897187" cy="862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4"/>
          <p:cNvSpPr/>
          <p:nvPr/>
        </p:nvSpPr>
        <p:spPr>
          <a:xfrm>
            <a:off x="152400" y="1739900"/>
            <a:ext cx="6781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>
              <a:buNone/>
            </a:pPr>
            <a:endParaRPr lang="en-US" altLang="zh-CN" sz="3200" dirty="0">
              <a:latin typeface="Calibri" panose="020F0502020204030204" pitchFamily="34" charset="0"/>
            </a:endParaRPr>
          </a:p>
        </p:txBody>
      </p:sp>
      <p:graphicFrame>
        <p:nvGraphicFramePr>
          <p:cNvPr id="47107" name="Object 3"/>
          <p:cNvGraphicFramePr/>
          <p:nvPr/>
        </p:nvGraphicFramePr>
        <p:xfrm>
          <a:off x="1357313" y="2000250"/>
          <a:ext cx="25146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0" name="" r:id="rId3" imgW="1167130" imgH="203200" progId="Equation.3">
                  <p:embed/>
                </p:oleObj>
              </mc:Choice>
              <mc:Fallback>
                <p:oleObj name="" r:id="rId3" imgW="1167130" imgH="203200" progId="Equation.3">
                  <p:embed/>
                  <p:pic>
                    <p:nvPicPr>
                      <p:cNvPr id="0" name="图片 33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7313" y="2000250"/>
                        <a:ext cx="2514600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4"/>
          <p:cNvGraphicFramePr/>
          <p:nvPr/>
        </p:nvGraphicFramePr>
        <p:xfrm>
          <a:off x="2116138" y="2765425"/>
          <a:ext cx="24558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5" imgW="1217930" imgH="203200" progId="Equation.3">
                  <p:embed/>
                </p:oleObj>
              </mc:Choice>
              <mc:Fallback>
                <p:oleObj name="" r:id="rId5" imgW="1217930" imgH="203200" progId="Equation.3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6138" y="2765425"/>
                        <a:ext cx="2455862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5"/>
          <p:cNvGraphicFramePr/>
          <p:nvPr/>
        </p:nvGraphicFramePr>
        <p:xfrm>
          <a:off x="5143500" y="5413375"/>
          <a:ext cx="327660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7" imgW="1624965" imgH="431800" progId="Equation.3">
                  <p:embed/>
                </p:oleObj>
              </mc:Choice>
              <mc:Fallback>
                <p:oleObj name="" r:id="rId7" imgW="1624965" imgH="431800" progId="Equation.3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43500" y="5413375"/>
                        <a:ext cx="3276600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12"/>
          <p:cNvSpPr/>
          <p:nvPr/>
        </p:nvSpPr>
        <p:spPr>
          <a:xfrm>
            <a:off x="285750" y="1928813"/>
            <a:ext cx="736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t">
              <a:buNone/>
            </a:pPr>
            <a:r>
              <a:rPr lang="zh-CN" altLang="en-US" sz="2800" dirty="0">
                <a:latin typeface="Calibri" panose="020F0502020204030204" pitchFamily="34" charset="0"/>
              </a:rPr>
              <a:t>例</a:t>
            </a:r>
            <a:r>
              <a:rPr lang="en-US" altLang="zh-CN" sz="2800" dirty="0">
                <a:latin typeface="Calibri" panose="020F0502020204030204" pitchFamily="34" charset="0"/>
              </a:rPr>
              <a:t>1.</a:t>
            </a:r>
            <a:endParaRPr lang="en-US" altLang="zh-CN" sz="2800" dirty="0">
              <a:latin typeface="Calibri" panose="020F0502020204030204" pitchFamily="34" charset="0"/>
            </a:endParaRPr>
          </a:p>
        </p:txBody>
      </p:sp>
      <p:graphicFrame>
        <p:nvGraphicFramePr>
          <p:cNvPr id="372749" name="Object 6"/>
          <p:cNvGraphicFramePr/>
          <p:nvPr/>
        </p:nvGraphicFramePr>
        <p:xfrm>
          <a:off x="2786063" y="3222625"/>
          <a:ext cx="28146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" name="" r:id="rId9" imgW="1395730" imgH="203200" progId="Equation.3">
                  <p:embed/>
                </p:oleObj>
              </mc:Choice>
              <mc:Fallback>
                <p:oleObj name="" r:id="rId9" imgW="1395730" imgH="203200" progId="Equation.3">
                  <p:embed/>
                  <p:pic>
                    <p:nvPicPr>
                      <p:cNvPr id="0" name="图片 33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86063" y="3222625"/>
                        <a:ext cx="2814637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0" name="Object 7"/>
          <p:cNvGraphicFramePr/>
          <p:nvPr/>
        </p:nvGraphicFramePr>
        <p:xfrm>
          <a:off x="2119313" y="3692525"/>
          <a:ext cx="30876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11" imgW="1534795" imgH="215900" progId="Equation.3">
                  <p:embed/>
                </p:oleObj>
              </mc:Choice>
              <mc:Fallback>
                <p:oleObj name="" r:id="rId11" imgW="1534795" imgH="215900" progId="Equation.3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9313" y="3692525"/>
                        <a:ext cx="3087687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52" name="Line 16"/>
          <p:cNvSpPr/>
          <p:nvPr/>
        </p:nvSpPr>
        <p:spPr>
          <a:xfrm flipH="1">
            <a:off x="2032000" y="2643188"/>
            <a:ext cx="0" cy="2667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7112" name="Object 8"/>
          <p:cNvGraphicFramePr/>
          <p:nvPr/>
        </p:nvGraphicFramePr>
        <p:xfrm>
          <a:off x="5588000" y="1428750"/>
          <a:ext cx="32004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3" imgW="3181350" imgH="1724025" progId="PBrush">
                  <p:embed/>
                </p:oleObj>
              </mc:Choice>
              <mc:Fallback>
                <p:oleObj name="" r:id="rId13" imgW="3181350" imgH="1724025" progId="PBrush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8000" y="1428750"/>
                        <a:ext cx="3200400" cy="173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5" name="Object 9"/>
          <p:cNvGraphicFramePr/>
          <p:nvPr/>
        </p:nvGraphicFramePr>
        <p:xfrm>
          <a:off x="2133600" y="4195763"/>
          <a:ext cx="23225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15" imgW="1155065" imgH="431800" progId="Equation.3">
                  <p:embed/>
                </p:oleObj>
              </mc:Choice>
              <mc:Fallback>
                <p:oleObj name="" r:id="rId15" imgW="1155065" imgH="431800" progId="Equation.3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33600" y="4195763"/>
                        <a:ext cx="2322513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en-US" altLang="zh-CN" sz="2800" b="1" dirty="0">
                <a:solidFill>
                  <a:srgbClr val="C00000"/>
                </a:solidFill>
              </a:rPr>
              <a:t>(2)  </a:t>
            </a:r>
            <a:r>
              <a:rPr lang="zh-CN" altLang="en-US" sz="2800" b="1" dirty="0">
                <a:solidFill>
                  <a:srgbClr val="C00000"/>
                </a:solidFill>
              </a:rPr>
              <a:t>闭环系统脉冲传递函数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(z)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2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40" name="标题 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闭环系统脉冲传递函数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(z)</a:t>
            </a:r>
            <a:endParaRPr lang="zh-CN" altLang="en-US" sz="2800" dirty="0"/>
          </a:p>
        </p:txBody>
      </p:sp>
      <p:graphicFrame>
        <p:nvGraphicFramePr>
          <p:cNvPr id="48138" name="Object 10"/>
          <p:cNvGraphicFramePr/>
          <p:nvPr/>
        </p:nvGraphicFramePr>
        <p:xfrm>
          <a:off x="1978660" y="2491740"/>
          <a:ext cx="5838825" cy="34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" imgW="3895725" imgH="2171700" progId="PBrush">
                  <p:embed/>
                </p:oleObj>
              </mc:Choice>
              <mc:Fallback>
                <p:oleObj name="" r:id="rId1" imgW="3895725" imgH="2171700" progId="PBrush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8660" y="2491740"/>
                        <a:ext cx="5838825" cy="3481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40" name="标题 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C00000"/>
                </a:solidFill>
              </a:rPr>
              <a:t>闭环系统脉冲传递函数</a:t>
            </a:r>
            <a:r>
              <a:rPr lang="en-US" altLang="zh-CN" sz="2800" b="1" dirty="0">
                <a:solidFill>
                  <a:srgbClr val="C0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(z)</a:t>
            </a:r>
            <a:endParaRPr lang="zh-CN" altLang="en-US" sz="2800" dirty="0"/>
          </a:p>
        </p:txBody>
      </p:sp>
      <p:graphicFrame>
        <p:nvGraphicFramePr>
          <p:cNvPr id="391168" name="Object 2"/>
          <p:cNvGraphicFramePr/>
          <p:nvPr/>
        </p:nvGraphicFramePr>
        <p:xfrm>
          <a:off x="1244600" y="2986088"/>
          <a:ext cx="49276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1" imgW="2881630" imgH="482600" progId="Equation.3">
                  <p:embed/>
                </p:oleObj>
              </mc:Choice>
              <mc:Fallback>
                <p:oleObj name="" r:id="rId1" imgW="2881630" imgH="482600" progId="Equation.3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4600" y="2986088"/>
                        <a:ext cx="49276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69" name="Object 3"/>
          <p:cNvGraphicFramePr/>
          <p:nvPr/>
        </p:nvGraphicFramePr>
        <p:xfrm>
          <a:off x="685800" y="1749425"/>
          <a:ext cx="3171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1" name="" r:id="rId3" imgW="1775460" imgH="215900" progId="Equation.3">
                  <p:embed/>
                </p:oleObj>
              </mc:Choice>
              <mc:Fallback>
                <p:oleObj name="" r:id="rId3" imgW="1775460" imgH="215900" progId="Equation.3">
                  <p:embed/>
                  <p:pic>
                    <p:nvPicPr>
                      <p:cNvPr id="0" name="图片 33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749425"/>
                        <a:ext cx="317182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0" name="Object 4"/>
          <p:cNvGraphicFramePr/>
          <p:nvPr/>
        </p:nvGraphicFramePr>
        <p:xfrm>
          <a:off x="1473200" y="2184400"/>
          <a:ext cx="33718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5" imgW="2016760" imgH="215900" progId="Equation.3">
                  <p:embed/>
                </p:oleObj>
              </mc:Choice>
              <mc:Fallback>
                <p:oleObj name="" r:id="rId5" imgW="2016760" imgH="215900" progId="Equation.3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3200" y="2184400"/>
                        <a:ext cx="3371850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1" name="Object 5"/>
          <p:cNvGraphicFramePr/>
          <p:nvPr/>
        </p:nvGraphicFramePr>
        <p:xfrm>
          <a:off x="725488" y="5821363"/>
          <a:ext cx="4608512" cy="79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" name="" r:id="rId7" imgW="2576830" imgH="444500" progId="Equation.3">
                  <p:embed/>
                </p:oleObj>
              </mc:Choice>
              <mc:Fallback>
                <p:oleObj name="" r:id="rId7" imgW="2576830" imgH="444500" progId="Equation.3">
                  <p:embed/>
                  <p:pic>
                    <p:nvPicPr>
                      <p:cNvPr id="0" name="图片 33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5488" y="5821363"/>
                        <a:ext cx="4608512" cy="795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1"/>
          <p:cNvSpPr/>
          <p:nvPr/>
        </p:nvSpPr>
        <p:spPr>
          <a:xfrm>
            <a:off x="0" y="16637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t"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en-US" altLang="zh-CN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2990" name="Line 14"/>
          <p:cNvSpPr/>
          <p:nvPr/>
        </p:nvSpPr>
        <p:spPr>
          <a:xfrm>
            <a:off x="1371600" y="2019300"/>
            <a:ext cx="0" cy="11811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1172" name="Object 6"/>
          <p:cNvGraphicFramePr/>
          <p:nvPr/>
        </p:nvGraphicFramePr>
        <p:xfrm>
          <a:off x="5664200" y="2209800"/>
          <a:ext cx="291941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9" imgW="1751965" imgH="444500" progId="Equation.3">
                  <p:embed/>
                </p:oleObj>
              </mc:Choice>
              <mc:Fallback>
                <p:oleObj name="" r:id="rId9" imgW="1751965" imgH="444500" progId="Equation.3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4200" y="2209800"/>
                        <a:ext cx="2919413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3" name="Object 7"/>
          <p:cNvGraphicFramePr/>
          <p:nvPr/>
        </p:nvGraphicFramePr>
        <p:xfrm>
          <a:off x="1549400" y="3810000"/>
          <a:ext cx="43624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" name="" r:id="rId11" imgW="2549525" imgH="215900" progId="Equation.3">
                  <p:embed/>
                </p:oleObj>
              </mc:Choice>
              <mc:Fallback>
                <p:oleObj name="" r:id="rId11" imgW="2549525" imgH="215900" progId="Equation.3">
                  <p:embed/>
                  <p:pic>
                    <p:nvPicPr>
                      <p:cNvPr id="0" name="图片 336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9400" y="3810000"/>
                        <a:ext cx="43624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4" name="Object 8"/>
          <p:cNvGraphicFramePr/>
          <p:nvPr/>
        </p:nvGraphicFramePr>
        <p:xfrm>
          <a:off x="723900" y="4271963"/>
          <a:ext cx="37560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3" imgW="2195830" imgH="444500" progId="Equation.3">
                  <p:embed/>
                </p:oleObj>
              </mc:Choice>
              <mc:Fallback>
                <p:oleObj name="" r:id="rId13" imgW="2195830" imgH="444500" progId="Equation.3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23900" y="4271963"/>
                        <a:ext cx="375602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5" name="Object 9"/>
          <p:cNvGraphicFramePr/>
          <p:nvPr/>
        </p:nvGraphicFramePr>
        <p:xfrm>
          <a:off x="774700" y="4991100"/>
          <a:ext cx="39925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15" imgW="2335530" imgH="482600" progId="Equation.3">
                  <p:embed/>
                </p:oleObj>
              </mc:Choice>
              <mc:Fallback>
                <p:oleObj name="" r:id="rId15" imgW="2335530" imgH="482600" progId="Equation.3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4700" y="4991100"/>
                        <a:ext cx="3992563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5" name="Line 19"/>
          <p:cNvSpPr/>
          <p:nvPr/>
        </p:nvSpPr>
        <p:spPr>
          <a:xfrm>
            <a:off x="1371600" y="3530600"/>
            <a:ext cx="0" cy="889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8138" name="Object 10"/>
          <p:cNvGraphicFramePr/>
          <p:nvPr/>
        </p:nvGraphicFramePr>
        <p:xfrm>
          <a:off x="5029200" y="4216400"/>
          <a:ext cx="37433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7" imgW="3895725" imgH="2171700" progId="PBrush">
                  <p:embed/>
                </p:oleObj>
              </mc:Choice>
              <mc:Fallback>
                <p:oleObj name="" r:id="rId17" imgW="3895725" imgH="2171700" progId="PBrush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4216400"/>
                        <a:ext cx="3743325" cy="208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1177" name="Object 11"/>
          <p:cNvGraphicFramePr/>
          <p:nvPr/>
        </p:nvGraphicFramePr>
        <p:xfrm>
          <a:off x="1460500" y="2608263"/>
          <a:ext cx="39020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19" imgW="2333625" imgH="215900" progId="Equation.3">
                  <p:embed/>
                </p:oleObj>
              </mc:Choice>
              <mc:Fallback>
                <p:oleObj name="" r:id="rId19" imgW="2333625" imgH="215900" progId="Equation.3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0500" y="2608263"/>
                        <a:ext cx="3902075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98" name="AutoShape 22"/>
          <p:cNvSpPr/>
          <p:nvPr/>
        </p:nvSpPr>
        <p:spPr>
          <a:xfrm>
            <a:off x="5334000" y="2235200"/>
            <a:ext cx="152400" cy="685800"/>
          </a:xfrm>
          <a:prstGeom prst="rightBrace">
            <a:avLst>
              <a:gd name="adj1" fmla="val 37500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20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39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2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8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91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1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82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8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9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91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1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9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92192" name="Object 2"/>
          <p:cNvGraphicFramePr/>
          <p:nvPr/>
        </p:nvGraphicFramePr>
        <p:xfrm>
          <a:off x="457200" y="2551113"/>
          <a:ext cx="48704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" imgW="2578100" imgH="228600" progId="Equation.3">
                  <p:embed/>
                </p:oleObj>
              </mc:Choice>
              <mc:Fallback>
                <p:oleObj name="" r:id="rId1" imgW="2578100" imgH="228600" progId="Equation.3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551113"/>
                        <a:ext cx="4870450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3" name="Object 3"/>
          <p:cNvGraphicFramePr/>
          <p:nvPr/>
        </p:nvGraphicFramePr>
        <p:xfrm>
          <a:off x="1263650" y="3009900"/>
          <a:ext cx="750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3" imgW="4254500" imgH="228600" progId="Equation.3">
                  <p:embed/>
                </p:oleObj>
              </mc:Choice>
              <mc:Fallback>
                <p:oleObj name="" r:id="rId3" imgW="4254500" imgH="228600" progId="Equation.3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3650" y="3009900"/>
                        <a:ext cx="750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4" name="Object 4"/>
          <p:cNvGraphicFramePr/>
          <p:nvPr/>
        </p:nvGraphicFramePr>
        <p:xfrm>
          <a:off x="457200" y="5526088"/>
          <a:ext cx="73152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" r:id="rId5" imgW="3873500" imgH="609600" progId="Equation.3">
                  <p:embed/>
                </p:oleObj>
              </mc:Choice>
              <mc:Fallback>
                <p:oleObj name="" r:id="rId5" imgW="3873500" imgH="609600" progId="Equation.3">
                  <p:embed/>
                  <p:pic>
                    <p:nvPicPr>
                      <p:cNvPr id="0" name="图片 33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5526088"/>
                        <a:ext cx="73152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9" name="Line 9"/>
          <p:cNvSpPr/>
          <p:nvPr/>
        </p:nvSpPr>
        <p:spPr>
          <a:xfrm>
            <a:off x="1168400" y="2895600"/>
            <a:ext cx="0" cy="20574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2195" name="Object 5"/>
          <p:cNvGraphicFramePr/>
          <p:nvPr/>
        </p:nvGraphicFramePr>
        <p:xfrm>
          <a:off x="1333500" y="3886200"/>
          <a:ext cx="4497388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" r:id="rId7" imgW="2551430" imgH="444500" progId="Equation.3">
                  <p:embed/>
                </p:oleObj>
              </mc:Choice>
              <mc:Fallback>
                <p:oleObj name="" r:id="rId7" imgW="2551430" imgH="444500" progId="Equation.3">
                  <p:embed/>
                  <p:pic>
                    <p:nvPicPr>
                      <p:cNvPr id="0" name="图片 33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3500" y="3886200"/>
                        <a:ext cx="4497388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6" name="Object 6"/>
          <p:cNvGraphicFramePr/>
          <p:nvPr/>
        </p:nvGraphicFramePr>
        <p:xfrm>
          <a:off x="1333500" y="3454400"/>
          <a:ext cx="6519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" r:id="rId9" imgW="3695700" imgH="228600" progId="Equation.3">
                  <p:embed/>
                </p:oleObj>
              </mc:Choice>
              <mc:Fallback>
                <p:oleObj name="" r:id="rId9" imgW="3695700" imgH="228600" progId="Equation.3">
                  <p:embed/>
                  <p:pic>
                    <p:nvPicPr>
                      <p:cNvPr id="0" name="图片 336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3500" y="3454400"/>
                        <a:ext cx="65198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Object 7"/>
          <p:cNvGraphicFramePr/>
          <p:nvPr/>
        </p:nvGraphicFramePr>
        <p:xfrm>
          <a:off x="495300" y="4710113"/>
          <a:ext cx="762635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" r:id="rId11" imgW="4328795" imgH="444500" progId="Equation.3">
                  <p:embed/>
                </p:oleObj>
              </mc:Choice>
              <mc:Fallback>
                <p:oleObj name="" r:id="rId11" imgW="4328795" imgH="444500" progId="Equation.3">
                  <p:embed/>
                  <p:pic>
                    <p:nvPicPr>
                      <p:cNvPr id="0" name="图片 33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5300" y="4710113"/>
                        <a:ext cx="7626350" cy="788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3" name="Group 22"/>
          <p:cNvGrpSpPr/>
          <p:nvPr/>
        </p:nvGrpSpPr>
        <p:grpSpPr>
          <a:xfrm>
            <a:off x="0" y="1841500"/>
            <a:ext cx="4419600" cy="712788"/>
            <a:chOff x="0" y="1183"/>
            <a:chExt cx="2784" cy="449"/>
          </a:xfrm>
        </p:grpSpPr>
        <p:sp>
          <p:nvSpPr>
            <p:cNvPr id="49164" name="Rectangle 8"/>
            <p:cNvSpPr/>
            <p:nvPr/>
          </p:nvSpPr>
          <p:spPr>
            <a:xfrm>
              <a:off x="0" y="1248"/>
              <a:ext cx="86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fontAlgn="t">
                <a:buNone/>
              </a:pPr>
              <a:r>
                <a:rPr lang="zh-CN" altLang="en-US" sz="2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例</a:t>
              </a:r>
              <a:r>
                <a:rPr lang="en-US" altLang="zh-CN" sz="2600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3.</a:t>
              </a:r>
              <a:r>
                <a:rPr lang="zh-CN" altLang="en-US" sz="2600" dirty="0">
                  <a:latin typeface="Calibri" panose="020F0502020204030204" pitchFamily="34" charset="0"/>
                </a:rPr>
                <a:t>求</a:t>
              </a:r>
              <a:endParaRPr lang="zh-CN" altLang="en-US" sz="2600" dirty="0">
                <a:latin typeface="Calibri" panose="020F0502020204030204" pitchFamily="34" charset="0"/>
              </a:endParaRPr>
            </a:p>
          </p:txBody>
        </p:sp>
        <p:graphicFrame>
          <p:nvGraphicFramePr>
            <p:cNvPr id="49161" name="Object 9"/>
            <p:cNvGraphicFramePr/>
            <p:nvPr/>
          </p:nvGraphicFramePr>
          <p:xfrm>
            <a:off x="720" y="1183"/>
            <a:ext cx="2064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" name="" r:id="rId13" imgW="1980565" imgH="431800" progId="Equation.3">
                    <p:embed/>
                  </p:oleObj>
                </mc:Choice>
                <mc:Fallback>
                  <p:oleObj name="" r:id="rId13" imgW="1980565" imgH="431800" progId="Equation.3">
                    <p:embed/>
                    <p:pic>
                      <p:nvPicPr>
                        <p:cNvPr id="0" name="图片 337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0" y="1183"/>
                          <a:ext cx="2064" cy="4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0" name="Object 8"/>
          <p:cNvGraphicFramePr/>
          <p:nvPr/>
        </p:nvGraphicFramePr>
        <p:xfrm>
          <a:off x="2071688" y="127000"/>
          <a:ext cx="631190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" r:id="rId15" imgW="7448550" imgH="2066925" progId="PBrush">
                  <p:embed/>
                </p:oleObj>
              </mc:Choice>
              <mc:Fallback>
                <p:oleObj name="" r:id="rId15" imgW="7448550" imgH="2066925" progId="PBrush">
                  <p:embed/>
                  <p:pic>
                    <p:nvPicPr>
                      <p:cNvPr id="0" name="图片 336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71688" y="127000"/>
                        <a:ext cx="6311900" cy="175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2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2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2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2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78" name="Object 2"/>
          <p:cNvGraphicFramePr/>
          <p:nvPr/>
        </p:nvGraphicFramePr>
        <p:xfrm>
          <a:off x="457200" y="2551113"/>
          <a:ext cx="50911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" r:id="rId1" imgW="2451100" imgH="228600" progId="Equation.3">
                  <p:embed/>
                </p:oleObj>
              </mc:Choice>
              <mc:Fallback>
                <p:oleObj name="" r:id="rId1" imgW="2451100" imgH="228600" progId="Equation.3">
                  <p:embed/>
                  <p:pic>
                    <p:nvPicPr>
                      <p:cNvPr id="0" name="图片 33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7200" y="2551113"/>
                        <a:ext cx="5091113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17" name="Object 3"/>
          <p:cNvGraphicFramePr/>
          <p:nvPr/>
        </p:nvGraphicFramePr>
        <p:xfrm>
          <a:off x="1398588" y="3046413"/>
          <a:ext cx="62214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" r:id="rId3" imgW="3213100" imgH="228600" progId="Equation.3">
                  <p:embed/>
                </p:oleObj>
              </mc:Choice>
              <mc:Fallback>
                <p:oleObj name="" r:id="rId3" imgW="3213100" imgH="2286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588" y="3046413"/>
                        <a:ext cx="6221412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18" name="Object 4"/>
          <p:cNvGraphicFramePr/>
          <p:nvPr/>
        </p:nvGraphicFramePr>
        <p:xfrm>
          <a:off x="469900" y="5740400"/>
          <a:ext cx="80914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" r:id="rId5" imgW="3985895" imgH="444500" progId="Equation.3">
                  <p:embed/>
                </p:oleObj>
              </mc:Choice>
              <mc:Fallback>
                <p:oleObj name="" r:id="rId5" imgW="3985895" imgH="444500" progId="Equation.3">
                  <p:embed/>
                  <p:pic>
                    <p:nvPicPr>
                      <p:cNvPr id="0" name="图片 33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900" y="5740400"/>
                        <a:ext cx="8091488" cy="904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1" name="Line 7"/>
          <p:cNvSpPr/>
          <p:nvPr/>
        </p:nvSpPr>
        <p:spPr>
          <a:xfrm>
            <a:off x="1243013" y="2895600"/>
            <a:ext cx="1587" cy="22590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93219" name="Object 5"/>
          <p:cNvGraphicFramePr/>
          <p:nvPr/>
        </p:nvGraphicFramePr>
        <p:xfrm>
          <a:off x="1371600" y="3984625"/>
          <a:ext cx="380841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" r:id="rId7" imgW="1967865" imgH="444500" progId="Equation.3">
                  <p:embed/>
                </p:oleObj>
              </mc:Choice>
              <mc:Fallback>
                <p:oleObj name="" r:id="rId7" imgW="1967865" imgH="444500" progId="Equation.3">
                  <p:embed/>
                  <p:pic>
                    <p:nvPicPr>
                      <p:cNvPr id="0" name="图片 33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3984625"/>
                        <a:ext cx="3808413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0" name="Object 6"/>
          <p:cNvGraphicFramePr/>
          <p:nvPr/>
        </p:nvGraphicFramePr>
        <p:xfrm>
          <a:off x="1409700" y="3541713"/>
          <a:ext cx="58293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" r:id="rId9" imgW="3009900" imgH="228600" progId="Equation.3">
                  <p:embed/>
                </p:oleObj>
              </mc:Choice>
              <mc:Fallback>
                <p:oleObj name="" r:id="rId9" imgW="3009900" imgH="228600" progId="Equation.3">
                  <p:embed/>
                  <p:pic>
                    <p:nvPicPr>
                      <p:cNvPr id="0" name="图片 337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09700" y="3541713"/>
                        <a:ext cx="5829300" cy="4460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3221" name="Object 7"/>
          <p:cNvGraphicFramePr/>
          <p:nvPr/>
        </p:nvGraphicFramePr>
        <p:xfrm>
          <a:off x="482600" y="4835525"/>
          <a:ext cx="70024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" r:id="rId11" imgW="3618230" imgH="444500" progId="Equation.3">
                  <p:embed/>
                </p:oleObj>
              </mc:Choice>
              <mc:Fallback>
                <p:oleObj name="" r:id="rId11" imgW="3618230" imgH="444500" progId="Equation.3">
                  <p:embed/>
                  <p:pic>
                    <p:nvPicPr>
                      <p:cNvPr id="0" name="图片 33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2600" y="4835525"/>
                        <a:ext cx="7002463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8"/>
          <p:cNvGraphicFramePr/>
          <p:nvPr/>
        </p:nvGraphicFramePr>
        <p:xfrm>
          <a:off x="2786063" y="285750"/>
          <a:ext cx="447992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" r:id="rId13" imgW="5648325" imgH="2076450" progId="PBrush">
                  <p:embed/>
                </p:oleObj>
              </mc:Choice>
              <mc:Fallback>
                <p:oleObj name="" r:id="rId13" imgW="5648325" imgH="2076450" progId="PBrush">
                  <p:embed/>
                  <p:pic>
                    <p:nvPicPr>
                      <p:cNvPr id="0" name="图片 336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86063" y="285750"/>
                        <a:ext cx="4479925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3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3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3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3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graphicFrame>
        <p:nvGraphicFramePr>
          <p:cNvPr id="51202" name="Object 2"/>
          <p:cNvGraphicFramePr/>
          <p:nvPr/>
        </p:nvGraphicFramePr>
        <p:xfrm>
          <a:off x="609600" y="2816225"/>
          <a:ext cx="28416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" r:id="rId1" imgW="1409065" imgH="444500" progId="Equation.3">
                  <p:embed/>
                </p:oleObj>
              </mc:Choice>
              <mc:Fallback>
                <p:oleObj name="" r:id="rId1" imgW="1409065" imgH="444500" progId="Equation.3">
                  <p:embed/>
                  <p:pic>
                    <p:nvPicPr>
                      <p:cNvPr id="0" name="图片 337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816225"/>
                        <a:ext cx="2841625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10"/>
          <p:cNvSpPr/>
          <p:nvPr/>
        </p:nvSpPr>
        <p:spPr>
          <a:xfrm>
            <a:off x="285750" y="1928813"/>
            <a:ext cx="85344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t"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</a:rPr>
              <a:t>.</a:t>
            </a:r>
            <a:r>
              <a:rPr lang="zh-CN" altLang="en-US" sz="2000" b="1" dirty="0">
                <a:latin typeface="Calibri" panose="020F0502020204030204" pitchFamily="34" charset="0"/>
              </a:rPr>
              <a:t>单回路（无前馈通道）离散系统，在前向通道存在至少一个  实际的采样</a:t>
            </a:r>
            <a:endParaRPr lang="en-US" altLang="zh-CN" sz="2000" b="1" dirty="0">
              <a:latin typeface="Calibri" panose="020F0502020204030204" pitchFamily="34" charset="0"/>
            </a:endParaRPr>
          </a:p>
          <a:p>
            <a:pPr fontAlgn="t"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    开关时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51203" name="Object 3"/>
          <p:cNvGraphicFramePr/>
          <p:nvPr/>
        </p:nvGraphicFramePr>
        <p:xfrm>
          <a:off x="673100" y="5357813"/>
          <a:ext cx="46847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" r:id="rId3" imgW="2322830" imgH="431800" progId="Equation.3">
                  <p:embed/>
                </p:oleObj>
              </mc:Choice>
              <mc:Fallback>
                <p:oleObj name="" r:id="rId3" imgW="2322830" imgH="431800" progId="Equation.3">
                  <p:embed/>
                  <p:pic>
                    <p:nvPicPr>
                      <p:cNvPr id="0" name="图片 33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100" y="5357813"/>
                        <a:ext cx="4684713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Rectangle 17"/>
          <p:cNvSpPr/>
          <p:nvPr/>
        </p:nvSpPr>
        <p:spPr>
          <a:xfrm>
            <a:off x="203200" y="4435475"/>
            <a:ext cx="529748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t">
              <a:buNone/>
            </a:pPr>
            <a:r>
              <a:rPr lang="en-US" altLang="zh-CN" sz="2000" b="1" dirty="0">
                <a:latin typeface="Calibri" panose="020F0502020204030204" pitchFamily="34" charset="0"/>
              </a:rPr>
              <a:t>II.</a:t>
            </a:r>
            <a:r>
              <a:rPr lang="zh-CN" altLang="en-US" sz="2000" b="1" dirty="0">
                <a:latin typeface="Calibri" panose="020F0502020204030204" pitchFamily="34" charset="0"/>
              </a:rPr>
              <a:t>离散系统结构图中各环节之间均有或者等效</a:t>
            </a:r>
            <a:endParaRPr lang="en-US" altLang="zh-CN" sz="2000" b="1" dirty="0">
              <a:latin typeface="Calibri" panose="020F0502020204030204" pitchFamily="34" charset="0"/>
            </a:endParaRPr>
          </a:p>
          <a:p>
            <a:pPr fontAlgn="t"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    有采样开关时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graphicFrame>
        <p:nvGraphicFramePr>
          <p:cNvPr id="51204" name="Object 4"/>
          <p:cNvGraphicFramePr/>
          <p:nvPr/>
        </p:nvGraphicFramePr>
        <p:xfrm>
          <a:off x="5029200" y="2692400"/>
          <a:ext cx="38481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" r:id="rId5" imgW="3848100" imgH="1457325" progId="PBrush">
                  <p:embed/>
                </p:oleObj>
              </mc:Choice>
              <mc:Fallback>
                <p:oleObj name="" r:id="rId5" imgW="3848100" imgH="1457325" progId="PBrush">
                  <p:embed/>
                  <p:pic>
                    <p:nvPicPr>
                      <p:cNvPr id="0" name="图片 337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2692400"/>
                        <a:ext cx="3848100" cy="1457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/>
          <p:nvPr/>
        </p:nvGraphicFramePr>
        <p:xfrm>
          <a:off x="5543550" y="4324350"/>
          <a:ext cx="3143250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" r:id="rId7" imgW="3143250" imgH="1924050" progId="PBrush">
                  <p:embed/>
                </p:oleObj>
              </mc:Choice>
              <mc:Fallback>
                <p:oleObj name="" r:id="rId7" imgW="3143250" imgH="1924050" progId="PBrush">
                  <p:embed/>
                  <p:pic>
                    <p:nvPicPr>
                      <p:cNvPr id="0" name="图片 337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43550" y="4324350"/>
                        <a:ext cx="3143250" cy="192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/>
          <p:nvPr/>
        </p:nvGraphicFramePr>
        <p:xfrm>
          <a:off x="3619500" y="2984500"/>
          <a:ext cx="1419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" r:id="rId9" imgW="1419225" imgH="533400" progId="PBrush">
                  <p:embed/>
                </p:oleObj>
              </mc:Choice>
              <mc:Fallback>
                <p:oleObj name="" r:id="rId9" imgW="1419225" imgH="533400" progId="PBrush">
                  <p:embed/>
                  <p:pic>
                    <p:nvPicPr>
                      <p:cNvPr id="0" name="图片 337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619500" y="2984500"/>
                        <a:ext cx="1419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/>
          <p:nvPr/>
        </p:nvGraphicFramePr>
        <p:xfrm>
          <a:off x="5638800" y="44196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" r:id="rId11" imgW="352425" imgH="228600" progId="PBrush">
                  <p:embed/>
                </p:oleObj>
              </mc:Choice>
              <mc:Fallback>
                <p:oleObj name="" r:id="rId11" imgW="352425" imgH="228600" progId="PBrush">
                  <p:embed/>
                  <p:pic>
                    <p:nvPicPr>
                      <p:cNvPr id="0" name="图片 3377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44196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/>
          <p:nvPr/>
        </p:nvGraphicFramePr>
        <p:xfrm>
          <a:off x="5984875" y="54356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" r:id="rId13" imgW="352425" imgH="228600" progId="PBrush">
                  <p:embed/>
                </p:oleObj>
              </mc:Choice>
              <mc:Fallback>
                <p:oleObj name="" r:id="rId13" imgW="352425" imgH="228600" progId="PBrush">
                  <p:embed/>
                  <p:pic>
                    <p:nvPicPr>
                      <p:cNvPr id="0" name="图片 33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84875" y="54356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/>
          <p:nvPr/>
        </p:nvGraphicFramePr>
        <p:xfrm>
          <a:off x="6327775" y="50800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" r:id="rId14" imgW="352425" imgH="228600" progId="PBrush">
                  <p:embed/>
                </p:oleObj>
              </mc:Choice>
              <mc:Fallback>
                <p:oleObj name="" r:id="rId14" imgW="352425" imgH="228600" progId="PBrush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7775" y="50800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/>
          <p:nvPr/>
        </p:nvGraphicFramePr>
        <p:xfrm>
          <a:off x="7429500" y="5753100"/>
          <a:ext cx="35242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4" name="" r:id="rId15" imgW="352425" imgH="228600" progId="PBrush">
                  <p:embed/>
                </p:oleObj>
              </mc:Choice>
              <mc:Fallback>
                <p:oleObj name="" r:id="rId15" imgW="352425" imgH="228600" progId="PBrush">
                  <p:embed/>
                  <p:pic>
                    <p:nvPicPr>
                      <p:cNvPr id="0" name="图片 336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29500" y="5753100"/>
                        <a:ext cx="352425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可以利用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Mason</a:t>
            </a:r>
            <a:r>
              <a:rPr lang="zh-CN" altLang="en-US" sz="2400" b="1" dirty="0">
                <a:solidFill>
                  <a:srgbClr val="C00000"/>
                </a:solidFill>
              </a:rPr>
              <a:t>公式求</a:t>
            </a:r>
            <a:r>
              <a:rPr lang="en-US" altLang="zh-CN" sz="2400" b="1" dirty="0">
                <a:solidFill>
                  <a:srgbClr val="C00000"/>
                </a:solidFill>
                <a:latin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(z)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C(z)</a:t>
            </a:r>
            <a:r>
              <a:rPr lang="zh-CN" altLang="en-US" sz="2400" b="1" dirty="0">
                <a:solidFill>
                  <a:srgbClr val="C00000"/>
                </a:solidFill>
              </a:rPr>
              <a:t>两种情况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098" name="Object 2"/>
          <p:cNvGraphicFramePr/>
          <p:nvPr/>
        </p:nvGraphicFramePr>
        <p:xfrm>
          <a:off x="4114800" y="3886200"/>
          <a:ext cx="666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666750" imgH="485775" progId="PBrush">
                  <p:embed/>
                </p:oleObj>
              </mc:Choice>
              <mc:Fallback>
                <p:oleObj name="" r:id="rId1" imgW="666750" imgH="485775" progId="PBrush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886200"/>
                        <a:ext cx="66675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/>
          <p:nvPr/>
        </p:nvGraphicFramePr>
        <p:xfrm>
          <a:off x="1371600" y="4419600"/>
          <a:ext cx="63246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5534025" imgH="1409700" progId="PBrush">
                  <p:embed/>
                </p:oleObj>
              </mc:Choice>
              <mc:Fallback>
                <p:oleObj name="" r:id="rId3" imgW="5534025" imgH="1409700" progId="PBrush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1600" y="4419600"/>
                        <a:ext cx="63246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8" name="Group 16"/>
          <p:cNvGrpSpPr/>
          <p:nvPr/>
        </p:nvGrpSpPr>
        <p:grpSpPr>
          <a:xfrm>
            <a:off x="762000" y="1781175"/>
            <a:ext cx="7162800" cy="2105025"/>
            <a:chOff x="480" y="1122"/>
            <a:chExt cx="4512" cy="1326"/>
          </a:xfrm>
        </p:grpSpPr>
        <p:graphicFrame>
          <p:nvGraphicFramePr>
            <p:cNvPr id="4100" name="Object 4"/>
            <p:cNvGraphicFramePr/>
            <p:nvPr/>
          </p:nvGraphicFramePr>
          <p:xfrm>
            <a:off x="864" y="1632"/>
            <a:ext cx="3936" cy="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5" name="" r:id="rId5" imgW="5400675" imgH="1257300" progId="PBrush">
                    <p:embed/>
                  </p:oleObj>
                </mc:Choice>
                <mc:Fallback>
                  <p:oleObj name="" r:id="rId5" imgW="5400675" imgH="1257300" progId="PBrush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" y="1632"/>
                          <a:ext cx="3936" cy="7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5"/>
            <p:cNvGraphicFramePr/>
            <p:nvPr/>
          </p:nvGraphicFramePr>
          <p:xfrm>
            <a:off x="480" y="1152"/>
            <a:ext cx="54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7" imgW="857250" imgH="676275" progId="PBrush">
                    <p:embed/>
                  </p:oleObj>
                </mc:Choice>
                <mc:Fallback>
                  <p:oleObj name="" r:id="rId7" imgW="857250" imgH="676275" progId="PBrush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1152"/>
                          <a:ext cx="540" cy="4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6"/>
            <p:cNvGraphicFramePr/>
            <p:nvPr/>
          </p:nvGraphicFramePr>
          <p:xfrm>
            <a:off x="1200" y="1134"/>
            <a:ext cx="648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9" imgW="1028700" imgH="714375" progId="PBrush">
                    <p:embed/>
                  </p:oleObj>
                </mc:Choice>
                <mc:Fallback>
                  <p:oleObj name="" r:id="rId9" imgW="1028700" imgH="714375" progId="PBrush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1134"/>
                          <a:ext cx="648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/>
            <p:nvPr/>
          </p:nvGraphicFramePr>
          <p:xfrm>
            <a:off x="1962" y="1131"/>
            <a:ext cx="63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1" imgW="1000125" imgH="714375" progId="PBrush">
                    <p:embed/>
                  </p:oleObj>
                </mc:Choice>
                <mc:Fallback>
                  <p:oleObj name="" r:id="rId11" imgW="1000125" imgH="714375" progId="PBrush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62" y="1131"/>
                          <a:ext cx="630" cy="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/>
            <p:cNvGraphicFramePr/>
            <p:nvPr/>
          </p:nvGraphicFramePr>
          <p:xfrm>
            <a:off x="2874" y="1125"/>
            <a:ext cx="678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3" imgW="1076325" imgH="809625" progId="PBrush">
                    <p:embed/>
                  </p:oleObj>
                </mc:Choice>
                <mc:Fallback>
                  <p:oleObj name="" r:id="rId13" imgW="1076325" imgH="809625" progId="PBrush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74" y="1125"/>
                          <a:ext cx="678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9"/>
            <p:cNvGraphicFramePr/>
            <p:nvPr/>
          </p:nvGraphicFramePr>
          <p:xfrm>
            <a:off x="3600" y="1131"/>
            <a:ext cx="672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15" imgW="1066800" imgH="809625" progId="PBrush">
                    <p:embed/>
                  </p:oleObj>
                </mc:Choice>
                <mc:Fallback>
                  <p:oleObj name="" r:id="rId15" imgW="1066800" imgH="809625" progId="PBrush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1131"/>
                          <a:ext cx="672" cy="5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10"/>
            <p:cNvGraphicFramePr/>
            <p:nvPr/>
          </p:nvGraphicFramePr>
          <p:xfrm>
            <a:off x="4368" y="1122"/>
            <a:ext cx="624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7" imgW="990600" imgH="733425" progId="PBrush">
                    <p:embed/>
                  </p:oleObj>
                </mc:Choice>
                <mc:Fallback>
                  <p:oleObj name="" r:id="rId17" imgW="990600" imgH="733425" progId="PBrush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1122"/>
                          <a:ext cx="624" cy="4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11"/>
            <p:cNvGraphicFramePr/>
            <p:nvPr/>
          </p:nvGraphicFramePr>
          <p:xfrm>
            <a:off x="636" y="1992"/>
            <a:ext cx="61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19" imgW="971550" imgH="723900" progId="PBrush">
                    <p:embed/>
                  </p:oleObj>
                </mc:Choice>
                <mc:Fallback>
                  <p:oleObj name="" r:id="rId19" imgW="971550" imgH="723900" progId="PBrush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36" y="1992"/>
                          <a:ext cx="612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9" name="标题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计算机控制系统的描述方法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1500188" y="274638"/>
            <a:ext cx="7186612" cy="1143000"/>
          </a:xfrm>
        </p:spPr>
        <p:txBody>
          <a:bodyPr vert="horz" wrap="square" lIns="91440" tIns="45720" rIns="91440" bIns="45720" anchor="ctr" anchorCtr="0"/>
          <a:p>
            <a:pPr algn="l">
              <a:buNone/>
            </a:pPr>
            <a:r>
              <a:rPr lang="en-US" altLang="zh-CN" sz="2800" b="1" dirty="0">
                <a:solidFill>
                  <a:srgbClr val="A50021"/>
                </a:solidFill>
              </a:rPr>
              <a:t>7.2</a:t>
            </a:r>
            <a:r>
              <a:rPr lang="zh-CN" altLang="en-US" sz="2800" b="1" dirty="0">
                <a:solidFill>
                  <a:srgbClr val="A50021"/>
                </a:solidFill>
              </a:rPr>
              <a:t>   信号的采样与</a:t>
            </a:r>
            <a:r>
              <a:rPr lang="zh-CN" altLang="en-US" sz="2800" b="1" dirty="0">
                <a:solidFill>
                  <a:srgbClr val="A50021"/>
                </a:solidFill>
              </a:rPr>
              <a:t>保持</a:t>
            </a:r>
            <a:endParaRPr lang="zh-CN" altLang="en-US" sz="2800" b="1" dirty="0">
              <a:solidFill>
                <a:srgbClr val="A50021"/>
              </a:solidFill>
            </a:endParaRPr>
          </a:p>
        </p:txBody>
      </p:sp>
      <p:grpSp>
        <p:nvGrpSpPr>
          <p:cNvPr id="57347" name="组合 8"/>
          <p:cNvGrpSpPr/>
          <p:nvPr/>
        </p:nvGrpSpPr>
        <p:grpSpPr>
          <a:xfrm>
            <a:off x="3000375" y="1785938"/>
            <a:ext cx="5072063" cy="2143125"/>
            <a:chOff x="357158" y="1857364"/>
            <a:chExt cx="5072098" cy="2143140"/>
          </a:xfrm>
        </p:grpSpPr>
        <p:sp>
          <p:nvSpPr>
            <p:cNvPr id="8" name="矩形 7"/>
            <p:cNvSpPr/>
            <p:nvPr/>
          </p:nvSpPr>
          <p:spPr>
            <a:xfrm>
              <a:off x="357158" y="1857364"/>
              <a:ext cx="5072098" cy="214314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50800" dist="635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7353" name="组合 6"/>
            <p:cNvGrpSpPr/>
            <p:nvPr/>
          </p:nvGrpSpPr>
          <p:grpSpPr>
            <a:xfrm>
              <a:off x="428596" y="2071678"/>
              <a:ext cx="4714908" cy="1755775"/>
              <a:chOff x="4105275" y="1905000"/>
              <a:chExt cx="4657725" cy="1755775"/>
            </a:xfrm>
          </p:grpSpPr>
          <p:pic>
            <p:nvPicPr>
              <p:cNvPr id="57354" name="Picture 5"/>
              <p:cNvPicPr>
                <a:picLocks noChangeAspect="1"/>
              </p:cNvPicPr>
              <p:nvPr/>
            </p:nvPicPr>
            <p:blipFill>
              <a:blip r:embed="rId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05275" y="2060575"/>
                <a:ext cx="1609725" cy="12160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7355" name="Picture 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748338" y="2590800"/>
                <a:ext cx="1262062" cy="37782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57356" name="Picture 7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7159625" y="1905000"/>
                <a:ext cx="1603375" cy="1755775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</p:grpSp>
      <p:sp>
        <p:nvSpPr>
          <p:cNvPr id="57348" name="TextBox 9"/>
          <p:cNvSpPr txBox="1"/>
          <p:nvPr/>
        </p:nvSpPr>
        <p:spPr>
          <a:xfrm>
            <a:off x="642938" y="5357813"/>
            <a:ext cx="80010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  <a:buNone/>
            </a:pPr>
            <a:r>
              <a:rPr lang="zh-CN" altLang="en-US" sz="2000" b="1" dirty="0">
                <a:latin typeface="Calibri" panose="020F0502020204030204" pitchFamily="34" charset="0"/>
              </a:rPr>
              <a:t>         用一个周期性闭合的采样开关表示采样过程。开关的闭合周期为</a:t>
            </a:r>
            <a:r>
              <a:rPr lang="en-US" altLang="zh-CN" sz="2000" b="1" dirty="0">
                <a:latin typeface="Calibri" panose="020F0502020204030204" pitchFamily="34" charset="0"/>
              </a:rPr>
              <a:t>T</a:t>
            </a:r>
            <a:r>
              <a:rPr lang="zh-CN" altLang="en-US" sz="2000" b="1" dirty="0">
                <a:latin typeface="Calibri" panose="020F0502020204030204" pitchFamily="34" charset="0"/>
              </a:rPr>
              <a:t>，每次闭合的时间为</a:t>
            </a:r>
            <a:r>
              <a:rPr lang="el-GR" altLang="zh-CN" sz="2000" b="1" dirty="0">
                <a:latin typeface="Calibri" panose="020F0502020204030204" pitchFamily="34" charset="0"/>
              </a:rPr>
              <a:t>τ</a:t>
            </a:r>
            <a:r>
              <a:rPr lang="zh-CN" altLang="en-US" sz="2000" b="1" dirty="0">
                <a:latin typeface="Calibri" panose="020F0502020204030204" pitchFamily="34" charset="0"/>
              </a:rPr>
              <a:t>的情况下</a:t>
            </a:r>
            <a:endParaRPr lang="zh-CN" altLang="en-US" sz="2000" b="1" dirty="0"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813" y="4143375"/>
            <a:ext cx="3832225" cy="1216025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连续信号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转变为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离散信号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采样过程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0" y="4500563"/>
            <a:ext cx="1620838" cy="523875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采样开关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51" name="矩形 11"/>
          <p:cNvSpPr/>
          <p:nvPr/>
        </p:nvSpPr>
        <p:spPr>
          <a:xfrm>
            <a:off x="357188" y="1928813"/>
            <a:ext cx="21478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(1) </a:t>
            </a:r>
            <a:r>
              <a:rPr lang="zh-CN" altLang="en-US" sz="2400" b="1" dirty="0">
                <a:solidFill>
                  <a:srgbClr val="A50021"/>
                </a:solidFill>
                <a:latin typeface="Calibri" panose="020F0502020204030204" pitchFamily="34" charset="0"/>
              </a:rPr>
              <a:t>信号的采样</a:t>
            </a:r>
            <a:endParaRPr lang="zh-CN" altLang="en-US" sz="2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3143250" y="1500188"/>
            <a:ext cx="5572125" cy="15001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635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59102" name="Object 2"/>
          <p:cNvGraphicFramePr/>
          <p:nvPr/>
        </p:nvGraphicFramePr>
        <p:xfrm>
          <a:off x="809625" y="3214688"/>
          <a:ext cx="2690813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307465" imgH="431800" progId="Equation.3">
                  <p:embed/>
                </p:oleObj>
              </mc:Choice>
              <mc:Fallback>
                <p:oleObj name="" r:id="rId1" imgW="1307465" imgH="431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09625" y="3214688"/>
                        <a:ext cx="2690813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2" name="Object 4"/>
          <p:cNvGraphicFramePr/>
          <p:nvPr/>
        </p:nvGraphicFramePr>
        <p:xfrm>
          <a:off x="3429000" y="4037013"/>
          <a:ext cx="25908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256665" imgH="431800" progId="Equation.3">
                  <p:embed/>
                </p:oleObj>
              </mc:Choice>
              <mc:Fallback>
                <p:oleObj name="" r:id="rId3" imgW="1256665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4037013"/>
                        <a:ext cx="259080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3" name="Object 5"/>
          <p:cNvGraphicFramePr/>
          <p:nvPr/>
        </p:nvGraphicFramePr>
        <p:xfrm>
          <a:off x="785813" y="4214813"/>
          <a:ext cx="26701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129665" imgH="228600" progId="Equation.3">
                  <p:embed/>
                </p:oleObj>
              </mc:Choice>
              <mc:Fallback>
                <p:oleObj name="" r:id="rId5" imgW="1129665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813" y="4214813"/>
                        <a:ext cx="2670175" cy="541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4" name="Object 6"/>
          <p:cNvGraphicFramePr/>
          <p:nvPr/>
        </p:nvGraphicFramePr>
        <p:xfrm>
          <a:off x="785813" y="5072063"/>
          <a:ext cx="25098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056765" imgH="431800" progId="Equation.3">
                  <p:embed/>
                </p:oleObj>
              </mc:Choice>
              <mc:Fallback>
                <p:oleObj name="" r:id="rId7" imgW="2056765" imgH="4318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813" y="5072063"/>
                        <a:ext cx="2509837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7"/>
          <p:cNvGraphicFramePr/>
          <p:nvPr/>
        </p:nvGraphicFramePr>
        <p:xfrm>
          <a:off x="6029325" y="4000500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9" imgW="1409065" imgH="431800" progId="Equation.3">
                  <p:embed/>
                </p:oleObj>
              </mc:Choice>
              <mc:Fallback>
                <p:oleObj name="" r:id="rId9" imgW="1409065" imgH="431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29325" y="4000500"/>
                        <a:ext cx="2971800" cy="914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99"/>
                          </a:gs>
                          <a:gs pos="50000">
                            <a:srgbClr val="66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66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17" name="Object 8"/>
          <p:cNvGraphicFramePr/>
          <p:nvPr/>
        </p:nvGraphicFramePr>
        <p:xfrm>
          <a:off x="1765300" y="5656263"/>
          <a:ext cx="33067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638300" imgH="457200" progId="Equation.3">
                  <p:embed/>
                </p:oleObj>
              </mc:Choice>
              <mc:Fallback>
                <p:oleObj name="" r:id="rId11" imgW="16383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5300" y="5656263"/>
                        <a:ext cx="3306763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1"/>
          <p:cNvGraphicFramePr/>
          <p:nvPr/>
        </p:nvGraphicFramePr>
        <p:xfrm>
          <a:off x="4924425" y="2286000"/>
          <a:ext cx="147638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152400" imgH="152400" progId="PBrush">
                  <p:embed/>
                </p:oleObj>
              </mc:Choice>
              <mc:Fallback>
                <p:oleObj name="" r:id="rId13" imgW="152400" imgH="152400" progId="PBrush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24425" y="2286000"/>
                        <a:ext cx="147638" cy="161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5" name="组合 21"/>
          <p:cNvGrpSpPr/>
          <p:nvPr/>
        </p:nvGrpSpPr>
        <p:grpSpPr>
          <a:xfrm>
            <a:off x="3322638" y="1643063"/>
            <a:ext cx="5321300" cy="1249362"/>
            <a:chOff x="3581400" y="2362200"/>
            <a:chExt cx="5321300" cy="1249363"/>
          </a:xfrm>
        </p:grpSpPr>
        <p:graphicFrame>
          <p:nvGraphicFramePr>
            <p:cNvPr id="5128" name="Object 9"/>
            <p:cNvGraphicFramePr/>
            <p:nvPr/>
          </p:nvGraphicFramePr>
          <p:xfrm>
            <a:off x="5357813" y="2433638"/>
            <a:ext cx="1630362" cy="1147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5" imgW="1666875" imgH="1076325" progId="PBrush">
                    <p:embed/>
                  </p:oleObj>
                </mc:Choice>
                <mc:Fallback>
                  <p:oleObj name="" r:id="rId15" imgW="1666875" imgH="1076325" progId="PBrush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57813" y="2433638"/>
                          <a:ext cx="1630362" cy="1147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10"/>
            <p:cNvGraphicFramePr/>
            <p:nvPr/>
          </p:nvGraphicFramePr>
          <p:xfrm>
            <a:off x="3581400" y="2433638"/>
            <a:ext cx="1638300" cy="1177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7" imgW="1676400" imgH="1104900" progId="PBrush">
                    <p:embed/>
                  </p:oleObj>
                </mc:Choice>
                <mc:Fallback>
                  <p:oleObj name="" r:id="rId17" imgW="1676400" imgH="1104900" progId="PBrush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81400" y="2433638"/>
                          <a:ext cx="1638300" cy="1177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2"/>
            <p:cNvGraphicFramePr/>
            <p:nvPr/>
          </p:nvGraphicFramePr>
          <p:xfrm>
            <a:off x="6942138" y="3000375"/>
            <a:ext cx="325437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9" imgW="333375" imgH="190500" progId="PBrush">
                    <p:embed/>
                  </p:oleObj>
                </mc:Choice>
                <mc:Fallback>
                  <p:oleObj name="" r:id="rId19" imgW="333375" imgH="190500" progId="PBrush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42138" y="3000375"/>
                          <a:ext cx="325437" cy="203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2" name="Object 13"/>
            <p:cNvGraphicFramePr/>
            <p:nvPr/>
          </p:nvGraphicFramePr>
          <p:xfrm>
            <a:off x="7264400" y="2362200"/>
            <a:ext cx="1638300" cy="122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1" imgW="1676400" imgH="1152525" progId="PBrush">
                    <p:embed/>
                  </p:oleObj>
                </mc:Choice>
                <mc:Fallback>
                  <p:oleObj name="" r:id="rId21" imgW="1676400" imgH="1152525" progId="PBrush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64400" y="2362200"/>
                          <a:ext cx="1638300" cy="1227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3" name="Object 14"/>
          <p:cNvGraphicFramePr/>
          <p:nvPr/>
        </p:nvGraphicFramePr>
        <p:xfrm>
          <a:off x="5133975" y="5627688"/>
          <a:ext cx="243840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23" imgW="1104265" imgH="431800" progId="Equation.3">
                  <p:embed/>
                </p:oleObj>
              </mc:Choice>
              <mc:Fallback>
                <p:oleObj name="" r:id="rId23" imgW="1104265" imgH="431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33975" y="5627688"/>
                        <a:ext cx="2438400" cy="9540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标题 1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800" b="1" dirty="0">
                <a:solidFill>
                  <a:srgbClr val="A50021"/>
                </a:solidFill>
              </a:rPr>
              <a:t>理想采样序列</a:t>
            </a:r>
            <a:endParaRPr lang="zh-CN" altLang="en-US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146" name="Object 2"/>
          <p:cNvGraphicFramePr/>
          <p:nvPr/>
        </p:nvGraphicFramePr>
        <p:xfrm>
          <a:off x="5214938" y="1571625"/>
          <a:ext cx="330676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" imgW="1497965" imgH="431800" progId="Equation.3">
                  <p:embed/>
                </p:oleObj>
              </mc:Choice>
              <mc:Fallback>
                <p:oleObj name="" r:id="rId1" imgW="149796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4938" y="1571625"/>
                        <a:ext cx="3306762" cy="9540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FF99"/>
                          </a:gs>
                          <a:gs pos="50000">
                            <a:srgbClr val="99FF99">
                              <a:gamma/>
                              <a:tint val="0"/>
                              <a:invGamma/>
                            </a:srgbClr>
                          </a:gs>
                          <a:gs pos="100000">
                            <a:srgbClr val="99FF99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7" name="Group 43"/>
          <p:cNvGrpSpPr/>
          <p:nvPr/>
        </p:nvGrpSpPr>
        <p:grpSpPr>
          <a:xfrm>
            <a:off x="500063" y="1714500"/>
            <a:ext cx="3924300" cy="533400"/>
            <a:chOff x="96" y="1668"/>
            <a:chExt cx="2472" cy="336"/>
          </a:xfrm>
        </p:grpSpPr>
        <p:graphicFrame>
          <p:nvGraphicFramePr>
            <p:cNvPr id="6155" name="Object 11"/>
            <p:cNvGraphicFramePr/>
            <p:nvPr/>
          </p:nvGraphicFramePr>
          <p:xfrm>
            <a:off x="624" y="1713"/>
            <a:ext cx="9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3" imgW="659765" imgH="203200" progId="Equation.3">
                    <p:embed/>
                  </p:oleObj>
                </mc:Choice>
                <mc:Fallback>
                  <p:oleObj name="" r:id="rId3" imgW="659765" imgH="2032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24" y="1713"/>
                          <a:ext cx="93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6" name="Rectangle 24"/>
            <p:cNvSpPr/>
            <p:nvPr/>
          </p:nvSpPr>
          <p:spPr>
            <a:xfrm>
              <a:off x="96" y="1677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Calibri" panose="020F050202020403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A50021"/>
                  </a:solidFill>
                  <a:latin typeface="Calibri" panose="020F0502020204030204" pitchFamily="34" charset="0"/>
                </a:rPr>
                <a:t>1 </a:t>
              </a:r>
              <a:endPara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7" name="Rectangle 25"/>
            <p:cNvSpPr/>
            <p:nvPr/>
          </p:nvSpPr>
          <p:spPr>
            <a:xfrm>
              <a:off x="1488" y="1668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800" b="1" dirty="0">
                  <a:latin typeface="Calibri" panose="020F0502020204030204" pitchFamily="34" charset="0"/>
                </a:rPr>
                <a:t>，求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6" name="Object 12"/>
            <p:cNvGraphicFramePr/>
            <p:nvPr/>
          </p:nvGraphicFramePr>
          <p:xfrm>
            <a:off x="1995" y="1668"/>
            <a:ext cx="57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405765" imgH="228600" progId="Equation.3">
                    <p:embed/>
                  </p:oleObj>
                </mc:Choice>
                <mc:Fallback>
                  <p:oleObj name="" r:id="rId5" imgW="405765" imgH="228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95" y="1668"/>
                          <a:ext cx="573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4"/>
          <p:cNvGrpSpPr/>
          <p:nvPr/>
        </p:nvGrpSpPr>
        <p:grpSpPr>
          <a:xfrm>
            <a:off x="392113" y="2438400"/>
            <a:ext cx="3352800" cy="952500"/>
            <a:chOff x="144" y="1956"/>
            <a:chExt cx="2112" cy="600"/>
          </a:xfrm>
        </p:grpSpPr>
        <p:graphicFrame>
          <p:nvGraphicFramePr>
            <p:cNvPr id="6154" name="Object 10"/>
            <p:cNvGraphicFramePr/>
            <p:nvPr/>
          </p:nvGraphicFramePr>
          <p:xfrm>
            <a:off x="624" y="1956"/>
            <a:ext cx="163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7" imgW="1180465" imgH="431800" progId="Equation.3">
                    <p:embed/>
                  </p:oleObj>
                </mc:Choice>
                <mc:Fallback>
                  <p:oleObj name="" r:id="rId7" imgW="1180465" imgH="431800" progId="Equation.3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4" y="1956"/>
                          <a:ext cx="1632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28"/>
            <p:cNvSpPr/>
            <p:nvPr/>
          </p:nvSpPr>
          <p:spPr>
            <a:xfrm>
              <a:off x="144" y="2051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800" dirty="0">
                  <a:latin typeface="Calibri" panose="020F0502020204030204" pitchFamily="34" charset="0"/>
                </a:rPr>
                <a:t>解 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55358" name="Object 3"/>
          <p:cNvGraphicFramePr/>
          <p:nvPr/>
        </p:nvGraphicFramePr>
        <p:xfrm>
          <a:off x="2000250" y="3470275"/>
          <a:ext cx="3101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9" imgW="1397000" imgH="228600" progId="Equation.3">
                  <p:embed/>
                </p:oleObj>
              </mc:Choice>
              <mc:Fallback>
                <p:oleObj name="" r:id="rId9" imgW="13970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0250" y="3470275"/>
                        <a:ext cx="310197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59" name="Object 4"/>
          <p:cNvGraphicFramePr/>
          <p:nvPr/>
        </p:nvGraphicFramePr>
        <p:xfrm>
          <a:off x="2020888" y="5638800"/>
          <a:ext cx="35528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600200" imgH="419100" progId="Equation.3">
                  <p:embed/>
                </p:oleObj>
              </mc:Choice>
              <mc:Fallback>
                <p:oleObj name="" r:id="rId11" imgW="1600200" imgH="4191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20888" y="5638800"/>
                        <a:ext cx="3552825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5"/>
          <p:cNvGrpSpPr/>
          <p:nvPr/>
        </p:nvGrpSpPr>
        <p:grpSpPr>
          <a:xfrm>
            <a:off x="363538" y="4157663"/>
            <a:ext cx="3914775" cy="581025"/>
            <a:chOff x="96" y="2880"/>
            <a:chExt cx="2466" cy="366"/>
          </a:xfrm>
        </p:grpSpPr>
        <p:graphicFrame>
          <p:nvGraphicFramePr>
            <p:cNvPr id="6152" name="Object 8"/>
            <p:cNvGraphicFramePr/>
            <p:nvPr/>
          </p:nvGraphicFramePr>
          <p:xfrm>
            <a:off x="660" y="2910"/>
            <a:ext cx="91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3" imgW="647700" imgH="228600" progId="Equation.3">
                    <p:embed/>
                  </p:oleObj>
                </mc:Choice>
                <mc:Fallback>
                  <p:oleObj name="" r:id="rId13" imgW="647700" imgH="2286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60" y="2910"/>
                          <a:ext cx="915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Rectangle 34"/>
            <p:cNvSpPr/>
            <p:nvPr/>
          </p:nvSpPr>
          <p:spPr>
            <a:xfrm>
              <a:off x="96" y="2880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800" b="1" dirty="0">
                  <a:solidFill>
                    <a:srgbClr val="A50021"/>
                  </a:solidFill>
                  <a:latin typeface="Calibri" panose="020F0502020204030204" pitchFamily="34" charset="0"/>
                </a:rPr>
                <a:t>例</a:t>
              </a:r>
              <a:r>
                <a:rPr lang="en-US" altLang="zh-CN" sz="2800" b="1" dirty="0">
                  <a:solidFill>
                    <a:srgbClr val="A50021"/>
                  </a:solidFill>
                  <a:latin typeface="Calibri" panose="020F0502020204030204" pitchFamily="34" charset="0"/>
                </a:rPr>
                <a:t>2 </a:t>
              </a:r>
              <a:endParaRPr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64" name="Rectangle 35"/>
            <p:cNvSpPr/>
            <p:nvPr/>
          </p:nvSpPr>
          <p:spPr>
            <a:xfrm>
              <a:off x="1494" y="2898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800" b="1" dirty="0">
                  <a:latin typeface="Calibri" panose="020F0502020204030204" pitchFamily="34" charset="0"/>
                </a:rPr>
                <a:t>，求 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53" name="Object 9"/>
            <p:cNvGraphicFramePr/>
            <p:nvPr/>
          </p:nvGraphicFramePr>
          <p:xfrm>
            <a:off x="1989" y="2922"/>
            <a:ext cx="57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15" imgW="405765" imgH="228600" progId="Equation.3">
                    <p:embed/>
                  </p:oleObj>
                </mc:Choice>
                <mc:Fallback>
                  <p:oleObj name="" r:id="rId15" imgW="405765" imgH="2286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89" y="2922"/>
                          <a:ext cx="573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6"/>
          <p:cNvGrpSpPr/>
          <p:nvPr/>
        </p:nvGrpSpPr>
        <p:grpSpPr>
          <a:xfrm>
            <a:off x="358775" y="4737100"/>
            <a:ext cx="4014788" cy="952500"/>
            <a:chOff x="96" y="3188"/>
            <a:chExt cx="2529" cy="600"/>
          </a:xfrm>
        </p:grpSpPr>
        <p:graphicFrame>
          <p:nvGraphicFramePr>
            <p:cNvPr id="6151" name="Object 7"/>
            <p:cNvGraphicFramePr/>
            <p:nvPr/>
          </p:nvGraphicFramePr>
          <p:xfrm>
            <a:off x="642" y="3188"/>
            <a:ext cx="198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7" imgW="1434465" imgH="431800" progId="Equation.3">
                    <p:embed/>
                  </p:oleObj>
                </mc:Choice>
                <mc:Fallback>
                  <p:oleObj name="" r:id="rId17" imgW="1434465" imgH="4318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42" y="3188"/>
                          <a:ext cx="1983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2" name="Rectangle 37"/>
            <p:cNvSpPr/>
            <p:nvPr/>
          </p:nvSpPr>
          <p:spPr>
            <a:xfrm>
              <a:off x="96" y="3299"/>
              <a:ext cx="4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buNone/>
              </a:pPr>
              <a:r>
                <a:rPr lang="zh-CN" altLang="en-US" sz="2800" dirty="0">
                  <a:latin typeface="Calibri" panose="020F0502020204030204" pitchFamily="34" charset="0"/>
                </a:rPr>
                <a:t>解 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55367" name="Object 5"/>
          <p:cNvGraphicFramePr/>
          <p:nvPr/>
        </p:nvGraphicFramePr>
        <p:xfrm>
          <a:off x="4968875" y="3255963"/>
          <a:ext cx="26511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9" imgW="1193800" imgH="419100" progId="Equation.3">
                  <p:embed/>
                </p:oleObj>
              </mc:Choice>
              <mc:Fallback>
                <p:oleObj name="" r:id="rId19" imgW="1193800" imgH="4191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68875" y="3255963"/>
                        <a:ext cx="2651125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70" name="Object 6"/>
          <p:cNvGraphicFramePr/>
          <p:nvPr/>
        </p:nvGraphicFramePr>
        <p:xfrm>
          <a:off x="4292600" y="4724400"/>
          <a:ext cx="1890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1" imgW="850265" imgH="431800" progId="Equation.3">
                  <p:embed/>
                </p:oleObj>
              </mc:Choice>
              <mc:Fallback>
                <p:oleObj name="" r:id="rId21" imgW="850265" imgH="431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92600" y="4724400"/>
                        <a:ext cx="1890713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标题 2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2400" b="1" dirty="0">
                <a:solidFill>
                  <a:srgbClr val="A50021"/>
                </a:solidFill>
              </a:rPr>
              <a:t>采样信号的拉氏变换举例</a:t>
            </a:r>
            <a:r>
              <a:rPr lang="en-US" altLang="zh-CN" sz="2400" b="1" dirty="0">
                <a:solidFill>
                  <a:srgbClr val="A50021"/>
                </a:solidFill>
              </a:rPr>
              <a:t>(1)</a:t>
            </a:r>
            <a:endParaRPr lang="zh-CN" altLang="en-US" sz="2400" b="1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5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2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3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4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5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6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7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8.xml><?xml version="1.0" encoding="utf-8"?>
<p:tagLst xmlns:p="http://schemas.openxmlformats.org/presentationml/2006/main">
  <p:tag name="KSO_WM_DIAGRAM_VIRTUALLY_FRAME" val="{&quot;height&quot;:163.65,&quot;left&quot;:53.85,&quot;top&quot;:150.95,&quot;width&quot;:197.55}"/>
</p:tagLst>
</file>

<file path=ppt/tags/tag9.xml><?xml version="1.0" encoding="utf-8"?>
<p:tagLst xmlns:p="http://schemas.openxmlformats.org/presentationml/2006/main">
  <p:tag name="KSO_WPP_MARK_KEY" val="af684203-146a-435e-9f4b-85a2b2750a09"/>
  <p:tag name="COMMONDATA" val="eyJoZGlkIjoiYjQ0NzQ2YTFkNjM3NmI3ZGVkMzczNjgxOTJlY2MyYmEifQ=="/>
  <p:tag name="commondata" val="eyJoZGlkIjoiYTAzMDRhMjMzNzJlODA0ODJmM2Q0MzI0ZDkyYTEyMmQ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3268</Words>
  <Application>WPS 演示</Application>
  <PresentationFormat>全屏显示(4:3)</PresentationFormat>
  <Paragraphs>446</Paragraphs>
  <Slides>59</Slides>
  <Notes>0</Notes>
  <HiddenSlides>2</HiddenSlides>
  <MMClips>0</MMClips>
  <ScaleCrop>false</ScaleCrop>
  <HeadingPairs>
    <vt:vector size="10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390</vt:i4>
      </vt:variant>
      <vt:variant>
        <vt:lpstr>幻灯片标题</vt:lpstr>
      </vt:variant>
      <vt:variant>
        <vt:i4>59</vt:i4>
      </vt:variant>
      <vt:variant>
        <vt:lpstr>自定义放映</vt:lpstr>
      </vt:variant>
      <vt:variant>
        <vt:i4>1</vt:i4>
      </vt:variant>
    </vt:vector>
  </HeadingPairs>
  <TitlesOfParts>
    <vt:vector size="463" baseType="lpstr">
      <vt:lpstr>Arial</vt:lpstr>
      <vt:lpstr>宋体</vt:lpstr>
      <vt:lpstr>Wingdings</vt:lpstr>
      <vt:lpstr>Calibri</vt:lpstr>
      <vt:lpstr>方正魏碑_GBK</vt:lpstr>
      <vt:lpstr>黑体</vt:lpstr>
      <vt:lpstr>Times New Roman</vt:lpstr>
      <vt:lpstr>华文新魏</vt:lpstr>
      <vt:lpstr>Symbol</vt:lpstr>
      <vt:lpstr>微软雅黑</vt:lpstr>
      <vt:lpstr>Arial Unicode MS</vt:lpstr>
      <vt:lpstr>Lucida Calligraphy</vt:lpstr>
      <vt:lpstr>Office 主题</vt:lpstr>
      <vt:lpstr>PBrush</vt:lpstr>
      <vt:lpstr>PBrush</vt:lpstr>
      <vt:lpstr>PBrush</vt:lpstr>
      <vt:lpstr>PBrush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PBrush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PBrush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PBrush</vt:lpstr>
      <vt:lpstr>Equation.3</vt:lpstr>
      <vt:lpstr>Equation.DSMT4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PBrush</vt:lpstr>
      <vt:lpstr>Equation.3</vt:lpstr>
      <vt:lpstr>Equation.KSEE3</vt:lpstr>
      <vt:lpstr>Equation.3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PBrush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Equation.3</vt:lpstr>
      <vt:lpstr>Equation.3</vt:lpstr>
      <vt:lpstr>Equation.3</vt:lpstr>
      <vt:lpstr>PBrush</vt:lpstr>
      <vt:lpstr>Equation.3</vt:lpstr>
      <vt:lpstr>Equation.3</vt:lpstr>
      <vt:lpstr>PBrush</vt:lpstr>
      <vt:lpstr>Equation.3</vt:lpstr>
      <vt:lpstr>Equation.3</vt:lpstr>
      <vt:lpstr>PBrush</vt:lpstr>
      <vt:lpstr>PBrush</vt:lpstr>
      <vt:lpstr>PBrush</vt:lpstr>
      <vt:lpstr>PBrush</vt:lpstr>
      <vt:lpstr>PBrush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PBrush</vt:lpstr>
      <vt:lpstr>Equation.3</vt:lpstr>
      <vt:lpstr>PBrush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PBrush</vt:lpstr>
      <vt:lpstr>Equation.3</vt:lpstr>
      <vt:lpstr>Equation.3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PBrush</vt:lpstr>
      <vt:lpstr>PBrush</vt:lpstr>
      <vt:lpstr>Equation.3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PBrush</vt:lpstr>
      <vt:lpstr>Equation.3</vt:lpstr>
      <vt:lpstr>PBrush</vt:lpstr>
      <vt:lpstr>PBrush</vt:lpstr>
      <vt:lpstr>PBrush</vt:lpstr>
      <vt:lpstr>PBrush</vt:lpstr>
      <vt:lpstr>PBrush</vt:lpstr>
      <vt:lpstr>Equation.3</vt:lpstr>
      <vt:lpstr>Equation.3</vt:lpstr>
      <vt:lpstr>Equation.3</vt:lpstr>
      <vt:lpstr>Equation.3</vt:lpstr>
      <vt:lpstr>PBrush</vt:lpstr>
      <vt:lpstr>PBrush</vt:lpstr>
      <vt:lpstr>PBrush</vt:lpstr>
      <vt:lpstr>Equation.3</vt:lpstr>
      <vt:lpstr>自动控制原理</vt:lpstr>
      <vt:lpstr>7  线性离散系统的分析</vt:lpstr>
      <vt:lpstr>计算机控制系统</vt:lpstr>
      <vt:lpstr>(1)  A/D转换器</vt:lpstr>
      <vt:lpstr>数字控制与D/A转换</vt:lpstr>
      <vt:lpstr>计算机控制系统的描述方法</vt:lpstr>
      <vt:lpstr>7.2   信号的采样与保持</vt:lpstr>
      <vt:lpstr>理想采样序列</vt:lpstr>
      <vt:lpstr>采样信号的拉氏变换举例(1)</vt:lpstr>
      <vt:lpstr>采样信号的拉氏变换举例(2)</vt:lpstr>
      <vt:lpstr>采样信号的频谱</vt:lpstr>
      <vt:lpstr>小    结</vt:lpstr>
      <vt:lpstr>自动控制原理</vt:lpstr>
      <vt:lpstr>连续信号e(t)与离散信号e*(t) 的频谱分析</vt:lpstr>
      <vt:lpstr>香农(Shannon)采样定理                        — 信号完全复现的必要条件</vt:lpstr>
      <vt:lpstr>香农(Shannon)定理再表述</vt:lpstr>
      <vt:lpstr>(2) 信号恢复与保持器</vt:lpstr>
      <vt:lpstr>零阶保持器举例</vt:lpstr>
      <vt:lpstr>零阶保持器与采样周期</vt:lpstr>
      <vt:lpstr>零阶保持器的时间滞后特性</vt:lpstr>
      <vt:lpstr>7.3   Z变换</vt:lpstr>
      <vt:lpstr>PowerPoint 演示文稿</vt:lpstr>
      <vt:lpstr>Z变换的方法</vt:lpstr>
      <vt:lpstr>Z变换(级数求和法)举例1</vt:lpstr>
      <vt:lpstr>(2) Z变换之部分分式法</vt:lpstr>
      <vt:lpstr>Z变换(部分分式法)举例1</vt:lpstr>
      <vt:lpstr>自动控制原理</vt:lpstr>
      <vt:lpstr>常见函数的Z变换</vt:lpstr>
      <vt:lpstr>Z反变换之部分分式法举例</vt:lpstr>
      <vt:lpstr>(3)  反演积分(留数计算)法</vt:lpstr>
      <vt:lpstr>Z变换的性质(1)</vt:lpstr>
      <vt:lpstr>PowerPoint 演示文稿</vt:lpstr>
      <vt:lpstr>Z变换的性质(2)</vt:lpstr>
      <vt:lpstr>Z变换的性质(2)</vt:lpstr>
      <vt:lpstr>Z反变换</vt:lpstr>
      <vt:lpstr>(2)  幂级数法(长除法)</vt:lpstr>
      <vt:lpstr>Z反变换综合举例</vt:lpstr>
      <vt:lpstr>PowerPoint 演示文稿</vt:lpstr>
      <vt:lpstr>PowerPoint 演示文稿</vt:lpstr>
      <vt:lpstr>Z反变换综合举例</vt:lpstr>
      <vt:lpstr>Z反变换综合举例</vt:lpstr>
      <vt:lpstr>Z反变换综合举例</vt:lpstr>
      <vt:lpstr>自动控制原理</vt:lpstr>
      <vt:lpstr>7.4.1 采样系统的差分方程描述</vt:lpstr>
      <vt:lpstr>(2) 数字采样系统的差分方程描述</vt:lpstr>
      <vt:lpstr>系统差分方程及其求解方法举例</vt:lpstr>
      <vt:lpstr>差分方程解法I - 迭代法</vt:lpstr>
      <vt:lpstr>差分方程解法II-Z变换法</vt:lpstr>
      <vt:lpstr>自动控制原理</vt:lpstr>
      <vt:lpstr>7.4.2  脉冲传递函数 （离散系统复域数学模型）</vt:lpstr>
      <vt:lpstr>求解脉冲传递函数之举例</vt:lpstr>
      <vt:lpstr>(1) 开环系统脉冲传递函数</vt:lpstr>
      <vt:lpstr>(c) 采样系统有ZOH 时</vt:lpstr>
      <vt:lpstr>(2)  闭环系统脉冲传递函数F(z)</vt:lpstr>
      <vt:lpstr>闭环系统脉冲传递函数F(z)</vt:lpstr>
      <vt:lpstr>闭环系统脉冲传递函数F(z)</vt:lpstr>
      <vt:lpstr>PowerPoint 演示文稿</vt:lpstr>
      <vt:lpstr>PowerPoint 演示文稿</vt:lpstr>
      <vt:lpstr>可以利用Mason公式求F(z)或C(z)两种情况</vt:lpstr>
      <vt:lpstr>卷积示意</vt:lpstr>
    </vt:vector>
  </TitlesOfParts>
  <Company>ECUST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自动控制原理</dc:title>
  <dc:creator>Shi Hongbo</dc:creator>
  <cp:lastModifiedBy>Zhongmei Li</cp:lastModifiedBy>
  <cp:revision>256</cp:revision>
  <dcterms:created xsi:type="dcterms:W3CDTF">2007-09-05T11:55:00Z</dcterms:created>
  <dcterms:modified xsi:type="dcterms:W3CDTF">2025-05-08T05:25:37Z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4ADC33EA773248FAA87332292401B06A_13</vt:lpwstr>
  </property>
  <property fmtid="{D5CDD505-2E9C-101B-9397-08002B2CF9AE}" pid="3" name="KSOProductBuildVer">
    <vt:lpwstr>2052-12.1.0.20305</vt:lpwstr>
  </property>
</Properties>
</file>