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06" r:id="rId2"/>
    <p:sldId id="716" r:id="rId3"/>
    <p:sldId id="602" r:id="rId4"/>
    <p:sldId id="603" r:id="rId5"/>
    <p:sldId id="604" r:id="rId6"/>
    <p:sldId id="605" r:id="rId7"/>
    <p:sldId id="606" r:id="rId8"/>
    <p:sldId id="616" r:id="rId9"/>
    <p:sldId id="607" r:id="rId10"/>
    <p:sldId id="608" r:id="rId11"/>
    <p:sldId id="617" r:id="rId12"/>
    <p:sldId id="609" r:id="rId13"/>
    <p:sldId id="611" r:id="rId14"/>
    <p:sldId id="612" r:id="rId15"/>
    <p:sldId id="613" r:id="rId16"/>
    <p:sldId id="618" r:id="rId17"/>
    <p:sldId id="619" r:id="rId18"/>
    <p:sldId id="614" r:id="rId19"/>
    <p:sldId id="674" r:id="rId20"/>
    <p:sldId id="675" r:id="rId21"/>
    <p:sldId id="620" r:id="rId22"/>
    <p:sldId id="615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537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552" r:id="rId40"/>
    <p:sldId id="636" r:id="rId41"/>
    <p:sldId id="637" r:id="rId42"/>
    <p:sldId id="638" r:id="rId43"/>
    <p:sldId id="656" r:id="rId44"/>
    <p:sldId id="657" r:id="rId45"/>
    <p:sldId id="658" r:id="rId46"/>
    <p:sldId id="659" r:id="rId47"/>
    <p:sldId id="660" r:id="rId48"/>
    <p:sldId id="662" r:id="rId49"/>
    <p:sldId id="678" r:id="rId50"/>
    <p:sldId id="664" r:id="rId51"/>
    <p:sldId id="672" r:id="rId52"/>
    <p:sldId id="665" r:id="rId53"/>
    <p:sldId id="666" r:id="rId54"/>
    <p:sldId id="673" r:id="rId55"/>
    <p:sldId id="667" r:id="rId56"/>
    <p:sldId id="668" r:id="rId57"/>
    <p:sldId id="669" r:id="rId58"/>
    <p:sldId id="670" r:id="rId59"/>
    <p:sldId id="671" r:id="rId60"/>
    <p:sldId id="582" r:id="rId61"/>
  </p:sldIdLst>
  <p:sldSz cx="9144000" cy="6858000" type="screen4x3"/>
  <p:notesSz cx="6858000" cy="9144000"/>
  <p:custShowLst>
    <p:custShow name="卷积示意" id="0">
      <p:sldLst>
        <p:sld r:id="rId50"/>
      </p:sldLst>
    </p:custShow>
  </p:custShowLst>
  <p:custDataLst>
    <p:tags r:id="rId6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FF99"/>
    <a:srgbClr val="800000"/>
    <a:srgbClr val="111111"/>
    <a:srgbClr val="CC3300"/>
    <a:srgbClr val="9900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/>
    <p:restoredTop sz="93448"/>
  </p:normalViewPr>
  <p:slideViewPr>
    <p:cSldViewPr showGuides="1">
      <p:cViewPr varScale="1">
        <p:scale>
          <a:sx n="62" d="100"/>
          <a:sy n="62" d="100"/>
        </p:scale>
        <p:origin x="120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2A76B5-7CD4-493D-B60D-DE226FA13EA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2025/2/16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>
                <a:ea typeface="微软雅黑" panose="020B0503020204020204" pitchFamily="34" charset="-122"/>
              </a:rPr>
              <a:t>‹#›</a:t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C992F1A-668B-4FAD-8788-D13999AE8BC8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algn="r"/>
            <a:fld id="{9A0DB2DC-4C9A-4742-B13C-FB6460FD3503}" type="slidenum">
              <a:rPr lang="zh-CN" altLang="en-US" sz="1200" smtClean="0"/>
              <a:pPr algn="r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32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86CCB6E-1DDF-4377-BF4D-19C92A68C54E}" type="datetimeFigureOut">
              <a:rPr lang="zh-CN" altLang="en-US" smtClean="0"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2025/2/16</a:t>
            </a:fld>
            <a:endParaRPr lang="zh-CN" altLang="en-US" dirty="0">
              <a:latin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pPr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 dir="rd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8.bin"/><Relationship Id="rId2" Type="http://schemas.openxmlformats.org/officeDocument/2006/relationships/image" Target="../media/image5.png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3.bin"/><Relationship Id="rId2" Type="http://schemas.openxmlformats.org/officeDocument/2006/relationships/image" Target="../media/image5.png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image" Target="../media/image69.png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5.bin"/><Relationship Id="rId2" Type="http://schemas.openxmlformats.org/officeDocument/2006/relationships/image" Target="../media/image5.png"/><Relationship Id="rId16" Type="http://schemas.openxmlformats.org/officeDocument/2006/relationships/image" Target="../media/image76.wmf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5.png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72.png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44.wmf"/><Relationship Id="rId22" Type="http://schemas.openxmlformats.org/officeDocument/2006/relationships/image" Target="../media/image79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4.png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image" Target="../media/image94.wmf"/><Relationship Id="rId2" Type="http://schemas.openxmlformats.org/officeDocument/2006/relationships/image" Target="../media/image5.png"/><Relationship Id="rId16" Type="http://schemas.openxmlformats.org/officeDocument/2006/relationships/image" Target="../media/image86.png"/><Relationship Id="rId20" Type="http://schemas.openxmlformats.org/officeDocument/2006/relationships/image" Target="../media/image88.wmf"/><Relationship Id="rId29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0.png"/><Relationship Id="rId32" Type="http://schemas.openxmlformats.org/officeDocument/2006/relationships/oleObject" Target="../embeddings/oleObject93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2.png"/><Relationship Id="rId10" Type="http://schemas.openxmlformats.org/officeDocument/2006/relationships/image" Target="../media/image83.png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2.bin"/><Relationship Id="rId4" Type="http://schemas.openxmlformats.org/officeDocument/2006/relationships/image" Target="../media/image80.png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93.wmf"/><Relationship Id="rId8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01.bin"/><Relationship Id="rId2" Type="http://schemas.openxmlformats.org/officeDocument/2006/relationships/image" Target="../media/image5.png"/><Relationship Id="rId16" Type="http://schemas.openxmlformats.org/officeDocument/2006/relationships/image" Target="../media/image9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image" Target="../media/image5.png"/><Relationship Id="rId16" Type="http://schemas.openxmlformats.org/officeDocument/2006/relationships/image" Target="../media/image107.png"/><Relationship Id="rId20" Type="http://schemas.openxmlformats.org/officeDocument/2006/relationships/image" Target="../media/image10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13.wmf"/><Relationship Id="rId10" Type="http://schemas.openxmlformats.org/officeDocument/2006/relationships/image" Target="../media/image104.png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6.png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9.png"/><Relationship Id="rId3" Type="http://schemas.openxmlformats.org/officeDocument/2006/relationships/image" Target="../media/image5.png"/><Relationship Id="rId7" Type="http://schemas.openxmlformats.org/officeDocument/2006/relationships/image" Target="../media/image116.png"/><Relationship Id="rId12" Type="http://schemas.openxmlformats.org/officeDocument/2006/relationships/oleObject" Target="../embeddings/oleObject119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8.png"/><Relationship Id="rId5" Type="http://schemas.openxmlformats.org/officeDocument/2006/relationships/image" Target="../media/image115.png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4.png"/><Relationship Id="rId2" Type="http://schemas.openxmlformats.org/officeDocument/2006/relationships/image" Target="../media/image5.png"/><Relationship Id="rId16" Type="http://schemas.openxmlformats.org/officeDocument/2006/relationships/image" Target="../media/image1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3.png"/><Relationship Id="rId4" Type="http://schemas.openxmlformats.org/officeDocument/2006/relationships/image" Target="../media/image120.png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wmf"/><Relationship Id="rId2" Type="http://schemas.openxmlformats.org/officeDocument/2006/relationships/image" Target="../media/image5.png"/><Relationship Id="rId16" Type="http://schemas.openxmlformats.org/officeDocument/2006/relationships/image" Target="../media/image1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7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7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png"/><Relationship Id="rId17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1.wmf"/><Relationship Id="rId26" Type="http://schemas.openxmlformats.org/officeDocument/2006/relationships/image" Target="../media/image195.wmf"/><Relationship Id="rId21" Type="http://schemas.openxmlformats.org/officeDocument/2006/relationships/oleObject" Target="../embeddings/oleObject194.bin"/><Relationship Id="rId34" Type="http://schemas.openxmlformats.org/officeDocument/2006/relationships/image" Target="../media/image199.wmf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33" Type="http://schemas.openxmlformats.org/officeDocument/2006/relationships/oleObject" Target="../embeddings/oleObject200.bin"/><Relationship Id="rId2" Type="http://schemas.openxmlformats.org/officeDocument/2006/relationships/image" Target="../media/image5.png"/><Relationship Id="rId16" Type="http://schemas.openxmlformats.org/officeDocument/2006/relationships/image" Target="../media/image190.wmf"/><Relationship Id="rId20" Type="http://schemas.openxmlformats.org/officeDocument/2006/relationships/image" Target="../media/image192.wmf"/><Relationship Id="rId29" Type="http://schemas.openxmlformats.org/officeDocument/2006/relationships/oleObject" Target="../embeddings/oleObject19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94.wmf"/><Relationship Id="rId32" Type="http://schemas.openxmlformats.org/officeDocument/2006/relationships/image" Target="../media/image198.wmf"/><Relationship Id="rId37" Type="http://schemas.openxmlformats.org/officeDocument/2006/relationships/oleObject" Target="../embeddings/oleObject202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96.wmf"/><Relationship Id="rId36" Type="http://schemas.openxmlformats.org/officeDocument/2006/relationships/image" Target="../media/image200.wmf"/><Relationship Id="rId10" Type="http://schemas.openxmlformats.org/officeDocument/2006/relationships/image" Target="../media/image187.wmf"/><Relationship Id="rId19" Type="http://schemas.openxmlformats.org/officeDocument/2006/relationships/oleObject" Target="../embeddings/oleObject193.bin"/><Relationship Id="rId31" Type="http://schemas.openxmlformats.org/officeDocument/2006/relationships/oleObject" Target="../embeddings/oleObject199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89.wmf"/><Relationship Id="rId22" Type="http://schemas.openxmlformats.org/officeDocument/2006/relationships/image" Target="../media/image193.w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97.wmf"/><Relationship Id="rId35" Type="http://schemas.openxmlformats.org/officeDocument/2006/relationships/oleObject" Target="../embeddings/oleObject201.bin"/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7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10.bin"/><Relationship Id="rId2" Type="http://schemas.openxmlformats.org/officeDocument/2006/relationships/image" Target="../media/image5.png"/><Relationship Id="rId16" Type="http://schemas.openxmlformats.org/officeDocument/2006/relationships/image" Target="../media/image206.wmf"/><Relationship Id="rId20" Type="http://schemas.openxmlformats.org/officeDocument/2006/relationships/image" Target="../media/image18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6.bin"/><Relationship Id="rId2" Type="http://schemas.openxmlformats.org/officeDocument/2006/relationships/image" Target="../media/image5.png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14.wmf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0.wmf"/><Relationship Id="rId22" Type="http://schemas.openxmlformats.org/officeDocument/2006/relationships/image" Target="../media/image18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27.bin"/><Relationship Id="rId25" Type="http://schemas.openxmlformats.org/officeDocument/2006/relationships/image" Target="../media/image225.wmf"/><Relationship Id="rId2" Type="http://schemas.openxmlformats.org/officeDocument/2006/relationships/image" Target="../media/image5.png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24.bin"/><Relationship Id="rId24" Type="http://schemas.openxmlformats.org/officeDocument/2006/relationships/oleObject" Target="../embeddings/oleObject231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image" Target="../media/image224.wmf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0.wmf"/><Relationship Id="rId22" Type="http://schemas.openxmlformats.org/officeDocument/2006/relationships/oleObject" Target="../embeddings/oleObject23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3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44.bin"/><Relationship Id="rId2" Type="http://schemas.openxmlformats.org/officeDocument/2006/relationships/image" Target="../media/image5.png"/><Relationship Id="rId16" Type="http://schemas.openxmlformats.org/officeDocument/2006/relationships/image" Target="../media/image2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46.wmf"/><Relationship Id="rId26" Type="http://schemas.openxmlformats.org/officeDocument/2006/relationships/image" Target="../media/image250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2" Type="http://schemas.openxmlformats.org/officeDocument/2006/relationships/image" Target="../media/image5.png"/><Relationship Id="rId16" Type="http://schemas.openxmlformats.org/officeDocument/2006/relationships/image" Target="../media/image245.wmf"/><Relationship Id="rId20" Type="http://schemas.openxmlformats.org/officeDocument/2006/relationships/image" Target="../media/image24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49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10" Type="http://schemas.openxmlformats.org/officeDocument/2006/relationships/image" Target="../media/image242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44.wmf"/><Relationship Id="rId22" Type="http://schemas.openxmlformats.org/officeDocument/2006/relationships/image" Target="../media/image24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58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6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64.bin"/><Relationship Id="rId25" Type="http://schemas.openxmlformats.org/officeDocument/2006/relationships/oleObject" Target="../embeddings/oleObject268.bin"/><Relationship Id="rId2" Type="http://schemas.openxmlformats.org/officeDocument/2006/relationships/image" Target="../media/image5.png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61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67.bin"/><Relationship Id="rId28" Type="http://schemas.openxmlformats.org/officeDocument/2006/relationships/image" Target="../media/image263.wmf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56.wmf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26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277.bin"/><Relationship Id="rId2" Type="http://schemas.openxmlformats.org/officeDocument/2006/relationships/image" Target="../media/image5.png"/><Relationship Id="rId16" Type="http://schemas.openxmlformats.org/officeDocument/2006/relationships/image" Target="../media/image270.wmf"/><Relationship Id="rId20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278.bin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6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284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77.wmf"/><Relationship Id="rId2" Type="http://schemas.openxmlformats.org/officeDocument/2006/relationships/image" Target="../media/image5.png"/><Relationship Id="rId16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276.wmf"/><Relationship Id="rId4" Type="http://schemas.openxmlformats.org/officeDocument/2006/relationships/image" Target="../media/image273.png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oleObject" Target="../embeddings/oleObject292.bin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w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284.w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8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94.wmf"/><Relationship Id="rId26" Type="http://schemas.openxmlformats.org/officeDocument/2006/relationships/image" Target="../media/image298.png"/><Relationship Id="rId3" Type="http://schemas.openxmlformats.org/officeDocument/2006/relationships/oleObject" Target="../embeddings/oleObject293.bin"/><Relationship Id="rId21" Type="http://schemas.openxmlformats.org/officeDocument/2006/relationships/oleObject" Target="../embeddings/oleObject302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2" Type="http://schemas.openxmlformats.org/officeDocument/2006/relationships/image" Target="../media/image5.png"/><Relationship Id="rId16" Type="http://schemas.openxmlformats.org/officeDocument/2006/relationships/image" Target="../media/image293.wmf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297.png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image" Target="../media/image299.png"/><Relationship Id="rId10" Type="http://schemas.openxmlformats.org/officeDocument/2006/relationships/image" Target="../media/image290.png"/><Relationship Id="rId19" Type="http://schemas.openxmlformats.org/officeDocument/2006/relationships/oleObject" Target="../embeddings/oleObject301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2.png"/><Relationship Id="rId22" Type="http://schemas.openxmlformats.org/officeDocument/2006/relationships/image" Target="../media/image296.png"/><Relationship Id="rId27" Type="http://schemas.openxmlformats.org/officeDocument/2006/relationships/oleObject" Target="../embeddings/oleObject30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30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09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14.bin"/><Relationship Id="rId2" Type="http://schemas.openxmlformats.org/officeDocument/2006/relationships/image" Target="../media/image5.png"/><Relationship Id="rId16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305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0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317.wmf"/><Relationship Id="rId3" Type="http://schemas.openxmlformats.org/officeDocument/2006/relationships/oleObject" Target="../embeddings/oleObject315.bin"/><Relationship Id="rId21" Type="http://schemas.openxmlformats.org/officeDocument/2006/relationships/oleObject" Target="../embeddings/oleObject324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322.bin"/><Relationship Id="rId2" Type="http://schemas.openxmlformats.org/officeDocument/2006/relationships/image" Target="../media/image5.png"/><Relationship Id="rId16" Type="http://schemas.openxmlformats.org/officeDocument/2006/relationships/image" Target="../media/image316.wmf"/><Relationship Id="rId20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23.bin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15.wmf"/><Relationship Id="rId22" Type="http://schemas.openxmlformats.org/officeDocument/2006/relationships/image" Target="../media/image31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327.png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24.wmf"/><Relationship Id="rId17" Type="http://schemas.openxmlformats.org/officeDocument/2006/relationships/oleObject" Target="../embeddings/oleObject332.bin"/><Relationship Id="rId2" Type="http://schemas.openxmlformats.org/officeDocument/2006/relationships/image" Target="../media/image5.png"/><Relationship Id="rId16" Type="http://schemas.openxmlformats.org/officeDocument/2006/relationships/image" Target="../media/image3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10" Type="http://schemas.openxmlformats.org/officeDocument/2006/relationships/image" Target="../media/image323.w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2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32.wmf"/><Relationship Id="rId2" Type="http://schemas.openxmlformats.org/officeDocument/2006/relationships/image" Target="../media/image5.png"/><Relationship Id="rId16" Type="http://schemas.openxmlformats.org/officeDocument/2006/relationships/image" Target="../media/image3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3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13" Type="http://schemas.openxmlformats.org/officeDocument/2006/relationships/oleObject" Target="../embeddings/oleObject345.bin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344.bin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10" Type="http://schemas.openxmlformats.org/officeDocument/2006/relationships/image" Target="../media/image338.png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7" Type="http://schemas.openxmlformats.org/officeDocument/2006/relationships/image" Target="../media/image343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8.bin"/><Relationship Id="rId5" Type="http://schemas.openxmlformats.org/officeDocument/2006/relationships/image" Target="../media/image342.wmf"/><Relationship Id="rId4" Type="http://schemas.openxmlformats.org/officeDocument/2006/relationships/oleObject" Target="../embeddings/oleObject3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9.png"/><Relationship Id="rId17" Type="http://schemas.openxmlformats.org/officeDocument/2006/relationships/oleObject" Target="../embeddings/oleObject26.bin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8.png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9.png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image" Target="../media/image5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2.png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3"/>
          <p:cNvSpPr>
            <a:spLocks noGrp="1"/>
          </p:cNvSpPr>
          <p:nvPr>
            <p:ph type="title"/>
          </p:nvPr>
        </p:nvSpPr>
        <p:spPr>
          <a:xfrm>
            <a:off x="461645" y="2276475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000" b="1" dirty="0">
                <a:solidFill>
                  <a:srgbClr val="B0E1E6"/>
                </a:solidFill>
                <a:latin typeface="微软雅黑" panose="020B0503020204020204" pitchFamily="34" charset="-122"/>
                <a:cs typeface="微软雅黑" panose="020B0503020204020204" charset="-122"/>
              </a:rPr>
              <a:t>7  线性离散系统的分析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" y="20714"/>
            <a:ext cx="1376227" cy="1330532"/>
          </a:xfrm>
          <a:prstGeom prst="rect">
            <a:avLst/>
          </a:prstGeom>
        </p:spPr>
      </p:pic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1842770" y="3554095"/>
            <a:ext cx="5459095" cy="535940"/>
          </a:xfrm>
        </p:spPr>
        <p:txBody>
          <a:bodyPr vert="horz" wrap="square" lIns="68580" tIns="34290" rIns="68580" bIns="34290" anchor="t" anchorCtr="0"/>
          <a:lstStyle/>
          <a:p>
            <a:pPr marL="0" indent="0" algn="ctr" eaLnBrk="1" hangingPunct="1">
              <a:buClrTx/>
              <a:buSzTx/>
              <a:buNone/>
            </a:pPr>
            <a:r>
              <a:rPr kumimoji="1" lang="zh-CN" altLang="en-US" sz="3000" b="1" kern="1200" dirty="0">
                <a:solidFill>
                  <a:schemeClr val="bg1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杨  文</a:t>
            </a:r>
            <a:r>
              <a:rPr kumimoji="1" lang="en-US" altLang="zh-CN" sz="3000" b="1" kern="1200" dirty="0">
                <a:solidFill>
                  <a:srgbClr val="0000F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1" lang="zh-CN" altLang="en-US" b="1" kern="1200" dirty="0">
                <a:solidFill>
                  <a:srgbClr val="0000F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</a:p>
          <a:p>
            <a:pPr eaLnBrk="1" hangingPunct="1">
              <a:buClrTx/>
              <a:buSzTx/>
            </a:pPr>
            <a:endParaRPr kumimoji="1" lang="zh-CN" altLang="en-US" b="1" kern="1200" dirty="0">
              <a:solidFill>
                <a:schemeClr val="tx2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100" name="Text Box 4"/>
          <p:cNvSpPr txBox="1"/>
          <p:nvPr/>
        </p:nvSpPr>
        <p:spPr>
          <a:xfrm>
            <a:off x="3069193" y="4436904"/>
            <a:ext cx="4232672" cy="927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kumimoji="0" lang="zh-CN" altLang="en-US" sz="1600" b="1" dirty="0">
                <a:solidFill>
                  <a:srgbClr val="B0E1E6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电话：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15901792968</a:t>
            </a:r>
          </a:p>
          <a:p>
            <a:pPr marL="0" lvl="0" indent="0" eaLnBrk="1" hangingPunct="1">
              <a:buFontTx/>
              <a:buNone/>
            </a:pPr>
            <a:r>
              <a:rPr kumimoji="0" lang="zh-CN" altLang="en-US" sz="1600" b="1" dirty="0">
                <a:solidFill>
                  <a:srgbClr val="B0E1E6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办公室：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实验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19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楼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903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室</a:t>
            </a:r>
          </a:p>
          <a:p>
            <a:pPr marL="0" lvl="0" indent="0" eaLnBrk="1" hangingPunct="1">
              <a:buFontTx/>
              <a:buNone/>
            </a:pPr>
            <a:r>
              <a:rPr kumimoji="0" lang="zh-CN" altLang="en-US" sz="1600" b="1" dirty="0">
                <a:solidFill>
                  <a:srgbClr val="B0E1E6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E-mail:</a:t>
            </a:r>
            <a:r>
              <a:rPr lang="zh-CN" altLang="en-US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b="1" u="sng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weny@ecust.edu.cn</a:t>
            </a:r>
          </a:p>
        </p:txBody>
      </p:sp>
    </p:spTree>
  </p:cSld>
  <p:clrMapOvr>
    <a:masterClrMapping/>
  </p:clrMapOvr>
  <p:transition>
    <p:cover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/>
          <p:nvPr/>
        </p:nvGraphicFramePr>
        <p:xfrm>
          <a:off x="5214938" y="1428115"/>
          <a:ext cx="33067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97965" imgH="431800" progId="Equation.3">
                  <p:embed/>
                </p:oleObj>
              </mc:Choice>
              <mc:Fallback>
                <p:oleObj r:id="rId3" imgW="1497965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4938" y="1428115"/>
                        <a:ext cx="3306762" cy="9540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Group 43"/>
          <p:cNvGrpSpPr/>
          <p:nvPr/>
        </p:nvGrpSpPr>
        <p:grpSpPr>
          <a:xfrm>
            <a:off x="500063" y="1570990"/>
            <a:ext cx="3924300" cy="533400"/>
            <a:chOff x="96" y="1668"/>
            <a:chExt cx="2472" cy="336"/>
          </a:xfrm>
        </p:grpSpPr>
        <p:graphicFrame>
          <p:nvGraphicFramePr>
            <p:cNvPr id="6155" name="Object 11"/>
            <p:cNvGraphicFramePr/>
            <p:nvPr/>
          </p:nvGraphicFramePr>
          <p:xfrm>
            <a:off x="624" y="1713"/>
            <a:ext cx="9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59765" imgH="203200" progId="Equation.3">
                    <p:embed/>
                  </p:oleObj>
                </mc:Choice>
                <mc:Fallback>
                  <p:oleObj r:id="rId5" imgW="659765" imgH="2032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1713"/>
                          <a:ext cx="9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24"/>
            <p:cNvSpPr/>
            <p:nvPr/>
          </p:nvSpPr>
          <p:spPr>
            <a:xfrm>
              <a:off x="96" y="1677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例</a:t>
              </a:r>
              <a:r>
                <a:rPr lang="en-US" altLang="zh-CN" sz="2800" b="1" dirty="0">
                  <a:solidFill>
                    <a:srgbClr val="A5002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1 </a:t>
              </a:r>
              <a:endPara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167" name="Rectangle 25"/>
            <p:cNvSpPr/>
            <p:nvPr/>
          </p:nvSpPr>
          <p:spPr>
            <a:xfrm>
              <a:off x="1488" y="1668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，求 </a:t>
              </a:r>
              <a:endPara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156" name="Object 12"/>
            <p:cNvGraphicFramePr/>
            <p:nvPr/>
          </p:nvGraphicFramePr>
          <p:xfrm>
            <a:off x="1995" y="1668"/>
            <a:ext cx="57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05765" imgH="228600" progId="Equation.3">
                    <p:embed/>
                  </p:oleObj>
                </mc:Choice>
                <mc:Fallback>
                  <p:oleObj r:id="rId7" imgW="405765" imgH="2286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95" y="1668"/>
                          <a:ext cx="573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4"/>
          <p:cNvGrpSpPr/>
          <p:nvPr/>
        </p:nvGrpSpPr>
        <p:grpSpPr>
          <a:xfrm>
            <a:off x="392113" y="2294890"/>
            <a:ext cx="3352800" cy="952500"/>
            <a:chOff x="144" y="1956"/>
            <a:chExt cx="2112" cy="600"/>
          </a:xfrm>
        </p:grpSpPr>
        <p:graphicFrame>
          <p:nvGraphicFramePr>
            <p:cNvPr id="6154" name="Object 10"/>
            <p:cNvGraphicFramePr/>
            <p:nvPr/>
          </p:nvGraphicFramePr>
          <p:xfrm>
            <a:off x="624" y="1956"/>
            <a:ext cx="163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180465" imgH="431800" progId="Equation.3">
                    <p:embed/>
                  </p:oleObj>
                </mc:Choice>
                <mc:Fallback>
                  <p:oleObj r:id="rId9" imgW="1180465" imgH="4318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4" y="1956"/>
                          <a:ext cx="1632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28"/>
            <p:cNvSpPr/>
            <p:nvPr/>
          </p:nvSpPr>
          <p:spPr>
            <a:xfrm>
              <a:off x="144" y="2051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800" dirty="0">
                  <a:latin typeface="Calibri" panose="020F0502020204030204" pitchFamily="34" charset="0"/>
                  <a:ea typeface="微软雅黑" panose="020B0503020204020204" pitchFamily="34" charset="-122"/>
                </a:rPr>
                <a:t>解 </a:t>
              </a:r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55358" name="Object 3"/>
          <p:cNvGraphicFramePr/>
          <p:nvPr/>
        </p:nvGraphicFramePr>
        <p:xfrm>
          <a:off x="2000250" y="3326765"/>
          <a:ext cx="3101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397000" imgH="228600" progId="Equation.3">
                  <p:embed/>
                </p:oleObj>
              </mc:Choice>
              <mc:Fallback>
                <p:oleObj r:id="rId11" imgW="13970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0250" y="3326765"/>
                        <a:ext cx="31019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59" name="Object 4"/>
          <p:cNvGraphicFramePr/>
          <p:nvPr/>
        </p:nvGraphicFramePr>
        <p:xfrm>
          <a:off x="2020888" y="5495290"/>
          <a:ext cx="35528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600200" imgH="419100" progId="Equation.3">
                  <p:embed/>
                </p:oleObj>
              </mc:Choice>
              <mc:Fallback>
                <p:oleObj r:id="rId13" imgW="1600200" imgH="419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0888" y="5495290"/>
                        <a:ext cx="3552825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/>
          <p:cNvGrpSpPr/>
          <p:nvPr/>
        </p:nvGrpSpPr>
        <p:grpSpPr>
          <a:xfrm>
            <a:off x="363538" y="4014153"/>
            <a:ext cx="3914775" cy="581025"/>
            <a:chOff x="96" y="2880"/>
            <a:chExt cx="2466" cy="366"/>
          </a:xfrm>
        </p:grpSpPr>
        <p:graphicFrame>
          <p:nvGraphicFramePr>
            <p:cNvPr id="6152" name="Object 8"/>
            <p:cNvGraphicFramePr/>
            <p:nvPr/>
          </p:nvGraphicFramePr>
          <p:xfrm>
            <a:off x="660" y="2910"/>
            <a:ext cx="91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647700" imgH="228600" progId="Equation.3">
                    <p:embed/>
                  </p:oleObj>
                </mc:Choice>
                <mc:Fallback>
                  <p:oleObj r:id="rId15" imgW="6477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60" y="2910"/>
                          <a:ext cx="915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Rectangle 34"/>
            <p:cNvSpPr/>
            <p:nvPr/>
          </p:nvSpPr>
          <p:spPr>
            <a:xfrm>
              <a:off x="96" y="2880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例</a:t>
              </a:r>
              <a:r>
                <a:rPr lang="en-US" altLang="zh-CN" sz="2800" b="1" dirty="0">
                  <a:solidFill>
                    <a:srgbClr val="A5002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2 </a:t>
              </a:r>
              <a:endPara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164" name="Rectangle 35"/>
            <p:cNvSpPr/>
            <p:nvPr/>
          </p:nvSpPr>
          <p:spPr>
            <a:xfrm>
              <a:off x="1494" y="2898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，求 </a:t>
              </a:r>
              <a:endPara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153" name="Object 9"/>
            <p:cNvGraphicFramePr/>
            <p:nvPr/>
          </p:nvGraphicFramePr>
          <p:xfrm>
            <a:off x="1989" y="2922"/>
            <a:ext cx="57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405765" imgH="228600" progId="Equation.3">
                    <p:embed/>
                  </p:oleObj>
                </mc:Choice>
                <mc:Fallback>
                  <p:oleObj r:id="rId17" imgW="405765" imgH="2286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89" y="2922"/>
                          <a:ext cx="573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6"/>
          <p:cNvGrpSpPr/>
          <p:nvPr/>
        </p:nvGrpSpPr>
        <p:grpSpPr>
          <a:xfrm>
            <a:off x="358775" y="4593590"/>
            <a:ext cx="4014788" cy="952500"/>
            <a:chOff x="96" y="3188"/>
            <a:chExt cx="2529" cy="600"/>
          </a:xfrm>
        </p:grpSpPr>
        <p:graphicFrame>
          <p:nvGraphicFramePr>
            <p:cNvPr id="6151" name="Object 7"/>
            <p:cNvGraphicFramePr/>
            <p:nvPr/>
          </p:nvGraphicFramePr>
          <p:xfrm>
            <a:off x="642" y="3188"/>
            <a:ext cx="198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434465" imgH="431800" progId="Equation.3">
                    <p:embed/>
                  </p:oleObj>
                </mc:Choice>
                <mc:Fallback>
                  <p:oleObj r:id="rId19" imgW="1434465" imgH="431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42" y="3188"/>
                          <a:ext cx="1983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Rectangle 37"/>
            <p:cNvSpPr/>
            <p:nvPr/>
          </p:nvSpPr>
          <p:spPr>
            <a:xfrm>
              <a:off x="96" y="3299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800" dirty="0">
                  <a:latin typeface="Calibri" panose="020F0502020204030204" pitchFamily="34" charset="0"/>
                  <a:ea typeface="微软雅黑" panose="020B0503020204020204" pitchFamily="34" charset="-122"/>
                </a:rPr>
                <a:t>解 </a:t>
              </a:r>
              <a:endPara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55367" name="Object 5"/>
          <p:cNvGraphicFramePr/>
          <p:nvPr/>
        </p:nvGraphicFramePr>
        <p:xfrm>
          <a:off x="4968875" y="3112453"/>
          <a:ext cx="26511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193800" imgH="419100" progId="Equation.3">
                  <p:embed/>
                </p:oleObj>
              </mc:Choice>
              <mc:Fallback>
                <p:oleObj r:id="rId21" imgW="1193800" imgH="4191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68875" y="3112453"/>
                        <a:ext cx="265112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0" name="Object 6"/>
          <p:cNvGraphicFramePr/>
          <p:nvPr/>
        </p:nvGraphicFramePr>
        <p:xfrm>
          <a:off x="4292600" y="4580890"/>
          <a:ext cx="1890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850265" imgH="431800" progId="Equation.3">
                  <p:embed/>
                </p:oleObj>
              </mc:Choice>
              <mc:Fallback>
                <p:oleObj r:id="rId23" imgW="850265" imgH="431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92600" y="4580890"/>
                        <a:ext cx="18907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标题 2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采样信号的拉氏变换举例</a:t>
            </a:r>
            <a:r>
              <a:rPr lang="en-US" altLang="zh-CN" sz="2400" b="1" dirty="0">
                <a:solidFill>
                  <a:srgbClr val="A50021"/>
                </a:solidFill>
              </a:rPr>
              <a:t>(1)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采样信号的拉氏变换举例</a:t>
            </a:r>
            <a:r>
              <a:rPr lang="en-US" altLang="zh-CN" sz="2400" b="1" dirty="0">
                <a:solidFill>
                  <a:srgbClr val="A50021"/>
                </a:solidFill>
              </a:rPr>
              <a:t>(2)</a:t>
            </a:r>
            <a:endParaRPr lang="zh-CN" altLang="en-US" sz="2400" dirty="0"/>
          </a:p>
        </p:txBody>
      </p:sp>
      <p:sp>
        <p:nvSpPr>
          <p:cNvPr id="7175" name="TextBox 3"/>
          <p:cNvSpPr txBox="1"/>
          <p:nvPr/>
        </p:nvSpPr>
        <p:spPr>
          <a:xfrm>
            <a:off x="570548" y="1928813"/>
            <a:ext cx="40941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试求采样信号的拉氏变换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E*(S)</a:t>
            </a:r>
            <a:endParaRPr lang="zh-CN" altLang="en-US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7170" name="Object 2"/>
          <p:cNvGraphicFramePr/>
          <p:nvPr/>
        </p:nvGraphicFramePr>
        <p:xfrm>
          <a:off x="4928235" y="1857375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65730" imgH="431800" progId="Equation.3">
                  <p:embed/>
                </p:oleObj>
              </mc:Choice>
              <mc:Fallback>
                <p:oleObj r:id="rId3" imgW="266573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8235" y="1857375"/>
                        <a:ext cx="2667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/>
        </p:nvGraphicFramePr>
        <p:xfrm>
          <a:off x="1602423" y="2641600"/>
          <a:ext cx="4279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279900" imgH="787400" progId="Equation.3">
                  <p:embed/>
                </p:oleObj>
              </mc:Choice>
              <mc:Fallback>
                <p:oleObj r:id="rId5" imgW="4279900" imgH="787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2423" y="2641600"/>
                        <a:ext cx="4279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/>
          <p:nvPr/>
        </p:nvGraphicFramePr>
        <p:xfrm>
          <a:off x="1499235" y="3571875"/>
          <a:ext cx="5842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839460" imgH="723900" progId="Equation.3">
                  <p:embed/>
                </p:oleObj>
              </mc:Choice>
              <mc:Fallback>
                <p:oleObj r:id="rId7" imgW="5839460" imgH="723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9235" y="3571875"/>
                        <a:ext cx="5842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2313623" y="4279900"/>
          <a:ext cx="640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398260" imgH="862965" progId="Equation.3">
                  <p:embed/>
                </p:oleObj>
              </mc:Choice>
              <mc:Fallback>
                <p:oleObj r:id="rId9" imgW="6398260" imgH="8629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3623" y="4279900"/>
                        <a:ext cx="6400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2054"/>
          <p:cNvSpPr/>
          <p:nvPr/>
        </p:nvSpPr>
        <p:spPr>
          <a:xfrm>
            <a:off x="152400" y="1609090"/>
            <a:ext cx="8305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傅氏变换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 </a:t>
            </a:r>
            <a:r>
              <a:rPr lang="el-GR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en-US" altLang="zh-CN" sz="2000" b="1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是周期函数，可展开为傅氏级数</a:t>
            </a:r>
          </a:p>
        </p:txBody>
      </p:sp>
      <p:graphicFrame>
        <p:nvGraphicFramePr>
          <p:cNvPr id="8194" name="Object 2"/>
          <p:cNvGraphicFramePr/>
          <p:nvPr/>
        </p:nvGraphicFramePr>
        <p:xfrm>
          <a:off x="925513" y="1999615"/>
          <a:ext cx="25765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48230" imgH="723900" progId="Equation.3">
                  <p:embed/>
                </p:oleObj>
              </mc:Choice>
              <mc:Fallback>
                <p:oleObj r:id="rId3" imgW="2348230" imgH="723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999615"/>
                        <a:ext cx="2576512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3"/>
          <p:cNvGraphicFramePr/>
          <p:nvPr/>
        </p:nvGraphicFramePr>
        <p:xfrm>
          <a:off x="1785938" y="3356928"/>
          <a:ext cx="30908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87500" imgH="469900" progId="Equation.3">
                  <p:embed/>
                </p:oleObj>
              </mc:Choice>
              <mc:Fallback>
                <p:oleObj r:id="rId5" imgW="1587500" imgH="469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5938" y="3356928"/>
                        <a:ext cx="3090862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4"/>
          <p:cNvGraphicFramePr/>
          <p:nvPr/>
        </p:nvGraphicFramePr>
        <p:xfrm>
          <a:off x="1776413" y="2856865"/>
          <a:ext cx="14382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11200" imgH="228600" progId="Equation.3">
                  <p:embed/>
                </p:oleObj>
              </mc:Choice>
              <mc:Fallback>
                <p:oleObj r:id="rId7" imgW="7112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6413" y="2856865"/>
                        <a:ext cx="143827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3" name="Object 5"/>
          <p:cNvGraphicFramePr/>
          <p:nvPr/>
        </p:nvGraphicFramePr>
        <p:xfrm>
          <a:off x="4878388" y="3428365"/>
          <a:ext cx="27797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383030" imgH="405765" progId="Equation.3">
                  <p:embed/>
                </p:oleObj>
              </mc:Choice>
              <mc:Fallback>
                <p:oleObj r:id="rId9" imgW="1383030" imgH="4057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8388" y="3428365"/>
                        <a:ext cx="2779712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4" name="Object 6"/>
          <p:cNvGraphicFramePr/>
          <p:nvPr/>
        </p:nvGraphicFramePr>
        <p:xfrm>
          <a:off x="1014413" y="4285615"/>
          <a:ext cx="31861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349500" imgH="736600" progId="Equation.3">
                  <p:embed/>
                </p:oleObj>
              </mc:Choice>
              <mc:Fallback>
                <p:oleObj r:id="rId11" imgW="2349500" imgH="736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4413" y="4285615"/>
                        <a:ext cx="3186112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5" name="Object 7"/>
          <p:cNvGraphicFramePr/>
          <p:nvPr/>
        </p:nvGraphicFramePr>
        <p:xfrm>
          <a:off x="1000125" y="4928553"/>
          <a:ext cx="4572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356100" imgH="736600" progId="Equation.3">
                  <p:embed/>
                </p:oleObj>
              </mc:Choice>
              <mc:Fallback>
                <p:oleObj r:id="rId13" imgW="4356100" imgH="736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0125" y="4928553"/>
                        <a:ext cx="45720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6" name="Object 8"/>
          <p:cNvGraphicFramePr/>
          <p:nvPr/>
        </p:nvGraphicFramePr>
        <p:xfrm>
          <a:off x="5572125" y="4928553"/>
          <a:ext cx="2714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247900" imgH="736600" progId="Equation.3">
                  <p:embed/>
                </p:oleObj>
              </mc:Choice>
              <mc:Fallback>
                <p:oleObj r:id="rId15" imgW="2247900" imgH="736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72125" y="4928553"/>
                        <a:ext cx="2714625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7" name="Object 9"/>
          <p:cNvGraphicFramePr/>
          <p:nvPr/>
        </p:nvGraphicFramePr>
        <p:xfrm>
          <a:off x="1100138" y="5785803"/>
          <a:ext cx="40132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4572000" imgH="736600" progId="Equation.3">
                  <p:embed/>
                </p:oleObj>
              </mc:Choice>
              <mc:Fallback>
                <p:oleObj r:id="rId17" imgW="4572000" imgH="736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00138" y="5785803"/>
                        <a:ext cx="4013200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/>
          <p:nvPr/>
        </p:nvGraphicFramePr>
        <p:xfrm>
          <a:off x="5286375" y="5785803"/>
          <a:ext cx="32146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476500" imgH="736600" progId="Equation.3">
                  <p:embed/>
                </p:oleObj>
              </mc:Choice>
              <mc:Fallback>
                <p:oleObj r:id="rId19" imgW="2476500" imgH="736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86375" y="5785803"/>
                        <a:ext cx="321468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075"/>
          <p:cNvSpPr/>
          <p:nvPr/>
        </p:nvSpPr>
        <p:spPr>
          <a:xfrm>
            <a:off x="1643063" y="2599690"/>
            <a:ext cx="0" cy="1752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8203" name="Object 11"/>
          <p:cNvGraphicFramePr/>
          <p:nvPr/>
        </p:nvGraphicFramePr>
        <p:xfrm>
          <a:off x="5099050" y="2252028"/>
          <a:ext cx="34734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688465" imgH="431800" progId="Equation.3">
                  <p:embed/>
                </p:oleObj>
              </mc:Choice>
              <mc:Fallback>
                <p:oleObj r:id="rId21" imgW="1688465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99050" y="2252028"/>
                        <a:ext cx="3473450" cy="8905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标题 15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采样信号的频谱</a:t>
            </a:r>
          </a:p>
        </p:txBody>
      </p:sp>
      <p:pic>
        <p:nvPicPr>
          <p:cNvPr id="8207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15125" y="923290"/>
            <a:ext cx="1630363" cy="1147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6" name="Rectangle 6"/>
          <p:cNvSpPr/>
          <p:nvPr/>
        </p:nvSpPr>
        <p:spPr>
          <a:xfrm>
            <a:off x="762000" y="2816225"/>
            <a:ext cx="6781800" cy="1255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① 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给出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E*(s)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e(t)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在采样点上取值之间的关系；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② 一般可写成封闭形式；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③ 用于求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e*(t)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变换或系统的时间响应。</a:t>
            </a:r>
          </a:p>
        </p:txBody>
      </p:sp>
      <p:graphicFrame>
        <p:nvGraphicFramePr>
          <p:cNvPr id="9218" name="Object 2"/>
          <p:cNvGraphicFramePr/>
          <p:nvPr/>
        </p:nvGraphicFramePr>
        <p:xfrm>
          <a:off x="806450" y="1824038"/>
          <a:ext cx="33083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59865" imgH="431800" progId="Equation.3">
                  <p:embed/>
                </p:oleObj>
              </mc:Choice>
              <mc:Fallback>
                <p:oleObj r:id="rId3" imgW="1459865" imgH="431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1824038"/>
                        <a:ext cx="3308350" cy="8905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4" name="Rectangle 24"/>
          <p:cNvSpPr/>
          <p:nvPr/>
        </p:nvSpPr>
        <p:spPr>
          <a:xfrm>
            <a:off x="762000" y="5173663"/>
            <a:ext cx="4724400" cy="1255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① 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给出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E*(s)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E(s)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之间的联系；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② 一般写不成封闭形式；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③ 用于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e*(t)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的频谱分析。</a:t>
            </a:r>
          </a:p>
        </p:txBody>
      </p:sp>
      <p:graphicFrame>
        <p:nvGraphicFramePr>
          <p:cNvPr id="9219" name="Object 3"/>
          <p:cNvGraphicFramePr/>
          <p:nvPr/>
        </p:nvGraphicFramePr>
        <p:xfrm>
          <a:off x="795338" y="4191000"/>
          <a:ext cx="37766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88465" imgH="431800" progId="Equation.3">
                  <p:embed/>
                </p:oleObj>
              </mc:Choice>
              <mc:Fallback>
                <p:oleObj r:id="rId5" imgW="1688465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338" y="4191000"/>
                        <a:ext cx="3776662" cy="8905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标题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</a:rPr>
              <a:t>小    结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6" grpId="0"/>
      <p:bldP spid="3584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/>
          <p:nvPr/>
        </p:nvGraphicFramePr>
        <p:xfrm>
          <a:off x="5848350" y="2144078"/>
          <a:ext cx="168275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33600" imgH="1495425" progId="PBrush">
                  <p:embed/>
                </p:oleObj>
              </mc:Choice>
              <mc:Fallback>
                <p:oleObj r:id="rId3" imgW="2133600" imgH="1495425" progId="PBrush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48350" y="2144078"/>
                        <a:ext cx="1682750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/>
          <p:nvPr/>
        </p:nvGraphicFramePr>
        <p:xfrm>
          <a:off x="4672013" y="3323590"/>
          <a:ext cx="416718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286375" imgH="2190750" progId="PBrush">
                  <p:embed/>
                </p:oleObj>
              </mc:Choice>
              <mc:Fallback>
                <p:oleObj r:id="rId5" imgW="5286375" imgH="2190750" progId="PBrush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72013" y="3323590"/>
                        <a:ext cx="4167187" cy="154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/>
          <p:nvPr/>
        </p:nvGraphicFramePr>
        <p:xfrm>
          <a:off x="1752600" y="2166303"/>
          <a:ext cx="1905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09850" imgH="1619250" progId="PBrush">
                  <p:embed/>
                </p:oleObj>
              </mc:Choice>
              <mc:Fallback>
                <p:oleObj r:id="rId7" imgW="2609850" imgH="1619250" progId="PBrush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2166303"/>
                        <a:ext cx="19050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/>
          <p:nvPr/>
        </p:nvGraphicFramePr>
        <p:xfrm>
          <a:off x="1752600" y="3574415"/>
          <a:ext cx="1905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09850" imgH="1609725" progId="PBrush">
                  <p:embed/>
                </p:oleObj>
              </mc:Choice>
              <mc:Fallback>
                <p:oleObj r:id="rId9" imgW="2609850" imgH="1609725" progId="PBrush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574415"/>
                        <a:ext cx="1905000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/>
          <p:nvPr/>
        </p:nvGraphicFramePr>
        <p:xfrm>
          <a:off x="5143500" y="4874578"/>
          <a:ext cx="32766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688465" imgH="431800" progId="Equation.3">
                  <p:embed/>
                </p:oleObj>
              </mc:Choice>
              <mc:Fallback>
                <p:oleObj r:id="rId11" imgW="1688465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3500" y="4874578"/>
                        <a:ext cx="327660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/>
          <p:nvPr/>
        </p:nvGraphicFramePr>
        <p:xfrm>
          <a:off x="1571625" y="4846003"/>
          <a:ext cx="2971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497965" imgH="431800" progId="Equation.3">
                  <p:embed/>
                </p:oleObj>
              </mc:Choice>
              <mc:Fallback>
                <p:oleObj r:id="rId13" imgW="1497965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1625" y="4846003"/>
                        <a:ext cx="29718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3" name="Group 33"/>
          <p:cNvGrpSpPr/>
          <p:nvPr/>
        </p:nvGrpSpPr>
        <p:grpSpPr>
          <a:xfrm>
            <a:off x="409575" y="2255203"/>
            <a:ext cx="1447800" cy="887412"/>
            <a:chOff x="258" y="1798"/>
            <a:chExt cx="912" cy="559"/>
          </a:xfrm>
        </p:grpSpPr>
        <p:sp>
          <p:nvSpPr>
            <p:cNvPr id="10262" name="Rectangle 27"/>
            <p:cNvSpPr/>
            <p:nvPr/>
          </p:nvSpPr>
          <p:spPr>
            <a:xfrm>
              <a:off x="258" y="2066"/>
              <a:ext cx="91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连续信号</a:t>
              </a:r>
              <a:r>
                <a:rPr lang="zh-CN" altLang="en-US" sz="24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51" name="Object 11"/>
            <p:cNvGraphicFramePr/>
            <p:nvPr/>
          </p:nvGraphicFramePr>
          <p:xfrm>
            <a:off x="384" y="1798"/>
            <a:ext cx="43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79400" imgH="203200" progId="Equation.3">
                    <p:embed/>
                  </p:oleObj>
                </mc:Choice>
                <mc:Fallback>
                  <p:oleObj r:id="rId15" imgW="279400" imgH="203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4" y="1798"/>
                          <a:ext cx="43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4" name="Group 32"/>
          <p:cNvGrpSpPr/>
          <p:nvPr/>
        </p:nvGrpSpPr>
        <p:grpSpPr>
          <a:xfrm>
            <a:off x="228600" y="3639503"/>
            <a:ext cx="1447800" cy="860425"/>
            <a:chOff x="144" y="2670"/>
            <a:chExt cx="912" cy="542"/>
          </a:xfrm>
        </p:grpSpPr>
        <p:sp>
          <p:nvSpPr>
            <p:cNvPr id="10261" name="Rectangle 30"/>
            <p:cNvSpPr/>
            <p:nvPr/>
          </p:nvSpPr>
          <p:spPr>
            <a:xfrm>
              <a:off x="144" y="2921"/>
              <a:ext cx="91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zh-CN" altLang="en-US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离散信号</a:t>
              </a:r>
              <a:r>
                <a:rPr lang="zh-CN" altLang="en-US" sz="24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50" name="Object 10"/>
            <p:cNvGraphicFramePr/>
            <p:nvPr/>
          </p:nvGraphicFramePr>
          <p:xfrm>
            <a:off x="296" y="2670"/>
            <a:ext cx="60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393065" imgH="203200" progId="Equation.3">
                    <p:embed/>
                  </p:oleObj>
                </mc:Choice>
                <mc:Fallback>
                  <p:oleObj r:id="rId17" imgW="393065" imgH="203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6" y="2670"/>
                          <a:ext cx="609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5" name="Group 43"/>
          <p:cNvGrpSpPr/>
          <p:nvPr/>
        </p:nvGrpSpPr>
        <p:grpSpPr>
          <a:xfrm>
            <a:off x="3929063" y="2386965"/>
            <a:ext cx="566737" cy="665163"/>
            <a:chOff x="2427" y="1881"/>
            <a:chExt cx="357" cy="419"/>
          </a:xfrm>
        </p:grpSpPr>
        <p:graphicFrame>
          <p:nvGraphicFramePr>
            <p:cNvPr id="10249" name="Object 9"/>
            <p:cNvGraphicFramePr/>
            <p:nvPr/>
          </p:nvGraphicFramePr>
          <p:xfrm>
            <a:off x="2427" y="2103"/>
            <a:ext cx="35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933450" imgH="514350" progId="PBrush">
                    <p:embed/>
                  </p:oleObj>
                </mc:Choice>
                <mc:Fallback>
                  <p:oleObj r:id="rId19" imgW="933450" imgH="514350" progId="PBrush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27" y="2103"/>
                          <a:ext cx="35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Rectangle 36"/>
            <p:cNvSpPr/>
            <p:nvPr/>
          </p:nvSpPr>
          <p:spPr>
            <a:xfrm>
              <a:off x="2448" y="1881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400" dirty="0">
                  <a:latin typeface="Lucida Calligraphy" panose="03010101010101010101" pitchFamily="66" charset="0"/>
                  <a:ea typeface="微软雅黑" panose="020B0503020204020204" pitchFamily="34" charset="-122"/>
                </a:rPr>
                <a:t>F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6" name="Group 44"/>
          <p:cNvGrpSpPr/>
          <p:nvPr/>
        </p:nvGrpSpPr>
        <p:grpSpPr>
          <a:xfrm>
            <a:off x="3929063" y="3764915"/>
            <a:ext cx="566737" cy="665163"/>
            <a:chOff x="2427" y="1881"/>
            <a:chExt cx="357" cy="419"/>
          </a:xfrm>
        </p:grpSpPr>
        <p:graphicFrame>
          <p:nvGraphicFramePr>
            <p:cNvPr id="10248" name="Object 8"/>
            <p:cNvGraphicFramePr/>
            <p:nvPr/>
          </p:nvGraphicFramePr>
          <p:xfrm>
            <a:off x="2427" y="2103"/>
            <a:ext cx="35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933450" imgH="514350" progId="PBrush">
                    <p:embed/>
                  </p:oleObj>
                </mc:Choice>
                <mc:Fallback>
                  <p:oleObj r:id="rId19" imgW="933450" imgH="514350" progId="PBrush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27" y="2103"/>
                          <a:ext cx="35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Rectangle 46"/>
            <p:cNvSpPr/>
            <p:nvPr/>
          </p:nvSpPr>
          <p:spPr>
            <a:xfrm>
              <a:off x="2448" y="1881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400" dirty="0">
                  <a:latin typeface="Lucida Calligraphy" panose="03010101010101010101" pitchFamily="66" charset="0"/>
                  <a:ea typeface="微软雅黑" panose="020B0503020204020204" pitchFamily="34" charset="-122"/>
                </a:rPr>
                <a:t>F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257" name="Rectangle 49"/>
          <p:cNvSpPr/>
          <p:nvPr/>
        </p:nvSpPr>
        <p:spPr>
          <a:xfrm>
            <a:off x="1857375" y="1466215"/>
            <a:ext cx="6096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频谱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信号按频率分解后的表达式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258" name="标题 24"/>
          <p:cNvSpPr>
            <a:spLocks noGrp="1"/>
          </p:cNvSpPr>
          <p:nvPr>
            <p:ph type="title"/>
          </p:nvPr>
        </p:nvSpPr>
        <p:spPr>
          <a:xfrm>
            <a:off x="771525" y="274638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连续信号</a:t>
            </a:r>
            <a:r>
              <a:rPr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e(t)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与离散信号</a:t>
            </a:r>
            <a:r>
              <a:rPr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e*(t) 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的频谱分析</a:t>
            </a:r>
          </a:p>
        </p:txBody>
      </p:sp>
      <p:graphicFrame>
        <p:nvGraphicFramePr>
          <p:cNvPr id="10252" name="Object 12"/>
          <p:cNvGraphicFramePr/>
          <p:nvPr/>
        </p:nvGraphicFramePr>
        <p:xfrm>
          <a:off x="5072063" y="5714365"/>
          <a:ext cx="3214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733800" imgH="736600" progId="Equation.3">
                  <p:embed/>
                </p:oleObj>
              </mc:Choice>
              <mc:Fallback>
                <p:oleObj r:id="rId21" imgW="3733800" imgH="736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72063" y="5714365"/>
                        <a:ext cx="3214687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1" name="Object 7"/>
          <p:cNvGraphicFramePr/>
          <p:nvPr/>
        </p:nvGraphicFramePr>
        <p:xfrm>
          <a:off x="2562225" y="3484880"/>
          <a:ext cx="34940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10025" imgH="1143000" progId="PBrush">
                  <p:embed/>
                </p:oleObj>
              </mc:Choice>
              <mc:Fallback>
                <p:oleObj r:id="rId3" imgW="4010025" imgH="1143000" progId="PBrush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62225" y="3484880"/>
                        <a:ext cx="3494088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2"/>
          <p:cNvGraphicFramePr/>
          <p:nvPr/>
        </p:nvGraphicFramePr>
        <p:xfrm>
          <a:off x="390525" y="2314893"/>
          <a:ext cx="1771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51865" imgH="405765" progId="Equation.3">
                  <p:embed/>
                </p:oleObj>
              </mc:Choice>
              <mc:Fallback>
                <p:oleObj r:id="rId5" imgW="951865" imgH="4057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525" y="2314893"/>
                        <a:ext cx="177165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/>
          <p:nvPr/>
        </p:nvGraphicFramePr>
        <p:xfrm>
          <a:off x="2549525" y="3295968"/>
          <a:ext cx="3560763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086225" imgH="1714500" progId="PBrush">
                  <p:embed/>
                </p:oleObj>
              </mc:Choice>
              <mc:Fallback>
                <p:oleObj r:id="rId7" imgW="4086225" imgH="1714500" progId="PBrush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49525" y="3295968"/>
                        <a:ext cx="3560763" cy="1217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/>
          <p:nvPr/>
        </p:nvGraphicFramePr>
        <p:xfrm>
          <a:off x="2736850" y="3613468"/>
          <a:ext cx="32369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714750" imgH="457200" progId="PBrush">
                  <p:embed/>
                </p:oleObj>
              </mc:Choice>
              <mc:Fallback>
                <p:oleObj r:id="rId9" imgW="3714750" imgH="457200" progId="PBrush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36850" y="3613468"/>
                        <a:ext cx="3236913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/>
          <p:nvPr/>
        </p:nvGraphicFramePr>
        <p:xfrm>
          <a:off x="2217738" y="1998980"/>
          <a:ext cx="43815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286375" imgH="2190750" progId="PBrush">
                  <p:embed/>
                </p:oleObj>
              </mc:Choice>
              <mc:Fallback>
                <p:oleObj r:id="rId11" imgW="5286375" imgH="2190750" progId="PBrush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7738" y="1998980"/>
                        <a:ext cx="4381500" cy="147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/>
          <p:nvPr/>
        </p:nvGraphicFramePr>
        <p:xfrm>
          <a:off x="2263775" y="2252980"/>
          <a:ext cx="43656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286375" imgH="1447800" progId="PBrush">
                  <p:embed/>
                </p:oleObj>
              </mc:Choice>
              <mc:Fallback>
                <p:oleObj r:id="rId13" imgW="5286375" imgH="1447800" progId="PBrush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3775" y="2252980"/>
                        <a:ext cx="4365625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/>
          <p:nvPr/>
        </p:nvGraphicFramePr>
        <p:xfrm>
          <a:off x="6961188" y="2045018"/>
          <a:ext cx="17256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076450" imgH="1743075" progId="PBrush">
                  <p:embed/>
                </p:oleObj>
              </mc:Choice>
              <mc:Fallback>
                <p:oleObj r:id="rId15" imgW="2076450" imgH="1743075" progId="PBrush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1188" y="2045018"/>
                        <a:ext cx="1725612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/>
          <p:nvPr/>
        </p:nvGraphicFramePr>
        <p:xfrm>
          <a:off x="7159625" y="3322955"/>
          <a:ext cx="12954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485900" imgH="1647825" progId="PBrush">
                  <p:embed/>
                </p:oleObj>
              </mc:Choice>
              <mc:Fallback>
                <p:oleObj r:id="rId17" imgW="1485900" imgH="1647825" progId="PBrush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59625" y="3322955"/>
                        <a:ext cx="1295400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/>
          <p:nvPr/>
        </p:nvGraphicFramePr>
        <p:xfrm>
          <a:off x="390525" y="3635693"/>
          <a:ext cx="17430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951865" imgH="405765" progId="Equation.3">
                  <p:embed/>
                </p:oleObj>
              </mc:Choice>
              <mc:Fallback>
                <p:oleObj r:id="rId19" imgW="951865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0525" y="3635693"/>
                        <a:ext cx="1743075" cy="74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Rectangle 37"/>
          <p:cNvSpPr/>
          <p:nvPr/>
        </p:nvSpPr>
        <p:spPr>
          <a:xfrm>
            <a:off x="5986463" y="6204268"/>
            <a:ext cx="128111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理想滤波器</a:t>
            </a:r>
          </a:p>
        </p:txBody>
      </p:sp>
      <p:sp>
        <p:nvSpPr>
          <p:cNvPr id="11283" name="Rectangle 38"/>
          <p:cNvSpPr/>
          <p:nvPr/>
        </p:nvSpPr>
        <p:spPr>
          <a:xfrm>
            <a:off x="4033838" y="6066155"/>
            <a:ext cx="1066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</a:rPr>
              <a:t>采样开关</a:t>
            </a:r>
          </a:p>
        </p:txBody>
      </p:sp>
      <p:graphicFrame>
        <p:nvGraphicFramePr>
          <p:cNvPr id="11275" name="Object 11"/>
          <p:cNvGraphicFramePr/>
          <p:nvPr/>
        </p:nvGraphicFramePr>
        <p:xfrm>
          <a:off x="2667000" y="5580380"/>
          <a:ext cx="58562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6896100" imgH="981075" progId="PBrush">
                  <p:embed/>
                </p:oleObj>
              </mc:Choice>
              <mc:Fallback>
                <p:oleObj r:id="rId21" imgW="6896100" imgH="981075" progId="PBrush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5580380"/>
                        <a:ext cx="5856288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/>
          <p:nvPr/>
        </p:nvGraphicFramePr>
        <p:xfrm>
          <a:off x="2667000" y="4594543"/>
          <a:ext cx="19081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2247900" imgH="1419225" progId="PBrush">
                  <p:embed/>
                </p:oleObj>
              </mc:Choice>
              <mc:Fallback>
                <p:oleObj r:id="rId23" imgW="2247900" imgH="1419225" progId="PBrush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594543"/>
                        <a:ext cx="1908175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/>
          <p:nvPr/>
        </p:nvGraphicFramePr>
        <p:xfrm>
          <a:off x="4678363" y="4608830"/>
          <a:ext cx="18526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181225" imgH="1381125" progId="PBrush">
                  <p:embed/>
                </p:oleObj>
              </mc:Choice>
              <mc:Fallback>
                <p:oleObj r:id="rId25" imgW="2181225" imgH="1381125" progId="PBrush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78363" y="4608830"/>
                        <a:ext cx="1852612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/>
          <p:nvPr/>
        </p:nvGraphicFramePr>
        <p:xfrm>
          <a:off x="6689725" y="4559618"/>
          <a:ext cx="18446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2171700" imgH="1485900" progId="PBrush">
                  <p:embed/>
                </p:oleObj>
              </mc:Choice>
              <mc:Fallback>
                <p:oleObj r:id="rId27" imgW="2171700" imgH="1485900" progId="PBrush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9725" y="4559618"/>
                        <a:ext cx="1844675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/>
          <p:nvPr/>
        </p:nvGraphicFramePr>
        <p:xfrm>
          <a:off x="4114800" y="550418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596900" imgH="228600" progId="Equation.3">
                  <p:embed/>
                </p:oleObj>
              </mc:Choice>
              <mc:Fallback>
                <p:oleObj r:id="rId29" imgW="5969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14800" y="5504180"/>
                        <a:ext cx="990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/>
          <p:nvPr/>
        </p:nvGraphicFramePr>
        <p:xfrm>
          <a:off x="457200" y="4646930"/>
          <a:ext cx="1828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951865" imgH="405765" progId="Equation.3">
                  <p:embed/>
                </p:oleObj>
              </mc:Choice>
              <mc:Fallback>
                <p:oleObj r:id="rId31" imgW="951865" imgH="4057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646930"/>
                        <a:ext cx="1828800" cy="7810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/>
          <p:nvPr/>
        </p:nvGraphicFramePr>
        <p:xfrm>
          <a:off x="863600" y="5504180"/>
          <a:ext cx="9509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495300" imgH="444500" progId="Equation.3">
                  <p:embed/>
                </p:oleObj>
              </mc:Choice>
              <mc:Fallback>
                <p:oleObj r:id="rId32" imgW="495300" imgH="444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63600" y="5504180"/>
                        <a:ext cx="950913" cy="8540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标题 22"/>
          <p:cNvSpPr>
            <a:spLocks noGrp="1"/>
          </p:cNvSpPr>
          <p:nvPr>
            <p:ph type="title"/>
          </p:nvPr>
        </p:nvSpPr>
        <p:spPr>
          <a:xfrm>
            <a:off x="1643063" y="142875"/>
            <a:ext cx="7043737" cy="1428750"/>
          </a:xfrm>
        </p:spPr>
        <p:txBody>
          <a:bodyPr vert="horz" wrap="square" lIns="91440" tIns="45720" rIns="91440" bIns="45720" anchor="ctr" anchorCtr="0"/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A50021"/>
                </a:solidFill>
                <a:latin typeface="微软雅黑" panose="020B0503020204020204" pitchFamily="34" charset="-122"/>
              </a:rPr>
              <a:t>香农</a:t>
            </a:r>
            <a:r>
              <a:rPr lang="en-US" altLang="zh-CN" sz="2800" dirty="0">
                <a:solidFill>
                  <a:srgbClr val="A50021"/>
                </a:solidFill>
                <a:latin typeface="微软雅黑" panose="020B0503020204020204" pitchFamily="34" charset="-122"/>
              </a:rPr>
              <a:t>(Shannon)</a:t>
            </a:r>
            <a:r>
              <a:rPr lang="zh-CN" altLang="en-US" sz="2800" dirty="0">
                <a:solidFill>
                  <a:srgbClr val="A50021"/>
                </a:solidFill>
                <a:latin typeface="微软雅黑" panose="020B0503020204020204" pitchFamily="34" charset="-122"/>
              </a:rPr>
              <a:t>采样定理</a:t>
            </a: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</a:rPr>
              <a:t> </a:t>
            </a:r>
            <a:b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</a:rPr>
            </a:br>
            <a:r>
              <a:rPr lang="zh-CN" altLang="en-US" sz="2200" dirty="0">
                <a:solidFill>
                  <a:srgbClr val="A50021"/>
                </a:solidFill>
                <a:latin typeface="微软雅黑" panose="020B0503020204020204" pitchFamily="34" charset="-122"/>
              </a:rPr>
              <a:t>    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</a:t>
            </a:r>
            <a:r>
              <a:rPr lang="en-US" altLang="zh-CN" sz="2000" b="1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信号完全复现的必要条件</a:t>
            </a:r>
            <a:endParaRPr lang="zh-CN" altLang="en-US" sz="2000" b="1" dirty="0">
              <a:solidFill>
                <a:srgbClr val="A5002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香农</a:t>
            </a:r>
            <a:r>
              <a:rPr lang="en-US" altLang="zh-CN" sz="2800" b="1" dirty="0">
                <a:solidFill>
                  <a:srgbClr val="A50021"/>
                </a:solidFill>
              </a:rPr>
              <a:t>(Shannon)</a:t>
            </a:r>
            <a:r>
              <a:rPr lang="zh-CN" altLang="en-US" sz="2800" b="1" dirty="0">
                <a:solidFill>
                  <a:srgbClr val="A50021"/>
                </a:solidFill>
              </a:rPr>
              <a:t>定理再表述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5" y="1857375"/>
            <a:ext cx="8501063" cy="169068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如果采样的角频率</a:t>
            </a:r>
            <a:r>
              <a:rPr kumimoji="0" lang="el-GR" altLang="zh-CN" sz="2400" b="1" i="1" kern="1200" cap="none" spc="0" normalizeH="0" baseline="0" noProof="0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i="1" kern="1200" cap="none" spc="0" normalizeH="0" baseline="-25000" noProof="0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+mn-lt"/>
                <a:ea typeface="微软雅黑" panose="020B0503020204020204" pitchFamily="34" charset="-122"/>
                <a:cs typeface="+mn-cs"/>
              </a:rPr>
              <a:t>大于或等于连续信号频谱的上限频率</a:t>
            </a:r>
            <a:r>
              <a:rPr kumimoji="0" lang="el-GR" altLang="zh-CN" sz="2400" b="1" i="1" kern="1200" cap="none" spc="0" normalizeH="0" baseline="0" noProof="0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i="1" kern="1200" cap="none" spc="0" normalizeH="0" baseline="-25000" noProof="0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+mn-lt"/>
                <a:ea typeface="微软雅黑" panose="020B0503020204020204" pitchFamily="34" charset="-122"/>
                <a:cs typeface="+mn-cs"/>
              </a:rPr>
              <a:t>两倍，则采样得到的脉冲序列能无失真地在恢复到原连续信号。</a:t>
            </a:r>
          </a:p>
        </p:txBody>
      </p:sp>
      <p:sp>
        <p:nvSpPr>
          <p:cNvPr id="58372" name="TextBox 4"/>
          <p:cNvSpPr txBox="1"/>
          <p:nvPr/>
        </p:nvSpPr>
        <p:spPr>
          <a:xfrm>
            <a:off x="500063" y="3857625"/>
            <a:ext cx="8286750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     从物理上理解，采样频率选择应该保证：针对所采样连续信号所含的最高频率成分，在其变化周期内能做到采样两次以上，则经采样获得的脉冲序列中包含连续信号的全部信息。</a:t>
            </a:r>
          </a:p>
        </p:txBody>
      </p:sp>
    </p:spTree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(2)</a:t>
            </a:r>
            <a:r>
              <a:rPr lang="zh-CN" altLang="en-US" sz="2800" b="1" dirty="0">
                <a:solidFill>
                  <a:srgbClr val="A50021"/>
                </a:solidFill>
              </a:rPr>
              <a:t> 信号恢复与保持器</a:t>
            </a:r>
            <a:endParaRPr lang="zh-CN" altLang="en-US" sz="2800" b="1" dirty="0"/>
          </a:p>
        </p:txBody>
      </p:sp>
      <p:sp>
        <p:nvSpPr>
          <p:cNvPr id="12299" name="TextBox 3"/>
          <p:cNvSpPr txBox="1"/>
          <p:nvPr/>
        </p:nvSpPr>
        <p:spPr>
          <a:xfrm>
            <a:off x="284480" y="1648778"/>
            <a:ext cx="8286750" cy="1136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     将离散信号转换为连续信号的过程称为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信号恢复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，转换元件称为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保持器</a:t>
            </a:r>
          </a:p>
        </p:txBody>
      </p:sp>
      <p:graphicFrame>
        <p:nvGraphicFramePr>
          <p:cNvPr id="12290" name="Object 2"/>
          <p:cNvGraphicFramePr/>
          <p:nvPr/>
        </p:nvGraphicFramePr>
        <p:xfrm>
          <a:off x="427355" y="3285490"/>
          <a:ext cx="331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13430" imgH="482600" progId="Equation.3">
                  <p:embed/>
                </p:oleObj>
              </mc:Choice>
              <mc:Fallback>
                <p:oleObj r:id="rId3" imgW="3313430" imgH="482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355" y="3285490"/>
                        <a:ext cx="33147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99293" y="2356803"/>
            <a:ext cx="4071938" cy="150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301" name="组合 7"/>
          <p:cNvGrpSpPr/>
          <p:nvPr/>
        </p:nvGrpSpPr>
        <p:grpSpPr>
          <a:xfrm>
            <a:off x="4718368" y="2499678"/>
            <a:ext cx="3633787" cy="1227137"/>
            <a:chOff x="3478186" y="2433638"/>
            <a:chExt cx="3633790" cy="1227138"/>
          </a:xfrm>
        </p:grpSpPr>
        <p:graphicFrame>
          <p:nvGraphicFramePr>
            <p:cNvPr id="12291" name="Object 4"/>
            <p:cNvGraphicFramePr/>
            <p:nvPr/>
          </p:nvGraphicFramePr>
          <p:xfrm>
            <a:off x="5473676" y="2470159"/>
            <a:ext cx="1638300" cy="1177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676400" imgH="1104900" progId="PBrush">
                    <p:embed/>
                  </p:oleObj>
                </mc:Choice>
                <mc:Fallback>
                  <p:oleObj r:id="rId5" imgW="1676400" imgH="1104900" progId="PBrush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73676" y="2470159"/>
                          <a:ext cx="1638300" cy="1177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6"/>
            <p:cNvGraphicFramePr/>
            <p:nvPr/>
          </p:nvGraphicFramePr>
          <p:xfrm>
            <a:off x="3478186" y="2433638"/>
            <a:ext cx="1638300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676400" imgH="1152525" progId="PBrush">
                    <p:embed/>
                  </p:oleObj>
                </mc:Choice>
                <mc:Fallback>
                  <p:oleObj r:id="rId7" imgW="1676400" imgH="1152525" progId="PBrush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78186" y="2433638"/>
                          <a:ext cx="1638300" cy="1227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3" name="Object 7"/>
          <p:cNvGraphicFramePr/>
          <p:nvPr/>
        </p:nvGraphicFramePr>
        <p:xfrm>
          <a:off x="355918" y="3999865"/>
          <a:ext cx="482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824095" imgH="520700" progId="Equation.3">
                  <p:embed/>
                </p:oleObj>
              </mc:Choice>
              <mc:Fallback>
                <p:oleObj r:id="rId9" imgW="4824095" imgH="5207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918" y="3999865"/>
                        <a:ext cx="4826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418" y="4642803"/>
            <a:ext cx="51085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脉冲序列向连续信号的转换过程中，</a:t>
            </a:r>
          </a:p>
        </p:txBody>
      </p:sp>
      <p:graphicFrame>
        <p:nvGraphicFramePr>
          <p:cNvPr id="15" name="Object 8"/>
          <p:cNvGraphicFramePr/>
          <p:nvPr/>
        </p:nvGraphicFramePr>
        <p:xfrm>
          <a:off x="5913755" y="4728528"/>
          <a:ext cx="153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536065" imgH="342900" progId="Equation.3">
                  <p:embed/>
                </p:oleObj>
              </mc:Choice>
              <mc:Fallback>
                <p:oleObj r:id="rId11" imgW="1536065" imgH="342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3755" y="4728528"/>
                        <a:ext cx="1536700" cy="342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7418" y="535717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外推功能</a:t>
            </a:r>
          </a:p>
        </p:txBody>
      </p:sp>
      <p:graphicFrame>
        <p:nvGraphicFramePr>
          <p:cNvPr id="17" name="Object 9"/>
          <p:cNvGraphicFramePr/>
          <p:nvPr/>
        </p:nvGraphicFramePr>
        <p:xfrm>
          <a:off x="2586355" y="5373053"/>
          <a:ext cx="543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433060" imgH="444500" progId="Equation.3">
                  <p:embed/>
                </p:oleObj>
              </mc:Choice>
              <mc:Fallback>
                <p:oleObj r:id="rId13" imgW="5433060" imgH="4445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86355" y="5373053"/>
                        <a:ext cx="543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27418" y="5928678"/>
            <a:ext cx="1660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阶保持器</a:t>
            </a:r>
          </a:p>
        </p:txBody>
      </p:sp>
      <p:graphicFrame>
        <p:nvGraphicFramePr>
          <p:cNvPr id="19" name="Object 10"/>
          <p:cNvGraphicFramePr/>
          <p:nvPr/>
        </p:nvGraphicFramePr>
        <p:xfrm>
          <a:off x="2713355" y="5928678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942465" imgH="381000" progId="Equation.3">
                  <p:embed/>
                </p:oleObj>
              </mc:Choice>
              <mc:Fallback>
                <p:oleObj r:id="rId15" imgW="1942465" imgH="381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13355" y="5928678"/>
                        <a:ext cx="1943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42168" y="592867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待定系数</a:t>
            </a:r>
          </a:p>
        </p:txBody>
      </p:sp>
      <p:graphicFrame>
        <p:nvGraphicFramePr>
          <p:cNvPr id="21" name="Object 11"/>
          <p:cNvGraphicFramePr/>
          <p:nvPr/>
        </p:nvGraphicFramePr>
        <p:xfrm>
          <a:off x="5788343" y="5955665"/>
          <a:ext cx="299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995930" imgH="330200" progId="Equation.3">
                  <p:embed/>
                </p:oleObj>
              </mc:Choice>
              <mc:Fallback>
                <p:oleObj r:id="rId17" imgW="2995930" imgH="330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88343" y="5955665"/>
                        <a:ext cx="2997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/>
          <p:nvPr/>
        </p:nvGraphicFramePr>
        <p:xfrm>
          <a:off x="728663" y="2713673"/>
          <a:ext cx="36290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51200" imgH="787400" progId="Equation.3">
                  <p:embed/>
                </p:oleObj>
              </mc:Choice>
              <mc:Fallback>
                <p:oleObj r:id="rId3" imgW="3251200" imgH="7874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3" y="2713673"/>
                        <a:ext cx="3629025" cy="939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9" name="Object 3"/>
          <p:cNvGraphicFramePr/>
          <p:nvPr/>
        </p:nvGraphicFramePr>
        <p:xfrm>
          <a:off x="5562600" y="2732723"/>
          <a:ext cx="2819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57450" imgH="552450" progId="PBrush">
                  <p:embed/>
                </p:oleObj>
              </mc:Choice>
              <mc:Fallback>
                <p:oleObj r:id="rId5" imgW="2457450" imgH="552450" progId="PBrush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2732723"/>
                        <a:ext cx="28194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0" name="Object 4"/>
          <p:cNvGraphicFramePr/>
          <p:nvPr/>
        </p:nvGraphicFramePr>
        <p:xfrm>
          <a:off x="5410200" y="1807210"/>
          <a:ext cx="8080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04850" imgH="923925" progId="PBrush">
                  <p:embed/>
                </p:oleObj>
              </mc:Choice>
              <mc:Fallback>
                <p:oleObj r:id="rId7" imgW="704850" imgH="923925" progId="PBrush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1807210"/>
                        <a:ext cx="808038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1" name="Object 5"/>
          <p:cNvGraphicFramePr/>
          <p:nvPr/>
        </p:nvGraphicFramePr>
        <p:xfrm>
          <a:off x="7800975" y="1689735"/>
          <a:ext cx="885825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71525" imgH="1114425" progId="PBrush">
                  <p:embed/>
                </p:oleObj>
              </mc:Choice>
              <mc:Fallback>
                <p:oleObj r:id="rId9" imgW="771525" imgH="1114425" progId="PBrush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00975" y="1689735"/>
                        <a:ext cx="885825" cy="1277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2" name="Object 6"/>
          <p:cNvGraphicFramePr/>
          <p:nvPr/>
        </p:nvGraphicFramePr>
        <p:xfrm>
          <a:off x="806450" y="2162810"/>
          <a:ext cx="33162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513330" imgH="342900" progId="Equation.3">
                  <p:embed/>
                </p:oleObj>
              </mc:Choice>
              <mc:Fallback>
                <p:oleObj r:id="rId11" imgW="2513330" imgH="342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6450" y="2162810"/>
                        <a:ext cx="331628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9" name="Object 7"/>
          <p:cNvGraphicFramePr/>
          <p:nvPr/>
        </p:nvGraphicFramePr>
        <p:xfrm>
          <a:off x="5181600" y="3594735"/>
          <a:ext cx="35337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305175" imgH="2324100" progId="PBrush">
                  <p:embed/>
                </p:oleObj>
              </mc:Choice>
              <mc:Fallback>
                <p:oleObj r:id="rId13" imgW="3305175" imgH="2324100" progId="PBrush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3594735"/>
                        <a:ext cx="3533775" cy="247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61" name="Object 8"/>
          <p:cNvGraphicFramePr/>
          <p:nvPr/>
        </p:nvGraphicFramePr>
        <p:xfrm>
          <a:off x="5456238" y="3904298"/>
          <a:ext cx="292258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733675" imgH="1190625" progId="PBrush">
                  <p:embed/>
                </p:oleObj>
              </mc:Choice>
              <mc:Fallback>
                <p:oleObj r:id="rId15" imgW="2733675" imgH="1190625" progId="PBrush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56238" y="3904298"/>
                        <a:ext cx="2922587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/>
          <p:nvPr/>
        </p:nvGraphicFramePr>
        <p:xfrm>
          <a:off x="714375" y="3699510"/>
          <a:ext cx="38036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746500" imgH="787400" progId="Equation.3">
                  <p:embed/>
                </p:oleObj>
              </mc:Choice>
              <mc:Fallback>
                <p:oleObj r:id="rId17" imgW="3746500" imgH="787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4375" y="3699510"/>
                        <a:ext cx="380365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/>
          <p:nvPr/>
        </p:nvGraphicFramePr>
        <p:xfrm>
          <a:off x="606425" y="5555298"/>
          <a:ext cx="48799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322830" imgH="444500" progId="Equation.3">
                  <p:embed/>
                </p:oleObj>
              </mc:Choice>
              <mc:Fallback>
                <p:oleObj r:id="rId19" imgW="2322830" imgH="444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6425" y="5555298"/>
                        <a:ext cx="48799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/>
          <p:nvPr/>
        </p:nvGraphicFramePr>
        <p:xfrm>
          <a:off x="1981200" y="4569460"/>
          <a:ext cx="12255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583565" imgH="405765" progId="Equation.3">
                  <p:embed/>
                </p:oleObj>
              </mc:Choice>
              <mc:Fallback>
                <p:oleObj r:id="rId21" imgW="583565" imgH="4057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1200" y="4569460"/>
                        <a:ext cx="122555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65" name="Line 41"/>
          <p:cNvSpPr/>
          <p:nvPr/>
        </p:nvSpPr>
        <p:spPr>
          <a:xfrm>
            <a:off x="1795463" y="4280535"/>
            <a:ext cx="0" cy="1524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8" name="标题 15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511175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零阶保持器</a:t>
            </a:r>
          </a:p>
        </p:txBody>
      </p:sp>
      <p:graphicFrame>
        <p:nvGraphicFramePr>
          <p:cNvPr id="13324" name="Object 12"/>
          <p:cNvGraphicFramePr/>
          <p:nvPr/>
        </p:nvGraphicFramePr>
        <p:xfrm>
          <a:off x="1928813" y="785813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942465" imgH="381000" progId="Equation.3">
                  <p:embed/>
                </p:oleObj>
              </mc:Choice>
              <mc:Fallback>
                <p:oleObj r:id="rId23" imgW="1942465" imgH="381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28813" y="785813"/>
                        <a:ext cx="1943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/>
          <p:nvPr/>
        </p:nvGraphicFramePr>
        <p:xfrm>
          <a:off x="1928813" y="1357313"/>
          <a:ext cx="260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602230" imgH="381000" progId="Equation.3">
                  <p:embed/>
                </p:oleObj>
              </mc:Choice>
              <mc:Fallback>
                <p:oleObj r:id="rId25" imgW="2602230" imgH="381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28813" y="1357313"/>
                        <a:ext cx="2603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/>
          <p:nvPr/>
        </p:nvGraphicFramePr>
        <p:xfrm>
          <a:off x="4786313" y="928688"/>
          <a:ext cx="416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4165600" imgH="368300" progId="Equation.3">
                  <p:embed/>
                </p:oleObj>
              </mc:Choice>
              <mc:Fallback>
                <p:oleObj r:id="rId27" imgW="4165600" imgH="3683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86313" y="928688"/>
                        <a:ext cx="4165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2130425"/>
            <a:ext cx="6629400" cy="429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939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零阶保持器举例</a:t>
            </a:r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300" name="TextBox 15"/>
          <p:cNvSpPr txBox="1"/>
          <p:nvPr/>
        </p:nvSpPr>
        <p:spPr>
          <a:xfrm>
            <a:off x="642938" y="1785938"/>
            <a:ext cx="42989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连续系统与离散系统</a:t>
            </a:r>
          </a:p>
        </p:txBody>
      </p:sp>
      <p:pic>
        <p:nvPicPr>
          <p:cNvPr id="55301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75" y="2714625"/>
            <a:ext cx="7724775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2" name="TextBox 7"/>
          <p:cNvSpPr txBox="1"/>
          <p:nvPr/>
        </p:nvSpPr>
        <p:spPr>
          <a:xfrm>
            <a:off x="857250" y="5357813"/>
            <a:ext cx="736611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控制系统中的所有信号都是时间变量的连续函数，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连续时间系统</a:t>
            </a:r>
          </a:p>
        </p:txBody>
      </p:sp>
    </p:spTree>
  </p:cSld>
  <p:clrMapOvr>
    <a:masterClrMapping/>
  </p:clrMapOvr>
  <p:transition>
    <p:cover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438400" y="4333875"/>
            <a:ext cx="2057400" cy="2095500"/>
            <a:chOff x="1536" y="2256"/>
            <a:chExt cx="1296" cy="1320"/>
          </a:xfrm>
        </p:grpSpPr>
        <p:graphicFrame>
          <p:nvGraphicFramePr>
            <p:cNvPr id="14342" name="Object 6"/>
            <p:cNvGraphicFramePr/>
            <p:nvPr/>
          </p:nvGraphicFramePr>
          <p:xfrm>
            <a:off x="1536" y="2496"/>
            <a:ext cx="1296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590800" imgH="1714500" progId="PBrush">
                    <p:embed/>
                  </p:oleObj>
                </mc:Choice>
                <mc:Fallback>
                  <p:oleObj r:id="rId4" imgW="2590800" imgH="1714500" progId="PBrush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36" y="2496"/>
                          <a:ext cx="1296" cy="10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Text Box 5"/>
            <p:cNvSpPr txBox="1"/>
            <p:nvPr/>
          </p:nvSpPr>
          <p:spPr>
            <a:xfrm>
              <a:off x="1920" y="225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T=0.4</a:t>
              </a: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4648200" y="4333875"/>
            <a:ext cx="2052638" cy="2076450"/>
            <a:chOff x="2928" y="2256"/>
            <a:chExt cx="1293" cy="1308"/>
          </a:xfrm>
        </p:grpSpPr>
        <p:graphicFrame>
          <p:nvGraphicFramePr>
            <p:cNvPr id="14341" name="Object 5"/>
            <p:cNvGraphicFramePr/>
            <p:nvPr/>
          </p:nvGraphicFramePr>
          <p:xfrm>
            <a:off x="2928" y="2496"/>
            <a:ext cx="1293" cy="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581275" imgH="1695450" progId="PBrush">
                    <p:embed/>
                  </p:oleObj>
                </mc:Choice>
                <mc:Fallback>
                  <p:oleObj r:id="rId6" imgW="2581275" imgH="1695450" progId="PBrush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28" y="2496"/>
                          <a:ext cx="1293" cy="10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Text Box 8"/>
            <p:cNvSpPr txBox="1"/>
            <p:nvPr/>
          </p:nvSpPr>
          <p:spPr>
            <a:xfrm>
              <a:off x="3360" y="2256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T=0.8</a:t>
              </a: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228600" y="4283075"/>
            <a:ext cx="2052638" cy="2108200"/>
            <a:chOff x="144" y="2224"/>
            <a:chExt cx="1293" cy="1328"/>
          </a:xfrm>
        </p:grpSpPr>
        <p:graphicFrame>
          <p:nvGraphicFramePr>
            <p:cNvPr id="14340" name="Object 4"/>
            <p:cNvGraphicFramePr/>
            <p:nvPr/>
          </p:nvGraphicFramePr>
          <p:xfrm>
            <a:off x="144" y="2490"/>
            <a:ext cx="1293" cy="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581275" imgH="1685925" progId="PBrush">
                    <p:embed/>
                  </p:oleObj>
                </mc:Choice>
                <mc:Fallback>
                  <p:oleObj r:id="rId8" imgW="2581275" imgH="1685925" progId="PBrush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4" y="2490"/>
                          <a:ext cx="1293" cy="1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Text Box 11"/>
            <p:cNvSpPr txBox="1"/>
            <p:nvPr/>
          </p:nvSpPr>
          <p:spPr>
            <a:xfrm>
              <a:off x="616" y="222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T=0.2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845300" y="4333875"/>
            <a:ext cx="2057400" cy="2076450"/>
            <a:chOff x="4312" y="2256"/>
            <a:chExt cx="1296" cy="1308"/>
          </a:xfrm>
        </p:grpSpPr>
        <p:graphicFrame>
          <p:nvGraphicFramePr>
            <p:cNvPr id="14339" name="Object 3"/>
            <p:cNvGraphicFramePr/>
            <p:nvPr/>
          </p:nvGraphicFramePr>
          <p:xfrm>
            <a:off x="4312" y="2496"/>
            <a:ext cx="1296" cy="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581275" imgH="1695450" progId="PBrush">
                    <p:embed/>
                  </p:oleObj>
                </mc:Choice>
                <mc:Fallback>
                  <p:oleObj r:id="rId10" imgW="2581275" imgH="1695450" progId="PBrush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12" y="2496"/>
                          <a:ext cx="1296" cy="10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Text Box 14"/>
            <p:cNvSpPr txBox="1"/>
            <p:nvPr/>
          </p:nvSpPr>
          <p:spPr>
            <a:xfrm>
              <a:off x="4760" y="22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T=3</a:t>
              </a: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1752600" y="2124075"/>
            <a:ext cx="5791200" cy="1981200"/>
            <a:chOff x="768" y="864"/>
            <a:chExt cx="3648" cy="1248"/>
          </a:xfrm>
        </p:grpSpPr>
        <p:graphicFrame>
          <p:nvGraphicFramePr>
            <p:cNvPr id="14338" name="Object 2"/>
            <p:cNvGraphicFramePr/>
            <p:nvPr/>
          </p:nvGraphicFramePr>
          <p:xfrm>
            <a:off x="816" y="864"/>
            <a:ext cx="355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486025" imgH="876300" progId="PBrush">
                    <p:embed/>
                  </p:oleObj>
                </mc:Choice>
                <mc:Fallback>
                  <p:oleObj r:id="rId12" imgW="2486025" imgH="876300" progId="PBrush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16" y="864"/>
                          <a:ext cx="3552" cy="1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Rectangle 18"/>
            <p:cNvSpPr/>
            <p:nvPr/>
          </p:nvSpPr>
          <p:spPr>
            <a:xfrm>
              <a:off x="768" y="864"/>
              <a:ext cx="3648" cy="1248"/>
            </a:xfrm>
            <a:prstGeom prst="rect">
              <a:avLst/>
            </a:prstGeom>
            <a:noFill/>
            <a:ln w="1016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None/>
              </a:pPr>
              <a:endParaRPr lang="zh-CN" altLang="en-US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348" name="标题 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零阶保持器与采样周期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零阶保持器的特性</a:t>
            </a:r>
            <a:r>
              <a:rPr lang="en-US" altLang="zh-CN" sz="2800" b="1" dirty="0">
                <a:solidFill>
                  <a:srgbClr val="C00000"/>
                </a:solidFill>
              </a:rPr>
              <a:t>(1)</a:t>
            </a:r>
            <a:endParaRPr lang="zh-CN" altLang="en-US" sz="2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1905000"/>
            <a:ext cx="8543925" cy="3970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低通特性  但值得注意的是，其除允许主要的频谱分量通过外，还允许部分高频分量通过，造成数字控制系统的输出存在波纹 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相角滞后特性。零阶保持器产生相角滞后，随着</a:t>
            </a:r>
            <a:r>
              <a:rPr kumimoji="1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增大而加大，从而使闭环系统的稳定性变差。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时间滞后特性。导致系统的总的相角滞后增大，不利于系统的稳定，增加系统输出波纹。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/>
          <p:nvPr/>
        </p:nvGraphicFramePr>
        <p:xfrm>
          <a:off x="4321175" y="3422650"/>
          <a:ext cx="179388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" imgH="152400" progId="PBrush">
                  <p:embed/>
                </p:oleObj>
              </mc:Choice>
              <mc:Fallback>
                <p:oleObj r:id="rId3" imgW="171450" imgH="152400" progId="PBrush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21175" y="3422650"/>
                        <a:ext cx="179388" cy="179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/>
          <p:nvPr/>
        </p:nvGraphicFramePr>
        <p:xfrm>
          <a:off x="4846638" y="3632200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" imgH="152400" progId="PBrush">
                  <p:embed/>
                </p:oleObj>
              </mc:Choice>
              <mc:Fallback>
                <p:oleObj r:id="rId3" imgW="171450" imgH="152400" progId="PBrush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46638" y="3632200"/>
                        <a:ext cx="18097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/>
          <p:nvPr/>
        </p:nvGraphicFramePr>
        <p:xfrm>
          <a:off x="5413375" y="4144963"/>
          <a:ext cx="17938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" imgH="152400" progId="PBrush">
                  <p:embed/>
                </p:oleObj>
              </mc:Choice>
              <mc:Fallback>
                <p:oleObj r:id="rId3" imgW="171450" imgH="152400" progId="PBrush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3375" y="4144963"/>
                        <a:ext cx="179388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/>
          <p:nvPr/>
        </p:nvGraphicFramePr>
        <p:xfrm>
          <a:off x="5934075" y="4702175"/>
          <a:ext cx="17938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" imgH="152400" progId="PBrush">
                  <p:embed/>
                </p:oleObj>
              </mc:Choice>
              <mc:Fallback>
                <p:oleObj r:id="rId3" imgW="171450" imgH="152400" progId="PBrush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34075" y="4702175"/>
                        <a:ext cx="179388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/>
          <p:nvPr/>
        </p:nvGraphicFramePr>
        <p:xfrm>
          <a:off x="6459538" y="5168900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" imgH="152400" progId="PBrush">
                  <p:embed/>
                </p:oleObj>
              </mc:Choice>
              <mc:Fallback>
                <p:oleObj r:id="rId3" imgW="171450" imgH="152400" progId="PBrush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59538" y="5168900"/>
                        <a:ext cx="18097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/>
          <p:nvPr/>
        </p:nvGraphicFramePr>
        <p:xfrm>
          <a:off x="7013575" y="5394325"/>
          <a:ext cx="17938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" imgH="152400" progId="PBrush">
                  <p:embed/>
                </p:oleObj>
              </mc:Choice>
              <mc:Fallback>
                <p:oleObj r:id="rId3" imgW="171450" imgH="152400" progId="PBrush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3575" y="5394325"/>
                        <a:ext cx="179388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/>
          <p:nvPr/>
        </p:nvGraphicFramePr>
        <p:xfrm>
          <a:off x="7566025" y="5380038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" imgH="152400" progId="PBrush">
                  <p:embed/>
                </p:oleObj>
              </mc:Choice>
              <mc:Fallback>
                <p:oleObj r:id="rId3" imgW="171450" imgH="152400" progId="PBrush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66025" y="5380038"/>
                        <a:ext cx="18097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/>
          <p:nvPr/>
        </p:nvGraphicFramePr>
        <p:xfrm>
          <a:off x="8105775" y="5124450"/>
          <a:ext cx="18097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1450" imgH="152400" progId="PBrush">
                  <p:embed/>
                </p:oleObj>
              </mc:Choice>
              <mc:Fallback>
                <p:oleObj r:id="rId3" imgW="171450" imgH="152400" progId="PBrush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05775" y="5124450"/>
                        <a:ext cx="180975" cy="179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6" name="组合 19"/>
          <p:cNvGrpSpPr/>
          <p:nvPr/>
        </p:nvGrpSpPr>
        <p:grpSpPr>
          <a:xfrm>
            <a:off x="3933825" y="2879725"/>
            <a:ext cx="4829175" cy="2835275"/>
            <a:chOff x="3933825" y="2879725"/>
            <a:chExt cx="4829175" cy="2835275"/>
          </a:xfrm>
        </p:grpSpPr>
        <p:graphicFrame>
          <p:nvGraphicFramePr>
            <p:cNvPr id="15362" name="Object 2"/>
            <p:cNvGraphicFramePr/>
            <p:nvPr/>
          </p:nvGraphicFramePr>
          <p:xfrm>
            <a:off x="3933825" y="2879725"/>
            <a:ext cx="4829175" cy="283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600575" imgH="2390775" progId="PBrush">
                    <p:embed/>
                  </p:oleObj>
                </mc:Choice>
                <mc:Fallback>
                  <p:oleObj r:id="rId5" imgW="4600575" imgH="2390775" progId="PBrush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3825" y="2879725"/>
                          <a:ext cx="4829175" cy="2835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1"/>
            <p:cNvGraphicFramePr/>
            <p:nvPr/>
          </p:nvGraphicFramePr>
          <p:xfrm>
            <a:off x="4383088" y="3463925"/>
            <a:ext cx="4070350" cy="206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876675" imgH="1743075" progId="PBrush">
                    <p:embed/>
                  </p:oleObj>
                </mc:Choice>
                <mc:Fallback>
                  <p:oleObj r:id="rId7" imgW="3876675" imgH="1743075" progId="PBrush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83088" y="3463925"/>
                          <a:ext cx="4070350" cy="2066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2" name="Object 12"/>
          <p:cNvGraphicFramePr/>
          <p:nvPr/>
        </p:nvGraphicFramePr>
        <p:xfrm>
          <a:off x="4937125" y="2894013"/>
          <a:ext cx="6000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71500" imgH="381000" progId="PBrush">
                  <p:embed/>
                </p:oleObj>
              </mc:Choice>
              <mc:Fallback>
                <p:oleObj r:id="rId9" imgW="571500" imgH="381000" progId="PBrush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7125" y="2894013"/>
                        <a:ext cx="60007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/>
          <p:nvPr/>
        </p:nvGraphicFramePr>
        <p:xfrm>
          <a:off x="5643563" y="2819400"/>
          <a:ext cx="8905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47725" imgH="419100" progId="PBrush">
                  <p:embed/>
                </p:oleObj>
              </mc:Choice>
              <mc:Fallback>
                <p:oleObj r:id="rId11" imgW="847725" imgH="419100" progId="PBrush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3563" y="2819400"/>
                        <a:ext cx="890587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/>
          <p:nvPr/>
        </p:nvGraphicFramePr>
        <p:xfrm>
          <a:off x="736600" y="3429000"/>
          <a:ext cx="25400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16000" imgH="419100" progId="Equation.3">
                  <p:embed/>
                </p:oleObj>
              </mc:Choice>
              <mc:Fallback>
                <p:oleObj r:id="rId13" imgW="1016000" imgH="4191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6600" y="3429000"/>
                        <a:ext cx="2540000" cy="1049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/>
          <p:nvPr/>
        </p:nvGraphicFramePr>
        <p:xfrm>
          <a:off x="1654175" y="4587875"/>
          <a:ext cx="15462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469265" imgH="203200" progId="Equation.3">
                  <p:embed/>
                </p:oleObj>
              </mc:Choice>
              <mc:Fallback>
                <p:oleObj r:id="rId15" imgW="469265" imgH="203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54175" y="4587875"/>
                        <a:ext cx="154622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标题 1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零阶保持器的时间滞后特性</a:t>
            </a:r>
          </a:p>
        </p:txBody>
      </p:sp>
    </p:spTree>
  </p:cSld>
  <p:clrMapOvr>
    <a:masterClrMapping/>
  </p:clrMapOvr>
  <p:transition>
    <p:cover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标题 1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lstStyle/>
          <a:p>
            <a:pPr algn="l"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7.3</a:t>
            </a:r>
            <a:r>
              <a:rPr lang="zh-CN" altLang="en-US" sz="2800" b="1" dirty="0">
                <a:solidFill>
                  <a:srgbClr val="A50021"/>
                </a:solidFill>
              </a:rPr>
              <a:t>   </a:t>
            </a: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0" y="1357313"/>
            <a:ext cx="35877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连续函数的拉氏变换为：</a:t>
            </a:r>
          </a:p>
        </p:txBody>
      </p:sp>
      <p:graphicFrame>
        <p:nvGraphicFramePr>
          <p:cNvPr id="6" name="Object 2"/>
          <p:cNvGraphicFramePr/>
          <p:nvPr/>
        </p:nvGraphicFramePr>
        <p:xfrm>
          <a:off x="3000375" y="2071688"/>
          <a:ext cx="252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26030" imgH="546100" progId="Equation.3">
                  <p:embed/>
                </p:oleObj>
              </mc:Choice>
              <mc:Fallback>
                <p:oleObj r:id="rId3" imgW="2526030" imgH="546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75" y="2071688"/>
                        <a:ext cx="25273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1688" y="2895600"/>
            <a:ext cx="38973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对于采样信号，表达式为：</a:t>
            </a:r>
          </a:p>
        </p:txBody>
      </p:sp>
      <p:graphicFrame>
        <p:nvGraphicFramePr>
          <p:cNvPr id="8" name="Object 3"/>
          <p:cNvGraphicFramePr/>
          <p:nvPr/>
        </p:nvGraphicFramePr>
        <p:xfrm>
          <a:off x="3071813" y="3490913"/>
          <a:ext cx="321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11830" imgH="723900" progId="Equation.3">
                  <p:embed/>
                </p:oleObj>
              </mc:Choice>
              <mc:Fallback>
                <p:oleObj r:id="rId5" imgW="3211830" imgH="723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13" y="3490913"/>
                        <a:ext cx="3213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3125" y="4286250"/>
            <a:ext cx="2041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拉氏变换为：</a:t>
            </a:r>
          </a:p>
        </p:txBody>
      </p:sp>
      <p:graphicFrame>
        <p:nvGraphicFramePr>
          <p:cNvPr id="10" name="Object 4"/>
          <p:cNvGraphicFramePr/>
          <p:nvPr/>
        </p:nvGraphicFramePr>
        <p:xfrm>
          <a:off x="3143250" y="4714875"/>
          <a:ext cx="281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818130" imgH="723900" progId="Equation.3">
                  <p:embed/>
                </p:oleObj>
              </mc:Choice>
              <mc:Fallback>
                <p:oleObj r:id="rId7" imgW="2818130" imgH="723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250" y="4714875"/>
                        <a:ext cx="28194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73288" y="5467350"/>
            <a:ext cx="62690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的超越函数，定义复变量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变换算子</a:t>
            </a:r>
          </a:p>
        </p:txBody>
      </p:sp>
      <p:graphicFrame>
        <p:nvGraphicFramePr>
          <p:cNvPr id="12" name="Object 5"/>
          <p:cNvGraphicFramePr/>
          <p:nvPr/>
        </p:nvGraphicFramePr>
        <p:xfrm>
          <a:off x="3286125" y="6061075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77900" imgH="368300" progId="Equation.3">
                  <p:embed/>
                </p:oleObj>
              </mc:Choice>
              <mc:Fallback>
                <p:oleObj r:id="rId9" imgW="977900" imgH="3683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6125" y="6061075"/>
                        <a:ext cx="9779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/>
          <p:nvPr/>
        </p:nvGraphicFramePr>
        <p:xfrm>
          <a:off x="2857500" y="571500"/>
          <a:ext cx="281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18130" imgH="723900" progId="Equation.3">
                  <p:embed/>
                </p:oleObj>
              </mc:Choice>
              <mc:Fallback>
                <p:oleObj r:id="rId3" imgW="2818130" imgH="723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0" y="571500"/>
                        <a:ext cx="28194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/>
        </p:nvGraphicFramePr>
        <p:xfrm>
          <a:off x="2862263" y="1643063"/>
          <a:ext cx="426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265295" imgH="799465" progId="Equation.3">
                  <p:embed/>
                </p:oleObj>
              </mc:Choice>
              <mc:Fallback>
                <p:oleObj r:id="rId5" imgW="4265295" imgH="7994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2263" y="1643063"/>
                        <a:ext cx="4267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弧形箭头 6"/>
          <p:cNvSpPr/>
          <p:nvPr/>
        </p:nvSpPr>
        <p:spPr>
          <a:xfrm>
            <a:off x="2428875" y="1214438"/>
            <a:ext cx="285750" cy="50006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" name="Object 5"/>
          <p:cNvGraphicFramePr/>
          <p:nvPr/>
        </p:nvGraphicFramePr>
        <p:xfrm>
          <a:off x="2908300" y="2714625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48330" imgH="431800" progId="Equation.3">
                  <p:embed/>
                </p:oleObj>
              </mc:Choice>
              <mc:Fallback>
                <p:oleObj r:id="rId7" imgW="3148330" imgH="4318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8300" y="2714625"/>
                        <a:ext cx="314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43063" y="2743200"/>
            <a:ext cx="696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记为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38" y="3857625"/>
            <a:ext cx="8281988" cy="113505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通过变量置换，将</a:t>
            </a:r>
            <a:r>
              <a:rPr kumimoji="0" lang="en-US" altLang="zh-CN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的超越函数转换为</a:t>
            </a:r>
            <a:r>
              <a:rPr kumimoji="0" lang="en-US" altLang="zh-CN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的幂级数或</a:t>
            </a:r>
            <a:r>
              <a:rPr kumimoji="0" lang="en-US" altLang="zh-CN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的有理分式。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变换的方法</a:t>
            </a:r>
          </a:p>
        </p:txBody>
      </p:sp>
      <p:sp>
        <p:nvSpPr>
          <p:cNvPr id="18436" name="TextBox 3"/>
          <p:cNvSpPr txBox="1"/>
          <p:nvPr/>
        </p:nvSpPr>
        <p:spPr>
          <a:xfrm>
            <a:off x="928688" y="1928813"/>
            <a:ext cx="24415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(1) 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级数求和方法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25" y="2500313"/>
            <a:ext cx="7358063" cy="963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     直接根据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变换的定义，写出离散时间函数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变换的级数展开式，通过级数求和，写出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变换的闭合形式</a:t>
            </a:r>
          </a:p>
        </p:txBody>
      </p:sp>
      <p:graphicFrame>
        <p:nvGraphicFramePr>
          <p:cNvPr id="6" name="Object 2"/>
          <p:cNvGraphicFramePr/>
          <p:nvPr/>
        </p:nvGraphicFramePr>
        <p:xfrm>
          <a:off x="1262063" y="3711575"/>
          <a:ext cx="666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64325" imgH="431800" progId="Equation.3">
                  <p:embed/>
                </p:oleObj>
              </mc:Choice>
              <mc:Fallback>
                <p:oleObj r:id="rId3" imgW="6664325" imgH="431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063" y="3711575"/>
                        <a:ext cx="666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</a:rPr>
              <a:t>Z</a:t>
            </a:r>
            <a:r>
              <a:rPr lang="zh-CN" altLang="en-US" sz="2400" b="1" dirty="0">
                <a:solidFill>
                  <a:srgbClr val="A50021"/>
                </a:solidFill>
              </a:rPr>
              <a:t>变换</a:t>
            </a:r>
            <a:r>
              <a:rPr lang="en-US" altLang="zh-CN" sz="2400" b="1" dirty="0">
                <a:solidFill>
                  <a:srgbClr val="A50021"/>
                </a:solidFill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</a:rPr>
              <a:t>级数求和法</a:t>
            </a:r>
            <a:r>
              <a:rPr lang="en-US" altLang="zh-CN" sz="2400" b="1" dirty="0">
                <a:solidFill>
                  <a:srgbClr val="A50021"/>
                </a:solidFill>
              </a:rPr>
              <a:t>)</a:t>
            </a:r>
            <a:r>
              <a:rPr lang="zh-CN" altLang="en-US" sz="2400" b="1" dirty="0">
                <a:solidFill>
                  <a:srgbClr val="A50021"/>
                </a:solidFill>
              </a:rPr>
              <a:t>举例</a:t>
            </a:r>
            <a:r>
              <a:rPr lang="en-US" altLang="zh-CN" sz="2400" b="1" dirty="0">
                <a:solidFill>
                  <a:srgbClr val="A50021"/>
                </a:solidFill>
              </a:rPr>
              <a:t>1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  <p:sp>
        <p:nvSpPr>
          <p:cNvPr id="19466" name="TextBox 4"/>
          <p:cNvSpPr txBox="1"/>
          <p:nvPr/>
        </p:nvSpPr>
        <p:spPr>
          <a:xfrm>
            <a:off x="2143125" y="2143125"/>
            <a:ext cx="3735388" cy="46196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试求单位阶跃函数的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</a:t>
            </a:r>
          </a:p>
        </p:txBody>
      </p:sp>
      <p:graphicFrame>
        <p:nvGraphicFramePr>
          <p:cNvPr id="6" name="Object 2"/>
          <p:cNvGraphicFramePr/>
          <p:nvPr/>
        </p:nvGraphicFramePr>
        <p:xfrm>
          <a:off x="2500313" y="2914650"/>
          <a:ext cx="313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35630" imgH="342900" progId="Equation.3">
                  <p:embed/>
                </p:oleObj>
              </mc:Choice>
              <mc:Fallback>
                <p:oleObj r:id="rId3" imgW="3135630" imgH="3429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0313" y="2914650"/>
                        <a:ext cx="3136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/>
        </p:nvGraphicFramePr>
        <p:xfrm>
          <a:off x="2500313" y="3486150"/>
          <a:ext cx="541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07660" imgH="431800" progId="Equation.3">
                  <p:embed/>
                </p:oleObj>
              </mc:Choice>
              <mc:Fallback>
                <p:oleObj r:id="rId5" imgW="5407660" imgH="431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313" y="3486150"/>
                        <a:ext cx="5410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/>
          <p:nvPr/>
        </p:nvGraphicFramePr>
        <p:xfrm>
          <a:off x="2500313" y="4200525"/>
          <a:ext cx="254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38730" imgH="520700" progId="Equation.3">
                  <p:embed/>
                </p:oleObj>
              </mc:Choice>
              <mc:Fallback>
                <p:oleObj r:id="rId7" imgW="2538730" imgH="520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0313" y="4200525"/>
                        <a:ext cx="2540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/>
        </p:nvGraphicFramePr>
        <p:xfrm>
          <a:off x="5500688" y="4129088"/>
          <a:ext cx="204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044065" imgH="520700" progId="Equation.3">
                  <p:embed/>
                </p:oleObj>
              </mc:Choice>
              <mc:Fallback>
                <p:oleObj r:id="rId9" imgW="2044065" imgH="520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0688" y="4129088"/>
                        <a:ext cx="2044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/>
        </p:nvGraphicFramePr>
        <p:xfrm>
          <a:off x="2486025" y="4973638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28600" imgH="203200" progId="Equation.3">
                  <p:embed/>
                </p:oleObj>
              </mc:Choice>
              <mc:Fallback>
                <p:oleObj r:id="rId11" imgW="228600" imgH="203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6025" y="4973638"/>
                        <a:ext cx="2286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86063" y="4843463"/>
            <a:ext cx="53467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以上等比无穷级数是收敛的，其闭合形式为：</a:t>
            </a:r>
          </a:p>
        </p:txBody>
      </p:sp>
      <p:graphicFrame>
        <p:nvGraphicFramePr>
          <p:cNvPr id="12" name="Object 7"/>
          <p:cNvGraphicFramePr/>
          <p:nvPr/>
        </p:nvGraphicFramePr>
        <p:xfrm>
          <a:off x="2857500" y="5486400"/>
          <a:ext cx="2654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653030" imgH="761365" progId="Equation.3">
                  <p:embed/>
                </p:oleObj>
              </mc:Choice>
              <mc:Fallback>
                <p:oleObj r:id="rId13" imgW="2653030" imgH="7613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57500" y="5486400"/>
                        <a:ext cx="2654300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/>
          <p:nvPr/>
        </p:nvGraphicFramePr>
        <p:xfrm>
          <a:off x="2143125" y="1428750"/>
          <a:ext cx="666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664325" imgH="431800" progId="Equation.3">
                  <p:embed/>
                </p:oleObj>
              </mc:Choice>
              <mc:Fallback>
                <p:oleObj r:id="rId15" imgW="6664325" imgH="4318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43125" y="1428750"/>
                        <a:ext cx="6667500" cy="431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14313" y="4214813"/>
            <a:ext cx="2071688" cy="2000250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214282" y="4214818"/>
            <a:ext cx="2243134" cy="2031995"/>
            <a:chOff x="3960" y="8928"/>
            <a:chExt cx="4320" cy="4212"/>
          </a:xfrm>
          <a:noFill/>
        </p:grpSpPr>
        <p:grpSp>
          <p:nvGrpSpPr>
            <p:cNvPr id="3" name="Group 29"/>
            <p:cNvGrpSpPr/>
            <p:nvPr/>
          </p:nvGrpSpPr>
          <p:grpSpPr bwMode="auto">
            <a:xfrm>
              <a:off x="3960" y="8928"/>
              <a:ext cx="3862" cy="3684"/>
              <a:chOff x="3960" y="9069"/>
              <a:chExt cx="3862" cy="3684"/>
            </a:xfrm>
            <a:grpFill/>
          </p:grpSpPr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4260" y="9069"/>
                <a:ext cx="900" cy="93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7380" y="11766"/>
                <a:ext cx="442" cy="39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" name="Group 32"/>
              <p:cNvGrpSpPr/>
              <p:nvPr/>
            </p:nvGrpSpPr>
            <p:grpSpPr bwMode="auto">
              <a:xfrm>
                <a:off x="3960" y="9458"/>
                <a:ext cx="3495" cy="3295"/>
                <a:chOff x="3960" y="9458"/>
                <a:chExt cx="3495" cy="3295"/>
              </a:xfrm>
              <a:grpFill/>
            </p:grpSpPr>
            <p:sp>
              <p:nvSpPr>
                <p:cNvPr id="2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812" y="9458"/>
                  <a:ext cx="900" cy="10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微软雅黑" panose="020B0503020204020204" pitchFamily="34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微软雅黑" panose="020B0503020204020204" pitchFamily="34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8" name="Group 34"/>
                <p:cNvGrpSpPr/>
                <p:nvPr/>
              </p:nvGrpSpPr>
              <p:grpSpPr bwMode="auto">
                <a:xfrm>
                  <a:off x="3960" y="9552"/>
                  <a:ext cx="3495" cy="3201"/>
                  <a:chOff x="3960" y="9552"/>
                  <a:chExt cx="3495" cy="3201"/>
                </a:xfrm>
                <a:grpFill/>
              </p:grpSpPr>
              <p:grpSp>
                <p:nvGrpSpPr>
                  <p:cNvPr id="14" name="Group 36"/>
                  <p:cNvGrpSpPr/>
                  <p:nvPr/>
                </p:nvGrpSpPr>
                <p:grpSpPr bwMode="auto">
                  <a:xfrm>
                    <a:off x="3960" y="9552"/>
                    <a:ext cx="3495" cy="3201"/>
                    <a:chOff x="3960" y="9552"/>
                    <a:chExt cx="3495" cy="3201"/>
                  </a:xfrm>
                  <a:grpFill/>
                </p:grpSpPr>
                <p:grpSp>
                  <p:nvGrpSpPr>
                    <p:cNvPr id="15" name="Group 37"/>
                    <p:cNvGrpSpPr/>
                    <p:nvPr/>
                  </p:nvGrpSpPr>
                  <p:grpSpPr bwMode="auto">
                    <a:xfrm>
                      <a:off x="3960" y="9552"/>
                      <a:ext cx="3495" cy="2763"/>
                      <a:chOff x="3960" y="9552"/>
                      <a:chExt cx="3495" cy="2763"/>
                    </a:xfrm>
                    <a:grpFill/>
                  </p:grpSpPr>
                  <p:grpSp>
                    <p:nvGrpSpPr>
                      <p:cNvPr id="19" name="Group 38"/>
                      <p:cNvGrpSpPr/>
                      <p:nvPr/>
                    </p:nvGrpSpPr>
                    <p:grpSpPr bwMode="auto">
                      <a:xfrm>
                        <a:off x="4320" y="9552"/>
                        <a:ext cx="3135" cy="2400"/>
                        <a:chOff x="4317" y="9495"/>
                        <a:chExt cx="3135" cy="2400"/>
                      </a:xfrm>
                      <a:grpFill/>
                    </p:grpSpPr>
                    <p:sp>
                      <p:nvSpPr>
                        <p:cNvPr id="28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317" y="9495"/>
                          <a:ext cx="0" cy="2397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  <a:tailEnd type="triangle" w="sm" len="lg"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17" y="11892"/>
                          <a:ext cx="3135" cy="0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  <a:tailEnd type="triangle" w="sm" len="lg"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" name="Freeform 41"/>
                        <p:cNvSpPr/>
                        <p:nvPr/>
                      </p:nvSpPr>
                      <p:spPr bwMode="auto">
                        <a:xfrm>
                          <a:off x="4320" y="10122"/>
                          <a:ext cx="2640" cy="1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22"/>
                            </a:cxn>
                            <a:cxn ang="0">
                              <a:pos x="135" y="393"/>
                            </a:cxn>
                            <a:cxn ang="0">
                              <a:pos x="360" y="168"/>
                            </a:cxn>
                            <a:cxn ang="0">
                              <a:pos x="540" y="48"/>
                            </a:cxn>
                            <a:cxn ang="0">
                              <a:pos x="780" y="3"/>
                            </a:cxn>
                            <a:cxn ang="0">
                              <a:pos x="960" y="33"/>
                            </a:cxn>
                            <a:cxn ang="0">
                              <a:pos x="1230" y="108"/>
                            </a:cxn>
                            <a:cxn ang="0">
                              <a:pos x="1620" y="363"/>
                            </a:cxn>
                            <a:cxn ang="0">
                              <a:pos x="2160" y="843"/>
                            </a:cxn>
                            <a:cxn ang="0">
                              <a:pos x="2640" y="1428"/>
                            </a:cxn>
                          </a:cxnLst>
                          <a:rect l="0" t="0" r="r" b="b"/>
                          <a:pathLst>
                            <a:path w="2640" h="1428">
                              <a:moveTo>
                                <a:pt x="0" y="522"/>
                              </a:moveTo>
                              <a:cubicBezTo>
                                <a:pt x="37" y="487"/>
                                <a:pt x="75" y="452"/>
                                <a:pt x="135" y="393"/>
                              </a:cubicBezTo>
                              <a:cubicBezTo>
                                <a:pt x="195" y="334"/>
                                <a:pt x="292" y="226"/>
                                <a:pt x="360" y="168"/>
                              </a:cubicBezTo>
                              <a:cubicBezTo>
                                <a:pt x="428" y="110"/>
                                <a:pt x="470" y="76"/>
                                <a:pt x="540" y="48"/>
                              </a:cubicBezTo>
                              <a:cubicBezTo>
                                <a:pt x="610" y="20"/>
                                <a:pt x="710" y="6"/>
                                <a:pt x="780" y="3"/>
                              </a:cubicBezTo>
                              <a:cubicBezTo>
                                <a:pt x="850" y="0"/>
                                <a:pt x="885" y="16"/>
                                <a:pt x="960" y="33"/>
                              </a:cubicBezTo>
                              <a:cubicBezTo>
                                <a:pt x="1035" y="50"/>
                                <a:pt x="1120" y="53"/>
                                <a:pt x="1230" y="108"/>
                              </a:cubicBezTo>
                              <a:cubicBezTo>
                                <a:pt x="1340" y="163"/>
                                <a:pt x="1465" y="240"/>
                                <a:pt x="1620" y="363"/>
                              </a:cubicBezTo>
                              <a:cubicBezTo>
                                <a:pt x="1775" y="486"/>
                                <a:pt x="1990" y="666"/>
                                <a:pt x="2160" y="843"/>
                              </a:cubicBezTo>
                              <a:cubicBezTo>
                                <a:pt x="2330" y="1020"/>
                                <a:pt x="2560" y="1328"/>
                                <a:pt x="2640" y="1428"/>
                              </a:cubicBezTo>
                            </a:path>
                          </a:pathLst>
                        </a:cu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80" y="10284"/>
                          <a:ext cx="0" cy="1608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40" y="10146"/>
                          <a:ext cx="0" cy="1749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400" y="10176"/>
                          <a:ext cx="0" cy="1719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60" y="10347"/>
                          <a:ext cx="0" cy="1548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120" y="10656"/>
                          <a:ext cx="0" cy="1236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480" y="10968"/>
                          <a:ext cx="0" cy="924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" name="Freeform 48"/>
                        <p:cNvSpPr/>
                        <p:nvPr/>
                      </p:nvSpPr>
                      <p:spPr bwMode="auto">
                        <a:xfrm>
                          <a:off x="4320" y="10055"/>
                          <a:ext cx="2612" cy="170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89"/>
                            </a:cxn>
                            <a:cxn ang="0">
                              <a:pos x="120" y="625"/>
                            </a:cxn>
                            <a:cxn ang="0">
                              <a:pos x="210" y="565"/>
                            </a:cxn>
                            <a:cxn ang="0">
                              <a:pos x="255" y="460"/>
                            </a:cxn>
                            <a:cxn ang="0">
                              <a:pos x="375" y="250"/>
                            </a:cxn>
                            <a:cxn ang="0">
                              <a:pos x="360" y="160"/>
                            </a:cxn>
                            <a:cxn ang="0">
                              <a:pos x="450" y="25"/>
                            </a:cxn>
                            <a:cxn ang="0">
                              <a:pos x="615" y="10"/>
                            </a:cxn>
                            <a:cxn ang="0">
                              <a:pos x="705" y="70"/>
                            </a:cxn>
                            <a:cxn ang="0">
                              <a:pos x="780" y="160"/>
                            </a:cxn>
                            <a:cxn ang="0">
                              <a:pos x="870" y="205"/>
                            </a:cxn>
                            <a:cxn ang="0">
                              <a:pos x="1005" y="190"/>
                            </a:cxn>
                            <a:cxn ang="0">
                              <a:pos x="1080" y="145"/>
                            </a:cxn>
                            <a:cxn ang="0">
                              <a:pos x="1230" y="85"/>
                            </a:cxn>
                            <a:cxn ang="0">
                              <a:pos x="1350" y="145"/>
                            </a:cxn>
                            <a:cxn ang="0">
                              <a:pos x="1440" y="310"/>
                            </a:cxn>
                            <a:cxn ang="0">
                              <a:pos x="1500" y="430"/>
                            </a:cxn>
                            <a:cxn ang="0">
                              <a:pos x="1575" y="505"/>
                            </a:cxn>
                            <a:cxn ang="0">
                              <a:pos x="1710" y="595"/>
                            </a:cxn>
                            <a:cxn ang="0">
                              <a:pos x="1800" y="595"/>
                            </a:cxn>
                            <a:cxn ang="0">
                              <a:pos x="1905" y="565"/>
                            </a:cxn>
                            <a:cxn ang="0">
                              <a:pos x="2010" y="640"/>
                            </a:cxn>
                            <a:cxn ang="0">
                              <a:pos x="2175" y="925"/>
                            </a:cxn>
                            <a:cxn ang="0">
                              <a:pos x="2205" y="1045"/>
                            </a:cxn>
                            <a:cxn ang="0">
                              <a:pos x="2340" y="1195"/>
                            </a:cxn>
                            <a:cxn ang="0">
                              <a:pos x="2505" y="1225"/>
                            </a:cxn>
                            <a:cxn ang="0">
                              <a:pos x="2595" y="1330"/>
                            </a:cxn>
                            <a:cxn ang="0">
                              <a:pos x="2610" y="1540"/>
                            </a:cxn>
                            <a:cxn ang="0">
                              <a:pos x="2610" y="1705"/>
                            </a:cxn>
                          </a:cxnLst>
                          <a:rect l="0" t="0" r="r" b="b"/>
                          <a:pathLst>
                            <a:path w="2612" h="1705">
                              <a:moveTo>
                                <a:pt x="0" y="589"/>
                              </a:moveTo>
                              <a:cubicBezTo>
                                <a:pt x="42" y="609"/>
                                <a:pt x="85" y="629"/>
                                <a:pt x="120" y="625"/>
                              </a:cubicBezTo>
                              <a:cubicBezTo>
                                <a:pt x="155" y="621"/>
                                <a:pt x="188" y="592"/>
                                <a:pt x="210" y="565"/>
                              </a:cubicBezTo>
                              <a:cubicBezTo>
                                <a:pt x="232" y="538"/>
                                <a:pt x="228" y="512"/>
                                <a:pt x="255" y="460"/>
                              </a:cubicBezTo>
                              <a:cubicBezTo>
                                <a:pt x="282" y="408"/>
                                <a:pt x="358" y="300"/>
                                <a:pt x="375" y="250"/>
                              </a:cubicBezTo>
                              <a:cubicBezTo>
                                <a:pt x="392" y="200"/>
                                <a:pt x="347" y="198"/>
                                <a:pt x="360" y="160"/>
                              </a:cubicBezTo>
                              <a:cubicBezTo>
                                <a:pt x="373" y="122"/>
                                <a:pt x="407" y="50"/>
                                <a:pt x="450" y="25"/>
                              </a:cubicBezTo>
                              <a:cubicBezTo>
                                <a:pt x="493" y="0"/>
                                <a:pt x="573" y="3"/>
                                <a:pt x="615" y="10"/>
                              </a:cubicBezTo>
                              <a:cubicBezTo>
                                <a:pt x="657" y="17"/>
                                <a:pt x="678" y="45"/>
                                <a:pt x="705" y="70"/>
                              </a:cubicBezTo>
                              <a:cubicBezTo>
                                <a:pt x="732" y="95"/>
                                <a:pt x="753" y="138"/>
                                <a:pt x="780" y="160"/>
                              </a:cubicBezTo>
                              <a:cubicBezTo>
                                <a:pt x="807" y="182"/>
                                <a:pt x="833" y="200"/>
                                <a:pt x="870" y="205"/>
                              </a:cubicBezTo>
                              <a:cubicBezTo>
                                <a:pt x="907" y="210"/>
                                <a:pt x="970" y="200"/>
                                <a:pt x="1005" y="190"/>
                              </a:cubicBezTo>
                              <a:cubicBezTo>
                                <a:pt x="1040" y="180"/>
                                <a:pt x="1042" y="163"/>
                                <a:pt x="1080" y="145"/>
                              </a:cubicBezTo>
                              <a:cubicBezTo>
                                <a:pt x="1118" y="127"/>
                                <a:pt x="1185" y="85"/>
                                <a:pt x="1230" y="85"/>
                              </a:cubicBezTo>
                              <a:cubicBezTo>
                                <a:pt x="1275" y="85"/>
                                <a:pt x="1315" y="108"/>
                                <a:pt x="1350" y="145"/>
                              </a:cubicBezTo>
                              <a:cubicBezTo>
                                <a:pt x="1385" y="182"/>
                                <a:pt x="1415" y="263"/>
                                <a:pt x="1440" y="310"/>
                              </a:cubicBezTo>
                              <a:cubicBezTo>
                                <a:pt x="1465" y="357"/>
                                <a:pt x="1477" y="397"/>
                                <a:pt x="1500" y="430"/>
                              </a:cubicBezTo>
                              <a:cubicBezTo>
                                <a:pt x="1523" y="463"/>
                                <a:pt x="1540" y="478"/>
                                <a:pt x="1575" y="505"/>
                              </a:cubicBezTo>
                              <a:cubicBezTo>
                                <a:pt x="1610" y="532"/>
                                <a:pt x="1673" y="580"/>
                                <a:pt x="1710" y="595"/>
                              </a:cubicBezTo>
                              <a:cubicBezTo>
                                <a:pt x="1747" y="610"/>
                                <a:pt x="1768" y="600"/>
                                <a:pt x="1800" y="595"/>
                              </a:cubicBezTo>
                              <a:cubicBezTo>
                                <a:pt x="1832" y="590"/>
                                <a:pt x="1870" y="558"/>
                                <a:pt x="1905" y="565"/>
                              </a:cubicBezTo>
                              <a:cubicBezTo>
                                <a:pt x="1940" y="572"/>
                                <a:pt x="1965" y="580"/>
                                <a:pt x="2010" y="640"/>
                              </a:cubicBezTo>
                              <a:cubicBezTo>
                                <a:pt x="2055" y="700"/>
                                <a:pt x="2143" y="858"/>
                                <a:pt x="2175" y="925"/>
                              </a:cubicBezTo>
                              <a:cubicBezTo>
                                <a:pt x="2207" y="992"/>
                                <a:pt x="2178" y="1000"/>
                                <a:pt x="2205" y="1045"/>
                              </a:cubicBezTo>
                              <a:cubicBezTo>
                                <a:pt x="2232" y="1090"/>
                                <a:pt x="2290" y="1165"/>
                                <a:pt x="2340" y="1195"/>
                              </a:cubicBezTo>
                              <a:cubicBezTo>
                                <a:pt x="2390" y="1225"/>
                                <a:pt x="2463" y="1203"/>
                                <a:pt x="2505" y="1225"/>
                              </a:cubicBezTo>
                              <a:cubicBezTo>
                                <a:pt x="2547" y="1247"/>
                                <a:pt x="2578" y="1278"/>
                                <a:pt x="2595" y="1330"/>
                              </a:cubicBezTo>
                              <a:cubicBezTo>
                                <a:pt x="2612" y="1382"/>
                                <a:pt x="2608" y="1478"/>
                                <a:pt x="2610" y="1540"/>
                              </a:cubicBezTo>
                              <a:cubicBezTo>
                                <a:pt x="2612" y="1602"/>
                                <a:pt x="2611" y="1653"/>
                                <a:pt x="2610" y="1705"/>
                              </a:cubicBezTo>
                            </a:path>
                          </a:pathLst>
                        </a:cu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940" y="10353"/>
                          <a:ext cx="135" cy="135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330" y="10578"/>
                          <a:ext cx="135" cy="135"/>
                        </a:xfrm>
                        <a:prstGeom prst="line">
                          <a:avLst/>
                        </a:prstGeom>
                        <a:grp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微软雅黑" panose="020B0503020204020204" pitchFamily="34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27" name="Text Box 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960" y="11847"/>
                        <a:ext cx="540" cy="468"/>
                      </a:xfrm>
                      <a:prstGeom prst="rect">
                        <a:avLst/>
                      </a:prstGeom>
                      <a:grpFill/>
                      <a:ln w="9525">
                        <a:noFill/>
                        <a:miter lim="800000"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pPr marL="0" marR="0" lvl="0" indent="0" algn="just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r>
                          <a:rPr kumimoji="0" lang="zh-CN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微软雅黑" panose="020B0503020204020204" pitchFamily="34" charset="-122"/>
                            <a:cs typeface="+mn-cs"/>
                          </a:rPr>
                          <a:t>０</a:t>
                        </a:r>
                        <a:endParaRPr kumimoji="0" 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5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10" y="11505"/>
                      <a:ext cx="1980" cy="1248"/>
                    </a:xfrm>
                    <a:prstGeom prst="rect">
                      <a:avLst/>
                    </a:prstGeom>
                    <a:grpFill/>
                    <a:ln w="9525">
                      <a:noFill/>
                      <a:miter lim="800000"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9552"/>
                    <a:ext cx="900" cy="1092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+mn-cs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4140" y="12360"/>
              <a:ext cx="4140" cy="78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rPr>
                <a:t>正反</a:t>
              </a: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rPr>
                <a:t>Z</a:t>
              </a: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cs"/>
                </a:rPr>
                <a:t>变换的非一一对应</a:t>
              </a:r>
              <a:endPara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</a:rPr>
              <a:t>Z</a:t>
            </a:r>
            <a:r>
              <a:rPr lang="zh-CN" altLang="en-US" sz="2400" b="1" dirty="0">
                <a:solidFill>
                  <a:srgbClr val="A50021"/>
                </a:solidFill>
              </a:rPr>
              <a:t>变换</a:t>
            </a:r>
            <a:r>
              <a:rPr lang="en-US" altLang="zh-CN" sz="2400" b="1" dirty="0">
                <a:solidFill>
                  <a:srgbClr val="A50021"/>
                </a:solidFill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</a:rPr>
              <a:t>级数求和法</a:t>
            </a:r>
            <a:r>
              <a:rPr lang="en-US" altLang="zh-CN" sz="2400" b="1" dirty="0">
                <a:solidFill>
                  <a:srgbClr val="A50021"/>
                </a:solidFill>
              </a:rPr>
              <a:t>)</a:t>
            </a:r>
            <a:r>
              <a:rPr lang="zh-CN" altLang="en-US" sz="2400" b="1" dirty="0">
                <a:solidFill>
                  <a:srgbClr val="A50021"/>
                </a:solidFill>
              </a:rPr>
              <a:t>举例</a:t>
            </a:r>
            <a:r>
              <a:rPr lang="en-US" altLang="zh-CN" sz="2400" b="1" dirty="0">
                <a:solidFill>
                  <a:srgbClr val="A50021"/>
                </a:solidFill>
              </a:rPr>
              <a:t>2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  <p:sp>
        <p:nvSpPr>
          <p:cNvPr id="20490" name="TextBox 4"/>
          <p:cNvSpPr txBox="1"/>
          <p:nvPr/>
        </p:nvSpPr>
        <p:spPr>
          <a:xfrm>
            <a:off x="2286000" y="1714500"/>
            <a:ext cx="3735388" cy="46196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试求理想脉冲序列的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</a:t>
            </a:r>
          </a:p>
        </p:txBody>
      </p:sp>
      <p:graphicFrame>
        <p:nvGraphicFramePr>
          <p:cNvPr id="7" name="Object 3"/>
          <p:cNvGraphicFramePr/>
          <p:nvPr/>
        </p:nvGraphicFramePr>
        <p:xfrm>
          <a:off x="2500313" y="4143375"/>
          <a:ext cx="541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07660" imgH="431800" progId="Equation.3">
                  <p:embed/>
                </p:oleObj>
              </mc:Choice>
              <mc:Fallback>
                <p:oleObj r:id="rId3" imgW="5407660" imgH="4318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0313" y="4143375"/>
                        <a:ext cx="5410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/>
        </p:nvGraphicFramePr>
        <p:xfrm>
          <a:off x="6215063" y="5572125"/>
          <a:ext cx="93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39165" imgH="520700" progId="Equation.3">
                  <p:embed/>
                </p:oleObj>
              </mc:Choice>
              <mc:Fallback>
                <p:oleObj r:id="rId5" imgW="939165" imgH="5207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5063" y="5572125"/>
                        <a:ext cx="939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6063" y="4843463"/>
            <a:ext cx="53467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以上等比无穷级数是收敛的，其闭合形式为：</a:t>
            </a:r>
          </a:p>
        </p:txBody>
      </p:sp>
      <p:graphicFrame>
        <p:nvGraphicFramePr>
          <p:cNvPr id="11" name="Object 6"/>
          <p:cNvGraphicFramePr/>
          <p:nvPr/>
        </p:nvGraphicFramePr>
        <p:xfrm>
          <a:off x="2857500" y="5486400"/>
          <a:ext cx="2654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53030" imgH="761365" progId="Equation.3">
                  <p:embed/>
                </p:oleObj>
              </mc:Choice>
              <mc:Fallback>
                <p:oleObj r:id="rId7" imgW="2653030" imgH="761365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7500" y="5486400"/>
                        <a:ext cx="2654300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/>
          <p:nvPr/>
        </p:nvGraphicFramePr>
        <p:xfrm>
          <a:off x="2928938" y="2276475"/>
          <a:ext cx="3289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288030" imgH="723900" progId="Equation.3">
                  <p:embed/>
                </p:oleObj>
              </mc:Choice>
              <mc:Fallback>
                <p:oleObj r:id="rId9" imgW="3288030" imgH="7239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8938" y="2276475"/>
                        <a:ext cx="32893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/>
          <p:nvPr/>
        </p:nvGraphicFramePr>
        <p:xfrm>
          <a:off x="2928938" y="3071813"/>
          <a:ext cx="205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056765" imgH="723900" progId="Equation.3">
                  <p:embed/>
                </p:oleObj>
              </mc:Choice>
              <mc:Fallback>
                <p:oleObj r:id="rId11" imgW="2056765" imgH="723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8938" y="3071813"/>
                        <a:ext cx="20574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Box 40"/>
          <p:cNvSpPr txBox="1"/>
          <p:nvPr/>
        </p:nvSpPr>
        <p:spPr>
          <a:xfrm>
            <a:off x="1428750" y="4714875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(2) Z</a:t>
            </a:r>
            <a:r>
              <a:rPr lang="zh-CN" altLang="en-US" sz="2800" b="1" dirty="0">
                <a:solidFill>
                  <a:srgbClr val="A50021"/>
                </a:solidFill>
              </a:rPr>
              <a:t>变换之部分分式法</a:t>
            </a:r>
          </a:p>
        </p:txBody>
      </p:sp>
      <p:sp>
        <p:nvSpPr>
          <p:cNvPr id="61443" name="TextBox 3"/>
          <p:cNvSpPr txBox="1"/>
          <p:nvPr/>
        </p:nvSpPr>
        <p:spPr>
          <a:xfrm>
            <a:off x="857250" y="1785938"/>
            <a:ext cx="8143875" cy="143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     先求解连续时间函数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e(t)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的拉氏变换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E(s)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然后将有理分式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E(s)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展开为部分分式之和的形式，根据每一部分分式对应的时间函数所对应的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变换求出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E(z)</a:t>
            </a:r>
            <a:endParaRPr lang="zh-CN" altLang="en-US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</a:t>
            </a:r>
            <a:r>
              <a:rPr lang="en-US" altLang="zh-CN" sz="2800" b="1" dirty="0">
                <a:solidFill>
                  <a:srgbClr val="A50021"/>
                </a:solidFill>
              </a:rPr>
              <a:t>(</a:t>
            </a:r>
            <a:r>
              <a:rPr lang="zh-CN" altLang="en-US" sz="2800" b="1" dirty="0">
                <a:solidFill>
                  <a:srgbClr val="A50021"/>
                </a:solidFill>
              </a:rPr>
              <a:t>部分分式法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  <a:r>
              <a:rPr lang="zh-CN" altLang="en-US" sz="2800" b="1" dirty="0">
                <a:solidFill>
                  <a:srgbClr val="A50021"/>
                </a:solidFill>
              </a:rPr>
              <a:t>举例</a:t>
            </a:r>
            <a:r>
              <a:rPr lang="en-US" altLang="zh-CN" sz="2800" b="1" dirty="0">
                <a:solidFill>
                  <a:srgbClr val="A50021"/>
                </a:solidFill>
              </a:rPr>
              <a:t>1</a:t>
            </a:r>
            <a:endParaRPr lang="zh-CN" altLang="en-US" sz="2800" dirty="0"/>
          </a:p>
        </p:txBody>
      </p:sp>
      <p:sp>
        <p:nvSpPr>
          <p:cNvPr id="21513" name="TextBox 3"/>
          <p:cNvSpPr txBox="1"/>
          <p:nvPr/>
        </p:nvSpPr>
        <p:spPr>
          <a:xfrm>
            <a:off x="1857375" y="1714500"/>
            <a:ext cx="3402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例：已知连续函数的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变换为</a:t>
            </a:r>
          </a:p>
        </p:txBody>
      </p:sp>
      <p:graphicFrame>
        <p:nvGraphicFramePr>
          <p:cNvPr id="21506" name="Object 2"/>
          <p:cNvGraphicFramePr/>
          <p:nvPr/>
        </p:nvGraphicFramePr>
        <p:xfrm>
          <a:off x="3143250" y="2286000"/>
          <a:ext cx="190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05000" imgH="787400" progId="Equation.3">
                  <p:embed/>
                </p:oleObj>
              </mc:Choice>
              <mc:Fallback>
                <p:oleObj r:id="rId3" imgW="1905000" imgH="7874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2286000"/>
                        <a:ext cx="1905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Box 5"/>
          <p:cNvSpPr txBox="1"/>
          <p:nvPr/>
        </p:nvSpPr>
        <p:spPr>
          <a:xfrm>
            <a:off x="5357813" y="2500313"/>
            <a:ext cx="2500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试求相应的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E(z)</a:t>
            </a:r>
            <a:endParaRPr lang="zh-CN" altLang="en-US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3"/>
          <p:cNvGraphicFramePr/>
          <p:nvPr/>
        </p:nvGraphicFramePr>
        <p:xfrm>
          <a:off x="3143250" y="3286125"/>
          <a:ext cx="199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93265" imgH="723900" progId="Equation.3">
                  <p:embed/>
                </p:oleObj>
              </mc:Choice>
              <mc:Fallback>
                <p:oleObj r:id="rId5" imgW="1993265" imgH="723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250" y="3286125"/>
                        <a:ext cx="1993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/>
          <p:nvPr/>
        </p:nvGraphicFramePr>
        <p:xfrm>
          <a:off x="6500813" y="3357563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75765" imgH="431800" progId="Equation.3">
                  <p:embed/>
                </p:oleObj>
              </mc:Choice>
              <mc:Fallback>
                <p:oleObj r:id="rId7" imgW="1675765" imgH="4318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0813" y="3357563"/>
                        <a:ext cx="1676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357813" y="3500438"/>
            <a:ext cx="714375" cy="214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" name="Object 5"/>
          <p:cNvGraphicFramePr/>
          <p:nvPr/>
        </p:nvGraphicFramePr>
        <p:xfrm>
          <a:off x="3143250" y="4214813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689100" imgH="736600" progId="Equation.3">
                  <p:embed/>
                </p:oleObj>
              </mc:Choice>
              <mc:Fallback>
                <p:oleObj r:id="rId9" imgW="1689100" imgH="736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3250" y="4214813"/>
                        <a:ext cx="16891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/>
          <p:nvPr/>
        </p:nvGraphicFramePr>
        <p:xfrm>
          <a:off x="5429250" y="4214813"/>
          <a:ext cx="2197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95830" imgH="761365" progId="Equation.3">
                  <p:embed/>
                </p:oleObj>
              </mc:Choice>
              <mc:Fallback>
                <p:oleObj r:id="rId11" imgW="2195830" imgH="76136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9250" y="4214813"/>
                        <a:ext cx="21971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/>
          <p:nvPr/>
        </p:nvGraphicFramePr>
        <p:xfrm>
          <a:off x="2928938" y="5357813"/>
          <a:ext cx="588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877560" imgH="862965" progId="Equation.3">
                  <p:embed/>
                </p:oleObj>
              </mc:Choice>
              <mc:Fallback>
                <p:oleObj r:id="rId13" imgW="5877560" imgH="86296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8938" y="5357813"/>
                        <a:ext cx="5880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75" y="1714500"/>
            <a:ext cx="7724775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1500" y="4643438"/>
            <a:ext cx="8001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如果控制系统中有一处或几处信号是一串脉冲或数码，即信号仅定义在离散时间上，则这类系统成为</a:t>
            </a:r>
            <a:r>
              <a:rPr kumimoji="0" lang="zh-CN" altLang="en-US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离散时间系统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离散系统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00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</a:t>
            </a:r>
            <a:r>
              <a:rPr lang="en-US" altLang="zh-CN" sz="2800" b="1" dirty="0">
                <a:solidFill>
                  <a:srgbClr val="A50021"/>
                </a:solidFill>
              </a:rPr>
              <a:t>(</a:t>
            </a:r>
            <a:r>
              <a:rPr lang="zh-CN" altLang="en-US" sz="2800" b="1" dirty="0">
                <a:solidFill>
                  <a:srgbClr val="A50021"/>
                </a:solidFill>
              </a:rPr>
              <a:t>部分分式法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  <a:r>
              <a:rPr lang="zh-CN" altLang="en-US" sz="2800" b="1" dirty="0">
                <a:solidFill>
                  <a:srgbClr val="A50021"/>
                </a:solidFill>
              </a:rPr>
              <a:t>举例</a:t>
            </a:r>
            <a:r>
              <a:rPr lang="en-US" altLang="zh-CN" sz="2800" b="1" dirty="0">
                <a:solidFill>
                  <a:srgbClr val="A50021"/>
                </a:solidFill>
              </a:rPr>
              <a:t>2</a:t>
            </a:r>
            <a:endParaRPr lang="zh-CN" altLang="en-US" sz="2800" dirty="0"/>
          </a:p>
        </p:txBody>
      </p:sp>
      <p:graphicFrame>
        <p:nvGraphicFramePr>
          <p:cNvPr id="22530" name="Object 2"/>
          <p:cNvGraphicFramePr/>
          <p:nvPr/>
        </p:nvGraphicFramePr>
        <p:xfrm>
          <a:off x="2714625" y="1500188"/>
          <a:ext cx="1524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3365" imgH="342900" progId="Equation.3">
                  <p:embed/>
                </p:oleObj>
              </mc:Choice>
              <mc:Fallback>
                <p:oleObj r:id="rId3" imgW="1523365" imgH="342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625" y="1500188"/>
                        <a:ext cx="1524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/>
          <p:nvPr/>
        </p:nvGraphicFramePr>
        <p:xfrm>
          <a:off x="2714625" y="2214563"/>
          <a:ext cx="4686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86300" imgH="787400" progId="Equation.3">
                  <p:embed/>
                </p:oleObj>
              </mc:Choice>
              <mc:Fallback>
                <p:oleObj r:id="rId5" imgW="4686300" imgH="7874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4625" y="2214563"/>
                        <a:ext cx="46863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/>
        </p:nvGraphicFramePr>
        <p:xfrm>
          <a:off x="2643188" y="3286125"/>
          <a:ext cx="4051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049395" imgH="812165" progId="Equation.3">
                  <p:embed/>
                </p:oleObj>
              </mc:Choice>
              <mc:Fallback>
                <p:oleObj r:id="rId7" imgW="4049395" imgH="81216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3188" y="3286125"/>
                        <a:ext cx="40513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/>
        </p:nvGraphicFramePr>
        <p:xfrm>
          <a:off x="3257550" y="4286250"/>
          <a:ext cx="5600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598160" imgH="901065" progId="Equation.3">
                  <p:embed/>
                </p:oleObj>
              </mc:Choice>
              <mc:Fallback>
                <p:oleObj r:id="rId9" imgW="5598160" imgH="90106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7550" y="4286250"/>
                        <a:ext cx="5600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13"/>
          <p:cNvSpPr txBox="1"/>
          <p:nvPr/>
        </p:nvSpPr>
        <p:spPr>
          <a:xfrm>
            <a:off x="838200" y="2133600"/>
            <a:ext cx="7391400" cy="2166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None/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不能直接将               代入       来求       ，因为是针对采样信号       进行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变换。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</p:spPr>
        <p:txBody>
          <a:bodyPr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ea typeface="微软雅黑" panose="020B0503020204020204" pitchFamily="34" charset="-122"/>
              </a:rPr>
              <a:t>31</a:t>
            </a:fld>
            <a:endParaRPr lang="en-US" altLang="zh-CN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23554" name="Object 2"/>
          <p:cNvGraphicFramePr/>
          <p:nvPr/>
        </p:nvGraphicFramePr>
        <p:xfrm>
          <a:off x="2762250" y="2214563"/>
          <a:ext cx="13811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5000" imgH="393700" progId="Equation.DSMT4">
                  <p:embed/>
                </p:oleObj>
              </mc:Choice>
              <mc:Fallback>
                <p:oleObj r:id="rId3" imgW="635000" imgH="3937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0" y="2214563"/>
                        <a:ext cx="1381125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/>
          <p:nvPr/>
        </p:nvGraphicFramePr>
        <p:xfrm>
          <a:off x="4857750" y="2352675"/>
          <a:ext cx="723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0200" imgH="203200" progId="Equation.DSMT4">
                  <p:embed/>
                </p:oleObj>
              </mc:Choice>
              <mc:Fallback>
                <p:oleObj r:id="rId5" imgW="330200" imgH="2032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7750" y="2352675"/>
                        <a:ext cx="72390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/>
          <p:nvPr/>
        </p:nvGraphicFramePr>
        <p:xfrm>
          <a:off x="6286500" y="2333625"/>
          <a:ext cx="717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42900" imgH="203200" progId="Equation.DSMT4">
                  <p:embed/>
                </p:oleObj>
              </mc:Choice>
              <mc:Fallback>
                <p:oleObj r:id="rId7" imgW="342900" imgH="2032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0" y="2333625"/>
                        <a:ext cx="7175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/>
          <p:nvPr/>
        </p:nvGraphicFramePr>
        <p:xfrm>
          <a:off x="3357563" y="2943225"/>
          <a:ext cx="7858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81000" imgH="228600" progId="Equation.DSMT4">
                  <p:embed/>
                </p:oleObj>
              </mc:Choice>
              <mc:Fallback>
                <p:oleObj r:id="rId9" imgW="381000" imgH="2286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7563" y="2943225"/>
                        <a:ext cx="785812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标题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dirty="0">
                <a:solidFill>
                  <a:srgbClr val="A50021"/>
                </a:solidFill>
                <a:latin typeface="微软雅黑" panose="020B0503020204020204" pitchFamily="34" charset="-122"/>
              </a:rPr>
              <a:t>注    意</a:t>
            </a:r>
          </a:p>
        </p:txBody>
      </p:sp>
    </p:spTree>
  </p:cSld>
  <p:clrMapOvr>
    <a:masterClrMapping/>
  </p:clrMapOvr>
  <p:transition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变换的性质</a:t>
            </a:r>
            <a:r>
              <a:rPr lang="en-US" altLang="zh-CN" sz="2800" b="1" dirty="0">
                <a:solidFill>
                  <a:srgbClr val="A50021"/>
                </a:solidFill>
              </a:rPr>
              <a:t>(1)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75" y="1928813"/>
            <a:ext cx="1878013" cy="461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线性定理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0" y="2571750"/>
            <a:ext cx="16589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若 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为常数，</a:t>
            </a:r>
          </a:p>
        </p:txBody>
      </p:sp>
      <p:graphicFrame>
        <p:nvGraphicFramePr>
          <p:cNvPr id="6" name="Object 2"/>
          <p:cNvGraphicFramePr/>
          <p:nvPr/>
        </p:nvGraphicFramePr>
        <p:xfrm>
          <a:off x="3000375" y="2632075"/>
          <a:ext cx="421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16400" imgH="368300" progId="Equation.3">
                  <p:embed/>
                </p:oleObj>
              </mc:Choice>
              <mc:Fallback>
                <p:oleObj r:id="rId3" imgW="4216400" imgH="3683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75" y="2632075"/>
                        <a:ext cx="4216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/>
        </p:nvGraphicFramePr>
        <p:xfrm>
          <a:off x="2609850" y="3317875"/>
          <a:ext cx="392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24300" imgH="825500" progId="Equation.DSMT4">
                  <p:embed/>
                </p:oleObj>
              </mc:Choice>
              <mc:Fallback>
                <p:oleObj r:id="rId5" imgW="3924300" imgH="8255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9850" y="3317875"/>
                        <a:ext cx="3924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625" y="3500438"/>
            <a:ext cx="441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75" y="4357688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 </a:t>
            </a:r>
            <a:r>
              <a:rPr kumimoji="0" lang="zh-CN" altLang="en-US" sz="2400" b="1" kern="1200" cap="none" spc="0" normalizeH="0" baseline="0" noProof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实数位移定理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438" y="4857750"/>
            <a:ext cx="5676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若函数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e(t)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是可拉氏变换的，其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变换为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，则有</a:t>
            </a:r>
          </a:p>
        </p:txBody>
      </p:sp>
      <p:graphicFrame>
        <p:nvGraphicFramePr>
          <p:cNvPr id="11" name="Object 4"/>
          <p:cNvGraphicFramePr/>
          <p:nvPr/>
        </p:nvGraphicFramePr>
        <p:xfrm>
          <a:off x="2787650" y="5276850"/>
          <a:ext cx="37131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567430" imgH="989965" progId="Equation.DSMT4">
                  <p:embed/>
                </p:oleObj>
              </mc:Choice>
              <mc:Fallback>
                <p:oleObj r:id="rId7" imgW="3567430" imgH="989965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7650" y="5276850"/>
                        <a:ext cx="3713163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变换的性质</a:t>
            </a:r>
            <a:r>
              <a:rPr lang="en-US" altLang="zh-CN" sz="2800" b="1" dirty="0">
                <a:solidFill>
                  <a:srgbClr val="A50021"/>
                </a:solidFill>
              </a:rPr>
              <a:t>(2)</a:t>
            </a:r>
            <a:endParaRPr lang="zh-CN" altLang="en-US" sz="2800" dirty="0"/>
          </a:p>
        </p:txBody>
      </p:sp>
      <p:sp>
        <p:nvSpPr>
          <p:cNvPr id="25606" name="TextBox 3"/>
          <p:cNvSpPr txBox="1"/>
          <p:nvPr/>
        </p:nvSpPr>
        <p:spPr>
          <a:xfrm>
            <a:off x="857250" y="1857375"/>
            <a:ext cx="20685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(3) </a:t>
            </a: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复数位移定理</a:t>
            </a:r>
          </a:p>
        </p:txBody>
      </p:sp>
      <p:graphicFrame>
        <p:nvGraphicFramePr>
          <p:cNvPr id="6" name="Object 3"/>
          <p:cNvGraphicFramePr/>
          <p:nvPr/>
        </p:nvGraphicFramePr>
        <p:xfrm>
          <a:off x="2449513" y="2428875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29230" imgH="431800" progId="Equation.3">
                  <p:embed/>
                </p:oleObj>
              </mc:Choice>
              <mc:Fallback>
                <p:oleObj r:id="rId3" imgW="2729230" imgH="431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9513" y="2428875"/>
                        <a:ext cx="273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Box 6"/>
          <p:cNvSpPr txBox="1"/>
          <p:nvPr/>
        </p:nvSpPr>
        <p:spPr>
          <a:xfrm>
            <a:off x="931863" y="3171825"/>
            <a:ext cx="15652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(4) </a:t>
            </a: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终值定理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4438" y="3714750"/>
            <a:ext cx="7786687" cy="96295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如果函数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e(t)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，函数序列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nT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为有限值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n=0,1,2,</a:t>
            </a:r>
            <a:r>
              <a:rPr lang="en-US" altLang="zh-CN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),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且极限                         存在，则函数序列的终值为</a:t>
            </a:r>
          </a:p>
        </p:txBody>
      </p:sp>
      <p:graphicFrame>
        <p:nvGraphicFramePr>
          <p:cNvPr id="9" name="Object 4"/>
          <p:cNvGraphicFramePr/>
          <p:nvPr/>
        </p:nvGraphicFramePr>
        <p:xfrm>
          <a:off x="1857375" y="4286250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08100" imgH="508000" progId="Equation.3">
                  <p:embed/>
                </p:oleObj>
              </mc:Choice>
              <mc:Fallback>
                <p:oleObj r:id="rId5" imgW="1308100" imgH="5080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375" y="4286250"/>
                        <a:ext cx="1308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/>
        </p:nvGraphicFramePr>
        <p:xfrm>
          <a:off x="2643188" y="4929188"/>
          <a:ext cx="3441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440430" imgH="533400" progId="Equation.3">
                  <p:embed/>
                </p:oleObj>
              </mc:Choice>
              <mc:Fallback>
                <p:oleObj r:id="rId7" imgW="3440430" imgH="5334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3188" y="4929188"/>
                        <a:ext cx="3441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变换的性质</a:t>
            </a:r>
            <a:r>
              <a:rPr lang="en-US" altLang="zh-CN" sz="2800" b="1" dirty="0">
                <a:solidFill>
                  <a:srgbClr val="A50021"/>
                </a:solidFill>
              </a:rPr>
              <a:t>(2)</a:t>
            </a:r>
            <a:endParaRPr lang="zh-CN" altLang="en-US" sz="2800" dirty="0"/>
          </a:p>
        </p:txBody>
      </p:sp>
      <p:sp>
        <p:nvSpPr>
          <p:cNvPr id="26630" name="TextBox 3"/>
          <p:cNvSpPr txBox="1"/>
          <p:nvPr/>
        </p:nvSpPr>
        <p:spPr>
          <a:xfrm>
            <a:off x="931863" y="1785938"/>
            <a:ext cx="15652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(5) </a:t>
            </a: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卷积定理</a:t>
            </a:r>
          </a:p>
        </p:txBody>
      </p:sp>
      <p:sp>
        <p:nvSpPr>
          <p:cNvPr id="26631" name="TextBox 4"/>
          <p:cNvSpPr txBox="1"/>
          <p:nvPr/>
        </p:nvSpPr>
        <p:spPr>
          <a:xfrm>
            <a:off x="1000125" y="2357438"/>
            <a:ext cx="57531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设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x(nT)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y(nT)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为两个采样函数，定义离散卷积为</a:t>
            </a:r>
          </a:p>
        </p:txBody>
      </p:sp>
      <p:graphicFrame>
        <p:nvGraphicFramePr>
          <p:cNvPr id="26626" name="Object 2"/>
          <p:cNvGraphicFramePr/>
          <p:nvPr/>
        </p:nvGraphicFramePr>
        <p:xfrm>
          <a:off x="2143125" y="2919413"/>
          <a:ext cx="469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97095" imgH="723900" progId="Equation.3">
                  <p:embed/>
                </p:oleObj>
              </mc:Choice>
              <mc:Fallback>
                <p:oleObj r:id="rId3" imgW="4697095" imgH="7239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25" y="2919413"/>
                        <a:ext cx="4699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Box 6"/>
          <p:cNvSpPr txBox="1"/>
          <p:nvPr/>
        </p:nvSpPr>
        <p:spPr>
          <a:xfrm>
            <a:off x="1071563" y="3671888"/>
            <a:ext cx="199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则卷积定理为：</a:t>
            </a:r>
          </a:p>
        </p:txBody>
      </p:sp>
      <p:graphicFrame>
        <p:nvGraphicFramePr>
          <p:cNvPr id="26627" name="Object 3"/>
          <p:cNvGraphicFramePr/>
          <p:nvPr/>
        </p:nvGraphicFramePr>
        <p:xfrm>
          <a:off x="2928938" y="4229100"/>
          <a:ext cx="298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83230" imgH="342900" progId="Equation.3">
                  <p:embed/>
                </p:oleObj>
              </mc:Choice>
              <mc:Fallback>
                <p:oleObj r:id="rId5" imgW="2983230" imgH="342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8938" y="4229100"/>
                        <a:ext cx="29845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Box 8"/>
          <p:cNvSpPr txBox="1"/>
          <p:nvPr/>
        </p:nvSpPr>
        <p:spPr>
          <a:xfrm>
            <a:off x="2286000" y="4214813"/>
            <a:ext cx="442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若</a:t>
            </a:r>
          </a:p>
        </p:txBody>
      </p:sp>
      <p:sp>
        <p:nvSpPr>
          <p:cNvPr id="26634" name="TextBox 9"/>
          <p:cNvSpPr txBox="1"/>
          <p:nvPr/>
        </p:nvSpPr>
        <p:spPr>
          <a:xfrm>
            <a:off x="1214438" y="4643438"/>
            <a:ext cx="700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必有</a:t>
            </a:r>
          </a:p>
        </p:txBody>
      </p:sp>
      <p:graphicFrame>
        <p:nvGraphicFramePr>
          <p:cNvPr id="26628" name="Object 4"/>
          <p:cNvGraphicFramePr/>
          <p:nvPr/>
        </p:nvGraphicFramePr>
        <p:xfrm>
          <a:off x="3000375" y="5157788"/>
          <a:ext cx="228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284730" imgH="342900" progId="Equation.3">
                  <p:embed/>
                </p:oleObj>
              </mc:Choice>
              <mc:Fallback>
                <p:oleObj r:id="rId7" imgW="2284730" imgH="3429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0375" y="5157788"/>
                        <a:ext cx="2286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反变换</a:t>
            </a:r>
          </a:p>
        </p:txBody>
      </p:sp>
      <p:sp>
        <p:nvSpPr>
          <p:cNvPr id="27655" name="TextBox 3"/>
          <p:cNvSpPr txBox="1"/>
          <p:nvPr/>
        </p:nvSpPr>
        <p:spPr>
          <a:xfrm>
            <a:off x="642938" y="1857375"/>
            <a:ext cx="28146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(1)  </a:t>
            </a: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部分分式法</a:t>
            </a: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查表法</a:t>
            </a: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A5002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656" name="TextBox 4"/>
          <p:cNvSpPr txBox="1"/>
          <p:nvPr/>
        </p:nvSpPr>
        <p:spPr>
          <a:xfrm>
            <a:off x="714375" y="2428875"/>
            <a:ext cx="8286750" cy="1423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     把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展开成部分分式以后查表进行。考虑到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变换表中，所有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变换函数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在其分子上普遍都有因子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，所以将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E(z)/z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后展开为部分分式，然后将所得到展开式的每一项乘以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，即得到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的部分展开式。</a:t>
            </a:r>
          </a:p>
        </p:txBody>
      </p:sp>
      <p:graphicFrame>
        <p:nvGraphicFramePr>
          <p:cNvPr id="27650" name="Object 2"/>
          <p:cNvGraphicFramePr/>
          <p:nvPr/>
        </p:nvGraphicFramePr>
        <p:xfrm>
          <a:off x="1357313" y="3986213"/>
          <a:ext cx="195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55165" imgH="799465" progId="Equation.3">
                  <p:embed/>
                </p:oleObj>
              </mc:Choice>
              <mc:Fallback>
                <p:oleObj r:id="rId3" imgW="1955165" imgH="79946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3" y="3986213"/>
                        <a:ext cx="19558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/>
          <p:nvPr/>
        </p:nvGraphicFramePr>
        <p:xfrm>
          <a:off x="4500563" y="3986213"/>
          <a:ext cx="1930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29765" imgH="799465" progId="Equation.3">
                  <p:embed/>
                </p:oleObj>
              </mc:Choice>
              <mc:Fallback>
                <p:oleObj r:id="rId5" imgW="1929765" imgH="7994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3986213"/>
                        <a:ext cx="19304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/>
          <p:nvPr/>
        </p:nvGraphicFramePr>
        <p:xfrm>
          <a:off x="1285875" y="5143500"/>
          <a:ext cx="265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53030" imgH="862965" progId="Equation.3">
                  <p:embed/>
                </p:oleObj>
              </mc:Choice>
              <mc:Fallback>
                <p:oleObj r:id="rId7" imgW="2653030" imgH="86296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75" y="5143500"/>
                        <a:ext cx="26543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500563" y="5143500"/>
          <a:ext cx="3898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896995" imgH="723900" progId="Equation.3">
                  <p:embed/>
                </p:oleObj>
              </mc:Choice>
              <mc:Fallback>
                <p:oleObj r:id="rId9" imgW="3896995" imgH="723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5143500"/>
                        <a:ext cx="3898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反变换之部分分式法举例</a:t>
            </a:r>
          </a:p>
        </p:txBody>
      </p:sp>
      <p:graphicFrame>
        <p:nvGraphicFramePr>
          <p:cNvPr id="28674" name="Object 2"/>
          <p:cNvGraphicFramePr/>
          <p:nvPr/>
        </p:nvGraphicFramePr>
        <p:xfrm>
          <a:off x="2141855" y="1350963"/>
          <a:ext cx="293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32430" imgH="862965" progId="Equation.3">
                  <p:embed/>
                </p:oleObj>
              </mc:Choice>
              <mc:Fallback>
                <p:oleObj r:id="rId3" imgW="2932430" imgH="86296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855" y="1350963"/>
                        <a:ext cx="29337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/>
        </p:nvGraphicFramePr>
        <p:xfrm>
          <a:off x="2570480" y="2493963"/>
          <a:ext cx="5118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116195" imgH="862965" progId="Equation.3">
                  <p:embed/>
                </p:oleObj>
              </mc:Choice>
              <mc:Fallback>
                <p:oleObj r:id="rId5" imgW="5116195" imgH="86296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0480" y="2493963"/>
                        <a:ext cx="5118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4" name="Object 4"/>
          <p:cNvGraphicFramePr/>
          <p:nvPr/>
        </p:nvGraphicFramePr>
        <p:xfrm>
          <a:off x="2499043" y="3565525"/>
          <a:ext cx="5118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116195" imgH="862965" progId="Equation.3">
                  <p:embed/>
                </p:oleObj>
              </mc:Choice>
              <mc:Fallback>
                <p:oleObj r:id="rId5" imgW="5116195" imgH="86296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9043" y="3565525"/>
                        <a:ext cx="5118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5" name="Object 5"/>
          <p:cNvGraphicFramePr/>
          <p:nvPr/>
        </p:nvGraphicFramePr>
        <p:xfrm>
          <a:off x="2499043" y="4572000"/>
          <a:ext cx="2806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805430" imgH="761365" progId="Equation.3">
                  <p:embed/>
                </p:oleObj>
              </mc:Choice>
              <mc:Fallback>
                <p:oleObj r:id="rId7" imgW="2805430" imgH="76136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9043" y="4572000"/>
                        <a:ext cx="28067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/>
        </p:nvGraphicFramePr>
        <p:xfrm>
          <a:off x="6555105" y="4714875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158365" imgH="431800" progId="Equation.3">
                  <p:embed/>
                </p:oleObj>
              </mc:Choice>
              <mc:Fallback>
                <p:oleObj r:id="rId9" imgW="2158365" imgH="431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5105" y="4714875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虚尾箭头 10"/>
          <p:cNvSpPr/>
          <p:nvPr/>
        </p:nvSpPr>
        <p:spPr>
          <a:xfrm>
            <a:off x="5427980" y="4857750"/>
            <a:ext cx="857250" cy="21431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2" name="Object 7"/>
          <p:cNvGraphicFramePr/>
          <p:nvPr/>
        </p:nvGraphicFramePr>
        <p:xfrm>
          <a:off x="2570480" y="5429250"/>
          <a:ext cx="403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036695" imgH="723900" progId="Equation.3">
                  <p:embed/>
                </p:oleObj>
              </mc:Choice>
              <mc:Fallback>
                <p:oleObj r:id="rId11" imgW="4036695" imgH="723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70480" y="5429250"/>
                        <a:ext cx="40386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/>
          <p:nvPr/>
        </p:nvGraphicFramePr>
        <p:xfrm>
          <a:off x="142875" y="4357688"/>
          <a:ext cx="21463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146300" imgH="1765300" progId="Equation.3">
                  <p:embed/>
                </p:oleObj>
              </mc:Choice>
              <mc:Fallback>
                <p:oleObj r:id="rId13" imgW="2146300" imgH="1765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875" y="4357688"/>
                        <a:ext cx="2146300" cy="176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3"/>
          <p:cNvSpPr>
            <a:spLocks noGrp="1"/>
          </p:cNvSpPr>
          <p:nvPr>
            <p:ph type="title"/>
          </p:nvPr>
        </p:nvSpPr>
        <p:spPr>
          <a:xfrm>
            <a:off x="1571625" y="642938"/>
            <a:ext cx="3028950" cy="461962"/>
          </a:xfrm>
        </p:spPr>
        <p:txBody>
          <a:bodyPr vert="horz" wrap="none" lIns="91440" tIns="45720" rIns="91440" bIns="45720" anchor="ctr" anchorCtr="0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</a:rPr>
              <a:t>(2)  </a:t>
            </a:r>
            <a:r>
              <a:rPr lang="zh-CN" altLang="en-US" sz="2400" b="1" dirty="0">
                <a:solidFill>
                  <a:srgbClr val="A50021"/>
                </a:solidFill>
              </a:rPr>
              <a:t>幂级数法</a:t>
            </a:r>
            <a:r>
              <a:rPr lang="en-US" altLang="zh-CN" sz="2400" b="1" dirty="0">
                <a:solidFill>
                  <a:srgbClr val="A50021"/>
                </a:solidFill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</a:rPr>
              <a:t>长除法</a:t>
            </a:r>
            <a:r>
              <a:rPr lang="en-US" altLang="zh-CN" sz="2400" b="1" dirty="0">
                <a:solidFill>
                  <a:srgbClr val="A50021"/>
                </a:solidFill>
              </a:rPr>
              <a:t>)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571500" y="1752600"/>
            <a:ext cx="8358188" cy="957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若</a:t>
            </a:r>
            <a:r>
              <a:rPr kumimoji="0" lang="en-US" altLang="zh-CN" sz="2000" b="1" i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变换函数</a:t>
            </a:r>
            <a:r>
              <a:rPr kumimoji="0" lang="en-US" altLang="zh-CN" sz="2000" b="1" i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E(z)</a:t>
            </a: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是复变量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的有理函数，则可将</a:t>
            </a:r>
            <a:r>
              <a:rPr kumimoji="0" lang="en-US" altLang="zh-CN" sz="2000" b="1" i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E(z)</a:t>
            </a: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展成</a:t>
            </a:r>
            <a:r>
              <a:rPr kumimoji="0" lang="en-US" altLang="zh-CN" sz="2000" b="1" i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0" lang="en-US" altLang="zh-CN" sz="2000" b="1" i="1" kern="1200" cap="none" spc="0" normalizeH="0" baseline="3000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的无穷级数，即</a:t>
            </a:r>
            <a:r>
              <a:rPr kumimoji="0" lang="en-US" altLang="zh-CN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zh-CN" altLang="en-US" sz="11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9698" name="Object 3"/>
          <p:cNvGraphicFramePr/>
          <p:nvPr/>
        </p:nvGraphicFramePr>
        <p:xfrm>
          <a:off x="1071563" y="2786063"/>
          <a:ext cx="5867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867400" imgH="876300" progId="Equation.3">
                  <p:embed/>
                </p:oleObj>
              </mc:Choice>
              <mc:Fallback>
                <p:oleObj r:id="rId3" imgW="5867400" imgH="8763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63" y="2786063"/>
                        <a:ext cx="5867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矩形 7"/>
          <p:cNvSpPr/>
          <p:nvPr/>
        </p:nvSpPr>
        <p:spPr>
          <a:xfrm>
            <a:off x="7072313" y="3000375"/>
            <a:ext cx="15652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升幂排列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71500" y="3557588"/>
            <a:ext cx="835818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作综合除法，得到按</a:t>
            </a:r>
            <a:r>
              <a:rPr kumimoji="0" lang="en-US" altLang="zh-CN" sz="2000" b="1" i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0" lang="en-US" altLang="zh-CN" sz="2000" b="1" i="1" kern="1200" cap="none" spc="0" normalizeH="0" baseline="3000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kumimoji="0" lang="zh-CN" altLang="en-US" sz="2000" b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升幂排列的幂级数展开式：</a:t>
            </a:r>
            <a:endParaRPr kumimoji="0" lang="zh-CN" altLang="en-US" sz="2000" b="1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9699" name="Object 4"/>
          <p:cNvGraphicFramePr/>
          <p:nvPr/>
        </p:nvGraphicFramePr>
        <p:xfrm>
          <a:off x="1095375" y="4133850"/>
          <a:ext cx="6477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474460" imgH="723900" progId="Equation.3">
                  <p:embed/>
                </p:oleObj>
              </mc:Choice>
              <mc:Fallback>
                <p:oleObj r:id="rId5" imgW="6474460" imgH="7239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375" y="4133850"/>
                        <a:ext cx="6477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/>
          <p:nvPr/>
        </p:nvGraphicFramePr>
        <p:xfrm>
          <a:off x="1143000" y="4929188"/>
          <a:ext cx="271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716530" imgH="723900" progId="Equation.3">
                  <p:embed/>
                </p:oleObj>
              </mc:Choice>
              <mc:Fallback>
                <p:oleObj r:id="rId7" imgW="2716530" imgH="7239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929188"/>
                        <a:ext cx="27178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反变换之长除法举例</a:t>
            </a:r>
            <a:endParaRPr lang="zh-CN" altLang="en-US" sz="2800" dirty="0"/>
          </a:p>
        </p:txBody>
      </p:sp>
      <p:graphicFrame>
        <p:nvGraphicFramePr>
          <p:cNvPr id="30722" name="Object 2"/>
          <p:cNvGraphicFramePr/>
          <p:nvPr/>
        </p:nvGraphicFramePr>
        <p:xfrm>
          <a:off x="2776538" y="1285875"/>
          <a:ext cx="300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09900" imgH="825500" progId="Equation.3">
                  <p:embed/>
                </p:oleObj>
              </mc:Choice>
              <mc:Fallback>
                <p:oleObj r:id="rId3" imgW="3009900" imgH="8255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538" y="1285875"/>
                        <a:ext cx="3009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31" name="Object 3"/>
          <p:cNvGraphicFramePr/>
          <p:nvPr/>
        </p:nvGraphicFramePr>
        <p:xfrm>
          <a:off x="2714625" y="2428875"/>
          <a:ext cx="322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25800" imgH="825500" progId="Equation.3">
                  <p:embed/>
                </p:oleObj>
              </mc:Choice>
              <mc:Fallback>
                <p:oleObj r:id="rId5" imgW="3225800" imgH="8255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4625" y="2428875"/>
                        <a:ext cx="3225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/>
        </p:nvGraphicFramePr>
        <p:xfrm>
          <a:off x="2705100" y="3497263"/>
          <a:ext cx="529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293360" imgH="431800" progId="Equation.3">
                  <p:embed/>
                </p:oleObj>
              </mc:Choice>
              <mc:Fallback>
                <p:oleObj r:id="rId7" imgW="5293360" imgH="4318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5100" y="3497263"/>
                        <a:ext cx="5295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/>
        </p:nvGraphicFramePr>
        <p:xfrm>
          <a:off x="1000125" y="4211638"/>
          <a:ext cx="787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870825" imgH="431800" progId="Equation.3">
                  <p:embed/>
                </p:oleObj>
              </mc:Choice>
              <mc:Fallback>
                <p:oleObj r:id="rId9" imgW="7870825" imgH="4318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0125" y="4211638"/>
                        <a:ext cx="7874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</p:spPr>
        <p:txBody>
          <a:bodyPr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ea typeface="微软雅黑" panose="020B0503020204020204" pitchFamily="34" charset="-122"/>
              </a:rPr>
              <a:t>39</a:t>
            </a:fld>
            <a:endParaRPr lang="en-US" altLang="zh-CN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1748" name="Rectangle 2"/>
          <p:cNvSpPr>
            <a:spLocks noGrp="1" noRot="1"/>
          </p:cNvSpPr>
          <p:nvPr>
            <p:ph type="title"/>
          </p:nvPr>
        </p:nvSpPr>
        <p:spPr>
          <a:xfrm>
            <a:off x="1571625" y="428625"/>
            <a:ext cx="6386513" cy="1143000"/>
          </a:xfrm>
        </p:spPr>
        <p:txBody>
          <a:bodyPr vert="horz" wrap="square" lIns="91440" tIns="45720" rIns="91440" bIns="45720" anchor="ctr" anchorCtr="0"/>
          <a:lstStyle/>
          <a:p>
            <a:pPr marL="838200" indent="-838200" algn="l"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(3)  </a:t>
            </a:r>
            <a:r>
              <a:rPr lang="zh-CN" altLang="en-US" sz="2800" b="1" dirty="0">
                <a:solidFill>
                  <a:srgbClr val="A50021"/>
                </a:solidFill>
              </a:rPr>
              <a:t>反演积分</a:t>
            </a:r>
            <a:r>
              <a:rPr lang="en-US" altLang="zh-CN" sz="2800" b="1" dirty="0">
                <a:solidFill>
                  <a:srgbClr val="A50021"/>
                </a:solidFill>
              </a:rPr>
              <a:t>(</a:t>
            </a:r>
            <a:r>
              <a:rPr lang="zh-CN" altLang="en-US" sz="2800" b="1" dirty="0">
                <a:solidFill>
                  <a:srgbClr val="A50021"/>
                </a:solidFill>
              </a:rPr>
              <a:t>留数计算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  <a:r>
              <a:rPr lang="zh-CN" altLang="en-US" sz="2800" b="1" dirty="0">
                <a:solidFill>
                  <a:srgbClr val="A50021"/>
                </a:solidFill>
              </a:rPr>
              <a:t>法</a:t>
            </a:r>
          </a:p>
        </p:txBody>
      </p:sp>
      <p:sp>
        <p:nvSpPr>
          <p:cNvPr id="31749" name="TextBox 11"/>
          <p:cNvSpPr txBox="1"/>
          <p:nvPr/>
        </p:nvSpPr>
        <p:spPr>
          <a:xfrm>
            <a:off x="785813" y="1857375"/>
            <a:ext cx="8072437" cy="96295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      在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变换函数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是超越函数形式而非有理分式时，无法应用部分分式或幂级数法来求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反变换，只能采用反演积分法。</a:t>
            </a:r>
          </a:p>
        </p:txBody>
      </p:sp>
      <p:graphicFrame>
        <p:nvGraphicFramePr>
          <p:cNvPr id="31746" name="Object 6"/>
          <p:cNvGraphicFramePr/>
          <p:nvPr/>
        </p:nvGraphicFramePr>
        <p:xfrm>
          <a:off x="1511300" y="3016250"/>
          <a:ext cx="612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121400" imgH="825500" progId="Equation.3">
                  <p:embed/>
                </p:oleObj>
              </mc:Choice>
              <mc:Fallback>
                <p:oleObj r:id="rId3" imgW="6121400" imgH="8255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1300" y="3016250"/>
                        <a:ext cx="6121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/>
          <p:nvPr/>
        </p:nvGraphicFramePr>
        <p:xfrm>
          <a:off x="609600" y="2254250"/>
          <a:ext cx="10556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7250" imgH="676275" progId="PBrush">
                  <p:embed/>
                </p:oleObj>
              </mc:Choice>
              <mc:Fallback>
                <p:oleObj r:id="rId3" imgW="857250" imgH="676275" progId="PBrush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254250"/>
                        <a:ext cx="105568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/>
          <p:nvPr/>
        </p:nvGraphicFramePr>
        <p:xfrm>
          <a:off x="1676400" y="2216150"/>
          <a:ext cx="12668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28700" imgH="714375" progId="PBrush">
                  <p:embed/>
                </p:oleObj>
              </mc:Choice>
              <mc:Fallback>
                <p:oleObj r:id="rId5" imgW="1028700" imgH="714375" progId="PBrush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2216150"/>
                        <a:ext cx="126682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/>
          <p:nvPr/>
        </p:nvGraphicFramePr>
        <p:xfrm>
          <a:off x="3048000" y="2212975"/>
          <a:ext cx="12303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00125" imgH="714375" progId="PBrush">
                  <p:embed/>
                </p:oleObj>
              </mc:Choice>
              <mc:Fallback>
                <p:oleObj r:id="rId7" imgW="1000125" imgH="714375" progId="PBrush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2212975"/>
                        <a:ext cx="1230313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/>
          <p:nvPr/>
        </p:nvGraphicFramePr>
        <p:xfrm>
          <a:off x="4572000" y="2181225"/>
          <a:ext cx="13239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76325" imgH="809625" progId="PBrush">
                  <p:embed/>
                </p:oleObj>
              </mc:Choice>
              <mc:Fallback>
                <p:oleObj r:id="rId9" imgW="1076325" imgH="809625" progId="PBrush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2181225"/>
                        <a:ext cx="1323975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/>
          <p:nvPr/>
        </p:nvGraphicFramePr>
        <p:xfrm>
          <a:off x="5943600" y="2190750"/>
          <a:ext cx="13128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66800" imgH="809625" progId="PBrush">
                  <p:embed/>
                </p:oleObj>
              </mc:Choice>
              <mc:Fallback>
                <p:oleObj r:id="rId11" imgW="1066800" imgH="809625" progId="PBrush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2190750"/>
                        <a:ext cx="1312863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/>
          <p:nvPr/>
        </p:nvGraphicFramePr>
        <p:xfrm>
          <a:off x="7391400" y="2192338"/>
          <a:ext cx="12192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990600" imgH="733425" progId="PBrush">
                  <p:embed/>
                </p:oleObj>
              </mc:Choice>
              <mc:Fallback>
                <p:oleObj r:id="rId13" imgW="990600" imgH="733425" progId="PBrush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2192338"/>
                        <a:ext cx="1219200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/>
          <p:nvPr/>
        </p:nvGraphicFramePr>
        <p:xfrm>
          <a:off x="1447800" y="5221288"/>
          <a:ext cx="12763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971550" imgH="723900" progId="PBrush">
                  <p:embed/>
                </p:oleObj>
              </mc:Choice>
              <mc:Fallback>
                <p:oleObj r:id="rId15" imgW="971550" imgH="723900" progId="PBrush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5221288"/>
                        <a:ext cx="1276350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/>
          <p:nvPr/>
        </p:nvGraphicFramePr>
        <p:xfrm>
          <a:off x="914400" y="3560763"/>
          <a:ext cx="73152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5419725" imgH="1257300" progId="PBrush">
                  <p:embed/>
                </p:oleObj>
              </mc:Choice>
              <mc:Fallback>
                <p:oleObj r:id="rId17" imgW="5419725" imgH="1257300" progId="PBrush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4400" y="3560763"/>
                        <a:ext cx="7315200" cy="169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标题 1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数字采样控制系统</a:t>
            </a:r>
          </a:p>
        </p:txBody>
      </p:sp>
    </p:spTree>
  </p:cSld>
  <p:clrMapOvr>
    <a:masterClrMapping/>
  </p:clrMapOvr>
  <p:transition>
    <p:cover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/>
          <p:nvPr/>
        </p:nvGraphicFramePr>
        <p:xfrm>
          <a:off x="1524000" y="2382838"/>
          <a:ext cx="236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68400" imgH="419100" progId="Equation.3">
                  <p:embed/>
                </p:oleObj>
              </mc:Choice>
              <mc:Fallback>
                <p:oleObj r:id="rId3" imgW="1168400" imgH="4191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382838"/>
                        <a:ext cx="2362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12"/>
          <p:cNvSpPr/>
          <p:nvPr/>
        </p:nvSpPr>
        <p:spPr>
          <a:xfrm>
            <a:off x="330200" y="2478088"/>
            <a:ext cx="1117600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解法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789" name="Group 16"/>
          <p:cNvGrpSpPr/>
          <p:nvPr/>
        </p:nvGrpSpPr>
        <p:grpSpPr>
          <a:xfrm>
            <a:off x="1295400" y="1611313"/>
            <a:ext cx="6270625" cy="815975"/>
            <a:chOff x="816" y="1015"/>
            <a:chExt cx="3950" cy="514"/>
          </a:xfrm>
        </p:grpSpPr>
        <p:graphicFrame>
          <p:nvGraphicFramePr>
            <p:cNvPr id="32787" name="Object 19"/>
            <p:cNvGraphicFramePr/>
            <p:nvPr/>
          </p:nvGraphicFramePr>
          <p:xfrm>
            <a:off x="816" y="1015"/>
            <a:ext cx="153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294765" imgH="431800" progId="Equation.3">
                    <p:embed/>
                  </p:oleObj>
                </mc:Choice>
                <mc:Fallback>
                  <p:oleObj r:id="rId5" imgW="1294765" imgH="4318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6" y="1015"/>
                          <a:ext cx="1536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Rectangle 15"/>
            <p:cNvSpPr/>
            <p:nvPr/>
          </p:nvSpPr>
          <p:spPr>
            <a:xfrm>
              <a:off x="2270" y="1091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>
                <a:buNone/>
              </a:pPr>
              <a:r>
                <a:rPr lang="zh-CN" altLang="en-US" sz="2400" dirty="0">
                  <a:latin typeface="Calibri" panose="020F0502020204030204" pitchFamily="34" charset="0"/>
                  <a:ea typeface="微软雅黑" panose="020B0503020204020204" pitchFamily="34" charset="-122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分别用三种方法求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。</a:t>
              </a:r>
            </a:p>
          </p:txBody>
        </p:sp>
      </p:grpSp>
      <p:graphicFrame>
        <p:nvGraphicFramePr>
          <p:cNvPr id="32771" name="Object 3"/>
          <p:cNvGraphicFramePr/>
          <p:nvPr/>
        </p:nvGraphicFramePr>
        <p:xfrm>
          <a:off x="4506913" y="3163888"/>
          <a:ext cx="7175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67665" imgH="203200" progId="Equation.3">
                  <p:embed/>
                </p:oleObj>
              </mc:Choice>
              <mc:Fallback>
                <p:oleObj r:id="rId7" imgW="367665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6913" y="3163888"/>
                        <a:ext cx="71755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/>
          <p:nvPr/>
        </p:nvGraphicFramePr>
        <p:xfrm>
          <a:off x="4516438" y="3646488"/>
          <a:ext cx="5191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6065" imgH="177800" progId="Equation.3">
                  <p:embed/>
                </p:oleObj>
              </mc:Choice>
              <mc:Fallback>
                <p:oleObj r:id="rId9" imgW="266065" imgH="177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6438" y="3646488"/>
                        <a:ext cx="519112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/>
          <p:nvPr/>
        </p:nvGraphicFramePr>
        <p:xfrm>
          <a:off x="4516438" y="3929063"/>
          <a:ext cx="2247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54430" imgH="203200" progId="Equation.3">
                  <p:embed/>
                </p:oleObj>
              </mc:Choice>
              <mc:Fallback>
                <p:oleObj r:id="rId11" imgW="115443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6438" y="3929063"/>
                        <a:ext cx="22479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/>
          <p:nvPr/>
        </p:nvGraphicFramePr>
        <p:xfrm>
          <a:off x="5202238" y="4724400"/>
          <a:ext cx="24939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81430" imgH="203200" progId="Equation.3">
                  <p:embed/>
                </p:oleObj>
              </mc:Choice>
              <mc:Fallback>
                <p:oleObj r:id="rId13" imgW="128143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02238" y="4724400"/>
                        <a:ext cx="2493962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/>
          <p:nvPr/>
        </p:nvGraphicFramePr>
        <p:xfrm>
          <a:off x="5202238" y="4354513"/>
          <a:ext cx="15573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99465" imgH="203200" progId="Equation.3">
                  <p:embed/>
                </p:oleObj>
              </mc:Choice>
              <mc:Fallback>
                <p:oleObj r:id="rId15" imgW="7994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2238" y="4354513"/>
                        <a:ext cx="155733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/>
          <p:nvPr/>
        </p:nvGraphicFramePr>
        <p:xfrm>
          <a:off x="6040438" y="5181600"/>
          <a:ext cx="16557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850265" imgH="203200" progId="Equation.3">
                  <p:embed/>
                </p:oleObj>
              </mc:Choice>
              <mc:Fallback>
                <p:oleObj r:id="rId17" imgW="8502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40438" y="5181600"/>
                        <a:ext cx="1655762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/>
          <p:nvPr/>
        </p:nvGraphicFramePr>
        <p:xfrm>
          <a:off x="6046788" y="5529263"/>
          <a:ext cx="28908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484630" imgH="203200" progId="Equation.3">
                  <p:embed/>
                </p:oleObj>
              </mc:Choice>
              <mc:Fallback>
                <p:oleObj r:id="rId19" imgW="148463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46788" y="5529263"/>
                        <a:ext cx="289083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/>
          <p:nvPr/>
        </p:nvGraphicFramePr>
        <p:xfrm>
          <a:off x="6965950" y="6008688"/>
          <a:ext cx="19272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989965" imgH="203200" progId="Equation.3">
                  <p:embed/>
                </p:oleObj>
              </mc:Choice>
              <mc:Fallback>
                <p:oleObj r:id="rId21" imgW="989965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65950" y="6008688"/>
                        <a:ext cx="192722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/>
          <p:nvPr/>
        </p:nvGraphicFramePr>
        <p:xfrm>
          <a:off x="2819400" y="3505200"/>
          <a:ext cx="1562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685165" imgH="203200" progId="Equation.3">
                  <p:embed/>
                </p:oleObj>
              </mc:Choice>
              <mc:Fallback>
                <p:oleObj r:id="rId23" imgW="685165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19400" y="3505200"/>
                        <a:ext cx="15621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Line 27"/>
          <p:cNvSpPr/>
          <p:nvPr/>
        </p:nvSpPr>
        <p:spPr>
          <a:xfrm>
            <a:off x="4516438" y="3581400"/>
            <a:ext cx="419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1" name="Line 28"/>
          <p:cNvSpPr/>
          <p:nvPr/>
        </p:nvSpPr>
        <p:spPr>
          <a:xfrm flipH="1">
            <a:off x="4364038" y="3581400"/>
            <a:ext cx="15240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2" name="Line 29"/>
          <p:cNvSpPr/>
          <p:nvPr/>
        </p:nvSpPr>
        <p:spPr>
          <a:xfrm>
            <a:off x="4511675" y="4343400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3" name="Line 30"/>
          <p:cNvSpPr/>
          <p:nvPr/>
        </p:nvSpPr>
        <p:spPr>
          <a:xfrm>
            <a:off x="5273675" y="5148263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4" name="Line 31"/>
          <p:cNvSpPr/>
          <p:nvPr/>
        </p:nvSpPr>
        <p:spPr>
          <a:xfrm>
            <a:off x="6089650" y="5986463"/>
            <a:ext cx="284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2780" name="Object 12"/>
          <p:cNvGraphicFramePr/>
          <p:nvPr/>
        </p:nvGraphicFramePr>
        <p:xfrm>
          <a:off x="3886200" y="2530475"/>
          <a:ext cx="4876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298700" imgH="228600" progId="Equation.3">
                  <p:embed/>
                </p:oleObj>
              </mc:Choice>
              <mc:Fallback>
                <p:oleObj r:id="rId25" imgW="22987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86200" y="2530475"/>
                        <a:ext cx="48768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/>
          <p:nvPr/>
        </p:nvGraphicFramePr>
        <p:xfrm>
          <a:off x="381000" y="4191000"/>
          <a:ext cx="26670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1308100" imgH="1143000" progId="Equation.3">
                  <p:embed/>
                </p:oleObj>
              </mc:Choice>
              <mc:Fallback>
                <p:oleObj r:id="rId27" imgW="1308100" imgH="11430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1000" y="4191000"/>
                        <a:ext cx="2667000" cy="232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Rectangle 34"/>
          <p:cNvSpPr/>
          <p:nvPr/>
        </p:nvSpPr>
        <p:spPr>
          <a:xfrm>
            <a:off x="109538" y="2817813"/>
            <a:ext cx="1447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>
              <a:buNone/>
            </a:pP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长除法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32782" name="Object 14"/>
          <p:cNvGraphicFramePr/>
          <p:nvPr/>
        </p:nvGraphicFramePr>
        <p:xfrm>
          <a:off x="7086600" y="6480175"/>
          <a:ext cx="34607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177165" imgH="76200" progId="Equation.3">
                  <p:embed/>
                </p:oleObj>
              </mc:Choice>
              <mc:Fallback>
                <p:oleObj r:id="rId29" imgW="177165" imgH="762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86600" y="6480175"/>
                        <a:ext cx="346075" cy="14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/>
          <p:nvPr/>
        </p:nvGraphicFramePr>
        <p:xfrm>
          <a:off x="5056188" y="3163888"/>
          <a:ext cx="9636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494665" imgH="203200" progId="Equation.3">
                  <p:embed/>
                </p:oleObj>
              </mc:Choice>
              <mc:Fallback>
                <p:oleObj r:id="rId31" imgW="494665" imgH="2032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056188" y="3163888"/>
                        <a:ext cx="963612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/>
          <p:nvPr/>
        </p:nvGraphicFramePr>
        <p:xfrm>
          <a:off x="5867400" y="3163888"/>
          <a:ext cx="9636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3" imgW="494665" imgH="203200" progId="Equation.3">
                  <p:embed/>
                </p:oleObj>
              </mc:Choice>
              <mc:Fallback>
                <p:oleObj r:id="rId33" imgW="494665" imgH="2032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67400" y="3163888"/>
                        <a:ext cx="963613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/>
          <p:nvPr/>
        </p:nvGraphicFramePr>
        <p:xfrm>
          <a:off x="6705600" y="3163888"/>
          <a:ext cx="10874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5" imgW="558165" imgH="203200" progId="Equation.3">
                  <p:embed/>
                </p:oleObj>
              </mc:Choice>
              <mc:Fallback>
                <p:oleObj r:id="rId35" imgW="558165" imgH="2032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705600" y="3163888"/>
                        <a:ext cx="1087438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/>
          <p:nvPr/>
        </p:nvGraphicFramePr>
        <p:xfrm>
          <a:off x="7772400" y="3352800"/>
          <a:ext cx="34607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7" imgW="177165" imgH="76200" progId="Equation.3">
                  <p:embed/>
                </p:oleObj>
              </mc:Choice>
              <mc:Fallback>
                <p:oleObj r:id="rId37" imgW="177165" imgH="76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772400" y="3352800"/>
                        <a:ext cx="346075" cy="14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标题 3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Z</a:t>
            </a:r>
            <a:r>
              <a:rPr lang="zh-CN" altLang="en-US" sz="2800" b="1" dirty="0">
                <a:solidFill>
                  <a:srgbClr val="C00000"/>
                </a:solidFill>
              </a:rPr>
              <a:t>反变换综合举例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/>
          <p:nvPr/>
        </p:nvGraphicFramePr>
        <p:xfrm>
          <a:off x="1512888" y="2586355"/>
          <a:ext cx="236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68400" imgH="419100" progId="Equation.3">
                  <p:embed/>
                </p:oleObj>
              </mc:Choice>
              <mc:Fallback>
                <p:oleObj r:id="rId3" imgW="1168400" imgH="4191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888" y="2586355"/>
                        <a:ext cx="2362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/>
          <p:nvPr/>
        </p:nvGraphicFramePr>
        <p:xfrm>
          <a:off x="1531938" y="5550218"/>
          <a:ext cx="3521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26565" imgH="431800" progId="Equation.3">
                  <p:embed/>
                </p:oleObj>
              </mc:Choice>
              <mc:Fallback>
                <p:oleObj r:id="rId5" imgW="1726565" imgH="4318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1938" y="5550218"/>
                        <a:ext cx="352107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5"/>
          <p:cNvSpPr/>
          <p:nvPr/>
        </p:nvSpPr>
        <p:spPr>
          <a:xfrm>
            <a:off x="252413" y="2119630"/>
            <a:ext cx="4105275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解法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II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查表法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部分分式展开法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r>
              <a:rPr lang="en-US" altLang="zh-CN" sz="28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33796" name="Object 4"/>
          <p:cNvGraphicFramePr/>
          <p:nvPr/>
        </p:nvGraphicFramePr>
        <p:xfrm>
          <a:off x="1498600" y="3365818"/>
          <a:ext cx="241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93800" imgH="419100" progId="Equation.3">
                  <p:embed/>
                </p:oleObj>
              </mc:Choice>
              <mc:Fallback>
                <p:oleObj r:id="rId7" imgW="1193800" imgH="4191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8600" y="3365818"/>
                        <a:ext cx="2413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/>
          <p:nvPr/>
        </p:nvGraphicFramePr>
        <p:xfrm>
          <a:off x="3951288" y="3338830"/>
          <a:ext cx="19510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64565" imgH="431800" progId="Equation.3">
                  <p:embed/>
                </p:oleObj>
              </mc:Choice>
              <mc:Fallback>
                <p:oleObj r:id="rId9" imgW="964565" imgH="4318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1288" y="3338830"/>
                        <a:ext cx="1951037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/>
          <p:nvPr/>
        </p:nvGraphicFramePr>
        <p:xfrm>
          <a:off x="5910263" y="3362643"/>
          <a:ext cx="2460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44600" imgH="419100" progId="Equation.3">
                  <p:embed/>
                </p:oleObj>
              </mc:Choice>
              <mc:Fallback>
                <p:oleObj r:id="rId11" imgW="1244600" imgH="4191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0263" y="3362643"/>
                        <a:ext cx="246062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/>
          <p:nvPr/>
        </p:nvGraphicFramePr>
        <p:xfrm>
          <a:off x="1524000" y="4162743"/>
          <a:ext cx="31130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574800" imgH="419100" progId="Equation.3">
                  <p:embed/>
                </p:oleObj>
              </mc:Choice>
              <mc:Fallback>
                <p:oleObj r:id="rId13" imgW="1574800" imgH="4191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4162743"/>
                        <a:ext cx="311308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/>
          <p:nvPr/>
        </p:nvGraphicFramePr>
        <p:xfrm>
          <a:off x="5078413" y="5550218"/>
          <a:ext cx="33147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624965" imgH="431800" progId="Equation.3">
                  <p:embed/>
                </p:oleObj>
              </mc:Choice>
              <mc:Fallback>
                <p:oleObj r:id="rId15" imgW="1624965" imgH="4318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78413" y="5550218"/>
                        <a:ext cx="33147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/>
          <p:nvPr/>
        </p:nvGraphicFramePr>
        <p:xfrm>
          <a:off x="1524000" y="4915218"/>
          <a:ext cx="24082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180465" imgH="342900" progId="Equation.3">
                  <p:embed/>
                </p:oleObj>
              </mc:Choice>
              <mc:Fallback>
                <p:oleObj r:id="rId17" imgW="1180465" imgH="3429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4000" y="4915218"/>
                        <a:ext cx="2408238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4" name="Group 39"/>
          <p:cNvGrpSpPr/>
          <p:nvPr/>
        </p:nvGrpSpPr>
        <p:grpSpPr>
          <a:xfrm>
            <a:off x="1295400" y="1324293"/>
            <a:ext cx="6270625" cy="815975"/>
            <a:chOff x="816" y="1015"/>
            <a:chExt cx="3950" cy="514"/>
          </a:xfrm>
        </p:grpSpPr>
        <p:graphicFrame>
          <p:nvGraphicFramePr>
            <p:cNvPr id="33802" name="Object 10"/>
            <p:cNvGraphicFramePr/>
            <p:nvPr/>
          </p:nvGraphicFramePr>
          <p:xfrm>
            <a:off x="816" y="1015"/>
            <a:ext cx="153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294765" imgH="431800" progId="Equation.3">
                    <p:embed/>
                  </p:oleObj>
                </mc:Choice>
                <mc:Fallback>
                  <p:oleObj r:id="rId19" imgW="1294765" imgH="431800" progId="Equation.3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16" y="1015"/>
                          <a:ext cx="1536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Rectangle 42"/>
            <p:cNvSpPr/>
            <p:nvPr/>
          </p:nvSpPr>
          <p:spPr>
            <a:xfrm>
              <a:off x="2270" y="1091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>
                <a:buNone/>
              </a:pPr>
              <a:r>
                <a:rPr lang="zh-CN" altLang="en-US" sz="2000" dirty="0">
                  <a:latin typeface="Calibri" panose="020F0502020204030204" pitchFamily="34" charset="0"/>
                  <a:ea typeface="微软雅黑" panose="020B0503020204020204" pitchFamily="34" charset="-122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分别用三种方法求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。</a:t>
              </a:r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/>
          <p:nvPr/>
        </p:nvGraphicFramePr>
        <p:xfrm>
          <a:off x="685800" y="2536825"/>
          <a:ext cx="236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68400" imgH="419100" progId="Equation.3">
                  <p:embed/>
                </p:oleObj>
              </mc:Choice>
              <mc:Fallback>
                <p:oleObj r:id="rId3" imgW="1168400" imgH="4191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536825"/>
                        <a:ext cx="2362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/>
          <p:nvPr/>
        </p:nvGraphicFramePr>
        <p:xfrm>
          <a:off x="695325" y="5511800"/>
          <a:ext cx="3521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26565" imgH="431800" progId="Equation.3">
                  <p:embed/>
                </p:oleObj>
              </mc:Choice>
              <mc:Fallback>
                <p:oleObj r:id="rId5" imgW="1726565" imgH="4318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325" y="5511800"/>
                        <a:ext cx="352107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034"/>
          <p:cNvSpPr/>
          <p:nvPr/>
        </p:nvSpPr>
        <p:spPr>
          <a:xfrm>
            <a:off x="252413" y="2047875"/>
            <a:ext cx="3748087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解法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III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留数法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反演积分法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) </a:t>
            </a:r>
          </a:p>
        </p:txBody>
      </p:sp>
      <p:graphicFrame>
        <p:nvGraphicFramePr>
          <p:cNvPr id="34820" name="Object 4"/>
          <p:cNvGraphicFramePr/>
          <p:nvPr/>
        </p:nvGraphicFramePr>
        <p:xfrm>
          <a:off x="4267200" y="5522913"/>
          <a:ext cx="33147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24965" imgH="431800" progId="Equation.3">
                  <p:embed/>
                </p:oleObj>
              </mc:Choice>
              <mc:Fallback>
                <p:oleObj r:id="rId7" imgW="1624965" imgH="4318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5522913"/>
                        <a:ext cx="33147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/>
          <p:nvPr/>
        </p:nvGraphicFramePr>
        <p:xfrm>
          <a:off x="685800" y="3452813"/>
          <a:ext cx="35052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00530" imgH="254000" progId="Equation.3">
                  <p:embed/>
                </p:oleObj>
              </mc:Choice>
              <mc:Fallback>
                <p:oleObj r:id="rId9" imgW="1700530" imgH="2540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3452813"/>
                        <a:ext cx="3505200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/>
          <p:nvPr/>
        </p:nvGraphicFramePr>
        <p:xfrm>
          <a:off x="1547813" y="3871913"/>
          <a:ext cx="67579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592830" imgH="482600" progId="Equation.3">
                  <p:embed/>
                </p:oleObj>
              </mc:Choice>
              <mc:Fallback>
                <p:oleObj r:id="rId11" imgW="3592830" imgH="4826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3871913"/>
                        <a:ext cx="675798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/>
          <p:nvPr/>
        </p:nvGraphicFramePr>
        <p:xfrm>
          <a:off x="1533525" y="4686300"/>
          <a:ext cx="34083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13865" imgH="482600" progId="Equation.3">
                  <p:embed/>
                </p:oleObj>
              </mc:Choice>
              <mc:Fallback>
                <p:oleObj r:id="rId13" imgW="1713865" imgH="4826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33525" y="4686300"/>
                        <a:ext cx="3408363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/>
          <p:nvPr/>
        </p:nvGraphicFramePr>
        <p:xfrm>
          <a:off x="4930775" y="4899025"/>
          <a:ext cx="19256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951865" imgH="203200" progId="Equation.3">
                  <p:embed/>
                </p:oleObj>
              </mc:Choice>
              <mc:Fallback>
                <p:oleObj r:id="rId15" imgW="951865" imgH="2032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0775" y="4899025"/>
                        <a:ext cx="1925638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/>
          <p:nvPr/>
        </p:nvGraphicFramePr>
        <p:xfrm>
          <a:off x="6781800" y="4899025"/>
          <a:ext cx="1592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787400" imgH="228600" progId="Equation.3">
                  <p:embed/>
                </p:oleObj>
              </mc:Choice>
              <mc:Fallback>
                <p:oleObj r:id="rId17" imgW="787400" imgH="2286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81800" y="4899025"/>
                        <a:ext cx="1592263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/>
          <p:nvPr/>
        </p:nvGraphicFramePr>
        <p:xfrm>
          <a:off x="3036888" y="2525713"/>
          <a:ext cx="19526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964565" imgH="431800" progId="Equation.3">
                  <p:embed/>
                </p:oleObj>
              </mc:Choice>
              <mc:Fallback>
                <p:oleObj r:id="rId19" imgW="964565" imgH="4318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36888" y="2525713"/>
                        <a:ext cx="195262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0" name="Group 1047"/>
          <p:cNvGrpSpPr/>
          <p:nvPr/>
        </p:nvGrpSpPr>
        <p:grpSpPr>
          <a:xfrm>
            <a:off x="1295400" y="1252538"/>
            <a:ext cx="6270625" cy="815975"/>
            <a:chOff x="816" y="1015"/>
            <a:chExt cx="3950" cy="514"/>
          </a:xfrm>
        </p:grpSpPr>
        <p:graphicFrame>
          <p:nvGraphicFramePr>
            <p:cNvPr id="34828" name="Object 12"/>
            <p:cNvGraphicFramePr/>
            <p:nvPr/>
          </p:nvGraphicFramePr>
          <p:xfrm>
            <a:off x="816" y="1015"/>
            <a:ext cx="153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294765" imgH="431800" progId="Equation.3">
                    <p:embed/>
                  </p:oleObj>
                </mc:Choice>
                <mc:Fallback>
                  <p:oleObj r:id="rId21" imgW="1294765" imgH="4318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16" y="1015"/>
                          <a:ext cx="1536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Rectangle 1050"/>
            <p:cNvSpPr/>
            <p:nvPr/>
          </p:nvSpPr>
          <p:spPr>
            <a:xfrm>
              <a:off x="2270" y="1091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>
                <a:buNone/>
              </a:pPr>
              <a:r>
                <a:rPr lang="zh-CN" altLang="en-US" sz="2400" dirty="0">
                  <a:latin typeface="Calibri" panose="020F0502020204030204" pitchFamily="34" charset="0"/>
                  <a:ea typeface="微软雅黑" panose="020B0503020204020204" pitchFamily="34" charset="-122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  <a:ea typeface="微软雅黑" panose="020B0503020204020204" pitchFamily="34" charset="-122"/>
                </a:rPr>
                <a:t>分别用三种方法求 </a:t>
              </a: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。</a:t>
              </a:r>
            </a:p>
          </p:txBody>
        </p:sp>
      </p:grpSp>
      <p:graphicFrame>
        <p:nvGraphicFramePr>
          <p:cNvPr id="34827" name="Object 11"/>
          <p:cNvGraphicFramePr/>
          <p:nvPr/>
        </p:nvGraphicFramePr>
        <p:xfrm>
          <a:off x="5127625" y="2068513"/>
          <a:ext cx="38481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700530" imgH="254000" progId="Equation.3">
                  <p:embed/>
                </p:oleObj>
              </mc:Choice>
              <mc:Fallback>
                <p:oleObj r:id="rId23" imgW="1700530" imgH="2540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27625" y="2068513"/>
                        <a:ext cx="3848100" cy="5762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99"/>
                          </a:gs>
                          <a:gs pos="50000">
                            <a:srgbClr val="00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00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/>
          <p:nvPr/>
        </p:nvGraphicFramePr>
        <p:xfrm>
          <a:off x="3352800" y="2548890"/>
          <a:ext cx="2730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46530" imgH="203200" progId="Equation.3">
                  <p:embed/>
                </p:oleObj>
              </mc:Choice>
              <mc:Fallback>
                <p:oleObj r:id="rId3" imgW="1446530" imgH="2032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548890"/>
                        <a:ext cx="27305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5"/>
          <p:cNvSpPr/>
          <p:nvPr/>
        </p:nvSpPr>
        <p:spPr>
          <a:xfrm>
            <a:off x="285750" y="1642428"/>
            <a:ext cx="4495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差分定义</a:t>
            </a: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</a:t>
            </a:r>
            <a:endParaRPr lang="en-US" altLang="zh-CN" sz="2000" b="1" dirty="0">
              <a:solidFill>
                <a:srgbClr val="A5002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55" name="Rectangle 16"/>
          <p:cNvSpPr/>
          <p:nvPr/>
        </p:nvSpPr>
        <p:spPr>
          <a:xfrm>
            <a:off x="203200" y="3082290"/>
            <a:ext cx="1447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前向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</a:t>
            </a:r>
          </a:p>
        </p:txBody>
      </p:sp>
      <p:sp>
        <p:nvSpPr>
          <p:cNvPr id="35856" name="Rectangle 17"/>
          <p:cNvSpPr/>
          <p:nvPr/>
        </p:nvSpPr>
        <p:spPr>
          <a:xfrm>
            <a:off x="1663700" y="2548890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阶前向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</a:t>
            </a:r>
          </a:p>
        </p:txBody>
      </p:sp>
      <p:sp>
        <p:nvSpPr>
          <p:cNvPr id="35857" name="Rectangle 18"/>
          <p:cNvSpPr/>
          <p:nvPr/>
        </p:nvSpPr>
        <p:spPr>
          <a:xfrm>
            <a:off x="1663700" y="2990215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阶前向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</a:t>
            </a:r>
          </a:p>
        </p:txBody>
      </p:sp>
      <p:sp>
        <p:nvSpPr>
          <p:cNvPr id="35858" name="Rectangle 19"/>
          <p:cNvSpPr/>
          <p:nvPr/>
        </p:nvSpPr>
        <p:spPr>
          <a:xfrm>
            <a:off x="1663700" y="3980815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阶前向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</a:t>
            </a:r>
          </a:p>
        </p:txBody>
      </p:sp>
      <p:graphicFrame>
        <p:nvGraphicFramePr>
          <p:cNvPr id="35843" name="Object 3"/>
          <p:cNvGraphicFramePr/>
          <p:nvPr/>
        </p:nvGraphicFramePr>
        <p:xfrm>
          <a:off x="3352800" y="2955290"/>
          <a:ext cx="316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76400" imgH="228600" progId="Equation.3">
                  <p:embed/>
                </p:oleObj>
              </mc:Choice>
              <mc:Fallback>
                <p:oleObj r:id="rId5" imgW="1676400" imgH="2286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2955290"/>
                        <a:ext cx="316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/>
          <p:nvPr/>
        </p:nvGraphicFramePr>
        <p:xfrm>
          <a:off x="4187825" y="3383915"/>
          <a:ext cx="3305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51330" imgH="203200" progId="Equation.3">
                  <p:embed/>
                </p:oleObj>
              </mc:Choice>
              <mc:Fallback>
                <p:oleObj r:id="rId7" imgW="1751330" imgH="2032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87825" y="3383915"/>
                        <a:ext cx="33051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/>
          <p:nvPr/>
        </p:nvGraphicFramePr>
        <p:xfrm>
          <a:off x="1720850" y="3412490"/>
          <a:ext cx="2095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6200" imgH="189865" progId="Equation.3">
                  <p:embed/>
                </p:oleObj>
              </mc:Choice>
              <mc:Fallback>
                <p:oleObj r:id="rId9" imgW="76200" imgH="189865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0850" y="3412490"/>
                        <a:ext cx="2095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/>
          <p:nvPr/>
        </p:nvGraphicFramePr>
        <p:xfrm>
          <a:off x="3373438" y="3933190"/>
          <a:ext cx="3738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981200" imgH="228600" progId="Equation.3">
                  <p:embed/>
                </p:oleObj>
              </mc:Choice>
              <mc:Fallback>
                <p:oleObj r:id="rId11" imgW="1981200" imgH="2286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3438" y="3933190"/>
                        <a:ext cx="37385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/>
          <p:nvPr/>
        </p:nvGraphicFramePr>
        <p:xfrm>
          <a:off x="6864350" y="2396490"/>
          <a:ext cx="18224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167130" imgH="405765" progId="Equation.3">
                  <p:embed/>
                </p:oleObj>
              </mc:Choice>
              <mc:Fallback>
                <p:oleObj r:id="rId13" imgW="1167130" imgH="405765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64350" y="2396490"/>
                        <a:ext cx="182245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AutoShape 25"/>
          <p:cNvSpPr/>
          <p:nvPr/>
        </p:nvSpPr>
        <p:spPr>
          <a:xfrm>
            <a:off x="1587500" y="2548890"/>
            <a:ext cx="76200" cy="1752600"/>
          </a:xfrm>
          <a:prstGeom prst="leftBrace">
            <a:avLst>
              <a:gd name="adj1" fmla="val 191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848" name="Object 8"/>
          <p:cNvGraphicFramePr/>
          <p:nvPr/>
        </p:nvGraphicFramePr>
        <p:xfrm>
          <a:off x="3352800" y="4606290"/>
          <a:ext cx="2730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446530" imgH="203200" progId="Equation.3">
                  <p:embed/>
                </p:oleObj>
              </mc:Choice>
              <mc:Fallback>
                <p:oleObj r:id="rId15" imgW="1446530" imgH="2032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4606290"/>
                        <a:ext cx="27305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7"/>
          <p:cNvSpPr/>
          <p:nvPr/>
        </p:nvSpPr>
        <p:spPr>
          <a:xfrm>
            <a:off x="203200" y="5139690"/>
            <a:ext cx="1447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后向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</a:t>
            </a:r>
          </a:p>
        </p:txBody>
      </p:sp>
      <p:sp>
        <p:nvSpPr>
          <p:cNvPr id="35861" name="Rectangle 28"/>
          <p:cNvSpPr/>
          <p:nvPr/>
        </p:nvSpPr>
        <p:spPr>
          <a:xfrm>
            <a:off x="1663700" y="4606290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阶后向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</a:t>
            </a:r>
          </a:p>
        </p:txBody>
      </p:sp>
      <p:sp>
        <p:nvSpPr>
          <p:cNvPr id="35862" name="Rectangle 29"/>
          <p:cNvSpPr/>
          <p:nvPr/>
        </p:nvSpPr>
        <p:spPr>
          <a:xfrm>
            <a:off x="1663700" y="5047615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阶后向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</a:t>
            </a:r>
          </a:p>
        </p:txBody>
      </p:sp>
      <p:sp>
        <p:nvSpPr>
          <p:cNvPr id="35863" name="Rectangle 30"/>
          <p:cNvSpPr/>
          <p:nvPr/>
        </p:nvSpPr>
        <p:spPr>
          <a:xfrm>
            <a:off x="1663700" y="6038215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阶后向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</a:t>
            </a:r>
          </a:p>
        </p:txBody>
      </p:sp>
      <p:graphicFrame>
        <p:nvGraphicFramePr>
          <p:cNvPr id="35849" name="Object 9"/>
          <p:cNvGraphicFramePr/>
          <p:nvPr/>
        </p:nvGraphicFramePr>
        <p:xfrm>
          <a:off x="3346450" y="5012690"/>
          <a:ext cx="3257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727200" imgH="228600" progId="Equation.3">
                  <p:embed/>
                </p:oleObj>
              </mc:Choice>
              <mc:Fallback>
                <p:oleObj r:id="rId17" imgW="1727200" imgH="2286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46450" y="5012690"/>
                        <a:ext cx="32575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/>
          <p:nvPr/>
        </p:nvGraphicFramePr>
        <p:xfrm>
          <a:off x="4198938" y="5441315"/>
          <a:ext cx="32813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738630" imgH="203200" progId="Equation.3">
                  <p:embed/>
                </p:oleObj>
              </mc:Choice>
              <mc:Fallback>
                <p:oleObj r:id="rId19" imgW="1738630" imgH="2032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98938" y="5441315"/>
                        <a:ext cx="32813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/>
          <p:nvPr/>
        </p:nvGraphicFramePr>
        <p:xfrm>
          <a:off x="1720850" y="5469890"/>
          <a:ext cx="2095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76200" imgH="189865" progId="Equation.3">
                  <p:embed/>
                </p:oleObj>
              </mc:Choice>
              <mc:Fallback>
                <p:oleObj r:id="rId21" imgW="76200" imgH="189865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0850" y="5469890"/>
                        <a:ext cx="2095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/>
          <p:nvPr/>
        </p:nvGraphicFramePr>
        <p:xfrm>
          <a:off x="3382963" y="5990590"/>
          <a:ext cx="3881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057400" imgH="228600" progId="Equation.3">
                  <p:embed/>
                </p:oleObj>
              </mc:Choice>
              <mc:Fallback>
                <p:oleObj r:id="rId22" imgW="2057400" imgH="2286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82963" y="5990590"/>
                        <a:ext cx="38814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/>
          <p:nvPr/>
        </p:nvGraphicFramePr>
        <p:xfrm>
          <a:off x="6851650" y="4415790"/>
          <a:ext cx="1987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179830" imgH="405765" progId="Equation.3">
                  <p:embed/>
                </p:oleObj>
              </mc:Choice>
              <mc:Fallback>
                <p:oleObj r:id="rId24" imgW="1179830" imgH="405765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1650" y="4415790"/>
                        <a:ext cx="198755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AutoShape 36"/>
          <p:cNvSpPr/>
          <p:nvPr/>
        </p:nvSpPr>
        <p:spPr>
          <a:xfrm>
            <a:off x="1587500" y="4606290"/>
            <a:ext cx="76200" cy="1752600"/>
          </a:xfrm>
          <a:prstGeom prst="leftBrace">
            <a:avLst>
              <a:gd name="adj1" fmla="val 191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7.4.1</a:t>
            </a:r>
            <a:r>
              <a:rPr lang="zh-CN" altLang="en-US" sz="2800" b="1" dirty="0">
                <a:solidFill>
                  <a:srgbClr val="A50021"/>
                </a:solidFill>
              </a:rPr>
              <a:t> 采样系统的差分方程描述</a:t>
            </a:r>
          </a:p>
        </p:txBody>
      </p:sp>
      <p:sp>
        <p:nvSpPr>
          <p:cNvPr id="35866" name="矩形 29"/>
          <p:cNvSpPr/>
          <p:nvPr/>
        </p:nvSpPr>
        <p:spPr>
          <a:xfrm>
            <a:off x="1214438" y="2071053"/>
            <a:ext cx="192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e(kT)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简记为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e(k)</a:t>
            </a:r>
            <a:endParaRPr lang="en-US" altLang="zh-CN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873" name="Object 2"/>
          <p:cNvGraphicFramePr/>
          <p:nvPr/>
        </p:nvGraphicFramePr>
        <p:xfrm>
          <a:off x="604838" y="2899410"/>
          <a:ext cx="8253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27500" imgH="228600" progId="Equation.3">
                  <p:embed/>
                </p:oleObj>
              </mc:Choice>
              <mc:Fallback>
                <p:oleObj r:id="rId3" imgW="4127500" imgH="2286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838" y="2899410"/>
                        <a:ext cx="82534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4" name="Rectangle 18"/>
          <p:cNvSpPr/>
          <p:nvPr/>
        </p:nvSpPr>
        <p:spPr>
          <a:xfrm>
            <a:off x="857250" y="2356485"/>
            <a:ext cx="6019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阶线性定常离散系统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前向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差分方程</a:t>
            </a:r>
          </a:p>
        </p:txBody>
      </p:sp>
      <p:sp>
        <p:nvSpPr>
          <p:cNvPr id="36872" name="Rectangle 28"/>
          <p:cNvSpPr/>
          <p:nvPr/>
        </p:nvSpPr>
        <p:spPr>
          <a:xfrm>
            <a:off x="774700" y="1751648"/>
            <a:ext cx="79406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差分方程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离散系统输入输出变量及其各阶差分的等式</a:t>
            </a:r>
            <a:endParaRPr lang="zh-CN" altLang="en-US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77885" name="Object 3"/>
          <p:cNvGraphicFramePr/>
          <p:nvPr/>
        </p:nvGraphicFramePr>
        <p:xfrm>
          <a:off x="1819275" y="3356610"/>
          <a:ext cx="7038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05200" imgH="228600" progId="Equation.3">
                  <p:embed/>
                </p:oleObj>
              </mc:Choice>
              <mc:Fallback>
                <p:oleObj r:id="rId5" imgW="3505200" imgH="2286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9275" y="3356610"/>
                        <a:ext cx="70389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6" name="Rectangle 30"/>
          <p:cNvSpPr/>
          <p:nvPr/>
        </p:nvSpPr>
        <p:spPr>
          <a:xfrm>
            <a:off x="1071563" y="5895023"/>
            <a:ext cx="2428875" cy="46196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差分方程的解法：</a:t>
            </a:r>
          </a:p>
        </p:txBody>
      </p:sp>
      <p:sp>
        <p:nvSpPr>
          <p:cNvPr id="377887" name="Rectangle 31"/>
          <p:cNvSpPr/>
          <p:nvPr/>
        </p:nvSpPr>
        <p:spPr>
          <a:xfrm>
            <a:off x="3937000" y="5893435"/>
            <a:ext cx="1244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</a:t>
            </a:r>
          </a:p>
        </p:txBody>
      </p:sp>
      <p:sp>
        <p:nvSpPr>
          <p:cNvPr id="377888" name="Rectangle 32"/>
          <p:cNvSpPr/>
          <p:nvPr/>
        </p:nvSpPr>
        <p:spPr>
          <a:xfrm>
            <a:off x="5359400" y="5893435"/>
            <a:ext cx="1422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变换法</a:t>
            </a:r>
          </a:p>
        </p:txBody>
      </p:sp>
      <p:graphicFrame>
        <p:nvGraphicFramePr>
          <p:cNvPr id="377889" name="Object 4"/>
          <p:cNvGraphicFramePr/>
          <p:nvPr/>
        </p:nvGraphicFramePr>
        <p:xfrm>
          <a:off x="457200" y="4509135"/>
          <a:ext cx="779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98900" imgH="228600" progId="Equation.3">
                  <p:embed/>
                </p:oleObj>
              </mc:Choice>
              <mc:Fallback>
                <p:oleObj r:id="rId7" imgW="3898900" imgH="2286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4509135"/>
                        <a:ext cx="77962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0" name="Rectangle 34"/>
          <p:cNvSpPr/>
          <p:nvPr/>
        </p:nvSpPr>
        <p:spPr>
          <a:xfrm>
            <a:off x="865188" y="3943985"/>
            <a:ext cx="6019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阶线性定常离散系统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后向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差分方程</a:t>
            </a:r>
          </a:p>
        </p:txBody>
      </p:sp>
      <p:graphicFrame>
        <p:nvGraphicFramePr>
          <p:cNvPr id="377891" name="Object 5"/>
          <p:cNvGraphicFramePr/>
          <p:nvPr/>
        </p:nvGraphicFramePr>
        <p:xfrm>
          <a:off x="1662113" y="4966335"/>
          <a:ext cx="46243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374900" imgH="228600" progId="Equation.3">
                  <p:embed/>
                </p:oleObj>
              </mc:Choice>
              <mc:Fallback>
                <p:oleObj r:id="rId9" imgW="2374900" imgH="2286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2113" y="4966335"/>
                        <a:ext cx="4624387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2" name="Object 6"/>
          <p:cNvGraphicFramePr/>
          <p:nvPr/>
        </p:nvGraphicFramePr>
        <p:xfrm>
          <a:off x="3357563" y="5475923"/>
          <a:ext cx="50720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163695" imgH="381000" progId="Equation.3">
                  <p:embed/>
                </p:oleObj>
              </mc:Choice>
              <mc:Fallback>
                <p:oleObj r:id="rId11" imgW="4163695" imgH="381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7563" y="5475923"/>
                        <a:ext cx="507206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</a:rPr>
              <a:t>(2) </a:t>
            </a:r>
            <a:r>
              <a:rPr lang="zh-CN" altLang="en-US" sz="2400" b="1" dirty="0">
                <a:solidFill>
                  <a:srgbClr val="A50021"/>
                </a:solidFill>
              </a:rPr>
              <a:t>数字采样系统的差分方程描述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4" grpId="0"/>
      <p:bldP spid="377886" grpId="0" bldLvl="0" animBg="1"/>
      <p:bldP spid="377887" grpId="0"/>
      <p:bldP spid="377888" grpId="0"/>
      <p:bldP spid="3778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/>
          <p:nvPr/>
        </p:nvGraphicFramePr>
        <p:xfrm>
          <a:off x="4229100" y="1461135"/>
          <a:ext cx="41560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82800" imgH="469900" progId="Equation.3">
                  <p:embed/>
                </p:oleObj>
              </mc:Choice>
              <mc:Fallback>
                <p:oleObj r:id="rId3" imgW="2082800" imgH="4699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1461135"/>
                        <a:ext cx="415607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5"/>
          <p:cNvSpPr/>
          <p:nvPr/>
        </p:nvSpPr>
        <p:spPr>
          <a:xfrm>
            <a:off x="228600" y="339153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t">
              <a:buNone/>
            </a:pPr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解．</a:t>
            </a:r>
          </a:p>
        </p:txBody>
      </p:sp>
      <p:graphicFrame>
        <p:nvGraphicFramePr>
          <p:cNvPr id="376838" name="Object 3"/>
          <p:cNvGraphicFramePr/>
          <p:nvPr/>
        </p:nvGraphicFramePr>
        <p:xfrm>
          <a:off x="771525" y="3288348"/>
          <a:ext cx="5400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81960" imgH="405765" progId="Equation.3">
                  <p:embed/>
                </p:oleObj>
              </mc:Choice>
              <mc:Fallback>
                <p:oleObj r:id="rId5" imgW="2981960" imgH="40576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1525" y="3288348"/>
                        <a:ext cx="540067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4"/>
          <p:cNvGraphicFramePr/>
          <p:nvPr/>
        </p:nvGraphicFramePr>
        <p:xfrm>
          <a:off x="1241425" y="4852035"/>
          <a:ext cx="3006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24330" imgH="203200" progId="Equation.3">
                  <p:embed/>
                </p:oleObj>
              </mc:Choice>
              <mc:Fallback>
                <p:oleObj r:id="rId7" imgW="1624330" imgH="2032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1425" y="4852035"/>
                        <a:ext cx="30067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8"/>
          <p:cNvSpPr/>
          <p:nvPr/>
        </p:nvSpPr>
        <p:spPr>
          <a:xfrm>
            <a:off x="76200" y="1675448"/>
            <a:ext cx="86868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54000" algn="just"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已知连续系统微分方程：</a:t>
            </a:r>
          </a:p>
          <a:p>
            <a:pPr indent="254000" algn="just">
              <a:buNone/>
            </a:pPr>
            <a:endParaRPr lang="zh-CN" altLang="en-US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indent="254000" algn="just"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先将其离散化，采用采样控制方式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(T=1)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，求相应的前向差分方程并解之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376842" name="Object 5"/>
          <p:cNvGraphicFramePr/>
          <p:nvPr/>
        </p:nvGraphicFramePr>
        <p:xfrm>
          <a:off x="750888" y="4042410"/>
          <a:ext cx="76311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267200" imgH="419100" progId="Equation.3">
                  <p:embed/>
                </p:oleObj>
              </mc:Choice>
              <mc:Fallback>
                <p:oleObj r:id="rId9" imgW="4267200" imgH="4191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0888" y="4042410"/>
                        <a:ext cx="7631112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3" name="Object 6"/>
          <p:cNvGraphicFramePr/>
          <p:nvPr/>
        </p:nvGraphicFramePr>
        <p:xfrm>
          <a:off x="1058863" y="6114098"/>
          <a:ext cx="39211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06295" imgH="203200" progId="Equation.3">
                  <p:embed/>
                </p:oleObj>
              </mc:Choice>
              <mc:Fallback>
                <p:oleObj r:id="rId11" imgW="2106295" imgH="203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8863" y="6114098"/>
                        <a:ext cx="3921125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/>
          <p:nvPr/>
        </p:nvGraphicFramePr>
        <p:xfrm>
          <a:off x="4800600" y="5004435"/>
          <a:ext cx="419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235200" imgH="469900" progId="Equation.3">
                  <p:embed/>
                </p:oleObj>
              </mc:Choice>
              <mc:Fallback>
                <p:oleObj r:id="rId13" imgW="2235200" imgH="4699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00600" y="5004435"/>
                        <a:ext cx="4191000" cy="876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3922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5" name="Line 13"/>
          <p:cNvSpPr/>
          <p:nvPr/>
        </p:nvSpPr>
        <p:spPr>
          <a:xfrm>
            <a:off x="1111250" y="6026785"/>
            <a:ext cx="36449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76846" name="Object 8"/>
          <p:cNvGraphicFramePr/>
          <p:nvPr/>
        </p:nvGraphicFramePr>
        <p:xfrm>
          <a:off x="725488" y="5233035"/>
          <a:ext cx="3617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953895" imgH="203200" progId="Equation.3">
                  <p:embed/>
                </p:oleObj>
              </mc:Choice>
              <mc:Fallback>
                <p:oleObj r:id="rId15" imgW="1953895" imgH="2032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5488" y="5233035"/>
                        <a:ext cx="3617912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7" name="Object 9"/>
          <p:cNvGraphicFramePr/>
          <p:nvPr/>
        </p:nvGraphicFramePr>
        <p:xfrm>
          <a:off x="711200" y="5618798"/>
          <a:ext cx="36179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953895" imgH="203200" progId="Equation.3">
                  <p:embed/>
                </p:oleObj>
              </mc:Choice>
              <mc:Fallback>
                <p:oleObj r:id="rId17" imgW="1953895" imgH="2032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1200" y="5618798"/>
                        <a:ext cx="361791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标题 1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系统差分方程及其求解方法举例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7" name="Rectangle 1027"/>
          <p:cNvSpPr/>
          <p:nvPr/>
        </p:nvSpPr>
        <p:spPr>
          <a:xfrm>
            <a:off x="203200" y="2889568"/>
            <a:ext cx="696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t">
              <a:buNone/>
            </a:pP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解．</a:t>
            </a:r>
          </a:p>
        </p:txBody>
      </p:sp>
      <p:sp>
        <p:nvSpPr>
          <p:cNvPr id="38928" name="Rectangle 1028"/>
          <p:cNvSpPr/>
          <p:nvPr/>
        </p:nvSpPr>
        <p:spPr>
          <a:xfrm>
            <a:off x="152400" y="1313180"/>
            <a:ext cx="4800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8914" name="Object 2"/>
          <p:cNvGraphicFramePr/>
          <p:nvPr/>
        </p:nvGraphicFramePr>
        <p:xfrm>
          <a:off x="1511300" y="1641793"/>
          <a:ext cx="46609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35200" imgH="469900" progId="Equation.3">
                  <p:embed/>
                </p:oleObj>
              </mc:Choice>
              <mc:Fallback>
                <p:oleObj r:id="rId3" imgW="2235200" imgH="4699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1300" y="1641793"/>
                        <a:ext cx="4660900" cy="9794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/>
          <p:nvPr/>
        </p:nvGraphicFramePr>
        <p:xfrm>
          <a:off x="1741488" y="2940368"/>
          <a:ext cx="44942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06295" imgH="203200" progId="Equation.3">
                  <p:embed/>
                </p:oleObj>
              </mc:Choice>
              <mc:Fallback>
                <p:oleObj r:id="rId5" imgW="2106295" imgH="203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1488" y="2940368"/>
                        <a:ext cx="4494212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/>
          <p:nvPr/>
        </p:nvGraphicFramePr>
        <p:xfrm>
          <a:off x="519113" y="3484880"/>
          <a:ext cx="11064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20065" imgH="177800" progId="Equation.3">
                  <p:embed/>
                </p:oleObj>
              </mc:Choice>
              <mc:Fallback>
                <p:oleObj r:id="rId7" imgW="520065" imgH="177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113" y="3484880"/>
                        <a:ext cx="1106487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/>
          <p:nvPr/>
        </p:nvGraphicFramePr>
        <p:xfrm>
          <a:off x="1736725" y="3464243"/>
          <a:ext cx="4306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017395" imgH="203200" progId="Equation.3">
                  <p:embed/>
                </p:oleObj>
              </mc:Choice>
              <mc:Fallback>
                <p:oleObj r:id="rId9" imgW="2017395" imgH="2032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6725" y="3464243"/>
                        <a:ext cx="43068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/>
          <p:nvPr/>
        </p:nvGraphicFramePr>
        <p:xfrm>
          <a:off x="511175" y="3956368"/>
          <a:ext cx="9191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31165" imgH="177800" progId="Equation.3">
                  <p:embed/>
                </p:oleObj>
              </mc:Choice>
              <mc:Fallback>
                <p:oleObj r:id="rId11" imgW="431165" imgH="177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1175" y="3956368"/>
                        <a:ext cx="91916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/>
          <p:nvPr/>
        </p:nvGraphicFramePr>
        <p:xfrm>
          <a:off x="1724025" y="3948430"/>
          <a:ext cx="5305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487295" imgH="203200" progId="Equation.3">
                  <p:embed/>
                </p:oleObj>
              </mc:Choice>
              <mc:Fallback>
                <p:oleObj r:id="rId13" imgW="2487295" imgH="2032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24025" y="3948430"/>
                        <a:ext cx="5305425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/>
          <p:nvPr/>
        </p:nvGraphicFramePr>
        <p:xfrm>
          <a:off x="520700" y="4426268"/>
          <a:ext cx="8905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418465" imgH="177800" progId="Equation.3">
                  <p:embed/>
                </p:oleObj>
              </mc:Choice>
              <mc:Fallback>
                <p:oleObj r:id="rId15" imgW="418465" imgH="1778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700" y="4426268"/>
                        <a:ext cx="890588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/>
          <p:nvPr/>
        </p:nvGraphicFramePr>
        <p:xfrm>
          <a:off x="1725613" y="4405630"/>
          <a:ext cx="53038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487295" imgH="203200" progId="Equation.3">
                  <p:embed/>
                </p:oleObj>
              </mc:Choice>
              <mc:Fallback>
                <p:oleObj r:id="rId17" imgW="2487295" imgH="2032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25613" y="4405630"/>
                        <a:ext cx="5303837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/>
          <p:nvPr/>
        </p:nvGraphicFramePr>
        <p:xfrm>
          <a:off x="520700" y="4896168"/>
          <a:ext cx="9191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431165" imgH="177800" progId="Equation.3">
                  <p:embed/>
                </p:oleObj>
              </mc:Choice>
              <mc:Fallback>
                <p:oleObj r:id="rId19" imgW="431165" imgH="1778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0700" y="4896168"/>
                        <a:ext cx="91916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/>
          <p:nvPr/>
        </p:nvGraphicFramePr>
        <p:xfrm>
          <a:off x="1720850" y="4862830"/>
          <a:ext cx="63563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2981960" imgH="203200" progId="Equation.3">
                  <p:embed/>
                </p:oleObj>
              </mc:Choice>
              <mc:Fallback>
                <p:oleObj r:id="rId21" imgW="2981960" imgH="2032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20850" y="4862830"/>
                        <a:ext cx="635635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/>
          <p:nvPr/>
        </p:nvGraphicFramePr>
        <p:xfrm>
          <a:off x="809625" y="5262880"/>
          <a:ext cx="2222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76200" imgH="189865" progId="Equation.3">
                  <p:embed/>
                </p:oleObj>
              </mc:Choice>
              <mc:Fallback>
                <p:oleObj r:id="rId23" imgW="76200" imgH="18986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9625" y="5262880"/>
                        <a:ext cx="22225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/>
          <p:nvPr/>
        </p:nvGraphicFramePr>
        <p:xfrm>
          <a:off x="1571625" y="5772468"/>
          <a:ext cx="5972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692400" imgH="228600" progId="Equation.3">
                  <p:embed/>
                </p:oleObj>
              </mc:Choice>
              <mc:Fallback>
                <p:oleObj r:id="rId25" imgW="2692400" imgH="2286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71625" y="5772468"/>
                        <a:ext cx="5972175" cy="5064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CCFFFF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/>
          <p:nvPr/>
        </p:nvGraphicFramePr>
        <p:xfrm>
          <a:off x="2197100" y="5250180"/>
          <a:ext cx="2222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76200" imgH="189865" progId="Equation.3">
                  <p:embed/>
                </p:oleObj>
              </mc:Choice>
              <mc:Fallback>
                <p:oleObj r:id="rId23" imgW="76200" imgH="189865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97100" y="5250180"/>
                        <a:ext cx="22225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标题 1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/>
              <a:t>差分方程解法</a:t>
            </a:r>
            <a:r>
              <a:rPr lang="en-US" altLang="zh-CN" sz="2400" b="1" dirty="0">
                <a:latin typeface="Times New Roman" panose="02020603050405020304" pitchFamily="18" charset="0"/>
              </a:rPr>
              <a:t>I -</a:t>
            </a:r>
            <a:r>
              <a:rPr lang="en-US" altLang="zh-CN" sz="2400" b="1" dirty="0">
                <a:solidFill>
                  <a:srgbClr val="0000CC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迭代法</a:t>
            </a:r>
            <a:endParaRPr lang="zh-CN" altLang="en-US" sz="2400" b="1" dirty="0"/>
          </a:p>
        </p:txBody>
      </p:sp>
    </p:spTree>
  </p:cSld>
  <p:clrMapOvr>
    <a:masterClrMapping/>
  </p:clrMapOvr>
  <p:transition>
    <p:cover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1" name="Rectangle 3"/>
          <p:cNvSpPr/>
          <p:nvPr/>
        </p:nvSpPr>
        <p:spPr>
          <a:xfrm>
            <a:off x="142875" y="1427163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t"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解：</a:t>
            </a:r>
          </a:p>
        </p:txBody>
      </p:sp>
      <p:graphicFrame>
        <p:nvGraphicFramePr>
          <p:cNvPr id="367620" name="Object 2"/>
          <p:cNvGraphicFramePr/>
          <p:nvPr/>
        </p:nvGraphicFramePr>
        <p:xfrm>
          <a:off x="1028700" y="2244725"/>
          <a:ext cx="32385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01800" imgH="228600" progId="Equation.3">
                  <p:embed/>
                </p:oleObj>
              </mc:Choice>
              <mc:Fallback>
                <p:oleObj r:id="rId3" imgW="1701800" imgH="2286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700" y="2244725"/>
                        <a:ext cx="32385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5"/>
          <p:cNvSpPr/>
          <p:nvPr/>
        </p:nvSpPr>
        <p:spPr>
          <a:xfrm>
            <a:off x="152400" y="1241425"/>
            <a:ext cx="45720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67622" name="Object 3"/>
          <p:cNvGraphicFramePr/>
          <p:nvPr/>
        </p:nvGraphicFramePr>
        <p:xfrm>
          <a:off x="1423988" y="4670425"/>
          <a:ext cx="59896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54730" imgH="444500" progId="Equation.3">
                  <p:embed/>
                </p:oleObj>
              </mc:Choice>
              <mc:Fallback>
                <p:oleObj r:id="rId5" imgW="3554730" imgH="4445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3988" y="4670425"/>
                        <a:ext cx="5989637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3" name="Object 4"/>
          <p:cNvGraphicFramePr/>
          <p:nvPr/>
        </p:nvGraphicFramePr>
        <p:xfrm>
          <a:off x="1143000" y="3467100"/>
          <a:ext cx="42846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97100" imgH="419100" progId="Equation.3">
                  <p:embed/>
                </p:oleObj>
              </mc:Choice>
              <mc:Fallback>
                <p:oleObj r:id="rId7" imgW="2197100" imgH="4191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467100"/>
                        <a:ext cx="4284663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/>
          <p:nvPr/>
        </p:nvGraphicFramePr>
        <p:xfrm>
          <a:off x="4864100" y="1546225"/>
          <a:ext cx="405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235200" imgH="469900" progId="Equation.3">
                  <p:embed/>
                </p:oleObj>
              </mc:Choice>
              <mc:Fallback>
                <p:oleObj r:id="rId9" imgW="2235200" imgH="4699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4100" y="1546225"/>
                        <a:ext cx="4051300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43922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5" name="Line 9"/>
          <p:cNvSpPr/>
          <p:nvPr/>
        </p:nvSpPr>
        <p:spPr>
          <a:xfrm>
            <a:off x="1066800" y="3603625"/>
            <a:ext cx="3962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9942" name="Object 6"/>
          <p:cNvGraphicFramePr/>
          <p:nvPr/>
        </p:nvGraphicFramePr>
        <p:xfrm>
          <a:off x="747713" y="1712913"/>
          <a:ext cx="38242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06295" imgH="203200" progId="Equation.3">
                  <p:embed/>
                </p:oleObj>
              </mc:Choice>
              <mc:Fallback>
                <p:oleObj r:id="rId11" imgW="2106295" imgH="2032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713" y="1712913"/>
                        <a:ext cx="3824287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7" name="Object 7"/>
          <p:cNvGraphicFramePr/>
          <p:nvPr/>
        </p:nvGraphicFramePr>
        <p:xfrm>
          <a:off x="201613" y="2308225"/>
          <a:ext cx="4968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27965" imgH="177800" progId="Equation.3">
                  <p:embed/>
                </p:oleObj>
              </mc:Choice>
              <mc:Fallback>
                <p:oleObj r:id="rId13" imgW="227965" imgH="1778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1613" y="2308225"/>
                        <a:ext cx="496887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8" name="Object 8"/>
          <p:cNvGraphicFramePr/>
          <p:nvPr/>
        </p:nvGraphicFramePr>
        <p:xfrm>
          <a:off x="5867400" y="3470275"/>
          <a:ext cx="30210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688465" imgH="431800" progId="Equation.3">
                  <p:embed/>
                </p:oleObj>
              </mc:Choice>
              <mc:Fallback>
                <p:oleObj r:id="rId15" imgW="1688465" imgH="4318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67400" y="3470275"/>
                        <a:ext cx="3021013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9" name="Object 9"/>
          <p:cNvGraphicFramePr/>
          <p:nvPr/>
        </p:nvGraphicFramePr>
        <p:xfrm>
          <a:off x="201613" y="4154488"/>
          <a:ext cx="7429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42900" imgH="203200" progId="Equation.3">
                  <p:embed/>
                </p:oleObj>
              </mc:Choice>
              <mc:Fallback>
                <p:oleObj r:id="rId17" imgW="342900" imgH="2032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1613" y="4154488"/>
                        <a:ext cx="742950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0" name="Object 10"/>
          <p:cNvGraphicFramePr/>
          <p:nvPr/>
        </p:nvGraphicFramePr>
        <p:xfrm>
          <a:off x="938213" y="4217988"/>
          <a:ext cx="28829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611630" imgH="254000" progId="Equation.3">
                  <p:embed/>
                </p:oleObj>
              </mc:Choice>
              <mc:Fallback>
                <p:oleObj r:id="rId19" imgW="1611630" imgH="2540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8213" y="4217988"/>
                        <a:ext cx="288290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1" name="Object 11"/>
          <p:cNvGraphicFramePr/>
          <p:nvPr/>
        </p:nvGraphicFramePr>
        <p:xfrm>
          <a:off x="7378700" y="4675188"/>
          <a:ext cx="16129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901065" imgH="419100" progId="Equation.3">
                  <p:embed/>
                </p:oleObj>
              </mc:Choice>
              <mc:Fallback>
                <p:oleObj r:id="rId21" imgW="901065" imgH="4191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78700" y="4675188"/>
                        <a:ext cx="161290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/>
          <p:nvPr/>
        </p:nvGraphicFramePr>
        <p:xfrm>
          <a:off x="874713" y="5486400"/>
          <a:ext cx="64754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3618230" imgH="482600" progId="Equation.3">
                  <p:embed/>
                </p:oleObj>
              </mc:Choice>
              <mc:Fallback>
                <p:oleObj r:id="rId23" imgW="3618230" imgH="4826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74713" y="5486400"/>
                        <a:ext cx="6475412" cy="8604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4" name="Object 13"/>
          <p:cNvGraphicFramePr/>
          <p:nvPr/>
        </p:nvGraphicFramePr>
        <p:xfrm>
          <a:off x="1681163" y="2708275"/>
          <a:ext cx="25606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346200" imgH="228600" progId="Equation.3">
                  <p:embed/>
                </p:oleObj>
              </mc:Choice>
              <mc:Fallback>
                <p:oleObj r:id="rId25" imgW="1346200" imgH="2286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81163" y="2708275"/>
                        <a:ext cx="2560637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5" name="Object 14"/>
          <p:cNvGraphicFramePr/>
          <p:nvPr/>
        </p:nvGraphicFramePr>
        <p:xfrm>
          <a:off x="2654300" y="3200400"/>
          <a:ext cx="1600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837565" imgH="203200" progId="Equation.3">
                  <p:embed/>
                </p:oleObj>
              </mc:Choice>
              <mc:Fallback>
                <p:oleObj r:id="rId27" imgW="837565" imgH="2032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654300" y="3200400"/>
                        <a:ext cx="16002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标题 1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差分方程解法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II-Z</a:t>
            </a:r>
            <a:r>
              <a:rPr lang="zh-CN" altLang="en-US" sz="2400" b="1" dirty="0">
                <a:solidFill>
                  <a:srgbClr val="A50021"/>
                </a:solidFill>
              </a:rPr>
              <a:t>变换法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1" name="Rectangle 4"/>
          <p:cNvSpPr/>
          <p:nvPr/>
        </p:nvSpPr>
        <p:spPr>
          <a:xfrm>
            <a:off x="142875" y="1427480"/>
            <a:ext cx="885825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定义：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零初始条件下离散系统输出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变换对输入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变换之比</a:t>
            </a:r>
          </a:p>
        </p:txBody>
      </p:sp>
      <p:graphicFrame>
        <p:nvGraphicFramePr>
          <p:cNvPr id="40962" name="Object 2"/>
          <p:cNvGraphicFramePr/>
          <p:nvPr/>
        </p:nvGraphicFramePr>
        <p:xfrm>
          <a:off x="3429000" y="2070418"/>
          <a:ext cx="16002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2165" imgH="431800" progId="Equation.3">
                  <p:embed/>
                </p:oleObj>
              </mc:Choice>
              <mc:Fallback>
                <p:oleObj r:id="rId3" imgW="812165" imgH="4318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070418"/>
                        <a:ext cx="1600200" cy="8588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3">
            <a:hlinkClick r:id="" action="ppaction://customshow?id=0&amp;return=true"/>
          </p:cNvPr>
          <p:cNvGraphicFramePr/>
          <p:nvPr/>
        </p:nvGraphicFramePr>
        <p:xfrm>
          <a:off x="1644650" y="2881630"/>
          <a:ext cx="25463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47165" imgH="431800" progId="Equation.3">
                  <p:embed/>
                </p:oleObj>
              </mc:Choice>
              <mc:Fallback>
                <p:oleObj r:id="rId5" imgW="1447165" imgH="4318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4650" y="2881630"/>
                        <a:ext cx="2546350" cy="76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1" name="Object 4"/>
          <p:cNvGraphicFramePr/>
          <p:nvPr/>
        </p:nvGraphicFramePr>
        <p:xfrm>
          <a:off x="1631950" y="3561080"/>
          <a:ext cx="50736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33700" imgH="457200" progId="Equation.3">
                  <p:embed/>
                </p:oleObj>
              </mc:Choice>
              <mc:Fallback>
                <p:oleObj r:id="rId7" imgW="2933700" imgH="4572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950" y="3561080"/>
                        <a:ext cx="5073650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Object 5"/>
          <p:cNvGraphicFramePr/>
          <p:nvPr/>
        </p:nvGraphicFramePr>
        <p:xfrm>
          <a:off x="2014538" y="4345305"/>
          <a:ext cx="3314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968500" imgH="457200" progId="Equation.3">
                  <p:embed/>
                </p:oleObj>
              </mc:Choice>
              <mc:Fallback>
                <p:oleObj r:id="rId9" imgW="1968500" imgH="4572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4538" y="4345305"/>
                        <a:ext cx="3314700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3" name="Object 6"/>
          <p:cNvGraphicFramePr/>
          <p:nvPr/>
        </p:nvGraphicFramePr>
        <p:xfrm>
          <a:off x="2170113" y="5173980"/>
          <a:ext cx="17922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24865" imgH="203200" progId="Equation.3">
                  <p:embed/>
                </p:oleObj>
              </mc:Choice>
              <mc:Fallback>
                <p:oleObj r:id="rId11" imgW="824865" imgH="2032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0113" y="5173980"/>
                        <a:ext cx="1792287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4" name="Object 7"/>
          <p:cNvGraphicFramePr/>
          <p:nvPr/>
        </p:nvGraphicFramePr>
        <p:xfrm>
          <a:off x="400050" y="5599430"/>
          <a:ext cx="32829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650365" imgH="431800" progId="Equation.3">
                  <p:embed/>
                </p:oleObj>
              </mc:Choice>
              <mc:Fallback>
                <p:oleObj r:id="rId13" imgW="1650365" imgH="4318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050" y="5599430"/>
                        <a:ext cx="32829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5" name="Rectangle 15"/>
          <p:cNvSpPr/>
          <p:nvPr/>
        </p:nvSpPr>
        <p:spPr>
          <a:xfrm>
            <a:off x="304800" y="2837180"/>
            <a:ext cx="1371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卷积公式</a:t>
            </a:r>
          </a:p>
        </p:txBody>
      </p:sp>
      <p:graphicFrame>
        <p:nvGraphicFramePr>
          <p:cNvPr id="368656" name="Object 8"/>
          <p:cNvGraphicFramePr/>
          <p:nvPr/>
        </p:nvGraphicFramePr>
        <p:xfrm>
          <a:off x="5354638" y="4373880"/>
          <a:ext cx="25669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523365" imgH="431800" progId="Equation.3">
                  <p:embed/>
                </p:oleObj>
              </mc:Choice>
              <mc:Fallback>
                <p:oleObj r:id="rId15" imgW="1523365" imgH="4318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54638" y="4373880"/>
                        <a:ext cx="2566987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7" name="Rectangle 17"/>
          <p:cNvSpPr/>
          <p:nvPr/>
        </p:nvSpPr>
        <p:spPr>
          <a:xfrm>
            <a:off x="5105400" y="5821680"/>
            <a:ext cx="38862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单位脉冲响应序列的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变换</a:t>
            </a:r>
          </a:p>
        </p:txBody>
      </p:sp>
      <p:graphicFrame>
        <p:nvGraphicFramePr>
          <p:cNvPr id="368658" name="Object 9"/>
          <p:cNvGraphicFramePr/>
          <p:nvPr/>
        </p:nvGraphicFramePr>
        <p:xfrm>
          <a:off x="3730625" y="5807393"/>
          <a:ext cx="13112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59765" imgH="215900" progId="Equation.3">
                  <p:embed/>
                </p:oleObj>
              </mc:Choice>
              <mc:Fallback>
                <p:oleObj r:id="rId17" imgW="659765" imgH="2159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30625" y="5807393"/>
                        <a:ext cx="131127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/>
          <p:nvPr/>
        </p:nvGraphicFramePr>
        <p:xfrm>
          <a:off x="6324600" y="2157730"/>
          <a:ext cx="25908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714625" imgH="1104900" progId="PBrush">
                  <p:embed/>
                </p:oleObj>
              </mc:Choice>
              <mc:Fallback>
                <p:oleObj r:id="rId19" imgW="2714625" imgH="1104900" progId="PBrush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2157730"/>
                        <a:ext cx="259080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7.4.2</a:t>
            </a:r>
            <a:r>
              <a:rPr lang="zh-CN" altLang="en-US" sz="2800" b="1" dirty="0">
                <a:solidFill>
                  <a:srgbClr val="A50021"/>
                </a:solidFill>
              </a:rPr>
              <a:t>  脉冲传递函数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5" grpId="0"/>
      <p:bldP spid="36865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rot="5400000" flipH="1" flipV="1">
            <a:off x="1391444" y="2964656"/>
            <a:ext cx="221615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00313" y="4070350"/>
            <a:ext cx="578643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>
            <a:off x="2500313" y="2152650"/>
            <a:ext cx="3627438" cy="1981200"/>
          </a:xfrm>
          <a:custGeom>
            <a:avLst/>
            <a:gdLst>
              <a:gd name="connsiteX0" fmla="*/ 0 w 3610099"/>
              <a:gd name="connsiteY0" fmla="*/ 1896094 h 1981200"/>
              <a:gd name="connsiteX1" fmla="*/ 308758 w 3610099"/>
              <a:gd name="connsiteY1" fmla="*/ 1136073 h 1981200"/>
              <a:gd name="connsiteX2" fmla="*/ 1377537 w 3610099"/>
              <a:gd name="connsiteY2" fmla="*/ 91044 h 1981200"/>
              <a:gd name="connsiteX3" fmla="*/ 2826327 w 3610099"/>
              <a:gd name="connsiteY3" fmla="*/ 1682338 h 1981200"/>
              <a:gd name="connsiteX4" fmla="*/ 3610099 w 3610099"/>
              <a:gd name="connsiteY4" fmla="*/ 1884218 h 1981200"/>
              <a:gd name="connsiteX5" fmla="*/ 3610099 w 3610099"/>
              <a:gd name="connsiteY5" fmla="*/ 1884218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0099" h="1981200">
                <a:moveTo>
                  <a:pt x="0" y="1896094"/>
                </a:moveTo>
                <a:cubicBezTo>
                  <a:pt x="39584" y="1666504"/>
                  <a:pt x="79168" y="1436915"/>
                  <a:pt x="308758" y="1136073"/>
                </a:cubicBezTo>
                <a:cubicBezTo>
                  <a:pt x="538348" y="835231"/>
                  <a:pt x="957942" y="0"/>
                  <a:pt x="1377537" y="91044"/>
                </a:cubicBezTo>
                <a:cubicBezTo>
                  <a:pt x="1797132" y="182088"/>
                  <a:pt x="2454233" y="1383476"/>
                  <a:pt x="2826327" y="1682338"/>
                </a:cubicBezTo>
                <a:cubicBezTo>
                  <a:pt x="3198421" y="1981200"/>
                  <a:pt x="3610099" y="1884218"/>
                  <a:pt x="3610099" y="1884218"/>
                </a:cubicBezTo>
                <a:lnTo>
                  <a:pt x="3610099" y="1884218"/>
                </a:lnTo>
              </a:path>
            </a:pathLst>
          </a:cu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 flipH="1" flipV="1">
            <a:off x="2463006" y="3607594"/>
            <a:ext cx="930275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2605881" y="3250406"/>
            <a:ext cx="164465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2" idx="2"/>
          </p:cNvCxnSpPr>
          <p:nvPr/>
        </p:nvCxnSpPr>
        <p:spPr>
          <a:xfrm rot="5400000" flipH="1" flipV="1">
            <a:off x="2967038" y="3162300"/>
            <a:ext cx="18351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3606006" y="3321844"/>
            <a:ext cx="1501775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1393031" y="5331619"/>
            <a:ext cx="2214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500313" y="6429375"/>
            <a:ext cx="5857875" cy="7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 flipH="1" flipV="1">
            <a:off x="2389981" y="5888831"/>
            <a:ext cx="1079500" cy="1588"/>
          </a:xfrm>
          <a:prstGeom prst="line">
            <a:avLst/>
          </a:prstGeom>
          <a:ln>
            <a:solidFill>
              <a:srgbClr val="00B050"/>
            </a:solidFill>
            <a:headEnd type="stealt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 flipH="1" flipV="1">
            <a:off x="2890044" y="5888831"/>
            <a:ext cx="1079500" cy="1588"/>
          </a:xfrm>
          <a:prstGeom prst="line">
            <a:avLst/>
          </a:prstGeom>
          <a:ln>
            <a:solidFill>
              <a:srgbClr val="CC3300"/>
            </a:solidFill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 flipH="1" flipV="1">
            <a:off x="3344863" y="5889625"/>
            <a:ext cx="1079500" cy="0"/>
          </a:xfrm>
          <a:prstGeom prst="line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3817144" y="5888831"/>
            <a:ext cx="1079500" cy="1588"/>
          </a:xfrm>
          <a:prstGeom prst="line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 flipH="1" flipV="1">
            <a:off x="1961356" y="5896769"/>
            <a:ext cx="1079500" cy="1588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480" name="TextBox 29"/>
          <p:cNvSpPr txBox="1"/>
          <p:nvPr/>
        </p:nvSpPr>
        <p:spPr>
          <a:xfrm>
            <a:off x="3714750" y="1857375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1" name="TextBox 30"/>
          <p:cNvSpPr txBox="1"/>
          <p:nvPr/>
        </p:nvSpPr>
        <p:spPr>
          <a:xfrm>
            <a:off x="3286125" y="2130425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2" name="TextBox 31"/>
          <p:cNvSpPr txBox="1"/>
          <p:nvPr/>
        </p:nvSpPr>
        <p:spPr>
          <a:xfrm>
            <a:off x="2770188" y="2773363"/>
            <a:ext cx="3016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3" name="TextBox 32"/>
          <p:cNvSpPr txBox="1"/>
          <p:nvPr/>
        </p:nvSpPr>
        <p:spPr>
          <a:xfrm>
            <a:off x="2143125" y="3714750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4" name="TextBox 33"/>
          <p:cNvSpPr txBox="1"/>
          <p:nvPr/>
        </p:nvSpPr>
        <p:spPr>
          <a:xfrm>
            <a:off x="4214813" y="2214563"/>
            <a:ext cx="3016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5" name="TextBox 34"/>
          <p:cNvSpPr txBox="1"/>
          <p:nvPr/>
        </p:nvSpPr>
        <p:spPr>
          <a:xfrm>
            <a:off x="2198688" y="5000625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6" name="TextBox 35"/>
          <p:cNvSpPr txBox="1"/>
          <p:nvPr/>
        </p:nvSpPr>
        <p:spPr>
          <a:xfrm>
            <a:off x="3270250" y="5000625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7" name="TextBox 36"/>
          <p:cNvSpPr txBox="1"/>
          <p:nvPr/>
        </p:nvSpPr>
        <p:spPr>
          <a:xfrm>
            <a:off x="2786063" y="5000625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8" name="TextBox 37"/>
          <p:cNvSpPr txBox="1"/>
          <p:nvPr/>
        </p:nvSpPr>
        <p:spPr>
          <a:xfrm>
            <a:off x="3714750" y="5000625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89" name="TextBox 38"/>
          <p:cNvSpPr txBox="1"/>
          <p:nvPr/>
        </p:nvSpPr>
        <p:spPr>
          <a:xfrm>
            <a:off x="4198938" y="5000625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490" name="TextBox 39"/>
          <p:cNvSpPr txBox="1"/>
          <p:nvPr/>
        </p:nvSpPr>
        <p:spPr>
          <a:xfrm>
            <a:off x="4071938" y="4143375"/>
            <a:ext cx="5286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k=4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944813" y="2143125"/>
            <a:ext cx="3627438" cy="1981200"/>
          </a:xfrm>
          <a:custGeom>
            <a:avLst/>
            <a:gdLst>
              <a:gd name="connsiteX0" fmla="*/ 0 w 3610099"/>
              <a:gd name="connsiteY0" fmla="*/ 1896094 h 1981200"/>
              <a:gd name="connsiteX1" fmla="*/ 308758 w 3610099"/>
              <a:gd name="connsiteY1" fmla="*/ 1136073 h 1981200"/>
              <a:gd name="connsiteX2" fmla="*/ 1377537 w 3610099"/>
              <a:gd name="connsiteY2" fmla="*/ 91044 h 1981200"/>
              <a:gd name="connsiteX3" fmla="*/ 2826327 w 3610099"/>
              <a:gd name="connsiteY3" fmla="*/ 1682338 h 1981200"/>
              <a:gd name="connsiteX4" fmla="*/ 3610099 w 3610099"/>
              <a:gd name="connsiteY4" fmla="*/ 1884218 h 1981200"/>
              <a:gd name="connsiteX5" fmla="*/ 3610099 w 3610099"/>
              <a:gd name="connsiteY5" fmla="*/ 1884218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0099" h="1981200">
                <a:moveTo>
                  <a:pt x="0" y="1896094"/>
                </a:moveTo>
                <a:cubicBezTo>
                  <a:pt x="39584" y="1666504"/>
                  <a:pt x="79168" y="1436915"/>
                  <a:pt x="308758" y="1136073"/>
                </a:cubicBezTo>
                <a:cubicBezTo>
                  <a:pt x="538348" y="835231"/>
                  <a:pt x="957942" y="0"/>
                  <a:pt x="1377537" y="91044"/>
                </a:cubicBezTo>
                <a:cubicBezTo>
                  <a:pt x="1797132" y="182088"/>
                  <a:pt x="2454233" y="1383476"/>
                  <a:pt x="2826327" y="1682338"/>
                </a:cubicBezTo>
                <a:cubicBezTo>
                  <a:pt x="3198421" y="1981200"/>
                  <a:pt x="3610099" y="1884218"/>
                  <a:pt x="3610099" y="1884218"/>
                </a:cubicBezTo>
                <a:lnTo>
                  <a:pt x="3610099" y="1884218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3429000" y="2143125"/>
            <a:ext cx="3627438" cy="1981200"/>
          </a:xfrm>
          <a:custGeom>
            <a:avLst/>
            <a:gdLst>
              <a:gd name="connsiteX0" fmla="*/ 0 w 3610099"/>
              <a:gd name="connsiteY0" fmla="*/ 1896094 h 1981200"/>
              <a:gd name="connsiteX1" fmla="*/ 308758 w 3610099"/>
              <a:gd name="connsiteY1" fmla="*/ 1136073 h 1981200"/>
              <a:gd name="connsiteX2" fmla="*/ 1377537 w 3610099"/>
              <a:gd name="connsiteY2" fmla="*/ 91044 h 1981200"/>
              <a:gd name="connsiteX3" fmla="*/ 2826327 w 3610099"/>
              <a:gd name="connsiteY3" fmla="*/ 1682338 h 1981200"/>
              <a:gd name="connsiteX4" fmla="*/ 3610099 w 3610099"/>
              <a:gd name="connsiteY4" fmla="*/ 1884218 h 1981200"/>
              <a:gd name="connsiteX5" fmla="*/ 3610099 w 3610099"/>
              <a:gd name="connsiteY5" fmla="*/ 1884218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0099" h="1981200">
                <a:moveTo>
                  <a:pt x="0" y="1896094"/>
                </a:moveTo>
                <a:cubicBezTo>
                  <a:pt x="39584" y="1666504"/>
                  <a:pt x="79168" y="1436915"/>
                  <a:pt x="308758" y="1136073"/>
                </a:cubicBezTo>
                <a:cubicBezTo>
                  <a:pt x="538348" y="835231"/>
                  <a:pt x="957942" y="0"/>
                  <a:pt x="1377537" y="91044"/>
                </a:cubicBezTo>
                <a:cubicBezTo>
                  <a:pt x="1797132" y="182088"/>
                  <a:pt x="2454233" y="1383476"/>
                  <a:pt x="2826327" y="1682338"/>
                </a:cubicBezTo>
                <a:cubicBezTo>
                  <a:pt x="3198421" y="1981200"/>
                  <a:pt x="3610099" y="1884218"/>
                  <a:pt x="3610099" y="1884218"/>
                </a:cubicBezTo>
                <a:lnTo>
                  <a:pt x="3610099" y="1884218"/>
                </a:lnTo>
              </a:path>
            </a:pathLst>
          </a:custGeom>
          <a:ln w="1905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857625" y="2162175"/>
            <a:ext cx="3627438" cy="1981200"/>
          </a:xfrm>
          <a:custGeom>
            <a:avLst/>
            <a:gdLst>
              <a:gd name="connsiteX0" fmla="*/ 0 w 3610099"/>
              <a:gd name="connsiteY0" fmla="*/ 1896094 h 1981200"/>
              <a:gd name="connsiteX1" fmla="*/ 308758 w 3610099"/>
              <a:gd name="connsiteY1" fmla="*/ 1136073 h 1981200"/>
              <a:gd name="connsiteX2" fmla="*/ 1377537 w 3610099"/>
              <a:gd name="connsiteY2" fmla="*/ 91044 h 1981200"/>
              <a:gd name="connsiteX3" fmla="*/ 2826327 w 3610099"/>
              <a:gd name="connsiteY3" fmla="*/ 1682338 h 1981200"/>
              <a:gd name="connsiteX4" fmla="*/ 3610099 w 3610099"/>
              <a:gd name="connsiteY4" fmla="*/ 1884218 h 1981200"/>
              <a:gd name="connsiteX5" fmla="*/ 3610099 w 3610099"/>
              <a:gd name="connsiteY5" fmla="*/ 1884218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0099" h="1981200">
                <a:moveTo>
                  <a:pt x="0" y="1896094"/>
                </a:moveTo>
                <a:cubicBezTo>
                  <a:pt x="39584" y="1666504"/>
                  <a:pt x="79168" y="1436915"/>
                  <a:pt x="308758" y="1136073"/>
                </a:cubicBezTo>
                <a:cubicBezTo>
                  <a:pt x="538348" y="835231"/>
                  <a:pt x="957942" y="0"/>
                  <a:pt x="1377537" y="91044"/>
                </a:cubicBezTo>
                <a:cubicBezTo>
                  <a:pt x="1797132" y="182088"/>
                  <a:pt x="2454233" y="1383476"/>
                  <a:pt x="2826327" y="1682338"/>
                </a:cubicBezTo>
                <a:cubicBezTo>
                  <a:pt x="3198421" y="1981200"/>
                  <a:pt x="3610099" y="1884218"/>
                  <a:pt x="3610099" y="1884218"/>
                </a:cubicBezTo>
                <a:lnTo>
                  <a:pt x="3610099" y="1884218"/>
                </a:ln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357688" y="2143125"/>
            <a:ext cx="3627438" cy="1981200"/>
          </a:xfrm>
          <a:custGeom>
            <a:avLst/>
            <a:gdLst>
              <a:gd name="connsiteX0" fmla="*/ 0 w 3610099"/>
              <a:gd name="connsiteY0" fmla="*/ 1896094 h 1981200"/>
              <a:gd name="connsiteX1" fmla="*/ 308758 w 3610099"/>
              <a:gd name="connsiteY1" fmla="*/ 1136073 h 1981200"/>
              <a:gd name="connsiteX2" fmla="*/ 1377537 w 3610099"/>
              <a:gd name="connsiteY2" fmla="*/ 91044 h 1981200"/>
              <a:gd name="connsiteX3" fmla="*/ 2826327 w 3610099"/>
              <a:gd name="connsiteY3" fmla="*/ 1682338 h 1981200"/>
              <a:gd name="connsiteX4" fmla="*/ 3610099 w 3610099"/>
              <a:gd name="connsiteY4" fmla="*/ 1884218 h 1981200"/>
              <a:gd name="connsiteX5" fmla="*/ 3610099 w 3610099"/>
              <a:gd name="connsiteY5" fmla="*/ 1884218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0099" h="1981200">
                <a:moveTo>
                  <a:pt x="0" y="1896094"/>
                </a:moveTo>
                <a:cubicBezTo>
                  <a:pt x="39584" y="1666504"/>
                  <a:pt x="79168" y="1436915"/>
                  <a:pt x="308758" y="1136073"/>
                </a:cubicBezTo>
                <a:cubicBezTo>
                  <a:pt x="538348" y="835231"/>
                  <a:pt x="957942" y="0"/>
                  <a:pt x="1377537" y="91044"/>
                </a:cubicBezTo>
                <a:cubicBezTo>
                  <a:pt x="1797132" y="182088"/>
                  <a:pt x="2454233" y="1383476"/>
                  <a:pt x="2826327" y="1682338"/>
                </a:cubicBezTo>
                <a:cubicBezTo>
                  <a:pt x="3198421" y="1981200"/>
                  <a:pt x="3610099" y="1884218"/>
                  <a:pt x="3610099" y="1884218"/>
                </a:cubicBezTo>
                <a:lnTo>
                  <a:pt x="3610099" y="188421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标题 1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(1)  A/D</a:t>
            </a:r>
            <a:r>
              <a:rPr lang="zh-CN" altLang="en-US" sz="2800" b="1" dirty="0">
                <a:solidFill>
                  <a:srgbClr val="A50021"/>
                </a:solidFill>
              </a:rPr>
              <a:t>转换器</a:t>
            </a:r>
          </a:p>
        </p:txBody>
      </p:sp>
      <p:sp>
        <p:nvSpPr>
          <p:cNvPr id="2055" name="Rectangle 4"/>
          <p:cNvSpPr/>
          <p:nvPr/>
        </p:nvSpPr>
        <p:spPr>
          <a:xfrm>
            <a:off x="444500" y="5472113"/>
            <a:ext cx="44958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②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字长足够 认为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e*(kt)=e(kt)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2050" name="Object 2"/>
          <p:cNvGraphicFramePr/>
          <p:nvPr/>
        </p:nvGraphicFramePr>
        <p:xfrm>
          <a:off x="4105275" y="2060575"/>
          <a:ext cx="16097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05000" imgH="1438275" progId="PBrush">
                  <p:embed/>
                </p:oleObj>
              </mc:Choice>
              <mc:Fallback>
                <p:oleObj r:id="rId3" imgW="1905000" imgH="1438275" progId="PBrush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05275" y="2060575"/>
                        <a:ext cx="1609725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/>
          <p:nvPr/>
        </p:nvGraphicFramePr>
        <p:xfrm>
          <a:off x="5748338" y="2590800"/>
          <a:ext cx="12620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95425" imgH="447675" progId="PBrush">
                  <p:embed/>
                </p:oleObj>
              </mc:Choice>
              <mc:Fallback>
                <p:oleObj r:id="rId5" imgW="1495425" imgH="447675" progId="PBrush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48338" y="2590800"/>
                        <a:ext cx="1262062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/>
          <p:nvPr/>
        </p:nvGraphicFramePr>
        <p:xfrm>
          <a:off x="7159625" y="1905000"/>
          <a:ext cx="16033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95475" imgH="2076450" progId="PBrush">
                  <p:embed/>
                </p:oleObj>
              </mc:Choice>
              <mc:Fallback>
                <p:oleObj r:id="rId7" imgW="1895475" imgH="2076450" progId="PBrush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59625" y="1905000"/>
                        <a:ext cx="1603375" cy="175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/>
          <p:nvPr/>
        </p:nvGraphicFramePr>
        <p:xfrm>
          <a:off x="5181600" y="3962400"/>
          <a:ext cx="3276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752850" imgH="2705100" progId="PBrush">
                  <p:embed/>
                </p:oleObj>
              </mc:Choice>
              <mc:Fallback>
                <p:oleObj r:id="rId9" imgW="3752850" imgH="2705100" progId="PBrush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3962400"/>
                        <a:ext cx="3276600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24"/>
          <p:cNvSpPr/>
          <p:nvPr/>
        </p:nvSpPr>
        <p:spPr>
          <a:xfrm>
            <a:off x="428625" y="2000250"/>
            <a:ext cx="3048000" cy="4714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时间上离散</a:t>
            </a:r>
          </a:p>
        </p:txBody>
      </p:sp>
      <p:sp>
        <p:nvSpPr>
          <p:cNvPr id="2057" name="Rectangle 27"/>
          <p:cNvSpPr/>
          <p:nvPr/>
        </p:nvSpPr>
        <p:spPr>
          <a:xfrm>
            <a:off x="428625" y="2786063"/>
            <a:ext cx="30480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数值上离散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58" name="Rectangle 28"/>
          <p:cNvSpPr/>
          <p:nvPr/>
        </p:nvSpPr>
        <p:spPr>
          <a:xfrm>
            <a:off x="457200" y="4786313"/>
            <a:ext cx="42672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①</a:t>
            </a:r>
            <a:r>
              <a:rPr lang="en-US" altLang="zh-CN" sz="2400" b="1" dirty="0">
                <a:latin typeface="Symbol" panose="05050102010706020507" pitchFamily="18" charset="2"/>
                <a:ea typeface="微软雅黑" panose="020B0503020204020204" pitchFamily="34" charset="-122"/>
              </a:rPr>
              <a:t>  t &lt;&lt;T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认为采样瞬时完成</a:t>
            </a:r>
          </a:p>
        </p:txBody>
      </p:sp>
      <p:sp>
        <p:nvSpPr>
          <p:cNvPr id="2059" name="Rectangle 29"/>
          <p:cNvSpPr/>
          <p:nvPr/>
        </p:nvSpPr>
        <p:spPr>
          <a:xfrm>
            <a:off x="457200" y="4000500"/>
            <a:ext cx="2438400" cy="4714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理想采样过程</a:t>
            </a:r>
          </a:p>
        </p:txBody>
      </p:sp>
    </p:spTree>
  </p:cSld>
  <p:clrMapOvr>
    <a:masterClrMapping/>
  </p:clrMapOvr>
  <p:transition>
    <p:cover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3"/>
          <p:cNvSpPr/>
          <p:nvPr/>
        </p:nvSpPr>
        <p:spPr>
          <a:xfrm>
            <a:off x="152400" y="1461135"/>
            <a:ext cx="5181600" cy="1447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110000"/>
              </a:lnSpc>
              <a:buNone/>
            </a:pPr>
            <a:r>
              <a:rPr lang="en-US" altLang="zh-CN" sz="22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离散系统结构图如图所示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(T=1),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试确定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   （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）系统的脉冲传递函数；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   （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）系统在 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平面的零极点分布图；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   （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）系统的差分方程。</a:t>
            </a:r>
          </a:p>
        </p:txBody>
      </p:sp>
      <p:graphicFrame>
        <p:nvGraphicFramePr>
          <p:cNvPr id="41986" name="Object 2"/>
          <p:cNvGraphicFramePr/>
          <p:nvPr/>
        </p:nvGraphicFramePr>
        <p:xfrm>
          <a:off x="5334000" y="1689735"/>
          <a:ext cx="3581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19475" imgH="1066800" progId="PBrush">
                  <p:embed/>
                </p:oleObj>
              </mc:Choice>
              <mc:Fallback>
                <p:oleObj r:id="rId3" imgW="3419475" imgH="1066800" progId="PBrush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1689735"/>
                        <a:ext cx="35814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5"/>
          <p:cNvSpPr/>
          <p:nvPr/>
        </p:nvSpPr>
        <p:spPr>
          <a:xfrm>
            <a:off x="152400" y="3053398"/>
            <a:ext cx="99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t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. (1)</a:t>
            </a:r>
          </a:p>
        </p:txBody>
      </p:sp>
      <p:graphicFrame>
        <p:nvGraphicFramePr>
          <p:cNvPr id="369670" name="Object 3"/>
          <p:cNvGraphicFramePr/>
          <p:nvPr/>
        </p:nvGraphicFramePr>
        <p:xfrm>
          <a:off x="1149350" y="2950210"/>
          <a:ext cx="42084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844800" imgH="469900" progId="Equation.3">
                  <p:embed/>
                </p:oleObj>
              </mc:Choice>
              <mc:Fallback>
                <p:oleObj r:id="rId5" imgW="2844800" imgH="4699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9350" y="2950210"/>
                        <a:ext cx="4208463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1" name="Object 4"/>
          <p:cNvGraphicFramePr/>
          <p:nvPr/>
        </p:nvGraphicFramePr>
        <p:xfrm>
          <a:off x="1514475" y="3589973"/>
          <a:ext cx="60293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08095" imgH="444500" progId="Equation.3">
                  <p:embed/>
                </p:oleObj>
              </mc:Choice>
              <mc:Fallback>
                <p:oleObj r:id="rId7" imgW="3808095" imgH="4445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4475" y="3589973"/>
                        <a:ext cx="6029325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/>
          <p:nvPr/>
        </p:nvGraphicFramePr>
        <p:xfrm>
          <a:off x="1528763" y="4312285"/>
          <a:ext cx="28479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99565" imgH="431800" progId="Equation.3">
                  <p:embed/>
                </p:oleObj>
              </mc:Choice>
              <mc:Fallback>
                <p:oleObj r:id="rId9" imgW="1599565" imgH="4318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8763" y="4312285"/>
                        <a:ext cx="2847975" cy="7667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CCFFFF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/>
          <p:nvPr/>
        </p:nvGraphicFramePr>
        <p:xfrm>
          <a:off x="1258888" y="6055360"/>
          <a:ext cx="64373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286760" imgH="203200" progId="Equation.3">
                  <p:embed/>
                </p:oleObj>
              </mc:Choice>
              <mc:Fallback>
                <p:oleObj r:id="rId11" imgW="3286760" imgH="2032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8888" y="6055360"/>
                        <a:ext cx="6437312" cy="3968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CCFFFF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>
          <a:xfrm>
            <a:off x="635000" y="5529898"/>
            <a:ext cx="5994400" cy="465137"/>
            <a:chOff x="400" y="3619"/>
            <a:chExt cx="3776" cy="293"/>
          </a:xfrm>
        </p:grpSpPr>
        <p:graphicFrame>
          <p:nvGraphicFramePr>
            <p:cNvPr id="41992" name="Object 8"/>
            <p:cNvGraphicFramePr/>
            <p:nvPr/>
          </p:nvGraphicFramePr>
          <p:xfrm>
            <a:off x="774" y="3647"/>
            <a:ext cx="340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933700" imgH="228600" progId="Equation.3">
                    <p:embed/>
                  </p:oleObj>
                </mc:Choice>
                <mc:Fallback>
                  <p:oleObj r:id="rId13" imgW="2933700" imgH="22860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4" y="3647"/>
                          <a:ext cx="3402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8" name="Rectangle 11"/>
            <p:cNvSpPr/>
            <p:nvPr/>
          </p:nvSpPr>
          <p:spPr>
            <a:xfrm>
              <a:off x="400" y="3619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fontAlgn="t"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(3)</a:t>
              </a:r>
            </a:p>
          </p:txBody>
        </p:sp>
      </p:grpSp>
      <p:sp>
        <p:nvSpPr>
          <p:cNvPr id="369676" name="Rectangle 12"/>
          <p:cNvSpPr/>
          <p:nvPr/>
        </p:nvSpPr>
        <p:spPr>
          <a:xfrm>
            <a:off x="635000" y="5136198"/>
            <a:ext cx="30813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t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(2)  </a:t>
            </a:r>
            <a:r>
              <a:rPr lang="zh-CN" altLang="en-US" sz="2200" dirty="0">
                <a:latin typeface="Calibri" panose="020F0502020204030204" pitchFamily="34" charset="0"/>
                <a:ea typeface="微软雅黑" panose="020B0503020204020204" pitchFamily="34" charset="-122"/>
              </a:rPr>
              <a:t>系统</a:t>
            </a:r>
            <a:r>
              <a:rPr lang="en-US" altLang="zh-CN" sz="2200" dirty="0">
                <a:latin typeface="Calibri" panose="020F0502020204030204" pitchFamily="34" charset="0"/>
                <a:ea typeface="微软雅黑" panose="020B0503020204020204" pitchFamily="34" charset="-122"/>
              </a:rPr>
              <a:t>z</a:t>
            </a:r>
            <a:r>
              <a:rPr lang="zh-CN" altLang="en-US" sz="2200" dirty="0">
                <a:latin typeface="Calibri" panose="020F0502020204030204" pitchFamily="34" charset="0"/>
                <a:ea typeface="微软雅黑" panose="020B0503020204020204" pitchFamily="34" charset="-122"/>
              </a:rPr>
              <a:t>平面零极点图</a:t>
            </a:r>
          </a:p>
        </p:txBody>
      </p:sp>
      <p:graphicFrame>
        <p:nvGraphicFramePr>
          <p:cNvPr id="369677" name="Object 7"/>
          <p:cNvGraphicFramePr/>
          <p:nvPr/>
        </p:nvGraphicFramePr>
        <p:xfrm>
          <a:off x="6172200" y="4361498"/>
          <a:ext cx="22860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219325" imgH="1104900" progId="PBrush">
                  <p:embed/>
                </p:oleObj>
              </mc:Choice>
              <mc:Fallback>
                <p:oleObj r:id="rId15" imgW="2219325" imgH="1104900" progId="PBrush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4361498"/>
                        <a:ext cx="2286000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求解脉冲传递函数之举例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关于脉冲传递函数的说明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452596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离散系统脉冲传递函数的求法与连续系统的情况不完全相同。即使两个开环的离散系统的组成环节完全相同，但由于采样开关的数目和位置不同，求出的开环传递函数也会截然不同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若采样函数的拉氏变换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(s)</a:t>
            </a:r>
            <a:r>
              <a:rPr lang="zh-CN" altLang="en-US" sz="2000" b="1" dirty="0"/>
              <a:t>与连续函数的拉氏变换</a:t>
            </a:r>
            <a:r>
              <a:rPr lang="en-US" altLang="zh-CN" sz="2000" b="1" dirty="0"/>
              <a:t>G(s)</a:t>
            </a:r>
            <a:r>
              <a:rPr lang="zh-CN" altLang="en-US" sz="2000" b="1" dirty="0"/>
              <a:t>相乘后再离散化，则</a:t>
            </a:r>
            <a:r>
              <a:rPr lang="en-US" altLang="zh-CN" sz="2000" b="1" dirty="0"/>
              <a:t>E*(s)</a:t>
            </a:r>
            <a:r>
              <a:rPr lang="zh-CN" altLang="en-US" sz="2000" b="1" dirty="0"/>
              <a:t>可以从离散符号中提出来，即：</a:t>
            </a:r>
          </a:p>
        </p:txBody>
      </p:sp>
      <p:graphicFrame>
        <p:nvGraphicFramePr>
          <p:cNvPr id="4" name="Object 2"/>
          <p:cNvGraphicFramePr/>
          <p:nvPr/>
        </p:nvGraphicFramePr>
        <p:xfrm>
          <a:off x="2571750" y="4357688"/>
          <a:ext cx="340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02330" imgH="431800" progId="Equation.3">
                  <p:embed/>
                </p:oleObj>
              </mc:Choice>
              <mc:Fallback>
                <p:oleObj r:id="rId3" imgW="3402330" imgH="4318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4357688"/>
                        <a:ext cx="3403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691" name="Object 2"/>
          <p:cNvGraphicFramePr/>
          <p:nvPr/>
        </p:nvGraphicFramePr>
        <p:xfrm>
          <a:off x="630238" y="5000625"/>
          <a:ext cx="36671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05660" imgH="215900" progId="Equation.3">
                  <p:embed/>
                </p:oleObj>
              </mc:Choice>
              <mc:Fallback>
                <p:oleObj r:id="rId3" imgW="2105660" imgH="2159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5000625"/>
                        <a:ext cx="366712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85750" y="1928813"/>
            <a:ext cx="3352800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环节之间有采样开关时</a:t>
            </a:r>
          </a:p>
        </p:txBody>
      </p:sp>
      <p:graphicFrame>
        <p:nvGraphicFramePr>
          <p:cNvPr id="370694" name="Object 3"/>
          <p:cNvGraphicFramePr/>
          <p:nvPr/>
        </p:nvGraphicFramePr>
        <p:xfrm>
          <a:off x="681038" y="2500313"/>
          <a:ext cx="43529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99030" imgH="444500" progId="Equation.3">
                  <p:embed/>
                </p:oleObj>
              </mc:Choice>
              <mc:Fallback>
                <p:oleObj r:id="rId5" imgW="2399030" imgH="4445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038" y="2500313"/>
                        <a:ext cx="4352925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5" name="Object 4"/>
          <p:cNvGraphicFramePr/>
          <p:nvPr/>
        </p:nvGraphicFramePr>
        <p:xfrm>
          <a:off x="1279525" y="3357563"/>
          <a:ext cx="37925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082165" imgH="444500" progId="Equation.3">
                  <p:embed/>
                </p:oleObj>
              </mc:Choice>
              <mc:Fallback>
                <p:oleObj r:id="rId7" imgW="2082165" imgH="4445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9525" y="3357563"/>
                        <a:ext cx="3792538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8"/>
          <p:cNvSpPr/>
          <p:nvPr/>
        </p:nvSpPr>
        <p:spPr>
          <a:xfrm>
            <a:off x="381000" y="4419600"/>
            <a:ext cx="3352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t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环节之间无采样开关时</a:t>
            </a:r>
          </a:p>
        </p:txBody>
      </p:sp>
      <p:graphicFrame>
        <p:nvGraphicFramePr>
          <p:cNvPr id="370697" name="Object 5"/>
          <p:cNvGraphicFramePr/>
          <p:nvPr/>
        </p:nvGraphicFramePr>
        <p:xfrm>
          <a:off x="1128713" y="5532438"/>
          <a:ext cx="4295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411730" imgH="444500" progId="Equation.3">
                  <p:embed/>
                </p:oleObj>
              </mc:Choice>
              <mc:Fallback>
                <p:oleObj r:id="rId9" imgW="2411730" imgH="4445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8713" y="5532438"/>
                        <a:ext cx="42957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/>
          <p:nvPr/>
        </p:nvGraphicFramePr>
        <p:xfrm>
          <a:off x="5219700" y="1928813"/>
          <a:ext cx="37338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038600" imgH="1343025" progId="PBrush">
                  <p:embed/>
                </p:oleObj>
              </mc:Choice>
              <mc:Fallback>
                <p:oleObj r:id="rId11" imgW="4038600" imgH="1343025" progId="PBrush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1928813"/>
                        <a:ext cx="3733800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/>
          <p:nvPr/>
        </p:nvGraphicFramePr>
        <p:xfrm>
          <a:off x="5410200" y="4572000"/>
          <a:ext cx="3429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429000" imgH="1095375" progId="PBrush">
                  <p:embed/>
                </p:oleObj>
              </mc:Choice>
              <mc:Fallback>
                <p:oleObj r:id="rId13" imgW="3429000" imgH="1095375" progId="PBrush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4572000"/>
                        <a:ext cx="342900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标题 1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(1) </a:t>
            </a:r>
            <a:r>
              <a:rPr lang="zh-CN" altLang="en-US" sz="2800" b="1" dirty="0">
                <a:solidFill>
                  <a:srgbClr val="A50021"/>
                </a:solidFill>
              </a:rPr>
              <a:t>开环系统脉冲传递函数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1" name="标题 18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lstStyle/>
          <a:p>
            <a:pPr algn="l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</a:rPr>
              <a:t>采样系统有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ZOH </a:t>
            </a:r>
            <a:r>
              <a:rPr lang="zh-CN" altLang="en-US" sz="2000" b="1" dirty="0">
                <a:solidFill>
                  <a:srgbClr val="FF0000"/>
                </a:solidFill>
              </a:rPr>
              <a:t>时</a:t>
            </a:r>
          </a:p>
        </p:txBody>
      </p:sp>
      <p:graphicFrame>
        <p:nvGraphicFramePr>
          <p:cNvPr id="45058" name="Object 2"/>
          <p:cNvGraphicFramePr/>
          <p:nvPr/>
        </p:nvGraphicFramePr>
        <p:xfrm>
          <a:off x="244475" y="1694180"/>
          <a:ext cx="2794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4665" imgH="482600" progId="Equation.3">
                  <p:embed/>
                </p:oleObj>
              </mc:Choice>
              <mc:Fallback>
                <p:oleObj r:id="rId3" imgW="1764665" imgH="4826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75" y="1694180"/>
                        <a:ext cx="2794000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3"/>
          <p:cNvGraphicFramePr/>
          <p:nvPr/>
        </p:nvGraphicFramePr>
        <p:xfrm>
          <a:off x="760413" y="3081655"/>
          <a:ext cx="27336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26565" imgH="444500" progId="Equation.3">
                  <p:embed/>
                </p:oleObj>
              </mc:Choice>
              <mc:Fallback>
                <p:oleObj r:id="rId5" imgW="1726565" imgH="4445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413" y="3081655"/>
                        <a:ext cx="2733675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4"/>
          <p:cNvGraphicFramePr/>
          <p:nvPr/>
        </p:nvGraphicFramePr>
        <p:xfrm>
          <a:off x="758825" y="4504055"/>
          <a:ext cx="2413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23365" imgH="444500" progId="Equation.3">
                  <p:embed/>
                </p:oleObj>
              </mc:Choice>
              <mc:Fallback>
                <p:oleObj r:id="rId7" imgW="1523365" imgH="4445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825" y="4504055"/>
                        <a:ext cx="24130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/>
          <p:nvPr/>
        </p:nvGraphicFramePr>
        <p:xfrm>
          <a:off x="4419600" y="1465580"/>
          <a:ext cx="4162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162425" imgH="1066800" progId="PBrush">
                  <p:embed/>
                </p:oleObj>
              </mc:Choice>
              <mc:Fallback>
                <p:oleObj r:id="rId9" imgW="4162425" imgH="1066800" progId="PBrush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1465580"/>
                        <a:ext cx="41624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6"/>
          <p:cNvGraphicFramePr/>
          <p:nvPr/>
        </p:nvGraphicFramePr>
        <p:xfrm>
          <a:off x="741363" y="2383155"/>
          <a:ext cx="25130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587500" imgH="469900" progId="Equation.3">
                  <p:embed/>
                </p:oleObj>
              </mc:Choice>
              <mc:Fallback>
                <p:oleObj r:id="rId11" imgW="1587500" imgH="4699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1363" y="2383155"/>
                        <a:ext cx="2513012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7"/>
          <p:cNvGraphicFramePr/>
          <p:nvPr/>
        </p:nvGraphicFramePr>
        <p:xfrm>
          <a:off x="4495800" y="3700780"/>
          <a:ext cx="4419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953000" imgH="1238250" progId="PBrush">
                  <p:embed/>
                </p:oleObj>
              </mc:Choice>
              <mc:Fallback>
                <p:oleObj r:id="rId13" imgW="4953000" imgH="1238250" progId="PBrush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3700780"/>
                        <a:ext cx="44196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2" name="Object 8"/>
          <p:cNvGraphicFramePr/>
          <p:nvPr/>
        </p:nvGraphicFramePr>
        <p:xfrm>
          <a:off x="765175" y="3754755"/>
          <a:ext cx="35782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260600" imgH="469900" progId="Equation.3">
                  <p:embed/>
                </p:oleObj>
              </mc:Choice>
              <mc:Fallback>
                <p:oleObj r:id="rId15" imgW="2260600" imgH="4699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5175" y="3754755"/>
                        <a:ext cx="357822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3" name="Object 9"/>
          <p:cNvGraphicFramePr/>
          <p:nvPr/>
        </p:nvGraphicFramePr>
        <p:xfrm>
          <a:off x="730250" y="5199380"/>
          <a:ext cx="35988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272030" imgH="444500" progId="Equation.3">
                  <p:embed/>
                </p:oleObj>
              </mc:Choice>
              <mc:Fallback>
                <p:oleObj r:id="rId17" imgW="2272030" imgH="4445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0250" y="5199380"/>
                        <a:ext cx="3598863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4" name="Object 10"/>
          <p:cNvGraphicFramePr/>
          <p:nvPr/>
        </p:nvGraphicFramePr>
        <p:xfrm>
          <a:off x="4637088" y="2772093"/>
          <a:ext cx="10445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171575" imgH="1047750" progId="PBrush">
                  <p:embed/>
                </p:oleObj>
              </mc:Choice>
              <mc:Fallback>
                <p:oleObj r:id="rId19" imgW="1171575" imgH="1047750" progId="PBrush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37088" y="2772093"/>
                        <a:ext cx="10445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5" name="Object 11"/>
          <p:cNvGraphicFramePr/>
          <p:nvPr/>
        </p:nvGraphicFramePr>
        <p:xfrm>
          <a:off x="5829300" y="2760980"/>
          <a:ext cx="10906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219200" imgH="1038225" progId="PBrush">
                  <p:embed/>
                </p:oleObj>
              </mc:Choice>
              <mc:Fallback>
                <p:oleObj r:id="rId21" imgW="1219200" imgH="1038225" progId="PBrush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9300" y="2760980"/>
                        <a:ext cx="10906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6" name="Object 12"/>
          <p:cNvGraphicFramePr/>
          <p:nvPr/>
        </p:nvGraphicFramePr>
        <p:xfrm>
          <a:off x="7072313" y="2843530"/>
          <a:ext cx="1122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257300" imgH="914400" progId="PBrush">
                  <p:embed/>
                </p:oleObj>
              </mc:Choice>
              <mc:Fallback>
                <p:oleObj r:id="rId23" imgW="1257300" imgH="914400" progId="PBrush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72313" y="2843530"/>
                        <a:ext cx="1122362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7" name="Object 13"/>
          <p:cNvGraphicFramePr/>
          <p:nvPr/>
        </p:nvGraphicFramePr>
        <p:xfrm>
          <a:off x="5875338" y="4818380"/>
          <a:ext cx="11795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323975" imgH="990600" progId="PBrush">
                  <p:embed/>
                </p:oleObj>
              </mc:Choice>
              <mc:Fallback>
                <p:oleObj r:id="rId25" imgW="1323975" imgH="990600" progId="PBrush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75338" y="4818380"/>
                        <a:ext cx="1179512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8" name="Object 14"/>
          <p:cNvGraphicFramePr/>
          <p:nvPr/>
        </p:nvGraphicFramePr>
        <p:xfrm>
          <a:off x="7585075" y="4854893"/>
          <a:ext cx="1036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1162050" imgH="933450" progId="PBrush">
                  <p:embed/>
                </p:oleObj>
              </mc:Choice>
              <mc:Fallback>
                <p:oleObj r:id="rId27" imgW="1162050" imgH="933450" progId="PBrush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85075" y="4854893"/>
                        <a:ext cx="103663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9" name="Rectangle 17"/>
          <p:cNvSpPr/>
          <p:nvPr/>
        </p:nvSpPr>
        <p:spPr>
          <a:xfrm>
            <a:off x="304800" y="5983605"/>
            <a:ext cx="8610600" cy="40005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50000">
                <a:srgbClr val="DDFFDD"/>
              </a:gs>
              <a:gs pos="100000">
                <a:srgbClr val="99FF99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/>
          <a:p>
            <a:pPr fontAlgn="t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注：加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ZOH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不改变系统的阶数，不改变开环极点，只改变开环零点。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9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标题 1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lstStyle/>
          <a:p>
            <a:pPr algn="l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</a:rPr>
              <a:t>)  </a:t>
            </a:r>
            <a:r>
              <a:rPr lang="zh-CN" altLang="en-US" sz="2000" b="1" dirty="0">
                <a:solidFill>
                  <a:srgbClr val="FF0000"/>
                </a:solidFill>
              </a:rPr>
              <a:t>并联</a:t>
            </a:r>
          </a:p>
        </p:txBody>
      </p:sp>
      <p:pic>
        <p:nvPicPr>
          <p:cNvPr id="46084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3063" y="1785938"/>
            <a:ext cx="5962650" cy="19716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6082" name="Object 3"/>
          <p:cNvGraphicFramePr/>
          <p:nvPr/>
        </p:nvGraphicFramePr>
        <p:xfrm>
          <a:off x="1295400" y="4060825"/>
          <a:ext cx="655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53200" imgH="368300" progId="Equation.3">
                  <p:embed/>
                </p:oleObj>
              </mc:Choice>
              <mc:Fallback>
                <p:oleObj r:id="rId4" imgW="6553200" imgH="3683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4060825"/>
                        <a:ext cx="6553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39" name="Object 2"/>
          <p:cNvGraphicFramePr/>
          <p:nvPr/>
        </p:nvGraphicFramePr>
        <p:xfrm>
          <a:off x="1243013" y="5429250"/>
          <a:ext cx="28971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47165" imgH="431800" progId="Equation.3">
                  <p:embed/>
                </p:oleObj>
              </mc:Choice>
              <mc:Fallback>
                <p:oleObj r:id="rId3" imgW="1447165" imgH="4318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3013" y="5429250"/>
                        <a:ext cx="2897187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4"/>
          <p:cNvSpPr/>
          <p:nvPr/>
        </p:nvSpPr>
        <p:spPr>
          <a:xfrm>
            <a:off x="152400" y="173990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endParaRPr lang="en-US" altLang="zh-CN" sz="32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7107" name="Object 3"/>
          <p:cNvGraphicFramePr/>
          <p:nvPr/>
        </p:nvGraphicFramePr>
        <p:xfrm>
          <a:off x="1357313" y="2000250"/>
          <a:ext cx="2514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67130" imgH="203200" progId="Equation.3">
                  <p:embed/>
                </p:oleObj>
              </mc:Choice>
              <mc:Fallback>
                <p:oleObj r:id="rId5" imgW="1167130" imgH="2032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7313" y="2000250"/>
                        <a:ext cx="25146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4"/>
          <p:cNvGraphicFramePr/>
          <p:nvPr/>
        </p:nvGraphicFramePr>
        <p:xfrm>
          <a:off x="2116138" y="2765425"/>
          <a:ext cx="24558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17930" imgH="203200" progId="Equation.3">
                  <p:embed/>
                </p:oleObj>
              </mc:Choice>
              <mc:Fallback>
                <p:oleObj r:id="rId7" imgW="1217930" imgH="2032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6138" y="2765425"/>
                        <a:ext cx="2455862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5"/>
          <p:cNvGraphicFramePr/>
          <p:nvPr/>
        </p:nvGraphicFramePr>
        <p:xfrm>
          <a:off x="5143500" y="5413375"/>
          <a:ext cx="3276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624965" imgH="431800" progId="Equation.3">
                  <p:embed/>
                </p:oleObj>
              </mc:Choice>
              <mc:Fallback>
                <p:oleObj r:id="rId9" imgW="1624965" imgH="4318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3500" y="5413375"/>
                        <a:ext cx="32766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12"/>
          <p:cNvSpPr/>
          <p:nvPr/>
        </p:nvSpPr>
        <p:spPr>
          <a:xfrm>
            <a:off x="285750" y="1928813"/>
            <a:ext cx="73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t">
              <a:buNone/>
            </a:pPr>
            <a:r>
              <a:rPr lang="zh-CN" altLang="en-US" sz="2800" dirty="0">
                <a:latin typeface="Calibri" panose="020F050202020403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Calibri" panose="020F0502020204030204" pitchFamily="34" charset="0"/>
                <a:ea typeface="微软雅黑" panose="020B0503020204020204" pitchFamily="34" charset="-122"/>
              </a:rPr>
              <a:t>1.</a:t>
            </a:r>
          </a:p>
        </p:txBody>
      </p:sp>
      <p:graphicFrame>
        <p:nvGraphicFramePr>
          <p:cNvPr id="372749" name="Object 6"/>
          <p:cNvGraphicFramePr/>
          <p:nvPr/>
        </p:nvGraphicFramePr>
        <p:xfrm>
          <a:off x="2786063" y="3222625"/>
          <a:ext cx="28146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395730" imgH="203200" progId="Equation.3">
                  <p:embed/>
                </p:oleObj>
              </mc:Choice>
              <mc:Fallback>
                <p:oleObj r:id="rId11" imgW="1395730" imgH="2032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86063" y="3222625"/>
                        <a:ext cx="2814637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0" name="Object 7"/>
          <p:cNvGraphicFramePr/>
          <p:nvPr/>
        </p:nvGraphicFramePr>
        <p:xfrm>
          <a:off x="2119313" y="3692525"/>
          <a:ext cx="3087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534795" imgH="215900" progId="Equation.3">
                  <p:embed/>
                </p:oleObj>
              </mc:Choice>
              <mc:Fallback>
                <p:oleObj r:id="rId13" imgW="1534795" imgH="2159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9313" y="3692525"/>
                        <a:ext cx="308768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2" name="Line 16"/>
          <p:cNvSpPr/>
          <p:nvPr/>
        </p:nvSpPr>
        <p:spPr>
          <a:xfrm flipH="1">
            <a:off x="2032000" y="2643188"/>
            <a:ext cx="0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7112" name="Object 8"/>
          <p:cNvGraphicFramePr/>
          <p:nvPr/>
        </p:nvGraphicFramePr>
        <p:xfrm>
          <a:off x="5588000" y="1428750"/>
          <a:ext cx="32004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181350" imgH="1724025" progId="PBrush">
                  <p:embed/>
                </p:oleObj>
              </mc:Choice>
              <mc:Fallback>
                <p:oleObj r:id="rId15" imgW="3181350" imgH="1724025" progId="PBrush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8000" y="1428750"/>
                        <a:ext cx="3200400" cy="173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5" name="Object 9"/>
          <p:cNvGraphicFramePr/>
          <p:nvPr/>
        </p:nvGraphicFramePr>
        <p:xfrm>
          <a:off x="2133600" y="4195763"/>
          <a:ext cx="23225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155065" imgH="431800" progId="Equation.3">
                  <p:embed/>
                </p:oleObj>
              </mc:Choice>
              <mc:Fallback>
                <p:oleObj r:id="rId17" imgW="1155065" imgH="4318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33600" y="4195763"/>
                        <a:ext cx="2322513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(2)  </a:t>
            </a:r>
            <a:r>
              <a:rPr lang="zh-CN" altLang="en-US" sz="2800" b="1" dirty="0">
                <a:solidFill>
                  <a:srgbClr val="C00000"/>
                </a:solidFill>
              </a:rPr>
              <a:t>闭环系统脉冲传递函数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(z)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0" name="标题 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闭环系统脉冲传递函数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(z)</a:t>
            </a:r>
            <a:endParaRPr lang="zh-CN" altLang="en-US" sz="2800" dirty="0"/>
          </a:p>
        </p:txBody>
      </p:sp>
      <p:graphicFrame>
        <p:nvGraphicFramePr>
          <p:cNvPr id="391168" name="Object 2"/>
          <p:cNvGraphicFramePr/>
          <p:nvPr/>
        </p:nvGraphicFramePr>
        <p:xfrm>
          <a:off x="1244600" y="2770823"/>
          <a:ext cx="49276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81630" imgH="482600" progId="Equation.3">
                  <p:embed/>
                </p:oleObj>
              </mc:Choice>
              <mc:Fallback>
                <p:oleObj r:id="rId3" imgW="2881630" imgH="482600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600" y="2770823"/>
                        <a:ext cx="492760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69" name="Object 3"/>
          <p:cNvGraphicFramePr/>
          <p:nvPr/>
        </p:nvGraphicFramePr>
        <p:xfrm>
          <a:off x="685800" y="1534160"/>
          <a:ext cx="3171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75460" imgH="215900" progId="Equation.3">
                  <p:embed/>
                </p:oleObj>
              </mc:Choice>
              <mc:Fallback>
                <p:oleObj r:id="rId5" imgW="1775460" imgH="2159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1534160"/>
                        <a:ext cx="317182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0" name="Object 4"/>
          <p:cNvGraphicFramePr/>
          <p:nvPr/>
        </p:nvGraphicFramePr>
        <p:xfrm>
          <a:off x="1473200" y="1969135"/>
          <a:ext cx="33718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016760" imgH="215900" progId="Equation.3">
                  <p:embed/>
                </p:oleObj>
              </mc:Choice>
              <mc:Fallback>
                <p:oleObj r:id="rId7" imgW="2016760" imgH="2159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3200" y="1969135"/>
                        <a:ext cx="3371850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Object 5"/>
          <p:cNvGraphicFramePr/>
          <p:nvPr/>
        </p:nvGraphicFramePr>
        <p:xfrm>
          <a:off x="725488" y="5606098"/>
          <a:ext cx="46085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576830" imgH="444500" progId="Equation.3">
                  <p:embed/>
                </p:oleObj>
              </mc:Choice>
              <mc:Fallback>
                <p:oleObj r:id="rId9" imgW="2576830" imgH="444500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5488" y="5606098"/>
                        <a:ext cx="4608512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1"/>
          <p:cNvSpPr/>
          <p:nvPr/>
        </p:nvSpPr>
        <p:spPr>
          <a:xfrm>
            <a:off x="0" y="144843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t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382990" name="Line 14"/>
          <p:cNvSpPr/>
          <p:nvPr/>
        </p:nvSpPr>
        <p:spPr>
          <a:xfrm>
            <a:off x="1371600" y="1804035"/>
            <a:ext cx="0" cy="11811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1172" name="Object 6"/>
          <p:cNvGraphicFramePr/>
          <p:nvPr/>
        </p:nvGraphicFramePr>
        <p:xfrm>
          <a:off x="5664200" y="1994535"/>
          <a:ext cx="29194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751965" imgH="444500" progId="Equation.3">
                  <p:embed/>
                </p:oleObj>
              </mc:Choice>
              <mc:Fallback>
                <p:oleObj r:id="rId11" imgW="1751965" imgH="4445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64200" y="1994535"/>
                        <a:ext cx="2919413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3" name="Object 7"/>
          <p:cNvGraphicFramePr/>
          <p:nvPr/>
        </p:nvGraphicFramePr>
        <p:xfrm>
          <a:off x="1549400" y="3594735"/>
          <a:ext cx="43624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549525" imgH="215900" progId="Equation.3">
                  <p:embed/>
                </p:oleObj>
              </mc:Choice>
              <mc:Fallback>
                <p:oleObj r:id="rId13" imgW="2549525" imgH="2159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9400" y="3594735"/>
                        <a:ext cx="43624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8"/>
          <p:cNvGraphicFramePr/>
          <p:nvPr/>
        </p:nvGraphicFramePr>
        <p:xfrm>
          <a:off x="723900" y="4056698"/>
          <a:ext cx="37560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195830" imgH="444500" progId="Equation.3">
                  <p:embed/>
                </p:oleObj>
              </mc:Choice>
              <mc:Fallback>
                <p:oleObj r:id="rId15" imgW="2195830" imgH="444500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3900" y="4056698"/>
                        <a:ext cx="3756025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9"/>
          <p:cNvGraphicFramePr/>
          <p:nvPr/>
        </p:nvGraphicFramePr>
        <p:xfrm>
          <a:off x="774700" y="4775835"/>
          <a:ext cx="39925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335530" imgH="482600" progId="Equation.3">
                  <p:embed/>
                </p:oleObj>
              </mc:Choice>
              <mc:Fallback>
                <p:oleObj r:id="rId17" imgW="2335530" imgH="4826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4700" y="4775835"/>
                        <a:ext cx="3992563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5" name="Line 19"/>
          <p:cNvSpPr/>
          <p:nvPr/>
        </p:nvSpPr>
        <p:spPr>
          <a:xfrm>
            <a:off x="1371600" y="3315335"/>
            <a:ext cx="0" cy="889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8138" name="Object 10"/>
          <p:cNvGraphicFramePr/>
          <p:nvPr/>
        </p:nvGraphicFramePr>
        <p:xfrm>
          <a:off x="5029200" y="4001135"/>
          <a:ext cx="37433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895725" imgH="2171700" progId="PBrush">
                  <p:embed/>
                </p:oleObj>
              </mc:Choice>
              <mc:Fallback>
                <p:oleObj r:id="rId19" imgW="3895725" imgH="2171700" progId="PBrush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4001135"/>
                        <a:ext cx="3743325" cy="208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7" name="Object 11"/>
          <p:cNvGraphicFramePr/>
          <p:nvPr/>
        </p:nvGraphicFramePr>
        <p:xfrm>
          <a:off x="1460500" y="2392998"/>
          <a:ext cx="39020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2333625" imgH="215900" progId="Equation.3">
                  <p:embed/>
                </p:oleObj>
              </mc:Choice>
              <mc:Fallback>
                <p:oleObj r:id="rId21" imgW="2333625" imgH="2159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60500" y="2392998"/>
                        <a:ext cx="390207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8" name="AutoShape 22"/>
          <p:cNvSpPr/>
          <p:nvPr/>
        </p:nvSpPr>
        <p:spPr>
          <a:xfrm>
            <a:off x="5334000" y="2019935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3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8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192" name="Object 2"/>
          <p:cNvGraphicFramePr/>
          <p:nvPr/>
        </p:nvGraphicFramePr>
        <p:xfrm>
          <a:off x="457200" y="2551113"/>
          <a:ext cx="4870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78100" imgH="228600" progId="Equation.3">
                  <p:embed/>
                </p:oleObj>
              </mc:Choice>
              <mc:Fallback>
                <p:oleObj r:id="rId3" imgW="2578100" imgH="2286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51113"/>
                        <a:ext cx="487045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3" name="Object 3"/>
          <p:cNvGraphicFramePr/>
          <p:nvPr/>
        </p:nvGraphicFramePr>
        <p:xfrm>
          <a:off x="1263650" y="3009900"/>
          <a:ext cx="750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254500" imgH="228600" progId="Equation.3">
                  <p:embed/>
                </p:oleObj>
              </mc:Choice>
              <mc:Fallback>
                <p:oleObj r:id="rId5" imgW="4254500" imgH="2286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3650" y="3009900"/>
                        <a:ext cx="750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4" name="Object 4"/>
          <p:cNvGraphicFramePr/>
          <p:nvPr/>
        </p:nvGraphicFramePr>
        <p:xfrm>
          <a:off x="457200" y="5526088"/>
          <a:ext cx="73152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73500" imgH="609600" progId="Equation.3">
                  <p:embed/>
                </p:oleObj>
              </mc:Choice>
              <mc:Fallback>
                <p:oleObj r:id="rId7" imgW="3873500" imgH="60960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5526088"/>
                        <a:ext cx="73152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9" name="Line 9"/>
          <p:cNvSpPr/>
          <p:nvPr/>
        </p:nvSpPr>
        <p:spPr>
          <a:xfrm>
            <a:off x="1168400" y="2895600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2195" name="Object 5"/>
          <p:cNvGraphicFramePr/>
          <p:nvPr/>
        </p:nvGraphicFramePr>
        <p:xfrm>
          <a:off x="1333500" y="3886200"/>
          <a:ext cx="44973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551430" imgH="444500" progId="Equation.3">
                  <p:embed/>
                </p:oleObj>
              </mc:Choice>
              <mc:Fallback>
                <p:oleObj r:id="rId9" imgW="2551430" imgH="4445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3500" y="3886200"/>
                        <a:ext cx="4497388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Object 6"/>
          <p:cNvGraphicFramePr/>
          <p:nvPr/>
        </p:nvGraphicFramePr>
        <p:xfrm>
          <a:off x="1333500" y="3454400"/>
          <a:ext cx="6519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695700" imgH="228600" progId="Equation.3">
                  <p:embed/>
                </p:oleObj>
              </mc:Choice>
              <mc:Fallback>
                <p:oleObj r:id="rId11" imgW="3695700" imgH="2286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3500" y="3454400"/>
                        <a:ext cx="65198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Object 7"/>
          <p:cNvGraphicFramePr/>
          <p:nvPr/>
        </p:nvGraphicFramePr>
        <p:xfrm>
          <a:off x="495300" y="4710113"/>
          <a:ext cx="76263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328795" imgH="444500" progId="Equation.3">
                  <p:embed/>
                </p:oleObj>
              </mc:Choice>
              <mc:Fallback>
                <p:oleObj r:id="rId13" imgW="4328795" imgH="4445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300" y="4710113"/>
                        <a:ext cx="7626350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3" name="Group 22"/>
          <p:cNvGrpSpPr/>
          <p:nvPr/>
        </p:nvGrpSpPr>
        <p:grpSpPr>
          <a:xfrm>
            <a:off x="0" y="1841500"/>
            <a:ext cx="4419600" cy="712788"/>
            <a:chOff x="0" y="1183"/>
            <a:chExt cx="2784" cy="449"/>
          </a:xfrm>
        </p:grpSpPr>
        <p:sp>
          <p:nvSpPr>
            <p:cNvPr id="49164" name="Rectangle 8"/>
            <p:cNvSpPr/>
            <p:nvPr/>
          </p:nvSpPr>
          <p:spPr>
            <a:xfrm>
              <a:off x="0" y="1248"/>
              <a:ext cx="86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fontAlgn="t">
                <a:buNone/>
              </a:pPr>
              <a:r>
                <a:rPr lang="zh-CN" altLang="en-US" sz="2600" b="1" dirty="0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例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3.</a:t>
              </a:r>
              <a:r>
                <a:rPr lang="zh-CN" altLang="en-US" sz="2600" dirty="0">
                  <a:latin typeface="Calibri" panose="020F0502020204030204" pitchFamily="34" charset="0"/>
                  <a:ea typeface="微软雅黑" panose="020B0503020204020204" pitchFamily="34" charset="-122"/>
                </a:rPr>
                <a:t>求</a:t>
              </a:r>
            </a:p>
          </p:txBody>
        </p:sp>
        <p:graphicFrame>
          <p:nvGraphicFramePr>
            <p:cNvPr id="49161" name="Object 9"/>
            <p:cNvGraphicFramePr/>
            <p:nvPr/>
          </p:nvGraphicFramePr>
          <p:xfrm>
            <a:off x="720" y="1183"/>
            <a:ext cx="206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980565" imgH="431800" progId="Equation.3">
                    <p:embed/>
                  </p:oleObj>
                </mc:Choice>
                <mc:Fallback>
                  <p:oleObj r:id="rId15" imgW="1980565" imgH="431800" progId="Equation.3">
                    <p:embed/>
                    <p:pic>
                      <p:nvPicPr>
                        <p:cNvPr id="0" name="图片 33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0" y="1183"/>
                          <a:ext cx="2064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0" name="Object 8"/>
          <p:cNvGraphicFramePr/>
          <p:nvPr/>
        </p:nvGraphicFramePr>
        <p:xfrm>
          <a:off x="2071688" y="127000"/>
          <a:ext cx="631190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7448550" imgH="2066925" progId="PBrush">
                  <p:embed/>
                </p:oleObj>
              </mc:Choice>
              <mc:Fallback>
                <p:oleObj r:id="rId17" imgW="7448550" imgH="2066925" progId="PBrush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71688" y="127000"/>
                        <a:ext cx="6311900" cy="175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2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2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2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2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/>
          <p:nvPr/>
        </p:nvGraphicFramePr>
        <p:xfrm>
          <a:off x="457200" y="2551113"/>
          <a:ext cx="50911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51100" imgH="228600" progId="Equation.3">
                  <p:embed/>
                </p:oleObj>
              </mc:Choice>
              <mc:Fallback>
                <p:oleObj r:id="rId3" imgW="2451100" imgH="2286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51113"/>
                        <a:ext cx="509111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17" name="Object 3"/>
          <p:cNvGraphicFramePr/>
          <p:nvPr/>
        </p:nvGraphicFramePr>
        <p:xfrm>
          <a:off x="1398588" y="3046413"/>
          <a:ext cx="62214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13100" imgH="228600" progId="Equation.3">
                  <p:embed/>
                </p:oleObj>
              </mc:Choice>
              <mc:Fallback>
                <p:oleObj r:id="rId5" imgW="3213100" imgH="2286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8588" y="3046413"/>
                        <a:ext cx="6221412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18" name="Object 4"/>
          <p:cNvGraphicFramePr/>
          <p:nvPr/>
        </p:nvGraphicFramePr>
        <p:xfrm>
          <a:off x="469900" y="5740400"/>
          <a:ext cx="80914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985895" imgH="444500" progId="Equation.3">
                  <p:embed/>
                </p:oleObj>
              </mc:Choice>
              <mc:Fallback>
                <p:oleObj r:id="rId7" imgW="3985895" imgH="44450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900" y="5740400"/>
                        <a:ext cx="8091488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1" name="Line 7"/>
          <p:cNvSpPr/>
          <p:nvPr/>
        </p:nvSpPr>
        <p:spPr>
          <a:xfrm>
            <a:off x="1243013" y="2895600"/>
            <a:ext cx="1587" cy="22590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3219" name="Object 5"/>
          <p:cNvGraphicFramePr/>
          <p:nvPr/>
        </p:nvGraphicFramePr>
        <p:xfrm>
          <a:off x="1371600" y="3984625"/>
          <a:ext cx="38084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967865" imgH="444500" progId="Equation.3">
                  <p:embed/>
                </p:oleObj>
              </mc:Choice>
              <mc:Fallback>
                <p:oleObj r:id="rId9" imgW="1967865" imgH="4445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3984625"/>
                        <a:ext cx="3808413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0" name="Object 6"/>
          <p:cNvGraphicFramePr/>
          <p:nvPr/>
        </p:nvGraphicFramePr>
        <p:xfrm>
          <a:off x="1409700" y="3541713"/>
          <a:ext cx="58293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009900" imgH="228600" progId="Equation.3">
                  <p:embed/>
                </p:oleObj>
              </mc:Choice>
              <mc:Fallback>
                <p:oleObj r:id="rId11" imgW="3009900" imgH="2286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9700" y="3541713"/>
                        <a:ext cx="582930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1" name="Object 7"/>
          <p:cNvGraphicFramePr/>
          <p:nvPr/>
        </p:nvGraphicFramePr>
        <p:xfrm>
          <a:off x="482600" y="4835525"/>
          <a:ext cx="7002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618230" imgH="444500" progId="Equation.3">
                  <p:embed/>
                </p:oleObj>
              </mc:Choice>
              <mc:Fallback>
                <p:oleObj r:id="rId13" imgW="3618230" imgH="4445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600" y="4835525"/>
                        <a:ext cx="7002463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/>
          <p:nvPr/>
        </p:nvGraphicFramePr>
        <p:xfrm>
          <a:off x="2786063" y="285750"/>
          <a:ext cx="44799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648325" imgH="2076450" progId="PBrush">
                  <p:embed/>
                </p:oleObj>
              </mc:Choice>
              <mc:Fallback>
                <p:oleObj r:id="rId15" imgW="5648325" imgH="2076450" progId="PBrush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6063" y="285750"/>
                        <a:ext cx="4479925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3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/>
          <p:nvPr/>
        </p:nvGraphicFramePr>
        <p:xfrm>
          <a:off x="609600" y="2816225"/>
          <a:ext cx="2841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09065" imgH="444500" progId="Equation.3">
                  <p:embed/>
                </p:oleObj>
              </mc:Choice>
              <mc:Fallback>
                <p:oleObj r:id="rId3" imgW="1409065" imgH="4445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816225"/>
                        <a:ext cx="28416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0"/>
          <p:cNvSpPr/>
          <p:nvPr/>
        </p:nvSpPr>
        <p:spPr>
          <a:xfrm>
            <a:off x="285750" y="1928813"/>
            <a:ext cx="8534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t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单回路（无前馈通道）离散系统，在前向通道存在至少一个  实际的采样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fontAlgn="t"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开关时</a:t>
            </a:r>
          </a:p>
        </p:txBody>
      </p:sp>
      <p:graphicFrame>
        <p:nvGraphicFramePr>
          <p:cNvPr id="51203" name="Object 3"/>
          <p:cNvGraphicFramePr/>
          <p:nvPr/>
        </p:nvGraphicFramePr>
        <p:xfrm>
          <a:off x="673100" y="5357813"/>
          <a:ext cx="46847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22830" imgH="431800" progId="Equation.3">
                  <p:embed/>
                </p:oleObj>
              </mc:Choice>
              <mc:Fallback>
                <p:oleObj r:id="rId5" imgW="2322830" imgH="4318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100" y="5357813"/>
                        <a:ext cx="4684713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Rectangle 17"/>
          <p:cNvSpPr/>
          <p:nvPr/>
        </p:nvSpPr>
        <p:spPr>
          <a:xfrm>
            <a:off x="203200" y="4435475"/>
            <a:ext cx="529748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t">
              <a:buNone/>
            </a:pP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II.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离散系统结构图中各环节之间均有或者等效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fontAlgn="t"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有采样开关时</a:t>
            </a:r>
          </a:p>
        </p:txBody>
      </p:sp>
      <p:graphicFrame>
        <p:nvGraphicFramePr>
          <p:cNvPr id="51204" name="Object 4"/>
          <p:cNvGraphicFramePr/>
          <p:nvPr/>
        </p:nvGraphicFramePr>
        <p:xfrm>
          <a:off x="5029200" y="2692400"/>
          <a:ext cx="38481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48100" imgH="1457325" progId="PBrush">
                  <p:embed/>
                </p:oleObj>
              </mc:Choice>
              <mc:Fallback>
                <p:oleObj r:id="rId7" imgW="3848100" imgH="1457325" progId="PBrush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2692400"/>
                        <a:ext cx="3848100" cy="145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/>
          <p:nvPr/>
        </p:nvGraphicFramePr>
        <p:xfrm>
          <a:off x="5543550" y="4324350"/>
          <a:ext cx="31432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143250" imgH="1924050" progId="PBrush">
                  <p:embed/>
                </p:oleObj>
              </mc:Choice>
              <mc:Fallback>
                <p:oleObj r:id="rId9" imgW="3143250" imgH="1924050" progId="PBrush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43550" y="4324350"/>
                        <a:ext cx="3143250" cy="192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/>
          <p:nvPr/>
        </p:nvGraphicFramePr>
        <p:xfrm>
          <a:off x="3619500" y="2984500"/>
          <a:ext cx="1419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419225" imgH="533400" progId="PBrush">
                  <p:embed/>
                </p:oleObj>
              </mc:Choice>
              <mc:Fallback>
                <p:oleObj r:id="rId11" imgW="1419225" imgH="533400" progId="PBrush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19500" y="2984500"/>
                        <a:ext cx="1419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/>
          <p:nvPr/>
        </p:nvGraphicFramePr>
        <p:xfrm>
          <a:off x="5638800" y="4419600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52425" imgH="228600" progId="PBrush">
                  <p:embed/>
                </p:oleObj>
              </mc:Choice>
              <mc:Fallback>
                <p:oleObj r:id="rId13" imgW="352425" imgH="228600" progId="PBrush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4419600"/>
                        <a:ext cx="3524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/>
          <p:nvPr/>
        </p:nvGraphicFramePr>
        <p:xfrm>
          <a:off x="5984875" y="5435600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52425" imgH="228600" progId="PBrush">
                  <p:embed/>
                </p:oleObj>
              </mc:Choice>
              <mc:Fallback>
                <p:oleObj r:id="rId15" imgW="352425" imgH="228600" progId="PBrush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84875" y="5435600"/>
                        <a:ext cx="3524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/>
          <p:nvPr/>
        </p:nvGraphicFramePr>
        <p:xfrm>
          <a:off x="6327775" y="5080000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52425" imgH="228600" progId="PBrush">
                  <p:embed/>
                </p:oleObj>
              </mc:Choice>
              <mc:Fallback>
                <p:oleObj r:id="rId15" imgW="352425" imgH="228600" progId="PBrush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7775" y="5080000"/>
                        <a:ext cx="3524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/>
          <p:nvPr/>
        </p:nvGraphicFramePr>
        <p:xfrm>
          <a:off x="7429500" y="5753100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52425" imgH="228600" progId="PBrush">
                  <p:embed/>
                </p:oleObj>
              </mc:Choice>
              <mc:Fallback>
                <p:oleObj r:id="rId15" imgW="352425" imgH="228600" progId="PBrush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29500" y="5753100"/>
                        <a:ext cx="3524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可以利用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Mason</a:t>
            </a:r>
            <a:r>
              <a:rPr lang="zh-CN" altLang="en-US" sz="2400" b="1" dirty="0">
                <a:solidFill>
                  <a:srgbClr val="C00000"/>
                </a:solidFill>
              </a:rPr>
              <a:t>公式求</a:t>
            </a:r>
            <a:r>
              <a:rPr lang="en-US" altLang="zh-CN" sz="2400" b="1" dirty="0">
                <a:solidFill>
                  <a:srgbClr val="C000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(z)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C(z)</a:t>
            </a:r>
            <a:r>
              <a:rPr lang="zh-CN" altLang="en-US" sz="2400" b="1" dirty="0">
                <a:solidFill>
                  <a:srgbClr val="C00000"/>
                </a:solidFill>
              </a:rPr>
              <a:t>两种情况</a:t>
            </a:r>
          </a:p>
        </p:txBody>
      </p:sp>
    </p:spTree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033"/>
          <p:cNvSpPr/>
          <p:nvPr/>
        </p:nvSpPr>
        <p:spPr>
          <a:xfrm>
            <a:off x="152400" y="1957388"/>
            <a:ext cx="37338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）计算过程描述</a:t>
            </a:r>
            <a:r>
              <a:rPr lang="zh-CN" altLang="en-US" sz="24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081" name="Rectangle 1037"/>
          <p:cNvSpPr/>
          <p:nvPr/>
        </p:nvSpPr>
        <p:spPr>
          <a:xfrm>
            <a:off x="1257300" y="5138738"/>
            <a:ext cx="1752600" cy="776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2000" b="1" dirty="0">
                <a:latin typeface="Symbol" panose="05050102010706020507" pitchFamily="18" charset="2"/>
                <a:ea typeface="微软雅黑" panose="020B0503020204020204" pitchFamily="34" charset="-122"/>
              </a:rPr>
              <a:t>零阶保持器</a:t>
            </a:r>
          </a:p>
          <a:p>
            <a:pPr>
              <a:buNone/>
            </a:pPr>
            <a:r>
              <a:rPr lang="zh-CN" altLang="en-US" sz="2400" b="1" dirty="0">
                <a:latin typeface="Symbol" panose="05050102010706020507" pitchFamily="18" charset="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(ZOH)</a:t>
            </a:r>
          </a:p>
        </p:txBody>
      </p:sp>
      <p:sp>
        <p:nvSpPr>
          <p:cNvPr id="3082" name="Rectangle 1038"/>
          <p:cNvSpPr/>
          <p:nvPr/>
        </p:nvSpPr>
        <p:spPr>
          <a:xfrm>
            <a:off x="152400" y="4424363"/>
            <a:ext cx="30480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D/A</a:t>
            </a: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过程</a:t>
            </a:r>
            <a:endParaRPr lang="zh-CN" altLang="en-US" sz="20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4" name="Object 2"/>
          <p:cNvGraphicFramePr/>
          <p:nvPr/>
        </p:nvGraphicFramePr>
        <p:xfrm>
          <a:off x="1447800" y="2663825"/>
          <a:ext cx="24860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71650" imgH="762000" progId="PBrush">
                  <p:embed/>
                </p:oleObj>
              </mc:Choice>
              <mc:Fallback>
                <p:oleObj r:id="rId3" imgW="1771650" imgH="762000" progId="PBrush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2663825"/>
                        <a:ext cx="24860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4876800" y="2514600"/>
          <a:ext cx="30003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38350" imgH="866775" progId="PBrush">
                  <p:embed/>
                </p:oleObj>
              </mc:Choice>
              <mc:Fallback>
                <p:oleObj r:id="rId5" imgW="2038350" imgH="866775" progId="PBrush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2514600"/>
                        <a:ext cx="3000375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/>
          <p:nvPr/>
        </p:nvGraphicFramePr>
        <p:xfrm>
          <a:off x="4114800" y="3103563"/>
          <a:ext cx="6096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71525" imgH="476250" progId="PBrush">
                  <p:embed/>
                </p:oleObj>
              </mc:Choice>
              <mc:Fallback>
                <p:oleObj r:id="rId7" imgW="771525" imgH="476250" progId="PBrush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103563"/>
                        <a:ext cx="609600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/>
          <p:nvPr/>
        </p:nvGraphicFramePr>
        <p:xfrm>
          <a:off x="3200400" y="4197350"/>
          <a:ext cx="23669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752725" imgH="1676400" progId="PBrush">
                  <p:embed/>
                </p:oleObj>
              </mc:Choice>
              <mc:Fallback>
                <p:oleObj r:id="rId9" imgW="2752725" imgH="1676400" progId="PBrush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4197350"/>
                        <a:ext cx="2366963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/>
          <p:nvPr/>
        </p:nvGraphicFramePr>
        <p:xfrm>
          <a:off x="6429375" y="4121150"/>
          <a:ext cx="23336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714625" imgH="1685925" progId="PBrush">
                  <p:embed/>
                </p:oleObj>
              </mc:Choice>
              <mc:Fallback>
                <p:oleObj r:id="rId11" imgW="2714625" imgH="1685925" progId="PBrush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29375" y="4121150"/>
                        <a:ext cx="2333625" cy="1449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/>
          <p:nvPr/>
        </p:nvGraphicFramePr>
        <p:xfrm>
          <a:off x="4648200" y="5672138"/>
          <a:ext cx="2590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000375" imgH="666750" progId="PBrush">
                  <p:embed/>
                </p:oleObj>
              </mc:Choice>
              <mc:Fallback>
                <p:oleObj r:id="rId13" imgW="3000375" imgH="666750" progId="PBrush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5672138"/>
                        <a:ext cx="25908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标题 1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数字控制与</a:t>
            </a:r>
            <a:r>
              <a:rPr lang="en-US" altLang="zh-CN" sz="2800" b="1" dirty="0">
                <a:solidFill>
                  <a:srgbClr val="A50021"/>
                </a:solidFill>
              </a:rPr>
              <a:t>D/A</a:t>
            </a:r>
            <a:r>
              <a:rPr lang="zh-CN" altLang="en-US" sz="2800" b="1" dirty="0">
                <a:solidFill>
                  <a:srgbClr val="A50021"/>
                </a:solidFill>
              </a:rPr>
              <a:t>转换</a:t>
            </a:r>
          </a:p>
        </p:txBody>
      </p:sp>
    </p:spTree>
  </p:cSld>
  <p:clrMapOvr>
    <a:masterClrMapping/>
  </p:clrMapOvr>
  <p:transition>
    <p:cover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</p:spPr>
        <p:txBody>
          <a:bodyPr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ea typeface="微软雅黑" panose="020B0503020204020204" pitchFamily="34" charset="-122"/>
              </a:rPr>
              <a:t>60</a:t>
            </a:fld>
            <a:endParaRPr lang="en-US" altLang="zh-CN" sz="12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pic>
        <p:nvPicPr>
          <p:cNvPr id="86024" name="Picture 8" descr="O72A04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4241800"/>
            <a:ext cx="6192838" cy="1973263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86018" name="Rectangle 2"/>
          <p:cNvSpPr>
            <a:spLocks noGrp="1" noRot="1"/>
          </p:cNvSpPr>
          <p:nvPr>
            <p:ph type="title"/>
          </p:nvPr>
        </p:nvSpPr>
        <p:spPr>
          <a:xfrm>
            <a:off x="2857500" y="500063"/>
            <a:ext cx="3600450" cy="1143000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注   意</a:t>
            </a:r>
          </a:p>
        </p:txBody>
      </p:sp>
      <p:sp>
        <p:nvSpPr>
          <p:cNvPr id="52231" name="Rectangle 3"/>
          <p:cNvSpPr>
            <a:spLocks noGrp="1" noRot="1"/>
          </p:cNvSpPr>
          <p:nvPr>
            <p:ph idx="1"/>
          </p:nvPr>
        </p:nvSpPr>
        <p:spPr>
          <a:xfrm>
            <a:off x="838200" y="1600200"/>
            <a:ext cx="7559675" cy="419417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             有些闭环采样系统不可能求出       形式的闭环脉冲传递函数，而只能求出输出信号        的表达式。如图所示的闭环采样系统，在误差信号处没有采样开关时的情形。 </a:t>
            </a:r>
          </a:p>
        </p:txBody>
      </p:sp>
      <p:graphicFrame>
        <p:nvGraphicFramePr>
          <p:cNvPr id="52226" name="Object 2"/>
          <p:cNvGraphicFramePr/>
          <p:nvPr/>
        </p:nvGraphicFramePr>
        <p:xfrm>
          <a:off x="5835650" y="1714500"/>
          <a:ext cx="3794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5600" imgH="419100" progId="Equation.DSMT4">
                  <p:embed/>
                </p:oleObj>
              </mc:Choice>
              <mc:Fallback>
                <p:oleObj r:id="rId4" imgW="355600" imgH="4191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35650" y="1714500"/>
                        <a:ext cx="379413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/>
          <p:nvPr/>
        </p:nvGraphicFramePr>
        <p:xfrm>
          <a:off x="5929313" y="2344738"/>
          <a:ext cx="41433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0200" imgH="203200" progId="Equation.DSMT4">
                  <p:embed/>
                </p:oleObj>
              </mc:Choice>
              <mc:Fallback>
                <p:oleObj r:id="rId6" imgW="330200" imgH="2032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29313" y="2344738"/>
                        <a:ext cx="414337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/>
          <p:nvPr/>
        </p:nvGraphicFramePr>
        <p:xfrm>
          <a:off x="4114800" y="3886200"/>
          <a:ext cx="666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6750" imgH="485775" progId="PBrush">
                  <p:embed/>
                </p:oleObj>
              </mc:Choice>
              <mc:Fallback>
                <p:oleObj r:id="rId3" imgW="666750" imgH="485775" progId="PBrush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886200"/>
                        <a:ext cx="6667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/>
          <p:nvPr/>
        </p:nvGraphicFramePr>
        <p:xfrm>
          <a:off x="1371600" y="4419600"/>
          <a:ext cx="6324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534025" imgH="1409700" progId="PBrush">
                  <p:embed/>
                </p:oleObj>
              </mc:Choice>
              <mc:Fallback>
                <p:oleObj r:id="rId5" imgW="5534025" imgH="1409700" progId="PBrush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63246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8" name="Group 16"/>
          <p:cNvGrpSpPr/>
          <p:nvPr/>
        </p:nvGrpSpPr>
        <p:grpSpPr>
          <a:xfrm>
            <a:off x="762000" y="1781175"/>
            <a:ext cx="7162800" cy="2105025"/>
            <a:chOff x="480" y="1122"/>
            <a:chExt cx="4512" cy="1326"/>
          </a:xfrm>
        </p:grpSpPr>
        <p:graphicFrame>
          <p:nvGraphicFramePr>
            <p:cNvPr id="4100" name="Object 4"/>
            <p:cNvGraphicFramePr/>
            <p:nvPr/>
          </p:nvGraphicFramePr>
          <p:xfrm>
            <a:off x="864" y="1632"/>
            <a:ext cx="3936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5400675" imgH="1257300" progId="PBrush">
                    <p:embed/>
                  </p:oleObj>
                </mc:Choice>
                <mc:Fallback>
                  <p:oleObj r:id="rId7" imgW="5400675" imgH="1257300" progId="PBrush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4" y="1632"/>
                          <a:ext cx="3936" cy="7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"/>
            <p:cNvGraphicFramePr/>
            <p:nvPr/>
          </p:nvGraphicFramePr>
          <p:xfrm>
            <a:off x="480" y="1152"/>
            <a:ext cx="5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857250" imgH="676275" progId="PBrush">
                    <p:embed/>
                  </p:oleObj>
                </mc:Choice>
                <mc:Fallback>
                  <p:oleObj r:id="rId9" imgW="857250" imgH="676275" progId="PBrush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1152"/>
                          <a:ext cx="540" cy="4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6"/>
            <p:cNvGraphicFramePr/>
            <p:nvPr/>
          </p:nvGraphicFramePr>
          <p:xfrm>
            <a:off x="1200" y="1134"/>
            <a:ext cx="64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028700" imgH="714375" progId="PBrush">
                    <p:embed/>
                  </p:oleObj>
                </mc:Choice>
                <mc:Fallback>
                  <p:oleObj r:id="rId11" imgW="1028700" imgH="714375" progId="PBrush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0" y="1134"/>
                          <a:ext cx="648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/>
            <p:nvPr/>
          </p:nvGraphicFramePr>
          <p:xfrm>
            <a:off x="1962" y="1131"/>
            <a:ext cx="63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000125" imgH="714375" progId="PBrush">
                    <p:embed/>
                  </p:oleObj>
                </mc:Choice>
                <mc:Fallback>
                  <p:oleObj r:id="rId13" imgW="1000125" imgH="714375" progId="PBrush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2" y="1131"/>
                          <a:ext cx="630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"/>
            <p:cNvGraphicFramePr/>
            <p:nvPr/>
          </p:nvGraphicFramePr>
          <p:xfrm>
            <a:off x="2874" y="1125"/>
            <a:ext cx="678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076325" imgH="809625" progId="PBrush">
                    <p:embed/>
                  </p:oleObj>
                </mc:Choice>
                <mc:Fallback>
                  <p:oleObj r:id="rId15" imgW="1076325" imgH="809625" progId="PBrush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74" y="1125"/>
                          <a:ext cx="678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9"/>
            <p:cNvGraphicFramePr/>
            <p:nvPr/>
          </p:nvGraphicFramePr>
          <p:xfrm>
            <a:off x="3600" y="1131"/>
            <a:ext cx="672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066800" imgH="809625" progId="PBrush">
                    <p:embed/>
                  </p:oleObj>
                </mc:Choice>
                <mc:Fallback>
                  <p:oleObj r:id="rId17" imgW="1066800" imgH="809625" progId="PBrush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1131"/>
                          <a:ext cx="672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0"/>
            <p:cNvGraphicFramePr/>
            <p:nvPr/>
          </p:nvGraphicFramePr>
          <p:xfrm>
            <a:off x="4368" y="1122"/>
            <a:ext cx="62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990600" imgH="733425" progId="PBrush">
                    <p:embed/>
                  </p:oleObj>
                </mc:Choice>
                <mc:Fallback>
                  <p:oleObj r:id="rId19" imgW="990600" imgH="733425" progId="PBrush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8" y="1122"/>
                          <a:ext cx="624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1"/>
            <p:cNvGraphicFramePr/>
            <p:nvPr/>
          </p:nvGraphicFramePr>
          <p:xfrm>
            <a:off x="636" y="1992"/>
            <a:ext cx="61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971550" imgH="723900" progId="PBrush">
                    <p:embed/>
                  </p:oleObj>
                </mc:Choice>
                <mc:Fallback>
                  <p:oleObj r:id="rId21" imgW="971550" imgH="723900" progId="PBrush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6" y="1992"/>
                          <a:ext cx="612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9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计算机控制系统的描述方法</a:t>
            </a:r>
          </a:p>
        </p:txBody>
      </p:sp>
    </p:spTree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lstStyle/>
          <a:p>
            <a:pPr algn="l"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7.2</a:t>
            </a:r>
            <a:r>
              <a:rPr lang="zh-CN" altLang="en-US" sz="2800" b="1" dirty="0">
                <a:solidFill>
                  <a:srgbClr val="A50021"/>
                </a:solidFill>
              </a:rPr>
              <a:t>   信号的采样与保持</a:t>
            </a:r>
          </a:p>
        </p:txBody>
      </p:sp>
      <p:grpSp>
        <p:nvGrpSpPr>
          <p:cNvPr id="57347" name="组合 8"/>
          <p:cNvGrpSpPr/>
          <p:nvPr/>
        </p:nvGrpSpPr>
        <p:grpSpPr>
          <a:xfrm>
            <a:off x="3000375" y="1785938"/>
            <a:ext cx="5072063" cy="2143125"/>
            <a:chOff x="357158" y="1857364"/>
            <a:chExt cx="5072098" cy="2143140"/>
          </a:xfrm>
        </p:grpSpPr>
        <p:sp>
          <p:nvSpPr>
            <p:cNvPr id="8" name="矩形 7"/>
            <p:cNvSpPr/>
            <p:nvPr/>
          </p:nvSpPr>
          <p:spPr>
            <a:xfrm>
              <a:off x="357158" y="1857364"/>
              <a:ext cx="5072098" cy="2143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7353" name="组合 6"/>
            <p:cNvGrpSpPr/>
            <p:nvPr/>
          </p:nvGrpSpPr>
          <p:grpSpPr>
            <a:xfrm>
              <a:off x="428596" y="2071678"/>
              <a:ext cx="4714908" cy="1755775"/>
              <a:chOff x="4105275" y="1905000"/>
              <a:chExt cx="4657725" cy="1755775"/>
            </a:xfrm>
          </p:grpSpPr>
          <p:pic>
            <p:nvPicPr>
              <p:cNvPr id="57354" name="Picture 5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05275" y="2060575"/>
                <a:ext cx="1609725" cy="12160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7355" name="Picture 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748338" y="2590800"/>
                <a:ext cx="1262062" cy="3778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7356" name="Picture 7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159625" y="1905000"/>
                <a:ext cx="1603375" cy="175577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57348" name="TextBox 9"/>
          <p:cNvSpPr txBox="1"/>
          <p:nvPr/>
        </p:nvSpPr>
        <p:spPr>
          <a:xfrm>
            <a:off x="642938" y="5357813"/>
            <a:ext cx="8001000" cy="96295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         用一个周期性闭合的采样开关表示采样过程。开关的闭合周期为</a:t>
            </a:r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T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，每次闭合的时间为</a:t>
            </a:r>
            <a:r>
              <a:rPr lang="el-GR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τ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的情况下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813" y="4143375"/>
            <a:ext cx="3832225" cy="1216025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连续信号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       转变为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离散信号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采样过程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4500563"/>
            <a:ext cx="1620838" cy="523875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采样开关</a:t>
            </a:r>
          </a:p>
        </p:txBody>
      </p:sp>
      <p:sp>
        <p:nvSpPr>
          <p:cNvPr id="57351" name="矩形 11"/>
          <p:cNvSpPr/>
          <p:nvPr/>
        </p:nvSpPr>
        <p:spPr>
          <a:xfrm>
            <a:off x="357188" y="1928813"/>
            <a:ext cx="21478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(1) 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信号的采样</a:t>
            </a:r>
            <a:endParaRPr lang="zh-CN" altLang="en-US" sz="24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143250" y="1500188"/>
            <a:ext cx="5572125" cy="150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59102" name="Object 2"/>
          <p:cNvGraphicFramePr/>
          <p:nvPr/>
        </p:nvGraphicFramePr>
        <p:xfrm>
          <a:off x="809625" y="2999423"/>
          <a:ext cx="269081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07465" imgH="431800" progId="Equation.3">
                  <p:embed/>
                </p:oleObj>
              </mc:Choice>
              <mc:Fallback>
                <p:oleObj r:id="rId3" imgW="13074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625" y="2999423"/>
                        <a:ext cx="2690813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12" name="Object 4"/>
          <p:cNvGraphicFramePr/>
          <p:nvPr/>
        </p:nvGraphicFramePr>
        <p:xfrm>
          <a:off x="3429000" y="3821748"/>
          <a:ext cx="2590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56665" imgH="431800" progId="Equation.3">
                  <p:embed/>
                </p:oleObj>
              </mc:Choice>
              <mc:Fallback>
                <p:oleObj r:id="rId5" imgW="125666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3821748"/>
                        <a:ext cx="25908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13" name="Object 5"/>
          <p:cNvGraphicFramePr/>
          <p:nvPr/>
        </p:nvGraphicFramePr>
        <p:xfrm>
          <a:off x="785813" y="3999548"/>
          <a:ext cx="26701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29665" imgH="228600" progId="Equation.3">
                  <p:embed/>
                </p:oleObj>
              </mc:Choice>
              <mc:Fallback>
                <p:oleObj r:id="rId7" imgW="1129665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813" y="3999548"/>
                        <a:ext cx="267017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14" name="Object 6"/>
          <p:cNvGraphicFramePr/>
          <p:nvPr/>
        </p:nvGraphicFramePr>
        <p:xfrm>
          <a:off x="785813" y="4856798"/>
          <a:ext cx="2509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056765" imgH="431800" progId="Equation.3">
                  <p:embed/>
                </p:oleObj>
              </mc:Choice>
              <mc:Fallback>
                <p:oleObj r:id="rId9" imgW="2056765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5813" y="4856798"/>
                        <a:ext cx="25098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7"/>
          <p:cNvGraphicFramePr/>
          <p:nvPr/>
        </p:nvGraphicFramePr>
        <p:xfrm>
          <a:off x="6029325" y="3785235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409065" imgH="431800" progId="Equation.3">
                  <p:embed/>
                </p:oleObj>
              </mc:Choice>
              <mc:Fallback>
                <p:oleObj r:id="rId11" imgW="1409065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29325" y="3785235"/>
                        <a:ext cx="2971800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66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17" name="Object 8"/>
          <p:cNvGraphicFramePr/>
          <p:nvPr/>
        </p:nvGraphicFramePr>
        <p:xfrm>
          <a:off x="1765300" y="5440998"/>
          <a:ext cx="33067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638300" imgH="457200" progId="Equation.3">
                  <p:embed/>
                </p:oleObj>
              </mc:Choice>
              <mc:Fallback>
                <p:oleObj r:id="rId13" imgW="1638300" imgH="45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5300" y="5440998"/>
                        <a:ext cx="3306763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1"/>
          <p:cNvGraphicFramePr/>
          <p:nvPr/>
        </p:nvGraphicFramePr>
        <p:xfrm>
          <a:off x="4924425" y="2286000"/>
          <a:ext cx="147638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52400" imgH="152400" progId="PBrush">
                  <p:embed/>
                </p:oleObj>
              </mc:Choice>
              <mc:Fallback>
                <p:oleObj r:id="rId15" imgW="152400" imgH="152400" progId="PBrush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24425" y="2286000"/>
                        <a:ext cx="147638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5" name="组合 21"/>
          <p:cNvGrpSpPr/>
          <p:nvPr/>
        </p:nvGrpSpPr>
        <p:grpSpPr>
          <a:xfrm>
            <a:off x="3322638" y="1643063"/>
            <a:ext cx="5321300" cy="1249362"/>
            <a:chOff x="3581400" y="2362200"/>
            <a:chExt cx="5321300" cy="1249363"/>
          </a:xfrm>
        </p:grpSpPr>
        <p:graphicFrame>
          <p:nvGraphicFramePr>
            <p:cNvPr id="5128" name="Object 9"/>
            <p:cNvGraphicFramePr/>
            <p:nvPr/>
          </p:nvGraphicFramePr>
          <p:xfrm>
            <a:off x="5357813" y="2433638"/>
            <a:ext cx="1630362" cy="1147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666875" imgH="1076325" progId="PBrush">
                    <p:embed/>
                  </p:oleObj>
                </mc:Choice>
                <mc:Fallback>
                  <p:oleObj r:id="rId17" imgW="1666875" imgH="1076325" progId="PBrush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7813" y="2433638"/>
                          <a:ext cx="1630362" cy="1147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0"/>
            <p:cNvGraphicFramePr/>
            <p:nvPr/>
          </p:nvGraphicFramePr>
          <p:xfrm>
            <a:off x="3581400" y="2433638"/>
            <a:ext cx="1638300" cy="1177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676400" imgH="1104900" progId="PBrush">
                    <p:embed/>
                  </p:oleObj>
                </mc:Choice>
                <mc:Fallback>
                  <p:oleObj r:id="rId19" imgW="1676400" imgH="1104900" progId="PBrush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81400" y="2433638"/>
                          <a:ext cx="1638300" cy="1177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2"/>
            <p:cNvGraphicFramePr/>
            <p:nvPr/>
          </p:nvGraphicFramePr>
          <p:xfrm>
            <a:off x="6942138" y="3000375"/>
            <a:ext cx="325437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333375" imgH="190500" progId="PBrush">
                    <p:embed/>
                  </p:oleObj>
                </mc:Choice>
                <mc:Fallback>
                  <p:oleObj r:id="rId21" imgW="333375" imgH="190500" progId="PBrush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42138" y="3000375"/>
                          <a:ext cx="325437" cy="203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13"/>
            <p:cNvGraphicFramePr/>
            <p:nvPr/>
          </p:nvGraphicFramePr>
          <p:xfrm>
            <a:off x="7264400" y="2362200"/>
            <a:ext cx="1638300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676400" imgH="1152525" progId="PBrush">
                    <p:embed/>
                  </p:oleObj>
                </mc:Choice>
                <mc:Fallback>
                  <p:oleObj r:id="rId23" imgW="1676400" imgH="1152525" progId="PBrush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64400" y="2362200"/>
                          <a:ext cx="1638300" cy="1227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3" name="Object 14"/>
          <p:cNvGraphicFramePr/>
          <p:nvPr/>
        </p:nvGraphicFramePr>
        <p:xfrm>
          <a:off x="5133975" y="5412423"/>
          <a:ext cx="24384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104265" imgH="431800" progId="Equation.3">
                  <p:embed/>
                </p:oleObj>
              </mc:Choice>
              <mc:Fallback>
                <p:oleObj r:id="rId25" imgW="1104265" imgH="431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33975" y="5412423"/>
                        <a:ext cx="2438400" cy="9540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标题 1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理想采样序列</a:t>
            </a:r>
            <a:endParaRPr lang="zh-CN" altLang="en-US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f684203-146a-435e-9f4b-85a2b2750a09"/>
  <p:tag name="COMMONDATA" val="eyJoZGlkIjoiYjQ0NzQ2YTFkNjM3NmI3ZGVkMzczNjgxOTJlY2MyY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1839</Words>
  <Application>Microsoft Office PowerPoint</Application>
  <PresentationFormat>全屏显示(4:3)</PresentationFormat>
  <Paragraphs>215</Paragraphs>
  <Slides>60</Slides>
  <Notes>0</Notes>
  <HiddenSlides>2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  <vt:variant>
        <vt:lpstr>自定义放映</vt:lpstr>
      </vt:variant>
      <vt:variant>
        <vt:i4>1</vt:i4>
      </vt:variant>
    </vt:vector>
  </HeadingPairs>
  <TitlesOfParts>
    <vt:vector size="72" baseType="lpstr">
      <vt:lpstr>微软雅黑</vt:lpstr>
      <vt:lpstr>Arial</vt:lpstr>
      <vt:lpstr>Calibri</vt:lpstr>
      <vt:lpstr>Lucida Calligraphy</vt:lpstr>
      <vt:lpstr>Symbol</vt:lpstr>
      <vt:lpstr>Times New Roman</vt:lpstr>
      <vt:lpstr>Wingdings</vt:lpstr>
      <vt:lpstr>Office 主题</vt:lpstr>
      <vt:lpstr>PBrush</vt:lpstr>
      <vt:lpstr>Equation.3</vt:lpstr>
      <vt:lpstr>Equation.DSMT4</vt:lpstr>
      <vt:lpstr>7  线性离散系统的分析</vt:lpstr>
      <vt:lpstr>PowerPoint 演示文稿</vt:lpstr>
      <vt:lpstr>PowerPoint 演示文稿</vt:lpstr>
      <vt:lpstr>数字采样控制系统</vt:lpstr>
      <vt:lpstr>(1)  A/D转换器</vt:lpstr>
      <vt:lpstr>数字控制与D/A转换</vt:lpstr>
      <vt:lpstr>计算机控制系统的描述方法</vt:lpstr>
      <vt:lpstr>7.2   信号的采样与保持</vt:lpstr>
      <vt:lpstr>理想采样序列</vt:lpstr>
      <vt:lpstr>采样信号的拉氏变换举例(1)</vt:lpstr>
      <vt:lpstr>采样信号的拉氏变换举例(2)</vt:lpstr>
      <vt:lpstr>采样信号的频谱</vt:lpstr>
      <vt:lpstr>小    结</vt:lpstr>
      <vt:lpstr>连续信号e(t)与离散信号e*(t) 的频谱分析</vt:lpstr>
      <vt:lpstr>香农(Shannon)采样定理                        — 信号完全复现的必要条件</vt:lpstr>
      <vt:lpstr>香农(Shannon)定理再表述</vt:lpstr>
      <vt:lpstr>(2) 信号恢复与保持器</vt:lpstr>
      <vt:lpstr>零阶保持器</vt:lpstr>
      <vt:lpstr>零阶保持器举例</vt:lpstr>
      <vt:lpstr>零阶保持器与采样周期</vt:lpstr>
      <vt:lpstr>零阶保持器的特性(1)</vt:lpstr>
      <vt:lpstr>零阶保持器的时间滞后特性</vt:lpstr>
      <vt:lpstr>7.3   Z变换</vt:lpstr>
      <vt:lpstr>PowerPoint 演示文稿</vt:lpstr>
      <vt:lpstr>Z变换的方法</vt:lpstr>
      <vt:lpstr>Z变换(级数求和法)举例1</vt:lpstr>
      <vt:lpstr>Z变换(级数求和法)举例2</vt:lpstr>
      <vt:lpstr>(2) Z变换之部分分式法</vt:lpstr>
      <vt:lpstr>Z变换(部分分式法)举例1</vt:lpstr>
      <vt:lpstr>Z变换(部分分式法)举例2</vt:lpstr>
      <vt:lpstr>注    意</vt:lpstr>
      <vt:lpstr>Z变换的性质(1)</vt:lpstr>
      <vt:lpstr>Z变换的性质(2)</vt:lpstr>
      <vt:lpstr>Z变换的性质(2)</vt:lpstr>
      <vt:lpstr>Z反变换</vt:lpstr>
      <vt:lpstr>Z反变换之部分分式法举例</vt:lpstr>
      <vt:lpstr>(2)  幂级数法(长除法)</vt:lpstr>
      <vt:lpstr>Z反变换之长除法举例</vt:lpstr>
      <vt:lpstr>(3)  反演积分(留数计算)法</vt:lpstr>
      <vt:lpstr>Z反变换综合举例</vt:lpstr>
      <vt:lpstr>PowerPoint 演示文稿</vt:lpstr>
      <vt:lpstr>PowerPoint 演示文稿</vt:lpstr>
      <vt:lpstr>7.4.1 采样系统的差分方程描述</vt:lpstr>
      <vt:lpstr>(2) 数字采样系统的差分方程描述</vt:lpstr>
      <vt:lpstr>系统差分方程及其求解方法举例</vt:lpstr>
      <vt:lpstr>差分方程解法I - 迭代法</vt:lpstr>
      <vt:lpstr>差分方程解法II-Z变换法</vt:lpstr>
      <vt:lpstr>7.4.2  脉冲传递函数</vt:lpstr>
      <vt:lpstr>PowerPoint 演示文稿</vt:lpstr>
      <vt:lpstr>求解脉冲传递函数之举例</vt:lpstr>
      <vt:lpstr>关于脉冲传递函数的说明</vt:lpstr>
      <vt:lpstr>(1) 开环系统脉冲传递函数</vt:lpstr>
      <vt:lpstr>(c) 采样系统有ZOH 时</vt:lpstr>
      <vt:lpstr>(d)  并联</vt:lpstr>
      <vt:lpstr>(2)  闭环系统脉冲传递函数F(z)</vt:lpstr>
      <vt:lpstr>闭环系统脉冲传递函数F(z)</vt:lpstr>
      <vt:lpstr>PowerPoint 演示文稿</vt:lpstr>
      <vt:lpstr>PowerPoint 演示文稿</vt:lpstr>
      <vt:lpstr>可以利用Mason公式求F(z)或C(z)两种情况</vt:lpstr>
      <vt:lpstr>注   意</vt:lpstr>
      <vt:lpstr>卷积示意</vt:lpstr>
    </vt:vector>
  </TitlesOfParts>
  <Company>ECUST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自动控制原理</dc:title>
  <dc:creator>Shi Hongbo</dc:creator>
  <cp:lastModifiedBy>心怡 谢</cp:lastModifiedBy>
  <cp:revision>217</cp:revision>
  <dcterms:created xsi:type="dcterms:W3CDTF">2007-09-05T11:55:00Z</dcterms:created>
  <dcterms:modified xsi:type="dcterms:W3CDTF">2025-02-16T07:23:14Z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BB73EF53F43541E5902157E5E92FDFDC_13</vt:lpwstr>
  </property>
  <property fmtid="{D5CDD505-2E9C-101B-9397-08002B2CF9AE}" pid="3" name="KSOProductBuildVer">
    <vt:lpwstr>2052-12.1.0.19770</vt:lpwstr>
  </property>
</Properties>
</file>