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60" r:id="rId3"/>
    <p:sldId id="267" r:id="rId4"/>
    <p:sldId id="265" r:id="rId5"/>
    <p:sldId id="262" r:id="rId6"/>
    <p:sldId id="264" r:id="rId7"/>
    <p:sldId id="257" r:id="rId8"/>
    <p:sldId id="266" r:id="rId9"/>
    <p:sldId id="268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4660"/>
  </p:normalViewPr>
  <p:slideViewPr>
    <p:cSldViewPr snapToGrid="0">
      <p:cViewPr>
        <p:scale>
          <a:sx n="75" d="100"/>
          <a:sy n="75" d="100"/>
        </p:scale>
        <p:origin x="1091" y="8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02986-538C-489C-88CA-B6E784EA8FF4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0205E-073B-4076-883B-49EC6FEC3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146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205E-073B-4076-883B-49EC6FEC34A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109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205E-073B-4076-883B-49EC6FEC34A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450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205E-073B-4076-883B-49EC6FEC34A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962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205E-073B-4076-883B-49EC6FEC34A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895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205E-073B-4076-883B-49EC6FEC34A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477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205E-073B-4076-883B-49EC6FEC34A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219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205E-073B-4076-883B-49EC6FEC34A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502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205E-073B-4076-883B-49EC6FEC34A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949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205E-073B-4076-883B-49EC6FEC34A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230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BEBE4-5E2D-9F1E-3AD1-8DEF0E74A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AA07CF8-23F8-4106-F73C-D18EFDD03A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C3A5DA1-527F-4ACC-A44A-9BCFC699A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7212A7-A68B-BCAA-54FF-F41C6E5E6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205E-073B-4076-883B-49EC6FEC34A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134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A30D7-2B27-A87E-D575-C259BE5A4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648B09-4515-EA15-6285-234D82464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067E0-AB94-6E02-4D38-E40599CA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91A5-3129-425E-B021-468658648650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B41C5-9C4A-DC90-F54B-010BE1A64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401FD-9A6C-359E-52FA-2CBF4370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1593-0CBC-48A1-9AE5-4A682FC3B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43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DD5EB-C006-DCF3-1880-B0A5B3E2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6CBA41-DCDD-40D3-6918-424B52780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A56D8-E1A0-7111-DF4B-FDF53FF8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91A5-3129-425E-B021-468658648650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638FB4-DC51-27D3-2DE1-FD86DCDE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0F466-87D8-82D8-8088-6E09B195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1593-0CBC-48A1-9AE5-4A682FC3B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91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CED3D9-E084-F073-D3BC-B3424B5DF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2409B-E61C-04D9-8526-D2F68C877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1BBFA-6F44-CE86-6F02-696CF34E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91A5-3129-425E-B021-468658648650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328A8-7555-B44C-09AD-A8138706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01CC6-1DC8-1BC1-41DB-549B36D5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1593-0CBC-48A1-9AE5-4A682FC3B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15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C9626-4B44-4676-5E93-8763EDE0A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0C36C-6CE8-C9A9-ED59-958A9655E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36EBA2-5FB2-2608-1545-A22D7FE7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91A5-3129-425E-B021-468658648650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FC5F9F-4C8B-8EC1-7137-629BE70B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A8228-BA57-CAFC-0B5C-BFCE604F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1593-0CBC-48A1-9AE5-4A682FC3B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46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B3836-C15E-8CE1-EC2C-FD35D4AA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F61568-6BF1-1D04-5C8B-B98E21DBA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578273-B39E-51C7-632E-C2F61C2E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91A5-3129-425E-B021-468658648650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2E520-6AD4-DDD2-AB88-02755811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CD7D3-A662-0DD0-CBA5-24298A07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1593-0CBC-48A1-9AE5-4A682FC3B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99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E5F19-9156-99E5-7776-B092B871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049BC-BD8D-4029-096A-B118415B6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8BB404-CD57-A37E-7453-5BDC1C240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E3ABB8-B632-F154-5A41-7D21AA04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91A5-3129-425E-B021-468658648650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43FAD5-5BA4-1416-5319-DFEA3515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0B236B-F6D8-648D-75B7-A42B417A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1593-0CBC-48A1-9AE5-4A682FC3B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11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4C5BA-5E73-285A-3358-AA7B087C8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D4C802-F0A8-31D0-6D0C-98FFA0AB3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FA85F-B039-AC51-2ECC-EA4DCC623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881896-AC58-D7F6-1C39-D13E90015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56382C-89C5-412F-181E-1FDB9B153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778E18-4757-641A-7A94-0432D0E4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91A5-3129-425E-B021-468658648650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4CF258-4CC9-7A85-6B0D-507DD2AE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05AB3C-52C9-8DB1-80A2-DE8EA680F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1593-0CBC-48A1-9AE5-4A682FC3B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54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093EC-20D5-0FD2-6F1A-342B1515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DE6F76-93E1-5F88-C904-35B10EAF1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91A5-3129-425E-B021-468658648650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4A9936-15E7-B647-44CE-60830DB9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3A74DC-E90D-B1FB-7C50-336A8D3E6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1593-0CBC-48A1-9AE5-4A682FC3B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06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79953A-730B-C456-7EFF-B5303297D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91A5-3129-425E-B021-468658648650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D9E665-3DDA-7265-1DF7-27D0D6DC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0713FD-CBEA-C4E3-BE40-19D4DB03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1593-0CBC-48A1-9AE5-4A682FC3B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49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EF6A9-2166-0AC1-9A7C-158E522D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5DAB51-4C11-6335-14B8-B3CFCFA36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DFFD08-A445-5E40-CFB7-F9E7C696D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BA2ADA-B7D3-01C2-3730-1B6EA5E1C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91A5-3129-425E-B021-468658648650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A2FA19-6B64-598B-BC07-6EB5D61DA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40CC6-9944-35AF-AFD4-B38401AC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1593-0CBC-48A1-9AE5-4A682FC3B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57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E28E7-3CBD-E3CA-C438-18ECAAF52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415090-5C11-014C-C9B5-6234C80151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29B14A-DB40-5FF6-9175-3F1C96870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81410E-A88F-38D2-CDCB-C058AF27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91A5-3129-425E-B021-468658648650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CB41FD-BAFA-3226-B3A6-2D01A73C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8D9EA1-2BF8-F8EC-EB63-7664AE18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1593-0CBC-48A1-9AE5-4A682FC3B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87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8DFFE9-9A1C-EC2C-8EE1-8D6B257FA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26B42-6D9F-F0DD-3037-EC07E5687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737DEB-52B0-2EEF-8464-D34460EDF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0A91A5-3129-425E-B021-468658648650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2CFB3-3EB0-AE2D-A119-334BA989E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4AECA8-F940-F8CC-895F-03E6FFB30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3F1593-0CBC-48A1-9AE5-4A682FC3B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29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308">
            <a:extLst>
              <a:ext uri="{FF2B5EF4-FFF2-40B4-BE49-F238E27FC236}">
                <a16:creationId xmlns:a16="http://schemas.microsoft.com/office/drawing/2014/main" id="{876ADEBF-A869-7DAA-42D0-7651369C1357}"/>
              </a:ext>
            </a:extLst>
          </p:cNvPr>
          <p:cNvSpPr txBox="1"/>
          <p:nvPr/>
        </p:nvSpPr>
        <p:spPr>
          <a:xfrm>
            <a:off x="2552402" y="3105834"/>
            <a:ext cx="7087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/>
              <a:t>2024</a:t>
            </a:r>
            <a:r>
              <a:rPr lang="ko-KR" altLang="en-US" sz="3600" b="1" dirty="0"/>
              <a:t>년 </a:t>
            </a:r>
            <a:r>
              <a:rPr lang="en-US" altLang="ko-KR" sz="3600" b="1" dirty="0"/>
              <a:t>2</a:t>
            </a:r>
            <a:r>
              <a:rPr lang="ko-KR" altLang="en-US" sz="3600" b="1" dirty="0"/>
              <a:t>학기 </a:t>
            </a:r>
            <a:r>
              <a:rPr lang="ko-KR" altLang="en-US" sz="3600" b="1" dirty="0" err="1"/>
              <a:t>머신러닝</a:t>
            </a:r>
            <a:r>
              <a:rPr lang="ko-KR" altLang="en-US" sz="3600" b="1" dirty="0"/>
              <a:t> 중간고사</a:t>
            </a:r>
          </a:p>
        </p:txBody>
      </p:sp>
    </p:spTree>
    <p:extLst>
      <p:ext uri="{BB962C8B-B14F-4D97-AF65-F5344CB8AC3E}">
        <p14:creationId xmlns:p14="http://schemas.microsoft.com/office/powerpoint/2010/main" val="4037124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CAA257-A25E-21AE-11F6-32108147E045}"/>
              </a:ext>
            </a:extLst>
          </p:cNvPr>
          <p:cNvSpPr txBox="1"/>
          <p:nvPr/>
        </p:nvSpPr>
        <p:spPr>
          <a:xfrm>
            <a:off x="88793" y="52706"/>
            <a:ext cx="1210588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참고사항</a:t>
            </a:r>
            <a:endParaRPr lang="en-US" altLang="ko-KR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C37FE-0B46-564E-23EF-CF50C1AFFF74}"/>
              </a:ext>
            </a:extLst>
          </p:cNvPr>
          <p:cNvSpPr txBox="1"/>
          <p:nvPr/>
        </p:nvSpPr>
        <p:spPr>
          <a:xfrm>
            <a:off x="167083" y="2949888"/>
            <a:ext cx="3905236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A </a:t>
            </a:r>
            <a:r>
              <a:rPr lang="ko-KR" altLang="en-US" sz="1400" b="1" dirty="0"/>
              <a:t>행렬과 똑같은 크기의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로 채워진 행렬 생성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arr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np.ones_like</a:t>
            </a:r>
            <a:r>
              <a:rPr lang="en-US" altLang="ko-KR" sz="1400" dirty="0"/>
              <a:t>(a)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708DB-8B95-D833-2BD6-04EC1E0921AA}"/>
              </a:ext>
            </a:extLst>
          </p:cNvPr>
          <p:cNvSpPr txBox="1"/>
          <p:nvPr/>
        </p:nvSpPr>
        <p:spPr>
          <a:xfrm>
            <a:off x="167083" y="5234678"/>
            <a:ext cx="2260555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A, B </a:t>
            </a:r>
            <a:r>
              <a:rPr lang="ko-KR" altLang="en-US" sz="1400" b="1" dirty="0"/>
              <a:t>행렬 가로방향 결합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arr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np.hstack</a:t>
            </a:r>
            <a:r>
              <a:rPr lang="en-US" altLang="ko-KR" sz="1400" dirty="0"/>
              <a:t>([A, B])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1A544F-5844-5D86-B08D-FD8DFED6331D}"/>
              </a:ext>
            </a:extLst>
          </p:cNvPr>
          <p:cNvSpPr txBox="1"/>
          <p:nvPr/>
        </p:nvSpPr>
        <p:spPr>
          <a:xfrm>
            <a:off x="4681350" y="665096"/>
            <a:ext cx="1914307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A, B </a:t>
            </a:r>
            <a:r>
              <a:rPr lang="ko-KR" altLang="en-US" sz="1400" b="1" dirty="0"/>
              <a:t>행렬 곱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arr</a:t>
            </a:r>
            <a:r>
              <a:rPr lang="en-US" altLang="ko-KR" sz="1400" dirty="0"/>
              <a:t> = np.dot(A, B)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DFA2C7-A29B-D61C-628D-DD272C7BB5F5}"/>
              </a:ext>
            </a:extLst>
          </p:cNvPr>
          <p:cNvSpPr txBox="1"/>
          <p:nvPr/>
        </p:nvSpPr>
        <p:spPr>
          <a:xfrm>
            <a:off x="167083" y="665096"/>
            <a:ext cx="1960793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data</a:t>
            </a:r>
            <a:r>
              <a:rPr lang="ko-KR" altLang="en-US" sz="1400" b="1" dirty="0"/>
              <a:t>를 </a:t>
            </a:r>
            <a:r>
              <a:rPr lang="en-US" altLang="ko-KR" sz="1400" b="1" dirty="0"/>
              <a:t>A</a:t>
            </a:r>
            <a:r>
              <a:rPr lang="ko-KR" altLang="en-US" sz="1400" b="1" dirty="0"/>
              <a:t>행렬로 변환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A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(data)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21FA08-B455-EFA2-2774-94100DD20F46}"/>
              </a:ext>
            </a:extLst>
          </p:cNvPr>
          <p:cNvSpPr txBox="1"/>
          <p:nvPr/>
        </p:nvSpPr>
        <p:spPr>
          <a:xfrm>
            <a:off x="167083" y="1807492"/>
            <a:ext cx="1755609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A </a:t>
            </a:r>
            <a:r>
              <a:rPr lang="ko-KR" altLang="en-US" sz="1400" b="1" dirty="0"/>
              <a:t>행렬의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형상 확인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size</a:t>
            </a:r>
            <a:r>
              <a:rPr lang="ko-KR" altLang="en-US" sz="1400" dirty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A.shape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DB690C-AB40-5B86-EB8A-C03D5652C2B5}"/>
              </a:ext>
            </a:extLst>
          </p:cNvPr>
          <p:cNvSpPr txBox="1"/>
          <p:nvPr/>
        </p:nvSpPr>
        <p:spPr>
          <a:xfrm>
            <a:off x="167083" y="4092284"/>
            <a:ext cx="4084773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A </a:t>
            </a:r>
            <a:r>
              <a:rPr lang="ko-KR" altLang="en-US" sz="1400" b="1" dirty="0"/>
              <a:t>행렬과 똑같은 크기의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으로 채워진 행렬 생성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arr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np.zeros_like</a:t>
            </a:r>
            <a:r>
              <a:rPr lang="en-US" altLang="ko-KR" sz="1400" dirty="0"/>
              <a:t>(a)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FD0138-FD5E-40F5-F887-034098E9D1CE}"/>
              </a:ext>
            </a:extLst>
          </p:cNvPr>
          <p:cNvSpPr txBox="1"/>
          <p:nvPr/>
        </p:nvSpPr>
        <p:spPr>
          <a:xfrm>
            <a:off x="7788180" y="2788304"/>
            <a:ext cx="4231287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Fully connected layer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fc_layer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nn.Linear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input_node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output_node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D7170A-AF9F-CC9C-C36C-8EE29D1CD103}"/>
              </a:ext>
            </a:extLst>
          </p:cNvPr>
          <p:cNvSpPr txBox="1"/>
          <p:nvPr/>
        </p:nvSpPr>
        <p:spPr>
          <a:xfrm>
            <a:off x="7788180" y="3849908"/>
            <a:ext cx="2712859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Activation function (Sigmoid)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sigmoid = </a:t>
            </a:r>
            <a:r>
              <a:rPr lang="en-US" altLang="ko-KR" sz="1400" dirty="0" err="1"/>
              <a:t>nn.Sigmoid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EC7CE4-6A54-0EF9-AC62-FC7CD5BC7346}"/>
              </a:ext>
            </a:extLst>
          </p:cNvPr>
          <p:cNvSpPr txBox="1"/>
          <p:nvPr/>
        </p:nvSpPr>
        <p:spPr>
          <a:xfrm>
            <a:off x="4681350" y="1726700"/>
            <a:ext cx="1755609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A </a:t>
            </a:r>
            <a:r>
              <a:rPr lang="ko-KR" altLang="en-US" sz="1400" b="1" dirty="0"/>
              <a:t>행렬의 전치 행렬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arr</a:t>
            </a:r>
            <a:r>
              <a:rPr lang="en-US" altLang="ko-KR" sz="1400" dirty="0"/>
              <a:t> = A.T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E3859-D34C-ACAB-DA1F-4530225C46A1}"/>
              </a:ext>
            </a:extLst>
          </p:cNvPr>
          <p:cNvSpPr txBox="1"/>
          <p:nvPr/>
        </p:nvSpPr>
        <p:spPr>
          <a:xfrm>
            <a:off x="4681350" y="2788304"/>
            <a:ext cx="2140330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A </a:t>
            </a:r>
            <a:r>
              <a:rPr lang="ko-KR" altLang="en-US" sz="1400" b="1" dirty="0"/>
              <a:t>행렬의 </a:t>
            </a:r>
            <a:r>
              <a:rPr lang="ko-KR" altLang="en-US" sz="1400" b="1" dirty="0" err="1"/>
              <a:t>역행렬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arr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np.linalg.inv</a:t>
            </a:r>
            <a:r>
              <a:rPr lang="en-US" altLang="ko-KR" sz="1400" dirty="0"/>
              <a:t>(A)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CFFC5-88A7-5012-E449-8AA7BF1BBD75}"/>
              </a:ext>
            </a:extLst>
          </p:cNvPr>
          <p:cNvSpPr txBox="1"/>
          <p:nvPr/>
        </p:nvSpPr>
        <p:spPr>
          <a:xfrm>
            <a:off x="4681350" y="3849908"/>
            <a:ext cx="2677336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A </a:t>
            </a:r>
            <a:r>
              <a:rPr lang="ko-KR" altLang="en-US" sz="1400" b="1" dirty="0"/>
              <a:t>행렬 </a:t>
            </a:r>
            <a:r>
              <a:rPr lang="ko-KR" altLang="en-US" sz="1400" b="1" dirty="0" err="1"/>
              <a:t>열방향</a:t>
            </a:r>
            <a:r>
              <a:rPr lang="ko-KR" altLang="en-US" sz="1400" b="1" dirty="0"/>
              <a:t> 최대값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최소값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max = </a:t>
            </a:r>
            <a:r>
              <a:rPr lang="en-US" altLang="ko-KR" sz="1400" dirty="0" err="1"/>
              <a:t>np.max</a:t>
            </a:r>
            <a:r>
              <a:rPr lang="en-US" altLang="ko-KR" sz="1400" dirty="0"/>
              <a:t>(A, axis=0)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min = </a:t>
            </a:r>
            <a:r>
              <a:rPr lang="en-US" altLang="ko-KR" sz="1400" dirty="0" err="1"/>
              <a:t>np.min</a:t>
            </a:r>
            <a:r>
              <a:rPr lang="en-US" altLang="ko-KR" sz="1400" dirty="0"/>
              <a:t>(A, axis=0)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E37D06-5A0E-6FFF-9970-73FC2F5F247B}"/>
              </a:ext>
            </a:extLst>
          </p:cNvPr>
          <p:cNvSpPr txBox="1"/>
          <p:nvPr/>
        </p:nvSpPr>
        <p:spPr>
          <a:xfrm>
            <a:off x="4681350" y="5234678"/>
            <a:ext cx="2677336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A </a:t>
            </a:r>
            <a:r>
              <a:rPr lang="ko-KR" altLang="en-US" sz="1400" b="1" dirty="0"/>
              <a:t>행렬 </a:t>
            </a:r>
            <a:r>
              <a:rPr lang="ko-KR" altLang="en-US" sz="1400" b="1" dirty="0" err="1"/>
              <a:t>행방향</a:t>
            </a:r>
            <a:r>
              <a:rPr lang="ko-KR" altLang="en-US" sz="1400" b="1" dirty="0"/>
              <a:t> 최대값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최소값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max = </a:t>
            </a:r>
            <a:r>
              <a:rPr lang="en-US" altLang="ko-KR" sz="1400" dirty="0" err="1"/>
              <a:t>np.max</a:t>
            </a:r>
            <a:r>
              <a:rPr lang="en-US" altLang="ko-KR" sz="1400" dirty="0"/>
              <a:t>(A, axis=1)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min = </a:t>
            </a:r>
            <a:r>
              <a:rPr lang="en-US" altLang="ko-KR" sz="1400" dirty="0" err="1"/>
              <a:t>np.min</a:t>
            </a:r>
            <a:r>
              <a:rPr lang="en-US" altLang="ko-KR" sz="1400" dirty="0"/>
              <a:t>(A, axis=1)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F6DD22-9CBD-0BCA-775F-334C4EEDF09B}"/>
              </a:ext>
            </a:extLst>
          </p:cNvPr>
          <p:cNvSpPr txBox="1"/>
          <p:nvPr/>
        </p:nvSpPr>
        <p:spPr>
          <a:xfrm>
            <a:off x="7788180" y="665096"/>
            <a:ext cx="3341043" cy="1989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문자열 </a:t>
            </a:r>
            <a:r>
              <a:rPr lang="en-US" altLang="ko-KR" sz="1400" b="1" dirty="0"/>
              <a:t>A</a:t>
            </a:r>
            <a:r>
              <a:rPr lang="ko-KR" altLang="en-US" sz="1400" b="1" dirty="0"/>
              <a:t>변수 분할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list = </a:t>
            </a:r>
            <a:r>
              <a:rPr lang="en-US" altLang="ko-KR" sz="1400" dirty="0" err="1"/>
              <a:t>string_data.split</a:t>
            </a:r>
            <a:r>
              <a:rPr lang="en-US" altLang="ko-KR" sz="1400" dirty="0"/>
              <a:t>(‘</a:t>
            </a:r>
            <a:r>
              <a:rPr lang="ko-KR" altLang="en-US" sz="1400" dirty="0"/>
              <a:t>분할기준</a:t>
            </a:r>
            <a:r>
              <a:rPr lang="en-US" altLang="ko-KR" sz="1400" dirty="0"/>
              <a:t>’)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예시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data</a:t>
            </a:r>
            <a:r>
              <a:rPr lang="ko-KR" altLang="en-US" sz="1400" dirty="0"/>
              <a:t> </a:t>
            </a:r>
            <a:r>
              <a:rPr lang="en-US" altLang="ko-KR" sz="1400" dirty="0"/>
              <a:t>= “DONG-A”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data.split</a:t>
            </a:r>
            <a:r>
              <a:rPr lang="en-US" altLang="ko-KR" sz="1400" dirty="0"/>
              <a:t>(“-”) = [“DONG”, “A”]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5008D8-C926-BFA5-1804-65E430816B5E}"/>
              </a:ext>
            </a:extLst>
          </p:cNvPr>
          <p:cNvSpPr txBox="1"/>
          <p:nvPr/>
        </p:nvSpPr>
        <p:spPr>
          <a:xfrm>
            <a:off x="7788180" y="5234678"/>
            <a:ext cx="2150460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A </a:t>
            </a:r>
            <a:r>
              <a:rPr lang="ko-KR" altLang="en-US" sz="1400" b="1" dirty="0"/>
              <a:t>값의 제곱근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value</a:t>
            </a:r>
            <a:r>
              <a:rPr lang="ko-KR" altLang="en-US" sz="1400" dirty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math.sqrt</a:t>
            </a:r>
            <a:r>
              <a:rPr lang="en-US" altLang="ko-KR" sz="1400" dirty="0"/>
              <a:t>(A)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760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919BB33-8459-E6A4-88C7-49B3E0402A88}"/>
              </a:ext>
            </a:extLst>
          </p:cNvPr>
          <p:cNvSpPr txBox="1"/>
          <p:nvPr/>
        </p:nvSpPr>
        <p:spPr>
          <a:xfrm>
            <a:off x="88793" y="52706"/>
            <a:ext cx="12103207" cy="6068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안내사항</a:t>
            </a:r>
            <a:endParaRPr lang="en-US" altLang="ko-KR" sz="2800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인터넷 사용불가 또는 충전 필요시 바로 말해주시기 바랍니다</a:t>
            </a:r>
            <a:r>
              <a:rPr lang="en-US" altLang="ko-KR" sz="2400" dirty="0"/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4"/>
                </a:solidFill>
              </a:rPr>
              <a:t>(</a:t>
            </a:r>
            <a:r>
              <a:rPr lang="ko-KR" altLang="en-US" sz="2400" dirty="0">
                <a:solidFill>
                  <a:schemeClr val="accent4"/>
                </a:solidFill>
              </a:rPr>
              <a:t>코드 작성</a:t>
            </a:r>
            <a:r>
              <a:rPr lang="en-US" altLang="ko-KR" sz="2400" dirty="0">
                <a:solidFill>
                  <a:schemeClr val="accent4"/>
                </a:solidFill>
              </a:rPr>
              <a:t>) </a:t>
            </a:r>
            <a:r>
              <a:rPr lang="ko-KR" altLang="en-US" sz="2400" dirty="0">
                <a:solidFill>
                  <a:schemeClr val="accent4"/>
                </a:solidFill>
              </a:rPr>
              <a:t>이라고 적혀 있는 부분만 작성하여 주시기 바랍니다</a:t>
            </a:r>
            <a:r>
              <a:rPr lang="en-US" altLang="ko-KR" sz="2400" dirty="0">
                <a:solidFill>
                  <a:schemeClr val="accent4"/>
                </a:solidFill>
              </a:rPr>
              <a:t>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코드 추가는 자유롭게 하셔도 괜찮습니다</a:t>
            </a:r>
            <a:r>
              <a:rPr lang="en-US" altLang="ko-KR" sz="2000" dirty="0"/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시험 환경은 </a:t>
            </a:r>
            <a:r>
              <a:rPr lang="en-US" altLang="ko-KR" sz="2400" dirty="0"/>
              <a:t>CPU</a:t>
            </a:r>
            <a:r>
              <a:rPr lang="ko-KR" altLang="en-US" sz="2400" dirty="0"/>
              <a:t>만을 사용하여 실행해주시기 바랍니다</a:t>
            </a:r>
            <a:r>
              <a:rPr lang="en-US" altLang="ko-KR" sz="2400" dirty="0"/>
              <a:t>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.to(‘</a:t>
            </a:r>
            <a:r>
              <a:rPr lang="en-US" altLang="ko-KR" sz="2000" dirty="0" err="1"/>
              <a:t>cuda</a:t>
            </a:r>
            <a:r>
              <a:rPr lang="en-US" altLang="ko-KR" sz="2000" dirty="0"/>
              <a:t>’) </a:t>
            </a:r>
            <a:r>
              <a:rPr lang="ko-KR" altLang="en-US" sz="2000" dirty="0"/>
              <a:t>사용 불가</a:t>
            </a:r>
            <a:endParaRPr lang="en-US" altLang="ko-KR" sz="20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강의자료 </a:t>
            </a:r>
            <a:r>
              <a:rPr lang="en-US" altLang="ko-KR" sz="2400" dirty="0"/>
              <a:t>(PPT)</a:t>
            </a:r>
            <a:r>
              <a:rPr lang="ko-KR" altLang="en-US" sz="2400" dirty="0"/>
              <a:t> 참고 불가능합니다</a:t>
            </a:r>
            <a:r>
              <a:rPr lang="en-US" altLang="ko-KR" sz="2400" dirty="0"/>
              <a:t>. </a:t>
            </a:r>
            <a:endParaRPr lang="en-US" altLang="ko-KR" sz="2400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실습 코드 </a:t>
            </a:r>
            <a:r>
              <a:rPr lang="en-US" altLang="ko-KR" sz="2400" dirty="0"/>
              <a:t>(</a:t>
            </a:r>
            <a:r>
              <a:rPr lang="ko-KR" altLang="en-US" sz="2400" dirty="0"/>
              <a:t>리포트 포함</a:t>
            </a:r>
            <a:r>
              <a:rPr lang="en-US" altLang="ko-KR" sz="2400" dirty="0"/>
              <a:t>)</a:t>
            </a:r>
            <a:r>
              <a:rPr lang="ko-KR" altLang="en-US" sz="2400" dirty="0"/>
              <a:t>만 참고 가능합니다</a:t>
            </a:r>
            <a:r>
              <a:rPr lang="en-US" altLang="ko-KR" sz="2400" dirty="0"/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FF0000"/>
                </a:solidFill>
              </a:rPr>
              <a:t>카톡</a:t>
            </a:r>
            <a:r>
              <a:rPr lang="en-US" altLang="ko-KR" sz="2400" b="1" dirty="0">
                <a:solidFill>
                  <a:srgbClr val="FF0000"/>
                </a:solidFill>
              </a:rPr>
              <a:t>, GPT</a:t>
            </a:r>
            <a:r>
              <a:rPr lang="ko-KR" altLang="en-US" sz="2400" b="1" dirty="0">
                <a:solidFill>
                  <a:srgbClr val="FF0000"/>
                </a:solidFill>
              </a:rPr>
              <a:t>등의 부정행위 적발 시 이유불문 </a:t>
            </a:r>
            <a:r>
              <a:rPr lang="en-US" altLang="ko-KR" sz="2400" b="1" dirty="0">
                <a:solidFill>
                  <a:srgbClr val="FF0000"/>
                </a:solidFill>
              </a:rPr>
              <a:t>0</a:t>
            </a:r>
            <a:r>
              <a:rPr lang="ko-KR" altLang="en-US" sz="2400" b="1" dirty="0">
                <a:solidFill>
                  <a:srgbClr val="FF0000"/>
                </a:solidFill>
              </a:rPr>
              <a:t>점 처리합니다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453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919BB33-8459-E6A4-88C7-49B3E0402A88}"/>
              </a:ext>
            </a:extLst>
          </p:cNvPr>
          <p:cNvSpPr txBox="1"/>
          <p:nvPr/>
        </p:nvSpPr>
        <p:spPr>
          <a:xfrm>
            <a:off x="88793" y="52706"/>
            <a:ext cx="12103207" cy="2537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문제 </a:t>
            </a:r>
            <a:r>
              <a:rPr lang="en-US" altLang="ko-KR" b="1" dirty="0"/>
              <a:t>1. </a:t>
            </a:r>
            <a:r>
              <a:rPr lang="ko-KR" altLang="en-US" b="1" dirty="0"/>
              <a:t>다음 조건이 충족되도록 </a:t>
            </a:r>
            <a:r>
              <a:rPr lang="en-US" altLang="ko-KR" b="1" dirty="0"/>
              <a:t>multiple linear regression</a:t>
            </a:r>
            <a:r>
              <a:rPr lang="ko-KR" altLang="en-US" b="1" dirty="0"/>
              <a:t>을 </a:t>
            </a:r>
            <a:r>
              <a:rPr lang="ko-KR" altLang="en-US" b="1" dirty="0" err="1"/>
              <a:t>수행하시오</a:t>
            </a:r>
            <a:r>
              <a:rPr lang="en-US" altLang="ko-KR" b="1" dirty="0"/>
              <a:t>. (20</a:t>
            </a:r>
            <a:r>
              <a:rPr lang="ko-KR" altLang="en-US" b="1" dirty="0"/>
              <a:t>점</a:t>
            </a:r>
            <a:r>
              <a:rPr lang="en-US" altLang="ko-KR" b="1" dirty="0"/>
              <a:t>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조건 </a:t>
            </a:r>
            <a:r>
              <a:rPr lang="en-US" altLang="ko-KR" sz="1600" dirty="0"/>
              <a:t>1. </a:t>
            </a:r>
            <a:r>
              <a:rPr lang="en-US" altLang="ko-KR" sz="1600" dirty="0" err="1"/>
              <a:t>kc_house_data</a:t>
            </a:r>
            <a:r>
              <a:rPr lang="ko-KR" altLang="en-US" sz="1600" dirty="0"/>
              <a:t> 사용하여 주택 가격 예측 수행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조건 </a:t>
            </a:r>
            <a:r>
              <a:rPr lang="en-US" altLang="ko-KR" sz="1600" dirty="0"/>
              <a:t>2. </a:t>
            </a:r>
            <a:r>
              <a:rPr lang="ko-KR" altLang="en-US" sz="1600" dirty="0"/>
              <a:t>주택 가격과 각 변수 간의 상관관계를 비교한 후</a:t>
            </a:r>
            <a:r>
              <a:rPr lang="en-US" altLang="ko-KR" sz="1600" dirty="0"/>
              <a:t>, </a:t>
            </a:r>
            <a:r>
              <a:rPr lang="ko-KR" altLang="en-US" sz="1600" dirty="0"/>
              <a:t>양의 상관관계 또는 음의 상관관계가 </a:t>
            </a:r>
            <a:r>
              <a:rPr lang="en-US" altLang="ko-KR" sz="1600" dirty="0"/>
              <a:t>0.5 </a:t>
            </a:r>
            <a:r>
              <a:rPr lang="ko-KR" altLang="en-US" sz="1600" dirty="0"/>
              <a:t>이상인 변수를 사용하여 </a:t>
            </a:r>
            <a:r>
              <a:rPr lang="en-US" altLang="ko-KR" sz="1600" dirty="0"/>
              <a:t>Linear regression</a:t>
            </a:r>
            <a:r>
              <a:rPr lang="ko-KR" altLang="en-US" sz="1600" dirty="0"/>
              <a:t> 수행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조건 </a:t>
            </a:r>
            <a:r>
              <a:rPr lang="en-US" altLang="ko-KR" sz="1600" dirty="0"/>
              <a:t>3. Least Square Method </a:t>
            </a:r>
            <a:r>
              <a:rPr lang="ko-KR" altLang="en-US" sz="1600" dirty="0"/>
              <a:t>방법을 사용하여 </a:t>
            </a:r>
            <a:r>
              <a:rPr lang="en-US" altLang="ko-KR" sz="1600" dirty="0"/>
              <a:t>multiple linear regression </a:t>
            </a:r>
            <a:r>
              <a:rPr lang="ko-KR" altLang="en-US" sz="1600" dirty="0"/>
              <a:t>수행하고 </a:t>
            </a:r>
            <a:r>
              <a:rPr lang="en-US" altLang="ko-KR" sz="1600" dirty="0"/>
              <a:t>theta (w, b) </a:t>
            </a:r>
            <a:r>
              <a:rPr lang="ko-KR" altLang="en-US" sz="1600" dirty="0"/>
              <a:t>출력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1767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919BB33-8459-E6A4-88C7-49B3E0402A88}"/>
              </a:ext>
            </a:extLst>
          </p:cNvPr>
          <p:cNvSpPr txBox="1"/>
          <p:nvPr/>
        </p:nvSpPr>
        <p:spPr>
          <a:xfrm>
            <a:off x="88793" y="52706"/>
            <a:ext cx="12103207" cy="5492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문제 </a:t>
            </a:r>
            <a:r>
              <a:rPr lang="en-US" altLang="ko-KR" b="1" dirty="0"/>
              <a:t>1. </a:t>
            </a:r>
            <a:r>
              <a:rPr lang="ko-KR" altLang="en-US" b="1" dirty="0"/>
              <a:t>다음 조건이 충족되도록 </a:t>
            </a:r>
            <a:r>
              <a:rPr lang="en-US" altLang="ko-KR" b="1" dirty="0"/>
              <a:t>multiple linear regression</a:t>
            </a:r>
            <a:r>
              <a:rPr lang="ko-KR" altLang="en-US" b="1" dirty="0"/>
              <a:t>을 </a:t>
            </a:r>
            <a:r>
              <a:rPr lang="ko-KR" altLang="en-US" b="1" dirty="0" err="1"/>
              <a:t>수행하시오</a:t>
            </a:r>
            <a:r>
              <a:rPr lang="en-US" altLang="ko-KR" b="1" dirty="0"/>
              <a:t>. (20</a:t>
            </a:r>
            <a:r>
              <a:rPr lang="ko-KR" altLang="en-US" b="1" dirty="0"/>
              <a:t>점</a:t>
            </a:r>
            <a:r>
              <a:rPr lang="en-US" altLang="ko-KR" b="1" dirty="0"/>
              <a:t>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조건 </a:t>
            </a:r>
            <a:r>
              <a:rPr lang="en-US" altLang="ko-KR" sz="1600" dirty="0"/>
              <a:t>1. </a:t>
            </a:r>
            <a:r>
              <a:rPr lang="en-US" altLang="ko-KR" sz="1600" dirty="0" err="1"/>
              <a:t>kc_house_data</a:t>
            </a:r>
            <a:r>
              <a:rPr lang="ko-KR" altLang="en-US" sz="1600" dirty="0"/>
              <a:t> 사용하여 주택 가격 예측 수행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조건 </a:t>
            </a:r>
            <a:r>
              <a:rPr lang="en-US" altLang="ko-KR" sz="1600" dirty="0"/>
              <a:t>2. </a:t>
            </a:r>
            <a:r>
              <a:rPr lang="ko-KR" altLang="en-US" sz="1600" dirty="0"/>
              <a:t>주택 가격과 각 변수 간의 상관관계를 비교한 후</a:t>
            </a:r>
            <a:r>
              <a:rPr lang="en-US" altLang="ko-KR" sz="1600" dirty="0"/>
              <a:t>, </a:t>
            </a:r>
            <a:r>
              <a:rPr lang="ko-KR" altLang="en-US" sz="1600" dirty="0"/>
              <a:t>양의 상관관계 또는 음의 상관관계가 </a:t>
            </a:r>
            <a:r>
              <a:rPr lang="en-US" altLang="ko-KR" sz="1600" dirty="0"/>
              <a:t>0.5 </a:t>
            </a:r>
            <a:r>
              <a:rPr lang="ko-KR" altLang="en-US" sz="1600" dirty="0"/>
              <a:t>이상인 변수를 사용하여 </a:t>
            </a:r>
            <a:r>
              <a:rPr lang="en-US" altLang="ko-KR" sz="1600" dirty="0"/>
              <a:t>Linear regression</a:t>
            </a:r>
            <a:r>
              <a:rPr lang="ko-KR" altLang="en-US" sz="1600" dirty="0"/>
              <a:t> 수행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조건 </a:t>
            </a:r>
            <a:r>
              <a:rPr lang="en-US" altLang="ko-KR" sz="1600" dirty="0"/>
              <a:t>3. Least Square Method </a:t>
            </a:r>
            <a:r>
              <a:rPr lang="ko-KR" altLang="en-US" sz="1600" dirty="0"/>
              <a:t>방법을 사용하여 </a:t>
            </a:r>
            <a:r>
              <a:rPr lang="en-US" altLang="ko-KR" sz="1600" dirty="0"/>
              <a:t>multiple linear regression </a:t>
            </a:r>
            <a:r>
              <a:rPr lang="ko-KR" altLang="en-US" sz="1600" dirty="0"/>
              <a:t>수행하고 </a:t>
            </a:r>
            <a:r>
              <a:rPr lang="en-US" altLang="ko-KR" sz="1600" dirty="0"/>
              <a:t>theta (w, b) </a:t>
            </a:r>
            <a:r>
              <a:rPr lang="ko-KR" altLang="en-US" sz="1600" dirty="0"/>
              <a:t>출력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</a:rPr>
              <a:t>평가 의도</a:t>
            </a:r>
            <a:r>
              <a:rPr lang="en-US" altLang="ko-KR" sz="1600" dirty="0">
                <a:solidFill>
                  <a:srgbClr val="FF0000"/>
                </a:solidFill>
              </a:rPr>
              <a:t>: Linear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regression</a:t>
            </a:r>
            <a:r>
              <a:rPr lang="ko-KR" altLang="en-US" sz="1600" dirty="0">
                <a:solidFill>
                  <a:srgbClr val="FF0000"/>
                </a:solidFill>
              </a:rPr>
              <a:t>을 이용한 문제 해결 능력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</a:rPr>
              <a:t>채점 기준</a:t>
            </a:r>
            <a:r>
              <a:rPr lang="en-US" altLang="ko-KR" sz="1600" dirty="0">
                <a:solidFill>
                  <a:srgbClr val="FF0000"/>
                </a:solidFill>
              </a:rPr>
              <a:t>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</a:rPr>
              <a:t>양의 상관관계 변수 선정 </a:t>
            </a:r>
            <a:r>
              <a:rPr lang="en-US" altLang="ko-KR" sz="1600" dirty="0">
                <a:solidFill>
                  <a:srgbClr val="FF0000"/>
                </a:solidFill>
              </a:rPr>
              <a:t>(bathrooms, </a:t>
            </a:r>
            <a:r>
              <a:rPr lang="en-US" altLang="ko-KR" sz="1600" dirty="0" err="1">
                <a:solidFill>
                  <a:srgbClr val="FF0000"/>
                </a:solidFill>
              </a:rPr>
              <a:t>sqft_living</a:t>
            </a:r>
            <a:r>
              <a:rPr lang="en-US" altLang="ko-KR" sz="1600" dirty="0">
                <a:solidFill>
                  <a:srgbClr val="FF0000"/>
                </a:solidFill>
              </a:rPr>
              <a:t>, grade, </a:t>
            </a:r>
            <a:r>
              <a:rPr lang="en-US" altLang="ko-KR" sz="1600" dirty="0" err="1">
                <a:solidFill>
                  <a:srgbClr val="FF0000"/>
                </a:solidFill>
              </a:rPr>
              <a:t>sqft_above</a:t>
            </a:r>
            <a:r>
              <a:rPr lang="en-US" altLang="ko-KR" sz="1600" dirty="0">
                <a:solidFill>
                  <a:srgbClr val="FF0000"/>
                </a:solidFill>
              </a:rPr>
              <a:t>, sqft_living15 (5</a:t>
            </a:r>
            <a:r>
              <a:rPr lang="ko-KR" altLang="en-US" sz="1600" dirty="0">
                <a:solidFill>
                  <a:srgbClr val="FF0000"/>
                </a:solidFill>
              </a:rPr>
              <a:t>개</a:t>
            </a:r>
            <a:r>
              <a:rPr lang="en-US" altLang="ko-KR" sz="1600" dirty="0">
                <a:solidFill>
                  <a:srgbClr val="FF0000"/>
                </a:solidFill>
              </a:rPr>
              <a:t>)) (5</a:t>
            </a:r>
            <a:r>
              <a:rPr lang="ko-KR" altLang="en-US" sz="1600" dirty="0">
                <a:solidFill>
                  <a:srgbClr val="FF0000"/>
                </a:solidFill>
              </a:rPr>
              <a:t>점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</a:rPr>
              <a:t>음의 상관관계 변수 선정 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없음 </a:t>
            </a:r>
            <a:r>
              <a:rPr lang="en-US" altLang="ko-KR" sz="1600" dirty="0">
                <a:solidFill>
                  <a:srgbClr val="FF0000"/>
                </a:solidFill>
              </a:rPr>
              <a:t>(0</a:t>
            </a:r>
            <a:r>
              <a:rPr lang="ko-KR" altLang="en-US" sz="1600" dirty="0">
                <a:solidFill>
                  <a:srgbClr val="FF0000"/>
                </a:solidFill>
              </a:rPr>
              <a:t>개</a:t>
            </a:r>
            <a:r>
              <a:rPr lang="en-US" altLang="ko-KR" sz="1600" dirty="0">
                <a:solidFill>
                  <a:srgbClr val="FF0000"/>
                </a:solidFill>
              </a:rPr>
              <a:t>)) (5</a:t>
            </a:r>
            <a:r>
              <a:rPr lang="ko-KR" altLang="en-US" sz="1600" dirty="0">
                <a:solidFill>
                  <a:srgbClr val="FF0000"/>
                </a:solidFill>
              </a:rPr>
              <a:t>점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</a:rPr>
              <a:t>Least Square Method </a:t>
            </a:r>
            <a:r>
              <a:rPr lang="ko-KR" altLang="en-US" sz="1600" dirty="0">
                <a:solidFill>
                  <a:srgbClr val="FF0000"/>
                </a:solidFill>
              </a:rPr>
              <a:t>코드 구현 및 </a:t>
            </a:r>
            <a:r>
              <a:rPr lang="en-US" altLang="ko-KR" sz="1600" dirty="0">
                <a:solidFill>
                  <a:srgbClr val="FF0000"/>
                </a:solidFill>
              </a:rPr>
              <a:t>theta </a:t>
            </a:r>
            <a:r>
              <a:rPr lang="ko-KR" altLang="en-US" sz="1600" dirty="0">
                <a:solidFill>
                  <a:srgbClr val="FF0000"/>
                </a:solidFill>
              </a:rPr>
              <a:t>출력 </a:t>
            </a:r>
            <a:r>
              <a:rPr lang="en-US" altLang="ko-KR" sz="1600" dirty="0">
                <a:solidFill>
                  <a:srgbClr val="FF0000"/>
                </a:solidFill>
              </a:rPr>
              <a:t>(10</a:t>
            </a:r>
            <a:r>
              <a:rPr lang="ko-KR" altLang="en-US" sz="1600" dirty="0">
                <a:solidFill>
                  <a:srgbClr val="FF0000"/>
                </a:solidFill>
              </a:rPr>
              <a:t>점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834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919BB33-8459-E6A4-88C7-49B3E0402A88}"/>
              </a:ext>
            </a:extLst>
          </p:cNvPr>
          <p:cNvSpPr txBox="1"/>
          <p:nvPr/>
        </p:nvSpPr>
        <p:spPr>
          <a:xfrm>
            <a:off x="88793" y="52706"/>
            <a:ext cx="12103207" cy="2045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문제 </a:t>
            </a:r>
            <a:r>
              <a:rPr lang="en-US" altLang="ko-KR" b="1" dirty="0"/>
              <a:t>2. </a:t>
            </a:r>
            <a:r>
              <a:rPr lang="ko-KR" altLang="en-US" b="1" dirty="0"/>
              <a:t>다음 조건이 충족되도록 </a:t>
            </a:r>
            <a:r>
              <a:rPr lang="en-US" altLang="ko-KR" b="1" dirty="0"/>
              <a:t>Multi Layer Perceptron</a:t>
            </a:r>
            <a:r>
              <a:rPr lang="ko-KR" altLang="en-US" b="1" dirty="0"/>
              <a:t> 모델을 </a:t>
            </a:r>
            <a:r>
              <a:rPr lang="ko-KR" altLang="en-US" b="1" dirty="0" err="1"/>
              <a:t>작성하시오</a:t>
            </a:r>
            <a:r>
              <a:rPr lang="en-US" altLang="ko-KR" b="1" dirty="0"/>
              <a:t>. (30</a:t>
            </a:r>
            <a:r>
              <a:rPr lang="ko-KR" altLang="en-US" b="1" dirty="0"/>
              <a:t>점</a:t>
            </a:r>
            <a:r>
              <a:rPr lang="en-US" altLang="ko-KR" b="1" dirty="0"/>
              <a:t>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조건 </a:t>
            </a:r>
            <a:r>
              <a:rPr lang="en-US" altLang="ko-KR" sz="1600" dirty="0"/>
              <a:t>1. </a:t>
            </a:r>
            <a:r>
              <a:rPr lang="en-US" altLang="ko-KR" sz="1600" dirty="0" err="1"/>
              <a:t>kc_house_data</a:t>
            </a:r>
            <a:r>
              <a:rPr lang="ko-KR" altLang="en-US" sz="1600" dirty="0"/>
              <a:t> 사용하여 주택 가격 예측 수행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조건 </a:t>
            </a:r>
            <a:r>
              <a:rPr lang="en-US" altLang="ko-KR" sz="1600" dirty="0"/>
              <a:t>2. id,</a:t>
            </a:r>
            <a:r>
              <a:rPr lang="ko-KR" altLang="en-US" sz="1600" dirty="0"/>
              <a:t> </a:t>
            </a:r>
            <a:r>
              <a:rPr lang="en-US" altLang="ko-KR" sz="1600" dirty="0"/>
              <a:t>date, </a:t>
            </a:r>
            <a:r>
              <a:rPr lang="ko-KR" altLang="en-US" sz="1600" dirty="0"/>
              <a:t>가격을 제외한 모든 변수를 입력으로 사용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조건 </a:t>
            </a:r>
            <a:r>
              <a:rPr lang="en-US" altLang="ko-KR" sz="1600" dirty="0"/>
              <a:t>3. </a:t>
            </a:r>
            <a:r>
              <a:rPr lang="ko-KR" altLang="en-US" sz="1600" dirty="0"/>
              <a:t>아래 그림과 같이 </a:t>
            </a:r>
            <a:r>
              <a:rPr lang="en-US" altLang="ko-KR" sz="1600" dirty="0"/>
              <a:t>MLP model </a:t>
            </a:r>
            <a:r>
              <a:rPr lang="ko-KR" altLang="en-US" sz="1600" dirty="0"/>
              <a:t>작성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6D37A0-CEC2-3525-0296-EC7A2296B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474" y="2292425"/>
            <a:ext cx="8866640" cy="3091508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5043F2E7-6906-FB5E-C543-2A17FC58044A}"/>
              </a:ext>
            </a:extLst>
          </p:cNvPr>
          <p:cNvGrpSpPr/>
          <p:nvPr/>
        </p:nvGrpSpPr>
        <p:grpSpPr>
          <a:xfrm>
            <a:off x="3035354" y="5568204"/>
            <a:ext cx="1142108" cy="1078669"/>
            <a:chOff x="3035354" y="5568204"/>
            <a:chExt cx="1142108" cy="10786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AD50C96-209F-D9CD-4B34-E714E7863BDF}"/>
                    </a:ext>
                  </a:extLst>
                </p:cNvPr>
                <p:cNvSpPr txBox="1"/>
                <p:nvPr/>
              </p:nvSpPr>
              <p:spPr>
                <a:xfrm>
                  <a:off x="3035354" y="5950008"/>
                  <a:ext cx="10671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AD50C96-209F-D9CD-4B34-E714E7863B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354" y="5950008"/>
                  <a:ext cx="106715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887475D-4642-8A49-DBEB-D907B29707DA}"/>
                    </a:ext>
                  </a:extLst>
                </p:cNvPr>
                <p:cNvSpPr txBox="1"/>
                <p:nvPr/>
              </p:nvSpPr>
              <p:spPr>
                <a:xfrm>
                  <a:off x="3042921" y="6277541"/>
                  <a:ext cx="11345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𝑆𝑖𝑔𝑚𝑜𝑖𝑑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887475D-4642-8A49-DBEB-D907B29707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2921" y="6277541"/>
                  <a:ext cx="113454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35DE047-55CE-9DCE-1288-6C2B941C80A2}"/>
                    </a:ext>
                  </a:extLst>
                </p:cNvPr>
                <p:cNvSpPr txBox="1"/>
                <p:nvPr/>
              </p:nvSpPr>
              <p:spPr>
                <a:xfrm>
                  <a:off x="3082515" y="5568204"/>
                  <a:ext cx="10553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𝐿𝑎𝑦𝑒𝑟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35DE047-55CE-9DCE-1288-6C2B941C80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515" y="5568204"/>
                  <a:ext cx="105535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AB91324-76C7-9F1D-8012-A4214BFC9C19}"/>
              </a:ext>
            </a:extLst>
          </p:cNvPr>
          <p:cNvGrpSpPr/>
          <p:nvPr/>
        </p:nvGrpSpPr>
        <p:grpSpPr>
          <a:xfrm>
            <a:off x="4916409" y="5568204"/>
            <a:ext cx="1134541" cy="1078669"/>
            <a:chOff x="4806407" y="5568204"/>
            <a:chExt cx="1134541" cy="10786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5C0493E-D10C-AD2A-5C02-DEF670EFD586}"/>
                    </a:ext>
                  </a:extLst>
                </p:cNvPr>
                <p:cNvSpPr txBox="1"/>
                <p:nvPr/>
              </p:nvSpPr>
              <p:spPr>
                <a:xfrm>
                  <a:off x="4824488" y="5950008"/>
                  <a:ext cx="1098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32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5C0493E-D10C-AD2A-5C02-DEF670EFD5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4488" y="5950008"/>
                  <a:ext cx="109837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0273258-7ED2-8347-EF35-98AE46C07C3C}"/>
                    </a:ext>
                  </a:extLst>
                </p:cNvPr>
                <p:cNvSpPr txBox="1"/>
                <p:nvPr/>
              </p:nvSpPr>
              <p:spPr>
                <a:xfrm>
                  <a:off x="4806407" y="6277541"/>
                  <a:ext cx="11345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𝑆𝑖𝑔𝑚𝑜𝑖𝑑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0273258-7ED2-8347-EF35-98AE46C07C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6407" y="6277541"/>
                  <a:ext cx="113454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5B9A2AB-A2EA-92F6-5359-CFC4747C1FFD}"/>
                    </a:ext>
                  </a:extLst>
                </p:cNvPr>
                <p:cNvSpPr txBox="1"/>
                <p:nvPr/>
              </p:nvSpPr>
              <p:spPr>
                <a:xfrm>
                  <a:off x="4846001" y="5568204"/>
                  <a:ext cx="10553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𝐿𝑎𝑦𝑒𝑟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5B9A2AB-A2EA-92F6-5359-CFC4747C1F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6001" y="5568204"/>
                  <a:ext cx="105535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CA86B67-0B91-959D-A7F2-590738920E71}"/>
              </a:ext>
            </a:extLst>
          </p:cNvPr>
          <p:cNvGrpSpPr/>
          <p:nvPr/>
        </p:nvGrpSpPr>
        <p:grpSpPr>
          <a:xfrm>
            <a:off x="6782331" y="5568204"/>
            <a:ext cx="1134541" cy="1078669"/>
            <a:chOff x="6776722" y="5568204"/>
            <a:chExt cx="1134541" cy="10786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E01DE17-FBB6-AE0D-79CC-795DDC31A269}"/>
                    </a:ext>
                  </a:extLst>
                </p:cNvPr>
                <p:cNvSpPr txBox="1"/>
                <p:nvPr/>
              </p:nvSpPr>
              <p:spPr>
                <a:xfrm>
                  <a:off x="6858924" y="5950008"/>
                  <a:ext cx="9701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E01DE17-FBB6-AE0D-79CC-795DDC31A2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924" y="5950008"/>
                  <a:ext cx="97013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A2ACF1C-888F-7942-C42E-8F64BA87144C}"/>
                    </a:ext>
                  </a:extLst>
                </p:cNvPr>
                <p:cNvSpPr txBox="1"/>
                <p:nvPr/>
              </p:nvSpPr>
              <p:spPr>
                <a:xfrm>
                  <a:off x="6776722" y="6277541"/>
                  <a:ext cx="11345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𝑆𝑖𝑔𝑚𝑜𝑖𝑑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A2ACF1C-888F-7942-C42E-8F64BA871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6722" y="6277541"/>
                  <a:ext cx="1134541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0323767-6EBA-1744-5A3A-9A84584C1BD6}"/>
                    </a:ext>
                  </a:extLst>
                </p:cNvPr>
                <p:cNvSpPr txBox="1"/>
                <p:nvPr/>
              </p:nvSpPr>
              <p:spPr>
                <a:xfrm>
                  <a:off x="6816316" y="5568204"/>
                  <a:ext cx="10553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𝐿𝑎𝑦𝑒𝑟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3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0323767-6EBA-1744-5A3A-9A84584C1B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316" y="5568204"/>
                  <a:ext cx="1055353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FBE3B55-55D2-3EA4-20A9-EAC120A690BD}"/>
              </a:ext>
            </a:extLst>
          </p:cNvPr>
          <p:cNvGrpSpPr/>
          <p:nvPr/>
        </p:nvGrpSpPr>
        <p:grpSpPr>
          <a:xfrm>
            <a:off x="8648253" y="5568204"/>
            <a:ext cx="1055353" cy="751136"/>
            <a:chOff x="8648253" y="5568204"/>
            <a:chExt cx="1055353" cy="7511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AE7842C-539D-77A7-D788-941D8E9935FD}"/>
                    </a:ext>
                  </a:extLst>
                </p:cNvPr>
                <p:cNvSpPr txBox="1"/>
                <p:nvPr/>
              </p:nvSpPr>
              <p:spPr>
                <a:xfrm>
                  <a:off x="8754981" y="5950008"/>
                  <a:ext cx="841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AE7842C-539D-77A7-D788-941D8E993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4981" y="5950008"/>
                  <a:ext cx="841897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4B359D7-C3DB-5F58-4121-0F77A01B8779}"/>
                    </a:ext>
                  </a:extLst>
                </p:cNvPr>
                <p:cNvSpPr txBox="1"/>
                <p:nvPr/>
              </p:nvSpPr>
              <p:spPr>
                <a:xfrm>
                  <a:off x="8648253" y="5568204"/>
                  <a:ext cx="10553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𝐿𝑎𝑦𝑒𝑟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4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4B359D7-C3DB-5F58-4121-0F77A01B87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8253" y="5568204"/>
                  <a:ext cx="1055353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EFED85-D611-6B86-132B-F1E0A6CC8C89}"/>
                  </a:ext>
                </a:extLst>
              </p:cNvPr>
              <p:cNvSpPr txBox="1"/>
              <p:nvPr/>
            </p:nvSpPr>
            <p:spPr>
              <a:xfrm>
                <a:off x="88793" y="6462207"/>
                <a:ext cx="1767279" cy="311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ko-KR" altLang="en-US" sz="1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입</m:t>
                    </m:r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력 변수의 수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EFED85-D611-6B86-132B-F1E0A6CC8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3" y="6462207"/>
                <a:ext cx="1767279" cy="311817"/>
              </a:xfrm>
              <a:prstGeom prst="rect">
                <a:avLst/>
              </a:prstGeom>
              <a:blipFill>
                <a:blip r:embed="rId15"/>
                <a:stretch>
                  <a:fillRect t="-3922" r="-346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59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919BB33-8459-E6A4-88C7-49B3E0402A88}"/>
              </a:ext>
            </a:extLst>
          </p:cNvPr>
          <p:cNvSpPr txBox="1"/>
          <p:nvPr/>
        </p:nvSpPr>
        <p:spPr>
          <a:xfrm>
            <a:off x="88793" y="52706"/>
            <a:ext cx="12103207" cy="499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문제 </a:t>
            </a:r>
            <a:r>
              <a:rPr lang="en-US" altLang="ko-KR" b="1" dirty="0"/>
              <a:t>2. </a:t>
            </a:r>
            <a:r>
              <a:rPr lang="ko-KR" altLang="en-US" b="1" dirty="0"/>
              <a:t>다음 조건이 충족되도록 </a:t>
            </a:r>
            <a:r>
              <a:rPr lang="en-US" altLang="ko-KR" b="1" dirty="0"/>
              <a:t>Multi Layer Perceptron</a:t>
            </a:r>
            <a:r>
              <a:rPr lang="ko-KR" altLang="en-US" b="1" dirty="0"/>
              <a:t> 모델을 </a:t>
            </a:r>
            <a:r>
              <a:rPr lang="ko-KR" altLang="en-US" b="1" dirty="0" err="1"/>
              <a:t>작성하시오</a:t>
            </a:r>
            <a:r>
              <a:rPr lang="en-US" altLang="ko-KR" b="1" dirty="0"/>
              <a:t>. (30</a:t>
            </a:r>
            <a:r>
              <a:rPr lang="ko-KR" altLang="en-US" b="1" dirty="0"/>
              <a:t>점</a:t>
            </a:r>
            <a:r>
              <a:rPr lang="en-US" altLang="ko-KR" b="1" dirty="0"/>
              <a:t>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조건 </a:t>
            </a:r>
            <a:r>
              <a:rPr lang="en-US" altLang="ko-KR" sz="1600" dirty="0"/>
              <a:t>1. </a:t>
            </a:r>
            <a:r>
              <a:rPr lang="en-US" altLang="ko-KR" sz="1600" dirty="0" err="1"/>
              <a:t>kc_house_data</a:t>
            </a:r>
            <a:r>
              <a:rPr lang="ko-KR" altLang="en-US" sz="1600" dirty="0"/>
              <a:t> 사용하여 주택 가격 예측 수행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조건 </a:t>
            </a:r>
            <a:r>
              <a:rPr lang="en-US" altLang="ko-KR" sz="1600" dirty="0"/>
              <a:t>2. id,</a:t>
            </a:r>
            <a:r>
              <a:rPr lang="ko-KR" altLang="en-US" sz="1600" dirty="0"/>
              <a:t> </a:t>
            </a:r>
            <a:r>
              <a:rPr lang="en-US" altLang="ko-KR" sz="1600" dirty="0"/>
              <a:t>date, </a:t>
            </a:r>
            <a:r>
              <a:rPr lang="ko-KR" altLang="en-US" sz="1600" dirty="0"/>
              <a:t>가격을 제외한 모든 변수를 입력으로 사용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조건 </a:t>
            </a:r>
            <a:r>
              <a:rPr lang="en-US" altLang="ko-KR" sz="1600" dirty="0"/>
              <a:t>3. </a:t>
            </a:r>
            <a:r>
              <a:rPr lang="ko-KR" altLang="en-US" sz="1600" dirty="0"/>
              <a:t>아래 그림과 같이 </a:t>
            </a:r>
            <a:r>
              <a:rPr lang="en-US" altLang="ko-KR" sz="1600" dirty="0"/>
              <a:t>MLP model </a:t>
            </a:r>
            <a:r>
              <a:rPr lang="ko-KR" altLang="en-US" sz="1600" dirty="0"/>
              <a:t>작성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</a:rPr>
              <a:t>평가 의도</a:t>
            </a:r>
            <a:r>
              <a:rPr lang="en-US" altLang="ko-KR" sz="1600" dirty="0">
                <a:solidFill>
                  <a:srgbClr val="FF0000"/>
                </a:solidFill>
              </a:rPr>
              <a:t>: Multi Layer Perceptron Model </a:t>
            </a:r>
            <a:r>
              <a:rPr lang="ko-KR" altLang="en-US" sz="1600" dirty="0">
                <a:solidFill>
                  <a:srgbClr val="FF0000"/>
                </a:solidFill>
              </a:rPr>
              <a:t>구현 능력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</a:rPr>
              <a:t>채점 기준</a:t>
            </a:r>
            <a:r>
              <a:rPr lang="en-US" altLang="ko-KR" sz="1600" dirty="0">
                <a:solidFill>
                  <a:srgbClr val="FF0000"/>
                </a:solidFill>
              </a:rPr>
              <a:t>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</a:rPr>
              <a:t>정확한 입력 변수의 수 설정 </a:t>
            </a:r>
            <a:r>
              <a:rPr lang="en-US" altLang="ko-KR" sz="1600" dirty="0">
                <a:solidFill>
                  <a:srgbClr val="FF0000"/>
                </a:solidFill>
              </a:rPr>
              <a:t>(18</a:t>
            </a:r>
            <a:r>
              <a:rPr lang="ko-KR" altLang="en-US" sz="1600" dirty="0">
                <a:solidFill>
                  <a:srgbClr val="FF0000"/>
                </a:solidFill>
              </a:rPr>
              <a:t>개</a:t>
            </a:r>
            <a:r>
              <a:rPr lang="en-US" altLang="ko-KR" sz="1600" dirty="0">
                <a:solidFill>
                  <a:srgbClr val="FF0000"/>
                </a:solidFill>
              </a:rPr>
              <a:t>) (10</a:t>
            </a:r>
            <a:r>
              <a:rPr lang="ko-KR" altLang="en-US" sz="1600" dirty="0">
                <a:solidFill>
                  <a:srgbClr val="FF0000"/>
                </a:solidFill>
              </a:rPr>
              <a:t>점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</a:rPr>
              <a:t>MLP model </a:t>
            </a:r>
            <a:r>
              <a:rPr lang="ko-KR" altLang="en-US" sz="1600" dirty="0">
                <a:solidFill>
                  <a:srgbClr val="FF0000"/>
                </a:solidFill>
              </a:rPr>
              <a:t>코드 구현 </a:t>
            </a:r>
            <a:r>
              <a:rPr lang="en-US" altLang="ko-KR" sz="1600" dirty="0">
                <a:solidFill>
                  <a:srgbClr val="FF0000"/>
                </a:solidFill>
              </a:rPr>
              <a:t>(10</a:t>
            </a:r>
            <a:r>
              <a:rPr lang="ko-KR" altLang="en-US" sz="1600" dirty="0">
                <a:solidFill>
                  <a:srgbClr val="FF0000"/>
                </a:solidFill>
              </a:rPr>
              <a:t>점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</a:rPr>
              <a:t>정확한 위치의 </a:t>
            </a:r>
            <a:r>
              <a:rPr lang="en-US" altLang="ko-KR" sz="1600" dirty="0">
                <a:solidFill>
                  <a:srgbClr val="FF0000"/>
                </a:solidFill>
              </a:rPr>
              <a:t>Activation function </a:t>
            </a:r>
            <a:r>
              <a:rPr lang="ko-KR" altLang="en-US" sz="1600" dirty="0">
                <a:solidFill>
                  <a:srgbClr val="FF0000"/>
                </a:solidFill>
              </a:rPr>
              <a:t>사용 </a:t>
            </a:r>
            <a:r>
              <a:rPr lang="en-US" altLang="ko-KR" sz="1600" dirty="0">
                <a:solidFill>
                  <a:srgbClr val="FF0000"/>
                </a:solidFill>
              </a:rPr>
              <a:t>(10</a:t>
            </a:r>
            <a:r>
              <a:rPr lang="ko-KR" altLang="en-US" sz="1600" dirty="0">
                <a:solidFill>
                  <a:srgbClr val="FF0000"/>
                </a:solidFill>
              </a:rPr>
              <a:t>점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784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919BB33-8459-E6A4-88C7-49B3E0402A88}"/>
              </a:ext>
            </a:extLst>
          </p:cNvPr>
          <p:cNvSpPr txBox="1"/>
          <p:nvPr/>
        </p:nvSpPr>
        <p:spPr>
          <a:xfrm>
            <a:off x="88793" y="52706"/>
            <a:ext cx="12103207" cy="352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문제 </a:t>
            </a:r>
            <a:r>
              <a:rPr lang="en-US" altLang="ko-KR" b="1" dirty="0"/>
              <a:t>3. </a:t>
            </a:r>
            <a:r>
              <a:rPr lang="ko-KR" altLang="en-US" b="1" dirty="0"/>
              <a:t>다음은 </a:t>
            </a:r>
            <a:r>
              <a:rPr lang="en-US" altLang="ko-KR" b="1" dirty="0"/>
              <a:t>Uber</a:t>
            </a:r>
            <a:r>
              <a:rPr lang="ko-KR" altLang="en-US" b="1" dirty="0"/>
              <a:t> 택시 요금에 관한 </a:t>
            </a:r>
            <a:r>
              <a:rPr lang="en-US" altLang="ko-KR" b="1" dirty="0"/>
              <a:t>data</a:t>
            </a:r>
            <a:r>
              <a:rPr lang="ko-KR" altLang="en-US" b="1" dirty="0"/>
              <a:t>이다</a:t>
            </a:r>
            <a:r>
              <a:rPr lang="en-US" altLang="ko-KR" b="1" dirty="0"/>
              <a:t>. </a:t>
            </a:r>
            <a:r>
              <a:rPr lang="ko-KR" altLang="en-US" b="1" dirty="0"/>
              <a:t>다음 조건이 충족되도록 </a:t>
            </a:r>
            <a:r>
              <a:rPr lang="en-US" altLang="ko-KR" b="1" dirty="0"/>
              <a:t>Linear regression</a:t>
            </a:r>
            <a:r>
              <a:rPr lang="ko-KR" altLang="en-US" b="1" dirty="0"/>
              <a:t>을 </a:t>
            </a:r>
            <a:r>
              <a:rPr lang="ko-KR" altLang="en-US" b="1" dirty="0" err="1"/>
              <a:t>수행하시오</a:t>
            </a:r>
            <a:r>
              <a:rPr lang="en-US" altLang="ko-KR" b="1" dirty="0"/>
              <a:t>. (50</a:t>
            </a:r>
            <a:r>
              <a:rPr lang="ko-KR" altLang="en-US" b="1" dirty="0"/>
              <a:t>점</a:t>
            </a:r>
            <a:r>
              <a:rPr lang="en-US" altLang="ko-KR" b="1" dirty="0"/>
              <a:t>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조건 </a:t>
            </a:r>
            <a:r>
              <a:rPr lang="en-US" altLang="ko-KR" sz="1600" dirty="0"/>
              <a:t>1. Data </a:t>
            </a:r>
            <a:r>
              <a:rPr lang="ko-KR" altLang="en-US" sz="1600" dirty="0" err="1"/>
              <a:t>전처리</a:t>
            </a:r>
            <a:r>
              <a:rPr lang="ko-KR" altLang="en-US" sz="1600" dirty="0"/>
              <a:t> 수행</a:t>
            </a:r>
            <a:endParaRPr lang="en-US" altLang="ko-KR" sz="1600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Pickup_datetime</a:t>
            </a:r>
            <a:r>
              <a:rPr lang="en-US" altLang="ko-KR" sz="1600" dirty="0"/>
              <a:t> </a:t>
            </a:r>
            <a:r>
              <a:rPr lang="ko-KR" altLang="en-US" sz="1600" dirty="0"/>
              <a:t>변수에서 년도만 추출</a:t>
            </a:r>
            <a:endParaRPr lang="en-US" altLang="ko-KR" sz="1600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Pickup / </a:t>
            </a:r>
            <a:r>
              <a:rPr lang="en-US" altLang="ko-KR" sz="1600" dirty="0" err="1"/>
              <a:t>dropoff</a:t>
            </a:r>
            <a:r>
              <a:rPr lang="en-US" altLang="ko-KR" sz="1600" dirty="0"/>
              <a:t> </a:t>
            </a:r>
            <a:r>
              <a:rPr lang="ko-KR" altLang="en-US" sz="1600" dirty="0"/>
              <a:t>좌표를 이용하여 </a:t>
            </a:r>
            <a:r>
              <a:rPr lang="en-US" altLang="ko-KR" sz="1600" dirty="0"/>
              <a:t>L1, L2 </a:t>
            </a:r>
            <a:r>
              <a:rPr lang="ko-KR" altLang="en-US" sz="1600" dirty="0"/>
              <a:t>거리 추출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조건 </a:t>
            </a:r>
            <a:r>
              <a:rPr lang="en-US" altLang="ko-KR" sz="1600" dirty="0"/>
              <a:t>2. </a:t>
            </a:r>
            <a:r>
              <a:rPr lang="ko-KR" altLang="en-US" sz="1600" dirty="0"/>
              <a:t>각 </a:t>
            </a:r>
            <a:r>
              <a:rPr lang="en-US" altLang="ko-KR" sz="1600" dirty="0"/>
              <a:t>data</a:t>
            </a:r>
            <a:r>
              <a:rPr lang="ko-KR" altLang="en-US" sz="1600" dirty="0"/>
              <a:t>의 열 별 </a:t>
            </a:r>
            <a:r>
              <a:rPr lang="en-US" altLang="ko-KR" sz="1600" dirty="0"/>
              <a:t>min-max </a:t>
            </a:r>
            <a:r>
              <a:rPr lang="ko-KR" altLang="en-US" sz="1600" dirty="0"/>
              <a:t>정규화 수행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조건 </a:t>
            </a:r>
            <a:r>
              <a:rPr lang="en-US" altLang="ko-KR" sz="1600" dirty="0"/>
              <a:t>3. [</a:t>
            </a:r>
            <a:r>
              <a:rPr lang="ko-KR" altLang="en-US" sz="1600" dirty="0"/>
              <a:t>년도</a:t>
            </a:r>
            <a:r>
              <a:rPr lang="en-US" altLang="ko-KR" sz="1600" dirty="0"/>
              <a:t>, L1 </a:t>
            </a:r>
            <a:r>
              <a:rPr lang="ko-KR" altLang="en-US" sz="1600" dirty="0"/>
              <a:t>거리</a:t>
            </a:r>
            <a:r>
              <a:rPr lang="en-US" altLang="ko-KR" sz="1600" dirty="0"/>
              <a:t>, L2 </a:t>
            </a:r>
            <a:r>
              <a:rPr lang="ko-KR" altLang="en-US" sz="1600" dirty="0"/>
              <a:t>거리</a:t>
            </a:r>
            <a:r>
              <a:rPr lang="en-US" altLang="ko-KR" sz="1600" dirty="0"/>
              <a:t>, </a:t>
            </a:r>
            <a:r>
              <a:rPr lang="ko-KR" altLang="en-US" sz="1600" dirty="0"/>
              <a:t>승객 수</a:t>
            </a:r>
            <a:r>
              <a:rPr lang="en-US" altLang="ko-KR" sz="1600" dirty="0"/>
              <a:t>] data</a:t>
            </a:r>
            <a:r>
              <a:rPr lang="ko-KR" altLang="en-US" sz="1600" dirty="0"/>
              <a:t>를 이용하여 </a:t>
            </a:r>
            <a:r>
              <a:rPr lang="en-US" altLang="ko-KR" sz="1600" dirty="0"/>
              <a:t>Linear regression </a:t>
            </a:r>
            <a:r>
              <a:rPr lang="ko-KR" altLang="en-US" sz="1600" dirty="0"/>
              <a:t>수행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조건 </a:t>
            </a:r>
            <a:r>
              <a:rPr lang="en-US" altLang="ko-KR" sz="1600" dirty="0"/>
              <a:t>4. </a:t>
            </a:r>
            <a:r>
              <a:rPr lang="en-US" altLang="ko-KR" sz="1600" b="1" dirty="0"/>
              <a:t>2016</a:t>
            </a:r>
            <a:r>
              <a:rPr lang="ko-KR" altLang="en-US" sz="1600" dirty="0"/>
              <a:t>년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명의 승객</a:t>
            </a:r>
            <a:r>
              <a:rPr lang="ko-KR" altLang="en-US" sz="1600" dirty="0"/>
              <a:t>이 </a:t>
            </a:r>
            <a:r>
              <a:rPr lang="en-US" altLang="ko-KR" sz="1600" b="1" dirty="0"/>
              <a:t>L1</a:t>
            </a:r>
            <a:r>
              <a:rPr lang="ko-KR" altLang="en-US" sz="1600" b="1" dirty="0"/>
              <a:t>거리 </a:t>
            </a:r>
            <a:r>
              <a:rPr lang="en-US" altLang="ko-KR" sz="1600" b="1" dirty="0"/>
              <a:t>250, L2</a:t>
            </a:r>
            <a:r>
              <a:rPr lang="ko-KR" altLang="en-US" sz="1600" b="1" dirty="0"/>
              <a:t>거리 </a:t>
            </a:r>
            <a:r>
              <a:rPr lang="en-US" altLang="ko-KR" sz="1600" b="1" dirty="0"/>
              <a:t>180.277 </a:t>
            </a:r>
            <a:r>
              <a:rPr lang="ko-KR" altLang="en-US" sz="1600" dirty="0"/>
              <a:t>움직였을 때 택시 요금 예측</a:t>
            </a:r>
            <a:endParaRPr lang="en-US" altLang="ko-KR" sz="16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3ABD0C3-F48B-0158-C844-036DECA5D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753941"/>
              </p:ext>
            </p:extLst>
          </p:nvPr>
        </p:nvGraphicFramePr>
        <p:xfrm>
          <a:off x="7748134" y="3838654"/>
          <a:ext cx="3774505" cy="2789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410">
                  <a:extLst>
                    <a:ext uri="{9D8B030D-6E8A-4147-A177-3AD203B41FA5}">
                      <a16:colId xmlns:a16="http://schemas.microsoft.com/office/drawing/2014/main" val="3235633537"/>
                    </a:ext>
                  </a:extLst>
                </a:gridCol>
                <a:gridCol w="2257095">
                  <a:extLst>
                    <a:ext uri="{9D8B030D-6E8A-4147-A177-3AD203B41FA5}">
                      <a16:colId xmlns:a16="http://schemas.microsoft.com/office/drawing/2014/main" val="194959054"/>
                    </a:ext>
                  </a:extLst>
                </a:gridCol>
              </a:tblGrid>
              <a:tr h="3984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2373023"/>
                  </a:ext>
                </a:extLst>
              </a:tr>
              <a:tr h="398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pickup_datetime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탑승 일자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4949100"/>
                  </a:ext>
                </a:extLst>
              </a:tr>
              <a:tr h="398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pickup_x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탑승 지역 </a:t>
                      </a:r>
                      <a:r>
                        <a:rPr lang="en-US" altLang="ko-KR" sz="1200" dirty="0"/>
                        <a:t>x</a:t>
                      </a:r>
                      <a:r>
                        <a:rPr lang="ko-KR" altLang="en-US" sz="1200" dirty="0"/>
                        <a:t>좌표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66129"/>
                  </a:ext>
                </a:extLst>
              </a:tr>
              <a:tr h="398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pickup_y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탑승 지역 </a:t>
                      </a:r>
                      <a:r>
                        <a:rPr lang="en-US" altLang="ko-KR" sz="1200" dirty="0"/>
                        <a:t>y</a:t>
                      </a:r>
                      <a:r>
                        <a:rPr lang="ko-KR" altLang="en-US" sz="1200" dirty="0"/>
                        <a:t>좌표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4678449"/>
                  </a:ext>
                </a:extLst>
              </a:tr>
              <a:tr h="398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dropoff_x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하차 지역 </a:t>
                      </a:r>
                      <a:r>
                        <a:rPr lang="en-US" altLang="ko-KR" sz="1200" dirty="0"/>
                        <a:t>x</a:t>
                      </a:r>
                      <a:r>
                        <a:rPr lang="ko-KR" altLang="en-US" sz="1200" dirty="0"/>
                        <a:t>좌표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94729"/>
                  </a:ext>
                </a:extLst>
              </a:tr>
              <a:tr h="398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dropoff_y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하차 지역 </a:t>
                      </a:r>
                      <a:r>
                        <a:rPr lang="en-US" altLang="ko-KR" sz="1200" dirty="0"/>
                        <a:t>y</a:t>
                      </a:r>
                      <a:r>
                        <a:rPr lang="ko-KR" altLang="en-US" sz="1200" dirty="0"/>
                        <a:t>좌표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75272"/>
                  </a:ext>
                </a:extLst>
              </a:tr>
              <a:tr h="398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passenger_count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승객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86582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56CD8EF6-E31B-5FCD-EC45-22F60D24F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63" y="3838654"/>
            <a:ext cx="6636602" cy="27891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7E6549-EF79-9CFF-FB21-573698F69D1B}"/>
                  </a:ext>
                </a:extLst>
              </p:cNvPr>
              <p:cNvSpPr txBox="1"/>
              <p:nvPr/>
            </p:nvSpPr>
            <p:spPr>
              <a:xfrm>
                <a:off x="8189117" y="808500"/>
                <a:ext cx="3333522" cy="90890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ko-KR" sz="16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+∆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7E6549-EF79-9CFF-FB21-573698F69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117" y="808500"/>
                <a:ext cx="3333522" cy="9089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2430EB-E7A5-A904-7C5F-22A3955C800F}"/>
                  </a:ext>
                </a:extLst>
              </p:cNvPr>
              <p:cNvSpPr txBox="1"/>
              <p:nvPr/>
            </p:nvSpPr>
            <p:spPr>
              <a:xfrm>
                <a:off x="8189117" y="1870791"/>
                <a:ext cx="3333522" cy="59490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2430EB-E7A5-A904-7C5F-22A3955C8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117" y="1870791"/>
                <a:ext cx="3333522" cy="5949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578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919BB33-8459-E6A4-88C7-49B3E0402A88}"/>
              </a:ext>
            </a:extLst>
          </p:cNvPr>
          <p:cNvSpPr txBox="1"/>
          <p:nvPr/>
        </p:nvSpPr>
        <p:spPr>
          <a:xfrm>
            <a:off x="88793" y="52706"/>
            <a:ext cx="12103207" cy="6138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문제 </a:t>
            </a:r>
            <a:r>
              <a:rPr lang="en-US" altLang="ko-KR" b="1" dirty="0"/>
              <a:t>3. </a:t>
            </a:r>
            <a:r>
              <a:rPr lang="ko-KR" altLang="en-US" b="1" dirty="0"/>
              <a:t>다음은 </a:t>
            </a:r>
            <a:r>
              <a:rPr lang="en-US" altLang="ko-KR" b="1" dirty="0"/>
              <a:t>Uber</a:t>
            </a:r>
            <a:r>
              <a:rPr lang="ko-KR" altLang="en-US" b="1" dirty="0"/>
              <a:t> 택시 요금에 관한 </a:t>
            </a:r>
            <a:r>
              <a:rPr lang="en-US" altLang="ko-KR" b="1" dirty="0"/>
              <a:t>data</a:t>
            </a:r>
            <a:r>
              <a:rPr lang="ko-KR" altLang="en-US" b="1" dirty="0"/>
              <a:t>이다</a:t>
            </a:r>
            <a:r>
              <a:rPr lang="en-US" altLang="ko-KR" b="1" dirty="0"/>
              <a:t>. </a:t>
            </a:r>
            <a:r>
              <a:rPr lang="ko-KR" altLang="en-US" b="1" dirty="0"/>
              <a:t>다음 조건이 충족되도록 </a:t>
            </a:r>
            <a:r>
              <a:rPr lang="en-US" altLang="ko-KR" b="1" dirty="0"/>
              <a:t>Linear regression</a:t>
            </a:r>
            <a:r>
              <a:rPr lang="ko-KR" altLang="en-US" b="1" dirty="0"/>
              <a:t>을 </a:t>
            </a:r>
            <a:r>
              <a:rPr lang="ko-KR" altLang="en-US" b="1" dirty="0" err="1"/>
              <a:t>수행하시오</a:t>
            </a:r>
            <a:r>
              <a:rPr lang="en-US" altLang="ko-KR" b="1" dirty="0"/>
              <a:t>. (50</a:t>
            </a:r>
            <a:r>
              <a:rPr lang="ko-KR" altLang="en-US" b="1" dirty="0"/>
              <a:t>점</a:t>
            </a:r>
            <a:r>
              <a:rPr lang="en-US" altLang="ko-KR" b="1" dirty="0"/>
              <a:t>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조건 </a:t>
            </a:r>
            <a:r>
              <a:rPr lang="en-US" altLang="ko-KR" sz="1600" dirty="0"/>
              <a:t>1. Data </a:t>
            </a:r>
            <a:r>
              <a:rPr lang="ko-KR" altLang="en-US" sz="1600" dirty="0" err="1"/>
              <a:t>전처리</a:t>
            </a:r>
            <a:r>
              <a:rPr lang="ko-KR" altLang="en-US" sz="1600" dirty="0"/>
              <a:t> 수행</a:t>
            </a:r>
            <a:endParaRPr lang="en-US" altLang="ko-KR" sz="1600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Pickup_datetime</a:t>
            </a:r>
            <a:r>
              <a:rPr lang="en-US" altLang="ko-KR" sz="1600" dirty="0"/>
              <a:t> </a:t>
            </a:r>
            <a:r>
              <a:rPr lang="ko-KR" altLang="en-US" sz="1600" dirty="0"/>
              <a:t>변수에서 년도만 추출</a:t>
            </a:r>
            <a:endParaRPr lang="en-US" altLang="ko-KR" sz="1600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Pickup / </a:t>
            </a:r>
            <a:r>
              <a:rPr lang="en-US" altLang="ko-KR" sz="1600" dirty="0" err="1"/>
              <a:t>dropoff</a:t>
            </a:r>
            <a:r>
              <a:rPr lang="en-US" altLang="ko-KR" sz="1600" dirty="0"/>
              <a:t> </a:t>
            </a:r>
            <a:r>
              <a:rPr lang="ko-KR" altLang="en-US" sz="1600" dirty="0"/>
              <a:t>좌표를 이용하여 </a:t>
            </a:r>
            <a:r>
              <a:rPr lang="en-US" altLang="ko-KR" sz="1600" dirty="0"/>
              <a:t>L1, L2 </a:t>
            </a:r>
            <a:r>
              <a:rPr lang="ko-KR" altLang="en-US" sz="1600" dirty="0"/>
              <a:t>거리 추출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조건 </a:t>
            </a:r>
            <a:r>
              <a:rPr lang="en-US" altLang="ko-KR" sz="1600" dirty="0"/>
              <a:t>2. </a:t>
            </a:r>
            <a:r>
              <a:rPr lang="ko-KR" altLang="en-US" sz="1600" dirty="0"/>
              <a:t>각 </a:t>
            </a:r>
            <a:r>
              <a:rPr lang="en-US" altLang="ko-KR" sz="1600" dirty="0"/>
              <a:t>data</a:t>
            </a:r>
            <a:r>
              <a:rPr lang="ko-KR" altLang="en-US" sz="1600" dirty="0"/>
              <a:t>의 열 별 </a:t>
            </a:r>
            <a:r>
              <a:rPr lang="en-US" altLang="ko-KR" sz="1600" dirty="0"/>
              <a:t>min-max </a:t>
            </a:r>
            <a:r>
              <a:rPr lang="ko-KR" altLang="en-US" sz="1600" dirty="0"/>
              <a:t>정규화 수행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조건 </a:t>
            </a:r>
            <a:r>
              <a:rPr lang="en-US" altLang="ko-KR" sz="1600" dirty="0"/>
              <a:t>3. [</a:t>
            </a:r>
            <a:r>
              <a:rPr lang="ko-KR" altLang="en-US" sz="1600" dirty="0"/>
              <a:t>년도</a:t>
            </a:r>
            <a:r>
              <a:rPr lang="en-US" altLang="ko-KR" sz="1600" dirty="0"/>
              <a:t>, L1 </a:t>
            </a:r>
            <a:r>
              <a:rPr lang="ko-KR" altLang="en-US" sz="1600" dirty="0"/>
              <a:t>거리</a:t>
            </a:r>
            <a:r>
              <a:rPr lang="en-US" altLang="ko-KR" sz="1600" dirty="0"/>
              <a:t>, L2 </a:t>
            </a:r>
            <a:r>
              <a:rPr lang="ko-KR" altLang="en-US" sz="1600" dirty="0"/>
              <a:t>거리</a:t>
            </a:r>
            <a:r>
              <a:rPr lang="en-US" altLang="ko-KR" sz="1600" dirty="0"/>
              <a:t>, </a:t>
            </a:r>
            <a:r>
              <a:rPr lang="ko-KR" altLang="en-US" sz="1600" dirty="0"/>
              <a:t>승객 수</a:t>
            </a:r>
            <a:r>
              <a:rPr lang="en-US" altLang="ko-KR" sz="1600" dirty="0"/>
              <a:t>] data</a:t>
            </a:r>
            <a:r>
              <a:rPr lang="ko-KR" altLang="en-US" sz="1600" dirty="0"/>
              <a:t>를 이용하여 </a:t>
            </a:r>
            <a:r>
              <a:rPr lang="en-US" altLang="ko-KR" sz="1600" dirty="0"/>
              <a:t>Linear regression </a:t>
            </a:r>
            <a:r>
              <a:rPr lang="ko-KR" altLang="en-US" sz="1600" dirty="0"/>
              <a:t>수행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조건 </a:t>
            </a:r>
            <a:r>
              <a:rPr lang="en-US" altLang="ko-KR" sz="1600" dirty="0"/>
              <a:t>4. </a:t>
            </a:r>
            <a:r>
              <a:rPr lang="en-US" altLang="ko-KR" sz="1600" b="1" dirty="0"/>
              <a:t>2016</a:t>
            </a:r>
            <a:r>
              <a:rPr lang="ko-KR" altLang="en-US" sz="1600" dirty="0"/>
              <a:t>년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명의 승객</a:t>
            </a:r>
            <a:r>
              <a:rPr lang="ko-KR" altLang="en-US" sz="1600" dirty="0"/>
              <a:t>이 </a:t>
            </a:r>
            <a:r>
              <a:rPr lang="en-US" altLang="ko-KR" sz="1600" b="1" dirty="0"/>
              <a:t>L1</a:t>
            </a:r>
            <a:r>
              <a:rPr lang="ko-KR" altLang="en-US" sz="1600" b="1" dirty="0"/>
              <a:t>거리 </a:t>
            </a:r>
            <a:r>
              <a:rPr lang="en-US" altLang="ko-KR" sz="1600" b="1" dirty="0"/>
              <a:t>250, L2</a:t>
            </a:r>
            <a:r>
              <a:rPr lang="ko-KR" altLang="en-US" sz="1600" b="1" dirty="0"/>
              <a:t>거리 </a:t>
            </a:r>
            <a:r>
              <a:rPr lang="en-US" altLang="ko-KR" sz="1600" b="1" dirty="0"/>
              <a:t>180.277 </a:t>
            </a:r>
            <a:r>
              <a:rPr lang="ko-KR" altLang="en-US" sz="1600" dirty="0"/>
              <a:t>움직였을 때 택시 요금 예측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</a:rPr>
              <a:t>평가 의도</a:t>
            </a:r>
            <a:r>
              <a:rPr lang="en-US" altLang="ko-KR" sz="1600" dirty="0">
                <a:solidFill>
                  <a:srgbClr val="FF0000"/>
                </a:solidFill>
              </a:rPr>
              <a:t>: Data </a:t>
            </a:r>
            <a:r>
              <a:rPr lang="ko-KR" altLang="en-US" sz="1600" dirty="0" err="1">
                <a:solidFill>
                  <a:srgbClr val="FF0000"/>
                </a:solidFill>
              </a:rPr>
              <a:t>전처리</a:t>
            </a:r>
            <a:r>
              <a:rPr lang="ko-KR" altLang="en-US" sz="1600" dirty="0">
                <a:solidFill>
                  <a:srgbClr val="FF0000"/>
                </a:solidFill>
              </a:rPr>
              <a:t> 및 이해 능력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</a:rPr>
              <a:t>채점 기준</a:t>
            </a:r>
            <a:r>
              <a:rPr lang="en-US" altLang="ko-KR" sz="1600" dirty="0">
                <a:solidFill>
                  <a:srgbClr val="FF0000"/>
                </a:solidFill>
              </a:rPr>
              <a:t>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</a:rPr>
              <a:t>Data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</a:rPr>
              <a:t>전처리</a:t>
            </a:r>
            <a:r>
              <a:rPr lang="ko-KR" altLang="en-US" sz="1600" dirty="0">
                <a:solidFill>
                  <a:srgbClr val="FF0000"/>
                </a:solidFill>
              </a:rPr>
              <a:t> 수행 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각 </a:t>
            </a:r>
            <a:r>
              <a:rPr lang="en-US" altLang="ko-KR" sz="1600" dirty="0">
                <a:solidFill>
                  <a:srgbClr val="FF0000"/>
                </a:solidFill>
              </a:rPr>
              <a:t>15</a:t>
            </a:r>
            <a:r>
              <a:rPr lang="ko-KR" altLang="en-US" sz="1600" dirty="0">
                <a:solidFill>
                  <a:srgbClr val="FF0000"/>
                </a:solidFill>
              </a:rPr>
              <a:t>점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</a:rPr>
              <a:t>Data min-max </a:t>
            </a:r>
            <a:r>
              <a:rPr lang="ko-KR" altLang="en-US" sz="1600" dirty="0">
                <a:solidFill>
                  <a:srgbClr val="FF0000"/>
                </a:solidFill>
              </a:rPr>
              <a:t>정규화 수행 </a:t>
            </a:r>
            <a:r>
              <a:rPr lang="en-US" altLang="ko-KR" sz="1600" dirty="0">
                <a:solidFill>
                  <a:srgbClr val="FF0000"/>
                </a:solidFill>
              </a:rPr>
              <a:t>(10</a:t>
            </a:r>
            <a:r>
              <a:rPr lang="ko-KR" altLang="en-US" sz="1600" dirty="0">
                <a:solidFill>
                  <a:srgbClr val="FF0000"/>
                </a:solidFill>
              </a:rPr>
              <a:t>점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</a:rPr>
              <a:t>조건 </a:t>
            </a:r>
            <a:r>
              <a:rPr lang="en-US" altLang="ko-KR" sz="1600" dirty="0">
                <a:solidFill>
                  <a:srgbClr val="FF0000"/>
                </a:solidFill>
              </a:rPr>
              <a:t>3 </a:t>
            </a:r>
            <a:r>
              <a:rPr lang="ko-KR" altLang="en-US" sz="1600" dirty="0">
                <a:solidFill>
                  <a:srgbClr val="FF0000"/>
                </a:solidFill>
              </a:rPr>
              <a:t>예측 수행 시 </a:t>
            </a:r>
            <a:r>
              <a:rPr lang="en-US" altLang="ko-KR" sz="1600" dirty="0">
                <a:solidFill>
                  <a:srgbClr val="FF0000"/>
                </a:solidFill>
              </a:rPr>
              <a:t>test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data</a:t>
            </a:r>
            <a:r>
              <a:rPr lang="ko-KR" altLang="en-US" sz="1600" dirty="0">
                <a:solidFill>
                  <a:srgbClr val="FF0000"/>
                </a:solidFill>
              </a:rPr>
              <a:t>에 대한 정규화 수행 </a:t>
            </a:r>
            <a:r>
              <a:rPr lang="en-US" altLang="ko-KR" sz="1600" dirty="0">
                <a:solidFill>
                  <a:srgbClr val="FF0000"/>
                </a:solidFill>
              </a:rPr>
              <a:t>(10</a:t>
            </a:r>
            <a:r>
              <a:rPr lang="ko-KR" altLang="en-US" sz="1600" dirty="0">
                <a:solidFill>
                  <a:srgbClr val="FF0000"/>
                </a:solidFill>
              </a:rPr>
              <a:t>점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87647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71B35-85B3-FC7A-5819-3BBA24E5B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B4D2DAEC-499B-82A1-092D-35C83117309D}"/>
              </a:ext>
            </a:extLst>
          </p:cNvPr>
          <p:cNvSpPr txBox="1"/>
          <p:nvPr/>
        </p:nvSpPr>
        <p:spPr>
          <a:xfrm>
            <a:off x="88793" y="52706"/>
            <a:ext cx="12103207" cy="195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문제 </a:t>
            </a:r>
            <a:r>
              <a:rPr lang="en-US" altLang="ko-KR" b="1" dirty="0"/>
              <a:t>3. </a:t>
            </a:r>
            <a:r>
              <a:rPr lang="ko-KR" altLang="en-US" b="1" dirty="0"/>
              <a:t>다음은 </a:t>
            </a:r>
            <a:r>
              <a:rPr lang="en-US" altLang="ko-KR" b="1" dirty="0"/>
              <a:t>Uber</a:t>
            </a:r>
            <a:r>
              <a:rPr lang="ko-KR" altLang="en-US" b="1" dirty="0"/>
              <a:t> 택시 요금에 관한 </a:t>
            </a:r>
            <a:r>
              <a:rPr lang="en-US" altLang="ko-KR" b="1" dirty="0"/>
              <a:t>data</a:t>
            </a:r>
            <a:r>
              <a:rPr lang="ko-KR" altLang="en-US" b="1" dirty="0"/>
              <a:t>이다</a:t>
            </a:r>
            <a:r>
              <a:rPr lang="en-US" altLang="ko-KR" b="1" dirty="0"/>
              <a:t>. </a:t>
            </a:r>
            <a:r>
              <a:rPr lang="ko-KR" altLang="en-US" b="1" dirty="0"/>
              <a:t>다음 조건이 충족되도록 </a:t>
            </a:r>
            <a:r>
              <a:rPr lang="en-US" altLang="ko-KR" b="1" dirty="0"/>
              <a:t>Linear regression</a:t>
            </a:r>
            <a:r>
              <a:rPr lang="ko-KR" altLang="en-US" b="1" dirty="0"/>
              <a:t>을 </a:t>
            </a:r>
            <a:r>
              <a:rPr lang="ko-KR" altLang="en-US" b="1" dirty="0" err="1"/>
              <a:t>수행하시오</a:t>
            </a:r>
            <a:r>
              <a:rPr lang="en-US" altLang="ko-KR" b="1" dirty="0"/>
              <a:t>. (50</a:t>
            </a:r>
            <a:r>
              <a:rPr lang="ko-KR" altLang="en-US" b="1" dirty="0"/>
              <a:t>점</a:t>
            </a:r>
            <a:r>
              <a:rPr lang="en-US" altLang="ko-KR" b="1" dirty="0"/>
              <a:t>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문제</a:t>
            </a:r>
            <a:r>
              <a:rPr lang="en-US" altLang="ko-KR" sz="1600" dirty="0"/>
              <a:t> </a:t>
            </a:r>
            <a:r>
              <a:rPr lang="ko-KR" altLang="en-US" sz="1600" dirty="0"/>
              <a:t>코드 오류</a:t>
            </a:r>
            <a:endParaRPr lang="en-US" altLang="ko-KR" sz="1600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ym typeface="Wingdings" panose="05000000000000000000" pitchFamily="2" charset="2"/>
              </a:rPr>
              <a:t>출력 값과 상관없이 채점 기준 의도대로 구현 시 정답처리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7C11607-5DD2-BF93-2E58-0980B2EE346F}"/>
              </a:ext>
            </a:extLst>
          </p:cNvPr>
          <p:cNvGrpSpPr/>
          <p:nvPr/>
        </p:nvGrpSpPr>
        <p:grpSpPr>
          <a:xfrm>
            <a:off x="423175" y="2291226"/>
            <a:ext cx="11345651" cy="4125687"/>
            <a:chOff x="292546" y="2166256"/>
            <a:chExt cx="11345651" cy="4125687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3D31DBD-FBF0-C143-8967-2481B23BE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7051" r="28194" b="27159"/>
            <a:stretch/>
          </p:blipFill>
          <p:spPr>
            <a:xfrm>
              <a:off x="292546" y="2166256"/>
              <a:ext cx="5803454" cy="4125687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2B11580-751E-45F4-9EAE-338910030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2084" y="3862729"/>
              <a:ext cx="5106113" cy="2429214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A45F17F-00F2-017D-21E2-D99F634BF037}"/>
                </a:ext>
              </a:extLst>
            </p:cNvPr>
            <p:cNvSpPr/>
            <p:nvPr/>
          </p:nvSpPr>
          <p:spPr>
            <a:xfrm>
              <a:off x="7070127" y="5510676"/>
              <a:ext cx="1836892" cy="40460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506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noFill/>
        <a:ln w="19050" cap="flat" cmpd="sng" algn="ctr">
          <a:solidFill>
            <a:sysClr val="windowText" lastClr="000000"/>
          </a:solidFill>
          <a:prstDash val="solid"/>
          <a:miter lim="800000"/>
          <a:tailEnd type="triangle"/>
        </a:ln>
        <a:effectLst/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1046</Words>
  <Application>Microsoft Office PowerPoint</Application>
  <PresentationFormat>와이드스크린</PresentationFormat>
  <Paragraphs>134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박병주</dc:creator>
  <cp:lastModifiedBy>박병주</cp:lastModifiedBy>
  <cp:revision>34</cp:revision>
  <dcterms:created xsi:type="dcterms:W3CDTF">2024-06-14T06:27:04Z</dcterms:created>
  <dcterms:modified xsi:type="dcterms:W3CDTF">2024-10-28T10:00:17Z</dcterms:modified>
</cp:coreProperties>
</file>