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310" r:id="rId4"/>
    <p:sldId id="312" r:id="rId5"/>
    <p:sldId id="311" r:id="rId6"/>
    <p:sldId id="308" r:id="rId7"/>
    <p:sldId id="302" r:id="rId8"/>
    <p:sldId id="307" r:id="rId9"/>
  </p:sldIdLst>
  <p:sldSz cx="12192000" cy="6858000"/>
  <p:notesSz cx="9601200" cy="150876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lschreiberSansW00-Bold" panose="02000806000000020003" pitchFamily="2" charset="0"/>
      <p:bold r:id="rId15"/>
    </p:embeddedFont>
    <p:embeddedFont>
      <p:font typeface="HellschreiberSansW00-Medium" panose="02000806000000020003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DDDDD"/>
    <a:srgbClr val="FFFFFF"/>
    <a:srgbClr val="F7F7F7"/>
    <a:srgbClr val="3D196C"/>
    <a:srgbClr val="FDF1E9"/>
    <a:srgbClr val="FAD6BE"/>
    <a:srgbClr val="F1995D"/>
    <a:srgbClr val="B85462"/>
    <a:srgbClr val="C15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5" autoAdjust="0"/>
  </p:normalViewPr>
  <p:slideViewPr>
    <p:cSldViewPr snapToGrid="0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757000"/>
          </a:xfrm>
          <a:prstGeom prst="rect">
            <a:avLst/>
          </a:prstGeom>
        </p:spPr>
        <p:txBody>
          <a:bodyPr vert="horz" lIns="141020" tIns="70511" rIns="141020" bIns="70511" rtlCol="0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2"/>
            <a:ext cx="4160520" cy="757000"/>
          </a:xfrm>
          <a:prstGeom prst="rect">
            <a:avLst/>
          </a:prstGeom>
        </p:spPr>
        <p:txBody>
          <a:bodyPr vert="horz" lIns="141020" tIns="70511" rIns="141020" bIns="70511" rtlCol="0"/>
          <a:lstStyle>
            <a:lvl1pPr algn="r">
              <a:defRPr sz="1900"/>
            </a:lvl1pPr>
          </a:lstStyle>
          <a:p>
            <a:fld id="{CF83F687-F070-49AA-B834-4E788E745FE7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6225" y="1885950"/>
            <a:ext cx="9048750" cy="509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20" tIns="70511" rIns="141020" bIns="705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7260911"/>
            <a:ext cx="7680960" cy="5940743"/>
          </a:xfrm>
          <a:prstGeom prst="rect">
            <a:avLst/>
          </a:prstGeom>
        </p:spPr>
        <p:txBody>
          <a:bodyPr vert="horz" lIns="141020" tIns="70511" rIns="141020" bIns="7051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330602"/>
            <a:ext cx="4160520" cy="756998"/>
          </a:xfrm>
          <a:prstGeom prst="rect">
            <a:avLst/>
          </a:prstGeom>
        </p:spPr>
        <p:txBody>
          <a:bodyPr vert="horz" lIns="141020" tIns="70511" rIns="141020" bIns="70511" rtlCol="0" anchor="b"/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4330602"/>
            <a:ext cx="4160520" cy="756998"/>
          </a:xfrm>
          <a:prstGeom prst="rect">
            <a:avLst/>
          </a:prstGeom>
        </p:spPr>
        <p:txBody>
          <a:bodyPr vert="horz" lIns="141020" tIns="70511" rIns="141020" bIns="70511" rtlCol="0" anchor="b"/>
          <a:lstStyle>
            <a:lvl1pPr algn="r">
              <a:defRPr sz="1900"/>
            </a:lvl1pPr>
          </a:lstStyle>
          <a:p>
            <a:fld id="{06A9F4E7-7157-4850-B7E6-07E993707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8139-5FE3-4A43-AD4C-9D8B934D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95B7-9DCB-4319-9262-BA88CFBB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EFDC-063B-473E-8DD4-61A4542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C450-BE0F-ED4E-A4D0-91CA31D1A387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B058-7836-43C9-9FAC-8F5353B3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2BCD-8BEA-4430-A415-8FAE04D8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834A-3B0F-4AB6-9276-2005F7C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A644A-988C-4E84-9C26-DA50926B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6CF8-EE2C-4244-B783-FDBEE345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0FA-8D88-9848-AFC5-F7C9FB72F9A8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8220-A266-4F34-9AA8-77BDEC60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DB2C-9EE1-4D8D-B08E-5A4CD2C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B08E1-6893-4018-8BDE-C555CEAF7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7C456-2776-4816-B7CA-1AC9C85F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671A-15F2-4BCF-929E-EE08FF39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60E-E765-BC48-A998-E75020C46126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EEE2-ECFB-4076-96CE-C316495D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2A8C-16C2-410F-AD9F-9CC887A2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B6DA-CE32-4F63-AD0E-5C571765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058-D971-4C23-AE4A-2B0C9647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DF2B0-A89C-427D-A0A0-94A75470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336C-9A31-9048-8145-60361BE634F9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9F4A-34E0-4D55-8056-0C2C7C77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A3EB-8FCA-4070-9A32-4E0FA97A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5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BB14-2B59-4A8F-B19A-5B321A31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0FF6A-D1AF-49DD-B906-2D00D58E2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6252-27EC-400B-B6E9-735C468F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150-4833-0C46-98D2-9AAC7C8AB499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71A0-19B0-4F53-8501-BE5B350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FF2F-D32D-42B6-AA25-39D94EC7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94F4-BF25-45FC-BC3D-AFE5DFF3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0518-D7DB-48F3-A3D4-984B1A23C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BF88-8BB8-46BE-87E9-4B6B42726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96C6-1A2D-46E6-B7AB-04C7369A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4F1B-05A7-A94F-B7C7-FD26CF17FFF2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7F43-3705-43DA-964D-BBAC363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6B6F-CCBB-4FEE-BED5-5E40A272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302D-2FFA-4084-8923-5D741D28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BD2E-7A88-4641-BE8B-DBCF246C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2D09A-F470-4BE9-8932-DB3ACF7E6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3CCCA-7680-4F98-A58A-760086307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A0EE5-135E-4426-A9DA-61E1D5F2E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F4FD-91C5-4717-8CF7-47906623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3E71-217B-5848-BC87-7EF2F18C85A0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BF7E1-1371-4A87-B5A7-311DE7CB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9831-3196-4F5A-8F9F-474F518C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A28B-604F-4D42-81F9-316C1772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B6AAF-F07A-4BF4-B87B-E1782BB1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EE5B-9586-2440-A946-FF5569A86948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EC40D-C0FA-4041-ABAA-FC71D644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DC9EA-705D-423C-84D0-F3D64980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D4BAC-5AD0-49D8-9135-29354161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2C7F-5569-9B49-86DE-80AAC6446483}" type="datetime1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56D62-A83E-45DB-BA3F-13782F20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DF225-A27B-4C28-A216-C582486B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0697-88DD-4449-A033-B5FA8178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9B11-1A7A-4440-942A-3DCDA15E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B596B-65A6-46C8-8446-3974B8D9F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3E514-3516-477C-B04E-215EA86B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C7D3-3DD0-3D45-A2C7-BF59F3A00C72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78B6B-4AAC-4EC9-9759-0A56E96E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BED2-A9FC-4364-8240-AF585314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5D5-173A-46EA-9871-7DE8B834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CC1FF-60EB-45B6-AD56-820BEE20D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23F2-AA4F-4B0D-87D8-A38161B47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EB6AB-176D-4DD8-8E7D-E7A5571A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A754-7578-BF49-A7BE-3FC76C33CD3C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31D9F-2A57-4779-BD5D-BE0A0BDD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79A3B-5F86-499E-8E78-7A1C27D9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6DCE5-C99D-48D5-982E-E351D9CF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75C5-D0A6-4C62-AB35-1099C916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196D-A3D0-4607-91E7-94DB3870E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72922-B54C-9946-99A2-5692873B22DB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D22A-2B1F-4823-84ED-CD220737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Teslim, Toheeb &amp; Chidera (2023)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A8A1B-0F0E-47D0-ADA6-FF1606E1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9DA0-36EC-4E11-8BF2-93E96EE6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292-3844-4375-82DB-ABE54730B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850" y="1411248"/>
            <a:ext cx="9004300" cy="192881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HellschreiberSansW00-Bold" panose="02000806000000020003" pitchFamily="2" charset="0"/>
              </a:rPr>
              <a:t>Interfacial Dynamics of Surfactant: A Molecular Dynamics Study</a:t>
            </a:r>
            <a:endParaRPr lang="en-US" sz="4000" dirty="0">
              <a:latin typeface="HellschreiberSansW00-Bold" panose="0200080600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36514-13E9-434C-91F1-D162A1D5C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3825240"/>
            <a:ext cx="10020300" cy="212344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Teslim Olayiwola</a:t>
            </a:r>
            <a:r>
              <a:rPr lang="en-US" sz="3100" baseline="30000" dirty="0"/>
              <a:t>1</a:t>
            </a:r>
            <a:r>
              <a:rPr lang="en-US" sz="3200" baseline="30000" dirty="0"/>
              <a:t> *</a:t>
            </a:r>
            <a:r>
              <a:rPr lang="en-US" sz="3100" dirty="0"/>
              <a:t>, </a:t>
            </a:r>
            <a:r>
              <a:rPr lang="en-US" sz="3100" dirty="0" err="1"/>
              <a:t>Toheeb</a:t>
            </a:r>
            <a:r>
              <a:rPr lang="en-US" sz="3100" dirty="0"/>
              <a:t> Balogun</a:t>
            </a:r>
            <a:r>
              <a:rPr lang="en-US" sz="3100" baseline="30000" dirty="0"/>
              <a:t>1</a:t>
            </a:r>
            <a:r>
              <a:rPr lang="en-US" sz="3200" baseline="30000" dirty="0"/>
              <a:t> *</a:t>
            </a:r>
            <a:r>
              <a:rPr lang="en-US" sz="3100" dirty="0"/>
              <a:t> &amp; </a:t>
            </a:r>
            <a:r>
              <a:rPr lang="en-US" sz="3100" dirty="0" err="1"/>
              <a:t>Chidera</a:t>
            </a:r>
            <a:r>
              <a:rPr lang="en-US" sz="3100" dirty="0"/>
              <a:t> Nnadiekwe</a:t>
            </a:r>
            <a:r>
              <a:rPr lang="en-US" sz="3100" baseline="30000" dirty="0"/>
              <a:t>2*</a:t>
            </a:r>
            <a:endParaRPr lang="en-US" sz="3100" dirty="0"/>
          </a:p>
          <a:p>
            <a:r>
              <a:rPr lang="en-US" sz="2000" baseline="30000" dirty="0"/>
              <a:t>1</a:t>
            </a:r>
            <a:r>
              <a:rPr lang="en-US" sz="2000" dirty="0"/>
              <a:t>Department of Chemical Engineering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Department of Chemistry</a:t>
            </a:r>
          </a:p>
          <a:p>
            <a:r>
              <a:rPr lang="en-US" sz="2000" baseline="30000" dirty="0"/>
              <a:t>*</a:t>
            </a:r>
            <a:r>
              <a:rPr lang="en-US" sz="2000" dirty="0"/>
              <a:t>Equal Contributions</a:t>
            </a:r>
          </a:p>
          <a:p>
            <a:endParaRPr lang="en-US" dirty="0"/>
          </a:p>
          <a:p>
            <a:r>
              <a:rPr lang="en-US" dirty="0"/>
              <a:t>Advisor: Dr. </a:t>
            </a:r>
            <a:r>
              <a:rPr lang="en-US" dirty="0" err="1"/>
              <a:t>Revati</a:t>
            </a:r>
            <a:r>
              <a:rPr lang="en-US" dirty="0"/>
              <a:t> Kumar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D7AF0-A065-41F1-9ECC-A4D6548BB705}"/>
              </a:ext>
            </a:extLst>
          </p:cNvPr>
          <p:cNvGrpSpPr/>
          <p:nvPr/>
        </p:nvGrpSpPr>
        <p:grpSpPr>
          <a:xfrm>
            <a:off x="0" y="0"/>
            <a:ext cx="12192000" cy="548640"/>
            <a:chOff x="0" y="0"/>
            <a:chExt cx="12192000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8CC790-0E92-41BD-ADF3-8BAD71D7345E}"/>
                </a:ext>
              </a:extLst>
            </p:cNvPr>
            <p:cNvSpPr/>
            <p:nvPr/>
          </p:nvSpPr>
          <p:spPr>
            <a:xfrm>
              <a:off x="0" y="0"/>
              <a:ext cx="12192000" cy="548640"/>
            </a:xfrm>
            <a:prstGeom prst="rect">
              <a:avLst/>
            </a:prstGeom>
            <a:solidFill>
              <a:srgbClr val="3D196C"/>
            </a:solidFill>
            <a:ln>
              <a:solidFill>
                <a:srgbClr val="3D19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E908BB7-6812-40F2-9D95-0DEF7F8B0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8320" y="0"/>
              <a:ext cx="975360" cy="54864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42DE4B5-3D7C-4256-A925-7720EFC8F47A}"/>
              </a:ext>
            </a:extLst>
          </p:cNvPr>
          <p:cNvSpPr/>
          <p:nvPr/>
        </p:nvSpPr>
        <p:spPr>
          <a:xfrm>
            <a:off x="4657946" y="1518642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CHE4597 Project Defense</a:t>
            </a:r>
          </a:p>
        </p:txBody>
      </p:sp>
    </p:spTree>
    <p:extLst>
      <p:ext uri="{BB962C8B-B14F-4D97-AF65-F5344CB8AC3E}">
        <p14:creationId xmlns:p14="http://schemas.microsoft.com/office/powerpoint/2010/main" val="366649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DB5-DC9A-4ECB-9FE3-093EA9D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"/>
            <a:ext cx="10243367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Surfactant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6115-991E-40A5-814F-835E6F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06F5-072E-466B-AC6C-4B8FBC37ADD3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239E-B3BC-4111-B9A3-B5FC126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F7D-0BC3-B94E-878D-FB685BC45A56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7281-7FB7-4298-9D8E-373BBA69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2DCA83A-C276-900E-21FC-903123BF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98" y="4162028"/>
            <a:ext cx="2539202" cy="18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asy Guide to Understanding How Surfactants Work | IPC">
            <a:extLst>
              <a:ext uri="{FF2B5EF4-FFF2-40B4-BE49-F238E27FC236}">
                <a16:creationId xmlns:a16="http://schemas.microsoft.com/office/drawing/2014/main" id="{A11558CD-0687-CD66-53DE-6FB91AB1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12" y="824160"/>
            <a:ext cx="2036946" cy="236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wo ways to manage heat in a larger stack…">
            <a:extLst>
              <a:ext uri="{FF2B5EF4-FFF2-40B4-BE49-F238E27FC236}">
                <a16:creationId xmlns:a16="http://schemas.microsoft.com/office/drawing/2014/main" id="{DD6F2561-B89C-D3D9-B3E7-2187CDBC5007}"/>
              </a:ext>
            </a:extLst>
          </p:cNvPr>
          <p:cNvSpPr txBox="1"/>
          <p:nvPr/>
        </p:nvSpPr>
        <p:spPr>
          <a:xfrm>
            <a:off x="811573" y="1328078"/>
            <a:ext cx="7013682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ato Semibold" panose="020F0502020204030203" pitchFamily="34" charset="0"/>
              </a:rPr>
              <a:t>Surfactants: chemical compounds that decrease the surface tension or interfacial tension between two liquids.</a:t>
            </a:r>
          </a:p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ato Semibold" panose="020F0502020204030203" pitchFamily="34" charset="0"/>
              </a:rPr>
              <a:t>Applications as emulsifiers, wetting agents, detergents, foaming agents, or dispersants.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Lato Semibold" panose="020F0502020204030203" pitchFamily="34" charset="0"/>
              <a:sym typeface="Helvetica"/>
            </a:endParaRPr>
          </a:p>
        </p:txBody>
      </p:sp>
      <p:sp>
        <p:nvSpPr>
          <p:cNvPr id="7" name="Two ways to manage heat in a larger stack…">
            <a:extLst>
              <a:ext uri="{FF2B5EF4-FFF2-40B4-BE49-F238E27FC236}">
                <a16:creationId xmlns:a16="http://schemas.microsoft.com/office/drawing/2014/main" id="{66894727-7B85-8EFC-368F-4668F513AF90}"/>
              </a:ext>
            </a:extLst>
          </p:cNvPr>
          <p:cNvSpPr txBox="1"/>
          <p:nvPr/>
        </p:nvSpPr>
        <p:spPr>
          <a:xfrm>
            <a:off x="838200" y="2930163"/>
            <a:ext cx="7013682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ato Semibold" panose="020F0502020204030203" pitchFamily="34" charset="0"/>
              </a:rPr>
              <a:t>In a pure aqueous solution or oil/water mixture, they behaves such that the hydrophobic tails repels water while the hydrophilic head expose to water.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Lato Semibold" panose="020F0502020204030203" pitchFamily="34" charset="0"/>
              <a:sym typeface="Helvetica"/>
            </a:endParaRPr>
          </a:p>
        </p:txBody>
      </p:sp>
      <p:pic>
        <p:nvPicPr>
          <p:cNvPr id="1030" name="Picture 6" descr="left) Adsorption of surfactant molecules at the oil-water... | Download  Scientific Diagram">
            <a:extLst>
              <a:ext uri="{FF2B5EF4-FFF2-40B4-BE49-F238E27FC236}">
                <a16:creationId xmlns:a16="http://schemas.microsoft.com/office/drawing/2014/main" id="{D08708D7-9C7C-7B3E-067F-56934A38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683" y="4015714"/>
            <a:ext cx="3295970" cy="18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DB5-DC9A-4ECB-9FE3-093EA9D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"/>
            <a:ext cx="10243367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Motivation &amp; Aim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6115-991E-40A5-814F-835E6F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06F5-072E-466B-AC6C-4B8FBC37ADD3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239E-B3BC-4111-B9A3-B5FC126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F7D-0BC3-B94E-878D-FB685BC45A56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7281-7FB7-4298-9D8E-373BBA69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3" name="Two ways to manage heat in a larger stack…">
            <a:extLst>
              <a:ext uri="{FF2B5EF4-FFF2-40B4-BE49-F238E27FC236}">
                <a16:creationId xmlns:a16="http://schemas.microsoft.com/office/drawing/2014/main" id="{DD6F2561-B89C-D3D9-B3E7-2187CDBC5007}"/>
              </a:ext>
            </a:extLst>
          </p:cNvPr>
          <p:cNvSpPr txBox="1"/>
          <p:nvPr/>
        </p:nvSpPr>
        <p:spPr>
          <a:xfrm>
            <a:off x="811573" y="1789742"/>
            <a:ext cx="701368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Lato Semibold" panose="020F0502020204030203" pitchFamily="34" charset="0"/>
              </a:rPr>
              <a:t>Understand the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Lato Semibold" panose="020F0502020204030203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5507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DB5-DC9A-4ECB-9FE3-093EA9D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"/>
            <a:ext cx="10243367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Our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6115-991E-40A5-814F-835E6F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06F5-072E-466B-AC6C-4B8FBC37ADD3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239E-B3BC-4111-B9A3-B5FC126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F7D-0BC3-B94E-878D-FB685BC45A56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7281-7FB7-4298-9D8E-373BBA69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F3CDB-A995-F5BF-BAAC-27FC076223E3}"/>
              </a:ext>
            </a:extLst>
          </p:cNvPr>
          <p:cNvSpPr/>
          <p:nvPr/>
        </p:nvSpPr>
        <p:spPr>
          <a:xfrm>
            <a:off x="2511380" y="2614411"/>
            <a:ext cx="1390919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Topology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91C7C-0775-DF5A-DA23-8887EC9611A0}"/>
              </a:ext>
            </a:extLst>
          </p:cNvPr>
          <p:cNvSpPr/>
          <p:nvPr/>
        </p:nvSpPr>
        <p:spPr>
          <a:xfrm>
            <a:off x="6135710" y="2612914"/>
            <a:ext cx="1390919" cy="47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 </a:t>
            </a:r>
          </a:p>
        </p:txBody>
      </p:sp>
    </p:spTree>
    <p:extLst>
      <p:ext uri="{BB962C8B-B14F-4D97-AF65-F5344CB8AC3E}">
        <p14:creationId xmlns:p14="http://schemas.microsoft.com/office/powerpoint/2010/main" val="31680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DB5-DC9A-4ECB-9FE3-093EA9D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"/>
            <a:ext cx="10243367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Molecular Dynamics – The Mathematics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6115-991E-40A5-814F-835E6F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06F5-072E-466B-AC6C-4B8FBC37ADD3}" type="slidenum">
              <a:rPr lang="en-US" smtClean="0"/>
              <a:t>5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9B201-DD2A-4E1C-A069-B060D7B709ED}"/>
              </a:ext>
            </a:extLst>
          </p:cNvPr>
          <p:cNvSpPr txBox="1"/>
          <p:nvPr/>
        </p:nvSpPr>
        <p:spPr>
          <a:xfrm>
            <a:off x="1259996" y="5591166"/>
            <a:ext cx="9614369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lschreiberSansW00-Bold" panose="02000806000000020003" pitchFamily="2" charset="0"/>
              </a:rPr>
              <a:t>xxx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239E-B3BC-4111-B9A3-B5FC1264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F7D-0BC3-B94E-878D-FB685BC45A56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7281-7FB7-4298-9D8E-373BBA69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747C8-896C-BDE0-CBA8-70291256C7AA}"/>
              </a:ext>
            </a:extLst>
          </p:cNvPr>
          <p:cNvSpPr txBox="1"/>
          <p:nvPr/>
        </p:nvSpPr>
        <p:spPr>
          <a:xfrm>
            <a:off x="989527" y="1465922"/>
            <a:ext cx="60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Here, we will show some of the </a:t>
            </a:r>
            <a:r>
              <a:rPr lang="en-US" sz="1800" dirty="0" err="1"/>
              <a:t>maths</a:t>
            </a:r>
            <a:r>
              <a:rPr lang="en-US" sz="1800" dirty="0"/>
              <a:t> involved in the computation of some of our properties. We plan to compute 1) </a:t>
            </a:r>
            <a:r>
              <a:rPr lang="en-US" dirty="0"/>
              <a:t>Interfacial Tension (IFT), 2) density</a:t>
            </a:r>
          </a:p>
        </p:txBody>
      </p:sp>
    </p:spTree>
    <p:extLst>
      <p:ext uri="{BB962C8B-B14F-4D97-AF65-F5344CB8AC3E}">
        <p14:creationId xmlns:p14="http://schemas.microsoft.com/office/powerpoint/2010/main" val="270333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5DB5-DC9A-4ECB-9FE3-093EA9D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91"/>
            <a:ext cx="10515600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Results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6115-991E-40A5-814F-835E6F2E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06F5-072E-466B-AC6C-4B8FBC37ADD3}" type="slidenum">
              <a:rPr lang="en-US" smtClean="0"/>
              <a:t>6</a:t>
            </a:fld>
            <a:endParaRPr lang="en-US"/>
          </a:p>
        </p:txBody>
      </p:sp>
      <p:sp>
        <p:nvSpPr>
          <p:cNvPr id="66" name="Two ways to manage heat in a larger stack…">
            <a:extLst>
              <a:ext uri="{FF2B5EF4-FFF2-40B4-BE49-F238E27FC236}">
                <a16:creationId xmlns:a16="http://schemas.microsoft.com/office/drawing/2014/main" id="{399AB500-B4FC-47B9-ACF0-EE8C3CB3E93E}"/>
              </a:ext>
            </a:extLst>
          </p:cNvPr>
          <p:cNvSpPr txBox="1"/>
          <p:nvPr/>
        </p:nvSpPr>
        <p:spPr>
          <a:xfrm>
            <a:off x="692151" y="4383972"/>
            <a:ext cx="7013682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Semibold" panose="020F0502020204030203" pitchFamily="34" charset="0"/>
                <a:cs typeface="Lato Semibold" panose="020F0502020204030203" pitchFamily="34" charset="0"/>
                <a:sym typeface="Helvetica"/>
              </a:rPr>
              <a:t>Xxx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Semibold" panose="020F0502020204030203" pitchFamily="34" charset="0"/>
              <a:cs typeface="Lato Semibold" panose="020F0502020204030203" pitchFamily="34" charset="0"/>
              <a:sym typeface="Helvetica"/>
            </a:endParaRPr>
          </a:p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Semibold" panose="020F0502020204030203" pitchFamily="34" charset="0"/>
                <a:cs typeface="Lato Semibold" panose="020F0502020204030203" pitchFamily="34" charset="0"/>
                <a:sym typeface="Helvetica"/>
              </a:rPr>
              <a:t>Xxxx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Semibold" panose="020F0502020204030203" pitchFamily="34" charset="0"/>
              <a:cs typeface="Lato Semibold" panose="020F0502020204030203" pitchFamily="34" charset="0"/>
              <a:sym typeface="Helvetica"/>
            </a:endParaRPr>
          </a:p>
          <a:p>
            <a:pPr marL="173038" indent="-173038" defTabSz="292100">
              <a:buSzPct val="100000"/>
              <a:buFont typeface="Arial" panose="020B0604020202020204" pitchFamily="34" charset="0"/>
              <a:buChar char="•"/>
              <a:defRPr sz="4200">
                <a:solidFill>
                  <a:srgbClr val="4BACC6">
                    <a:hueOff val="-82419"/>
                    <a:satOff val="-9513"/>
                    <a:lumOff val="-1634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Semibold" panose="020F0502020204030203" pitchFamily="34" charset="0"/>
                <a:cs typeface="Lato Semibold" panose="020F0502020204030203" pitchFamily="34" charset="0"/>
                <a:sym typeface="Helvetica"/>
              </a:rPr>
              <a:t>xxxx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Semibold" panose="020F0502020204030203" pitchFamily="34" charset="0"/>
              <a:cs typeface="Lato Semibold" panose="020F0502020204030203" pitchFamily="34" charset="0"/>
              <a:sym typeface="Helvetic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9CFC02-A4BB-4803-AD94-0AAB0A3C709E}"/>
              </a:ext>
            </a:extLst>
          </p:cNvPr>
          <p:cNvSpPr txBox="1"/>
          <p:nvPr/>
        </p:nvSpPr>
        <p:spPr>
          <a:xfrm>
            <a:off x="838200" y="5979759"/>
            <a:ext cx="3972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F. Wagner, M. Mathias, J. Phys. Chem. Lett. (2010)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V. </a:t>
            </a:r>
            <a:r>
              <a:rPr lang="en-US" sz="1200" dirty="0" err="1">
                <a:solidFill>
                  <a:srgbClr val="000000"/>
                </a:solidFill>
                <a:latin typeface="+mj-lt"/>
              </a:rPr>
              <a:t>Murthi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, US DOE HTPEM Workshop, Nikola Motor (2020)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38C78-C8B8-494E-8EF6-B74ADB49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27A7-0E4C-D948-B1E4-DAA56BEE69B7}" type="datetime1">
              <a:rPr lang="en-US" smtClean="0"/>
              <a:t>4/2/23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B15602-E830-4FA4-9F5D-A55380FF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C2B82-94E7-4F6D-9A14-1A355152278C}"/>
              </a:ext>
            </a:extLst>
          </p:cNvPr>
          <p:cNvSpPr txBox="1"/>
          <p:nvPr/>
        </p:nvSpPr>
        <p:spPr>
          <a:xfrm>
            <a:off x="3581400" y="3358259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Hyundai HDC-6 Neptune truck</a:t>
            </a:r>
          </a:p>
        </p:txBody>
      </p:sp>
    </p:spTree>
    <p:extLst>
      <p:ext uri="{BB962C8B-B14F-4D97-AF65-F5344CB8AC3E}">
        <p14:creationId xmlns:p14="http://schemas.microsoft.com/office/powerpoint/2010/main" val="116927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F550-2C84-467C-BD13-A054AC38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anchor="ctr">
            <a:normAutofit/>
          </a:bodyPr>
          <a:lstStyle/>
          <a:p>
            <a:pPr indent="228600"/>
            <a:r>
              <a:rPr lang="en-US" sz="4000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FB5D-B98A-4CB8-96F3-5AA4158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49"/>
            <a:ext cx="10515600" cy="4351338"/>
          </a:xfrm>
        </p:spPr>
        <p:txBody>
          <a:bodyPr/>
          <a:lstStyle/>
          <a:p>
            <a:r>
              <a:rPr lang="en-US" dirty="0" err="1">
                <a:latin typeface="HellschreiberSansW00-Bold" panose="02000806000000020003" pitchFamily="2" charset="0"/>
              </a:rPr>
              <a:t>Xxxx</a:t>
            </a:r>
            <a:endParaRPr lang="en-US" dirty="0">
              <a:latin typeface="HellschreiberSansW00-Bold" panose="02000806000000020003" pitchFamily="2" charset="0"/>
            </a:endParaRPr>
          </a:p>
          <a:p>
            <a:r>
              <a:rPr lang="en-US" dirty="0" err="1">
                <a:latin typeface="HellschreiberSansW00-Bold" panose="02000806000000020003" pitchFamily="2" charset="0"/>
                <a:ea typeface="Lato Semibold" panose="020F0502020204030203" pitchFamily="34" charset="0"/>
                <a:cs typeface="Lato Semibold" panose="020F0502020204030203" pitchFamily="34" charset="0"/>
              </a:rPr>
              <a:t>xxxx</a:t>
            </a:r>
            <a:endParaRPr lang="en-US" dirty="0">
              <a:latin typeface="HellschreiberSansW00-Bold" panose="02000806000000020003" pitchFamily="2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B1B5-20AE-4AE0-989D-673B9893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9616-256E-E942-9633-3C7CBF417651}" type="datetime1">
              <a:rPr lang="en-US" smtClean="0"/>
              <a:t>4/2/23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9CF676F-E8B5-4E7D-BFB9-329F95CD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Teslim, </a:t>
            </a:r>
            <a:r>
              <a:rPr lang="en-US" dirty="0" err="1"/>
              <a:t>Toheeb</a:t>
            </a:r>
            <a:r>
              <a:rPr lang="en-US" dirty="0"/>
              <a:t> &amp; </a:t>
            </a:r>
            <a:r>
              <a:rPr lang="en-US" dirty="0" err="1"/>
              <a:t>Chidera</a:t>
            </a:r>
            <a:r>
              <a:rPr lang="en-US" dirty="0"/>
              <a:t> (2023)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832F50-1529-4E29-8083-2F35EA4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E654E-FFD4-45DC-91CB-FD7B0FC0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419" dirty="0"/>
              <a:t>Thank You</a:t>
            </a:r>
            <a:r>
              <a:rPr lang="en-US" dirty="0"/>
              <a:t>!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A2F5FE-2BCF-44A2-8908-916F3537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88B-1E95-9F4D-A1B3-2A61CCA17423}" type="datetime1">
              <a:rPr lang="en-US" smtClean="0"/>
              <a:t>4/2/23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C2D0B1-F8C9-43AC-9B3E-B602EB8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Teslim, Toheeb &amp; Chidera (2023)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33C9469-E4EB-4BE8-88CF-9440AA3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9DA0-36EC-4E11-8BF2-93E96EE618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lschreiberSansW00-Medium"/>
        <a:ea typeface=""/>
        <a:cs typeface=""/>
      </a:majorFont>
      <a:minorFont>
        <a:latin typeface="HellschreiberSansW00-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266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HellschreiberSansW00-Medium</vt:lpstr>
      <vt:lpstr>Arial</vt:lpstr>
      <vt:lpstr>Calibri</vt:lpstr>
      <vt:lpstr>HellschreiberSansW00-Bold</vt:lpstr>
      <vt:lpstr>Office Theme</vt:lpstr>
      <vt:lpstr>Interfacial Dynamics of Surfactant: A Molecular Dynamics Study</vt:lpstr>
      <vt:lpstr>Surfactant</vt:lpstr>
      <vt:lpstr>Motivation &amp; Aim</vt:lpstr>
      <vt:lpstr>Our approach</vt:lpstr>
      <vt:lpstr>Molecular Dynamics – The Mathematics</vt:lpstr>
      <vt:lpstr>Results &amp; Discussion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 Briceno-Mena</dc:creator>
  <cp:lastModifiedBy>Teslim O Olayiwola</cp:lastModifiedBy>
  <cp:revision>169</cp:revision>
  <cp:lastPrinted>2022-08-30T21:34:13Z</cp:lastPrinted>
  <dcterms:created xsi:type="dcterms:W3CDTF">2022-08-15T16:21:28Z</dcterms:created>
  <dcterms:modified xsi:type="dcterms:W3CDTF">2023-04-02T19:23:30Z</dcterms:modified>
</cp:coreProperties>
</file>