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1584" r:id="rId3"/>
    <p:sldId id="1585" r:id="rId4"/>
    <p:sldId id="15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>
        <p:scale>
          <a:sx n="76" d="100"/>
          <a:sy n="76" d="100"/>
        </p:scale>
        <p:origin x="210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5D957-EA57-3946-B2C3-22EE614F29D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003C-5937-E641-9D71-99BF88FF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F097-7C7F-797A-56B0-D24A3300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442DA1-7DC8-7779-DFCF-A0E05E690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628A5-315F-D451-24DC-F612B2A83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50E9-5060-7E53-376B-D368472AA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431-C4C6-4BE2-8E8A-955605799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F097-7C7F-797A-56B0-D24A3300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442DA1-7DC8-7779-DFCF-A0E05E690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628A5-315F-D451-24DC-F612B2A83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50E9-5060-7E53-376B-D368472AA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431-C4C6-4BE2-8E8A-955605799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EDEB"/>
                </a:solidFill>
                <a:effectLst/>
                <a:highlight>
                  <a:srgbClr val="202124"/>
                </a:highlight>
                <a:latin typeface="Google Sans"/>
              </a:rPr>
              <a:t>The Non-Dominated Sorting Genetic Algorithm II (NSGA-II) is a popular evolutionary algorithm used for multi-objective optimization. It is a modified version of NSGA that is faster, has a better sorting algorithm, and includes elitism.</a:t>
            </a:r>
          </a:p>
          <a:p>
            <a:endParaRPr lang="en-US" b="0" i="0" dirty="0">
              <a:solidFill>
                <a:srgbClr val="FFEDEB"/>
              </a:solidFill>
              <a:effectLst/>
              <a:highlight>
                <a:srgbClr val="202124"/>
              </a:highlight>
              <a:latin typeface="Google Sans"/>
            </a:endParaRPr>
          </a:p>
          <a:p>
            <a:endParaRPr lang="en-US" b="0" i="0" dirty="0">
              <a:solidFill>
                <a:srgbClr val="FFEDEB"/>
              </a:solidFill>
              <a:effectLst/>
              <a:highlight>
                <a:srgbClr val="202124"/>
              </a:highlight>
              <a:latin typeface="Google Sans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A solution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(1)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is said to dominate the other solution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(2)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if both condition 1 and 2 below are true: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Condition 1: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(1)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is no worse than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(2)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for all objectives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Condition 2: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(1)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is strictly better than 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x</a:t>
            </a:r>
            <a:r>
              <a:rPr lang="en-US" b="0" i="0" baseline="3000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(2)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 in at least one objective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431-C4C6-4BE2-8E8A-955605799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9476-CE7E-AADB-E79B-0DF724B6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9C28-C267-314B-6E31-7F47AD6D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AD48-937B-BD72-54F7-1F11D963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CBBC-81BD-5D4C-6351-9E7010E9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918E-282F-082E-6407-095141F7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8E3C-9F3D-CA44-67B0-DB6FBC4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795E-4855-5D41-30B5-6F25A513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EE23-5EB4-41CB-BE22-1A80F61C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D1D9-AEF5-0B82-7765-E1094257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0306-5E17-8056-4D4A-0F487A3A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96E16-22B5-93FA-5FE2-A5746AE9D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8D32D-A791-1ACA-036B-F408480C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840C-8426-675F-E232-819692F8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A61A-2EFE-88A8-B573-E8A4122F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6E6B-30E2-E74A-C06D-C3C0AD64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4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8FB8-37E4-C243-92C3-19E9335E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6257-3877-61BC-8F09-5126E6B6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AF2D-C846-742E-082A-AF8ED8F0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C67D-A0FD-EC98-8401-1660553F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2698-8B94-9416-38FE-FA88AD24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6DE-5FF9-39B0-4C03-A9704669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C1ADC-47AB-2DDF-BEAC-8421DBDA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3740-2A38-7E09-1BCA-DA9A1127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DFF3-4B0B-C464-DB96-D8816CE9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868D0-8348-FC5C-CB62-8E29C981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6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5F65-CA2C-7C83-FFC6-C87C4C13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6059-82BA-BE44-0F07-63839EC91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07002-979B-8F79-5EDE-167A37DE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BE892-B571-A171-1489-0873CB4B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071A9-B8B0-ED3C-F50D-144E6B82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FC9E9-3761-9C31-A938-8F2C4D97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995-08EB-5FBB-2093-8FE94C40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0006C-BBAA-4CA0-7584-38CE8AA30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4747F-EA2E-CF57-5C42-7B30D1DA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FE370-84F8-D4F3-027E-0DCF8E45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3FE1A-7DE6-91BB-CB65-E27DE7E50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0DA43-5F4B-8BA6-19A3-43F3AA52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8F17A-E3CE-31F5-E7D6-E9003D93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A97EA-CBCF-C906-F559-F161459C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E0A3-8238-D708-E48B-7DF7D87D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9F31B-DB3B-88C7-8096-B38C4ADA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B14D4-6997-9C4F-03B0-AF945932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E78FC-4372-2ABE-E814-E3B7E561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74BE9-1902-9998-3FB4-500795EC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DA530-F55B-3634-20D6-AA443C3D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E452-41F2-7C75-C9B7-51B854D4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6E38-91AF-ECA6-EFCD-0ECDB987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816B-C0FF-2B69-261C-D1C35B6E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3123E-63E7-106F-12DF-8B821CC70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FCB5-FF65-1941-21B3-5E62DCE0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830D4-2C64-E8AE-4C88-08C79C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246-156D-BE09-F672-E0CD916E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EFE5-565A-E4C4-00AF-273DE380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7FF37-A92C-1EFE-7CC1-E62ED9332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03515-3D72-CF5A-99C9-2565D202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385A-63AD-3EBB-5914-34C22D89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EAB19-B14B-0527-D41B-BF93AB19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3377-35FF-59B6-AB54-DB56B426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6AFC5-1EE5-1702-B6E5-B384188D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EFCD8-4D0A-8C25-2B4D-9A753EBE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E8B8-E3BA-018C-9BCF-C8DCF2A2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C1B76-5502-F84C-904F-0AC7F668480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0697-D638-310E-89C7-60F7E73F6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4C10-C357-36DA-E7BF-B40F558E9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6CD75-5220-7B48-84BE-225EA552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24F6-01BD-4C36-B34B-26A70C452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0DD4A-6453-972E-BF34-FA1621A73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F360F-B398-E67E-9F61-5499C1873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EA0FA-7CFF-33E6-0561-71951440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4968" y="6382637"/>
            <a:ext cx="2743200" cy="365125"/>
          </a:xfrm>
        </p:spPr>
        <p:txBody>
          <a:bodyPr/>
          <a:lstStyle/>
          <a:p>
            <a:fld id="{C3EB683B-8543-4650-8BC2-31CC7E42CC75}" type="slidenum">
              <a:rPr lang="en-US" sz="2000" smtClean="0"/>
              <a:t>2</a:t>
            </a:fld>
            <a:endParaRPr lang="en-US" sz="2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3C82304-D563-40FD-BBA5-2FCA23EB2C55}"/>
              </a:ext>
            </a:extLst>
          </p:cNvPr>
          <p:cNvSpPr txBox="1">
            <a:spLocks/>
          </p:cNvSpPr>
          <p:nvPr/>
        </p:nvSpPr>
        <p:spPr>
          <a:xfrm>
            <a:off x="2019281" y="33212"/>
            <a:ext cx="10795000" cy="408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</a:rPr>
              <a:t>How can Transfer Learning resolve challenges with biased data? </a:t>
            </a:r>
            <a:endParaRPr lang="en-US" sz="3600" b="1" dirty="0">
              <a:solidFill>
                <a:srgbClr val="14A2B1"/>
              </a:solidFill>
              <a:latin typeface="+mn-lt"/>
            </a:endParaRPr>
          </a:p>
        </p:txBody>
      </p:sp>
      <p:sp>
        <p:nvSpPr>
          <p:cNvPr id="26670" name="Google Shape;232;p30">
            <a:extLst>
              <a:ext uri="{FF2B5EF4-FFF2-40B4-BE49-F238E27FC236}">
                <a16:creationId xmlns:a16="http://schemas.microsoft.com/office/drawing/2014/main" id="{6BBA92FB-E438-2CDB-5EF4-90CE35FB2B66}"/>
              </a:ext>
            </a:extLst>
          </p:cNvPr>
          <p:cNvSpPr txBox="1"/>
          <p:nvPr/>
        </p:nvSpPr>
        <p:spPr>
          <a:xfrm>
            <a:off x="0" y="0"/>
            <a:ext cx="3063789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800"/>
            </a:pPr>
            <a:r>
              <a:rPr lang="en-US" b="1" i="0" u="none" strike="noStrike" cap="non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PROJECT 5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en-US" b="1" i="0" u="none" strike="noStrike" cap="non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RESULTS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7548423-0787-3B56-9293-FCB6743A09E1}"/>
              </a:ext>
            </a:extLst>
          </p:cNvPr>
          <p:cNvSpPr/>
          <p:nvPr/>
        </p:nvSpPr>
        <p:spPr>
          <a:xfrm>
            <a:off x="2012572" y="2346743"/>
            <a:ext cx="659952" cy="3254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389AC4-5B0F-B55B-9393-1269158D62A2}"/>
              </a:ext>
            </a:extLst>
          </p:cNvPr>
          <p:cNvSpPr txBox="1">
            <a:spLocks/>
          </p:cNvSpPr>
          <p:nvPr/>
        </p:nvSpPr>
        <p:spPr>
          <a:xfrm>
            <a:off x="1415363" y="2665771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Perform </a:t>
            </a:r>
          </a:p>
          <a:p>
            <a:r>
              <a:rPr lang="en-US" sz="1300" b="1" dirty="0"/>
              <a:t>Imputation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6EB122D-A665-3F07-3478-1365118C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58176" r="56380" b="1437"/>
          <a:stretch/>
        </p:blipFill>
        <p:spPr bwMode="auto">
          <a:xfrm>
            <a:off x="1911138" y="1761573"/>
            <a:ext cx="892940" cy="53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2D13B6-B69E-E809-BBD3-233B8BF0B464}"/>
              </a:ext>
            </a:extLst>
          </p:cNvPr>
          <p:cNvSpPr txBox="1"/>
          <p:nvPr/>
        </p:nvSpPr>
        <p:spPr>
          <a:xfrm>
            <a:off x="560016" y="1762734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A8BC0-0656-58B7-7BDA-9B7A286C5CB8}"/>
              </a:ext>
            </a:extLst>
          </p:cNvPr>
          <p:cNvSpPr txBox="1"/>
          <p:nvPr/>
        </p:nvSpPr>
        <p:spPr>
          <a:xfrm>
            <a:off x="806729" y="17627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B0E58-9AC7-4F4D-B401-EFE187135F37}"/>
              </a:ext>
            </a:extLst>
          </p:cNvPr>
          <p:cNvSpPr txBox="1"/>
          <p:nvPr/>
        </p:nvSpPr>
        <p:spPr>
          <a:xfrm>
            <a:off x="1049869" y="1759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77752-B753-709F-8095-9B0BC8AD8C88}"/>
              </a:ext>
            </a:extLst>
          </p:cNvPr>
          <p:cNvSpPr txBox="1"/>
          <p:nvPr/>
        </p:nvSpPr>
        <p:spPr>
          <a:xfrm>
            <a:off x="1259275" y="17615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0AB82-B2D7-2DD8-DDEA-8B8ED01251C8}"/>
              </a:ext>
            </a:extLst>
          </p:cNvPr>
          <p:cNvSpPr txBox="1"/>
          <p:nvPr/>
        </p:nvSpPr>
        <p:spPr>
          <a:xfrm>
            <a:off x="1502415" y="17673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3C8C92-B7E4-FE2B-3F51-70409C722B6A}"/>
              </a:ext>
            </a:extLst>
          </p:cNvPr>
          <p:cNvSpPr txBox="1"/>
          <p:nvPr/>
        </p:nvSpPr>
        <p:spPr>
          <a:xfrm>
            <a:off x="2893800" y="1753310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F65CED-FB4D-778A-BDB7-20249CDC44B1}"/>
              </a:ext>
            </a:extLst>
          </p:cNvPr>
          <p:cNvSpPr txBox="1"/>
          <p:nvPr/>
        </p:nvSpPr>
        <p:spPr>
          <a:xfrm>
            <a:off x="3140513" y="17533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86BCC7-79C8-D202-257C-61D05C35007C}"/>
              </a:ext>
            </a:extLst>
          </p:cNvPr>
          <p:cNvSpPr txBox="1"/>
          <p:nvPr/>
        </p:nvSpPr>
        <p:spPr>
          <a:xfrm>
            <a:off x="3383653" y="17499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5BC84F-7D12-0185-F2EB-08C8B31C9932}"/>
              </a:ext>
            </a:extLst>
          </p:cNvPr>
          <p:cNvSpPr txBox="1"/>
          <p:nvPr/>
        </p:nvSpPr>
        <p:spPr>
          <a:xfrm>
            <a:off x="3593059" y="17521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D27D65-7045-0792-5FFF-C0897EAFCAC2}"/>
              </a:ext>
            </a:extLst>
          </p:cNvPr>
          <p:cNvSpPr txBox="1"/>
          <p:nvPr/>
        </p:nvSpPr>
        <p:spPr>
          <a:xfrm>
            <a:off x="3836199" y="17579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1F334973-D081-B386-6E1C-422A77E20A19}"/>
              </a:ext>
            </a:extLst>
          </p:cNvPr>
          <p:cNvSpPr/>
          <p:nvPr/>
        </p:nvSpPr>
        <p:spPr>
          <a:xfrm>
            <a:off x="4288960" y="2341431"/>
            <a:ext cx="659952" cy="3254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FF595C82-0EBA-A2B0-F0C9-92ADF5865633}"/>
              </a:ext>
            </a:extLst>
          </p:cNvPr>
          <p:cNvSpPr txBox="1">
            <a:spLocks/>
          </p:cNvSpPr>
          <p:nvPr/>
        </p:nvSpPr>
        <p:spPr>
          <a:xfrm>
            <a:off x="3691751" y="2660459"/>
            <a:ext cx="1797113" cy="75888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Extract</a:t>
            </a:r>
          </a:p>
          <a:p>
            <a:r>
              <a:rPr lang="en-US" sz="1300" b="1" dirty="0"/>
              <a:t>Imputed </a:t>
            </a:r>
          </a:p>
          <a:p>
            <a:r>
              <a:rPr lang="en-US" sz="1300" b="1" dirty="0"/>
              <a:t>Data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3590FA0-AA7E-1D76-A92A-CB6EACCC6174}"/>
              </a:ext>
            </a:extLst>
          </p:cNvPr>
          <p:cNvSpPr/>
          <p:nvPr/>
        </p:nvSpPr>
        <p:spPr>
          <a:xfrm>
            <a:off x="6682427" y="4410321"/>
            <a:ext cx="559495" cy="22860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1439C5-6A5B-59DD-FE6C-C9E097CBF900}"/>
              </a:ext>
            </a:extLst>
          </p:cNvPr>
          <p:cNvGrpSpPr/>
          <p:nvPr/>
        </p:nvGrpSpPr>
        <p:grpSpPr>
          <a:xfrm>
            <a:off x="7452917" y="1674790"/>
            <a:ext cx="4385251" cy="1408088"/>
            <a:chOff x="7217023" y="2484963"/>
            <a:chExt cx="4385251" cy="140808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72F92CD-ADBC-E3D1-7590-45D13F12EE61}"/>
                </a:ext>
              </a:extLst>
            </p:cNvPr>
            <p:cNvSpPr/>
            <p:nvPr/>
          </p:nvSpPr>
          <p:spPr>
            <a:xfrm>
              <a:off x="7217023" y="279880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8146D1-64DA-F53F-E44E-1C9792A564EA}"/>
                </a:ext>
              </a:extLst>
            </p:cNvPr>
            <p:cNvSpPr/>
            <p:nvPr/>
          </p:nvSpPr>
          <p:spPr>
            <a:xfrm>
              <a:off x="7710386" y="2484963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36CBF5C-43DB-A729-BD6D-25E848418A76}"/>
                </a:ext>
              </a:extLst>
            </p:cNvPr>
            <p:cNvSpPr/>
            <p:nvPr/>
          </p:nvSpPr>
          <p:spPr>
            <a:xfrm>
              <a:off x="7710386" y="3024241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A4986B-03EA-8168-B944-8E1D226F85F5}"/>
                </a:ext>
              </a:extLst>
            </p:cNvPr>
            <p:cNvSpPr/>
            <p:nvPr/>
          </p:nvSpPr>
          <p:spPr>
            <a:xfrm>
              <a:off x="7707803" y="3556482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F22B4F-064B-E5F6-44FA-B2B5451663BC}"/>
                </a:ext>
              </a:extLst>
            </p:cNvPr>
            <p:cNvSpPr/>
            <p:nvPr/>
          </p:nvSpPr>
          <p:spPr>
            <a:xfrm>
              <a:off x="7217023" y="327221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A37FF5-4BF5-11F0-DDE6-8AFB04D162EE}"/>
                </a:ext>
              </a:extLst>
            </p:cNvPr>
            <p:cNvSpPr/>
            <p:nvPr/>
          </p:nvSpPr>
          <p:spPr>
            <a:xfrm>
              <a:off x="8281240" y="249606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EF14DF-3CE2-120C-3166-3668EB58F2F5}"/>
                </a:ext>
              </a:extLst>
            </p:cNvPr>
            <p:cNvSpPr/>
            <p:nvPr/>
          </p:nvSpPr>
          <p:spPr>
            <a:xfrm>
              <a:off x="8281240" y="303534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6" name="Oval 14335">
              <a:extLst>
                <a:ext uri="{FF2B5EF4-FFF2-40B4-BE49-F238E27FC236}">
                  <a16:creationId xmlns:a16="http://schemas.microsoft.com/office/drawing/2014/main" id="{6FFBE2E4-3F35-127C-EEC1-34AA1F451CA7}"/>
                </a:ext>
              </a:extLst>
            </p:cNvPr>
            <p:cNvSpPr/>
            <p:nvPr/>
          </p:nvSpPr>
          <p:spPr>
            <a:xfrm>
              <a:off x="8278657" y="356758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7" name="Oval 14336">
              <a:extLst>
                <a:ext uri="{FF2B5EF4-FFF2-40B4-BE49-F238E27FC236}">
                  <a16:creationId xmlns:a16="http://schemas.microsoft.com/office/drawing/2014/main" id="{0E01389C-DD1C-27A1-AB4D-A9AB53BDE2AF}"/>
                </a:ext>
              </a:extLst>
            </p:cNvPr>
            <p:cNvSpPr/>
            <p:nvPr/>
          </p:nvSpPr>
          <p:spPr>
            <a:xfrm>
              <a:off x="8846076" y="279305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8" name="Oval 14337">
              <a:extLst>
                <a:ext uri="{FF2B5EF4-FFF2-40B4-BE49-F238E27FC236}">
                  <a16:creationId xmlns:a16="http://schemas.microsoft.com/office/drawing/2014/main" id="{BE9B1BE3-E194-CCB9-0A2E-EE749B83A6CD}"/>
                </a:ext>
              </a:extLst>
            </p:cNvPr>
            <p:cNvSpPr/>
            <p:nvPr/>
          </p:nvSpPr>
          <p:spPr>
            <a:xfrm>
              <a:off x="8846076" y="326646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4" name="Oval 14343">
              <a:extLst>
                <a:ext uri="{FF2B5EF4-FFF2-40B4-BE49-F238E27FC236}">
                  <a16:creationId xmlns:a16="http://schemas.microsoft.com/office/drawing/2014/main" id="{7EABAF06-095D-D61B-1D53-65CF1C955A55}"/>
                </a:ext>
              </a:extLst>
            </p:cNvPr>
            <p:cNvSpPr/>
            <p:nvPr/>
          </p:nvSpPr>
          <p:spPr>
            <a:xfrm>
              <a:off x="9339439" y="3024240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5" name="Rounded Rectangle 14344">
              <a:extLst>
                <a:ext uri="{FF2B5EF4-FFF2-40B4-BE49-F238E27FC236}">
                  <a16:creationId xmlns:a16="http://schemas.microsoft.com/office/drawing/2014/main" id="{36DA689B-FAF2-A8AB-B6CE-42A93B6271FB}"/>
                </a:ext>
              </a:extLst>
            </p:cNvPr>
            <p:cNvSpPr/>
            <p:nvPr/>
          </p:nvSpPr>
          <p:spPr>
            <a:xfrm>
              <a:off x="10347406" y="2826908"/>
              <a:ext cx="1254868" cy="729574"/>
            </a:xfrm>
            <a:prstGeom prst="roundRect">
              <a:avLst/>
            </a:prstGeom>
            <a:noFill/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 Model</a:t>
              </a:r>
            </a:p>
          </p:txBody>
        </p:sp>
        <p:sp>
          <p:nvSpPr>
            <p:cNvPr id="14346" name="Right Arrow 14345">
              <a:extLst>
                <a:ext uri="{FF2B5EF4-FFF2-40B4-BE49-F238E27FC236}">
                  <a16:creationId xmlns:a16="http://schemas.microsoft.com/office/drawing/2014/main" id="{67E3C32D-9D8C-CF11-1163-C13C7AE138FE}"/>
                </a:ext>
              </a:extLst>
            </p:cNvPr>
            <p:cNvSpPr/>
            <p:nvPr/>
          </p:nvSpPr>
          <p:spPr>
            <a:xfrm>
              <a:off x="9787213" y="3109623"/>
              <a:ext cx="389106" cy="16273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BA95E797-6607-02B1-D422-6D7705D38AC1}"/>
              </a:ext>
            </a:extLst>
          </p:cNvPr>
          <p:cNvGrpSpPr/>
          <p:nvPr/>
        </p:nvGrpSpPr>
        <p:grpSpPr>
          <a:xfrm>
            <a:off x="7430659" y="2746309"/>
            <a:ext cx="4407509" cy="2429249"/>
            <a:chOff x="7194765" y="3556482"/>
            <a:chExt cx="4407509" cy="2429249"/>
          </a:xfrm>
        </p:grpSpPr>
        <p:sp>
          <p:nvSpPr>
            <p:cNvPr id="14348" name="Oval 14347">
              <a:extLst>
                <a:ext uri="{FF2B5EF4-FFF2-40B4-BE49-F238E27FC236}">
                  <a16:creationId xmlns:a16="http://schemas.microsoft.com/office/drawing/2014/main" id="{673BB2D7-0F55-869E-1C42-5F160ED7A8CF}"/>
                </a:ext>
              </a:extLst>
            </p:cNvPr>
            <p:cNvSpPr/>
            <p:nvPr/>
          </p:nvSpPr>
          <p:spPr>
            <a:xfrm>
              <a:off x="7194765" y="4902589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9" name="Oval 14348">
              <a:extLst>
                <a:ext uri="{FF2B5EF4-FFF2-40B4-BE49-F238E27FC236}">
                  <a16:creationId xmlns:a16="http://schemas.microsoft.com/office/drawing/2014/main" id="{9C6661E3-805C-8F35-BB09-FC837670D35E}"/>
                </a:ext>
              </a:extLst>
            </p:cNvPr>
            <p:cNvSpPr/>
            <p:nvPr/>
          </p:nvSpPr>
          <p:spPr>
            <a:xfrm>
              <a:off x="7688128" y="458874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0" name="Oval 14349">
              <a:extLst>
                <a:ext uri="{FF2B5EF4-FFF2-40B4-BE49-F238E27FC236}">
                  <a16:creationId xmlns:a16="http://schemas.microsoft.com/office/drawing/2014/main" id="{42C632B9-1A74-DD3C-B36F-49EFB0AD495A}"/>
                </a:ext>
              </a:extLst>
            </p:cNvPr>
            <p:cNvSpPr/>
            <p:nvPr/>
          </p:nvSpPr>
          <p:spPr>
            <a:xfrm>
              <a:off x="7688128" y="512802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1" name="Oval 14350">
              <a:extLst>
                <a:ext uri="{FF2B5EF4-FFF2-40B4-BE49-F238E27FC236}">
                  <a16:creationId xmlns:a16="http://schemas.microsoft.com/office/drawing/2014/main" id="{2BF1DB62-9CA7-73CC-F970-4FA14E9E1DD6}"/>
                </a:ext>
              </a:extLst>
            </p:cNvPr>
            <p:cNvSpPr/>
            <p:nvPr/>
          </p:nvSpPr>
          <p:spPr>
            <a:xfrm>
              <a:off x="7685545" y="566026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2" name="Oval 14351">
              <a:extLst>
                <a:ext uri="{FF2B5EF4-FFF2-40B4-BE49-F238E27FC236}">
                  <a16:creationId xmlns:a16="http://schemas.microsoft.com/office/drawing/2014/main" id="{8B3D2DE6-D303-A99D-E05A-5FB32BA04B41}"/>
                </a:ext>
              </a:extLst>
            </p:cNvPr>
            <p:cNvSpPr/>
            <p:nvPr/>
          </p:nvSpPr>
          <p:spPr>
            <a:xfrm>
              <a:off x="7194765" y="5376000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6" name="Oval 14355">
              <a:extLst>
                <a:ext uri="{FF2B5EF4-FFF2-40B4-BE49-F238E27FC236}">
                  <a16:creationId xmlns:a16="http://schemas.microsoft.com/office/drawing/2014/main" id="{ADAEC401-2C9E-BE68-24FD-1B961D23ED9C}"/>
                </a:ext>
              </a:extLst>
            </p:cNvPr>
            <p:cNvSpPr/>
            <p:nvPr/>
          </p:nvSpPr>
          <p:spPr>
            <a:xfrm rot="16200000">
              <a:off x="8258982" y="4599851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7" name="Oval 14356">
              <a:extLst>
                <a:ext uri="{FF2B5EF4-FFF2-40B4-BE49-F238E27FC236}">
                  <a16:creationId xmlns:a16="http://schemas.microsoft.com/office/drawing/2014/main" id="{1EC20431-8A4F-187B-A237-92396960AF3F}"/>
                </a:ext>
              </a:extLst>
            </p:cNvPr>
            <p:cNvSpPr/>
            <p:nvPr/>
          </p:nvSpPr>
          <p:spPr>
            <a:xfrm rot="16200000">
              <a:off x="8258982" y="5139129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2" name="Oval 14381">
              <a:extLst>
                <a:ext uri="{FF2B5EF4-FFF2-40B4-BE49-F238E27FC236}">
                  <a16:creationId xmlns:a16="http://schemas.microsoft.com/office/drawing/2014/main" id="{1F6DC458-7262-9022-3838-E19769E1E27A}"/>
                </a:ext>
              </a:extLst>
            </p:cNvPr>
            <p:cNvSpPr/>
            <p:nvPr/>
          </p:nvSpPr>
          <p:spPr>
            <a:xfrm rot="16200000">
              <a:off x="8256399" y="5671370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3" name="Oval 14382">
              <a:extLst>
                <a:ext uri="{FF2B5EF4-FFF2-40B4-BE49-F238E27FC236}">
                  <a16:creationId xmlns:a16="http://schemas.microsoft.com/office/drawing/2014/main" id="{2EE864A0-76EF-92A8-0C85-06FF333FCBC2}"/>
                </a:ext>
              </a:extLst>
            </p:cNvPr>
            <p:cNvSpPr/>
            <p:nvPr/>
          </p:nvSpPr>
          <p:spPr>
            <a:xfrm rot="16200000">
              <a:off x="8823818" y="4896840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4" name="Oval 14383">
              <a:extLst>
                <a:ext uri="{FF2B5EF4-FFF2-40B4-BE49-F238E27FC236}">
                  <a16:creationId xmlns:a16="http://schemas.microsoft.com/office/drawing/2014/main" id="{967F7020-85FE-CE9B-7FB7-0FEBBF538E60}"/>
                </a:ext>
              </a:extLst>
            </p:cNvPr>
            <p:cNvSpPr/>
            <p:nvPr/>
          </p:nvSpPr>
          <p:spPr>
            <a:xfrm rot="16200000">
              <a:off x="8823818" y="5370251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3" name="Oval 14392">
              <a:extLst>
                <a:ext uri="{FF2B5EF4-FFF2-40B4-BE49-F238E27FC236}">
                  <a16:creationId xmlns:a16="http://schemas.microsoft.com/office/drawing/2014/main" id="{16D37F38-D793-92D0-1059-52314A62F4D9}"/>
                </a:ext>
              </a:extLst>
            </p:cNvPr>
            <p:cNvSpPr/>
            <p:nvPr/>
          </p:nvSpPr>
          <p:spPr>
            <a:xfrm>
              <a:off x="9317181" y="5128024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87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25" name="Rounded Rectangle 26624">
              <a:extLst>
                <a:ext uri="{FF2B5EF4-FFF2-40B4-BE49-F238E27FC236}">
                  <a16:creationId xmlns:a16="http://schemas.microsoft.com/office/drawing/2014/main" id="{FC2F93E0-BFF5-B7D9-BE79-D57386C04FEE}"/>
                </a:ext>
              </a:extLst>
            </p:cNvPr>
            <p:cNvSpPr/>
            <p:nvPr/>
          </p:nvSpPr>
          <p:spPr>
            <a:xfrm>
              <a:off x="10347406" y="4903435"/>
              <a:ext cx="1254868" cy="729574"/>
            </a:xfrm>
            <a:prstGeom prst="roundRect">
              <a:avLst/>
            </a:prstGeom>
            <a:noFill/>
            <a:ln>
              <a:solidFill>
                <a:srgbClr val="F25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Target Model</a:t>
              </a:r>
            </a:p>
          </p:txBody>
        </p:sp>
        <p:sp>
          <p:nvSpPr>
            <p:cNvPr id="26626" name="Right Arrow 26625">
              <a:extLst>
                <a:ext uri="{FF2B5EF4-FFF2-40B4-BE49-F238E27FC236}">
                  <a16:creationId xmlns:a16="http://schemas.microsoft.com/office/drawing/2014/main" id="{56BC29A2-0D22-1250-D26C-763885796C94}"/>
                </a:ext>
              </a:extLst>
            </p:cNvPr>
            <p:cNvSpPr/>
            <p:nvPr/>
          </p:nvSpPr>
          <p:spPr>
            <a:xfrm>
              <a:off x="9759821" y="5220495"/>
              <a:ext cx="389106" cy="16273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28" name="Sun 26627">
              <a:extLst>
                <a:ext uri="{FF2B5EF4-FFF2-40B4-BE49-F238E27FC236}">
                  <a16:creationId xmlns:a16="http://schemas.microsoft.com/office/drawing/2014/main" id="{4575034E-F2B6-8A8C-A9DB-220A0492B6B1}"/>
                </a:ext>
              </a:extLst>
            </p:cNvPr>
            <p:cNvSpPr/>
            <p:nvPr/>
          </p:nvSpPr>
          <p:spPr>
            <a:xfrm>
              <a:off x="9294177" y="3581385"/>
              <a:ext cx="779807" cy="684480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29" name="Elbow Connector 26628">
              <a:extLst>
                <a:ext uri="{FF2B5EF4-FFF2-40B4-BE49-F238E27FC236}">
                  <a16:creationId xmlns:a16="http://schemas.microsoft.com/office/drawing/2014/main" id="{E1C18CA8-A021-1515-0E49-105E1DC9C9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55724" y="3300239"/>
              <a:ext cx="388370" cy="900856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0" name="Right Brace 26629">
              <a:extLst>
                <a:ext uri="{FF2B5EF4-FFF2-40B4-BE49-F238E27FC236}">
                  <a16:creationId xmlns:a16="http://schemas.microsoft.com/office/drawing/2014/main" id="{FA5371AD-FB6A-AE06-3BE1-87B33D1A20A5}"/>
                </a:ext>
              </a:extLst>
            </p:cNvPr>
            <p:cNvSpPr/>
            <p:nvPr/>
          </p:nvSpPr>
          <p:spPr>
            <a:xfrm rot="16200000">
              <a:off x="8810875" y="3731001"/>
              <a:ext cx="287709" cy="13521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32" name="Elbow Connector 26631">
              <a:extLst>
                <a:ext uri="{FF2B5EF4-FFF2-40B4-BE49-F238E27FC236}">
                  <a16:creationId xmlns:a16="http://schemas.microsoft.com/office/drawing/2014/main" id="{192CF207-2137-DB0E-7914-4A5A3434A4B5}"/>
                </a:ext>
              </a:extLst>
            </p:cNvPr>
            <p:cNvCxnSpPr>
              <a:cxnSpLocks/>
              <a:stCxn id="26628" idx="1"/>
            </p:cNvCxnSpPr>
            <p:nvPr/>
          </p:nvCxnSpPr>
          <p:spPr>
            <a:xfrm rot="10800000" flipV="1">
              <a:off x="8954729" y="3923624"/>
              <a:ext cx="339448" cy="33959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4" name="TextBox 26633">
              <a:extLst>
                <a:ext uri="{FF2B5EF4-FFF2-40B4-BE49-F238E27FC236}">
                  <a16:creationId xmlns:a16="http://schemas.microsoft.com/office/drawing/2014/main" id="{85CC9652-A2E2-BB0B-A53D-D98FB2CA840A}"/>
                </a:ext>
              </a:extLst>
            </p:cNvPr>
            <p:cNvSpPr txBox="1"/>
            <p:nvPr/>
          </p:nvSpPr>
          <p:spPr>
            <a:xfrm>
              <a:off x="10100370" y="3714019"/>
              <a:ext cx="874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FF0000"/>
                  </a:solidFill>
                </a:rPr>
                <a:t>Knowledge</a:t>
              </a:r>
            </a:p>
            <a:p>
              <a:pPr algn="ctr"/>
              <a:r>
                <a:rPr lang="en-US" sz="1200" i="1" dirty="0">
                  <a:solidFill>
                    <a:srgbClr val="FF0000"/>
                  </a:solidFill>
                </a:rPr>
                <a:t>Transfer</a:t>
              </a:r>
            </a:p>
          </p:txBody>
        </p:sp>
      </p:grpSp>
      <p:grpSp>
        <p:nvGrpSpPr>
          <p:cNvPr id="26635" name="Group 26634">
            <a:extLst>
              <a:ext uri="{FF2B5EF4-FFF2-40B4-BE49-F238E27FC236}">
                <a16:creationId xmlns:a16="http://schemas.microsoft.com/office/drawing/2014/main" id="{565B6347-C66F-C782-6A32-CC8CABC834F1}"/>
              </a:ext>
            </a:extLst>
          </p:cNvPr>
          <p:cNvGrpSpPr/>
          <p:nvPr/>
        </p:nvGrpSpPr>
        <p:grpSpPr>
          <a:xfrm>
            <a:off x="5175948" y="1749926"/>
            <a:ext cx="1239275" cy="1312072"/>
            <a:chOff x="5124537" y="1911439"/>
            <a:chExt cx="1239275" cy="1312072"/>
          </a:xfrm>
        </p:grpSpPr>
        <p:pic>
          <p:nvPicPr>
            <p:cNvPr id="26636" name="Picture 26635">
              <a:extLst>
                <a:ext uri="{FF2B5EF4-FFF2-40B4-BE49-F238E27FC236}">
                  <a16:creationId xmlns:a16="http://schemas.microsoft.com/office/drawing/2014/main" id="{22F63E8F-2F55-9EB6-6EE5-CE7A9F1EB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065" y="2190620"/>
              <a:ext cx="1203460" cy="1032891"/>
            </a:xfrm>
            <a:prstGeom prst="rect">
              <a:avLst/>
            </a:prstGeom>
          </p:spPr>
        </p:pic>
        <p:sp>
          <p:nvSpPr>
            <p:cNvPr id="26637" name="TextBox 26636">
              <a:extLst>
                <a:ext uri="{FF2B5EF4-FFF2-40B4-BE49-F238E27FC236}">
                  <a16:creationId xmlns:a16="http://schemas.microsoft.com/office/drawing/2014/main" id="{847D9CC2-BB50-8645-2DE6-4D567F9746CC}"/>
                </a:ext>
              </a:extLst>
            </p:cNvPr>
            <p:cNvSpPr txBox="1"/>
            <p:nvPr/>
          </p:nvSpPr>
          <p:spPr>
            <a:xfrm>
              <a:off x="5124537" y="1914823"/>
              <a:ext cx="177002" cy="235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638" name="TextBox 26637">
              <a:extLst>
                <a:ext uri="{FF2B5EF4-FFF2-40B4-BE49-F238E27FC236}">
                  <a16:creationId xmlns:a16="http://schemas.microsoft.com/office/drawing/2014/main" id="{E53138BF-1D45-A142-3D8A-26EF745BE798}"/>
                </a:ext>
              </a:extLst>
            </p:cNvPr>
            <p:cNvSpPr txBox="1"/>
            <p:nvPr/>
          </p:nvSpPr>
          <p:spPr>
            <a:xfrm>
              <a:off x="5371250" y="19148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639" name="TextBox 26638">
              <a:extLst>
                <a:ext uri="{FF2B5EF4-FFF2-40B4-BE49-F238E27FC236}">
                  <a16:creationId xmlns:a16="http://schemas.microsoft.com/office/drawing/2014/main" id="{FFD3C51A-4A01-9D9C-6928-C0079DDE26A5}"/>
                </a:ext>
              </a:extLst>
            </p:cNvPr>
            <p:cNvSpPr txBox="1"/>
            <p:nvPr/>
          </p:nvSpPr>
          <p:spPr>
            <a:xfrm>
              <a:off x="5614390" y="19114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6640" name="TextBox 26639">
              <a:extLst>
                <a:ext uri="{FF2B5EF4-FFF2-40B4-BE49-F238E27FC236}">
                  <a16:creationId xmlns:a16="http://schemas.microsoft.com/office/drawing/2014/main" id="{A94F3CF0-4F8F-8485-1B80-D2962436F171}"/>
                </a:ext>
              </a:extLst>
            </p:cNvPr>
            <p:cNvSpPr txBox="1"/>
            <p:nvPr/>
          </p:nvSpPr>
          <p:spPr>
            <a:xfrm>
              <a:off x="5823796" y="191366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6641" name="TextBox 26640">
              <a:extLst>
                <a:ext uri="{FF2B5EF4-FFF2-40B4-BE49-F238E27FC236}">
                  <a16:creationId xmlns:a16="http://schemas.microsoft.com/office/drawing/2014/main" id="{B72230D5-E845-9743-6FC9-3B0C50BA010E}"/>
                </a:ext>
              </a:extLst>
            </p:cNvPr>
            <p:cNvSpPr txBox="1"/>
            <p:nvPr/>
          </p:nvSpPr>
          <p:spPr>
            <a:xfrm>
              <a:off x="6066936" y="191948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26643" name="Elbow Connector 26642">
            <a:extLst>
              <a:ext uri="{FF2B5EF4-FFF2-40B4-BE49-F238E27FC236}">
                <a16:creationId xmlns:a16="http://schemas.microsoft.com/office/drawing/2014/main" id="{FD11BBB7-D4D6-5B61-4B03-39B0430F0E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061" y="2929052"/>
            <a:ext cx="1461776" cy="1727667"/>
          </a:xfrm>
          <a:prstGeom prst="bentConnector2">
            <a:avLst/>
          </a:prstGeom>
          <a:ln w="38100">
            <a:solidFill>
              <a:srgbClr val="14A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Content Placeholder 2">
            <a:extLst>
              <a:ext uri="{FF2B5EF4-FFF2-40B4-BE49-F238E27FC236}">
                <a16:creationId xmlns:a16="http://schemas.microsoft.com/office/drawing/2014/main" id="{6B9132ED-88EE-0C3D-2536-1B14FCAC87AF}"/>
              </a:ext>
            </a:extLst>
          </p:cNvPr>
          <p:cNvSpPr txBox="1">
            <a:spLocks/>
          </p:cNvSpPr>
          <p:nvPr/>
        </p:nvSpPr>
        <p:spPr>
          <a:xfrm>
            <a:off x="2238049" y="3490516"/>
            <a:ext cx="1797113" cy="75888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Removed</a:t>
            </a:r>
          </a:p>
          <a:p>
            <a:r>
              <a:rPr lang="en-US" sz="1300" b="1" dirty="0"/>
              <a:t>Imputed </a:t>
            </a:r>
          </a:p>
          <a:p>
            <a:r>
              <a:rPr lang="en-US" sz="1300" b="1" dirty="0"/>
              <a:t>Data</a:t>
            </a:r>
          </a:p>
        </p:txBody>
      </p:sp>
      <p:sp>
        <p:nvSpPr>
          <p:cNvPr id="26645" name="TextBox 26644">
            <a:extLst>
              <a:ext uri="{FF2B5EF4-FFF2-40B4-BE49-F238E27FC236}">
                <a16:creationId xmlns:a16="http://schemas.microsoft.com/office/drawing/2014/main" id="{BF5056D8-8ACA-0059-4FD7-A8C4221A9120}"/>
              </a:ext>
            </a:extLst>
          </p:cNvPr>
          <p:cNvSpPr txBox="1"/>
          <p:nvPr/>
        </p:nvSpPr>
        <p:spPr>
          <a:xfrm>
            <a:off x="321958" y="409588"/>
            <a:ext cx="2360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Nomenclature:</a:t>
            </a:r>
          </a:p>
          <a:p>
            <a:pPr lvl="1"/>
            <a:r>
              <a:rPr lang="en-US" sz="1600" dirty="0"/>
              <a:t>A - D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Features</a:t>
            </a:r>
          </a:p>
          <a:p>
            <a:pPr lvl="1"/>
            <a:r>
              <a:rPr lang="en-US" sz="1600" dirty="0"/>
              <a:t>E </a:t>
            </a:r>
            <a:r>
              <a:rPr lang="en-US" sz="1600" dirty="0">
                <a:sym typeface="Wingdings" pitchFamily="2" charset="2"/>
              </a:rPr>
              <a:t> output</a:t>
            </a:r>
          </a:p>
        </p:txBody>
      </p:sp>
      <p:sp>
        <p:nvSpPr>
          <p:cNvPr id="26646" name="Right Arrow 26645">
            <a:extLst>
              <a:ext uri="{FF2B5EF4-FFF2-40B4-BE49-F238E27FC236}">
                <a16:creationId xmlns:a16="http://schemas.microsoft.com/office/drawing/2014/main" id="{FB82FC05-F5A5-474A-CBA2-60069FC0F809}"/>
              </a:ext>
            </a:extLst>
          </p:cNvPr>
          <p:cNvSpPr/>
          <p:nvPr/>
        </p:nvSpPr>
        <p:spPr>
          <a:xfrm>
            <a:off x="6537233" y="2351982"/>
            <a:ext cx="659952" cy="3254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DAAF07-A334-4A86-5CBD-190B939A6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08" y="2125188"/>
            <a:ext cx="1182272" cy="1014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9B8D3E-0F87-B0FC-6890-6DFB55C62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225" y="2098745"/>
            <a:ext cx="1187721" cy="10147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E809EBA-A5CC-2B47-420E-7019E8D85FA2}"/>
              </a:ext>
            </a:extLst>
          </p:cNvPr>
          <p:cNvGrpSpPr/>
          <p:nvPr/>
        </p:nvGrpSpPr>
        <p:grpSpPr>
          <a:xfrm>
            <a:off x="5159118" y="3827965"/>
            <a:ext cx="1239275" cy="1299848"/>
            <a:chOff x="4924964" y="514262"/>
            <a:chExt cx="1239275" cy="12998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5133CC-ADAC-5254-0BA5-DDC6C4899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66261" y="820218"/>
              <a:ext cx="1158021" cy="9938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351F23-D021-E7AA-6F0F-6AE1794DAC47}"/>
                </a:ext>
              </a:extLst>
            </p:cNvPr>
            <p:cNvSpPr txBox="1"/>
            <p:nvPr/>
          </p:nvSpPr>
          <p:spPr>
            <a:xfrm>
              <a:off x="4924964" y="517646"/>
              <a:ext cx="177002" cy="235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ABCE4-C996-7900-A1F9-6838176360DA}"/>
                </a:ext>
              </a:extLst>
            </p:cNvPr>
            <p:cNvSpPr txBox="1"/>
            <p:nvPr/>
          </p:nvSpPr>
          <p:spPr>
            <a:xfrm>
              <a:off x="5171677" y="51764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461394-3986-1947-4DE5-EB873B4EFAD6}"/>
                </a:ext>
              </a:extLst>
            </p:cNvPr>
            <p:cNvSpPr txBox="1"/>
            <p:nvPr/>
          </p:nvSpPr>
          <p:spPr>
            <a:xfrm>
              <a:off x="5414817" y="5142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DA1085-4147-F724-FE57-D14138311FAA}"/>
                </a:ext>
              </a:extLst>
            </p:cNvPr>
            <p:cNvSpPr txBox="1"/>
            <p:nvPr/>
          </p:nvSpPr>
          <p:spPr>
            <a:xfrm>
              <a:off x="5624223" y="51648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6411-B8B4-893C-9D80-62DF0D53DCD3}"/>
                </a:ext>
              </a:extLst>
            </p:cNvPr>
            <p:cNvSpPr txBox="1"/>
            <p:nvPr/>
          </p:nvSpPr>
          <p:spPr>
            <a:xfrm>
              <a:off x="5867363" y="52230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31C495B-A474-A07B-83DB-6E18025A2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48488"/>
              </p:ext>
            </p:extLst>
          </p:nvPr>
        </p:nvGraphicFramePr>
        <p:xfrm>
          <a:off x="97361" y="4344454"/>
          <a:ext cx="16194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">
                  <a:extLst>
                    <a:ext uri="{9D8B030D-6E8A-4147-A177-3AD203B41FA5}">
                      <a16:colId xmlns:a16="http://schemas.microsoft.com/office/drawing/2014/main" val="436934872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144765556"/>
                    </a:ext>
                  </a:extLst>
                </a:gridCol>
                <a:gridCol w="328955">
                  <a:extLst>
                    <a:ext uri="{9D8B030D-6E8A-4147-A177-3AD203B41FA5}">
                      <a16:colId xmlns:a16="http://schemas.microsoft.com/office/drawing/2014/main" val="636651390"/>
                    </a:ext>
                  </a:extLst>
                </a:gridCol>
                <a:gridCol w="317611">
                  <a:extLst>
                    <a:ext uri="{9D8B030D-6E8A-4147-A177-3AD203B41FA5}">
                      <a16:colId xmlns:a16="http://schemas.microsoft.com/office/drawing/2014/main" val="241501699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1792813264"/>
                    </a:ext>
                  </a:extLst>
                </a:gridCol>
              </a:tblGrid>
              <a:tr h="17043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050656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64381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075153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71404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529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7C89B2F-37E1-0D2F-6D97-E91C9021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47804"/>
              </p:ext>
            </p:extLst>
          </p:nvPr>
        </p:nvGraphicFramePr>
        <p:xfrm>
          <a:off x="1875818" y="4344454"/>
          <a:ext cx="16194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">
                  <a:extLst>
                    <a:ext uri="{9D8B030D-6E8A-4147-A177-3AD203B41FA5}">
                      <a16:colId xmlns:a16="http://schemas.microsoft.com/office/drawing/2014/main" val="436934872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144765556"/>
                    </a:ext>
                  </a:extLst>
                </a:gridCol>
                <a:gridCol w="328955">
                  <a:extLst>
                    <a:ext uri="{9D8B030D-6E8A-4147-A177-3AD203B41FA5}">
                      <a16:colId xmlns:a16="http://schemas.microsoft.com/office/drawing/2014/main" val="636651390"/>
                    </a:ext>
                  </a:extLst>
                </a:gridCol>
                <a:gridCol w="317611">
                  <a:extLst>
                    <a:ext uri="{9D8B030D-6E8A-4147-A177-3AD203B41FA5}">
                      <a16:colId xmlns:a16="http://schemas.microsoft.com/office/drawing/2014/main" val="241501699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1792813264"/>
                    </a:ext>
                  </a:extLst>
                </a:gridCol>
              </a:tblGrid>
              <a:tr h="17043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050656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64381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5153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71404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529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78276E5-097F-1868-A935-A8DC7BAEC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91909"/>
              </p:ext>
            </p:extLst>
          </p:nvPr>
        </p:nvGraphicFramePr>
        <p:xfrm>
          <a:off x="3843799" y="4626464"/>
          <a:ext cx="16194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">
                  <a:extLst>
                    <a:ext uri="{9D8B030D-6E8A-4147-A177-3AD203B41FA5}">
                      <a16:colId xmlns:a16="http://schemas.microsoft.com/office/drawing/2014/main" val="436934872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144765556"/>
                    </a:ext>
                  </a:extLst>
                </a:gridCol>
                <a:gridCol w="328955">
                  <a:extLst>
                    <a:ext uri="{9D8B030D-6E8A-4147-A177-3AD203B41FA5}">
                      <a16:colId xmlns:a16="http://schemas.microsoft.com/office/drawing/2014/main" val="636651390"/>
                    </a:ext>
                  </a:extLst>
                </a:gridCol>
                <a:gridCol w="317611">
                  <a:extLst>
                    <a:ext uri="{9D8B030D-6E8A-4147-A177-3AD203B41FA5}">
                      <a16:colId xmlns:a16="http://schemas.microsoft.com/office/drawing/2014/main" val="241501699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1792813264"/>
                    </a:ext>
                  </a:extLst>
                </a:gridCol>
              </a:tblGrid>
              <a:tr h="17043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050656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64381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5153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71404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529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62357F4-0A9A-1F41-049B-B92F7EE4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56234"/>
              </p:ext>
            </p:extLst>
          </p:nvPr>
        </p:nvGraphicFramePr>
        <p:xfrm>
          <a:off x="5750982" y="4736399"/>
          <a:ext cx="16194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">
                  <a:extLst>
                    <a:ext uri="{9D8B030D-6E8A-4147-A177-3AD203B41FA5}">
                      <a16:colId xmlns:a16="http://schemas.microsoft.com/office/drawing/2014/main" val="436934872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144765556"/>
                    </a:ext>
                  </a:extLst>
                </a:gridCol>
                <a:gridCol w="328955">
                  <a:extLst>
                    <a:ext uri="{9D8B030D-6E8A-4147-A177-3AD203B41FA5}">
                      <a16:colId xmlns:a16="http://schemas.microsoft.com/office/drawing/2014/main" val="636651390"/>
                    </a:ext>
                  </a:extLst>
                </a:gridCol>
                <a:gridCol w="317611">
                  <a:extLst>
                    <a:ext uri="{9D8B030D-6E8A-4147-A177-3AD203B41FA5}">
                      <a16:colId xmlns:a16="http://schemas.microsoft.com/office/drawing/2014/main" val="241501699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1792813264"/>
                    </a:ext>
                  </a:extLst>
                </a:gridCol>
              </a:tblGrid>
              <a:tr h="17043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050656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64381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75153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71404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5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F360F-B398-E67E-9F61-5499C1873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07548423-0787-3B56-9293-FCB6743A09E1}"/>
              </a:ext>
            </a:extLst>
          </p:cNvPr>
          <p:cNvSpPr/>
          <p:nvPr/>
        </p:nvSpPr>
        <p:spPr>
          <a:xfrm>
            <a:off x="2435428" y="2281687"/>
            <a:ext cx="659952" cy="3254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389AC4-5B0F-B55B-9393-1269158D62A2}"/>
              </a:ext>
            </a:extLst>
          </p:cNvPr>
          <p:cNvSpPr txBox="1">
            <a:spLocks/>
          </p:cNvSpPr>
          <p:nvPr/>
        </p:nvSpPr>
        <p:spPr>
          <a:xfrm>
            <a:off x="1838219" y="2600715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Perform </a:t>
            </a:r>
          </a:p>
          <a:p>
            <a:r>
              <a:rPr lang="en-US" dirty="0"/>
              <a:t>Imputation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6EB122D-A665-3F07-3478-1365118C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58176" r="56380" b="1437"/>
          <a:stretch/>
        </p:blipFill>
        <p:spPr bwMode="auto">
          <a:xfrm>
            <a:off x="2333994" y="1696517"/>
            <a:ext cx="892940" cy="53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E3C8C92-B7E4-FE2B-3F51-70409C722B6A}"/>
              </a:ext>
            </a:extLst>
          </p:cNvPr>
          <p:cNvSpPr txBox="1"/>
          <p:nvPr/>
        </p:nvSpPr>
        <p:spPr>
          <a:xfrm>
            <a:off x="3316656" y="1688254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F65CED-FB4D-778A-BDB7-20249CDC44B1}"/>
              </a:ext>
            </a:extLst>
          </p:cNvPr>
          <p:cNvSpPr txBox="1"/>
          <p:nvPr/>
        </p:nvSpPr>
        <p:spPr>
          <a:xfrm>
            <a:off x="3563369" y="16882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86BCC7-79C8-D202-257C-61D05C35007C}"/>
              </a:ext>
            </a:extLst>
          </p:cNvPr>
          <p:cNvSpPr txBox="1"/>
          <p:nvPr/>
        </p:nvSpPr>
        <p:spPr>
          <a:xfrm>
            <a:off x="3806509" y="16848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5BC84F-7D12-0185-F2EB-08C8B31C9932}"/>
              </a:ext>
            </a:extLst>
          </p:cNvPr>
          <p:cNvSpPr txBox="1"/>
          <p:nvPr/>
        </p:nvSpPr>
        <p:spPr>
          <a:xfrm>
            <a:off x="4015915" y="16870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D27D65-7045-0792-5FFF-C0897EAFCAC2}"/>
              </a:ext>
            </a:extLst>
          </p:cNvPr>
          <p:cNvSpPr txBox="1"/>
          <p:nvPr/>
        </p:nvSpPr>
        <p:spPr>
          <a:xfrm>
            <a:off x="4259055" y="1692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1F334973-D081-B386-6E1C-422A77E20A19}"/>
              </a:ext>
            </a:extLst>
          </p:cNvPr>
          <p:cNvSpPr/>
          <p:nvPr/>
        </p:nvSpPr>
        <p:spPr>
          <a:xfrm>
            <a:off x="4548040" y="2276375"/>
            <a:ext cx="659952" cy="3254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FF595C82-0EBA-A2B0-F0C9-92ADF5865633}"/>
              </a:ext>
            </a:extLst>
          </p:cNvPr>
          <p:cNvSpPr txBox="1">
            <a:spLocks/>
          </p:cNvSpPr>
          <p:nvPr/>
        </p:nvSpPr>
        <p:spPr>
          <a:xfrm>
            <a:off x="3950831" y="2595403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Extract</a:t>
            </a:r>
          </a:p>
          <a:p>
            <a:r>
              <a:rPr lang="en-US" dirty="0"/>
              <a:t>Imputed </a:t>
            </a:r>
          </a:p>
          <a:p>
            <a:r>
              <a:rPr lang="en-US" dirty="0"/>
              <a:t>Data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1439C5-6A5B-59DD-FE6C-C9E097CBF900}"/>
              </a:ext>
            </a:extLst>
          </p:cNvPr>
          <p:cNvGrpSpPr/>
          <p:nvPr/>
        </p:nvGrpSpPr>
        <p:grpSpPr>
          <a:xfrm>
            <a:off x="7452917" y="1674790"/>
            <a:ext cx="4385251" cy="1408088"/>
            <a:chOff x="7217023" y="2484963"/>
            <a:chExt cx="4385251" cy="140808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72F92CD-ADBC-E3D1-7590-45D13F12EE61}"/>
                </a:ext>
              </a:extLst>
            </p:cNvPr>
            <p:cNvSpPr/>
            <p:nvPr/>
          </p:nvSpPr>
          <p:spPr>
            <a:xfrm>
              <a:off x="7217023" y="279880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8146D1-64DA-F53F-E44E-1C9792A564EA}"/>
                </a:ext>
              </a:extLst>
            </p:cNvPr>
            <p:cNvSpPr/>
            <p:nvPr/>
          </p:nvSpPr>
          <p:spPr>
            <a:xfrm>
              <a:off x="7710386" y="2484963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36CBF5C-43DB-A729-BD6D-25E848418A76}"/>
                </a:ext>
              </a:extLst>
            </p:cNvPr>
            <p:cNvSpPr/>
            <p:nvPr/>
          </p:nvSpPr>
          <p:spPr>
            <a:xfrm>
              <a:off x="7710386" y="3024241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A4986B-03EA-8168-B944-8E1D226F85F5}"/>
                </a:ext>
              </a:extLst>
            </p:cNvPr>
            <p:cNvSpPr/>
            <p:nvPr/>
          </p:nvSpPr>
          <p:spPr>
            <a:xfrm>
              <a:off x="7707803" y="3556482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F22B4F-064B-E5F6-44FA-B2B5451663BC}"/>
                </a:ext>
              </a:extLst>
            </p:cNvPr>
            <p:cNvSpPr/>
            <p:nvPr/>
          </p:nvSpPr>
          <p:spPr>
            <a:xfrm>
              <a:off x="7217023" y="327221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A37FF5-4BF5-11F0-DDE6-8AFB04D162EE}"/>
                </a:ext>
              </a:extLst>
            </p:cNvPr>
            <p:cNvSpPr/>
            <p:nvPr/>
          </p:nvSpPr>
          <p:spPr>
            <a:xfrm>
              <a:off x="8281240" y="249606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EF14DF-3CE2-120C-3166-3668EB58F2F5}"/>
                </a:ext>
              </a:extLst>
            </p:cNvPr>
            <p:cNvSpPr/>
            <p:nvPr/>
          </p:nvSpPr>
          <p:spPr>
            <a:xfrm>
              <a:off x="8281240" y="303534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6" name="Oval 14335">
              <a:extLst>
                <a:ext uri="{FF2B5EF4-FFF2-40B4-BE49-F238E27FC236}">
                  <a16:creationId xmlns:a16="http://schemas.microsoft.com/office/drawing/2014/main" id="{6FFBE2E4-3F35-127C-EEC1-34AA1F451CA7}"/>
                </a:ext>
              </a:extLst>
            </p:cNvPr>
            <p:cNvSpPr/>
            <p:nvPr/>
          </p:nvSpPr>
          <p:spPr>
            <a:xfrm>
              <a:off x="8278657" y="356758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7" name="Oval 14336">
              <a:extLst>
                <a:ext uri="{FF2B5EF4-FFF2-40B4-BE49-F238E27FC236}">
                  <a16:creationId xmlns:a16="http://schemas.microsoft.com/office/drawing/2014/main" id="{0E01389C-DD1C-27A1-AB4D-A9AB53BDE2AF}"/>
                </a:ext>
              </a:extLst>
            </p:cNvPr>
            <p:cNvSpPr/>
            <p:nvPr/>
          </p:nvSpPr>
          <p:spPr>
            <a:xfrm>
              <a:off x="8846076" y="279305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8" name="Oval 14337">
              <a:extLst>
                <a:ext uri="{FF2B5EF4-FFF2-40B4-BE49-F238E27FC236}">
                  <a16:creationId xmlns:a16="http://schemas.microsoft.com/office/drawing/2014/main" id="{BE9B1BE3-E194-CCB9-0A2E-EE749B83A6CD}"/>
                </a:ext>
              </a:extLst>
            </p:cNvPr>
            <p:cNvSpPr/>
            <p:nvPr/>
          </p:nvSpPr>
          <p:spPr>
            <a:xfrm>
              <a:off x="8846076" y="326646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4" name="Oval 14343">
              <a:extLst>
                <a:ext uri="{FF2B5EF4-FFF2-40B4-BE49-F238E27FC236}">
                  <a16:creationId xmlns:a16="http://schemas.microsoft.com/office/drawing/2014/main" id="{7EABAF06-095D-D61B-1D53-65CF1C955A55}"/>
                </a:ext>
              </a:extLst>
            </p:cNvPr>
            <p:cNvSpPr/>
            <p:nvPr/>
          </p:nvSpPr>
          <p:spPr>
            <a:xfrm>
              <a:off x="9339439" y="3024240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5" name="Rounded Rectangle 14344">
              <a:extLst>
                <a:ext uri="{FF2B5EF4-FFF2-40B4-BE49-F238E27FC236}">
                  <a16:creationId xmlns:a16="http://schemas.microsoft.com/office/drawing/2014/main" id="{36DA689B-FAF2-A8AB-B6CE-42A93B6271FB}"/>
                </a:ext>
              </a:extLst>
            </p:cNvPr>
            <p:cNvSpPr/>
            <p:nvPr/>
          </p:nvSpPr>
          <p:spPr>
            <a:xfrm>
              <a:off x="10347406" y="2826908"/>
              <a:ext cx="1254868" cy="729574"/>
            </a:xfrm>
            <a:prstGeom prst="roundRect">
              <a:avLst/>
            </a:prstGeom>
            <a:noFill/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 Model</a:t>
              </a:r>
            </a:p>
          </p:txBody>
        </p:sp>
        <p:sp>
          <p:nvSpPr>
            <p:cNvPr id="14346" name="Right Arrow 14345">
              <a:extLst>
                <a:ext uri="{FF2B5EF4-FFF2-40B4-BE49-F238E27FC236}">
                  <a16:creationId xmlns:a16="http://schemas.microsoft.com/office/drawing/2014/main" id="{67E3C32D-9D8C-CF11-1163-C13C7AE138FE}"/>
                </a:ext>
              </a:extLst>
            </p:cNvPr>
            <p:cNvSpPr/>
            <p:nvPr/>
          </p:nvSpPr>
          <p:spPr>
            <a:xfrm>
              <a:off x="9787213" y="3109623"/>
              <a:ext cx="389106" cy="162732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BA95E797-6607-02B1-D422-6D7705D38AC1}"/>
              </a:ext>
            </a:extLst>
          </p:cNvPr>
          <p:cNvGrpSpPr/>
          <p:nvPr/>
        </p:nvGrpSpPr>
        <p:grpSpPr>
          <a:xfrm>
            <a:off x="7337965" y="3236636"/>
            <a:ext cx="4652603" cy="2429249"/>
            <a:chOff x="7102071" y="3556482"/>
            <a:chExt cx="4652603" cy="2429249"/>
          </a:xfrm>
        </p:grpSpPr>
        <p:sp>
          <p:nvSpPr>
            <p:cNvPr id="14348" name="Oval 14347">
              <a:extLst>
                <a:ext uri="{FF2B5EF4-FFF2-40B4-BE49-F238E27FC236}">
                  <a16:creationId xmlns:a16="http://schemas.microsoft.com/office/drawing/2014/main" id="{673BB2D7-0F55-869E-1C42-5F160ED7A8CF}"/>
                </a:ext>
              </a:extLst>
            </p:cNvPr>
            <p:cNvSpPr/>
            <p:nvPr/>
          </p:nvSpPr>
          <p:spPr>
            <a:xfrm>
              <a:off x="7194765" y="4902589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9" name="Oval 14348">
              <a:extLst>
                <a:ext uri="{FF2B5EF4-FFF2-40B4-BE49-F238E27FC236}">
                  <a16:creationId xmlns:a16="http://schemas.microsoft.com/office/drawing/2014/main" id="{9C6661E3-805C-8F35-BB09-FC837670D35E}"/>
                </a:ext>
              </a:extLst>
            </p:cNvPr>
            <p:cNvSpPr/>
            <p:nvPr/>
          </p:nvSpPr>
          <p:spPr>
            <a:xfrm>
              <a:off x="7688128" y="4588747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0" name="Oval 14349">
              <a:extLst>
                <a:ext uri="{FF2B5EF4-FFF2-40B4-BE49-F238E27FC236}">
                  <a16:creationId xmlns:a16="http://schemas.microsoft.com/office/drawing/2014/main" id="{42C632B9-1A74-DD3C-B36F-49EFB0AD495A}"/>
                </a:ext>
              </a:extLst>
            </p:cNvPr>
            <p:cNvSpPr/>
            <p:nvPr/>
          </p:nvSpPr>
          <p:spPr>
            <a:xfrm>
              <a:off x="7688128" y="5128025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1" name="Oval 14350">
              <a:extLst>
                <a:ext uri="{FF2B5EF4-FFF2-40B4-BE49-F238E27FC236}">
                  <a16:creationId xmlns:a16="http://schemas.microsoft.com/office/drawing/2014/main" id="{2BF1DB62-9CA7-73CC-F970-4FA14E9E1DD6}"/>
                </a:ext>
              </a:extLst>
            </p:cNvPr>
            <p:cNvSpPr/>
            <p:nvPr/>
          </p:nvSpPr>
          <p:spPr>
            <a:xfrm>
              <a:off x="7685545" y="5660266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2" name="Oval 14351">
              <a:extLst>
                <a:ext uri="{FF2B5EF4-FFF2-40B4-BE49-F238E27FC236}">
                  <a16:creationId xmlns:a16="http://schemas.microsoft.com/office/drawing/2014/main" id="{8B3D2DE6-D303-A99D-E05A-5FB32BA04B41}"/>
                </a:ext>
              </a:extLst>
            </p:cNvPr>
            <p:cNvSpPr/>
            <p:nvPr/>
          </p:nvSpPr>
          <p:spPr>
            <a:xfrm>
              <a:off x="7194765" y="5376000"/>
              <a:ext cx="294468" cy="325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6" name="Oval 14355">
              <a:extLst>
                <a:ext uri="{FF2B5EF4-FFF2-40B4-BE49-F238E27FC236}">
                  <a16:creationId xmlns:a16="http://schemas.microsoft.com/office/drawing/2014/main" id="{ADAEC401-2C9E-BE68-24FD-1B961D23ED9C}"/>
                </a:ext>
              </a:extLst>
            </p:cNvPr>
            <p:cNvSpPr/>
            <p:nvPr/>
          </p:nvSpPr>
          <p:spPr>
            <a:xfrm rot="16200000">
              <a:off x="8258982" y="4599851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7" name="Oval 14356">
              <a:extLst>
                <a:ext uri="{FF2B5EF4-FFF2-40B4-BE49-F238E27FC236}">
                  <a16:creationId xmlns:a16="http://schemas.microsoft.com/office/drawing/2014/main" id="{1EC20431-8A4F-187B-A237-92396960AF3F}"/>
                </a:ext>
              </a:extLst>
            </p:cNvPr>
            <p:cNvSpPr/>
            <p:nvPr/>
          </p:nvSpPr>
          <p:spPr>
            <a:xfrm rot="16200000">
              <a:off x="8258982" y="5139129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2" name="Oval 14381">
              <a:extLst>
                <a:ext uri="{FF2B5EF4-FFF2-40B4-BE49-F238E27FC236}">
                  <a16:creationId xmlns:a16="http://schemas.microsoft.com/office/drawing/2014/main" id="{1F6DC458-7262-9022-3838-E19769E1E27A}"/>
                </a:ext>
              </a:extLst>
            </p:cNvPr>
            <p:cNvSpPr/>
            <p:nvPr/>
          </p:nvSpPr>
          <p:spPr>
            <a:xfrm rot="16200000">
              <a:off x="8256399" y="5671370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3" name="Oval 14382">
              <a:extLst>
                <a:ext uri="{FF2B5EF4-FFF2-40B4-BE49-F238E27FC236}">
                  <a16:creationId xmlns:a16="http://schemas.microsoft.com/office/drawing/2014/main" id="{2EE864A0-76EF-92A8-0C85-06FF333FCBC2}"/>
                </a:ext>
              </a:extLst>
            </p:cNvPr>
            <p:cNvSpPr/>
            <p:nvPr/>
          </p:nvSpPr>
          <p:spPr>
            <a:xfrm rot="16200000">
              <a:off x="8823818" y="4896840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4" name="Oval 14383">
              <a:extLst>
                <a:ext uri="{FF2B5EF4-FFF2-40B4-BE49-F238E27FC236}">
                  <a16:creationId xmlns:a16="http://schemas.microsoft.com/office/drawing/2014/main" id="{967F7020-85FE-CE9B-7FB7-0FEBBF538E60}"/>
                </a:ext>
              </a:extLst>
            </p:cNvPr>
            <p:cNvSpPr/>
            <p:nvPr/>
          </p:nvSpPr>
          <p:spPr>
            <a:xfrm rot="16200000">
              <a:off x="8823818" y="5370251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3" name="Oval 14392">
              <a:extLst>
                <a:ext uri="{FF2B5EF4-FFF2-40B4-BE49-F238E27FC236}">
                  <a16:creationId xmlns:a16="http://schemas.microsoft.com/office/drawing/2014/main" id="{16D37F38-D793-92D0-1059-52314A62F4D9}"/>
                </a:ext>
              </a:extLst>
            </p:cNvPr>
            <p:cNvSpPr/>
            <p:nvPr/>
          </p:nvSpPr>
          <p:spPr>
            <a:xfrm>
              <a:off x="9317181" y="5128024"/>
              <a:ext cx="294468" cy="32546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87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25" name="Rounded Rectangle 26624">
              <a:extLst>
                <a:ext uri="{FF2B5EF4-FFF2-40B4-BE49-F238E27FC236}">
                  <a16:creationId xmlns:a16="http://schemas.microsoft.com/office/drawing/2014/main" id="{FC2F93E0-BFF5-B7D9-BE79-D57386C04FEE}"/>
                </a:ext>
              </a:extLst>
            </p:cNvPr>
            <p:cNvSpPr/>
            <p:nvPr/>
          </p:nvSpPr>
          <p:spPr>
            <a:xfrm>
              <a:off x="10499806" y="4903435"/>
              <a:ext cx="1254868" cy="729574"/>
            </a:xfrm>
            <a:prstGeom prst="roundRect">
              <a:avLst/>
            </a:prstGeom>
            <a:noFill/>
            <a:ln>
              <a:solidFill>
                <a:srgbClr val="F25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Target Model</a:t>
              </a:r>
            </a:p>
          </p:txBody>
        </p:sp>
        <p:sp>
          <p:nvSpPr>
            <p:cNvPr id="26626" name="Right Arrow 26625">
              <a:extLst>
                <a:ext uri="{FF2B5EF4-FFF2-40B4-BE49-F238E27FC236}">
                  <a16:creationId xmlns:a16="http://schemas.microsoft.com/office/drawing/2014/main" id="{56BC29A2-0D22-1250-D26C-763885796C94}"/>
                </a:ext>
              </a:extLst>
            </p:cNvPr>
            <p:cNvSpPr/>
            <p:nvPr/>
          </p:nvSpPr>
          <p:spPr>
            <a:xfrm>
              <a:off x="9778108" y="5220495"/>
              <a:ext cx="569297" cy="162732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28" name="Sun 26627">
              <a:extLst>
                <a:ext uri="{FF2B5EF4-FFF2-40B4-BE49-F238E27FC236}">
                  <a16:creationId xmlns:a16="http://schemas.microsoft.com/office/drawing/2014/main" id="{4575034E-F2B6-8A8C-A9DB-220A0492B6B1}"/>
                </a:ext>
              </a:extLst>
            </p:cNvPr>
            <p:cNvSpPr/>
            <p:nvPr/>
          </p:nvSpPr>
          <p:spPr>
            <a:xfrm>
              <a:off x="9294177" y="3581385"/>
              <a:ext cx="779807" cy="684480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29" name="Elbow Connector 26628">
              <a:extLst>
                <a:ext uri="{FF2B5EF4-FFF2-40B4-BE49-F238E27FC236}">
                  <a16:creationId xmlns:a16="http://schemas.microsoft.com/office/drawing/2014/main" id="{E1C18CA8-A021-1515-0E49-105E1DC9C9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55724" y="3300239"/>
              <a:ext cx="388370" cy="900856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0" name="Right Brace 26629">
              <a:extLst>
                <a:ext uri="{FF2B5EF4-FFF2-40B4-BE49-F238E27FC236}">
                  <a16:creationId xmlns:a16="http://schemas.microsoft.com/office/drawing/2014/main" id="{FA5371AD-FB6A-AE06-3BE1-87B33D1A20A5}"/>
                </a:ext>
              </a:extLst>
            </p:cNvPr>
            <p:cNvSpPr/>
            <p:nvPr/>
          </p:nvSpPr>
          <p:spPr>
            <a:xfrm rot="16200000">
              <a:off x="8242022" y="3162147"/>
              <a:ext cx="235181" cy="251508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32" name="Elbow Connector 26631">
              <a:extLst>
                <a:ext uri="{FF2B5EF4-FFF2-40B4-BE49-F238E27FC236}">
                  <a16:creationId xmlns:a16="http://schemas.microsoft.com/office/drawing/2014/main" id="{192CF207-2137-DB0E-7914-4A5A3434A4B5}"/>
                </a:ext>
              </a:extLst>
            </p:cNvPr>
            <p:cNvCxnSpPr>
              <a:cxnSpLocks/>
              <a:stCxn id="26628" idx="1"/>
              <a:endCxn id="14366" idx="2"/>
            </p:cNvCxnSpPr>
            <p:nvPr/>
          </p:nvCxnSpPr>
          <p:spPr>
            <a:xfrm rot="10800000" flipV="1">
              <a:off x="8340201" y="3923624"/>
              <a:ext cx="953977" cy="332635"/>
            </a:xfrm>
            <a:prstGeom prst="bentConnector4">
              <a:avLst>
                <a:gd name="adj1" fmla="val 2905"/>
                <a:gd name="adj2" fmla="val -711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4" name="TextBox 26633">
              <a:extLst>
                <a:ext uri="{FF2B5EF4-FFF2-40B4-BE49-F238E27FC236}">
                  <a16:creationId xmlns:a16="http://schemas.microsoft.com/office/drawing/2014/main" id="{85CC9652-A2E2-BB0B-A53D-D98FB2CA840A}"/>
                </a:ext>
              </a:extLst>
            </p:cNvPr>
            <p:cNvSpPr txBox="1"/>
            <p:nvPr/>
          </p:nvSpPr>
          <p:spPr>
            <a:xfrm>
              <a:off x="10100370" y="3714019"/>
              <a:ext cx="874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FF0000"/>
                  </a:solidFill>
                </a:rPr>
                <a:t>Knowledge</a:t>
              </a:r>
            </a:p>
            <a:p>
              <a:pPr algn="ctr"/>
              <a:r>
                <a:rPr lang="en-US" sz="1200" i="1" dirty="0">
                  <a:solidFill>
                    <a:srgbClr val="FF0000"/>
                  </a:solidFill>
                </a:rPr>
                <a:t>Transfer</a:t>
              </a:r>
            </a:p>
          </p:txBody>
        </p:sp>
      </p:grpSp>
      <p:cxnSp>
        <p:nvCxnSpPr>
          <p:cNvPr id="26643" name="Elbow Connector 26642">
            <a:extLst>
              <a:ext uri="{FF2B5EF4-FFF2-40B4-BE49-F238E27FC236}">
                <a16:creationId xmlns:a16="http://schemas.microsoft.com/office/drawing/2014/main" id="{FD11BBB7-D4D6-5B61-4B03-39B0430F0E30}"/>
              </a:ext>
            </a:extLst>
          </p:cNvPr>
          <p:cNvCxnSpPr>
            <a:cxnSpLocks/>
            <a:stCxn id="38" idx="2"/>
            <a:endCxn id="40" idx="1"/>
          </p:cNvCxnSpPr>
          <p:nvPr/>
        </p:nvCxnSpPr>
        <p:spPr>
          <a:xfrm rot="16200000" flipH="1">
            <a:off x="3732553" y="3362700"/>
            <a:ext cx="1764899" cy="1406452"/>
          </a:xfrm>
          <a:prstGeom prst="bentConnector2">
            <a:avLst/>
          </a:prstGeom>
          <a:ln w="38100">
            <a:solidFill>
              <a:srgbClr val="14A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Content Placeholder 2">
            <a:extLst>
              <a:ext uri="{FF2B5EF4-FFF2-40B4-BE49-F238E27FC236}">
                <a16:creationId xmlns:a16="http://schemas.microsoft.com/office/drawing/2014/main" id="{6B9132ED-88EE-0C3D-2536-1B14FCAC87AF}"/>
              </a:ext>
            </a:extLst>
          </p:cNvPr>
          <p:cNvSpPr txBox="1">
            <a:spLocks/>
          </p:cNvSpPr>
          <p:nvPr/>
        </p:nvSpPr>
        <p:spPr>
          <a:xfrm>
            <a:off x="2526195" y="3955542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Removed</a:t>
            </a:r>
          </a:p>
          <a:p>
            <a:r>
              <a:rPr lang="en-US" dirty="0"/>
              <a:t>Imputed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26646" name="Right Arrow 26645">
            <a:extLst>
              <a:ext uri="{FF2B5EF4-FFF2-40B4-BE49-F238E27FC236}">
                <a16:creationId xmlns:a16="http://schemas.microsoft.com/office/drawing/2014/main" id="{FB82FC05-F5A5-474A-CBA2-60069FC0F809}"/>
              </a:ext>
            </a:extLst>
          </p:cNvPr>
          <p:cNvSpPr/>
          <p:nvPr/>
        </p:nvSpPr>
        <p:spPr>
          <a:xfrm>
            <a:off x="6537233" y="2256446"/>
            <a:ext cx="659952" cy="325465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6643B4-CB9A-8684-0A37-491BD0E3C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48" y="1891019"/>
            <a:ext cx="1057923" cy="11881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02D7BC-CE6F-E25F-00B9-F8CEB6C35D3F}"/>
              </a:ext>
            </a:extLst>
          </p:cNvPr>
          <p:cNvSpPr txBox="1"/>
          <p:nvPr/>
        </p:nvSpPr>
        <p:spPr>
          <a:xfrm>
            <a:off x="1010397" y="1584153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D8F696-04B0-076E-B8FE-BE2F7A38E171}"/>
              </a:ext>
            </a:extLst>
          </p:cNvPr>
          <p:cNvSpPr txBox="1"/>
          <p:nvPr/>
        </p:nvSpPr>
        <p:spPr>
          <a:xfrm>
            <a:off x="1209980" y="15841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8D14E9-1308-EC94-FED5-E4A2EDC4B127}"/>
              </a:ext>
            </a:extLst>
          </p:cNvPr>
          <p:cNvSpPr txBox="1"/>
          <p:nvPr/>
        </p:nvSpPr>
        <p:spPr>
          <a:xfrm>
            <a:off x="1420129" y="15807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71982B-322B-2D58-004A-E6B1FB5110AB}"/>
              </a:ext>
            </a:extLst>
          </p:cNvPr>
          <p:cNvSpPr txBox="1"/>
          <p:nvPr/>
        </p:nvSpPr>
        <p:spPr>
          <a:xfrm>
            <a:off x="1638961" y="15829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C8FCF-AF9A-4E5A-973D-1CD697E86C87}"/>
              </a:ext>
            </a:extLst>
          </p:cNvPr>
          <p:cNvSpPr txBox="1"/>
          <p:nvPr/>
        </p:nvSpPr>
        <p:spPr>
          <a:xfrm>
            <a:off x="1853823" y="158881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ABD746E-9537-DF63-4270-1C54F9BE5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151" y="1994757"/>
            <a:ext cx="1051249" cy="11887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F5F8C46-E5F0-9192-54EB-4E318DD75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228" y="4349444"/>
            <a:ext cx="1059335" cy="119786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C67BE16-F763-D838-5555-86C25BE51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474" y="1854717"/>
            <a:ext cx="1066591" cy="119786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1D5E1EB-65D3-4CF8-C953-7AF202BB9443}"/>
              </a:ext>
            </a:extLst>
          </p:cNvPr>
          <p:cNvSpPr txBox="1"/>
          <p:nvPr/>
        </p:nvSpPr>
        <p:spPr>
          <a:xfrm>
            <a:off x="5338212" y="1551121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2B76BA-DC70-9AE5-5D35-45A5C7707156}"/>
              </a:ext>
            </a:extLst>
          </p:cNvPr>
          <p:cNvSpPr txBox="1"/>
          <p:nvPr/>
        </p:nvSpPr>
        <p:spPr>
          <a:xfrm>
            <a:off x="5537795" y="15511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EF361F-91C7-D753-4CD2-FA559E0A0228}"/>
              </a:ext>
            </a:extLst>
          </p:cNvPr>
          <p:cNvSpPr txBox="1"/>
          <p:nvPr/>
        </p:nvSpPr>
        <p:spPr>
          <a:xfrm>
            <a:off x="5747944" y="15477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4ACC07-6550-3D03-7907-F4C9B92C9588}"/>
              </a:ext>
            </a:extLst>
          </p:cNvPr>
          <p:cNvSpPr txBox="1"/>
          <p:nvPr/>
        </p:nvSpPr>
        <p:spPr>
          <a:xfrm>
            <a:off x="5966776" y="15499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16F058-BEEC-296C-D2DA-8795A80524D5}"/>
              </a:ext>
            </a:extLst>
          </p:cNvPr>
          <p:cNvSpPr txBox="1"/>
          <p:nvPr/>
        </p:nvSpPr>
        <p:spPr>
          <a:xfrm>
            <a:off x="6181638" y="15557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339" name="TextBox 14338">
            <a:extLst>
              <a:ext uri="{FF2B5EF4-FFF2-40B4-BE49-F238E27FC236}">
                <a16:creationId xmlns:a16="http://schemas.microsoft.com/office/drawing/2014/main" id="{FEB97380-495F-F58A-1B80-E2D65246805D}"/>
              </a:ext>
            </a:extLst>
          </p:cNvPr>
          <p:cNvSpPr txBox="1"/>
          <p:nvPr/>
        </p:nvSpPr>
        <p:spPr>
          <a:xfrm>
            <a:off x="5271911" y="4049902"/>
            <a:ext cx="177002" cy="2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40" name="TextBox 14339">
            <a:extLst>
              <a:ext uri="{FF2B5EF4-FFF2-40B4-BE49-F238E27FC236}">
                <a16:creationId xmlns:a16="http://schemas.microsoft.com/office/drawing/2014/main" id="{933469B8-5EAA-86B4-E60E-91ABFF807939}"/>
              </a:ext>
            </a:extLst>
          </p:cNvPr>
          <p:cNvSpPr txBox="1"/>
          <p:nvPr/>
        </p:nvSpPr>
        <p:spPr>
          <a:xfrm>
            <a:off x="5471494" y="40499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341" name="TextBox 14340">
            <a:extLst>
              <a:ext uri="{FF2B5EF4-FFF2-40B4-BE49-F238E27FC236}">
                <a16:creationId xmlns:a16="http://schemas.microsoft.com/office/drawing/2014/main" id="{7AE823DB-C8FB-444D-EF08-7444245831CA}"/>
              </a:ext>
            </a:extLst>
          </p:cNvPr>
          <p:cNvSpPr txBox="1"/>
          <p:nvPr/>
        </p:nvSpPr>
        <p:spPr>
          <a:xfrm>
            <a:off x="5681643" y="4046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3FC279B7-CEA4-2808-D4ED-047426239FF0}"/>
              </a:ext>
            </a:extLst>
          </p:cNvPr>
          <p:cNvSpPr txBox="1"/>
          <p:nvPr/>
        </p:nvSpPr>
        <p:spPr>
          <a:xfrm>
            <a:off x="5900475" y="40487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343" name="TextBox 14342">
            <a:extLst>
              <a:ext uri="{FF2B5EF4-FFF2-40B4-BE49-F238E27FC236}">
                <a16:creationId xmlns:a16="http://schemas.microsoft.com/office/drawing/2014/main" id="{960A916C-CB29-C900-C611-620A91E55CF9}"/>
              </a:ext>
            </a:extLst>
          </p:cNvPr>
          <p:cNvSpPr txBox="1"/>
          <p:nvPr/>
        </p:nvSpPr>
        <p:spPr>
          <a:xfrm>
            <a:off x="6115337" y="40545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353" name="Right Arrow 14352">
            <a:extLst>
              <a:ext uri="{FF2B5EF4-FFF2-40B4-BE49-F238E27FC236}">
                <a16:creationId xmlns:a16="http://schemas.microsoft.com/office/drawing/2014/main" id="{8047465B-E0F2-94F1-BA77-0CD85738CEAD}"/>
              </a:ext>
            </a:extLst>
          </p:cNvPr>
          <p:cNvSpPr/>
          <p:nvPr/>
        </p:nvSpPr>
        <p:spPr>
          <a:xfrm>
            <a:off x="6528313" y="4808178"/>
            <a:ext cx="659952" cy="325465"/>
          </a:xfrm>
          <a:prstGeom prst="rightArrow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58" name="Straight Connector 14357">
            <a:extLst>
              <a:ext uri="{FF2B5EF4-FFF2-40B4-BE49-F238E27FC236}">
                <a16:creationId xmlns:a16="http://schemas.microsoft.com/office/drawing/2014/main" id="{E8F3BEEC-E578-B0D6-387B-C808C22E7D41}"/>
              </a:ext>
            </a:extLst>
          </p:cNvPr>
          <p:cNvCxnSpPr/>
          <p:nvPr/>
        </p:nvCxnSpPr>
        <p:spPr>
          <a:xfrm flipV="1">
            <a:off x="11336231" y="2746309"/>
            <a:ext cx="0" cy="5022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59" name="Rounded Rectangle 14358">
            <a:extLst>
              <a:ext uri="{FF2B5EF4-FFF2-40B4-BE49-F238E27FC236}">
                <a16:creationId xmlns:a16="http://schemas.microsoft.com/office/drawing/2014/main" id="{25B95C9F-B608-45F7-C097-79481FB57BF1}"/>
              </a:ext>
            </a:extLst>
          </p:cNvPr>
          <p:cNvSpPr/>
          <p:nvPr/>
        </p:nvSpPr>
        <p:spPr>
          <a:xfrm>
            <a:off x="7430659" y="1612793"/>
            <a:ext cx="2489315" cy="150484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2" name="Content Placeholder 2">
            <a:extLst>
              <a:ext uri="{FF2B5EF4-FFF2-40B4-BE49-F238E27FC236}">
                <a16:creationId xmlns:a16="http://schemas.microsoft.com/office/drawing/2014/main" id="{C6674934-D909-4B37-0542-D9093B8F45AB}"/>
              </a:ext>
            </a:extLst>
          </p:cNvPr>
          <p:cNvSpPr txBox="1">
            <a:spLocks/>
          </p:cNvSpPr>
          <p:nvPr/>
        </p:nvSpPr>
        <p:spPr>
          <a:xfrm>
            <a:off x="9324917" y="2116343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Train </a:t>
            </a:r>
          </a:p>
          <a:p>
            <a:r>
              <a:rPr lang="en-US" sz="1300" b="1" dirty="0"/>
              <a:t>Model</a:t>
            </a:r>
          </a:p>
        </p:txBody>
      </p:sp>
      <p:sp>
        <p:nvSpPr>
          <p:cNvPr id="14364" name="Content Placeholder 2">
            <a:extLst>
              <a:ext uri="{FF2B5EF4-FFF2-40B4-BE49-F238E27FC236}">
                <a16:creationId xmlns:a16="http://schemas.microsoft.com/office/drawing/2014/main" id="{0F1E0DF2-1CF2-9319-9296-5BDFB588D504}"/>
              </a:ext>
            </a:extLst>
          </p:cNvPr>
          <p:cNvSpPr txBox="1">
            <a:spLocks/>
          </p:cNvSpPr>
          <p:nvPr/>
        </p:nvSpPr>
        <p:spPr>
          <a:xfrm>
            <a:off x="4948938" y="5618248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Experiment </a:t>
            </a:r>
          </a:p>
          <a:p>
            <a:r>
              <a:rPr lang="en-US" dirty="0"/>
              <a:t>data</a:t>
            </a:r>
          </a:p>
        </p:txBody>
      </p:sp>
      <p:sp>
        <p:nvSpPr>
          <p:cNvPr id="14365" name="Content Placeholder 2">
            <a:extLst>
              <a:ext uri="{FF2B5EF4-FFF2-40B4-BE49-F238E27FC236}">
                <a16:creationId xmlns:a16="http://schemas.microsoft.com/office/drawing/2014/main" id="{5E3E3C66-CB1E-115D-7414-BE31BE3DCF6A}"/>
              </a:ext>
            </a:extLst>
          </p:cNvPr>
          <p:cNvSpPr txBox="1">
            <a:spLocks/>
          </p:cNvSpPr>
          <p:nvPr/>
        </p:nvSpPr>
        <p:spPr>
          <a:xfrm>
            <a:off x="5026297" y="3208384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Imputed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14366" name="Content Placeholder 2">
            <a:extLst>
              <a:ext uri="{FF2B5EF4-FFF2-40B4-BE49-F238E27FC236}">
                <a16:creationId xmlns:a16="http://schemas.microsoft.com/office/drawing/2014/main" id="{FCB56873-104A-7099-B033-B521AB391BB9}"/>
              </a:ext>
            </a:extLst>
          </p:cNvPr>
          <p:cNvSpPr txBox="1">
            <a:spLocks/>
          </p:cNvSpPr>
          <p:nvPr/>
        </p:nvSpPr>
        <p:spPr>
          <a:xfrm>
            <a:off x="7677537" y="3177531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pPr>
              <a:spcBef>
                <a:spcPts val="0"/>
              </a:spcBef>
            </a:pPr>
            <a:r>
              <a:rPr lang="en-US" sz="1300" b="1" dirty="0"/>
              <a:t>Randomized</a:t>
            </a:r>
          </a:p>
          <a:p>
            <a:pPr>
              <a:spcBef>
                <a:spcPts val="0"/>
              </a:spcBef>
            </a:pPr>
            <a:r>
              <a:rPr lang="en-US" sz="1300" b="1" dirty="0"/>
              <a:t>NN model</a:t>
            </a:r>
          </a:p>
        </p:txBody>
      </p:sp>
      <p:sp>
        <p:nvSpPr>
          <p:cNvPr id="14367" name="Rounded Rectangle 14366">
            <a:extLst>
              <a:ext uri="{FF2B5EF4-FFF2-40B4-BE49-F238E27FC236}">
                <a16:creationId xmlns:a16="http://schemas.microsoft.com/office/drawing/2014/main" id="{51281D26-62B3-2091-FC80-50BE79FA6938}"/>
              </a:ext>
            </a:extLst>
          </p:cNvPr>
          <p:cNvSpPr/>
          <p:nvPr/>
        </p:nvSpPr>
        <p:spPr>
          <a:xfrm>
            <a:off x="7351613" y="4205290"/>
            <a:ext cx="2545563" cy="157801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8" name="Content Placeholder 2">
            <a:extLst>
              <a:ext uri="{FF2B5EF4-FFF2-40B4-BE49-F238E27FC236}">
                <a16:creationId xmlns:a16="http://schemas.microsoft.com/office/drawing/2014/main" id="{455AA85D-F7E7-A4CD-12F7-CABCEE76A44B}"/>
              </a:ext>
            </a:extLst>
          </p:cNvPr>
          <p:cNvSpPr txBox="1">
            <a:spLocks/>
          </p:cNvSpPr>
          <p:nvPr/>
        </p:nvSpPr>
        <p:spPr>
          <a:xfrm>
            <a:off x="9335884" y="4706484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750"/>
              </a:spcBef>
              <a:buClrTx/>
              <a:buNone/>
              <a:defRPr sz="1600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sz="1300" b="1" dirty="0"/>
              <a:t>Finetune </a:t>
            </a:r>
          </a:p>
          <a:p>
            <a:r>
              <a:rPr lang="en-US" sz="1300" b="1" dirty="0"/>
              <a:t>Model</a:t>
            </a:r>
          </a:p>
        </p:txBody>
      </p:sp>
      <p:sp>
        <p:nvSpPr>
          <p:cNvPr id="14369" name="Content Placeholder 2">
            <a:extLst>
              <a:ext uri="{FF2B5EF4-FFF2-40B4-BE49-F238E27FC236}">
                <a16:creationId xmlns:a16="http://schemas.microsoft.com/office/drawing/2014/main" id="{239F2E41-F671-CC9E-2506-414ADE73CCC1}"/>
              </a:ext>
            </a:extLst>
          </p:cNvPr>
          <p:cNvSpPr txBox="1">
            <a:spLocks/>
          </p:cNvSpPr>
          <p:nvPr/>
        </p:nvSpPr>
        <p:spPr>
          <a:xfrm>
            <a:off x="7723821" y="5815129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Pretrained </a:t>
            </a:r>
          </a:p>
          <a:p>
            <a:r>
              <a:rPr lang="en-US" dirty="0"/>
              <a:t>NN model</a:t>
            </a:r>
          </a:p>
        </p:txBody>
      </p:sp>
      <p:sp>
        <p:nvSpPr>
          <p:cNvPr id="14373" name="Content Placeholder 2">
            <a:extLst>
              <a:ext uri="{FF2B5EF4-FFF2-40B4-BE49-F238E27FC236}">
                <a16:creationId xmlns:a16="http://schemas.microsoft.com/office/drawing/2014/main" id="{57CE1904-9EA7-A725-21DB-F046A6050E79}"/>
              </a:ext>
            </a:extLst>
          </p:cNvPr>
          <p:cNvSpPr txBox="1">
            <a:spLocks/>
          </p:cNvSpPr>
          <p:nvPr/>
        </p:nvSpPr>
        <p:spPr>
          <a:xfrm>
            <a:off x="663468" y="3071774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Database with incomplete data </a:t>
            </a:r>
          </a:p>
        </p:txBody>
      </p:sp>
      <p:sp>
        <p:nvSpPr>
          <p:cNvPr id="14374" name="Content Placeholder 2">
            <a:extLst>
              <a:ext uri="{FF2B5EF4-FFF2-40B4-BE49-F238E27FC236}">
                <a16:creationId xmlns:a16="http://schemas.microsoft.com/office/drawing/2014/main" id="{B4E3A526-3A91-C73F-CCA9-390681BE50E3}"/>
              </a:ext>
            </a:extLst>
          </p:cNvPr>
          <p:cNvSpPr txBox="1">
            <a:spLocks/>
          </p:cNvSpPr>
          <p:nvPr/>
        </p:nvSpPr>
        <p:spPr>
          <a:xfrm>
            <a:off x="3001194" y="3198503"/>
            <a:ext cx="1797113" cy="758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indent="0" algn="ctr" defTabSz="685800">
              <a:lnSpc>
                <a:spcPct val="90000"/>
              </a:lnSpc>
              <a:spcBef>
                <a:spcPts val="0"/>
              </a:spcBef>
              <a:buClrTx/>
              <a:buNone/>
              <a:defRPr sz="1300" b="1" i="1" u="none">
                <a:solidFill>
                  <a:schemeClr val="accent2"/>
                </a:solidFill>
              </a:defRPr>
            </a:lvl1pPr>
            <a:lvl2pPr marL="342900" indent="0" algn="ctr" defTabSz="685800">
              <a:lnSpc>
                <a:spcPct val="90000"/>
              </a:lnSpc>
              <a:spcBef>
                <a:spcPts val="375"/>
              </a:spcBef>
              <a:buNone/>
              <a:defRPr sz="1500"/>
            </a:lvl2pPr>
            <a:lvl3pPr marL="685800" indent="0" algn="ctr" defTabSz="685800">
              <a:lnSpc>
                <a:spcPct val="90000"/>
              </a:lnSpc>
              <a:spcBef>
                <a:spcPts val="375"/>
              </a:spcBef>
              <a:buNone/>
              <a:defRPr sz="1350"/>
            </a:lvl3pPr>
            <a:lvl4pPr marL="10287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4pPr>
            <a:lvl5pPr marL="13716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5pPr>
            <a:lvl6pPr marL="17145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6pPr>
            <a:lvl7pPr marL="20574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7pPr>
            <a:lvl8pPr marL="24003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8pPr>
            <a:lvl9pPr marL="2743200" indent="0" algn="ctr" defTabSz="685800">
              <a:lnSpc>
                <a:spcPct val="90000"/>
              </a:lnSpc>
              <a:spcBef>
                <a:spcPts val="375"/>
              </a:spcBef>
              <a:buNone/>
              <a:defRPr sz="1200"/>
            </a:lvl9pPr>
          </a:lstStyle>
          <a:p>
            <a:r>
              <a:rPr lang="en-US" dirty="0"/>
              <a:t>Database with imputed data </a:t>
            </a:r>
          </a:p>
        </p:txBody>
      </p:sp>
    </p:spTree>
    <p:extLst>
      <p:ext uri="{BB962C8B-B14F-4D97-AF65-F5344CB8AC3E}">
        <p14:creationId xmlns:p14="http://schemas.microsoft.com/office/powerpoint/2010/main" val="59545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0" name="Group 30719">
            <a:extLst>
              <a:ext uri="{FF2B5EF4-FFF2-40B4-BE49-F238E27FC236}">
                <a16:creationId xmlns:a16="http://schemas.microsoft.com/office/drawing/2014/main" id="{655FE0FA-2CCB-C134-A2D6-05D4CF515E9D}"/>
              </a:ext>
            </a:extLst>
          </p:cNvPr>
          <p:cNvGrpSpPr/>
          <p:nvPr/>
        </p:nvGrpSpPr>
        <p:grpSpPr>
          <a:xfrm>
            <a:off x="698167" y="955067"/>
            <a:ext cx="4573316" cy="4310142"/>
            <a:chOff x="4658263" y="2441248"/>
            <a:chExt cx="3682505" cy="22664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721" name="Rectangle: Rounded Corners 10">
              <a:extLst>
                <a:ext uri="{FF2B5EF4-FFF2-40B4-BE49-F238E27FC236}">
                  <a16:creationId xmlns:a16="http://schemas.microsoft.com/office/drawing/2014/main" id="{826561F6-82C7-2C3E-AAD8-C588E8848C86}"/>
                </a:ext>
              </a:extLst>
            </p:cNvPr>
            <p:cNvSpPr/>
            <p:nvPr/>
          </p:nvSpPr>
          <p:spPr>
            <a:xfrm>
              <a:off x="4658263" y="2441249"/>
              <a:ext cx="3682505" cy="2266490"/>
            </a:xfrm>
            <a:prstGeom prst="roundRect">
              <a:avLst>
                <a:gd name="adj" fmla="val 768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lvl="0" defTabSz="821531" hangingPunct="0">
                <a:lnSpc>
                  <a:spcPct val="150000"/>
                </a:lnSpc>
              </a:pPr>
              <a:endParaRPr lang="en-US" sz="2400">
                <a:solidFill>
                  <a:srgbClr val="000000"/>
                </a:solidFill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23" name="Rectangle: Top Corners Rounded 11">
              <a:extLst>
                <a:ext uri="{FF2B5EF4-FFF2-40B4-BE49-F238E27FC236}">
                  <a16:creationId xmlns:a16="http://schemas.microsoft.com/office/drawing/2014/main" id="{351612D3-A033-65C4-0E2E-E5BCDEF81DBB}"/>
                </a:ext>
              </a:extLst>
            </p:cNvPr>
            <p:cNvSpPr/>
            <p:nvPr/>
          </p:nvSpPr>
          <p:spPr>
            <a:xfrm>
              <a:off x="4658263" y="2441248"/>
              <a:ext cx="3682505" cy="3104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dirty="0"/>
                <a:t>Task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7D0F9C-38D0-90F9-2C7D-6948C09D946C}"/>
                  </a:ext>
                </a:extLst>
              </p:cNvPr>
              <p:cNvSpPr txBox="1"/>
              <p:nvPr/>
            </p:nvSpPr>
            <p:spPr>
              <a:xfrm>
                <a:off x="1847214" y="2670881"/>
                <a:ext cx="3080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7D0F9C-38D0-90F9-2C7D-6948C09D9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14" y="2670881"/>
                <a:ext cx="3080139" cy="307777"/>
              </a:xfrm>
              <a:prstGeom prst="rect">
                <a:avLst/>
              </a:prstGeom>
              <a:blipFill>
                <a:blip r:embed="rId3"/>
                <a:stretch>
                  <a:fillRect l="-246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DE599EDC-73CA-5276-9265-2503538DA972}"/>
              </a:ext>
            </a:extLst>
          </p:cNvPr>
          <p:cNvSpPr/>
          <p:nvPr/>
        </p:nvSpPr>
        <p:spPr>
          <a:xfrm>
            <a:off x="1582784" y="3076287"/>
            <a:ext cx="264430" cy="1628946"/>
          </a:xfrm>
          <a:prstGeom prst="leftBrac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B76C3-0C0D-BADC-7715-76BCDD2889FE}"/>
                  </a:ext>
                </a:extLst>
              </p:cNvPr>
              <p:cNvSpPr txBox="1"/>
              <p:nvPr/>
            </p:nvSpPr>
            <p:spPr>
              <a:xfrm>
                <a:off x="1880044" y="3268583"/>
                <a:ext cx="8373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B76C3-0C0D-BADC-7715-76BCDD28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44" y="3268583"/>
                <a:ext cx="837345" cy="307777"/>
              </a:xfrm>
              <a:prstGeom prst="rect">
                <a:avLst/>
              </a:prstGeom>
              <a:blipFill>
                <a:blip r:embed="rId4"/>
                <a:stretch>
                  <a:fillRect l="-294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AD514C-4F40-CFEC-0F88-2861BC68E041}"/>
                  </a:ext>
                </a:extLst>
              </p:cNvPr>
              <p:cNvSpPr txBox="1"/>
              <p:nvPr/>
            </p:nvSpPr>
            <p:spPr>
              <a:xfrm>
                <a:off x="1847214" y="3619962"/>
                <a:ext cx="3281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=1,….,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AD514C-4F40-CFEC-0F88-2861BC68E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14" y="3619962"/>
                <a:ext cx="3281476" cy="307777"/>
              </a:xfrm>
              <a:prstGeom prst="rect">
                <a:avLst/>
              </a:prstGeom>
              <a:blipFill>
                <a:blip r:embed="rId5"/>
                <a:stretch>
                  <a:fillRect l="-1544" t="-8000" r="-77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2D8BD-7317-2EE7-759B-1988CCF457C6}"/>
                  </a:ext>
                </a:extLst>
              </p:cNvPr>
              <p:cNvSpPr txBox="1"/>
              <p:nvPr/>
            </p:nvSpPr>
            <p:spPr>
              <a:xfrm>
                <a:off x="875543" y="2670881"/>
                <a:ext cx="5125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2D8BD-7317-2EE7-759B-1988CCF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3" y="2670881"/>
                <a:ext cx="512513" cy="307777"/>
              </a:xfrm>
              <a:prstGeom prst="rect">
                <a:avLst/>
              </a:prstGeom>
              <a:blipFill>
                <a:blip r:embed="rId6"/>
                <a:stretch>
                  <a:fillRect l="-7317" r="-731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EE41E-2A6D-10C2-C80F-BCB3B98A40D4}"/>
                  </a:ext>
                </a:extLst>
              </p:cNvPr>
              <p:cNvSpPr txBox="1"/>
              <p:nvPr/>
            </p:nvSpPr>
            <p:spPr>
              <a:xfrm>
                <a:off x="950182" y="3606437"/>
                <a:ext cx="4438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EE41E-2A6D-10C2-C80F-BCB3B98A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2" y="3606437"/>
                <a:ext cx="443839" cy="307777"/>
              </a:xfrm>
              <a:prstGeom prst="rect">
                <a:avLst/>
              </a:prstGeom>
              <a:blipFill>
                <a:blip r:embed="rId7"/>
                <a:stretch>
                  <a:fillRect l="-555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614A11-E907-950F-C182-A7C70F0F8EAA}"/>
                  </a:ext>
                </a:extLst>
              </p:cNvPr>
              <p:cNvSpPr txBox="1"/>
              <p:nvPr/>
            </p:nvSpPr>
            <p:spPr>
              <a:xfrm>
                <a:off x="1471069" y="4215007"/>
                <a:ext cx="2130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𝐶𝐴𝑃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614A11-E907-950F-C182-A7C70F0F8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69" y="4215007"/>
                <a:ext cx="2130172" cy="276999"/>
              </a:xfrm>
              <a:prstGeom prst="rect">
                <a:avLst/>
              </a:prstGeom>
              <a:blipFill>
                <a:blip r:embed="rId8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69164-D04B-5280-09DB-9B03C091AA69}"/>
                  </a:ext>
                </a:extLst>
              </p:cNvPr>
              <p:cNvSpPr txBox="1"/>
              <p:nvPr/>
            </p:nvSpPr>
            <p:spPr>
              <a:xfrm>
                <a:off x="695590" y="1529257"/>
                <a:ext cx="5384506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821531" rtl="0" eaLnBrk="1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Given 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 Light" panose="020F0302020204030204"/>
                  </a:rPr>
                  <a:t>ML model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,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Helvetica Neue"/>
                    <a:cs typeface="Helvetica Neue"/>
                    <a:sym typeface="Helvetica Neue"/>
                  </a:rPr>
                  <a:t>Take out different combinations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Helvetica Neue"/>
                    <a:cs typeface="Helvetica Neue"/>
                    <a:sym typeface="Helvetica Neue"/>
                  </a:rPr>
                  <a:t>of input variable at a time: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69164-D04B-5280-09DB-9B03C091A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0" y="1529257"/>
                <a:ext cx="5384506" cy="967957"/>
              </a:xfrm>
              <a:prstGeom prst="rect">
                <a:avLst/>
              </a:prstGeom>
              <a:blipFill>
                <a:blip r:embed="rId9"/>
                <a:stretch>
                  <a:fillRect l="-117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E8DA8-3E43-BA50-4977-5E93BA757D69}"/>
              </a:ext>
            </a:extLst>
          </p:cNvPr>
          <p:cNvCxnSpPr>
            <a:cxnSpLocks/>
          </p:cNvCxnSpPr>
          <p:nvPr/>
        </p:nvCxnSpPr>
        <p:spPr>
          <a:xfrm>
            <a:off x="8465656" y="1728363"/>
            <a:ext cx="453166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32F5BE-C123-EA42-6E6C-5E5E9D759870}"/>
              </a:ext>
            </a:extLst>
          </p:cNvPr>
          <p:cNvCxnSpPr>
            <a:cxnSpLocks/>
          </p:cNvCxnSpPr>
          <p:nvPr/>
        </p:nvCxnSpPr>
        <p:spPr>
          <a:xfrm>
            <a:off x="8764449" y="3026733"/>
            <a:ext cx="0" cy="38166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B93942-242A-62FA-75B2-D1E9389B3B8B}"/>
              </a:ext>
            </a:extLst>
          </p:cNvPr>
          <p:cNvCxnSpPr>
            <a:cxnSpLocks/>
          </p:cNvCxnSpPr>
          <p:nvPr/>
        </p:nvCxnSpPr>
        <p:spPr>
          <a:xfrm>
            <a:off x="9090419" y="2711132"/>
            <a:ext cx="28581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519E6-A827-0C94-42A0-55E4B39708AE}"/>
              </a:ext>
            </a:extLst>
          </p:cNvPr>
          <p:cNvCxnSpPr>
            <a:cxnSpLocks/>
          </p:cNvCxnSpPr>
          <p:nvPr/>
        </p:nvCxnSpPr>
        <p:spPr>
          <a:xfrm flipV="1">
            <a:off x="9097071" y="767633"/>
            <a:ext cx="1908" cy="1952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3591200-6E7F-16A2-8C26-187830F581E3}"/>
              </a:ext>
            </a:extLst>
          </p:cNvPr>
          <p:cNvSpPr/>
          <p:nvPr/>
        </p:nvSpPr>
        <p:spPr>
          <a:xfrm>
            <a:off x="9504707" y="1187197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AA5FB8-038E-F8F3-A9C4-54AEC6CC76C6}"/>
              </a:ext>
            </a:extLst>
          </p:cNvPr>
          <p:cNvSpPr/>
          <p:nvPr/>
        </p:nvSpPr>
        <p:spPr>
          <a:xfrm>
            <a:off x="9614826" y="1429827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539301-D207-DCCA-DE7B-A10A5CF8EFDC}"/>
              </a:ext>
            </a:extLst>
          </p:cNvPr>
          <p:cNvSpPr/>
          <p:nvPr/>
        </p:nvSpPr>
        <p:spPr>
          <a:xfrm>
            <a:off x="9809295" y="1218247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470CCF-80CC-BAC4-B797-4D02F5CF0B55}"/>
              </a:ext>
            </a:extLst>
          </p:cNvPr>
          <p:cNvSpPr/>
          <p:nvPr/>
        </p:nvSpPr>
        <p:spPr>
          <a:xfrm>
            <a:off x="9481654" y="1646235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77F42E-311B-4E99-BAA1-8324F08AE604}"/>
              </a:ext>
            </a:extLst>
          </p:cNvPr>
          <p:cNvSpPr/>
          <p:nvPr/>
        </p:nvSpPr>
        <p:spPr>
          <a:xfrm>
            <a:off x="9694223" y="1615695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15C623-0646-46ED-CC16-B8851D63302D}"/>
              </a:ext>
            </a:extLst>
          </p:cNvPr>
          <p:cNvSpPr/>
          <p:nvPr/>
        </p:nvSpPr>
        <p:spPr>
          <a:xfrm>
            <a:off x="10001553" y="2127778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201F94-6EB1-3FD4-D08A-C681EC930346}"/>
              </a:ext>
            </a:extLst>
          </p:cNvPr>
          <p:cNvGrpSpPr/>
          <p:nvPr/>
        </p:nvGrpSpPr>
        <p:grpSpPr>
          <a:xfrm>
            <a:off x="9844633" y="1012953"/>
            <a:ext cx="1130322" cy="1046834"/>
            <a:chOff x="9305794" y="1759636"/>
            <a:chExt cx="1130322" cy="104683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FD8B157-33E7-E7B7-651A-CE371CBA7E01}"/>
                </a:ext>
              </a:extLst>
            </p:cNvPr>
            <p:cNvGrpSpPr/>
            <p:nvPr/>
          </p:nvGrpSpPr>
          <p:grpSpPr>
            <a:xfrm rot="6667076">
              <a:off x="9709603" y="1865474"/>
              <a:ext cx="832351" cy="620675"/>
              <a:chOff x="3079413" y="3815277"/>
              <a:chExt cx="1225629" cy="870506"/>
            </a:xfrm>
            <a:solidFill>
              <a:schemeClr val="bg1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E29F70C-53E5-674C-4CBA-C79317D5485E}"/>
                  </a:ext>
                </a:extLst>
              </p:cNvPr>
              <p:cNvSpPr/>
              <p:nvPr/>
            </p:nvSpPr>
            <p:spPr>
              <a:xfrm>
                <a:off x="3079413" y="3887798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1046B58-1892-65E3-C500-27675EE27775}"/>
                  </a:ext>
                </a:extLst>
              </p:cNvPr>
              <p:cNvSpPr/>
              <p:nvPr/>
            </p:nvSpPr>
            <p:spPr>
              <a:xfrm>
                <a:off x="3251355" y="4342727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F82AF46-244B-3AC8-23C1-F645C191C3FC}"/>
                  </a:ext>
                </a:extLst>
              </p:cNvPr>
              <p:cNvSpPr/>
              <p:nvPr/>
            </p:nvSpPr>
            <p:spPr>
              <a:xfrm>
                <a:off x="4213602" y="381527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241ACEB-8177-7FBC-AED6-D1788855C316}"/>
                  </a:ext>
                </a:extLst>
              </p:cNvPr>
              <p:cNvSpPr/>
              <p:nvPr/>
            </p:nvSpPr>
            <p:spPr>
              <a:xfrm>
                <a:off x="3169621" y="4594343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41A0216-DF3A-4A4A-3B42-4C50DF56274B}"/>
                  </a:ext>
                </a:extLst>
              </p:cNvPr>
              <p:cNvSpPr/>
              <p:nvPr/>
            </p:nvSpPr>
            <p:spPr>
              <a:xfrm>
                <a:off x="3467754" y="454937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58801D-5C10-3336-21E3-E4D90CA7D906}"/>
                </a:ext>
              </a:extLst>
            </p:cNvPr>
            <p:cNvSpPr/>
            <p:nvPr/>
          </p:nvSpPr>
          <p:spPr>
            <a:xfrm>
              <a:off x="9305794" y="2694947"/>
              <a:ext cx="65197" cy="620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946C5C-CDF4-DAB9-3595-E3201CC4D8FD}"/>
                </a:ext>
              </a:extLst>
            </p:cNvPr>
            <p:cNvSpPr/>
            <p:nvPr/>
          </p:nvSpPr>
          <p:spPr>
            <a:xfrm>
              <a:off x="9443198" y="2744371"/>
              <a:ext cx="65197" cy="620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5E9D234-597D-5C21-585C-E664BDB9DA07}"/>
              </a:ext>
            </a:extLst>
          </p:cNvPr>
          <p:cNvSpPr/>
          <p:nvPr/>
        </p:nvSpPr>
        <p:spPr>
          <a:xfrm>
            <a:off x="9821581" y="2407302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27F896-1638-2061-410E-9FA6A7801480}"/>
              </a:ext>
            </a:extLst>
          </p:cNvPr>
          <p:cNvSpPr/>
          <p:nvPr/>
        </p:nvSpPr>
        <p:spPr>
          <a:xfrm>
            <a:off x="10114324" y="2376253"/>
            <a:ext cx="65197" cy="62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A31942-4A88-3617-81EE-6BBF8C7ECF63}"/>
              </a:ext>
            </a:extLst>
          </p:cNvPr>
          <p:cNvGrpSpPr/>
          <p:nvPr/>
        </p:nvGrpSpPr>
        <p:grpSpPr>
          <a:xfrm rot="2156445">
            <a:off x="10857622" y="1857970"/>
            <a:ext cx="392839" cy="521137"/>
            <a:chOff x="3674863" y="5182671"/>
            <a:chExt cx="550962" cy="767369"/>
          </a:xfrm>
          <a:solidFill>
            <a:schemeClr val="bg1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2CF984-B42E-2DE5-FCB4-295298731245}"/>
                </a:ext>
              </a:extLst>
            </p:cNvPr>
            <p:cNvSpPr/>
            <p:nvPr/>
          </p:nvSpPr>
          <p:spPr>
            <a:xfrm>
              <a:off x="3707195" y="5182671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C7404A-6102-ABC6-9B56-330C6EAD4F60}"/>
                </a:ext>
              </a:extLst>
            </p:cNvPr>
            <p:cNvSpPr/>
            <p:nvPr/>
          </p:nvSpPr>
          <p:spPr>
            <a:xfrm>
              <a:off x="3861639" y="5539941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C5CDF83-9806-57DE-06CC-864DCE17F488}"/>
                </a:ext>
              </a:extLst>
            </p:cNvPr>
            <p:cNvSpPr/>
            <p:nvPr/>
          </p:nvSpPr>
          <p:spPr>
            <a:xfrm>
              <a:off x="4134385" y="5228391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2D2703F-17EA-ED79-896C-694DF1C86F7E}"/>
                </a:ext>
              </a:extLst>
            </p:cNvPr>
            <p:cNvSpPr/>
            <p:nvPr/>
          </p:nvSpPr>
          <p:spPr>
            <a:xfrm>
              <a:off x="3674863" y="5858600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CE8E8EB-C2D7-2E24-22C7-DDFE4F81C087}"/>
                </a:ext>
              </a:extLst>
            </p:cNvPr>
            <p:cNvSpPr/>
            <p:nvPr/>
          </p:nvSpPr>
          <p:spPr>
            <a:xfrm>
              <a:off x="3972996" y="5813631"/>
              <a:ext cx="91440" cy="914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51F75B-D16E-8300-81A3-FFB20C1A287A}"/>
              </a:ext>
            </a:extLst>
          </p:cNvPr>
          <p:cNvCxnSpPr>
            <a:cxnSpLocks/>
            <a:stCxn id="53" idx="2"/>
            <a:endCxn id="32" idx="7"/>
          </p:cNvCxnSpPr>
          <p:nvPr/>
        </p:nvCxnSpPr>
        <p:spPr>
          <a:xfrm flipH="1">
            <a:off x="9900282" y="1685579"/>
            <a:ext cx="390327" cy="2717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F8BB78-8AB7-819C-CF72-62F467B07588}"/>
              </a:ext>
            </a:extLst>
          </p:cNvPr>
          <p:cNvCxnSpPr>
            <a:cxnSpLocks/>
            <a:stCxn id="53" idx="0"/>
            <a:endCxn id="38" idx="6"/>
          </p:cNvCxnSpPr>
          <p:nvPr/>
        </p:nvCxnSpPr>
        <p:spPr>
          <a:xfrm flipV="1">
            <a:off x="10323208" y="1256335"/>
            <a:ext cx="144783" cy="39819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CEF1C3-CABC-22D2-9B82-1A10429C910C}"/>
              </a:ext>
            </a:extLst>
          </p:cNvPr>
          <p:cNvCxnSpPr>
            <a:cxnSpLocks/>
            <a:stCxn id="53" idx="6"/>
            <a:endCxn id="36" idx="5"/>
          </p:cNvCxnSpPr>
          <p:nvPr/>
        </p:nvCxnSpPr>
        <p:spPr>
          <a:xfrm>
            <a:off x="10355806" y="1685579"/>
            <a:ext cx="399729" cy="21505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6C67AD-F2F9-FADC-39CD-907595F838D8}"/>
              </a:ext>
            </a:extLst>
          </p:cNvPr>
          <p:cNvCxnSpPr>
            <a:cxnSpLocks/>
            <a:stCxn id="53" idx="3"/>
            <a:endCxn id="33" idx="7"/>
          </p:cNvCxnSpPr>
          <p:nvPr/>
        </p:nvCxnSpPr>
        <p:spPr>
          <a:xfrm flipH="1">
            <a:off x="10037686" y="1707534"/>
            <a:ext cx="262472" cy="29924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39FC9C-99F8-7CD7-AD85-B11075601B50}"/>
                  </a:ext>
                </a:extLst>
              </p:cNvPr>
              <p:cNvSpPr txBox="1"/>
              <p:nvPr/>
            </p:nvSpPr>
            <p:spPr>
              <a:xfrm>
                <a:off x="8771636" y="740733"/>
                <a:ext cx="406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39FC9C-99F8-7CD7-AD85-B11075601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36" y="740733"/>
                <a:ext cx="40677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F1E4F7-3B9F-E7FB-ED52-63A60613685A}"/>
                  </a:ext>
                </a:extLst>
              </p:cNvPr>
              <p:cNvSpPr txBox="1"/>
              <p:nvPr/>
            </p:nvSpPr>
            <p:spPr>
              <a:xfrm>
                <a:off x="11636284" y="2709273"/>
                <a:ext cx="402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Lato Semibold" panose="020F0502020204030203" pitchFamily="34" charset="0"/>
                              <a:cs typeface="Lato Semibold" panose="020F050202020403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>
                  <a:latin typeface="HellschreiberSansW00-Bold" panose="02000806000000020003" pitchFamily="2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F1E4F7-3B9F-E7FB-ED52-63A60613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6284" y="2709273"/>
                <a:ext cx="40261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B990B5F-1AAD-26D5-FD46-67169BDCE104}"/>
              </a:ext>
            </a:extLst>
          </p:cNvPr>
          <p:cNvSpPr/>
          <p:nvPr/>
        </p:nvSpPr>
        <p:spPr>
          <a:xfrm>
            <a:off x="10290609" y="1654530"/>
            <a:ext cx="65197" cy="62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A668ED-AC3A-38C5-1D60-4C0506864EE1}"/>
              </a:ext>
            </a:extLst>
          </p:cNvPr>
          <p:cNvSpPr txBox="1"/>
          <p:nvPr/>
        </p:nvSpPr>
        <p:spPr>
          <a:xfrm>
            <a:off x="11077345" y="1367475"/>
            <a:ext cx="841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rPr>
              <a:t>New point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919F4028-4485-6FB9-D07D-8CBBC46CB4AA}"/>
              </a:ext>
            </a:extLst>
          </p:cNvPr>
          <p:cNvCxnSpPr>
            <a:cxnSpLocks/>
            <a:stCxn id="54" idx="1"/>
            <a:endCxn id="53" idx="7"/>
          </p:cNvCxnSpPr>
          <p:nvPr/>
        </p:nvCxnSpPr>
        <p:spPr>
          <a:xfrm rot="10800000" flipV="1">
            <a:off x="10346258" y="1498280"/>
            <a:ext cx="731086" cy="16534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38E0B9-D94D-D0E2-05FA-B13B0D51B643}"/>
              </a:ext>
            </a:extLst>
          </p:cNvPr>
          <p:cNvSpPr txBox="1"/>
          <p:nvPr/>
        </p:nvSpPr>
        <p:spPr>
          <a:xfrm>
            <a:off x="9638195" y="2443602"/>
            <a:ext cx="168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rPr>
              <a:t>kNN distance with k = 4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01449C3-FE55-94BF-0DEF-4346B8810A34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rot="16200000" flipH="1">
            <a:off x="10063949" y="1155804"/>
            <a:ext cx="326387" cy="1031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271E5E5-6A0B-F801-6EDB-E32871331038}"/>
              </a:ext>
            </a:extLst>
          </p:cNvPr>
          <p:cNvSpPr/>
          <p:nvPr/>
        </p:nvSpPr>
        <p:spPr>
          <a:xfrm rot="21102230">
            <a:off x="10011956" y="1367299"/>
            <a:ext cx="623073" cy="62098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ABFD7-B8D9-C6BA-601E-3737EE59E49D}"/>
              </a:ext>
            </a:extLst>
          </p:cNvPr>
          <p:cNvSpPr txBox="1"/>
          <p:nvPr/>
        </p:nvSpPr>
        <p:spPr>
          <a:xfrm>
            <a:off x="9329847" y="782551"/>
            <a:ext cx="1691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rPr>
              <a:t>kNN  distance threshold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6B27AE-7A9A-6114-E24F-1CE7314A4F94}"/>
              </a:ext>
            </a:extLst>
          </p:cNvPr>
          <p:cNvSpPr/>
          <p:nvPr/>
        </p:nvSpPr>
        <p:spPr>
          <a:xfrm rot="20129749">
            <a:off x="9768015" y="1119438"/>
            <a:ext cx="1132244" cy="110053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lschreiberSansW00-Bold" panose="02000806000000020003" pitchFamily="2" charset="0"/>
            </a:endParaRP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6ED3AC43-CFD5-2DEE-0DCC-B167A0394334}"/>
              </a:ext>
            </a:extLst>
          </p:cNvPr>
          <p:cNvCxnSpPr>
            <a:cxnSpLocks/>
            <a:stCxn id="56" idx="1"/>
            <a:endCxn id="60" idx="2"/>
          </p:cNvCxnSpPr>
          <p:nvPr/>
        </p:nvCxnSpPr>
        <p:spPr>
          <a:xfrm rot="10800000" flipH="1">
            <a:off x="9638195" y="1904511"/>
            <a:ext cx="180810" cy="669896"/>
          </a:xfrm>
          <a:prstGeom prst="curvedConnector3">
            <a:avLst>
              <a:gd name="adj1" fmla="val -1264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B50D64-E76D-34DD-B56F-4CCE239159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7673" y="3496622"/>
            <a:ext cx="3562298" cy="2513955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8DB7225F-3EF9-CAF3-37A6-95EE916C4E9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50" t="6532" r="48690"/>
          <a:stretch/>
        </p:blipFill>
        <p:spPr>
          <a:xfrm>
            <a:off x="5802523" y="750398"/>
            <a:ext cx="2551373" cy="23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7" grpId="0"/>
      <p:bldP spid="8" grpId="0"/>
      <p:bldP spid="9" grpId="0"/>
      <p:bldP spid="11" grpId="0"/>
      <p:bldP spid="16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 animBg="1"/>
      <p:bldP spid="40" grpId="0" animBg="1"/>
      <p:bldP spid="51" grpId="0"/>
      <p:bldP spid="52" grpId="0"/>
      <p:bldP spid="53" grpId="0" animBg="1"/>
      <p:bldP spid="54" grpId="0"/>
      <p:bldP spid="56" grpId="0"/>
      <p:bldP spid="58" grpId="0" animBg="1"/>
      <p:bldP spid="59" grpId="0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284</Words>
  <Application>Microsoft Macintosh PowerPoint</Application>
  <PresentationFormat>Widescreen</PresentationFormat>
  <Paragraphs>106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Cambria Math</vt:lpstr>
      <vt:lpstr>Google Sans</vt:lpstr>
      <vt:lpstr>HellschreiberSansW00-Bold</vt:lpstr>
      <vt:lpstr>Helvetica Neue</vt:lpstr>
      <vt:lpstr>Times New Roman</vt:lpstr>
      <vt:lpstr>Ubuntu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Teslim O Olayiwola</dc:creator>
  <cp:lastModifiedBy>Teslim O Olayiwola</cp:lastModifiedBy>
  <cp:revision>4</cp:revision>
  <dcterms:created xsi:type="dcterms:W3CDTF">2024-05-12T04:39:49Z</dcterms:created>
  <dcterms:modified xsi:type="dcterms:W3CDTF">2024-05-13T15:50:51Z</dcterms:modified>
</cp:coreProperties>
</file>