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sldIdLst>
    <p:sldId id="456" r:id="rId2"/>
    <p:sldId id="459" r:id="rId3"/>
    <p:sldId id="464" r:id="rId4"/>
    <p:sldId id="467" r:id="rId5"/>
    <p:sldId id="468" r:id="rId6"/>
    <p:sldId id="465" r:id="rId7"/>
    <p:sldId id="466" r:id="rId8"/>
    <p:sldId id="455"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5B6"/>
    <a:srgbClr val="FFFFFF"/>
    <a:srgbClr val="A5B0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7B370E-5451-6F41-BF6D-D6A3CC9003AD}" v="13" dt="2023-04-07T07:41:40.0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6" autoAdjust="0"/>
    <p:restoredTop sz="89194" autoAdjust="0"/>
  </p:normalViewPr>
  <p:slideViewPr>
    <p:cSldViewPr snapToGrid="0">
      <p:cViewPr varScale="1">
        <p:scale>
          <a:sx n="73" d="100"/>
          <a:sy n="73" d="100"/>
        </p:scale>
        <p:origin x="1762" y="8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8A14B3-6907-5545-A4C6-B360E22A38D5}"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1541CDBD-F548-B142-BFD0-BE70F31A637B}">
      <dgm:prSet phldrT="[Text]" custT="1"/>
      <dgm:spPr/>
      <dgm:t>
        <a:bodyPr/>
        <a:lstStyle/>
        <a:p>
          <a:pPr algn="l"/>
          <a:r>
            <a:rPr lang="en-US" sz="3000">
              <a:latin typeface="UTM Neo Sans Intel" panose="02040603050506020204" pitchFamily="18" charset="0"/>
            </a:rPr>
            <a:t>1. </a:t>
          </a:r>
          <a:r>
            <a:rPr lang="vi-VN" sz="3000">
              <a:latin typeface="UTM Neo Sans Intel" panose="02040603050506020204" pitchFamily="18" charset="0"/>
            </a:rPr>
            <a:t>Mô hình mạng</a:t>
          </a:r>
          <a:endParaRPr lang="en-US" sz="3000" dirty="0">
            <a:latin typeface="UTM Neo Sans Intel" panose="02040603050506020204" pitchFamily="18" charset="0"/>
          </a:endParaRPr>
        </a:p>
      </dgm:t>
    </dgm:pt>
    <dgm:pt modelId="{EF0CE7A7-474B-E040-B91A-2317B29ED22F}" type="parTrans" cxnId="{3B41AADB-150B-CF40-92DA-ED503F26A03A}">
      <dgm:prSet/>
      <dgm:spPr/>
      <dgm:t>
        <a:bodyPr/>
        <a:lstStyle/>
        <a:p>
          <a:endParaRPr lang="en-US"/>
        </a:p>
      </dgm:t>
    </dgm:pt>
    <dgm:pt modelId="{07C147F2-8389-2C41-AAD7-E02B1A1845A7}" type="sibTrans" cxnId="{3B41AADB-150B-CF40-92DA-ED503F26A03A}">
      <dgm:prSet/>
      <dgm:spPr/>
      <dgm:t>
        <a:bodyPr/>
        <a:lstStyle/>
        <a:p>
          <a:endParaRPr lang="en-US"/>
        </a:p>
      </dgm:t>
    </dgm:pt>
    <dgm:pt modelId="{E18A1AC2-C429-A74B-8572-68229279B637}">
      <dgm:prSet phldrT="[Text]" custT="1"/>
      <dgm:spPr/>
      <dgm:t>
        <a:bodyPr/>
        <a:lstStyle/>
        <a:p>
          <a:pPr algn="l"/>
          <a:r>
            <a:rPr lang="en-US" sz="3000">
              <a:latin typeface="UTM Neo Sans Intel" panose="02040603050506020204" pitchFamily="18" charset="0"/>
            </a:rPr>
            <a:t>3. </a:t>
          </a:r>
          <a:r>
            <a:rPr lang="vi-VN" sz="3000">
              <a:latin typeface="UTM Neo Sans Intel" panose="02040603050506020204" pitchFamily="18" charset="0"/>
            </a:rPr>
            <a:t>Các kịch bản demo</a:t>
          </a:r>
          <a:endParaRPr lang="en-US" sz="3000" dirty="0">
            <a:latin typeface="UTM Neo Sans Intel" panose="02040603050506020204" pitchFamily="18" charset="0"/>
          </a:endParaRPr>
        </a:p>
      </dgm:t>
    </dgm:pt>
    <dgm:pt modelId="{E2C775F1-0979-6D47-AB9C-346024290983}" type="sibTrans" cxnId="{0E4085C6-04D7-D641-8D80-13DD9369B165}">
      <dgm:prSet/>
      <dgm:spPr/>
      <dgm:t>
        <a:bodyPr/>
        <a:lstStyle/>
        <a:p>
          <a:endParaRPr lang="en-US"/>
        </a:p>
      </dgm:t>
    </dgm:pt>
    <dgm:pt modelId="{AF859FAF-C4F8-4448-B903-7E1DB1588FE5}" type="parTrans" cxnId="{0E4085C6-04D7-D641-8D80-13DD9369B165}">
      <dgm:prSet/>
      <dgm:spPr/>
      <dgm:t>
        <a:bodyPr/>
        <a:lstStyle/>
        <a:p>
          <a:endParaRPr lang="en-US"/>
        </a:p>
      </dgm:t>
    </dgm:pt>
    <dgm:pt modelId="{777E270C-528E-5649-ACED-089DCB904D4F}">
      <dgm:prSet phldrT="[Text]" custT="1"/>
      <dgm:spPr/>
      <dgm:t>
        <a:bodyPr/>
        <a:lstStyle/>
        <a:p>
          <a:pPr algn="l"/>
          <a:r>
            <a:rPr lang="en-US" sz="3000" dirty="0">
              <a:latin typeface="UTM Neo Sans Intel" panose="02040603050506020204" pitchFamily="18" charset="0"/>
            </a:rPr>
            <a:t>2</a:t>
          </a:r>
          <a:r>
            <a:rPr lang="en-US" sz="3000">
              <a:latin typeface="UTM Neo Sans Intel" panose="02040603050506020204" pitchFamily="18" charset="0"/>
            </a:rPr>
            <a:t>. </a:t>
          </a:r>
          <a:r>
            <a:rPr lang="vi-VN" sz="3000">
              <a:latin typeface="UTM Neo Sans Intel" panose="02040603050506020204" pitchFamily="18" charset="0"/>
            </a:rPr>
            <a:t>Tính năng của sản phẩm</a:t>
          </a:r>
          <a:endParaRPr lang="en-US" sz="3000" dirty="0">
            <a:latin typeface="UTM Neo Sans Intel" panose="02040603050506020204" pitchFamily="18" charset="0"/>
          </a:endParaRPr>
        </a:p>
      </dgm:t>
    </dgm:pt>
    <dgm:pt modelId="{64BF3BD6-463C-854B-9F1F-F1804E95BE81}" type="sibTrans" cxnId="{CD93FA0F-CAD2-1945-B7B0-E523EA05A8AD}">
      <dgm:prSet/>
      <dgm:spPr/>
      <dgm:t>
        <a:bodyPr/>
        <a:lstStyle/>
        <a:p>
          <a:endParaRPr lang="en-US"/>
        </a:p>
      </dgm:t>
    </dgm:pt>
    <dgm:pt modelId="{89F52664-C42F-374F-A320-511F88D1C164}" type="parTrans" cxnId="{CD93FA0F-CAD2-1945-B7B0-E523EA05A8AD}">
      <dgm:prSet/>
      <dgm:spPr/>
      <dgm:t>
        <a:bodyPr/>
        <a:lstStyle/>
        <a:p>
          <a:endParaRPr lang="en-US"/>
        </a:p>
      </dgm:t>
    </dgm:pt>
    <dgm:pt modelId="{D8048938-39BE-9141-9E43-044D8253BEBA}" type="pres">
      <dgm:prSet presAssocID="{7C8A14B3-6907-5545-A4C6-B360E22A38D5}" presName="linear" presStyleCnt="0">
        <dgm:presLayoutVars>
          <dgm:animLvl val="lvl"/>
          <dgm:resizeHandles val="exact"/>
        </dgm:presLayoutVars>
      </dgm:prSet>
      <dgm:spPr/>
    </dgm:pt>
    <dgm:pt modelId="{18AC77C5-668C-A049-BC02-502BFB917AAE}" type="pres">
      <dgm:prSet presAssocID="{1541CDBD-F548-B142-BFD0-BE70F31A637B}" presName="parentText" presStyleLbl="node1" presStyleIdx="0" presStyleCnt="3">
        <dgm:presLayoutVars>
          <dgm:chMax val="0"/>
          <dgm:bulletEnabled val="1"/>
        </dgm:presLayoutVars>
      </dgm:prSet>
      <dgm:spPr/>
    </dgm:pt>
    <dgm:pt modelId="{C86107E3-31FE-574B-AC58-DB10B0923035}" type="pres">
      <dgm:prSet presAssocID="{07C147F2-8389-2C41-AAD7-E02B1A1845A7}" presName="spacer" presStyleCnt="0"/>
      <dgm:spPr/>
    </dgm:pt>
    <dgm:pt modelId="{586114EB-F82E-D648-9BA6-2612F4C535B2}" type="pres">
      <dgm:prSet presAssocID="{777E270C-528E-5649-ACED-089DCB904D4F}" presName="parentText" presStyleLbl="node1" presStyleIdx="1" presStyleCnt="3">
        <dgm:presLayoutVars>
          <dgm:chMax val="0"/>
          <dgm:bulletEnabled val="1"/>
        </dgm:presLayoutVars>
      </dgm:prSet>
      <dgm:spPr/>
    </dgm:pt>
    <dgm:pt modelId="{67742FA5-8F0E-D44C-BFEB-98E97AF37C2B}" type="pres">
      <dgm:prSet presAssocID="{64BF3BD6-463C-854B-9F1F-F1804E95BE81}" presName="spacer" presStyleCnt="0"/>
      <dgm:spPr/>
    </dgm:pt>
    <dgm:pt modelId="{780BF380-9E32-284A-B894-6BDD2F3A549C}" type="pres">
      <dgm:prSet presAssocID="{E18A1AC2-C429-A74B-8572-68229279B637}" presName="parentText" presStyleLbl="node1" presStyleIdx="2" presStyleCnt="3">
        <dgm:presLayoutVars>
          <dgm:chMax val="0"/>
          <dgm:bulletEnabled val="1"/>
        </dgm:presLayoutVars>
      </dgm:prSet>
      <dgm:spPr/>
    </dgm:pt>
  </dgm:ptLst>
  <dgm:cxnLst>
    <dgm:cxn modelId="{CD93FA0F-CAD2-1945-B7B0-E523EA05A8AD}" srcId="{7C8A14B3-6907-5545-A4C6-B360E22A38D5}" destId="{777E270C-528E-5649-ACED-089DCB904D4F}" srcOrd="1" destOrd="0" parTransId="{89F52664-C42F-374F-A320-511F88D1C164}" sibTransId="{64BF3BD6-463C-854B-9F1F-F1804E95BE81}"/>
    <dgm:cxn modelId="{AA972E87-D796-B04C-9467-069F15397378}" type="presOf" srcId="{7C8A14B3-6907-5545-A4C6-B360E22A38D5}" destId="{D8048938-39BE-9141-9E43-044D8253BEBA}" srcOrd="0" destOrd="0" presId="urn:microsoft.com/office/officeart/2005/8/layout/vList2"/>
    <dgm:cxn modelId="{995BB4B4-F94B-974D-B0B1-7CCB7AE929FA}" type="presOf" srcId="{1541CDBD-F548-B142-BFD0-BE70F31A637B}" destId="{18AC77C5-668C-A049-BC02-502BFB917AAE}" srcOrd="0" destOrd="0" presId="urn:microsoft.com/office/officeart/2005/8/layout/vList2"/>
    <dgm:cxn modelId="{A5AE2DC1-AA8C-8845-9DB3-2D8F6808BF01}" type="presOf" srcId="{E18A1AC2-C429-A74B-8572-68229279B637}" destId="{780BF380-9E32-284A-B894-6BDD2F3A549C}" srcOrd="0" destOrd="0" presId="urn:microsoft.com/office/officeart/2005/8/layout/vList2"/>
    <dgm:cxn modelId="{0E4085C6-04D7-D641-8D80-13DD9369B165}" srcId="{7C8A14B3-6907-5545-A4C6-B360E22A38D5}" destId="{E18A1AC2-C429-A74B-8572-68229279B637}" srcOrd="2" destOrd="0" parTransId="{AF859FAF-C4F8-4448-B903-7E1DB1588FE5}" sibTransId="{E2C775F1-0979-6D47-AB9C-346024290983}"/>
    <dgm:cxn modelId="{3B41AADB-150B-CF40-92DA-ED503F26A03A}" srcId="{7C8A14B3-6907-5545-A4C6-B360E22A38D5}" destId="{1541CDBD-F548-B142-BFD0-BE70F31A637B}" srcOrd="0" destOrd="0" parTransId="{EF0CE7A7-474B-E040-B91A-2317B29ED22F}" sibTransId="{07C147F2-8389-2C41-AAD7-E02B1A1845A7}"/>
    <dgm:cxn modelId="{D50FFEEC-0098-1848-84A8-F20E3C91356F}" type="presOf" srcId="{777E270C-528E-5649-ACED-089DCB904D4F}" destId="{586114EB-F82E-D648-9BA6-2612F4C535B2}" srcOrd="0" destOrd="0" presId="urn:microsoft.com/office/officeart/2005/8/layout/vList2"/>
    <dgm:cxn modelId="{0631EC81-1911-A14A-878F-32F486B1AB00}" type="presParOf" srcId="{D8048938-39BE-9141-9E43-044D8253BEBA}" destId="{18AC77C5-668C-A049-BC02-502BFB917AAE}" srcOrd="0" destOrd="0" presId="urn:microsoft.com/office/officeart/2005/8/layout/vList2"/>
    <dgm:cxn modelId="{CC3FDD65-C709-3647-A6D6-5F39FA6B4D2E}" type="presParOf" srcId="{D8048938-39BE-9141-9E43-044D8253BEBA}" destId="{C86107E3-31FE-574B-AC58-DB10B0923035}" srcOrd="1" destOrd="0" presId="urn:microsoft.com/office/officeart/2005/8/layout/vList2"/>
    <dgm:cxn modelId="{3253263A-2A15-404B-BABB-A93684DCCF74}" type="presParOf" srcId="{D8048938-39BE-9141-9E43-044D8253BEBA}" destId="{586114EB-F82E-D648-9BA6-2612F4C535B2}" srcOrd="2" destOrd="0" presId="urn:microsoft.com/office/officeart/2005/8/layout/vList2"/>
    <dgm:cxn modelId="{9DD5DA41-2AAE-194A-BC95-3DC566447329}" type="presParOf" srcId="{D8048938-39BE-9141-9E43-044D8253BEBA}" destId="{67742FA5-8F0E-D44C-BFEB-98E97AF37C2B}" srcOrd="3" destOrd="0" presId="urn:microsoft.com/office/officeart/2005/8/layout/vList2"/>
    <dgm:cxn modelId="{F715A098-5CBF-E140-A50B-3E52969F6BE5}" type="presParOf" srcId="{D8048938-39BE-9141-9E43-044D8253BEBA}" destId="{780BF380-9E32-284A-B894-6BDD2F3A549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C77C5-668C-A049-BC02-502BFB917AAE}">
      <dsp:nvSpPr>
        <dsp:cNvPr id="0" name=""/>
        <dsp:cNvSpPr/>
      </dsp:nvSpPr>
      <dsp:spPr>
        <a:xfrm>
          <a:off x="0" y="389900"/>
          <a:ext cx="6341503"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latin typeface="UTM Neo Sans Intel" panose="02040603050506020204" pitchFamily="18" charset="0"/>
            </a:rPr>
            <a:t>1. </a:t>
          </a:r>
          <a:r>
            <a:rPr lang="vi-VN" sz="3000" kern="1200">
              <a:latin typeface="UTM Neo Sans Intel" panose="02040603050506020204" pitchFamily="18" charset="0"/>
            </a:rPr>
            <a:t>Mô hình mạng</a:t>
          </a:r>
          <a:endParaRPr lang="en-US" sz="3000" kern="1200" dirty="0">
            <a:latin typeface="UTM Neo Sans Intel" panose="02040603050506020204" pitchFamily="18" charset="0"/>
          </a:endParaRPr>
        </a:p>
      </dsp:txBody>
      <dsp:txXfrm>
        <a:off x="59399" y="449299"/>
        <a:ext cx="6222705" cy="1098002"/>
      </dsp:txXfrm>
    </dsp:sp>
    <dsp:sp modelId="{586114EB-F82E-D648-9BA6-2612F4C535B2}">
      <dsp:nvSpPr>
        <dsp:cNvPr id="0" name=""/>
        <dsp:cNvSpPr/>
      </dsp:nvSpPr>
      <dsp:spPr>
        <a:xfrm>
          <a:off x="0" y="1793901"/>
          <a:ext cx="6341503" cy="1216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UTM Neo Sans Intel" panose="02040603050506020204" pitchFamily="18" charset="0"/>
            </a:rPr>
            <a:t>2</a:t>
          </a:r>
          <a:r>
            <a:rPr lang="en-US" sz="3000" kern="1200">
              <a:latin typeface="UTM Neo Sans Intel" panose="02040603050506020204" pitchFamily="18" charset="0"/>
            </a:rPr>
            <a:t>. </a:t>
          </a:r>
          <a:r>
            <a:rPr lang="vi-VN" sz="3000" kern="1200">
              <a:latin typeface="UTM Neo Sans Intel" panose="02040603050506020204" pitchFamily="18" charset="0"/>
            </a:rPr>
            <a:t>Tính năng của sản phẩm</a:t>
          </a:r>
          <a:endParaRPr lang="en-US" sz="3000" kern="1200" dirty="0">
            <a:latin typeface="UTM Neo Sans Intel" panose="02040603050506020204" pitchFamily="18" charset="0"/>
          </a:endParaRPr>
        </a:p>
      </dsp:txBody>
      <dsp:txXfrm>
        <a:off x="59399" y="1853300"/>
        <a:ext cx="6222705" cy="1098002"/>
      </dsp:txXfrm>
    </dsp:sp>
    <dsp:sp modelId="{780BF380-9E32-284A-B894-6BDD2F3A549C}">
      <dsp:nvSpPr>
        <dsp:cNvPr id="0" name=""/>
        <dsp:cNvSpPr/>
      </dsp:nvSpPr>
      <dsp:spPr>
        <a:xfrm>
          <a:off x="0" y="3197901"/>
          <a:ext cx="6341503" cy="1216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latin typeface="UTM Neo Sans Intel" panose="02040603050506020204" pitchFamily="18" charset="0"/>
            </a:rPr>
            <a:t>3. </a:t>
          </a:r>
          <a:r>
            <a:rPr lang="vi-VN" sz="3000" kern="1200">
              <a:latin typeface="UTM Neo Sans Intel" panose="02040603050506020204" pitchFamily="18" charset="0"/>
            </a:rPr>
            <a:t>Các kịch bản demo</a:t>
          </a:r>
          <a:endParaRPr lang="en-US" sz="3000" kern="1200" dirty="0">
            <a:latin typeface="UTM Neo Sans Intel" panose="02040603050506020204" pitchFamily="18" charset="0"/>
          </a:endParaRPr>
        </a:p>
      </dsp:txBody>
      <dsp:txXfrm>
        <a:off x="59399" y="3257300"/>
        <a:ext cx="6222705"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7A635-B0CF-4472-8408-4DCADBE094BF}" type="datetimeFigureOut">
              <a:rPr lang="en-US" smtClean="0"/>
              <a:t>12/6/2023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4633B-F93B-4208-A287-D690BABE2CCF}" type="slidenum">
              <a:rPr lang="en-US" smtClean="0"/>
              <a:t>‹#›</a:t>
            </a:fld>
            <a:endParaRPr lang="en-US"/>
          </a:p>
        </p:txBody>
      </p:sp>
    </p:spTree>
    <p:extLst>
      <p:ext uri="{BB962C8B-B14F-4D97-AF65-F5344CB8AC3E}">
        <p14:creationId xmlns:p14="http://schemas.microsoft.com/office/powerpoint/2010/main" val="3469826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4633B-F93B-4208-A287-D690BABE2CCF}" type="slidenum">
              <a:rPr lang="en-US" smtClean="0"/>
              <a:t>2</a:t>
            </a:fld>
            <a:endParaRPr lang="en-US"/>
          </a:p>
        </p:txBody>
      </p:sp>
    </p:spTree>
    <p:extLst>
      <p:ext uri="{BB962C8B-B14F-4D97-AF65-F5344CB8AC3E}">
        <p14:creationId xmlns:p14="http://schemas.microsoft.com/office/powerpoint/2010/main" val="1947900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4633B-F93B-4208-A287-D690BABE2CCF}" type="slidenum">
              <a:rPr lang="en-US" smtClean="0"/>
              <a:t>3</a:t>
            </a:fld>
            <a:endParaRPr lang="en-US"/>
          </a:p>
        </p:txBody>
      </p:sp>
    </p:spTree>
    <p:extLst>
      <p:ext uri="{BB962C8B-B14F-4D97-AF65-F5344CB8AC3E}">
        <p14:creationId xmlns:p14="http://schemas.microsoft.com/office/powerpoint/2010/main" val="1227414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4633B-F93B-4208-A287-D690BABE2CCF}" type="slidenum">
              <a:rPr lang="en-US" smtClean="0"/>
              <a:t>4</a:t>
            </a:fld>
            <a:endParaRPr lang="en-US"/>
          </a:p>
        </p:txBody>
      </p:sp>
    </p:spTree>
    <p:extLst>
      <p:ext uri="{BB962C8B-B14F-4D97-AF65-F5344CB8AC3E}">
        <p14:creationId xmlns:p14="http://schemas.microsoft.com/office/powerpoint/2010/main" val="2182604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4633B-F93B-4208-A287-D690BABE2CCF}" type="slidenum">
              <a:rPr lang="en-US" smtClean="0"/>
              <a:t>5</a:t>
            </a:fld>
            <a:endParaRPr lang="en-US"/>
          </a:p>
        </p:txBody>
      </p:sp>
    </p:spTree>
    <p:extLst>
      <p:ext uri="{BB962C8B-B14F-4D97-AF65-F5344CB8AC3E}">
        <p14:creationId xmlns:p14="http://schemas.microsoft.com/office/powerpoint/2010/main" val="2763862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4633B-F93B-4208-A287-D690BABE2CCF}" type="slidenum">
              <a:rPr lang="en-US" smtClean="0"/>
              <a:t>6</a:t>
            </a:fld>
            <a:endParaRPr lang="en-US"/>
          </a:p>
        </p:txBody>
      </p:sp>
    </p:spTree>
    <p:extLst>
      <p:ext uri="{BB962C8B-B14F-4D97-AF65-F5344CB8AC3E}">
        <p14:creationId xmlns:p14="http://schemas.microsoft.com/office/powerpoint/2010/main" val="3689487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4633B-F93B-4208-A287-D690BABE2CCF}" type="slidenum">
              <a:rPr lang="en-US" smtClean="0"/>
              <a:t>7</a:t>
            </a:fld>
            <a:endParaRPr lang="en-US"/>
          </a:p>
        </p:txBody>
      </p:sp>
    </p:spTree>
    <p:extLst>
      <p:ext uri="{BB962C8B-B14F-4D97-AF65-F5344CB8AC3E}">
        <p14:creationId xmlns:p14="http://schemas.microsoft.com/office/powerpoint/2010/main" val="2564826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32BAE4-EF96-401E-9835-FEF9D1E36FF4}" type="datetime1">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14294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1AC6C-1BC6-47FA-9DC8-070F2A5615A2}" type="datetime1">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48685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6F4F4-7454-4D5D-B0E5-ADD7BEA612DE}" type="datetime1">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7441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Google Shape;105;p1">
            <a:extLst>
              <a:ext uri="{FF2B5EF4-FFF2-40B4-BE49-F238E27FC236}">
                <a16:creationId xmlns:a16="http://schemas.microsoft.com/office/drawing/2014/main" id="{E9C428B9-BD3B-47CF-96EB-8E8024AAE980}"/>
              </a:ext>
            </a:extLst>
          </p:cNvPr>
          <p:cNvSpPr/>
          <p:nvPr/>
        </p:nvSpPr>
        <p:spPr>
          <a:xfrm>
            <a:off x="0" y="6485045"/>
            <a:ext cx="8594558" cy="364764"/>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200120" algn="ctr"/>
            <a:r>
              <a:rPr lang="en-US" sz="1200" b="0">
                <a:solidFill>
                  <a:schemeClr val="bg1"/>
                </a:solidFill>
                <a:latin typeface="Arial Nova Cond" panose="020B0506020202020204" pitchFamily="34" charset="0"/>
              </a:rPr>
              <a:t>University </a:t>
            </a:r>
            <a:r>
              <a:rPr lang="en-US" sz="1200" b="0" dirty="0">
                <a:solidFill>
                  <a:schemeClr val="bg1"/>
                </a:solidFill>
                <a:latin typeface="Arial Nova Cond" panose="020B0506020202020204" pitchFamily="34" charset="0"/>
              </a:rPr>
              <a:t>of Information Technology (UIT), VNU-HCM</a:t>
            </a:r>
            <a:endParaRPr sz="1200" b="0" dirty="0">
              <a:solidFill>
                <a:schemeClr val="bg1"/>
              </a:solidFill>
              <a:latin typeface="Arial Nova Cond" panose="020B0506020202020204" pitchFamily="34" charset="0"/>
            </a:endParaRPr>
          </a:p>
        </p:txBody>
      </p:sp>
      <p:sp>
        <p:nvSpPr>
          <p:cNvPr id="15" name="Google Shape;109;p1">
            <a:extLst>
              <a:ext uri="{FF2B5EF4-FFF2-40B4-BE49-F238E27FC236}">
                <a16:creationId xmlns:a16="http://schemas.microsoft.com/office/drawing/2014/main" id="{91E4D465-1973-499C-87CE-5A38A4FE5280}"/>
              </a:ext>
            </a:extLst>
          </p:cNvPr>
          <p:cNvSpPr/>
          <p:nvPr userDrawn="1"/>
        </p:nvSpPr>
        <p:spPr>
          <a:xfrm>
            <a:off x="549442" y="6494522"/>
            <a:ext cx="549442" cy="3627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dirty="0">
              <a:solidFill>
                <a:schemeClr val="dk1"/>
              </a:solidFill>
            </a:endParaRPr>
          </a:p>
        </p:txBody>
      </p:sp>
      <p:sp>
        <p:nvSpPr>
          <p:cNvPr id="13" name="Google Shape;109;p1">
            <a:extLst>
              <a:ext uri="{FF2B5EF4-FFF2-40B4-BE49-F238E27FC236}">
                <a16:creationId xmlns:a16="http://schemas.microsoft.com/office/drawing/2014/main" id="{16772B44-7759-405B-9C67-35948DD5766F}"/>
              </a:ext>
            </a:extLst>
          </p:cNvPr>
          <p:cNvSpPr/>
          <p:nvPr userDrawn="1"/>
        </p:nvSpPr>
        <p:spPr>
          <a:xfrm>
            <a:off x="8594558" y="6490779"/>
            <a:ext cx="549442" cy="3627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dirty="0">
              <a:solidFill>
                <a:schemeClr val="dk1"/>
              </a:solidFill>
            </a:endParaRPr>
          </a:p>
        </p:txBody>
      </p:sp>
      <p:sp>
        <p:nvSpPr>
          <p:cNvPr id="2" name="Title 1"/>
          <p:cNvSpPr>
            <a:spLocks noGrp="1"/>
          </p:cNvSpPr>
          <p:nvPr>
            <p:ph type="title" hasCustomPrompt="1"/>
          </p:nvPr>
        </p:nvSpPr>
        <p:spPr>
          <a:xfrm>
            <a:off x="169946" y="144644"/>
            <a:ext cx="8214072" cy="510111"/>
          </a:xfrm>
        </p:spPr>
        <p:txBody>
          <a:bodyPr>
            <a:normAutofit/>
          </a:bodyPr>
          <a:lstStyle>
            <a:lvl1pPr>
              <a:defRPr sz="4000">
                <a:solidFill>
                  <a:schemeClr val="accent5">
                    <a:lumMod val="75000"/>
                  </a:schemeClr>
                </a:solidFill>
                <a:latin typeface="Arial" panose="020B0604020202020204" pitchFamily="34" charset="0"/>
                <a:cs typeface="Arial" panose="020B0604020202020204" pitchFamily="34" charset="0"/>
              </a:defRPr>
            </a:lvl1pPr>
          </a:lstStyle>
          <a:p>
            <a:r>
              <a:rPr lang="en-US" dirty="0"/>
              <a:t>Title slide</a:t>
            </a:r>
          </a:p>
        </p:txBody>
      </p:sp>
      <p:sp>
        <p:nvSpPr>
          <p:cNvPr id="3" name="Content Placeholder 2"/>
          <p:cNvSpPr>
            <a:spLocks noGrp="1"/>
          </p:cNvSpPr>
          <p:nvPr>
            <p:ph idx="1"/>
          </p:nvPr>
        </p:nvSpPr>
        <p:spPr>
          <a:xfrm>
            <a:off x="216567" y="1009644"/>
            <a:ext cx="8594557" cy="5290319"/>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581306" y="6483871"/>
            <a:ext cx="405441" cy="365125"/>
          </a:xfrm>
        </p:spPr>
        <p:txBody>
          <a:bodyPr/>
          <a:lstStyle>
            <a:lvl1pPr>
              <a:defRPr>
                <a:solidFill>
                  <a:schemeClr val="tx1"/>
                </a:solidFill>
              </a:defRPr>
            </a:lvl1pPr>
          </a:lstStyle>
          <a:p>
            <a:fld id="{B487F271-60DF-4592-BB7F-B45BB4441AA9}" type="slidenum">
              <a:rPr lang="en-US" smtClean="0"/>
              <a:pPr/>
              <a:t>‹#›</a:t>
            </a:fld>
            <a:endParaRPr lang="en-US" dirty="0"/>
          </a:p>
        </p:txBody>
      </p:sp>
      <p:pic>
        <p:nvPicPr>
          <p:cNvPr id="10" name="Picture 9" descr="A picture containing object, clock&#10;&#10;Description automatically generated">
            <a:extLst>
              <a:ext uri="{FF2B5EF4-FFF2-40B4-BE49-F238E27FC236}">
                <a16:creationId xmlns:a16="http://schemas.microsoft.com/office/drawing/2014/main" id="{D47A60E3-3D29-46FE-AB63-A695505C87E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384018" y="31224"/>
            <a:ext cx="728362" cy="728362"/>
          </a:xfrm>
          <a:prstGeom prst="rect">
            <a:avLst/>
          </a:prstGeom>
        </p:spPr>
      </p:pic>
      <p:pic>
        <p:nvPicPr>
          <p:cNvPr id="12" name="Picture 11" descr="A close up of a logo&#10;&#10;Description generated with very high confidence">
            <a:extLst>
              <a:ext uri="{FF2B5EF4-FFF2-40B4-BE49-F238E27FC236}">
                <a16:creationId xmlns:a16="http://schemas.microsoft.com/office/drawing/2014/main" id="{9D24ADE5-0C5C-44A1-9FF6-58956EF9737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75471"/>
          <a:stretch/>
        </p:blipFill>
        <p:spPr>
          <a:xfrm>
            <a:off x="8694630" y="6424003"/>
            <a:ext cx="417750" cy="472670"/>
          </a:xfrm>
          <a:prstGeom prst="rect">
            <a:avLst/>
          </a:prstGeom>
        </p:spPr>
      </p:pic>
      <p:cxnSp>
        <p:nvCxnSpPr>
          <p:cNvPr id="14" name="Straight Connector 13">
            <a:extLst>
              <a:ext uri="{FF2B5EF4-FFF2-40B4-BE49-F238E27FC236}">
                <a16:creationId xmlns:a16="http://schemas.microsoft.com/office/drawing/2014/main" id="{FA83563C-5C68-4B36-9934-4B1F666D6552}"/>
              </a:ext>
            </a:extLst>
          </p:cNvPr>
          <p:cNvCxnSpPr/>
          <p:nvPr userDrawn="1"/>
        </p:nvCxnSpPr>
        <p:spPr>
          <a:xfrm>
            <a:off x="0" y="832199"/>
            <a:ext cx="9144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82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FD31F5-B86C-42C2-9B18-CACBD66E1162}" type="datetime1">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77711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F8B556-B1D1-491C-89AB-66731DCC77DE}" type="datetime1">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419278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AD88C-F643-4BA5-9C82-72FA2262C860}" type="datetime1">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21106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09ABF0-587C-4552-A769-0D8B5734B185}" type="datetime1">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31369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393E2-C834-4338-A398-5464AB7866F5}" type="datetime1">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16086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91DBC9-E6B0-4610-A49D-534249B0763B}" type="datetime1">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3889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4A8F27-1C85-43B1-B996-E57117C13630}" type="datetime1">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73129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87FB8-3E84-421F-B192-10C24D654A3B}" type="datetime1">
              <a:rPr lang="en-US" smtClean="0"/>
              <a:t>12/6/2023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7F271-60DF-4592-BB7F-B45BB4441AA9}" type="slidenum">
              <a:rPr lang="en-US" smtClean="0"/>
              <a:t>‹#›</a:t>
            </a:fld>
            <a:endParaRPr lang="en-US"/>
          </a:p>
        </p:txBody>
      </p:sp>
    </p:spTree>
    <p:extLst>
      <p:ext uri="{BB962C8B-B14F-4D97-AF65-F5344CB8AC3E}">
        <p14:creationId xmlns:p14="http://schemas.microsoft.com/office/powerpoint/2010/main" val="418201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6" name="Google Shape;109;p1">
            <a:extLst>
              <a:ext uri="{FF2B5EF4-FFF2-40B4-BE49-F238E27FC236}">
                <a16:creationId xmlns:a16="http://schemas.microsoft.com/office/drawing/2014/main" id="{0A506D4D-4A00-4759-BA00-7311171B8C28}"/>
              </a:ext>
            </a:extLst>
          </p:cNvPr>
          <p:cNvSpPr/>
          <p:nvPr/>
        </p:nvSpPr>
        <p:spPr>
          <a:xfrm>
            <a:off x="8253662" y="0"/>
            <a:ext cx="890338" cy="768391"/>
          </a:xfrm>
          <a:prstGeom prst="rect">
            <a:avLst/>
          </a:prstGeom>
          <a:solidFill>
            <a:schemeClr val="lt1"/>
          </a:solidFill>
          <a:ln w="12700" cap="flat" cmpd="sng">
            <a:noFill/>
            <a:prstDash val="solid"/>
            <a:miter lim="800000"/>
            <a:headEnd type="none" w="sm" len="sm"/>
            <a:tailEnd type="none" w="sm" len="sm"/>
          </a:ln>
        </p:spPr>
        <p:txBody>
          <a:bodyPr spcFirstLastPara="1" wrap="square" lIns="68569" tIns="34275" rIns="68569" bIns="34275" anchor="ctr" anchorCtr="0">
            <a:noAutofit/>
          </a:bodyPr>
          <a:lstStyle/>
          <a:p>
            <a:pPr algn="ctr"/>
            <a:endParaRPr sz="1350" dirty="0"/>
          </a:p>
        </p:txBody>
      </p:sp>
      <p:pic>
        <p:nvPicPr>
          <p:cNvPr id="3" name="Picture 2">
            <a:extLst>
              <a:ext uri="{FF2B5EF4-FFF2-40B4-BE49-F238E27FC236}">
                <a16:creationId xmlns:a16="http://schemas.microsoft.com/office/drawing/2014/main" id="{8A961CC5-719C-4398-AF8D-A62572F029BD}"/>
              </a:ext>
            </a:extLst>
          </p:cNvPr>
          <p:cNvPicPr>
            <a:picLocks noChangeAspect="1"/>
          </p:cNvPicPr>
          <p:nvPr/>
        </p:nvPicPr>
        <p:blipFill rotWithShape="1">
          <a:blip r:embed="rId3">
            <a:extLst>
              <a:ext uri="{28A0092B-C50C-407E-A947-70E740481C1C}">
                <a14:useLocalDpi xmlns:a14="http://schemas.microsoft.com/office/drawing/2010/main" val="0"/>
              </a:ext>
            </a:extLst>
          </a:blip>
          <a:srcRect t="7732" b="7732"/>
          <a:stretch/>
        </p:blipFill>
        <p:spPr>
          <a:xfrm>
            <a:off x="0" y="698731"/>
            <a:ext cx="9144000" cy="5151357"/>
          </a:xfrm>
          <a:prstGeom prst="rect">
            <a:avLst/>
          </a:prstGeom>
        </p:spPr>
      </p:pic>
      <p:grpSp>
        <p:nvGrpSpPr>
          <p:cNvPr id="6" name="Group 5">
            <a:extLst>
              <a:ext uri="{FF2B5EF4-FFF2-40B4-BE49-F238E27FC236}">
                <a16:creationId xmlns:a16="http://schemas.microsoft.com/office/drawing/2014/main" id="{793FF1EC-598A-4285-B0F2-7876C0278B4B}"/>
              </a:ext>
            </a:extLst>
          </p:cNvPr>
          <p:cNvGrpSpPr/>
          <p:nvPr/>
        </p:nvGrpSpPr>
        <p:grpSpPr>
          <a:xfrm>
            <a:off x="-88601" y="27292"/>
            <a:ext cx="9232601" cy="704228"/>
            <a:chOff x="1228555" y="34408"/>
            <a:chExt cx="10836698" cy="811438"/>
          </a:xfrm>
        </p:grpSpPr>
        <p:sp>
          <p:nvSpPr>
            <p:cNvPr id="12" name="Google Shape;105;p1">
              <a:extLst>
                <a:ext uri="{FF2B5EF4-FFF2-40B4-BE49-F238E27FC236}">
                  <a16:creationId xmlns:a16="http://schemas.microsoft.com/office/drawing/2014/main" id="{D2935C59-C4EC-4552-9E8E-47D6A6E4851D}"/>
                </a:ext>
              </a:extLst>
            </p:cNvPr>
            <p:cNvSpPr/>
            <p:nvPr/>
          </p:nvSpPr>
          <p:spPr>
            <a:xfrm>
              <a:off x="1228555" y="74226"/>
              <a:ext cx="10836698" cy="723666"/>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200120"/>
              <a:r>
                <a:rPr lang="en-US" sz="1500" dirty="0" err="1">
                  <a:solidFill>
                    <a:schemeClr val="bg1"/>
                  </a:solidFill>
                  <a:latin typeface="UTM Neo Sans Intel" panose="02040603050506020204" pitchFamily="18" charset="0"/>
                </a:rPr>
                <a:t>Trường</a:t>
              </a:r>
              <a:r>
                <a:rPr lang="en-US" sz="1500" dirty="0">
                  <a:solidFill>
                    <a:schemeClr val="bg1"/>
                  </a:solidFill>
                  <a:latin typeface="UTM Neo Sans Intel" panose="02040603050506020204" pitchFamily="18" charset="0"/>
                </a:rPr>
                <a:t> </a:t>
              </a:r>
              <a:r>
                <a:rPr lang="en-US" sz="1500" dirty="0" err="1">
                  <a:solidFill>
                    <a:schemeClr val="bg1"/>
                  </a:solidFill>
                  <a:latin typeface="UTM Neo Sans Intel" panose="02040603050506020204" pitchFamily="18" charset="0"/>
                </a:rPr>
                <a:t>Đại</a:t>
              </a:r>
              <a:r>
                <a:rPr lang="en-US" sz="1500" dirty="0">
                  <a:solidFill>
                    <a:schemeClr val="bg1"/>
                  </a:solidFill>
                  <a:latin typeface="UTM Neo Sans Intel" panose="02040603050506020204" pitchFamily="18" charset="0"/>
                </a:rPr>
                <a:t> </a:t>
              </a:r>
              <a:r>
                <a:rPr lang="en-US" sz="1500" dirty="0" err="1">
                  <a:solidFill>
                    <a:schemeClr val="bg1"/>
                  </a:solidFill>
                  <a:latin typeface="UTM Neo Sans Intel" panose="02040603050506020204" pitchFamily="18" charset="0"/>
                </a:rPr>
                <a:t>học</a:t>
              </a:r>
              <a:r>
                <a:rPr lang="en-US" sz="1500" dirty="0">
                  <a:solidFill>
                    <a:schemeClr val="bg1"/>
                  </a:solidFill>
                  <a:latin typeface="UTM Neo Sans Intel" panose="02040603050506020204" pitchFamily="18" charset="0"/>
                </a:rPr>
                <a:t> </a:t>
              </a:r>
              <a:r>
                <a:rPr lang="en-US" sz="1500" dirty="0" err="1">
                  <a:solidFill>
                    <a:schemeClr val="bg1"/>
                  </a:solidFill>
                  <a:latin typeface="UTM Neo Sans Intel" panose="02040603050506020204" pitchFamily="18" charset="0"/>
                </a:rPr>
                <a:t>Công</a:t>
              </a:r>
              <a:r>
                <a:rPr lang="en-US" sz="1500" dirty="0">
                  <a:solidFill>
                    <a:schemeClr val="bg1"/>
                  </a:solidFill>
                  <a:latin typeface="UTM Neo Sans Intel" panose="02040603050506020204" pitchFamily="18" charset="0"/>
                </a:rPr>
                <a:t> </a:t>
              </a:r>
              <a:r>
                <a:rPr lang="en-US" sz="1500" dirty="0" err="1">
                  <a:solidFill>
                    <a:schemeClr val="bg1"/>
                  </a:solidFill>
                  <a:latin typeface="UTM Neo Sans Intel" panose="02040603050506020204" pitchFamily="18" charset="0"/>
                </a:rPr>
                <a:t>nghệ</a:t>
              </a:r>
              <a:r>
                <a:rPr lang="en-US" sz="1500" dirty="0">
                  <a:solidFill>
                    <a:schemeClr val="bg1"/>
                  </a:solidFill>
                  <a:latin typeface="UTM Neo Sans Intel" panose="02040603050506020204" pitchFamily="18" charset="0"/>
                </a:rPr>
                <a:t> </a:t>
              </a:r>
              <a:r>
                <a:rPr lang="en-US" sz="1500" dirty="0" err="1">
                  <a:solidFill>
                    <a:schemeClr val="bg1"/>
                  </a:solidFill>
                  <a:latin typeface="UTM Neo Sans Intel" panose="02040603050506020204" pitchFamily="18" charset="0"/>
                </a:rPr>
                <a:t>Thông</a:t>
              </a:r>
              <a:r>
                <a:rPr lang="en-US" sz="1500" dirty="0">
                  <a:solidFill>
                    <a:schemeClr val="bg1"/>
                  </a:solidFill>
                  <a:latin typeface="UTM Neo Sans Intel" panose="02040603050506020204" pitchFamily="18" charset="0"/>
                </a:rPr>
                <a:t> tin – </a:t>
              </a:r>
              <a:r>
                <a:rPr lang="en-US" sz="1500" dirty="0" err="1">
                  <a:solidFill>
                    <a:schemeClr val="bg1"/>
                  </a:solidFill>
                  <a:latin typeface="UTM Neo Sans Intel" panose="02040603050506020204" pitchFamily="18" charset="0"/>
                </a:rPr>
                <a:t>Đại</a:t>
              </a:r>
              <a:r>
                <a:rPr lang="en-US" sz="1500" dirty="0">
                  <a:solidFill>
                    <a:schemeClr val="bg1"/>
                  </a:solidFill>
                  <a:latin typeface="UTM Neo Sans Intel" panose="02040603050506020204" pitchFamily="18" charset="0"/>
                </a:rPr>
                <a:t> </a:t>
              </a:r>
              <a:r>
                <a:rPr lang="en-US" sz="1500" dirty="0" err="1">
                  <a:solidFill>
                    <a:schemeClr val="bg1"/>
                  </a:solidFill>
                  <a:latin typeface="UTM Neo Sans Intel" panose="02040603050506020204" pitchFamily="18" charset="0"/>
                </a:rPr>
                <a:t>học</a:t>
              </a:r>
              <a:r>
                <a:rPr lang="en-US" sz="1500" dirty="0">
                  <a:solidFill>
                    <a:schemeClr val="bg1"/>
                  </a:solidFill>
                  <a:latin typeface="UTM Neo Sans Intel" panose="02040603050506020204" pitchFamily="18" charset="0"/>
                </a:rPr>
                <a:t> </a:t>
              </a:r>
              <a:r>
                <a:rPr lang="en-US" sz="1500" dirty="0" err="1">
                  <a:solidFill>
                    <a:schemeClr val="bg1"/>
                  </a:solidFill>
                  <a:latin typeface="UTM Neo Sans Intel" panose="02040603050506020204" pitchFamily="18" charset="0"/>
                </a:rPr>
                <a:t>Quốc</a:t>
              </a:r>
              <a:r>
                <a:rPr lang="en-US" sz="1500" dirty="0">
                  <a:solidFill>
                    <a:schemeClr val="bg1"/>
                  </a:solidFill>
                  <a:latin typeface="UTM Neo Sans Intel" panose="02040603050506020204" pitchFamily="18" charset="0"/>
                </a:rPr>
                <a:t> </a:t>
              </a:r>
              <a:r>
                <a:rPr lang="en-US" sz="1500" dirty="0" err="1">
                  <a:solidFill>
                    <a:schemeClr val="bg1"/>
                  </a:solidFill>
                  <a:latin typeface="UTM Neo Sans Intel" panose="02040603050506020204" pitchFamily="18" charset="0"/>
                </a:rPr>
                <a:t>gia</a:t>
              </a:r>
              <a:r>
                <a:rPr lang="en-US" sz="1500" dirty="0">
                  <a:solidFill>
                    <a:schemeClr val="bg1"/>
                  </a:solidFill>
                  <a:latin typeface="UTM Neo Sans Intel" panose="02040603050506020204" pitchFamily="18" charset="0"/>
                </a:rPr>
                <a:t> Tp. </a:t>
              </a:r>
              <a:r>
                <a:rPr lang="en-US" sz="1500" dirty="0" err="1">
                  <a:solidFill>
                    <a:schemeClr val="bg1"/>
                  </a:solidFill>
                  <a:latin typeface="UTM Neo Sans Intel" panose="02040603050506020204" pitchFamily="18" charset="0"/>
                </a:rPr>
                <a:t>Hồ</a:t>
              </a:r>
              <a:r>
                <a:rPr lang="en-US" sz="1500" dirty="0">
                  <a:solidFill>
                    <a:schemeClr val="bg1"/>
                  </a:solidFill>
                  <a:latin typeface="UTM Neo Sans Intel" panose="02040603050506020204" pitchFamily="18" charset="0"/>
                </a:rPr>
                <a:t> </a:t>
              </a:r>
              <a:r>
                <a:rPr lang="en-US" sz="1500" dirty="0" err="1">
                  <a:solidFill>
                    <a:schemeClr val="bg1"/>
                  </a:solidFill>
                  <a:latin typeface="UTM Neo Sans Intel" panose="02040603050506020204" pitchFamily="18" charset="0"/>
                </a:rPr>
                <a:t>Chí</a:t>
              </a:r>
              <a:r>
                <a:rPr lang="en-US" sz="1500" dirty="0">
                  <a:solidFill>
                    <a:schemeClr val="bg1"/>
                  </a:solidFill>
                  <a:latin typeface="UTM Neo Sans Intel" panose="02040603050506020204" pitchFamily="18" charset="0"/>
                </a:rPr>
                <a:t> Minh</a:t>
              </a:r>
              <a:endParaRPr sz="1200" b="1" dirty="0">
                <a:solidFill>
                  <a:schemeClr val="bg1"/>
                </a:solidFill>
                <a:latin typeface="UTM Neo Sans Intel" panose="02040603050506020204" pitchFamily="18" charset="0"/>
              </a:endParaRPr>
            </a:p>
          </p:txBody>
        </p:sp>
        <p:sp>
          <p:nvSpPr>
            <p:cNvPr id="13" name="Google Shape;109;p1">
              <a:extLst>
                <a:ext uri="{FF2B5EF4-FFF2-40B4-BE49-F238E27FC236}">
                  <a16:creationId xmlns:a16="http://schemas.microsoft.com/office/drawing/2014/main" id="{6FDB471B-3693-44DC-9ED8-85508316CE08}"/>
                </a:ext>
              </a:extLst>
            </p:cNvPr>
            <p:cNvSpPr/>
            <p:nvPr/>
          </p:nvSpPr>
          <p:spPr>
            <a:xfrm>
              <a:off x="1767507" y="34408"/>
              <a:ext cx="899493" cy="81143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dirty="0"/>
            </a:p>
          </p:txBody>
        </p:sp>
      </p:grpSp>
      <p:grpSp>
        <p:nvGrpSpPr>
          <p:cNvPr id="7" name="Group 6">
            <a:extLst>
              <a:ext uri="{FF2B5EF4-FFF2-40B4-BE49-F238E27FC236}">
                <a16:creationId xmlns:a16="http://schemas.microsoft.com/office/drawing/2014/main" id="{56B78E3F-2B1A-4CFF-B80B-EE4C815143F4}"/>
              </a:ext>
            </a:extLst>
          </p:cNvPr>
          <p:cNvGrpSpPr/>
          <p:nvPr/>
        </p:nvGrpSpPr>
        <p:grpSpPr>
          <a:xfrm>
            <a:off x="370573" y="61849"/>
            <a:ext cx="8773427" cy="6201225"/>
            <a:chOff x="592499" y="-1324271"/>
            <a:chExt cx="10149076" cy="8268299"/>
          </a:xfrm>
        </p:grpSpPr>
        <p:sp>
          <p:nvSpPr>
            <p:cNvPr id="107" name="Google Shape;107;p1"/>
            <p:cNvSpPr/>
            <p:nvPr/>
          </p:nvSpPr>
          <p:spPr>
            <a:xfrm>
              <a:off x="1492612" y="4355587"/>
              <a:ext cx="9248963" cy="2588441"/>
            </a:xfrm>
            <a:prstGeom prst="rect">
              <a:avLst/>
            </a:prstGeom>
            <a:solidFill>
              <a:schemeClr val="dk1">
                <a:alpha val="69803"/>
              </a:schemeClr>
            </a:solidFill>
            <a:ln w="12700" cap="flat" cmpd="sng">
              <a:solidFill>
                <a:schemeClr val="dk1"/>
              </a:solidFill>
              <a:prstDash val="solid"/>
              <a:miter lim="800000"/>
              <a:headEnd type="none" w="sm" len="sm"/>
              <a:tailEnd type="none" w="sm" len="sm"/>
            </a:ln>
          </p:spPr>
          <p:txBody>
            <a:bodyPr spcFirstLastPara="1" wrap="square" lIns="137156" tIns="81000" rIns="999000" bIns="189000" anchor="b" anchorCtr="0">
              <a:noAutofit/>
            </a:bodyPr>
            <a:lstStyle/>
            <a:p>
              <a:pPr marL="210736" algn="r"/>
              <a:endParaRPr sz="1200" dirty="0">
                <a:solidFill>
                  <a:schemeClr val="lt1"/>
                </a:solidFill>
              </a:endParaRPr>
            </a:p>
            <a:p>
              <a:pPr marL="210736" algn="r"/>
              <a:r>
                <a:rPr lang="en-US" i="1">
                  <a:solidFill>
                    <a:schemeClr val="lt1"/>
                  </a:solidFill>
                </a:rPr>
                <a:t>Nhóm 10</a:t>
              </a:r>
              <a:endParaRPr lang="en-US" i="1" dirty="0">
                <a:solidFill>
                  <a:schemeClr val="lt1"/>
                </a:solidFill>
              </a:endParaRPr>
            </a:p>
            <a:p>
              <a:pPr marL="210736" algn="r"/>
              <a:r>
                <a:rPr lang="en-US" sz="1200" i="1" dirty="0">
                  <a:solidFill>
                    <a:schemeClr val="lt1"/>
                  </a:solidFill>
                </a:rPr>
                <a:t>University of Information Technology, VNU-HCM, Vietnam</a:t>
              </a:r>
              <a:endParaRPr sz="1350" dirty="0"/>
            </a:p>
          </p:txBody>
        </p:sp>
        <p:cxnSp>
          <p:nvCxnSpPr>
            <p:cNvPr id="108" name="Google Shape;108;p1"/>
            <p:cNvCxnSpPr>
              <a:cxnSpLocks/>
            </p:cNvCxnSpPr>
            <p:nvPr/>
          </p:nvCxnSpPr>
          <p:spPr>
            <a:xfrm>
              <a:off x="3182175" y="5840393"/>
              <a:ext cx="7474167" cy="0"/>
            </a:xfrm>
            <a:prstGeom prst="straightConnector1">
              <a:avLst/>
            </a:prstGeom>
            <a:noFill/>
            <a:ln w="9525" cap="flat" cmpd="sng">
              <a:solidFill>
                <a:schemeClr val="lt1"/>
              </a:solidFill>
              <a:prstDash val="solid"/>
              <a:miter lim="800000"/>
              <a:headEnd type="none" w="sm" len="sm"/>
              <a:tailEnd type="none" w="sm" len="sm"/>
            </a:ln>
          </p:spPr>
        </p:cxnSp>
        <p:pic>
          <p:nvPicPr>
            <p:cNvPr id="21" name="Picture 2" descr="Káº¿t quáº£ hÃ¬nh áº£nh cho uit logo png">
              <a:extLst>
                <a:ext uri="{FF2B5EF4-FFF2-40B4-BE49-F238E27FC236}">
                  <a16:creationId xmlns:a16="http://schemas.microsoft.com/office/drawing/2014/main" id="{F2DC505C-2E25-4AE7-9C7D-73F6542FD6F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r="5107"/>
            <a:stretch/>
          </p:blipFill>
          <p:spPr bwMode="auto">
            <a:xfrm>
              <a:off x="592499" y="-1324271"/>
              <a:ext cx="886516" cy="84917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5" name="Google Shape;107;p1">
              <a:extLst>
                <a:ext uri="{FF2B5EF4-FFF2-40B4-BE49-F238E27FC236}">
                  <a16:creationId xmlns:a16="http://schemas.microsoft.com/office/drawing/2014/main" id="{75409049-75FB-4C59-970D-160988C53188}"/>
                </a:ext>
              </a:extLst>
            </p:cNvPr>
            <p:cNvSpPr/>
            <p:nvPr/>
          </p:nvSpPr>
          <p:spPr>
            <a:xfrm>
              <a:off x="2590379" y="4576866"/>
              <a:ext cx="8151196" cy="1241761"/>
            </a:xfrm>
            <a:prstGeom prst="rect">
              <a:avLst/>
            </a:prstGeom>
            <a:noFill/>
            <a:ln w="12700" cap="flat" cmpd="sng">
              <a:noFill/>
              <a:prstDash val="solid"/>
              <a:miter lim="800000"/>
              <a:headEnd type="none" w="sm" len="sm"/>
              <a:tailEnd type="none" w="sm" len="sm"/>
            </a:ln>
          </p:spPr>
          <p:txBody>
            <a:bodyPr spcFirstLastPara="1" wrap="square" lIns="137156" tIns="68569" rIns="270000" bIns="68569" anchor="ctr" anchorCtr="0">
              <a:noAutofit/>
            </a:bodyPr>
            <a:lstStyle/>
            <a:p>
              <a:pPr marL="210736" algn="r"/>
              <a:r>
                <a:rPr lang="en-US" b="1">
                  <a:solidFill>
                    <a:schemeClr val="bg1"/>
                  </a:solidFill>
                  <a:latin typeface="UTM Copperplate" panose="02040603050506020204" pitchFamily="18" charset="0"/>
                  <a:ea typeface="Adobe Fangsong Std R" panose="02020400000000000000" pitchFamily="18" charset="-128"/>
                  <a:cs typeface="Adobe Hebrew" panose="02040503050201020203" pitchFamily="18" charset="-79"/>
                </a:rPr>
                <a:t>MINI SEMINAR:</a:t>
              </a:r>
              <a:endParaRPr lang="en-US">
                <a:solidFill>
                  <a:schemeClr val="bg1"/>
                </a:solidFill>
                <a:latin typeface="UTM Copperplate" panose="02040603050506020204" pitchFamily="18" charset="0"/>
                <a:ea typeface="Adobe Fangsong Std R" panose="02020400000000000000" pitchFamily="18" charset="-128"/>
                <a:cs typeface="Adobe Hebrew" panose="02040503050201020203" pitchFamily="18" charset="-79"/>
              </a:endParaRPr>
            </a:p>
            <a:p>
              <a:pPr marL="210736" algn="r"/>
              <a:r>
                <a:rPr lang="en-US" b="1">
                  <a:solidFill>
                    <a:schemeClr val="bg1"/>
                  </a:solidFill>
                  <a:latin typeface="UTM Copperplate" panose="02040603050506020204" pitchFamily="18" charset="0"/>
                  <a:ea typeface="Adobe Fangsong Std R" panose="02020400000000000000" pitchFamily="18" charset="-128"/>
                  <a:cs typeface="Adobe Hebrew" panose="02040503050201020203" pitchFamily="18" charset="-79"/>
                </a:rPr>
                <a:t>Trend Micro Apex One</a:t>
              </a:r>
            </a:p>
          </p:txBody>
        </p:sp>
      </p:grpSp>
      <p:sp>
        <p:nvSpPr>
          <p:cNvPr id="4" name="Slide Number Placeholder 3">
            <a:extLst>
              <a:ext uri="{FF2B5EF4-FFF2-40B4-BE49-F238E27FC236}">
                <a16:creationId xmlns:a16="http://schemas.microsoft.com/office/drawing/2014/main" id="{62680A04-81B6-42AB-85EB-ADA579D42BBB}"/>
              </a:ext>
            </a:extLst>
          </p:cNvPr>
          <p:cNvSpPr>
            <a:spLocks noGrp="1"/>
          </p:cNvSpPr>
          <p:nvPr>
            <p:ph type="sldNum" sz="quarter" idx="12"/>
          </p:nvPr>
        </p:nvSpPr>
        <p:spPr/>
        <p:txBody>
          <a:bodyPr/>
          <a:lstStyle/>
          <a:p>
            <a:fld id="{B487F271-60DF-4592-BB7F-B45BB4441AA9}" type="slidenum">
              <a:rPr lang="en-US" smtClean="0"/>
              <a:pPr/>
              <a:t>1</a:t>
            </a:fld>
            <a:endParaRPr lang="en-US" dirty="0"/>
          </a:p>
        </p:txBody>
      </p:sp>
      <p:pic>
        <p:nvPicPr>
          <p:cNvPr id="15" name="Picture 14" descr="A picture containing object, clock&#10;&#10;Description automatically generated">
            <a:extLst>
              <a:ext uri="{FF2B5EF4-FFF2-40B4-BE49-F238E27FC236}">
                <a16:creationId xmlns:a16="http://schemas.microsoft.com/office/drawing/2014/main" id="{70514A20-AAE6-4C0B-BD55-D79A9292B1C2}"/>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643245" y="4874720"/>
            <a:ext cx="825533" cy="825533"/>
          </a:xfrm>
          <a:prstGeom prst="rect">
            <a:avLst/>
          </a:prstGeom>
        </p:spPr>
      </p:pic>
      <p:sp>
        <p:nvSpPr>
          <p:cNvPr id="10" name="TextBox 9">
            <a:extLst>
              <a:ext uri="{FF2B5EF4-FFF2-40B4-BE49-F238E27FC236}">
                <a16:creationId xmlns:a16="http://schemas.microsoft.com/office/drawing/2014/main" id="{1E1A0C2B-1BCE-5497-21CC-8C7D11E7AE48}"/>
              </a:ext>
            </a:extLst>
          </p:cNvPr>
          <p:cNvSpPr txBox="1"/>
          <p:nvPr/>
        </p:nvSpPr>
        <p:spPr>
          <a:xfrm>
            <a:off x="370573" y="1604198"/>
            <a:ext cx="4629806" cy="1200329"/>
          </a:xfrm>
          <a:prstGeom prst="rect">
            <a:avLst/>
          </a:prstGeom>
          <a:noFill/>
        </p:spPr>
        <p:txBody>
          <a:bodyPr wrap="square">
            <a:spAutoFit/>
          </a:bodyPr>
          <a:lstStyle/>
          <a:p>
            <a:r>
              <a:rPr lang="en-US">
                <a:latin typeface="UTM Neo Sans Intel" panose="02040603050506020204"/>
              </a:rPr>
              <a:t>Lã Trọng Ánh – 20520132</a:t>
            </a:r>
          </a:p>
          <a:p>
            <a:r>
              <a:rPr lang="en-US">
                <a:latin typeface="UTM Neo Sans Intel" panose="02040603050506020204"/>
              </a:rPr>
              <a:t>Vũ Vinh Hiển – 20520498</a:t>
            </a:r>
          </a:p>
          <a:p>
            <a:r>
              <a:rPr lang="en-US">
                <a:latin typeface="UTM Neo Sans Intel" panose="02040603050506020204"/>
              </a:rPr>
              <a:t>Nguyễn Thái Dương – 20520463</a:t>
            </a:r>
          </a:p>
          <a:p>
            <a:r>
              <a:rPr lang="en-US">
                <a:latin typeface="UTM Neo Sans Intel" panose="02040603050506020204"/>
              </a:rPr>
              <a:t>Nguyễn Trần Đức Anh – 20520392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a:xfrm>
            <a:off x="464964" y="133417"/>
            <a:ext cx="8214072" cy="510111"/>
          </a:xfrm>
        </p:spPr>
        <p:txBody>
          <a:bodyPr>
            <a:normAutofit fontScale="90000"/>
          </a:bodyPr>
          <a:lstStyle/>
          <a:p>
            <a:pPr algn="ctr"/>
            <a:r>
              <a:rPr lang="en-US" b="1" dirty="0" err="1">
                <a:latin typeface="UTM Neo Sans Intel" panose="02040603050506020204" pitchFamily="18" charset="0"/>
              </a:rPr>
              <a:t>Nội</a:t>
            </a:r>
            <a:r>
              <a:rPr lang="en-US" b="1" dirty="0">
                <a:latin typeface="UTM Neo Sans Intel" panose="02040603050506020204" pitchFamily="18" charset="0"/>
              </a:rPr>
              <a:t> dung </a:t>
            </a:r>
            <a:r>
              <a:rPr lang="en-US" b="1" dirty="0" err="1">
                <a:latin typeface="UTM Neo Sans Intel" panose="02040603050506020204" pitchFamily="18" charset="0"/>
              </a:rPr>
              <a:t>trình</a:t>
            </a:r>
            <a:r>
              <a:rPr lang="en-US" b="1" dirty="0">
                <a:latin typeface="UTM Neo Sans Intel" panose="02040603050506020204" pitchFamily="18" charset="0"/>
              </a:rPr>
              <a:t> </a:t>
            </a:r>
            <a:r>
              <a:rPr lang="en-US" b="1" dirty="0" err="1">
                <a:latin typeface="UTM Neo Sans Intel" panose="02040603050506020204" pitchFamily="18" charset="0"/>
              </a:rPr>
              <a:t>bày</a:t>
            </a:r>
            <a:endParaRPr lang="en-US" b="1" dirty="0">
              <a:latin typeface="UTM Neo Sans Intel" panose="02040603050506020204" pitchFamily="18" charset="0"/>
            </a:endParaRPr>
          </a:p>
        </p:txBody>
      </p:sp>
      <p:graphicFrame>
        <p:nvGraphicFramePr>
          <p:cNvPr id="5" name="Content Placeholder 4">
            <a:extLst>
              <a:ext uri="{FF2B5EF4-FFF2-40B4-BE49-F238E27FC236}">
                <a16:creationId xmlns:a16="http://schemas.microsoft.com/office/drawing/2014/main" id="{EC05EBF7-81B7-AB46-5680-1CE07366D856}"/>
              </a:ext>
            </a:extLst>
          </p:cNvPr>
          <p:cNvGraphicFramePr>
            <a:graphicFrameLocks noGrp="1"/>
          </p:cNvGraphicFramePr>
          <p:nvPr>
            <p:ph idx="1"/>
            <p:extLst>
              <p:ext uri="{D42A27DB-BD31-4B8C-83A1-F6EECF244321}">
                <p14:modId xmlns:p14="http://schemas.microsoft.com/office/powerpoint/2010/main" val="1806950371"/>
              </p:ext>
            </p:extLst>
          </p:nvPr>
        </p:nvGraphicFramePr>
        <p:xfrm>
          <a:off x="1401248" y="1161398"/>
          <a:ext cx="6341503" cy="48046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b="1" smtClean="0"/>
              <a:pPr/>
              <a:t>2</a:t>
            </a:fld>
            <a:endParaRPr lang="en-US" b="1" dirty="0"/>
          </a:p>
        </p:txBody>
      </p:sp>
    </p:spTree>
    <p:extLst>
      <p:ext uri="{BB962C8B-B14F-4D97-AF65-F5344CB8AC3E}">
        <p14:creationId xmlns:p14="http://schemas.microsoft.com/office/powerpoint/2010/main" val="3630832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fontScale="90000"/>
          </a:bodyPr>
          <a:lstStyle/>
          <a:p>
            <a:pPr algn="ctr"/>
            <a:r>
              <a:rPr lang="en-US" b="1">
                <a:latin typeface="UTM Neo Sans Intel" panose="02040603050506020204" pitchFamily="18" charset="0"/>
              </a:rPr>
              <a:t>1. </a:t>
            </a:r>
            <a:r>
              <a:rPr lang="vi-VN" b="1">
                <a:latin typeface="UTM Neo Sans Intel" panose="02040603050506020204" pitchFamily="18" charset="0"/>
              </a:rPr>
              <a:t>Mô hình mạng</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pPr/>
              <a:t>3</a:t>
            </a:fld>
            <a:endParaRPr lang="en-US" dirty="0"/>
          </a:p>
        </p:txBody>
      </p:sp>
      <p:pic>
        <p:nvPicPr>
          <p:cNvPr id="5" name="Picture 4">
            <a:extLst>
              <a:ext uri="{FF2B5EF4-FFF2-40B4-BE49-F238E27FC236}">
                <a16:creationId xmlns:a16="http://schemas.microsoft.com/office/drawing/2014/main" id="{1510AFB9-34A5-8D4B-D449-6D56B7A617BA}"/>
              </a:ext>
            </a:extLst>
          </p:cNvPr>
          <p:cNvPicPr>
            <a:picLocks noChangeAspect="1"/>
          </p:cNvPicPr>
          <p:nvPr/>
        </p:nvPicPr>
        <p:blipFill>
          <a:blip r:embed="rId3"/>
          <a:stretch>
            <a:fillRect/>
          </a:stretch>
        </p:blipFill>
        <p:spPr>
          <a:xfrm>
            <a:off x="0" y="721430"/>
            <a:ext cx="9144000" cy="199817"/>
          </a:xfrm>
          <a:prstGeom prst="rect">
            <a:avLst/>
          </a:prstGeom>
        </p:spPr>
      </p:pic>
      <p:pic>
        <p:nvPicPr>
          <p:cNvPr id="6" name="Picture 5" descr="A diagram of a computer network&#10;&#10;Description automatically generated">
            <a:extLst>
              <a:ext uri="{FF2B5EF4-FFF2-40B4-BE49-F238E27FC236}">
                <a16:creationId xmlns:a16="http://schemas.microsoft.com/office/drawing/2014/main" id="{99D55A4F-946B-B8BA-517A-F73F67DD04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875" y="1338262"/>
            <a:ext cx="7334250" cy="4181475"/>
          </a:xfrm>
          <a:prstGeom prst="rect">
            <a:avLst/>
          </a:prstGeom>
        </p:spPr>
      </p:pic>
    </p:spTree>
    <p:extLst>
      <p:ext uri="{BB962C8B-B14F-4D97-AF65-F5344CB8AC3E}">
        <p14:creationId xmlns:p14="http://schemas.microsoft.com/office/powerpoint/2010/main" val="2101479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fontScale="90000"/>
          </a:bodyPr>
          <a:lstStyle/>
          <a:p>
            <a:pPr algn="ctr"/>
            <a:r>
              <a:rPr lang="en-US" b="1">
                <a:latin typeface="UTM Neo Sans Intel" panose="02040603050506020204" pitchFamily="18" charset="0"/>
              </a:rPr>
              <a:t>3. </a:t>
            </a:r>
            <a:r>
              <a:rPr lang="vi-VN" b="1">
                <a:latin typeface="UTM Neo Sans Intel" panose="02040603050506020204" pitchFamily="18" charset="0"/>
              </a:rPr>
              <a:t>Tính năng của sản phẩm</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latin typeface="UTM Neo Sans Intel" panose="02040603050506020204" pitchFamily="18" charset="0"/>
              </a:rPr>
              <a:pPr/>
              <a:t>4</a:t>
            </a:fld>
            <a:endParaRPr lang="en-US" dirty="0">
              <a:latin typeface="UTM Neo Sans Intel" panose="02040603050506020204" pitchFamily="18" charset="0"/>
            </a:endParaRPr>
          </a:p>
        </p:txBody>
      </p:sp>
      <p:sp>
        <p:nvSpPr>
          <p:cNvPr id="5" name="TextBox 4">
            <a:extLst>
              <a:ext uri="{FF2B5EF4-FFF2-40B4-BE49-F238E27FC236}">
                <a16:creationId xmlns:a16="http://schemas.microsoft.com/office/drawing/2014/main" id="{66568ADA-AC37-FA0B-C33E-E1C535B62511}"/>
              </a:ext>
            </a:extLst>
          </p:cNvPr>
          <p:cNvSpPr txBox="1"/>
          <p:nvPr/>
        </p:nvSpPr>
        <p:spPr>
          <a:xfrm>
            <a:off x="464964" y="1003052"/>
            <a:ext cx="8214072" cy="4247317"/>
          </a:xfrm>
          <a:prstGeom prst="rect">
            <a:avLst/>
          </a:prstGeom>
          <a:noFill/>
        </p:spPr>
        <p:txBody>
          <a:bodyPr wrap="square" rtlCol="0">
            <a:spAutoFit/>
          </a:bodyPr>
          <a:lstStyle/>
          <a:p>
            <a:pPr algn="just">
              <a:spcBef>
                <a:spcPts val="600"/>
              </a:spcBef>
            </a:pPr>
            <a:r>
              <a:rPr lang="vi-VN" sz="2000" b="1">
                <a:latin typeface="UTM Neo Sans Intel" panose="02040603050506020204" pitchFamily="18" charset="0"/>
              </a:rPr>
              <a:t>Tính năng chính của Trend Micro Apex One:</a:t>
            </a:r>
          </a:p>
          <a:p>
            <a:pPr algn="just">
              <a:spcBef>
                <a:spcPts val="600"/>
              </a:spcBef>
            </a:pPr>
            <a:r>
              <a:rPr lang="vi-VN" sz="2000">
                <a:latin typeface="UTM Neo Sans Intel" panose="02040603050506020204" pitchFamily="18" charset="0"/>
              </a:rPr>
              <a:t>Chống phần mềm độc hại truyền thống: Sử dụng chữ ký và hành vi để phát hiện và ngăn chặn phần mềm độc hại.</a:t>
            </a:r>
          </a:p>
          <a:p>
            <a:pPr algn="just">
              <a:spcBef>
                <a:spcPts val="600"/>
              </a:spcBef>
            </a:pPr>
            <a:r>
              <a:rPr lang="vi-VN" sz="2000">
                <a:latin typeface="UTM Neo Sans Intel" panose="02040603050506020204" pitchFamily="18" charset="0"/>
              </a:rPr>
              <a:t>Phát hiện và ứng phó với các mối đe dọa tiên tiến: Sử dụng học máy và phân tích hành vi để phát hiện các mối đe dọa mới và không xác định trước.</a:t>
            </a:r>
          </a:p>
          <a:p>
            <a:pPr algn="just">
              <a:spcBef>
                <a:spcPts val="600"/>
              </a:spcBef>
            </a:pPr>
            <a:r>
              <a:rPr lang="vi-VN" sz="2000">
                <a:latin typeface="UTM Neo Sans Intel" panose="02040603050506020204" pitchFamily="18" charset="0"/>
              </a:rPr>
              <a:t>Kiểm soát ứng dụng: Cho phép tổ chức kiểm soát việc thực thi của các ứng dụng trên các máy trạm của họ.</a:t>
            </a:r>
          </a:p>
          <a:p>
            <a:pPr algn="just">
              <a:spcBef>
                <a:spcPts val="600"/>
              </a:spcBef>
            </a:pPr>
            <a:r>
              <a:rPr lang="vi-VN" sz="2000">
                <a:latin typeface="UTM Neo Sans Intel" panose="02040603050506020204" pitchFamily="18" charset="0"/>
              </a:rPr>
              <a:t>Chống lừa đảo và phishing: Bảo vệ người dùng khỏi trang web và email giả mạo.</a:t>
            </a:r>
          </a:p>
          <a:p>
            <a:pPr algn="just">
              <a:spcBef>
                <a:spcPts val="600"/>
              </a:spcBef>
            </a:pPr>
            <a:r>
              <a:rPr lang="vi-VN" sz="2000">
                <a:latin typeface="UTM Neo Sans Intel" panose="02040603050506020204" pitchFamily="18" charset="0"/>
              </a:rPr>
              <a:t>Bảo vệ Web: Ngăn chặn truy cập vào các trang web độc hại.</a:t>
            </a:r>
          </a:p>
          <a:p>
            <a:pPr algn="just">
              <a:spcBef>
                <a:spcPts val="600"/>
              </a:spcBef>
            </a:pPr>
            <a:r>
              <a:rPr lang="vi-VN" sz="2000">
                <a:latin typeface="UTM Neo Sans Intel" panose="02040603050506020204" pitchFamily="18" charset="0"/>
              </a:rPr>
              <a:t>Quản lý từ xa và báo cáo: Cung cấp một bảng điều khiển trực quan cho phép quản lý, cấu hình và lập báo cáo về tình hình bảo mật.</a:t>
            </a:r>
            <a:endParaRPr lang="en-US" sz="2000">
              <a:latin typeface="UTM Neo Sans Intel" panose="02040603050506020204" pitchFamily="18" charset="0"/>
            </a:endParaRPr>
          </a:p>
        </p:txBody>
      </p:sp>
    </p:spTree>
    <p:extLst>
      <p:ext uri="{BB962C8B-B14F-4D97-AF65-F5344CB8AC3E}">
        <p14:creationId xmlns:p14="http://schemas.microsoft.com/office/powerpoint/2010/main" val="495319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fontScale="90000"/>
          </a:bodyPr>
          <a:lstStyle/>
          <a:p>
            <a:pPr algn="ctr"/>
            <a:r>
              <a:rPr lang="en-US" b="1">
                <a:latin typeface="UTM Neo Sans Intel" panose="02040603050506020204" pitchFamily="18" charset="0"/>
              </a:rPr>
              <a:t>3. </a:t>
            </a:r>
            <a:r>
              <a:rPr lang="vi-VN" b="1">
                <a:latin typeface="UTM Neo Sans Intel" panose="02040603050506020204" pitchFamily="18" charset="0"/>
              </a:rPr>
              <a:t>Tính năng của sản phẩm</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latin typeface="UTM Neo Sans Intel" panose="02040603050506020204" pitchFamily="18" charset="0"/>
              </a:rPr>
              <a:pPr/>
              <a:t>5</a:t>
            </a:fld>
            <a:endParaRPr lang="en-US" dirty="0">
              <a:latin typeface="UTM Neo Sans Intel" panose="02040603050506020204" pitchFamily="18" charset="0"/>
            </a:endParaRPr>
          </a:p>
        </p:txBody>
      </p:sp>
      <p:sp>
        <p:nvSpPr>
          <p:cNvPr id="5" name="TextBox 4">
            <a:extLst>
              <a:ext uri="{FF2B5EF4-FFF2-40B4-BE49-F238E27FC236}">
                <a16:creationId xmlns:a16="http://schemas.microsoft.com/office/drawing/2014/main" id="{66568ADA-AC37-FA0B-C33E-E1C535B62511}"/>
              </a:ext>
            </a:extLst>
          </p:cNvPr>
          <p:cNvSpPr txBox="1"/>
          <p:nvPr/>
        </p:nvSpPr>
        <p:spPr>
          <a:xfrm>
            <a:off x="464964" y="1003052"/>
            <a:ext cx="8214072" cy="5478423"/>
          </a:xfrm>
          <a:prstGeom prst="rect">
            <a:avLst/>
          </a:prstGeom>
          <a:noFill/>
        </p:spPr>
        <p:txBody>
          <a:bodyPr wrap="square" rtlCol="0">
            <a:spAutoFit/>
          </a:bodyPr>
          <a:lstStyle/>
          <a:p>
            <a:pPr algn="just">
              <a:spcBef>
                <a:spcPts val="600"/>
              </a:spcBef>
            </a:pPr>
            <a:r>
              <a:rPr lang="vi-VN" sz="2000" b="1">
                <a:latin typeface="UTM Neo Sans Intel" panose="02040603050506020204" pitchFamily="18" charset="0"/>
              </a:rPr>
              <a:t>Cách triển khai giải pháp Apex One:</a:t>
            </a:r>
            <a:endParaRPr lang="vi-VN" sz="2000">
              <a:latin typeface="UTM Neo Sans Intel" panose="02040603050506020204" pitchFamily="18" charset="0"/>
            </a:endParaRPr>
          </a:p>
          <a:p>
            <a:pPr algn="just">
              <a:spcBef>
                <a:spcPts val="600"/>
              </a:spcBef>
            </a:pPr>
            <a:r>
              <a:rPr lang="vi-VN" sz="2000">
                <a:latin typeface="UTM Neo Sans Intel" panose="02040603050506020204" pitchFamily="18" charset="0"/>
              </a:rPr>
              <a:t>Đánh giá và Chuẩn bị: Đảm bảo rằng môi trường mạng của bạn đáp ứng các yêu cầu hệ thống cho Apex One. Điều này bao gồm việc xem xét phiên bản hệ điều hành, bộ nhớ, không gian đĩa và yêu cầu kết nối mạng.</a:t>
            </a:r>
          </a:p>
          <a:p>
            <a:pPr algn="just">
              <a:spcBef>
                <a:spcPts val="600"/>
              </a:spcBef>
            </a:pPr>
            <a:r>
              <a:rPr lang="vi-VN" sz="2000">
                <a:latin typeface="UTM Neo Sans Intel" panose="02040603050506020204" pitchFamily="18" charset="0"/>
              </a:rPr>
              <a:t>Cài đặt Máy chủ Apex One: Lắp đặt máy chủ Apex One trên một máy chủ đáng tin cậy trong mạng của bạn. Máy chủ này sẽ quản lý việc cập nhật, cấu hình và giám sát các máy trạm.</a:t>
            </a:r>
          </a:p>
          <a:p>
            <a:pPr algn="just">
              <a:spcBef>
                <a:spcPts val="600"/>
              </a:spcBef>
            </a:pPr>
            <a:r>
              <a:rPr lang="vi-VN" sz="2000">
                <a:latin typeface="UTM Neo Sans Intel" panose="02040603050506020204" pitchFamily="18" charset="0"/>
              </a:rPr>
              <a:t>Triển khai Agent lên các máy trạm: Sử dụng công cụ triển khai tích hợp hoặc một giải pháp quản lý phần mềm của bên thứ ba để triển khai agent của Apex One lên tất cả các máy trạm cần bảo vệ.</a:t>
            </a:r>
          </a:p>
          <a:p>
            <a:pPr algn="just">
              <a:spcBef>
                <a:spcPts val="600"/>
              </a:spcBef>
            </a:pPr>
            <a:r>
              <a:rPr lang="vi-VN" sz="2000">
                <a:latin typeface="UTM Neo Sans Intel" panose="02040603050506020204" pitchFamily="18" charset="0"/>
              </a:rPr>
              <a:t>Cấu hình Chính sách: Dựa trên yêu cầu bảo mật của tổ chức, thiết lập các chính sách bảo vệ phù hợp trong bảng điều khiển quản lý của Apex One.</a:t>
            </a:r>
          </a:p>
          <a:p>
            <a:pPr algn="just">
              <a:spcBef>
                <a:spcPts val="600"/>
              </a:spcBef>
            </a:pPr>
            <a:r>
              <a:rPr lang="vi-VN" sz="2000">
                <a:latin typeface="UTM Neo Sans Intel" panose="02040603050506020204" pitchFamily="18" charset="0"/>
              </a:rPr>
              <a:t>Giám sát và Báo cáo: Sử dụng bảng điều khiển quản lý để theo dõi các sự kiện bảo mật, phản ứng với các cảnh báo và lập báo cáo theo nhu cầu.</a:t>
            </a:r>
          </a:p>
          <a:p>
            <a:pPr algn="just">
              <a:spcBef>
                <a:spcPts val="600"/>
              </a:spcBef>
            </a:pPr>
            <a:r>
              <a:rPr lang="vi-VN" sz="2000">
                <a:latin typeface="UTM Neo Sans Intel" panose="02040603050506020204" pitchFamily="18" charset="0"/>
              </a:rPr>
              <a:t>Cập nhật: Đảm bảo rằng giải pháp Apex One và các agent trên máy trạm đều được cập nhật thường xuyên để đối phó với các mối đe dọa mới.</a:t>
            </a:r>
            <a:endParaRPr lang="en-US" sz="2000">
              <a:latin typeface="UTM Neo Sans Intel" panose="02040603050506020204" pitchFamily="18" charset="0"/>
            </a:endParaRPr>
          </a:p>
        </p:txBody>
      </p:sp>
    </p:spTree>
    <p:extLst>
      <p:ext uri="{BB962C8B-B14F-4D97-AF65-F5344CB8AC3E}">
        <p14:creationId xmlns:p14="http://schemas.microsoft.com/office/powerpoint/2010/main" val="1747340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fontScale="90000"/>
          </a:bodyPr>
          <a:lstStyle/>
          <a:p>
            <a:pPr algn="ctr"/>
            <a:r>
              <a:rPr lang="vi-VN" b="1">
                <a:latin typeface="UTM Neo Sans Intel" panose="02040603050506020204" pitchFamily="18" charset="0"/>
              </a:rPr>
              <a:t>3</a:t>
            </a:r>
            <a:r>
              <a:rPr lang="en-US" b="1">
                <a:latin typeface="UTM Neo Sans Intel" panose="02040603050506020204" pitchFamily="18" charset="0"/>
              </a:rPr>
              <a:t>. </a:t>
            </a:r>
            <a:r>
              <a:rPr lang="vi-VN" b="1">
                <a:latin typeface="UTM Neo Sans Intel" panose="02040603050506020204" pitchFamily="18" charset="0"/>
              </a:rPr>
              <a:t>Các kịch bản demo</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latin typeface="UTM Neo Sans Intel" panose="02040603050506020204" pitchFamily="18" charset="0"/>
              </a:rPr>
              <a:pPr/>
              <a:t>6</a:t>
            </a:fld>
            <a:endParaRPr lang="en-US" dirty="0">
              <a:latin typeface="UTM Neo Sans Intel" panose="02040603050506020204" pitchFamily="18" charset="0"/>
            </a:endParaRPr>
          </a:p>
        </p:txBody>
      </p:sp>
      <p:pic>
        <p:nvPicPr>
          <p:cNvPr id="3" name="Hình ảnh 1" descr="Ảnh có chứa văn bản, ảnh chụp màn hình, số, Phông chữ&#10;&#10;Mô tả được tạo tự động">
            <a:extLst>
              <a:ext uri="{FF2B5EF4-FFF2-40B4-BE49-F238E27FC236}">
                <a16:creationId xmlns:a16="http://schemas.microsoft.com/office/drawing/2014/main" id="{BECF5C15-C0DE-3D24-3227-8209429B989E}"/>
              </a:ext>
            </a:extLst>
          </p:cNvPr>
          <p:cNvPicPr>
            <a:picLocks noChangeAspect="1"/>
          </p:cNvPicPr>
          <p:nvPr/>
        </p:nvPicPr>
        <p:blipFill>
          <a:blip r:embed="rId3"/>
          <a:stretch>
            <a:fillRect/>
          </a:stretch>
        </p:blipFill>
        <p:spPr>
          <a:xfrm>
            <a:off x="1944761" y="1000125"/>
            <a:ext cx="5254478" cy="2264590"/>
          </a:xfrm>
          <a:prstGeom prst="rect">
            <a:avLst/>
          </a:prstGeom>
          <a:ln>
            <a:solidFill>
              <a:schemeClr val="tx1"/>
            </a:solidFill>
          </a:ln>
        </p:spPr>
      </p:pic>
      <p:pic>
        <p:nvPicPr>
          <p:cNvPr id="7" name="Hình ảnh 6">
            <a:extLst>
              <a:ext uri="{FF2B5EF4-FFF2-40B4-BE49-F238E27FC236}">
                <a16:creationId xmlns:a16="http://schemas.microsoft.com/office/drawing/2014/main" id="{D4D104A7-2FA3-56E7-204B-36E3DEDB3A2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44761" y="3540760"/>
            <a:ext cx="5254478" cy="2799241"/>
          </a:xfrm>
          <a:prstGeom prst="rect">
            <a:avLst/>
          </a:prstGeom>
          <a:noFill/>
          <a:ln>
            <a:solidFill>
              <a:schemeClr val="tx1"/>
            </a:solidFill>
          </a:ln>
        </p:spPr>
      </p:pic>
    </p:spTree>
    <p:extLst>
      <p:ext uri="{BB962C8B-B14F-4D97-AF65-F5344CB8AC3E}">
        <p14:creationId xmlns:p14="http://schemas.microsoft.com/office/powerpoint/2010/main" val="1696307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fontScale="90000"/>
          </a:bodyPr>
          <a:lstStyle/>
          <a:p>
            <a:pPr algn="ctr"/>
            <a:r>
              <a:rPr lang="vi-VN" b="1">
                <a:latin typeface="UTM Neo Sans Intel" panose="02040603050506020204" pitchFamily="18" charset="0"/>
              </a:rPr>
              <a:t>3</a:t>
            </a:r>
            <a:r>
              <a:rPr lang="en-US" b="1">
                <a:latin typeface="UTM Neo Sans Intel" panose="02040603050506020204" pitchFamily="18" charset="0"/>
              </a:rPr>
              <a:t>. </a:t>
            </a:r>
            <a:r>
              <a:rPr lang="vi-VN" b="1">
                <a:latin typeface="UTM Neo Sans Intel" panose="02040603050506020204" pitchFamily="18" charset="0"/>
              </a:rPr>
              <a:t>Các kịch bản demo</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latin typeface="UTM Neo Sans Intel" panose="02040603050506020204" pitchFamily="18" charset="0"/>
              </a:rPr>
              <a:pPr/>
              <a:t>7</a:t>
            </a:fld>
            <a:endParaRPr lang="en-US" dirty="0">
              <a:latin typeface="UTM Neo Sans Intel" panose="02040603050506020204" pitchFamily="18" charset="0"/>
            </a:endParaRPr>
          </a:p>
        </p:txBody>
      </p:sp>
      <p:pic>
        <p:nvPicPr>
          <p:cNvPr id="6" name="Hình ảnh 1" descr="Ảnh có chứa văn bản, ảnh chụp màn hình, phần mềm, số&#10;&#10;Mô tả được tạo tự động">
            <a:extLst>
              <a:ext uri="{FF2B5EF4-FFF2-40B4-BE49-F238E27FC236}">
                <a16:creationId xmlns:a16="http://schemas.microsoft.com/office/drawing/2014/main" id="{341CC13F-8F1D-5FED-822D-FD28A8D85B01}"/>
              </a:ext>
            </a:extLst>
          </p:cNvPr>
          <p:cNvPicPr>
            <a:picLocks noChangeAspect="1"/>
          </p:cNvPicPr>
          <p:nvPr/>
        </p:nvPicPr>
        <p:blipFill rotWithShape="1">
          <a:blip r:embed="rId3"/>
          <a:srcRect b="19355"/>
          <a:stretch/>
        </p:blipFill>
        <p:spPr>
          <a:xfrm>
            <a:off x="1600200" y="1033577"/>
            <a:ext cx="5943600" cy="2502103"/>
          </a:xfrm>
          <a:prstGeom prst="rect">
            <a:avLst/>
          </a:prstGeom>
          <a:ln>
            <a:solidFill>
              <a:schemeClr val="tx1"/>
            </a:solidFill>
          </a:ln>
        </p:spPr>
      </p:pic>
      <p:pic>
        <p:nvPicPr>
          <p:cNvPr id="8" name="Hình ảnh 1" descr="Ảnh có chứa văn bản, ảnh chụp màn hình, phần mềm, Phần mềm đa phương tiện&#10;&#10;Mô tả được tạo tự động">
            <a:extLst>
              <a:ext uri="{FF2B5EF4-FFF2-40B4-BE49-F238E27FC236}">
                <a16:creationId xmlns:a16="http://schemas.microsoft.com/office/drawing/2014/main" id="{FF838E44-511C-1AFA-8673-15007E7D0FE7}"/>
              </a:ext>
            </a:extLst>
          </p:cNvPr>
          <p:cNvPicPr>
            <a:picLocks noChangeAspect="1"/>
          </p:cNvPicPr>
          <p:nvPr/>
        </p:nvPicPr>
        <p:blipFill>
          <a:blip r:embed="rId4"/>
          <a:stretch>
            <a:fillRect/>
          </a:stretch>
        </p:blipFill>
        <p:spPr>
          <a:xfrm>
            <a:off x="1600200" y="3611880"/>
            <a:ext cx="5943600" cy="2687955"/>
          </a:xfrm>
          <a:prstGeom prst="rect">
            <a:avLst/>
          </a:prstGeom>
          <a:ln>
            <a:solidFill>
              <a:schemeClr val="tx1"/>
            </a:solidFill>
          </a:ln>
        </p:spPr>
      </p:pic>
    </p:spTree>
    <p:extLst>
      <p:ext uri="{BB962C8B-B14F-4D97-AF65-F5344CB8AC3E}">
        <p14:creationId xmlns:p14="http://schemas.microsoft.com/office/powerpoint/2010/main" val="3300092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D4C9177-FCF7-4293-9761-B2A3B1D7FAD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3209" y="-1"/>
            <a:ext cx="10296258" cy="6864172"/>
          </a:xfrm>
          <a:prstGeom prst="rect">
            <a:avLst/>
          </a:prstGeom>
        </p:spPr>
      </p:pic>
      <p:sp>
        <p:nvSpPr>
          <p:cNvPr id="15" name="Rectangle 14">
            <a:extLst>
              <a:ext uri="{FF2B5EF4-FFF2-40B4-BE49-F238E27FC236}">
                <a16:creationId xmlns:a16="http://schemas.microsoft.com/office/drawing/2014/main" id="{BE32BE3A-A33B-4ED1-A5AC-AB51F56EB843}"/>
              </a:ext>
            </a:extLst>
          </p:cNvPr>
          <p:cNvSpPr/>
          <p:nvPr/>
        </p:nvSpPr>
        <p:spPr>
          <a:xfrm>
            <a:off x="0" y="-1"/>
            <a:ext cx="9144000" cy="6848273"/>
          </a:xfrm>
          <a:prstGeom prst="rect">
            <a:avLst/>
          </a:prstGeom>
          <a:solidFill>
            <a:schemeClr val="dk1">
              <a:alpha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DD5255-AE4D-4F8C-8442-E89ED7FB1400}"/>
              </a:ext>
            </a:extLst>
          </p:cNvPr>
          <p:cNvSpPr>
            <a:spLocks noGrp="1"/>
          </p:cNvSpPr>
          <p:nvPr>
            <p:ph type="ctrTitle"/>
          </p:nvPr>
        </p:nvSpPr>
        <p:spPr>
          <a:xfrm>
            <a:off x="938720" y="3348136"/>
            <a:ext cx="7772400" cy="1826209"/>
          </a:xfrm>
          <a:solidFill>
            <a:schemeClr val="dk1">
              <a:alpha val="50000"/>
            </a:schemeClr>
          </a:solidFill>
        </p:spPr>
        <p:style>
          <a:lnRef idx="2">
            <a:schemeClr val="accent1"/>
          </a:lnRef>
          <a:fillRef idx="1">
            <a:schemeClr val="lt1"/>
          </a:fillRef>
          <a:effectRef idx="0">
            <a:schemeClr val="accent1"/>
          </a:effectRef>
          <a:fontRef idx="minor">
            <a:schemeClr val="dk1"/>
          </a:fontRef>
        </p:style>
        <p:txBody>
          <a:bodyPr anchor="ctr">
            <a:normAutofit/>
          </a:bodyPr>
          <a:lstStyle/>
          <a:p>
            <a:r>
              <a:rPr lang="en-US" sz="3200" b="1" i="1" dirty="0" err="1">
                <a:solidFill>
                  <a:schemeClr val="bg1"/>
                </a:solidFill>
              </a:rPr>
              <a:t>Cám</a:t>
            </a:r>
            <a:r>
              <a:rPr lang="en-US" sz="3200" b="1" i="1" dirty="0">
                <a:solidFill>
                  <a:schemeClr val="bg1"/>
                </a:solidFill>
              </a:rPr>
              <a:t> </a:t>
            </a:r>
            <a:r>
              <a:rPr lang="en-US" sz="3200" b="1" i="1" dirty="0" err="1">
                <a:solidFill>
                  <a:schemeClr val="bg1"/>
                </a:solidFill>
              </a:rPr>
              <a:t>ơn</a:t>
            </a:r>
            <a:r>
              <a:rPr lang="en-US" sz="3200" b="1" i="1" dirty="0">
                <a:solidFill>
                  <a:schemeClr val="bg1"/>
                </a:solidFill>
              </a:rPr>
              <a:t> </a:t>
            </a:r>
            <a:r>
              <a:rPr lang="en-US" sz="3200" b="1" i="1" dirty="0" err="1">
                <a:solidFill>
                  <a:schemeClr val="bg1"/>
                </a:solidFill>
              </a:rPr>
              <a:t>thầy</a:t>
            </a:r>
            <a:r>
              <a:rPr lang="en-US" sz="3200" b="1" i="1" dirty="0">
                <a:solidFill>
                  <a:schemeClr val="bg1"/>
                </a:solidFill>
              </a:rPr>
              <a:t> </a:t>
            </a:r>
            <a:r>
              <a:rPr lang="en-US" sz="3200" b="1" i="1" dirty="0" err="1">
                <a:solidFill>
                  <a:schemeClr val="bg1"/>
                </a:solidFill>
              </a:rPr>
              <a:t>và</a:t>
            </a:r>
            <a:r>
              <a:rPr lang="en-US" sz="3200" b="1" i="1" dirty="0">
                <a:solidFill>
                  <a:schemeClr val="bg1"/>
                </a:solidFill>
              </a:rPr>
              <a:t> </a:t>
            </a:r>
            <a:r>
              <a:rPr lang="en-US" sz="3200" b="1" i="1" dirty="0" err="1">
                <a:solidFill>
                  <a:schemeClr val="bg1"/>
                </a:solidFill>
              </a:rPr>
              <a:t>các</a:t>
            </a:r>
            <a:r>
              <a:rPr lang="en-US" sz="3200" b="1" i="1" dirty="0">
                <a:solidFill>
                  <a:schemeClr val="bg1"/>
                </a:solidFill>
              </a:rPr>
              <a:t> </a:t>
            </a:r>
            <a:r>
              <a:rPr lang="en-US" sz="3200" b="1" i="1" dirty="0" err="1">
                <a:solidFill>
                  <a:schemeClr val="bg1"/>
                </a:solidFill>
              </a:rPr>
              <a:t>bạn</a:t>
            </a:r>
            <a:r>
              <a:rPr lang="en-US" sz="3200" b="1" i="1" dirty="0">
                <a:solidFill>
                  <a:schemeClr val="bg1"/>
                </a:solidFill>
              </a:rPr>
              <a:t> </a:t>
            </a:r>
            <a:r>
              <a:rPr lang="en-US" sz="3200" b="1" i="1" dirty="0" err="1">
                <a:solidFill>
                  <a:schemeClr val="bg1"/>
                </a:solidFill>
              </a:rPr>
              <a:t>đã</a:t>
            </a:r>
            <a:r>
              <a:rPr lang="en-US" sz="3200" b="1" i="1" dirty="0">
                <a:solidFill>
                  <a:schemeClr val="bg1"/>
                </a:solidFill>
              </a:rPr>
              <a:t> </a:t>
            </a:r>
            <a:r>
              <a:rPr lang="en-US" sz="3200" b="1" i="1" dirty="0" err="1">
                <a:solidFill>
                  <a:schemeClr val="bg1"/>
                </a:solidFill>
              </a:rPr>
              <a:t>lắng</a:t>
            </a:r>
            <a:r>
              <a:rPr lang="en-US" sz="3200" b="1" i="1" dirty="0">
                <a:solidFill>
                  <a:schemeClr val="bg1"/>
                </a:solidFill>
              </a:rPr>
              <a:t> </a:t>
            </a:r>
            <a:r>
              <a:rPr lang="en-US" sz="3200" b="1" i="1" dirty="0" err="1">
                <a:solidFill>
                  <a:schemeClr val="bg1"/>
                </a:solidFill>
              </a:rPr>
              <a:t>nghe</a:t>
            </a:r>
            <a:r>
              <a:rPr lang="en-US" sz="3200" b="1" i="1" dirty="0">
                <a:solidFill>
                  <a:schemeClr val="bg1"/>
                </a:solidFill>
              </a:rPr>
              <a:t>!</a:t>
            </a:r>
            <a:endParaRPr lang="en-US" b="1" dirty="0">
              <a:solidFill>
                <a:schemeClr val="bg1"/>
              </a:solidFill>
            </a:endParaRPr>
          </a:p>
        </p:txBody>
      </p:sp>
      <p:cxnSp>
        <p:nvCxnSpPr>
          <p:cNvPr id="5" name="Straight Connector 4">
            <a:extLst>
              <a:ext uri="{FF2B5EF4-FFF2-40B4-BE49-F238E27FC236}">
                <a16:creationId xmlns:a16="http://schemas.microsoft.com/office/drawing/2014/main" id="{A487AE24-2B2E-4A94-81DC-5C11C11A0A01}"/>
              </a:ext>
            </a:extLst>
          </p:cNvPr>
          <p:cNvCxnSpPr/>
          <p:nvPr/>
        </p:nvCxnSpPr>
        <p:spPr>
          <a:xfrm flipV="1">
            <a:off x="955040" y="4135121"/>
            <a:ext cx="0" cy="17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993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3326</TotalTime>
  <Words>543</Words>
  <Application>Microsoft Office PowerPoint</Application>
  <PresentationFormat>On-screen Show (4:3)</PresentationFormat>
  <Paragraphs>47</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UTM Copperplate</vt:lpstr>
      <vt:lpstr>UTM Neo Sans Intel</vt:lpstr>
      <vt:lpstr>Arial</vt:lpstr>
      <vt:lpstr>Arial Nova Cond</vt:lpstr>
      <vt:lpstr>Calibri</vt:lpstr>
      <vt:lpstr>Calibri Light</vt:lpstr>
      <vt:lpstr>Office Theme</vt:lpstr>
      <vt:lpstr>PowerPoint Presentation</vt:lpstr>
      <vt:lpstr>Nội dung trình bày</vt:lpstr>
      <vt:lpstr>1. Mô hình mạng</vt:lpstr>
      <vt:lpstr>3. Tính năng của sản phẩm</vt:lpstr>
      <vt:lpstr>3. Tính năng của sản phẩm</vt:lpstr>
      <vt:lpstr>3. Các kịch bản demo</vt:lpstr>
      <vt:lpstr>3. Các kịch bản demo</vt:lpstr>
      <vt:lpstr>Cám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 Van, Giau</dc:creator>
  <cp:lastModifiedBy>Nguyễn Trần Đức Anh</cp:lastModifiedBy>
  <cp:revision>369</cp:revision>
  <dcterms:created xsi:type="dcterms:W3CDTF">2018-07-22T00:13:03Z</dcterms:created>
  <dcterms:modified xsi:type="dcterms:W3CDTF">2023-12-06T16:23:51Z</dcterms:modified>
</cp:coreProperties>
</file>