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4" r:id="rId1"/>
  </p:sldMasterIdLst>
  <p:notesMasterIdLst>
    <p:notesMasterId r:id="rId15"/>
  </p:notesMasterIdLst>
  <p:sldIdLst>
    <p:sldId id="565" r:id="rId2"/>
    <p:sldId id="566" r:id="rId3"/>
    <p:sldId id="567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600" r:id="rId12"/>
    <p:sldId id="602" r:id="rId13"/>
    <p:sldId id="60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1pPr>
    <a:lvl2pPr marL="456314" algn="l" rtl="0" fontAlgn="base">
      <a:spcBef>
        <a:spcPct val="0"/>
      </a:spcBef>
      <a:spcAft>
        <a:spcPct val="0"/>
      </a:spcAft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2pPr>
    <a:lvl3pPr marL="912627" algn="l" rtl="0" fontAlgn="base">
      <a:spcBef>
        <a:spcPct val="0"/>
      </a:spcBef>
      <a:spcAft>
        <a:spcPct val="0"/>
      </a:spcAft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3pPr>
    <a:lvl4pPr marL="1368940" algn="l" rtl="0" fontAlgn="base">
      <a:spcBef>
        <a:spcPct val="0"/>
      </a:spcBef>
      <a:spcAft>
        <a:spcPct val="0"/>
      </a:spcAft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4pPr>
    <a:lvl5pPr marL="1825255" algn="l" rtl="0" fontAlgn="base">
      <a:spcBef>
        <a:spcPct val="0"/>
      </a:spcBef>
      <a:spcAft>
        <a:spcPct val="0"/>
      </a:spcAft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5pPr>
    <a:lvl6pPr marL="2281566" algn="l" defTabSz="912627" rtl="0" eaLnBrk="1" latinLnBrk="0" hangingPunct="1"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6pPr>
    <a:lvl7pPr marL="2737882" algn="l" defTabSz="912627" rtl="0" eaLnBrk="1" latinLnBrk="0" hangingPunct="1"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7pPr>
    <a:lvl8pPr marL="3194194" algn="l" defTabSz="912627" rtl="0" eaLnBrk="1" latinLnBrk="0" hangingPunct="1"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8pPr>
    <a:lvl9pPr marL="3650505" algn="l" defTabSz="912627" rtl="0" eaLnBrk="1" latinLnBrk="0" hangingPunct="1">
      <a:defRPr sz="2400" kern="1200">
        <a:solidFill>
          <a:srgbClr val="FCFEB9"/>
        </a:solidFill>
        <a:latin typeface="Times New Roman" pitchFamily="18" charset="0"/>
        <a:ea typeface="ヒラギノ明朝 ProN W3"/>
        <a:cs typeface="ヒラギノ明朝 ProN W3"/>
        <a:sym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1B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2093" autoAdjust="0"/>
  </p:normalViewPr>
  <p:slideViewPr>
    <p:cSldViewPr>
      <p:cViewPr>
        <p:scale>
          <a:sx n="67" d="100"/>
          <a:sy n="67" d="100"/>
        </p:scale>
        <p:origin x="1901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631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627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94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525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1566" algn="l" defTabSz="912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82" algn="l" defTabSz="912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94" algn="l" defTabSz="912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505" algn="l" defTabSz="9126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1" y="1828800"/>
            <a:ext cx="38100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02329" y="115392"/>
            <a:ext cx="8915400" cy="6629400"/>
          </a:xfrm>
          <a:prstGeom prst="roundRect">
            <a:avLst>
              <a:gd name="adj" fmla="val 41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64" tIns="45632" rIns="91264" bIns="45632"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3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5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78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41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0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14" indent="0">
              <a:buNone/>
              <a:defRPr sz="2000" b="1"/>
            </a:lvl2pPr>
            <a:lvl3pPr marL="912627" indent="0">
              <a:buNone/>
              <a:defRPr sz="1800" b="1"/>
            </a:lvl3pPr>
            <a:lvl4pPr marL="1368940" indent="0">
              <a:buNone/>
              <a:defRPr sz="1600" b="1"/>
            </a:lvl4pPr>
            <a:lvl5pPr marL="1825255" indent="0">
              <a:buNone/>
              <a:defRPr sz="1600" b="1"/>
            </a:lvl5pPr>
            <a:lvl6pPr marL="2281566" indent="0">
              <a:buNone/>
              <a:defRPr sz="1600" b="1"/>
            </a:lvl6pPr>
            <a:lvl7pPr marL="2737882" indent="0">
              <a:buNone/>
              <a:defRPr sz="1600" b="1"/>
            </a:lvl7pPr>
            <a:lvl8pPr marL="3194194" indent="0">
              <a:buNone/>
              <a:defRPr sz="1600" b="1"/>
            </a:lvl8pPr>
            <a:lvl9pPr marL="365050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14" indent="0">
              <a:buNone/>
              <a:defRPr sz="2000" b="1"/>
            </a:lvl2pPr>
            <a:lvl3pPr marL="912627" indent="0">
              <a:buNone/>
              <a:defRPr sz="1800" b="1"/>
            </a:lvl3pPr>
            <a:lvl4pPr marL="1368940" indent="0">
              <a:buNone/>
              <a:defRPr sz="1600" b="1"/>
            </a:lvl4pPr>
            <a:lvl5pPr marL="1825255" indent="0">
              <a:buNone/>
              <a:defRPr sz="1600" b="1"/>
            </a:lvl5pPr>
            <a:lvl6pPr marL="2281566" indent="0">
              <a:buNone/>
              <a:defRPr sz="1600" b="1"/>
            </a:lvl6pPr>
            <a:lvl7pPr marL="2737882" indent="0">
              <a:buNone/>
              <a:defRPr sz="1600" b="1"/>
            </a:lvl7pPr>
            <a:lvl8pPr marL="3194194" indent="0">
              <a:buNone/>
              <a:defRPr sz="1600" b="1"/>
            </a:lvl8pPr>
            <a:lvl9pPr marL="365050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14" indent="0">
              <a:buNone/>
              <a:defRPr sz="1200"/>
            </a:lvl2pPr>
            <a:lvl3pPr marL="912627" indent="0">
              <a:buNone/>
              <a:defRPr sz="1000"/>
            </a:lvl3pPr>
            <a:lvl4pPr marL="1368940" indent="0">
              <a:buNone/>
              <a:defRPr sz="900"/>
            </a:lvl4pPr>
            <a:lvl5pPr marL="1825255" indent="0">
              <a:buNone/>
              <a:defRPr sz="900"/>
            </a:lvl5pPr>
            <a:lvl6pPr marL="2281566" indent="0">
              <a:buNone/>
              <a:defRPr sz="900"/>
            </a:lvl6pPr>
            <a:lvl7pPr marL="2737882" indent="0">
              <a:buNone/>
              <a:defRPr sz="900"/>
            </a:lvl7pPr>
            <a:lvl8pPr marL="3194194" indent="0">
              <a:buNone/>
              <a:defRPr sz="900"/>
            </a:lvl8pPr>
            <a:lvl9pPr marL="36505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14" indent="0">
              <a:buNone/>
              <a:defRPr sz="2800"/>
            </a:lvl2pPr>
            <a:lvl3pPr marL="912627" indent="0">
              <a:buNone/>
              <a:defRPr sz="2400"/>
            </a:lvl3pPr>
            <a:lvl4pPr marL="1368940" indent="0">
              <a:buNone/>
              <a:defRPr sz="2000"/>
            </a:lvl4pPr>
            <a:lvl5pPr marL="1825255" indent="0">
              <a:buNone/>
              <a:defRPr sz="2000"/>
            </a:lvl5pPr>
            <a:lvl6pPr marL="2281566" indent="0">
              <a:buNone/>
              <a:defRPr sz="2000"/>
            </a:lvl6pPr>
            <a:lvl7pPr marL="2737882" indent="0">
              <a:buNone/>
              <a:defRPr sz="2000"/>
            </a:lvl7pPr>
            <a:lvl8pPr marL="3194194" indent="0">
              <a:buNone/>
              <a:defRPr sz="2000"/>
            </a:lvl8pPr>
            <a:lvl9pPr marL="365050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14" indent="0">
              <a:buNone/>
              <a:defRPr sz="1200"/>
            </a:lvl2pPr>
            <a:lvl3pPr marL="912627" indent="0">
              <a:buNone/>
              <a:defRPr sz="1000"/>
            </a:lvl3pPr>
            <a:lvl4pPr marL="1368940" indent="0">
              <a:buNone/>
              <a:defRPr sz="900"/>
            </a:lvl4pPr>
            <a:lvl5pPr marL="1825255" indent="0">
              <a:buNone/>
              <a:defRPr sz="900"/>
            </a:lvl5pPr>
            <a:lvl6pPr marL="2281566" indent="0">
              <a:buNone/>
              <a:defRPr sz="900"/>
            </a:lvl6pPr>
            <a:lvl7pPr marL="2737882" indent="0">
              <a:buNone/>
              <a:defRPr sz="900"/>
            </a:lvl7pPr>
            <a:lvl8pPr marL="3194194" indent="0">
              <a:buNone/>
              <a:defRPr sz="900"/>
            </a:lvl8pPr>
            <a:lvl9pPr marL="36505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264" tIns="45632" rIns="91264" bIns="4563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264" tIns="45632" rIns="91264" bIns="4563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61"/>
            <a:ext cx="2133600" cy="365125"/>
          </a:xfrm>
          <a:prstGeom prst="rect">
            <a:avLst/>
          </a:prstGeom>
        </p:spPr>
        <p:txBody>
          <a:bodyPr vert="horz" lIns="91264" tIns="45632" rIns="91264" bIns="4563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/>
            <a:fld id="{ACDF6120-F1F0-4C60-9FE9-39AC71A9C79D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eaLnBrk="0" hangingPunct="0"/>
              <a:t>3/17/2021</a:t>
            </a:fld>
            <a:endParaRPr lang="en-US" sz="1400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61"/>
            <a:ext cx="2895600" cy="365125"/>
          </a:xfrm>
          <a:prstGeom prst="rect">
            <a:avLst/>
          </a:prstGeom>
        </p:spPr>
        <p:txBody>
          <a:bodyPr vert="horz" lIns="91264" tIns="45632" rIns="91264" bIns="4563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 vert="horz" lIns="91264" tIns="45632" rIns="91264" bIns="4563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EA7C8D44-3667-46F6-9772-CC52308E2A7F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algn="l"/>
              <a:t>‹#›</a:t>
            </a:fld>
            <a:endParaRPr lang="en-US" sz="1600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329" y="115392"/>
            <a:ext cx="8915400" cy="6629400"/>
          </a:xfrm>
          <a:prstGeom prst="roundRect">
            <a:avLst>
              <a:gd name="adj" fmla="val 41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64" tIns="45632" rIns="91264" bIns="45632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262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234" indent="-342234" algn="l" defTabSz="912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509" indent="-285200" algn="l" defTabSz="91262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784" indent="-228156" algn="l" defTabSz="91262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97" indent="-228156" algn="l" defTabSz="91262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412" indent="-228156" algn="l" defTabSz="91262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723" indent="-228156" algn="l" defTabSz="9126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37" indent="-228156" algn="l" defTabSz="9126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352" indent="-228156" algn="l" defTabSz="9126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664" indent="-228156" algn="l" defTabSz="9126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14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27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40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55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66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82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94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505" algn="l" defTabSz="9126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04803" y="1371600"/>
            <a:ext cx="8534400" cy="449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109568" name="Object 0"/>
          <p:cNvGraphicFramePr>
            <a:graphicFrameLocks noChangeAspect="1"/>
          </p:cNvGraphicFramePr>
          <p:nvPr/>
        </p:nvGraphicFramePr>
        <p:xfrm>
          <a:off x="304803" y="1600200"/>
          <a:ext cx="853440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0" name="Picture" r:id="rId3" imgW="3714840" imgH="1828800" progId="Word.Picture.8">
                  <p:embed/>
                </p:oleObj>
              </mc:Choice>
              <mc:Fallback>
                <p:oleObj name="Picture" r:id="rId3" imgW="3714840" imgH="18288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3" y="1600200"/>
                        <a:ext cx="853440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04803" y="381000"/>
            <a:ext cx="8534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3600" b="1" dirty="0">
                <a:solidFill>
                  <a:srgbClr val="1F497D"/>
                </a:solidFill>
                <a:ea typeface="+mn-ea"/>
                <a:cs typeface="+mn-cs"/>
              </a:rPr>
              <a:t>Single-layer two-input </a:t>
            </a:r>
            <a:r>
              <a:rPr lang="en-GB" sz="3600" b="1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endParaRPr lang="en-US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52400" y="152400"/>
            <a:ext cx="8686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2800" dirty="0">
                <a:solidFill>
                  <a:srgbClr val="1F497D"/>
                </a:solidFill>
                <a:ea typeface="+mn-ea"/>
                <a:cs typeface="+mn-cs"/>
              </a:rPr>
              <a:t>Example of </a:t>
            </a:r>
            <a:r>
              <a:rPr lang="en-GB" sz="2800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r>
              <a:rPr lang="en-GB" sz="2800" dirty="0">
                <a:solidFill>
                  <a:srgbClr val="1F497D"/>
                </a:solidFill>
                <a:ea typeface="+mn-ea"/>
                <a:cs typeface="+mn-cs"/>
              </a:rPr>
              <a:t> learning: the logical operation </a:t>
            </a:r>
            <a:r>
              <a:rPr lang="en-GB" sz="2800" i="1" dirty="0">
                <a:solidFill>
                  <a:srgbClr val="1F497D"/>
                </a:solidFill>
                <a:ea typeface="+mn-ea"/>
                <a:cs typeface="+mn-cs"/>
              </a:rPr>
              <a:t>AND</a:t>
            </a:r>
            <a:endParaRPr lang="en-US" sz="2800" i="1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752600" y="609600"/>
            <a:ext cx="5616575" cy="5867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1828811" y="609611"/>
          <a:ext cx="5476875" cy="584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8" name="Picture" r:id="rId3" imgW="4514760" imgH="4857840" progId="Word.Picture.8">
                  <p:embed/>
                </p:oleObj>
              </mc:Choice>
              <mc:Fallback>
                <p:oleObj name="Picture" r:id="rId3" imgW="4514760" imgH="48578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11" y="609611"/>
                        <a:ext cx="5476875" cy="584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04802" y="1447800"/>
            <a:ext cx="84582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We also can accelerate training by including a 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momentum term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in the delta rule: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where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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a positive number (0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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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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1) called the 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momentum constant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.  Typically, the momentum constant is set to 0.95.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This equation is called the 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generalised delta rule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  <a:endParaRPr lang="en-US" sz="3000" i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762000" y="2667000"/>
            <a:ext cx="7772400" cy="838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914400" y="2667000"/>
          <a:ext cx="7543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41" name="Equation" r:id="rId3" imgW="2743200" imgH="253800" progId="Equation.3">
                  <p:embed/>
                </p:oleObj>
              </mc:Choice>
              <mc:Fallback>
                <p:oleObj name="Equation" r:id="rId3" imgW="2743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543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3" y="228601"/>
            <a:ext cx="83820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Accelerated learning in multilayer neural networks</a:t>
            </a:r>
            <a:endParaRPr lang="en-US" sz="4000" b="1" dirty="0">
              <a:solidFill>
                <a:srgbClr val="1F497D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04800" y="228600"/>
            <a:ext cx="868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3600" b="1" dirty="0">
                <a:solidFill>
                  <a:srgbClr val="1F497D"/>
                </a:solidFill>
                <a:ea typeface="+mn-ea"/>
                <a:cs typeface="+mn-cs"/>
              </a:rPr>
              <a:t>Learning with adaptive learning rate</a:t>
            </a:r>
            <a:endParaRPr lang="en-US" sz="3200" b="1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81003" y="990600"/>
            <a:ext cx="83820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2900" dirty="0">
                <a:solidFill>
                  <a:prstClr val="black"/>
                </a:solidFill>
                <a:ea typeface="+mn-ea"/>
                <a:cs typeface="+mn-cs"/>
              </a:rPr>
              <a:t>To accelerate the convergence and yet avoid the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2900" dirty="0">
                <a:solidFill>
                  <a:prstClr val="black"/>
                </a:solidFill>
                <a:ea typeface="+mn-ea"/>
                <a:cs typeface="+mn-cs"/>
              </a:rPr>
              <a:t>danger of instability, we can apply two heuristics: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endParaRPr lang="en-GB" sz="1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b="1" u="sng" dirty="0">
                <a:solidFill>
                  <a:srgbClr val="1F497D"/>
                </a:solidFill>
                <a:ea typeface="+mn-ea"/>
                <a:cs typeface="+mn-cs"/>
              </a:rPr>
              <a:t>Heuristic 1</a:t>
            </a:r>
            <a:endParaRPr lang="en-GB" sz="3000" b="1" dirty="0">
              <a:solidFill>
                <a:srgbClr val="1F497D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  <a:r>
              <a:rPr lang="en-GB" sz="2800" dirty="0">
                <a:solidFill>
                  <a:prstClr val="black"/>
                </a:solidFill>
                <a:ea typeface="+mn-ea"/>
                <a:cs typeface="+mn-cs"/>
              </a:rPr>
              <a:t>If the change of the sum of squared errors has the same algebraic sign for several consequent epochs, then the learning rate parameter, </a:t>
            </a:r>
            <a:r>
              <a:rPr lang="en-GB" sz="2800" i="1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</a:t>
            </a:r>
            <a:r>
              <a:rPr lang="en-GB" sz="2800" dirty="0">
                <a:solidFill>
                  <a:prstClr val="black"/>
                </a:solidFill>
                <a:ea typeface="+mn-ea"/>
                <a:cs typeface="+mn-cs"/>
              </a:rPr>
              <a:t>, should be increased.</a:t>
            </a:r>
          </a:p>
          <a:p>
            <a:pPr marL="342234" indent="-342234" eaLnBrk="0" hangingPunct="0"/>
            <a:endParaRPr lang="en-GB" sz="1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b="1" u="sng" dirty="0">
                <a:solidFill>
                  <a:srgbClr val="1F497D"/>
                </a:solidFill>
                <a:ea typeface="+mn-ea"/>
                <a:cs typeface="+mn-cs"/>
              </a:rPr>
              <a:t>Heuristic 2</a:t>
            </a:r>
            <a:endParaRPr lang="en-GB" sz="3000" b="1" dirty="0">
              <a:solidFill>
                <a:srgbClr val="1F497D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  <a:r>
              <a:rPr lang="en-GB" sz="2800" dirty="0">
                <a:solidFill>
                  <a:prstClr val="black"/>
                </a:solidFill>
                <a:ea typeface="+mn-ea"/>
                <a:cs typeface="+mn-cs"/>
              </a:rPr>
              <a:t>If the algebraic sign of the change of the sum of squared errors alternates for several consequent epochs, then the learning rate parameter, </a:t>
            </a:r>
            <a:r>
              <a:rPr lang="en-GB" sz="2800" i="1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</a:t>
            </a:r>
            <a:r>
              <a:rPr lang="en-GB" sz="2800" dirty="0">
                <a:solidFill>
                  <a:prstClr val="black"/>
                </a:solidFill>
                <a:ea typeface="+mn-ea"/>
                <a:cs typeface="+mn-cs"/>
              </a:rPr>
              <a:t>, should be decreased.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81000" y="533400"/>
            <a:ext cx="8305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Adapting the learning rate requires some changes in the back-propagation algorithm. 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If the sum of squared errors at the current epoch exceeds the previous value by more than a predefined ratio (typically 1.04), the learning rate parameter is decreased (typically by multiplying by 0.7) and new weights and thresholds are calculated. 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If the error is less than the previous one, the learning rate is increased (typically by multiplying by 1.05).</a:t>
            </a:r>
            <a:endParaRPr lang="en-US" sz="3000" i="1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04803" y="228600"/>
            <a:ext cx="8534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The </a:t>
            </a:r>
            <a:r>
              <a:rPr lang="en-GB" sz="4000" b="1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endParaRPr lang="en-US" sz="40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2" y="1219200"/>
            <a:ext cx="84582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The operation of Rosenblatt’s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based on the 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McCulloch and Pitts neuron model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.  The model consists of a linear combiner followed by a hard limiter.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The weighted sum of the inputs is applied to the hard limiter, which produces an output equal to +1 if its input is positive and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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1 if it is negative.  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04802" y="762000"/>
            <a:ext cx="84582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The aim of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to classify inputs,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	x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1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x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2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. . ., </a:t>
            </a:r>
            <a:r>
              <a:rPr lang="en-GB" sz="3000" i="1" dirty="0" err="1">
                <a:solidFill>
                  <a:prstClr val="black"/>
                </a:solidFill>
                <a:ea typeface="+mn-ea"/>
                <a:cs typeface="+mn-cs"/>
              </a:rPr>
              <a:t>x</a:t>
            </a:r>
            <a:r>
              <a:rPr lang="en-GB" sz="3000" i="1" baseline="-25000" dirty="0" err="1">
                <a:solidFill>
                  <a:prstClr val="black"/>
                </a:solidFill>
                <a:ea typeface="+mn-ea"/>
                <a:cs typeface="+mn-cs"/>
              </a:rPr>
              <a:t>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into one of two classes, say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  <a:r>
              <a:rPr lang="en-GB" sz="3000" b="1" i="1" dirty="0">
                <a:solidFill>
                  <a:prstClr val="black"/>
                </a:solidFill>
                <a:ea typeface="+mn-ea"/>
                <a:cs typeface="+mn-cs"/>
              </a:rPr>
              <a:t>A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1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and </a:t>
            </a:r>
            <a:r>
              <a:rPr lang="en-GB" sz="3000" b="1" i="1" dirty="0">
                <a:solidFill>
                  <a:prstClr val="black"/>
                </a:solidFill>
                <a:ea typeface="+mn-ea"/>
                <a:cs typeface="+mn-cs"/>
              </a:rPr>
              <a:t>A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2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. 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In the case of an elementary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the n-dimensional space is divided by a </a:t>
            </a:r>
            <a:r>
              <a:rPr lang="en-GB" sz="3000" i="1" dirty="0" err="1">
                <a:solidFill>
                  <a:srgbClr val="1F497D"/>
                </a:solidFill>
                <a:ea typeface="+mn-ea"/>
                <a:cs typeface="+mn-cs"/>
              </a:rPr>
              <a:t>hyperplane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into two decision regions. 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hyperplane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defined by the </a:t>
            </a:r>
            <a:r>
              <a:rPr lang="en-GB" sz="3000" b="1" i="1" dirty="0">
                <a:solidFill>
                  <a:srgbClr val="1F497D"/>
                </a:solidFill>
                <a:ea typeface="+mn-ea"/>
                <a:cs typeface="+mn-cs"/>
              </a:rPr>
              <a:t>linearly separable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 function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: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048003" y="4572002"/>
            <a:ext cx="3048000" cy="1295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276602" y="4495800"/>
          <a:ext cx="25146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4" name="Equation" r:id="rId3" imgW="927000" imgH="507960" progId="Equation.3">
                  <p:embed/>
                </p:oleObj>
              </mc:Choice>
              <mc:Fallback>
                <p:oleObj name="Equation" r:id="rId3" imgW="92700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2" y="4495800"/>
                        <a:ext cx="25146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4803" y="76200"/>
            <a:ext cx="8534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eaLnBrk="0" hangingPunct="0"/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The </a:t>
            </a:r>
            <a:r>
              <a:rPr lang="en-GB" sz="4000" b="1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endParaRPr lang="en-US" sz="40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2" y="1676401"/>
            <a:ext cx="84582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Arial" pitchFamily="34" charset="0"/>
              <a:buChar char="•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This is done by making small adjustments in the weights to reduce the difference between the actual and desired outputs of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. 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Arial" pitchFamily="34" charset="0"/>
              <a:buChar char="•"/>
            </a:pPr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Arial" pitchFamily="34" charset="0"/>
              <a:buChar char="•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The initial weights are randomly assigned, usually in the range [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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0.5, 0.5], and then updated to obtain the output consistent with the training examples.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1000" y="381001"/>
            <a:ext cx="8458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eaLnBrk="0" hangingPunct="0"/>
            <a:r>
              <a:rPr lang="en-GB" sz="3200" b="1" dirty="0">
                <a:solidFill>
                  <a:srgbClr val="1F497D"/>
                </a:solidFill>
                <a:ea typeface="+mn-ea"/>
                <a:cs typeface="+mn-cs"/>
              </a:rPr>
              <a:t>How does the </a:t>
            </a:r>
            <a:r>
              <a:rPr lang="en-GB" sz="3200" b="1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r>
              <a:rPr lang="en-GB" sz="3200" b="1" dirty="0">
                <a:solidFill>
                  <a:srgbClr val="1F497D"/>
                </a:solidFill>
                <a:ea typeface="+mn-ea"/>
                <a:cs typeface="+mn-cs"/>
              </a:rPr>
              <a:t> learn its classification tasks?</a:t>
            </a:r>
            <a:endParaRPr lang="en-US" sz="3200" b="1" dirty="0">
              <a:solidFill>
                <a:srgbClr val="1F497D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1003" y="1066800"/>
            <a:ext cx="83820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If at iteration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the actual output is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 and the desired output is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i="1" baseline="-25000" dirty="0">
                <a:solidFill>
                  <a:prstClr val="black"/>
                </a:solidFill>
                <a:ea typeface="+mn-ea"/>
                <a:cs typeface="+mn-cs"/>
              </a:rPr>
              <a:t>d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 then the error is given by: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				   where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= 1, 2, 3, . . .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Iteration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here refers to the </a:t>
            </a:r>
            <a:r>
              <a:rPr lang="en-GB" sz="3000" i="1" dirty="0" err="1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th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training example presented to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  <a:buFont typeface="Monotype Sorts" pitchFamily="2" charset="2"/>
              <a:buChar char="n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If the error,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e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 is positive, we need to increase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output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 but if it is negative, we need to decrease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).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438400"/>
            <a:ext cx="3276600" cy="990600"/>
            <a:chOff x="432" y="2496"/>
            <a:chExt cx="912" cy="240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432" y="2496"/>
              <a:ext cx="912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graphicFrame>
          <p:nvGraphicFramePr>
            <p:cNvPr id="89094" name="Object 6"/>
            <p:cNvGraphicFramePr>
              <a:graphicFrameLocks noChangeAspect="1"/>
            </p:cNvGraphicFramePr>
            <p:nvPr/>
          </p:nvGraphicFramePr>
          <p:xfrm>
            <a:off x="480" y="2544"/>
            <a:ext cx="80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12" name="Equation" r:id="rId3" imgW="1269720" imgH="228600" progId="Equation.3">
                    <p:embed/>
                  </p:oleObj>
                </mc:Choice>
                <mc:Fallback>
                  <p:oleObj name="Equation" r:id="rId3" imgW="126972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544"/>
                          <a:ext cx="80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0"/>
            <a:ext cx="8458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eaLnBrk="0" hangingPunct="0"/>
            <a:r>
              <a:rPr lang="en-GB" sz="3200" b="1" dirty="0">
                <a:solidFill>
                  <a:srgbClr val="1F497D"/>
                </a:solidFill>
                <a:ea typeface="+mn-ea"/>
                <a:cs typeface="+mn-cs"/>
              </a:rPr>
              <a:t>How does the </a:t>
            </a:r>
            <a:r>
              <a:rPr lang="en-GB" sz="3200" b="1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r>
              <a:rPr lang="en-GB" sz="3200" b="1" dirty="0">
                <a:solidFill>
                  <a:srgbClr val="1F497D"/>
                </a:solidFill>
                <a:ea typeface="+mn-ea"/>
                <a:cs typeface="+mn-cs"/>
              </a:rPr>
              <a:t> learn its classification tasks?</a:t>
            </a:r>
            <a:endParaRPr lang="en-US" sz="3200" b="1" dirty="0">
              <a:solidFill>
                <a:srgbClr val="1F497D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7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The </a:t>
            </a:r>
            <a:r>
              <a:rPr lang="en-GB" sz="4000" b="1" dirty="0" err="1">
                <a:solidFill>
                  <a:srgbClr val="1F497D"/>
                </a:solidFill>
                <a:ea typeface="+mn-ea"/>
                <a:cs typeface="+mn-cs"/>
              </a:rPr>
              <a:t>perceptron</a:t>
            </a:r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 learning rule</a:t>
            </a:r>
            <a:endParaRPr lang="en-US" sz="4000" b="1" i="1" dirty="0">
              <a:solidFill>
                <a:srgbClr val="1F497D"/>
              </a:solidFill>
              <a:ea typeface="+mn-ea"/>
              <a:cs typeface="+mn-cs"/>
            </a:endParaRPr>
          </a:p>
        </p:txBody>
      </p:sp>
      <p:sp>
        <p:nvSpPr>
          <p:cNvPr id="66562" name="Rectangle 1026"/>
          <p:cNvSpPr>
            <a:spLocks noChangeArrowheads="1"/>
          </p:cNvSpPr>
          <p:nvPr/>
        </p:nvSpPr>
        <p:spPr bwMode="auto">
          <a:xfrm>
            <a:off x="457200" y="1905000"/>
            <a:ext cx="83058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where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= 1, 2, 3, . . .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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the 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learning rate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a positive constant less than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unity.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endParaRPr lang="en-GB" sz="2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learning rule was first proposed by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Rosenblatt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in 1960.  Using this rule we can derive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training algorithm for classification </a:t>
            </a:r>
          </a:p>
          <a:p>
            <a:pPr marL="342234" indent="-342234" eaLnBrk="0" hangingPunct="0">
              <a:spcBef>
                <a:spcPct val="20000"/>
              </a:spcBef>
              <a:buClr>
                <a:srgbClr val="1F497D"/>
              </a:buClr>
              <a:buSzPct val="75000"/>
            </a:pP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tasks.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66565" name="Rectangle 1029"/>
          <p:cNvSpPr>
            <a:spLocks noChangeArrowheads="1"/>
          </p:cNvSpPr>
          <p:nvPr/>
        </p:nvSpPr>
        <p:spPr bwMode="auto">
          <a:xfrm>
            <a:off x="1752600" y="1143000"/>
            <a:ext cx="54102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66567" name="Object 1031"/>
          <p:cNvGraphicFramePr>
            <a:graphicFrameLocks noChangeAspect="1"/>
          </p:cNvGraphicFramePr>
          <p:nvPr/>
        </p:nvGraphicFramePr>
        <p:xfrm>
          <a:off x="1752600" y="1143011"/>
          <a:ext cx="5410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6" name="Equation" r:id="rId3" imgW="2082600" imgH="228600" progId="Equation.3">
                  <p:embed/>
                </p:oleObj>
              </mc:Choice>
              <mc:Fallback>
                <p:oleObj name="Equation" r:id="rId3" imgW="2082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11"/>
                        <a:ext cx="5410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04800" y="1371602"/>
            <a:ext cx="81534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/>
            <a:r>
              <a:rPr lang="en-GB" sz="3000" b="1" u="sng" dirty="0">
                <a:solidFill>
                  <a:srgbClr val="1F497D"/>
                </a:solidFill>
                <a:ea typeface="+mn-ea"/>
                <a:cs typeface="+mn-cs"/>
              </a:rPr>
              <a:t>Step 1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: Initialisation</a:t>
            </a:r>
            <a:endParaRPr lang="en-GB" sz="3000" b="1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Set initial weights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w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1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w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2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,…, </a:t>
            </a:r>
            <a:r>
              <a:rPr lang="en-GB" sz="3000" i="1" dirty="0" err="1">
                <a:solidFill>
                  <a:prstClr val="black"/>
                </a:solidFill>
                <a:ea typeface="+mn-ea"/>
                <a:cs typeface="+mn-cs"/>
              </a:rPr>
              <a:t>w</a:t>
            </a:r>
            <a:r>
              <a:rPr lang="en-GB" sz="3000" i="1" baseline="-25000" dirty="0" err="1">
                <a:solidFill>
                  <a:prstClr val="black"/>
                </a:solidFill>
                <a:ea typeface="+mn-ea"/>
                <a:cs typeface="+mn-cs"/>
              </a:rPr>
              <a:t>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and threshold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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to random numbers in the range [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  <a:sym typeface="Symbol" pitchFamily="18" charset="2"/>
              </a:rPr>
              <a:t>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0.5, 0.5]. </a:t>
            </a:r>
          </a:p>
          <a:p>
            <a:pPr marL="342234" indent="-342234" eaLnBrk="0" hangingPunct="0"/>
            <a:endParaRPr lang="en-GB" sz="2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If the error,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e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 is positive, we need to increase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output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 but if it is negative, we need to decrease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).</a:t>
            </a:r>
            <a:endParaRPr lang="en-US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52400" y="304800"/>
            <a:ext cx="8686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4000" b="1" dirty="0" err="1">
                <a:solidFill>
                  <a:srgbClr val="1F497D"/>
                </a:solidFill>
                <a:ea typeface="+mn-ea"/>
                <a:cs typeface="+mn-cs"/>
              </a:rPr>
              <a:t>Perceptron’s</a:t>
            </a:r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 </a:t>
            </a:r>
            <a:r>
              <a:rPr lang="en-GB" sz="4000" b="1" dirty="0" err="1">
                <a:solidFill>
                  <a:srgbClr val="1F497D"/>
                </a:solidFill>
                <a:ea typeface="+mn-ea"/>
                <a:cs typeface="+mn-cs"/>
              </a:rPr>
              <a:t>tarining</a:t>
            </a:r>
            <a:r>
              <a:rPr lang="en-GB" sz="4000" b="1" dirty="0">
                <a:solidFill>
                  <a:srgbClr val="1F497D"/>
                </a:solidFill>
                <a:ea typeface="+mn-ea"/>
                <a:cs typeface="+mn-cs"/>
              </a:rPr>
              <a:t> algorithm</a:t>
            </a:r>
            <a:endParaRPr lang="en-US" sz="4000" b="1" i="1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/>
          <p:cNvSpPr>
            <a:spLocks noChangeArrowheads="1"/>
          </p:cNvSpPr>
          <p:nvPr/>
        </p:nvSpPr>
        <p:spPr bwMode="auto">
          <a:xfrm>
            <a:off x="304800" y="1143000"/>
            <a:ext cx="8153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/>
            <a:r>
              <a:rPr lang="en-GB" sz="3000" b="1" u="sng" dirty="0">
                <a:solidFill>
                  <a:srgbClr val="1F497D"/>
                </a:solidFill>
                <a:ea typeface="+mn-ea"/>
                <a:cs typeface="+mn-cs"/>
              </a:rPr>
              <a:t>Step 2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: Activation</a:t>
            </a:r>
          </a:p>
          <a:p>
            <a:pPr marL="342234" indent="-342234" eaLnBrk="0" hangingPunct="0"/>
            <a:r>
              <a:rPr lang="en-GB" sz="3000" b="1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Activate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by applying inputs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x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1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x</a:t>
            </a:r>
            <a:r>
              <a:rPr lang="en-GB" sz="3000" baseline="-25000" dirty="0">
                <a:solidFill>
                  <a:prstClr val="black"/>
                </a:solidFill>
                <a:ea typeface="+mn-ea"/>
                <a:cs typeface="+mn-cs"/>
              </a:rPr>
              <a:t>2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),…, </a:t>
            </a:r>
            <a:r>
              <a:rPr lang="en-GB" sz="3000" i="1" dirty="0" err="1">
                <a:solidFill>
                  <a:prstClr val="black"/>
                </a:solidFill>
                <a:ea typeface="+mn-ea"/>
                <a:cs typeface="+mn-cs"/>
              </a:rPr>
              <a:t>x</a:t>
            </a:r>
            <a:r>
              <a:rPr lang="en-GB" sz="3000" i="1" baseline="-25000" dirty="0" err="1">
                <a:solidFill>
                  <a:prstClr val="black"/>
                </a:solidFill>
                <a:ea typeface="+mn-ea"/>
                <a:cs typeface="+mn-cs"/>
              </a:rPr>
              <a:t>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 and desired output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Y</a:t>
            </a:r>
            <a:r>
              <a:rPr lang="en-GB" sz="3000" i="1" baseline="-25000" dirty="0">
                <a:solidFill>
                  <a:prstClr val="black"/>
                </a:solidFill>
                <a:ea typeface="+mn-ea"/>
                <a:cs typeface="+mn-cs"/>
              </a:rPr>
              <a:t>d 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(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).  Calculate the actual output at iteration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= 1</a:t>
            </a:r>
          </a:p>
          <a:p>
            <a:pPr marL="342234" indent="-342234" eaLnBrk="0" hangingPunct="0"/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where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the number of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inputs, and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step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is a step activation function.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91139" name="Rectangle 1027"/>
          <p:cNvSpPr>
            <a:spLocks noChangeArrowheads="1"/>
          </p:cNvSpPr>
          <p:nvPr/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3000" b="1" dirty="0" err="1">
                <a:solidFill>
                  <a:srgbClr val="1F497D"/>
                </a:solidFill>
                <a:ea typeface="+mn-ea"/>
                <a:cs typeface="+mn-cs"/>
              </a:rPr>
              <a:t>Perceptron’s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 </a:t>
            </a:r>
            <a:r>
              <a:rPr lang="en-GB" sz="3000" b="1" dirty="0" err="1">
                <a:solidFill>
                  <a:srgbClr val="1F497D"/>
                </a:solidFill>
                <a:ea typeface="+mn-ea"/>
                <a:cs typeface="+mn-cs"/>
              </a:rPr>
              <a:t>tarining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 algorithm (continued)</a:t>
            </a:r>
            <a:endParaRPr lang="en-US" sz="3600" b="1" i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91141" name="Rectangle 1029"/>
          <p:cNvSpPr>
            <a:spLocks noChangeArrowheads="1"/>
          </p:cNvSpPr>
          <p:nvPr/>
        </p:nvSpPr>
        <p:spPr bwMode="auto">
          <a:xfrm>
            <a:off x="1371600" y="3124200"/>
            <a:ext cx="61722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91144" name="Object 1032"/>
          <p:cNvGraphicFramePr>
            <a:graphicFrameLocks noChangeAspect="1"/>
          </p:cNvGraphicFramePr>
          <p:nvPr/>
        </p:nvGraphicFramePr>
        <p:xfrm>
          <a:off x="1447800" y="3124211"/>
          <a:ext cx="60198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0" name="Equation" r:id="rId3" imgW="1993680" imgH="533160" progId="Equation.3">
                  <p:embed/>
                </p:oleObj>
              </mc:Choice>
              <mc:Fallback>
                <p:oleObj name="Equation" r:id="rId3" imgW="199368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11"/>
                        <a:ext cx="60198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04800" y="685800"/>
            <a:ext cx="82296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/>
            <a:r>
              <a:rPr lang="en-GB" sz="3000" b="1" u="sng" dirty="0">
                <a:solidFill>
                  <a:srgbClr val="1F497D"/>
                </a:solidFill>
                <a:ea typeface="+mn-ea"/>
                <a:cs typeface="+mn-cs"/>
              </a:rPr>
              <a:t>Step 3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: Weight training</a:t>
            </a:r>
            <a:endParaRPr lang="en-GB" sz="3000" b="1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b="1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Update the weights of the </a:t>
            </a:r>
            <a:r>
              <a:rPr lang="en-GB" sz="3000" dirty="0" err="1">
                <a:solidFill>
                  <a:prstClr val="black"/>
                </a:solidFill>
                <a:ea typeface="+mn-ea"/>
                <a:cs typeface="+mn-cs"/>
              </a:rPr>
              <a:t>perceptron</a:t>
            </a:r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endParaRPr lang="en-GB" sz="3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algn="just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where           is the weight correction at iteration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marL="342234" indent="-342234" algn="just" eaLnBrk="0" hangingPunct="0"/>
            <a:endParaRPr lang="en-GB" sz="1000" dirty="0">
              <a:solidFill>
                <a:prstClr val="black"/>
              </a:solidFill>
              <a:ea typeface="+mn-ea"/>
              <a:cs typeface="+mn-cs"/>
            </a:endParaRPr>
          </a:p>
          <a:p>
            <a:pPr marL="342234" indent="-342234" eaLnBrk="0" hangingPunct="0"/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	The weight correction is computed by the 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delta rule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: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62002" y="1828800"/>
            <a:ext cx="43434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4800" y="4876800"/>
            <a:ext cx="8153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/>
          <a:lstStyle/>
          <a:p>
            <a:pPr marL="342234" indent="-342234" eaLnBrk="0" hangingPunct="0"/>
            <a:r>
              <a:rPr lang="en-GB" sz="3000" b="1" u="sng" dirty="0">
                <a:solidFill>
                  <a:srgbClr val="1F497D"/>
                </a:solidFill>
                <a:ea typeface="+mn-ea"/>
                <a:cs typeface="+mn-cs"/>
              </a:rPr>
              <a:t>Step 4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: Iteration</a:t>
            </a:r>
          </a:p>
          <a:p>
            <a:pPr marL="342234" indent="-342234" eaLnBrk="0" hangingPunct="0"/>
            <a:r>
              <a:rPr lang="en-GB" sz="3000" b="1" i="1" dirty="0">
                <a:solidFill>
                  <a:prstClr val="black"/>
                </a:solidFill>
                <a:ea typeface="+mn-ea"/>
                <a:cs typeface="+mn-cs"/>
              </a:rPr>
              <a:t>	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Increase iteration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p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by one, go back to </a:t>
            </a:r>
            <a:r>
              <a:rPr lang="en-GB" sz="3000" i="1" dirty="0">
                <a:solidFill>
                  <a:prstClr val="black"/>
                </a:solidFill>
                <a:ea typeface="+mn-ea"/>
                <a:cs typeface="+mn-cs"/>
              </a:rPr>
              <a:t>Step 2</a:t>
            </a:r>
            <a:r>
              <a:rPr lang="en-GB" sz="3000" dirty="0">
                <a:solidFill>
                  <a:prstClr val="black"/>
                </a:solidFill>
                <a:ea typeface="+mn-ea"/>
                <a:cs typeface="+mn-cs"/>
              </a:rPr>
              <a:t> and repeat the process until convergence.</a:t>
            </a:r>
            <a:endParaRPr lang="en-US" sz="3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869950" y="1828801"/>
          <a:ext cx="412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4" name="Equation" r:id="rId3" imgW="1650960" imgH="228600" progId="Equation.3">
                  <p:embed/>
                </p:oleObj>
              </mc:Choice>
              <mc:Fallback>
                <p:oleObj name="Equation" r:id="rId3" imgW="1650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828801"/>
                        <a:ext cx="412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762000" y="4191000"/>
            <a:ext cx="4114800" cy="609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1264" tIns="45632" rIns="91264" bIns="45632" anchor="ctr"/>
          <a:lstStyle/>
          <a:p>
            <a:pPr eaLnBrk="0" hangingPunct="0"/>
            <a:endParaRPr lang="en-US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381000" y="228600"/>
            <a:ext cx="8305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12" tIns="44368" rIns="90312" bIns="44368" anchor="ctr"/>
          <a:lstStyle/>
          <a:p>
            <a:pPr algn="ctr" eaLnBrk="0" hangingPunct="0"/>
            <a:r>
              <a:rPr lang="en-GB" sz="3000" b="1" dirty="0" err="1">
                <a:solidFill>
                  <a:srgbClr val="1F497D"/>
                </a:solidFill>
                <a:ea typeface="+mn-ea"/>
                <a:cs typeface="+mn-cs"/>
              </a:rPr>
              <a:t>Perceptron’s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 </a:t>
            </a:r>
            <a:r>
              <a:rPr lang="en-GB" sz="3000" b="1" dirty="0" err="1">
                <a:solidFill>
                  <a:srgbClr val="1F497D"/>
                </a:solidFill>
                <a:ea typeface="+mn-ea"/>
                <a:cs typeface="+mn-cs"/>
              </a:rPr>
              <a:t>tarining</a:t>
            </a:r>
            <a:r>
              <a:rPr lang="en-GB" sz="3000" b="1" dirty="0">
                <a:solidFill>
                  <a:srgbClr val="1F497D"/>
                </a:solidFill>
                <a:ea typeface="+mn-ea"/>
                <a:cs typeface="+mn-cs"/>
              </a:rPr>
              <a:t> algorithm (continued)</a:t>
            </a:r>
            <a:endParaRPr lang="en-US" sz="3600" b="1" i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838200" y="4191001"/>
          <a:ext cx="3962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5" name="Equation" r:id="rId5" imgW="1498320" imgH="228600" progId="Equation.3">
                  <p:embed/>
                </p:oleObj>
              </mc:Choice>
              <mc:Fallback>
                <p:oleObj name="Equation" r:id="rId5" imgW="1498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1"/>
                        <a:ext cx="3962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1702526" y="2643052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6" name="Equation" r:id="rId7" imgW="482400" imgH="228600" progId="Equation.3">
                  <p:embed/>
                </p:oleObj>
              </mc:Choice>
              <mc:Fallback>
                <p:oleObj name="Equation" r:id="rId7" imgW="482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526" y="2643052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43469</TotalTime>
  <Pages>0</Pages>
  <Words>790</Words>
  <Characters>0</Characters>
  <Application>Microsoft Office PowerPoint</Application>
  <PresentationFormat>On-screen Show (4:3)</PresentationFormat>
  <Lines>0</Lines>
  <Paragraphs>71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Monotype Sorts</vt:lpstr>
      <vt:lpstr>Symbol</vt:lpstr>
      <vt:lpstr>Times New Roman</vt:lpstr>
      <vt:lpstr>ヒラギノ明朝 ProN W3</vt:lpstr>
      <vt:lpstr>Office Theme</vt:lpstr>
      <vt:lpstr>Picture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Aziz M. Qaroush</dc:creator>
  <cp:lastModifiedBy>Azeez</cp:lastModifiedBy>
  <cp:revision>399</cp:revision>
  <dcterms:modified xsi:type="dcterms:W3CDTF">2021-03-18T07:43:32Z</dcterms:modified>
</cp:coreProperties>
</file>