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5" r:id="rId9"/>
    <p:sldId id="269" r:id="rId10"/>
    <p:sldId id="272" r:id="rId11"/>
    <p:sldId id="266" r:id="rId12"/>
    <p:sldId id="26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74FA2-91B2-54BC-8F95-645D3487CDC3}" v="161" dt="2021-05-31T13:12:35.633"/>
    <p1510:client id="{C810D0D2-3D6A-285E-24A2-6EB78EA596A9}" v="78" dt="2021-05-31T13:44:14.843"/>
    <p1510:client id="{E24B0467-8570-8BA1-817E-E30FEE9CE3A7}" v="997" dt="2021-05-31T14:07:15.106"/>
    <p1510:client id="{F07F2D9A-0849-69E5-B214-30BF21F34F79}" v="426" dt="2021-05-31T12:34:26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1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恩婷" userId="121524e8-c78b-4465-a461-3edab42cf960" providerId="ADAL" clId="{E541A3ED-05D2-4FAF-86A9-C3F672966481}"/>
    <pc:docChg chg="modSld">
      <pc:chgData name="陈恩婷" userId="121524e8-c78b-4465-a461-3edab42cf960" providerId="ADAL" clId="{E541A3ED-05D2-4FAF-86A9-C3F672966481}" dt="2021-05-31T15:16:45.656" v="11"/>
      <pc:docMkLst>
        <pc:docMk/>
      </pc:docMkLst>
      <pc:sldChg chg="addSp delSp modSp mod">
        <pc:chgData name="陈恩婷" userId="121524e8-c78b-4465-a461-3edab42cf960" providerId="ADAL" clId="{E541A3ED-05D2-4FAF-86A9-C3F672966481}" dt="2021-05-31T15:16:45.656" v="11"/>
        <pc:sldMkLst>
          <pc:docMk/>
          <pc:sldMk cId="1462570846" sldId="256"/>
        </pc:sldMkLst>
        <pc:spChg chg="mod">
          <ac:chgData name="陈恩婷" userId="121524e8-c78b-4465-a461-3edab42cf960" providerId="ADAL" clId="{E541A3ED-05D2-4FAF-86A9-C3F672966481}" dt="2021-05-31T15:16:45.656" v="11"/>
          <ac:spMkLst>
            <pc:docMk/>
            <pc:sldMk cId="1462570846" sldId="256"/>
            <ac:spMk id="3" creationId="{BBFC9D1E-FF5D-4FB7-BF5D-B5254320024D}"/>
          </ac:spMkLst>
        </pc:spChg>
        <pc:spChg chg="add del">
          <ac:chgData name="陈恩婷" userId="121524e8-c78b-4465-a461-3edab42cf960" providerId="ADAL" clId="{E541A3ED-05D2-4FAF-86A9-C3F672966481}" dt="2021-05-31T15:16:43.055" v="9"/>
          <ac:spMkLst>
            <pc:docMk/>
            <pc:sldMk cId="1462570846" sldId="256"/>
            <ac:spMk id="4" creationId="{3C0682B9-8681-4F90-8F4A-701C7CD5662B}"/>
          </ac:spMkLst>
        </pc:spChg>
      </pc:sldChg>
    </pc:docChg>
  </pc:docChgLst>
  <pc:docChgLst>
    <pc:chgData name="陈恩婷" userId="121524e8-c78b-4465-a461-3edab42cf960" providerId="ADAL" clId="{80B2935F-15CC-4C32-B2E6-5F403F19F563}"/>
    <pc:docChg chg="modSld">
      <pc:chgData name="陈恩婷" userId="121524e8-c78b-4465-a461-3edab42cf960" providerId="ADAL" clId="{80B2935F-15CC-4C32-B2E6-5F403F19F563}" dt="2021-05-31T15:05:21.555" v="2" actId="20577"/>
      <pc:docMkLst>
        <pc:docMk/>
      </pc:docMkLst>
      <pc:sldChg chg="modSp mod">
        <pc:chgData name="陈恩婷" userId="121524e8-c78b-4465-a461-3edab42cf960" providerId="ADAL" clId="{80B2935F-15CC-4C32-B2E6-5F403F19F563}" dt="2021-05-31T15:05:21.555" v="2" actId="20577"/>
        <pc:sldMkLst>
          <pc:docMk/>
          <pc:sldMk cId="556245329" sldId="262"/>
        </pc:sldMkLst>
        <pc:spChg chg="mod">
          <ac:chgData name="陈恩婷" userId="121524e8-c78b-4465-a461-3edab42cf960" providerId="ADAL" clId="{80B2935F-15CC-4C32-B2E6-5F403F19F563}" dt="2021-05-31T15:05:21.555" v="2" actId="20577"/>
          <ac:spMkLst>
            <pc:docMk/>
            <pc:sldMk cId="556245329" sldId="262"/>
            <ac:spMk id="3" creationId="{5BC23814-9A48-468E-9573-217C43B30475}"/>
          </ac:spMkLst>
        </pc:spChg>
      </pc:sldChg>
    </pc:docChg>
  </pc:docChgLst>
  <pc:docChgLst>
    <pc:chgData name="陈恩婷" userId="S::chenent@ms.sysu.edu.cn::121524e8-c78b-4465-a461-3edab42cf960" providerId="AD" clId="Web-{59CEFF97-EB38-DE3B-6EFB-4CCD832471C5}"/>
    <pc:docChg chg="modSld">
      <pc:chgData name="陈恩婷" userId="S::chenent@ms.sysu.edu.cn::121524e8-c78b-4465-a461-3edab42cf960" providerId="AD" clId="Web-{59CEFF97-EB38-DE3B-6EFB-4CCD832471C5}" dt="2021-05-31T14:09:37.077" v="2"/>
      <pc:docMkLst>
        <pc:docMk/>
      </pc:docMkLst>
      <pc:sldChg chg="modNotes">
        <pc:chgData name="陈恩婷" userId="S::chenent@ms.sysu.edu.cn::121524e8-c78b-4465-a461-3edab42cf960" providerId="AD" clId="Web-{59CEFF97-EB38-DE3B-6EFB-4CCD832471C5}" dt="2021-05-31T14:09:13.853" v="0"/>
        <pc:sldMkLst>
          <pc:docMk/>
          <pc:sldMk cId="4086405746" sldId="257"/>
        </pc:sldMkLst>
      </pc:sldChg>
      <pc:sldChg chg="modNotes">
        <pc:chgData name="陈恩婷" userId="S::chenent@ms.sysu.edu.cn::121524e8-c78b-4465-a461-3edab42cf960" providerId="AD" clId="Web-{59CEFF97-EB38-DE3B-6EFB-4CCD832471C5}" dt="2021-05-31T14:09:23.733" v="1"/>
        <pc:sldMkLst>
          <pc:docMk/>
          <pc:sldMk cId="1946268039" sldId="259"/>
        </pc:sldMkLst>
      </pc:sldChg>
      <pc:sldChg chg="modNotes">
        <pc:chgData name="陈恩婷" userId="S::chenent@ms.sysu.edu.cn::121524e8-c78b-4465-a461-3edab42cf960" providerId="AD" clId="Web-{59CEFF97-EB38-DE3B-6EFB-4CCD832471C5}" dt="2021-05-31T14:09:37.077" v="2"/>
        <pc:sldMkLst>
          <pc:docMk/>
          <pc:sldMk cId="2679156610" sldId="26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1410\Desktop\&#20986;&#28216;&#25910;&#36153;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1410\Desktop\&#20986;&#28216;&#25910;&#36153;&#32479;&#3574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altLang="en-US" sz="20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Calibri"/>
              </a:defRPr>
            </a:pPr>
            <a:r>
              <a:rPr lang="zh-CN" alt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Calibri"/>
              </a:rPr>
              <a:t>特征值数量对识别率的影响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altLang="en-US" sz="2000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Calibri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Sheet1!$L$24:$L$32</c:f>
              <c:numCache>
                <c:formatCode>0%</c:formatCode>
                <c:ptCount val="9"/>
                <c:pt idx="0">
                  <c:v>0.98</c:v>
                </c:pt>
                <c:pt idx="1">
                  <c:v>0.95</c:v>
                </c:pt>
                <c:pt idx="2">
                  <c:v>0.94</c:v>
                </c:pt>
                <c:pt idx="3">
                  <c:v>0.93</c:v>
                </c:pt>
                <c:pt idx="4">
                  <c:v>0.9</c:v>
                </c:pt>
                <c:pt idx="5">
                  <c:v>0.89</c:v>
                </c:pt>
                <c:pt idx="6">
                  <c:v>0.88</c:v>
                </c:pt>
                <c:pt idx="7">
                  <c:v>0.87</c:v>
                </c:pt>
                <c:pt idx="8">
                  <c:v>0.8</c:v>
                </c:pt>
              </c:numCache>
            </c:numRef>
          </c:xVal>
          <c:yVal>
            <c:numRef>
              <c:f>Sheet1!$M$24:$M$32</c:f>
              <c:numCache>
                <c:formatCode>General</c:formatCode>
                <c:ptCount val="9"/>
                <c:pt idx="0">
                  <c:v>0.4521</c:v>
                </c:pt>
                <c:pt idx="1">
                  <c:v>0.50960000000000005</c:v>
                </c:pt>
                <c:pt idx="2">
                  <c:v>0.51719999999999999</c:v>
                </c:pt>
                <c:pt idx="3">
                  <c:v>0.52110000000000001</c:v>
                </c:pt>
                <c:pt idx="4">
                  <c:v>0.53259999999999996</c:v>
                </c:pt>
                <c:pt idx="5">
                  <c:v>0.54020000000000001</c:v>
                </c:pt>
                <c:pt idx="6">
                  <c:v>0.52490000000000003</c:v>
                </c:pt>
                <c:pt idx="7">
                  <c:v>0.50190000000000001</c:v>
                </c:pt>
                <c:pt idx="8">
                  <c:v>0.49430000000000002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C8-4909-A609-6E0B8CFB0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302736"/>
        <c:axId val="702299216"/>
      </c:scatterChart>
      <c:valAx>
        <c:axId val="702302736"/>
        <c:scaling>
          <c:orientation val="minMax"/>
          <c:max val="1"/>
          <c:min val="0.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特征值百分比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2299216"/>
        <c:crosses val="autoZero"/>
        <c:crossBetween val="midCat"/>
      </c:valAx>
      <c:valAx>
        <c:axId val="70229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100">
                    <a:latin typeface="微软雅黑" panose="020B0503020204020204" pitchFamily="34" charset="-122"/>
                    <a:ea typeface="微软雅黑" panose="020B0503020204020204" pitchFamily="34" charset="-122"/>
                    <a:cs typeface="Microsoft Himalaya" panose="01010100010101010101" pitchFamily="2" charset="0"/>
                  </a:rPr>
                  <a:t>识别率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230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44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Calibri"/>
              </a:defRPr>
            </a:pPr>
            <a:r>
              <a:rPr lang="en-US"/>
              <a:t>k值对识别率的影响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440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Calibri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xVal>
            <c:numRef>
              <c:f>Sheet1!$O$18:$O$28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Sheet1!$P$18:$P$28</c:f>
              <c:numCache>
                <c:formatCode>General</c:formatCode>
                <c:ptCount val="11"/>
                <c:pt idx="0">
                  <c:v>0.65900000000000003</c:v>
                </c:pt>
                <c:pt idx="1">
                  <c:v>0.54790000000000005</c:v>
                </c:pt>
                <c:pt idx="2">
                  <c:v>0.50960000000000005</c:v>
                </c:pt>
                <c:pt idx="3">
                  <c:v>0.4904</c:v>
                </c:pt>
                <c:pt idx="4">
                  <c:v>0.50960000000000005</c:v>
                </c:pt>
                <c:pt idx="5">
                  <c:v>0.51339999999999997</c:v>
                </c:pt>
                <c:pt idx="6">
                  <c:v>0.51339999999999997</c:v>
                </c:pt>
                <c:pt idx="7">
                  <c:v>0.50960000000000005</c:v>
                </c:pt>
                <c:pt idx="8">
                  <c:v>0.52110000000000001</c:v>
                </c:pt>
                <c:pt idx="9">
                  <c:v>0.52490000000000003</c:v>
                </c:pt>
                <c:pt idx="10">
                  <c:v>0.51339999999999997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FC-4AB1-A0D8-EBE004D24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311696"/>
        <c:axId val="702312656"/>
      </c:scatterChart>
      <c:valAx>
        <c:axId val="70231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altLang="zh-CN" sz="1200" b="0" i="0" u="none" strike="noStrike" kern="1200" spc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  <a:ea typeface="微软雅黑"/>
                    <a:cs typeface="Calibri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altLang="zh-CN" sz="12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  <a:cs typeface="Calibri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Calibri"/>
              </a:defRPr>
            </a:pPr>
            <a:endParaRPr lang="zh-CN"/>
          </a:p>
        </c:txPr>
        <c:crossAx val="702312656"/>
        <c:crosses val="autoZero"/>
        <c:crossBetween val="midCat"/>
      </c:valAx>
      <c:valAx>
        <c:axId val="702312656"/>
        <c:scaling>
          <c:orientation val="minMax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altLang="zh-CN" sz="1200" b="0" i="0" u="none" strike="noStrike" kern="1200" spc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/>
                    <a:ea typeface="微软雅黑"/>
                    <a:cs typeface="Calibri"/>
                  </a:defRPr>
                </a:pPr>
                <a:r>
                  <a:rPr lang="zh-CN"/>
                  <a:t>识别率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altLang="zh-CN" sz="12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  <a:cs typeface="Calibri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Calibri"/>
              </a:defRPr>
            </a:pPr>
            <a:endParaRPr lang="zh-CN"/>
          </a:p>
        </c:txPr>
        <c:crossAx val="702311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200" b="0" i="0" u="none" strike="noStrike" kern="1200" spc="0" baseline="0">
          <a:solidFill>
            <a:schemeClr val="tx1">
              <a:lumMod val="75000"/>
              <a:lumOff val="25000"/>
            </a:schemeClr>
          </a:solidFill>
          <a:latin typeface="微软雅黑"/>
          <a:ea typeface="微软雅黑"/>
          <a:cs typeface="Calibri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0A971-4CD3-4982-B255-1D2C46BED41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93DADE-0FF9-4520-B449-8E48389043C1}">
      <dgm:prSet/>
      <dgm:spPr/>
      <dgm:t>
        <a:bodyPr/>
        <a:lstStyle/>
        <a:p>
          <a:r>
            <a:rPr lang="zh-CN" b="0">
              <a:latin typeface="微软雅黑"/>
              <a:ea typeface="微软雅黑"/>
            </a:rPr>
            <a:t>解决两个问题：</a:t>
          </a:r>
          <a:endParaRPr lang="en-US" b="0">
            <a:latin typeface="微软雅黑"/>
            <a:ea typeface="微软雅黑"/>
          </a:endParaRPr>
        </a:p>
      </dgm:t>
    </dgm:pt>
    <dgm:pt modelId="{2FF0DC44-19CA-4475-9C00-C4DAB4883793}" type="parTrans" cxnId="{664732C5-1DC4-4322-A174-3A9D6A09E61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D94581-8EBC-4F24-B176-7E9038B265A0}" type="sibTrans" cxnId="{664732C5-1DC4-4322-A174-3A9D6A09E61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3EB28A-1526-4B80-AD44-10EC073D44FF}">
      <dgm:prSet/>
      <dgm:spPr/>
      <dgm:t>
        <a:bodyPr/>
        <a:lstStyle/>
        <a:p>
          <a:r>
            <a:rPr lang="zh-CN" b="0">
              <a:latin typeface="微软雅黑"/>
              <a:ea typeface="微软雅黑"/>
            </a:rPr>
            <a:t>1. 如何用</a:t>
          </a:r>
          <a:r>
            <a:rPr lang="en-US" b="0">
              <a:latin typeface="微软雅黑"/>
              <a:ea typeface="微软雅黑"/>
            </a:rPr>
            <a:t>PCA</a:t>
          </a:r>
          <a:r>
            <a:rPr lang="zh-CN" altLang="en-US" b="0">
              <a:latin typeface="微软雅黑"/>
              <a:ea typeface="微软雅黑"/>
            </a:rPr>
            <a:t>实现图片的</a:t>
          </a:r>
          <a:r>
            <a:rPr lang="zh-CN" b="0">
              <a:latin typeface="微软雅黑"/>
              <a:ea typeface="微软雅黑"/>
            </a:rPr>
            <a:t>降维压缩？</a:t>
          </a:r>
          <a:endParaRPr lang="en-US" b="0">
            <a:latin typeface="微软雅黑"/>
            <a:ea typeface="微软雅黑"/>
          </a:endParaRPr>
        </a:p>
      </dgm:t>
    </dgm:pt>
    <dgm:pt modelId="{4A17A990-D2D4-4D74-822E-ADC5F1596466}" type="parTrans" cxnId="{8E7AC5B5-178C-4902-93E8-0EDA5A2C055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818A0-15DA-4D45-94C3-ED73E7C617CB}" type="sibTrans" cxnId="{8E7AC5B5-178C-4902-93E8-0EDA5A2C055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44FC09-7B39-48C9-8678-1441851424CC}">
      <dgm:prSet/>
      <dgm:spPr/>
      <dgm:t>
        <a:bodyPr/>
        <a:lstStyle/>
        <a:p>
          <a:r>
            <a:rPr lang="en-US" b="0">
              <a:latin typeface="微软雅黑"/>
              <a:ea typeface="微软雅黑"/>
            </a:rPr>
            <a:t>2. </a:t>
          </a:r>
          <a:r>
            <a:rPr lang="zh-CN" b="0">
              <a:latin typeface="微软雅黑"/>
              <a:ea typeface="微软雅黑"/>
            </a:rPr>
            <a:t>如何用最近邻分类器实现人脸识别？</a:t>
          </a:r>
          <a:endParaRPr lang="en-US" b="0">
            <a:latin typeface="微软雅黑"/>
            <a:ea typeface="微软雅黑"/>
          </a:endParaRPr>
        </a:p>
      </dgm:t>
    </dgm:pt>
    <dgm:pt modelId="{2FA2BEE6-AA9E-47A2-B036-28A8B00C617F}" type="parTrans" cxnId="{40190AAC-1F75-45AC-909C-8E246770EF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C9002C-56CD-4911-A6D6-8E4AB5DCAE0C}" type="sibTrans" cxnId="{40190AAC-1F75-45AC-909C-8E246770EF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0893AC-C856-4C57-9FE4-4B08E1DBDBBB}" type="pres">
      <dgm:prSet presAssocID="{3340A971-4CD3-4982-B255-1D2C46BED41D}" presName="linear" presStyleCnt="0">
        <dgm:presLayoutVars>
          <dgm:dir/>
          <dgm:animLvl val="lvl"/>
          <dgm:resizeHandles val="exact"/>
        </dgm:presLayoutVars>
      </dgm:prSet>
      <dgm:spPr/>
    </dgm:pt>
    <dgm:pt modelId="{FB07BBD0-CE51-44FC-B6D1-DC371D86FCBC}" type="pres">
      <dgm:prSet presAssocID="{4193DADE-0FF9-4520-B449-8E48389043C1}" presName="parentLin" presStyleCnt="0"/>
      <dgm:spPr/>
    </dgm:pt>
    <dgm:pt modelId="{7181FAE7-5AD2-4147-A02C-20F68F71D9FC}" type="pres">
      <dgm:prSet presAssocID="{4193DADE-0FF9-4520-B449-8E48389043C1}" presName="parentLeftMargin" presStyleLbl="node1" presStyleIdx="0" presStyleCnt="1"/>
      <dgm:spPr/>
    </dgm:pt>
    <dgm:pt modelId="{5D53403F-895C-4F20-8CCF-D0B34B0D66C6}" type="pres">
      <dgm:prSet presAssocID="{4193DADE-0FF9-4520-B449-8E48389043C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2E8EE5B-D02A-4B03-9E17-6779F415A4A4}" type="pres">
      <dgm:prSet presAssocID="{4193DADE-0FF9-4520-B449-8E48389043C1}" presName="negativeSpace" presStyleCnt="0"/>
      <dgm:spPr/>
    </dgm:pt>
    <dgm:pt modelId="{13FBE99A-97D4-4664-BA63-250E10D9035A}" type="pres">
      <dgm:prSet presAssocID="{4193DADE-0FF9-4520-B449-8E48389043C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5478D35-3B97-4778-956A-5E0D4879879F}" type="presOf" srcId="{A43EB28A-1526-4B80-AD44-10EC073D44FF}" destId="{13FBE99A-97D4-4664-BA63-250E10D9035A}" srcOrd="0" destOrd="0" presId="urn:microsoft.com/office/officeart/2005/8/layout/list1"/>
    <dgm:cxn modelId="{B352B536-BA38-4C84-A698-FF0F9E909AE6}" type="presOf" srcId="{3340A971-4CD3-4982-B255-1D2C46BED41D}" destId="{8F0893AC-C856-4C57-9FE4-4B08E1DBDBBB}" srcOrd="0" destOrd="0" presId="urn:microsoft.com/office/officeart/2005/8/layout/list1"/>
    <dgm:cxn modelId="{51B92A5F-4398-4098-AB32-CB1EE1527FEF}" type="presOf" srcId="{4193DADE-0FF9-4520-B449-8E48389043C1}" destId="{5D53403F-895C-4F20-8CCF-D0B34B0D66C6}" srcOrd="1" destOrd="0" presId="urn:microsoft.com/office/officeart/2005/8/layout/list1"/>
    <dgm:cxn modelId="{8866079C-95BF-4FA3-9E01-FE05C8EF5939}" type="presOf" srcId="{0E44FC09-7B39-48C9-8678-1441851424CC}" destId="{13FBE99A-97D4-4664-BA63-250E10D9035A}" srcOrd="0" destOrd="1" presId="urn:microsoft.com/office/officeart/2005/8/layout/list1"/>
    <dgm:cxn modelId="{40190AAC-1F75-45AC-909C-8E246770EF07}" srcId="{4193DADE-0FF9-4520-B449-8E48389043C1}" destId="{0E44FC09-7B39-48C9-8678-1441851424CC}" srcOrd="1" destOrd="0" parTransId="{2FA2BEE6-AA9E-47A2-B036-28A8B00C617F}" sibTransId="{46C9002C-56CD-4911-A6D6-8E4AB5DCAE0C}"/>
    <dgm:cxn modelId="{8E7AC5B5-178C-4902-93E8-0EDA5A2C0558}" srcId="{4193DADE-0FF9-4520-B449-8E48389043C1}" destId="{A43EB28A-1526-4B80-AD44-10EC073D44FF}" srcOrd="0" destOrd="0" parTransId="{4A17A990-D2D4-4D74-822E-ADC5F1596466}" sibTransId="{267818A0-15DA-4D45-94C3-ED73E7C617CB}"/>
    <dgm:cxn modelId="{664732C5-1DC4-4322-A174-3A9D6A09E616}" srcId="{3340A971-4CD3-4982-B255-1D2C46BED41D}" destId="{4193DADE-0FF9-4520-B449-8E48389043C1}" srcOrd="0" destOrd="0" parTransId="{2FF0DC44-19CA-4475-9C00-C4DAB4883793}" sibTransId="{A7D94581-8EBC-4F24-B176-7E9038B265A0}"/>
    <dgm:cxn modelId="{E8D35FEA-D1DF-4BC7-A0FC-7598EA49698B}" type="presOf" srcId="{4193DADE-0FF9-4520-B449-8E48389043C1}" destId="{7181FAE7-5AD2-4147-A02C-20F68F71D9FC}" srcOrd="0" destOrd="0" presId="urn:microsoft.com/office/officeart/2005/8/layout/list1"/>
    <dgm:cxn modelId="{8A733EAC-EFBC-49F5-9A3F-F0DD4982BF6F}" type="presParOf" srcId="{8F0893AC-C856-4C57-9FE4-4B08E1DBDBBB}" destId="{FB07BBD0-CE51-44FC-B6D1-DC371D86FCBC}" srcOrd="0" destOrd="0" presId="urn:microsoft.com/office/officeart/2005/8/layout/list1"/>
    <dgm:cxn modelId="{B54989B8-D0B2-47B1-A76F-CA0DC8C8F9A5}" type="presParOf" srcId="{FB07BBD0-CE51-44FC-B6D1-DC371D86FCBC}" destId="{7181FAE7-5AD2-4147-A02C-20F68F71D9FC}" srcOrd="0" destOrd="0" presId="urn:microsoft.com/office/officeart/2005/8/layout/list1"/>
    <dgm:cxn modelId="{85B5D97B-A903-4B03-9483-1C611AA2E5C9}" type="presParOf" srcId="{FB07BBD0-CE51-44FC-B6D1-DC371D86FCBC}" destId="{5D53403F-895C-4F20-8CCF-D0B34B0D66C6}" srcOrd="1" destOrd="0" presId="urn:microsoft.com/office/officeart/2005/8/layout/list1"/>
    <dgm:cxn modelId="{2FE8AF37-9F0D-467E-BF30-51A52DCACB05}" type="presParOf" srcId="{8F0893AC-C856-4C57-9FE4-4B08E1DBDBBB}" destId="{62E8EE5B-D02A-4B03-9E17-6779F415A4A4}" srcOrd="1" destOrd="0" presId="urn:microsoft.com/office/officeart/2005/8/layout/list1"/>
    <dgm:cxn modelId="{622A4C77-4710-4402-BC74-AA378D671C98}" type="presParOf" srcId="{8F0893AC-C856-4C57-9FE4-4B08E1DBDBBB}" destId="{13FBE99A-97D4-4664-BA63-250E10D9035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42F3F-2553-4DCE-902E-5EB5742EE1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1950FC-1986-4BCE-970B-DB409EA5355E}">
      <dgm:prSet/>
      <dgm:spPr/>
      <dgm:t>
        <a:bodyPr/>
        <a:lstStyle/>
        <a:p>
          <a:pPr rtl="0"/>
          <a:r>
            <a:rPr lang="en-US">
              <a:latin typeface="微软雅黑"/>
              <a:ea typeface="微软雅黑"/>
            </a:rPr>
            <a:t>1. </a:t>
          </a:r>
          <a:r>
            <a:rPr lang="zh-CN">
              <a:latin typeface="微软雅黑"/>
              <a:ea typeface="微软雅黑"/>
            </a:rPr>
            <a:t>图片预处理</a:t>
          </a:r>
          <a:endParaRPr lang="en-US" altLang="zh-CN">
            <a:latin typeface="微软雅黑"/>
            <a:ea typeface="微软雅黑"/>
          </a:endParaRPr>
        </a:p>
      </dgm:t>
    </dgm:pt>
    <dgm:pt modelId="{B89E116C-FF30-4998-B92C-78FE13EA3AF3}" type="parTrans" cxnId="{7E8458EA-BB9B-40EA-9634-86D0092164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1A3A59-5AA1-4AEE-AF6E-D615570FDA6B}" type="sibTrans" cxnId="{7E8458EA-BB9B-40EA-9634-86D0092164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046B36-9C8F-461E-B4DA-E88F926DE504}">
      <dgm:prSet/>
      <dgm:spPr/>
      <dgm:t>
        <a:bodyPr/>
        <a:lstStyle/>
        <a:p>
          <a:pPr rtl="0"/>
          <a:r>
            <a:rPr lang="en-US">
              <a:latin typeface="微软雅黑"/>
              <a:ea typeface="微软雅黑"/>
            </a:rPr>
            <a:t>2. PCA</a:t>
          </a:r>
          <a:r>
            <a:rPr lang="zh-CN">
              <a:latin typeface="微软雅黑"/>
              <a:ea typeface="微软雅黑"/>
            </a:rPr>
            <a:t>的实现</a:t>
          </a:r>
          <a:endParaRPr lang="en-US" altLang="zh-CN">
            <a:latin typeface="微软雅黑"/>
            <a:ea typeface="微软雅黑"/>
          </a:endParaRPr>
        </a:p>
      </dgm:t>
    </dgm:pt>
    <dgm:pt modelId="{59EF4556-C1C5-4D0E-B44E-DF64E19E3736}" type="parTrans" cxnId="{DD485A09-BC7D-42AB-A980-502C2B218E2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B00BCC-80B6-4159-BFA3-7E8B662E7BB8}" type="sibTrans" cxnId="{DD485A09-BC7D-42AB-A980-502C2B218E2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7163C5-4075-4E9A-BA6F-0025F7E68C85}">
      <dgm:prSet/>
      <dgm:spPr/>
      <dgm:t>
        <a:bodyPr/>
        <a:lstStyle/>
        <a:p>
          <a:pPr rtl="0"/>
          <a:r>
            <a:rPr lang="en-US">
              <a:latin typeface="微软雅黑"/>
              <a:ea typeface="微软雅黑"/>
            </a:rPr>
            <a:t>3. </a:t>
          </a:r>
          <a:r>
            <a:rPr lang="zh-CN">
              <a:latin typeface="微软雅黑"/>
              <a:ea typeface="微软雅黑"/>
            </a:rPr>
            <a:t>降维压缩</a:t>
          </a:r>
          <a:endParaRPr lang="en-US" altLang="zh-CN">
            <a:latin typeface="微软雅黑"/>
            <a:ea typeface="微软雅黑"/>
          </a:endParaRPr>
        </a:p>
      </dgm:t>
    </dgm:pt>
    <dgm:pt modelId="{E806FB0A-E191-43DD-B553-EA6B8862FB29}" type="parTrans" cxnId="{A7F7954E-6A09-4B92-A567-A327E47EA7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46CE15-F651-4EEC-BEB2-94241BF2E485}" type="sibTrans" cxnId="{A7F7954E-6A09-4B92-A567-A327E47EA72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FBFA8-B668-49C9-B315-4A17F3676005}">
      <dgm:prSet phldr="0"/>
      <dgm:spPr/>
      <dgm:t>
        <a:bodyPr/>
        <a:lstStyle/>
        <a:p>
          <a:r>
            <a:rPr lang="zh-CN">
              <a:latin typeface="微软雅黑"/>
              <a:ea typeface="微软雅黑"/>
            </a:rPr>
            <a:t>如何将人脸照片转换为</a:t>
          </a:r>
          <a:r>
            <a:rPr lang="en-US">
              <a:latin typeface="微软雅黑"/>
              <a:ea typeface="微软雅黑"/>
            </a:rPr>
            <a:t>PCA</a:t>
          </a:r>
          <a:r>
            <a:rPr lang="zh-CN">
              <a:latin typeface="微软雅黑"/>
              <a:ea typeface="微软雅黑"/>
            </a:rPr>
            <a:t>需要的数据？</a:t>
          </a:r>
          <a:endParaRPr lang="en-GB"/>
        </a:p>
      </dgm:t>
    </dgm:pt>
    <dgm:pt modelId="{68E8AAAE-D626-42F0-A595-E2DFCA690B76}" type="parTrans" cxnId="{70F1A1CE-1455-4C6D-B185-F18080D4CA26}">
      <dgm:prSet/>
      <dgm:spPr/>
    </dgm:pt>
    <dgm:pt modelId="{A2DC720A-D5A5-4D54-BD97-EF190BE33E3C}" type="sibTrans" cxnId="{70F1A1CE-1455-4C6D-B185-F18080D4CA26}">
      <dgm:prSet/>
      <dgm:spPr/>
    </dgm:pt>
    <dgm:pt modelId="{ACBF28FF-4FDB-44C0-9BDD-6D0197300A2A}">
      <dgm:prSet phldr="0"/>
      <dgm:spPr/>
      <dgm:t>
        <a:bodyPr/>
        <a:lstStyle/>
        <a:p>
          <a:r>
            <a:rPr lang="zh-CN">
              <a:latin typeface="微软雅黑"/>
              <a:ea typeface="微软雅黑"/>
            </a:rPr>
            <a:t>如何自己写出</a:t>
          </a:r>
          <a:r>
            <a:rPr lang="en-US">
              <a:latin typeface="微软雅黑"/>
              <a:ea typeface="微软雅黑"/>
            </a:rPr>
            <a:t>PCA</a:t>
          </a:r>
          <a:r>
            <a:rPr lang="zh-CN">
              <a:latin typeface="微软雅黑"/>
              <a:ea typeface="微软雅黑"/>
            </a:rPr>
            <a:t>函数并利用它提取主要信息？</a:t>
          </a:r>
          <a:endParaRPr lang="en-GB"/>
        </a:p>
      </dgm:t>
    </dgm:pt>
    <dgm:pt modelId="{F36BE6D1-B8BE-4452-83A7-972083CFDB29}" type="parTrans" cxnId="{EEE6F72B-E9C8-453A-B33E-4474A0B566F1}">
      <dgm:prSet/>
      <dgm:spPr/>
    </dgm:pt>
    <dgm:pt modelId="{A04750F7-2EDE-40D4-AA24-A73A5A805285}" type="sibTrans" cxnId="{EEE6F72B-E9C8-453A-B33E-4474A0B566F1}">
      <dgm:prSet/>
      <dgm:spPr/>
    </dgm:pt>
    <dgm:pt modelId="{16CE0333-1FC6-488F-A672-751F58DDCF96}">
      <dgm:prSet phldr="0"/>
      <dgm:spPr/>
      <dgm:t>
        <a:bodyPr/>
        <a:lstStyle/>
        <a:p>
          <a:r>
            <a:rPr lang="zh-CN">
              <a:latin typeface="微软雅黑"/>
              <a:ea typeface="微软雅黑"/>
            </a:rPr>
            <a:t>如何利用提取到的信息压缩照片？</a:t>
          </a:r>
          <a:endParaRPr lang="en-GB"/>
        </a:p>
      </dgm:t>
    </dgm:pt>
    <dgm:pt modelId="{D31386CE-C439-4EAB-A125-D909B7DB4F40}" type="parTrans" cxnId="{E1B6AF40-5C00-4968-A99B-2669CA6F91C9}">
      <dgm:prSet/>
      <dgm:spPr/>
    </dgm:pt>
    <dgm:pt modelId="{B5106232-65DF-4945-8DEF-A82C2C85B805}" type="sibTrans" cxnId="{E1B6AF40-5C00-4968-A99B-2669CA6F91C9}">
      <dgm:prSet/>
      <dgm:spPr/>
    </dgm:pt>
    <dgm:pt modelId="{4E55E8BB-DED4-4FA5-A602-96E9B1EED703}" type="pres">
      <dgm:prSet presAssocID="{7D942F3F-2553-4DCE-902E-5EB5742EE1AE}" presName="linear" presStyleCnt="0">
        <dgm:presLayoutVars>
          <dgm:animLvl val="lvl"/>
          <dgm:resizeHandles val="exact"/>
        </dgm:presLayoutVars>
      </dgm:prSet>
      <dgm:spPr/>
    </dgm:pt>
    <dgm:pt modelId="{0A46FB14-C4AF-4348-919E-6852057BB767}" type="pres">
      <dgm:prSet presAssocID="{B11950FC-1986-4BCE-970B-DB409EA535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DB0165-A4C7-4249-9E73-F91CCA472B8F}" type="pres">
      <dgm:prSet presAssocID="{B11950FC-1986-4BCE-970B-DB409EA5355E}" presName="childText" presStyleLbl="revTx" presStyleIdx="0" presStyleCnt="3">
        <dgm:presLayoutVars>
          <dgm:bulletEnabled val="1"/>
        </dgm:presLayoutVars>
      </dgm:prSet>
      <dgm:spPr/>
    </dgm:pt>
    <dgm:pt modelId="{BDB6FCB7-6AD5-4EEE-B833-3A73B425FF43}" type="pres">
      <dgm:prSet presAssocID="{E1046B36-9C8F-461E-B4DA-E88F926DE5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015147-00EB-4A86-AEDB-1B81EA6A4A2D}" type="pres">
      <dgm:prSet presAssocID="{E1046B36-9C8F-461E-B4DA-E88F926DE504}" presName="childText" presStyleLbl="revTx" presStyleIdx="1" presStyleCnt="3">
        <dgm:presLayoutVars>
          <dgm:bulletEnabled val="1"/>
        </dgm:presLayoutVars>
      </dgm:prSet>
      <dgm:spPr/>
    </dgm:pt>
    <dgm:pt modelId="{3FFA8177-404B-4C70-8468-AE3BE962C765}" type="pres">
      <dgm:prSet presAssocID="{E37163C5-4075-4E9A-BA6F-0025F7E68C8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6CBAD2-DAA7-4101-808D-50EB1A56F26F}" type="pres">
      <dgm:prSet presAssocID="{E37163C5-4075-4E9A-BA6F-0025F7E68C8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D485A09-BC7D-42AB-A980-502C2B218E2A}" srcId="{7D942F3F-2553-4DCE-902E-5EB5742EE1AE}" destId="{E1046B36-9C8F-461E-B4DA-E88F926DE504}" srcOrd="1" destOrd="0" parTransId="{59EF4556-C1C5-4D0E-B44E-DF64E19E3736}" sibTransId="{EDB00BCC-80B6-4159-BFA3-7E8B662E7BB8}"/>
    <dgm:cxn modelId="{DC06E81A-EDC0-4A5A-86A0-CAB549F44D4F}" type="presOf" srcId="{B11950FC-1986-4BCE-970B-DB409EA5355E}" destId="{0A46FB14-C4AF-4348-919E-6852057BB767}" srcOrd="0" destOrd="0" presId="urn:microsoft.com/office/officeart/2005/8/layout/vList2"/>
    <dgm:cxn modelId="{EEE6F72B-E9C8-453A-B33E-4474A0B566F1}" srcId="{E1046B36-9C8F-461E-B4DA-E88F926DE504}" destId="{ACBF28FF-4FDB-44C0-9BDD-6D0197300A2A}" srcOrd="0" destOrd="0" parTransId="{F36BE6D1-B8BE-4452-83A7-972083CFDB29}" sibTransId="{A04750F7-2EDE-40D4-AA24-A73A5A805285}"/>
    <dgm:cxn modelId="{E1B6AF40-5C00-4968-A99B-2669CA6F91C9}" srcId="{E37163C5-4075-4E9A-BA6F-0025F7E68C85}" destId="{16CE0333-1FC6-488F-A672-751F58DDCF96}" srcOrd="0" destOrd="0" parTransId="{D31386CE-C439-4EAB-A125-D909B7DB4F40}" sibTransId="{B5106232-65DF-4945-8DEF-A82C2C85B805}"/>
    <dgm:cxn modelId="{A7B19F45-4606-418D-A2DF-CE0357C79A06}" type="presOf" srcId="{7D942F3F-2553-4DCE-902E-5EB5742EE1AE}" destId="{4E55E8BB-DED4-4FA5-A602-96E9B1EED703}" srcOrd="0" destOrd="0" presId="urn:microsoft.com/office/officeart/2005/8/layout/vList2"/>
    <dgm:cxn modelId="{C9FEBF6D-6A19-4945-A15F-8BC6AE070BD1}" type="presOf" srcId="{C12FBFA8-B668-49C9-B315-4A17F3676005}" destId="{CDDB0165-A4C7-4249-9E73-F91CCA472B8F}" srcOrd="0" destOrd="0" presId="urn:microsoft.com/office/officeart/2005/8/layout/vList2"/>
    <dgm:cxn modelId="{A7F7954E-6A09-4B92-A567-A327E47EA725}" srcId="{7D942F3F-2553-4DCE-902E-5EB5742EE1AE}" destId="{E37163C5-4075-4E9A-BA6F-0025F7E68C85}" srcOrd="2" destOrd="0" parTransId="{E806FB0A-E191-43DD-B553-EA6B8862FB29}" sibTransId="{9B46CE15-F651-4EEC-BEB2-94241BF2E485}"/>
    <dgm:cxn modelId="{1B70C986-BF9A-46C5-BB85-4EB620399B79}" type="presOf" srcId="{ACBF28FF-4FDB-44C0-9BDD-6D0197300A2A}" destId="{8C015147-00EB-4A86-AEDB-1B81EA6A4A2D}" srcOrd="0" destOrd="0" presId="urn:microsoft.com/office/officeart/2005/8/layout/vList2"/>
    <dgm:cxn modelId="{12DB3389-0B97-4B8F-8AE2-A1906ABFD421}" type="presOf" srcId="{16CE0333-1FC6-488F-A672-751F58DDCF96}" destId="{5C6CBAD2-DAA7-4101-808D-50EB1A56F26F}" srcOrd="0" destOrd="0" presId="urn:microsoft.com/office/officeart/2005/8/layout/vList2"/>
    <dgm:cxn modelId="{2762DCA9-7960-4056-98CB-CCC9557D87CE}" type="presOf" srcId="{E37163C5-4075-4E9A-BA6F-0025F7E68C85}" destId="{3FFA8177-404B-4C70-8468-AE3BE962C765}" srcOrd="0" destOrd="0" presId="urn:microsoft.com/office/officeart/2005/8/layout/vList2"/>
    <dgm:cxn modelId="{70F1A1CE-1455-4C6D-B185-F18080D4CA26}" srcId="{B11950FC-1986-4BCE-970B-DB409EA5355E}" destId="{C12FBFA8-B668-49C9-B315-4A17F3676005}" srcOrd="0" destOrd="0" parTransId="{68E8AAAE-D626-42F0-A595-E2DFCA690B76}" sibTransId="{A2DC720A-D5A5-4D54-BD97-EF190BE33E3C}"/>
    <dgm:cxn modelId="{7E8458EA-BB9B-40EA-9634-86D00921646C}" srcId="{7D942F3F-2553-4DCE-902E-5EB5742EE1AE}" destId="{B11950FC-1986-4BCE-970B-DB409EA5355E}" srcOrd="0" destOrd="0" parTransId="{B89E116C-FF30-4998-B92C-78FE13EA3AF3}" sibTransId="{A31A3A59-5AA1-4AEE-AF6E-D615570FDA6B}"/>
    <dgm:cxn modelId="{FA0733EF-97C4-46E6-8FD3-F79838FC441B}" type="presOf" srcId="{E1046B36-9C8F-461E-B4DA-E88F926DE504}" destId="{BDB6FCB7-6AD5-4EEE-B833-3A73B425FF43}" srcOrd="0" destOrd="0" presId="urn:microsoft.com/office/officeart/2005/8/layout/vList2"/>
    <dgm:cxn modelId="{B72BD768-9A63-4CD3-9485-12F3C3E2B824}" type="presParOf" srcId="{4E55E8BB-DED4-4FA5-A602-96E9B1EED703}" destId="{0A46FB14-C4AF-4348-919E-6852057BB767}" srcOrd="0" destOrd="0" presId="urn:microsoft.com/office/officeart/2005/8/layout/vList2"/>
    <dgm:cxn modelId="{D3BAA2E9-1BBA-4BED-91E3-4C0500CE7A73}" type="presParOf" srcId="{4E55E8BB-DED4-4FA5-A602-96E9B1EED703}" destId="{CDDB0165-A4C7-4249-9E73-F91CCA472B8F}" srcOrd="1" destOrd="0" presId="urn:microsoft.com/office/officeart/2005/8/layout/vList2"/>
    <dgm:cxn modelId="{63AF85C0-4684-485C-827D-A2CA80F2DE00}" type="presParOf" srcId="{4E55E8BB-DED4-4FA5-A602-96E9B1EED703}" destId="{BDB6FCB7-6AD5-4EEE-B833-3A73B425FF43}" srcOrd="2" destOrd="0" presId="urn:microsoft.com/office/officeart/2005/8/layout/vList2"/>
    <dgm:cxn modelId="{EF62C43A-E731-46C9-97FF-8EA82668A987}" type="presParOf" srcId="{4E55E8BB-DED4-4FA5-A602-96E9B1EED703}" destId="{8C015147-00EB-4A86-AEDB-1B81EA6A4A2D}" srcOrd="3" destOrd="0" presId="urn:microsoft.com/office/officeart/2005/8/layout/vList2"/>
    <dgm:cxn modelId="{37C94E18-7BB4-4C3F-AF3B-857C672DD936}" type="presParOf" srcId="{4E55E8BB-DED4-4FA5-A602-96E9B1EED703}" destId="{3FFA8177-404B-4C70-8468-AE3BE962C765}" srcOrd="4" destOrd="0" presId="urn:microsoft.com/office/officeart/2005/8/layout/vList2"/>
    <dgm:cxn modelId="{0C9D8BD4-FDAE-42F4-9432-139BD0BAE6AA}" type="presParOf" srcId="{4E55E8BB-DED4-4FA5-A602-96E9B1EED703}" destId="{5C6CBAD2-DAA7-4101-808D-50EB1A56F26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BE99A-97D4-4664-BA63-250E10D9035A}">
      <dsp:nvSpPr>
        <dsp:cNvPr id="0" name=""/>
        <dsp:cNvSpPr/>
      </dsp:nvSpPr>
      <dsp:spPr>
        <a:xfrm>
          <a:off x="0" y="369064"/>
          <a:ext cx="10058399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99872" rIns="78064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0" kern="1200">
              <a:latin typeface="微软雅黑"/>
              <a:ea typeface="微软雅黑"/>
            </a:rPr>
            <a:t>1. 如何用</a:t>
          </a:r>
          <a:r>
            <a:rPr lang="en-US" sz="2400" b="0" kern="1200">
              <a:latin typeface="微软雅黑"/>
              <a:ea typeface="微软雅黑"/>
            </a:rPr>
            <a:t>PCA</a:t>
          </a:r>
          <a:r>
            <a:rPr lang="zh-CN" altLang="en-US" sz="2400" b="0" kern="1200">
              <a:latin typeface="微软雅黑"/>
              <a:ea typeface="微软雅黑"/>
            </a:rPr>
            <a:t>实现图片的</a:t>
          </a:r>
          <a:r>
            <a:rPr lang="zh-CN" sz="2400" b="0" kern="1200">
              <a:latin typeface="微软雅黑"/>
              <a:ea typeface="微软雅黑"/>
            </a:rPr>
            <a:t>降维压缩？</a:t>
          </a:r>
          <a:endParaRPr lang="en-US" sz="2400" b="0" kern="1200">
            <a:latin typeface="微软雅黑"/>
            <a:ea typeface="微软雅黑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latin typeface="微软雅黑"/>
              <a:ea typeface="微软雅黑"/>
            </a:rPr>
            <a:t>2. </a:t>
          </a:r>
          <a:r>
            <a:rPr lang="zh-CN" sz="2400" b="0" kern="1200">
              <a:latin typeface="微软雅黑"/>
              <a:ea typeface="微软雅黑"/>
            </a:rPr>
            <a:t>如何用最近邻分类器实现人脸识别？</a:t>
          </a:r>
          <a:endParaRPr lang="en-US" sz="2400" b="0" kern="1200">
            <a:latin typeface="微软雅黑"/>
            <a:ea typeface="微软雅黑"/>
          </a:endParaRPr>
        </a:p>
      </dsp:txBody>
      <dsp:txXfrm>
        <a:off x="0" y="369064"/>
        <a:ext cx="10058399" cy="1738800"/>
      </dsp:txXfrm>
    </dsp:sp>
    <dsp:sp modelId="{5D53403F-895C-4F20-8CCF-D0B34B0D66C6}">
      <dsp:nvSpPr>
        <dsp:cNvPr id="0" name=""/>
        <dsp:cNvSpPr/>
      </dsp:nvSpPr>
      <dsp:spPr>
        <a:xfrm>
          <a:off x="502920" y="14824"/>
          <a:ext cx="704088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0" kern="1200">
              <a:latin typeface="微软雅黑"/>
              <a:ea typeface="微软雅黑"/>
            </a:rPr>
            <a:t>解决两个问题：</a:t>
          </a:r>
          <a:endParaRPr lang="en-US" sz="2400" b="0" kern="1200">
            <a:latin typeface="微软雅黑"/>
            <a:ea typeface="微软雅黑"/>
          </a:endParaRPr>
        </a:p>
      </dsp:txBody>
      <dsp:txXfrm>
        <a:off x="537505" y="49409"/>
        <a:ext cx="697171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FB14-C4AF-4348-919E-6852057BB767}">
      <dsp:nvSpPr>
        <dsp:cNvPr id="0" name=""/>
        <dsp:cNvSpPr/>
      </dsp:nvSpPr>
      <dsp:spPr>
        <a:xfrm>
          <a:off x="0" y="12321"/>
          <a:ext cx="10058399" cy="775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微软雅黑"/>
              <a:ea typeface="微软雅黑"/>
            </a:rPr>
            <a:t>1. </a:t>
          </a:r>
          <a:r>
            <a:rPr lang="zh-CN" sz="2500" kern="1200">
              <a:latin typeface="微软雅黑"/>
              <a:ea typeface="微软雅黑"/>
            </a:rPr>
            <a:t>图片预处理</a:t>
          </a:r>
          <a:endParaRPr lang="en-US" altLang="zh-CN" sz="2500" kern="1200">
            <a:latin typeface="微软雅黑"/>
            <a:ea typeface="微软雅黑"/>
          </a:endParaRPr>
        </a:p>
      </dsp:txBody>
      <dsp:txXfrm>
        <a:off x="37838" y="50159"/>
        <a:ext cx="9982723" cy="699449"/>
      </dsp:txXfrm>
    </dsp:sp>
    <dsp:sp modelId="{CDDB0165-A4C7-4249-9E73-F91CCA472B8F}">
      <dsp:nvSpPr>
        <dsp:cNvPr id="0" name=""/>
        <dsp:cNvSpPr/>
      </dsp:nvSpPr>
      <dsp:spPr>
        <a:xfrm>
          <a:off x="0" y="787446"/>
          <a:ext cx="10058399" cy="4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>
              <a:latin typeface="微软雅黑"/>
              <a:ea typeface="微软雅黑"/>
            </a:rPr>
            <a:t>如何将人脸照片转换为</a:t>
          </a:r>
          <a:r>
            <a:rPr lang="en-US" sz="2000" kern="1200">
              <a:latin typeface="微软雅黑"/>
              <a:ea typeface="微软雅黑"/>
            </a:rPr>
            <a:t>PCA</a:t>
          </a:r>
          <a:r>
            <a:rPr lang="zh-CN" sz="2000" kern="1200">
              <a:latin typeface="微软雅黑"/>
              <a:ea typeface="微软雅黑"/>
            </a:rPr>
            <a:t>需要的数据？</a:t>
          </a:r>
          <a:endParaRPr lang="en-GB" sz="2000" kern="1200"/>
        </a:p>
      </dsp:txBody>
      <dsp:txXfrm>
        <a:off x="0" y="787446"/>
        <a:ext cx="10058399" cy="478687"/>
      </dsp:txXfrm>
    </dsp:sp>
    <dsp:sp modelId="{BDB6FCB7-6AD5-4EEE-B833-3A73B425FF43}">
      <dsp:nvSpPr>
        <dsp:cNvPr id="0" name=""/>
        <dsp:cNvSpPr/>
      </dsp:nvSpPr>
      <dsp:spPr>
        <a:xfrm>
          <a:off x="0" y="1266133"/>
          <a:ext cx="10058399" cy="77512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微软雅黑"/>
              <a:ea typeface="微软雅黑"/>
            </a:rPr>
            <a:t>2. PCA</a:t>
          </a:r>
          <a:r>
            <a:rPr lang="zh-CN" sz="2500" kern="1200">
              <a:latin typeface="微软雅黑"/>
              <a:ea typeface="微软雅黑"/>
            </a:rPr>
            <a:t>的实现</a:t>
          </a:r>
          <a:endParaRPr lang="en-US" altLang="zh-CN" sz="2500" kern="1200">
            <a:latin typeface="微软雅黑"/>
            <a:ea typeface="微软雅黑"/>
          </a:endParaRPr>
        </a:p>
      </dsp:txBody>
      <dsp:txXfrm>
        <a:off x="37838" y="1303971"/>
        <a:ext cx="9982723" cy="699449"/>
      </dsp:txXfrm>
    </dsp:sp>
    <dsp:sp modelId="{8C015147-00EB-4A86-AEDB-1B81EA6A4A2D}">
      <dsp:nvSpPr>
        <dsp:cNvPr id="0" name=""/>
        <dsp:cNvSpPr/>
      </dsp:nvSpPr>
      <dsp:spPr>
        <a:xfrm>
          <a:off x="0" y="2041258"/>
          <a:ext cx="10058399" cy="4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>
              <a:latin typeface="微软雅黑"/>
              <a:ea typeface="微软雅黑"/>
            </a:rPr>
            <a:t>如何自己写出</a:t>
          </a:r>
          <a:r>
            <a:rPr lang="en-US" sz="2000" kern="1200">
              <a:latin typeface="微软雅黑"/>
              <a:ea typeface="微软雅黑"/>
            </a:rPr>
            <a:t>PCA</a:t>
          </a:r>
          <a:r>
            <a:rPr lang="zh-CN" sz="2000" kern="1200">
              <a:latin typeface="微软雅黑"/>
              <a:ea typeface="微软雅黑"/>
            </a:rPr>
            <a:t>函数并利用它提取主要信息？</a:t>
          </a:r>
          <a:endParaRPr lang="en-GB" sz="2000" kern="1200"/>
        </a:p>
      </dsp:txBody>
      <dsp:txXfrm>
        <a:off x="0" y="2041258"/>
        <a:ext cx="10058399" cy="478687"/>
      </dsp:txXfrm>
    </dsp:sp>
    <dsp:sp modelId="{3FFA8177-404B-4C70-8468-AE3BE962C765}">
      <dsp:nvSpPr>
        <dsp:cNvPr id="0" name=""/>
        <dsp:cNvSpPr/>
      </dsp:nvSpPr>
      <dsp:spPr>
        <a:xfrm>
          <a:off x="0" y="2519946"/>
          <a:ext cx="10058399" cy="77512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微软雅黑"/>
              <a:ea typeface="微软雅黑"/>
            </a:rPr>
            <a:t>3. </a:t>
          </a:r>
          <a:r>
            <a:rPr lang="zh-CN" sz="2500" kern="1200">
              <a:latin typeface="微软雅黑"/>
              <a:ea typeface="微软雅黑"/>
            </a:rPr>
            <a:t>降维压缩</a:t>
          </a:r>
          <a:endParaRPr lang="en-US" altLang="zh-CN" sz="2500" kern="1200">
            <a:latin typeface="微软雅黑"/>
            <a:ea typeface="微软雅黑"/>
          </a:endParaRPr>
        </a:p>
      </dsp:txBody>
      <dsp:txXfrm>
        <a:off x="37838" y="2557784"/>
        <a:ext cx="9982723" cy="699449"/>
      </dsp:txXfrm>
    </dsp:sp>
    <dsp:sp modelId="{5C6CBAD2-DAA7-4101-808D-50EB1A56F26F}">
      <dsp:nvSpPr>
        <dsp:cNvPr id="0" name=""/>
        <dsp:cNvSpPr/>
      </dsp:nvSpPr>
      <dsp:spPr>
        <a:xfrm>
          <a:off x="0" y="3295071"/>
          <a:ext cx="10058399" cy="4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kern="1200">
              <a:latin typeface="微软雅黑"/>
              <a:ea typeface="微软雅黑"/>
            </a:rPr>
            <a:t>如何利用提取到的信息压缩照片？</a:t>
          </a:r>
          <a:endParaRPr lang="en-GB" sz="2000" kern="1200"/>
        </a:p>
      </dsp:txBody>
      <dsp:txXfrm>
        <a:off x="0" y="3295071"/>
        <a:ext cx="10058399" cy="47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F86C2-09E9-4EEF-B85B-56F05A0F6E32}" type="datetimeFigureOut">
              <a:rPr lang="en-US" altLang="zh-CN"/>
              <a:t>5/31/2021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7B760-5A86-450C-B98F-523F803C4830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7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libri"/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7B760-5A86-450C-B98F-523F803C4830}" type="slidenum">
              <a:rPr lang="en-US" altLang="zh-CN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4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等线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7B760-5A86-450C-B98F-523F803C4830}" type="slidenum">
              <a:rPr lang="en-US" altLang="zh-CN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2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GB" dirty="0">
              <a:latin typeface="微软雅黑"/>
              <a:ea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7B760-5A86-450C-B98F-523F803C483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0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6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5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6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5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4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384B0C-A975-4D28-9144-1D7AF2C43F2D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9D5B09-317A-4429-B653-D32541C9AD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0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2.mathworks.cn/help/stats/classification-using-nearest-neighbors.html" TargetMode="External"/><Relationship Id="rId2" Type="http://schemas.openxmlformats.org/officeDocument/2006/relationships/hyperlink" Target="https://www.cs.ait.ac.th/~mdailey/matla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igenfa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DF551-7BDC-4189-8EC1-EC4A73CE6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微软雅黑"/>
                <a:ea typeface="微软雅黑"/>
              </a:rPr>
              <a:t>PCA实现人脸识别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C9D1E-FF5D-4FB7-BF5D-B52543200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latin typeface="微软雅黑"/>
                <a:ea typeface="微软雅黑"/>
                <a:cs typeface="Calibri Light"/>
              </a:rPr>
              <a:t>陈恩婷</a:t>
            </a:r>
            <a:r>
              <a:rPr lang="en-US" altLang="zh-CN" dirty="0">
                <a:latin typeface="微软雅黑"/>
                <a:ea typeface="微软雅黑"/>
                <a:cs typeface="Calibri Light"/>
              </a:rPr>
              <a:t>19335015</a:t>
            </a:r>
            <a:r>
              <a:rPr lang="zh-CN" altLang="en-US" dirty="0">
                <a:latin typeface="微软雅黑"/>
                <a:ea typeface="微软雅黑"/>
                <a:cs typeface="Calibri Light"/>
              </a:rPr>
              <a:t> 王玺侗</a:t>
            </a:r>
            <a:r>
              <a:rPr lang="en-US" altLang="zh-CN">
                <a:latin typeface="微软雅黑"/>
                <a:ea typeface="微软雅黑"/>
                <a:cs typeface="Calibri Light"/>
              </a:rPr>
              <a:t>18307056</a:t>
            </a:r>
            <a:endParaRPr lang="zh-CN" altLang="en-US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6257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8D9C-BDD4-4621-B769-EE769DBD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GB">
                <a:latin typeface="微软雅黑"/>
                <a:ea typeface="微软雅黑"/>
                <a:cs typeface="Calibri Light"/>
              </a:rPr>
              <a:t>结果展示与讨论 - k</a:t>
            </a:r>
            <a:endParaRPr lang="en-GB">
              <a:latin typeface="微软雅黑"/>
              <a:ea typeface="微软雅黑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D9188B6-B228-4C5C-8443-0DA78C6CB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93637"/>
              </p:ext>
            </p:extLst>
          </p:nvPr>
        </p:nvGraphicFramePr>
        <p:xfrm>
          <a:off x="974103" y="1840334"/>
          <a:ext cx="425108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50">
                  <a:extLst>
                    <a:ext uri="{9D8B030D-6E8A-4147-A177-3AD203B41FA5}">
                      <a16:colId xmlns:a16="http://schemas.microsoft.com/office/drawing/2014/main" val="1186702831"/>
                    </a:ext>
                  </a:extLst>
                </a:gridCol>
                <a:gridCol w="2602130">
                  <a:extLst>
                    <a:ext uri="{9D8B030D-6E8A-4147-A177-3AD203B41FA5}">
                      <a16:colId xmlns:a16="http://schemas.microsoft.com/office/drawing/2014/main" val="1018640390"/>
                    </a:ext>
                  </a:extLst>
                </a:gridCol>
              </a:tblGrid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正确率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35192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65.90%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71758"/>
                  </a:ext>
                </a:extLst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54.79%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167938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50.96%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43379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49.</a:t>
                      </a:r>
                      <a:r>
                        <a:rPr lang="en-US" altLang="zh-CN"/>
                        <a:t>04%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94236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50.96%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38998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51.34%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98583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51.34%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27737"/>
                  </a:ext>
                </a:extLst>
              </a:tr>
              <a:tr h="35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50.96%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60659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52.11%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92977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52.49%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54235"/>
                  </a:ext>
                </a:extLst>
              </a:tr>
              <a:tr h="36159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250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351F5E4-CA97-4C1F-9378-DD3FF3A253B8}"/>
              </a:ext>
            </a:extLst>
          </p:cNvPr>
          <p:cNvSpPr txBox="1"/>
          <p:nvPr/>
        </p:nvSpPr>
        <p:spPr>
          <a:xfrm>
            <a:off x="6519002" y="1908870"/>
            <a:ext cx="49221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>
                <a:solidFill>
                  <a:schemeClr val="dk1"/>
                </a:solidFill>
                <a:ea typeface="宋体"/>
              </a:rPr>
              <a:t>                         (</a:t>
            </a:r>
            <a:r>
              <a:rPr lang="en-US" altLang="zh-CN">
                <a:solidFill>
                  <a:schemeClr val="dk1"/>
                </a:solidFill>
                <a:ea typeface="宋体"/>
              </a:rPr>
              <a:t>height : width = 145 : 110, x = 0.85)</a:t>
            </a:r>
            <a:endParaRPr lang="zh-CN" altLang="en-US">
              <a:solidFill>
                <a:schemeClr val="dk1"/>
              </a:solidFill>
              <a:ea typeface="宋体"/>
              <a:cs typeface="Calibri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8578789-32FF-4DA4-BB33-168C6A426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32839"/>
              </p:ext>
            </p:extLst>
          </p:nvPr>
        </p:nvGraphicFramePr>
        <p:xfrm>
          <a:off x="5364416" y="2284779"/>
          <a:ext cx="5951000" cy="3875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50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896A25-D088-48F0-A2E7-9C44D9F6B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CD6B11-13E6-4A46-9C85-F8EB0F35C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F912C4-C1E0-4A8E-80B9-BDCA9C6B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ja-JP" altLang="en-GB" sz="4000">
                <a:solidFill>
                  <a:srgbClr val="FFFFFF"/>
                </a:solidFill>
                <a:latin typeface="微软雅黑"/>
                <a:ea typeface="微软雅黑"/>
                <a:cs typeface="Calibri Light"/>
              </a:rPr>
              <a:t>结果展示与讨论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776E28-21DA-49DD-873F-B76D6334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54474"/>
            <a:ext cx="5977938" cy="3234497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 </a:t>
            </a:r>
            <a:r>
              <a:rPr lang="ja-JP" altLang="en-GB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识别率只有50%-60%左右</a:t>
            </a:r>
          </a:p>
          <a:p>
            <a:r>
              <a:rPr lang="en-US" altLang="ja-JP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1. </a:t>
            </a:r>
            <a:r>
              <a:rPr lang="en-US" altLang="ja-JP" sz="1800" err="1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给kNN的算法根据特征值增加一些权重，可以提高识别率</a:t>
            </a:r>
          </a:p>
          <a:p>
            <a:r>
              <a:rPr lang="ja-JP" altLang="en-GB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2. 使用PCA算法降维在亮度和角度一样的时候效果最好</a:t>
            </a:r>
            <a:endParaRPr lang="ja-JP"/>
          </a:p>
          <a:p>
            <a:r>
              <a:rPr lang="en-US" altLang="ja-JP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3. </a:t>
            </a:r>
            <a:r>
              <a:rPr lang="ja-JP" altLang="en-GB" sz="1800">
                <a:solidFill>
                  <a:srgbClr val="FFFFFF"/>
                </a:solidFill>
                <a:latin typeface="微软雅黑"/>
                <a:ea typeface="微软雅黑"/>
                <a:cs typeface="Calibri"/>
              </a:rPr>
              <a:t>如果图像数据库更大（有多张同角度的照片），可以更加优化识别率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EBCDCE-0F4C-477C-AB15-886C5F27B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图片 4" descr="图片包含 图形用户界面&#10;&#10;已自动生成说明">
            <a:extLst>
              <a:ext uri="{FF2B5EF4-FFF2-40B4-BE49-F238E27FC236}">
                <a16:creationId xmlns:a16="http://schemas.microsoft.com/office/drawing/2014/main" id="{CEB4521B-FFFC-466A-ADB3-9E216B1B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611" y="484631"/>
            <a:ext cx="2331229" cy="17484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7820F06-C1AE-4232-AEE8-3AC8189E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5" descr="图片包含 图形用户界面&#10;&#10;已自动生成说明">
            <a:extLst>
              <a:ext uri="{FF2B5EF4-FFF2-40B4-BE49-F238E27FC236}">
                <a16:creationId xmlns:a16="http://schemas.microsoft.com/office/drawing/2014/main" id="{3BD82A19-EBF3-46B4-A375-D5556286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611" y="2554787"/>
            <a:ext cx="2331229" cy="174842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A62E9AA-DA4C-405A-B6ED-5B1FE7A8D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图形用户界面&#10;&#10;已自动生成说明">
            <a:extLst>
              <a:ext uri="{FF2B5EF4-FFF2-40B4-BE49-F238E27FC236}">
                <a16:creationId xmlns:a16="http://schemas.microsoft.com/office/drawing/2014/main" id="{6C06F8AD-C291-4CB9-89F3-3D6B98595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610" y="4624943"/>
            <a:ext cx="2331232" cy="17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5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82116C7-B9AE-4B36-852B-4EDBE5C4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B713C7-2884-4599-BC19-500AEEC83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0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9A4070-A67E-4FD7-9992-E2EE93F6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/>
                <a:ea typeface="微软雅黑"/>
              </a:rPr>
              <a:t>参考链接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AC7349-5CF3-4BA2-894A-8758D4E9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8786"/>
            <a:ext cx="10058400" cy="402336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https://www.cs.ait.ac.th/~mdailey/matlab/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https://ww2.mathworks.cn/help/stats/classification-using-nearest-neighbors.html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https://en.wikipedia.org/wiki/Eigenface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11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DAE53-0620-4798-96E3-55C67BF7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zh-CN" altLang="en-US">
                <a:latin typeface="Microsoft YaHei"/>
                <a:ea typeface="Microsoft YaHei"/>
                <a:cs typeface="Calibri Light"/>
              </a:rPr>
              <a:t>实验设计思路</a:t>
            </a:r>
            <a:endParaRPr lang="zh-CN" altLang="en-US">
              <a:latin typeface="Microsoft YaHei"/>
              <a:ea typeface="Microsoft YaHei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0047B32-7320-4AF8-BA94-D0D69E8A6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938559"/>
              </p:ext>
            </p:extLst>
          </p:nvPr>
        </p:nvGraphicFramePr>
        <p:xfrm>
          <a:off x="1096963" y="3557466"/>
          <a:ext cx="10058400" cy="2122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3" name="文本框 262">
            <a:extLst>
              <a:ext uri="{FF2B5EF4-FFF2-40B4-BE49-F238E27FC236}">
                <a16:creationId xmlns:a16="http://schemas.microsoft.com/office/drawing/2014/main" id="{8C664E8A-077B-40B1-A187-2D66FAB4FDF3}"/>
              </a:ext>
            </a:extLst>
          </p:cNvPr>
          <p:cNvSpPr txBox="1"/>
          <p:nvPr/>
        </p:nvSpPr>
        <p:spPr>
          <a:xfrm>
            <a:off x="1016524" y="1912070"/>
            <a:ext cx="10136151" cy="1135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/>
                <a:ea typeface="微软雅黑"/>
              </a:rPr>
              <a:t>1. </a:t>
            </a:r>
            <a:r>
              <a:rPr lang="zh-CN" sz="2400">
                <a:latin typeface="微软雅黑"/>
                <a:ea typeface="微软雅黑"/>
              </a:rPr>
              <a:t>用</a:t>
            </a:r>
            <a:r>
              <a:rPr lang="en-US" altLang="zh-CN" sz="2400">
                <a:latin typeface="微软雅黑"/>
                <a:ea typeface="微软雅黑"/>
              </a:rPr>
              <a:t>PCA</a:t>
            </a:r>
            <a:r>
              <a:rPr lang="zh-CN" sz="2400">
                <a:latin typeface="微软雅黑"/>
                <a:ea typeface="微软雅黑"/>
              </a:rPr>
              <a:t>降维（压缩）后，所得到的人脸图片与原始人脸图片对比。</a:t>
            </a:r>
            <a:endParaRPr lang="en-US" altLang="zh-CN" sz="2400">
              <a:ea typeface="宋体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Microsoft YaHei"/>
                <a:ea typeface="+mn-lt"/>
              </a:rPr>
              <a:t>2. </a:t>
            </a:r>
            <a:r>
              <a:rPr lang="zh-CN" sz="2400">
                <a:latin typeface="Microsoft YaHei"/>
                <a:ea typeface="Microsoft YaHei"/>
              </a:rPr>
              <a:t>结合最近邻分类器，测试</a:t>
            </a:r>
            <a:r>
              <a:rPr lang="en-US" altLang="zh-CN" sz="2400">
                <a:latin typeface="Microsoft YaHei"/>
                <a:ea typeface="+mn-lt"/>
              </a:rPr>
              <a:t>PCA</a:t>
            </a:r>
            <a:r>
              <a:rPr lang="zh-CN" sz="2400">
                <a:latin typeface="Microsoft YaHei"/>
                <a:ea typeface="Microsoft YaHei"/>
              </a:rPr>
              <a:t>降维算法的识别率。</a:t>
            </a:r>
            <a:endParaRPr lang="zh-CN" altLang="en-US" sz="240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8640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29317-8BC6-4E7B-8A82-D9F80DFF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/>
                <a:ea typeface="微软雅黑"/>
              </a:rPr>
              <a:t>如何用</a:t>
            </a:r>
            <a:r>
              <a:rPr lang="en-US" altLang="zh-CN" err="1">
                <a:latin typeface="微软雅黑"/>
                <a:ea typeface="微软雅黑"/>
              </a:rPr>
              <a:t>PCA实现图片的</a:t>
            </a:r>
            <a:r>
              <a:rPr lang="zh-CN" altLang="en-US">
                <a:latin typeface="微软雅黑"/>
                <a:ea typeface="微软雅黑"/>
              </a:rPr>
              <a:t>降维压缩？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8733640-58D3-4122-B7EB-7FC6C2AA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7193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51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9A8-860C-46FE-936C-91B25D37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altLang="ja-JP">
                <a:latin typeface="微软雅黑"/>
                <a:ea typeface="微软雅黑"/>
                <a:cs typeface="Calibri Light"/>
              </a:rPr>
              <a:t>PCA Step 1</a:t>
            </a:r>
            <a:r>
              <a:rPr lang="zh-CN" altLang="en-US">
                <a:latin typeface="微软雅黑"/>
                <a:ea typeface="微软雅黑"/>
                <a:cs typeface="Calibri Light"/>
              </a:rPr>
              <a:t>：</a:t>
            </a:r>
            <a:r>
              <a:rPr lang="ja-JP" altLang="en-GB">
                <a:latin typeface="微软雅黑"/>
                <a:ea typeface="微软雅黑"/>
                <a:cs typeface="Calibri Light"/>
              </a:rPr>
              <a:t>图片预处理</a:t>
            </a:r>
            <a:endParaRPr lang="en-GB">
              <a:latin typeface="微软雅黑"/>
              <a:ea typeface="微软雅黑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8B28-8FB8-4931-A121-4E813374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sz="2200" b="1">
                <a:latin typeface="微软雅黑"/>
                <a:ea typeface="微软雅黑"/>
              </a:rPr>
              <a:t>1. </a:t>
            </a:r>
            <a:r>
              <a:rPr lang="zh-CN" altLang="en-GB" sz="2200" b="1">
                <a:latin typeface="微软雅黑"/>
                <a:ea typeface="微软雅黑"/>
              </a:rPr>
              <a:t>读入人脸照片</a:t>
            </a:r>
          </a:p>
          <a:p>
            <a:pPr marL="383540" lvl="1"/>
            <a:r>
              <a:rPr lang="en-GB" sz="2200">
                <a:latin typeface="微软雅黑"/>
                <a:ea typeface="微软雅黑"/>
                <a:cs typeface="+mn-lt"/>
              </a:rPr>
              <a:t>I = </a:t>
            </a:r>
            <a:r>
              <a:rPr lang="en-GB" sz="2200" err="1">
                <a:latin typeface="微软雅黑"/>
                <a:ea typeface="微软雅黑"/>
                <a:cs typeface="+mn-lt"/>
              </a:rPr>
              <a:t>imread</a:t>
            </a:r>
            <a:r>
              <a:rPr lang="en-GB" sz="2200">
                <a:latin typeface="微软雅黑"/>
                <a:ea typeface="微软雅黑"/>
                <a:cs typeface="+mn-lt"/>
              </a:rPr>
              <a:t>([</a:t>
            </a:r>
            <a:r>
              <a:rPr lang="en-GB" sz="2200" err="1">
                <a:latin typeface="微软雅黑"/>
                <a:ea typeface="微软雅黑"/>
                <a:cs typeface="+mn-lt"/>
              </a:rPr>
              <a:t>path,currD</a:t>
            </a:r>
            <a:r>
              <a:rPr lang="en-GB" sz="2200">
                <a:latin typeface="微软雅黑"/>
                <a:ea typeface="微软雅黑"/>
                <a:cs typeface="+mn-lt"/>
              </a:rPr>
              <a:t>,'/',files(file).name]);</a:t>
            </a:r>
          </a:p>
          <a:p>
            <a:r>
              <a:rPr lang="en-GB" sz="2200" b="1">
                <a:latin typeface="Microsoft YaHei"/>
                <a:ea typeface="Microsoft YaHei"/>
                <a:cs typeface="Calibri"/>
              </a:rPr>
              <a:t>2.</a:t>
            </a:r>
            <a:r>
              <a:rPr lang="en-GB" altLang="zh-CN" sz="2200" b="1">
                <a:latin typeface="Microsoft YaHei"/>
                <a:ea typeface="Microsoft YaHei"/>
                <a:cs typeface="Calibri"/>
              </a:rPr>
              <a:t> </a:t>
            </a:r>
            <a:r>
              <a:rPr lang="zh-CN" altLang="en-US" sz="2200" b="1">
                <a:latin typeface="Microsoft YaHei"/>
                <a:ea typeface="Microsoft YaHei"/>
                <a:cs typeface="Calibri"/>
              </a:rPr>
              <a:t>处理成灰度图像</a:t>
            </a:r>
            <a:endParaRPr lang="en-GB" altLang="zh-CN" sz="2200" b="1">
              <a:ea typeface="+mn-lt"/>
              <a:cs typeface="+mn-lt"/>
            </a:endParaRPr>
          </a:p>
          <a:p>
            <a:pPr marL="383540" lvl="1"/>
            <a:r>
              <a:rPr lang="en-US" altLang="zh-CN" sz="2200">
                <a:latin typeface="Microsoft YaHei"/>
                <a:ea typeface="Microsoft YaHei"/>
                <a:cs typeface="Calibri"/>
              </a:rPr>
              <a:t>I</a:t>
            </a:r>
            <a:r>
              <a:rPr lang="zh-CN" altLang="en-US" sz="2200">
                <a:latin typeface="Microsoft YaHei"/>
                <a:ea typeface="Microsoft YaHei"/>
                <a:cs typeface="Calibri"/>
              </a:rPr>
              <a:t> </a:t>
            </a:r>
            <a:r>
              <a:rPr lang="en-US" altLang="zh-CN" sz="2200">
                <a:latin typeface="Microsoft YaHei"/>
                <a:ea typeface="Microsoft YaHei"/>
                <a:cs typeface="Calibri"/>
              </a:rPr>
              <a:t>=</a:t>
            </a:r>
            <a:r>
              <a:rPr lang="zh-CN" altLang="en-US" sz="2200">
                <a:latin typeface="Microsoft YaHei"/>
                <a:ea typeface="Microsoft YaHei"/>
                <a:cs typeface="Calibri"/>
              </a:rPr>
              <a:t> </a:t>
            </a:r>
            <a:r>
              <a:rPr lang="en-US" altLang="zh-CN" sz="2200">
                <a:latin typeface="Microsoft YaHei"/>
                <a:ea typeface="Microsoft YaHei"/>
                <a:cs typeface="Calibri"/>
              </a:rPr>
              <a:t>rgb2gray(I);</a:t>
            </a:r>
            <a:endParaRPr lang="en-GB" sz="2200">
              <a:cs typeface="Calibri" panose="020F0502020204030204"/>
            </a:endParaRPr>
          </a:p>
          <a:p>
            <a:r>
              <a:rPr lang="zh-CN" sz="2200" b="1">
                <a:latin typeface="Microsoft YaHei"/>
                <a:ea typeface="Microsoft YaHei"/>
                <a:cs typeface="+mn-lt"/>
              </a:rPr>
              <a:t>3. 统一尺寸</a:t>
            </a:r>
            <a:endParaRPr lang="zh-CN" sz="2200" b="1">
              <a:ea typeface="+mn-lt"/>
              <a:cs typeface="+mn-lt"/>
            </a:endParaRPr>
          </a:p>
          <a:p>
            <a:pPr marL="383540" lvl="1"/>
            <a:r>
              <a:rPr lang="zh-CN" sz="2200">
                <a:latin typeface="Microsoft YaHei"/>
                <a:ea typeface="Microsoft YaHei"/>
                <a:cs typeface="+mn-lt"/>
              </a:rPr>
              <a:t>I = imresize(I, [m, n]);</a:t>
            </a:r>
            <a:endParaRPr lang="zh-CN" sz="2200">
              <a:ea typeface="宋体"/>
              <a:cs typeface="Calibri" panose="020F0502020204030204"/>
            </a:endParaRPr>
          </a:p>
          <a:p>
            <a:r>
              <a:rPr lang="en-US" altLang="zh-CN" sz="2200" b="1">
                <a:ea typeface="+mn-lt"/>
                <a:cs typeface="+mn-lt"/>
              </a:rPr>
              <a:t>4.</a:t>
            </a:r>
            <a:r>
              <a:rPr lang="zh-CN" altLang="en-US" sz="2200" b="1">
                <a:latin typeface="Microsoft YaHei"/>
                <a:ea typeface="Microsoft YaHei"/>
                <a:cs typeface="+mn-lt"/>
              </a:rPr>
              <a:t> 将所有照片存入一个矩阵，每一张照片为一个列向量</a:t>
            </a:r>
            <a:endParaRPr lang="en-US" altLang="zh-CN" sz="2200" b="1">
              <a:ea typeface="+mn-lt"/>
              <a:cs typeface="+mn-lt"/>
            </a:endParaRPr>
          </a:p>
          <a:p>
            <a:pPr marL="383540" lvl="1"/>
            <a:r>
              <a:rPr lang="en-US" altLang="zh-CN" sz="2200">
                <a:latin typeface="Microsoft YaHei"/>
                <a:ea typeface="Microsoft YaHei"/>
                <a:cs typeface="+mn-lt"/>
              </a:rPr>
              <a:t>I</a:t>
            </a:r>
            <a:r>
              <a:rPr lang="zh-CN" altLang="en-US" sz="2200">
                <a:latin typeface="Microsoft YaHei"/>
                <a:ea typeface="Microsoft YaHei"/>
                <a:cs typeface="+mn-lt"/>
              </a:rPr>
              <a:t> </a:t>
            </a:r>
            <a:r>
              <a:rPr lang="en-US" altLang="zh-CN" sz="2200">
                <a:latin typeface="Microsoft YaHei"/>
                <a:ea typeface="Microsoft YaHei"/>
                <a:cs typeface="+mn-lt"/>
              </a:rPr>
              <a:t>=</a:t>
            </a:r>
            <a:r>
              <a:rPr lang="zh-CN" altLang="en-US" sz="2200">
                <a:latin typeface="Microsoft YaHei"/>
                <a:ea typeface="Microsoft YaHei"/>
                <a:cs typeface="+mn-lt"/>
              </a:rPr>
              <a:t> </a:t>
            </a:r>
            <a:r>
              <a:rPr lang="en-US" altLang="zh-CN" sz="2200">
                <a:latin typeface="Microsoft YaHei"/>
                <a:ea typeface="Microsoft YaHei"/>
                <a:cs typeface="+mn-lt"/>
              </a:rPr>
              <a:t>reshape(I,[],1);</a:t>
            </a:r>
            <a:endParaRPr lang="zh-CN" sz="2200">
              <a:cs typeface="Calibri" panose="020F0502020204030204"/>
            </a:endParaRPr>
          </a:p>
          <a:p>
            <a:pPr marL="200660" lvl="1" indent="0">
              <a:spcBef>
                <a:spcPts val="1200"/>
              </a:spcBef>
              <a:spcAft>
                <a:spcPts val="200"/>
              </a:spcAft>
              <a:buNone/>
            </a:pPr>
            <a:endParaRPr lang="zh-CN" altLang="en-US" sz="2000">
              <a:latin typeface="微软雅黑"/>
              <a:ea typeface="微软雅黑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639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4" descr="图片包含 图形用户界面&#10;&#10;已自动生成说明">
            <a:extLst>
              <a:ext uri="{FF2B5EF4-FFF2-40B4-BE49-F238E27FC236}">
                <a16:creationId xmlns:a16="http://schemas.microsoft.com/office/drawing/2014/main" id="{DBE9CCA4-AF7E-4B47-A0F2-0C2158743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3" r="-2" b="810"/>
          <a:stretch/>
        </p:blipFill>
        <p:spPr>
          <a:xfrm>
            <a:off x="5055344" y="2562860"/>
            <a:ext cx="4272397" cy="2979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08E08-8220-499C-B463-91FF3FB2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>
                <a:latin typeface="微软雅黑"/>
                <a:ea typeface="微软雅黑"/>
                <a:cs typeface="Calibri Light"/>
              </a:rPr>
              <a:t>PCA </a:t>
            </a:r>
            <a:r>
              <a:rPr lang="en-US" altLang="zh-CN">
                <a:latin typeface="微软雅黑"/>
                <a:ea typeface="微软雅黑"/>
                <a:cs typeface="Calibri Light"/>
              </a:rPr>
              <a:t>Step 2: </a:t>
            </a:r>
            <a:r>
              <a:rPr lang="ja-JP" altLang="en-GB">
                <a:latin typeface="微软雅黑"/>
                <a:ea typeface="微软雅黑"/>
                <a:cs typeface="Calibri Light"/>
              </a:rPr>
              <a:t>计算特征脸</a:t>
            </a:r>
            <a:endParaRPr lang="en-GB">
              <a:latin typeface="微软雅黑"/>
              <a:ea typeface="微软雅黑"/>
            </a:endParaRPr>
          </a:p>
        </p:txBody>
      </p:sp>
      <p:pic>
        <p:nvPicPr>
          <p:cNvPr id="9" name="图片 5" descr="图片包含 图形用户界面&#10;&#10;已自动生成说明">
            <a:extLst>
              <a:ext uri="{FF2B5EF4-FFF2-40B4-BE49-F238E27FC236}">
                <a16:creationId xmlns:a16="http://schemas.microsoft.com/office/drawing/2014/main" id="{DCB20538-1743-4D31-8C9B-68BAEA5B8D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34" r="24725"/>
          <a:stretch/>
        </p:blipFill>
        <p:spPr>
          <a:xfrm>
            <a:off x="9082009" y="3864192"/>
            <a:ext cx="1562103" cy="2284716"/>
          </a:xfrm>
          <a:prstGeom prst="rect">
            <a:avLst/>
          </a:prstGeom>
        </p:spPr>
      </p:pic>
      <p:pic>
        <p:nvPicPr>
          <p:cNvPr id="5" name="图片 6" descr="图片包含 图形用户界面&#10;&#10;已自动生成说明">
            <a:extLst>
              <a:ext uri="{FF2B5EF4-FFF2-40B4-BE49-F238E27FC236}">
                <a16:creationId xmlns:a16="http://schemas.microsoft.com/office/drawing/2014/main" id="{F3D046DD-72D5-48AC-9349-A420255007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25" r="-2" b="-2"/>
          <a:stretch/>
        </p:blipFill>
        <p:spPr>
          <a:xfrm>
            <a:off x="8415071" y="2011147"/>
            <a:ext cx="2826329" cy="19667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B50E-5BE1-4A07-82A3-95F37C1B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15" y="1892197"/>
            <a:ext cx="4804041" cy="4326428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GB" sz="1600" b="1">
                <a:ea typeface="+mn-lt"/>
                <a:cs typeface="+mn-lt"/>
              </a:rPr>
              <a:t>1. </a:t>
            </a:r>
            <a:r>
              <a:rPr lang="zh-CN" altLang="en-GB" sz="1600" b="1">
                <a:ea typeface="+mn-lt"/>
                <a:cs typeface="+mn-lt"/>
              </a:rPr>
              <a:t>计算并减去每张照片的平均灰度值</a:t>
            </a:r>
            <a:endParaRPr lang="en-US" altLang="zh-CN" sz="1600">
              <a:ea typeface="宋体"/>
              <a:cs typeface="Calibri" panose="020F0502020204030204"/>
            </a:endParaRPr>
          </a:p>
          <a:p>
            <a:r>
              <a:rPr lang="zh-CN" altLang="en-GB" sz="1600">
                <a:ea typeface="+mn-lt"/>
                <a:cs typeface="+mn-lt"/>
              </a:rPr>
              <a:t>    </a:t>
            </a:r>
            <a:r>
              <a:rPr lang="zh-CN" sz="1600">
                <a:ea typeface="+mn-lt"/>
                <a:cs typeface="+mn-lt"/>
              </a:rPr>
              <a:t>A2 = A - mean(A);</a:t>
            </a:r>
            <a:endParaRPr lang="zh-CN" altLang="en-GB" sz="1600">
              <a:ea typeface="+mn-lt"/>
              <a:cs typeface="+mn-lt"/>
            </a:endParaRPr>
          </a:p>
          <a:p>
            <a:r>
              <a:rPr lang="zh-CN" sz="1600" b="1">
                <a:ea typeface="+mn-lt"/>
                <a:cs typeface="+mn-lt"/>
              </a:rPr>
              <a:t>2.  </a:t>
            </a:r>
            <a:r>
              <a:rPr lang="zh-CN" altLang="en-US" sz="1600" b="1">
                <a:ea typeface="+mn-lt"/>
                <a:cs typeface="+mn-lt"/>
              </a:rPr>
              <a:t>计算协方差矩阵</a:t>
            </a:r>
            <a:r>
              <a:rPr lang="en-US" altLang="zh-CN" sz="1600" b="1">
                <a:ea typeface="+mn-lt"/>
                <a:cs typeface="+mn-lt"/>
              </a:rPr>
              <a:t>A’*A</a:t>
            </a:r>
            <a:endParaRPr lang="en-US" sz="1600" b="1">
              <a:cs typeface="Calibri"/>
            </a:endParaRPr>
          </a:p>
          <a:p>
            <a:r>
              <a:rPr lang="en-GB" sz="1600">
                <a:ea typeface="+mn-lt"/>
                <a:cs typeface="+mn-lt"/>
              </a:rPr>
              <a:t>    C = </a:t>
            </a:r>
            <a:r>
              <a:rPr lang="en-GB" sz="1600" err="1">
                <a:ea typeface="+mn-lt"/>
                <a:cs typeface="+mn-lt"/>
              </a:rPr>
              <a:t>cov</a:t>
            </a:r>
            <a:r>
              <a:rPr lang="en-GB" sz="1600">
                <a:ea typeface="+mn-lt"/>
                <a:cs typeface="+mn-lt"/>
              </a:rPr>
              <a:t>(A);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GB" sz="1600">
                <a:ea typeface="+mn-lt"/>
                <a:cs typeface="+mn-lt"/>
              </a:rPr>
              <a:t>  </a:t>
            </a:r>
            <a:r>
              <a:rPr lang="en-GB" sz="1600" b="1">
                <a:ea typeface="+mn-lt"/>
                <a:cs typeface="+mn-lt"/>
              </a:rPr>
              <a:t>3. </a:t>
            </a:r>
            <a:r>
              <a:rPr lang="zh-CN" altLang="en-GB" sz="1600" b="1">
                <a:ea typeface="+mn-lt"/>
                <a:cs typeface="+mn-lt"/>
              </a:rPr>
              <a:t>计算特征值D和特征向量V</a:t>
            </a:r>
            <a:endParaRPr lang="en-GB" sz="1600" b="1">
              <a:cs typeface="Calibri" panose="020F0502020204030204"/>
            </a:endParaRPr>
          </a:p>
          <a:p>
            <a:r>
              <a:rPr lang="en-GB" sz="1600">
                <a:ea typeface="+mn-lt"/>
                <a:cs typeface="+mn-lt"/>
              </a:rPr>
              <a:t>     [V, D] = </a:t>
            </a:r>
            <a:r>
              <a:rPr lang="en-GB" sz="1600" err="1">
                <a:ea typeface="+mn-lt"/>
                <a:cs typeface="+mn-lt"/>
              </a:rPr>
              <a:t>eig</a:t>
            </a:r>
            <a:r>
              <a:rPr lang="en-GB" sz="1600">
                <a:ea typeface="+mn-lt"/>
                <a:cs typeface="+mn-lt"/>
              </a:rPr>
              <a:t>(C);</a:t>
            </a:r>
            <a:endParaRPr lang="en-GB" sz="1600">
              <a:cs typeface="Calibri" panose="020F0502020204030204"/>
            </a:endParaRPr>
          </a:p>
          <a:p>
            <a:r>
              <a:rPr lang="en-GB" sz="1600" b="1">
                <a:ea typeface="+mn-lt"/>
                <a:cs typeface="+mn-lt"/>
              </a:rPr>
              <a:t>4. </a:t>
            </a:r>
            <a:r>
              <a:rPr lang="zh-CN" altLang="en-GB" sz="1600" b="1">
                <a:ea typeface="+mn-lt"/>
                <a:cs typeface="+mn-lt"/>
              </a:rPr>
              <a:t>将它们排序</a:t>
            </a:r>
            <a:endParaRPr lang="en-GB" sz="1600" b="1">
              <a:ea typeface="+mn-lt"/>
              <a:cs typeface="+mn-lt"/>
            </a:endParaRPr>
          </a:p>
          <a:p>
            <a:r>
              <a:rPr lang="en-GB" sz="1600">
                <a:ea typeface="+mn-lt"/>
                <a:cs typeface="+mn-lt"/>
              </a:rPr>
              <a:t>     [d, </a:t>
            </a:r>
            <a:r>
              <a:rPr lang="en-GB" sz="1600" err="1">
                <a:ea typeface="+mn-lt"/>
                <a:cs typeface="+mn-lt"/>
              </a:rPr>
              <a:t>ind</a:t>
            </a:r>
            <a:r>
              <a:rPr lang="en-GB" sz="1600">
                <a:ea typeface="+mn-lt"/>
                <a:cs typeface="+mn-lt"/>
              </a:rPr>
              <a:t>] = sort(</a:t>
            </a:r>
            <a:r>
              <a:rPr lang="en-GB" sz="1600" err="1">
                <a:ea typeface="+mn-lt"/>
                <a:cs typeface="+mn-lt"/>
              </a:rPr>
              <a:t>diag</a:t>
            </a:r>
            <a:r>
              <a:rPr lang="en-GB" sz="1600">
                <a:ea typeface="+mn-lt"/>
                <a:cs typeface="+mn-lt"/>
              </a:rPr>
              <a:t>(D), 'descend');</a:t>
            </a:r>
            <a:endParaRPr lang="en-GB" sz="1600">
              <a:cs typeface="Calibri"/>
            </a:endParaRPr>
          </a:p>
          <a:p>
            <a:pPr marL="0" indent="0">
              <a:buNone/>
            </a:pPr>
            <a:r>
              <a:rPr lang="en-GB" sz="1600">
                <a:ea typeface="+mn-lt"/>
                <a:cs typeface="+mn-lt"/>
              </a:rPr>
              <a:t>       Vs = V(:,</a:t>
            </a:r>
            <a:r>
              <a:rPr lang="en-GB" sz="1600" err="1">
                <a:ea typeface="+mn-lt"/>
                <a:cs typeface="+mn-lt"/>
              </a:rPr>
              <a:t>ind</a:t>
            </a:r>
            <a:r>
              <a:rPr lang="en-GB" sz="1600">
                <a:ea typeface="+mn-lt"/>
                <a:cs typeface="+mn-lt"/>
              </a:rPr>
              <a:t>);</a:t>
            </a:r>
            <a:endParaRPr lang="en-GB" sz="1600">
              <a:cs typeface="Calibri" panose="020F0502020204030204"/>
            </a:endParaRPr>
          </a:p>
          <a:p>
            <a:r>
              <a:rPr lang="en-GB" sz="1600" b="1">
                <a:ea typeface="+mn-lt"/>
                <a:cs typeface="+mn-lt"/>
              </a:rPr>
              <a:t>5. </a:t>
            </a:r>
            <a:r>
              <a:rPr lang="zh-CN" altLang="en-GB" sz="1600" b="1">
                <a:ea typeface="+mn-lt"/>
                <a:cs typeface="+mn-lt"/>
              </a:rPr>
              <a:t>与原矩阵相乘得到特征脸</a:t>
            </a:r>
            <a:endParaRPr lang="en-GB" sz="1600" b="1">
              <a:cs typeface="Calibri"/>
            </a:endParaRPr>
          </a:p>
          <a:p>
            <a:r>
              <a:rPr lang="en-GB" sz="1600">
                <a:ea typeface="+mn-lt"/>
                <a:cs typeface="+mn-lt"/>
              </a:rPr>
              <a:t>     U1 = A*Vs;</a:t>
            </a:r>
            <a:endParaRPr lang="en-GB" sz="1600">
              <a:cs typeface="Calibri" panose="020F0502020204030204"/>
            </a:endParaRPr>
          </a:p>
          <a:p>
            <a:endParaRPr lang="en-US" sz="1400">
              <a:cs typeface="Calibri" panose="020F0502020204030204"/>
            </a:endParaRPr>
          </a:p>
          <a:p>
            <a:endParaRPr lang="en-GB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2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8CDE5-059C-4CF8-B253-AB10535E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>
                <a:latin typeface="微软雅黑"/>
                <a:ea typeface="微软雅黑"/>
              </a:rPr>
              <a:t>PCA Step 3: </a:t>
            </a:r>
            <a:r>
              <a:rPr lang="zh-CN" altLang="en-US">
                <a:latin typeface="微软雅黑"/>
                <a:ea typeface="微软雅黑"/>
              </a:rPr>
              <a:t>图片压缩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4F2CCA-C354-4CE7-A54B-20E9D6483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r="22829"/>
          <a:stretch/>
        </p:blipFill>
        <p:spPr>
          <a:xfrm>
            <a:off x="1183017" y="1916318"/>
            <a:ext cx="2376058" cy="34710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296A12-4F9A-4587-A049-549D640A5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5" r="22704"/>
          <a:stretch/>
        </p:blipFill>
        <p:spPr>
          <a:xfrm>
            <a:off x="3719942" y="1916318"/>
            <a:ext cx="2376057" cy="3471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C23814-9A48-468E-9573-217C43B30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1639" y="2143100"/>
                <a:ext cx="4804041" cy="402336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zh-CN" altLang="en-US" dirty="0">
                    <a:latin typeface="微软雅黑"/>
                    <a:ea typeface="微软雅黑"/>
                  </a:rPr>
                  <a:t>SVD分解实现压缩：</a:t>
                </a:r>
                <a:endParaRPr lang="en-US" altLang="zh-CN" dirty="0">
                  <a:latin typeface="微软雅黑"/>
                  <a:ea typeface="微软雅黑"/>
                </a:endParaRPr>
              </a:p>
              <a:p>
                <a:r>
                  <a:rPr lang="en-US" altLang="zh-CN" dirty="0">
                    <a:latin typeface="微软雅黑"/>
                    <a:ea typeface="微软雅黑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dirty="0"/>
              </a:p>
              <a:p>
                <a:r>
                  <a:rPr lang="zh-CN" altLang="en-US" dirty="0">
                    <a:latin typeface="微软雅黑"/>
                    <a:ea typeface="微软雅黑"/>
                  </a:rPr>
                  <a:t>    前面求得的</a:t>
                </a:r>
                <a:r>
                  <a:rPr lang="en-US" altLang="zh-CN" dirty="0">
                    <a:latin typeface="微软雅黑"/>
                    <a:ea typeface="微软雅黑"/>
                  </a:rPr>
                  <a:t>U1 = U</a:t>
                </a:r>
                <a:r>
                  <a:rPr lang="el-GR" altLang="zh-CN" dirty="0">
                    <a:latin typeface="微软雅黑"/>
                    <a:ea typeface="微软雅黑"/>
                  </a:rPr>
                  <a:t>Σ</a:t>
                </a:r>
                <a:endParaRPr lang="en-US" altLang="zh-CN" dirty="0">
                  <a:latin typeface="微软雅黑"/>
                  <a:ea typeface="微软雅黑"/>
                </a:endParaRPr>
              </a:p>
              <a:p>
                <a:r>
                  <a:rPr lang="en-US" altLang="zh-CN" dirty="0">
                    <a:latin typeface="微软雅黑"/>
                    <a:ea typeface="微软雅黑"/>
                    <a:cs typeface="+mn-lt"/>
                  </a:rPr>
                  <a:t>    </a:t>
                </a:r>
                <a:r>
                  <a:rPr lang="zh-CN" dirty="0">
                    <a:ea typeface="+mn-lt"/>
                    <a:cs typeface="+mn-lt"/>
                  </a:rPr>
                  <a:t>A3 = U</a:t>
                </a:r>
                <a:r>
                  <a:rPr lang="en-US" altLang="zh-CN" dirty="0">
                    <a:ea typeface="+mn-lt"/>
                    <a:cs typeface="+mn-lt"/>
                  </a:rPr>
                  <a:t>1</a:t>
                </a:r>
                <a:r>
                  <a:rPr lang="zh-CN" dirty="0">
                    <a:ea typeface="+mn-lt"/>
                    <a:cs typeface="+mn-lt"/>
                  </a:rPr>
                  <a:t>(:, 1:i)*Vs</a:t>
                </a:r>
                <a:r>
                  <a:rPr lang="zh-CN" altLang="en-US" dirty="0">
                    <a:ea typeface="+mn-lt"/>
                    <a:cs typeface="+mn-lt"/>
                  </a:rPr>
                  <a:t>‘</a:t>
                </a:r>
                <a:r>
                  <a:rPr lang="zh-CN" dirty="0">
                    <a:ea typeface="+mn-lt"/>
                    <a:cs typeface="+mn-lt"/>
                  </a:rPr>
                  <a:t>(1:i, :)+mean(A); %im</a:t>
                </a:r>
                <a:r>
                  <a:rPr lang="en-US" altLang="zh-CN">
                    <a:ea typeface="+mn-lt"/>
                    <a:cs typeface="+mn-lt"/>
                  </a:rPr>
                  <a:t>a</a:t>
                </a:r>
                <a:r>
                  <a:rPr lang="zh-CN">
                    <a:ea typeface="+mn-lt"/>
                    <a:cs typeface="+mn-lt"/>
                  </a:rPr>
                  <a:t>ges after compression</a:t>
                </a:r>
              </a:p>
              <a:p>
                <a:r>
                  <a:rPr lang="zh-CN" altLang="en-US" dirty="0">
                    <a:ea typeface="+mn-lt"/>
                    <a:cs typeface="+mn-lt"/>
                  </a:rPr>
                  <a:t>    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C23814-9A48-468E-9573-217C43B30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1639" y="2143100"/>
                <a:ext cx="4804041" cy="4023360"/>
              </a:xfrm>
              <a:blipFill>
                <a:blip r:embed="rId4"/>
                <a:stretch>
                  <a:fillRect l="-1396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4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602-0FCF-4C28-A043-50434C0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>
                <a:latin typeface="微软雅黑"/>
                <a:ea typeface="微软雅黑"/>
                <a:cs typeface="Calibri Light"/>
              </a:rPr>
              <a:t>KNN</a:t>
            </a:r>
            <a:r>
              <a:rPr lang="zh-CN" altLang="en-US">
                <a:latin typeface="微软雅黑"/>
                <a:ea typeface="微软雅黑"/>
                <a:cs typeface="Calibri Light"/>
              </a:rPr>
              <a:t>分类实现人脸识别</a:t>
            </a:r>
            <a:endParaRPr lang="en-GB">
              <a:latin typeface="微软雅黑"/>
              <a:ea typeface="微软雅黑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1C0D1-2EC7-4EEE-A416-1B850C6F4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6432" y="2252041"/>
            <a:ext cx="3094997" cy="27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4FEC-CD29-4BF9-BF2C-B4213271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2031588"/>
            <a:ext cx="651594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GB">
                <a:ea typeface="+mn-lt"/>
                <a:cs typeface="+mn-lt"/>
              </a:rPr>
              <a:t>在模式识别领域中，最近邻居法</a:t>
            </a:r>
            <a:r>
              <a:rPr lang="en-GB">
                <a:ea typeface="+mn-lt"/>
                <a:cs typeface="+mn-lt"/>
              </a:rPr>
              <a:t>（KNN</a:t>
            </a:r>
            <a:r>
              <a:rPr lang="zh-CN" altLang="en-GB">
                <a:ea typeface="+mn-lt"/>
                <a:cs typeface="+mn-lt"/>
              </a:rPr>
              <a:t>算法，又译</a:t>
            </a:r>
            <a:r>
              <a:rPr lang="en-GB">
                <a:ea typeface="+mn-lt"/>
                <a:cs typeface="+mn-lt"/>
              </a:rPr>
              <a:t>K-</a:t>
            </a:r>
            <a:r>
              <a:rPr lang="zh-CN" altLang="en-GB">
                <a:ea typeface="+mn-lt"/>
                <a:cs typeface="+mn-lt"/>
              </a:rPr>
              <a:t>近邻算法）是一种用于分类和回归的非参数统计方法。在这两种情况下，输入包含特征空间</a:t>
            </a:r>
            <a:r>
              <a:rPr lang="en-GB">
                <a:ea typeface="+mn-lt"/>
                <a:cs typeface="+mn-lt"/>
              </a:rPr>
              <a:t>（Feature Space</a:t>
            </a:r>
            <a:r>
              <a:rPr lang="zh-CN" altLang="en-GB">
                <a:ea typeface="+mn-lt"/>
                <a:cs typeface="+mn-lt"/>
              </a:rPr>
              <a:t>）中的</a:t>
            </a:r>
            <a:r>
              <a:rPr lang="en-GB">
                <a:ea typeface="+mn-lt"/>
                <a:cs typeface="+mn-lt"/>
              </a:rPr>
              <a:t>k</a:t>
            </a:r>
            <a:r>
              <a:rPr lang="zh-CN" altLang="en-GB">
                <a:ea typeface="+mn-lt"/>
                <a:cs typeface="+mn-lt"/>
              </a:rPr>
              <a:t>个最接近的训练样本</a:t>
            </a:r>
            <a:r>
              <a:rPr lang="en-GB">
                <a:ea typeface="+mn-lt"/>
                <a:cs typeface="+mn-lt"/>
              </a:rPr>
              <a:t>。</a:t>
            </a:r>
            <a:endParaRPr lang="en-GB">
              <a:latin typeface="Calibri"/>
              <a:ea typeface="微软雅黑"/>
              <a:cs typeface="Calibri"/>
            </a:endParaRPr>
          </a:p>
          <a:p>
            <a:endParaRPr lang="en-GB">
              <a:latin typeface="Calibri"/>
              <a:ea typeface="微软雅黑"/>
              <a:cs typeface="Calibri"/>
            </a:endParaRPr>
          </a:p>
          <a:p>
            <a:r>
              <a:rPr lang="en-US" altLang="zh-CN" err="1">
                <a:latin typeface="微软雅黑"/>
                <a:ea typeface="微软雅黑"/>
                <a:cs typeface="Calibri"/>
              </a:rPr>
              <a:t>kNN</a:t>
            </a:r>
            <a:r>
              <a:rPr lang="zh-CN" altLang="en-US">
                <a:latin typeface="微软雅黑"/>
                <a:ea typeface="微软雅黑"/>
                <a:cs typeface="Calibri"/>
              </a:rPr>
              <a:t>的简单例子如图。</a:t>
            </a:r>
            <a:endParaRPr lang="zh-CN" altLang="en-GB">
              <a:latin typeface="微软雅黑"/>
              <a:ea typeface="微软雅黑"/>
              <a:cs typeface="Calibri"/>
            </a:endParaRPr>
          </a:p>
          <a:p>
            <a:endParaRPr lang="en-GB">
              <a:latin typeface="微软雅黑"/>
              <a:ea typeface="微软雅黑"/>
              <a:cs typeface="Calibri"/>
            </a:endParaRPr>
          </a:p>
          <a:p>
            <a:endParaRPr lang="en-GB">
              <a:latin typeface="微软雅黑"/>
              <a:ea typeface="微软雅黑"/>
              <a:cs typeface="Calibri"/>
            </a:endParaRPr>
          </a:p>
          <a:p>
            <a:endParaRPr lang="en-GB">
              <a:latin typeface="微软雅黑"/>
              <a:ea typeface="微软雅黑"/>
              <a:cs typeface="Calibri"/>
            </a:endParaRPr>
          </a:p>
          <a:p>
            <a:endParaRPr lang="en-GB">
              <a:latin typeface="微软雅黑"/>
              <a:ea typeface="微软雅黑"/>
              <a:cs typeface="Calibri"/>
            </a:endParaRPr>
          </a:p>
          <a:p>
            <a:endParaRPr lang="en-GB">
              <a:latin typeface="微软雅黑"/>
              <a:ea typeface="微软雅黑"/>
              <a:cs typeface="Calibri"/>
            </a:endParaRPr>
          </a:p>
          <a:p>
            <a:pPr marL="0" indent="0">
              <a:buNone/>
            </a:pPr>
            <a:endParaRPr lang="en-GB">
              <a:latin typeface="微软雅黑"/>
              <a:ea typeface="微软雅黑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49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A60EE-0BF8-4C41-BEB0-73A876D6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9959"/>
            <a:ext cx="10058400" cy="1450757"/>
          </a:xfrm>
        </p:spPr>
        <p:txBody>
          <a:bodyPr/>
          <a:lstStyle/>
          <a:p>
            <a:r>
              <a:rPr lang="en-GB" altLang="zh-CN">
                <a:latin typeface="微软雅黑"/>
                <a:ea typeface="微软雅黑"/>
                <a:cs typeface="Calibri Light"/>
              </a:rPr>
              <a:t>KNN</a:t>
            </a:r>
            <a:r>
              <a:rPr lang="zh-CN" altLang="en-US">
                <a:latin typeface="微软雅黑"/>
                <a:ea typeface="微软雅黑"/>
                <a:cs typeface="Calibri Light"/>
              </a:rPr>
              <a:t>分类实现人脸识别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7762D-4EFE-4942-8671-CFB4EDB4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8661"/>
            <a:ext cx="1005840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GB" altLang="zh-CN">
                <a:latin typeface="微软雅黑"/>
                <a:ea typeface="微软雅黑"/>
                <a:cs typeface="Calibri"/>
              </a:rPr>
              <a:t>1. </a:t>
            </a:r>
            <a:r>
              <a:rPr lang="zh-CN" altLang="en-US">
                <a:latin typeface="微软雅黑"/>
                <a:ea typeface="微软雅黑"/>
                <a:cs typeface="Calibri"/>
              </a:rPr>
              <a:t>标记：对原数据集每张照片</a:t>
            </a:r>
            <a:r>
              <a:rPr lang="en-US" altLang="zh-CN" err="1">
                <a:latin typeface="微软雅黑"/>
                <a:ea typeface="微软雅黑"/>
                <a:cs typeface="Calibri"/>
              </a:rPr>
              <a:t>i</a:t>
            </a:r>
            <a:r>
              <a:rPr lang="zh-CN" altLang="en-US">
                <a:latin typeface="微软雅黑"/>
                <a:ea typeface="微软雅黑"/>
                <a:cs typeface="Calibri"/>
              </a:rPr>
              <a:t>对应坐标</a:t>
            </a:r>
            <a:r>
              <a:rPr lang="en-US" altLang="zh-CN">
                <a:latin typeface="微软雅黑"/>
                <a:ea typeface="微软雅黑"/>
                <a:cs typeface="Calibri"/>
              </a:rPr>
              <a:t>di</a:t>
            </a:r>
            <a:r>
              <a:rPr lang="zh-CN" altLang="en-US">
                <a:latin typeface="微软雅黑"/>
                <a:ea typeface="微软雅黑"/>
                <a:cs typeface="Calibri"/>
              </a:rPr>
              <a:t>，标记其对应同学的编号</a:t>
            </a:r>
            <a:r>
              <a:rPr lang="en-US" altLang="zh-CN">
                <a:latin typeface="微软雅黑"/>
                <a:ea typeface="微软雅黑"/>
                <a:cs typeface="Calibri"/>
              </a:rPr>
              <a:t>j</a:t>
            </a:r>
          </a:p>
          <a:p>
            <a:r>
              <a:rPr lang="zh-CN" altLang="en-GB">
                <a:latin typeface="微软雅黑"/>
                <a:ea typeface="微软雅黑"/>
                <a:cs typeface="Calibri"/>
              </a:rPr>
              <a:t>2. </a:t>
            </a:r>
            <a:r>
              <a:rPr lang="zh-CN" altLang="en-US">
                <a:latin typeface="微软雅黑"/>
                <a:ea typeface="微软雅黑"/>
                <a:cs typeface="Calibri"/>
              </a:rPr>
              <a:t>识别：</a:t>
            </a:r>
            <a:r>
              <a:rPr lang="zh-CN" altLang="en-GB">
                <a:latin typeface="微软雅黑"/>
                <a:ea typeface="微软雅黑"/>
                <a:cs typeface="Calibri"/>
              </a:rPr>
              <a:t>对得到的所有x运行kNN算法，找到测试照片附近的照片所对应的人</a:t>
            </a:r>
            <a:endParaRPr lang="en-US" altLang="zh-CN">
              <a:latin typeface="微软雅黑"/>
              <a:ea typeface="微软雅黑"/>
              <a:cs typeface="Calibri"/>
            </a:endParaRPr>
          </a:p>
          <a:p>
            <a:endParaRPr lang="en-US" altLang="zh-CN">
              <a:latin typeface="微软雅黑"/>
              <a:ea typeface="微软雅黑"/>
              <a:cs typeface="Calibri"/>
            </a:endParaRPr>
          </a:p>
          <a:p>
            <a:r>
              <a:rPr lang="zh-CN" altLang="en-US" b="1">
                <a:latin typeface="微软雅黑"/>
                <a:ea typeface="微软雅黑"/>
                <a:cs typeface="Calibri"/>
              </a:rPr>
              <a:t>问题：使用何数据作为数据集中每张照片的坐标？</a:t>
            </a:r>
            <a:endParaRPr lang="en-US" altLang="zh-CN" b="1">
              <a:latin typeface="微软雅黑"/>
              <a:ea typeface="微软雅黑"/>
              <a:cs typeface="Calibri"/>
            </a:endParaRPr>
          </a:p>
          <a:p>
            <a:r>
              <a:rPr lang="en-GB" altLang="zh-CN">
                <a:latin typeface="Calibri"/>
                <a:ea typeface="+mn-lt"/>
                <a:cs typeface="Calibri"/>
              </a:rPr>
              <a:t>A= U1*Vs'</a:t>
            </a:r>
            <a:endParaRPr lang="zh-CN" altLang="en-US">
              <a:latin typeface="微软雅黑"/>
              <a:ea typeface="微软雅黑"/>
              <a:cs typeface="Calibri"/>
            </a:endParaRPr>
          </a:p>
          <a:p>
            <a:r>
              <a:rPr lang="zh-CN">
                <a:latin typeface="Microsoft YaHei"/>
                <a:ea typeface="Microsoft YaHei"/>
                <a:cs typeface="Calibri"/>
              </a:rPr>
              <a:t>根据</a:t>
            </a:r>
            <a:r>
              <a:rPr lang="en-US" altLang="zh-CN">
                <a:latin typeface="Microsoft YaHei"/>
                <a:ea typeface="Microsoft YaHei"/>
                <a:cs typeface="Calibri"/>
              </a:rPr>
              <a:t>PCA</a:t>
            </a:r>
            <a:r>
              <a:rPr lang="zh-CN">
                <a:latin typeface="Microsoft YaHei"/>
                <a:ea typeface="Microsoft YaHei"/>
                <a:cs typeface="Calibri"/>
              </a:rPr>
              <a:t>的原理，每一张照片</a:t>
            </a:r>
            <a:r>
              <a:rPr lang="zh-CN" altLang="en-US">
                <a:latin typeface="Microsoft YaHei"/>
                <a:ea typeface="Microsoft YaHei"/>
                <a:cs typeface="Calibri"/>
              </a:rPr>
              <a:t>都应是特征脸的线性组合。因此，</a:t>
            </a:r>
            <a:r>
              <a:rPr lang="zh-CN">
                <a:latin typeface="Microsoft YaHei"/>
                <a:ea typeface="Microsoft YaHei"/>
                <a:cs typeface="Calibri"/>
              </a:rPr>
              <a:t>对于数据集照片，</a:t>
            </a:r>
            <a:r>
              <a:rPr lang="zh-CN" altLang="en-US">
                <a:latin typeface="Microsoft YaHei"/>
                <a:ea typeface="Microsoft YaHei"/>
                <a:cs typeface="Calibri"/>
              </a:rPr>
              <a:t>我们需要的坐标</a:t>
            </a:r>
            <a:r>
              <a:rPr lang="zh-CN">
                <a:latin typeface="Microsoft YaHei"/>
                <a:ea typeface="Microsoft YaHei"/>
                <a:cs typeface="Calibri"/>
              </a:rPr>
              <a:t>已经</a:t>
            </a:r>
            <a:r>
              <a:rPr lang="zh-CN" altLang="en-US">
                <a:latin typeface="Microsoft YaHei"/>
                <a:ea typeface="Microsoft YaHei"/>
                <a:cs typeface="Calibri"/>
              </a:rPr>
              <a:t>存储在</a:t>
            </a:r>
            <a:r>
              <a:rPr lang="zh-CN">
                <a:latin typeface="Microsoft YaHei"/>
                <a:ea typeface="Microsoft YaHei"/>
                <a:cs typeface="Calibri"/>
              </a:rPr>
              <a:t>存储在</a:t>
            </a:r>
            <a:r>
              <a:rPr lang="en-US">
                <a:latin typeface="Microsoft YaHei"/>
                <a:ea typeface="+mn-lt"/>
                <a:cs typeface="Calibri"/>
              </a:rPr>
              <a:t>Vs</a:t>
            </a:r>
            <a:r>
              <a:rPr lang="en-US" altLang="zh-CN">
                <a:latin typeface="Calibri"/>
                <a:ea typeface="Microsoft YaHei"/>
                <a:cs typeface="Calibri"/>
              </a:rPr>
              <a:t>'</a:t>
            </a:r>
            <a:r>
              <a:rPr lang="zh-CN">
                <a:latin typeface="Microsoft YaHei"/>
                <a:ea typeface="Microsoft YaHei"/>
                <a:cs typeface="Calibri"/>
              </a:rPr>
              <a:t>中了。</a:t>
            </a:r>
            <a:endParaRPr lang="en-US">
              <a:ea typeface="+mn-lt"/>
              <a:cs typeface="+mn-lt"/>
            </a:endParaRPr>
          </a:p>
          <a:p>
            <a:r>
              <a:rPr lang="en-GB" altLang="zh-CN" b="1" err="1">
                <a:latin typeface="Calibri"/>
                <a:ea typeface="微软雅黑"/>
                <a:cs typeface="Calibri"/>
              </a:rPr>
              <a:t>问题</a:t>
            </a:r>
            <a:r>
              <a:rPr lang="en-GB" altLang="zh-CN" b="1">
                <a:latin typeface="Calibri"/>
                <a:ea typeface="微软雅黑"/>
                <a:cs typeface="Calibri"/>
              </a:rPr>
              <a:t>：</a:t>
            </a:r>
            <a:r>
              <a:rPr lang="zh-CN" altLang="en-US" b="1">
                <a:latin typeface="Microsoft YaHei"/>
                <a:ea typeface="Microsoft YaHei"/>
                <a:cs typeface="Calibri"/>
              </a:rPr>
              <a:t>使用何数据作为测试集中每张照片的坐标？</a:t>
            </a:r>
          </a:p>
          <a:p>
            <a:r>
              <a:rPr lang="zh-CN" altLang="en-US">
                <a:latin typeface="微软雅黑"/>
                <a:ea typeface="微软雅黑"/>
                <a:cs typeface="Calibri"/>
              </a:rPr>
              <a:t>我们的解：在</a:t>
            </a:r>
            <a:r>
              <a:rPr lang="en-US" altLang="zh-CN">
                <a:latin typeface="微软雅黑"/>
                <a:ea typeface="微软雅黑"/>
                <a:cs typeface="Calibri"/>
              </a:rPr>
              <a:t>PCA</a:t>
            </a:r>
            <a:r>
              <a:rPr lang="zh-CN" altLang="en-US">
                <a:latin typeface="微软雅黑"/>
                <a:ea typeface="微软雅黑"/>
                <a:cs typeface="Calibri"/>
              </a:rPr>
              <a:t>实现降维的基础上，对每张照片求解回归方程U1</a:t>
            </a:r>
            <a:r>
              <a:rPr lang="en-US" altLang="zh-CN">
                <a:latin typeface="微软雅黑"/>
                <a:ea typeface="微软雅黑"/>
                <a:cs typeface="Calibri"/>
              </a:rPr>
              <a:t>x = b</a:t>
            </a:r>
            <a:r>
              <a:rPr lang="zh-CN" altLang="en-US">
                <a:latin typeface="微软雅黑"/>
                <a:ea typeface="微软雅黑"/>
                <a:cs typeface="Calibri"/>
              </a:rPr>
              <a:t>，其中</a:t>
            </a:r>
            <a:r>
              <a:rPr lang="en-US" altLang="zh-CN">
                <a:latin typeface="微软雅黑"/>
                <a:ea typeface="微软雅黑"/>
                <a:cs typeface="Calibri"/>
              </a:rPr>
              <a:t>b</a:t>
            </a:r>
            <a:r>
              <a:rPr lang="zh-CN" altLang="en-US">
                <a:latin typeface="微软雅黑"/>
                <a:ea typeface="微软雅黑"/>
                <a:cs typeface="Calibri"/>
              </a:rPr>
              <a:t>为照片像素组成的列向量，U1为特征脸矩阵，将解</a:t>
            </a:r>
            <a:r>
              <a:rPr lang="en-US" altLang="zh-CN">
                <a:latin typeface="微软雅黑"/>
                <a:ea typeface="微软雅黑"/>
                <a:cs typeface="Calibri"/>
              </a:rPr>
              <a:t>x</a:t>
            </a:r>
            <a:r>
              <a:rPr lang="zh-CN" altLang="en-US">
                <a:latin typeface="微软雅黑"/>
                <a:ea typeface="微软雅黑"/>
                <a:cs typeface="Calibri"/>
              </a:rPr>
              <a:t>作为每张照片的坐标。</a:t>
            </a:r>
            <a:endParaRPr lang="en-US" altLang="zh-CN">
              <a:latin typeface="微软雅黑"/>
              <a:ea typeface="微软雅黑"/>
              <a:cs typeface="Calibri"/>
            </a:endParaRPr>
          </a:p>
          <a:p>
            <a:pPr marL="0" indent="0">
              <a:buNone/>
            </a:pPr>
            <a:endParaRPr lang="zh-CN" altLang="en-US">
              <a:latin typeface="微软雅黑"/>
              <a:ea typeface="微软雅黑"/>
              <a:cs typeface="Calibri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0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8D9C-BDD4-4621-B769-EE769DBD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GB">
                <a:latin typeface="微软雅黑"/>
                <a:ea typeface="微软雅黑"/>
                <a:cs typeface="Calibri Light"/>
              </a:rPr>
              <a:t>结果展示与讨论 - 特征值</a:t>
            </a:r>
            <a:endParaRPr lang="en-GB">
              <a:latin typeface="微软雅黑"/>
              <a:ea typeface="微软雅黑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D9188B6-B228-4C5C-8443-0DA78C6CB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22172"/>
              </p:ext>
            </p:extLst>
          </p:nvPr>
        </p:nvGraphicFramePr>
        <p:xfrm>
          <a:off x="1158488" y="2214370"/>
          <a:ext cx="4095969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31">
                  <a:extLst>
                    <a:ext uri="{9D8B030D-6E8A-4147-A177-3AD203B41FA5}">
                      <a16:colId xmlns:a16="http://schemas.microsoft.com/office/drawing/2014/main" val="1186702831"/>
                    </a:ext>
                  </a:extLst>
                </a:gridCol>
                <a:gridCol w="1596238">
                  <a:extLst>
                    <a:ext uri="{9D8B030D-6E8A-4147-A177-3AD203B41FA5}">
                      <a16:colId xmlns:a16="http://schemas.microsoft.com/office/drawing/2014/main" val="101864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特征值解释的协方差%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正确率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3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98%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45.21%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7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95%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50.96%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16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94%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51.72%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433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93%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52.11%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9423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90%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53.26%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3899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89%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54.02%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9858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88%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52.49%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2773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87%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50.19%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6065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80%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49.43%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929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351F5E4-CA97-4C1F-9378-DD3FF3A253B8}"/>
              </a:ext>
            </a:extLst>
          </p:cNvPr>
          <p:cNvSpPr txBox="1"/>
          <p:nvPr/>
        </p:nvSpPr>
        <p:spPr>
          <a:xfrm>
            <a:off x="8275866" y="1862514"/>
            <a:ext cx="33528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>
                <a:ea typeface="宋体"/>
              </a:rPr>
              <a:t>( K=9, height=130, width=110 )</a:t>
            </a:r>
            <a:endParaRPr lang="zh-CN" altLang="en-US">
              <a:ea typeface="宋体"/>
              <a:cs typeface="Calibri"/>
            </a:endParaRPr>
          </a:p>
        </p:txBody>
      </p:sp>
      <p:graphicFrame>
        <p:nvGraphicFramePr>
          <p:cNvPr id="3" name="图表 5">
            <a:extLst>
              <a:ext uri="{FF2B5EF4-FFF2-40B4-BE49-F238E27FC236}">
                <a16:creationId xmlns:a16="http://schemas.microsoft.com/office/drawing/2014/main" id="{D65D738F-D253-4BD1-BB93-FCBAED865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525375"/>
              </p:ext>
            </p:extLst>
          </p:nvPr>
        </p:nvGraphicFramePr>
        <p:xfrm>
          <a:off x="5357534" y="2328374"/>
          <a:ext cx="5899036" cy="3637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15494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912</Words>
  <Application>Microsoft Office PowerPoint</Application>
  <PresentationFormat>宽屏</PresentationFormat>
  <Paragraphs>126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微软雅黑</vt:lpstr>
      <vt:lpstr>Calibri</vt:lpstr>
      <vt:lpstr>Calibri Light</vt:lpstr>
      <vt:lpstr>Cambria Math</vt:lpstr>
      <vt:lpstr>回顾</vt:lpstr>
      <vt:lpstr>PCA实现人脸识别</vt:lpstr>
      <vt:lpstr>实验设计思路</vt:lpstr>
      <vt:lpstr>如何用PCA实现图片的降维压缩？</vt:lpstr>
      <vt:lpstr>PCA Step 1：图片预处理</vt:lpstr>
      <vt:lpstr>PCA Step 2: 计算特征脸</vt:lpstr>
      <vt:lpstr>PCA Step 3: 图片压缩</vt:lpstr>
      <vt:lpstr>KNN分类实现人脸识别</vt:lpstr>
      <vt:lpstr>KNN分类实现人脸识别</vt:lpstr>
      <vt:lpstr>结果展示与讨论 - 特征值</vt:lpstr>
      <vt:lpstr>结果展示与讨论 - k</vt:lpstr>
      <vt:lpstr>结果展示与讨论</vt:lpstr>
      <vt:lpstr>谢谢大家！</vt:lpstr>
      <vt:lpstr>参考链接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陈恩婷</dc:creator>
  <cp:lastModifiedBy>陈恩婷</cp:lastModifiedBy>
  <cp:revision>5</cp:revision>
  <dcterms:created xsi:type="dcterms:W3CDTF">2021-05-22T12:04:34Z</dcterms:created>
  <dcterms:modified xsi:type="dcterms:W3CDTF">2021-05-31T15:16:46Z</dcterms:modified>
</cp:coreProperties>
</file>