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4" r:id="rId4"/>
    <p:sldId id="258" r:id="rId5"/>
    <p:sldId id="259" r:id="rId6"/>
    <p:sldId id="263" r:id="rId7"/>
    <p:sldId id="262" r:id="rId8"/>
    <p:sldId id="260" r:id="rId9"/>
    <p:sldId id="265" r:id="rId10"/>
    <p:sldId id="269" r:id="rId11"/>
    <p:sldId id="270" r:id="rId12"/>
    <p:sldId id="271" r:id="rId13"/>
    <p:sldId id="272" r:id="rId14"/>
    <p:sldId id="273" r:id="rId15"/>
    <p:sldId id="266" r:id="rId16"/>
    <p:sldId id="267"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D9C29-B76A-EE30-EA31-1308F72E8DF5}" v="282" dt="2021-05-30T13:40:51.236"/>
    <p1510:client id="{CEFEA734-54BC-7973-AA16-3D8CD79CD957}" v="1" dt="2021-05-30T13:08:07.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41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61410\Desktop\&#20986;&#28216;&#25910;&#36153;&#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61410\Desktop\&#20986;&#28216;&#25910;&#36153;&#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altLang="en-US" sz="2000" b="0" i="0" u="none" strike="noStrike" kern="1200" spc="0" baseline="0">
                <a:solidFill>
                  <a:schemeClr val="tx1">
                    <a:lumMod val="75000"/>
                    <a:lumOff val="25000"/>
                  </a:schemeClr>
                </a:solidFill>
                <a:latin typeface="微软雅黑"/>
                <a:ea typeface="微软雅黑"/>
                <a:cs typeface="Calibri"/>
              </a:defRPr>
            </a:pPr>
            <a:r>
              <a:rPr lang="zh-CN" altLang="en-US" sz="1800" kern="1200" dirty="0">
                <a:solidFill>
                  <a:schemeClr val="tx1">
                    <a:lumMod val="75000"/>
                    <a:lumOff val="25000"/>
                  </a:schemeClr>
                </a:solidFill>
                <a:latin typeface="微软雅黑"/>
                <a:ea typeface="微软雅黑"/>
                <a:cs typeface="Calibri"/>
              </a:rPr>
              <a:t>特征值数量对识别率的影响</a:t>
            </a:r>
          </a:p>
        </c:rich>
      </c:tx>
      <c:overlay val="0"/>
      <c:spPr>
        <a:noFill/>
        <a:ln>
          <a:noFill/>
        </a:ln>
        <a:effectLst/>
      </c:spPr>
      <c:txPr>
        <a:bodyPr rot="0" spcFirstLastPara="1" vertOverflow="ellipsis" vert="horz" wrap="square" anchor="ctr" anchorCtr="1"/>
        <a:lstStyle/>
        <a:p>
          <a:pPr>
            <a:defRPr lang="zh-CN" altLang="en-US" sz="2000" b="0" i="0" u="none" strike="noStrike" kern="1200" spc="0" baseline="0">
              <a:solidFill>
                <a:schemeClr val="tx1">
                  <a:lumMod val="75000"/>
                  <a:lumOff val="25000"/>
                </a:schemeClr>
              </a:solidFill>
              <a:latin typeface="微软雅黑"/>
              <a:ea typeface="微软雅黑"/>
              <a:cs typeface="Calibri"/>
            </a:defRPr>
          </a:pPr>
          <a:endParaRPr lang="zh-CN"/>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Sheet1!$L$24:$L$32</c:f>
              <c:numCache>
                <c:formatCode>0%</c:formatCode>
                <c:ptCount val="9"/>
                <c:pt idx="0">
                  <c:v>0.98</c:v>
                </c:pt>
                <c:pt idx="1">
                  <c:v>0.95</c:v>
                </c:pt>
                <c:pt idx="2">
                  <c:v>0.94</c:v>
                </c:pt>
                <c:pt idx="3">
                  <c:v>0.93</c:v>
                </c:pt>
                <c:pt idx="4">
                  <c:v>0.9</c:v>
                </c:pt>
                <c:pt idx="5">
                  <c:v>0.89</c:v>
                </c:pt>
                <c:pt idx="6">
                  <c:v>0.88</c:v>
                </c:pt>
                <c:pt idx="7">
                  <c:v>0.87</c:v>
                </c:pt>
                <c:pt idx="8">
                  <c:v>0.8</c:v>
                </c:pt>
              </c:numCache>
            </c:numRef>
          </c:xVal>
          <c:yVal>
            <c:numRef>
              <c:f>Sheet1!$M$24:$M$32</c:f>
              <c:numCache>
                <c:formatCode>General</c:formatCode>
                <c:ptCount val="9"/>
                <c:pt idx="0">
                  <c:v>0.4521</c:v>
                </c:pt>
                <c:pt idx="1">
                  <c:v>0.50960000000000005</c:v>
                </c:pt>
                <c:pt idx="2">
                  <c:v>0.51719999999999999</c:v>
                </c:pt>
                <c:pt idx="3">
                  <c:v>0.52110000000000001</c:v>
                </c:pt>
                <c:pt idx="4">
                  <c:v>0.53259999999999996</c:v>
                </c:pt>
                <c:pt idx="5">
                  <c:v>0.54020000000000001</c:v>
                </c:pt>
                <c:pt idx="6">
                  <c:v>0.52490000000000003</c:v>
                </c:pt>
                <c:pt idx="7">
                  <c:v>0.50190000000000001</c:v>
                </c:pt>
                <c:pt idx="8">
                  <c:v>0.49430000000000002</c:v>
                </c:pt>
              </c:numCache>
            </c:numRef>
          </c:yVal>
          <c:smooth val="0"/>
          <c:extLst>
            <c:ext xmlns:c16="http://schemas.microsoft.com/office/drawing/2014/chart" uri="{C3380CC4-5D6E-409C-BE32-E72D297353CC}">
              <c16:uniqueId val="{00000001-F5C8-4909-A609-6E0B8CFB06FE}"/>
            </c:ext>
          </c:extLst>
        </c:ser>
        <c:dLbls>
          <c:showLegendKey val="0"/>
          <c:showVal val="0"/>
          <c:showCatName val="0"/>
          <c:showSerName val="0"/>
          <c:showPercent val="0"/>
          <c:showBubbleSize val="0"/>
        </c:dLbls>
        <c:axId val="702302736"/>
        <c:axId val="702299216"/>
      </c:scatterChart>
      <c:valAx>
        <c:axId val="702302736"/>
        <c:scaling>
          <c:orientation val="minMax"/>
          <c:max val="1"/>
          <c:min val="0.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200" dirty="0">
                    <a:latin typeface="微软雅黑" panose="020B0503020204020204" pitchFamily="34" charset="-122"/>
                    <a:ea typeface="微软雅黑" panose="020B0503020204020204" pitchFamily="34" charset="-122"/>
                  </a:rPr>
                  <a:t>特征值百分比</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299216"/>
        <c:crosses val="autoZero"/>
        <c:crossBetween val="midCat"/>
      </c:valAx>
      <c:valAx>
        <c:axId val="702299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100" dirty="0">
                    <a:latin typeface="微软雅黑" panose="020B0503020204020204" pitchFamily="34" charset="-122"/>
                    <a:ea typeface="微软雅黑" panose="020B0503020204020204" pitchFamily="34" charset="-122"/>
                    <a:cs typeface="Microsoft Himalaya" panose="01010100010101010101" pitchFamily="2" charset="0"/>
                  </a:rPr>
                  <a:t>识别率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302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440" b="0" i="0" u="none" strike="noStrike" kern="1200" spc="0" baseline="0">
                <a:solidFill>
                  <a:schemeClr val="tx1">
                    <a:lumMod val="75000"/>
                    <a:lumOff val="25000"/>
                  </a:schemeClr>
                </a:solidFill>
                <a:latin typeface="微软雅黑"/>
                <a:ea typeface="微软雅黑"/>
                <a:cs typeface="Calibri"/>
              </a:defRPr>
            </a:pPr>
            <a:r>
              <a:rPr lang="en-US"/>
              <a:t>k值对识别率的影响</a:t>
            </a:r>
          </a:p>
        </c:rich>
      </c:tx>
      <c:overlay val="0"/>
      <c:spPr>
        <a:noFill/>
        <a:ln>
          <a:noFill/>
        </a:ln>
        <a:effectLst/>
      </c:spPr>
      <c:txPr>
        <a:bodyPr rot="0" spcFirstLastPara="1" vertOverflow="ellipsis" vert="horz" wrap="square" anchor="ctr" anchorCtr="1"/>
        <a:lstStyle/>
        <a:p>
          <a:pPr>
            <a:defRPr lang="en-US" altLang="zh-CN" sz="1440" b="0" i="0" u="none" strike="noStrike" kern="1200" spc="0" baseline="0">
              <a:solidFill>
                <a:schemeClr val="tx1">
                  <a:lumMod val="75000"/>
                  <a:lumOff val="25000"/>
                </a:schemeClr>
              </a:solidFill>
              <a:latin typeface="微软雅黑"/>
              <a:ea typeface="微软雅黑"/>
              <a:cs typeface="Calibri"/>
            </a:defRPr>
          </a:pPr>
          <a:endParaRPr lang="zh-CN"/>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Sheet1!$O$18:$O$28</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xVal>
          <c:yVal>
            <c:numRef>
              <c:f>Sheet1!$P$18:$P$28</c:f>
              <c:numCache>
                <c:formatCode>General</c:formatCode>
                <c:ptCount val="11"/>
                <c:pt idx="0">
                  <c:v>0.65900000000000003</c:v>
                </c:pt>
                <c:pt idx="1">
                  <c:v>0.54790000000000005</c:v>
                </c:pt>
                <c:pt idx="2">
                  <c:v>0.50960000000000005</c:v>
                </c:pt>
                <c:pt idx="3">
                  <c:v>0.4904</c:v>
                </c:pt>
                <c:pt idx="4">
                  <c:v>0.50960000000000005</c:v>
                </c:pt>
                <c:pt idx="5">
                  <c:v>0.51339999999999997</c:v>
                </c:pt>
                <c:pt idx="6">
                  <c:v>0.51339999999999997</c:v>
                </c:pt>
                <c:pt idx="7">
                  <c:v>0.50960000000000005</c:v>
                </c:pt>
                <c:pt idx="8">
                  <c:v>0.52110000000000001</c:v>
                </c:pt>
                <c:pt idx="9">
                  <c:v>0.52490000000000003</c:v>
                </c:pt>
                <c:pt idx="10">
                  <c:v>0.51339999999999997</c:v>
                </c:pt>
              </c:numCache>
            </c:numRef>
          </c:yVal>
          <c:smooth val="0"/>
          <c:extLst>
            <c:ext xmlns:c16="http://schemas.microsoft.com/office/drawing/2014/chart" uri="{C3380CC4-5D6E-409C-BE32-E72D297353CC}">
              <c16:uniqueId val="{00000001-1845-4E14-9B9F-ED30AD9AD660}"/>
            </c:ext>
          </c:extLst>
        </c:ser>
        <c:dLbls>
          <c:showLegendKey val="0"/>
          <c:showVal val="0"/>
          <c:showCatName val="0"/>
          <c:showSerName val="0"/>
          <c:showPercent val="0"/>
          <c:showBubbleSize val="0"/>
        </c:dLbls>
        <c:axId val="702311696"/>
        <c:axId val="702312656"/>
      </c:scatterChart>
      <c:valAx>
        <c:axId val="702311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r>
                  <a:rPr lang="en-US"/>
                  <a:t>k</a:t>
                </a: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crossAx val="702312656"/>
        <c:crosses val="autoZero"/>
        <c:crossBetween val="midCat"/>
      </c:valAx>
      <c:valAx>
        <c:axId val="702312656"/>
        <c:scaling>
          <c:orientation val="minMax"/>
          <c:min val="0.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r>
                  <a:rPr lang="zh-CN" dirty="0"/>
                  <a:t>识别率</a:t>
                </a:r>
              </a:p>
            </c:rich>
          </c:tx>
          <c:overlay val="0"/>
          <c:spPr>
            <a:noFill/>
            <a:ln>
              <a:noFill/>
            </a:ln>
            <a:effectLst/>
          </c:spPr>
          <c:txPr>
            <a:bodyPr rot="-5400000" spcFirstLastPara="1" vertOverflow="ellipsis" vert="horz" wrap="square" anchor="ctr" anchorCtr="1"/>
            <a:lstStyle/>
            <a:p>
              <a:pPr algn="ctr" rtl="0">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crossAx val="702311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200" b="0" i="0" u="none" strike="noStrike" kern="1200" spc="0" baseline="0">
          <a:solidFill>
            <a:schemeClr val="tx1">
              <a:lumMod val="75000"/>
              <a:lumOff val="25000"/>
            </a:schemeClr>
          </a:solidFill>
          <a:latin typeface="微软雅黑"/>
          <a:ea typeface="微软雅黑"/>
          <a:cs typeface="Calibri"/>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40A971-4CD3-4982-B255-1D2C46BED41D}"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E55F6FFE-83F7-4117-96D8-13F19E23BAB7}">
      <dgm:prSet/>
      <dgm:spPr/>
      <dgm:t>
        <a:bodyPr/>
        <a:lstStyle/>
        <a:p>
          <a:r>
            <a:rPr lang="en-US" dirty="0">
              <a:latin typeface="微软雅黑" panose="020B0503020204020204" pitchFamily="34" charset="-122"/>
              <a:ea typeface="微软雅黑" panose="020B0503020204020204" pitchFamily="34" charset="-122"/>
            </a:rPr>
            <a:t>1. </a:t>
          </a:r>
          <a:r>
            <a:rPr lang="zh-CN" dirty="0">
              <a:latin typeface="微软雅黑" panose="020B0503020204020204" pitchFamily="34" charset="-122"/>
              <a:ea typeface="微软雅黑" panose="020B0503020204020204" pitchFamily="34" charset="-122"/>
            </a:rPr>
            <a:t>用</a:t>
          </a:r>
          <a:r>
            <a:rPr lang="en-US" dirty="0">
              <a:latin typeface="微软雅黑" panose="020B0503020204020204" pitchFamily="34" charset="-122"/>
              <a:ea typeface="微软雅黑" panose="020B0503020204020204" pitchFamily="34" charset="-122"/>
            </a:rPr>
            <a:t>PCA</a:t>
          </a:r>
          <a:r>
            <a:rPr lang="zh-CN" dirty="0">
              <a:latin typeface="微软雅黑" panose="020B0503020204020204" pitchFamily="34" charset="-122"/>
              <a:ea typeface="微软雅黑" panose="020B0503020204020204" pitchFamily="34" charset="-122"/>
            </a:rPr>
            <a:t>降维（压缩）后，所得到的人脸图片与原始人脸图片对比。</a:t>
          </a:r>
          <a:endParaRPr lang="en-US" dirty="0">
            <a:latin typeface="微软雅黑" panose="020B0503020204020204" pitchFamily="34" charset="-122"/>
            <a:ea typeface="微软雅黑" panose="020B0503020204020204" pitchFamily="34" charset="-122"/>
          </a:endParaRPr>
        </a:p>
      </dgm:t>
    </dgm:pt>
    <dgm:pt modelId="{EAE86FF7-5965-4CA0-B5C0-2A335DA4DA5A}" type="parTrans" cxnId="{A49CF63E-C812-4B42-8B2F-EF3CEC7C45D3}">
      <dgm:prSet/>
      <dgm:spPr/>
      <dgm:t>
        <a:bodyPr/>
        <a:lstStyle/>
        <a:p>
          <a:endParaRPr lang="en-US">
            <a:latin typeface="微软雅黑" panose="020B0503020204020204" pitchFamily="34" charset="-122"/>
            <a:ea typeface="微软雅黑" panose="020B0503020204020204" pitchFamily="34" charset="-122"/>
          </a:endParaRPr>
        </a:p>
      </dgm:t>
    </dgm:pt>
    <dgm:pt modelId="{7EAADDDE-1654-4FA3-9273-5D8A9B08959F}" type="sibTrans" cxnId="{A49CF63E-C812-4B42-8B2F-EF3CEC7C45D3}">
      <dgm:prSet/>
      <dgm:spPr/>
      <dgm:t>
        <a:bodyPr/>
        <a:lstStyle/>
        <a:p>
          <a:endParaRPr lang="en-US">
            <a:latin typeface="微软雅黑" panose="020B0503020204020204" pitchFamily="34" charset="-122"/>
            <a:ea typeface="微软雅黑" panose="020B0503020204020204" pitchFamily="34" charset="-122"/>
          </a:endParaRPr>
        </a:p>
      </dgm:t>
    </dgm:pt>
    <dgm:pt modelId="{801FEC95-2D9C-496D-944A-AF5C90A68FF8}">
      <dgm:prSet/>
      <dgm:spPr/>
      <dgm:t>
        <a:bodyPr/>
        <a:lstStyle/>
        <a:p>
          <a:r>
            <a:rPr lang="en-US">
              <a:latin typeface="微软雅黑" panose="020B0503020204020204" pitchFamily="34" charset="-122"/>
              <a:ea typeface="微软雅黑" panose="020B0503020204020204" pitchFamily="34" charset="-122"/>
            </a:rPr>
            <a:t>2. </a:t>
          </a:r>
          <a:r>
            <a:rPr lang="zh-CN">
              <a:latin typeface="微软雅黑" panose="020B0503020204020204" pitchFamily="34" charset="-122"/>
              <a:ea typeface="微软雅黑" panose="020B0503020204020204" pitchFamily="34" charset="-122"/>
            </a:rPr>
            <a:t>结合最近邻分类器，测试</a:t>
          </a:r>
          <a:r>
            <a:rPr lang="en-US">
              <a:latin typeface="微软雅黑" panose="020B0503020204020204" pitchFamily="34" charset="-122"/>
              <a:ea typeface="微软雅黑" panose="020B0503020204020204" pitchFamily="34" charset="-122"/>
            </a:rPr>
            <a:t>PCA</a:t>
          </a:r>
          <a:r>
            <a:rPr lang="zh-CN">
              <a:latin typeface="微软雅黑" panose="020B0503020204020204" pitchFamily="34" charset="-122"/>
              <a:ea typeface="微软雅黑" panose="020B0503020204020204" pitchFamily="34" charset="-122"/>
            </a:rPr>
            <a:t>降维算法的识别率。</a:t>
          </a:r>
          <a:endParaRPr lang="en-US">
            <a:latin typeface="微软雅黑" panose="020B0503020204020204" pitchFamily="34" charset="-122"/>
            <a:ea typeface="微软雅黑" panose="020B0503020204020204" pitchFamily="34" charset="-122"/>
          </a:endParaRPr>
        </a:p>
      </dgm:t>
    </dgm:pt>
    <dgm:pt modelId="{CD997D85-222A-4712-9E90-BCDADE8183B1}" type="parTrans" cxnId="{8026FF71-CAAC-4AE4-A69A-80603866D0E3}">
      <dgm:prSet/>
      <dgm:spPr/>
      <dgm:t>
        <a:bodyPr/>
        <a:lstStyle/>
        <a:p>
          <a:endParaRPr lang="en-US">
            <a:latin typeface="微软雅黑" panose="020B0503020204020204" pitchFamily="34" charset="-122"/>
            <a:ea typeface="微软雅黑" panose="020B0503020204020204" pitchFamily="34" charset="-122"/>
          </a:endParaRPr>
        </a:p>
      </dgm:t>
    </dgm:pt>
    <dgm:pt modelId="{DC049864-2D9E-4ABF-9F43-3ACC7DDF8319}" type="sibTrans" cxnId="{8026FF71-CAAC-4AE4-A69A-80603866D0E3}">
      <dgm:prSet/>
      <dgm:spPr/>
      <dgm:t>
        <a:bodyPr/>
        <a:lstStyle/>
        <a:p>
          <a:endParaRPr lang="en-US">
            <a:latin typeface="微软雅黑" panose="020B0503020204020204" pitchFamily="34" charset="-122"/>
            <a:ea typeface="微软雅黑" panose="020B0503020204020204" pitchFamily="34" charset="-122"/>
          </a:endParaRPr>
        </a:p>
      </dgm:t>
    </dgm:pt>
    <dgm:pt modelId="{4193DADE-0FF9-4520-B449-8E48389043C1}">
      <dgm:prSet/>
      <dgm:spPr/>
      <dgm:t>
        <a:bodyPr/>
        <a:lstStyle/>
        <a:p>
          <a:r>
            <a:rPr lang="zh-CN">
              <a:latin typeface="微软雅黑" panose="020B0503020204020204" pitchFamily="34" charset="-122"/>
              <a:ea typeface="微软雅黑" panose="020B0503020204020204" pitchFamily="34" charset="-122"/>
            </a:rPr>
            <a:t>解决两个问题：</a:t>
          </a:r>
          <a:endParaRPr lang="en-US">
            <a:latin typeface="微软雅黑" panose="020B0503020204020204" pitchFamily="34" charset="-122"/>
            <a:ea typeface="微软雅黑" panose="020B0503020204020204" pitchFamily="34" charset="-122"/>
          </a:endParaRPr>
        </a:p>
      </dgm:t>
    </dgm:pt>
    <dgm:pt modelId="{2FF0DC44-19CA-4475-9C00-C4DAB4883793}" type="parTrans" cxnId="{664732C5-1DC4-4322-A174-3A9D6A09E616}">
      <dgm:prSet/>
      <dgm:spPr/>
      <dgm:t>
        <a:bodyPr/>
        <a:lstStyle/>
        <a:p>
          <a:endParaRPr lang="en-US">
            <a:latin typeface="微软雅黑" panose="020B0503020204020204" pitchFamily="34" charset="-122"/>
            <a:ea typeface="微软雅黑" panose="020B0503020204020204" pitchFamily="34" charset="-122"/>
          </a:endParaRPr>
        </a:p>
      </dgm:t>
    </dgm:pt>
    <dgm:pt modelId="{A7D94581-8EBC-4F24-B176-7E9038B265A0}" type="sibTrans" cxnId="{664732C5-1DC4-4322-A174-3A9D6A09E616}">
      <dgm:prSet/>
      <dgm:spPr/>
      <dgm:t>
        <a:bodyPr/>
        <a:lstStyle/>
        <a:p>
          <a:endParaRPr lang="en-US">
            <a:latin typeface="微软雅黑" panose="020B0503020204020204" pitchFamily="34" charset="-122"/>
            <a:ea typeface="微软雅黑" panose="020B0503020204020204" pitchFamily="34" charset="-122"/>
          </a:endParaRPr>
        </a:p>
      </dgm:t>
    </dgm:pt>
    <dgm:pt modelId="{A43EB28A-1526-4B80-AD44-10EC073D44FF}">
      <dgm:prSet/>
      <dgm:spPr/>
      <dgm:t>
        <a:bodyPr/>
        <a:lstStyle/>
        <a:p>
          <a:r>
            <a:rPr lang="zh-CN">
              <a:latin typeface="微软雅黑" panose="020B0503020204020204" pitchFamily="34" charset="-122"/>
              <a:ea typeface="微软雅黑" panose="020B0503020204020204" pitchFamily="34" charset="-122"/>
            </a:rPr>
            <a:t>1. 如何用</a:t>
          </a:r>
          <a:r>
            <a:rPr lang="en-US">
              <a:latin typeface="微软雅黑" panose="020B0503020204020204" pitchFamily="34" charset="-122"/>
              <a:ea typeface="微软雅黑" panose="020B0503020204020204" pitchFamily="34" charset="-122"/>
            </a:rPr>
            <a:t>PCA</a:t>
          </a:r>
          <a:r>
            <a:rPr lang="zh-CN" altLang="en-US">
              <a:latin typeface="微软雅黑" panose="020B0503020204020204" pitchFamily="34" charset="-122"/>
              <a:ea typeface="微软雅黑" panose="020B0503020204020204" pitchFamily="34" charset="-122"/>
            </a:rPr>
            <a:t>实现图片的</a:t>
          </a:r>
          <a:r>
            <a:rPr lang="zh-CN">
              <a:latin typeface="微软雅黑" panose="020B0503020204020204" pitchFamily="34" charset="-122"/>
              <a:ea typeface="微软雅黑" panose="020B0503020204020204" pitchFamily="34" charset="-122"/>
            </a:rPr>
            <a:t>降维压缩？</a:t>
          </a:r>
          <a:endParaRPr lang="en-US">
            <a:latin typeface="微软雅黑" panose="020B0503020204020204" pitchFamily="34" charset="-122"/>
            <a:ea typeface="微软雅黑" panose="020B0503020204020204" pitchFamily="34" charset="-122"/>
          </a:endParaRPr>
        </a:p>
      </dgm:t>
    </dgm:pt>
    <dgm:pt modelId="{4A17A990-D2D4-4D74-822E-ADC5F1596466}" type="parTrans" cxnId="{8E7AC5B5-178C-4902-93E8-0EDA5A2C0558}">
      <dgm:prSet/>
      <dgm:spPr/>
      <dgm:t>
        <a:bodyPr/>
        <a:lstStyle/>
        <a:p>
          <a:endParaRPr lang="en-US">
            <a:latin typeface="微软雅黑" panose="020B0503020204020204" pitchFamily="34" charset="-122"/>
            <a:ea typeface="微软雅黑" panose="020B0503020204020204" pitchFamily="34" charset="-122"/>
          </a:endParaRPr>
        </a:p>
      </dgm:t>
    </dgm:pt>
    <dgm:pt modelId="{267818A0-15DA-4D45-94C3-ED73E7C617CB}" type="sibTrans" cxnId="{8E7AC5B5-178C-4902-93E8-0EDA5A2C0558}">
      <dgm:prSet/>
      <dgm:spPr/>
      <dgm:t>
        <a:bodyPr/>
        <a:lstStyle/>
        <a:p>
          <a:endParaRPr lang="en-US">
            <a:latin typeface="微软雅黑" panose="020B0503020204020204" pitchFamily="34" charset="-122"/>
            <a:ea typeface="微软雅黑" panose="020B0503020204020204" pitchFamily="34" charset="-122"/>
          </a:endParaRPr>
        </a:p>
      </dgm:t>
    </dgm:pt>
    <dgm:pt modelId="{0E44FC09-7B39-48C9-8678-1441851424CC}">
      <dgm:prSet/>
      <dgm:spPr/>
      <dgm:t>
        <a:bodyPr/>
        <a:lstStyle/>
        <a:p>
          <a:r>
            <a:rPr lang="en-US">
              <a:latin typeface="微软雅黑" panose="020B0503020204020204" pitchFamily="34" charset="-122"/>
              <a:ea typeface="微软雅黑" panose="020B0503020204020204" pitchFamily="34" charset="-122"/>
            </a:rPr>
            <a:t>2. </a:t>
          </a:r>
          <a:r>
            <a:rPr lang="zh-CN">
              <a:latin typeface="微软雅黑" panose="020B0503020204020204" pitchFamily="34" charset="-122"/>
              <a:ea typeface="微软雅黑" panose="020B0503020204020204" pitchFamily="34" charset="-122"/>
            </a:rPr>
            <a:t>如何用最近邻分类器实现人脸识别？</a:t>
          </a:r>
          <a:endParaRPr lang="en-US">
            <a:latin typeface="微软雅黑" panose="020B0503020204020204" pitchFamily="34" charset="-122"/>
            <a:ea typeface="微软雅黑" panose="020B0503020204020204" pitchFamily="34" charset="-122"/>
          </a:endParaRPr>
        </a:p>
      </dgm:t>
    </dgm:pt>
    <dgm:pt modelId="{2FA2BEE6-AA9E-47A2-B036-28A8B00C617F}" type="parTrans" cxnId="{40190AAC-1F75-45AC-909C-8E246770EF07}">
      <dgm:prSet/>
      <dgm:spPr/>
      <dgm:t>
        <a:bodyPr/>
        <a:lstStyle/>
        <a:p>
          <a:endParaRPr lang="en-US">
            <a:latin typeface="微软雅黑" panose="020B0503020204020204" pitchFamily="34" charset="-122"/>
            <a:ea typeface="微软雅黑" panose="020B0503020204020204" pitchFamily="34" charset="-122"/>
          </a:endParaRPr>
        </a:p>
      </dgm:t>
    </dgm:pt>
    <dgm:pt modelId="{46C9002C-56CD-4911-A6D6-8E4AB5DCAE0C}" type="sibTrans" cxnId="{40190AAC-1F75-45AC-909C-8E246770EF07}">
      <dgm:prSet/>
      <dgm:spPr/>
      <dgm:t>
        <a:bodyPr/>
        <a:lstStyle/>
        <a:p>
          <a:endParaRPr lang="en-US">
            <a:latin typeface="微软雅黑" panose="020B0503020204020204" pitchFamily="34" charset="-122"/>
            <a:ea typeface="微软雅黑" panose="020B0503020204020204" pitchFamily="34" charset="-122"/>
          </a:endParaRPr>
        </a:p>
      </dgm:t>
    </dgm:pt>
    <dgm:pt modelId="{770E2525-044C-4173-B3B2-A996960EDBD4}" type="pres">
      <dgm:prSet presAssocID="{3340A971-4CD3-4982-B255-1D2C46BED41D}" presName="vert0" presStyleCnt="0">
        <dgm:presLayoutVars>
          <dgm:dir/>
          <dgm:animOne val="branch"/>
          <dgm:animLvl val="lvl"/>
        </dgm:presLayoutVars>
      </dgm:prSet>
      <dgm:spPr/>
    </dgm:pt>
    <dgm:pt modelId="{BF34E299-6F68-4F3D-B7C2-1487E1247A90}" type="pres">
      <dgm:prSet presAssocID="{E55F6FFE-83F7-4117-96D8-13F19E23BAB7}" presName="thickLine" presStyleLbl="alignNode1" presStyleIdx="0" presStyleCnt="5"/>
      <dgm:spPr/>
    </dgm:pt>
    <dgm:pt modelId="{25109FBB-0C40-4A01-8C82-0662CF730A5D}" type="pres">
      <dgm:prSet presAssocID="{E55F6FFE-83F7-4117-96D8-13F19E23BAB7}" presName="horz1" presStyleCnt="0"/>
      <dgm:spPr/>
    </dgm:pt>
    <dgm:pt modelId="{62B1A725-705C-4EAB-8CE2-F27E057E0F63}" type="pres">
      <dgm:prSet presAssocID="{E55F6FFE-83F7-4117-96D8-13F19E23BAB7}" presName="tx1" presStyleLbl="revTx" presStyleIdx="0" presStyleCnt="5"/>
      <dgm:spPr/>
    </dgm:pt>
    <dgm:pt modelId="{5BB12D70-A40F-4B8A-BE14-3D05EF37232E}" type="pres">
      <dgm:prSet presAssocID="{E55F6FFE-83F7-4117-96D8-13F19E23BAB7}" presName="vert1" presStyleCnt="0"/>
      <dgm:spPr/>
    </dgm:pt>
    <dgm:pt modelId="{0687B0F2-8718-4672-82EB-785D488A3EC2}" type="pres">
      <dgm:prSet presAssocID="{801FEC95-2D9C-496D-944A-AF5C90A68FF8}" presName="thickLine" presStyleLbl="alignNode1" presStyleIdx="1" presStyleCnt="5"/>
      <dgm:spPr/>
    </dgm:pt>
    <dgm:pt modelId="{CDE13E6E-0B20-4744-B0CA-06C6EF8E2937}" type="pres">
      <dgm:prSet presAssocID="{801FEC95-2D9C-496D-944A-AF5C90A68FF8}" presName="horz1" presStyleCnt="0"/>
      <dgm:spPr/>
    </dgm:pt>
    <dgm:pt modelId="{B39D0521-503F-41BD-9FA0-E99580C73C10}" type="pres">
      <dgm:prSet presAssocID="{801FEC95-2D9C-496D-944A-AF5C90A68FF8}" presName="tx1" presStyleLbl="revTx" presStyleIdx="1" presStyleCnt="5"/>
      <dgm:spPr/>
    </dgm:pt>
    <dgm:pt modelId="{59ED3EB8-02A1-4B1A-B467-A383922D6674}" type="pres">
      <dgm:prSet presAssocID="{801FEC95-2D9C-496D-944A-AF5C90A68FF8}" presName="vert1" presStyleCnt="0"/>
      <dgm:spPr/>
    </dgm:pt>
    <dgm:pt modelId="{067FA116-62F4-4303-816D-838AC254E89D}" type="pres">
      <dgm:prSet presAssocID="{4193DADE-0FF9-4520-B449-8E48389043C1}" presName="thickLine" presStyleLbl="alignNode1" presStyleIdx="2" presStyleCnt="5"/>
      <dgm:spPr/>
    </dgm:pt>
    <dgm:pt modelId="{B61C89A7-4CD7-4673-92DA-02D1A08EB95B}" type="pres">
      <dgm:prSet presAssocID="{4193DADE-0FF9-4520-B449-8E48389043C1}" presName="horz1" presStyleCnt="0"/>
      <dgm:spPr/>
    </dgm:pt>
    <dgm:pt modelId="{EB5EC58C-D621-4ECE-8DBA-05E60B7C7309}" type="pres">
      <dgm:prSet presAssocID="{4193DADE-0FF9-4520-B449-8E48389043C1}" presName="tx1" presStyleLbl="revTx" presStyleIdx="2" presStyleCnt="5"/>
      <dgm:spPr/>
    </dgm:pt>
    <dgm:pt modelId="{C35D2D4C-B652-4126-9A32-6933EF863ABE}" type="pres">
      <dgm:prSet presAssocID="{4193DADE-0FF9-4520-B449-8E48389043C1}" presName="vert1" presStyleCnt="0"/>
      <dgm:spPr/>
    </dgm:pt>
    <dgm:pt modelId="{D94C6F5B-820A-4043-ABCC-EE21FF6D1B05}" type="pres">
      <dgm:prSet presAssocID="{A43EB28A-1526-4B80-AD44-10EC073D44FF}" presName="thickLine" presStyleLbl="alignNode1" presStyleIdx="3" presStyleCnt="5"/>
      <dgm:spPr/>
    </dgm:pt>
    <dgm:pt modelId="{B7EF554E-6260-4BA7-A4E3-F0F9FFBB183B}" type="pres">
      <dgm:prSet presAssocID="{A43EB28A-1526-4B80-AD44-10EC073D44FF}" presName="horz1" presStyleCnt="0"/>
      <dgm:spPr/>
    </dgm:pt>
    <dgm:pt modelId="{A3825A68-E79D-4CFC-ADB1-50859E8C597E}" type="pres">
      <dgm:prSet presAssocID="{A43EB28A-1526-4B80-AD44-10EC073D44FF}" presName="tx1" presStyleLbl="revTx" presStyleIdx="3" presStyleCnt="5"/>
      <dgm:spPr/>
    </dgm:pt>
    <dgm:pt modelId="{D47A899A-AAF8-49BC-A69D-8193BD5DCE7C}" type="pres">
      <dgm:prSet presAssocID="{A43EB28A-1526-4B80-AD44-10EC073D44FF}" presName="vert1" presStyleCnt="0"/>
      <dgm:spPr/>
    </dgm:pt>
    <dgm:pt modelId="{C4B6CA03-E045-47B7-8260-93CF6C0B727D}" type="pres">
      <dgm:prSet presAssocID="{0E44FC09-7B39-48C9-8678-1441851424CC}" presName="thickLine" presStyleLbl="alignNode1" presStyleIdx="4" presStyleCnt="5"/>
      <dgm:spPr/>
    </dgm:pt>
    <dgm:pt modelId="{D3FFBCC3-142A-43A1-B218-0CA94506B2D0}" type="pres">
      <dgm:prSet presAssocID="{0E44FC09-7B39-48C9-8678-1441851424CC}" presName="horz1" presStyleCnt="0"/>
      <dgm:spPr/>
    </dgm:pt>
    <dgm:pt modelId="{C8E47EDC-33F2-4D69-B70B-14AC41230EB6}" type="pres">
      <dgm:prSet presAssocID="{0E44FC09-7B39-48C9-8678-1441851424CC}" presName="tx1" presStyleLbl="revTx" presStyleIdx="4" presStyleCnt="5"/>
      <dgm:spPr/>
    </dgm:pt>
    <dgm:pt modelId="{B62D9FB0-C710-48C6-886D-BA191C5C2567}" type="pres">
      <dgm:prSet presAssocID="{0E44FC09-7B39-48C9-8678-1441851424CC}" presName="vert1" presStyleCnt="0"/>
      <dgm:spPr/>
    </dgm:pt>
  </dgm:ptLst>
  <dgm:cxnLst>
    <dgm:cxn modelId="{CB8A242E-43C7-4395-B4E9-04621176D1DF}" type="presOf" srcId="{A43EB28A-1526-4B80-AD44-10EC073D44FF}" destId="{A3825A68-E79D-4CFC-ADB1-50859E8C597E}" srcOrd="0" destOrd="0" presId="urn:microsoft.com/office/officeart/2008/layout/LinedList"/>
    <dgm:cxn modelId="{A49CF63E-C812-4B42-8B2F-EF3CEC7C45D3}" srcId="{3340A971-4CD3-4982-B255-1D2C46BED41D}" destId="{E55F6FFE-83F7-4117-96D8-13F19E23BAB7}" srcOrd="0" destOrd="0" parTransId="{EAE86FF7-5965-4CA0-B5C0-2A335DA4DA5A}" sibTransId="{7EAADDDE-1654-4FA3-9273-5D8A9B08959F}"/>
    <dgm:cxn modelId="{8026FF71-CAAC-4AE4-A69A-80603866D0E3}" srcId="{3340A971-4CD3-4982-B255-1D2C46BED41D}" destId="{801FEC95-2D9C-496D-944A-AF5C90A68FF8}" srcOrd="1" destOrd="0" parTransId="{CD997D85-222A-4712-9E90-BCDADE8183B1}" sibTransId="{DC049864-2D9E-4ABF-9F43-3ACC7DDF8319}"/>
    <dgm:cxn modelId="{81CB8D56-D896-4FF3-B046-8C945CAE1F09}" type="presOf" srcId="{3340A971-4CD3-4982-B255-1D2C46BED41D}" destId="{770E2525-044C-4173-B3B2-A996960EDBD4}" srcOrd="0" destOrd="0" presId="urn:microsoft.com/office/officeart/2008/layout/LinedList"/>
    <dgm:cxn modelId="{D3C38D96-C0E2-4F8E-BFC0-12505C5F9B61}" type="presOf" srcId="{801FEC95-2D9C-496D-944A-AF5C90A68FF8}" destId="{B39D0521-503F-41BD-9FA0-E99580C73C10}" srcOrd="0" destOrd="0" presId="urn:microsoft.com/office/officeart/2008/layout/LinedList"/>
    <dgm:cxn modelId="{40190AAC-1F75-45AC-909C-8E246770EF07}" srcId="{3340A971-4CD3-4982-B255-1D2C46BED41D}" destId="{0E44FC09-7B39-48C9-8678-1441851424CC}" srcOrd="4" destOrd="0" parTransId="{2FA2BEE6-AA9E-47A2-B036-28A8B00C617F}" sibTransId="{46C9002C-56CD-4911-A6D6-8E4AB5DCAE0C}"/>
    <dgm:cxn modelId="{95A028B5-E990-4728-8F7B-0BB91418E517}" type="presOf" srcId="{E55F6FFE-83F7-4117-96D8-13F19E23BAB7}" destId="{62B1A725-705C-4EAB-8CE2-F27E057E0F63}" srcOrd="0" destOrd="0" presId="urn:microsoft.com/office/officeart/2008/layout/LinedList"/>
    <dgm:cxn modelId="{8E7AC5B5-178C-4902-93E8-0EDA5A2C0558}" srcId="{3340A971-4CD3-4982-B255-1D2C46BED41D}" destId="{A43EB28A-1526-4B80-AD44-10EC073D44FF}" srcOrd="3" destOrd="0" parTransId="{4A17A990-D2D4-4D74-822E-ADC5F1596466}" sibTransId="{267818A0-15DA-4D45-94C3-ED73E7C617CB}"/>
    <dgm:cxn modelId="{47A6FEBC-9306-4676-8424-6633B8FCC657}" type="presOf" srcId="{0E44FC09-7B39-48C9-8678-1441851424CC}" destId="{C8E47EDC-33F2-4D69-B70B-14AC41230EB6}" srcOrd="0" destOrd="0" presId="urn:microsoft.com/office/officeart/2008/layout/LinedList"/>
    <dgm:cxn modelId="{664732C5-1DC4-4322-A174-3A9D6A09E616}" srcId="{3340A971-4CD3-4982-B255-1D2C46BED41D}" destId="{4193DADE-0FF9-4520-B449-8E48389043C1}" srcOrd="2" destOrd="0" parTransId="{2FF0DC44-19CA-4475-9C00-C4DAB4883793}" sibTransId="{A7D94581-8EBC-4F24-B176-7E9038B265A0}"/>
    <dgm:cxn modelId="{A8E4D1EC-F928-44E8-B712-3DA3FED65379}" type="presOf" srcId="{4193DADE-0FF9-4520-B449-8E48389043C1}" destId="{EB5EC58C-D621-4ECE-8DBA-05E60B7C7309}" srcOrd="0" destOrd="0" presId="urn:microsoft.com/office/officeart/2008/layout/LinedList"/>
    <dgm:cxn modelId="{A7E34A8A-4773-4613-8062-97DA1A253687}" type="presParOf" srcId="{770E2525-044C-4173-B3B2-A996960EDBD4}" destId="{BF34E299-6F68-4F3D-B7C2-1487E1247A90}" srcOrd="0" destOrd="0" presId="urn:microsoft.com/office/officeart/2008/layout/LinedList"/>
    <dgm:cxn modelId="{E900D9C7-C871-4333-BC5A-A29A4B1A2DF5}" type="presParOf" srcId="{770E2525-044C-4173-B3B2-A996960EDBD4}" destId="{25109FBB-0C40-4A01-8C82-0662CF730A5D}" srcOrd="1" destOrd="0" presId="urn:microsoft.com/office/officeart/2008/layout/LinedList"/>
    <dgm:cxn modelId="{226C21BD-4C95-49FB-8D4D-D2D949911F50}" type="presParOf" srcId="{25109FBB-0C40-4A01-8C82-0662CF730A5D}" destId="{62B1A725-705C-4EAB-8CE2-F27E057E0F63}" srcOrd="0" destOrd="0" presId="urn:microsoft.com/office/officeart/2008/layout/LinedList"/>
    <dgm:cxn modelId="{F3E0F6E6-B7DC-41B8-87B9-3AAE8CE2627F}" type="presParOf" srcId="{25109FBB-0C40-4A01-8C82-0662CF730A5D}" destId="{5BB12D70-A40F-4B8A-BE14-3D05EF37232E}" srcOrd="1" destOrd="0" presId="urn:microsoft.com/office/officeart/2008/layout/LinedList"/>
    <dgm:cxn modelId="{59CC787E-38C6-40CC-8CE1-D8838589CC22}" type="presParOf" srcId="{770E2525-044C-4173-B3B2-A996960EDBD4}" destId="{0687B0F2-8718-4672-82EB-785D488A3EC2}" srcOrd="2" destOrd="0" presId="urn:microsoft.com/office/officeart/2008/layout/LinedList"/>
    <dgm:cxn modelId="{F9B4C1E2-1930-4927-8080-03058B396B85}" type="presParOf" srcId="{770E2525-044C-4173-B3B2-A996960EDBD4}" destId="{CDE13E6E-0B20-4744-B0CA-06C6EF8E2937}" srcOrd="3" destOrd="0" presId="urn:microsoft.com/office/officeart/2008/layout/LinedList"/>
    <dgm:cxn modelId="{5B33DADE-872C-43D7-A855-9CE3993EA183}" type="presParOf" srcId="{CDE13E6E-0B20-4744-B0CA-06C6EF8E2937}" destId="{B39D0521-503F-41BD-9FA0-E99580C73C10}" srcOrd="0" destOrd="0" presId="urn:microsoft.com/office/officeart/2008/layout/LinedList"/>
    <dgm:cxn modelId="{8109E572-9916-4175-9763-7F5BBC3EF4E5}" type="presParOf" srcId="{CDE13E6E-0B20-4744-B0CA-06C6EF8E2937}" destId="{59ED3EB8-02A1-4B1A-B467-A383922D6674}" srcOrd="1" destOrd="0" presId="urn:microsoft.com/office/officeart/2008/layout/LinedList"/>
    <dgm:cxn modelId="{34A8D3AB-22B6-4A5D-A4B7-013FDD92209E}" type="presParOf" srcId="{770E2525-044C-4173-B3B2-A996960EDBD4}" destId="{067FA116-62F4-4303-816D-838AC254E89D}" srcOrd="4" destOrd="0" presId="urn:microsoft.com/office/officeart/2008/layout/LinedList"/>
    <dgm:cxn modelId="{2F582F16-267E-4FA6-909C-8FAE370E55EF}" type="presParOf" srcId="{770E2525-044C-4173-B3B2-A996960EDBD4}" destId="{B61C89A7-4CD7-4673-92DA-02D1A08EB95B}" srcOrd="5" destOrd="0" presId="urn:microsoft.com/office/officeart/2008/layout/LinedList"/>
    <dgm:cxn modelId="{D70BB207-7479-4E94-A95A-65EC2A962EDC}" type="presParOf" srcId="{B61C89A7-4CD7-4673-92DA-02D1A08EB95B}" destId="{EB5EC58C-D621-4ECE-8DBA-05E60B7C7309}" srcOrd="0" destOrd="0" presId="urn:microsoft.com/office/officeart/2008/layout/LinedList"/>
    <dgm:cxn modelId="{C7F25C0E-A3C0-4C58-A6E4-EE0E47FFB6CF}" type="presParOf" srcId="{B61C89A7-4CD7-4673-92DA-02D1A08EB95B}" destId="{C35D2D4C-B652-4126-9A32-6933EF863ABE}" srcOrd="1" destOrd="0" presId="urn:microsoft.com/office/officeart/2008/layout/LinedList"/>
    <dgm:cxn modelId="{E02345BA-C5D5-4595-8229-F29E5234ABC2}" type="presParOf" srcId="{770E2525-044C-4173-B3B2-A996960EDBD4}" destId="{D94C6F5B-820A-4043-ABCC-EE21FF6D1B05}" srcOrd="6" destOrd="0" presId="urn:microsoft.com/office/officeart/2008/layout/LinedList"/>
    <dgm:cxn modelId="{0F2FD5BB-2B96-4068-A848-DB249A06CE93}" type="presParOf" srcId="{770E2525-044C-4173-B3B2-A996960EDBD4}" destId="{B7EF554E-6260-4BA7-A4E3-F0F9FFBB183B}" srcOrd="7" destOrd="0" presId="urn:microsoft.com/office/officeart/2008/layout/LinedList"/>
    <dgm:cxn modelId="{68BD50E8-0568-4AC5-B4BE-1017FF6DCC58}" type="presParOf" srcId="{B7EF554E-6260-4BA7-A4E3-F0F9FFBB183B}" destId="{A3825A68-E79D-4CFC-ADB1-50859E8C597E}" srcOrd="0" destOrd="0" presId="urn:microsoft.com/office/officeart/2008/layout/LinedList"/>
    <dgm:cxn modelId="{9529A064-4B1E-4D46-AC65-60309DA62970}" type="presParOf" srcId="{B7EF554E-6260-4BA7-A4E3-F0F9FFBB183B}" destId="{D47A899A-AAF8-49BC-A69D-8193BD5DCE7C}" srcOrd="1" destOrd="0" presId="urn:microsoft.com/office/officeart/2008/layout/LinedList"/>
    <dgm:cxn modelId="{150981DA-6E85-47A7-AFF6-44506D4B750C}" type="presParOf" srcId="{770E2525-044C-4173-B3B2-A996960EDBD4}" destId="{C4B6CA03-E045-47B7-8260-93CF6C0B727D}" srcOrd="8" destOrd="0" presId="urn:microsoft.com/office/officeart/2008/layout/LinedList"/>
    <dgm:cxn modelId="{97DBBF28-9D2B-4FD2-B620-43F1C92464F2}" type="presParOf" srcId="{770E2525-044C-4173-B3B2-A996960EDBD4}" destId="{D3FFBCC3-142A-43A1-B218-0CA94506B2D0}" srcOrd="9" destOrd="0" presId="urn:microsoft.com/office/officeart/2008/layout/LinedList"/>
    <dgm:cxn modelId="{0CBC7EAC-99F3-4F15-8FAB-C3BCBFAB7DC2}" type="presParOf" srcId="{D3FFBCC3-142A-43A1-B218-0CA94506B2D0}" destId="{C8E47EDC-33F2-4D69-B70B-14AC41230EB6}" srcOrd="0" destOrd="0" presId="urn:microsoft.com/office/officeart/2008/layout/LinedList"/>
    <dgm:cxn modelId="{AFE58097-A214-4969-916A-40F6CEA8962A}" type="presParOf" srcId="{D3FFBCC3-142A-43A1-B218-0CA94506B2D0}" destId="{B62D9FB0-C710-48C6-886D-BA191C5C2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42F3F-2553-4DCE-902E-5EB5742EE1A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B11950FC-1986-4BCE-970B-DB409EA5355E}">
      <dgm:prSet/>
      <dgm:spPr/>
      <dgm:t>
        <a:bodyPr/>
        <a:lstStyle/>
        <a:p>
          <a:r>
            <a:rPr lang="en-US" dirty="0">
              <a:latin typeface="微软雅黑" panose="020B0503020204020204" pitchFamily="34" charset="-122"/>
              <a:ea typeface="微软雅黑" panose="020B0503020204020204" pitchFamily="34" charset="-122"/>
            </a:rPr>
            <a:t>1. </a:t>
          </a:r>
          <a:r>
            <a:rPr lang="zh-CN" dirty="0">
              <a:latin typeface="微软雅黑" panose="020B0503020204020204" pitchFamily="34" charset="-122"/>
              <a:ea typeface="微软雅黑" panose="020B0503020204020204" pitchFamily="34" charset="-122"/>
            </a:rPr>
            <a:t>图片预处理：如何将人脸照片转换为</a:t>
          </a:r>
          <a:r>
            <a:rPr lang="en-US" dirty="0">
              <a:latin typeface="微软雅黑" panose="020B0503020204020204" pitchFamily="34" charset="-122"/>
              <a:ea typeface="微软雅黑" panose="020B0503020204020204" pitchFamily="34" charset="-122"/>
            </a:rPr>
            <a:t>PCA</a:t>
          </a:r>
          <a:r>
            <a:rPr lang="zh-CN" dirty="0">
              <a:latin typeface="微软雅黑" panose="020B0503020204020204" pitchFamily="34" charset="-122"/>
              <a:ea typeface="微软雅黑" panose="020B0503020204020204" pitchFamily="34" charset="-122"/>
            </a:rPr>
            <a:t>需要的数据？</a:t>
          </a:r>
          <a:endParaRPr lang="en-US" dirty="0">
            <a:latin typeface="微软雅黑" panose="020B0503020204020204" pitchFamily="34" charset="-122"/>
            <a:ea typeface="微软雅黑" panose="020B0503020204020204" pitchFamily="34" charset="-122"/>
          </a:endParaRPr>
        </a:p>
      </dgm:t>
    </dgm:pt>
    <dgm:pt modelId="{B89E116C-FF30-4998-B92C-78FE13EA3AF3}" type="parTrans" cxnId="{7E8458EA-BB9B-40EA-9634-86D00921646C}">
      <dgm:prSet/>
      <dgm:spPr/>
      <dgm:t>
        <a:bodyPr/>
        <a:lstStyle/>
        <a:p>
          <a:endParaRPr lang="en-US">
            <a:latin typeface="微软雅黑" panose="020B0503020204020204" pitchFamily="34" charset="-122"/>
            <a:ea typeface="微软雅黑" panose="020B0503020204020204" pitchFamily="34" charset="-122"/>
          </a:endParaRPr>
        </a:p>
      </dgm:t>
    </dgm:pt>
    <dgm:pt modelId="{A31A3A59-5AA1-4AEE-AF6E-D615570FDA6B}" type="sibTrans" cxnId="{7E8458EA-BB9B-40EA-9634-86D00921646C}">
      <dgm:prSet/>
      <dgm:spPr/>
      <dgm:t>
        <a:bodyPr/>
        <a:lstStyle/>
        <a:p>
          <a:endParaRPr lang="en-US">
            <a:latin typeface="微软雅黑" panose="020B0503020204020204" pitchFamily="34" charset="-122"/>
            <a:ea typeface="微软雅黑" panose="020B0503020204020204" pitchFamily="34" charset="-122"/>
          </a:endParaRPr>
        </a:p>
      </dgm:t>
    </dgm:pt>
    <dgm:pt modelId="{E1046B36-9C8F-461E-B4DA-E88F926DE504}">
      <dgm:prSet/>
      <dgm:spPr/>
      <dgm:t>
        <a:bodyPr/>
        <a:lstStyle/>
        <a:p>
          <a:r>
            <a:rPr lang="en-US">
              <a:latin typeface="微软雅黑" panose="020B0503020204020204" pitchFamily="34" charset="-122"/>
              <a:ea typeface="微软雅黑" panose="020B0503020204020204" pitchFamily="34" charset="-122"/>
            </a:rPr>
            <a:t>2. PCA</a:t>
          </a:r>
          <a:r>
            <a:rPr lang="zh-CN">
              <a:latin typeface="微软雅黑" panose="020B0503020204020204" pitchFamily="34" charset="-122"/>
              <a:ea typeface="微软雅黑" panose="020B0503020204020204" pitchFamily="34" charset="-122"/>
            </a:rPr>
            <a:t>的实现：如何自己写出</a:t>
          </a:r>
          <a:r>
            <a:rPr lang="en-US">
              <a:latin typeface="微软雅黑" panose="020B0503020204020204" pitchFamily="34" charset="-122"/>
              <a:ea typeface="微软雅黑" panose="020B0503020204020204" pitchFamily="34" charset="-122"/>
            </a:rPr>
            <a:t>PCA</a:t>
          </a:r>
          <a:r>
            <a:rPr lang="zh-CN">
              <a:latin typeface="微软雅黑" panose="020B0503020204020204" pitchFamily="34" charset="-122"/>
              <a:ea typeface="微软雅黑" panose="020B0503020204020204" pitchFamily="34" charset="-122"/>
            </a:rPr>
            <a:t>函数并利用它提取主要信息？</a:t>
          </a:r>
          <a:endParaRPr lang="en-US">
            <a:latin typeface="微软雅黑" panose="020B0503020204020204" pitchFamily="34" charset="-122"/>
            <a:ea typeface="微软雅黑" panose="020B0503020204020204" pitchFamily="34" charset="-122"/>
          </a:endParaRPr>
        </a:p>
      </dgm:t>
    </dgm:pt>
    <dgm:pt modelId="{59EF4556-C1C5-4D0E-B44E-DF64E19E3736}" type="parTrans" cxnId="{DD485A09-BC7D-42AB-A980-502C2B218E2A}">
      <dgm:prSet/>
      <dgm:spPr/>
      <dgm:t>
        <a:bodyPr/>
        <a:lstStyle/>
        <a:p>
          <a:endParaRPr lang="en-US">
            <a:latin typeface="微软雅黑" panose="020B0503020204020204" pitchFamily="34" charset="-122"/>
            <a:ea typeface="微软雅黑" panose="020B0503020204020204" pitchFamily="34" charset="-122"/>
          </a:endParaRPr>
        </a:p>
      </dgm:t>
    </dgm:pt>
    <dgm:pt modelId="{EDB00BCC-80B6-4159-BFA3-7E8B662E7BB8}" type="sibTrans" cxnId="{DD485A09-BC7D-42AB-A980-502C2B218E2A}">
      <dgm:prSet/>
      <dgm:spPr/>
      <dgm:t>
        <a:bodyPr/>
        <a:lstStyle/>
        <a:p>
          <a:endParaRPr lang="en-US">
            <a:latin typeface="微软雅黑" panose="020B0503020204020204" pitchFamily="34" charset="-122"/>
            <a:ea typeface="微软雅黑" panose="020B0503020204020204" pitchFamily="34" charset="-122"/>
          </a:endParaRPr>
        </a:p>
      </dgm:t>
    </dgm:pt>
    <dgm:pt modelId="{E37163C5-4075-4E9A-BA6F-0025F7E68C85}">
      <dgm:prSet/>
      <dgm:spPr/>
      <dgm:t>
        <a:bodyPr/>
        <a:lstStyle/>
        <a:p>
          <a:r>
            <a:rPr lang="en-US">
              <a:latin typeface="微软雅黑" panose="020B0503020204020204" pitchFamily="34" charset="-122"/>
              <a:ea typeface="微软雅黑" panose="020B0503020204020204" pitchFamily="34" charset="-122"/>
            </a:rPr>
            <a:t>3. </a:t>
          </a:r>
          <a:r>
            <a:rPr lang="zh-CN">
              <a:latin typeface="微软雅黑" panose="020B0503020204020204" pitchFamily="34" charset="-122"/>
              <a:ea typeface="微软雅黑" panose="020B0503020204020204" pitchFamily="34" charset="-122"/>
            </a:rPr>
            <a:t>降维压缩：如何利用提取到的信息压缩照片？</a:t>
          </a:r>
          <a:endParaRPr lang="en-US">
            <a:latin typeface="微软雅黑" panose="020B0503020204020204" pitchFamily="34" charset="-122"/>
            <a:ea typeface="微软雅黑" panose="020B0503020204020204" pitchFamily="34" charset="-122"/>
          </a:endParaRPr>
        </a:p>
      </dgm:t>
    </dgm:pt>
    <dgm:pt modelId="{E806FB0A-E191-43DD-B553-EA6B8862FB29}" type="parTrans" cxnId="{A7F7954E-6A09-4B92-A567-A327E47EA725}">
      <dgm:prSet/>
      <dgm:spPr/>
      <dgm:t>
        <a:bodyPr/>
        <a:lstStyle/>
        <a:p>
          <a:endParaRPr lang="en-US">
            <a:latin typeface="微软雅黑" panose="020B0503020204020204" pitchFamily="34" charset="-122"/>
            <a:ea typeface="微软雅黑" panose="020B0503020204020204" pitchFamily="34" charset="-122"/>
          </a:endParaRPr>
        </a:p>
      </dgm:t>
    </dgm:pt>
    <dgm:pt modelId="{9B46CE15-F651-4EEC-BEB2-94241BF2E485}" type="sibTrans" cxnId="{A7F7954E-6A09-4B92-A567-A327E47EA725}">
      <dgm:prSet/>
      <dgm:spPr/>
      <dgm:t>
        <a:bodyPr/>
        <a:lstStyle/>
        <a:p>
          <a:endParaRPr lang="en-US">
            <a:latin typeface="微软雅黑" panose="020B0503020204020204" pitchFamily="34" charset="-122"/>
            <a:ea typeface="微软雅黑" panose="020B0503020204020204" pitchFamily="34" charset="-122"/>
          </a:endParaRPr>
        </a:p>
      </dgm:t>
    </dgm:pt>
    <dgm:pt modelId="{F060798A-8A30-44D2-891C-2E4031095D50}" type="pres">
      <dgm:prSet presAssocID="{7D942F3F-2553-4DCE-902E-5EB5742EE1AE}" presName="diagram" presStyleCnt="0">
        <dgm:presLayoutVars>
          <dgm:dir/>
          <dgm:resizeHandles val="exact"/>
        </dgm:presLayoutVars>
      </dgm:prSet>
      <dgm:spPr/>
    </dgm:pt>
    <dgm:pt modelId="{31FC160A-B8CA-460A-BCC2-C91F528E3641}" type="pres">
      <dgm:prSet presAssocID="{B11950FC-1986-4BCE-970B-DB409EA5355E}" presName="node" presStyleLbl="node1" presStyleIdx="0" presStyleCnt="3">
        <dgm:presLayoutVars>
          <dgm:bulletEnabled val="1"/>
        </dgm:presLayoutVars>
      </dgm:prSet>
      <dgm:spPr/>
    </dgm:pt>
    <dgm:pt modelId="{A114AB84-C697-43B5-9604-DB9BC59A7041}" type="pres">
      <dgm:prSet presAssocID="{A31A3A59-5AA1-4AEE-AF6E-D615570FDA6B}" presName="sibTrans" presStyleCnt="0"/>
      <dgm:spPr/>
    </dgm:pt>
    <dgm:pt modelId="{0AE75ADE-9597-4139-AE2B-C20221491B49}" type="pres">
      <dgm:prSet presAssocID="{E1046B36-9C8F-461E-B4DA-E88F926DE504}" presName="node" presStyleLbl="node1" presStyleIdx="1" presStyleCnt="3">
        <dgm:presLayoutVars>
          <dgm:bulletEnabled val="1"/>
        </dgm:presLayoutVars>
      </dgm:prSet>
      <dgm:spPr/>
    </dgm:pt>
    <dgm:pt modelId="{54C69896-D201-4BF9-B463-E00F3C05BF10}" type="pres">
      <dgm:prSet presAssocID="{EDB00BCC-80B6-4159-BFA3-7E8B662E7BB8}" presName="sibTrans" presStyleCnt="0"/>
      <dgm:spPr/>
    </dgm:pt>
    <dgm:pt modelId="{79CDEA11-2AF7-48C8-A757-77155AC2C5DE}" type="pres">
      <dgm:prSet presAssocID="{E37163C5-4075-4E9A-BA6F-0025F7E68C85}" presName="node" presStyleLbl="node1" presStyleIdx="2" presStyleCnt="3">
        <dgm:presLayoutVars>
          <dgm:bulletEnabled val="1"/>
        </dgm:presLayoutVars>
      </dgm:prSet>
      <dgm:spPr/>
    </dgm:pt>
  </dgm:ptLst>
  <dgm:cxnLst>
    <dgm:cxn modelId="{DD485A09-BC7D-42AB-A980-502C2B218E2A}" srcId="{7D942F3F-2553-4DCE-902E-5EB5742EE1AE}" destId="{E1046B36-9C8F-461E-B4DA-E88F926DE504}" srcOrd="1" destOrd="0" parTransId="{59EF4556-C1C5-4D0E-B44E-DF64E19E3736}" sibTransId="{EDB00BCC-80B6-4159-BFA3-7E8B662E7BB8}"/>
    <dgm:cxn modelId="{71B3AE5F-7D22-419C-A721-EA4760D45190}" type="presOf" srcId="{B11950FC-1986-4BCE-970B-DB409EA5355E}" destId="{31FC160A-B8CA-460A-BCC2-C91F528E3641}" srcOrd="0" destOrd="0" presId="urn:microsoft.com/office/officeart/2005/8/layout/default"/>
    <dgm:cxn modelId="{87C14460-F359-4C8B-BF4B-0EC9494A1EBE}" type="presOf" srcId="{E37163C5-4075-4E9A-BA6F-0025F7E68C85}" destId="{79CDEA11-2AF7-48C8-A757-77155AC2C5DE}" srcOrd="0" destOrd="0" presId="urn:microsoft.com/office/officeart/2005/8/layout/default"/>
    <dgm:cxn modelId="{A7F7954E-6A09-4B92-A567-A327E47EA725}" srcId="{7D942F3F-2553-4DCE-902E-5EB5742EE1AE}" destId="{E37163C5-4075-4E9A-BA6F-0025F7E68C85}" srcOrd="2" destOrd="0" parTransId="{E806FB0A-E191-43DD-B553-EA6B8862FB29}" sibTransId="{9B46CE15-F651-4EEC-BEB2-94241BF2E485}"/>
    <dgm:cxn modelId="{DD85C18D-C591-455A-8DEF-581FBD0A929C}" type="presOf" srcId="{E1046B36-9C8F-461E-B4DA-E88F926DE504}" destId="{0AE75ADE-9597-4139-AE2B-C20221491B49}" srcOrd="0" destOrd="0" presId="urn:microsoft.com/office/officeart/2005/8/layout/default"/>
    <dgm:cxn modelId="{7E8458EA-BB9B-40EA-9634-86D00921646C}" srcId="{7D942F3F-2553-4DCE-902E-5EB5742EE1AE}" destId="{B11950FC-1986-4BCE-970B-DB409EA5355E}" srcOrd="0" destOrd="0" parTransId="{B89E116C-FF30-4998-B92C-78FE13EA3AF3}" sibTransId="{A31A3A59-5AA1-4AEE-AF6E-D615570FDA6B}"/>
    <dgm:cxn modelId="{A80AF3F7-0054-4D96-94F9-3F9F57C330B5}" type="presOf" srcId="{7D942F3F-2553-4DCE-902E-5EB5742EE1AE}" destId="{F060798A-8A30-44D2-891C-2E4031095D50}" srcOrd="0" destOrd="0" presId="urn:microsoft.com/office/officeart/2005/8/layout/default"/>
    <dgm:cxn modelId="{78C3C5A2-0EEB-43B6-974B-4390B4FCEC62}" type="presParOf" srcId="{F060798A-8A30-44D2-891C-2E4031095D50}" destId="{31FC160A-B8CA-460A-BCC2-C91F528E3641}" srcOrd="0" destOrd="0" presId="urn:microsoft.com/office/officeart/2005/8/layout/default"/>
    <dgm:cxn modelId="{B4643D47-CF3E-4FD0-B63D-7169002D1A18}" type="presParOf" srcId="{F060798A-8A30-44D2-891C-2E4031095D50}" destId="{A114AB84-C697-43B5-9604-DB9BC59A7041}" srcOrd="1" destOrd="0" presId="urn:microsoft.com/office/officeart/2005/8/layout/default"/>
    <dgm:cxn modelId="{8CFB8FD5-6FCE-453B-874B-740717D620C0}" type="presParOf" srcId="{F060798A-8A30-44D2-891C-2E4031095D50}" destId="{0AE75ADE-9597-4139-AE2B-C20221491B49}" srcOrd="2" destOrd="0" presId="urn:microsoft.com/office/officeart/2005/8/layout/default"/>
    <dgm:cxn modelId="{546F645C-58E1-4C5F-ADEA-F562456E5170}" type="presParOf" srcId="{F060798A-8A30-44D2-891C-2E4031095D50}" destId="{54C69896-D201-4BF9-B463-E00F3C05BF10}" srcOrd="3" destOrd="0" presId="urn:microsoft.com/office/officeart/2005/8/layout/default"/>
    <dgm:cxn modelId="{D6797336-8AFB-496F-999C-8069B135DF47}" type="presParOf" srcId="{F060798A-8A30-44D2-891C-2E4031095D50}" destId="{79CDEA11-2AF7-48C8-A757-77155AC2C5D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4E299-6F68-4F3D-B7C2-1487E1247A90}">
      <dsp:nvSpPr>
        <dsp:cNvPr id="0" name=""/>
        <dsp:cNvSpPr/>
      </dsp:nvSpPr>
      <dsp:spPr>
        <a:xfrm>
          <a:off x="0" y="462"/>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1A725-705C-4EAB-8CE2-F27E057E0F63}">
      <dsp:nvSpPr>
        <dsp:cNvPr id="0" name=""/>
        <dsp:cNvSpPr/>
      </dsp:nvSpPr>
      <dsp:spPr>
        <a:xfrm>
          <a:off x="0" y="462"/>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latin typeface="微软雅黑" panose="020B0503020204020204" pitchFamily="34" charset="-122"/>
              <a:ea typeface="微软雅黑" panose="020B0503020204020204" pitchFamily="34" charset="-122"/>
            </a:rPr>
            <a:t>1. </a:t>
          </a:r>
          <a:r>
            <a:rPr lang="zh-CN" sz="2600" kern="1200" dirty="0">
              <a:latin typeface="微软雅黑" panose="020B0503020204020204" pitchFamily="34" charset="-122"/>
              <a:ea typeface="微软雅黑" panose="020B0503020204020204" pitchFamily="34" charset="-122"/>
            </a:rPr>
            <a:t>用</a:t>
          </a:r>
          <a:r>
            <a:rPr lang="en-US" sz="2600" kern="1200" dirty="0">
              <a:latin typeface="微软雅黑" panose="020B0503020204020204" pitchFamily="34" charset="-122"/>
              <a:ea typeface="微软雅黑" panose="020B0503020204020204" pitchFamily="34" charset="-122"/>
            </a:rPr>
            <a:t>PCA</a:t>
          </a:r>
          <a:r>
            <a:rPr lang="zh-CN" sz="2600" kern="1200" dirty="0">
              <a:latin typeface="微软雅黑" panose="020B0503020204020204" pitchFamily="34" charset="-122"/>
              <a:ea typeface="微软雅黑" panose="020B0503020204020204" pitchFamily="34" charset="-122"/>
            </a:rPr>
            <a:t>降维（压缩）后，所得到的人脸图片与原始人脸图片对比。</a:t>
          </a:r>
          <a:endParaRPr lang="en-US" sz="2600" kern="1200" dirty="0">
            <a:latin typeface="微软雅黑" panose="020B0503020204020204" pitchFamily="34" charset="-122"/>
            <a:ea typeface="微软雅黑" panose="020B0503020204020204" pitchFamily="34" charset="-122"/>
          </a:endParaRPr>
        </a:p>
      </dsp:txBody>
      <dsp:txXfrm>
        <a:off x="0" y="462"/>
        <a:ext cx="10058399" cy="757031"/>
      </dsp:txXfrm>
    </dsp:sp>
    <dsp:sp modelId="{0687B0F2-8718-4672-82EB-785D488A3EC2}">
      <dsp:nvSpPr>
        <dsp:cNvPr id="0" name=""/>
        <dsp:cNvSpPr/>
      </dsp:nvSpPr>
      <dsp:spPr>
        <a:xfrm>
          <a:off x="0" y="757493"/>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D0521-503F-41BD-9FA0-E99580C73C10}">
      <dsp:nvSpPr>
        <dsp:cNvPr id="0" name=""/>
        <dsp:cNvSpPr/>
      </dsp:nvSpPr>
      <dsp:spPr>
        <a:xfrm>
          <a:off x="0" y="757493"/>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latin typeface="微软雅黑" panose="020B0503020204020204" pitchFamily="34" charset="-122"/>
              <a:ea typeface="微软雅黑" panose="020B0503020204020204" pitchFamily="34" charset="-122"/>
            </a:rPr>
            <a:t>2. </a:t>
          </a:r>
          <a:r>
            <a:rPr lang="zh-CN" sz="2600" kern="1200">
              <a:latin typeface="微软雅黑" panose="020B0503020204020204" pitchFamily="34" charset="-122"/>
              <a:ea typeface="微软雅黑" panose="020B0503020204020204" pitchFamily="34" charset="-122"/>
            </a:rPr>
            <a:t>结合最近邻分类器，测试</a:t>
          </a:r>
          <a:r>
            <a:rPr lang="en-US" sz="2600" kern="1200">
              <a:latin typeface="微软雅黑" panose="020B0503020204020204" pitchFamily="34" charset="-122"/>
              <a:ea typeface="微软雅黑" panose="020B0503020204020204" pitchFamily="34" charset="-122"/>
            </a:rPr>
            <a:t>PCA</a:t>
          </a:r>
          <a:r>
            <a:rPr lang="zh-CN" sz="2600" kern="1200">
              <a:latin typeface="微软雅黑" panose="020B0503020204020204" pitchFamily="34" charset="-122"/>
              <a:ea typeface="微软雅黑" panose="020B0503020204020204" pitchFamily="34" charset="-122"/>
            </a:rPr>
            <a:t>降维算法的识别率。</a:t>
          </a:r>
          <a:endParaRPr lang="en-US" sz="2600" kern="1200">
            <a:latin typeface="微软雅黑" panose="020B0503020204020204" pitchFamily="34" charset="-122"/>
            <a:ea typeface="微软雅黑" panose="020B0503020204020204" pitchFamily="34" charset="-122"/>
          </a:endParaRPr>
        </a:p>
      </dsp:txBody>
      <dsp:txXfrm>
        <a:off x="0" y="757493"/>
        <a:ext cx="10058399" cy="757031"/>
      </dsp:txXfrm>
    </dsp:sp>
    <dsp:sp modelId="{067FA116-62F4-4303-816D-838AC254E89D}">
      <dsp:nvSpPr>
        <dsp:cNvPr id="0" name=""/>
        <dsp:cNvSpPr/>
      </dsp:nvSpPr>
      <dsp:spPr>
        <a:xfrm>
          <a:off x="0" y="1514524"/>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EC58C-D621-4ECE-8DBA-05E60B7C7309}">
      <dsp:nvSpPr>
        <dsp:cNvPr id="0" name=""/>
        <dsp:cNvSpPr/>
      </dsp:nvSpPr>
      <dsp:spPr>
        <a:xfrm>
          <a:off x="0" y="1514524"/>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zh-CN" sz="2600" kern="1200">
              <a:latin typeface="微软雅黑" panose="020B0503020204020204" pitchFamily="34" charset="-122"/>
              <a:ea typeface="微软雅黑" panose="020B0503020204020204" pitchFamily="34" charset="-122"/>
            </a:rPr>
            <a:t>解决两个问题：</a:t>
          </a:r>
          <a:endParaRPr lang="en-US" sz="2600" kern="1200">
            <a:latin typeface="微软雅黑" panose="020B0503020204020204" pitchFamily="34" charset="-122"/>
            <a:ea typeface="微软雅黑" panose="020B0503020204020204" pitchFamily="34" charset="-122"/>
          </a:endParaRPr>
        </a:p>
      </dsp:txBody>
      <dsp:txXfrm>
        <a:off x="0" y="1514524"/>
        <a:ext cx="10058399" cy="757031"/>
      </dsp:txXfrm>
    </dsp:sp>
    <dsp:sp modelId="{D94C6F5B-820A-4043-ABCC-EE21FF6D1B05}">
      <dsp:nvSpPr>
        <dsp:cNvPr id="0" name=""/>
        <dsp:cNvSpPr/>
      </dsp:nvSpPr>
      <dsp:spPr>
        <a:xfrm>
          <a:off x="0" y="2271555"/>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25A68-E79D-4CFC-ADB1-50859E8C597E}">
      <dsp:nvSpPr>
        <dsp:cNvPr id="0" name=""/>
        <dsp:cNvSpPr/>
      </dsp:nvSpPr>
      <dsp:spPr>
        <a:xfrm>
          <a:off x="0" y="2271555"/>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zh-CN" sz="2600" kern="1200">
              <a:latin typeface="微软雅黑" panose="020B0503020204020204" pitchFamily="34" charset="-122"/>
              <a:ea typeface="微软雅黑" panose="020B0503020204020204" pitchFamily="34" charset="-122"/>
            </a:rPr>
            <a:t>1. 如何用</a:t>
          </a:r>
          <a:r>
            <a:rPr lang="en-US" sz="2600" kern="1200">
              <a:latin typeface="微软雅黑" panose="020B0503020204020204" pitchFamily="34" charset="-122"/>
              <a:ea typeface="微软雅黑" panose="020B0503020204020204" pitchFamily="34" charset="-122"/>
            </a:rPr>
            <a:t>PCA</a:t>
          </a:r>
          <a:r>
            <a:rPr lang="zh-CN" altLang="en-US" sz="2600" kern="1200">
              <a:latin typeface="微软雅黑" panose="020B0503020204020204" pitchFamily="34" charset="-122"/>
              <a:ea typeface="微软雅黑" panose="020B0503020204020204" pitchFamily="34" charset="-122"/>
            </a:rPr>
            <a:t>实现图片的</a:t>
          </a:r>
          <a:r>
            <a:rPr lang="zh-CN" sz="2600" kern="1200">
              <a:latin typeface="微软雅黑" panose="020B0503020204020204" pitchFamily="34" charset="-122"/>
              <a:ea typeface="微软雅黑" panose="020B0503020204020204" pitchFamily="34" charset="-122"/>
            </a:rPr>
            <a:t>降维压缩？</a:t>
          </a:r>
          <a:endParaRPr lang="en-US" sz="2600" kern="1200">
            <a:latin typeface="微软雅黑" panose="020B0503020204020204" pitchFamily="34" charset="-122"/>
            <a:ea typeface="微软雅黑" panose="020B0503020204020204" pitchFamily="34" charset="-122"/>
          </a:endParaRPr>
        </a:p>
      </dsp:txBody>
      <dsp:txXfrm>
        <a:off x="0" y="2271555"/>
        <a:ext cx="10058399" cy="757031"/>
      </dsp:txXfrm>
    </dsp:sp>
    <dsp:sp modelId="{C4B6CA03-E045-47B7-8260-93CF6C0B727D}">
      <dsp:nvSpPr>
        <dsp:cNvPr id="0" name=""/>
        <dsp:cNvSpPr/>
      </dsp:nvSpPr>
      <dsp:spPr>
        <a:xfrm>
          <a:off x="0" y="3028586"/>
          <a:ext cx="100583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47EDC-33F2-4D69-B70B-14AC41230EB6}">
      <dsp:nvSpPr>
        <dsp:cNvPr id="0" name=""/>
        <dsp:cNvSpPr/>
      </dsp:nvSpPr>
      <dsp:spPr>
        <a:xfrm>
          <a:off x="0" y="3028586"/>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latin typeface="微软雅黑" panose="020B0503020204020204" pitchFamily="34" charset="-122"/>
              <a:ea typeface="微软雅黑" panose="020B0503020204020204" pitchFamily="34" charset="-122"/>
            </a:rPr>
            <a:t>2. </a:t>
          </a:r>
          <a:r>
            <a:rPr lang="zh-CN" sz="2600" kern="1200">
              <a:latin typeface="微软雅黑" panose="020B0503020204020204" pitchFamily="34" charset="-122"/>
              <a:ea typeface="微软雅黑" panose="020B0503020204020204" pitchFamily="34" charset="-122"/>
            </a:rPr>
            <a:t>如何用最近邻分类器实现人脸识别？</a:t>
          </a:r>
          <a:endParaRPr lang="en-US" sz="2600" kern="1200">
            <a:latin typeface="微软雅黑" panose="020B0503020204020204" pitchFamily="34" charset="-122"/>
            <a:ea typeface="微软雅黑" panose="020B0503020204020204" pitchFamily="34" charset="-122"/>
          </a:endParaRPr>
        </a:p>
      </dsp:txBody>
      <dsp:txXfrm>
        <a:off x="0" y="3028586"/>
        <a:ext cx="10058399" cy="757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C160A-B8CA-460A-BCC2-C91F528E3641}">
      <dsp:nvSpPr>
        <dsp:cNvPr id="0" name=""/>
        <dsp:cNvSpPr/>
      </dsp:nvSpPr>
      <dsp:spPr>
        <a:xfrm>
          <a:off x="0" y="950065"/>
          <a:ext cx="3143249" cy="188595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微软雅黑" panose="020B0503020204020204" pitchFamily="34" charset="-122"/>
              <a:ea typeface="微软雅黑" panose="020B0503020204020204" pitchFamily="34" charset="-122"/>
            </a:rPr>
            <a:t>1. </a:t>
          </a:r>
          <a:r>
            <a:rPr lang="zh-CN" sz="2500" kern="1200" dirty="0">
              <a:latin typeface="微软雅黑" panose="020B0503020204020204" pitchFamily="34" charset="-122"/>
              <a:ea typeface="微软雅黑" panose="020B0503020204020204" pitchFamily="34" charset="-122"/>
            </a:rPr>
            <a:t>图片预处理：如何将人脸照片转换为</a:t>
          </a:r>
          <a:r>
            <a:rPr lang="en-US" sz="2500" kern="1200" dirty="0">
              <a:latin typeface="微软雅黑" panose="020B0503020204020204" pitchFamily="34" charset="-122"/>
              <a:ea typeface="微软雅黑" panose="020B0503020204020204" pitchFamily="34" charset="-122"/>
            </a:rPr>
            <a:t>PCA</a:t>
          </a:r>
          <a:r>
            <a:rPr lang="zh-CN" sz="2500" kern="1200" dirty="0">
              <a:latin typeface="微软雅黑" panose="020B0503020204020204" pitchFamily="34" charset="-122"/>
              <a:ea typeface="微软雅黑" panose="020B0503020204020204" pitchFamily="34" charset="-122"/>
            </a:rPr>
            <a:t>需要的数据？</a:t>
          </a:r>
          <a:endParaRPr lang="en-US" sz="2500" kern="1200" dirty="0">
            <a:latin typeface="微软雅黑" panose="020B0503020204020204" pitchFamily="34" charset="-122"/>
            <a:ea typeface="微软雅黑" panose="020B0503020204020204" pitchFamily="34" charset="-122"/>
          </a:endParaRPr>
        </a:p>
      </dsp:txBody>
      <dsp:txXfrm>
        <a:off x="0" y="950065"/>
        <a:ext cx="3143249" cy="1885950"/>
      </dsp:txXfrm>
    </dsp:sp>
    <dsp:sp modelId="{0AE75ADE-9597-4139-AE2B-C20221491B49}">
      <dsp:nvSpPr>
        <dsp:cNvPr id="0" name=""/>
        <dsp:cNvSpPr/>
      </dsp:nvSpPr>
      <dsp:spPr>
        <a:xfrm>
          <a:off x="3457575" y="950065"/>
          <a:ext cx="3143249" cy="1885950"/>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微软雅黑" panose="020B0503020204020204" pitchFamily="34" charset="-122"/>
              <a:ea typeface="微软雅黑" panose="020B0503020204020204" pitchFamily="34" charset="-122"/>
            </a:rPr>
            <a:t>2. PCA</a:t>
          </a:r>
          <a:r>
            <a:rPr lang="zh-CN" sz="2500" kern="1200">
              <a:latin typeface="微软雅黑" panose="020B0503020204020204" pitchFamily="34" charset="-122"/>
              <a:ea typeface="微软雅黑" panose="020B0503020204020204" pitchFamily="34" charset="-122"/>
            </a:rPr>
            <a:t>的实现：如何自己写出</a:t>
          </a:r>
          <a:r>
            <a:rPr lang="en-US" sz="2500" kern="1200">
              <a:latin typeface="微软雅黑" panose="020B0503020204020204" pitchFamily="34" charset="-122"/>
              <a:ea typeface="微软雅黑" panose="020B0503020204020204" pitchFamily="34" charset="-122"/>
            </a:rPr>
            <a:t>PCA</a:t>
          </a:r>
          <a:r>
            <a:rPr lang="zh-CN" sz="2500" kern="1200">
              <a:latin typeface="微软雅黑" panose="020B0503020204020204" pitchFamily="34" charset="-122"/>
              <a:ea typeface="微软雅黑" panose="020B0503020204020204" pitchFamily="34" charset="-122"/>
            </a:rPr>
            <a:t>函数并利用它提取主要信息？</a:t>
          </a:r>
          <a:endParaRPr lang="en-US" sz="2500" kern="1200">
            <a:latin typeface="微软雅黑" panose="020B0503020204020204" pitchFamily="34" charset="-122"/>
            <a:ea typeface="微软雅黑" panose="020B0503020204020204" pitchFamily="34" charset="-122"/>
          </a:endParaRPr>
        </a:p>
      </dsp:txBody>
      <dsp:txXfrm>
        <a:off x="3457575" y="950065"/>
        <a:ext cx="3143249" cy="1885950"/>
      </dsp:txXfrm>
    </dsp:sp>
    <dsp:sp modelId="{79CDEA11-2AF7-48C8-A757-77155AC2C5DE}">
      <dsp:nvSpPr>
        <dsp:cNvPr id="0" name=""/>
        <dsp:cNvSpPr/>
      </dsp:nvSpPr>
      <dsp:spPr>
        <a:xfrm>
          <a:off x="6915149" y="950065"/>
          <a:ext cx="3143249" cy="1885950"/>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微软雅黑" panose="020B0503020204020204" pitchFamily="34" charset="-122"/>
              <a:ea typeface="微软雅黑" panose="020B0503020204020204" pitchFamily="34" charset="-122"/>
            </a:rPr>
            <a:t>3. </a:t>
          </a:r>
          <a:r>
            <a:rPr lang="zh-CN" sz="2500" kern="1200">
              <a:latin typeface="微软雅黑" panose="020B0503020204020204" pitchFamily="34" charset="-122"/>
              <a:ea typeface="微软雅黑" panose="020B0503020204020204" pitchFamily="34" charset="-122"/>
            </a:rPr>
            <a:t>降维压缩：如何利用提取到的信息压缩照片？</a:t>
          </a:r>
          <a:endParaRPr lang="en-US" sz="2500" kern="1200">
            <a:latin typeface="微软雅黑" panose="020B0503020204020204" pitchFamily="34" charset="-122"/>
            <a:ea typeface="微软雅黑" panose="020B0503020204020204" pitchFamily="34" charset="-122"/>
          </a:endParaRPr>
        </a:p>
      </dsp:txBody>
      <dsp:txXfrm>
        <a:off x="6915149" y="950065"/>
        <a:ext cx="3143249" cy="18859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F86C2-09E9-4EEF-B85B-56F05A0F6E32}" type="datetimeFigureOut">
              <a:rPr lang="en-US" altLang="zh-CN"/>
              <a:t>5/31/2021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7B760-5A86-450C-B98F-523F803C4830}" type="slidenum">
              <a:rPr lang="en-US" altLang="zh-CN"/>
              <a:t>‹#›</a:t>
            </a:fld>
            <a:endParaRPr lang="zh-CN" altLang="en-US"/>
          </a:p>
        </p:txBody>
      </p:sp>
    </p:spTree>
    <p:extLst>
      <p:ext uri="{BB962C8B-B14F-4D97-AF65-F5344CB8AC3E}">
        <p14:creationId xmlns:p14="http://schemas.microsoft.com/office/powerpoint/2010/main" val="281287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Calibri"/>
                <a:ea typeface="等线"/>
                <a:cs typeface="Calibri"/>
              </a:rPr>
              <a:t>为什么要做PCA：</a:t>
            </a:r>
            <a:endParaRPr lang="en-US" altLang="zh-CN">
              <a:latin typeface="Calibri"/>
              <a:ea typeface="等线" panose="02010600030101010101" pitchFamily="2" charset="-122"/>
              <a:cs typeface="Calibri"/>
            </a:endParaRPr>
          </a:p>
          <a:p>
            <a:pPr marL="171450" indent="-171450">
              <a:lnSpc>
                <a:spcPct val="90000"/>
              </a:lnSpc>
              <a:spcBef>
                <a:spcPts val="1200"/>
              </a:spcBef>
              <a:spcAft>
                <a:spcPts val="200"/>
              </a:spcAft>
              <a:buFont typeface="Arial"/>
              <a:buChar char="•"/>
            </a:pPr>
            <a:r>
              <a:rPr lang="zh-CN">
                <a:ea typeface="等线"/>
              </a:rPr>
              <a:t>1.降维，计算效率高（豹可以提一下</a:t>
            </a:r>
            <a:r>
              <a:rPr lang="en-US"/>
              <a:t>14300 vs 166</a:t>
            </a:r>
            <a:r>
              <a:rPr lang="zh-CN" altLang="en-US">
                <a:ea typeface="等线"/>
              </a:rPr>
              <a:t>）</a:t>
            </a:r>
          </a:p>
          <a:p>
            <a:pPr marL="171450" indent="-171450">
              <a:lnSpc>
                <a:spcPct val="90000"/>
              </a:lnSpc>
              <a:spcBef>
                <a:spcPts val="1200"/>
              </a:spcBef>
              <a:spcAft>
                <a:spcPts val="200"/>
              </a:spcAft>
              <a:buFont typeface="Arial"/>
              <a:buChar char="•"/>
            </a:pPr>
            <a:r>
              <a:rPr lang="zh-CN"/>
              <a:t>2.不同亮度</a:t>
            </a:r>
          </a:p>
        </p:txBody>
      </p:sp>
      <p:sp>
        <p:nvSpPr>
          <p:cNvPr id="4" name="灯片编号占位符 3"/>
          <p:cNvSpPr>
            <a:spLocks noGrp="1"/>
          </p:cNvSpPr>
          <p:nvPr>
            <p:ph type="sldNum" sz="quarter" idx="5"/>
          </p:nvPr>
        </p:nvSpPr>
        <p:spPr/>
        <p:txBody>
          <a:bodyPr/>
          <a:lstStyle/>
          <a:p>
            <a:fld id="{EE67B760-5A86-450C-B98F-523F803C4830}" type="slidenum">
              <a:rPr lang="en-US" altLang="zh-CN"/>
              <a:t>2</a:t>
            </a:fld>
            <a:endParaRPr lang="zh-CN" altLang="en-US"/>
          </a:p>
        </p:txBody>
      </p:sp>
    </p:spTree>
    <p:extLst>
      <p:ext uri="{BB962C8B-B14F-4D97-AF65-F5344CB8AC3E}">
        <p14:creationId xmlns:p14="http://schemas.microsoft.com/office/powerpoint/2010/main" val="317394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PCA</a:t>
            </a:r>
            <a:r>
              <a:rPr lang="ja-JP" altLang="en-US"/>
              <a:t>的工作就是从原始的空间中顺序地找一组相互正交的坐标轴，新的坐标轴的选择与数据本身是密切相关的。其中，第一个新坐标轴选择是原始数据中方差最大的方向，第二个新坐标轴选取是与第一个坐标轴正交的平面中使得方差最大的，第三个轴是与第</a:t>
            </a:r>
            <a:r>
              <a:rPr lang="en-US"/>
              <a:t>1,2</a:t>
            </a:r>
            <a:r>
              <a:rPr lang="ja-JP" altLang="en-US"/>
              <a:t>个轴正交的平面中方差最大的。依次类推，可以得到</a:t>
            </a:r>
            <a:r>
              <a:rPr lang="en-US"/>
              <a:t>n</a:t>
            </a:r>
            <a:r>
              <a:rPr lang="ja-JP" altLang="en-US"/>
              <a:t>个这样的坐标轴。通过这种方式获得的新的坐标轴，我们发现，大部分方差都包含在前面</a:t>
            </a:r>
            <a:r>
              <a:rPr lang="en-US"/>
              <a:t>k</a:t>
            </a:r>
            <a:r>
              <a:rPr lang="ja-JP" altLang="en-US"/>
              <a:t>个坐标轴中，后面的坐标轴所含的方差几乎为</a:t>
            </a:r>
            <a:r>
              <a:rPr lang="en-US"/>
              <a:t>0</a:t>
            </a:r>
            <a:r>
              <a:rPr lang="ja-JP" altLang="en-US"/>
              <a:t>。于是，我们可以忽略余下的坐标轴，只保留前面</a:t>
            </a:r>
            <a:r>
              <a:rPr lang="en-US"/>
              <a:t>k</a:t>
            </a:r>
            <a:r>
              <a:rPr lang="ja-JP" altLang="en-US"/>
              <a:t>个含有绝大部分方差的坐标轴。事实上，这相当于只保留包含绝大部分方差的维度特征，而忽略包含方差几乎为</a:t>
            </a:r>
            <a:r>
              <a:rPr lang="en-US"/>
              <a:t>0</a:t>
            </a:r>
            <a:r>
              <a:rPr lang="ja-JP" altLang="en-US"/>
              <a:t>的特征维度，实现对数据特征的降维处理</a:t>
            </a:r>
            <a:r>
              <a:rPr lang="en-US"/>
              <a:t>。</a:t>
            </a:r>
          </a:p>
          <a:p>
            <a:r>
              <a:rPr lang="ja-JP" altLang="en-US"/>
              <a:t>通过计算数据矩阵的协方差矩阵，然后得到协方差矩阵的特征值特征向量，选择特征值最大</a:t>
            </a:r>
            <a:r>
              <a:rPr lang="en-US"/>
              <a:t>(</a:t>
            </a:r>
            <a:r>
              <a:rPr lang="ja-JP" altLang="en-US"/>
              <a:t>即方差最大</a:t>
            </a:r>
            <a:r>
              <a:rPr lang="en-US"/>
              <a:t>)</a:t>
            </a:r>
            <a:r>
              <a:rPr lang="ja-JP" altLang="en-US"/>
              <a:t>的</a:t>
            </a:r>
            <a:r>
              <a:rPr lang="en-US"/>
              <a:t>k</a:t>
            </a:r>
            <a:r>
              <a:rPr lang="ja-JP" altLang="en-US"/>
              <a:t>个特征所对应的特征向量组成的矩阵。这样就可以将数据矩阵转换到新的空间当中，实现数据特征的降维</a:t>
            </a:r>
            <a:r>
              <a:rPr lang="en-US"/>
              <a:t>。</a:t>
            </a:r>
          </a:p>
        </p:txBody>
      </p:sp>
      <p:sp>
        <p:nvSpPr>
          <p:cNvPr id="4" name="Slide Number Placeholder 3"/>
          <p:cNvSpPr>
            <a:spLocks noGrp="1"/>
          </p:cNvSpPr>
          <p:nvPr>
            <p:ph type="sldNum" sz="quarter" idx="5"/>
          </p:nvPr>
        </p:nvSpPr>
        <p:spPr/>
        <p:txBody>
          <a:bodyPr/>
          <a:lstStyle/>
          <a:p>
            <a:fld id="{EE67B760-5A86-450C-B98F-523F803C4830}" type="slidenum">
              <a:rPr lang="en-US" altLang="zh-CN"/>
              <a:t>5</a:t>
            </a:fld>
            <a:endParaRPr lang="zh-CN" altLang="en-US"/>
          </a:p>
        </p:txBody>
      </p:sp>
    </p:spTree>
    <p:extLst>
      <p:ext uri="{BB962C8B-B14F-4D97-AF65-F5344CB8AC3E}">
        <p14:creationId xmlns:p14="http://schemas.microsoft.com/office/powerpoint/2010/main" val="111092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7B760-5A86-450C-B98F-523F803C4830}" type="slidenum">
              <a:rPr lang="en-US" altLang="zh-CN" smtClean="0"/>
              <a:t>11</a:t>
            </a:fld>
            <a:endParaRPr lang="zh-CN" altLang="en-US"/>
          </a:p>
        </p:txBody>
      </p:sp>
    </p:spTree>
    <p:extLst>
      <p:ext uri="{BB962C8B-B14F-4D97-AF65-F5344CB8AC3E}">
        <p14:creationId xmlns:p14="http://schemas.microsoft.com/office/powerpoint/2010/main" val="4090200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GB">
                <a:latin typeface="微软雅黑"/>
                <a:ea typeface="微软雅黑"/>
                <a:cs typeface="Calibri"/>
              </a:rPr>
              <a:t>可以解释一下为什么识别率只有50%左右</a:t>
            </a:r>
          </a:p>
          <a:p>
            <a:r>
              <a:rPr lang="ja-JP" altLang="en-GB">
                <a:latin typeface="微软雅黑"/>
                <a:ea typeface="微软雅黑"/>
                <a:cs typeface="Calibri"/>
              </a:rPr>
              <a:t>在亮度和角度一样的时候效果最好</a:t>
            </a:r>
          </a:p>
          <a:p>
            <a:r>
              <a:rPr lang="ja-JP" altLang="en-GB">
                <a:latin typeface="微软雅黑"/>
                <a:ea typeface="微软雅黑"/>
                <a:cs typeface="Calibri"/>
              </a:rPr>
              <a:t>但是我们这个已经排除了一部分亮度的问题（减去平均）</a:t>
            </a:r>
          </a:p>
          <a:p>
            <a:r>
              <a:rPr lang="ja-JP" altLang="en-GB">
                <a:latin typeface="微软雅黑"/>
                <a:ea typeface="微软雅黑"/>
                <a:cs typeface="Calibri"/>
              </a:rPr>
              <a:t>如果图像数据库更大（有多张同角度的照片），可以更加优化（通过优化labelling和更加sophisticated的pca）</a:t>
            </a:r>
          </a:p>
          <a:p>
            <a:endParaRPr lang="zh-CN" altLang="en-US"/>
          </a:p>
        </p:txBody>
      </p:sp>
      <p:sp>
        <p:nvSpPr>
          <p:cNvPr id="4" name="灯片编号占位符 3"/>
          <p:cNvSpPr>
            <a:spLocks noGrp="1"/>
          </p:cNvSpPr>
          <p:nvPr>
            <p:ph type="sldNum" sz="quarter" idx="5"/>
          </p:nvPr>
        </p:nvSpPr>
        <p:spPr/>
        <p:txBody>
          <a:bodyPr/>
          <a:lstStyle/>
          <a:p>
            <a:fld id="{EE67B760-5A86-450C-B98F-523F803C4830}" type="slidenum">
              <a:rPr lang="en-US" altLang="zh-CN" smtClean="0"/>
              <a:t>15</a:t>
            </a:fld>
            <a:endParaRPr lang="zh-CN" altLang="en-US"/>
          </a:p>
        </p:txBody>
      </p:sp>
    </p:spTree>
    <p:extLst>
      <p:ext uri="{BB962C8B-B14F-4D97-AF65-F5344CB8AC3E}">
        <p14:creationId xmlns:p14="http://schemas.microsoft.com/office/powerpoint/2010/main" val="226890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2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163426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407005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66301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85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10766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94054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97045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92494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384B0C-A975-4D28-9144-1D7AF2C43F2D}" type="datetimeFigureOut">
              <a:rPr lang="zh-CN" altLang="en-US" smtClean="0"/>
              <a:t>2021/5/31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3879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384B0C-A975-4D28-9144-1D7AF2C43F2D}" type="datetimeFigureOut">
              <a:rPr lang="zh-CN" altLang="en-US" smtClean="0"/>
              <a:t>2021/5/31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53853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384B0C-A975-4D28-9144-1D7AF2C43F2D}" type="datetimeFigureOut">
              <a:rPr lang="zh-CN" altLang="en-US" smtClean="0"/>
              <a:t>2021/5/31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9D5B09-317A-4429-B653-D32541C9AD5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805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2.mathworks.cn/help/stats/classification-using-nearest-neighbors.html" TargetMode="External"/><Relationship Id="rId2" Type="http://schemas.openxmlformats.org/officeDocument/2006/relationships/hyperlink" Target="https://www.cs.ait.ac.th/~mdailey/matlab/" TargetMode="External"/><Relationship Id="rId1" Type="http://schemas.openxmlformats.org/officeDocument/2006/relationships/slideLayout" Target="../slideLayouts/slideLayout2.xml"/><Relationship Id="rId4" Type="http://schemas.openxmlformats.org/officeDocument/2006/relationships/hyperlink" Target="https://en.wikipedia.org/wiki/Eigenfac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DF551-7BDC-4189-8EC1-EC4A73CE6E73}"/>
              </a:ext>
            </a:extLst>
          </p:cNvPr>
          <p:cNvSpPr>
            <a:spLocks noGrp="1"/>
          </p:cNvSpPr>
          <p:nvPr>
            <p:ph type="ctrTitle"/>
          </p:nvPr>
        </p:nvSpPr>
        <p:spPr/>
        <p:txBody>
          <a:bodyPr/>
          <a:lstStyle/>
          <a:p>
            <a:r>
              <a:rPr lang="zh-CN" altLang="en-US">
                <a:latin typeface="微软雅黑"/>
                <a:ea typeface="微软雅黑"/>
              </a:rPr>
              <a:t>PCA实现人脸识别</a:t>
            </a:r>
          </a:p>
        </p:txBody>
      </p:sp>
      <p:sp>
        <p:nvSpPr>
          <p:cNvPr id="3" name="副标题 2">
            <a:extLst>
              <a:ext uri="{FF2B5EF4-FFF2-40B4-BE49-F238E27FC236}">
                <a16:creationId xmlns:a16="http://schemas.microsoft.com/office/drawing/2014/main" id="{BBFC9D1E-FF5D-4FB7-BF5D-B5254320024D}"/>
              </a:ext>
            </a:extLst>
          </p:cNvPr>
          <p:cNvSpPr>
            <a:spLocks noGrp="1"/>
          </p:cNvSpPr>
          <p:nvPr>
            <p:ph type="subTitle" idx="1"/>
          </p:nvPr>
        </p:nvSpPr>
        <p:spPr/>
        <p:txBody>
          <a:bodyPr vert="horz" lIns="91440" tIns="45720" rIns="91440" bIns="45720" rtlCol="0" anchor="t">
            <a:normAutofit/>
          </a:bodyPr>
          <a:lstStyle/>
          <a:p>
            <a:r>
              <a:rPr lang="zh-CN" altLang="en-US">
                <a:latin typeface="微软雅黑"/>
                <a:ea typeface="微软雅黑"/>
                <a:cs typeface="Calibri Light"/>
              </a:rPr>
              <a:t>陈恩婷 王玺侗</a:t>
            </a:r>
            <a:endParaRPr lang="zh-CN" altLang="en-US">
              <a:latin typeface="微软雅黑"/>
              <a:ea typeface="微软雅黑"/>
            </a:endParaRPr>
          </a:p>
        </p:txBody>
      </p:sp>
    </p:spTree>
    <p:extLst>
      <p:ext uri="{BB962C8B-B14F-4D97-AF65-F5344CB8AC3E}">
        <p14:creationId xmlns:p14="http://schemas.microsoft.com/office/powerpoint/2010/main" val="146257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4" name="表格 4">
            <a:extLst>
              <a:ext uri="{FF2B5EF4-FFF2-40B4-BE49-F238E27FC236}">
                <a16:creationId xmlns:a16="http://schemas.microsoft.com/office/drawing/2014/main" id="{ED9188B6-B228-4C5C-8443-0DA78C6CB452}"/>
              </a:ext>
            </a:extLst>
          </p:cNvPr>
          <p:cNvGraphicFramePr>
            <a:graphicFrameLocks noGrp="1"/>
          </p:cNvGraphicFramePr>
          <p:nvPr/>
        </p:nvGraphicFramePr>
        <p:xfrm>
          <a:off x="2032000" y="2192140"/>
          <a:ext cx="8128000" cy="3677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86702831"/>
                    </a:ext>
                  </a:extLst>
                </a:gridCol>
                <a:gridCol w="4064000">
                  <a:extLst>
                    <a:ext uri="{9D8B030D-6E8A-4147-A177-3AD203B41FA5}">
                      <a16:colId xmlns:a16="http://schemas.microsoft.com/office/drawing/2014/main" val="1018640390"/>
                    </a:ext>
                  </a:extLst>
                </a:gridCol>
              </a:tblGrid>
              <a:tr h="370840">
                <a:tc>
                  <a:txBody>
                    <a:bodyPr/>
                    <a:lstStyle/>
                    <a:p>
                      <a:pPr algn="ctr"/>
                      <a:r>
                        <a:rPr lang="zh-CN" altLang="en-US" dirty="0"/>
                        <a:t>前</a:t>
                      </a:r>
                      <a:r>
                        <a:rPr lang="en-US" altLang="zh-CN" dirty="0"/>
                        <a:t>x</a:t>
                      </a:r>
                      <a:r>
                        <a:rPr lang="zh-CN" altLang="en-US" dirty="0"/>
                        <a:t>的特征值</a:t>
                      </a:r>
                    </a:p>
                  </a:txBody>
                  <a:tcPr/>
                </a:tc>
                <a:tc>
                  <a:txBody>
                    <a:bodyPr/>
                    <a:lstStyle/>
                    <a:p>
                      <a:pPr algn="ctr"/>
                      <a:r>
                        <a:rPr lang="zh-CN" altLang="en-US" dirty="0"/>
                        <a:t>正确率</a:t>
                      </a:r>
                    </a:p>
                  </a:txBody>
                  <a:tcPr/>
                </a:tc>
                <a:extLst>
                  <a:ext uri="{0D108BD9-81ED-4DB2-BD59-A6C34878D82A}">
                    <a16:rowId xmlns:a16="http://schemas.microsoft.com/office/drawing/2014/main" val="815035192"/>
                  </a:ext>
                </a:extLst>
              </a:tr>
              <a:tr h="370840">
                <a:tc>
                  <a:txBody>
                    <a:bodyPr/>
                    <a:lstStyle/>
                    <a:p>
                      <a:pPr algn="ctr"/>
                      <a:r>
                        <a:rPr lang="en-US" altLang="zh-CN" dirty="0"/>
                        <a:t>98%</a:t>
                      </a:r>
                      <a:endParaRPr lang="zh-CN" altLang="en-US" dirty="0"/>
                    </a:p>
                  </a:txBody>
                  <a:tcPr/>
                </a:tc>
                <a:tc>
                  <a:txBody>
                    <a:bodyPr/>
                    <a:lstStyle/>
                    <a:p>
                      <a:pPr algn="ctr"/>
                      <a:r>
                        <a:rPr lang="en-US" altLang="zh-CN" dirty="0"/>
                        <a:t>0.4521</a:t>
                      </a:r>
                      <a:endParaRPr lang="zh-CN" altLang="en-US" dirty="0"/>
                    </a:p>
                  </a:txBody>
                  <a:tcPr/>
                </a:tc>
                <a:extLst>
                  <a:ext uri="{0D108BD9-81ED-4DB2-BD59-A6C34878D82A}">
                    <a16:rowId xmlns:a16="http://schemas.microsoft.com/office/drawing/2014/main" val="773171758"/>
                  </a:ext>
                </a:extLst>
              </a:tr>
              <a:tr h="370840">
                <a:tc>
                  <a:txBody>
                    <a:bodyPr/>
                    <a:lstStyle/>
                    <a:p>
                      <a:pPr algn="ctr"/>
                      <a:r>
                        <a:rPr lang="en-US" altLang="zh-CN" dirty="0"/>
                        <a:t>95%</a:t>
                      </a:r>
                      <a:endParaRPr lang="zh-CN" altLang="en-US" dirty="0"/>
                    </a:p>
                  </a:txBody>
                  <a:tcPr/>
                </a:tc>
                <a:tc>
                  <a:txBody>
                    <a:bodyPr/>
                    <a:lstStyle/>
                    <a:p>
                      <a:pPr algn="ctr"/>
                      <a:r>
                        <a:rPr lang="en-US" altLang="zh-CN" dirty="0"/>
                        <a:t>0.5096</a:t>
                      </a:r>
                      <a:endParaRPr lang="zh-CN" altLang="en-US" dirty="0"/>
                    </a:p>
                  </a:txBody>
                  <a:tcPr/>
                </a:tc>
                <a:extLst>
                  <a:ext uri="{0D108BD9-81ED-4DB2-BD59-A6C34878D82A}">
                    <a16:rowId xmlns:a16="http://schemas.microsoft.com/office/drawing/2014/main" val="3435167938"/>
                  </a:ext>
                </a:extLst>
              </a:tr>
              <a:tr h="370840">
                <a:tc>
                  <a:txBody>
                    <a:bodyPr/>
                    <a:lstStyle/>
                    <a:p>
                      <a:pPr algn="ctr"/>
                      <a:r>
                        <a:rPr lang="en-US" altLang="zh-CN" dirty="0"/>
                        <a:t>94%</a:t>
                      </a:r>
                      <a:endParaRPr lang="zh-CN" altLang="en-US" dirty="0"/>
                    </a:p>
                  </a:txBody>
                  <a:tcPr/>
                </a:tc>
                <a:tc>
                  <a:txBody>
                    <a:bodyPr/>
                    <a:lstStyle/>
                    <a:p>
                      <a:pPr algn="ctr"/>
                      <a:r>
                        <a:rPr lang="en-US" altLang="zh-CN" dirty="0"/>
                        <a:t>0.5172</a:t>
                      </a:r>
                      <a:endParaRPr lang="zh-CN" altLang="en-US" dirty="0"/>
                    </a:p>
                  </a:txBody>
                  <a:tcPr/>
                </a:tc>
                <a:extLst>
                  <a:ext uri="{0D108BD9-81ED-4DB2-BD59-A6C34878D82A}">
                    <a16:rowId xmlns:a16="http://schemas.microsoft.com/office/drawing/2014/main" val="2384143379"/>
                  </a:ext>
                </a:extLst>
              </a:tr>
              <a:tr h="185420">
                <a:tc>
                  <a:txBody>
                    <a:bodyPr/>
                    <a:lstStyle/>
                    <a:p>
                      <a:pPr algn="ctr"/>
                      <a:r>
                        <a:rPr lang="en-US" altLang="zh-CN" dirty="0"/>
                        <a:t>93%</a:t>
                      </a:r>
                      <a:endParaRPr lang="zh-CN" altLang="en-US" dirty="0"/>
                    </a:p>
                  </a:txBody>
                  <a:tcPr/>
                </a:tc>
                <a:tc>
                  <a:txBody>
                    <a:bodyPr/>
                    <a:lstStyle/>
                    <a:p>
                      <a:pPr algn="ctr"/>
                      <a:r>
                        <a:rPr lang="en-US" altLang="zh-CN" dirty="0"/>
                        <a:t>0.5211</a:t>
                      </a:r>
                      <a:endParaRPr lang="zh-CN" altLang="en-US" dirty="0"/>
                    </a:p>
                  </a:txBody>
                  <a:tcPr/>
                </a:tc>
                <a:extLst>
                  <a:ext uri="{0D108BD9-81ED-4DB2-BD59-A6C34878D82A}">
                    <a16:rowId xmlns:a16="http://schemas.microsoft.com/office/drawing/2014/main" val="2234194236"/>
                  </a:ext>
                </a:extLst>
              </a:tr>
              <a:tr h="121920">
                <a:tc>
                  <a:txBody>
                    <a:bodyPr/>
                    <a:lstStyle/>
                    <a:p>
                      <a:pPr algn="ctr"/>
                      <a:r>
                        <a:rPr lang="en-US" altLang="zh-CN" dirty="0"/>
                        <a:t>90%</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536438998"/>
                  </a:ext>
                </a:extLst>
              </a:tr>
              <a:tr h="121920">
                <a:tc>
                  <a:txBody>
                    <a:bodyPr/>
                    <a:lstStyle/>
                    <a:p>
                      <a:pPr algn="ctr"/>
                      <a:r>
                        <a:rPr lang="en-US" altLang="zh-CN" dirty="0"/>
                        <a:t>89%</a:t>
                      </a:r>
                      <a:endParaRPr lang="zh-CN" altLang="en-US" dirty="0"/>
                    </a:p>
                  </a:txBody>
                  <a:tcPr/>
                </a:tc>
                <a:tc>
                  <a:txBody>
                    <a:bodyPr/>
                    <a:lstStyle/>
                    <a:p>
                      <a:pPr algn="ctr"/>
                      <a:r>
                        <a:rPr lang="en-US" altLang="zh-CN" dirty="0"/>
                        <a:t>0.5402</a:t>
                      </a:r>
                      <a:endParaRPr lang="zh-CN" altLang="en-US" dirty="0"/>
                    </a:p>
                  </a:txBody>
                  <a:tcPr/>
                </a:tc>
                <a:extLst>
                  <a:ext uri="{0D108BD9-81ED-4DB2-BD59-A6C34878D82A}">
                    <a16:rowId xmlns:a16="http://schemas.microsoft.com/office/drawing/2014/main" val="605898583"/>
                  </a:ext>
                </a:extLst>
              </a:tr>
              <a:tr h="243840">
                <a:tc>
                  <a:txBody>
                    <a:bodyPr/>
                    <a:lstStyle/>
                    <a:p>
                      <a:pPr algn="ctr"/>
                      <a:r>
                        <a:rPr lang="en-US" altLang="zh-CN" dirty="0"/>
                        <a:t>88%</a:t>
                      </a:r>
                      <a:endParaRPr lang="zh-CN" altLang="en-US" dirty="0"/>
                    </a:p>
                  </a:txBody>
                  <a:tcPr/>
                </a:tc>
                <a:tc>
                  <a:txBody>
                    <a:bodyPr/>
                    <a:lstStyle/>
                    <a:p>
                      <a:pPr algn="ctr"/>
                      <a:r>
                        <a:rPr lang="en-US" altLang="zh-CN" dirty="0"/>
                        <a:t>0.5249</a:t>
                      </a:r>
                      <a:endParaRPr lang="zh-CN" altLang="en-US" dirty="0"/>
                    </a:p>
                  </a:txBody>
                  <a:tcPr/>
                </a:tc>
                <a:extLst>
                  <a:ext uri="{0D108BD9-81ED-4DB2-BD59-A6C34878D82A}">
                    <a16:rowId xmlns:a16="http://schemas.microsoft.com/office/drawing/2014/main" val="1063227737"/>
                  </a:ext>
                </a:extLst>
              </a:tr>
              <a:tr h="121920">
                <a:tc>
                  <a:txBody>
                    <a:bodyPr/>
                    <a:lstStyle/>
                    <a:p>
                      <a:pPr algn="ctr"/>
                      <a:r>
                        <a:rPr lang="en-US" altLang="zh-CN" dirty="0"/>
                        <a:t>87%</a:t>
                      </a:r>
                      <a:endParaRPr lang="zh-CN" altLang="en-US" dirty="0"/>
                    </a:p>
                  </a:txBody>
                  <a:tcPr/>
                </a:tc>
                <a:tc>
                  <a:txBody>
                    <a:bodyPr/>
                    <a:lstStyle/>
                    <a:p>
                      <a:pPr algn="ctr"/>
                      <a:r>
                        <a:rPr lang="en-US" altLang="zh-CN" dirty="0"/>
                        <a:t>0.5019</a:t>
                      </a:r>
                      <a:endParaRPr lang="zh-CN" altLang="en-US" dirty="0"/>
                    </a:p>
                  </a:txBody>
                  <a:tcPr/>
                </a:tc>
                <a:extLst>
                  <a:ext uri="{0D108BD9-81ED-4DB2-BD59-A6C34878D82A}">
                    <a16:rowId xmlns:a16="http://schemas.microsoft.com/office/drawing/2014/main" val="4158860659"/>
                  </a:ext>
                </a:extLst>
              </a:tr>
              <a:tr h="121920">
                <a:tc>
                  <a:txBody>
                    <a:bodyPr/>
                    <a:lstStyle/>
                    <a:p>
                      <a:pPr algn="ctr"/>
                      <a:r>
                        <a:rPr lang="en-US" altLang="zh-CN" dirty="0"/>
                        <a:t>80%</a:t>
                      </a:r>
                      <a:endParaRPr lang="zh-CN" altLang="en-US" dirty="0"/>
                    </a:p>
                  </a:txBody>
                  <a:tcPr/>
                </a:tc>
                <a:tc>
                  <a:txBody>
                    <a:bodyPr/>
                    <a:lstStyle/>
                    <a:p>
                      <a:pPr algn="ctr"/>
                      <a:r>
                        <a:rPr lang="en-US" altLang="zh-CN" dirty="0"/>
                        <a:t>0.4943</a:t>
                      </a:r>
                    </a:p>
                  </a:txBody>
                  <a:tcPr/>
                </a:tc>
                <a:extLst>
                  <a:ext uri="{0D108BD9-81ED-4DB2-BD59-A6C34878D82A}">
                    <a16:rowId xmlns:a16="http://schemas.microsoft.com/office/drawing/2014/main" val="1496792977"/>
                  </a:ext>
                </a:extLst>
              </a:tr>
            </a:tbl>
          </a:graphicData>
        </a:graphic>
      </p:graphicFrame>
      <p:sp>
        <p:nvSpPr>
          <p:cNvPr id="5" name="文本框 4">
            <a:extLst>
              <a:ext uri="{FF2B5EF4-FFF2-40B4-BE49-F238E27FC236}">
                <a16:creationId xmlns:a16="http://schemas.microsoft.com/office/drawing/2014/main" id="{E351F5E4-CA97-4C1F-9378-DD3FF3A253B8}"/>
              </a:ext>
            </a:extLst>
          </p:cNvPr>
          <p:cNvSpPr txBox="1"/>
          <p:nvPr/>
        </p:nvSpPr>
        <p:spPr>
          <a:xfrm>
            <a:off x="6807200" y="1822808"/>
            <a:ext cx="3352800" cy="369332"/>
          </a:xfrm>
          <a:prstGeom prst="rect">
            <a:avLst/>
          </a:prstGeom>
          <a:noFill/>
        </p:spPr>
        <p:txBody>
          <a:bodyPr wrap="square" rtlCol="0">
            <a:spAutoFit/>
          </a:bodyPr>
          <a:lstStyle/>
          <a:p>
            <a:r>
              <a:rPr lang="zh-CN" altLang="en-US" dirty="0"/>
              <a:t>（</a:t>
            </a:r>
            <a:r>
              <a:rPr lang="en-US" altLang="zh-CN" dirty="0"/>
              <a:t>K=9  height=130 weight=110</a:t>
            </a:r>
            <a:r>
              <a:rPr lang="zh-CN" altLang="en-US" dirty="0"/>
              <a:t>）</a:t>
            </a:r>
          </a:p>
        </p:txBody>
      </p:sp>
    </p:spTree>
    <p:extLst>
      <p:ext uri="{BB962C8B-B14F-4D97-AF65-F5344CB8AC3E}">
        <p14:creationId xmlns:p14="http://schemas.microsoft.com/office/powerpoint/2010/main" val="339715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sp>
        <p:nvSpPr>
          <p:cNvPr id="5" name="文本框 4">
            <a:extLst>
              <a:ext uri="{FF2B5EF4-FFF2-40B4-BE49-F238E27FC236}">
                <a16:creationId xmlns:a16="http://schemas.microsoft.com/office/drawing/2014/main" id="{E351F5E4-CA97-4C1F-9378-DD3FF3A253B8}"/>
              </a:ext>
            </a:extLst>
          </p:cNvPr>
          <p:cNvSpPr txBox="1"/>
          <p:nvPr/>
        </p:nvSpPr>
        <p:spPr>
          <a:xfrm>
            <a:off x="7314179" y="5638914"/>
            <a:ext cx="335280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K=9  height=130 weight=110</a:t>
            </a:r>
            <a:r>
              <a:rPr lang="zh-CN" altLang="en-US" sz="1600" dirty="0">
                <a:latin typeface="微软雅黑" panose="020B0503020204020204" pitchFamily="34" charset="-122"/>
                <a:ea typeface="微软雅黑" panose="020B0503020204020204" pitchFamily="34" charset="-122"/>
              </a:rPr>
              <a:t>）</a:t>
            </a:r>
          </a:p>
        </p:txBody>
      </p:sp>
      <p:graphicFrame>
        <p:nvGraphicFramePr>
          <p:cNvPr id="6" name="图表 5">
            <a:extLst>
              <a:ext uri="{FF2B5EF4-FFF2-40B4-BE49-F238E27FC236}">
                <a16:creationId xmlns:a16="http://schemas.microsoft.com/office/drawing/2014/main" id="{EC875BB4-4508-4BD3-AE8A-A32C72BB01A5}"/>
              </a:ext>
            </a:extLst>
          </p:cNvPr>
          <p:cNvGraphicFramePr>
            <a:graphicFrameLocks/>
          </p:cNvGraphicFramePr>
          <p:nvPr/>
        </p:nvGraphicFramePr>
        <p:xfrm>
          <a:off x="2820420" y="1869443"/>
          <a:ext cx="5899036" cy="3637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29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4" name="表格 4">
            <a:extLst>
              <a:ext uri="{FF2B5EF4-FFF2-40B4-BE49-F238E27FC236}">
                <a16:creationId xmlns:a16="http://schemas.microsoft.com/office/drawing/2014/main" id="{ED9188B6-B228-4C5C-8443-0DA78C6CB452}"/>
              </a:ext>
            </a:extLst>
          </p:cNvPr>
          <p:cNvGraphicFramePr>
            <a:graphicFrameLocks noGrp="1"/>
          </p:cNvGraphicFramePr>
          <p:nvPr/>
        </p:nvGraphicFramePr>
        <p:xfrm>
          <a:off x="2032000" y="2063327"/>
          <a:ext cx="8128000" cy="3677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86702831"/>
                    </a:ext>
                  </a:extLst>
                </a:gridCol>
                <a:gridCol w="4064000">
                  <a:extLst>
                    <a:ext uri="{9D8B030D-6E8A-4147-A177-3AD203B41FA5}">
                      <a16:colId xmlns:a16="http://schemas.microsoft.com/office/drawing/2014/main" val="1018640390"/>
                    </a:ext>
                  </a:extLst>
                </a:gridCol>
              </a:tblGrid>
              <a:tr h="370840">
                <a:tc>
                  <a:txBody>
                    <a:bodyPr/>
                    <a:lstStyle/>
                    <a:p>
                      <a:pPr algn="ctr"/>
                      <a:r>
                        <a:rPr lang="en-US" altLang="zh-CN" dirty="0" err="1"/>
                        <a:t>Height:weight</a:t>
                      </a:r>
                      <a:endParaRPr lang="zh-CN" altLang="en-US" dirty="0"/>
                    </a:p>
                  </a:txBody>
                  <a:tcPr/>
                </a:tc>
                <a:tc>
                  <a:txBody>
                    <a:bodyPr/>
                    <a:lstStyle/>
                    <a:p>
                      <a:pPr algn="ctr"/>
                      <a:r>
                        <a:rPr lang="zh-CN" altLang="en-US" dirty="0"/>
                        <a:t>正确率</a:t>
                      </a:r>
                    </a:p>
                  </a:txBody>
                  <a:tcPr/>
                </a:tc>
                <a:extLst>
                  <a:ext uri="{0D108BD9-81ED-4DB2-BD59-A6C34878D82A}">
                    <a16:rowId xmlns:a16="http://schemas.microsoft.com/office/drawing/2014/main" val="815035192"/>
                  </a:ext>
                </a:extLst>
              </a:tr>
              <a:tr h="370840">
                <a:tc>
                  <a:txBody>
                    <a:bodyPr/>
                    <a:lstStyle/>
                    <a:p>
                      <a:pPr algn="ctr"/>
                      <a:r>
                        <a:rPr lang="en-US" altLang="zh-CN" dirty="0"/>
                        <a:t>145 110</a:t>
                      </a:r>
                      <a:endParaRPr lang="zh-CN" altLang="en-US" dirty="0"/>
                    </a:p>
                  </a:txBody>
                  <a:tcPr/>
                </a:tc>
                <a:tc>
                  <a:txBody>
                    <a:bodyPr/>
                    <a:lstStyle/>
                    <a:p>
                      <a:pPr algn="ctr"/>
                      <a:r>
                        <a:rPr lang="en-US" altLang="zh-CN" dirty="0"/>
                        <a:t>0.5517</a:t>
                      </a:r>
                      <a:endParaRPr lang="zh-CN" altLang="en-US" dirty="0"/>
                    </a:p>
                  </a:txBody>
                  <a:tcPr/>
                </a:tc>
                <a:extLst>
                  <a:ext uri="{0D108BD9-81ED-4DB2-BD59-A6C34878D82A}">
                    <a16:rowId xmlns:a16="http://schemas.microsoft.com/office/drawing/2014/main" val="773171758"/>
                  </a:ext>
                </a:extLst>
              </a:tr>
              <a:tr h="370840">
                <a:tc>
                  <a:txBody>
                    <a:bodyPr/>
                    <a:lstStyle/>
                    <a:p>
                      <a:pPr algn="ctr"/>
                      <a:r>
                        <a:rPr lang="en-US" altLang="zh-CN" dirty="0"/>
                        <a:t>140 110</a:t>
                      </a:r>
                      <a:endParaRPr lang="zh-CN" altLang="en-US" dirty="0"/>
                    </a:p>
                  </a:txBody>
                  <a:tcPr/>
                </a:tc>
                <a:tc>
                  <a:txBody>
                    <a:bodyPr/>
                    <a:lstStyle/>
                    <a:p>
                      <a:pPr algn="ctr"/>
                      <a:r>
                        <a:rPr lang="en-US" altLang="zh-CN" dirty="0"/>
                        <a:t>0.5479</a:t>
                      </a:r>
                      <a:endParaRPr lang="zh-CN" altLang="en-US" dirty="0"/>
                    </a:p>
                  </a:txBody>
                  <a:tcPr/>
                </a:tc>
                <a:extLst>
                  <a:ext uri="{0D108BD9-81ED-4DB2-BD59-A6C34878D82A}">
                    <a16:rowId xmlns:a16="http://schemas.microsoft.com/office/drawing/2014/main" val="3435167938"/>
                  </a:ext>
                </a:extLst>
              </a:tr>
              <a:tr h="370840">
                <a:tc>
                  <a:txBody>
                    <a:bodyPr/>
                    <a:lstStyle/>
                    <a:p>
                      <a:pPr algn="ctr"/>
                      <a:r>
                        <a:rPr lang="en-US" altLang="zh-CN" dirty="0"/>
                        <a:t>117 99</a:t>
                      </a:r>
                      <a:endParaRPr lang="zh-CN" altLang="en-US" dirty="0"/>
                    </a:p>
                  </a:txBody>
                  <a:tcPr/>
                </a:tc>
                <a:tc>
                  <a:txBody>
                    <a:bodyPr/>
                    <a:lstStyle/>
                    <a:p>
                      <a:pPr algn="ctr"/>
                      <a:r>
                        <a:rPr lang="en-US" altLang="zh-CN" dirty="0"/>
                        <a:t>0.5402</a:t>
                      </a:r>
                      <a:endParaRPr lang="zh-CN" altLang="en-US" dirty="0"/>
                    </a:p>
                  </a:txBody>
                  <a:tcPr/>
                </a:tc>
                <a:extLst>
                  <a:ext uri="{0D108BD9-81ED-4DB2-BD59-A6C34878D82A}">
                    <a16:rowId xmlns:a16="http://schemas.microsoft.com/office/drawing/2014/main" val="2384143379"/>
                  </a:ext>
                </a:extLst>
              </a:tr>
              <a:tr h="185420">
                <a:tc>
                  <a:txBody>
                    <a:bodyPr/>
                    <a:lstStyle/>
                    <a:p>
                      <a:pPr algn="ctr"/>
                      <a:r>
                        <a:rPr lang="en-US" altLang="zh-CN" dirty="0"/>
                        <a:t>123 104</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2234194236"/>
                  </a:ext>
                </a:extLst>
              </a:tr>
              <a:tr h="121920">
                <a:tc>
                  <a:txBody>
                    <a:bodyPr/>
                    <a:lstStyle/>
                    <a:p>
                      <a:pPr algn="ctr"/>
                      <a:r>
                        <a:rPr lang="en-US" altLang="zh-CN" dirty="0"/>
                        <a:t>130 110</a:t>
                      </a:r>
                      <a:endParaRPr lang="zh-CN" altLang="en-US" dirty="0"/>
                    </a:p>
                  </a:txBody>
                  <a:tcPr/>
                </a:tc>
                <a:tc>
                  <a:txBody>
                    <a:bodyPr/>
                    <a:lstStyle/>
                    <a:p>
                      <a:pPr algn="ctr"/>
                      <a:r>
                        <a:rPr lang="en-US" altLang="zh-CN" dirty="0"/>
                        <a:t>0.5402</a:t>
                      </a:r>
                      <a:endParaRPr lang="zh-CN" altLang="en-US" dirty="0"/>
                    </a:p>
                  </a:txBody>
                  <a:tcPr/>
                </a:tc>
                <a:extLst>
                  <a:ext uri="{0D108BD9-81ED-4DB2-BD59-A6C34878D82A}">
                    <a16:rowId xmlns:a16="http://schemas.microsoft.com/office/drawing/2014/main" val="536438998"/>
                  </a:ext>
                </a:extLst>
              </a:tr>
              <a:tr h="121920">
                <a:tc>
                  <a:txBody>
                    <a:bodyPr/>
                    <a:lstStyle/>
                    <a:p>
                      <a:pPr algn="ctr"/>
                      <a:r>
                        <a:rPr lang="en-US" altLang="zh-CN" dirty="0"/>
                        <a:t>143 121</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605898583"/>
                  </a:ext>
                </a:extLst>
              </a:tr>
              <a:tr h="243840">
                <a:tc>
                  <a:txBody>
                    <a:bodyPr/>
                    <a:lstStyle/>
                    <a:p>
                      <a:pPr algn="ctr"/>
                      <a:r>
                        <a:rPr lang="en-US" altLang="zh-CN" dirty="0"/>
                        <a:t>120 102</a:t>
                      </a:r>
                      <a:endParaRPr lang="zh-CN" altLang="en-US" dirty="0"/>
                    </a:p>
                  </a:txBody>
                  <a:tcPr/>
                </a:tc>
                <a:tc>
                  <a:txBody>
                    <a:bodyPr/>
                    <a:lstStyle/>
                    <a:p>
                      <a:pPr algn="ctr"/>
                      <a:r>
                        <a:rPr lang="en-US" altLang="zh-CN" dirty="0"/>
                        <a:t>0.5326</a:t>
                      </a:r>
                      <a:endParaRPr lang="zh-CN" altLang="en-US" dirty="0"/>
                    </a:p>
                  </a:txBody>
                  <a:tcPr/>
                </a:tc>
                <a:extLst>
                  <a:ext uri="{0D108BD9-81ED-4DB2-BD59-A6C34878D82A}">
                    <a16:rowId xmlns:a16="http://schemas.microsoft.com/office/drawing/2014/main" val="1063227737"/>
                  </a:ext>
                </a:extLst>
              </a:tr>
              <a:tr h="121920">
                <a:tc>
                  <a:txBody>
                    <a:bodyPr/>
                    <a:lstStyle/>
                    <a:p>
                      <a:pPr algn="ctr"/>
                      <a:r>
                        <a:rPr lang="en-US" altLang="zh-CN" dirty="0"/>
                        <a:t>160 110</a:t>
                      </a:r>
                      <a:endParaRPr lang="zh-CN" altLang="en-US" dirty="0"/>
                    </a:p>
                  </a:txBody>
                  <a:tcPr/>
                </a:tc>
                <a:tc>
                  <a:txBody>
                    <a:bodyPr/>
                    <a:lstStyle/>
                    <a:p>
                      <a:pPr algn="ctr"/>
                      <a:r>
                        <a:rPr lang="en-US" altLang="zh-CN" dirty="0"/>
                        <a:t>0.5441</a:t>
                      </a:r>
                      <a:endParaRPr lang="zh-CN" altLang="en-US" dirty="0"/>
                    </a:p>
                  </a:txBody>
                  <a:tcPr/>
                </a:tc>
                <a:extLst>
                  <a:ext uri="{0D108BD9-81ED-4DB2-BD59-A6C34878D82A}">
                    <a16:rowId xmlns:a16="http://schemas.microsoft.com/office/drawing/2014/main" val="4158860659"/>
                  </a:ext>
                </a:extLst>
              </a:tr>
              <a:tr h="121920">
                <a:tc>
                  <a:txBody>
                    <a:bodyPr/>
                    <a:lstStyle/>
                    <a:p>
                      <a:pPr algn="ctr"/>
                      <a:r>
                        <a:rPr lang="en-US" altLang="zh-CN" dirty="0"/>
                        <a:t>150 110</a:t>
                      </a:r>
                      <a:endParaRPr lang="zh-CN" altLang="en-US" dirty="0"/>
                    </a:p>
                  </a:txBody>
                  <a:tcPr/>
                </a:tc>
                <a:tc>
                  <a:txBody>
                    <a:bodyPr/>
                    <a:lstStyle/>
                    <a:p>
                      <a:pPr algn="ctr"/>
                      <a:r>
                        <a:rPr lang="en-US" altLang="zh-CN" dirty="0"/>
                        <a:t>0.5441</a:t>
                      </a:r>
                    </a:p>
                  </a:txBody>
                  <a:tcPr/>
                </a:tc>
                <a:extLst>
                  <a:ext uri="{0D108BD9-81ED-4DB2-BD59-A6C34878D82A}">
                    <a16:rowId xmlns:a16="http://schemas.microsoft.com/office/drawing/2014/main" val="1496792977"/>
                  </a:ext>
                </a:extLst>
              </a:tr>
            </a:tbl>
          </a:graphicData>
        </a:graphic>
      </p:graphicFrame>
      <p:sp>
        <p:nvSpPr>
          <p:cNvPr id="5" name="文本框 4">
            <a:extLst>
              <a:ext uri="{FF2B5EF4-FFF2-40B4-BE49-F238E27FC236}">
                <a16:creationId xmlns:a16="http://schemas.microsoft.com/office/drawing/2014/main" id="{E351F5E4-CA97-4C1F-9378-DD3FF3A253B8}"/>
              </a:ext>
            </a:extLst>
          </p:cNvPr>
          <p:cNvSpPr txBox="1"/>
          <p:nvPr/>
        </p:nvSpPr>
        <p:spPr>
          <a:xfrm>
            <a:off x="8157027" y="5882548"/>
            <a:ext cx="3817257" cy="369332"/>
          </a:xfrm>
          <a:prstGeom prst="rect">
            <a:avLst/>
          </a:prstGeom>
          <a:noFill/>
        </p:spPr>
        <p:txBody>
          <a:bodyPr wrap="square" rtlCol="0">
            <a:spAutoFit/>
          </a:bodyPr>
          <a:lstStyle/>
          <a:p>
            <a:r>
              <a:rPr lang="zh-CN" altLang="en-US" dirty="0"/>
              <a:t>（</a:t>
            </a:r>
            <a:r>
              <a:rPr lang="en-US" altLang="zh-CN" dirty="0"/>
              <a:t>K=9 x=0.89 </a:t>
            </a:r>
            <a:r>
              <a:rPr lang="zh-CN" altLang="en-US" dirty="0"/>
              <a:t>）</a:t>
            </a:r>
          </a:p>
        </p:txBody>
      </p:sp>
    </p:spTree>
    <p:extLst>
      <p:ext uri="{BB962C8B-B14F-4D97-AF65-F5344CB8AC3E}">
        <p14:creationId xmlns:p14="http://schemas.microsoft.com/office/powerpoint/2010/main" val="258193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4" name="表格 4">
            <a:extLst>
              <a:ext uri="{FF2B5EF4-FFF2-40B4-BE49-F238E27FC236}">
                <a16:creationId xmlns:a16="http://schemas.microsoft.com/office/drawing/2014/main" id="{ED9188B6-B228-4C5C-8443-0DA78C6CB452}"/>
              </a:ext>
            </a:extLst>
          </p:cNvPr>
          <p:cNvGraphicFramePr>
            <a:graphicFrameLocks noGrp="1"/>
          </p:cNvGraphicFramePr>
          <p:nvPr/>
        </p:nvGraphicFramePr>
        <p:xfrm>
          <a:off x="2055585" y="1862759"/>
          <a:ext cx="7785102" cy="4407408"/>
        </p:xfrm>
        <a:graphic>
          <a:graphicData uri="http://schemas.openxmlformats.org/drawingml/2006/table">
            <a:tbl>
              <a:tblPr firstRow="1" bandRow="1">
                <a:tableStyleId>{5C22544A-7EE6-4342-B048-85BDC9FD1C3A}</a:tableStyleId>
              </a:tblPr>
              <a:tblGrid>
                <a:gridCol w="3892551">
                  <a:extLst>
                    <a:ext uri="{9D8B030D-6E8A-4147-A177-3AD203B41FA5}">
                      <a16:colId xmlns:a16="http://schemas.microsoft.com/office/drawing/2014/main" val="1186702831"/>
                    </a:ext>
                  </a:extLst>
                </a:gridCol>
                <a:gridCol w="3892551">
                  <a:extLst>
                    <a:ext uri="{9D8B030D-6E8A-4147-A177-3AD203B41FA5}">
                      <a16:colId xmlns:a16="http://schemas.microsoft.com/office/drawing/2014/main" val="1018640390"/>
                    </a:ext>
                  </a:extLst>
                </a:gridCol>
              </a:tblGrid>
              <a:tr h="367284">
                <a:tc>
                  <a:txBody>
                    <a:bodyPr/>
                    <a:lstStyle/>
                    <a:p>
                      <a:pPr algn="ctr"/>
                      <a:r>
                        <a:rPr lang="en-US" altLang="zh-CN" dirty="0"/>
                        <a:t>k</a:t>
                      </a:r>
                      <a:endParaRPr lang="zh-CN" altLang="en-US" dirty="0"/>
                    </a:p>
                  </a:txBody>
                  <a:tcPr/>
                </a:tc>
                <a:tc>
                  <a:txBody>
                    <a:bodyPr/>
                    <a:lstStyle/>
                    <a:p>
                      <a:pPr algn="ctr"/>
                      <a:r>
                        <a:rPr lang="zh-CN" altLang="en-US" dirty="0"/>
                        <a:t>正确率</a:t>
                      </a:r>
                    </a:p>
                  </a:txBody>
                  <a:tcPr/>
                </a:tc>
                <a:extLst>
                  <a:ext uri="{0D108BD9-81ED-4DB2-BD59-A6C34878D82A}">
                    <a16:rowId xmlns:a16="http://schemas.microsoft.com/office/drawing/2014/main" val="815035192"/>
                  </a:ext>
                </a:extLst>
              </a:tr>
              <a:tr h="367284">
                <a:tc>
                  <a:txBody>
                    <a:bodyPr/>
                    <a:lstStyle/>
                    <a:p>
                      <a:pPr algn="ctr"/>
                      <a:r>
                        <a:rPr lang="en-US" altLang="zh-CN" dirty="0"/>
                        <a:t>1</a:t>
                      </a:r>
                      <a:endParaRPr lang="zh-CN" altLang="en-US" dirty="0"/>
                    </a:p>
                  </a:txBody>
                  <a:tcPr/>
                </a:tc>
                <a:tc>
                  <a:txBody>
                    <a:bodyPr/>
                    <a:lstStyle/>
                    <a:p>
                      <a:pPr algn="ctr"/>
                      <a:r>
                        <a:rPr lang="en-US" altLang="zh-CN" dirty="0"/>
                        <a:t>0.6590</a:t>
                      </a:r>
                      <a:endParaRPr lang="zh-CN" altLang="en-US" dirty="0"/>
                    </a:p>
                  </a:txBody>
                  <a:tcPr/>
                </a:tc>
                <a:extLst>
                  <a:ext uri="{0D108BD9-81ED-4DB2-BD59-A6C34878D82A}">
                    <a16:rowId xmlns:a16="http://schemas.microsoft.com/office/drawing/2014/main" val="773171758"/>
                  </a:ext>
                </a:extLst>
              </a:tr>
              <a:tr h="367284">
                <a:tc>
                  <a:txBody>
                    <a:bodyPr/>
                    <a:lstStyle/>
                    <a:p>
                      <a:pPr algn="ctr"/>
                      <a:r>
                        <a:rPr lang="en-US" altLang="zh-CN" dirty="0"/>
                        <a:t>2</a:t>
                      </a:r>
                      <a:endParaRPr lang="zh-CN" altLang="en-US" dirty="0"/>
                    </a:p>
                  </a:txBody>
                  <a:tcPr/>
                </a:tc>
                <a:tc>
                  <a:txBody>
                    <a:bodyPr/>
                    <a:lstStyle/>
                    <a:p>
                      <a:pPr algn="ctr"/>
                      <a:r>
                        <a:rPr lang="en-US" altLang="zh-CN" dirty="0"/>
                        <a:t>0.5479</a:t>
                      </a:r>
                      <a:endParaRPr lang="zh-CN" altLang="en-US" dirty="0"/>
                    </a:p>
                  </a:txBody>
                  <a:tcPr/>
                </a:tc>
                <a:extLst>
                  <a:ext uri="{0D108BD9-81ED-4DB2-BD59-A6C34878D82A}">
                    <a16:rowId xmlns:a16="http://schemas.microsoft.com/office/drawing/2014/main" val="3435167938"/>
                  </a:ext>
                </a:extLst>
              </a:tr>
              <a:tr h="367284">
                <a:tc>
                  <a:txBody>
                    <a:bodyPr/>
                    <a:lstStyle/>
                    <a:p>
                      <a:pPr algn="ctr"/>
                      <a:r>
                        <a:rPr lang="en-US" altLang="zh-CN" dirty="0"/>
                        <a:t>3</a:t>
                      </a:r>
                      <a:endParaRPr lang="zh-CN" altLang="en-US" dirty="0"/>
                    </a:p>
                  </a:txBody>
                  <a:tcPr/>
                </a:tc>
                <a:tc>
                  <a:txBody>
                    <a:bodyPr/>
                    <a:lstStyle/>
                    <a:p>
                      <a:pPr algn="ctr"/>
                      <a:r>
                        <a:rPr lang="en-US" altLang="zh-CN" dirty="0"/>
                        <a:t>0.5096</a:t>
                      </a:r>
                      <a:endParaRPr lang="zh-CN" altLang="en-US" dirty="0"/>
                    </a:p>
                  </a:txBody>
                  <a:tcPr/>
                </a:tc>
                <a:extLst>
                  <a:ext uri="{0D108BD9-81ED-4DB2-BD59-A6C34878D82A}">
                    <a16:rowId xmlns:a16="http://schemas.microsoft.com/office/drawing/2014/main" val="2384143379"/>
                  </a:ext>
                </a:extLst>
              </a:tr>
              <a:tr h="367284">
                <a:tc>
                  <a:txBody>
                    <a:bodyPr/>
                    <a:lstStyle/>
                    <a:p>
                      <a:pPr algn="ctr"/>
                      <a:r>
                        <a:rPr lang="en-US" altLang="zh-CN" dirty="0"/>
                        <a:t>4</a:t>
                      </a:r>
                      <a:endParaRPr lang="zh-CN" altLang="en-US" dirty="0"/>
                    </a:p>
                  </a:txBody>
                  <a:tcPr/>
                </a:tc>
                <a:tc>
                  <a:txBody>
                    <a:bodyPr/>
                    <a:lstStyle/>
                    <a:p>
                      <a:pPr algn="ctr"/>
                      <a:r>
                        <a:rPr lang="en-US" altLang="zh-CN" sz="1800" kern="1200" dirty="0">
                          <a:solidFill>
                            <a:schemeClr val="dk1"/>
                          </a:solidFill>
                          <a:latin typeface="+mn-lt"/>
                          <a:ea typeface="+mn-ea"/>
                          <a:cs typeface="+mn-cs"/>
                        </a:rPr>
                        <a:t>0.49</a:t>
                      </a:r>
                      <a:r>
                        <a:rPr lang="en-US" altLang="zh-CN" dirty="0"/>
                        <a:t>04</a:t>
                      </a:r>
                      <a:endParaRPr lang="zh-CN" altLang="en-US" dirty="0"/>
                    </a:p>
                  </a:txBody>
                  <a:tcPr/>
                </a:tc>
                <a:extLst>
                  <a:ext uri="{0D108BD9-81ED-4DB2-BD59-A6C34878D82A}">
                    <a16:rowId xmlns:a16="http://schemas.microsoft.com/office/drawing/2014/main" val="2234194236"/>
                  </a:ext>
                </a:extLst>
              </a:tr>
              <a:tr h="367284">
                <a:tc>
                  <a:txBody>
                    <a:bodyPr/>
                    <a:lstStyle/>
                    <a:p>
                      <a:pPr algn="ctr"/>
                      <a:r>
                        <a:rPr lang="en-US" altLang="zh-CN" dirty="0"/>
                        <a:t>5</a:t>
                      </a:r>
                      <a:endParaRPr lang="zh-CN" altLang="en-US" dirty="0"/>
                    </a:p>
                  </a:txBody>
                  <a:tcPr/>
                </a:tc>
                <a:tc>
                  <a:txBody>
                    <a:bodyPr/>
                    <a:lstStyle/>
                    <a:p>
                      <a:pPr algn="ctr"/>
                      <a:r>
                        <a:rPr lang="en-US" altLang="zh-CN" sz="1800" kern="1200" dirty="0">
                          <a:solidFill>
                            <a:schemeClr val="dk1"/>
                          </a:solidFill>
                          <a:latin typeface="+mn-lt"/>
                          <a:ea typeface="+mn-ea"/>
                          <a:cs typeface="+mn-cs"/>
                        </a:rPr>
                        <a:t>0.5096</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536438998"/>
                  </a:ext>
                </a:extLst>
              </a:tr>
              <a:tr h="367284">
                <a:tc>
                  <a:txBody>
                    <a:bodyPr/>
                    <a:lstStyle/>
                    <a:p>
                      <a:pPr algn="ctr"/>
                      <a:r>
                        <a:rPr lang="en-US" altLang="zh-CN" dirty="0"/>
                        <a:t>6</a:t>
                      </a:r>
                      <a:endParaRPr lang="zh-CN" altLang="en-US" dirty="0"/>
                    </a:p>
                  </a:txBody>
                  <a:tcPr/>
                </a:tc>
                <a:tc>
                  <a:txBody>
                    <a:bodyPr/>
                    <a:lstStyle/>
                    <a:p>
                      <a:pPr algn="ctr"/>
                      <a:r>
                        <a:rPr lang="en-US" altLang="zh-CN" dirty="0"/>
                        <a:t>0.5134</a:t>
                      </a:r>
                      <a:endParaRPr lang="zh-CN" altLang="en-US" dirty="0"/>
                    </a:p>
                  </a:txBody>
                  <a:tcPr/>
                </a:tc>
                <a:extLst>
                  <a:ext uri="{0D108BD9-81ED-4DB2-BD59-A6C34878D82A}">
                    <a16:rowId xmlns:a16="http://schemas.microsoft.com/office/drawing/2014/main" val="605898583"/>
                  </a:ext>
                </a:extLst>
              </a:tr>
              <a:tr h="367284">
                <a:tc>
                  <a:txBody>
                    <a:bodyPr/>
                    <a:lstStyle/>
                    <a:p>
                      <a:pPr algn="ctr"/>
                      <a:r>
                        <a:rPr lang="en-US" altLang="zh-CN" dirty="0"/>
                        <a:t>7</a:t>
                      </a:r>
                      <a:endParaRPr lang="zh-CN" altLang="en-US" dirty="0"/>
                    </a:p>
                  </a:txBody>
                  <a:tcPr/>
                </a:tc>
                <a:tc>
                  <a:txBody>
                    <a:bodyPr/>
                    <a:lstStyle/>
                    <a:p>
                      <a:pPr algn="ctr"/>
                      <a:r>
                        <a:rPr lang="en-US" altLang="zh-CN" dirty="0"/>
                        <a:t>0.5134</a:t>
                      </a:r>
                      <a:endParaRPr lang="zh-CN" altLang="en-US" dirty="0"/>
                    </a:p>
                  </a:txBody>
                  <a:tcPr/>
                </a:tc>
                <a:extLst>
                  <a:ext uri="{0D108BD9-81ED-4DB2-BD59-A6C34878D82A}">
                    <a16:rowId xmlns:a16="http://schemas.microsoft.com/office/drawing/2014/main" val="1063227737"/>
                  </a:ext>
                </a:extLst>
              </a:tr>
              <a:tr h="367284">
                <a:tc>
                  <a:txBody>
                    <a:bodyPr/>
                    <a:lstStyle/>
                    <a:p>
                      <a:pPr algn="ctr"/>
                      <a:r>
                        <a:rPr lang="en-US" altLang="zh-CN" dirty="0"/>
                        <a:t>8</a:t>
                      </a:r>
                      <a:endParaRPr lang="zh-CN" altLang="en-US" dirty="0"/>
                    </a:p>
                  </a:txBody>
                  <a:tcPr/>
                </a:tc>
                <a:tc>
                  <a:txBody>
                    <a:bodyPr/>
                    <a:lstStyle/>
                    <a:p>
                      <a:pPr algn="ctr"/>
                      <a:r>
                        <a:rPr lang="en-US" altLang="zh-CN" dirty="0"/>
                        <a:t>0.5096</a:t>
                      </a:r>
                      <a:endParaRPr lang="zh-CN" altLang="en-US" dirty="0"/>
                    </a:p>
                  </a:txBody>
                  <a:tcPr/>
                </a:tc>
                <a:extLst>
                  <a:ext uri="{0D108BD9-81ED-4DB2-BD59-A6C34878D82A}">
                    <a16:rowId xmlns:a16="http://schemas.microsoft.com/office/drawing/2014/main" val="4158860659"/>
                  </a:ext>
                </a:extLst>
              </a:tr>
              <a:tr h="367284">
                <a:tc>
                  <a:txBody>
                    <a:bodyPr/>
                    <a:lstStyle/>
                    <a:p>
                      <a:pPr algn="ctr"/>
                      <a:r>
                        <a:rPr lang="en-US" altLang="zh-CN" dirty="0"/>
                        <a:t>9</a:t>
                      </a:r>
                      <a:endParaRPr lang="zh-CN" altLang="en-US" dirty="0"/>
                    </a:p>
                  </a:txBody>
                  <a:tcPr/>
                </a:tc>
                <a:tc>
                  <a:txBody>
                    <a:bodyPr/>
                    <a:lstStyle/>
                    <a:p>
                      <a:pPr algn="ctr"/>
                      <a:r>
                        <a:rPr lang="en-US" altLang="zh-CN" dirty="0"/>
                        <a:t>0.5211</a:t>
                      </a:r>
                    </a:p>
                  </a:txBody>
                  <a:tcPr/>
                </a:tc>
                <a:extLst>
                  <a:ext uri="{0D108BD9-81ED-4DB2-BD59-A6C34878D82A}">
                    <a16:rowId xmlns:a16="http://schemas.microsoft.com/office/drawing/2014/main" val="1496792977"/>
                  </a:ext>
                </a:extLst>
              </a:tr>
              <a:tr h="367284">
                <a:tc>
                  <a:txBody>
                    <a:bodyPr/>
                    <a:lstStyle/>
                    <a:p>
                      <a:pPr algn="ctr"/>
                      <a:r>
                        <a:rPr lang="en-US" altLang="zh-CN" dirty="0"/>
                        <a:t>10</a:t>
                      </a:r>
                      <a:endParaRPr lang="zh-CN" altLang="en-US" dirty="0"/>
                    </a:p>
                  </a:txBody>
                  <a:tcPr/>
                </a:tc>
                <a:tc>
                  <a:txBody>
                    <a:bodyPr/>
                    <a:lstStyle/>
                    <a:p>
                      <a:pPr algn="ctr"/>
                      <a:r>
                        <a:rPr lang="en-US" altLang="zh-CN" dirty="0"/>
                        <a:t>0.5249</a:t>
                      </a:r>
                    </a:p>
                  </a:txBody>
                  <a:tcPr/>
                </a:tc>
                <a:extLst>
                  <a:ext uri="{0D108BD9-81ED-4DB2-BD59-A6C34878D82A}">
                    <a16:rowId xmlns:a16="http://schemas.microsoft.com/office/drawing/2014/main" val="1155854235"/>
                  </a:ext>
                </a:extLst>
              </a:tr>
              <a:tr h="367284">
                <a:tc>
                  <a:txBody>
                    <a:bodyPr/>
                    <a:lstStyle/>
                    <a:p>
                      <a:pPr algn="ctr"/>
                      <a:r>
                        <a:rPr lang="en-US" altLang="zh-CN" dirty="0"/>
                        <a:t>11</a:t>
                      </a:r>
                      <a:endParaRPr lang="zh-CN" altLang="en-US" dirty="0"/>
                    </a:p>
                  </a:txBody>
                  <a:tcPr/>
                </a:tc>
                <a:tc>
                  <a:txBody>
                    <a:bodyPr/>
                    <a:lstStyle/>
                    <a:p>
                      <a:pPr algn="ctr"/>
                      <a:r>
                        <a:rPr lang="en-US" altLang="zh-CN" dirty="0"/>
                        <a:t>0.5134</a:t>
                      </a:r>
                    </a:p>
                  </a:txBody>
                  <a:tcPr/>
                </a:tc>
                <a:extLst>
                  <a:ext uri="{0D108BD9-81ED-4DB2-BD59-A6C34878D82A}">
                    <a16:rowId xmlns:a16="http://schemas.microsoft.com/office/drawing/2014/main" val="2547725042"/>
                  </a:ext>
                </a:extLst>
              </a:tr>
            </a:tbl>
          </a:graphicData>
        </a:graphic>
      </p:graphicFrame>
      <p:sp>
        <p:nvSpPr>
          <p:cNvPr id="5" name="文本框 4">
            <a:extLst>
              <a:ext uri="{FF2B5EF4-FFF2-40B4-BE49-F238E27FC236}">
                <a16:creationId xmlns:a16="http://schemas.microsoft.com/office/drawing/2014/main" id="{E351F5E4-CA97-4C1F-9378-DD3FF3A253B8}"/>
              </a:ext>
            </a:extLst>
          </p:cNvPr>
          <p:cNvSpPr txBox="1"/>
          <p:nvPr/>
        </p:nvSpPr>
        <p:spPr>
          <a:xfrm>
            <a:off x="9746342" y="3244334"/>
            <a:ext cx="3817257" cy="646331"/>
          </a:xfrm>
          <a:prstGeom prst="rect">
            <a:avLst/>
          </a:prstGeom>
          <a:noFill/>
        </p:spPr>
        <p:txBody>
          <a:bodyPr wrap="square" rtlCol="0">
            <a:spAutoFit/>
          </a:bodyPr>
          <a:lstStyle/>
          <a:p>
            <a:r>
              <a:rPr lang="zh-CN" altLang="en-US" dirty="0">
                <a:solidFill>
                  <a:schemeClr val="dk1"/>
                </a:solidFill>
              </a:rPr>
              <a:t>（</a:t>
            </a:r>
            <a:r>
              <a:rPr lang="en-US" altLang="zh-CN" dirty="0" err="1">
                <a:solidFill>
                  <a:schemeClr val="dk1"/>
                </a:solidFill>
              </a:rPr>
              <a:t>height:weight</a:t>
            </a:r>
            <a:r>
              <a:rPr lang="en-US" altLang="zh-CN" dirty="0">
                <a:solidFill>
                  <a:schemeClr val="dk1"/>
                </a:solidFill>
              </a:rPr>
              <a:t>=145:110</a:t>
            </a:r>
          </a:p>
          <a:p>
            <a:r>
              <a:rPr lang="en-US" altLang="zh-CN" dirty="0">
                <a:solidFill>
                  <a:schemeClr val="dk1"/>
                </a:solidFill>
              </a:rPr>
              <a:t>      x=0.85 </a:t>
            </a:r>
            <a:r>
              <a:rPr lang="zh-CN" altLang="en-US" dirty="0">
                <a:solidFill>
                  <a:schemeClr val="dk1"/>
                </a:solidFill>
              </a:rPr>
              <a:t>）</a:t>
            </a:r>
          </a:p>
        </p:txBody>
      </p:sp>
    </p:spTree>
    <p:extLst>
      <p:ext uri="{BB962C8B-B14F-4D97-AF65-F5344CB8AC3E}">
        <p14:creationId xmlns:p14="http://schemas.microsoft.com/office/powerpoint/2010/main" val="421450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graphicFrame>
        <p:nvGraphicFramePr>
          <p:cNvPr id="7" name="图表 6">
            <a:extLst>
              <a:ext uri="{FF2B5EF4-FFF2-40B4-BE49-F238E27FC236}">
                <a16:creationId xmlns:a16="http://schemas.microsoft.com/office/drawing/2014/main" id="{6F4DCE7B-5E21-43B5-BE48-D6B91C48CA88}"/>
              </a:ext>
            </a:extLst>
          </p:cNvPr>
          <p:cNvGraphicFramePr>
            <a:graphicFrameLocks/>
          </p:cNvGraphicFramePr>
          <p:nvPr/>
        </p:nvGraphicFramePr>
        <p:xfrm>
          <a:off x="2887102" y="2004274"/>
          <a:ext cx="6259287" cy="4049486"/>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6ED8E134-2B38-4CDE-BC56-51C0BF918F16}"/>
              </a:ext>
            </a:extLst>
          </p:cNvPr>
          <p:cNvSpPr txBox="1"/>
          <p:nvPr/>
        </p:nvSpPr>
        <p:spPr>
          <a:xfrm>
            <a:off x="6490011" y="5869094"/>
            <a:ext cx="5490480" cy="369332"/>
          </a:xfrm>
          <a:prstGeom prst="rect">
            <a:avLst/>
          </a:prstGeom>
          <a:noFill/>
        </p:spPr>
        <p:txBody>
          <a:bodyPr wrap="square" rtlCol="0">
            <a:spAutoFit/>
          </a:bodyPr>
          <a:lstStyle/>
          <a:p>
            <a:r>
              <a:rPr lang="zh-CN" altLang="en-US" sz="1200" dirty="0">
                <a:solidFill>
                  <a:srgbClr val="000000">
                    <a:lumMod val="75000"/>
                    <a:lumOff val="25000"/>
                  </a:srgbClr>
                </a:solidFill>
                <a:latin typeface="微软雅黑"/>
                <a:ea typeface="微软雅黑"/>
                <a:cs typeface="Calibri"/>
              </a:rPr>
              <a:t>（</a:t>
            </a:r>
            <a:r>
              <a:rPr lang="en-US" altLang="zh-CN" sz="1200" dirty="0" err="1">
                <a:solidFill>
                  <a:srgbClr val="000000">
                    <a:lumMod val="75000"/>
                    <a:lumOff val="25000"/>
                  </a:srgbClr>
                </a:solidFill>
                <a:latin typeface="微软雅黑"/>
                <a:ea typeface="微软雅黑"/>
                <a:cs typeface="Calibri"/>
              </a:rPr>
              <a:t>height:weight</a:t>
            </a:r>
            <a:r>
              <a:rPr lang="en-US" altLang="zh-CN" sz="1200" dirty="0">
                <a:solidFill>
                  <a:srgbClr val="000000">
                    <a:lumMod val="75000"/>
                    <a:lumOff val="25000"/>
                  </a:srgbClr>
                </a:solidFill>
                <a:latin typeface="微软雅黑"/>
                <a:ea typeface="微软雅黑"/>
                <a:cs typeface="Calibri"/>
              </a:rPr>
              <a:t>=145:110   x=0.85 </a:t>
            </a:r>
            <a:r>
              <a:rPr lang="zh-CN" altLang="en-US" dirty="0"/>
              <a:t>）</a:t>
            </a:r>
          </a:p>
        </p:txBody>
      </p:sp>
    </p:spTree>
    <p:extLst>
      <p:ext uri="{BB962C8B-B14F-4D97-AF65-F5344CB8AC3E}">
        <p14:creationId xmlns:p14="http://schemas.microsoft.com/office/powerpoint/2010/main" val="122846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BAF912C4-C1E0-4A8E-80B9-BDCA9C6B930B}"/>
              </a:ext>
            </a:extLst>
          </p:cNvPr>
          <p:cNvSpPr>
            <a:spLocks noGrp="1"/>
          </p:cNvSpPr>
          <p:nvPr>
            <p:ph type="title"/>
          </p:nvPr>
        </p:nvSpPr>
        <p:spPr>
          <a:xfrm>
            <a:off x="1097280" y="516835"/>
            <a:ext cx="5977937" cy="1666501"/>
          </a:xfrm>
        </p:spPr>
        <p:txBody>
          <a:bodyPr>
            <a:normAutofit/>
          </a:bodyPr>
          <a:lstStyle/>
          <a:p>
            <a:r>
              <a:rPr lang="ja-JP" altLang="en-GB" sz="4000">
                <a:solidFill>
                  <a:srgbClr val="FFFFFF"/>
                </a:solidFill>
                <a:latin typeface="微软雅黑"/>
                <a:ea typeface="微软雅黑"/>
                <a:cs typeface="Calibri Light"/>
              </a:rPr>
              <a:t>结果展示与讨论</a:t>
            </a:r>
            <a:endParaRPr lang="zh-CN" altLang="en-US" sz="4000">
              <a:solidFill>
                <a:srgbClr val="FFFFFF"/>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D776E28-21DA-49DD-873F-B76D6334A5BE}"/>
              </a:ext>
            </a:extLst>
          </p:cNvPr>
          <p:cNvSpPr>
            <a:spLocks noGrp="1"/>
          </p:cNvSpPr>
          <p:nvPr>
            <p:ph idx="1"/>
          </p:nvPr>
        </p:nvSpPr>
        <p:spPr>
          <a:xfrm>
            <a:off x="1097279" y="2236304"/>
            <a:ext cx="5977938" cy="3652667"/>
          </a:xfrm>
        </p:spPr>
        <p:txBody>
          <a:bodyPr>
            <a:normAutofit/>
          </a:bodyPr>
          <a:lstStyle/>
          <a:p>
            <a:pPr marL="0" indent="0">
              <a:buNone/>
            </a:pPr>
            <a:r>
              <a:rPr lang="ja-JP" altLang="en-US" sz="1800">
                <a:solidFill>
                  <a:srgbClr val="FFFFFF"/>
                </a:solidFill>
                <a:latin typeface="微软雅黑"/>
                <a:ea typeface="微软雅黑"/>
                <a:cs typeface="Calibri"/>
              </a:rPr>
              <a:t> </a:t>
            </a:r>
            <a:r>
              <a:rPr lang="ja-JP" altLang="en-GB" sz="1800">
                <a:solidFill>
                  <a:srgbClr val="FFFFFF"/>
                </a:solidFill>
                <a:latin typeface="微软雅黑"/>
                <a:ea typeface="微软雅黑"/>
                <a:cs typeface="Calibri"/>
              </a:rPr>
              <a:t>识别率只有50%左右</a:t>
            </a:r>
          </a:p>
          <a:p>
            <a:r>
              <a:rPr lang="en-US" altLang="ja-JP" sz="1800">
                <a:solidFill>
                  <a:srgbClr val="FFFFFF"/>
                </a:solidFill>
                <a:latin typeface="微软雅黑"/>
                <a:ea typeface="微软雅黑"/>
                <a:cs typeface="Calibri"/>
              </a:rPr>
              <a:t>1. </a:t>
            </a:r>
            <a:r>
              <a:rPr lang="ja-JP" altLang="en-GB" sz="1800">
                <a:solidFill>
                  <a:srgbClr val="FFFFFF"/>
                </a:solidFill>
                <a:latin typeface="微软雅黑"/>
                <a:ea typeface="微软雅黑"/>
                <a:cs typeface="Calibri"/>
              </a:rPr>
              <a:t>在亮度和角度一样的时候效果最好</a:t>
            </a:r>
          </a:p>
          <a:p>
            <a:r>
              <a:rPr lang="en-US" altLang="ja-JP" sz="1800">
                <a:solidFill>
                  <a:srgbClr val="FFFFFF"/>
                </a:solidFill>
                <a:latin typeface="微软雅黑"/>
                <a:ea typeface="微软雅黑"/>
                <a:cs typeface="Calibri"/>
              </a:rPr>
              <a:t>2. </a:t>
            </a:r>
            <a:r>
              <a:rPr lang="ja-JP" altLang="en-GB" sz="1800">
                <a:solidFill>
                  <a:srgbClr val="FFFFFF"/>
                </a:solidFill>
                <a:latin typeface="微软雅黑"/>
                <a:ea typeface="微软雅黑"/>
                <a:cs typeface="Calibri"/>
              </a:rPr>
              <a:t>如果图像数据库更大（有多张同角度的照片），可以更加优化</a:t>
            </a: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24" name="Rectangle 23">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图片 4" descr="图片包含 图形用户界面&#10;&#10;已自动生成说明">
            <a:extLst>
              <a:ext uri="{FF2B5EF4-FFF2-40B4-BE49-F238E27FC236}">
                <a16:creationId xmlns:a16="http://schemas.microsoft.com/office/drawing/2014/main" id="{CEB4521B-FFFC-466A-ADB3-9E216B1B72A0}"/>
              </a:ext>
            </a:extLst>
          </p:cNvPr>
          <p:cNvPicPr>
            <a:picLocks noChangeAspect="1"/>
          </p:cNvPicPr>
          <p:nvPr/>
        </p:nvPicPr>
        <p:blipFill>
          <a:blip r:embed="rId3"/>
          <a:stretch>
            <a:fillRect/>
          </a:stretch>
        </p:blipFill>
        <p:spPr>
          <a:xfrm>
            <a:off x="8723611" y="484631"/>
            <a:ext cx="2331229" cy="1748422"/>
          </a:xfrm>
          <a:prstGeom prst="rect">
            <a:avLst/>
          </a:prstGeom>
        </p:spPr>
      </p:pic>
      <p:sp>
        <p:nvSpPr>
          <p:cNvPr id="26" name="Rectangle 25">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5" descr="图片包含 图形用户界面&#10;&#10;已自动生成说明">
            <a:extLst>
              <a:ext uri="{FF2B5EF4-FFF2-40B4-BE49-F238E27FC236}">
                <a16:creationId xmlns:a16="http://schemas.microsoft.com/office/drawing/2014/main" id="{3BD82A19-EBF3-46B4-A375-D55562869CF8}"/>
              </a:ext>
            </a:extLst>
          </p:cNvPr>
          <p:cNvPicPr>
            <a:picLocks noChangeAspect="1"/>
          </p:cNvPicPr>
          <p:nvPr/>
        </p:nvPicPr>
        <p:blipFill>
          <a:blip r:embed="rId4"/>
          <a:stretch>
            <a:fillRect/>
          </a:stretch>
        </p:blipFill>
        <p:spPr>
          <a:xfrm>
            <a:off x="8723611" y="2554787"/>
            <a:ext cx="2331229" cy="1748422"/>
          </a:xfrm>
          <a:prstGeom prst="rect">
            <a:avLst/>
          </a:prstGeom>
        </p:spPr>
      </p:pic>
      <p:sp>
        <p:nvSpPr>
          <p:cNvPr id="28" name="Rectangle 27">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片包含 图形用户界面&#10;&#10;已自动生成说明">
            <a:extLst>
              <a:ext uri="{FF2B5EF4-FFF2-40B4-BE49-F238E27FC236}">
                <a16:creationId xmlns:a16="http://schemas.microsoft.com/office/drawing/2014/main" id="{6C06F8AD-C291-4CB9-89F3-3D6B98595913}"/>
              </a:ext>
            </a:extLst>
          </p:cNvPr>
          <p:cNvPicPr>
            <a:picLocks noChangeAspect="1"/>
          </p:cNvPicPr>
          <p:nvPr/>
        </p:nvPicPr>
        <p:blipFill>
          <a:blip r:embed="rId5"/>
          <a:stretch>
            <a:fillRect/>
          </a:stretch>
        </p:blipFill>
        <p:spPr>
          <a:xfrm>
            <a:off x="8723610" y="4624943"/>
            <a:ext cx="2331232" cy="1748424"/>
          </a:xfrm>
          <a:prstGeom prst="rect">
            <a:avLst/>
          </a:prstGeom>
        </p:spPr>
      </p:pic>
    </p:spTree>
    <p:extLst>
      <p:ext uri="{BB962C8B-B14F-4D97-AF65-F5344CB8AC3E}">
        <p14:creationId xmlns:p14="http://schemas.microsoft.com/office/powerpoint/2010/main" val="2679156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82116C7-B9AE-4B36-852B-4EDBE5C47FF9}"/>
              </a:ext>
            </a:extLst>
          </p:cNvPr>
          <p:cNvSpPr>
            <a:spLocks noGrp="1"/>
          </p:cNvSpPr>
          <p:nvPr>
            <p:ph type="title"/>
          </p:nvPr>
        </p:nvSpPr>
        <p:spPr/>
        <p:txBody>
          <a:bodyPr/>
          <a:lstStyle/>
          <a:p>
            <a:r>
              <a:rPr lang="zh-CN" altLang="en-US">
                <a:latin typeface="微软雅黑" panose="020B0503020204020204" pitchFamily="34" charset="-122"/>
                <a:ea typeface="微软雅黑" panose="020B0503020204020204" pitchFamily="34" charset="-122"/>
              </a:rPr>
              <a:t>谢谢大家！</a:t>
            </a:r>
          </a:p>
        </p:txBody>
      </p:sp>
      <p:sp>
        <p:nvSpPr>
          <p:cNvPr id="6" name="文本占位符 5">
            <a:extLst>
              <a:ext uri="{FF2B5EF4-FFF2-40B4-BE49-F238E27FC236}">
                <a16:creationId xmlns:a16="http://schemas.microsoft.com/office/drawing/2014/main" id="{78B713C7-2884-4599-BC19-500AEEC8322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060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9A4070-A67E-4FD7-9992-E2EE93F6AECE}"/>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参考文献</a:t>
            </a:r>
          </a:p>
        </p:txBody>
      </p:sp>
      <p:sp>
        <p:nvSpPr>
          <p:cNvPr id="5" name="内容占位符 4">
            <a:extLst>
              <a:ext uri="{FF2B5EF4-FFF2-40B4-BE49-F238E27FC236}">
                <a16:creationId xmlns:a16="http://schemas.microsoft.com/office/drawing/2014/main" id="{93AC7349-5CF3-4BA2-894A-8758D4E9E7F0}"/>
              </a:ext>
            </a:extLst>
          </p:cNvPr>
          <p:cNvSpPr>
            <a:spLocks noGrp="1"/>
          </p:cNvSpPr>
          <p:nvPr>
            <p:ph idx="1"/>
          </p:nvPr>
        </p:nvSpPr>
        <p:spPr>
          <a:xfrm>
            <a:off x="1097280" y="1868786"/>
            <a:ext cx="10058400" cy="4023360"/>
          </a:xfrm>
        </p:spPr>
        <p:txBody>
          <a:bodyPr/>
          <a:lstStyle/>
          <a:p>
            <a:r>
              <a:rPr lang="en-US" altLang="zh-CN" dirty="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hlinkClick r:id="rId2"/>
              </a:rPr>
              <a:t>https://www.cs.ait.ac.th/~mdailey/matlab/</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hlinkClick r:id="rId3"/>
              </a:rPr>
              <a:t>https://ww2.mathworks.cn/help/stats/classification-using-nearest-neighbors.html</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hlinkClick r:id="rId4"/>
              </a:rPr>
              <a:t>https://en.wikipedia.org/wiki/Eigenface</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611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DAE53-0620-4798-96E3-55C67BF7AF2E}"/>
              </a:ext>
            </a:extLst>
          </p:cNvPr>
          <p:cNvSpPr>
            <a:spLocks noGrp="1"/>
          </p:cNvSpPr>
          <p:nvPr>
            <p:ph type="title"/>
          </p:nvPr>
        </p:nvSpPr>
        <p:spPr>
          <a:xfrm>
            <a:off x="1097280" y="286603"/>
            <a:ext cx="10058400" cy="1450757"/>
          </a:xfrm>
        </p:spPr>
        <p:txBody>
          <a:bodyPr>
            <a:normAutofit/>
          </a:bodyPr>
          <a:lstStyle/>
          <a:p>
            <a:r>
              <a:rPr lang="zh-CN" altLang="en-US">
                <a:latin typeface="Microsoft YaHei"/>
                <a:ea typeface="Microsoft YaHei"/>
                <a:cs typeface="Calibri Light"/>
              </a:rPr>
              <a:t>实验设计思路</a:t>
            </a:r>
            <a:endParaRPr lang="zh-CN" altLang="en-US">
              <a:latin typeface="Microsoft YaHei"/>
              <a:ea typeface="Microsoft YaHei"/>
            </a:endParaRPr>
          </a:p>
        </p:txBody>
      </p:sp>
      <p:graphicFrame>
        <p:nvGraphicFramePr>
          <p:cNvPr id="5" name="内容占位符 2">
            <a:extLst>
              <a:ext uri="{FF2B5EF4-FFF2-40B4-BE49-F238E27FC236}">
                <a16:creationId xmlns:a16="http://schemas.microsoft.com/office/drawing/2014/main" id="{B0047B32-7320-4AF8-BA94-D0D69E8A62BB}"/>
              </a:ext>
            </a:extLst>
          </p:cNvPr>
          <p:cNvGraphicFramePr>
            <a:graphicFrameLocks noGrp="1"/>
          </p:cNvGraphicFramePr>
          <p:nvPr>
            <p:ph idx="1"/>
            <p:extLst>
              <p:ext uri="{D42A27DB-BD31-4B8C-83A1-F6EECF244321}">
                <p14:modId xmlns:p14="http://schemas.microsoft.com/office/powerpoint/2010/main" val="5664490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640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29317-8BC6-4E7B-8A82-D9F80DFFB56C}"/>
              </a:ext>
            </a:extLst>
          </p:cNvPr>
          <p:cNvSpPr>
            <a:spLocks noGrp="1"/>
          </p:cNvSpPr>
          <p:nvPr>
            <p:ph type="title"/>
          </p:nvPr>
        </p:nvSpPr>
        <p:spPr>
          <a:xfrm>
            <a:off x="1097280" y="286603"/>
            <a:ext cx="10058400" cy="1450757"/>
          </a:xfrm>
        </p:spPr>
        <p:txBody>
          <a:bodyPr>
            <a:normAutofit/>
          </a:bodyPr>
          <a:lstStyle/>
          <a:p>
            <a:r>
              <a:rPr lang="zh-CN" altLang="en-US">
                <a:latin typeface="微软雅黑"/>
                <a:ea typeface="微软雅黑"/>
              </a:rPr>
              <a:t>如何用</a:t>
            </a:r>
            <a:r>
              <a:rPr lang="en-US" altLang="zh-CN" err="1">
                <a:latin typeface="微软雅黑"/>
                <a:ea typeface="微软雅黑"/>
              </a:rPr>
              <a:t>PCA实现图片的</a:t>
            </a:r>
            <a:r>
              <a:rPr lang="zh-CN" altLang="en-US">
                <a:latin typeface="微软雅黑"/>
                <a:ea typeface="微软雅黑"/>
              </a:rPr>
              <a:t>降维压缩？</a:t>
            </a:r>
          </a:p>
        </p:txBody>
      </p:sp>
      <p:graphicFrame>
        <p:nvGraphicFramePr>
          <p:cNvPr id="5" name="内容占位符 2">
            <a:extLst>
              <a:ext uri="{FF2B5EF4-FFF2-40B4-BE49-F238E27FC236}">
                <a16:creationId xmlns:a16="http://schemas.microsoft.com/office/drawing/2014/main" id="{E8733640-58D3-4122-B7EB-7FC6C2AA5F0F}"/>
              </a:ext>
            </a:extLst>
          </p:cNvPr>
          <p:cNvGraphicFramePr>
            <a:graphicFrameLocks noGrp="1"/>
          </p:cNvGraphicFramePr>
          <p:nvPr>
            <p:ph idx="1"/>
            <p:extLst>
              <p:ext uri="{D42A27DB-BD31-4B8C-83A1-F6EECF244321}">
                <p14:modId xmlns:p14="http://schemas.microsoft.com/office/powerpoint/2010/main" val="26641428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251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89A8-860C-46FE-936C-91B25D375020}"/>
              </a:ext>
            </a:extLst>
          </p:cNvPr>
          <p:cNvSpPr>
            <a:spLocks noGrp="1"/>
          </p:cNvSpPr>
          <p:nvPr>
            <p:ph type="title"/>
          </p:nvPr>
        </p:nvSpPr>
        <p:spPr>
          <a:xfrm>
            <a:off x="1097280" y="263527"/>
            <a:ext cx="10058400" cy="1450757"/>
          </a:xfrm>
        </p:spPr>
        <p:txBody>
          <a:bodyPr/>
          <a:lstStyle/>
          <a:p>
            <a:r>
              <a:rPr lang="en-US" altLang="ja-JP">
                <a:latin typeface="微软雅黑"/>
                <a:ea typeface="微软雅黑"/>
                <a:cs typeface="Calibri Light"/>
              </a:rPr>
              <a:t>PCA Step 1</a:t>
            </a:r>
            <a:r>
              <a:rPr lang="zh-CN" altLang="en-US">
                <a:latin typeface="微软雅黑"/>
                <a:ea typeface="微软雅黑"/>
                <a:cs typeface="Calibri Light"/>
              </a:rPr>
              <a:t>：</a:t>
            </a:r>
            <a:r>
              <a:rPr lang="ja-JP" altLang="en-GB">
                <a:latin typeface="微软雅黑"/>
                <a:ea typeface="微软雅黑"/>
                <a:cs typeface="Calibri Light"/>
              </a:rPr>
              <a:t>图片预处理</a:t>
            </a:r>
            <a:endParaRPr lang="en-GB">
              <a:latin typeface="微软雅黑"/>
              <a:ea typeface="微软雅黑"/>
            </a:endParaRPr>
          </a:p>
        </p:txBody>
      </p:sp>
      <p:sp>
        <p:nvSpPr>
          <p:cNvPr id="3" name="Content Placeholder 2">
            <a:extLst>
              <a:ext uri="{FF2B5EF4-FFF2-40B4-BE49-F238E27FC236}">
                <a16:creationId xmlns:a16="http://schemas.microsoft.com/office/drawing/2014/main" id="{8B798B28-8FB8-4931-A121-4E813374C853}"/>
              </a:ext>
            </a:extLst>
          </p:cNvPr>
          <p:cNvSpPr>
            <a:spLocks noGrp="1"/>
          </p:cNvSpPr>
          <p:nvPr>
            <p:ph idx="1"/>
          </p:nvPr>
        </p:nvSpPr>
        <p:spPr/>
        <p:txBody>
          <a:bodyPr vert="horz" lIns="0" tIns="45720" rIns="0" bIns="45720" rtlCol="0" anchor="t">
            <a:normAutofit/>
          </a:bodyPr>
          <a:lstStyle/>
          <a:p>
            <a:r>
              <a:rPr lang="en-GB" dirty="0">
                <a:latin typeface="微软雅黑"/>
                <a:ea typeface="微软雅黑"/>
              </a:rPr>
              <a:t>1. </a:t>
            </a:r>
            <a:r>
              <a:rPr lang="zh-CN" altLang="en-GB" dirty="0">
                <a:latin typeface="微软雅黑"/>
                <a:ea typeface="微软雅黑"/>
              </a:rPr>
              <a:t>读入人脸照片</a:t>
            </a:r>
          </a:p>
          <a:p>
            <a:pPr marL="383540" lvl="1"/>
            <a:r>
              <a:rPr lang="en-GB" dirty="0">
                <a:latin typeface="微软雅黑"/>
                <a:ea typeface="微软雅黑"/>
                <a:cs typeface="+mn-lt"/>
              </a:rPr>
              <a:t>I = </a:t>
            </a:r>
            <a:r>
              <a:rPr lang="en-GB" dirty="0" err="1">
                <a:latin typeface="微软雅黑"/>
                <a:ea typeface="微软雅黑"/>
                <a:cs typeface="+mn-lt"/>
              </a:rPr>
              <a:t>imread</a:t>
            </a:r>
            <a:r>
              <a:rPr lang="en-GB" dirty="0">
                <a:latin typeface="微软雅黑"/>
                <a:ea typeface="微软雅黑"/>
                <a:cs typeface="+mn-lt"/>
              </a:rPr>
              <a:t>([</a:t>
            </a:r>
            <a:r>
              <a:rPr lang="en-GB" dirty="0" err="1">
                <a:latin typeface="微软雅黑"/>
                <a:ea typeface="微软雅黑"/>
                <a:cs typeface="+mn-lt"/>
              </a:rPr>
              <a:t>path,currD</a:t>
            </a:r>
            <a:r>
              <a:rPr lang="en-GB" dirty="0">
                <a:latin typeface="微软雅黑"/>
                <a:ea typeface="微软雅黑"/>
                <a:cs typeface="+mn-lt"/>
              </a:rPr>
              <a:t>,'/',files(file).name]);</a:t>
            </a:r>
          </a:p>
          <a:p>
            <a:r>
              <a:rPr lang="en-GB" dirty="0">
                <a:latin typeface="Microsoft YaHei"/>
                <a:ea typeface="Microsoft YaHei"/>
                <a:cs typeface="Calibri"/>
              </a:rPr>
              <a:t>2.</a:t>
            </a:r>
            <a:r>
              <a:rPr lang="en-GB" altLang="zh-CN" dirty="0">
                <a:latin typeface="Microsoft YaHei"/>
                <a:ea typeface="Microsoft YaHei"/>
                <a:cs typeface="Calibri"/>
              </a:rPr>
              <a:t> </a:t>
            </a:r>
            <a:r>
              <a:rPr lang="zh-CN" altLang="en-US" dirty="0">
                <a:latin typeface="Microsoft YaHei"/>
                <a:ea typeface="Microsoft YaHei"/>
                <a:cs typeface="Calibri"/>
              </a:rPr>
              <a:t>处理成灰度图像</a:t>
            </a:r>
            <a:endParaRPr lang="en-GB" altLang="zh-CN" dirty="0">
              <a:ea typeface="+mn-lt"/>
              <a:cs typeface="+mn-lt"/>
            </a:endParaRPr>
          </a:p>
          <a:p>
            <a:pPr marL="383540" lvl="1"/>
            <a:r>
              <a:rPr lang="en-US" altLang="zh-CN" dirty="0">
                <a:latin typeface="Microsoft YaHei"/>
                <a:ea typeface="Microsoft YaHei"/>
                <a:cs typeface="Calibri"/>
              </a:rPr>
              <a:t>I</a:t>
            </a:r>
            <a:r>
              <a:rPr lang="zh-CN" altLang="en-US" dirty="0">
                <a:latin typeface="Microsoft YaHei"/>
                <a:ea typeface="Microsoft YaHei"/>
                <a:cs typeface="Calibri"/>
              </a:rPr>
              <a:t> </a:t>
            </a:r>
            <a:r>
              <a:rPr lang="en-US" altLang="zh-CN" dirty="0">
                <a:latin typeface="Microsoft YaHei"/>
                <a:ea typeface="Microsoft YaHei"/>
                <a:cs typeface="Calibri"/>
              </a:rPr>
              <a:t>=</a:t>
            </a:r>
            <a:r>
              <a:rPr lang="zh-CN" altLang="en-US" dirty="0">
                <a:latin typeface="Microsoft YaHei"/>
                <a:ea typeface="Microsoft YaHei"/>
                <a:cs typeface="Calibri"/>
              </a:rPr>
              <a:t> </a:t>
            </a:r>
            <a:r>
              <a:rPr lang="en-US" altLang="zh-CN" dirty="0">
                <a:latin typeface="Microsoft YaHei"/>
                <a:ea typeface="Microsoft YaHei"/>
                <a:cs typeface="Calibri"/>
              </a:rPr>
              <a:t>rgb2gray(I);</a:t>
            </a:r>
            <a:endParaRPr lang="en-GB" dirty="0">
              <a:cs typeface="Calibri" panose="020F0502020204030204"/>
            </a:endParaRPr>
          </a:p>
          <a:p>
            <a:r>
              <a:rPr lang="zh-CN" sz="2200" dirty="0">
                <a:latin typeface="Microsoft YaHei"/>
                <a:ea typeface="Microsoft YaHei"/>
                <a:cs typeface="+mn-lt"/>
              </a:rPr>
              <a:t>3. 统一尺寸</a:t>
            </a:r>
            <a:endParaRPr lang="zh-CN" sz="2200" dirty="0">
              <a:ea typeface="+mn-lt"/>
              <a:cs typeface="+mn-lt"/>
            </a:endParaRPr>
          </a:p>
          <a:p>
            <a:pPr marL="383540" lvl="1"/>
            <a:r>
              <a:rPr lang="zh-CN" sz="2000" dirty="0">
                <a:latin typeface="Microsoft YaHei"/>
                <a:ea typeface="Microsoft YaHei"/>
                <a:cs typeface="+mn-lt"/>
              </a:rPr>
              <a:t>I = imresize(I, [m, n]);</a:t>
            </a:r>
            <a:endParaRPr lang="zh-CN" dirty="0">
              <a:cs typeface="Calibri" panose="020F0502020204030204"/>
            </a:endParaRPr>
          </a:p>
          <a:p>
            <a:r>
              <a:rPr lang="en-US" altLang="zh-CN" sz="2400" dirty="0">
                <a:ea typeface="+mn-lt"/>
                <a:cs typeface="+mn-lt"/>
              </a:rPr>
              <a:t>4.</a:t>
            </a:r>
            <a:r>
              <a:rPr lang="zh-CN" altLang="en-US" sz="2400" dirty="0">
                <a:latin typeface="Microsoft YaHei"/>
                <a:ea typeface="Microsoft YaHei"/>
                <a:cs typeface="+mn-lt"/>
              </a:rPr>
              <a:t> 将所有照片存入一个矩阵，每一张照片为一个列向量</a:t>
            </a:r>
            <a:endParaRPr lang="en-US" altLang="zh-CN" sz="2400" dirty="0">
              <a:ea typeface="+mn-lt"/>
              <a:cs typeface="+mn-lt"/>
            </a:endParaRPr>
          </a:p>
          <a:p>
            <a:pPr marL="383540" lvl="1"/>
            <a:r>
              <a:rPr lang="en-US" altLang="zh-CN" sz="2200" dirty="0">
                <a:latin typeface="Microsoft YaHei"/>
                <a:ea typeface="Microsoft YaHei"/>
                <a:cs typeface="+mn-lt"/>
              </a:rPr>
              <a:t>I</a:t>
            </a:r>
            <a:r>
              <a:rPr lang="zh-CN" altLang="en-US" sz="2200" dirty="0">
                <a:latin typeface="Microsoft YaHei"/>
                <a:ea typeface="Microsoft YaHei"/>
                <a:cs typeface="+mn-lt"/>
              </a:rPr>
              <a:t> </a:t>
            </a:r>
            <a:r>
              <a:rPr lang="en-US" altLang="zh-CN" sz="2200" dirty="0">
                <a:latin typeface="Microsoft YaHei"/>
                <a:ea typeface="Microsoft YaHei"/>
                <a:cs typeface="+mn-lt"/>
              </a:rPr>
              <a:t>=</a:t>
            </a:r>
            <a:r>
              <a:rPr lang="zh-CN" altLang="en-US" sz="2200" dirty="0">
                <a:latin typeface="Microsoft YaHei"/>
                <a:ea typeface="Microsoft YaHei"/>
                <a:cs typeface="+mn-lt"/>
              </a:rPr>
              <a:t> </a:t>
            </a:r>
            <a:r>
              <a:rPr lang="en-US" altLang="zh-CN" sz="2200" dirty="0">
                <a:latin typeface="Microsoft YaHei"/>
                <a:ea typeface="Microsoft YaHei"/>
                <a:cs typeface="+mn-lt"/>
              </a:rPr>
              <a:t>reshape(I,[],1);</a:t>
            </a:r>
            <a:endParaRPr lang="zh-CN" dirty="0">
              <a:cs typeface="Calibri" panose="020F0502020204030204"/>
            </a:endParaRPr>
          </a:p>
          <a:p>
            <a:pPr marL="200660" lvl="1" indent="0">
              <a:spcBef>
                <a:spcPts val="1200"/>
              </a:spcBef>
              <a:spcAft>
                <a:spcPts val="200"/>
              </a:spcAft>
              <a:buNone/>
            </a:pPr>
            <a:endParaRPr lang="zh-CN" altLang="en-US" sz="2000" dirty="0">
              <a:latin typeface="微软雅黑"/>
              <a:ea typeface="微软雅黑"/>
              <a:cs typeface="+mn-lt"/>
            </a:endParaRPr>
          </a:p>
        </p:txBody>
      </p:sp>
    </p:spTree>
    <p:extLst>
      <p:ext uri="{BB962C8B-B14F-4D97-AF65-F5344CB8AC3E}">
        <p14:creationId xmlns:p14="http://schemas.microsoft.com/office/powerpoint/2010/main" val="61639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E08-8220-499C-B463-91FF3FB2C151}"/>
              </a:ext>
            </a:extLst>
          </p:cNvPr>
          <p:cNvSpPr>
            <a:spLocks noGrp="1"/>
          </p:cNvSpPr>
          <p:nvPr>
            <p:ph type="title"/>
          </p:nvPr>
        </p:nvSpPr>
        <p:spPr/>
        <p:txBody>
          <a:bodyPr/>
          <a:lstStyle/>
          <a:p>
            <a:r>
              <a:rPr lang="en-GB">
                <a:latin typeface="微软雅黑"/>
                <a:ea typeface="微软雅黑"/>
                <a:cs typeface="Calibri Light"/>
              </a:rPr>
              <a:t>PCA </a:t>
            </a:r>
            <a:r>
              <a:rPr lang="en-US" altLang="zh-CN">
                <a:latin typeface="微软雅黑"/>
                <a:ea typeface="微软雅黑"/>
                <a:cs typeface="Calibri Light"/>
              </a:rPr>
              <a:t>Step 2: </a:t>
            </a:r>
            <a:r>
              <a:rPr lang="ja-JP" altLang="en-GB">
                <a:latin typeface="微软雅黑"/>
                <a:ea typeface="微软雅黑"/>
                <a:cs typeface="Calibri Light"/>
              </a:rPr>
              <a:t>计算特征脸</a:t>
            </a:r>
            <a:endParaRPr lang="en-GB">
              <a:latin typeface="微软雅黑"/>
              <a:ea typeface="微软雅黑"/>
            </a:endParaRPr>
          </a:p>
        </p:txBody>
      </p:sp>
      <p:sp>
        <p:nvSpPr>
          <p:cNvPr id="3" name="Content Placeholder 2">
            <a:extLst>
              <a:ext uri="{FF2B5EF4-FFF2-40B4-BE49-F238E27FC236}">
                <a16:creationId xmlns:a16="http://schemas.microsoft.com/office/drawing/2014/main" id="{5C75B50E-5BE1-4A07-82A3-95F37C1B1F1A}"/>
              </a:ext>
            </a:extLst>
          </p:cNvPr>
          <p:cNvSpPr>
            <a:spLocks noGrp="1"/>
          </p:cNvSpPr>
          <p:nvPr>
            <p:ph idx="1"/>
          </p:nvPr>
        </p:nvSpPr>
        <p:spPr/>
        <p:txBody>
          <a:bodyPr vert="horz" lIns="0" tIns="45720" rIns="0" bIns="45720" rtlCol="0" anchor="t">
            <a:normAutofit fontScale="85000" lnSpcReduction="20000"/>
          </a:bodyPr>
          <a:lstStyle/>
          <a:p>
            <a:r>
              <a:rPr lang="en-GB">
                <a:ea typeface="+mn-lt"/>
                <a:cs typeface="+mn-lt"/>
              </a:rPr>
              <a:t>1. </a:t>
            </a:r>
            <a:r>
              <a:rPr lang="zh-CN" altLang="en-GB">
                <a:ea typeface="+mn-lt"/>
                <a:cs typeface="+mn-lt"/>
              </a:rPr>
              <a:t>计算并减去每张照片的平均灰度值</a:t>
            </a:r>
          </a:p>
          <a:p>
            <a:r>
              <a:rPr lang="zh-CN" altLang="en-GB">
                <a:ea typeface="+mn-lt"/>
                <a:cs typeface="+mn-lt"/>
              </a:rPr>
              <a:t>    </a:t>
            </a:r>
            <a:r>
              <a:rPr lang="zh-CN">
                <a:ea typeface="+mn-lt"/>
                <a:cs typeface="+mn-lt"/>
              </a:rPr>
              <a:t>A2 = A - mean(A);</a:t>
            </a:r>
            <a:endParaRPr lang="zh-CN" altLang="en-GB">
              <a:ea typeface="+mn-lt"/>
              <a:cs typeface="+mn-lt"/>
            </a:endParaRPr>
          </a:p>
          <a:p>
            <a:r>
              <a:rPr lang="zh-CN">
                <a:ea typeface="+mn-lt"/>
                <a:cs typeface="+mn-lt"/>
              </a:rPr>
              <a:t>2.  </a:t>
            </a:r>
            <a:r>
              <a:rPr lang="zh-CN" altLang="en-US">
                <a:ea typeface="+mn-lt"/>
                <a:cs typeface="+mn-lt"/>
              </a:rPr>
              <a:t>计算协方差矩阵</a:t>
            </a:r>
            <a:r>
              <a:rPr lang="en-US" altLang="zh-CN">
                <a:ea typeface="+mn-lt"/>
                <a:cs typeface="+mn-lt"/>
              </a:rPr>
              <a:t>A’*A</a:t>
            </a:r>
            <a:endParaRPr lang="en-US"/>
          </a:p>
          <a:p>
            <a:r>
              <a:rPr lang="en-GB">
                <a:ea typeface="+mn-lt"/>
                <a:cs typeface="+mn-lt"/>
              </a:rPr>
              <a:t>    C = </a:t>
            </a:r>
            <a:r>
              <a:rPr lang="en-GB" err="1">
                <a:ea typeface="+mn-lt"/>
                <a:cs typeface="+mn-lt"/>
              </a:rPr>
              <a:t>cov</a:t>
            </a:r>
            <a:r>
              <a:rPr lang="en-GB">
                <a:ea typeface="+mn-lt"/>
                <a:cs typeface="+mn-lt"/>
              </a:rPr>
              <a:t>(A);</a:t>
            </a:r>
            <a:endParaRPr lang="en-US"/>
          </a:p>
          <a:p>
            <a:pPr marL="0" indent="0">
              <a:buNone/>
            </a:pPr>
            <a:r>
              <a:rPr lang="en-GB">
                <a:ea typeface="+mn-lt"/>
                <a:cs typeface="+mn-lt"/>
              </a:rPr>
              <a:t>  3. </a:t>
            </a:r>
            <a:r>
              <a:rPr lang="zh-CN" altLang="en-GB">
                <a:ea typeface="+mn-lt"/>
                <a:cs typeface="+mn-lt"/>
              </a:rPr>
              <a:t>计算特征值D和特征向量V</a:t>
            </a:r>
            <a:endParaRPr lang="en-GB">
              <a:cs typeface="Calibri" panose="020F0502020204030204"/>
            </a:endParaRPr>
          </a:p>
          <a:p>
            <a:r>
              <a:rPr lang="en-GB">
                <a:ea typeface="+mn-lt"/>
                <a:cs typeface="+mn-lt"/>
              </a:rPr>
              <a:t>     [V, D] = </a:t>
            </a:r>
            <a:r>
              <a:rPr lang="en-GB" err="1">
                <a:ea typeface="+mn-lt"/>
                <a:cs typeface="+mn-lt"/>
              </a:rPr>
              <a:t>eig</a:t>
            </a:r>
            <a:r>
              <a:rPr lang="en-GB">
                <a:ea typeface="+mn-lt"/>
                <a:cs typeface="+mn-lt"/>
              </a:rPr>
              <a:t>(C);</a:t>
            </a:r>
            <a:endParaRPr lang="en-GB">
              <a:cs typeface="Calibri" panose="020F0502020204030204"/>
            </a:endParaRPr>
          </a:p>
          <a:p>
            <a:r>
              <a:rPr lang="en-GB">
                <a:ea typeface="+mn-lt"/>
                <a:cs typeface="+mn-lt"/>
              </a:rPr>
              <a:t>4. </a:t>
            </a:r>
            <a:r>
              <a:rPr lang="zh-CN" altLang="en-GB">
                <a:ea typeface="+mn-lt"/>
                <a:cs typeface="+mn-lt"/>
              </a:rPr>
              <a:t>将它们排序</a:t>
            </a:r>
            <a:endParaRPr lang="en-GB">
              <a:ea typeface="+mn-lt"/>
              <a:cs typeface="+mn-lt"/>
            </a:endParaRPr>
          </a:p>
          <a:p>
            <a:r>
              <a:rPr lang="en-GB">
                <a:ea typeface="+mn-lt"/>
                <a:cs typeface="+mn-lt"/>
              </a:rPr>
              <a:t>     [d, </a:t>
            </a:r>
            <a:r>
              <a:rPr lang="en-GB" err="1">
                <a:ea typeface="+mn-lt"/>
                <a:cs typeface="+mn-lt"/>
              </a:rPr>
              <a:t>ind</a:t>
            </a:r>
            <a:r>
              <a:rPr lang="en-GB">
                <a:ea typeface="+mn-lt"/>
                <a:cs typeface="+mn-lt"/>
              </a:rPr>
              <a:t>] = sort(</a:t>
            </a:r>
            <a:r>
              <a:rPr lang="en-GB" err="1">
                <a:ea typeface="+mn-lt"/>
                <a:cs typeface="+mn-lt"/>
              </a:rPr>
              <a:t>diag</a:t>
            </a:r>
            <a:r>
              <a:rPr lang="en-GB">
                <a:ea typeface="+mn-lt"/>
                <a:cs typeface="+mn-lt"/>
              </a:rPr>
              <a:t>(D), 'descend');</a:t>
            </a:r>
            <a:endParaRPr lang="en-GB"/>
          </a:p>
          <a:p>
            <a:pPr marL="0" indent="0">
              <a:buNone/>
            </a:pPr>
            <a:r>
              <a:rPr lang="en-GB">
                <a:ea typeface="+mn-lt"/>
                <a:cs typeface="+mn-lt"/>
              </a:rPr>
              <a:t>       Vs = V(:,</a:t>
            </a:r>
            <a:r>
              <a:rPr lang="en-GB" err="1">
                <a:ea typeface="+mn-lt"/>
                <a:cs typeface="+mn-lt"/>
              </a:rPr>
              <a:t>ind</a:t>
            </a:r>
            <a:r>
              <a:rPr lang="en-GB">
                <a:ea typeface="+mn-lt"/>
                <a:cs typeface="+mn-lt"/>
              </a:rPr>
              <a:t>);</a:t>
            </a:r>
            <a:endParaRPr lang="en-GB">
              <a:cs typeface="Calibri" panose="020F0502020204030204"/>
            </a:endParaRPr>
          </a:p>
          <a:p>
            <a:r>
              <a:rPr lang="en-GB">
                <a:ea typeface="+mn-lt"/>
                <a:cs typeface="+mn-lt"/>
              </a:rPr>
              <a:t>5. </a:t>
            </a:r>
            <a:r>
              <a:rPr lang="zh-CN" altLang="en-GB">
                <a:ea typeface="+mn-lt"/>
                <a:cs typeface="+mn-lt"/>
              </a:rPr>
              <a:t>与原矩阵相乘得到特征脸</a:t>
            </a:r>
            <a:endParaRPr lang="en-GB"/>
          </a:p>
          <a:p>
            <a:r>
              <a:rPr lang="en-GB">
                <a:ea typeface="+mn-lt"/>
                <a:cs typeface="+mn-lt"/>
              </a:rPr>
              <a:t>     U1 = A*Vs;</a:t>
            </a:r>
            <a:endParaRPr lang="en-GB"/>
          </a:p>
          <a:p>
            <a:endParaRPr lang="en-US"/>
          </a:p>
          <a:p>
            <a:endParaRPr lang="en-GB">
              <a:cs typeface="Calibri"/>
            </a:endParaRPr>
          </a:p>
        </p:txBody>
      </p:sp>
    </p:spTree>
    <p:extLst>
      <p:ext uri="{BB962C8B-B14F-4D97-AF65-F5344CB8AC3E}">
        <p14:creationId xmlns:p14="http://schemas.microsoft.com/office/powerpoint/2010/main" val="194626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2">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4">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6">
            <a:extLst>
              <a:ext uri="{FF2B5EF4-FFF2-40B4-BE49-F238E27FC236}">
                <a16:creationId xmlns:a16="http://schemas.microsoft.com/office/drawing/2014/main" id="{7527CA15-1C7B-4C0C-86EE-385C1D6C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ED643915-9209-40AB-8194-9D9125C0A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图片 6" descr="图片包含 图形用户界面&#10;&#10;已自动生成说明">
            <a:extLst>
              <a:ext uri="{FF2B5EF4-FFF2-40B4-BE49-F238E27FC236}">
                <a16:creationId xmlns:a16="http://schemas.microsoft.com/office/drawing/2014/main" id="{E564B181-FD8E-4368-95CE-78DC64479B3A}"/>
              </a:ext>
            </a:extLst>
          </p:cNvPr>
          <p:cNvPicPr>
            <a:picLocks noChangeAspect="1"/>
          </p:cNvPicPr>
          <p:nvPr/>
        </p:nvPicPr>
        <p:blipFill>
          <a:blip r:embed="rId2"/>
          <a:stretch>
            <a:fillRect/>
          </a:stretch>
        </p:blipFill>
        <p:spPr>
          <a:xfrm>
            <a:off x="8292018" y="1210699"/>
            <a:ext cx="3312784" cy="2484588"/>
          </a:xfrm>
          <a:prstGeom prst="rect">
            <a:avLst/>
          </a:prstGeom>
        </p:spPr>
      </p:pic>
      <p:sp>
        <p:nvSpPr>
          <p:cNvPr id="30" name="Rectangle 20">
            <a:extLst>
              <a:ext uri="{FF2B5EF4-FFF2-40B4-BE49-F238E27FC236}">
                <a16:creationId xmlns:a16="http://schemas.microsoft.com/office/drawing/2014/main" id="{8A54198A-4950-48AB-BDD3-16D7F9084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5" descr="图片包含 图形用户界面&#10;&#10;已自动生成说明">
            <a:extLst>
              <a:ext uri="{FF2B5EF4-FFF2-40B4-BE49-F238E27FC236}">
                <a16:creationId xmlns:a16="http://schemas.microsoft.com/office/drawing/2014/main" id="{56D64595-7F6E-43C1-9CBF-531DAEF5ECE8}"/>
              </a:ext>
            </a:extLst>
          </p:cNvPr>
          <p:cNvPicPr>
            <a:picLocks noChangeAspect="1"/>
          </p:cNvPicPr>
          <p:nvPr/>
        </p:nvPicPr>
        <p:blipFill>
          <a:blip r:embed="rId3"/>
          <a:stretch>
            <a:fillRect/>
          </a:stretch>
        </p:blipFill>
        <p:spPr>
          <a:xfrm>
            <a:off x="4432872" y="1199154"/>
            <a:ext cx="3312785" cy="2484588"/>
          </a:xfrm>
          <a:prstGeom prst="rect">
            <a:avLst/>
          </a:prstGeom>
        </p:spPr>
      </p:pic>
      <p:sp>
        <p:nvSpPr>
          <p:cNvPr id="31" name="Rectangle 22">
            <a:extLst>
              <a:ext uri="{FF2B5EF4-FFF2-40B4-BE49-F238E27FC236}">
                <a16:creationId xmlns:a16="http://schemas.microsoft.com/office/drawing/2014/main" id="{30F05B05-D1D0-4D96-A6C6-E0095E789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4" descr="图片包含 图形用户界面&#10;&#10;已自动生成说明">
            <a:extLst>
              <a:ext uri="{FF2B5EF4-FFF2-40B4-BE49-F238E27FC236}">
                <a16:creationId xmlns:a16="http://schemas.microsoft.com/office/drawing/2014/main" id="{A5EB5B36-46F2-44FA-A77F-8627EE83AEAB}"/>
              </a:ext>
            </a:extLst>
          </p:cNvPr>
          <p:cNvPicPr>
            <a:picLocks noGrp="1" noChangeAspect="1"/>
          </p:cNvPicPr>
          <p:nvPr>
            <p:ph idx="1"/>
          </p:nvPr>
        </p:nvPicPr>
        <p:blipFill>
          <a:blip r:embed="rId4"/>
          <a:stretch>
            <a:fillRect/>
          </a:stretch>
        </p:blipFill>
        <p:spPr>
          <a:xfrm>
            <a:off x="494834" y="1210699"/>
            <a:ext cx="3312784" cy="2484588"/>
          </a:xfrm>
          <a:prstGeom prst="rect">
            <a:avLst/>
          </a:prstGeom>
        </p:spPr>
      </p:pic>
      <p:sp>
        <p:nvSpPr>
          <p:cNvPr id="32" name="Rectangle 24">
            <a:extLst>
              <a:ext uri="{FF2B5EF4-FFF2-40B4-BE49-F238E27FC236}">
                <a16:creationId xmlns:a16="http://schemas.microsoft.com/office/drawing/2014/main" id="{6561554E-8EEC-420C-93A0-4E77A8A0E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63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8CDE5-059C-4CF8-B253-AB10535E9AC7}"/>
              </a:ext>
            </a:extLst>
          </p:cNvPr>
          <p:cNvSpPr>
            <a:spLocks noGrp="1"/>
          </p:cNvSpPr>
          <p:nvPr>
            <p:ph type="title"/>
          </p:nvPr>
        </p:nvSpPr>
        <p:spPr/>
        <p:txBody>
          <a:bodyPr/>
          <a:lstStyle/>
          <a:p>
            <a:r>
              <a:rPr lang="en-US" altLang="zh-CN">
                <a:latin typeface="微软雅黑"/>
                <a:ea typeface="微软雅黑"/>
              </a:rPr>
              <a:t>PCA Step 3: </a:t>
            </a:r>
            <a:r>
              <a:rPr lang="zh-CN" altLang="en-US">
                <a:latin typeface="微软雅黑"/>
                <a:ea typeface="微软雅黑"/>
              </a:rPr>
              <a:t>图片压缩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C23814-9A48-468E-9573-217C43B30475}"/>
                  </a:ext>
                </a:extLst>
              </p:cNvPr>
              <p:cNvSpPr>
                <a:spLocks noGrp="1"/>
              </p:cNvSpPr>
              <p:nvPr>
                <p:ph idx="1"/>
              </p:nvPr>
            </p:nvSpPr>
            <p:spPr/>
            <p:txBody>
              <a:bodyPr vert="horz" lIns="0" tIns="45720" rIns="0" bIns="45720" rtlCol="0" anchor="t">
                <a:normAutofit/>
              </a:bodyPr>
              <a:lstStyle/>
              <a:p>
                <a:r>
                  <a:rPr lang="zh-CN" altLang="en-US">
                    <a:latin typeface="微软雅黑"/>
                    <a:ea typeface="微软雅黑"/>
                  </a:rPr>
                  <a:t>SVD分解实现压缩：</a:t>
                </a:r>
                <a:endParaRPr lang="en-US" altLang="zh-CN">
                  <a:latin typeface="微软雅黑"/>
                  <a:ea typeface="微软雅黑"/>
                </a:endParaRPr>
              </a:p>
              <a:p>
                <a:r>
                  <a:rPr lang="en-US" altLang="zh-CN">
                    <a:latin typeface="微软雅黑"/>
                    <a:ea typeface="微软雅黑"/>
                  </a:rPr>
                  <a:t>    </a:t>
                </a:r>
                <a14:m>
                  <m:oMath xmlns:m="http://schemas.openxmlformats.org/officeDocument/2006/math">
                    <m:r>
                      <a:rPr lang="en-US" altLang="zh-CN" b="0" i="1" smtClean="0">
                        <a:latin typeface="Cambria Math" panose="02040503050406030204" pitchFamily="18" charset="0"/>
                        <a:ea typeface="微软雅黑"/>
                      </a:rPr>
                      <m:t>𝐴</m:t>
                    </m:r>
                    <m:r>
                      <a:rPr lang="en-US" altLang="zh-CN" b="0" i="1" smtClean="0">
                        <a:latin typeface="Cambria Math" panose="02040503050406030204" pitchFamily="18" charset="0"/>
                        <a:ea typeface="微软雅黑"/>
                      </a:rPr>
                      <m:t>=</m:t>
                    </m:r>
                    <m:r>
                      <a:rPr lang="en-US" altLang="zh-CN" b="0" i="1" smtClean="0">
                        <a:latin typeface="Cambria Math" panose="02040503050406030204" pitchFamily="18" charset="0"/>
                        <a:ea typeface="微软雅黑"/>
                      </a:rPr>
                      <m:t>𝑈</m:t>
                    </m:r>
                    <m:r>
                      <m:rPr>
                        <m:sty m:val="p"/>
                      </m:rPr>
                      <a:rPr lang="el-GR" altLang="zh-CN" b="0" i="1" smtClean="0">
                        <a:latin typeface="Cambria Math" panose="02040503050406030204" pitchFamily="18" charset="0"/>
                        <a:ea typeface="Cambria Math" panose="02040503050406030204" pitchFamily="18" charset="0"/>
                      </a:rPr>
                      <m:t>Σ</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𝑇</m:t>
                        </m:r>
                      </m:sup>
                    </m:sSup>
                  </m:oMath>
                </a14:m>
                <a:endParaRPr lang="zh-CN"/>
              </a:p>
              <a:p>
                <a:r>
                  <a:rPr lang="zh-CN" altLang="en-US">
                    <a:latin typeface="微软雅黑"/>
                    <a:ea typeface="微软雅黑"/>
                  </a:rPr>
                  <a:t>    前面求得的</a:t>
                </a:r>
                <a:r>
                  <a:rPr lang="en-US" altLang="zh-CN">
                    <a:latin typeface="微软雅黑"/>
                    <a:ea typeface="微软雅黑"/>
                  </a:rPr>
                  <a:t>U1 = U</a:t>
                </a:r>
                <a:r>
                  <a:rPr lang="el-GR" altLang="zh-CN">
                    <a:latin typeface="微软雅黑"/>
                    <a:ea typeface="微软雅黑"/>
                  </a:rPr>
                  <a:t>Σ</a:t>
                </a:r>
                <a:endParaRPr lang="en-US" altLang="zh-CN">
                  <a:latin typeface="微软雅黑"/>
                  <a:ea typeface="微软雅黑"/>
                </a:endParaRPr>
              </a:p>
              <a:p>
                <a:r>
                  <a:rPr lang="en-US" altLang="zh-CN">
                    <a:latin typeface="微软雅黑"/>
                    <a:ea typeface="微软雅黑"/>
                    <a:cs typeface="+mn-lt"/>
                  </a:rPr>
                  <a:t>    </a:t>
                </a:r>
                <a:r>
                  <a:rPr lang="zh-CN">
                    <a:ea typeface="+mn-lt"/>
                    <a:cs typeface="+mn-lt"/>
                  </a:rPr>
                  <a:t>A3 = U</a:t>
                </a:r>
                <a:r>
                  <a:rPr lang="en-US" altLang="zh-CN">
                    <a:ea typeface="+mn-lt"/>
                    <a:cs typeface="+mn-lt"/>
                  </a:rPr>
                  <a:t>1</a:t>
                </a:r>
                <a:r>
                  <a:rPr lang="zh-CN">
                    <a:ea typeface="+mn-lt"/>
                    <a:cs typeface="+mn-lt"/>
                  </a:rPr>
                  <a:t>(:, 1:i)*Vs1(1:i, :)+mean(A); %imgaes after compression</a:t>
                </a:r>
              </a:p>
              <a:p>
                <a:r>
                  <a:rPr lang="zh-CN" altLang="en-US">
                    <a:ea typeface="+mn-lt"/>
                    <a:cs typeface="+mn-lt"/>
                  </a:rPr>
                  <a:t>    </a:t>
                </a:r>
              </a:p>
            </p:txBody>
          </p:sp>
        </mc:Choice>
        <mc:Fallback xmlns="">
          <p:sp>
            <p:nvSpPr>
              <p:cNvPr id="3" name="内容占位符 2">
                <a:extLst>
                  <a:ext uri="{FF2B5EF4-FFF2-40B4-BE49-F238E27FC236}">
                    <a16:creationId xmlns:a16="http://schemas.microsoft.com/office/drawing/2014/main" id="{5BC23814-9A48-468E-9573-217C43B30475}"/>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pic>
        <p:nvPicPr>
          <p:cNvPr id="7" name="图片 6">
            <a:extLst>
              <a:ext uri="{FF2B5EF4-FFF2-40B4-BE49-F238E27FC236}">
                <a16:creationId xmlns:a16="http://schemas.microsoft.com/office/drawing/2014/main" id="{FC4F2CCA-C354-4CE7-A54B-20E9D6483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487" y="3768866"/>
            <a:ext cx="3190958" cy="2393218"/>
          </a:xfrm>
          <a:prstGeom prst="rect">
            <a:avLst/>
          </a:prstGeom>
        </p:spPr>
      </p:pic>
      <p:pic>
        <p:nvPicPr>
          <p:cNvPr id="9" name="图片 8">
            <a:extLst>
              <a:ext uri="{FF2B5EF4-FFF2-40B4-BE49-F238E27FC236}">
                <a16:creationId xmlns:a16="http://schemas.microsoft.com/office/drawing/2014/main" id="{1D296A12-4F9A-4587-A049-549D640A5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073" y="3768864"/>
            <a:ext cx="3190957" cy="2393217"/>
          </a:xfrm>
          <a:prstGeom prst="rect">
            <a:avLst/>
          </a:prstGeom>
        </p:spPr>
      </p:pic>
    </p:spTree>
    <p:extLst>
      <p:ext uri="{BB962C8B-B14F-4D97-AF65-F5344CB8AC3E}">
        <p14:creationId xmlns:p14="http://schemas.microsoft.com/office/powerpoint/2010/main" val="55624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5602-0FCF-4C28-A043-50434C0FF771}"/>
              </a:ext>
            </a:extLst>
          </p:cNvPr>
          <p:cNvSpPr>
            <a:spLocks noGrp="1"/>
          </p:cNvSpPr>
          <p:nvPr>
            <p:ph type="title"/>
          </p:nvPr>
        </p:nvSpPr>
        <p:spPr/>
        <p:txBody>
          <a:bodyPr/>
          <a:lstStyle/>
          <a:p>
            <a:r>
              <a:rPr lang="en-GB">
                <a:latin typeface="微软雅黑"/>
                <a:ea typeface="微软雅黑"/>
                <a:cs typeface="Calibri Light"/>
              </a:rPr>
              <a:t>KNN</a:t>
            </a:r>
            <a:r>
              <a:rPr lang="zh-CN" altLang="en-US">
                <a:latin typeface="微软雅黑"/>
                <a:ea typeface="微软雅黑"/>
                <a:cs typeface="Calibri Light"/>
              </a:rPr>
              <a:t>分类实现人脸识别</a:t>
            </a:r>
            <a:endParaRPr lang="en-GB">
              <a:latin typeface="微软雅黑"/>
              <a:ea typeface="微软雅黑"/>
            </a:endParaRPr>
          </a:p>
        </p:txBody>
      </p:sp>
      <p:sp>
        <p:nvSpPr>
          <p:cNvPr id="3" name="Content Placeholder 2">
            <a:extLst>
              <a:ext uri="{FF2B5EF4-FFF2-40B4-BE49-F238E27FC236}">
                <a16:creationId xmlns:a16="http://schemas.microsoft.com/office/drawing/2014/main" id="{46DE4FEC-CD29-4BF9-BF2C-B4213271FD6A}"/>
              </a:ext>
            </a:extLst>
          </p:cNvPr>
          <p:cNvSpPr>
            <a:spLocks noGrp="1"/>
          </p:cNvSpPr>
          <p:nvPr>
            <p:ph idx="1"/>
          </p:nvPr>
        </p:nvSpPr>
        <p:spPr>
          <a:xfrm>
            <a:off x="1097280" y="2080403"/>
            <a:ext cx="7140412" cy="4023360"/>
          </a:xfrm>
        </p:spPr>
        <p:txBody>
          <a:bodyPr vert="horz" lIns="0" tIns="45720" rIns="0" bIns="45720" rtlCol="0" anchor="t">
            <a:normAutofit/>
          </a:bodyPr>
          <a:lstStyle/>
          <a:p>
            <a:endParaRPr lang="en-GB" altLang="zh-CN">
              <a:latin typeface="微软雅黑"/>
              <a:ea typeface="微软雅黑"/>
              <a:cs typeface="Calibri"/>
            </a:endParaRPr>
          </a:p>
          <a:p>
            <a:endParaRPr lang="en-GB" altLang="zh-CN">
              <a:latin typeface="微软雅黑"/>
              <a:ea typeface="微软雅黑"/>
              <a:cs typeface="Calibri"/>
            </a:endParaRPr>
          </a:p>
          <a:p>
            <a:pPr marL="0" indent="0">
              <a:buNone/>
            </a:pPr>
            <a:endParaRPr lang="en-GB" altLang="zh-CN">
              <a:latin typeface="微软雅黑"/>
              <a:ea typeface="微软雅黑"/>
              <a:cs typeface="Calibri"/>
            </a:endParaRPr>
          </a:p>
          <a:p>
            <a:r>
              <a:rPr lang="en-US" altLang="zh-CN" err="1">
                <a:latin typeface="微软雅黑"/>
                <a:ea typeface="微软雅黑"/>
                <a:cs typeface="Calibri"/>
              </a:rPr>
              <a:t>kNN</a:t>
            </a:r>
            <a:r>
              <a:rPr lang="zh-CN" altLang="en-US">
                <a:latin typeface="微软雅黑"/>
                <a:ea typeface="微软雅黑"/>
                <a:cs typeface="Calibri"/>
              </a:rPr>
              <a:t>的简单例子如右图。</a:t>
            </a:r>
            <a:endParaRPr lang="zh-CN" altLang="en-GB">
              <a:latin typeface="微软雅黑"/>
              <a:ea typeface="微软雅黑"/>
              <a:cs typeface="Calibri"/>
            </a:endParaRPr>
          </a:p>
          <a:p>
            <a:endParaRPr lang="en-GB">
              <a:latin typeface="微软雅黑"/>
              <a:ea typeface="微软雅黑"/>
              <a:cs typeface="Calibri"/>
            </a:endParaRPr>
          </a:p>
          <a:p>
            <a:endParaRPr lang="en-GB">
              <a:latin typeface="微软雅黑"/>
              <a:ea typeface="微软雅黑"/>
              <a:cs typeface="Calibri"/>
            </a:endParaRPr>
          </a:p>
          <a:p>
            <a:endParaRPr lang="en-GB">
              <a:latin typeface="微软雅黑"/>
              <a:ea typeface="微软雅黑"/>
              <a:cs typeface="Calibri"/>
            </a:endParaRPr>
          </a:p>
          <a:p>
            <a:endParaRPr lang="en-GB">
              <a:latin typeface="微软雅黑"/>
              <a:ea typeface="微软雅黑"/>
              <a:cs typeface="Calibri"/>
            </a:endParaRPr>
          </a:p>
          <a:p>
            <a:endParaRPr lang="en-GB">
              <a:latin typeface="微软雅黑"/>
              <a:ea typeface="微软雅黑"/>
              <a:cs typeface="Calibri"/>
            </a:endParaRPr>
          </a:p>
          <a:p>
            <a:pPr marL="0" indent="0">
              <a:buNone/>
            </a:pPr>
            <a:endParaRPr lang="en-GB">
              <a:latin typeface="微软雅黑"/>
              <a:ea typeface="微软雅黑"/>
              <a:cs typeface="Calibri"/>
            </a:endParaRPr>
          </a:p>
        </p:txBody>
      </p:sp>
      <p:pic>
        <p:nvPicPr>
          <p:cNvPr id="5" name="图片 4">
            <a:extLst>
              <a:ext uri="{FF2B5EF4-FFF2-40B4-BE49-F238E27FC236}">
                <a16:creationId xmlns:a16="http://schemas.microsoft.com/office/drawing/2014/main" id="{0B4C0518-68EB-43BB-BD4F-EBADBC468AC4}"/>
              </a:ext>
            </a:extLst>
          </p:cNvPr>
          <p:cNvPicPr>
            <a:picLocks noChangeAspect="1"/>
          </p:cNvPicPr>
          <p:nvPr/>
        </p:nvPicPr>
        <p:blipFill rotWithShape="1">
          <a:blip r:embed="rId2"/>
          <a:srcRect b="57077"/>
          <a:stretch/>
        </p:blipFill>
        <p:spPr>
          <a:xfrm>
            <a:off x="1097280" y="1973183"/>
            <a:ext cx="8127737" cy="1091675"/>
          </a:xfrm>
          <a:prstGeom prst="rect">
            <a:avLst/>
          </a:prstGeom>
        </p:spPr>
      </p:pic>
      <p:pic>
        <p:nvPicPr>
          <p:cNvPr id="1026" name="Picture 2">
            <a:extLst>
              <a:ext uri="{FF2B5EF4-FFF2-40B4-BE49-F238E27FC236}">
                <a16:creationId xmlns:a16="http://schemas.microsoft.com/office/drawing/2014/main" id="{92A1C0D1-2EC7-4EEE-A416-1B850C6F4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599" y="3324957"/>
            <a:ext cx="20955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9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60EE-0BF8-4C41-BEB0-73A876D69849}"/>
              </a:ext>
            </a:extLst>
          </p:cNvPr>
          <p:cNvSpPr>
            <a:spLocks noGrp="1"/>
          </p:cNvSpPr>
          <p:nvPr>
            <p:ph type="title"/>
          </p:nvPr>
        </p:nvSpPr>
        <p:spPr>
          <a:xfrm>
            <a:off x="1097280" y="229959"/>
            <a:ext cx="10058400" cy="1450757"/>
          </a:xfrm>
        </p:spPr>
        <p:txBody>
          <a:bodyPr/>
          <a:lstStyle/>
          <a:p>
            <a:r>
              <a:rPr lang="en-GB" altLang="zh-CN">
                <a:latin typeface="微软雅黑"/>
                <a:ea typeface="微软雅黑"/>
                <a:cs typeface="Calibri Light"/>
              </a:rPr>
              <a:t>KNN</a:t>
            </a:r>
            <a:r>
              <a:rPr lang="zh-CN" altLang="en-US">
                <a:latin typeface="微软雅黑"/>
                <a:ea typeface="微软雅黑"/>
                <a:cs typeface="Calibri Light"/>
              </a:rPr>
              <a:t>分类实现人脸识别</a:t>
            </a:r>
            <a:endParaRPr lang="zh-CN" altLang="en-US">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627762D-4EFE-4942-8671-CFB4EDB4C334}"/>
              </a:ext>
            </a:extLst>
          </p:cNvPr>
          <p:cNvSpPr>
            <a:spLocks noGrp="1"/>
          </p:cNvSpPr>
          <p:nvPr>
            <p:ph idx="1"/>
          </p:nvPr>
        </p:nvSpPr>
        <p:spPr/>
        <p:txBody>
          <a:bodyPr vert="horz" lIns="0" tIns="45720" rIns="0" bIns="45720" rtlCol="0" anchor="t">
            <a:normAutofit/>
          </a:bodyPr>
          <a:lstStyle/>
          <a:p>
            <a:r>
              <a:rPr lang="en-GB" altLang="zh-CN">
                <a:latin typeface="微软雅黑"/>
                <a:ea typeface="微软雅黑"/>
                <a:cs typeface="Calibri"/>
              </a:rPr>
              <a:t>1. </a:t>
            </a:r>
            <a:r>
              <a:rPr lang="zh-CN" altLang="en-US">
                <a:latin typeface="微软雅黑"/>
                <a:ea typeface="微软雅黑"/>
                <a:cs typeface="Calibri"/>
              </a:rPr>
              <a:t>标记：对原数据集每张照片</a:t>
            </a:r>
            <a:r>
              <a:rPr lang="en-US" altLang="zh-CN" err="1">
                <a:latin typeface="微软雅黑"/>
                <a:ea typeface="微软雅黑"/>
                <a:cs typeface="Calibri"/>
              </a:rPr>
              <a:t>i</a:t>
            </a:r>
            <a:r>
              <a:rPr lang="zh-CN" altLang="en-US">
                <a:latin typeface="微软雅黑"/>
                <a:ea typeface="微软雅黑"/>
                <a:cs typeface="Calibri"/>
              </a:rPr>
              <a:t>对应坐标</a:t>
            </a:r>
            <a:r>
              <a:rPr lang="en-US" altLang="zh-CN">
                <a:latin typeface="微软雅黑"/>
                <a:ea typeface="微软雅黑"/>
                <a:cs typeface="Calibri"/>
              </a:rPr>
              <a:t>di</a:t>
            </a:r>
            <a:r>
              <a:rPr lang="zh-CN" altLang="en-US">
                <a:latin typeface="微软雅黑"/>
                <a:ea typeface="微软雅黑"/>
                <a:cs typeface="Calibri"/>
              </a:rPr>
              <a:t>，标记其对应同学的编号</a:t>
            </a:r>
            <a:r>
              <a:rPr lang="en-US" altLang="zh-CN">
                <a:latin typeface="微软雅黑"/>
                <a:ea typeface="微软雅黑"/>
                <a:cs typeface="Calibri"/>
              </a:rPr>
              <a:t>j</a:t>
            </a:r>
          </a:p>
          <a:p>
            <a:r>
              <a:rPr lang="zh-CN" altLang="en-GB">
                <a:latin typeface="微软雅黑"/>
                <a:ea typeface="微软雅黑"/>
                <a:cs typeface="Calibri"/>
              </a:rPr>
              <a:t>2. </a:t>
            </a:r>
            <a:r>
              <a:rPr lang="zh-CN" altLang="en-US">
                <a:latin typeface="微软雅黑"/>
                <a:ea typeface="微软雅黑"/>
                <a:cs typeface="Calibri"/>
              </a:rPr>
              <a:t>识别：</a:t>
            </a:r>
            <a:r>
              <a:rPr lang="zh-CN" altLang="en-GB">
                <a:latin typeface="微软雅黑"/>
                <a:ea typeface="微软雅黑"/>
                <a:cs typeface="Calibri"/>
              </a:rPr>
              <a:t>对得到的所有x运行kNN算法，找到测试照片附近的照片所对应的人</a:t>
            </a:r>
            <a:endParaRPr lang="en-US" altLang="zh-CN">
              <a:latin typeface="微软雅黑"/>
              <a:ea typeface="微软雅黑"/>
              <a:cs typeface="Calibri"/>
            </a:endParaRPr>
          </a:p>
          <a:p>
            <a:endParaRPr lang="en-US" altLang="zh-CN">
              <a:latin typeface="微软雅黑"/>
              <a:ea typeface="微软雅黑"/>
              <a:cs typeface="Calibri"/>
            </a:endParaRPr>
          </a:p>
          <a:p>
            <a:r>
              <a:rPr lang="zh-CN" altLang="en-US">
                <a:latin typeface="微软雅黑"/>
                <a:ea typeface="微软雅黑"/>
                <a:cs typeface="Calibri"/>
              </a:rPr>
              <a:t>问题：使用何数据作为数据集中每张照片的坐标？</a:t>
            </a:r>
            <a:endParaRPr lang="en-US" altLang="zh-CN">
              <a:latin typeface="微软雅黑"/>
              <a:ea typeface="微软雅黑"/>
              <a:cs typeface="Calibri"/>
            </a:endParaRPr>
          </a:p>
          <a:p>
            <a:r>
              <a:rPr lang="en-GB" altLang="zh-CN">
                <a:latin typeface="Calibri"/>
                <a:ea typeface="+mn-lt"/>
                <a:cs typeface="Calibri"/>
              </a:rPr>
              <a:t>A= U1*Vs'</a:t>
            </a:r>
            <a:endParaRPr lang="zh-CN" altLang="en-US">
              <a:latin typeface="微软雅黑"/>
              <a:ea typeface="微软雅黑"/>
              <a:cs typeface="Calibri"/>
            </a:endParaRPr>
          </a:p>
          <a:p>
            <a:r>
              <a:rPr lang="zh-CN">
                <a:latin typeface="Microsoft YaHei"/>
                <a:ea typeface="Microsoft YaHei"/>
                <a:cs typeface="Calibri"/>
              </a:rPr>
              <a:t>对于数据集照片，回归方程的解已经存储在</a:t>
            </a:r>
            <a:r>
              <a:rPr lang="en-US">
                <a:latin typeface="Microsoft YaHei"/>
                <a:ea typeface="+mn-lt"/>
                <a:cs typeface="Calibri"/>
              </a:rPr>
              <a:t>Vs</a:t>
            </a:r>
            <a:r>
              <a:rPr lang="en-US" altLang="zh-CN">
                <a:latin typeface="Calibri"/>
                <a:ea typeface="Microsoft YaHei"/>
                <a:cs typeface="Calibri"/>
              </a:rPr>
              <a:t>'</a:t>
            </a:r>
            <a:r>
              <a:rPr lang="zh-CN">
                <a:latin typeface="Microsoft YaHei"/>
                <a:ea typeface="Microsoft YaHei"/>
                <a:cs typeface="Calibri"/>
              </a:rPr>
              <a:t>中了。</a:t>
            </a:r>
            <a:endParaRPr lang="en-US">
              <a:ea typeface="+mn-lt"/>
              <a:cs typeface="+mn-lt"/>
            </a:endParaRPr>
          </a:p>
          <a:p>
            <a:r>
              <a:rPr lang="en-GB" altLang="zh-CN" err="1">
                <a:latin typeface="Calibri"/>
                <a:ea typeface="微软雅黑"/>
                <a:cs typeface="Calibri"/>
              </a:rPr>
              <a:t>问题</a:t>
            </a:r>
            <a:r>
              <a:rPr lang="en-GB" altLang="zh-CN">
                <a:latin typeface="Calibri"/>
                <a:ea typeface="微软雅黑"/>
                <a:cs typeface="Calibri"/>
              </a:rPr>
              <a:t>：</a:t>
            </a:r>
            <a:r>
              <a:rPr lang="zh-CN" altLang="en-US">
                <a:latin typeface="Microsoft YaHei"/>
                <a:ea typeface="Microsoft YaHei"/>
                <a:cs typeface="Calibri"/>
              </a:rPr>
              <a:t>使用何数据作为测试集中每张照片的坐标？</a:t>
            </a:r>
          </a:p>
          <a:p>
            <a:r>
              <a:rPr lang="zh-CN" altLang="en-US">
                <a:latin typeface="微软雅黑"/>
                <a:ea typeface="微软雅黑"/>
                <a:cs typeface="Calibri"/>
              </a:rPr>
              <a:t>我们的解：在</a:t>
            </a:r>
            <a:r>
              <a:rPr lang="en-US" altLang="zh-CN">
                <a:latin typeface="微软雅黑"/>
                <a:ea typeface="微软雅黑"/>
                <a:cs typeface="Calibri"/>
              </a:rPr>
              <a:t>PCA</a:t>
            </a:r>
            <a:r>
              <a:rPr lang="zh-CN" altLang="en-US">
                <a:latin typeface="微软雅黑"/>
                <a:ea typeface="微软雅黑"/>
                <a:cs typeface="Calibri"/>
              </a:rPr>
              <a:t>实现降维的基础上，对每张照片求解回归方程U1</a:t>
            </a:r>
            <a:r>
              <a:rPr lang="en-US" altLang="zh-CN">
                <a:latin typeface="微软雅黑"/>
                <a:ea typeface="微软雅黑"/>
                <a:cs typeface="Calibri"/>
              </a:rPr>
              <a:t>x = b</a:t>
            </a:r>
            <a:r>
              <a:rPr lang="zh-CN" altLang="en-US">
                <a:latin typeface="微软雅黑"/>
                <a:ea typeface="微软雅黑"/>
                <a:cs typeface="Calibri"/>
              </a:rPr>
              <a:t>，其中</a:t>
            </a:r>
            <a:r>
              <a:rPr lang="en-US" altLang="zh-CN">
                <a:latin typeface="微软雅黑"/>
                <a:ea typeface="微软雅黑"/>
                <a:cs typeface="Calibri"/>
              </a:rPr>
              <a:t>b</a:t>
            </a:r>
            <a:r>
              <a:rPr lang="zh-CN" altLang="en-US">
                <a:latin typeface="微软雅黑"/>
                <a:ea typeface="微软雅黑"/>
                <a:cs typeface="Calibri"/>
              </a:rPr>
              <a:t>为照片像素组成的列向量，U1为特征脸矩阵，将解</a:t>
            </a:r>
            <a:r>
              <a:rPr lang="en-US" altLang="zh-CN">
                <a:latin typeface="微软雅黑"/>
                <a:ea typeface="微软雅黑"/>
                <a:cs typeface="Calibri"/>
              </a:rPr>
              <a:t>x</a:t>
            </a:r>
            <a:r>
              <a:rPr lang="zh-CN" altLang="en-US">
                <a:latin typeface="微软雅黑"/>
                <a:ea typeface="微软雅黑"/>
                <a:cs typeface="Calibri"/>
              </a:rPr>
              <a:t>作为每张照片的坐标。</a:t>
            </a:r>
            <a:endParaRPr lang="en-US" altLang="zh-CN">
              <a:latin typeface="微软雅黑"/>
              <a:ea typeface="微软雅黑"/>
              <a:cs typeface="Calibri"/>
            </a:endParaRPr>
          </a:p>
          <a:p>
            <a:pPr marL="0" indent="0">
              <a:buNone/>
            </a:pPr>
            <a:endParaRPr lang="zh-CN" altLang="en-US">
              <a:latin typeface="微软雅黑"/>
              <a:ea typeface="微软雅黑"/>
              <a:cs typeface="Calibri"/>
            </a:endParaRP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0148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TotalTime>
  <Words>1162</Words>
  <Application>Microsoft Office PowerPoint</Application>
  <PresentationFormat>宽屏</PresentationFormat>
  <Paragraphs>160</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Microsoft YaHei</vt:lpstr>
      <vt:lpstr>Microsoft YaHei</vt:lpstr>
      <vt:lpstr>Arial</vt:lpstr>
      <vt:lpstr>Calibri</vt:lpstr>
      <vt:lpstr>Calibri Light</vt:lpstr>
      <vt:lpstr>Cambria Math</vt:lpstr>
      <vt:lpstr>回顾</vt:lpstr>
      <vt:lpstr>PCA实现人脸识别</vt:lpstr>
      <vt:lpstr>实验设计思路</vt:lpstr>
      <vt:lpstr>如何用PCA实现图片的降维压缩？</vt:lpstr>
      <vt:lpstr>PCA Step 1：图片预处理</vt:lpstr>
      <vt:lpstr>PCA Step 2: 计算特征脸</vt:lpstr>
      <vt:lpstr>PowerPoint 演示文稿</vt:lpstr>
      <vt:lpstr>PCA Step 3: 图片压缩</vt:lpstr>
      <vt:lpstr>KNN分类实现人脸识别</vt:lpstr>
      <vt:lpstr>KNN分类实现人脸识别</vt:lpstr>
      <vt:lpstr>结果展示与讨论</vt:lpstr>
      <vt:lpstr>结果展示与讨论</vt:lpstr>
      <vt:lpstr>结果展示与讨论</vt:lpstr>
      <vt:lpstr>结果展示与讨论</vt:lpstr>
      <vt:lpstr>结果展示与讨论</vt:lpstr>
      <vt:lpstr>结果展示与讨论</vt:lpstr>
      <vt:lpstr>谢谢大家！</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陈恩婷</dc:creator>
  <cp:lastModifiedBy>陈恩婷</cp:lastModifiedBy>
  <cp:revision>3</cp:revision>
  <dcterms:created xsi:type="dcterms:W3CDTF">2021-05-22T12:04:34Z</dcterms:created>
  <dcterms:modified xsi:type="dcterms:W3CDTF">2021-05-31T01:22:19Z</dcterms:modified>
</cp:coreProperties>
</file>