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3"/>
  </p:notesMasterIdLst>
  <p:handoutMasterIdLst>
    <p:handoutMasterId r:id="rId54"/>
  </p:handoutMasterIdLst>
  <p:sldIdLst>
    <p:sldId id="256" r:id="rId5"/>
    <p:sldId id="286" r:id="rId6"/>
    <p:sldId id="288" r:id="rId7"/>
    <p:sldId id="289" r:id="rId8"/>
    <p:sldId id="290" r:id="rId9"/>
    <p:sldId id="291" r:id="rId10"/>
    <p:sldId id="292" r:id="rId11"/>
    <p:sldId id="287" r:id="rId12"/>
    <p:sldId id="293" r:id="rId13"/>
    <p:sldId id="294" r:id="rId14"/>
    <p:sldId id="309" r:id="rId15"/>
    <p:sldId id="308" r:id="rId16"/>
    <p:sldId id="295" r:id="rId17"/>
    <p:sldId id="301" r:id="rId18"/>
    <p:sldId id="296" r:id="rId19"/>
    <p:sldId id="299" r:id="rId20"/>
    <p:sldId id="333" r:id="rId21"/>
    <p:sldId id="302" r:id="rId22"/>
    <p:sldId id="324" r:id="rId23"/>
    <p:sldId id="311" r:id="rId24"/>
    <p:sldId id="303" r:id="rId25"/>
    <p:sldId id="304" r:id="rId26"/>
    <p:sldId id="305" r:id="rId27"/>
    <p:sldId id="306" r:id="rId28"/>
    <p:sldId id="307" r:id="rId29"/>
    <p:sldId id="257" r:id="rId30"/>
    <p:sldId id="315" r:id="rId31"/>
    <p:sldId id="316" r:id="rId32"/>
    <p:sldId id="314" r:id="rId33"/>
    <p:sldId id="317" r:id="rId34"/>
    <p:sldId id="325" r:id="rId35"/>
    <p:sldId id="326" r:id="rId36"/>
    <p:sldId id="327" r:id="rId37"/>
    <p:sldId id="319" r:id="rId38"/>
    <p:sldId id="329" r:id="rId39"/>
    <p:sldId id="330" r:id="rId40"/>
    <p:sldId id="321" r:id="rId41"/>
    <p:sldId id="331" r:id="rId42"/>
    <p:sldId id="332" r:id="rId43"/>
    <p:sldId id="320" r:id="rId44"/>
    <p:sldId id="335" r:id="rId45"/>
    <p:sldId id="334" r:id="rId46"/>
    <p:sldId id="323" r:id="rId47"/>
    <p:sldId id="336" r:id="rId48"/>
    <p:sldId id="338" r:id="rId49"/>
    <p:sldId id="339" r:id="rId50"/>
    <p:sldId id="340" r:id="rId51"/>
    <p:sldId id="31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A178E-A294-4CA5-8442-0FF6571E6080}" v="100" dt="2019-07-17T04:59:59.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9" autoAdjust="0"/>
    <p:restoredTop sz="94660"/>
  </p:normalViewPr>
  <p:slideViewPr>
    <p:cSldViewPr snapToGrid="0">
      <p:cViewPr>
        <p:scale>
          <a:sx n="125" d="100"/>
          <a:sy n="125" d="100"/>
        </p:scale>
        <p:origin x="288" y="-18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7/16/2019</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7/16/2019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a:t>
            </a:r>
          </a:p>
          <a:p>
            <a:r>
              <a:rPr lang="en-US" dirty="0"/>
              <a:t>In this presentation I will be covering how to create precompiled Azure Functions in Visual Studio and how to configure continuous integration and deployment pipelines. I will also be covering some concepts and design patterns that are important when working with serverless functions in production. The example Azure Functions in this presentation will expand on previous talks about hosting static websites, and how to add functionality to your static site.</a:t>
            </a:r>
          </a:p>
          <a:p>
            <a:endParaRPr lang="en-US" dirty="0"/>
          </a:p>
          <a:p>
            <a:r>
              <a:rPr lang="en-US" dirty="0"/>
              <a:t>Presented by Adam Vincent</a:t>
            </a:r>
          </a:p>
          <a:p>
            <a:r>
              <a:rPr lang="en-US" dirty="0"/>
              <a:t>I am a Software Engineer at Applied Information Sciences (AIS) and relatively new to the game with 3 years of experience in C# and the .NET stack. </a:t>
            </a:r>
            <a:r>
              <a:rPr lang="en-US"/>
              <a:t>I am an advocate for Clean Code, Humane Code and other variants of developing software that is structured not only to meet the requirements of the user, but also software that can be read and maintained because the code clearly communicates the intent of the code.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2564967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Ready</a:t>
            </a:r>
          </a:p>
          <a:p>
            <a:r>
              <a:rPr lang="en-US" dirty="0"/>
              <a:t>I’m going to quickly walk through starting at File -&gt; New Project. I’m not going in depth because you can go back and review the slides later if you want.  They key points are going to be the multitude of options available for implementing Azure Functions.</a:t>
            </a:r>
          </a:p>
          <a:p>
            <a:endParaRPr lang="en-US" dirty="0"/>
          </a:p>
          <a:p>
            <a:r>
              <a:rPr lang="en-US" dirty="0"/>
              <a:t>Get Set</a:t>
            </a:r>
          </a:p>
          <a:p>
            <a:r>
              <a:rPr lang="en-US" dirty="0"/>
              <a:t>Again a set of slides you can review later, and again the take away are the options for configuring and setting up continuous integration and deployment</a:t>
            </a:r>
          </a:p>
          <a:p>
            <a:endParaRPr lang="en-US" dirty="0"/>
          </a:p>
          <a:p>
            <a:r>
              <a:rPr lang="en-US" dirty="0"/>
              <a:t>Code!</a:t>
            </a:r>
          </a:p>
          <a:p>
            <a:r>
              <a:rPr lang="en-US" dirty="0"/>
              <a:t>Once we set up our new project, source control and CI/CD pipeline, we’ll begin iterating over the development cycle to include code -&gt; configure -&gt; deploy</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303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20</a:t>
            </a:fld>
            <a:endParaRPr lang="en-US" noProof="0" dirty="0"/>
          </a:p>
        </p:txBody>
      </p:sp>
    </p:spTree>
    <p:extLst>
      <p:ext uri="{BB962C8B-B14F-4D97-AF65-F5344CB8AC3E}">
        <p14:creationId xmlns:p14="http://schemas.microsoft.com/office/powerpoint/2010/main" val="388086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Azure Functions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077456" cy="1635252"/>
          </a:xfrm>
        </p:spPr>
        <p:txBody>
          <a:bodyPr>
            <a:normAutofit fontScale="85000" lnSpcReduction="10000"/>
          </a:bodyPr>
          <a:lstStyle/>
          <a:p>
            <a:pPr marL="0" indent="0">
              <a:buNone/>
            </a:pPr>
            <a:r>
              <a:rPr lang="en-US" dirty="0"/>
              <a:t>Developing precompiled Azure Functions for production</a:t>
            </a:r>
          </a:p>
          <a:p>
            <a:pPr marL="0" indent="0">
              <a:buNone/>
            </a:pPr>
            <a:endParaRPr lang="en-US" dirty="0"/>
          </a:p>
          <a:p>
            <a:pPr marL="0" indent="0">
              <a:buNone/>
            </a:pPr>
            <a:r>
              <a:rPr lang="en-US" dirty="0"/>
              <a:t>Presented by: Adam Vincent</a:t>
            </a:r>
          </a:p>
          <a:p>
            <a:pPr marL="0" indent="0">
              <a:buNone/>
            </a:pPr>
            <a:r>
              <a:rPr lang="en-US" dirty="0"/>
              <a:t>Twitter: @</a:t>
            </a:r>
            <a:r>
              <a:rPr lang="en-US" dirty="0" err="1"/>
              <a:t>entity_adam</a:t>
            </a:r>
            <a:endParaRPr lang="en-US" dirty="0"/>
          </a:p>
          <a:p>
            <a:pPr marL="0" indent="0">
              <a:buNone/>
            </a:pPr>
            <a:r>
              <a:rPr lang="en-US" dirty="0"/>
              <a:t>GitHub: http://github.com/entityadam</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FBD0-68EC-4930-AB56-69C33FB10C36}"/>
              </a:ext>
            </a:extLst>
          </p:cNvPr>
          <p:cNvSpPr>
            <a:spLocks noGrp="1"/>
          </p:cNvSpPr>
          <p:nvPr>
            <p:ph type="title"/>
          </p:nvPr>
        </p:nvSpPr>
        <p:spPr/>
        <p:txBody>
          <a:bodyPr/>
          <a:lstStyle/>
          <a:p>
            <a:r>
              <a:rPr lang="en-US" dirty="0"/>
              <a:t>Overview</a:t>
            </a:r>
          </a:p>
        </p:txBody>
      </p:sp>
      <p:sp>
        <p:nvSpPr>
          <p:cNvPr id="3" name="Slide Number Placeholder 2">
            <a:extLst>
              <a:ext uri="{FF2B5EF4-FFF2-40B4-BE49-F238E27FC236}">
                <a16:creationId xmlns:a16="http://schemas.microsoft.com/office/drawing/2014/main" id="{0CC9A0F4-A030-44FE-B1EF-C7D6474E9BE9}"/>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6" name="Content Placeholder 5">
            <a:extLst>
              <a:ext uri="{FF2B5EF4-FFF2-40B4-BE49-F238E27FC236}">
                <a16:creationId xmlns:a16="http://schemas.microsoft.com/office/drawing/2014/main" id="{6778AF04-C9ED-4D0B-A1C8-873FC8252BBE}"/>
              </a:ext>
            </a:extLst>
          </p:cNvPr>
          <p:cNvSpPr>
            <a:spLocks noGrp="1"/>
          </p:cNvSpPr>
          <p:nvPr>
            <p:ph idx="1"/>
          </p:nvPr>
        </p:nvSpPr>
        <p:spPr/>
        <p:txBody>
          <a:bodyPr>
            <a:normAutofit fontScale="92500" lnSpcReduction="10000"/>
          </a:bodyPr>
          <a:lstStyle/>
          <a:p>
            <a:r>
              <a:rPr lang="en-US" strike="sngStrike" dirty="0"/>
              <a:t>Overview</a:t>
            </a:r>
          </a:p>
          <a:p>
            <a:r>
              <a:rPr lang="en-US" dirty="0"/>
              <a:t>Get Ready</a:t>
            </a:r>
          </a:p>
          <a:p>
            <a:pPr lvl="1"/>
            <a:r>
              <a:rPr lang="en-US" dirty="0"/>
              <a:t>File -&gt; New Project</a:t>
            </a:r>
          </a:p>
          <a:p>
            <a:pPr lvl="1"/>
            <a:r>
              <a:rPr lang="en-US" dirty="0"/>
              <a:t>Source Control</a:t>
            </a:r>
          </a:p>
          <a:p>
            <a:r>
              <a:rPr lang="en-US" dirty="0"/>
              <a:t>Get Set</a:t>
            </a:r>
          </a:p>
          <a:p>
            <a:pPr lvl="1"/>
            <a:r>
              <a:rPr lang="en-US" dirty="0"/>
              <a:t>Configuration</a:t>
            </a:r>
          </a:p>
          <a:p>
            <a:pPr lvl="1"/>
            <a:r>
              <a:rPr lang="en-US" dirty="0"/>
              <a:t>CI/CD (PaaS)</a:t>
            </a:r>
          </a:p>
          <a:p>
            <a:r>
              <a:rPr lang="en-US" dirty="0"/>
              <a:t>Code!</a:t>
            </a:r>
          </a:p>
          <a:p>
            <a:pPr lvl="1"/>
            <a:r>
              <a:rPr lang="en-US" dirty="0"/>
              <a:t>The problem</a:t>
            </a:r>
          </a:p>
          <a:p>
            <a:pPr lvl="1"/>
            <a:r>
              <a:rPr lang="en-US" dirty="0"/>
              <a:t>The implementation</a:t>
            </a:r>
          </a:p>
          <a:p>
            <a:r>
              <a:rPr lang="en-US" dirty="0"/>
              <a:t>Questions</a:t>
            </a:r>
          </a:p>
          <a:p>
            <a:endParaRPr lang="en-US" dirty="0"/>
          </a:p>
        </p:txBody>
      </p:sp>
    </p:spTree>
    <p:extLst>
      <p:ext uri="{BB962C8B-B14F-4D97-AF65-F5344CB8AC3E}">
        <p14:creationId xmlns:p14="http://schemas.microsoft.com/office/powerpoint/2010/main" val="92136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BD81-5566-4A0E-AEAE-84FC51CB8F73}"/>
              </a:ext>
            </a:extLst>
          </p:cNvPr>
          <p:cNvSpPr>
            <a:spLocks noGrp="1"/>
          </p:cNvSpPr>
          <p:nvPr>
            <p:ph type="title"/>
          </p:nvPr>
        </p:nvSpPr>
        <p:spPr/>
        <p:txBody>
          <a:bodyPr/>
          <a:lstStyle/>
          <a:p>
            <a:r>
              <a:rPr lang="en-US" dirty="0"/>
              <a:t>Get Ready - Options</a:t>
            </a:r>
          </a:p>
        </p:txBody>
      </p:sp>
      <p:sp>
        <p:nvSpPr>
          <p:cNvPr id="3" name="Slide Number Placeholder 2">
            <a:extLst>
              <a:ext uri="{FF2B5EF4-FFF2-40B4-BE49-F238E27FC236}">
                <a16:creationId xmlns:a16="http://schemas.microsoft.com/office/drawing/2014/main" id="{A7509864-2343-4836-97A8-4FCF4E47555C}"/>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Content Placeholder 3">
            <a:extLst>
              <a:ext uri="{FF2B5EF4-FFF2-40B4-BE49-F238E27FC236}">
                <a16:creationId xmlns:a16="http://schemas.microsoft.com/office/drawing/2014/main" id="{37569579-2A79-4321-BCC4-84EFC51D7C18}"/>
              </a:ext>
            </a:extLst>
          </p:cNvPr>
          <p:cNvSpPr>
            <a:spLocks noGrp="1"/>
          </p:cNvSpPr>
          <p:nvPr>
            <p:ph idx="1"/>
          </p:nvPr>
        </p:nvSpPr>
        <p:spPr/>
        <p:txBody>
          <a:bodyPr/>
          <a:lstStyle/>
          <a:p>
            <a:r>
              <a:rPr lang="en-US" dirty="0"/>
              <a:t>Source Control Options – GitHub | Azure </a:t>
            </a:r>
            <a:r>
              <a:rPr lang="en-US" dirty="0" err="1"/>
              <a:t>Devops</a:t>
            </a:r>
            <a:r>
              <a:rPr lang="en-US" dirty="0"/>
              <a:t> | </a:t>
            </a:r>
            <a:r>
              <a:rPr lang="en-US" dirty="0" err="1"/>
              <a:t>BitBucket</a:t>
            </a:r>
            <a:r>
              <a:rPr lang="en-US" dirty="0"/>
              <a:t> | OneDrive | Dropbox | Local Git + More</a:t>
            </a:r>
          </a:p>
        </p:txBody>
      </p:sp>
    </p:spTree>
    <p:extLst>
      <p:ext uri="{BB962C8B-B14F-4D97-AF65-F5344CB8AC3E}">
        <p14:creationId xmlns:p14="http://schemas.microsoft.com/office/powerpoint/2010/main" val="159925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B64F-921B-4BCF-B141-85845DC05F70}"/>
              </a:ext>
            </a:extLst>
          </p:cNvPr>
          <p:cNvSpPr>
            <a:spLocks noGrp="1"/>
          </p:cNvSpPr>
          <p:nvPr>
            <p:ph type="title"/>
          </p:nvPr>
        </p:nvSpPr>
        <p:spPr/>
        <p:txBody>
          <a:bodyPr/>
          <a:lstStyle/>
          <a:p>
            <a:r>
              <a:rPr lang="en-US" dirty="0"/>
              <a:t>Get Ready</a:t>
            </a:r>
          </a:p>
        </p:txBody>
      </p:sp>
      <p:sp>
        <p:nvSpPr>
          <p:cNvPr id="3" name="Slide Number Placeholder 2">
            <a:extLst>
              <a:ext uri="{FF2B5EF4-FFF2-40B4-BE49-F238E27FC236}">
                <a16:creationId xmlns:a16="http://schemas.microsoft.com/office/drawing/2014/main" id="{24AE83C8-BF4A-4D4C-94EF-03E8A4D7B6EE}"/>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Content Placeholder 3">
            <a:extLst>
              <a:ext uri="{FF2B5EF4-FFF2-40B4-BE49-F238E27FC236}">
                <a16:creationId xmlns:a16="http://schemas.microsoft.com/office/drawing/2014/main" id="{CDBBC9BD-B681-4440-AEE5-E4D35B21023B}"/>
              </a:ext>
            </a:extLst>
          </p:cNvPr>
          <p:cNvSpPr>
            <a:spLocks noGrp="1"/>
          </p:cNvSpPr>
          <p:nvPr>
            <p:ph idx="1"/>
          </p:nvPr>
        </p:nvSpPr>
        <p:spPr/>
        <p:txBody>
          <a:bodyPr/>
          <a:lstStyle/>
          <a:p>
            <a:r>
              <a:rPr lang="en-US" dirty="0"/>
              <a:t>File -&gt; New Project</a:t>
            </a:r>
          </a:p>
          <a:p>
            <a:pPr lvl="1"/>
            <a:r>
              <a:rPr lang="en-US" dirty="0"/>
              <a:t>Create new Functions App</a:t>
            </a:r>
          </a:p>
          <a:p>
            <a:r>
              <a:rPr lang="en-US" dirty="0"/>
              <a:t>Source Control</a:t>
            </a:r>
          </a:p>
          <a:p>
            <a:pPr lvl="1"/>
            <a:r>
              <a:rPr lang="en-US" dirty="0"/>
              <a:t>Add project to source control</a:t>
            </a:r>
          </a:p>
          <a:p>
            <a:pPr lvl="1"/>
            <a:r>
              <a:rPr lang="en-US" dirty="0"/>
              <a:t>Push code to a repository</a:t>
            </a:r>
          </a:p>
        </p:txBody>
      </p:sp>
    </p:spTree>
    <p:extLst>
      <p:ext uri="{BB962C8B-B14F-4D97-AF65-F5344CB8AC3E}">
        <p14:creationId xmlns:p14="http://schemas.microsoft.com/office/powerpoint/2010/main" val="258092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7DBE-7D99-4CF8-887B-274DCAAC2A21}"/>
              </a:ext>
            </a:extLst>
          </p:cNvPr>
          <p:cNvSpPr>
            <a:spLocks noGrp="1"/>
          </p:cNvSpPr>
          <p:nvPr>
            <p:ph type="title"/>
          </p:nvPr>
        </p:nvSpPr>
        <p:spPr/>
        <p:txBody>
          <a:bodyPr/>
          <a:lstStyle/>
          <a:p>
            <a:r>
              <a:rPr lang="en-US" dirty="0"/>
              <a:t>Get Ready</a:t>
            </a:r>
          </a:p>
        </p:txBody>
      </p:sp>
      <p:sp>
        <p:nvSpPr>
          <p:cNvPr id="3" name="Slide Number Placeholder 2">
            <a:extLst>
              <a:ext uri="{FF2B5EF4-FFF2-40B4-BE49-F238E27FC236}">
                <a16:creationId xmlns:a16="http://schemas.microsoft.com/office/drawing/2014/main" id="{22090819-FC38-42F5-BC91-10139BD8C16D}"/>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1026" name="Picture 2" descr="Install Visual Studio 2019 with the Azure development workload">
            <a:extLst>
              <a:ext uri="{FF2B5EF4-FFF2-40B4-BE49-F238E27FC236}">
                <a16:creationId xmlns:a16="http://schemas.microsoft.com/office/drawing/2014/main" id="{F035B1E6-5B91-425C-95B0-39887BFB7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697" y="1367160"/>
            <a:ext cx="8659705" cy="484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48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7DBE-7D99-4CF8-887B-274DCAAC2A21}"/>
              </a:ext>
            </a:extLst>
          </p:cNvPr>
          <p:cNvSpPr>
            <a:spLocks noGrp="1"/>
          </p:cNvSpPr>
          <p:nvPr>
            <p:ph type="title"/>
          </p:nvPr>
        </p:nvSpPr>
        <p:spPr/>
        <p:txBody>
          <a:bodyPr/>
          <a:lstStyle/>
          <a:p>
            <a:r>
              <a:rPr lang="en-US" dirty="0"/>
              <a:t>Get Ready</a:t>
            </a:r>
          </a:p>
        </p:txBody>
      </p:sp>
      <p:sp>
        <p:nvSpPr>
          <p:cNvPr id="3" name="Slide Number Placeholder 2">
            <a:extLst>
              <a:ext uri="{FF2B5EF4-FFF2-40B4-BE49-F238E27FC236}">
                <a16:creationId xmlns:a16="http://schemas.microsoft.com/office/drawing/2014/main" id="{22090819-FC38-42F5-BC91-10139BD8C16D}"/>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5" name="Content Placeholder 4">
            <a:extLst>
              <a:ext uri="{FF2B5EF4-FFF2-40B4-BE49-F238E27FC236}">
                <a16:creationId xmlns:a16="http://schemas.microsoft.com/office/drawing/2014/main" id="{3185C682-87CD-489A-B9D9-5A9717CE1111}"/>
              </a:ext>
            </a:extLst>
          </p:cNvPr>
          <p:cNvPicPr>
            <a:picLocks noGrp="1" noChangeAspect="1"/>
          </p:cNvPicPr>
          <p:nvPr>
            <p:ph idx="1"/>
          </p:nvPr>
        </p:nvPicPr>
        <p:blipFill>
          <a:blip r:embed="rId2"/>
          <a:stretch>
            <a:fillRect/>
          </a:stretch>
        </p:blipFill>
        <p:spPr>
          <a:xfrm>
            <a:off x="2592162" y="1358283"/>
            <a:ext cx="7007675" cy="4847207"/>
          </a:xfrm>
          <a:prstGeom prst="rect">
            <a:avLst/>
          </a:prstGeom>
        </p:spPr>
      </p:pic>
    </p:spTree>
    <p:extLst>
      <p:ext uri="{BB962C8B-B14F-4D97-AF65-F5344CB8AC3E}">
        <p14:creationId xmlns:p14="http://schemas.microsoft.com/office/powerpoint/2010/main" val="90415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7DBE-7D99-4CF8-887B-274DCAAC2A21}"/>
              </a:ext>
            </a:extLst>
          </p:cNvPr>
          <p:cNvSpPr>
            <a:spLocks noGrp="1"/>
          </p:cNvSpPr>
          <p:nvPr>
            <p:ph type="title"/>
          </p:nvPr>
        </p:nvSpPr>
        <p:spPr/>
        <p:txBody>
          <a:bodyPr/>
          <a:lstStyle/>
          <a:p>
            <a:r>
              <a:rPr lang="en-US" dirty="0"/>
              <a:t>Get Ready</a:t>
            </a:r>
          </a:p>
        </p:txBody>
      </p:sp>
      <p:sp>
        <p:nvSpPr>
          <p:cNvPr id="3" name="Slide Number Placeholder 2">
            <a:extLst>
              <a:ext uri="{FF2B5EF4-FFF2-40B4-BE49-F238E27FC236}">
                <a16:creationId xmlns:a16="http://schemas.microsoft.com/office/drawing/2014/main" id="{22090819-FC38-42F5-BC91-10139BD8C16D}"/>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7" name="Picture 6">
            <a:extLst>
              <a:ext uri="{FF2B5EF4-FFF2-40B4-BE49-F238E27FC236}">
                <a16:creationId xmlns:a16="http://schemas.microsoft.com/office/drawing/2014/main" id="{CA4B384D-093C-44BB-AE1F-AAAB5377E202}"/>
              </a:ext>
            </a:extLst>
          </p:cNvPr>
          <p:cNvPicPr>
            <a:picLocks noChangeAspect="1"/>
          </p:cNvPicPr>
          <p:nvPr/>
        </p:nvPicPr>
        <p:blipFill>
          <a:blip r:embed="rId2"/>
          <a:stretch>
            <a:fillRect/>
          </a:stretch>
        </p:blipFill>
        <p:spPr>
          <a:xfrm>
            <a:off x="4248365" y="1367162"/>
            <a:ext cx="3606370" cy="4835584"/>
          </a:xfrm>
          <a:prstGeom prst="rect">
            <a:avLst/>
          </a:prstGeom>
        </p:spPr>
      </p:pic>
    </p:spTree>
    <p:extLst>
      <p:ext uri="{BB962C8B-B14F-4D97-AF65-F5344CB8AC3E}">
        <p14:creationId xmlns:p14="http://schemas.microsoft.com/office/powerpoint/2010/main" val="354683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7DBE-7D99-4CF8-887B-274DCAAC2A21}"/>
              </a:ext>
            </a:extLst>
          </p:cNvPr>
          <p:cNvSpPr>
            <a:spLocks noGrp="1"/>
          </p:cNvSpPr>
          <p:nvPr>
            <p:ph type="title"/>
          </p:nvPr>
        </p:nvSpPr>
        <p:spPr/>
        <p:txBody>
          <a:bodyPr/>
          <a:lstStyle/>
          <a:p>
            <a:r>
              <a:rPr lang="en-US" dirty="0"/>
              <a:t>Get Ready</a:t>
            </a:r>
          </a:p>
        </p:txBody>
      </p:sp>
      <p:sp>
        <p:nvSpPr>
          <p:cNvPr id="3" name="Slide Number Placeholder 2">
            <a:extLst>
              <a:ext uri="{FF2B5EF4-FFF2-40B4-BE49-F238E27FC236}">
                <a16:creationId xmlns:a16="http://schemas.microsoft.com/office/drawing/2014/main" id="{22090819-FC38-42F5-BC91-10139BD8C16D}"/>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5" name="Picture 4">
            <a:extLst>
              <a:ext uri="{FF2B5EF4-FFF2-40B4-BE49-F238E27FC236}">
                <a16:creationId xmlns:a16="http://schemas.microsoft.com/office/drawing/2014/main" id="{AA87BBEE-8016-4335-A91D-61F5506A072E}"/>
              </a:ext>
            </a:extLst>
          </p:cNvPr>
          <p:cNvPicPr>
            <a:picLocks noChangeAspect="1"/>
          </p:cNvPicPr>
          <p:nvPr/>
        </p:nvPicPr>
        <p:blipFill>
          <a:blip r:embed="rId2"/>
          <a:stretch>
            <a:fillRect/>
          </a:stretch>
        </p:blipFill>
        <p:spPr>
          <a:xfrm>
            <a:off x="4199660" y="1369663"/>
            <a:ext cx="3703780" cy="4838644"/>
          </a:xfrm>
          <a:prstGeom prst="rect">
            <a:avLst/>
          </a:prstGeom>
        </p:spPr>
      </p:pic>
      <p:pic>
        <p:nvPicPr>
          <p:cNvPr id="6" name="Picture 5">
            <a:extLst>
              <a:ext uri="{FF2B5EF4-FFF2-40B4-BE49-F238E27FC236}">
                <a16:creationId xmlns:a16="http://schemas.microsoft.com/office/drawing/2014/main" id="{836B5E20-AE3C-4314-B906-B37EEB067FDC}"/>
              </a:ext>
            </a:extLst>
          </p:cNvPr>
          <p:cNvPicPr>
            <a:picLocks noChangeAspect="1"/>
          </p:cNvPicPr>
          <p:nvPr/>
        </p:nvPicPr>
        <p:blipFill rotWithShape="1">
          <a:blip r:embed="rId3"/>
          <a:srcRect b="1153"/>
          <a:stretch/>
        </p:blipFill>
        <p:spPr>
          <a:xfrm>
            <a:off x="324326" y="1362855"/>
            <a:ext cx="3672829" cy="4833878"/>
          </a:xfrm>
          <a:prstGeom prst="rect">
            <a:avLst/>
          </a:prstGeom>
        </p:spPr>
      </p:pic>
      <p:pic>
        <p:nvPicPr>
          <p:cNvPr id="8" name="Picture 7">
            <a:extLst>
              <a:ext uri="{FF2B5EF4-FFF2-40B4-BE49-F238E27FC236}">
                <a16:creationId xmlns:a16="http://schemas.microsoft.com/office/drawing/2014/main" id="{441057A2-8720-49D5-B47D-964BEC16A81E}"/>
              </a:ext>
            </a:extLst>
          </p:cNvPr>
          <p:cNvPicPr>
            <a:picLocks noChangeAspect="1"/>
          </p:cNvPicPr>
          <p:nvPr/>
        </p:nvPicPr>
        <p:blipFill rotWithShape="1">
          <a:blip r:embed="rId4"/>
          <a:srcRect b="1055"/>
          <a:stretch/>
        </p:blipFill>
        <p:spPr>
          <a:xfrm>
            <a:off x="8105945" y="1369663"/>
            <a:ext cx="3672829" cy="4838644"/>
          </a:xfrm>
          <a:prstGeom prst="rect">
            <a:avLst/>
          </a:prstGeom>
        </p:spPr>
      </p:pic>
    </p:spTree>
    <p:extLst>
      <p:ext uri="{BB962C8B-B14F-4D97-AF65-F5344CB8AC3E}">
        <p14:creationId xmlns:p14="http://schemas.microsoft.com/office/powerpoint/2010/main" val="362328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7DBE-7D99-4CF8-887B-274DCAAC2A21}"/>
              </a:ext>
            </a:extLst>
          </p:cNvPr>
          <p:cNvSpPr>
            <a:spLocks noGrp="1"/>
          </p:cNvSpPr>
          <p:nvPr>
            <p:ph type="title"/>
          </p:nvPr>
        </p:nvSpPr>
        <p:spPr/>
        <p:txBody>
          <a:bodyPr/>
          <a:lstStyle/>
          <a:p>
            <a:r>
              <a:rPr lang="en-US" dirty="0"/>
              <a:t>Get Ready – Functions App</a:t>
            </a:r>
          </a:p>
        </p:txBody>
      </p:sp>
      <p:sp>
        <p:nvSpPr>
          <p:cNvPr id="3" name="Slide Number Placeholder 2">
            <a:extLst>
              <a:ext uri="{FF2B5EF4-FFF2-40B4-BE49-F238E27FC236}">
                <a16:creationId xmlns:a16="http://schemas.microsoft.com/office/drawing/2014/main" id="{22090819-FC38-42F5-BC91-10139BD8C16D}"/>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4" name="Picture 3">
            <a:extLst>
              <a:ext uri="{FF2B5EF4-FFF2-40B4-BE49-F238E27FC236}">
                <a16:creationId xmlns:a16="http://schemas.microsoft.com/office/drawing/2014/main" id="{74B0ADDF-C516-4146-9C25-F3374AEE3BD4}"/>
              </a:ext>
            </a:extLst>
          </p:cNvPr>
          <p:cNvPicPr>
            <a:picLocks noChangeAspect="1"/>
          </p:cNvPicPr>
          <p:nvPr/>
        </p:nvPicPr>
        <p:blipFill rotWithShape="1">
          <a:blip r:embed="rId2"/>
          <a:srcRect b="14861"/>
          <a:stretch/>
        </p:blipFill>
        <p:spPr>
          <a:xfrm>
            <a:off x="8982075" y="0"/>
            <a:ext cx="3209925" cy="6880259"/>
          </a:xfrm>
          <a:prstGeom prst="rect">
            <a:avLst/>
          </a:prstGeom>
        </p:spPr>
      </p:pic>
      <p:pic>
        <p:nvPicPr>
          <p:cNvPr id="7" name="Picture 6">
            <a:extLst>
              <a:ext uri="{FF2B5EF4-FFF2-40B4-BE49-F238E27FC236}">
                <a16:creationId xmlns:a16="http://schemas.microsoft.com/office/drawing/2014/main" id="{6811D113-0B9B-4C52-BE1B-1140BE5495C4}"/>
              </a:ext>
            </a:extLst>
          </p:cNvPr>
          <p:cNvPicPr>
            <a:picLocks noChangeAspect="1"/>
          </p:cNvPicPr>
          <p:nvPr/>
        </p:nvPicPr>
        <p:blipFill rotWithShape="1">
          <a:blip r:embed="rId3"/>
          <a:srcRect l="18263" r="15555"/>
          <a:stretch/>
        </p:blipFill>
        <p:spPr>
          <a:xfrm>
            <a:off x="0" y="1365611"/>
            <a:ext cx="8077200" cy="3931462"/>
          </a:xfrm>
          <a:prstGeom prst="rect">
            <a:avLst/>
          </a:prstGeom>
        </p:spPr>
      </p:pic>
    </p:spTree>
    <p:extLst>
      <p:ext uri="{BB962C8B-B14F-4D97-AF65-F5344CB8AC3E}">
        <p14:creationId xmlns:p14="http://schemas.microsoft.com/office/powerpoint/2010/main" val="4136424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7DBE-7D99-4CF8-887B-274DCAAC2A21}"/>
              </a:ext>
            </a:extLst>
          </p:cNvPr>
          <p:cNvSpPr>
            <a:spLocks noGrp="1"/>
          </p:cNvSpPr>
          <p:nvPr>
            <p:ph type="title"/>
          </p:nvPr>
        </p:nvSpPr>
        <p:spPr/>
        <p:txBody>
          <a:bodyPr/>
          <a:lstStyle/>
          <a:p>
            <a:r>
              <a:rPr lang="en-US" dirty="0"/>
              <a:t>Get Ready - SendGrid Account</a:t>
            </a:r>
          </a:p>
        </p:txBody>
      </p:sp>
      <p:sp>
        <p:nvSpPr>
          <p:cNvPr id="3" name="Slide Number Placeholder 2">
            <a:extLst>
              <a:ext uri="{FF2B5EF4-FFF2-40B4-BE49-F238E27FC236}">
                <a16:creationId xmlns:a16="http://schemas.microsoft.com/office/drawing/2014/main" id="{22090819-FC38-42F5-BC91-10139BD8C16D}"/>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5" name="Picture 4">
            <a:extLst>
              <a:ext uri="{FF2B5EF4-FFF2-40B4-BE49-F238E27FC236}">
                <a16:creationId xmlns:a16="http://schemas.microsoft.com/office/drawing/2014/main" id="{7F2C568C-BF20-48F6-893B-70CE4F4BC7DB}"/>
              </a:ext>
            </a:extLst>
          </p:cNvPr>
          <p:cNvPicPr>
            <a:picLocks noChangeAspect="1"/>
          </p:cNvPicPr>
          <p:nvPr/>
        </p:nvPicPr>
        <p:blipFill rotWithShape="1">
          <a:blip r:embed="rId2"/>
          <a:srcRect l="793" t="14391" r="9627"/>
          <a:stretch/>
        </p:blipFill>
        <p:spPr>
          <a:xfrm>
            <a:off x="0" y="1363337"/>
            <a:ext cx="8025413" cy="3586579"/>
          </a:xfrm>
          <a:prstGeom prst="rect">
            <a:avLst/>
          </a:prstGeom>
        </p:spPr>
      </p:pic>
      <p:pic>
        <p:nvPicPr>
          <p:cNvPr id="6" name="Picture 5">
            <a:extLst>
              <a:ext uri="{FF2B5EF4-FFF2-40B4-BE49-F238E27FC236}">
                <a16:creationId xmlns:a16="http://schemas.microsoft.com/office/drawing/2014/main" id="{DE4EC187-D16B-4C6F-B9FB-6544AD8443FC}"/>
              </a:ext>
            </a:extLst>
          </p:cNvPr>
          <p:cNvPicPr>
            <a:picLocks noChangeAspect="1"/>
          </p:cNvPicPr>
          <p:nvPr/>
        </p:nvPicPr>
        <p:blipFill>
          <a:blip r:embed="rId3"/>
          <a:stretch>
            <a:fillRect/>
          </a:stretch>
        </p:blipFill>
        <p:spPr>
          <a:xfrm>
            <a:off x="8771138" y="-1"/>
            <a:ext cx="3420862" cy="6917743"/>
          </a:xfrm>
          <a:prstGeom prst="rect">
            <a:avLst/>
          </a:prstGeom>
        </p:spPr>
      </p:pic>
    </p:spTree>
    <p:extLst>
      <p:ext uri="{BB962C8B-B14F-4D97-AF65-F5344CB8AC3E}">
        <p14:creationId xmlns:p14="http://schemas.microsoft.com/office/powerpoint/2010/main" val="1656138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3D58-E619-4809-A78B-5B542AB21DDD}"/>
              </a:ext>
            </a:extLst>
          </p:cNvPr>
          <p:cNvSpPr>
            <a:spLocks noGrp="1"/>
          </p:cNvSpPr>
          <p:nvPr>
            <p:ph type="title"/>
          </p:nvPr>
        </p:nvSpPr>
        <p:spPr/>
        <p:txBody>
          <a:bodyPr/>
          <a:lstStyle/>
          <a:p>
            <a:r>
              <a:rPr lang="en-US" dirty="0"/>
              <a:t>Get Set</a:t>
            </a:r>
          </a:p>
        </p:txBody>
      </p:sp>
      <p:sp>
        <p:nvSpPr>
          <p:cNvPr id="3" name="Slide Number Placeholder 2">
            <a:extLst>
              <a:ext uri="{FF2B5EF4-FFF2-40B4-BE49-F238E27FC236}">
                <a16:creationId xmlns:a16="http://schemas.microsoft.com/office/drawing/2014/main" id="{726CAA4E-34B1-4E6D-8F43-DED69AF3CC59}"/>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Content Placeholder 3">
            <a:extLst>
              <a:ext uri="{FF2B5EF4-FFF2-40B4-BE49-F238E27FC236}">
                <a16:creationId xmlns:a16="http://schemas.microsoft.com/office/drawing/2014/main" id="{9919B347-755F-4D98-B08B-DFBCEF54A67D}"/>
              </a:ext>
            </a:extLst>
          </p:cNvPr>
          <p:cNvSpPr>
            <a:spLocks noGrp="1"/>
          </p:cNvSpPr>
          <p:nvPr>
            <p:ph idx="1"/>
          </p:nvPr>
        </p:nvSpPr>
        <p:spPr/>
        <p:txBody>
          <a:bodyPr/>
          <a:lstStyle/>
          <a:p>
            <a:r>
              <a:rPr lang="en-US" dirty="0"/>
              <a:t>Configuration</a:t>
            </a:r>
          </a:p>
          <a:p>
            <a:pPr lvl="1"/>
            <a:r>
              <a:rPr lang="en-US" dirty="0"/>
              <a:t>Minimum configuration included with File -&gt; New Project</a:t>
            </a:r>
          </a:p>
          <a:p>
            <a:r>
              <a:rPr lang="en-US" dirty="0"/>
              <a:t>Deployment</a:t>
            </a:r>
          </a:p>
          <a:p>
            <a:pPr lvl="1"/>
            <a:r>
              <a:rPr lang="en-US" dirty="0"/>
              <a:t>Create build pipeline</a:t>
            </a:r>
          </a:p>
          <a:p>
            <a:pPr lvl="1"/>
            <a:r>
              <a:rPr lang="en-US" dirty="0"/>
              <a:t>Create release pipeline</a:t>
            </a:r>
          </a:p>
        </p:txBody>
      </p:sp>
    </p:spTree>
    <p:extLst>
      <p:ext uri="{BB962C8B-B14F-4D97-AF65-F5344CB8AC3E}">
        <p14:creationId xmlns:p14="http://schemas.microsoft.com/office/powerpoint/2010/main" val="367548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FBD0-68EC-4930-AB56-69C33FB10C36}"/>
              </a:ext>
            </a:extLst>
          </p:cNvPr>
          <p:cNvSpPr>
            <a:spLocks noGrp="1"/>
          </p:cNvSpPr>
          <p:nvPr>
            <p:ph type="title"/>
          </p:nvPr>
        </p:nvSpPr>
        <p:spPr/>
        <p:txBody>
          <a:bodyPr/>
          <a:lstStyle/>
          <a:p>
            <a:r>
              <a:rPr lang="en-US" dirty="0"/>
              <a:t>Overview</a:t>
            </a:r>
          </a:p>
        </p:txBody>
      </p:sp>
      <p:sp>
        <p:nvSpPr>
          <p:cNvPr id="3" name="Slide Number Placeholder 2">
            <a:extLst>
              <a:ext uri="{FF2B5EF4-FFF2-40B4-BE49-F238E27FC236}">
                <a16:creationId xmlns:a16="http://schemas.microsoft.com/office/drawing/2014/main" id="{0CC9A0F4-A030-44FE-B1EF-C7D6474E9BE9}"/>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6" name="Content Placeholder 5">
            <a:extLst>
              <a:ext uri="{FF2B5EF4-FFF2-40B4-BE49-F238E27FC236}">
                <a16:creationId xmlns:a16="http://schemas.microsoft.com/office/drawing/2014/main" id="{6778AF04-C9ED-4D0B-A1C8-873FC8252BBE}"/>
              </a:ext>
            </a:extLst>
          </p:cNvPr>
          <p:cNvSpPr>
            <a:spLocks noGrp="1"/>
          </p:cNvSpPr>
          <p:nvPr>
            <p:ph idx="1"/>
          </p:nvPr>
        </p:nvSpPr>
        <p:spPr/>
        <p:txBody>
          <a:bodyPr/>
          <a:lstStyle/>
          <a:p>
            <a:r>
              <a:rPr lang="en-US" dirty="0"/>
              <a:t>Overview</a:t>
            </a:r>
          </a:p>
          <a:p>
            <a:endParaRPr lang="en-US" dirty="0"/>
          </a:p>
        </p:txBody>
      </p:sp>
    </p:spTree>
    <p:extLst>
      <p:ext uri="{BB962C8B-B14F-4D97-AF65-F5344CB8AC3E}">
        <p14:creationId xmlns:p14="http://schemas.microsoft.com/office/powerpoint/2010/main" val="1801727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F45C-EEEC-408E-A3AE-6E9152ED7569}"/>
              </a:ext>
            </a:extLst>
          </p:cNvPr>
          <p:cNvSpPr>
            <a:spLocks noGrp="1"/>
          </p:cNvSpPr>
          <p:nvPr>
            <p:ph type="title"/>
          </p:nvPr>
        </p:nvSpPr>
        <p:spPr/>
        <p:txBody>
          <a:bodyPr/>
          <a:lstStyle/>
          <a:p>
            <a:r>
              <a:rPr lang="en-US" dirty="0"/>
              <a:t>Get Set - Options</a:t>
            </a:r>
          </a:p>
        </p:txBody>
      </p:sp>
      <p:sp>
        <p:nvSpPr>
          <p:cNvPr id="3" name="Slide Number Placeholder 2">
            <a:extLst>
              <a:ext uri="{FF2B5EF4-FFF2-40B4-BE49-F238E27FC236}">
                <a16:creationId xmlns:a16="http://schemas.microsoft.com/office/drawing/2014/main" id="{FE7478E6-5F20-4EBD-B388-CBA0EBBA7779}"/>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Content Placeholder 3">
            <a:extLst>
              <a:ext uri="{FF2B5EF4-FFF2-40B4-BE49-F238E27FC236}">
                <a16:creationId xmlns:a16="http://schemas.microsoft.com/office/drawing/2014/main" id="{CEE5C721-94F6-4FF2-9BD8-85741885B19C}"/>
              </a:ext>
            </a:extLst>
          </p:cNvPr>
          <p:cNvSpPr>
            <a:spLocks noGrp="1"/>
          </p:cNvSpPr>
          <p:nvPr>
            <p:ph idx="1"/>
          </p:nvPr>
        </p:nvSpPr>
        <p:spPr/>
        <p:txBody>
          <a:bodyPr/>
          <a:lstStyle/>
          <a:p>
            <a:r>
              <a:rPr lang="en-US" dirty="0"/>
              <a:t>Configuration – PaaS | IaaS</a:t>
            </a:r>
          </a:p>
          <a:p>
            <a:r>
              <a:rPr lang="en-US" dirty="0"/>
              <a:t>Deployment – </a:t>
            </a:r>
            <a:r>
              <a:rPr lang="en-US" strike="sngStrike" dirty="0"/>
              <a:t>Publish</a:t>
            </a:r>
            <a:r>
              <a:rPr lang="en-US" dirty="0"/>
              <a:t> | Functions App Deployment Center (PaaS) | DevOps Pipeline Classic (PaaS) | DevOps Pipeline YAML (IaaS)</a:t>
            </a:r>
          </a:p>
        </p:txBody>
      </p:sp>
    </p:spTree>
    <p:extLst>
      <p:ext uri="{BB962C8B-B14F-4D97-AF65-F5344CB8AC3E}">
        <p14:creationId xmlns:p14="http://schemas.microsoft.com/office/powerpoint/2010/main" val="2365713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5EB2-62FC-4742-8C5A-96024A9E98FD}"/>
              </a:ext>
            </a:extLst>
          </p:cNvPr>
          <p:cNvSpPr>
            <a:spLocks noGrp="1"/>
          </p:cNvSpPr>
          <p:nvPr>
            <p:ph type="title"/>
          </p:nvPr>
        </p:nvSpPr>
        <p:spPr/>
        <p:txBody>
          <a:bodyPr/>
          <a:lstStyle/>
          <a:p>
            <a:r>
              <a:rPr lang="en-US" dirty="0"/>
              <a:t>Get Set</a:t>
            </a:r>
          </a:p>
        </p:txBody>
      </p:sp>
      <p:sp>
        <p:nvSpPr>
          <p:cNvPr id="3" name="Slide Number Placeholder 2">
            <a:extLst>
              <a:ext uri="{FF2B5EF4-FFF2-40B4-BE49-F238E27FC236}">
                <a16:creationId xmlns:a16="http://schemas.microsoft.com/office/drawing/2014/main" id="{42711067-261E-4F83-846E-C2A6E26DB38C}"/>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pic>
        <p:nvPicPr>
          <p:cNvPr id="7" name="Picture 6">
            <a:extLst>
              <a:ext uri="{FF2B5EF4-FFF2-40B4-BE49-F238E27FC236}">
                <a16:creationId xmlns:a16="http://schemas.microsoft.com/office/drawing/2014/main" id="{78FDB597-36C3-4957-AE64-DF39E5ABEA3E}"/>
              </a:ext>
            </a:extLst>
          </p:cNvPr>
          <p:cNvPicPr>
            <a:picLocks noChangeAspect="1"/>
          </p:cNvPicPr>
          <p:nvPr/>
        </p:nvPicPr>
        <p:blipFill>
          <a:blip r:embed="rId2"/>
          <a:stretch>
            <a:fillRect/>
          </a:stretch>
        </p:blipFill>
        <p:spPr>
          <a:xfrm>
            <a:off x="2286244" y="1355438"/>
            <a:ext cx="7530611" cy="4842076"/>
          </a:xfrm>
          <a:prstGeom prst="rect">
            <a:avLst/>
          </a:prstGeom>
        </p:spPr>
      </p:pic>
    </p:spTree>
    <p:extLst>
      <p:ext uri="{BB962C8B-B14F-4D97-AF65-F5344CB8AC3E}">
        <p14:creationId xmlns:p14="http://schemas.microsoft.com/office/powerpoint/2010/main" val="351352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5EB2-62FC-4742-8C5A-96024A9E98FD}"/>
              </a:ext>
            </a:extLst>
          </p:cNvPr>
          <p:cNvSpPr>
            <a:spLocks noGrp="1"/>
          </p:cNvSpPr>
          <p:nvPr>
            <p:ph type="title"/>
          </p:nvPr>
        </p:nvSpPr>
        <p:spPr/>
        <p:txBody>
          <a:bodyPr/>
          <a:lstStyle/>
          <a:p>
            <a:r>
              <a:rPr lang="en-US" dirty="0"/>
              <a:t>Get Set</a:t>
            </a:r>
          </a:p>
        </p:txBody>
      </p:sp>
      <p:sp>
        <p:nvSpPr>
          <p:cNvPr id="3" name="Slide Number Placeholder 2">
            <a:extLst>
              <a:ext uri="{FF2B5EF4-FFF2-40B4-BE49-F238E27FC236}">
                <a16:creationId xmlns:a16="http://schemas.microsoft.com/office/drawing/2014/main" id="{42711067-261E-4F83-846E-C2A6E26DB38C}"/>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pic>
        <p:nvPicPr>
          <p:cNvPr id="4" name="Picture 3">
            <a:extLst>
              <a:ext uri="{FF2B5EF4-FFF2-40B4-BE49-F238E27FC236}">
                <a16:creationId xmlns:a16="http://schemas.microsoft.com/office/drawing/2014/main" id="{65301DB5-32F8-47AA-B596-551F3761592C}"/>
              </a:ext>
            </a:extLst>
          </p:cNvPr>
          <p:cNvPicPr>
            <a:picLocks noChangeAspect="1"/>
          </p:cNvPicPr>
          <p:nvPr/>
        </p:nvPicPr>
        <p:blipFill>
          <a:blip r:embed="rId2"/>
          <a:stretch>
            <a:fillRect/>
          </a:stretch>
        </p:blipFill>
        <p:spPr>
          <a:xfrm>
            <a:off x="1993530" y="1367160"/>
            <a:ext cx="8204940" cy="4841383"/>
          </a:xfrm>
          <a:prstGeom prst="rect">
            <a:avLst/>
          </a:prstGeom>
        </p:spPr>
      </p:pic>
    </p:spTree>
    <p:extLst>
      <p:ext uri="{BB962C8B-B14F-4D97-AF65-F5344CB8AC3E}">
        <p14:creationId xmlns:p14="http://schemas.microsoft.com/office/powerpoint/2010/main" val="3762680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5EB2-62FC-4742-8C5A-96024A9E98FD}"/>
              </a:ext>
            </a:extLst>
          </p:cNvPr>
          <p:cNvSpPr>
            <a:spLocks noGrp="1"/>
          </p:cNvSpPr>
          <p:nvPr>
            <p:ph type="title"/>
          </p:nvPr>
        </p:nvSpPr>
        <p:spPr/>
        <p:txBody>
          <a:bodyPr/>
          <a:lstStyle/>
          <a:p>
            <a:r>
              <a:rPr lang="en-US" dirty="0"/>
              <a:t>Get Set</a:t>
            </a:r>
          </a:p>
        </p:txBody>
      </p:sp>
      <p:sp>
        <p:nvSpPr>
          <p:cNvPr id="3" name="Slide Number Placeholder 2">
            <a:extLst>
              <a:ext uri="{FF2B5EF4-FFF2-40B4-BE49-F238E27FC236}">
                <a16:creationId xmlns:a16="http://schemas.microsoft.com/office/drawing/2014/main" id="{42711067-261E-4F83-846E-C2A6E26DB38C}"/>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pic>
        <p:nvPicPr>
          <p:cNvPr id="5" name="Picture 4">
            <a:extLst>
              <a:ext uri="{FF2B5EF4-FFF2-40B4-BE49-F238E27FC236}">
                <a16:creationId xmlns:a16="http://schemas.microsoft.com/office/drawing/2014/main" id="{18C0F6F1-1232-489C-8ADB-100892916485}"/>
              </a:ext>
            </a:extLst>
          </p:cNvPr>
          <p:cNvPicPr>
            <a:picLocks noChangeAspect="1"/>
          </p:cNvPicPr>
          <p:nvPr/>
        </p:nvPicPr>
        <p:blipFill>
          <a:blip r:embed="rId2"/>
          <a:stretch>
            <a:fillRect/>
          </a:stretch>
        </p:blipFill>
        <p:spPr>
          <a:xfrm>
            <a:off x="960928" y="1376039"/>
            <a:ext cx="10181244" cy="4832437"/>
          </a:xfrm>
          <a:prstGeom prst="rect">
            <a:avLst/>
          </a:prstGeom>
        </p:spPr>
      </p:pic>
    </p:spTree>
    <p:extLst>
      <p:ext uri="{BB962C8B-B14F-4D97-AF65-F5344CB8AC3E}">
        <p14:creationId xmlns:p14="http://schemas.microsoft.com/office/powerpoint/2010/main" val="2555741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5EB2-62FC-4742-8C5A-96024A9E98FD}"/>
              </a:ext>
            </a:extLst>
          </p:cNvPr>
          <p:cNvSpPr>
            <a:spLocks noGrp="1"/>
          </p:cNvSpPr>
          <p:nvPr>
            <p:ph type="title"/>
          </p:nvPr>
        </p:nvSpPr>
        <p:spPr/>
        <p:txBody>
          <a:bodyPr/>
          <a:lstStyle/>
          <a:p>
            <a:r>
              <a:rPr lang="en-US" dirty="0"/>
              <a:t>Get Set</a:t>
            </a:r>
          </a:p>
        </p:txBody>
      </p:sp>
      <p:sp>
        <p:nvSpPr>
          <p:cNvPr id="3" name="Slide Number Placeholder 2">
            <a:extLst>
              <a:ext uri="{FF2B5EF4-FFF2-40B4-BE49-F238E27FC236}">
                <a16:creationId xmlns:a16="http://schemas.microsoft.com/office/drawing/2014/main" id="{42711067-261E-4F83-846E-C2A6E26DB38C}"/>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pic>
        <p:nvPicPr>
          <p:cNvPr id="6" name="Picture 5">
            <a:extLst>
              <a:ext uri="{FF2B5EF4-FFF2-40B4-BE49-F238E27FC236}">
                <a16:creationId xmlns:a16="http://schemas.microsoft.com/office/drawing/2014/main" id="{C6F0DFA8-CA6B-4B73-8FFB-EACA121E0F8B}"/>
              </a:ext>
            </a:extLst>
          </p:cNvPr>
          <p:cNvPicPr>
            <a:picLocks noChangeAspect="1"/>
          </p:cNvPicPr>
          <p:nvPr/>
        </p:nvPicPr>
        <p:blipFill>
          <a:blip r:embed="rId2"/>
          <a:stretch>
            <a:fillRect/>
          </a:stretch>
        </p:blipFill>
        <p:spPr>
          <a:xfrm>
            <a:off x="2421196" y="1359517"/>
            <a:ext cx="7349607" cy="4867921"/>
          </a:xfrm>
          <a:prstGeom prst="rect">
            <a:avLst/>
          </a:prstGeom>
        </p:spPr>
      </p:pic>
    </p:spTree>
    <p:extLst>
      <p:ext uri="{BB962C8B-B14F-4D97-AF65-F5344CB8AC3E}">
        <p14:creationId xmlns:p14="http://schemas.microsoft.com/office/powerpoint/2010/main" val="59658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5EB2-62FC-4742-8C5A-96024A9E98FD}"/>
              </a:ext>
            </a:extLst>
          </p:cNvPr>
          <p:cNvSpPr>
            <a:spLocks noGrp="1"/>
          </p:cNvSpPr>
          <p:nvPr>
            <p:ph type="title"/>
          </p:nvPr>
        </p:nvSpPr>
        <p:spPr/>
        <p:txBody>
          <a:bodyPr/>
          <a:lstStyle/>
          <a:p>
            <a:r>
              <a:rPr lang="en-US" dirty="0"/>
              <a:t>Get Set</a:t>
            </a:r>
          </a:p>
        </p:txBody>
      </p:sp>
      <p:sp>
        <p:nvSpPr>
          <p:cNvPr id="3" name="Slide Number Placeholder 2">
            <a:extLst>
              <a:ext uri="{FF2B5EF4-FFF2-40B4-BE49-F238E27FC236}">
                <a16:creationId xmlns:a16="http://schemas.microsoft.com/office/drawing/2014/main" id="{42711067-261E-4F83-846E-C2A6E26DB38C}"/>
              </a:ext>
            </a:extLst>
          </p:cNvPr>
          <p:cNvSpPr>
            <a:spLocks noGrp="1"/>
          </p:cNvSpPr>
          <p:nvPr>
            <p:ph type="sldNum" sz="quarter" idx="12"/>
          </p:nvPr>
        </p:nvSpPr>
        <p:spPr/>
        <p:txBody>
          <a:bodyPr/>
          <a:lstStyle/>
          <a:p>
            <a:fld id="{C263D6C4-4840-40CC-AC84-17E24B3B7BDE}" type="slidenum">
              <a:rPr lang="en-US" noProof="0" smtClean="0"/>
              <a:pPr/>
              <a:t>25</a:t>
            </a:fld>
            <a:endParaRPr lang="en-US" noProof="0" dirty="0"/>
          </a:p>
        </p:txBody>
      </p:sp>
      <p:pic>
        <p:nvPicPr>
          <p:cNvPr id="4" name="Picture 3">
            <a:extLst>
              <a:ext uri="{FF2B5EF4-FFF2-40B4-BE49-F238E27FC236}">
                <a16:creationId xmlns:a16="http://schemas.microsoft.com/office/drawing/2014/main" id="{85ED0E52-8014-4CC8-8794-D247337FCC82}"/>
              </a:ext>
            </a:extLst>
          </p:cNvPr>
          <p:cNvPicPr>
            <a:picLocks noChangeAspect="1"/>
          </p:cNvPicPr>
          <p:nvPr/>
        </p:nvPicPr>
        <p:blipFill>
          <a:blip r:embed="rId2"/>
          <a:stretch>
            <a:fillRect/>
          </a:stretch>
        </p:blipFill>
        <p:spPr>
          <a:xfrm>
            <a:off x="2300949" y="1349405"/>
            <a:ext cx="7590101" cy="4852812"/>
          </a:xfrm>
          <a:prstGeom prst="rect">
            <a:avLst/>
          </a:prstGeom>
        </p:spPr>
      </p:pic>
    </p:spTree>
    <p:extLst>
      <p:ext uri="{BB962C8B-B14F-4D97-AF65-F5344CB8AC3E}">
        <p14:creationId xmlns:p14="http://schemas.microsoft.com/office/powerpoint/2010/main" val="546141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Code!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4754880"/>
            <a:ext cx="6803136" cy="365760"/>
          </a:xfrm>
        </p:spPr>
        <p:txBody>
          <a:bodyPr/>
          <a:lstStyle/>
          <a:p>
            <a:r>
              <a:rPr lang="en-US" dirty="0"/>
              <a:t>Azure Functions for production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Tree>
    <p:extLst>
      <p:ext uri="{BB962C8B-B14F-4D97-AF65-F5344CB8AC3E}">
        <p14:creationId xmlns:p14="http://schemas.microsoft.com/office/powerpoint/2010/main" val="2902794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8D0A-0936-46B4-A72F-75C8F5979B1D}"/>
              </a:ext>
            </a:extLst>
          </p:cNvPr>
          <p:cNvSpPr>
            <a:spLocks noGrp="1"/>
          </p:cNvSpPr>
          <p:nvPr>
            <p:ph type="title"/>
          </p:nvPr>
        </p:nvSpPr>
        <p:spPr/>
        <p:txBody>
          <a:bodyPr/>
          <a:lstStyle/>
          <a:p>
            <a:r>
              <a:rPr lang="en-US" dirty="0"/>
              <a:t>The Problem - User Stories</a:t>
            </a:r>
          </a:p>
        </p:txBody>
      </p:sp>
      <p:sp>
        <p:nvSpPr>
          <p:cNvPr id="3" name="Slide Number Placeholder 2">
            <a:extLst>
              <a:ext uri="{FF2B5EF4-FFF2-40B4-BE49-F238E27FC236}">
                <a16:creationId xmlns:a16="http://schemas.microsoft.com/office/drawing/2014/main" id="{3EA371B8-521B-4FAB-A9DA-2A887479D6D4}"/>
              </a:ext>
            </a:extLst>
          </p:cNvPr>
          <p:cNvSpPr>
            <a:spLocks noGrp="1"/>
          </p:cNvSpPr>
          <p:nvPr>
            <p:ph type="sldNum" sz="quarter" idx="12"/>
          </p:nvPr>
        </p:nvSpPr>
        <p:spPr/>
        <p:txBody>
          <a:bodyPr/>
          <a:lstStyle/>
          <a:p>
            <a:fld id="{C263D6C4-4840-40CC-AC84-17E24B3B7BDE}" type="slidenum">
              <a:rPr lang="en-US" noProof="0" smtClean="0"/>
              <a:pPr/>
              <a:t>27</a:t>
            </a:fld>
            <a:endParaRPr lang="en-US" noProof="0" dirty="0"/>
          </a:p>
        </p:txBody>
      </p:sp>
      <p:sp>
        <p:nvSpPr>
          <p:cNvPr id="4" name="Content Placeholder 3">
            <a:extLst>
              <a:ext uri="{FF2B5EF4-FFF2-40B4-BE49-F238E27FC236}">
                <a16:creationId xmlns:a16="http://schemas.microsoft.com/office/drawing/2014/main" id="{FEECC1AC-CBE4-4922-92FA-A6AB346C6A53}"/>
              </a:ext>
            </a:extLst>
          </p:cNvPr>
          <p:cNvSpPr>
            <a:spLocks noGrp="1"/>
          </p:cNvSpPr>
          <p:nvPr>
            <p:ph idx="1"/>
          </p:nvPr>
        </p:nvSpPr>
        <p:spPr/>
        <p:txBody>
          <a:bodyPr/>
          <a:lstStyle/>
          <a:p>
            <a:r>
              <a:rPr lang="en-US" dirty="0"/>
              <a:t>As a user of website X, I want to be able to fill out a basic form to provide my name, email address or phone number and a short message that will reach a representative to negotiate business.</a:t>
            </a:r>
          </a:p>
          <a:p>
            <a:r>
              <a:rPr lang="en-US" dirty="0"/>
              <a:t>As a owner of website X, I want my users to have a mechanism on my website to contact me.</a:t>
            </a:r>
          </a:p>
          <a:p>
            <a:r>
              <a:rPr lang="en-US" dirty="0"/>
              <a:t>As a spammer, I want to spam </a:t>
            </a:r>
            <a:r>
              <a:rPr lang="en-US" dirty="0" err="1"/>
              <a:t>spam</a:t>
            </a:r>
            <a:r>
              <a:rPr lang="en-US" dirty="0"/>
              <a:t> </a:t>
            </a:r>
            <a:r>
              <a:rPr lang="en-US" dirty="0" err="1"/>
              <a:t>spam</a:t>
            </a:r>
            <a:r>
              <a:rPr lang="en-US" dirty="0"/>
              <a:t> </a:t>
            </a:r>
            <a:r>
              <a:rPr lang="en-US" dirty="0" err="1"/>
              <a:t>spam</a:t>
            </a:r>
            <a:r>
              <a:rPr lang="en-US" dirty="0"/>
              <a:t> </a:t>
            </a:r>
            <a:r>
              <a:rPr lang="en-US" dirty="0" err="1"/>
              <a:t>spam</a:t>
            </a:r>
            <a:r>
              <a:rPr lang="en-US" dirty="0"/>
              <a:t> </a:t>
            </a:r>
            <a:r>
              <a:rPr lang="en-US" dirty="0" err="1"/>
              <a:t>spam</a:t>
            </a:r>
            <a:r>
              <a:rPr lang="en-US" dirty="0"/>
              <a:t> </a:t>
            </a:r>
            <a:r>
              <a:rPr lang="en-US" dirty="0" err="1"/>
              <a:t>spam</a:t>
            </a:r>
            <a:r>
              <a:rPr lang="en-US" dirty="0"/>
              <a:t> eggs sausage and spam.</a:t>
            </a:r>
          </a:p>
          <a:p>
            <a:r>
              <a:rPr lang="en-US" dirty="0"/>
              <a:t>As an owner of website X, I want to reduce the amount of spam that reaches my inbox. Even at the expense of UX.</a:t>
            </a:r>
          </a:p>
        </p:txBody>
      </p:sp>
    </p:spTree>
    <p:extLst>
      <p:ext uri="{BB962C8B-B14F-4D97-AF65-F5344CB8AC3E}">
        <p14:creationId xmlns:p14="http://schemas.microsoft.com/office/powerpoint/2010/main" val="4257981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B648-547A-446C-B314-F2B59F00B89E}"/>
              </a:ext>
            </a:extLst>
          </p:cNvPr>
          <p:cNvSpPr>
            <a:spLocks noGrp="1"/>
          </p:cNvSpPr>
          <p:nvPr>
            <p:ph type="title"/>
          </p:nvPr>
        </p:nvSpPr>
        <p:spPr/>
        <p:txBody>
          <a:bodyPr/>
          <a:lstStyle/>
          <a:p>
            <a:r>
              <a:rPr lang="en-US" dirty="0"/>
              <a:t>The Problem – Decision Constraints</a:t>
            </a:r>
          </a:p>
        </p:txBody>
      </p:sp>
      <p:sp>
        <p:nvSpPr>
          <p:cNvPr id="3" name="Slide Number Placeholder 2">
            <a:extLst>
              <a:ext uri="{FF2B5EF4-FFF2-40B4-BE49-F238E27FC236}">
                <a16:creationId xmlns:a16="http://schemas.microsoft.com/office/drawing/2014/main" id="{60401F2C-FB92-44E0-A674-43D35F4F88F3}"/>
              </a:ext>
            </a:extLst>
          </p:cNvPr>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4" name="Content Placeholder 3">
            <a:extLst>
              <a:ext uri="{FF2B5EF4-FFF2-40B4-BE49-F238E27FC236}">
                <a16:creationId xmlns:a16="http://schemas.microsoft.com/office/drawing/2014/main" id="{00772026-8C26-4805-9EA4-AB5631C8D3A2}"/>
              </a:ext>
            </a:extLst>
          </p:cNvPr>
          <p:cNvSpPr>
            <a:spLocks noGrp="1"/>
          </p:cNvSpPr>
          <p:nvPr>
            <p:ph idx="1"/>
          </p:nvPr>
        </p:nvSpPr>
        <p:spPr/>
        <p:txBody>
          <a:bodyPr/>
          <a:lstStyle/>
          <a:p>
            <a:r>
              <a:rPr lang="en-US" dirty="0"/>
              <a:t>Website X is a static site served from Azure Storage</a:t>
            </a:r>
          </a:p>
          <a:p>
            <a:r>
              <a:rPr lang="en-US" dirty="0"/>
              <a:t>A static website is only capable of client side validation</a:t>
            </a:r>
          </a:p>
          <a:p>
            <a:endParaRPr lang="en-US" dirty="0"/>
          </a:p>
        </p:txBody>
      </p:sp>
    </p:spTree>
    <p:extLst>
      <p:ext uri="{BB962C8B-B14F-4D97-AF65-F5344CB8AC3E}">
        <p14:creationId xmlns:p14="http://schemas.microsoft.com/office/powerpoint/2010/main" val="2647177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3E288F-EBA4-4B8A-B15F-552F16489943}"/>
              </a:ext>
            </a:extLst>
          </p:cNvPr>
          <p:cNvSpPr>
            <a:spLocks noGrp="1"/>
          </p:cNvSpPr>
          <p:nvPr>
            <p:ph type="title"/>
          </p:nvPr>
        </p:nvSpPr>
        <p:spPr/>
        <p:txBody>
          <a:bodyPr/>
          <a:lstStyle/>
          <a:p>
            <a:r>
              <a:rPr lang="en-US" dirty="0"/>
              <a:t>Concepts</a:t>
            </a:r>
          </a:p>
        </p:txBody>
      </p:sp>
      <p:sp>
        <p:nvSpPr>
          <p:cNvPr id="3" name="Slide Number Placeholder 2">
            <a:extLst>
              <a:ext uri="{FF2B5EF4-FFF2-40B4-BE49-F238E27FC236}">
                <a16:creationId xmlns:a16="http://schemas.microsoft.com/office/drawing/2014/main" id="{2E119984-6928-4BDD-9494-20F239F73FCB}"/>
              </a:ext>
            </a:extLst>
          </p:cNvPr>
          <p:cNvSpPr>
            <a:spLocks noGrp="1"/>
          </p:cNvSpPr>
          <p:nvPr>
            <p:ph type="sldNum" sz="quarter" idx="12"/>
          </p:nvPr>
        </p:nvSpPr>
        <p:spPr/>
        <p:txBody>
          <a:bodyPr/>
          <a:lstStyle/>
          <a:p>
            <a:fld id="{C263D6C4-4840-40CC-AC84-17E24B3B7BDE}" type="slidenum">
              <a:rPr lang="en-US" noProof="0" smtClean="0"/>
              <a:pPr/>
              <a:t>29</a:t>
            </a:fld>
            <a:endParaRPr lang="en-US" noProof="0" dirty="0"/>
          </a:p>
        </p:txBody>
      </p:sp>
      <p:sp>
        <p:nvSpPr>
          <p:cNvPr id="8" name="Content Placeholder 7">
            <a:extLst>
              <a:ext uri="{FF2B5EF4-FFF2-40B4-BE49-F238E27FC236}">
                <a16:creationId xmlns:a16="http://schemas.microsoft.com/office/drawing/2014/main" id="{58BD5290-8D0E-4E9A-BBD3-08FF22634E45}"/>
              </a:ext>
            </a:extLst>
          </p:cNvPr>
          <p:cNvSpPr>
            <a:spLocks noGrp="1"/>
          </p:cNvSpPr>
          <p:nvPr>
            <p:ph idx="1"/>
          </p:nvPr>
        </p:nvSpPr>
        <p:spPr/>
        <p:txBody>
          <a:bodyPr/>
          <a:lstStyle/>
          <a:p>
            <a:r>
              <a:rPr lang="en-US" dirty="0"/>
              <a:t>Validation</a:t>
            </a:r>
          </a:p>
          <a:p>
            <a:pPr lvl="1"/>
            <a:r>
              <a:rPr lang="en-US" dirty="0"/>
              <a:t>Client side data validation</a:t>
            </a:r>
          </a:p>
          <a:p>
            <a:pPr lvl="1"/>
            <a:r>
              <a:rPr lang="en-US" dirty="0"/>
              <a:t>Server side data validation</a:t>
            </a:r>
          </a:p>
          <a:p>
            <a:pPr lvl="1"/>
            <a:r>
              <a:rPr lang="en-US" dirty="0"/>
              <a:t>Content validation</a:t>
            </a:r>
          </a:p>
          <a:p>
            <a:r>
              <a:rPr lang="en-US" dirty="0"/>
              <a:t>Serverless doesn’t mean serverless</a:t>
            </a:r>
          </a:p>
          <a:p>
            <a:pPr lvl="1"/>
            <a:endParaRPr lang="en-US" dirty="0"/>
          </a:p>
        </p:txBody>
      </p:sp>
    </p:spTree>
    <p:extLst>
      <p:ext uri="{BB962C8B-B14F-4D97-AF65-F5344CB8AC3E}">
        <p14:creationId xmlns:p14="http://schemas.microsoft.com/office/powerpoint/2010/main" val="2230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FBD0-68EC-4930-AB56-69C33FB10C36}"/>
              </a:ext>
            </a:extLst>
          </p:cNvPr>
          <p:cNvSpPr>
            <a:spLocks noGrp="1"/>
          </p:cNvSpPr>
          <p:nvPr>
            <p:ph type="title"/>
          </p:nvPr>
        </p:nvSpPr>
        <p:spPr/>
        <p:txBody>
          <a:bodyPr/>
          <a:lstStyle/>
          <a:p>
            <a:r>
              <a:rPr lang="en-US" dirty="0"/>
              <a:t>Overview</a:t>
            </a:r>
          </a:p>
        </p:txBody>
      </p:sp>
      <p:sp>
        <p:nvSpPr>
          <p:cNvPr id="3" name="Slide Number Placeholder 2">
            <a:extLst>
              <a:ext uri="{FF2B5EF4-FFF2-40B4-BE49-F238E27FC236}">
                <a16:creationId xmlns:a16="http://schemas.microsoft.com/office/drawing/2014/main" id="{0CC9A0F4-A030-44FE-B1EF-C7D6474E9BE9}"/>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6" name="Content Placeholder 5">
            <a:extLst>
              <a:ext uri="{FF2B5EF4-FFF2-40B4-BE49-F238E27FC236}">
                <a16:creationId xmlns:a16="http://schemas.microsoft.com/office/drawing/2014/main" id="{6778AF04-C9ED-4D0B-A1C8-873FC8252BBE}"/>
              </a:ext>
            </a:extLst>
          </p:cNvPr>
          <p:cNvSpPr>
            <a:spLocks noGrp="1"/>
          </p:cNvSpPr>
          <p:nvPr>
            <p:ph idx="1"/>
          </p:nvPr>
        </p:nvSpPr>
        <p:spPr/>
        <p:txBody>
          <a:bodyPr/>
          <a:lstStyle/>
          <a:p>
            <a:r>
              <a:rPr lang="en-US" dirty="0"/>
              <a:t>Overview</a:t>
            </a:r>
          </a:p>
          <a:p>
            <a:pPr lvl="1"/>
            <a:r>
              <a:rPr lang="en-US" dirty="0"/>
              <a:t>Overview</a:t>
            </a:r>
          </a:p>
          <a:p>
            <a:endParaRPr lang="en-US" dirty="0"/>
          </a:p>
        </p:txBody>
      </p:sp>
    </p:spTree>
    <p:extLst>
      <p:ext uri="{BB962C8B-B14F-4D97-AF65-F5344CB8AC3E}">
        <p14:creationId xmlns:p14="http://schemas.microsoft.com/office/powerpoint/2010/main" val="4083174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C316-504A-4A1E-ADFE-095F7B75F20B}"/>
              </a:ext>
            </a:extLst>
          </p:cNvPr>
          <p:cNvSpPr>
            <a:spLocks noGrp="1"/>
          </p:cNvSpPr>
          <p:nvPr>
            <p:ph type="title"/>
          </p:nvPr>
        </p:nvSpPr>
        <p:spPr/>
        <p:txBody>
          <a:bodyPr/>
          <a:lstStyle/>
          <a:p>
            <a:r>
              <a:rPr lang="en-US" dirty="0"/>
              <a:t>Validation Flow</a:t>
            </a:r>
          </a:p>
        </p:txBody>
      </p:sp>
      <p:sp>
        <p:nvSpPr>
          <p:cNvPr id="3" name="Slide Number Placeholder 2">
            <a:extLst>
              <a:ext uri="{FF2B5EF4-FFF2-40B4-BE49-F238E27FC236}">
                <a16:creationId xmlns:a16="http://schemas.microsoft.com/office/drawing/2014/main" id="{37C79CE7-2E29-4B4C-97F2-4D3E023B81E3}"/>
              </a:ext>
            </a:extLst>
          </p:cNvPr>
          <p:cNvSpPr>
            <a:spLocks noGrp="1"/>
          </p:cNvSpPr>
          <p:nvPr>
            <p:ph type="sldNum" sz="quarter" idx="12"/>
          </p:nvPr>
        </p:nvSpPr>
        <p:spPr/>
        <p:txBody>
          <a:bodyPr/>
          <a:lstStyle/>
          <a:p>
            <a:fld id="{C263D6C4-4840-40CC-AC84-17E24B3B7BDE}" type="slidenum">
              <a:rPr lang="en-US" noProof="0" smtClean="0"/>
              <a:pPr/>
              <a:t>30</a:t>
            </a:fld>
            <a:endParaRPr lang="en-US" noProof="0" dirty="0"/>
          </a:p>
        </p:txBody>
      </p:sp>
      <p:sp>
        <p:nvSpPr>
          <p:cNvPr id="29" name="Diamond 28">
            <a:extLst>
              <a:ext uri="{FF2B5EF4-FFF2-40B4-BE49-F238E27FC236}">
                <a16:creationId xmlns:a16="http://schemas.microsoft.com/office/drawing/2014/main" id="{3F19F934-3AB1-4A6C-8C2B-B0031DA75331}"/>
              </a:ext>
            </a:extLst>
          </p:cNvPr>
          <p:cNvSpPr>
            <a:spLocks noChangeAspect="1"/>
          </p:cNvSpPr>
          <p:nvPr/>
        </p:nvSpPr>
        <p:spPr>
          <a:xfrm>
            <a:off x="2018507" y="1577548"/>
            <a:ext cx="1920240" cy="1920240"/>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Client Side Validation</a:t>
            </a:r>
          </a:p>
        </p:txBody>
      </p:sp>
      <p:sp>
        <p:nvSpPr>
          <p:cNvPr id="30" name="Diamond 29">
            <a:extLst>
              <a:ext uri="{FF2B5EF4-FFF2-40B4-BE49-F238E27FC236}">
                <a16:creationId xmlns:a16="http://schemas.microsoft.com/office/drawing/2014/main" id="{CED8C03C-4F17-430E-B3CD-2491B0B26254}"/>
              </a:ext>
            </a:extLst>
          </p:cNvPr>
          <p:cNvSpPr>
            <a:spLocks noChangeAspect="1"/>
          </p:cNvSpPr>
          <p:nvPr/>
        </p:nvSpPr>
        <p:spPr>
          <a:xfrm>
            <a:off x="4973481" y="1577548"/>
            <a:ext cx="1920240" cy="1920240"/>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Server Side Validation</a:t>
            </a:r>
          </a:p>
        </p:txBody>
      </p:sp>
      <p:sp>
        <p:nvSpPr>
          <p:cNvPr id="31" name="Diamond 30">
            <a:extLst>
              <a:ext uri="{FF2B5EF4-FFF2-40B4-BE49-F238E27FC236}">
                <a16:creationId xmlns:a16="http://schemas.microsoft.com/office/drawing/2014/main" id="{F9486538-2A20-4B1B-A34F-787A9ECDF929}"/>
              </a:ext>
            </a:extLst>
          </p:cNvPr>
          <p:cNvSpPr>
            <a:spLocks noChangeAspect="1"/>
          </p:cNvSpPr>
          <p:nvPr/>
        </p:nvSpPr>
        <p:spPr>
          <a:xfrm>
            <a:off x="7928455" y="1615436"/>
            <a:ext cx="1920240" cy="1920240"/>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Content Validation</a:t>
            </a:r>
          </a:p>
        </p:txBody>
      </p:sp>
      <p:sp>
        <p:nvSpPr>
          <p:cNvPr id="4" name="Flowchart: Process 3">
            <a:extLst>
              <a:ext uri="{FF2B5EF4-FFF2-40B4-BE49-F238E27FC236}">
                <a16:creationId xmlns:a16="http://schemas.microsoft.com/office/drawing/2014/main" id="{24E845D0-BCBC-4315-B689-B97ABADEB305}"/>
              </a:ext>
            </a:extLst>
          </p:cNvPr>
          <p:cNvSpPr/>
          <p:nvPr/>
        </p:nvSpPr>
        <p:spPr>
          <a:xfrm>
            <a:off x="101600" y="2143766"/>
            <a:ext cx="882964" cy="3136310"/>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User Input</a:t>
            </a:r>
          </a:p>
        </p:txBody>
      </p:sp>
      <p:sp>
        <p:nvSpPr>
          <p:cNvPr id="32" name="Arrow: Right 31">
            <a:extLst>
              <a:ext uri="{FF2B5EF4-FFF2-40B4-BE49-F238E27FC236}">
                <a16:creationId xmlns:a16="http://schemas.microsoft.com/office/drawing/2014/main" id="{45276E6A-ABB5-498D-B4EE-E61D129EB5A7}"/>
              </a:ext>
            </a:extLst>
          </p:cNvPr>
          <p:cNvSpPr/>
          <p:nvPr/>
        </p:nvSpPr>
        <p:spPr>
          <a:xfrm>
            <a:off x="1043940" y="2225047"/>
            <a:ext cx="914400"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34" name="Arrow: Right 33">
            <a:extLst>
              <a:ext uri="{FF2B5EF4-FFF2-40B4-BE49-F238E27FC236}">
                <a16:creationId xmlns:a16="http://schemas.microsoft.com/office/drawing/2014/main" id="{38626428-4237-4491-9C97-3506F3B11CFF}"/>
              </a:ext>
            </a:extLst>
          </p:cNvPr>
          <p:cNvSpPr/>
          <p:nvPr/>
        </p:nvSpPr>
        <p:spPr>
          <a:xfrm flipH="1">
            <a:off x="1043940" y="3996880"/>
            <a:ext cx="2043008" cy="54864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Validation Errors</a:t>
            </a:r>
          </a:p>
        </p:txBody>
      </p:sp>
      <p:sp>
        <p:nvSpPr>
          <p:cNvPr id="5" name="Flowchart: Process 4">
            <a:extLst>
              <a:ext uri="{FF2B5EF4-FFF2-40B4-BE49-F238E27FC236}">
                <a16:creationId xmlns:a16="http://schemas.microsoft.com/office/drawing/2014/main" id="{F52648A2-7FE9-4628-9F76-596A11CBE498}"/>
              </a:ext>
            </a:extLst>
          </p:cNvPr>
          <p:cNvSpPr/>
          <p:nvPr/>
        </p:nvSpPr>
        <p:spPr>
          <a:xfrm>
            <a:off x="2870305" y="3576495"/>
            <a:ext cx="216643" cy="765969"/>
          </a:xfrm>
          <a:prstGeom prst="flowChart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989AF257-6108-44F9-ACE3-15FD23AD786A}"/>
              </a:ext>
            </a:extLst>
          </p:cNvPr>
          <p:cNvSpPr/>
          <p:nvPr/>
        </p:nvSpPr>
        <p:spPr>
          <a:xfrm>
            <a:off x="3998914" y="2263348"/>
            <a:ext cx="914400"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37" name="Flowchart: Process 36">
            <a:extLst>
              <a:ext uri="{FF2B5EF4-FFF2-40B4-BE49-F238E27FC236}">
                <a16:creationId xmlns:a16="http://schemas.microsoft.com/office/drawing/2014/main" id="{03738E7B-CF4B-40CC-A2A4-CA8EA6F09A4A}"/>
              </a:ext>
            </a:extLst>
          </p:cNvPr>
          <p:cNvSpPr/>
          <p:nvPr/>
        </p:nvSpPr>
        <p:spPr>
          <a:xfrm>
            <a:off x="5825279" y="3576495"/>
            <a:ext cx="216643" cy="1539131"/>
          </a:xfrm>
          <a:prstGeom prst="flowChart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4448C67E-8233-40CA-9EEF-ADEC8B81A3B2}"/>
              </a:ext>
            </a:extLst>
          </p:cNvPr>
          <p:cNvSpPr/>
          <p:nvPr/>
        </p:nvSpPr>
        <p:spPr>
          <a:xfrm flipH="1">
            <a:off x="1043940" y="4744544"/>
            <a:ext cx="4997982" cy="53553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Validation Errors</a:t>
            </a:r>
          </a:p>
        </p:txBody>
      </p:sp>
      <p:sp>
        <p:nvSpPr>
          <p:cNvPr id="39" name="Arrow: Right 38">
            <a:extLst>
              <a:ext uri="{FF2B5EF4-FFF2-40B4-BE49-F238E27FC236}">
                <a16:creationId xmlns:a16="http://schemas.microsoft.com/office/drawing/2014/main" id="{68731647-240A-4FE6-B673-416A1ACD7C25}"/>
              </a:ext>
            </a:extLst>
          </p:cNvPr>
          <p:cNvSpPr/>
          <p:nvPr/>
        </p:nvSpPr>
        <p:spPr>
          <a:xfrm>
            <a:off x="6953888" y="2263348"/>
            <a:ext cx="914400"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40" name="Arrow: Right 39">
            <a:extLst>
              <a:ext uri="{FF2B5EF4-FFF2-40B4-BE49-F238E27FC236}">
                <a16:creationId xmlns:a16="http://schemas.microsoft.com/office/drawing/2014/main" id="{A13BD372-7168-4834-A829-25789312D59B}"/>
              </a:ext>
            </a:extLst>
          </p:cNvPr>
          <p:cNvSpPr/>
          <p:nvPr/>
        </p:nvSpPr>
        <p:spPr>
          <a:xfrm>
            <a:off x="9908862" y="2301236"/>
            <a:ext cx="914400"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41" name="Flowchart: Process 40">
            <a:extLst>
              <a:ext uri="{FF2B5EF4-FFF2-40B4-BE49-F238E27FC236}">
                <a16:creationId xmlns:a16="http://schemas.microsoft.com/office/drawing/2014/main" id="{D4CA2171-7186-4854-958F-81B05E01F199}"/>
              </a:ext>
            </a:extLst>
          </p:cNvPr>
          <p:cNvSpPr/>
          <p:nvPr/>
        </p:nvSpPr>
        <p:spPr>
          <a:xfrm>
            <a:off x="8162610" y="4514107"/>
            <a:ext cx="1274342" cy="765969"/>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User Action</a:t>
            </a:r>
          </a:p>
        </p:txBody>
      </p:sp>
      <p:sp>
        <p:nvSpPr>
          <p:cNvPr id="42" name="Arrow: Right 41">
            <a:extLst>
              <a:ext uri="{FF2B5EF4-FFF2-40B4-BE49-F238E27FC236}">
                <a16:creationId xmlns:a16="http://schemas.microsoft.com/office/drawing/2014/main" id="{90ED2ADC-5EA6-466C-88BA-4BF5022804CB}"/>
              </a:ext>
            </a:extLst>
          </p:cNvPr>
          <p:cNvSpPr/>
          <p:nvPr/>
        </p:nvSpPr>
        <p:spPr>
          <a:xfrm rot="16200000">
            <a:off x="8731145" y="3703642"/>
            <a:ext cx="914400"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Unique ID</a:t>
            </a:r>
          </a:p>
        </p:txBody>
      </p:sp>
      <p:sp>
        <p:nvSpPr>
          <p:cNvPr id="43" name="Arrow: Right 42">
            <a:extLst>
              <a:ext uri="{FF2B5EF4-FFF2-40B4-BE49-F238E27FC236}">
                <a16:creationId xmlns:a16="http://schemas.microsoft.com/office/drawing/2014/main" id="{8A15C69B-F7AD-4D1C-92C4-C65CB6BC31B3}"/>
              </a:ext>
            </a:extLst>
          </p:cNvPr>
          <p:cNvSpPr/>
          <p:nvPr/>
        </p:nvSpPr>
        <p:spPr>
          <a:xfrm rot="5400000">
            <a:off x="8023705" y="3703642"/>
            <a:ext cx="914400"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Unique ID</a:t>
            </a:r>
          </a:p>
        </p:txBody>
      </p:sp>
      <p:sp>
        <p:nvSpPr>
          <p:cNvPr id="44" name="Arrow: Right 43">
            <a:extLst>
              <a:ext uri="{FF2B5EF4-FFF2-40B4-BE49-F238E27FC236}">
                <a16:creationId xmlns:a16="http://schemas.microsoft.com/office/drawing/2014/main" id="{D48AE079-8E0B-4E2A-A221-D38EAAB0DC06}"/>
              </a:ext>
            </a:extLst>
          </p:cNvPr>
          <p:cNvSpPr/>
          <p:nvPr/>
        </p:nvSpPr>
        <p:spPr>
          <a:xfrm rot="2638636">
            <a:off x="9331476" y="3361506"/>
            <a:ext cx="1694398" cy="54669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 Action</a:t>
            </a:r>
          </a:p>
        </p:txBody>
      </p:sp>
      <p:sp>
        <p:nvSpPr>
          <p:cNvPr id="45" name="Flowchart: Terminator 44">
            <a:extLst>
              <a:ext uri="{FF2B5EF4-FFF2-40B4-BE49-F238E27FC236}">
                <a16:creationId xmlns:a16="http://schemas.microsoft.com/office/drawing/2014/main" id="{5011B991-24E3-483D-8CD0-7343A9FE0ED6}"/>
              </a:ext>
            </a:extLst>
          </p:cNvPr>
          <p:cNvSpPr/>
          <p:nvPr/>
        </p:nvSpPr>
        <p:spPr>
          <a:xfrm>
            <a:off x="10882638" y="2225047"/>
            <a:ext cx="1287107" cy="745633"/>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Sales representative</a:t>
            </a:r>
          </a:p>
        </p:txBody>
      </p:sp>
      <p:sp>
        <p:nvSpPr>
          <p:cNvPr id="46" name="Flowchart: Terminator 45">
            <a:extLst>
              <a:ext uri="{FF2B5EF4-FFF2-40B4-BE49-F238E27FC236}">
                <a16:creationId xmlns:a16="http://schemas.microsoft.com/office/drawing/2014/main" id="{4D2ED33C-6AAD-420C-BD4C-928E5F975A63}"/>
              </a:ext>
            </a:extLst>
          </p:cNvPr>
          <p:cNvSpPr/>
          <p:nvPr/>
        </p:nvSpPr>
        <p:spPr>
          <a:xfrm>
            <a:off x="10882637" y="3921933"/>
            <a:ext cx="1287107" cy="745633"/>
          </a:xfrm>
          <a:prstGeom prst="flowChartTermina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Delete data after X hours</a:t>
            </a:r>
          </a:p>
        </p:txBody>
      </p:sp>
    </p:spTree>
    <p:extLst>
      <p:ext uri="{BB962C8B-B14F-4D97-AF65-F5344CB8AC3E}">
        <p14:creationId xmlns:p14="http://schemas.microsoft.com/office/powerpoint/2010/main" val="3148715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6301-1CF2-466F-BB51-470CC24288C7}"/>
              </a:ext>
            </a:extLst>
          </p:cNvPr>
          <p:cNvSpPr>
            <a:spLocks noGrp="1"/>
          </p:cNvSpPr>
          <p:nvPr>
            <p:ph type="title"/>
          </p:nvPr>
        </p:nvSpPr>
        <p:spPr/>
        <p:txBody>
          <a:bodyPr/>
          <a:lstStyle/>
          <a:p>
            <a:r>
              <a:rPr lang="en-US" dirty="0"/>
              <a:t>User Input</a:t>
            </a:r>
          </a:p>
        </p:txBody>
      </p:sp>
      <p:sp>
        <p:nvSpPr>
          <p:cNvPr id="3" name="Slide Number Placeholder 2">
            <a:extLst>
              <a:ext uri="{FF2B5EF4-FFF2-40B4-BE49-F238E27FC236}">
                <a16:creationId xmlns:a16="http://schemas.microsoft.com/office/drawing/2014/main" id="{563F570D-2F3E-46C1-97CB-8EDB5065E749}"/>
              </a:ext>
            </a:extLst>
          </p:cNvPr>
          <p:cNvSpPr>
            <a:spLocks noGrp="1"/>
          </p:cNvSpPr>
          <p:nvPr>
            <p:ph type="sldNum" sz="quarter" idx="12"/>
          </p:nvPr>
        </p:nvSpPr>
        <p:spPr/>
        <p:txBody>
          <a:bodyPr/>
          <a:lstStyle/>
          <a:p>
            <a:fld id="{C263D6C4-4840-40CC-AC84-17E24B3B7BDE}" type="slidenum">
              <a:rPr lang="en-US" noProof="0" smtClean="0"/>
              <a:pPr/>
              <a:t>31</a:t>
            </a:fld>
            <a:endParaRPr lang="en-US" noProof="0" dirty="0"/>
          </a:p>
        </p:txBody>
      </p:sp>
      <p:grpSp>
        <p:nvGrpSpPr>
          <p:cNvPr id="12" name="Group 11">
            <a:extLst>
              <a:ext uri="{FF2B5EF4-FFF2-40B4-BE49-F238E27FC236}">
                <a16:creationId xmlns:a16="http://schemas.microsoft.com/office/drawing/2014/main" id="{C2870FAD-ACFB-4065-9DAB-7066EE35AA64}"/>
              </a:ext>
            </a:extLst>
          </p:cNvPr>
          <p:cNvGrpSpPr/>
          <p:nvPr/>
        </p:nvGrpSpPr>
        <p:grpSpPr>
          <a:xfrm>
            <a:off x="2356246" y="2266849"/>
            <a:ext cx="7479507" cy="2967972"/>
            <a:chOff x="2545601" y="2026523"/>
            <a:chExt cx="7479507" cy="2967972"/>
          </a:xfrm>
        </p:grpSpPr>
        <p:sp>
          <p:nvSpPr>
            <p:cNvPr id="5" name="Diamond 4">
              <a:extLst>
                <a:ext uri="{FF2B5EF4-FFF2-40B4-BE49-F238E27FC236}">
                  <a16:creationId xmlns:a16="http://schemas.microsoft.com/office/drawing/2014/main" id="{B6C58B17-7B92-46E1-BF4B-03AF0360DA0C}"/>
                </a:ext>
              </a:extLst>
            </p:cNvPr>
            <p:cNvSpPr>
              <a:spLocks noChangeAspect="1"/>
            </p:cNvSpPr>
            <p:nvPr/>
          </p:nvSpPr>
          <p:spPr>
            <a:xfrm>
              <a:off x="4462508" y="2026523"/>
              <a:ext cx="1920240" cy="1920240"/>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JS Client Side Validation</a:t>
              </a:r>
            </a:p>
          </p:txBody>
        </p:sp>
        <p:sp>
          <p:nvSpPr>
            <p:cNvPr id="6" name="Flowchart: Process 5">
              <a:extLst>
                <a:ext uri="{FF2B5EF4-FFF2-40B4-BE49-F238E27FC236}">
                  <a16:creationId xmlns:a16="http://schemas.microsoft.com/office/drawing/2014/main" id="{33B99BFE-6604-4AF1-89E8-83F793CE591D}"/>
                </a:ext>
              </a:extLst>
            </p:cNvPr>
            <p:cNvSpPr/>
            <p:nvPr/>
          </p:nvSpPr>
          <p:spPr>
            <a:xfrm>
              <a:off x="2545601" y="2592741"/>
              <a:ext cx="882964" cy="2401754"/>
            </a:xfrm>
            <a:prstGeom prst="flowChart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User Input</a:t>
              </a:r>
            </a:p>
          </p:txBody>
        </p:sp>
        <p:sp>
          <p:nvSpPr>
            <p:cNvPr id="7" name="Arrow: Right 6">
              <a:extLst>
                <a:ext uri="{FF2B5EF4-FFF2-40B4-BE49-F238E27FC236}">
                  <a16:creationId xmlns:a16="http://schemas.microsoft.com/office/drawing/2014/main" id="{A5D2E382-81EE-4A8B-A007-B089DA6A8724}"/>
                </a:ext>
              </a:extLst>
            </p:cNvPr>
            <p:cNvSpPr/>
            <p:nvPr/>
          </p:nvSpPr>
          <p:spPr>
            <a:xfrm>
              <a:off x="3487941" y="2674022"/>
              <a:ext cx="914400"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8" name="Arrow: Right 7">
              <a:extLst>
                <a:ext uri="{FF2B5EF4-FFF2-40B4-BE49-F238E27FC236}">
                  <a16:creationId xmlns:a16="http://schemas.microsoft.com/office/drawing/2014/main" id="{6142FB4A-41C0-4FE4-A204-D7FBD75C306B}"/>
                </a:ext>
              </a:extLst>
            </p:cNvPr>
            <p:cNvSpPr/>
            <p:nvPr/>
          </p:nvSpPr>
          <p:spPr>
            <a:xfrm flipH="1">
              <a:off x="3487941" y="4445855"/>
              <a:ext cx="2043008" cy="54864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Validation Errors</a:t>
              </a:r>
            </a:p>
          </p:txBody>
        </p:sp>
        <p:sp>
          <p:nvSpPr>
            <p:cNvPr id="9" name="Flowchart: Process 8">
              <a:extLst>
                <a:ext uri="{FF2B5EF4-FFF2-40B4-BE49-F238E27FC236}">
                  <a16:creationId xmlns:a16="http://schemas.microsoft.com/office/drawing/2014/main" id="{5B7B1D40-3DAC-4AC8-A95B-A08D4D97FB97}"/>
                </a:ext>
              </a:extLst>
            </p:cNvPr>
            <p:cNvSpPr/>
            <p:nvPr/>
          </p:nvSpPr>
          <p:spPr>
            <a:xfrm>
              <a:off x="5314306" y="4025470"/>
              <a:ext cx="216643" cy="765969"/>
            </a:xfrm>
            <a:prstGeom prst="flowChart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985EA10C-0D87-47B6-B924-6DC9DE8F4533}"/>
                </a:ext>
              </a:extLst>
            </p:cNvPr>
            <p:cNvSpPr/>
            <p:nvPr/>
          </p:nvSpPr>
          <p:spPr>
            <a:xfrm>
              <a:off x="6527940" y="2712323"/>
              <a:ext cx="1621759"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Post</a:t>
              </a:r>
            </a:p>
          </p:txBody>
        </p:sp>
        <p:sp>
          <p:nvSpPr>
            <p:cNvPr id="11" name="Flowchart: Process 10">
              <a:extLst>
                <a:ext uri="{FF2B5EF4-FFF2-40B4-BE49-F238E27FC236}">
                  <a16:creationId xmlns:a16="http://schemas.microsoft.com/office/drawing/2014/main" id="{86CBC02C-B498-42A0-9BE9-222A593C5AA5}"/>
                </a:ext>
              </a:extLst>
            </p:cNvPr>
            <p:cNvSpPr/>
            <p:nvPr/>
          </p:nvSpPr>
          <p:spPr>
            <a:xfrm>
              <a:off x="8294891" y="2472625"/>
              <a:ext cx="1730217" cy="956375"/>
            </a:xfrm>
            <a:prstGeom prst="flowChart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Azure Functions Endpoint</a:t>
              </a:r>
            </a:p>
          </p:txBody>
        </p:sp>
      </p:grpSp>
    </p:spTree>
    <p:extLst>
      <p:ext uri="{BB962C8B-B14F-4D97-AF65-F5344CB8AC3E}">
        <p14:creationId xmlns:p14="http://schemas.microsoft.com/office/powerpoint/2010/main" val="332281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3703-A664-41A8-926A-F30B131CB7C9}"/>
              </a:ext>
            </a:extLst>
          </p:cNvPr>
          <p:cNvSpPr>
            <a:spLocks noGrp="1"/>
          </p:cNvSpPr>
          <p:nvPr>
            <p:ph type="title"/>
          </p:nvPr>
        </p:nvSpPr>
        <p:spPr/>
        <p:txBody>
          <a:bodyPr/>
          <a:lstStyle/>
          <a:p>
            <a:r>
              <a:rPr lang="en-US" dirty="0"/>
              <a:t>Client Side Validation</a:t>
            </a:r>
          </a:p>
        </p:txBody>
      </p:sp>
      <p:sp>
        <p:nvSpPr>
          <p:cNvPr id="3" name="Slide Number Placeholder 2">
            <a:extLst>
              <a:ext uri="{FF2B5EF4-FFF2-40B4-BE49-F238E27FC236}">
                <a16:creationId xmlns:a16="http://schemas.microsoft.com/office/drawing/2014/main" id="{70222D9B-9953-40FB-B28A-DB94A68174C3}"/>
              </a:ext>
            </a:extLst>
          </p:cNvPr>
          <p:cNvSpPr>
            <a:spLocks noGrp="1"/>
          </p:cNvSpPr>
          <p:nvPr>
            <p:ph type="sldNum" sz="quarter" idx="12"/>
          </p:nvPr>
        </p:nvSpPr>
        <p:spPr/>
        <p:txBody>
          <a:bodyPr/>
          <a:lstStyle/>
          <a:p>
            <a:fld id="{C263D6C4-4840-40CC-AC84-17E24B3B7BDE}" type="slidenum">
              <a:rPr lang="en-US" noProof="0" smtClean="0"/>
              <a:pPr/>
              <a:t>32</a:t>
            </a:fld>
            <a:endParaRPr lang="en-US" noProof="0" dirty="0"/>
          </a:p>
        </p:txBody>
      </p:sp>
      <p:sp>
        <p:nvSpPr>
          <p:cNvPr id="4" name="Content Placeholder 3">
            <a:extLst>
              <a:ext uri="{FF2B5EF4-FFF2-40B4-BE49-F238E27FC236}">
                <a16:creationId xmlns:a16="http://schemas.microsoft.com/office/drawing/2014/main" id="{8FE6D664-34F1-425E-9A7B-18EEB28B38A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BC0FA44-B083-43AC-B342-3C3B7A7B0E32}"/>
              </a:ext>
            </a:extLst>
          </p:cNvPr>
          <p:cNvPicPr>
            <a:picLocks noChangeAspect="1"/>
          </p:cNvPicPr>
          <p:nvPr/>
        </p:nvPicPr>
        <p:blipFill rotWithShape="1">
          <a:blip r:embed="rId2"/>
          <a:srcRect b="15449"/>
          <a:stretch/>
        </p:blipFill>
        <p:spPr>
          <a:xfrm>
            <a:off x="0" y="1687513"/>
            <a:ext cx="12192000" cy="4265047"/>
          </a:xfrm>
          <a:prstGeom prst="rect">
            <a:avLst/>
          </a:prstGeom>
        </p:spPr>
      </p:pic>
    </p:spTree>
    <p:extLst>
      <p:ext uri="{BB962C8B-B14F-4D97-AF65-F5344CB8AC3E}">
        <p14:creationId xmlns:p14="http://schemas.microsoft.com/office/powerpoint/2010/main" val="4172193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CC3F-1B76-4DE2-812F-E61E8F2134EA}"/>
              </a:ext>
            </a:extLst>
          </p:cNvPr>
          <p:cNvSpPr>
            <a:spLocks noGrp="1"/>
          </p:cNvSpPr>
          <p:nvPr>
            <p:ph type="title"/>
          </p:nvPr>
        </p:nvSpPr>
        <p:spPr/>
        <p:txBody>
          <a:bodyPr/>
          <a:lstStyle/>
          <a:p>
            <a:r>
              <a:rPr lang="en-US" dirty="0"/>
              <a:t>Azure Functions Endpoint</a:t>
            </a:r>
          </a:p>
        </p:txBody>
      </p:sp>
      <p:sp>
        <p:nvSpPr>
          <p:cNvPr id="3" name="Slide Number Placeholder 2">
            <a:extLst>
              <a:ext uri="{FF2B5EF4-FFF2-40B4-BE49-F238E27FC236}">
                <a16:creationId xmlns:a16="http://schemas.microsoft.com/office/drawing/2014/main" id="{5228A365-5835-4AE1-8682-37FA11959AE4}"/>
              </a:ext>
            </a:extLst>
          </p:cNvPr>
          <p:cNvSpPr>
            <a:spLocks noGrp="1"/>
          </p:cNvSpPr>
          <p:nvPr>
            <p:ph type="sldNum" sz="quarter" idx="12"/>
          </p:nvPr>
        </p:nvSpPr>
        <p:spPr/>
        <p:txBody>
          <a:bodyPr/>
          <a:lstStyle/>
          <a:p>
            <a:fld id="{C263D6C4-4840-40CC-AC84-17E24B3B7BDE}" type="slidenum">
              <a:rPr lang="en-US" noProof="0" smtClean="0"/>
              <a:pPr/>
              <a:t>33</a:t>
            </a:fld>
            <a:endParaRPr lang="en-US" noProof="0" dirty="0"/>
          </a:p>
        </p:txBody>
      </p:sp>
      <p:sp>
        <p:nvSpPr>
          <p:cNvPr id="4" name="Content Placeholder 3">
            <a:extLst>
              <a:ext uri="{FF2B5EF4-FFF2-40B4-BE49-F238E27FC236}">
                <a16:creationId xmlns:a16="http://schemas.microsoft.com/office/drawing/2014/main" id="{FFC57DCD-AA4F-4AAF-BE41-B1B9F297C31F}"/>
              </a:ext>
            </a:extLst>
          </p:cNvPr>
          <p:cNvSpPr>
            <a:spLocks noGrp="1"/>
          </p:cNvSpPr>
          <p:nvPr>
            <p:ph idx="1"/>
          </p:nvPr>
        </p:nvSpPr>
        <p:spPr/>
        <p:txBody>
          <a:bodyPr>
            <a:normAutofit/>
          </a:bodyPr>
          <a:lstStyle/>
          <a:p>
            <a:pPr marL="0" indent="0">
              <a:buNone/>
            </a:pPr>
            <a:r>
              <a:rPr lang="en-US" sz="2400" dirty="0"/>
              <a:t>&lt;schema&gt;:&lt;resource&gt;.azurewebsites.net/</a:t>
            </a:r>
            <a:r>
              <a:rPr lang="en-US" sz="2400" dirty="0" err="1"/>
              <a:t>api</a:t>
            </a:r>
            <a:r>
              <a:rPr lang="en-US" sz="2400" dirty="0"/>
              <a:t>/&lt;endpoint&gt;?code=&lt;</a:t>
            </a:r>
            <a:r>
              <a:rPr lang="en-US" sz="2400" dirty="0" err="1"/>
              <a:t>functionsKey</a:t>
            </a:r>
            <a:r>
              <a:rPr lang="en-US" sz="2400" dirty="0"/>
              <a:t>&gt;</a:t>
            </a:r>
          </a:p>
          <a:p>
            <a:pPr marL="0" indent="0">
              <a:buNone/>
            </a:pPr>
            <a:endParaRPr lang="en-US" dirty="0"/>
          </a:p>
          <a:p>
            <a:r>
              <a:rPr lang="en-US" dirty="0"/>
              <a:t>Schema – HTTPS</a:t>
            </a:r>
          </a:p>
          <a:p>
            <a:r>
              <a:rPr lang="en-US" dirty="0"/>
              <a:t>Subdomain – Unique Resource Name (ex: </a:t>
            </a:r>
            <a:r>
              <a:rPr lang="en-US" dirty="0" err="1"/>
              <a:t>trinugfunctions</a:t>
            </a:r>
            <a:r>
              <a:rPr lang="en-US" dirty="0"/>
              <a:t>)</a:t>
            </a:r>
          </a:p>
          <a:p>
            <a:r>
              <a:rPr lang="en-US" dirty="0"/>
              <a:t>Domain – azurewebsites.net</a:t>
            </a:r>
          </a:p>
          <a:p>
            <a:r>
              <a:rPr lang="en-US" dirty="0"/>
              <a:t>Default Route – /</a:t>
            </a:r>
            <a:r>
              <a:rPr lang="en-US" dirty="0" err="1"/>
              <a:t>api</a:t>
            </a:r>
            <a:r>
              <a:rPr lang="en-US" dirty="0"/>
              <a:t>/&lt;endpoint&gt;</a:t>
            </a:r>
          </a:p>
          <a:p>
            <a:r>
              <a:rPr lang="en-US" dirty="0"/>
              <a:t>Endpoint – Function Name</a:t>
            </a:r>
          </a:p>
          <a:p>
            <a:r>
              <a:rPr lang="en-US" dirty="0"/>
              <a:t>Functions Key – Authorization Key</a:t>
            </a:r>
          </a:p>
        </p:txBody>
      </p:sp>
    </p:spTree>
    <p:extLst>
      <p:ext uri="{BB962C8B-B14F-4D97-AF65-F5344CB8AC3E}">
        <p14:creationId xmlns:p14="http://schemas.microsoft.com/office/powerpoint/2010/main" val="3088918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C316-504A-4A1E-ADFE-095F7B75F20B}"/>
              </a:ext>
            </a:extLst>
          </p:cNvPr>
          <p:cNvSpPr>
            <a:spLocks noGrp="1"/>
          </p:cNvSpPr>
          <p:nvPr>
            <p:ph type="title"/>
          </p:nvPr>
        </p:nvSpPr>
        <p:spPr>
          <a:xfrm>
            <a:off x="444500" y="542925"/>
            <a:ext cx="11214100" cy="535531"/>
          </a:xfrm>
        </p:spPr>
        <p:txBody>
          <a:bodyPr/>
          <a:lstStyle/>
          <a:p>
            <a:r>
              <a:rPr lang="en-US" dirty="0"/>
              <a:t>/</a:t>
            </a:r>
            <a:r>
              <a:rPr lang="en-US" dirty="0" err="1"/>
              <a:t>api</a:t>
            </a:r>
            <a:r>
              <a:rPr lang="en-US" dirty="0"/>
              <a:t>/</a:t>
            </a:r>
            <a:r>
              <a:rPr lang="en-US" dirty="0" err="1"/>
              <a:t>contactForm</a:t>
            </a:r>
            <a:r>
              <a:rPr lang="en-US" dirty="0"/>
              <a:t> – Data Flow</a:t>
            </a:r>
          </a:p>
        </p:txBody>
      </p:sp>
      <p:sp>
        <p:nvSpPr>
          <p:cNvPr id="3" name="Slide Number Placeholder 2">
            <a:extLst>
              <a:ext uri="{FF2B5EF4-FFF2-40B4-BE49-F238E27FC236}">
                <a16:creationId xmlns:a16="http://schemas.microsoft.com/office/drawing/2014/main" id="{37C79CE7-2E29-4B4C-97F2-4D3E023B81E3}"/>
              </a:ext>
            </a:extLst>
          </p:cNvPr>
          <p:cNvSpPr>
            <a:spLocks noGrp="1"/>
          </p:cNvSpPr>
          <p:nvPr>
            <p:ph type="sldNum" sz="quarter" idx="12"/>
          </p:nvPr>
        </p:nvSpPr>
        <p:spPr/>
        <p:txBody>
          <a:bodyPr/>
          <a:lstStyle/>
          <a:p>
            <a:fld id="{C263D6C4-4840-40CC-AC84-17E24B3B7BDE}" type="slidenum">
              <a:rPr lang="en-US" noProof="0" smtClean="0"/>
              <a:pPr/>
              <a:t>34</a:t>
            </a:fld>
            <a:endParaRPr lang="en-US" noProof="0" dirty="0"/>
          </a:p>
        </p:txBody>
      </p:sp>
      <p:grpSp>
        <p:nvGrpSpPr>
          <p:cNvPr id="4" name="Group 3">
            <a:extLst>
              <a:ext uri="{FF2B5EF4-FFF2-40B4-BE49-F238E27FC236}">
                <a16:creationId xmlns:a16="http://schemas.microsoft.com/office/drawing/2014/main" id="{0F6AA08B-5EC8-4D7B-A621-E6B75C0530BE}"/>
              </a:ext>
            </a:extLst>
          </p:cNvPr>
          <p:cNvGrpSpPr/>
          <p:nvPr/>
        </p:nvGrpSpPr>
        <p:grpSpPr>
          <a:xfrm>
            <a:off x="2054697" y="2084715"/>
            <a:ext cx="8562996" cy="2688570"/>
            <a:chOff x="1773120" y="2603137"/>
            <a:chExt cx="8562996" cy="2688570"/>
          </a:xfrm>
        </p:grpSpPr>
        <p:sp>
          <p:nvSpPr>
            <p:cNvPr id="6" name="Flowchart: Process 5">
              <a:extLst>
                <a:ext uri="{FF2B5EF4-FFF2-40B4-BE49-F238E27FC236}">
                  <a16:creationId xmlns:a16="http://schemas.microsoft.com/office/drawing/2014/main" id="{3EC3859D-182B-4897-9887-415D3C3BEA54}"/>
                </a:ext>
              </a:extLst>
            </p:cNvPr>
            <p:cNvSpPr/>
            <p:nvPr/>
          </p:nvSpPr>
          <p:spPr>
            <a:xfrm>
              <a:off x="3170291" y="2603137"/>
              <a:ext cx="1104900" cy="809305"/>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HTTP Trigger</a:t>
              </a:r>
            </a:p>
          </p:txBody>
        </p:sp>
        <p:sp>
          <p:nvSpPr>
            <p:cNvPr id="24" name="Arrow: Right 23">
              <a:extLst>
                <a:ext uri="{FF2B5EF4-FFF2-40B4-BE49-F238E27FC236}">
                  <a16:creationId xmlns:a16="http://schemas.microsoft.com/office/drawing/2014/main" id="{C30595A4-A172-48B9-AA9B-57240702B8BF}"/>
                </a:ext>
              </a:extLst>
            </p:cNvPr>
            <p:cNvSpPr/>
            <p:nvPr/>
          </p:nvSpPr>
          <p:spPr>
            <a:xfrm>
              <a:off x="1773120" y="2721235"/>
              <a:ext cx="1207450"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25" name="Arrow: Right 24">
              <a:extLst>
                <a:ext uri="{FF2B5EF4-FFF2-40B4-BE49-F238E27FC236}">
                  <a16:creationId xmlns:a16="http://schemas.microsoft.com/office/drawing/2014/main" id="{66A0E997-FFB9-4910-BCDC-B9B6ED331384}"/>
                </a:ext>
              </a:extLst>
            </p:cNvPr>
            <p:cNvSpPr/>
            <p:nvPr/>
          </p:nvSpPr>
          <p:spPr>
            <a:xfrm>
              <a:off x="4465066" y="2721235"/>
              <a:ext cx="1313705"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26" name="Flowchart: Process 25">
              <a:extLst>
                <a:ext uri="{FF2B5EF4-FFF2-40B4-BE49-F238E27FC236}">
                  <a16:creationId xmlns:a16="http://schemas.microsoft.com/office/drawing/2014/main" id="{DFFC8753-0F31-4EBE-8C86-4FB6AB161412}"/>
                </a:ext>
              </a:extLst>
            </p:cNvPr>
            <p:cNvSpPr/>
            <p:nvPr/>
          </p:nvSpPr>
          <p:spPr>
            <a:xfrm>
              <a:off x="5970133" y="2603137"/>
              <a:ext cx="1104900" cy="809305"/>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Validate</a:t>
              </a:r>
            </a:p>
          </p:txBody>
        </p:sp>
        <p:sp>
          <p:nvSpPr>
            <p:cNvPr id="28" name="Flowchart: Process 27">
              <a:extLst>
                <a:ext uri="{FF2B5EF4-FFF2-40B4-BE49-F238E27FC236}">
                  <a16:creationId xmlns:a16="http://schemas.microsoft.com/office/drawing/2014/main" id="{0FF82BD0-310D-4BAF-A659-F00818EF63D1}"/>
                </a:ext>
              </a:extLst>
            </p:cNvPr>
            <p:cNvSpPr/>
            <p:nvPr/>
          </p:nvSpPr>
          <p:spPr>
            <a:xfrm>
              <a:off x="8661926" y="2619695"/>
              <a:ext cx="1674190" cy="809305"/>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Queue</a:t>
              </a:r>
            </a:p>
            <a:p>
              <a:pPr algn="ctr"/>
              <a:r>
                <a:rPr lang="en-US" sz="1200" dirty="0"/>
                <a:t>unconfirmed-</a:t>
              </a:r>
              <a:r>
                <a:rPr lang="en-US" sz="1200" dirty="0" err="1"/>
                <a:t>formdata</a:t>
              </a:r>
              <a:endParaRPr lang="en-US" sz="1200" dirty="0"/>
            </a:p>
          </p:txBody>
        </p:sp>
        <p:sp>
          <p:nvSpPr>
            <p:cNvPr id="33" name="Arrow: Right 32">
              <a:extLst>
                <a:ext uri="{FF2B5EF4-FFF2-40B4-BE49-F238E27FC236}">
                  <a16:creationId xmlns:a16="http://schemas.microsoft.com/office/drawing/2014/main" id="{14BD3F44-7B5E-4C17-AAE2-C82630767016}"/>
                </a:ext>
              </a:extLst>
            </p:cNvPr>
            <p:cNvSpPr/>
            <p:nvPr/>
          </p:nvSpPr>
          <p:spPr>
            <a:xfrm>
              <a:off x="7263789" y="2733470"/>
              <a:ext cx="1209381"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13" name="Flowchart: Process 12">
              <a:extLst>
                <a:ext uri="{FF2B5EF4-FFF2-40B4-BE49-F238E27FC236}">
                  <a16:creationId xmlns:a16="http://schemas.microsoft.com/office/drawing/2014/main" id="{5BC26D90-3368-4213-A503-599EB961D680}"/>
                </a:ext>
              </a:extLst>
            </p:cNvPr>
            <p:cNvSpPr/>
            <p:nvPr/>
          </p:nvSpPr>
          <p:spPr>
            <a:xfrm>
              <a:off x="6417415" y="3588126"/>
              <a:ext cx="210433" cy="1539131"/>
            </a:xfrm>
            <a:prstGeom prst="flowChart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Right 13">
              <a:extLst>
                <a:ext uri="{FF2B5EF4-FFF2-40B4-BE49-F238E27FC236}">
                  <a16:creationId xmlns:a16="http://schemas.microsoft.com/office/drawing/2014/main" id="{5B716690-032E-4F5D-B333-6DEDC2B98DFC}"/>
                </a:ext>
              </a:extLst>
            </p:cNvPr>
            <p:cNvSpPr/>
            <p:nvPr/>
          </p:nvSpPr>
          <p:spPr>
            <a:xfrm flipH="1">
              <a:off x="1773120" y="4756175"/>
              <a:ext cx="4854728" cy="53553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Response - Validation Errors</a:t>
              </a:r>
            </a:p>
          </p:txBody>
        </p:sp>
      </p:grpSp>
      <p:sp>
        <p:nvSpPr>
          <p:cNvPr id="16" name="Flowchart: Process 15">
            <a:extLst>
              <a:ext uri="{FF2B5EF4-FFF2-40B4-BE49-F238E27FC236}">
                <a16:creationId xmlns:a16="http://schemas.microsoft.com/office/drawing/2014/main" id="{AE2ABCDD-B925-4A9C-8AA2-377E2CB98EEF}"/>
              </a:ext>
            </a:extLst>
          </p:cNvPr>
          <p:cNvSpPr/>
          <p:nvPr/>
        </p:nvSpPr>
        <p:spPr>
          <a:xfrm>
            <a:off x="975360" y="2084715"/>
            <a:ext cx="887975" cy="2688570"/>
          </a:xfrm>
          <a:prstGeom prst="flowChartProcess">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AJAX</a:t>
            </a:r>
          </a:p>
        </p:txBody>
      </p:sp>
    </p:spTree>
    <p:extLst>
      <p:ext uri="{BB962C8B-B14F-4D97-AF65-F5344CB8AC3E}">
        <p14:creationId xmlns:p14="http://schemas.microsoft.com/office/powerpoint/2010/main" val="2896850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C316-504A-4A1E-ADFE-095F7B75F20B}"/>
              </a:ext>
            </a:extLst>
          </p:cNvPr>
          <p:cNvSpPr>
            <a:spLocks noGrp="1"/>
          </p:cNvSpPr>
          <p:nvPr>
            <p:ph type="title"/>
          </p:nvPr>
        </p:nvSpPr>
        <p:spPr/>
        <p:txBody>
          <a:bodyPr/>
          <a:lstStyle/>
          <a:p>
            <a:r>
              <a:rPr lang="en-US" dirty="0"/>
              <a:t>/</a:t>
            </a:r>
            <a:r>
              <a:rPr lang="en-US" dirty="0" err="1"/>
              <a:t>api</a:t>
            </a:r>
            <a:r>
              <a:rPr lang="en-US" dirty="0"/>
              <a:t>/</a:t>
            </a:r>
            <a:r>
              <a:rPr lang="en-US" dirty="0" err="1"/>
              <a:t>contactForm</a:t>
            </a:r>
            <a:r>
              <a:rPr lang="en-US" dirty="0"/>
              <a:t> – Code</a:t>
            </a:r>
          </a:p>
        </p:txBody>
      </p:sp>
      <p:sp>
        <p:nvSpPr>
          <p:cNvPr id="3" name="Slide Number Placeholder 2">
            <a:extLst>
              <a:ext uri="{FF2B5EF4-FFF2-40B4-BE49-F238E27FC236}">
                <a16:creationId xmlns:a16="http://schemas.microsoft.com/office/drawing/2014/main" id="{37C79CE7-2E29-4B4C-97F2-4D3E023B81E3}"/>
              </a:ext>
            </a:extLst>
          </p:cNvPr>
          <p:cNvSpPr>
            <a:spLocks noGrp="1"/>
          </p:cNvSpPr>
          <p:nvPr>
            <p:ph type="sldNum" sz="quarter" idx="12"/>
          </p:nvPr>
        </p:nvSpPr>
        <p:spPr/>
        <p:txBody>
          <a:bodyPr/>
          <a:lstStyle/>
          <a:p>
            <a:fld id="{C263D6C4-4840-40CC-AC84-17E24B3B7BDE}" type="slidenum">
              <a:rPr lang="en-US" noProof="0" smtClean="0"/>
              <a:pPr/>
              <a:t>35</a:t>
            </a:fld>
            <a:endParaRPr lang="en-US" noProof="0" dirty="0"/>
          </a:p>
        </p:txBody>
      </p:sp>
      <p:sp>
        <p:nvSpPr>
          <p:cNvPr id="4" name="Text Placeholder 3">
            <a:extLst>
              <a:ext uri="{FF2B5EF4-FFF2-40B4-BE49-F238E27FC236}">
                <a16:creationId xmlns:a16="http://schemas.microsoft.com/office/drawing/2014/main" id="{AEA694D1-2BD7-41C4-A01D-9494AADCB679}"/>
              </a:ext>
            </a:extLst>
          </p:cNvPr>
          <p:cNvSpPr>
            <a:spLocks noGrp="1"/>
          </p:cNvSpPr>
          <p:nvPr>
            <p:ph type="body" sz="quarter" idx="13"/>
          </p:nvPr>
        </p:nvSpPr>
        <p:spPr/>
        <p:txBody>
          <a:bodyPr/>
          <a:lstStyle/>
          <a:p>
            <a:r>
              <a:rPr lang="en-US" dirty="0"/>
              <a:t>Woo! The good stuff</a:t>
            </a:r>
          </a:p>
          <a:p>
            <a:r>
              <a:rPr lang="en-US" sz="4000" dirty="0"/>
              <a:t>Cue Visual Studio.</a:t>
            </a:r>
          </a:p>
        </p:txBody>
      </p:sp>
    </p:spTree>
    <p:extLst>
      <p:ext uri="{BB962C8B-B14F-4D97-AF65-F5344CB8AC3E}">
        <p14:creationId xmlns:p14="http://schemas.microsoft.com/office/powerpoint/2010/main" val="2669600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3E288F-EBA4-4B8A-B15F-552F16489943}"/>
              </a:ext>
            </a:extLst>
          </p:cNvPr>
          <p:cNvSpPr>
            <a:spLocks noGrp="1"/>
          </p:cNvSpPr>
          <p:nvPr>
            <p:ph type="title"/>
          </p:nvPr>
        </p:nvSpPr>
        <p:spPr/>
        <p:txBody>
          <a:bodyPr/>
          <a:lstStyle/>
          <a:p>
            <a:r>
              <a:rPr lang="en-US" dirty="0"/>
              <a:t>/</a:t>
            </a:r>
            <a:r>
              <a:rPr lang="en-US" dirty="0" err="1"/>
              <a:t>api</a:t>
            </a:r>
            <a:r>
              <a:rPr lang="en-US" dirty="0"/>
              <a:t>/</a:t>
            </a:r>
            <a:r>
              <a:rPr lang="en-US" dirty="0" err="1"/>
              <a:t>contactForm</a:t>
            </a:r>
            <a:r>
              <a:rPr lang="en-US" dirty="0"/>
              <a:t> – Configuration</a:t>
            </a:r>
          </a:p>
        </p:txBody>
      </p:sp>
      <p:sp>
        <p:nvSpPr>
          <p:cNvPr id="3" name="Slide Number Placeholder 2">
            <a:extLst>
              <a:ext uri="{FF2B5EF4-FFF2-40B4-BE49-F238E27FC236}">
                <a16:creationId xmlns:a16="http://schemas.microsoft.com/office/drawing/2014/main" id="{2E119984-6928-4BDD-9494-20F239F73FCB}"/>
              </a:ext>
            </a:extLst>
          </p:cNvPr>
          <p:cNvSpPr>
            <a:spLocks noGrp="1"/>
          </p:cNvSpPr>
          <p:nvPr>
            <p:ph type="sldNum" sz="quarter" idx="12"/>
          </p:nvPr>
        </p:nvSpPr>
        <p:spPr/>
        <p:txBody>
          <a:bodyPr/>
          <a:lstStyle/>
          <a:p>
            <a:fld id="{C263D6C4-4840-40CC-AC84-17E24B3B7BDE}" type="slidenum">
              <a:rPr lang="en-US" noProof="0" smtClean="0"/>
              <a:pPr/>
              <a:t>36</a:t>
            </a:fld>
            <a:endParaRPr lang="en-US" noProof="0" dirty="0"/>
          </a:p>
        </p:txBody>
      </p:sp>
      <p:sp>
        <p:nvSpPr>
          <p:cNvPr id="8" name="Content Placeholder 7">
            <a:extLst>
              <a:ext uri="{FF2B5EF4-FFF2-40B4-BE49-F238E27FC236}">
                <a16:creationId xmlns:a16="http://schemas.microsoft.com/office/drawing/2014/main" id="{58BD5290-8D0E-4E9A-BBD3-08FF22634E45}"/>
              </a:ext>
            </a:extLst>
          </p:cNvPr>
          <p:cNvSpPr>
            <a:spLocks noGrp="1"/>
          </p:cNvSpPr>
          <p:nvPr>
            <p:ph idx="1"/>
          </p:nvPr>
        </p:nvSpPr>
        <p:spPr/>
        <p:txBody>
          <a:bodyPr/>
          <a:lstStyle/>
          <a:p>
            <a:r>
              <a:rPr lang="en-US" dirty="0"/>
              <a:t>Local configuration</a:t>
            </a:r>
          </a:p>
          <a:p>
            <a:pPr lvl="1"/>
            <a:r>
              <a:rPr lang="en-US" dirty="0"/>
              <a:t>!Don’t check this in!</a:t>
            </a:r>
          </a:p>
          <a:p>
            <a:pPr lvl="1"/>
            <a:r>
              <a:rPr lang="en-US" dirty="0" err="1"/>
              <a:t>local.settings.json</a:t>
            </a:r>
            <a:endParaRPr lang="en-US" dirty="0"/>
          </a:p>
          <a:p>
            <a:r>
              <a:rPr lang="en-US" dirty="0"/>
              <a:t>Deployment configuration</a:t>
            </a:r>
          </a:p>
        </p:txBody>
      </p:sp>
      <p:pic>
        <p:nvPicPr>
          <p:cNvPr id="2" name="Picture 1">
            <a:extLst>
              <a:ext uri="{FF2B5EF4-FFF2-40B4-BE49-F238E27FC236}">
                <a16:creationId xmlns:a16="http://schemas.microsoft.com/office/drawing/2014/main" id="{ADBCDBF2-DC72-4B8E-BA72-FA60601D6432}"/>
              </a:ext>
            </a:extLst>
          </p:cNvPr>
          <p:cNvPicPr>
            <a:picLocks noChangeAspect="1"/>
          </p:cNvPicPr>
          <p:nvPr/>
        </p:nvPicPr>
        <p:blipFill rotWithShape="1">
          <a:blip r:embed="rId2"/>
          <a:srcRect r="9819" b="36685"/>
          <a:stretch/>
        </p:blipFill>
        <p:spPr>
          <a:xfrm>
            <a:off x="4986554" y="1375627"/>
            <a:ext cx="7205446" cy="4801336"/>
          </a:xfrm>
          <a:prstGeom prst="rect">
            <a:avLst/>
          </a:prstGeom>
        </p:spPr>
      </p:pic>
    </p:spTree>
    <p:extLst>
      <p:ext uri="{BB962C8B-B14F-4D97-AF65-F5344CB8AC3E}">
        <p14:creationId xmlns:p14="http://schemas.microsoft.com/office/powerpoint/2010/main" val="2810247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C316-504A-4A1E-ADFE-095F7B75F20B}"/>
              </a:ext>
            </a:extLst>
          </p:cNvPr>
          <p:cNvSpPr>
            <a:spLocks noGrp="1"/>
          </p:cNvSpPr>
          <p:nvPr>
            <p:ph type="title"/>
          </p:nvPr>
        </p:nvSpPr>
        <p:spPr>
          <a:xfrm>
            <a:off x="444500" y="542925"/>
            <a:ext cx="11214100" cy="535531"/>
          </a:xfrm>
        </p:spPr>
        <p:txBody>
          <a:bodyPr/>
          <a:lstStyle/>
          <a:p>
            <a:r>
              <a:rPr lang="en-US" dirty="0" err="1"/>
              <a:t>QueueTrigger</a:t>
            </a:r>
            <a:r>
              <a:rPr lang="en-US" dirty="0"/>
              <a:t> – unconfirmed-</a:t>
            </a:r>
            <a:r>
              <a:rPr lang="en-US" dirty="0" err="1"/>
              <a:t>formdata</a:t>
            </a:r>
            <a:endParaRPr lang="en-US" dirty="0"/>
          </a:p>
        </p:txBody>
      </p:sp>
      <p:sp>
        <p:nvSpPr>
          <p:cNvPr id="3" name="Slide Number Placeholder 2">
            <a:extLst>
              <a:ext uri="{FF2B5EF4-FFF2-40B4-BE49-F238E27FC236}">
                <a16:creationId xmlns:a16="http://schemas.microsoft.com/office/drawing/2014/main" id="{37C79CE7-2E29-4B4C-97F2-4D3E023B81E3}"/>
              </a:ext>
            </a:extLst>
          </p:cNvPr>
          <p:cNvSpPr>
            <a:spLocks noGrp="1"/>
          </p:cNvSpPr>
          <p:nvPr>
            <p:ph type="sldNum" sz="quarter" idx="12"/>
          </p:nvPr>
        </p:nvSpPr>
        <p:spPr/>
        <p:txBody>
          <a:bodyPr/>
          <a:lstStyle/>
          <a:p>
            <a:fld id="{C263D6C4-4840-40CC-AC84-17E24B3B7BDE}" type="slidenum">
              <a:rPr lang="en-US" noProof="0" smtClean="0"/>
              <a:pPr/>
              <a:t>37</a:t>
            </a:fld>
            <a:endParaRPr lang="en-US" noProof="0" dirty="0"/>
          </a:p>
        </p:txBody>
      </p:sp>
      <p:grpSp>
        <p:nvGrpSpPr>
          <p:cNvPr id="6" name="Group 5">
            <a:extLst>
              <a:ext uri="{FF2B5EF4-FFF2-40B4-BE49-F238E27FC236}">
                <a16:creationId xmlns:a16="http://schemas.microsoft.com/office/drawing/2014/main" id="{E94715F2-6B76-4F1B-8F29-526F3064B2DD}"/>
              </a:ext>
            </a:extLst>
          </p:cNvPr>
          <p:cNvGrpSpPr/>
          <p:nvPr/>
        </p:nvGrpSpPr>
        <p:grpSpPr>
          <a:xfrm>
            <a:off x="899815" y="2959592"/>
            <a:ext cx="10555585" cy="938816"/>
            <a:chOff x="474430" y="2887460"/>
            <a:chExt cx="10555585" cy="938816"/>
          </a:xfrm>
        </p:grpSpPr>
        <p:sp>
          <p:nvSpPr>
            <p:cNvPr id="13" name="Flowchart: Process 12">
              <a:extLst>
                <a:ext uri="{FF2B5EF4-FFF2-40B4-BE49-F238E27FC236}">
                  <a16:creationId xmlns:a16="http://schemas.microsoft.com/office/drawing/2014/main" id="{44D6878C-7512-4AC5-9152-BFE63C79CB99}"/>
                </a:ext>
              </a:extLst>
            </p:cNvPr>
            <p:cNvSpPr/>
            <p:nvPr/>
          </p:nvSpPr>
          <p:spPr>
            <a:xfrm>
              <a:off x="3584826" y="2896338"/>
              <a:ext cx="1104900" cy="929938"/>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Queue Trigger</a:t>
              </a:r>
            </a:p>
          </p:txBody>
        </p:sp>
        <p:sp>
          <p:nvSpPr>
            <p:cNvPr id="15" name="Flowchart: Process 14">
              <a:extLst>
                <a:ext uri="{FF2B5EF4-FFF2-40B4-BE49-F238E27FC236}">
                  <a16:creationId xmlns:a16="http://schemas.microsoft.com/office/drawing/2014/main" id="{656336EE-B202-4AE0-ACE0-0F392AA3CC3F}"/>
                </a:ext>
              </a:extLst>
            </p:cNvPr>
            <p:cNvSpPr/>
            <p:nvPr/>
          </p:nvSpPr>
          <p:spPr>
            <a:xfrm>
              <a:off x="6121001" y="2887460"/>
              <a:ext cx="1369845" cy="929938"/>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t>Send Confirm Link</a:t>
              </a:r>
            </a:p>
          </p:txBody>
        </p:sp>
        <p:sp>
          <p:nvSpPr>
            <p:cNvPr id="16" name="Flowchart: Process 15">
              <a:extLst>
                <a:ext uri="{FF2B5EF4-FFF2-40B4-BE49-F238E27FC236}">
                  <a16:creationId xmlns:a16="http://schemas.microsoft.com/office/drawing/2014/main" id="{DC9F6B2A-DA3B-4A35-B7DD-C7D9ECA8DCED}"/>
                </a:ext>
              </a:extLst>
            </p:cNvPr>
            <p:cNvSpPr/>
            <p:nvPr/>
          </p:nvSpPr>
          <p:spPr>
            <a:xfrm>
              <a:off x="8922121" y="2887460"/>
              <a:ext cx="2107894" cy="929938"/>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Table</a:t>
              </a:r>
            </a:p>
            <a:p>
              <a:pPr algn="ctr"/>
              <a:r>
                <a:rPr lang="en-US" sz="1200" dirty="0" err="1"/>
                <a:t>AwaitConfirmationFormData</a:t>
              </a:r>
              <a:endParaRPr lang="en-US" dirty="0"/>
            </a:p>
          </p:txBody>
        </p:sp>
        <p:sp>
          <p:nvSpPr>
            <p:cNvPr id="31" name="Arrow: Right 30">
              <a:extLst>
                <a:ext uri="{FF2B5EF4-FFF2-40B4-BE49-F238E27FC236}">
                  <a16:creationId xmlns:a16="http://schemas.microsoft.com/office/drawing/2014/main" id="{30A5E082-D9A0-4A65-9249-61A6F38B7C66}"/>
                </a:ext>
              </a:extLst>
            </p:cNvPr>
            <p:cNvSpPr/>
            <p:nvPr/>
          </p:nvSpPr>
          <p:spPr>
            <a:xfrm>
              <a:off x="2270046" y="3024278"/>
              <a:ext cx="1188423"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20" name="Flowchart: Process 19">
              <a:extLst>
                <a:ext uri="{FF2B5EF4-FFF2-40B4-BE49-F238E27FC236}">
                  <a16:creationId xmlns:a16="http://schemas.microsoft.com/office/drawing/2014/main" id="{EFA36C67-1307-479C-B6CB-28FB5C9D0166}"/>
                </a:ext>
              </a:extLst>
            </p:cNvPr>
            <p:cNvSpPr/>
            <p:nvPr/>
          </p:nvSpPr>
          <p:spPr>
            <a:xfrm>
              <a:off x="474430" y="2887460"/>
              <a:ext cx="1674190" cy="929938"/>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Queue</a:t>
              </a:r>
            </a:p>
            <a:p>
              <a:pPr algn="ctr"/>
              <a:r>
                <a:rPr lang="en-US" sz="1200" dirty="0"/>
                <a:t>unconfirmed-</a:t>
              </a:r>
              <a:r>
                <a:rPr lang="en-US" sz="1200" dirty="0" err="1"/>
                <a:t>formdata</a:t>
              </a:r>
              <a:endParaRPr lang="en-US" sz="1200" dirty="0"/>
            </a:p>
          </p:txBody>
        </p:sp>
        <p:sp>
          <p:nvSpPr>
            <p:cNvPr id="21" name="Arrow: Right 20">
              <a:extLst>
                <a:ext uri="{FF2B5EF4-FFF2-40B4-BE49-F238E27FC236}">
                  <a16:creationId xmlns:a16="http://schemas.microsoft.com/office/drawing/2014/main" id="{4224D186-528A-4BE4-B041-E68DA5AC112E}"/>
                </a:ext>
              </a:extLst>
            </p:cNvPr>
            <p:cNvSpPr/>
            <p:nvPr/>
          </p:nvSpPr>
          <p:spPr>
            <a:xfrm>
              <a:off x="4811152" y="3024278"/>
              <a:ext cx="1188423"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22" name="Arrow: Right 21">
              <a:extLst>
                <a:ext uri="{FF2B5EF4-FFF2-40B4-BE49-F238E27FC236}">
                  <a16:creationId xmlns:a16="http://schemas.microsoft.com/office/drawing/2014/main" id="{62E56B87-721C-4ABE-A5D4-5D734B1D970F}"/>
                </a:ext>
              </a:extLst>
            </p:cNvPr>
            <p:cNvSpPr/>
            <p:nvPr/>
          </p:nvSpPr>
          <p:spPr>
            <a:xfrm>
              <a:off x="7612272" y="3024278"/>
              <a:ext cx="1188423"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grpSp>
      <p:sp>
        <p:nvSpPr>
          <p:cNvPr id="25" name="Flowchart: Process 24">
            <a:extLst>
              <a:ext uri="{FF2B5EF4-FFF2-40B4-BE49-F238E27FC236}">
                <a16:creationId xmlns:a16="http://schemas.microsoft.com/office/drawing/2014/main" id="{D1E2D204-0B66-4907-82F4-AC135559BC9D}"/>
              </a:ext>
            </a:extLst>
          </p:cNvPr>
          <p:cNvSpPr/>
          <p:nvPr/>
        </p:nvSpPr>
        <p:spPr>
          <a:xfrm>
            <a:off x="9347506" y="4388342"/>
            <a:ext cx="2107894" cy="929938"/>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t>SendGrid Email</a:t>
            </a:r>
          </a:p>
          <a:p>
            <a:pPr algn="ctr"/>
            <a:r>
              <a:rPr lang="en-US" sz="1600" dirty="0"/>
              <a:t>To User</a:t>
            </a:r>
          </a:p>
        </p:txBody>
      </p:sp>
      <p:sp>
        <p:nvSpPr>
          <p:cNvPr id="27" name="Arrow: Right 26">
            <a:extLst>
              <a:ext uri="{FF2B5EF4-FFF2-40B4-BE49-F238E27FC236}">
                <a16:creationId xmlns:a16="http://schemas.microsoft.com/office/drawing/2014/main" id="{4215EAF5-6547-4F47-9914-7294CEC1D797}"/>
              </a:ext>
            </a:extLst>
          </p:cNvPr>
          <p:cNvSpPr/>
          <p:nvPr/>
        </p:nvSpPr>
        <p:spPr>
          <a:xfrm>
            <a:off x="7118187" y="4578991"/>
            <a:ext cx="2107893"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Unique ID</a:t>
            </a:r>
          </a:p>
        </p:txBody>
      </p:sp>
      <p:sp>
        <p:nvSpPr>
          <p:cNvPr id="28" name="Flowchart: Process 27">
            <a:extLst>
              <a:ext uri="{FF2B5EF4-FFF2-40B4-BE49-F238E27FC236}">
                <a16:creationId xmlns:a16="http://schemas.microsoft.com/office/drawing/2014/main" id="{30C30760-0AE8-424F-B801-9CE72A32F8A5}"/>
              </a:ext>
            </a:extLst>
          </p:cNvPr>
          <p:cNvSpPr/>
          <p:nvPr/>
        </p:nvSpPr>
        <p:spPr>
          <a:xfrm>
            <a:off x="7118187" y="3995595"/>
            <a:ext cx="235113" cy="959785"/>
          </a:xfrm>
          <a:prstGeom prst="flowChart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7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C316-504A-4A1E-ADFE-095F7B75F20B}"/>
              </a:ext>
            </a:extLst>
          </p:cNvPr>
          <p:cNvSpPr>
            <a:spLocks noGrp="1"/>
          </p:cNvSpPr>
          <p:nvPr>
            <p:ph type="title"/>
          </p:nvPr>
        </p:nvSpPr>
        <p:spPr/>
        <p:txBody>
          <a:bodyPr/>
          <a:lstStyle/>
          <a:p>
            <a:r>
              <a:rPr lang="en-US" dirty="0" err="1"/>
              <a:t>QueueTrigger</a:t>
            </a:r>
            <a:r>
              <a:rPr lang="en-US" dirty="0"/>
              <a:t> – unconfirmed-</a:t>
            </a:r>
            <a:r>
              <a:rPr lang="en-US" dirty="0" err="1"/>
              <a:t>formdata</a:t>
            </a:r>
            <a:r>
              <a:rPr lang="en-US" dirty="0"/>
              <a:t> – Code</a:t>
            </a:r>
          </a:p>
        </p:txBody>
      </p:sp>
      <p:sp>
        <p:nvSpPr>
          <p:cNvPr id="3" name="Slide Number Placeholder 2">
            <a:extLst>
              <a:ext uri="{FF2B5EF4-FFF2-40B4-BE49-F238E27FC236}">
                <a16:creationId xmlns:a16="http://schemas.microsoft.com/office/drawing/2014/main" id="{37C79CE7-2E29-4B4C-97F2-4D3E023B81E3}"/>
              </a:ext>
            </a:extLst>
          </p:cNvPr>
          <p:cNvSpPr>
            <a:spLocks noGrp="1"/>
          </p:cNvSpPr>
          <p:nvPr>
            <p:ph type="sldNum" sz="quarter" idx="12"/>
          </p:nvPr>
        </p:nvSpPr>
        <p:spPr/>
        <p:txBody>
          <a:bodyPr/>
          <a:lstStyle/>
          <a:p>
            <a:fld id="{C263D6C4-4840-40CC-AC84-17E24B3B7BDE}" type="slidenum">
              <a:rPr lang="en-US" noProof="0" smtClean="0"/>
              <a:pPr/>
              <a:t>38</a:t>
            </a:fld>
            <a:endParaRPr lang="en-US" noProof="0" dirty="0"/>
          </a:p>
        </p:txBody>
      </p:sp>
      <p:sp>
        <p:nvSpPr>
          <p:cNvPr id="4" name="Text Placeholder 3">
            <a:extLst>
              <a:ext uri="{FF2B5EF4-FFF2-40B4-BE49-F238E27FC236}">
                <a16:creationId xmlns:a16="http://schemas.microsoft.com/office/drawing/2014/main" id="{AEA694D1-2BD7-41C4-A01D-9494AADCB679}"/>
              </a:ext>
            </a:extLst>
          </p:cNvPr>
          <p:cNvSpPr>
            <a:spLocks noGrp="1"/>
          </p:cNvSpPr>
          <p:nvPr>
            <p:ph type="body" sz="quarter" idx="13"/>
          </p:nvPr>
        </p:nvSpPr>
        <p:spPr/>
        <p:txBody>
          <a:bodyPr/>
          <a:lstStyle/>
          <a:p>
            <a:r>
              <a:rPr lang="en-US" dirty="0"/>
              <a:t>Woo! The good stuff</a:t>
            </a:r>
          </a:p>
          <a:p>
            <a:r>
              <a:rPr lang="en-US" sz="4000" dirty="0"/>
              <a:t>Cue Visual Studio.</a:t>
            </a:r>
          </a:p>
        </p:txBody>
      </p:sp>
    </p:spTree>
    <p:extLst>
      <p:ext uri="{BB962C8B-B14F-4D97-AF65-F5344CB8AC3E}">
        <p14:creationId xmlns:p14="http://schemas.microsoft.com/office/powerpoint/2010/main" val="3806944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3E288F-EBA4-4B8A-B15F-552F16489943}"/>
              </a:ext>
            </a:extLst>
          </p:cNvPr>
          <p:cNvSpPr>
            <a:spLocks noGrp="1"/>
          </p:cNvSpPr>
          <p:nvPr>
            <p:ph type="title"/>
          </p:nvPr>
        </p:nvSpPr>
        <p:spPr/>
        <p:txBody>
          <a:bodyPr/>
          <a:lstStyle/>
          <a:p>
            <a:r>
              <a:rPr lang="en-US" dirty="0" err="1"/>
              <a:t>QueueTrigger</a:t>
            </a:r>
            <a:r>
              <a:rPr lang="en-US" dirty="0"/>
              <a:t> – unconfirmed-</a:t>
            </a:r>
            <a:r>
              <a:rPr lang="en-US" dirty="0" err="1"/>
              <a:t>formdata</a:t>
            </a:r>
            <a:r>
              <a:rPr lang="en-US" dirty="0"/>
              <a:t> – Configuration</a:t>
            </a:r>
          </a:p>
        </p:txBody>
      </p:sp>
      <p:sp>
        <p:nvSpPr>
          <p:cNvPr id="3" name="Slide Number Placeholder 2">
            <a:extLst>
              <a:ext uri="{FF2B5EF4-FFF2-40B4-BE49-F238E27FC236}">
                <a16:creationId xmlns:a16="http://schemas.microsoft.com/office/drawing/2014/main" id="{2E119984-6928-4BDD-9494-20F239F73FCB}"/>
              </a:ext>
            </a:extLst>
          </p:cNvPr>
          <p:cNvSpPr>
            <a:spLocks noGrp="1"/>
          </p:cNvSpPr>
          <p:nvPr>
            <p:ph type="sldNum" sz="quarter" idx="12"/>
          </p:nvPr>
        </p:nvSpPr>
        <p:spPr/>
        <p:txBody>
          <a:bodyPr/>
          <a:lstStyle/>
          <a:p>
            <a:fld id="{C263D6C4-4840-40CC-AC84-17E24B3B7BDE}" type="slidenum">
              <a:rPr lang="en-US" noProof="0" smtClean="0"/>
              <a:pPr/>
              <a:t>39</a:t>
            </a:fld>
            <a:endParaRPr lang="en-US" noProof="0" dirty="0"/>
          </a:p>
        </p:txBody>
      </p:sp>
      <p:sp>
        <p:nvSpPr>
          <p:cNvPr id="8" name="Content Placeholder 7">
            <a:extLst>
              <a:ext uri="{FF2B5EF4-FFF2-40B4-BE49-F238E27FC236}">
                <a16:creationId xmlns:a16="http://schemas.microsoft.com/office/drawing/2014/main" id="{58BD5290-8D0E-4E9A-BBD3-08FF22634E45}"/>
              </a:ext>
            </a:extLst>
          </p:cNvPr>
          <p:cNvSpPr>
            <a:spLocks noGrp="1"/>
          </p:cNvSpPr>
          <p:nvPr>
            <p:ph idx="1"/>
          </p:nvPr>
        </p:nvSpPr>
        <p:spPr/>
        <p:txBody>
          <a:bodyPr/>
          <a:lstStyle/>
          <a:p>
            <a:r>
              <a:rPr lang="en-US" dirty="0"/>
              <a:t>Local configuration</a:t>
            </a:r>
          </a:p>
          <a:p>
            <a:pPr lvl="1"/>
            <a:r>
              <a:rPr lang="en-US" dirty="0" err="1"/>
              <a:t>local.settings.json</a:t>
            </a:r>
            <a:r>
              <a:rPr lang="en-US" dirty="0"/>
              <a:t> (don’t check this in!)</a:t>
            </a:r>
          </a:p>
          <a:p>
            <a:r>
              <a:rPr lang="en-US" dirty="0"/>
              <a:t>Deployment configuration</a:t>
            </a:r>
          </a:p>
          <a:p>
            <a:r>
              <a:rPr lang="en-US" dirty="0"/>
              <a:t>SendGrid configuration</a:t>
            </a:r>
          </a:p>
          <a:p>
            <a:pPr lvl="1"/>
            <a:r>
              <a:rPr lang="en-US" dirty="0"/>
              <a:t>API Key Id</a:t>
            </a:r>
          </a:p>
          <a:p>
            <a:pPr lvl="1"/>
            <a:r>
              <a:rPr lang="en-US" dirty="0"/>
              <a:t>API Key</a:t>
            </a:r>
          </a:p>
          <a:p>
            <a:pPr lvl="1"/>
            <a:r>
              <a:rPr lang="en-US" dirty="0"/>
              <a:t>Sender Auth (out of scope)</a:t>
            </a:r>
          </a:p>
        </p:txBody>
      </p:sp>
      <p:pic>
        <p:nvPicPr>
          <p:cNvPr id="4" name="Picture 3">
            <a:extLst>
              <a:ext uri="{FF2B5EF4-FFF2-40B4-BE49-F238E27FC236}">
                <a16:creationId xmlns:a16="http://schemas.microsoft.com/office/drawing/2014/main" id="{D0E145AE-26E5-435F-A891-69360396AD73}"/>
              </a:ext>
            </a:extLst>
          </p:cNvPr>
          <p:cNvPicPr>
            <a:picLocks noChangeAspect="1"/>
          </p:cNvPicPr>
          <p:nvPr/>
        </p:nvPicPr>
        <p:blipFill>
          <a:blip r:embed="rId2"/>
          <a:stretch>
            <a:fillRect/>
          </a:stretch>
        </p:blipFill>
        <p:spPr>
          <a:xfrm>
            <a:off x="5218529" y="4142704"/>
            <a:ext cx="6973471" cy="2034259"/>
          </a:xfrm>
          <a:prstGeom prst="rect">
            <a:avLst/>
          </a:prstGeom>
        </p:spPr>
      </p:pic>
    </p:spTree>
    <p:extLst>
      <p:ext uri="{BB962C8B-B14F-4D97-AF65-F5344CB8AC3E}">
        <p14:creationId xmlns:p14="http://schemas.microsoft.com/office/powerpoint/2010/main" val="195330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FBD0-68EC-4930-AB56-69C33FB10C36}"/>
              </a:ext>
            </a:extLst>
          </p:cNvPr>
          <p:cNvSpPr>
            <a:spLocks noGrp="1"/>
          </p:cNvSpPr>
          <p:nvPr>
            <p:ph type="title"/>
          </p:nvPr>
        </p:nvSpPr>
        <p:spPr/>
        <p:txBody>
          <a:bodyPr/>
          <a:lstStyle/>
          <a:p>
            <a:r>
              <a:rPr lang="en-US" dirty="0"/>
              <a:t>Overview</a:t>
            </a:r>
          </a:p>
        </p:txBody>
      </p:sp>
      <p:sp>
        <p:nvSpPr>
          <p:cNvPr id="3" name="Slide Number Placeholder 2">
            <a:extLst>
              <a:ext uri="{FF2B5EF4-FFF2-40B4-BE49-F238E27FC236}">
                <a16:creationId xmlns:a16="http://schemas.microsoft.com/office/drawing/2014/main" id="{0CC9A0F4-A030-44FE-B1EF-C7D6474E9BE9}"/>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6" name="Content Placeholder 5">
            <a:extLst>
              <a:ext uri="{FF2B5EF4-FFF2-40B4-BE49-F238E27FC236}">
                <a16:creationId xmlns:a16="http://schemas.microsoft.com/office/drawing/2014/main" id="{6778AF04-C9ED-4D0B-A1C8-873FC8252BBE}"/>
              </a:ext>
            </a:extLst>
          </p:cNvPr>
          <p:cNvSpPr>
            <a:spLocks noGrp="1"/>
          </p:cNvSpPr>
          <p:nvPr>
            <p:ph idx="1"/>
          </p:nvPr>
        </p:nvSpPr>
        <p:spPr/>
        <p:txBody>
          <a:bodyPr/>
          <a:lstStyle/>
          <a:p>
            <a:r>
              <a:rPr lang="en-US" dirty="0"/>
              <a:t>Overview</a:t>
            </a:r>
          </a:p>
          <a:p>
            <a:pPr lvl="1"/>
            <a:r>
              <a:rPr lang="en-US" dirty="0"/>
              <a:t>Overview</a:t>
            </a:r>
          </a:p>
          <a:p>
            <a:pPr lvl="2"/>
            <a:r>
              <a:rPr lang="en-US" dirty="0"/>
              <a:t>Overview</a:t>
            </a:r>
          </a:p>
          <a:p>
            <a:endParaRPr lang="en-US" dirty="0"/>
          </a:p>
        </p:txBody>
      </p:sp>
    </p:spTree>
    <p:extLst>
      <p:ext uri="{BB962C8B-B14F-4D97-AF65-F5344CB8AC3E}">
        <p14:creationId xmlns:p14="http://schemas.microsoft.com/office/powerpoint/2010/main" val="37592521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C316-504A-4A1E-ADFE-095F7B75F20B}"/>
              </a:ext>
            </a:extLst>
          </p:cNvPr>
          <p:cNvSpPr>
            <a:spLocks noGrp="1"/>
          </p:cNvSpPr>
          <p:nvPr>
            <p:ph type="title"/>
          </p:nvPr>
        </p:nvSpPr>
        <p:spPr>
          <a:xfrm>
            <a:off x="444500" y="542925"/>
            <a:ext cx="11214100" cy="535531"/>
          </a:xfrm>
        </p:spPr>
        <p:txBody>
          <a:bodyPr/>
          <a:lstStyle/>
          <a:p>
            <a:r>
              <a:rPr lang="en-US" dirty="0" err="1"/>
              <a:t>api</a:t>
            </a:r>
            <a:r>
              <a:rPr lang="en-US" dirty="0"/>
              <a:t>/confirm – Control Flow</a:t>
            </a:r>
          </a:p>
        </p:txBody>
      </p:sp>
      <p:sp>
        <p:nvSpPr>
          <p:cNvPr id="3" name="Slide Number Placeholder 2">
            <a:extLst>
              <a:ext uri="{FF2B5EF4-FFF2-40B4-BE49-F238E27FC236}">
                <a16:creationId xmlns:a16="http://schemas.microsoft.com/office/drawing/2014/main" id="{37C79CE7-2E29-4B4C-97F2-4D3E023B81E3}"/>
              </a:ext>
            </a:extLst>
          </p:cNvPr>
          <p:cNvSpPr>
            <a:spLocks noGrp="1"/>
          </p:cNvSpPr>
          <p:nvPr>
            <p:ph type="sldNum" sz="quarter" idx="12"/>
          </p:nvPr>
        </p:nvSpPr>
        <p:spPr/>
        <p:txBody>
          <a:bodyPr/>
          <a:lstStyle/>
          <a:p>
            <a:fld id="{C263D6C4-4840-40CC-AC84-17E24B3B7BDE}" type="slidenum">
              <a:rPr lang="en-US" noProof="0" smtClean="0"/>
              <a:pPr/>
              <a:t>40</a:t>
            </a:fld>
            <a:endParaRPr lang="en-US" noProof="0" dirty="0"/>
          </a:p>
        </p:txBody>
      </p:sp>
      <p:grpSp>
        <p:nvGrpSpPr>
          <p:cNvPr id="6" name="Group 5">
            <a:extLst>
              <a:ext uri="{FF2B5EF4-FFF2-40B4-BE49-F238E27FC236}">
                <a16:creationId xmlns:a16="http://schemas.microsoft.com/office/drawing/2014/main" id="{F885D322-5D9A-4224-B66E-34184E17D619}"/>
              </a:ext>
            </a:extLst>
          </p:cNvPr>
          <p:cNvGrpSpPr/>
          <p:nvPr/>
        </p:nvGrpSpPr>
        <p:grpSpPr>
          <a:xfrm>
            <a:off x="79128" y="2659065"/>
            <a:ext cx="11944844" cy="2075401"/>
            <a:chOff x="55227" y="2162904"/>
            <a:chExt cx="11944844" cy="2075401"/>
          </a:xfrm>
        </p:grpSpPr>
        <p:sp>
          <p:nvSpPr>
            <p:cNvPr id="13" name="Flowchart: Process 12">
              <a:extLst>
                <a:ext uri="{FF2B5EF4-FFF2-40B4-BE49-F238E27FC236}">
                  <a16:creationId xmlns:a16="http://schemas.microsoft.com/office/drawing/2014/main" id="{44D6878C-7512-4AC5-9152-BFE63C79CB99}"/>
                </a:ext>
              </a:extLst>
            </p:cNvPr>
            <p:cNvSpPr/>
            <p:nvPr/>
          </p:nvSpPr>
          <p:spPr>
            <a:xfrm>
              <a:off x="3839522" y="2162904"/>
              <a:ext cx="1104900" cy="929938"/>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HTTP Trigger</a:t>
              </a:r>
            </a:p>
          </p:txBody>
        </p:sp>
        <p:sp>
          <p:nvSpPr>
            <p:cNvPr id="14" name="Arrow: Right 13">
              <a:extLst>
                <a:ext uri="{FF2B5EF4-FFF2-40B4-BE49-F238E27FC236}">
                  <a16:creationId xmlns:a16="http://schemas.microsoft.com/office/drawing/2014/main" id="{C1E51203-15A0-4219-8BB0-3E90183AE10B}"/>
                </a:ext>
              </a:extLst>
            </p:cNvPr>
            <p:cNvSpPr/>
            <p:nvPr/>
          </p:nvSpPr>
          <p:spPr>
            <a:xfrm>
              <a:off x="5094444" y="2320098"/>
              <a:ext cx="1376357"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Unique ID</a:t>
              </a:r>
            </a:p>
          </p:txBody>
        </p:sp>
        <p:sp>
          <p:nvSpPr>
            <p:cNvPr id="16" name="Flowchart: Process 15">
              <a:extLst>
                <a:ext uri="{FF2B5EF4-FFF2-40B4-BE49-F238E27FC236}">
                  <a16:creationId xmlns:a16="http://schemas.microsoft.com/office/drawing/2014/main" id="{DC9F6B2A-DA3B-4A35-B7DD-C7D9ECA8DCED}"/>
                </a:ext>
              </a:extLst>
            </p:cNvPr>
            <p:cNvSpPr/>
            <p:nvPr/>
          </p:nvSpPr>
          <p:spPr>
            <a:xfrm>
              <a:off x="10214137" y="2223220"/>
              <a:ext cx="1785934" cy="809305"/>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Queue</a:t>
              </a:r>
            </a:p>
            <a:p>
              <a:pPr algn="ctr"/>
              <a:r>
                <a:rPr lang="en-US" sz="1200" dirty="0"/>
                <a:t>confirmed-</a:t>
              </a:r>
              <a:r>
                <a:rPr lang="en-US" sz="1200" dirty="0" err="1"/>
                <a:t>formdata</a:t>
              </a:r>
              <a:endParaRPr lang="en-US" sz="1200" dirty="0"/>
            </a:p>
          </p:txBody>
        </p:sp>
        <p:sp>
          <p:nvSpPr>
            <p:cNvPr id="17" name="Arrow: Right 16">
              <a:extLst>
                <a:ext uri="{FF2B5EF4-FFF2-40B4-BE49-F238E27FC236}">
                  <a16:creationId xmlns:a16="http://schemas.microsoft.com/office/drawing/2014/main" id="{D19DDA3C-CAB2-4931-800C-E1D3F0AB9AC3}"/>
                </a:ext>
              </a:extLst>
            </p:cNvPr>
            <p:cNvSpPr/>
            <p:nvPr/>
          </p:nvSpPr>
          <p:spPr>
            <a:xfrm>
              <a:off x="8878739" y="2353553"/>
              <a:ext cx="1185376"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40" name="Arrow: Right 39">
              <a:extLst>
                <a:ext uri="{FF2B5EF4-FFF2-40B4-BE49-F238E27FC236}">
                  <a16:creationId xmlns:a16="http://schemas.microsoft.com/office/drawing/2014/main" id="{D90AB41C-7CFC-489B-AAC7-F9C8815B0AA3}"/>
                </a:ext>
              </a:extLst>
            </p:cNvPr>
            <p:cNvSpPr/>
            <p:nvPr/>
          </p:nvSpPr>
          <p:spPr>
            <a:xfrm>
              <a:off x="7826702" y="3559332"/>
              <a:ext cx="2306031" cy="54864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Bad ID</a:t>
              </a:r>
            </a:p>
          </p:txBody>
        </p:sp>
        <p:sp>
          <p:nvSpPr>
            <p:cNvPr id="41" name="Flowchart: Process 40">
              <a:extLst>
                <a:ext uri="{FF2B5EF4-FFF2-40B4-BE49-F238E27FC236}">
                  <a16:creationId xmlns:a16="http://schemas.microsoft.com/office/drawing/2014/main" id="{C5BB0EF2-6F18-422F-BB1A-18CB447EFA68}"/>
                </a:ext>
              </a:extLst>
            </p:cNvPr>
            <p:cNvSpPr/>
            <p:nvPr/>
          </p:nvSpPr>
          <p:spPr>
            <a:xfrm>
              <a:off x="10214137" y="3429000"/>
              <a:ext cx="1785934" cy="809305"/>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404 Error</a:t>
              </a:r>
            </a:p>
          </p:txBody>
        </p:sp>
        <p:sp>
          <p:nvSpPr>
            <p:cNvPr id="12" name="Flowchart: Process 11">
              <a:extLst>
                <a:ext uri="{FF2B5EF4-FFF2-40B4-BE49-F238E27FC236}">
                  <a16:creationId xmlns:a16="http://schemas.microsoft.com/office/drawing/2014/main" id="{23219704-85CD-4CD1-90BD-53C306D0ECE3}"/>
                </a:ext>
              </a:extLst>
            </p:cNvPr>
            <p:cNvSpPr/>
            <p:nvPr/>
          </p:nvSpPr>
          <p:spPr>
            <a:xfrm>
              <a:off x="6620823" y="2162904"/>
              <a:ext cx="2107894" cy="929938"/>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Table</a:t>
              </a:r>
            </a:p>
            <a:p>
              <a:pPr algn="ctr"/>
              <a:r>
                <a:rPr lang="en-US" sz="1200" dirty="0" err="1"/>
                <a:t>AwaitConfirmationFormData</a:t>
              </a:r>
              <a:endParaRPr lang="en-US" dirty="0"/>
            </a:p>
          </p:txBody>
        </p:sp>
        <p:sp>
          <p:nvSpPr>
            <p:cNvPr id="27" name="Flowchart: Process 26">
              <a:extLst>
                <a:ext uri="{FF2B5EF4-FFF2-40B4-BE49-F238E27FC236}">
                  <a16:creationId xmlns:a16="http://schemas.microsoft.com/office/drawing/2014/main" id="{44AB942E-79F5-4DB5-9A2D-92530833D149}"/>
                </a:ext>
              </a:extLst>
            </p:cNvPr>
            <p:cNvSpPr/>
            <p:nvPr/>
          </p:nvSpPr>
          <p:spPr>
            <a:xfrm>
              <a:off x="7826702" y="3206907"/>
              <a:ext cx="216696" cy="704850"/>
            </a:xfrm>
            <a:prstGeom prst="flowChart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Process 27">
              <a:extLst>
                <a:ext uri="{FF2B5EF4-FFF2-40B4-BE49-F238E27FC236}">
                  <a16:creationId xmlns:a16="http://schemas.microsoft.com/office/drawing/2014/main" id="{EC7F0923-2455-4F09-B226-EC3BB39CAAB4}"/>
                </a:ext>
              </a:extLst>
            </p:cNvPr>
            <p:cNvSpPr/>
            <p:nvPr/>
          </p:nvSpPr>
          <p:spPr>
            <a:xfrm>
              <a:off x="55227" y="2162904"/>
              <a:ext cx="2107894" cy="929938"/>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t>User clicks link in email from SendGrid</a:t>
              </a:r>
            </a:p>
          </p:txBody>
        </p:sp>
        <p:sp>
          <p:nvSpPr>
            <p:cNvPr id="29" name="Arrow: Right 28">
              <a:extLst>
                <a:ext uri="{FF2B5EF4-FFF2-40B4-BE49-F238E27FC236}">
                  <a16:creationId xmlns:a16="http://schemas.microsoft.com/office/drawing/2014/main" id="{D57E09A8-29FF-466C-84F4-564BCDA07AC2}"/>
                </a:ext>
              </a:extLst>
            </p:cNvPr>
            <p:cNvSpPr/>
            <p:nvPr/>
          </p:nvSpPr>
          <p:spPr>
            <a:xfrm>
              <a:off x="2308387" y="2320098"/>
              <a:ext cx="1376357"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Unique ID</a:t>
              </a:r>
            </a:p>
          </p:txBody>
        </p:sp>
      </p:grpSp>
    </p:spTree>
    <p:extLst>
      <p:ext uri="{BB962C8B-B14F-4D97-AF65-F5344CB8AC3E}">
        <p14:creationId xmlns:p14="http://schemas.microsoft.com/office/powerpoint/2010/main" val="2536967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C316-504A-4A1E-ADFE-095F7B75F20B}"/>
              </a:ext>
            </a:extLst>
          </p:cNvPr>
          <p:cNvSpPr>
            <a:spLocks noGrp="1"/>
          </p:cNvSpPr>
          <p:nvPr>
            <p:ph type="title"/>
          </p:nvPr>
        </p:nvSpPr>
        <p:spPr/>
        <p:txBody>
          <a:bodyPr/>
          <a:lstStyle/>
          <a:p>
            <a:r>
              <a:rPr lang="en-US" dirty="0" err="1"/>
              <a:t>api</a:t>
            </a:r>
            <a:r>
              <a:rPr lang="en-US" dirty="0"/>
              <a:t>/confirm – Code</a:t>
            </a:r>
          </a:p>
        </p:txBody>
      </p:sp>
      <p:sp>
        <p:nvSpPr>
          <p:cNvPr id="3" name="Slide Number Placeholder 2">
            <a:extLst>
              <a:ext uri="{FF2B5EF4-FFF2-40B4-BE49-F238E27FC236}">
                <a16:creationId xmlns:a16="http://schemas.microsoft.com/office/drawing/2014/main" id="{37C79CE7-2E29-4B4C-97F2-4D3E023B81E3}"/>
              </a:ext>
            </a:extLst>
          </p:cNvPr>
          <p:cNvSpPr>
            <a:spLocks noGrp="1"/>
          </p:cNvSpPr>
          <p:nvPr>
            <p:ph type="sldNum" sz="quarter" idx="12"/>
          </p:nvPr>
        </p:nvSpPr>
        <p:spPr/>
        <p:txBody>
          <a:bodyPr/>
          <a:lstStyle/>
          <a:p>
            <a:fld id="{C263D6C4-4840-40CC-AC84-17E24B3B7BDE}" type="slidenum">
              <a:rPr lang="en-US" noProof="0" smtClean="0"/>
              <a:pPr/>
              <a:t>41</a:t>
            </a:fld>
            <a:endParaRPr lang="en-US" noProof="0" dirty="0"/>
          </a:p>
        </p:txBody>
      </p:sp>
      <p:sp>
        <p:nvSpPr>
          <p:cNvPr id="4" name="Text Placeholder 3">
            <a:extLst>
              <a:ext uri="{FF2B5EF4-FFF2-40B4-BE49-F238E27FC236}">
                <a16:creationId xmlns:a16="http://schemas.microsoft.com/office/drawing/2014/main" id="{AEA694D1-2BD7-41C4-A01D-9494AADCB679}"/>
              </a:ext>
            </a:extLst>
          </p:cNvPr>
          <p:cNvSpPr>
            <a:spLocks noGrp="1"/>
          </p:cNvSpPr>
          <p:nvPr>
            <p:ph type="body" sz="quarter" idx="13"/>
          </p:nvPr>
        </p:nvSpPr>
        <p:spPr/>
        <p:txBody>
          <a:bodyPr/>
          <a:lstStyle/>
          <a:p>
            <a:r>
              <a:rPr lang="en-US" dirty="0"/>
              <a:t>Woo! More good stuff</a:t>
            </a:r>
          </a:p>
          <a:p>
            <a:r>
              <a:rPr lang="en-US" sz="4000" dirty="0"/>
              <a:t>Cue Visual Studio.</a:t>
            </a:r>
          </a:p>
        </p:txBody>
      </p:sp>
    </p:spTree>
    <p:extLst>
      <p:ext uri="{BB962C8B-B14F-4D97-AF65-F5344CB8AC3E}">
        <p14:creationId xmlns:p14="http://schemas.microsoft.com/office/powerpoint/2010/main" val="198545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30C2-F3BD-4E75-994D-AA8021544B2E}"/>
              </a:ext>
            </a:extLst>
          </p:cNvPr>
          <p:cNvSpPr>
            <a:spLocks noGrp="1"/>
          </p:cNvSpPr>
          <p:nvPr>
            <p:ph type="title"/>
          </p:nvPr>
        </p:nvSpPr>
        <p:spPr/>
        <p:txBody>
          <a:bodyPr/>
          <a:lstStyle/>
          <a:p>
            <a:r>
              <a:rPr lang="en-US" dirty="0" err="1"/>
              <a:t>api</a:t>
            </a:r>
            <a:r>
              <a:rPr lang="en-US" dirty="0"/>
              <a:t>/confirm – Configuration</a:t>
            </a:r>
          </a:p>
        </p:txBody>
      </p:sp>
      <p:sp>
        <p:nvSpPr>
          <p:cNvPr id="3" name="Slide Number Placeholder 2">
            <a:extLst>
              <a:ext uri="{FF2B5EF4-FFF2-40B4-BE49-F238E27FC236}">
                <a16:creationId xmlns:a16="http://schemas.microsoft.com/office/drawing/2014/main" id="{144B1974-3058-473D-987C-F1CC0ECF7402}"/>
              </a:ext>
            </a:extLst>
          </p:cNvPr>
          <p:cNvSpPr>
            <a:spLocks noGrp="1"/>
          </p:cNvSpPr>
          <p:nvPr>
            <p:ph type="sldNum" sz="quarter" idx="12"/>
          </p:nvPr>
        </p:nvSpPr>
        <p:spPr/>
        <p:txBody>
          <a:bodyPr/>
          <a:lstStyle/>
          <a:p>
            <a:fld id="{C263D6C4-4840-40CC-AC84-17E24B3B7BDE}" type="slidenum">
              <a:rPr lang="en-US" noProof="0" smtClean="0"/>
              <a:pPr/>
              <a:t>42</a:t>
            </a:fld>
            <a:endParaRPr lang="en-US" noProof="0" dirty="0"/>
          </a:p>
        </p:txBody>
      </p:sp>
      <p:sp>
        <p:nvSpPr>
          <p:cNvPr id="4" name="Content Placeholder 3">
            <a:extLst>
              <a:ext uri="{FF2B5EF4-FFF2-40B4-BE49-F238E27FC236}">
                <a16:creationId xmlns:a16="http://schemas.microsoft.com/office/drawing/2014/main" id="{F0680629-DFEB-4075-89DA-8AE446CC6BFB}"/>
              </a:ext>
            </a:extLst>
          </p:cNvPr>
          <p:cNvSpPr>
            <a:spLocks noGrp="1"/>
          </p:cNvSpPr>
          <p:nvPr>
            <p:ph type="body" sz="quarter" idx="13"/>
          </p:nvPr>
        </p:nvSpPr>
        <p:spPr/>
        <p:txBody>
          <a:bodyPr/>
          <a:lstStyle/>
          <a:p>
            <a:pPr marL="0" indent="0">
              <a:buNone/>
            </a:pPr>
            <a:r>
              <a:rPr lang="en-US" dirty="0"/>
              <a:t>Not this time.</a:t>
            </a:r>
          </a:p>
        </p:txBody>
      </p:sp>
    </p:spTree>
    <p:extLst>
      <p:ext uri="{BB962C8B-B14F-4D97-AF65-F5344CB8AC3E}">
        <p14:creationId xmlns:p14="http://schemas.microsoft.com/office/powerpoint/2010/main" val="3006527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C316-504A-4A1E-ADFE-095F7B75F20B}"/>
              </a:ext>
            </a:extLst>
          </p:cNvPr>
          <p:cNvSpPr>
            <a:spLocks noGrp="1"/>
          </p:cNvSpPr>
          <p:nvPr>
            <p:ph type="title"/>
          </p:nvPr>
        </p:nvSpPr>
        <p:spPr>
          <a:xfrm>
            <a:off x="444500" y="542925"/>
            <a:ext cx="11214100" cy="535531"/>
          </a:xfrm>
        </p:spPr>
        <p:txBody>
          <a:bodyPr/>
          <a:lstStyle/>
          <a:p>
            <a:r>
              <a:rPr lang="en-US" dirty="0" err="1"/>
              <a:t>QueueTrigger</a:t>
            </a:r>
            <a:r>
              <a:rPr lang="en-US" dirty="0"/>
              <a:t> – confirmed-</a:t>
            </a:r>
            <a:r>
              <a:rPr lang="en-US" dirty="0" err="1"/>
              <a:t>formdata</a:t>
            </a:r>
            <a:r>
              <a:rPr lang="en-US" dirty="0"/>
              <a:t> – Control Flow</a:t>
            </a:r>
          </a:p>
        </p:txBody>
      </p:sp>
      <p:sp>
        <p:nvSpPr>
          <p:cNvPr id="3" name="Slide Number Placeholder 2">
            <a:extLst>
              <a:ext uri="{FF2B5EF4-FFF2-40B4-BE49-F238E27FC236}">
                <a16:creationId xmlns:a16="http://schemas.microsoft.com/office/drawing/2014/main" id="{37C79CE7-2E29-4B4C-97F2-4D3E023B81E3}"/>
              </a:ext>
            </a:extLst>
          </p:cNvPr>
          <p:cNvSpPr>
            <a:spLocks noGrp="1"/>
          </p:cNvSpPr>
          <p:nvPr>
            <p:ph type="sldNum" sz="quarter" idx="12"/>
          </p:nvPr>
        </p:nvSpPr>
        <p:spPr/>
        <p:txBody>
          <a:bodyPr/>
          <a:lstStyle/>
          <a:p>
            <a:fld id="{C263D6C4-4840-40CC-AC84-17E24B3B7BDE}" type="slidenum">
              <a:rPr lang="en-US" noProof="0" smtClean="0"/>
              <a:pPr/>
              <a:t>43</a:t>
            </a:fld>
            <a:endParaRPr lang="en-US" noProof="0" dirty="0"/>
          </a:p>
        </p:txBody>
      </p:sp>
      <p:grpSp>
        <p:nvGrpSpPr>
          <p:cNvPr id="5" name="Group 4">
            <a:extLst>
              <a:ext uri="{FF2B5EF4-FFF2-40B4-BE49-F238E27FC236}">
                <a16:creationId xmlns:a16="http://schemas.microsoft.com/office/drawing/2014/main" id="{1A645A47-8277-47D1-834D-509173D280F7}"/>
              </a:ext>
            </a:extLst>
          </p:cNvPr>
          <p:cNvGrpSpPr/>
          <p:nvPr/>
        </p:nvGrpSpPr>
        <p:grpSpPr>
          <a:xfrm>
            <a:off x="2092563" y="2964031"/>
            <a:ext cx="8006874" cy="929938"/>
            <a:chOff x="126298" y="2274409"/>
            <a:chExt cx="8006874" cy="929938"/>
          </a:xfrm>
        </p:grpSpPr>
        <p:sp>
          <p:nvSpPr>
            <p:cNvPr id="13" name="Flowchart: Process 12">
              <a:extLst>
                <a:ext uri="{FF2B5EF4-FFF2-40B4-BE49-F238E27FC236}">
                  <a16:creationId xmlns:a16="http://schemas.microsoft.com/office/drawing/2014/main" id="{44D6878C-7512-4AC5-9152-BFE63C79CB99}"/>
                </a:ext>
              </a:extLst>
            </p:cNvPr>
            <p:cNvSpPr/>
            <p:nvPr/>
          </p:nvSpPr>
          <p:spPr>
            <a:xfrm>
              <a:off x="3476386" y="2274409"/>
              <a:ext cx="1104900" cy="929937"/>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Queue Trigger</a:t>
              </a:r>
            </a:p>
          </p:txBody>
        </p:sp>
        <p:sp>
          <p:nvSpPr>
            <p:cNvPr id="14" name="Arrow: Right 13">
              <a:extLst>
                <a:ext uri="{FF2B5EF4-FFF2-40B4-BE49-F238E27FC236}">
                  <a16:creationId xmlns:a16="http://schemas.microsoft.com/office/drawing/2014/main" id="{C1E51203-15A0-4219-8BB0-3E90183AE10B}"/>
                </a:ext>
              </a:extLst>
            </p:cNvPr>
            <p:cNvSpPr/>
            <p:nvPr/>
          </p:nvSpPr>
          <p:spPr>
            <a:xfrm>
              <a:off x="4695590" y="2465058"/>
              <a:ext cx="1215384"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31" name="Arrow: Right 30">
              <a:extLst>
                <a:ext uri="{FF2B5EF4-FFF2-40B4-BE49-F238E27FC236}">
                  <a16:creationId xmlns:a16="http://schemas.microsoft.com/office/drawing/2014/main" id="{30A5E082-D9A0-4A65-9249-61A6F38B7C66}"/>
                </a:ext>
              </a:extLst>
            </p:cNvPr>
            <p:cNvSpPr/>
            <p:nvPr/>
          </p:nvSpPr>
          <p:spPr>
            <a:xfrm>
              <a:off x="2070974" y="2440101"/>
              <a:ext cx="1291108" cy="54864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 Data</a:t>
              </a:r>
            </a:p>
          </p:txBody>
        </p:sp>
        <p:sp>
          <p:nvSpPr>
            <p:cNvPr id="12" name="Flowchart: Process 11">
              <a:extLst>
                <a:ext uri="{FF2B5EF4-FFF2-40B4-BE49-F238E27FC236}">
                  <a16:creationId xmlns:a16="http://schemas.microsoft.com/office/drawing/2014/main" id="{35E54051-09C4-470C-AEF7-C9DCE3DF58DB}"/>
                </a:ext>
              </a:extLst>
            </p:cNvPr>
            <p:cNvSpPr/>
            <p:nvPr/>
          </p:nvSpPr>
          <p:spPr>
            <a:xfrm>
              <a:off x="126298" y="2274409"/>
              <a:ext cx="1785934" cy="929937"/>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Queue</a:t>
              </a:r>
            </a:p>
            <a:p>
              <a:pPr algn="ctr"/>
              <a:r>
                <a:rPr lang="en-US" sz="1200" dirty="0"/>
                <a:t>confirmed-</a:t>
              </a:r>
              <a:r>
                <a:rPr lang="en-US" sz="1200" dirty="0" err="1"/>
                <a:t>formdata</a:t>
              </a:r>
              <a:endParaRPr lang="en-US" sz="1200" dirty="0"/>
            </a:p>
          </p:txBody>
        </p:sp>
        <p:sp>
          <p:nvSpPr>
            <p:cNvPr id="18" name="Flowchart: Process 17">
              <a:extLst>
                <a:ext uri="{FF2B5EF4-FFF2-40B4-BE49-F238E27FC236}">
                  <a16:creationId xmlns:a16="http://schemas.microsoft.com/office/drawing/2014/main" id="{E0ACC0B2-250A-4E94-A4AE-BF34ADD8B2F8}"/>
                </a:ext>
              </a:extLst>
            </p:cNvPr>
            <p:cNvSpPr/>
            <p:nvPr/>
          </p:nvSpPr>
          <p:spPr>
            <a:xfrm>
              <a:off x="6025278" y="2274409"/>
              <a:ext cx="2107894" cy="929938"/>
            </a:xfrm>
            <a:prstGeom prst="flowChartProcess">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t>SendGrid Email</a:t>
              </a:r>
            </a:p>
            <a:p>
              <a:pPr algn="ctr"/>
              <a:r>
                <a:rPr lang="en-US" sz="1600" dirty="0"/>
                <a:t>To Product Owner</a:t>
              </a:r>
            </a:p>
          </p:txBody>
        </p:sp>
      </p:grpSp>
    </p:spTree>
    <p:extLst>
      <p:ext uri="{BB962C8B-B14F-4D97-AF65-F5344CB8AC3E}">
        <p14:creationId xmlns:p14="http://schemas.microsoft.com/office/powerpoint/2010/main" val="3806625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C316-504A-4A1E-ADFE-095F7B75F20B}"/>
              </a:ext>
            </a:extLst>
          </p:cNvPr>
          <p:cNvSpPr>
            <a:spLocks noGrp="1"/>
          </p:cNvSpPr>
          <p:nvPr>
            <p:ph type="title"/>
          </p:nvPr>
        </p:nvSpPr>
        <p:spPr/>
        <p:txBody>
          <a:bodyPr/>
          <a:lstStyle/>
          <a:p>
            <a:r>
              <a:rPr lang="en-US" dirty="0" err="1"/>
              <a:t>QueueTrigger</a:t>
            </a:r>
            <a:r>
              <a:rPr lang="en-US" dirty="0"/>
              <a:t> – confirmed-</a:t>
            </a:r>
            <a:r>
              <a:rPr lang="en-US" dirty="0" err="1"/>
              <a:t>formdata</a:t>
            </a:r>
            <a:r>
              <a:rPr lang="en-US" dirty="0"/>
              <a:t> – Code</a:t>
            </a:r>
          </a:p>
        </p:txBody>
      </p:sp>
      <p:sp>
        <p:nvSpPr>
          <p:cNvPr id="3" name="Slide Number Placeholder 2">
            <a:extLst>
              <a:ext uri="{FF2B5EF4-FFF2-40B4-BE49-F238E27FC236}">
                <a16:creationId xmlns:a16="http://schemas.microsoft.com/office/drawing/2014/main" id="{37C79CE7-2E29-4B4C-97F2-4D3E023B81E3}"/>
              </a:ext>
            </a:extLst>
          </p:cNvPr>
          <p:cNvSpPr>
            <a:spLocks noGrp="1"/>
          </p:cNvSpPr>
          <p:nvPr>
            <p:ph type="sldNum" sz="quarter" idx="12"/>
          </p:nvPr>
        </p:nvSpPr>
        <p:spPr/>
        <p:txBody>
          <a:bodyPr/>
          <a:lstStyle/>
          <a:p>
            <a:fld id="{C263D6C4-4840-40CC-AC84-17E24B3B7BDE}" type="slidenum">
              <a:rPr lang="en-US" noProof="0" smtClean="0"/>
              <a:pPr/>
              <a:t>44</a:t>
            </a:fld>
            <a:endParaRPr lang="en-US" noProof="0" dirty="0"/>
          </a:p>
        </p:txBody>
      </p:sp>
      <p:sp>
        <p:nvSpPr>
          <p:cNvPr id="4" name="Text Placeholder 3">
            <a:extLst>
              <a:ext uri="{FF2B5EF4-FFF2-40B4-BE49-F238E27FC236}">
                <a16:creationId xmlns:a16="http://schemas.microsoft.com/office/drawing/2014/main" id="{AEA694D1-2BD7-41C4-A01D-9494AADCB679}"/>
              </a:ext>
            </a:extLst>
          </p:cNvPr>
          <p:cNvSpPr>
            <a:spLocks noGrp="1"/>
          </p:cNvSpPr>
          <p:nvPr>
            <p:ph type="body" sz="quarter" idx="13"/>
          </p:nvPr>
        </p:nvSpPr>
        <p:spPr/>
        <p:txBody>
          <a:bodyPr/>
          <a:lstStyle/>
          <a:p>
            <a:r>
              <a:rPr lang="en-US" dirty="0"/>
              <a:t>Woo! The good stuff</a:t>
            </a:r>
          </a:p>
          <a:p>
            <a:r>
              <a:rPr lang="en-US" sz="4000" dirty="0"/>
              <a:t>Cue Visual Studio.</a:t>
            </a:r>
          </a:p>
        </p:txBody>
      </p:sp>
    </p:spTree>
    <p:extLst>
      <p:ext uri="{BB962C8B-B14F-4D97-AF65-F5344CB8AC3E}">
        <p14:creationId xmlns:p14="http://schemas.microsoft.com/office/powerpoint/2010/main" val="1995956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30C2-F3BD-4E75-994D-AA8021544B2E}"/>
              </a:ext>
            </a:extLst>
          </p:cNvPr>
          <p:cNvSpPr>
            <a:spLocks noGrp="1"/>
          </p:cNvSpPr>
          <p:nvPr>
            <p:ph type="title"/>
          </p:nvPr>
        </p:nvSpPr>
        <p:spPr/>
        <p:txBody>
          <a:bodyPr/>
          <a:lstStyle/>
          <a:p>
            <a:r>
              <a:rPr lang="en-US" dirty="0" err="1"/>
              <a:t>QueueTrigger</a:t>
            </a:r>
            <a:r>
              <a:rPr lang="en-US" dirty="0"/>
              <a:t> – confirmed-</a:t>
            </a:r>
            <a:r>
              <a:rPr lang="en-US" dirty="0" err="1"/>
              <a:t>formdata</a:t>
            </a:r>
            <a:r>
              <a:rPr lang="en-US" dirty="0"/>
              <a:t> – Configuration</a:t>
            </a:r>
          </a:p>
        </p:txBody>
      </p:sp>
      <p:sp>
        <p:nvSpPr>
          <p:cNvPr id="3" name="Slide Number Placeholder 2">
            <a:extLst>
              <a:ext uri="{FF2B5EF4-FFF2-40B4-BE49-F238E27FC236}">
                <a16:creationId xmlns:a16="http://schemas.microsoft.com/office/drawing/2014/main" id="{144B1974-3058-473D-987C-F1CC0ECF7402}"/>
              </a:ext>
            </a:extLst>
          </p:cNvPr>
          <p:cNvSpPr>
            <a:spLocks noGrp="1"/>
          </p:cNvSpPr>
          <p:nvPr>
            <p:ph type="sldNum" sz="quarter" idx="12"/>
          </p:nvPr>
        </p:nvSpPr>
        <p:spPr/>
        <p:txBody>
          <a:bodyPr/>
          <a:lstStyle/>
          <a:p>
            <a:fld id="{C263D6C4-4840-40CC-AC84-17E24B3B7BDE}" type="slidenum">
              <a:rPr lang="en-US" noProof="0" smtClean="0"/>
              <a:pPr/>
              <a:t>45</a:t>
            </a:fld>
            <a:endParaRPr lang="en-US" noProof="0" dirty="0"/>
          </a:p>
        </p:txBody>
      </p:sp>
      <p:sp>
        <p:nvSpPr>
          <p:cNvPr id="4" name="Content Placeholder 3">
            <a:extLst>
              <a:ext uri="{FF2B5EF4-FFF2-40B4-BE49-F238E27FC236}">
                <a16:creationId xmlns:a16="http://schemas.microsoft.com/office/drawing/2014/main" id="{F0680629-DFEB-4075-89DA-8AE446CC6BFB}"/>
              </a:ext>
            </a:extLst>
          </p:cNvPr>
          <p:cNvSpPr>
            <a:spLocks noGrp="1"/>
          </p:cNvSpPr>
          <p:nvPr>
            <p:ph type="body" sz="quarter" idx="13"/>
          </p:nvPr>
        </p:nvSpPr>
        <p:spPr/>
        <p:txBody>
          <a:bodyPr/>
          <a:lstStyle/>
          <a:p>
            <a:pPr marL="0" indent="0">
              <a:buNone/>
            </a:pPr>
            <a:r>
              <a:rPr lang="en-US" dirty="0"/>
              <a:t>No, really we’re done with configuration</a:t>
            </a:r>
          </a:p>
        </p:txBody>
      </p:sp>
    </p:spTree>
    <p:extLst>
      <p:ext uri="{BB962C8B-B14F-4D97-AF65-F5344CB8AC3E}">
        <p14:creationId xmlns:p14="http://schemas.microsoft.com/office/powerpoint/2010/main" val="2259679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5B70-1CAD-42F6-A8C2-ED174F86C41A}"/>
              </a:ext>
            </a:extLst>
          </p:cNvPr>
          <p:cNvSpPr>
            <a:spLocks noGrp="1"/>
          </p:cNvSpPr>
          <p:nvPr>
            <p:ph type="title"/>
          </p:nvPr>
        </p:nvSpPr>
        <p:spPr/>
        <p:txBody>
          <a:bodyPr/>
          <a:lstStyle/>
          <a:p>
            <a:r>
              <a:rPr lang="en-US" dirty="0"/>
              <a:t>Cleanup!</a:t>
            </a:r>
          </a:p>
        </p:txBody>
      </p:sp>
      <p:sp>
        <p:nvSpPr>
          <p:cNvPr id="3" name="Slide Number Placeholder 2">
            <a:extLst>
              <a:ext uri="{FF2B5EF4-FFF2-40B4-BE49-F238E27FC236}">
                <a16:creationId xmlns:a16="http://schemas.microsoft.com/office/drawing/2014/main" id="{705976DF-2A42-4DD9-8A9A-FC73689B1461}"/>
              </a:ext>
            </a:extLst>
          </p:cNvPr>
          <p:cNvSpPr>
            <a:spLocks noGrp="1"/>
          </p:cNvSpPr>
          <p:nvPr>
            <p:ph type="sldNum" sz="quarter" idx="12"/>
          </p:nvPr>
        </p:nvSpPr>
        <p:spPr/>
        <p:txBody>
          <a:bodyPr/>
          <a:lstStyle/>
          <a:p>
            <a:fld id="{C263D6C4-4840-40CC-AC84-17E24B3B7BDE}" type="slidenum">
              <a:rPr lang="en-US" noProof="0" smtClean="0"/>
              <a:pPr/>
              <a:t>46</a:t>
            </a:fld>
            <a:endParaRPr lang="en-US" noProof="0" dirty="0"/>
          </a:p>
        </p:txBody>
      </p:sp>
      <p:sp>
        <p:nvSpPr>
          <p:cNvPr id="4" name="Text Placeholder 3">
            <a:extLst>
              <a:ext uri="{FF2B5EF4-FFF2-40B4-BE49-F238E27FC236}">
                <a16:creationId xmlns:a16="http://schemas.microsoft.com/office/drawing/2014/main" id="{46D30682-189B-4753-90DB-C94214681C0A}"/>
              </a:ext>
            </a:extLst>
          </p:cNvPr>
          <p:cNvSpPr>
            <a:spLocks noGrp="1"/>
          </p:cNvSpPr>
          <p:nvPr>
            <p:ph type="body" sz="quarter" idx="13"/>
          </p:nvPr>
        </p:nvSpPr>
        <p:spPr/>
        <p:txBody>
          <a:bodyPr/>
          <a:lstStyle/>
          <a:p>
            <a:r>
              <a:rPr lang="en-US" dirty="0"/>
              <a:t>More code!</a:t>
            </a:r>
          </a:p>
        </p:txBody>
      </p:sp>
    </p:spTree>
    <p:extLst>
      <p:ext uri="{BB962C8B-B14F-4D97-AF65-F5344CB8AC3E}">
        <p14:creationId xmlns:p14="http://schemas.microsoft.com/office/powerpoint/2010/main" val="3466151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A03A1-B1F6-41CA-9BC1-A2335739199F}"/>
              </a:ext>
            </a:extLst>
          </p:cNvPr>
          <p:cNvSpPr>
            <a:spLocks noGrp="1"/>
          </p:cNvSpPr>
          <p:nvPr>
            <p:ph type="title"/>
          </p:nvPr>
        </p:nvSpPr>
        <p:spPr/>
        <p:txBody>
          <a:bodyPr/>
          <a:lstStyle/>
          <a:p>
            <a:r>
              <a:rPr lang="en-US" dirty="0"/>
              <a:t>Summary</a:t>
            </a:r>
          </a:p>
        </p:txBody>
      </p:sp>
      <p:sp>
        <p:nvSpPr>
          <p:cNvPr id="3" name="Slide Number Placeholder 2">
            <a:extLst>
              <a:ext uri="{FF2B5EF4-FFF2-40B4-BE49-F238E27FC236}">
                <a16:creationId xmlns:a16="http://schemas.microsoft.com/office/drawing/2014/main" id="{2EBCFC07-E26E-4A68-818D-86707AFB8410}"/>
              </a:ext>
            </a:extLst>
          </p:cNvPr>
          <p:cNvSpPr>
            <a:spLocks noGrp="1"/>
          </p:cNvSpPr>
          <p:nvPr>
            <p:ph type="sldNum" sz="quarter" idx="12"/>
          </p:nvPr>
        </p:nvSpPr>
        <p:spPr/>
        <p:txBody>
          <a:bodyPr/>
          <a:lstStyle/>
          <a:p>
            <a:fld id="{C263D6C4-4840-40CC-AC84-17E24B3B7BDE}" type="slidenum">
              <a:rPr lang="en-US" noProof="0" smtClean="0"/>
              <a:pPr/>
              <a:t>47</a:t>
            </a:fld>
            <a:endParaRPr lang="en-US" noProof="0" dirty="0"/>
          </a:p>
        </p:txBody>
      </p:sp>
      <p:sp>
        <p:nvSpPr>
          <p:cNvPr id="4" name="Text Placeholder 3">
            <a:extLst>
              <a:ext uri="{FF2B5EF4-FFF2-40B4-BE49-F238E27FC236}">
                <a16:creationId xmlns:a16="http://schemas.microsoft.com/office/drawing/2014/main" id="{0EBF91AD-71BA-44D6-AEBA-636FA0084D1A}"/>
              </a:ext>
            </a:extLst>
          </p:cNvPr>
          <p:cNvSpPr>
            <a:spLocks noGrp="1"/>
          </p:cNvSpPr>
          <p:nvPr>
            <p:ph type="body" sz="quarter" idx="13"/>
          </p:nvPr>
        </p:nvSpPr>
        <p:spPr/>
        <p:txBody>
          <a:bodyPr/>
          <a:lstStyle/>
          <a:p>
            <a:r>
              <a:rPr lang="en-US" dirty="0"/>
              <a:t>SELECT * FROM BRAIN</a:t>
            </a:r>
          </a:p>
          <a:p>
            <a:pPr algn="l"/>
            <a:r>
              <a:rPr lang="en-US" dirty="0"/>
              <a:t>  GO</a:t>
            </a:r>
          </a:p>
        </p:txBody>
      </p:sp>
    </p:spTree>
    <p:extLst>
      <p:ext uri="{BB962C8B-B14F-4D97-AF65-F5344CB8AC3E}">
        <p14:creationId xmlns:p14="http://schemas.microsoft.com/office/powerpoint/2010/main" val="3918041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0617-3D60-4B02-865F-4B932502BC5C}"/>
              </a:ext>
            </a:extLst>
          </p:cNvPr>
          <p:cNvSpPr>
            <a:spLocks noGrp="1"/>
          </p:cNvSpPr>
          <p:nvPr>
            <p:ph type="title"/>
          </p:nvPr>
        </p:nvSpPr>
        <p:spPr/>
        <p:txBody>
          <a:bodyPr/>
          <a:lstStyle/>
          <a:p>
            <a:r>
              <a:rPr lang="en-US" dirty="0"/>
              <a:t>Anatomy of an Azure Function</a:t>
            </a:r>
          </a:p>
        </p:txBody>
      </p:sp>
      <p:sp>
        <p:nvSpPr>
          <p:cNvPr id="4" name="TextBox 3">
            <a:extLst>
              <a:ext uri="{FF2B5EF4-FFF2-40B4-BE49-F238E27FC236}">
                <a16:creationId xmlns:a16="http://schemas.microsoft.com/office/drawing/2014/main" id="{8E90C1C7-2371-4E1B-9766-A1985ED3E8B5}"/>
              </a:ext>
            </a:extLst>
          </p:cNvPr>
          <p:cNvSpPr txBox="1"/>
          <p:nvPr/>
        </p:nvSpPr>
        <p:spPr>
          <a:xfrm>
            <a:off x="1220471" y="1595022"/>
            <a:ext cx="10210800" cy="5262979"/>
          </a:xfrm>
          <a:prstGeom prst="rect">
            <a:avLst/>
          </a:prstGeom>
          <a:noFill/>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static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NewContactFormTrigger</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FunctionName</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contactForm</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a:t>
            </a:r>
          </a:p>
          <a:p>
            <a:r>
              <a:rPr lang="en-US" sz="1400" dirty="0">
                <a:solidFill>
                  <a:srgbClr val="569CD6"/>
                </a:solidFill>
                <a:latin typeface="Consolas" panose="020B0609020204030204" pitchFamily="49" charset="0"/>
              </a:rPr>
              <a:t>    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static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async</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Task</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IActionResult</a:t>
            </a:r>
            <a:r>
              <a:rPr lang="en-US" sz="1400" dirty="0">
                <a:solidFill>
                  <a:srgbClr val="D4D4D4"/>
                </a:solidFill>
                <a:latin typeface="Consolas" panose="020B0609020204030204" pitchFamily="49" charset="0"/>
              </a:rPr>
              <a:t>&gt; </a:t>
            </a:r>
            <a:r>
              <a:rPr lang="en-US" sz="1400" dirty="0">
                <a:solidFill>
                  <a:srgbClr val="DCDCAA"/>
                </a:solidFill>
                <a:latin typeface="Consolas" panose="020B0609020204030204" pitchFamily="49" charset="0"/>
              </a:rPr>
              <a:t>Run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HttpTrigger</a:t>
            </a:r>
            <a:r>
              <a:rPr lang="en-US" sz="1400" dirty="0">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AuthorizationLevel</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Function</a:t>
            </a:r>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"post"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Route</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null</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HttpRequest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req</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Queue</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"unconfirmed-</a:t>
            </a:r>
            <a:r>
              <a:rPr lang="en-US" sz="1400" dirty="0" err="1">
                <a:solidFill>
                  <a:srgbClr val="CE9178"/>
                </a:solidFill>
                <a:latin typeface="Consolas" panose="020B0609020204030204" pitchFamily="49" charset="0"/>
              </a:rPr>
              <a:t>formdata</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IAsyncCollector</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ContactFormModel</a:t>
            </a:r>
            <a:r>
              <a:rPr lang="en-US" sz="1400" dirty="0">
                <a:solidFill>
                  <a:srgbClr val="D4D4D4"/>
                </a:solidFill>
                <a:latin typeface="Consolas" panose="020B0609020204030204" pitchFamily="49" charset="0"/>
              </a:rPr>
              <a:t>&gt; </a:t>
            </a:r>
            <a:r>
              <a:rPr lang="en-US" sz="1400" dirty="0" err="1">
                <a:solidFill>
                  <a:srgbClr val="9CDCFE"/>
                </a:solidFill>
                <a:latin typeface="Consolas" panose="020B0609020204030204" pitchFamily="49" charset="0"/>
              </a:rPr>
              <a:t>formQueue</a:t>
            </a:r>
            <a:r>
              <a:rPr lang="en-US" sz="1400" dirty="0">
                <a:solidFill>
                  <a:srgbClr val="D4D4D4"/>
                </a:solidFill>
                <a:latin typeface="Consolas" panose="020B0609020204030204" pitchFamily="49" charset="0"/>
              </a:rPr>
              <a:t>,</a:t>
            </a:r>
          </a:p>
          <a:p>
            <a:r>
              <a:rPr lang="en-US" sz="1400" dirty="0">
                <a:solidFill>
                  <a:srgbClr val="4EC9B0"/>
                </a:solidFill>
                <a:latin typeface="Consolas" panose="020B0609020204030204" pitchFamily="49" charset="0"/>
              </a:rPr>
              <a:t>        </a:t>
            </a:r>
            <a:r>
              <a:rPr lang="en-US" sz="1400" dirty="0" err="1">
                <a:solidFill>
                  <a:srgbClr val="4EC9B0"/>
                </a:solidFill>
                <a:latin typeface="Consolas" panose="020B0609020204030204" pitchFamily="49" charset="0"/>
              </a:rPr>
              <a:t>ILogger</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log</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9CDCFE"/>
                </a:solidFill>
                <a:latin typeface="Consolas" panose="020B0609020204030204" pitchFamily="49" charset="0"/>
              </a:rPr>
              <a:t>        </a:t>
            </a:r>
            <a:r>
              <a:rPr lang="en-US" sz="1400" dirty="0" err="1">
                <a:solidFill>
                  <a:srgbClr val="9CDCFE"/>
                </a:solidFill>
                <a:latin typeface="Consolas" panose="020B0609020204030204" pitchFamily="49" charset="0"/>
              </a:rPr>
              <a:t>log</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LogInformation</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NewContactFormTrigger</a:t>
            </a:r>
            <a:r>
              <a:rPr lang="en-US" sz="1400" dirty="0">
                <a:solidFill>
                  <a:srgbClr val="CE9178"/>
                </a:solidFill>
                <a:latin typeface="Consolas" panose="020B0609020204030204" pitchFamily="49" charset="0"/>
              </a:rPr>
              <a:t>: HTTP trigger fired"</a:t>
            </a:r>
            <a:r>
              <a:rPr lang="en-US" sz="1400" dirty="0">
                <a:solidFill>
                  <a:srgbClr val="D4D4D4"/>
                </a:solidFill>
                <a:latin typeface="Consolas" panose="020B0609020204030204" pitchFamily="49" charset="0"/>
              </a:rPr>
              <a:t>);</a:t>
            </a: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var</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formValidationModel</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await</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req</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GetValidationModelAsync</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ContactFormModel</a:t>
            </a:r>
            <a:r>
              <a:rPr lang="en-US" sz="1400" dirty="0">
                <a:solidFill>
                  <a:srgbClr val="D4D4D4"/>
                </a:solidFill>
                <a:latin typeface="Consolas" panose="020B0609020204030204" pitchFamily="49" charset="0"/>
              </a:rPr>
              <a:t>&gt;();</a:t>
            </a:r>
          </a:p>
          <a:p>
            <a:r>
              <a:rPr lang="en-US" sz="1400" dirty="0">
                <a:solidFill>
                  <a:srgbClr val="C586C0"/>
                </a:solidFill>
                <a:latin typeface="Consolas" panose="020B0609020204030204" pitchFamily="49" charset="0"/>
              </a:rPr>
              <a:t>        if</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formValidationModel</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IsValid</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9CDCFE"/>
                </a:solidFill>
                <a:latin typeface="Consolas" panose="020B0609020204030204" pitchFamily="49" charset="0"/>
              </a:rPr>
              <a:t>        </a:t>
            </a:r>
            <a:r>
              <a:rPr lang="en-US" sz="1400" dirty="0" err="1">
                <a:solidFill>
                  <a:srgbClr val="9CDCFE"/>
                </a:solidFill>
                <a:latin typeface="Consolas" panose="020B0609020204030204" pitchFamily="49" charset="0"/>
              </a:rPr>
              <a:t>log</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LogInformation</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NewContactFormTrigger</a:t>
            </a:r>
            <a:r>
              <a:rPr lang="en-US" sz="1400" dirty="0">
                <a:solidFill>
                  <a:srgbClr val="CE9178"/>
                </a:solidFill>
                <a:latin typeface="Consolas" panose="020B0609020204030204" pitchFamily="49" charset="0"/>
              </a:rPr>
              <a:t>: Received invalid form data"</a:t>
            </a:r>
            <a:r>
              <a:rPr lang="en-US" sz="1400" dirty="0">
                <a:solidFill>
                  <a:srgbClr val="D4D4D4"/>
                </a:solidFill>
                <a:latin typeface="Consolas" panose="020B0609020204030204" pitchFamily="49" charset="0"/>
              </a:rPr>
              <a:t>);</a:t>
            </a:r>
          </a:p>
          <a:p>
            <a:r>
              <a:rPr lang="en-US" sz="1400" dirty="0">
                <a:solidFill>
                  <a:srgbClr val="C586C0"/>
                </a:solidFill>
                <a:latin typeface="Consolas" panose="020B0609020204030204" pitchFamily="49" charset="0"/>
              </a:rPr>
              <a:t>        return</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BadRequestObjectResult</a:t>
            </a:r>
            <a:r>
              <a:rPr lang="en-US" sz="1400" dirty="0">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formValidationModel</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ValidationResults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log</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LogInformation</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NewContactFormTrigger</a:t>
            </a:r>
            <a:r>
              <a:rPr lang="en-US" sz="1400" dirty="0">
                <a:solidFill>
                  <a:srgbClr val="CE9178"/>
                </a:solidFill>
                <a:latin typeface="Consolas" panose="020B0609020204030204" pitchFamily="49" charset="0"/>
              </a:rPr>
              <a:t>: Received valid form data"</a:t>
            </a:r>
            <a:r>
              <a:rPr lang="en-US" sz="1400" dirty="0">
                <a:solidFill>
                  <a:srgbClr val="D4D4D4"/>
                </a:solidFill>
                <a:latin typeface="Consolas" panose="020B0609020204030204" pitchFamily="49" charset="0"/>
              </a:rPr>
              <a:t>);</a:t>
            </a: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await</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formQueue</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AddAsync</a:t>
            </a:r>
            <a:r>
              <a:rPr lang="en-US" sz="1400" dirty="0">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formValidationModel</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Value</a:t>
            </a:r>
            <a:r>
              <a:rPr lang="en-US" sz="1400" dirty="0">
                <a:solidFill>
                  <a:srgbClr val="D4D4D4"/>
                </a:solidFill>
                <a:latin typeface="Consolas" panose="020B0609020204030204" pitchFamily="49" charset="0"/>
              </a:rPr>
              <a:t>);</a:t>
            </a: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OkObjectResult</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a:solidFill>
                  <a:srgbClr val="D7BA7D"/>
                </a:solidFill>
                <a:latin typeface="Consolas" panose="020B0609020204030204" pitchFamily="49" charset="0"/>
              </a:rPr>
              <a:t>\"</a:t>
            </a:r>
            <a:r>
              <a:rPr lang="en-US" sz="1400" dirty="0">
                <a:solidFill>
                  <a:srgbClr val="CE9178"/>
                </a:solidFill>
                <a:latin typeface="Consolas" panose="020B0609020204030204" pitchFamily="49" charset="0"/>
              </a:rPr>
              <a:t>Received, please check your inbox for a confirmation email.</a:t>
            </a:r>
            <a:r>
              <a:rPr lang="en-US" sz="1400" dirty="0">
                <a:solidFill>
                  <a:srgbClr val="D7BA7D"/>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p>
        </p:txBody>
      </p:sp>
      <p:grpSp>
        <p:nvGrpSpPr>
          <p:cNvPr id="12" name="Group 11">
            <a:extLst>
              <a:ext uri="{FF2B5EF4-FFF2-40B4-BE49-F238E27FC236}">
                <a16:creationId xmlns:a16="http://schemas.microsoft.com/office/drawing/2014/main" id="{C6B07DF7-48C4-4C7A-B5F2-27EFA8F4E19F}"/>
              </a:ext>
            </a:extLst>
          </p:cNvPr>
          <p:cNvGrpSpPr/>
          <p:nvPr/>
        </p:nvGrpSpPr>
        <p:grpSpPr>
          <a:xfrm>
            <a:off x="3640932" y="1441133"/>
            <a:ext cx="4633393" cy="1052735"/>
            <a:chOff x="3639344" y="1441133"/>
            <a:chExt cx="4633393" cy="1052735"/>
          </a:xfrm>
        </p:grpSpPr>
        <p:sp>
          <p:nvSpPr>
            <p:cNvPr id="7" name="Rectangle 6">
              <a:extLst>
                <a:ext uri="{FF2B5EF4-FFF2-40B4-BE49-F238E27FC236}">
                  <a16:creationId xmlns:a16="http://schemas.microsoft.com/office/drawing/2014/main" id="{9E088269-30D8-4E69-8A5D-7DDFC7EEE0DF}"/>
                </a:ext>
              </a:extLst>
            </p:cNvPr>
            <p:cNvSpPr/>
            <p:nvPr/>
          </p:nvSpPr>
          <p:spPr>
            <a:xfrm>
              <a:off x="3639344" y="2286000"/>
              <a:ext cx="1921668" cy="207868"/>
            </a:xfrm>
            <a:prstGeom prst="rect">
              <a:avLst/>
            </a:prstGeom>
            <a:noFill/>
            <a:ln w="9525"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sz="2800"/>
            </a:p>
          </p:txBody>
        </p:sp>
        <p:cxnSp>
          <p:nvCxnSpPr>
            <p:cNvPr id="9" name="Straight Arrow Connector 8">
              <a:extLst>
                <a:ext uri="{FF2B5EF4-FFF2-40B4-BE49-F238E27FC236}">
                  <a16:creationId xmlns:a16="http://schemas.microsoft.com/office/drawing/2014/main" id="{198E0119-71FD-48E4-984F-06B782DCF5C6}"/>
                </a:ext>
              </a:extLst>
            </p:cNvPr>
            <p:cNvCxnSpPr>
              <a:cxnSpLocks/>
            </p:cNvCxnSpPr>
            <p:nvPr/>
          </p:nvCxnSpPr>
          <p:spPr>
            <a:xfrm flipH="1">
              <a:off x="5561012" y="1595022"/>
              <a:ext cx="1595438" cy="59455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04E6AD9-A2FB-4D2E-A612-9F87E68BF7FA}"/>
                </a:ext>
              </a:extLst>
            </p:cNvPr>
            <p:cNvSpPr txBox="1"/>
            <p:nvPr/>
          </p:nvSpPr>
          <p:spPr>
            <a:xfrm>
              <a:off x="7094209" y="1441133"/>
              <a:ext cx="1178528" cy="307777"/>
            </a:xfrm>
            <a:prstGeom prst="rect">
              <a:avLst/>
            </a:prstGeom>
            <a:noFill/>
            <a:ln>
              <a:noFill/>
            </a:ln>
          </p:spPr>
          <p:txBody>
            <a:bodyPr wrap="none" rtlCol="0">
              <a:spAutoFit/>
            </a:bodyPr>
            <a:lstStyle/>
            <a:p>
              <a:r>
                <a:rPr lang="en-US" sz="1400" b="1" dirty="0">
                  <a:solidFill>
                    <a:schemeClr val="bg1"/>
                  </a:solidFill>
                </a:rPr>
                <a:t>Return type</a:t>
              </a:r>
            </a:p>
          </p:txBody>
        </p:sp>
      </p:grpSp>
      <p:grpSp>
        <p:nvGrpSpPr>
          <p:cNvPr id="21" name="Group 20">
            <a:extLst>
              <a:ext uri="{FF2B5EF4-FFF2-40B4-BE49-F238E27FC236}">
                <a16:creationId xmlns:a16="http://schemas.microsoft.com/office/drawing/2014/main" id="{0AF18955-45A1-4A95-94DD-6733CC602F20}"/>
              </a:ext>
            </a:extLst>
          </p:cNvPr>
          <p:cNvGrpSpPr/>
          <p:nvPr/>
        </p:nvGrpSpPr>
        <p:grpSpPr>
          <a:xfrm>
            <a:off x="379195" y="2232258"/>
            <a:ext cx="2898740" cy="523220"/>
            <a:chOff x="377607" y="2232258"/>
            <a:chExt cx="2898740" cy="523220"/>
          </a:xfrm>
        </p:grpSpPr>
        <p:sp>
          <p:nvSpPr>
            <p:cNvPr id="14" name="Rectangle 13">
              <a:extLst>
                <a:ext uri="{FF2B5EF4-FFF2-40B4-BE49-F238E27FC236}">
                  <a16:creationId xmlns:a16="http://schemas.microsoft.com/office/drawing/2014/main" id="{5FCA5A54-B235-41F6-A0F6-BFF730B18C03}"/>
                </a:ext>
              </a:extLst>
            </p:cNvPr>
            <p:cNvSpPr/>
            <p:nvPr/>
          </p:nvSpPr>
          <p:spPr>
            <a:xfrm>
              <a:off x="2081944" y="2493868"/>
              <a:ext cx="1194403" cy="228600"/>
            </a:xfrm>
            <a:prstGeom prst="rect">
              <a:avLst/>
            </a:prstGeom>
            <a:noFill/>
            <a:ln w="9525"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sz="2800"/>
            </a:p>
          </p:txBody>
        </p:sp>
        <p:cxnSp>
          <p:nvCxnSpPr>
            <p:cNvPr id="15" name="Straight Arrow Connector 14">
              <a:extLst>
                <a:ext uri="{FF2B5EF4-FFF2-40B4-BE49-F238E27FC236}">
                  <a16:creationId xmlns:a16="http://schemas.microsoft.com/office/drawing/2014/main" id="{F0458238-E8DD-49C5-BB04-75BC7335B796}"/>
                </a:ext>
              </a:extLst>
            </p:cNvPr>
            <p:cNvCxnSpPr>
              <a:cxnSpLocks/>
            </p:cNvCxnSpPr>
            <p:nvPr/>
          </p:nvCxnSpPr>
          <p:spPr>
            <a:xfrm>
              <a:off x="1218883" y="2514600"/>
              <a:ext cx="800818" cy="11430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E39171E-BC9E-474F-AEAD-2DE42E582301}"/>
                </a:ext>
              </a:extLst>
            </p:cNvPr>
            <p:cNvSpPr txBox="1"/>
            <p:nvPr/>
          </p:nvSpPr>
          <p:spPr>
            <a:xfrm>
              <a:off x="377607" y="2232258"/>
              <a:ext cx="936397" cy="523220"/>
            </a:xfrm>
            <a:prstGeom prst="rect">
              <a:avLst/>
            </a:prstGeom>
            <a:noFill/>
          </p:spPr>
          <p:txBody>
            <a:bodyPr wrap="square" rtlCol="0">
              <a:spAutoFit/>
            </a:bodyPr>
            <a:lstStyle/>
            <a:p>
              <a:r>
                <a:rPr lang="en-US" sz="1400" b="1" dirty="0">
                  <a:solidFill>
                    <a:schemeClr val="bg1"/>
                  </a:solidFill>
                </a:rPr>
                <a:t>Binding Attribute</a:t>
              </a:r>
            </a:p>
          </p:txBody>
        </p:sp>
      </p:grpSp>
      <p:sp>
        <p:nvSpPr>
          <p:cNvPr id="23" name="Rectangle 22">
            <a:extLst>
              <a:ext uri="{FF2B5EF4-FFF2-40B4-BE49-F238E27FC236}">
                <a16:creationId xmlns:a16="http://schemas.microsoft.com/office/drawing/2014/main" id="{956672F4-CFD5-47E2-B2D6-5AF7ADA6D034}"/>
              </a:ext>
            </a:extLst>
          </p:cNvPr>
          <p:cNvSpPr/>
          <p:nvPr/>
        </p:nvSpPr>
        <p:spPr>
          <a:xfrm>
            <a:off x="6884924" y="-1267480"/>
            <a:ext cx="1220536" cy="22860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sz="2800"/>
          </a:p>
        </p:txBody>
      </p:sp>
      <p:cxnSp>
        <p:nvCxnSpPr>
          <p:cNvPr id="24" name="Straight Arrow Connector 23">
            <a:extLst>
              <a:ext uri="{FF2B5EF4-FFF2-40B4-BE49-F238E27FC236}">
                <a16:creationId xmlns:a16="http://schemas.microsoft.com/office/drawing/2014/main" id="{ECD3D5A3-35E7-4541-9DD8-69314DFE27DD}"/>
              </a:ext>
            </a:extLst>
          </p:cNvPr>
          <p:cNvCxnSpPr>
            <a:cxnSpLocks/>
          </p:cNvCxnSpPr>
          <p:nvPr/>
        </p:nvCxnSpPr>
        <p:spPr>
          <a:xfrm>
            <a:off x="6047995" y="-1267480"/>
            <a:ext cx="800818" cy="1143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37D624B-6157-4E04-A68F-F399DF03CECE}"/>
              </a:ext>
            </a:extLst>
          </p:cNvPr>
          <p:cNvSpPr txBox="1"/>
          <p:nvPr/>
        </p:nvSpPr>
        <p:spPr>
          <a:xfrm>
            <a:off x="4856457" y="-1529090"/>
            <a:ext cx="901240" cy="523220"/>
          </a:xfrm>
          <a:prstGeom prst="rect">
            <a:avLst/>
          </a:prstGeom>
          <a:noFill/>
        </p:spPr>
        <p:txBody>
          <a:bodyPr wrap="square" rtlCol="0">
            <a:spAutoFit/>
          </a:bodyPr>
          <a:lstStyle/>
          <a:p>
            <a:r>
              <a:rPr lang="en-US" sz="1400" dirty="0"/>
              <a:t>Binding Attribute</a:t>
            </a:r>
          </a:p>
        </p:txBody>
      </p:sp>
      <p:grpSp>
        <p:nvGrpSpPr>
          <p:cNvPr id="31" name="Group 30">
            <a:extLst>
              <a:ext uri="{FF2B5EF4-FFF2-40B4-BE49-F238E27FC236}">
                <a16:creationId xmlns:a16="http://schemas.microsoft.com/office/drawing/2014/main" id="{51D4EBD8-203F-4344-9354-274EC2C34B05}"/>
              </a:ext>
            </a:extLst>
          </p:cNvPr>
          <p:cNvGrpSpPr/>
          <p:nvPr/>
        </p:nvGrpSpPr>
        <p:grpSpPr>
          <a:xfrm>
            <a:off x="2083535" y="1698672"/>
            <a:ext cx="8767912" cy="1023796"/>
            <a:chOff x="2081947" y="1698672"/>
            <a:chExt cx="8767912" cy="1023796"/>
          </a:xfrm>
        </p:grpSpPr>
        <p:sp>
          <p:nvSpPr>
            <p:cNvPr id="26" name="Rectangle 25">
              <a:extLst>
                <a:ext uri="{FF2B5EF4-FFF2-40B4-BE49-F238E27FC236}">
                  <a16:creationId xmlns:a16="http://schemas.microsoft.com/office/drawing/2014/main" id="{18E03A3A-460B-49FF-9FA1-A36EB38E4F40}"/>
                </a:ext>
              </a:extLst>
            </p:cNvPr>
            <p:cNvSpPr/>
            <p:nvPr/>
          </p:nvSpPr>
          <p:spPr>
            <a:xfrm>
              <a:off x="2081947" y="2493868"/>
              <a:ext cx="8051066" cy="228600"/>
            </a:xfrm>
            <a:prstGeom prst="rect">
              <a:avLst/>
            </a:prstGeom>
            <a:noFill/>
            <a:ln w="9525"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sz="2800"/>
            </a:p>
          </p:txBody>
        </p:sp>
        <p:cxnSp>
          <p:nvCxnSpPr>
            <p:cNvPr id="27" name="Straight Arrow Connector 26">
              <a:extLst>
                <a:ext uri="{FF2B5EF4-FFF2-40B4-BE49-F238E27FC236}">
                  <a16:creationId xmlns:a16="http://schemas.microsoft.com/office/drawing/2014/main" id="{06E6FD78-C96A-43A4-942F-0449BEFC7736}"/>
                </a:ext>
              </a:extLst>
            </p:cNvPr>
            <p:cNvCxnSpPr>
              <a:cxnSpLocks/>
            </p:cNvCxnSpPr>
            <p:nvPr/>
          </p:nvCxnSpPr>
          <p:spPr>
            <a:xfrm>
              <a:off x="10133013" y="2202737"/>
              <a:ext cx="0" cy="270399"/>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E9AEA09-1E31-4D9A-A5B1-1D5E439234DD}"/>
                </a:ext>
              </a:extLst>
            </p:cNvPr>
            <p:cNvSpPr txBox="1"/>
            <p:nvPr/>
          </p:nvSpPr>
          <p:spPr>
            <a:xfrm>
              <a:off x="9525796" y="1698672"/>
              <a:ext cx="1324063" cy="523220"/>
            </a:xfrm>
            <a:prstGeom prst="rect">
              <a:avLst/>
            </a:prstGeom>
            <a:noFill/>
          </p:spPr>
          <p:txBody>
            <a:bodyPr wrap="square" rtlCol="0">
              <a:spAutoFit/>
            </a:bodyPr>
            <a:lstStyle/>
            <a:p>
              <a:r>
                <a:rPr lang="en-US" sz="1400" b="1" dirty="0"/>
                <a:t>Bound Input Parameter</a:t>
              </a:r>
            </a:p>
          </p:txBody>
        </p:sp>
      </p:grpSp>
      <p:grpSp>
        <p:nvGrpSpPr>
          <p:cNvPr id="32" name="Group 31">
            <a:extLst>
              <a:ext uri="{FF2B5EF4-FFF2-40B4-BE49-F238E27FC236}">
                <a16:creationId xmlns:a16="http://schemas.microsoft.com/office/drawing/2014/main" id="{53E1EF9F-CBBE-40FE-9635-902C8CE9E69F}"/>
              </a:ext>
            </a:extLst>
          </p:cNvPr>
          <p:cNvGrpSpPr/>
          <p:nvPr/>
        </p:nvGrpSpPr>
        <p:grpSpPr>
          <a:xfrm>
            <a:off x="2083536" y="2722468"/>
            <a:ext cx="9347735" cy="1105696"/>
            <a:chOff x="2120122" y="2483055"/>
            <a:chExt cx="9347735" cy="1105696"/>
          </a:xfrm>
        </p:grpSpPr>
        <p:sp>
          <p:nvSpPr>
            <p:cNvPr id="33" name="Rectangle 32">
              <a:extLst>
                <a:ext uri="{FF2B5EF4-FFF2-40B4-BE49-F238E27FC236}">
                  <a16:creationId xmlns:a16="http://schemas.microsoft.com/office/drawing/2014/main" id="{87277BA9-FB88-41C0-A9C8-5A74F0628D86}"/>
                </a:ext>
              </a:extLst>
            </p:cNvPr>
            <p:cNvSpPr/>
            <p:nvPr/>
          </p:nvSpPr>
          <p:spPr>
            <a:xfrm>
              <a:off x="2120122" y="2483055"/>
              <a:ext cx="8051061" cy="239413"/>
            </a:xfrm>
            <a:prstGeom prst="rect">
              <a:avLst/>
            </a:prstGeom>
            <a:no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sz="2800"/>
            </a:p>
          </p:txBody>
        </p:sp>
        <p:cxnSp>
          <p:nvCxnSpPr>
            <p:cNvPr id="34" name="Straight Arrow Connector 33">
              <a:extLst>
                <a:ext uri="{FF2B5EF4-FFF2-40B4-BE49-F238E27FC236}">
                  <a16:creationId xmlns:a16="http://schemas.microsoft.com/office/drawing/2014/main" id="{5E0E3F2A-B74D-4046-BDB7-74CB46C12BB6}"/>
                </a:ext>
              </a:extLst>
            </p:cNvPr>
            <p:cNvCxnSpPr>
              <a:cxnSpLocks/>
            </p:cNvCxnSpPr>
            <p:nvPr/>
          </p:nvCxnSpPr>
          <p:spPr>
            <a:xfrm flipV="1">
              <a:off x="10171183" y="2722468"/>
              <a:ext cx="0" cy="4116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9461878-84E5-4F09-B088-A9E208FF5637}"/>
                </a:ext>
              </a:extLst>
            </p:cNvPr>
            <p:cNvSpPr txBox="1"/>
            <p:nvPr/>
          </p:nvSpPr>
          <p:spPr>
            <a:xfrm>
              <a:off x="10040979" y="3065531"/>
              <a:ext cx="1426878" cy="523220"/>
            </a:xfrm>
            <a:prstGeom prst="rect">
              <a:avLst/>
            </a:prstGeom>
            <a:noFill/>
          </p:spPr>
          <p:txBody>
            <a:bodyPr wrap="square" rtlCol="0">
              <a:spAutoFit/>
            </a:bodyPr>
            <a:lstStyle/>
            <a:p>
              <a:r>
                <a:rPr lang="en-US" sz="1400" b="1" dirty="0">
                  <a:solidFill>
                    <a:schemeClr val="bg1"/>
                  </a:solidFill>
                </a:rPr>
                <a:t>Bound Output Parameter</a:t>
              </a:r>
            </a:p>
          </p:txBody>
        </p:sp>
      </p:grpSp>
    </p:spTree>
    <p:extLst>
      <p:ext uri="{BB962C8B-B14F-4D97-AF65-F5344CB8AC3E}">
        <p14:creationId xmlns:p14="http://schemas.microsoft.com/office/powerpoint/2010/main" val="198551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100"/>
                                  </p:stCondLst>
                                  <p:childTnLst>
                                    <p:animClr clrSpc="rgb" dir="cw">
                                      <p:cBhvr override="childStyle">
                                        <p:cTn id="6" dur="500" fill="hold"/>
                                        <p:tgtEl>
                                          <p:spTgt spid="4">
                                            <p:txEl>
                                              <p:pRg st="0" end="0"/>
                                            </p:txEl>
                                          </p:spTgt>
                                        </p:tgtEl>
                                        <p:attrNameLst>
                                          <p:attrName>style.color</p:attrName>
                                        </p:attrNameLst>
                                      </p:cBhvr>
                                      <p:to>
                                        <a:schemeClr val="tx2"/>
                                      </p:to>
                                    </p:animClr>
                                  </p:childTnLst>
                                </p:cTn>
                              </p:par>
                              <p:par>
                                <p:cTn id="7" presetID="3" presetClass="emph" presetSubtype="2" fill="hold" nodeType="withEffect">
                                  <p:stCondLst>
                                    <p:cond delay="0"/>
                                  </p:stCondLst>
                                  <p:childTnLst>
                                    <p:animClr clrSpc="rgb" dir="cw">
                                      <p:cBhvr override="childStyle">
                                        <p:cTn id="8" dur="500" fill="hold"/>
                                        <p:tgtEl>
                                          <p:spTgt spid="4">
                                            <p:txEl>
                                              <p:pRg st="1" end="1"/>
                                            </p:txEl>
                                          </p:spTgt>
                                        </p:tgtEl>
                                        <p:attrNameLst>
                                          <p:attrName>style.color</p:attrName>
                                        </p:attrNameLst>
                                      </p:cBhvr>
                                      <p:to>
                                        <a:schemeClr val="tx2"/>
                                      </p:to>
                                    </p:animClr>
                                  </p:childTnLst>
                                </p:cTn>
                              </p:par>
                              <p:par>
                                <p:cTn id="9" presetID="3" presetClass="emph" presetSubtype="2" fill="hold" nodeType="withEffect">
                                  <p:stCondLst>
                                    <p:cond delay="0"/>
                                  </p:stCondLst>
                                  <p:childTnLst>
                                    <p:animClr clrSpc="rgb" dir="cw">
                                      <p:cBhvr override="childStyle">
                                        <p:cTn id="10" dur="500" fill="hold"/>
                                        <p:tgtEl>
                                          <p:spTgt spid="4">
                                            <p:txEl>
                                              <p:pRg st="2" end="2"/>
                                            </p:txEl>
                                          </p:spTgt>
                                        </p:tgtEl>
                                        <p:attrNameLst>
                                          <p:attrName>style.color</p:attrName>
                                        </p:attrNameLst>
                                      </p:cBhvr>
                                      <p:to>
                                        <a:schemeClr val="tx2"/>
                                      </p:to>
                                    </p:animClr>
                                  </p:childTnLst>
                                </p:cTn>
                              </p:par>
                              <p:par>
                                <p:cTn id="11" presetID="3" presetClass="emph" presetSubtype="2" fill="hold" nodeType="withEffect">
                                  <p:stCondLst>
                                    <p:cond delay="0"/>
                                  </p:stCondLst>
                                  <p:childTnLst>
                                    <p:animClr clrSpc="rgb" dir="cw">
                                      <p:cBhvr override="childStyle">
                                        <p:cTn id="12" dur="500" fill="hold"/>
                                        <p:tgtEl>
                                          <p:spTgt spid="4">
                                            <p:txEl>
                                              <p:pRg st="3" end="3"/>
                                            </p:txEl>
                                          </p:spTgt>
                                        </p:tgtEl>
                                        <p:attrNameLst>
                                          <p:attrName>style.color</p:attrName>
                                        </p:attrNameLst>
                                      </p:cBhvr>
                                      <p:to>
                                        <a:schemeClr val="tx2"/>
                                      </p:to>
                                    </p:animClr>
                                  </p:childTnLst>
                                </p:cTn>
                              </p:par>
                              <p:par>
                                <p:cTn id="13" presetID="3" presetClass="emph" presetSubtype="2" fill="hold" nodeType="withEffect">
                                  <p:stCondLst>
                                    <p:cond delay="0"/>
                                  </p:stCondLst>
                                  <p:childTnLst>
                                    <p:animClr clrSpc="rgb" dir="cw">
                                      <p:cBhvr override="childStyle">
                                        <p:cTn id="14" dur="500" fill="hold"/>
                                        <p:tgtEl>
                                          <p:spTgt spid="4">
                                            <p:txEl>
                                              <p:pRg st="4" end="4"/>
                                            </p:txEl>
                                          </p:spTgt>
                                        </p:tgtEl>
                                        <p:attrNameLst>
                                          <p:attrName>style.color</p:attrName>
                                        </p:attrNameLst>
                                      </p:cBhvr>
                                      <p:to>
                                        <a:schemeClr val="tx2"/>
                                      </p:to>
                                    </p:animClr>
                                  </p:childTnLst>
                                </p:cTn>
                              </p:par>
                              <p:par>
                                <p:cTn id="15" presetID="3" presetClass="emph" presetSubtype="2" fill="hold" nodeType="withEffect">
                                  <p:stCondLst>
                                    <p:cond delay="0"/>
                                  </p:stCondLst>
                                  <p:childTnLst>
                                    <p:animClr clrSpc="rgb" dir="cw">
                                      <p:cBhvr override="childStyle">
                                        <p:cTn id="16" dur="500" fill="hold"/>
                                        <p:tgtEl>
                                          <p:spTgt spid="4">
                                            <p:txEl>
                                              <p:pRg st="5" end="5"/>
                                            </p:txEl>
                                          </p:spTgt>
                                        </p:tgtEl>
                                        <p:attrNameLst>
                                          <p:attrName>style.color</p:attrName>
                                        </p:attrNameLst>
                                      </p:cBhvr>
                                      <p:to>
                                        <a:schemeClr val="tx2"/>
                                      </p:to>
                                    </p:animClr>
                                  </p:childTnLst>
                                </p:cTn>
                              </p:par>
                              <p:par>
                                <p:cTn id="17" presetID="3" presetClass="emph" presetSubtype="2" fill="hold" nodeType="withEffect">
                                  <p:stCondLst>
                                    <p:cond delay="0"/>
                                  </p:stCondLst>
                                  <p:childTnLst>
                                    <p:animClr clrSpc="rgb" dir="cw">
                                      <p:cBhvr override="childStyle">
                                        <p:cTn id="18" dur="500" fill="hold"/>
                                        <p:tgtEl>
                                          <p:spTgt spid="4">
                                            <p:txEl>
                                              <p:pRg st="6" end="6"/>
                                            </p:txEl>
                                          </p:spTgt>
                                        </p:tgtEl>
                                        <p:attrNameLst>
                                          <p:attrName>style.color</p:attrName>
                                        </p:attrNameLst>
                                      </p:cBhvr>
                                      <p:to>
                                        <a:schemeClr val="tx2"/>
                                      </p:to>
                                    </p:animClr>
                                  </p:childTnLst>
                                </p:cTn>
                              </p:par>
                              <p:par>
                                <p:cTn id="19" presetID="3" presetClass="emph" presetSubtype="2" fill="hold" nodeType="withEffect">
                                  <p:stCondLst>
                                    <p:cond delay="0"/>
                                  </p:stCondLst>
                                  <p:childTnLst>
                                    <p:animClr clrSpc="rgb" dir="cw">
                                      <p:cBhvr override="childStyle">
                                        <p:cTn id="20" dur="500" fill="hold"/>
                                        <p:tgtEl>
                                          <p:spTgt spid="4">
                                            <p:txEl>
                                              <p:pRg st="7" end="7"/>
                                            </p:txEl>
                                          </p:spTgt>
                                        </p:tgtEl>
                                        <p:attrNameLst>
                                          <p:attrName>style.color</p:attrName>
                                        </p:attrNameLst>
                                      </p:cBhvr>
                                      <p:to>
                                        <a:schemeClr val="tx2"/>
                                      </p:to>
                                    </p:animClr>
                                  </p:childTnLst>
                                </p:cTn>
                              </p:par>
                              <p:par>
                                <p:cTn id="21" presetID="3" presetClass="emph" presetSubtype="2" fill="hold" nodeType="withEffect">
                                  <p:stCondLst>
                                    <p:cond delay="0"/>
                                  </p:stCondLst>
                                  <p:childTnLst>
                                    <p:animClr clrSpc="rgb" dir="cw">
                                      <p:cBhvr override="childStyle">
                                        <p:cTn id="22" dur="500" fill="hold"/>
                                        <p:tgtEl>
                                          <p:spTgt spid="4">
                                            <p:txEl>
                                              <p:pRg st="8" end="8"/>
                                            </p:txEl>
                                          </p:spTgt>
                                        </p:tgtEl>
                                        <p:attrNameLst>
                                          <p:attrName>style.color</p:attrName>
                                        </p:attrNameLst>
                                      </p:cBhvr>
                                      <p:to>
                                        <a:schemeClr val="tx2"/>
                                      </p:to>
                                    </p:animClr>
                                  </p:childTnLst>
                                </p:cTn>
                              </p:par>
                              <p:par>
                                <p:cTn id="23" presetID="3" presetClass="emph" presetSubtype="2" fill="hold" nodeType="withEffect">
                                  <p:stCondLst>
                                    <p:cond delay="0"/>
                                  </p:stCondLst>
                                  <p:childTnLst>
                                    <p:animClr clrSpc="rgb" dir="cw">
                                      <p:cBhvr override="childStyle">
                                        <p:cTn id="24" dur="500" fill="hold"/>
                                        <p:tgtEl>
                                          <p:spTgt spid="4">
                                            <p:txEl>
                                              <p:pRg st="9" end="9"/>
                                            </p:txEl>
                                          </p:spTgt>
                                        </p:tgtEl>
                                        <p:attrNameLst>
                                          <p:attrName>style.color</p:attrName>
                                        </p:attrNameLst>
                                      </p:cBhvr>
                                      <p:to>
                                        <a:schemeClr val="tx2"/>
                                      </p:to>
                                    </p:animClr>
                                  </p:childTnLst>
                                </p:cTn>
                              </p:par>
                              <p:par>
                                <p:cTn id="25" presetID="3" presetClass="emph" presetSubtype="2" fill="hold" nodeType="withEffect">
                                  <p:stCondLst>
                                    <p:cond delay="0"/>
                                  </p:stCondLst>
                                  <p:childTnLst>
                                    <p:animClr clrSpc="rgb" dir="cw">
                                      <p:cBhvr override="childStyle">
                                        <p:cTn id="26" dur="500" fill="hold"/>
                                        <p:tgtEl>
                                          <p:spTgt spid="4">
                                            <p:txEl>
                                              <p:pRg st="10" end="10"/>
                                            </p:txEl>
                                          </p:spTgt>
                                        </p:tgtEl>
                                        <p:attrNameLst>
                                          <p:attrName>style.color</p:attrName>
                                        </p:attrNameLst>
                                      </p:cBhvr>
                                      <p:to>
                                        <a:schemeClr val="tx2"/>
                                      </p:to>
                                    </p:animClr>
                                  </p:childTnLst>
                                </p:cTn>
                              </p:par>
                              <p:par>
                                <p:cTn id="27" presetID="3" presetClass="emph" presetSubtype="2" fill="hold" nodeType="withEffect">
                                  <p:stCondLst>
                                    <p:cond delay="0"/>
                                  </p:stCondLst>
                                  <p:childTnLst>
                                    <p:animClr clrSpc="rgb" dir="cw">
                                      <p:cBhvr override="childStyle">
                                        <p:cTn id="28" dur="500" fill="hold"/>
                                        <p:tgtEl>
                                          <p:spTgt spid="4">
                                            <p:txEl>
                                              <p:pRg st="11" end="11"/>
                                            </p:txEl>
                                          </p:spTgt>
                                        </p:tgtEl>
                                        <p:attrNameLst>
                                          <p:attrName>style.color</p:attrName>
                                        </p:attrNameLst>
                                      </p:cBhvr>
                                      <p:to>
                                        <a:schemeClr val="tx2"/>
                                      </p:to>
                                    </p:animClr>
                                  </p:childTnLst>
                                </p:cTn>
                              </p:par>
                              <p:par>
                                <p:cTn id="29" presetID="3" presetClass="emph" presetSubtype="2" fill="hold" nodeType="withEffect">
                                  <p:stCondLst>
                                    <p:cond delay="0"/>
                                  </p:stCondLst>
                                  <p:childTnLst>
                                    <p:animClr clrSpc="rgb" dir="cw">
                                      <p:cBhvr override="childStyle">
                                        <p:cTn id="30" dur="500" fill="hold"/>
                                        <p:tgtEl>
                                          <p:spTgt spid="4">
                                            <p:txEl>
                                              <p:pRg st="12" end="12"/>
                                            </p:txEl>
                                          </p:spTgt>
                                        </p:tgtEl>
                                        <p:attrNameLst>
                                          <p:attrName>style.color</p:attrName>
                                        </p:attrNameLst>
                                      </p:cBhvr>
                                      <p:to>
                                        <a:schemeClr val="tx2"/>
                                      </p:to>
                                    </p:animClr>
                                  </p:childTnLst>
                                </p:cTn>
                              </p:par>
                              <p:par>
                                <p:cTn id="31" presetID="3" presetClass="emph" presetSubtype="2" fill="hold" nodeType="withEffect">
                                  <p:stCondLst>
                                    <p:cond delay="0"/>
                                  </p:stCondLst>
                                  <p:childTnLst>
                                    <p:animClr clrSpc="rgb" dir="cw">
                                      <p:cBhvr override="childStyle">
                                        <p:cTn id="32" dur="500" fill="hold"/>
                                        <p:tgtEl>
                                          <p:spTgt spid="4">
                                            <p:txEl>
                                              <p:pRg st="13" end="13"/>
                                            </p:txEl>
                                          </p:spTgt>
                                        </p:tgtEl>
                                        <p:attrNameLst>
                                          <p:attrName>style.color</p:attrName>
                                        </p:attrNameLst>
                                      </p:cBhvr>
                                      <p:to>
                                        <a:schemeClr val="tx2"/>
                                      </p:to>
                                    </p:animClr>
                                  </p:childTnLst>
                                </p:cTn>
                              </p:par>
                              <p:par>
                                <p:cTn id="33" presetID="3" presetClass="emph" presetSubtype="2" fill="hold" nodeType="withEffect">
                                  <p:stCondLst>
                                    <p:cond delay="0"/>
                                  </p:stCondLst>
                                  <p:childTnLst>
                                    <p:animClr clrSpc="rgb" dir="cw">
                                      <p:cBhvr override="childStyle">
                                        <p:cTn id="34" dur="500" fill="hold"/>
                                        <p:tgtEl>
                                          <p:spTgt spid="4">
                                            <p:txEl>
                                              <p:pRg st="14" end="14"/>
                                            </p:txEl>
                                          </p:spTgt>
                                        </p:tgtEl>
                                        <p:attrNameLst>
                                          <p:attrName>style.color</p:attrName>
                                        </p:attrNameLst>
                                      </p:cBhvr>
                                      <p:to>
                                        <a:schemeClr val="tx2"/>
                                      </p:to>
                                    </p:animClr>
                                  </p:childTnLst>
                                </p:cTn>
                              </p:par>
                              <p:par>
                                <p:cTn id="35" presetID="3" presetClass="emph" presetSubtype="2" fill="hold" nodeType="withEffect">
                                  <p:stCondLst>
                                    <p:cond delay="0"/>
                                  </p:stCondLst>
                                  <p:childTnLst>
                                    <p:animClr clrSpc="rgb" dir="cw">
                                      <p:cBhvr override="childStyle">
                                        <p:cTn id="36" dur="500" fill="hold"/>
                                        <p:tgtEl>
                                          <p:spTgt spid="4">
                                            <p:txEl>
                                              <p:pRg st="15" end="15"/>
                                            </p:txEl>
                                          </p:spTgt>
                                        </p:tgtEl>
                                        <p:attrNameLst>
                                          <p:attrName>style.color</p:attrName>
                                        </p:attrNameLst>
                                      </p:cBhvr>
                                      <p:to>
                                        <a:schemeClr val="tx2"/>
                                      </p:to>
                                    </p:animClr>
                                  </p:childTnLst>
                                </p:cTn>
                              </p:par>
                              <p:par>
                                <p:cTn id="37" presetID="3" presetClass="emph" presetSubtype="2" fill="hold" nodeType="withEffect">
                                  <p:stCondLst>
                                    <p:cond delay="0"/>
                                  </p:stCondLst>
                                  <p:childTnLst>
                                    <p:animClr clrSpc="rgb" dir="cw">
                                      <p:cBhvr override="childStyle">
                                        <p:cTn id="38" dur="500" fill="hold"/>
                                        <p:tgtEl>
                                          <p:spTgt spid="4">
                                            <p:txEl>
                                              <p:pRg st="16" end="16"/>
                                            </p:txEl>
                                          </p:spTgt>
                                        </p:tgtEl>
                                        <p:attrNameLst>
                                          <p:attrName>style.color</p:attrName>
                                        </p:attrNameLst>
                                      </p:cBhvr>
                                      <p:to>
                                        <a:schemeClr val="tx2"/>
                                      </p:to>
                                    </p:animClr>
                                  </p:childTnLst>
                                </p:cTn>
                              </p:par>
                              <p:par>
                                <p:cTn id="39" presetID="3" presetClass="emph" presetSubtype="2" fill="hold" nodeType="withEffect">
                                  <p:stCondLst>
                                    <p:cond delay="0"/>
                                  </p:stCondLst>
                                  <p:childTnLst>
                                    <p:animClr clrSpc="rgb" dir="cw">
                                      <p:cBhvr override="childStyle">
                                        <p:cTn id="40" dur="500" fill="hold"/>
                                        <p:tgtEl>
                                          <p:spTgt spid="4">
                                            <p:txEl>
                                              <p:pRg st="17" end="17"/>
                                            </p:txEl>
                                          </p:spTgt>
                                        </p:tgtEl>
                                        <p:attrNameLst>
                                          <p:attrName>style.color</p:attrName>
                                        </p:attrNameLst>
                                      </p:cBhvr>
                                      <p:to>
                                        <a:schemeClr val="tx2"/>
                                      </p:to>
                                    </p:animClr>
                                  </p:childTnLst>
                                </p:cTn>
                              </p:par>
                              <p:par>
                                <p:cTn id="41" presetID="3" presetClass="emph" presetSubtype="2" fill="hold" nodeType="withEffect">
                                  <p:stCondLst>
                                    <p:cond delay="0"/>
                                  </p:stCondLst>
                                  <p:childTnLst>
                                    <p:animClr clrSpc="rgb" dir="cw">
                                      <p:cBhvr override="childStyle">
                                        <p:cTn id="42" dur="500" fill="hold"/>
                                        <p:tgtEl>
                                          <p:spTgt spid="4">
                                            <p:txEl>
                                              <p:pRg st="18" end="18"/>
                                            </p:txEl>
                                          </p:spTgt>
                                        </p:tgtEl>
                                        <p:attrNameLst>
                                          <p:attrName>style.color</p:attrName>
                                        </p:attrNameLst>
                                      </p:cBhvr>
                                      <p:to>
                                        <a:schemeClr val="tx2"/>
                                      </p:to>
                                    </p:animClr>
                                  </p:childTnLst>
                                </p:cTn>
                              </p:par>
                              <p:par>
                                <p:cTn id="43" presetID="3" presetClass="emph" presetSubtype="2" fill="hold" nodeType="withEffect">
                                  <p:stCondLst>
                                    <p:cond delay="0"/>
                                  </p:stCondLst>
                                  <p:childTnLst>
                                    <p:animClr clrSpc="rgb" dir="cw">
                                      <p:cBhvr override="childStyle">
                                        <p:cTn id="44" dur="500" fill="hold"/>
                                        <p:tgtEl>
                                          <p:spTgt spid="4">
                                            <p:txEl>
                                              <p:pRg st="19" end="19"/>
                                            </p:txEl>
                                          </p:spTgt>
                                        </p:tgtEl>
                                        <p:attrNameLst>
                                          <p:attrName>style.color</p:attrName>
                                        </p:attrNameLst>
                                      </p:cBhvr>
                                      <p:to>
                                        <a:schemeClr val="tx2"/>
                                      </p:to>
                                    </p:animClr>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31"/>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FBD0-68EC-4930-AB56-69C33FB10C36}"/>
              </a:ext>
            </a:extLst>
          </p:cNvPr>
          <p:cNvSpPr>
            <a:spLocks noGrp="1"/>
          </p:cNvSpPr>
          <p:nvPr>
            <p:ph type="title"/>
          </p:nvPr>
        </p:nvSpPr>
        <p:spPr/>
        <p:txBody>
          <a:bodyPr/>
          <a:lstStyle/>
          <a:p>
            <a:r>
              <a:rPr lang="en-US" dirty="0"/>
              <a:t>Overview</a:t>
            </a:r>
          </a:p>
        </p:txBody>
      </p:sp>
      <p:sp>
        <p:nvSpPr>
          <p:cNvPr id="3" name="Slide Number Placeholder 2">
            <a:extLst>
              <a:ext uri="{FF2B5EF4-FFF2-40B4-BE49-F238E27FC236}">
                <a16:creationId xmlns:a16="http://schemas.microsoft.com/office/drawing/2014/main" id="{0CC9A0F4-A030-44FE-B1EF-C7D6474E9BE9}"/>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6" name="Content Placeholder 5">
            <a:extLst>
              <a:ext uri="{FF2B5EF4-FFF2-40B4-BE49-F238E27FC236}">
                <a16:creationId xmlns:a16="http://schemas.microsoft.com/office/drawing/2014/main" id="{6778AF04-C9ED-4D0B-A1C8-873FC8252BBE}"/>
              </a:ext>
            </a:extLst>
          </p:cNvPr>
          <p:cNvSpPr>
            <a:spLocks noGrp="1"/>
          </p:cNvSpPr>
          <p:nvPr>
            <p:ph idx="1"/>
          </p:nvPr>
        </p:nvSpPr>
        <p:spPr/>
        <p:txBody>
          <a:bodyPr/>
          <a:lstStyle/>
          <a:p>
            <a:r>
              <a:rPr lang="en-US" dirty="0"/>
              <a:t>Overview</a:t>
            </a:r>
          </a:p>
          <a:p>
            <a:pPr lvl="1"/>
            <a:r>
              <a:rPr lang="en-US" dirty="0"/>
              <a:t>Overview</a:t>
            </a:r>
          </a:p>
          <a:p>
            <a:pPr lvl="2"/>
            <a:r>
              <a:rPr lang="en-US" dirty="0"/>
              <a:t>Overview</a:t>
            </a:r>
          </a:p>
          <a:p>
            <a:pPr lvl="3"/>
            <a:r>
              <a:rPr lang="en-US" dirty="0"/>
              <a:t>Overview</a:t>
            </a:r>
          </a:p>
          <a:p>
            <a:endParaRPr lang="en-US" dirty="0"/>
          </a:p>
        </p:txBody>
      </p:sp>
    </p:spTree>
    <p:extLst>
      <p:ext uri="{BB962C8B-B14F-4D97-AF65-F5344CB8AC3E}">
        <p14:creationId xmlns:p14="http://schemas.microsoft.com/office/powerpoint/2010/main" val="22641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FBD0-68EC-4930-AB56-69C33FB10C36}"/>
              </a:ext>
            </a:extLst>
          </p:cNvPr>
          <p:cNvSpPr>
            <a:spLocks noGrp="1"/>
          </p:cNvSpPr>
          <p:nvPr>
            <p:ph type="title"/>
          </p:nvPr>
        </p:nvSpPr>
        <p:spPr/>
        <p:txBody>
          <a:bodyPr/>
          <a:lstStyle/>
          <a:p>
            <a:r>
              <a:rPr lang="en-US" dirty="0"/>
              <a:t>Overview</a:t>
            </a:r>
          </a:p>
        </p:txBody>
      </p:sp>
      <p:sp>
        <p:nvSpPr>
          <p:cNvPr id="3" name="Slide Number Placeholder 2">
            <a:extLst>
              <a:ext uri="{FF2B5EF4-FFF2-40B4-BE49-F238E27FC236}">
                <a16:creationId xmlns:a16="http://schemas.microsoft.com/office/drawing/2014/main" id="{0CC9A0F4-A030-44FE-B1EF-C7D6474E9BE9}"/>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6" name="Content Placeholder 5">
            <a:extLst>
              <a:ext uri="{FF2B5EF4-FFF2-40B4-BE49-F238E27FC236}">
                <a16:creationId xmlns:a16="http://schemas.microsoft.com/office/drawing/2014/main" id="{6778AF04-C9ED-4D0B-A1C8-873FC8252BBE}"/>
              </a:ext>
            </a:extLst>
          </p:cNvPr>
          <p:cNvSpPr>
            <a:spLocks noGrp="1"/>
          </p:cNvSpPr>
          <p:nvPr>
            <p:ph idx="1"/>
          </p:nvPr>
        </p:nvSpPr>
        <p:spPr/>
        <p:txBody>
          <a:bodyPr/>
          <a:lstStyle/>
          <a:p>
            <a:r>
              <a:rPr lang="en-US" dirty="0"/>
              <a:t>Overview</a:t>
            </a:r>
          </a:p>
          <a:p>
            <a:pPr lvl="1"/>
            <a:r>
              <a:rPr lang="en-US" dirty="0"/>
              <a:t>Overview</a:t>
            </a:r>
          </a:p>
          <a:p>
            <a:pPr lvl="2"/>
            <a:r>
              <a:rPr lang="en-US" dirty="0"/>
              <a:t>Overview</a:t>
            </a:r>
          </a:p>
          <a:p>
            <a:pPr lvl="3"/>
            <a:r>
              <a:rPr lang="en-US" dirty="0"/>
              <a:t>Overview</a:t>
            </a:r>
          </a:p>
          <a:p>
            <a:pPr lvl="4"/>
            <a:r>
              <a:rPr lang="en-US" dirty="0"/>
              <a:t>Overview</a:t>
            </a:r>
          </a:p>
          <a:p>
            <a:endParaRPr lang="en-US" dirty="0"/>
          </a:p>
        </p:txBody>
      </p:sp>
    </p:spTree>
    <p:extLst>
      <p:ext uri="{BB962C8B-B14F-4D97-AF65-F5344CB8AC3E}">
        <p14:creationId xmlns:p14="http://schemas.microsoft.com/office/powerpoint/2010/main" val="191658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FBD0-68EC-4930-AB56-69C33FB10C36}"/>
              </a:ext>
            </a:extLst>
          </p:cNvPr>
          <p:cNvSpPr>
            <a:spLocks noGrp="1"/>
          </p:cNvSpPr>
          <p:nvPr>
            <p:ph type="title"/>
          </p:nvPr>
        </p:nvSpPr>
        <p:spPr/>
        <p:txBody>
          <a:bodyPr/>
          <a:lstStyle/>
          <a:p>
            <a:r>
              <a:rPr lang="en-US" dirty="0"/>
              <a:t>Overview</a:t>
            </a:r>
          </a:p>
        </p:txBody>
      </p:sp>
      <p:sp>
        <p:nvSpPr>
          <p:cNvPr id="3" name="Slide Number Placeholder 2">
            <a:extLst>
              <a:ext uri="{FF2B5EF4-FFF2-40B4-BE49-F238E27FC236}">
                <a16:creationId xmlns:a16="http://schemas.microsoft.com/office/drawing/2014/main" id="{0CC9A0F4-A030-44FE-B1EF-C7D6474E9BE9}"/>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6" name="Content Placeholder 5">
            <a:extLst>
              <a:ext uri="{FF2B5EF4-FFF2-40B4-BE49-F238E27FC236}">
                <a16:creationId xmlns:a16="http://schemas.microsoft.com/office/drawing/2014/main" id="{6778AF04-C9ED-4D0B-A1C8-873FC8252BBE}"/>
              </a:ext>
            </a:extLst>
          </p:cNvPr>
          <p:cNvSpPr>
            <a:spLocks noGrp="1"/>
          </p:cNvSpPr>
          <p:nvPr>
            <p:ph idx="1"/>
          </p:nvPr>
        </p:nvSpPr>
        <p:spPr/>
        <p:txBody>
          <a:bodyPr/>
          <a:lstStyle/>
          <a:p>
            <a:r>
              <a:rPr lang="en-US" dirty="0"/>
              <a:t>Overview</a:t>
            </a:r>
          </a:p>
          <a:p>
            <a:pPr lvl="1"/>
            <a:r>
              <a:rPr lang="en-US" dirty="0"/>
              <a:t>Overview</a:t>
            </a:r>
          </a:p>
          <a:p>
            <a:pPr lvl="2"/>
            <a:r>
              <a:rPr lang="en-US" dirty="0"/>
              <a:t>Overview</a:t>
            </a:r>
          </a:p>
          <a:p>
            <a:pPr lvl="3"/>
            <a:r>
              <a:rPr lang="en-US" dirty="0"/>
              <a:t>Overview</a:t>
            </a:r>
          </a:p>
          <a:p>
            <a:pPr lvl="4"/>
            <a:r>
              <a:rPr lang="en-US" dirty="0"/>
              <a:t>Overview</a:t>
            </a:r>
          </a:p>
          <a:p>
            <a:pPr lvl="5"/>
            <a:r>
              <a:rPr lang="en-US" dirty="0" err="1"/>
              <a:t>StackOverflowException</a:t>
            </a:r>
            <a:endParaRPr lang="en-US" dirty="0"/>
          </a:p>
          <a:p>
            <a:endParaRPr lang="en-US" dirty="0"/>
          </a:p>
        </p:txBody>
      </p:sp>
    </p:spTree>
    <p:extLst>
      <p:ext uri="{BB962C8B-B14F-4D97-AF65-F5344CB8AC3E}">
        <p14:creationId xmlns:p14="http://schemas.microsoft.com/office/powerpoint/2010/main" val="68973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0A3D3E-335F-40F2-B5AA-824DD8833649}"/>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3FA1B833-DEB9-4E87-9EA0-CF04951F4B98}"/>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itle 3">
            <a:extLst>
              <a:ext uri="{FF2B5EF4-FFF2-40B4-BE49-F238E27FC236}">
                <a16:creationId xmlns:a16="http://schemas.microsoft.com/office/drawing/2014/main" id="{DE644AEB-3287-406D-9BFF-18B08D24DE2A}"/>
              </a:ext>
            </a:extLst>
          </p:cNvPr>
          <p:cNvSpPr>
            <a:spLocks noGrp="1"/>
          </p:cNvSpPr>
          <p:nvPr>
            <p:ph type="title"/>
          </p:nvPr>
        </p:nvSpPr>
        <p:spPr/>
        <p:txBody>
          <a:bodyPr>
            <a:normAutofit fontScale="90000"/>
          </a:bodyPr>
          <a:lstStyle/>
          <a:p>
            <a:r>
              <a:rPr lang="en-US" dirty="0"/>
              <a:t>An error has occurred with this presentation, thanks for coming. See you next week.</a:t>
            </a:r>
          </a:p>
        </p:txBody>
      </p:sp>
    </p:spTree>
    <p:extLst>
      <p:ext uri="{BB962C8B-B14F-4D97-AF65-F5344CB8AC3E}">
        <p14:creationId xmlns:p14="http://schemas.microsoft.com/office/powerpoint/2010/main" val="61318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Azure Functions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Developing precompiled Azure Functions for production</a:t>
            </a:r>
          </a:p>
        </p:txBody>
      </p:sp>
    </p:spTree>
    <p:extLst>
      <p:ext uri="{BB962C8B-B14F-4D97-AF65-F5344CB8AC3E}">
        <p14:creationId xmlns:p14="http://schemas.microsoft.com/office/powerpoint/2010/main" val="636502748"/>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1153</Words>
  <Application>Microsoft Office PowerPoint</Application>
  <PresentationFormat>Widescreen</PresentationFormat>
  <Paragraphs>290</Paragraphs>
  <Slides>48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Consolas</vt:lpstr>
      <vt:lpstr>Trade Gothic LT Pro</vt:lpstr>
      <vt:lpstr>Trebuchet MS</vt:lpstr>
      <vt:lpstr>Office Theme</vt:lpstr>
      <vt:lpstr>Azure Functions</vt:lpstr>
      <vt:lpstr>Overview</vt:lpstr>
      <vt:lpstr>Overview</vt:lpstr>
      <vt:lpstr>Overview</vt:lpstr>
      <vt:lpstr>Overview</vt:lpstr>
      <vt:lpstr>Overview</vt:lpstr>
      <vt:lpstr>Overview</vt:lpstr>
      <vt:lpstr>An error has occurred with this presentation, thanks for coming. See you next week.</vt:lpstr>
      <vt:lpstr>Azure Functions</vt:lpstr>
      <vt:lpstr>Overview</vt:lpstr>
      <vt:lpstr>Get Ready - Options</vt:lpstr>
      <vt:lpstr>Get Ready</vt:lpstr>
      <vt:lpstr>Get Ready</vt:lpstr>
      <vt:lpstr>Get Ready</vt:lpstr>
      <vt:lpstr>Get Ready</vt:lpstr>
      <vt:lpstr>Get Ready</vt:lpstr>
      <vt:lpstr>Get Ready – Functions App</vt:lpstr>
      <vt:lpstr>Get Ready - SendGrid Account</vt:lpstr>
      <vt:lpstr>Get Set</vt:lpstr>
      <vt:lpstr>Get Set - Options</vt:lpstr>
      <vt:lpstr>Get Set</vt:lpstr>
      <vt:lpstr>Get Set</vt:lpstr>
      <vt:lpstr>Get Set</vt:lpstr>
      <vt:lpstr>Get Set</vt:lpstr>
      <vt:lpstr>Get Set</vt:lpstr>
      <vt:lpstr>Code!</vt:lpstr>
      <vt:lpstr>The Problem - User Stories</vt:lpstr>
      <vt:lpstr>The Problem – Decision Constraints</vt:lpstr>
      <vt:lpstr>Concepts</vt:lpstr>
      <vt:lpstr>Validation Flow</vt:lpstr>
      <vt:lpstr>User Input</vt:lpstr>
      <vt:lpstr>Client Side Validation</vt:lpstr>
      <vt:lpstr>Azure Functions Endpoint</vt:lpstr>
      <vt:lpstr>/api/contactForm – Data Flow</vt:lpstr>
      <vt:lpstr>/api/contactForm – Code</vt:lpstr>
      <vt:lpstr>/api/contactForm – Configuration</vt:lpstr>
      <vt:lpstr>QueueTrigger – unconfirmed-formdata</vt:lpstr>
      <vt:lpstr>QueueTrigger – unconfirmed-formdata – Code</vt:lpstr>
      <vt:lpstr>QueueTrigger – unconfirmed-formdata – Configuration</vt:lpstr>
      <vt:lpstr>api/confirm – Control Flow</vt:lpstr>
      <vt:lpstr>api/confirm – Code</vt:lpstr>
      <vt:lpstr>api/confirm – Configuration</vt:lpstr>
      <vt:lpstr>QueueTrigger – confirmed-formdata – Control Flow</vt:lpstr>
      <vt:lpstr>QueueTrigger – confirmed-formdata – Code</vt:lpstr>
      <vt:lpstr>QueueTrigger – confirmed-formdata – Configuration</vt:lpstr>
      <vt:lpstr>Cleanup!</vt:lpstr>
      <vt:lpstr>Summary</vt:lpstr>
      <vt:lpstr>Anatomy of an Azure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2019-07-03T20:32:14Z</dcterms:created>
  <dcterms:modified xsi:type="dcterms:W3CDTF">2019-07-17T05:00:59Z</dcterms:modified>
</cp:coreProperties>
</file>